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sldIdLst>
    <p:sldId id="282" r:id="rId3"/>
    <p:sldId id="387" r:id="rId4"/>
    <p:sldId id="371" r:id="rId5"/>
    <p:sldId id="514" r:id="rId6"/>
    <p:sldId id="427" r:id="rId7"/>
    <p:sldId id="428" r:id="rId8"/>
    <p:sldId id="429" r:id="rId9"/>
    <p:sldId id="430" r:id="rId10"/>
    <p:sldId id="434" r:id="rId11"/>
    <p:sldId id="435" r:id="rId12"/>
    <p:sldId id="436" r:id="rId13"/>
    <p:sldId id="437" r:id="rId14"/>
    <p:sldId id="438" r:id="rId15"/>
    <p:sldId id="439" r:id="rId16"/>
    <p:sldId id="440" r:id="rId17"/>
    <p:sldId id="441" r:id="rId18"/>
    <p:sldId id="500" r:id="rId19"/>
    <p:sldId id="50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516" r:id="rId64"/>
    <p:sldId id="531" r:id="rId65"/>
    <p:sldId id="524" r:id="rId66"/>
    <p:sldId id="515" r:id="rId67"/>
    <p:sldId id="522" r:id="rId68"/>
    <p:sldId id="517" r:id="rId69"/>
    <p:sldId id="519" r:id="rId70"/>
    <p:sldId id="523" r:id="rId71"/>
    <p:sldId id="518" r:id="rId72"/>
    <p:sldId id="520" r:id="rId73"/>
    <p:sldId id="521" r:id="rId74"/>
    <p:sldId id="525" r:id="rId75"/>
    <p:sldId id="526" r:id="rId76"/>
    <p:sldId id="527" r:id="rId77"/>
    <p:sldId id="528" r:id="rId78"/>
    <p:sldId id="530" r:id="rId79"/>
    <p:sldId id="529" r:id="rId80"/>
    <p:sldId id="388" r:id="rId81"/>
    <p:sldId id="365"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15D5-F9AC-4344-92C6-565A5174D220}"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de-DE"/>
        </a:p>
      </dgm:t>
    </dgm:pt>
    <dgm:pt modelId="{3D1748DE-5C36-434F-BD32-A7E138A76E66}">
      <dgm:prSet phldrT="[Text]" custT="1"/>
      <dgm:spPr>
        <a:ln>
          <a:solidFill>
            <a:schemeClr val="accent3">
              <a:lumMod val="40000"/>
              <a:lumOff val="60000"/>
            </a:schemeClr>
          </a:solidFill>
        </a:ln>
      </dgm:spPr>
      <dgm:t>
        <a:bodyPr/>
        <a:lstStyle/>
        <a:p>
          <a:r>
            <a:rPr lang="en-US" sz="1800" dirty="0" err="1"/>
            <a:t>Erstellung</a:t>
          </a:r>
          <a:r>
            <a:rPr lang="en-US" sz="1800" dirty="0"/>
            <a:t> </a:t>
          </a:r>
          <a:r>
            <a:rPr lang="en-US" sz="1800" dirty="0" err="1"/>
            <a:t>eines</a:t>
          </a:r>
          <a:r>
            <a:rPr lang="en-US" sz="1800" dirty="0"/>
            <a:t> Entity und </a:t>
          </a:r>
          <a:r>
            <a:rPr lang="en-US" sz="1800" dirty="0" err="1"/>
            <a:t>EntitySet</a:t>
          </a:r>
          <a:endParaRPr lang="de-DE" sz="1800" dirty="0"/>
        </a:p>
      </dgm:t>
    </dgm:pt>
    <dgm:pt modelId="{4DDA03AF-A1B5-4A44-8140-931CAED6A8AB}" type="parTrans" cxnId="{730DD001-6CA5-441A-A113-C2193B502F07}">
      <dgm:prSet/>
      <dgm:spPr/>
      <dgm:t>
        <a:bodyPr/>
        <a:lstStyle/>
        <a:p>
          <a:endParaRPr lang="de-DE" sz="2000"/>
        </a:p>
      </dgm:t>
    </dgm:pt>
    <dgm:pt modelId="{300ED3C2-ABBF-4B06-9921-CDED1AFBFF1F}" type="sibTrans" cxnId="{730DD001-6CA5-441A-A113-C2193B502F07}">
      <dgm:prSet custT="1"/>
      <dgm:spPr>
        <a:ln>
          <a:solidFill>
            <a:schemeClr val="accent3">
              <a:lumMod val="40000"/>
              <a:lumOff val="60000"/>
            </a:schemeClr>
          </a:solidFill>
        </a:ln>
      </dgm:spPr>
      <dgm:t>
        <a:bodyPr/>
        <a:lstStyle/>
        <a:p>
          <a:endParaRPr lang="de-DE" sz="2800"/>
        </a:p>
      </dgm:t>
    </dgm:pt>
    <dgm:pt modelId="{EE7ED346-7F85-4886-844B-12F4843A47DE}">
      <dgm:prSet custT="1"/>
      <dgm:spPr>
        <a:ln>
          <a:solidFill>
            <a:schemeClr val="accent3">
              <a:lumMod val="40000"/>
              <a:lumOff val="60000"/>
            </a:schemeClr>
          </a:solidFill>
        </a:ln>
      </dgm:spPr>
      <dgm:t>
        <a:bodyPr/>
        <a:lstStyle/>
        <a:p>
          <a:r>
            <a:rPr lang="de-DE" sz="1400" dirty="0"/>
            <a:t>Definition der Schnittstellenelemente</a:t>
          </a:r>
          <a:endParaRPr lang="en-US" sz="1400" dirty="0"/>
        </a:p>
      </dgm:t>
    </dgm:pt>
    <dgm:pt modelId="{2A2DBCB7-39AB-4865-80E2-793C1F485790}" type="parTrans" cxnId="{F01ED1F1-617A-4789-AA67-9E80DA67CD47}">
      <dgm:prSet/>
      <dgm:spPr/>
      <dgm:t>
        <a:bodyPr/>
        <a:lstStyle/>
        <a:p>
          <a:endParaRPr lang="de-DE" sz="2000"/>
        </a:p>
      </dgm:t>
    </dgm:pt>
    <dgm:pt modelId="{389C9285-071B-4008-A13C-8CEB1F246A12}" type="sibTrans" cxnId="{F01ED1F1-617A-4789-AA67-9E80DA67CD47}">
      <dgm:prSet/>
      <dgm:spPr/>
      <dgm:t>
        <a:bodyPr/>
        <a:lstStyle/>
        <a:p>
          <a:endParaRPr lang="de-DE" sz="2000"/>
        </a:p>
      </dgm:t>
    </dgm:pt>
    <dgm:pt modelId="{6B6BAD1D-D98E-41C6-91CA-58AECCEDC143}">
      <dgm:prSet custT="1"/>
      <dgm:spPr>
        <a:ln>
          <a:solidFill>
            <a:schemeClr val="accent3">
              <a:lumMod val="40000"/>
              <a:lumOff val="60000"/>
            </a:schemeClr>
          </a:solidFill>
        </a:ln>
      </dgm:spPr>
      <dgm:t>
        <a:bodyPr/>
        <a:lstStyle/>
        <a:p>
          <a:r>
            <a:rPr lang="de-DE" sz="1800" dirty="0"/>
            <a:t>Generierung der Service Objekte und Klassen</a:t>
          </a:r>
        </a:p>
        <a:p>
          <a:r>
            <a:rPr lang="en-US" sz="1400" dirty="0"/>
            <a:t>Je </a:t>
          </a:r>
          <a:r>
            <a:rPr lang="en-US" sz="1400" dirty="0" err="1"/>
            <a:t>eine</a:t>
          </a:r>
          <a:r>
            <a:rPr lang="en-US" sz="1400" dirty="0"/>
            <a:t> </a:t>
          </a:r>
          <a:r>
            <a:rPr lang="en-US" sz="1400" dirty="0" err="1"/>
            <a:t>Methode</a:t>
          </a:r>
          <a:r>
            <a:rPr lang="en-US" sz="1400" dirty="0"/>
            <a:t> </a:t>
          </a:r>
          <a:r>
            <a:rPr lang="en-US" sz="1400" dirty="0" err="1"/>
            <a:t>für</a:t>
          </a:r>
          <a:r>
            <a:rPr lang="en-US" sz="1400" dirty="0"/>
            <a:t> CREATE/READ/UPDATE/DELETE</a:t>
          </a:r>
          <a:endParaRPr lang="en-US" sz="1800" dirty="0"/>
        </a:p>
      </dgm:t>
    </dgm:pt>
    <dgm:pt modelId="{8C7ABB33-1913-480F-9398-A840ED8FED88}" type="parTrans" cxnId="{CA26DFF2-6056-460D-AEDC-769C74A4CB42}">
      <dgm:prSet/>
      <dgm:spPr/>
      <dgm:t>
        <a:bodyPr/>
        <a:lstStyle/>
        <a:p>
          <a:endParaRPr lang="de-DE" sz="2000"/>
        </a:p>
      </dgm:t>
    </dgm:pt>
    <dgm:pt modelId="{E1FF9E72-58FD-48FF-93C1-CB0C4C46DE15}" type="sibTrans" cxnId="{CA26DFF2-6056-460D-AEDC-769C74A4CB42}">
      <dgm:prSet custT="1"/>
      <dgm:spPr>
        <a:ln>
          <a:solidFill>
            <a:schemeClr val="accent3">
              <a:lumMod val="40000"/>
              <a:lumOff val="60000"/>
            </a:schemeClr>
          </a:solidFill>
        </a:ln>
      </dgm:spPr>
      <dgm:t>
        <a:bodyPr/>
        <a:lstStyle/>
        <a:p>
          <a:endParaRPr lang="de-DE" sz="2800"/>
        </a:p>
      </dgm:t>
    </dgm:pt>
    <dgm:pt modelId="{61FFC062-5DB2-4BAB-86B7-0B02A8489BFF}">
      <dgm:prSet custT="1"/>
      <dgm:spPr>
        <a:ln>
          <a:solidFill>
            <a:schemeClr val="accent3">
              <a:lumMod val="40000"/>
              <a:lumOff val="60000"/>
            </a:schemeClr>
          </a:solidFill>
        </a:ln>
      </dgm:spPr>
      <dgm:t>
        <a:bodyPr/>
        <a:lstStyle/>
        <a:p>
          <a:r>
            <a:rPr lang="en-US" sz="1800" dirty="0" err="1"/>
            <a:t>Implementierung</a:t>
          </a:r>
          <a:r>
            <a:rPr lang="en-US" sz="1800" dirty="0"/>
            <a:t> der </a:t>
          </a:r>
          <a:r>
            <a:rPr lang="en-US" sz="1800" dirty="0" err="1"/>
            <a:t>Klassen-Methoden</a:t>
          </a:r>
          <a:endParaRPr lang="en-US" sz="1800" dirty="0"/>
        </a:p>
      </dgm:t>
    </dgm:pt>
    <dgm:pt modelId="{9CD116DD-703B-4BA3-876B-2E937E21398A}" type="parTrans" cxnId="{6E168D2E-DE73-4749-B310-C1134B0F5538}">
      <dgm:prSet/>
      <dgm:spPr/>
      <dgm:t>
        <a:bodyPr/>
        <a:lstStyle/>
        <a:p>
          <a:endParaRPr lang="de-DE" sz="2000"/>
        </a:p>
      </dgm:t>
    </dgm:pt>
    <dgm:pt modelId="{8C30EDC0-9676-4584-B0EB-8FE960EC3C09}" type="sibTrans" cxnId="{6E168D2E-DE73-4749-B310-C1134B0F5538}">
      <dgm:prSet custT="1"/>
      <dgm:spPr>
        <a:ln>
          <a:solidFill>
            <a:schemeClr val="accent3">
              <a:lumMod val="40000"/>
              <a:lumOff val="60000"/>
            </a:schemeClr>
          </a:solidFill>
        </a:ln>
      </dgm:spPr>
      <dgm:t>
        <a:bodyPr/>
        <a:lstStyle/>
        <a:p>
          <a:endParaRPr lang="de-DE" sz="2800"/>
        </a:p>
      </dgm:t>
    </dgm:pt>
    <dgm:pt modelId="{9D695CFC-62CA-463B-8500-888563FBC7AD}">
      <dgm:prSet custT="1"/>
      <dgm:spPr>
        <a:ln>
          <a:solidFill>
            <a:schemeClr val="accent3">
              <a:lumMod val="40000"/>
              <a:lumOff val="60000"/>
            </a:schemeClr>
          </a:solidFill>
        </a:ln>
      </dgm:spPr>
      <dgm:t>
        <a:bodyPr/>
        <a:lstStyle/>
        <a:p>
          <a:r>
            <a:rPr lang="en-US" sz="1800" dirty="0" err="1"/>
            <a:t>Veröffentlichung</a:t>
          </a:r>
          <a:endParaRPr lang="en-US" sz="1800" dirty="0"/>
        </a:p>
      </dgm:t>
    </dgm:pt>
    <dgm:pt modelId="{272B99E7-E4C4-43A1-BAAB-E633A3FBB4D9}" type="parTrans" cxnId="{9D597622-130E-42D8-8949-F869D61AF5F8}">
      <dgm:prSet/>
      <dgm:spPr/>
      <dgm:t>
        <a:bodyPr/>
        <a:lstStyle/>
        <a:p>
          <a:endParaRPr lang="de-DE" sz="2000"/>
        </a:p>
      </dgm:t>
    </dgm:pt>
    <dgm:pt modelId="{4EEF7721-EB35-494F-815E-BC83604AA1A8}" type="sibTrans" cxnId="{9D597622-130E-42D8-8949-F869D61AF5F8}">
      <dgm:prSet custT="1"/>
      <dgm:spPr/>
      <dgm:t>
        <a:bodyPr/>
        <a:lstStyle/>
        <a:p>
          <a:endParaRPr lang="de-DE" sz="2800"/>
        </a:p>
      </dgm:t>
    </dgm:pt>
    <dgm:pt modelId="{88DF1890-7DB3-42AF-BE82-C31735C43A1D}">
      <dgm:prSet custT="1"/>
      <dgm:spPr>
        <a:ln>
          <a:solidFill>
            <a:schemeClr val="accent3">
              <a:lumMod val="40000"/>
              <a:lumOff val="60000"/>
            </a:schemeClr>
          </a:solidFill>
        </a:ln>
      </dgm:spPr>
      <dgm:t>
        <a:bodyPr/>
        <a:lstStyle/>
        <a:p>
          <a:r>
            <a:rPr lang="en-US" sz="1400" dirty="0" err="1"/>
            <a:t>Konfiguration</a:t>
          </a:r>
          <a:r>
            <a:rPr lang="en-US" sz="1400" dirty="0"/>
            <a:t> des Service</a:t>
          </a:r>
        </a:p>
      </dgm:t>
    </dgm:pt>
    <dgm:pt modelId="{5B7B3A0F-CF94-4613-AC50-608844917F90}" type="parTrans" cxnId="{F591E7A3-99B9-43C9-A451-9533106CE04E}">
      <dgm:prSet/>
      <dgm:spPr/>
      <dgm:t>
        <a:bodyPr/>
        <a:lstStyle/>
        <a:p>
          <a:endParaRPr lang="de-DE" sz="2000"/>
        </a:p>
      </dgm:t>
    </dgm:pt>
    <dgm:pt modelId="{AA5BF39E-B9A8-4B35-A355-A1BD48E329AA}" type="sibTrans" cxnId="{F591E7A3-99B9-43C9-A451-9533106CE04E}">
      <dgm:prSet/>
      <dgm:spPr/>
      <dgm:t>
        <a:bodyPr/>
        <a:lstStyle/>
        <a:p>
          <a:endParaRPr lang="de-DE" sz="2000"/>
        </a:p>
      </dgm:t>
    </dgm:pt>
    <dgm:pt modelId="{C7B06F0A-F68C-4079-AED8-F3A0C7B3B9C9}">
      <dgm:prSet custT="1"/>
      <dgm:spPr>
        <a:ln>
          <a:solidFill>
            <a:schemeClr val="accent3">
              <a:lumMod val="40000"/>
              <a:lumOff val="60000"/>
            </a:schemeClr>
          </a:solidFill>
        </a:ln>
      </dgm:spPr>
      <dgm:t>
        <a:bodyPr/>
        <a:lstStyle/>
        <a:p>
          <a:r>
            <a:rPr lang="en-US" sz="1400" dirty="0"/>
            <a:t>In ABAP </a:t>
          </a:r>
          <a:r>
            <a:rPr lang="en-US" sz="1400" dirty="0" err="1"/>
            <a:t>unter</a:t>
          </a:r>
          <a:r>
            <a:rPr lang="en-US" sz="1400" dirty="0"/>
            <a:t> </a:t>
          </a:r>
          <a:r>
            <a:rPr lang="en-US" sz="1400" dirty="0" err="1"/>
            <a:t>Berücksichtigung</a:t>
          </a:r>
          <a:r>
            <a:rPr lang="en-US" sz="1400" dirty="0"/>
            <a:t> der Business </a:t>
          </a:r>
          <a:r>
            <a:rPr lang="en-US" sz="1400" dirty="0" err="1"/>
            <a:t>Prozesse</a:t>
          </a:r>
          <a:endParaRPr lang="en-US" sz="1400" dirty="0"/>
        </a:p>
      </dgm:t>
    </dgm:pt>
    <dgm:pt modelId="{A0A8DD12-3752-41FB-B966-47C4E7E9D0AB}" type="sibTrans" cxnId="{499626E4-A95D-4CEF-8EC2-CE94A8BCEB4A}">
      <dgm:prSet/>
      <dgm:spPr/>
      <dgm:t>
        <a:bodyPr/>
        <a:lstStyle/>
        <a:p>
          <a:endParaRPr lang="de-DE" sz="2000"/>
        </a:p>
      </dgm:t>
    </dgm:pt>
    <dgm:pt modelId="{F151784F-401C-4BF8-A60A-917E275FFC38}" type="parTrans" cxnId="{499626E4-A95D-4CEF-8EC2-CE94A8BCEB4A}">
      <dgm:prSet/>
      <dgm:spPr/>
      <dgm:t>
        <a:bodyPr/>
        <a:lstStyle/>
        <a:p>
          <a:endParaRPr lang="de-DE" sz="2000"/>
        </a:p>
      </dgm:t>
    </dgm:pt>
    <dgm:pt modelId="{10AD1894-DD2F-48D6-A7C8-690839E96B96}" type="pres">
      <dgm:prSet presAssocID="{9C7B15D5-F9AC-4344-92C6-565A5174D220}" presName="outerComposite" presStyleCnt="0">
        <dgm:presLayoutVars>
          <dgm:chMax val="5"/>
          <dgm:dir/>
          <dgm:resizeHandles val="exact"/>
        </dgm:presLayoutVars>
      </dgm:prSet>
      <dgm:spPr/>
    </dgm:pt>
    <dgm:pt modelId="{779A1FCF-944D-407C-8F0C-0AD0607AE0F2}" type="pres">
      <dgm:prSet presAssocID="{9C7B15D5-F9AC-4344-92C6-565A5174D220}" presName="dummyMaxCanvas" presStyleCnt="0">
        <dgm:presLayoutVars/>
      </dgm:prSet>
      <dgm:spPr/>
    </dgm:pt>
    <dgm:pt modelId="{1D3A8CBA-EB76-4F93-8426-FC2BBF729D78}" type="pres">
      <dgm:prSet presAssocID="{9C7B15D5-F9AC-4344-92C6-565A5174D220}" presName="FourNodes_1" presStyleLbl="node1" presStyleIdx="0" presStyleCnt="4">
        <dgm:presLayoutVars>
          <dgm:bulletEnabled val="1"/>
        </dgm:presLayoutVars>
      </dgm:prSet>
      <dgm:spPr/>
    </dgm:pt>
    <dgm:pt modelId="{050E9E15-5DBB-490E-88E4-D2E6304A3FBE}" type="pres">
      <dgm:prSet presAssocID="{9C7B15D5-F9AC-4344-92C6-565A5174D220}" presName="FourNodes_2" presStyleLbl="node1" presStyleIdx="1" presStyleCnt="4">
        <dgm:presLayoutVars>
          <dgm:bulletEnabled val="1"/>
        </dgm:presLayoutVars>
      </dgm:prSet>
      <dgm:spPr/>
    </dgm:pt>
    <dgm:pt modelId="{123468FC-657B-4D7A-8694-7A3C99BD91DF}" type="pres">
      <dgm:prSet presAssocID="{9C7B15D5-F9AC-4344-92C6-565A5174D220}" presName="FourNodes_3" presStyleLbl="node1" presStyleIdx="2" presStyleCnt="4">
        <dgm:presLayoutVars>
          <dgm:bulletEnabled val="1"/>
        </dgm:presLayoutVars>
      </dgm:prSet>
      <dgm:spPr/>
    </dgm:pt>
    <dgm:pt modelId="{D96F5296-ED88-41F3-B603-2BF5298953F7}" type="pres">
      <dgm:prSet presAssocID="{9C7B15D5-F9AC-4344-92C6-565A5174D220}" presName="FourNodes_4" presStyleLbl="node1" presStyleIdx="3" presStyleCnt="4">
        <dgm:presLayoutVars>
          <dgm:bulletEnabled val="1"/>
        </dgm:presLayoutVars>
      </dgm:prSet>
      <dgm:spPr/>
    </dgm:pt>
    <dgm:pt modelId="{0B4DDC72-2E1F-4AAF-B72F-B3337F412B72}" type="pres">
      <dgm:prSet presAssocID="{9C7B15D5-F9AC-4344-92C6-565A5174D220}" presName="FourConn_1-2" presStyleLbl="fgAccFollowNode1" presStyleIdx="0" presStyleCnt="3">
        <dgm:presLayoutVars>
          <dgm:bulletEnabled val="1"/>
        </dgm:presLayoutVars>
      </dgm:prSet>
      <dgm:spPr/>
    </dgm:pt>
    <dgm:pt modelId="{853782B8-3082-4ACB-95A3-6E6D9DC11D9D}" type="pres">
      <dgm:prSet presAssocID="{9C7B15D5-F9AC-4344-92C6-565A5174D220}" presName="FourConn_2-3" presStyleLbl="fgAccFollowNode1" presStyleIdx="1" presStyleCnt="3">
        <dgm:presLayoutVars>
          <dgm:bulletEnabled val="1"/>
        </dgm:presLayoutVars>
      </dgm:prSet>
      <dgm:spPr/>
    </dgm:pt>
    <dgm:pt modelId="{EAE41032-6D04-41D0-ABF9-7B4777AF50DD}" type="pres">
      <dgm:prSet presAssocID="{9C7B15D5-F9AC-4344-92C6-565A5174D220}" presName="FourConn_3-4" presStyleLbl="fgAccFollowNode1" presStyleIdx="2" presStyleCnt="3">
        <dgm:presLayoutVars>
          <dgm:bulletEnabled val="1"/>
        </dgm:presLayoutVars>
      </dgm:prSet>
      <dgm:spPr/>
    </dgm:pt>
    <dgm:pt modelId="{72143A77-343B-456D-891A-8A69B968269F}" type="pres">
      <dgm:prSet presAssocID="{9C7B15D5-F9AC-4344-92C6-565A5174D220}" presName="FourNodes_1_text" presStyleLbl="node1" presStyleIdx="3" presStyleCnt="4">
        <dgm:presLayoutVars>
          <dgm:bulletEnabled val="1"/>
        </dgm:presLayoutVars>
      </dgm:prSet>
      <dgm:spPr/>
    </dgm:pt>
    <dgm:pt modelId="{DBC9E11D-6883-4AF4-B724-224097C2C960}" type="pres">
      <dgm:prSet presAssocID="{9C7B15D5-F9AC-4344-92C6-565A5174D220}" presName="FourNodes_2_text" presStyleLbl="node1" presStyleIdx="3" presStyleCnt="4">
        <dgm:presLayoutVars>
          <dgm:bulletEnabled val="1"/>
        </dgm:presLayoutVars>
      </dgm:prSet>
      <dgm:spPr/>
    </dgm:pt>
    <dgm:pt modelId="{76F299AF-72C4-4EB9-8249-DD5F4185CC10}" type="pres">
      <dgm:prSet presAssocID="{9C7B15D5-F9AC-4344-92C6-565A5174D220}" presName="FourNodes_3_text" presStyleLbl="node1" presStyleIdx="3" presStyleCnt="4">
        <dgm:presLayoutVars>
          <dgm:bulletEnabled val="1"/>
        </dgm:presLayoutVars>
      </dgm:prSet>
      <dgm:spPr/>
    </dgm:pt>
    <dgm:pt modelId="{BD30AFA1-F756-4B75-A1A9-1E3C6B74B729}" type="pres">
      <dgm:prSet presAssocID="{9C7B15D5-F9AC-4344-92C6-565A5174D220}" presName="FourNodes_4_text" presStyleLbl="node1" presStyleIdx="3" presStyleCnt="4">
        <dgm:presLayoutVars>
          <dgm:bulletEnabled val="1"/>
        </dgm:presLayoutVars>
      </dgm:prSet>
      <dgm:spPr/>
    </dgm:pt>
  </dgm:ptLst>
  <dgm:cxnLst>
    <dgm:cxn modelId="{730DD001-6CA5-441A-A113-C2193B502F07}" srcId="{9C7B15D5-F9AC-4344-92C6-565A5174D220}" destId="{3D1748DE-5C36-434F-BD32-A7E138A76E66}" srcOrd="0" destOrd="0" parTransId="{4DDA03AF-A1B5-4A44-8140-931CAED6A8AB}" sibTransId="{300ED3C2-ABBF-4B06-9921-CDED1AFBFF1F}"/>
    <dgm:cxn modelId="{F3442809-8F67-49AB-92F2-B8106DE6F1E4}" type="presOf" srcId="{88DF1890-7DB3-42AF-BE82-C31735C43A1D}" destId="{BD30AFA1-F756-4B75-A1A9-1E3C6B74B729}" srcOrd="1" destOrd="1" presId="urn:microsoft.com/office/officeart/2005/8/layout/vProcess5"/>
    <dgm:cxn modelId="{B4F10C0D-FB15-4698-A818-6A145AED9F8D}" type="presOf" srcId="{88DF1890-7DB3-42AF-BE82-C31735C43A1D}" destId="{D96F5296-ED88-41F3-B603-2BF5298953F7}" srcOrd="0" destOrd="1" presId="urn:microsoft.com/office/officeart/2005/8/layout/vProcess5"/>
    <dgm:cxn modelId="{9D597622-130E-42D8-8949-F869D61AF5F8}" srcId="{9C7B15D5-F9AC-4344-92C6-565A5174D220}" destId="{9D695CFC-62CA-463B-8500-888563FBC7AD}" srcOrd="3" destOrd="0" parTransId="{272B99E7-E4C4-43A1-BAAB-E633A3FBB4D9}" sibTransId="{4EEF7721-EB35-494F-815E-BC83604AA1A8}"/>
    <dgm:cxn modelId="{14871526-3040-45E3-8A6C-BF980B4FEFCF}" type="presOf" srcId="{61FFC062-5DB2-4BAB-86B7-0B02A8489BFF}" destId="{123468FC-657B-4D7A-8694-7A3C99BD91DF}" srcOrd="0" destOrd="0" presId="urn:microsoft.com/office/officeart/2005/8/layout/vProcess5"/>
    <dgm:cxn modelId="{9F0D542E-5EBA-4C31-879F-14E8E31E65A3}" type="presOf" srcId="{C7B06F0A-F68C-4079-AED8-F3A0C7B3B9C9}" destId="{123468FC-657B-4D7A-8694-7A3C99BD91DF}" srcOrd="0" destOrd="1" presId="urn:microsoft.com/office/officeart/2005/8/layout/vProcess5"/>
    <dgm:cxn modelId="{6E168D2E-DE73-4749-B310-C1134B0F5538}" srcId="{9C7B15D5-F9AC-4344-92C6-565A5174D220}" destId="{61FFC062-5DB2-4BAB-86B7-0B02A8489BFF}" srcOrd="2" destOrd="0" parTransId="{9CD116DD-703B-4BA3-876B-2E937E21398A}" sibTransId="{8C30EDC0-9676-4584-B0EB-8FE960EC3C09}"/>
    <dgm:cxn modelId="{8B594F3F-CEDB-42AE-9C11-6C841A58B1F0}" type="presOf" srcId="{8C30EDC0-9676-4584-B0EB-8FE960EC3C09}" destId="{EAE41032-6D04-41D0-ABF9-7B4777AF50DD}" srcOrd="0" destOrd="0" presId="urn:microsoft.com/office/officeart/2005/8/layout/vProcess5"/>
    <dgm:cxn modelId="{09BF185B-6908-4888-AE29-59B65122CC97}" type="presOf" srcId="{9D695CFC-62CA-463B-8500-888563FBC7AD}" destId="{D96F5296-ED88-41F3-B603-2BF5298953F7}" srcOrd="0" destOrd="0" presId="urn:microsoft.com/office/officeart/2005/8/layout/vProcess5"/>
    <dgm:cxn modelId="{022C0D6F-2625-4287-857D-558F43FCDFA6}" type="presOf" srcId="{3D1748DE-5C36-434F-BD32-A7E138A76E66}" destId="{72143A77-343B-456D-891A-8A69B968269F}" srcOrd="1" destOrd="0" presId="urn:microsoft.com/office/officeart/2005/8/layout/vProcess5"/>
    <dgm:cxn modelId="{9CF5207A-1DFD-4415-8419-979FE3EB3CAD}" type="presOf" srcId="{61FFC062-5DB2-4BAB-86B7-0B02A8489BFF}" destId="{76F299AF-72C4-4EB9-8249-DD5F4185CC10}" srcOrd="1" destOrd="0" presId="urn:microsoft.com/office/officeart/2005/8/layout/vProcess5"/>
    <dgm:cxn modelId="{12B8BB80-7948-428F-A986-AB2A02A73753}" type="presOf" srcId="{3D1748DE-5C36-434F-BD32-A7E138A76E66}" destId="{1D3A8CBA-EB76-4F93-8426-FC2BBF729D78}" srcOrd="0" destOrd="0" presId="urn:microsoft.com/office/officeart/2005/8/layout/vProcess5"/>
    <dgm:cxn modelId="{299E3887-A3CA-4156-8BC7-137474754EF0}" type="presOf" srcId="{6B6BAD1D-D98E-41C6-91CA-58AECCEDC143}" destId="{DBC9E11D-6883-4AF4-B724-224097C2C960}" srcOrd="1" destOrd="0" presId="urn:microsoft.com/office/officeart/2005/8/layout/vProcess5"/>
    <dgm:cxn modelId="{F3463898-68BA-49B0-9E09-FE834BC7B082}" type="presOf" srcId="{E1FF9E72-58FD-48FF-93C1-CB0C4C46DE15}" destId="{853782B8-3082-4ACB-95A3-6E6D9DC11D9D}" srcOrd="0" destOrd="0" presId="urn:microsoft.com/office/officeart/2005/8/layout/vProcess5"/>
    <dgm:cxn modelId="{3BC79198-8158-4196-A463-28E9C7B0C535}" type="presOf" srcId="{EE7ED346-7F85-4886-844B-12F4843A47DE}" destId="{72143A77-343B-456D-891A-8A69B968269F}" srcOrd="1" destOrd="1" presId="urn:microsoft.com/office/officeart/2005/8/layout/vProcess5"/>
    <dgm:cxn modelId="{7FD0E99C-C52D-49A0-BF6C-087F47304B8F}" type="presOf" srcId="{9C7B15D5-F9AC-4344-92C6-565A5174D220}" destId="{10AD1894-DD2F-48D6-A7C8-690839E96B96}" srcOrd="0" destOrd="0" presId="urn:microsoft.com/office/officeart/2005/8/layout/vProcess5"/>
    <dgm:cxn modelId="{F591E7A3-99B9-43C9-A451-9533106CE04E}" srcId="{9D695CFC-62CA-463B-8500-888563FBC7AD}" destId="{88DF1890-7DB3-42AF-BE82-C31735C43A1D}" srcOrd="0" destOrd="0" parTransId="{5B7B3A0F-CF94-4613-AC50-608844917F90}" sibTransId="{AA5BF39E-B9A8-4B35-A355-A1BD48E329AA}"/>
    <dgm:cxn modelId="{DBECC9B4-B2E1-454F-B141-8EAEAE51892C}" type="presOf" srcId="{C7B06F0A-F68C-4079-AED8-F3A0C7B3B9C9}" destId="{76F299AF-72C4-4EB9-8249-DD5F4185CC10}" srcOrd="1" destOrd="1" presId="urn:microsoft.com/office/officeart/2005/8/layout/vProcess5"/>
    <dgm:cxn modelId="{CA1AF4BD-2020-48AC-A52C-D851F8678C95}" type="presOf" srcId="{9D695CFC-62CA-463B-8500-888563FBC7AD}" destId="{BD30AFA1-F756-4B75-A1A9-1E3C6B74B729}" srcOrd="1" destOrd="0" presId="urn:microsoft.com/office/officeart/2005/8/layout/vProcess5"/>
    <dgm:cxn modelId="{893492C7-DA18-4B31-919F-C9C646CF0B78}" type="presOf" srcId="{300ED3C2-ABBF-4B06-9921-CDED1AFBFF1F}" destId="{0B4DDC72-2E1F-4AAF-B72F-B3337F412B72}" srcOrd="0" destOrd="0" presId="urn:microsoft.com/office/officeart/2005/8/layout/vProcess5"/>
    <dgm:cxn modelId="{49DF6BD5-DAE5-436A-940B-8EC71A4A790E}" type="presOf" srcId="{6B6BAD1D-D98E-41C6-91CA-58AECCEDC143}" destId="{050E9E15-5DBB-490E-88E4-D2E6304A3FBE}" srcOrd="0" destOrd="0" presId="urn:microsoft.com/office/officeart/2005/8/layout/vProcess5"/>
    <dgm:cxn modelId="{EEFD39DC-4E57-41D2-B841-6567B2B7A7D0}" type="presOf" srcId="{EE7ED346-7F85-4886-844B-12F4843A47DE}" destId="{1D3A8CBA-EB76-4F93-8426-FC2BBF729D78}" srcOrd="0" destOrd="1" presId="urn:microsoft.com/office/officeart/2005/8/layout/vProcess5"/>
    <dgm:cxn modelId="{499626E4-A95D-4CEF-8EC2-CE94A8BCEB4A}" srcId="{61FFC062-5DB2-4BAB-86B7-0B02A8489BFF}" destId="{C7B06F0A-F68C-4079-AED8-F3A0C7B3B9C9}" srcOrd="0" destOrd="0" parTransId="{F151784F-401C-4BF8-A60A-917E275FFC38}" sibTransId="{A0A8DD12-3752-41FB-B966-47C4E7E9D0AB}"/>
    <dgm:cxn modelId="{F01ED1F1-617A-4789-AA67-9E80DA67CD47}" srcId="{3D1748DE-5C36-434F-BD32-A7E138A76E66}" destId="{EE7ED346-7F85-4886-844B-12F4843A47DE}" srcOrd="0" destOrd="0" parTransId="{2A2DBCB7-39AB-4865-80E2-793C1F485790}" sibTransId="{389C9285-071B-4008-A13C-8CEB1F246A12}"/>
    <dgm:cxn modelId="{CA26DFF2-6056-460D-AEDC-769C74A4CB42}" srcId="{9C7B15D5-F9AC-4344-92C6-565A5174D220}" destId="{6B6BAD1D-D98E-41C6-91CA-58AECCEDC143}" srcOrd="1" destOrd="0" parTransId="{8C7ABB33-1913-480F-9398-A840ED8FED88}" sibTransId="{E1FF9E72-58FD-48FF-93C1-CB0C4C46DE15}"/>
    <dgm:cxn modelId="{02F3369B-193E-464C-A2EB-C04770930E88}" type="presParOf" srcId="{10AD1894-DD2F-48D6-A7C8-690839E96B96}" destId="{779A1FCF-944D-407C-8F0C-0AD0607AE0F2}" srcOrd="0" destOrd="0" presId="urn:microsoft.com/office/officeart/2005/8/layout/vProcess5"/>
    <dgm:cxn modelId="{406C70E9-819B-4F2D-9A3E-407447AE2DDF}" type="presParOf" srcId="{10AD1894-DD2F-48D6-A7C8-690839E96B96}" destId="{1D3A8CBA-EB76-4F93-8426-FC2BBF729D78}" srcOrd="1" destOrd="0" presId="urn:microsoft.com/office/officeart/2005/8/layout/vProcess5"/>
    <dgm:cxn modelId="{AAAFA471-6341-4F87-B5D3-41E9D076BC57}" type="presParOf" srcId="{10AD1894-DD2F-48D6-A7C8-690839E96B96}" destId="{050E9E15-5DBB-490E-88E4-D2E6304A3FBE}" srcOrd="2" destOrd="0" presId="urn:microsoft.com/office/officeart/2005/8/layout/vProcess5"/>
    <dgm:cxn modelId="{95254546-F625-4350-873E-6CB93E0F8223}" type="presParOf" srcId="{10AD1894-DD2F-48D6-A7C8-690839E96B96}" destId="{123468FC-657B-4D7A-8694-7A3C99BD91DF}" srcOrd="3" destOrd="0" presId="urn:microsoft.com/office/officeart/2005/8/layout/vProcess5"/>
    <dgm:cxn modelId="{C2A98FA1-5B15-444E-B650-7E1C0E8705A3}" type="presParOf" srcId="{10AD1894-DD2F-48D6-A7C8-690839E96B96}" destId="{D96F5296-ED88-41F3-B603-2BF5298953F7}" srcOrd="4" destOrd="0" presId="urn:microsoft.com/office/officeart/2005/8/layout/vProcess5"/>
    <dgm:cxn modelId="{3FBEEBFD-F1B4-43EA-B21D-D6C210BB9C55}" type="presParOf" srcId="{10AD1894-DD2F-48D6-A7C8-690839E96B96}" destId="{0B4DDC72-2E1F-4AAF-B72F-B3337F412B72}" srcOrd="5" destOrd="0" presId="urn:microsoft.com/office/officeart/2005/8/layout/vProcess5"/>
    <dgm:cxn modelId="{07E72052-7F5E-41BD-A06A-E789C69ABAB0}" type="presParOf" srcId="{10AD1894-DD2F-48D6-A7C8-690839E96B96}" destId="{853782B8-3082-4ACB-95A3-6E6D9DC11D9D}" srcOrd="6" destOrd="0" presId="urn:microsoft.com/office/officeart/2005/8/layout/vProcess5"/>
    <dgm:cxn modelId="{388DC1FE-8277-4D7F-A41C-6EA431879347}" type="presParOf" srcId="{10AD1894-DD2F-48D6-A7C8-690839E96B96}" destId="{EAE41032-6D04-41D0-ABF9-7B4777AF50DD}" srcOrd="7" destOrd="0" presId="urn:microsoft.com/office/officeart/2005/8/layout/vProcess5"/>
    <dgm:cxn modelId="{0C7451F9-6AAA-4F25-A1FD-F7AACBAA675B}" type="presParOf" srcId="{10AD1894-DD2F-48D6-A7C8-690839E96B96}" destId="{72143A77-343B-456D-891A-8A69B968269F}" srcOrd="8" destOrd="0" presId="urn:microsoft.com/office/officeart/2005/8/layout/vProcess5"/>
    <dgm:cxn modelId="{2A8C41C5-4777-4457-B4B2-AA34E432F81D}" type="presParOf" srcId="{10AD1894-DD2F-48D6-A7C8-690839E96B96}" destId="{DBC9E11D-6883-4AF4-B724-224097C2C960}" srcOrd="9" destOrd="0" presId="urn:microsoft.com/office/officeart/2005/8/layout/vProcess5"/>
    <dgm:cxn modelId="{4C8BB4B5-E675-4462-8D18-CC1D53065514}" type="presParOf" srcId="{10AD1894-DD2F-48D6-A7C8-690839E96B96}" destId="{76F299AF-72C4-4EB9-8249-DD5F4185CC10}" srcOrd="10" destOrd="0" presId="urn:microsoft.com/office/officeart/2005/8/layout/vProcess5"/>
    <dgm:cxn modelId="{7616BFF5-F807-4B14-8346-C521EA0EF73A}" type="presParOf" srcId="{10AD1894-DD2F-48D6-A7C8-690839E96B96}" destId="{BD30AFA1-F756-4B75-A1A9-1E3C6B74B72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A8CBA-EB76-4F93-8426-FC2BBF729D78}">
      <dsp:nvSpPr>
        <dsp:cNvPr id="0" name=""/>
        <dsp:cNvSpPr/>
      </dsp:nvSpPr>
      <dsp:spPr>
        <a:xfrm>
          <a:off x="0" y="0"/>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Erstellung</a:t>
          </a:r>
          <a:r>
            <a:rPr lang="en-US" sz="1800" kern="1200" dirty="0"/>
            <a:t> </a:t>
          </a:r>
          <a:r>
            <a:rPr lang="en-US" sz="1800" kern="1200" dirty="0" err="1"/>
            <a:t>eines</a:t>
          </a:r>
          <a:r>
            <a:rPr lang="en-US" sz="1800" kern="1200" dirty="0"/>
            <a:t> Entity und </a:t>
          </a:r>
          <a:r>
            <a:rPr lang="en-US" sz="1800" kern="1200" dirty="0" err="1"/>
            <a:t>EntitySet</a:t>
          </a:r>
          <a:endParaRPr lang="de-DE" sz="1800" kern="1200" dirty="0"/>
        </a:p>
        <a:p>
          <a:pPr marL="114300" lvl="1" indent="-114300" algn="l" defTabSz="622300">
            <a:lnSpc>
              <a:spcPct val="90000"/>
            </a:lnSpc>
            <a:spcBef>
              <a:spcPct val="0"/>
            </a:spcBef>
            <a:spcAft>
              <a:spcPct val="15000"/>
            </a:spcAft>
            <a:buChar char="•"/>
          </a:pPr>
          <a:r>
            <a:rPr lang="de-DE" sz="1400" kern="1200" dirty="0"/>
            <a:t>Definition der Schnittstellenelemente</a:t>
          </a:r>
          <a:endParaRPr lang="en-US" sz="1400" kern="1200" dirty="0"/>
        </a:p>
      </dsp:txBody>
      <dsp:txXfrm>
        <a:off x="28478" y="28478"/>
        <a:ext cx="5513279" cy="915356"/>
      </dsp:txXfrm>
    </dsp:sp>
    <dsp:sp modelId="{050E9E15-5DBB-490E-88E4-D2E6304A3FBE}">
      <dsp:nvSpPr>
        <dsp:cNvPr id="0" name=""/>
        <dsp:cNvSpPr/>
      </dsp:nvSpPr>
      <dsp:spPr>
        <a:xfrm>
          <a:off x="556488" y="1149096"/>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Generierung der Service Objekte und Klassen</a:t>
          </a:r>
        </a:p>
        <a:p>
          <a:pPr marL="0" lvl="0" indent="0" algn="l" defTabSz="800100">
            <a:lnSpc>
              <a:spcPct val="90000"/>
            </a:lnSpc>
            <a:spcBef>
              <a:spcPct val="0"/>
            </a:spcBef>
            <a:spcAft>
              <a:spcPct val="35000"/>
            </a:spcAft>
            <a:buNone/>
          </a:pPr>
          <a:r>
            <a:rPr lang="en-US" sz="1400" kern="1200" dirty="0"/>
            <a:t>Je </a:t>
          </a:r>
          <a:r>
            <a:rPr lang="en-US" sz="1400" kern="1200" dirty="0" err="1"/>
            <a:t>eine</a:t>
          </a:r>
          <a:r>
            <a:rPr lang="en-US" sz="1400" kern="1200" dirty="0"/>
            <a:t> </a:t>
          </a:r>
          <a:r>
            <a:rPr lang="en-US" sz="1400" kern="1200" dirty="0" err="1"/>
            <a:t>Methode</a:t>
          </a:r>
          <a:r>
            <a:rPr lang="en-US" sz="1400" kern="1200" dirty="0"/>
            <a:t> </a:t>
          </a:r>
          <a:r>
            <a:rPr lang="en-US" sz="1400" kern="1200" dirty="0" err="1"/>
            <a:t>für</a:t>
          </a:r>
          <a:r>
            <a:rPr lang="en-US" sz="1400" kern="1200" dirty="0"/>
            <a:t> CREATE/READ/UPDATE/DELETE</a:t>
          </a:r>
          <a:endParaRPr lang="en-US" sz="1800" kern="1200" dirty="0"/>
        </a:p>
      </dsp:txBody>
      <dsp:txXfrm>
        <a:off x="584966" y="1177574"/>
        <a:ext cx="5399192" cy="915356"/>
      </dsp:txXfrm>
    </dsp:sp>
    <dsp:sp modelId="{123468FC-657B-4D7A-8694-7A3C99BD91DF}">
      <dsp:nvSpPr>
        <dsp:cNvPr id="0" name=""/>
        <dsp:cNvSpPr/>
      </dsp:nvSpPr>
      <dsp:spPr>
        <a:xfrm>
          <a:off x="1104671" y="2298192"/>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Implementierung</a:t>
          </a:r>
          <a:r>
            <a:rPr lang="en-US" sz="1800" kern="1200" dirty="0"/>
            <a:t> der </a:t>
          </a:r>
          <a:r>
            <a:rPr lang="en-US" sz="1800" kern="1200" dirty="0" err="1"/>
            <a:t>Klassen-Methoden</a:t>
          </a:r>
          <a:endParaRPr lang="en-US" sz="1800" kern="1200" dirty="0"/>
        </a:p>
        <a:p>
          <a:pPr marL="114300" lvl="1" indent="-114300" algn="l" defTabSz="622300">
            <a:lnSpc>
              <a:spcPct val="90000"/>
            </a:lnSpc>
            <a:spcBef>
              <a:spcPct val="0"/>
            </a:spcBef>
            <a:spcAft>
              <a:spcPct val="15000"/>
            </a:spcAft>
            <a:buChar char="•"/>
          </a:pPr>
          <a:r>
            <a:rPr lang="en-US" sz="1400" kern="1200" dirty="0"/>
            <a:t>In ABAP </a:t>
          </a:r>
          <a:r>
            <a:rPr lang="en-US" sz="1400" kern="1200" dirty="0" err="1"/>
            <a:t>unter</a:t>
          </a:r>
          <a:r>
            <a:rPr lang="en-US" sz="1400" kern="1200" dirty="0"/>
            <a:t> </a:t>
          </a:r>
          <a:r>
            <a:rPr lang="en-US" sz="1400" kern="1200" dirty="0" err="1"/>
            <a:t>Berücksichtigung</a:t>
          </a:r>
          <a:r>
            <a:rPr lang="en-US" sz="1400" kern="1200" dirty="0"/>
            <a:t> der Business </a:t>
          </a:r>
          <a:r>
            <a:rPr lang="en-US" sz="1400" kern="1200" dirty="0" err="1"/>
            <a:t>Prozesse</a:t>
          </a:r>
          <a:endParaRPr lang="en-US" sz="1400" kern="1200" dirty="0"/>
        </a:p>
      </dsp:txBody>
      <dsp:txXfrm>
        <a:off x="1133149" y="2326670"/>
        <a:ext cx="5407498" cy="915356"/>
      </dsp:txXfrm>
    </dsp:sp>
    <dsp:sp modelId="{D96F5296-ED88-41F3-B603-2BF5298953F7}">
      <dsp:nvSpPr>
        <dsp:cNvPr id="0" name=""/>
        <dsp:cNvSpPr/>
      </dsp:nvSpPr>
      <dsp:spPr>
        <a:xfrm>
          <a:off x="1661159" y="3447288"/>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Veröffentlichung</a:t>
          </a:r>
          <a:endParaRPr lang="en-US" sz="1800" kern="1200" dirty="0"/>
        </a:p>
        <a:p>
          <a:pPr marL="114300" lvl="1" indent="-114300" algn="l" defTabSz="622300">
            <a:lnSpc>
              <a:spcPct val="90000"/>
            </a:lnSpc>
            <a:spcBef>
              <a:spcPct val="0"/>
            </a:spcBef>
            <a:spcAft>
              <a:spcPct val="15000"/>
            </a:spcAft>
            <a:buChar char="•"/>
          </a:pPr>
          <a:r>
            <a:rPr lang="en-US" sz="1400" kern="1200" dirty="0" err="1"/>
            <a:t>Konfiguration</a:t>
          </a:r>
          <a:r>
            <a:rPr lang="en-US" sz="1400" kern="1200" dirty="0"/>
            <a:t> des Service</a:t>
          </a:r>
        </a:p>
      </dsp:txBody>
      <dsp:txXfrm>
        <a:off x="1689637" y="3475766"/>
        <a:ext cx="5399192" cy="915356"/>
      </dsp:txXfrm>
    </dsp:sp>
    <dsp:sp modelId="{0B4DDC72-2E1F-4AAF-B72F-B3337F412B72}">
      <dsp:nvSpPr>
        <dsp:cNvPr id="0" name=""/>
        <dsp:cNvSpPr/>
      </dsp:nvSpPr>
      <dsp:spPr>
        <a:xfrm>
          <a:off x="6012637" y="744702"/>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154837" y="744702"/>
        <a:ext cx="347602" cy="475582"/>
      </dsp:txXfrm>
    </dsp:sp>
    <dsp:sp modelId="{853782B8-3082-4ACB-95A3-6E6D9DC11D9D}">
      <dsp:nvSpPr>
        <dsp:cNvPr id="0" name=""/>
        <dsp:cNvSpPr/>
      </dsp:nvSpPr>
      <dsp:spPr>
        <a:xfrm>
          <a:off x="6569125" y="1893798"/>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711325" y="1893798"/>
        <a:ext cx="347602" cy="475582"/>
      </dsp:txXfrm>
    </dsp:sp>
    <dsp:sp modelId="{EAE41032-6D04-41D0-ABF9-7B4777AF50DD}">
      <dsp:nvSpPr>
        <dsp:cNvPr id="0" name=""/>
        <dsp:cNvSpPr/>
      </dsp:nvSpPr>
      <dsp:spPr>
        <a:xfrm>
          <a:off x="7117308" y="3042894"/>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7259508" y="3042894"/>
        <a:ext cx="347602" cy="4755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19.11.2024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890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0117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20" name="Textplatzhalter 19"/>
          <p:cNvSpPr>
            <a:spLocks noGrp="1"/>
          </p:cNvSpPr>
          <p:nvPr>
            <p:ph type="body" sz="quarter" idx="12" hasCustomPrompt="1"/>
          </p:nvPr>
        </p:nvSpPr>
        <p:spPr>
          <a:xfrm>
            <a:off x="431801" y="4293096"/>
            <a:ext cx="11328399" cy="1584176"/>
          </a:xfrm>
          <a:prstGeom prst="rect">
            <a:avLst/>
          </a:prstGeom>
        </p:spPr>
        <p:txBody>
          <a:bodyPr lIns="90000" anchor="t"/>
          <a:lstStyle>
            <a:lvl1pPr marL="342900" indent="-342900">
              <a:buNone/>
              <a:defRPr lang="de-DE" sz="2000" dirty="0" smtClean="0">
                <a:solidFill>
                  <a:schemeClr val="tx1"/>
                </a:solidFill>
              </a:defRPr>
            </a:lvl1pPr>
          </a:lstStyle>
          <a:p>
            <a:pPr marL="0" lvl="0" indent="0"/>
            <a:r>
              <a:rPr lang="de-DE" dirty="0"/>
              <a:t>Untertitel</a:t>
            </a:r>
          </a:p>
        </p:txBody>
      </p:sp>
      <p:sp>
        <p:nvSpPr>
          <p:cNvPr id="3" name="Titel 2"/>
          <p:cNvSpPr>
            <a:spLocks noGrp="1"/>
          </p:cNvSpPr>
          <p:nvPr>
            <p:ph type="title" hasCustomPrompt="1"/>
          </p:nvPr>
        </p:nvSpPr>
        <p:spPr>
          <a:xfrm>
            <a:off x="431801" y="2132856"/>
            <a:ext cx="11328400" cy="2160240"/>
          </a:xfrm>
        </p:spPr>
        <p:txBody>
          <a:bodyPr anchor="b"/>
          <a:lstStyle>
            <a:lvl1pPr>
              <a:defRPr sz="4000" baseline="0">
                <a:solidFill>
                  <a:schemeClr val="accent3"/>
                </a:solidFill>
              </a:defRPr>
            </a:lvl1pPr>
          </a:lstStyle>
          <a:p>
            <a:r>
              <a:rPr lang="de-DE" dirty="0"/>
              <a:t>Thema der Präsentation</a:t>
            </a:r>
          </a:p>
        </p:txBody>
      </p:sp>
      <p:pic>
        <p:nvPicPr>
          <p:cNvPr id="4" name="Grafik 3" descr="Ein Bild, das Schrift, Grafiken, Logo, Screenshot enthält.&#10;&#10;Automatisch generierte Beschreibung">
            <a:extLst>
              <a:ext uri="{FF2B5EF4-FFF2-40B4-BE49-F238E27FC236}">
                <a16:creationId xmlns:a16="http://schemas.microsoft.com/office/drawing/2014/main" id="{590CE4F7-04BB-3DA9-9EC3-4303ECE0C5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5746" y="260648"/>
            <a:ext cx="2881381" cy="1260350"/>
          </a:xfrm>
          <a:prstGeom prst="rect">
            <a:avLst/>
          </a:prstGeom>
        </p:spPr>
      </p:pic>
    </p:spTree>
    <p:extLst>
      <p:ext uri="{BB962C8B-B14F-4D97-AF65-F5344CB8AC3E}">
        <p14:creationId xmlns:p14="http://schemas.microsoft.com/office/powerpoint/2010/main" val="198142234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6" name="Datumsplatzhalter 5">
            <a:extLst>
              <a:ext uri="{FF2B5EF4-FFF2-40B4-BE49-F238E27FC236}">
                <a16:creationId xmlns:a16="http://schemas.microsoft.com/office/drawing/2014/main" id="{9515FE13-AC0F-A441-BB41-B4977ED536C5}"/>
              </a:ext>
            </a:extLst>
          </p:cNvPr>
          <p:cNvSpPr>
            <a:spLocks noGrp="1"/>
          </p:cNvSpPr>
          <p:nvPr>
            <p:ph type="dt" sz="half" idx="10"/>
          </p:nvPr>
        </p:nvSpPr>
        <p:spPr/>
        <p:txBody>
          <a:bodyPr/>
          <a:lstStyle/>
          <a:p>
            <a:r>
              <a:rPr lang="de-DE"/>
              <a:t>1.1.0324 © Cegos Integrata GmbH</a:t>
            </a:r>
            <a:endParaRPr lang="de-DE" dirty="0"/>
          </a:p>
        </p:txBody>
      </p:sp>
      <p:sp>
        <p:nvSpPr>
          <p:cNvPr id="7" name="Fußzeilenplatzhalter 6">
            <a:extLst>
              <a:ext uri="{FF2B5EF4-FFF2-40B4-BE49-F238E27FC236}">
                <a16:creationId xmlns:a16="http://schemas.microsoft.com/office/drawing/2014/main" id="{FF27A7FF-463E-204E-9CEC-A6AC5E74838D}"/>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8" name="Foliennummernplatzhalter 7">
            <a:extLst>
              <a:ext uri="{FF2B5EF4-FFF2-40B4-BE49-F238E27FC236}">
                <a16:creationId xmlns:a16="http://schemas.microsoft.com/office/drawing/2014/main" id="{9B370C5F-9464-6349-ADA0-350E0E925858}"/>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46598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tx1"/>
                </a:solidFill>
              </a:defRPr>
            </a:lvl1pPr>
          </a:lstStyle>
          <a:p>
            <a:pPr>
              <a:defRPr/>
            </a:pPr>
            <a:r>
              <a:rPr lang="de-DE"/>
              <a:t>Seite </a:t>
            </a:r>
            <a:fld id="{D22A2EFB-88EA-4F03-B9A3-82C34BC21B7C}" type="slidenum">
              <a:rPr lang="de-DE" smtClean="0"/>
              <a:pPr>
                <a:defRPr/>
              </a:pPr>
              <a:t>‹Nr.›</a:t>
            </a:fld>
            <a:endParaRPr lang="de-DE"/>
          </a:p>
        </p:txBody>
      </p:sp>
      <p:sp>
        <p:nvSpPr>
          <p:cNvPr id="9"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263290380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rläuterun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chemeClr val="tx1"/>
                </a:solidFill>
              </a:defRPr>
            </a:lvl1pPr>
          </a:lstStyle>
          <a:p>
            <a:r>
              <a:rPr lang="de-DE" dirty="0"/>
              <a:t>Folie für Erläuterungen</a:t>
            </a:r>
          </a:p>
        </p:txBody>
      </p:sp>
      <p:sp>
        <p:nvSpPr>
          <p:cNvPr id="4" name="Datumsplatzhalter 3"/>
          <p:cNvSpPr>
            <a:spLocks noGrp="1"/>
          </p:cNvSpPr>
          <p:nvPr>
            <p:ph type="dt" sz="half" idx="10"/>
          </p:nvPr>
        </p:nvSpPr>
        <p:spPr/>
        <p:txBody>
          <a:bodyPr/>
          <a:lstStyle/>
          <a:p>
            <a:r>
              <a:rPr lang="de-DE"/>
              <a:t>1.1.0324 © Cegos Integrata GmbH</a:t>
            </a:r>
            <a:endParaRPr lang="de-DE" dirty="0"/>
          </a:p>
        </p:txBody>
      </p:sp>
      <p:sp>
        <p:nvSpPr>
          <p:cNvPr id="5" name="Fußzeilenplatzhalter 4"/>
          <p:cNvSpPr>
            <a:spLocks noGrp="1"/>
          </p:cNvSpPr>
          <p:nvPr>
            <p:ph type="ftr" sz="quarter" idx="11"/>
          </p:nvPr>
        </p:nvSpPr>
        <p:spPr/>
        <p:txBody>
          <a:body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accent2"/>
                </a:solidFill>
              </a:defRPr>
            </a:lvl1pPr>
          </a:lstStyle>
          <a:p>
            <a:pPr>
              <a:defRPr/>
            </a:pPr>
            <a:r>
              <a:rPr lang="de-DE"/>
              <a:t>Seite </a:t>
            </a:r>
            <a:fld id="{6765688B-2299-4937-B826-0378CB54D361}" type="slidenum">
              <a:rPr lang="de-DE" smtClean="0"/>
              <a:pPr>
                <a:defRPr/>
              </a:pPr>
              <a:t>‹Nr.›</a:t>
            </a:fld>
            <a:endParaRPr lang="de-DE"/>
          </a:p>
        </p:txBody>
      </p:sp>
      <p:sp>
        <p:nvSpPr>
          <p:cNvPr id="7"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145863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4293097"/>
            <a:ext cx="11328400" cy="1362075"/>
          </a:xfrm>
        </p:spPr>
        <p:txBody>
          <a:bodyPr anchor="t"/>
          <a:lstStyle>
            <a:lvl1pPr algn="l">
              <a:defRPr sz="2400" b="1" cap="all" baseline="0">
                <a:solidFill>
                  <a:schemeClr val="tx1"/>
                </a:solidFill>
              </a:defRPr>
            </a:lvl1pPr>
          </a:lstStyle>
          <a:p>
            <a:r>
              <a:rPr lang="de-DE" dirty="0"/>
              <a:t>Name des Kapitels</a:t>
            </a:r>
          </a:p>
        </p:txBody>
      </p:sp>
      <p:sp>
        <p:nvSpPr>
          <p:cNvPr id="3" name="Textplatzhalter 2"/>
          <p:cNvSpPr>
            <a:spLocks noGrp="1"/>
          </p:cNvSpPr>
          <p:nvPr>
            <p:ph type="body" idx="1" hasCustomPrompt="1"/>
          </p:nvPr>
        </p:nvSpPr>
        <p:spPr>
          <a:xfrm>
            <a:off x="431800" y="2792909"/>
            <a:ext cx="11328400" cy="1500187"/>
          </a:xfrm>
          <a:prstGeom prst="rect">
            <a:avLst/>
          </a:prstGeom>
        </p:spPr>
        <p:txBody>
          <a:bodyPr lIns="90000"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Kapitelnummer</a:t>
            </a:r>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a:solidFill>
                  <a:schemeClr val="tx1"/>
                </a:solidFill>
              </a:defRPr>
            </a:lvl1p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24723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Inhaltsplatzhalter 2"/>
          <p:cNvSpPr>
            <a:spLocks noGrp="1"/>
          </p:cNvSpPr>
          <p:nvPr>
            <p:ph sz="half" idx="1"/>
          </p:nvPr>
        </p:nvSpPr>
        <p:spPr>
          <a:xfrm>
            <a:off x="431371" y="1295401"/>
            <a:ext cx="5450557" cy="5013907"/>
          </a:xfrm>
          <a:prstGeom prst="rect">
            <a:avLst/>
          </a:prstGeom>
        </p:spPr>
        <p:txBody>
          <a:bodyPr>
            <a:normAutofit/>
          </a:bodyPr>
          <a:lstStyle>
            <a:lvl1pPr>
              <a:defRPr sz="2000">
                <a:solidFill>
                  <a:schemeClr val="tx1"/>
                </a:solidFill>
              </a:defRPr>
            </a:lvl1pPr>
            <a:lvl2pPr marL="574675" indent="-285750">
              <a:defRPr lang="de-DE" sz="1800" kern="1200" dirty="0" smtClean="0">
                <a:solidFill>
                  <a:schemeClr val="tx1"/>
                </a:solidFill>
                <a:latin typeface="+mn-lt"/>
                <a:ea typeface="+mn-ea"/>
                <a:cs typeface="+mn-cs"/>
              </a:defRPr>
            </a:lvl2pPr>
            <a:lvl3pPr marL="557213" indent="-285750">
              <a:defRPr lang="de-DE" sz="1800" kern="1200" dirty="0" smtClean="0">
                <a:solidFill>
                  <a:schemeClr val="tx1"/>
                </a:solidFill>
                <a:latin typeface="+mn-lt"/>
                <a:ea typeface="+mn-ea"/>
                <a:cs typeface="+mn-cs"/>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4" name="Inhaltsplatzhalter 3"/>
          <p:cNvSpPr>
            <a:spLocks noGrp="1"/>
          </p:cNvSpPr>
          <p:nvPr>
            <p:ph sz="half" idx="2"/>
          </p:nvPr>
        </p:nvSpPr>
        <p:spPr>
          <a:xfrm>
            <a:off x="6288619" y="1295401"/>
            <a:ext cx="5471581" cy="5013907"/>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8" name="Datumsplatzhalter 7">
            <a:extLst>
              <a:ext uri="{FF2B5EF4-FFF2-40B4-BE49-F238E27FC236}">
                <a16:creationId xmlns:a16="http://schemas.microsoft.com/office/drawing/2014/main" id="{5C1633E4-9377-3D40-89DC-F89FB735A088}"/>
              </a:ext>
            </a:extLst>
          </p:cNvPr>
          <p:cNvSpPr>
            <a:spLocks noGrp="1"/>
          </p:cNvSpPr>
          <p:nvPr>
            <p:ph type="dt" sz="half" idx="10"/>
          </p:nvPr>
        </p:nvSpPr>
        <p:spPr/>
        <p:txBody>
          <a:bodyPr/>
          <a:lstStyle/>
          <a:p>
            <a:r>
              <a:rPr lang="de-DE"/>
              <a:t>1.1.0324 © Cegos Integrata GmbH</a:t>
            </a:r>
          </a:p>
        </p:txBody>
      </p:sp>
      <p:sp>
        <p:nvSpPr>
          <p:cNvPr id="9" name="Fußzeilenplatzhalter 8">
            <a:extLst>
              <a:ext uri="{FF2B5EF4-FFF2-40B4-BE49-F238E27FC236}">
                <a16:creationId xmlns:a16="http://schemas.microsoft.com/office/drawing/2014/main" id="{66FB4C1B-6CE1-BA45-93E0-6EF594CC4F8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F9D74992-862A-FD4F-9B7B-D381264DDE0D}"/>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4958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Textplatzhalter 2"/>
          <p:cNvSpPr>
            <a:spLocks noGrp="1"/>
          </p:cNvSpPr>
          <p:nvPr>
            <p:ph type="body" idx="1"/>
          </p:nvPr>
        </p:nvSpPr>
        <p:spPr>
          <a:xfrm>
            <a:off x="431371" y="1295400"/>
            <a:ext cx="5459959"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3137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5" name="Textplatzhalter 4"/>
          <p:cNvSpPr>
            <a:spLocks noGrp="1"/>
          </p:cNvSpPr>
          <p:nvPr>
            <p:ph type="body" sz="quarter" idx="3"/>
          </p:nvPr>
        </p:nvSpPr>
        <p:spPr>
          <a:xfrm>
            <a:off x="6288619" y="1295400"/>
            <a:ext cx="5471581"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30024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10" name="Datumsplatzhalter 9">
            <a:extLst>
              <a:ext uri="{FF2B5EF4-FFF2-40B4-BE49-F238E27FC236}">
                <a16:creationId xmlns:a16="http://schemas.microsoft.com/office/drawing/2014/main" id="{8FBD8FD4-0261-AC4F-827E-9503172113F7}"/>
              </a:ext>
            </a:extLst>
          </p:cNvPr>
          <p:cNvSpPr>
            <a:spLocks noGrp="1"/>
          </p:cNvSpPr>
          <p:nvPr>
            <p:ph type="dt" sz="half" idx="10"/>
          </p:nvPr>
        </p:nvSpPr>
        <p:spPr/>
        <p:txBody>
          <a:bodyPr/>
          <a:lstStyle/>
          <a:p>
            <a:r>
              <a:rPr lang="de-DE"/>
              <a:t>1.1.0324 © Cegos Integrata GmbH</a:t>
            </a:r>
          </a:p>
        </p:txBody>
      </p:sp>
      <p:sp>
        <p:nvSpPr>
          <p:cNvPr id="11" name="Fußzeilenplatzhalter 10">
            <a:extLst>
              <a:ext uri="{FF2B5EF4-FFF2-40B4-BE49-F238E27FC236}">
                <a16:creationId xmlns:a16="http://schemas.microsoft.com/office/drawing/2014/main" id="{117D95D8-0AE8-044E-A3DE-D007B8CBFEF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2" name="Foliennummernplatzhalter 11">
            <a:extLst>
              <a:ext uri="{FF2B5EF4-FFF2-40B4-BE49-F238E27FC236}">
                <a16:creationId xmlns:a16="http://schemas.microsoft.com/office/drawing/2014/main" id="{928E8651-8196-2B47-ACFF-17A9B60DD80B}"/>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59415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371" y="1218667"/>
            <a:ext cx="4011084" cy="990600"/>
          </a:xfrm>
        </p:spPr>
        <p:txBody>
          <a:bodyPr anchor="b"/>
          <a:lstStyle>
            <a:lvl1pPr algn="l">
              <a:defRPr sz="2000" b="1">
                <a:solidFill>
                  <a:schemeClr val="tx1"/>
                </a:solidFill>
              </a:defRPr>
            </a:lvl1pPr>
          </a:lstStyle>
          <a:p>
            <a:r>
              <a:rPr lang="de-DE" dirty="0"/>
              <a:t>Titelmasterformat </a:t>
            </a:r>
            <a:br>
              <a:rPr lang="de-DE" dirty="0"/>
            </a:br>
            <a:r>
              <a:rPr lang="de-DE" dirty="0"/>
              <a:t>durch Klicken </a:t>
            </a:r>
            <a:br>
              <a:rPr lang="de-DE" dirty="0"/>
            </a:br>
            <a:r>
              <a:rPr lang="de-DE" dirty="0"/>
              <a:t>bearbeiten</a:t>
            </a:r>
          </a:p>
        </p:txBody>
      </p:sp>
      <p:sp>
        <p:nvSpPr>
          <p:cNvPr id="3" name="Inhaltsplatzhalter 2"/>
          <p:cNvSpPr>
            <a:spLocks noGrp="1"/>
          </p:cNvSpPr>
          <p:nvPr>
            <p:ph idx="1"/>
          </p:nvPr>
        </p:nvSpPr>
        <p:spPr>
          <a:xfrm>
            <a:off x="4876800" y="1219200"/>
            <a:ext cx="6883400" cy="5090108"/>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de-DE"/>
              <a:t>Mastertextformat bearbeiten</a:t>
            </a:r>
          </a:p>
        </p:txBody>
      </p:sp>
      <p:sp>
        <p:nvSpPr>
          <p:cNvPr id="4" name="Textplatzhalter 3"/>
          <p:cNvSpPr>
            <a:spLocks noGrp="1"/>
          </p:cNvSpPr>
          <p:nvPr>
            <p:ph type="body" sz="half" idx="2"/>
          </p:nvPr>
        </p:nvSpPr>
        <p:spPr>
          <a:xfrm>
            <a:off x="431371" y="2286000"/>
            <a:ext cx="4103180" cy="4023308"/>
          </a:xfrm>
          <a:prstGeom prst="rect">
            <a:avLst/>
          </a:prstGeom>
        </p:spPr>
        <p:txBody>
          <a:bodyP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1"/>
          <p:cNvSpPr txBox="1">
            <a:spLocks/>
          </p:cNvSpPr>
          <p:nvPr/>
        </p:nvSpPr>
        <p:spPr>
          <a:xfrm>
            <a:off x="335362" y="0"/>
            <a:ext cx="7584841" cy="935038"/>
          </a:xfrm>
          <a:prstGeom prst="rect">
            <a:avLst/>
          </a:prstGeom>
        </p:spPr>
        <p:txBody>
          <a:bodyPr vert="horz" lIns="90000" tIns="45720" rIns="91440" bIns="45720" rtlCol="0" anchor="ctr">
            <a:noAutofit/>
          </a:bodyPr>
          <a:lstStyle>
            <a:lvl1pPr algn="l" defTabSz="914400" rtl="0" eaLnBrk="1" latinLnBrk="0" hangingPunct="1">
              <a:spcBef>
                <a:spcPct val="0"/>
              </a:spcBef>
              <a:buNone/>
              <a:defRPr sz="2400" b="0" kern="1200">
                <a:solidFill>
                  <a:schemeClr val="tx2"/>
                </a:solidFill>
                <a:latin typeface="+mj-lt"/>
                <a:ea typeface="+mj-ea"/>
                <a:cs typeface="+mj-cs"/>
              </a:defRPr>
            </a:lvl1pPr>
          </a:lstStyle>
          <a:p>
            <a:r>
              <a:rPr lang="de-DE" sz="2400">
                <a:solidFill>
                  <a:schemeClr val="tx1"/>
                </a:solidFill>
              </a:rPr>
              <a:t>Titelmasterformat durch Klicken bearbeiten</a:t>
            </a:r>
          </a:p>
        </p:txBody>
      </p:sp>
      <p:sp>
        <p:nvSpPr>
          <p:cNvPr id="9" name="Datumsplatzhalter 8">
            <a:extLst>
              <a:ext uri="{FF2B5EF4-FFF2-40B4-BE49-F238E27FC236}">
                <a16:creationId xmlns:a16="http://schemas.microsoft.com/office/drawing/2014/main" id="{908931CD-3FC1-6D4A-9D97-7B9D9B6029D7}"/>
              </a:ext>
            </a:extLst>
          </p:cNvPr>
          <p:cNvSpPr>
            <a:spLocks noGrp="1"/>
          </p:cNvSpPr>
          <p:nvPr>
            <p:ph type="dt" sz="half" idx="10"/>
          </p:nvPr>
        </p:nvSpPr>
        <p:spPr/>
        <p:txBody>
          <a:bodyPr/>
          <a:lstStyle/>
          <a:p>
            <a:r>
              <a:rPr lang="de-DE"/>
              <a:t>1.1.0324 © Cegos Integrata GmbH</a:t>
            </a:r>
          </a:p>
        </p:txBody>
      </p:sp>
      <p:sp>
        <p:nvSpPr>
          <p:cNvPr id="10" name="Fußzeilenplatzhalter 9">
            <a:extLst>
              <a:ext uri="{FF2B5EF4-FFF2-40B4-BE49-F238E27FC236}">
                <a16:creationId xmlns:a16="http://schemas.microsoft.com/office/drawing/2014/main" id="{B72D7D88-85F7-EC49-B4C6-3ED8F5D66BC5}"/>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1" name="Foliennummernplatzhalter 10">
            <a:extLst>
              <a:ext uri="{FF2B5EF4-FFF2-40B4-BE49-F238E27FC236}">
                <a16:creationId xmlns:a16="http://schemas.microsoft.com/office/drawing/2014/main" id="{63E18A59-59B5-4B49-B2FA-57CC2D0813FC}"/>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84877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31371" y="1066800"/>
            <a:ext cx="11328829" cy="4700585"/>
          </a:xfrm>
          <a:prstGeom prst="rect">
            <a:avLst/>
          </a:prstGeo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431800" y="5846761"/>
            <a:ext cx="11328400" cy="533400"/>
          </a:xfrm>
          <a:prstGeom prst="rect">
            <a:avLst/>
          </a:prstGeom>
        </p:spPr>
        <p:txBody>
          <a:bodyPr lIns="9000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7"/>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2" name="Datumsplatzhalter 1">
            <a:extLst>
              <a:ext uri="{FF2B5EF4-FFF2-40B4-BE49-F238E27FC236}">
                <a16:creationId xmlns:a16="http://schemas.microsoft.com/office/drawing/2014/main" id="{90908A56-4B20-474C-8B1D-C606A833A2B4}"/>
              </a:ext>
            </a:extLst>
          </p:cNvPr>
          <p:cNvSpPr>
            <a:spLocks noGrp="1"/>
          </p:cNvSpPr>
          <p:nvPr>
            <p:ph type="dt" sz="half" idx="10"/>
          </p:nvPr>
        </p:nvSpPr>
        <p:spPr/>
        <p:txBody>
          <a:bodyPr/>
          <a:lstStyle/>
          <a:p>
            <a:r>
              <a:rPr lang="de-DE"/>
              <a:t>1.1.0324 © Cegos Integrata GmbH</a:t>
            </a:r>
            <a:endParaRPr lang="de-DE" dirty="0"/>
          </a:p>
        </p:txBody>
      </p:sp>
      <p:sp>
        <p:nvSpPr>
          <p:cNvPr id="9" name="Fußzeilenplatzhalter 8">
            <a:extLst>
              <a:ext uri="{FF2B5EF4-FFF2-40B4-BE49-F238E27FC236}">
                <a16:creationId xmlns:a16="http://schemas.microsoft.com/office/drawing/2014/main" id="{05514699-F45F-CE46-9F96-CA29803F0B34}"/>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2FBF68FC-4B9C-3B4E-85D0-4724A1097039}"/>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3410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6" name="Textfeld 5"/>
          <p:cNvSpPr txBox="1"/>
          <p:nvPr/>
        </p:nvSpPr>
        <p:spPr>
          <a:xfrm>
            <a:off x="431800" y="3429000"/>
            <a:ext cx="11328401" cy="2308324"/>
          </a:xfrm>
          <a:prstGeom prst="rect">
            <a:avLst/>
          </a:prstGeom>
          <a:noFill/>
        </p:spPr>
        <p:txBody>
          <a:bodyPr wrap="square" rtlCol="0">
            <a:spAutoFit/>
          </a:bodyPr>
          <a:lstStyle/>
          <a:p>
            <a:r>
              <a:rPr lang="de-DE" sz="1800" dirty="0">
                <a:solidFill>
                  <a:schemeClr val="tx1"/>
                </a:solidFill>
                <a:latin typeface="+mn-lt"/>
                <a:cs typeface="Calibri" pitchFamily="34" charset="0"/>
              </a:rPr>
              <a:t>© Cegos Integrata</a:t>
            </a:r>
            <a:r>
              <a:rPr lang="de-DE" sz="1800" baseline="0" dirty="0">
                <a:solidFill>
                  <a:schemeClr val="tx1"/>
                </a:solidFill>
                <a:latin typeface="+mn-lt"/>
                <a:cs typeface="Calibri" pitchFamily="34" charset="0"/>
              </a:rPr>
              <a:t> GmbH</a:t>
            </a:r>
          </a:p>
          <a:p>
            <a:pPr marL="0" indent="0">
              <a:buNone/>
            </a:pPr>
            <a:endParaRPr lang="de-DE" sz="1800" dirty="0">
              <a:solidFill>
                <a:schemeClr val="tx1"/>
              </a:solidFill>
              <a:latin typeface="+mn-lt"/>
            </a:endParaRPr>
          </a:p>
          <a:p>
            <a:pPr marL="0" indent="0">
              <a:buNone/>
            </a:pPr>
            <a:r>
              <a:rPr lang="de-DE" sz="1800" dirty="0">
                <a:solidFill>
                  <a:schemeClr val="tx1"/>
                </a:solidFill>
                <a:latin typeface="+mn-lt"/>
              </a:rPr>
              <a:t>Cegos Integrata GmbH </a:t>
            </a:r>
          </a:p>
          <a:p>
            <a:pPr marL="0" indent="0">
              <a:buNone/>
            </a:pPr>
            <a:r>
              <a:rPr lang="de-DE" sz="1800" dirty="0" err="1">
                <a:solidFill>
                  <a:schemeClr val="tx1"/>
                </a:solidFill>
                <a:latin typeface="+mn-lt"/>
              </a:rPr>
              <a:t>Zettachring</a:t>
            </a:r>
            <a:r>
              <a:rPr lang="de-DE" sz="1800" dirty="0">
                <a:solidFill>
                  <a:schemeClr val="tx1"/>
                </a:solidFill>
                <a:latin typeface="+mn-lt"/>
              </a:rPr>
              <a:t> 4 </a:t>
            </a:r>
            <a:br>
              <a:rPr lang="de-DE" sz="1800" dirty="0">
                <a:solidFill>
                  <a:schemeClr val="tx1"/>
                </a:solidFill>
                <a:latin typeface="+mn-lt"/>
              </a:rPr>
            </a:br>
            <a:r>
              <a:rPr lang="de-DE" sz="1800" dirty="0">
                <a:solidFill>
                  <a:schemeClr val="tx1"/>
                </a:solidFill>
                <a:latin typeface="+mn-lt"/>
              </a:rPr>
              <a:t>70567 Stuttgart</a:t>
            </a:r>
            <a:endParaRPr lang="de-DE" sz="1800" dirty="0">
              <a:solidFill>
                <a:schemeClr val="tx1"/>
              </a:solidFill>
              <a:latin typeface="+mn-lt"/>
              <a:cs typeface="Calibri" pitchFamily="34" charset="0"/>
            </a:endParaRPr>
          </a:p>
          <a:p>
            <a:endParaRPr lang="de-DE" sz="1800" dirty="0">
              <a:solidFill>
                <a:schemeClr val="tx1"/>
              </a:solidFill>
              <a:latin typeface="+mn-lt"/>
              <a:cs typeface="Calibri" pitchFamily="34" charset="0"/>
            </a:endParaRPr>
          </a:p>
          <a:p>
            <a:r>
              <a:rPr lang="de-DE" sz="1800" b="1" dirty="0">
                <a:solidFill>
                  <a:schemeClr val="tx1"/>
                </a:solidFill>
                <a:latin typeface="+mn-lt"/>
                <a:cs typeface="Calibri" pitchFamily="34" charset="0"/>
              </a:rPr>
              <a:t>Alle Rechte, einschließlich derjenigen des auszugsweisen Abdrucks, der fotomechanischen und elektronischen Wiedergabe vorbehalten.</a:t>
            </a:r>
          </a:p>
        </p:txBody>
      </p:sp>
      <p:sp>
        <p:nvSpPr>
          <p:cNvPr id="7" name="Textfeld 6"/>
          <p:cNvSpPr txBox="1"/>
          <p:nvPr/>
        </p:nvSpPr>
        <p:spPr>
          <a:xfrm>
            <a:off x="409880" y="0"/>
            <a:ext cx="7872875" cy="935038"/>
          </a:xfrm>
          <a:prstGeom prst="rect">
            <a:avLst/>
          </a:prstGeom>
        </p:spPr>
        <p:txBody>
          <a:bodyPr vert="horz" lIns="0" tIns="45720" rIns="91440" bIns="45720" rtlCol="0" anchor="ctr">
            <a:noAutofit/>
          </a:bodyPr>
          <a:lstStyle>
            <a:lvl1pPr>
              <a:spcBef>
                <a:spcPct val="0"/>
              </a:spcBef>
              <a:buNone/>
              <a:defRPr sz="2400" b="0">
                <a:solidFill>
                  <a:schemeClr val="tx2"/>
                </a:solidFill>
                <a:latin typeface="+mj-lt"/>
                <a:ea typeface="+mj-ea"/>
                <a:cs typeface="+mj-cs"/>
              </a:defRPr>
            </a:lvl1pPr>
          </a:lstStyle>
          <a:p>
            <a:pPr lvl="0"/>
            <a:r>
              <a:rPr lang="de-DE" sz="2400" dirty="0">
                <a:solidFill>
                  <a:schemeClr val="tx1"/>
                </a:solidFill>
              </a:rPr>
              <a:t>Copyright und Impressum</a:t>
            </a:r>
          </a:p>
        </p:txBody>
      </p:sp>
    </p:spTree>
    <p:extLst>
      <p:ext uri="{BB962C8B-B14F-4D97-AF65-F5344CB8AC3E}">
        <p14:creationId xmlns:p14="http://schemas.microsoft.com/office/powerpoint/2010/main" val="351026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372" y="1"/>
            <a:ext cx="7584841" cy="935035"/>
          </a:xfrm>
          <a:prstGeom prst="rect">
            <a:avLst/>
          </a:prstGeom>
        </p:spPr>
        <p:txBody>
          <a:bodyPr vert="horz" lIns="90000" tIns="45720" rIns="91440" bIns="45720" rtlCol="0" anchor="ctr">
            <a:noAutofit/>
          </a:bodyPr>
          <a:lstStyle/>
          <a:p>
            <a:r>
              <a:rPr lang="de-DE" dirty="0"/>
              <a:t>Titelmasterformat durch Klicken bearbeiten</a:t>
            </a:r>
          </a:p>
        </p:txBody>
      </p:sp>
      <p:sp>
        <p:nvSpPr>
          <p:cNvPr id="8" name="Line 70"/>
          <p:cNvSpPr>
            <a:spLocks noChangeShapeType="1"/>
          </p:cNvSpPr>
          <p:nvPr/>
        </p:nvSpPr>
        <p:spPr bwMode="auto">
          <a:xfrm>
            <a:off x="0" y="64595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pPr lvl="0"/>
            <a:endParaRPr lang="de-DE" sz="1800" dirty="0">
              <a:solidFill>
                <a:schemeClr val="tx1"/>
              </a:solidFill>
            </a:endParaRPr>
          </a:p>
        </p:txBody>
      </p:sp>
      <p:sp>
        <p:nvSpPr>
          <p:cNvPr id="9" name="Line 71"/>
          <p:cNvSpPr>
            <a:spLocks noChangeShapeType="1"/>
          </p:cNvSpPr>
          <p:nvPr/>
        </p:nvSpPr>
        <p:spPr bwMode="auto">
          <a:xfrm>
            <a:off x="0" y="9350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endParaRPr lang="de-DE" sz="1800" dirty="0">
              <a:solidFill>
                <a:schemeClr val="tx1"/>
              </a:solidFill>
            </a:endParaRPr>
          </a:p>
        </p:txBody>
      </p:sp>
      <p:sp>
        <p:nvSpPr>
          <p:cNvPr id="4" name="Datumsplatzhalter 3"/>
          <p:cNvSpPr>
            <a:spLocks noGrp="1"/>
          </p:cNvSpPr>
          <p:nvPr>
            <p:ph type="dt" sz="half" idx="2"/>
          </p:nvPr>
        </p:nvSpPr>
        <p:spPr>
          <a:xfrm>
            <a:off x="431371" y="6459538"/>
            <a:ext cx="378092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l">
              <a:defRPr lang="en-US" sz="1000" b="0" smtClean="0">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3"/>
          </p:nvPr>
        </p:nvSpPr>
        <p:spPr>
          <a:xfrm>
            <a:off x="4463819" y="6459538"/>
            <a:ext cx="5952661"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noAutofit/>
          </a:bodyPr>
          <a:lstStyle>
            <a:lvl1pPr algn="ctr">
              <a:defRPr lang="de-DE" sz="1000" b="0" dirty="0">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4"/>
          </p:nvPr>
        </p:nvSpPr>
        <p:spPr>
          <a:xfrm>
            <a:off x="10668000" y="6459538"/>
            <a:ext cx="1092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r">
              <a:defRPr lang="en-US" sz="1000" b="0" smtClean="0">
                <a:solidFill>
                  <a:schemeClr val="tx1"/>
                </a:solidFill>
              </a:defRPr>
            </a:lvl1pPr>
          </a:lstStyle>
          <a:p>
            <a:pPr>
              <a:defRPr/>
            </a:pPr>
            <a:r>
              <a:rPr lang="de-DE"/>
              <a:t>Seite </a:t>
            </a:r>
            <a:fld id="{6765688B-2299-4937-B826-0378CB54D361}" type="slidenum">
              <a:rPr lang="de-DE" smtClean="0"/>
              <a:pPr>
                <a:defRPr/>
              </a:pPr>
              <a:t>‹Nr.›</a:t>
            </a:fld>
            <a:endParaRPr lang="de-DE"/>
          </a:p>
        </p:txBody>
      </p:sp>
      <p:sp>
        <p:nvSpPr>
          <p:cNvPr id="10" name="Textplatzhalter 9"/>
          <p:cNvSpPr>
            <a:spLocks noGrp="1"/>
          </p:cNvSpPr>
          <p:nvPr>
            <p:ph type="body" idx="1"/>
          </p:nvPr>
        </p:nvSpPr>
        <p:spPr>
          <a:xfrm>
            <a:off x="431371" y="1196752"/>
            <a:ext cx="11329259" cy="5090554"/>
          </a:xfrm>
          <a:prstGeom prst="rect">
            <a:avLst/>
          </a:prstGeom>
        </p:spPr>
        <p:txBody>
          <a:bodyPr vert="horz" lIns="91440" tIns="45720" rIns="91440" bIns="45720" rtlCol="0">
            <a:noAutofit/>
          </a:bodyPr>
          <a:lstStyle/>
          <a:p>
            <a:pPr lvl="0"/>
            <a:r>
              <a:rPr lang="de-DE" dirty="0"/>
              <a: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descr="Ein Bild, das Schrift, Grafiken, Logo, Screenshot enthält.&#10;&#10;Automatisch generierte Beschreibung">
            <a:extLst>
              <a:ext uri="{FF2B5EF4-FFF2-40B4-BE49-F238E27FC236}">
                <a16:creationId xmlns:a16="http://schemas.microsoft.com/office/drawing/2014/main" id="{D9B50DEA-E3D7-A7E1-5832-9861B7C61CD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666773" y="1"/>
            <a:ext cx="2497768" cy="1092553"/>
          </a:xfrm>
          <a:prstGeom prst="rect">
            <a:avLst/>
          </a:prstGeom>
        </p:spPr>
      </p:pic>
    </p:spTree>
    <p:extLst>
      <p:ext uri="{BB962C8B-B14F-4D97-AF65-F5344CB8AC3E}">
        <p14:creationId xmlns:p14="http://schemas.microsoft.com/office/powerpoint/2010/main" val="31567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zoom/>
  </p:transition>
  <p:hf hdr="0"/>
  <p:txStyles>
    <p:titleStyle>
      <a:lvl1pPr algn="l" defTabSz="914400" rtl="0" eaLnBrk="1" latinLnBrk="0" hangingPunct="1">
        <a:spcBef>
          <a:spcPct val="0"/>
        </a:spcBef>
        <a:buNone/>
        <a:defRPr sz="2400" b="0" kern="1200">
          <a:solidFill>
            <a:schemeClr val="tx1"/>
          </a:solidFill>
          <a:latin typeface="+mj-lt"/>
          <a:ea typeface="+mj-ea"/>
          <a:cs typeface="+mj-cs"/>
        </a:defRPr>
      </a:lvl1pPr>
    </p:titleStyle>
    <p:bodyStyle>
      <a:lvl1pPr marL="269875" indent="-269875" algn="l" defTabSz="914400" rtl="0" eaLnBrk="1" latinLnBrk="0" hangingPunct="1">
        <a:spcBef>
          <a:spcPts val="600"/>
        </a:spcBef>
        <a:buClr>
          <a:schemeClr val="accent3"/>
        </a:buClr>
        <a:buFont typeface="Wingdings" pitchFamily="2" charset="2"/>
        <a:buChar char="§"/>
        <a:defRPr lang="de-DE" sz="2000" kern="1200" dirty="0" smtClean="0">
          <a:solidFill>
            <a:schemeClr val="tx1"/>
          </a:solidFill>
          <a:latin typeface="+mn-lt"/>
          <a:ea typeface="+mn-ea"/>
          <a:cs typeface="+mn-cs"/>
        </a:defRPr>
      </a:lvl1pPr>
      <a:lvl2pPr marL="539750" indent="-250825" algn="l" defTabSz="914400" rtl="0" eaLnBrk="1" latinLnBrk="0" hangingPunct="1">
        <a:spcBef>
          <a:spcPts val="0"/>
        </a:spcBef>
        <a:buClr>
          <a:schemeClr val="accent3"/>
        </a:buClr>
        <a:buFont typeface="Wingdings" pitchFamily="2" charset="2"/>
        <a:buChar char="§"/>
        <a:defRPr lang="de-DE" sz="1800" kern="1200" dirty="0" smtClean="0">
          <a:solidFill>
            <a:schemeClr val="tx1"/>
          </a:solidFill>
          <a:latin typeface="+mn-lt"/>
          <a:ea typeface="+mn-ea"/>
          <a:cs typeface="+mn-cs"/>
        </a:defRPr>
      </a:lvl2pPr>
      <a:lvl3pPr marL="714375" indent="-174625" algn="l" defTabSz="914400" rtl="0" eaLnBrk="1" latinLnBrk="0" hangingPunct="1">
        <a:spcBef>
          <a:spcPts val="0"/>
        </a:spcBef>
        <a:buClr>
          <a:schemeClr val="accent3"/>
        </a:buClr>
        <a:buFont typeface="Wingdings" pitchFamily="2" charset="2"/>
        <a:buChar char="§"/>
        <a:defRPr lang="de-DE" sz="1600" kern="1200" dirty="0" smtClean="0">
          <a:solidFill>
            <a:schemeClr val="tx1"/>
          </a:solidFill>
          <a:latin typeface="+mn-lt"/>
          <a:ea typeface="+mn-ea"/>
          <a:cs typeface="+mn-cs"/>
        </a:defRPr>
      </a:lvl3pPr>
      <a:lvl4pPr marL="896938" indent="-182563" algn="l" defTabSz="914400" rtl="0" eaLnBrk="1" latinLnBrk="0" hangingPunct="1">
        <a:spcBef>
          <a:spcPts val="0"/>
        </a:spcBef>
        <a:buClr>
          <a:schemeClr val="accent3"/>
        </a:buClr>
        <a:buFont typeface="Wingdings" pitchFamily="2" charset="2"/>
        <a:buChar char="§"/>
        <a:defRPr lang="de-DE" sz="1400" kern="1200" dirty="0" smtClean="0">
          <a:solidFill>
            <a:schemeClr val="tx1"/>
          </a:solidFill>
          <a:latin typeface="+mn-lt"/>
          <a:ea typeface="+mn-ea"/>
          <a:cs typeface="+mn-cs"/>
        </a:defRPr>
      </a:lvl4pPr>
      <a:lvl5pPr marL="1079500" indent="-182563" algn="l" defTabSz="914400" rtl="0" eaLnBrk="1" latinLnBrk="0" hangingPunct="1">
        <a:spcBef>
          <a:spcPts val="0"/>
        </a:spcBef>
        <a:buClr>
          <a:schemeClr val="accent3"/>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556">
          <p15:clr>
            <a:srgbClr val="F26B43"/>
          </p15:clr>
        </p15:guide>
        <p15:guide id="4" pos="204">
          <p15:clr>
            <a:srgbClr val="F26B43"/>
          </p15:clr>
        </p15:guide>
        <p15:guide id="5" pos="2971">
          <p15:clr>
            <a:srgbClr val="F26B43"/>
          </p15:clr>
        </p15:guide>
        <p15:guide id="6" pos="27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rvices.odata.org/odata/odata.svc/"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ervices.odata.org/odata/odata.svc/Categories?$expand=Products" TargetMode="External"/><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rvername:port/sap/customer/12345"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ervices.odata.org/odata/odata.svc/Categories"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als Standard</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33" name="Foliennummernplatzhalter 3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Jeder beliebige Client mit einer </a:t>
            </a:r>
            <a:r>
              <a:rPr lang="de-DE" b="0" dirty="0" err="1"/>
              <a:t>OData</a:t>
            </a:r>
            <a:r>
              <a:rPr lang="de-DE" b="0" dirty="0"/>
              <a:t>-Bibliothek kann mit jedem anderen beliebigen Client mit einer </a:t>
            </a:r>
            <a:r>
              <a:rPr lang="de-DE" b="0" dirty="0" err="1"/>
              <a:t>OData</a:t>
            </a:r>
            <a:r>
              <a:rPr lang="de-DE" b="0" dirty="0"/>
              <a:t>-Bibliothek kommunizieren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252316"/>
            <a:ext cx="7537078" cy="351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30358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ODBC für das Web</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dirty="0">
                <a:solidFill>
                  <a:srgbClr val="000000"/>
                </a:solidFill>
                <a:latin typeface="Arial" panose="020B0604020202020204"/>
              </a:rPr>
              <a:t>von modernen SAPUI5 Oberflächen mit JavaScript und HTML5</a:t>
            </a: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OData </a:t>
            </a:r>
            <a:r>
              <a:rPr lang="en-US" dirty="0" err="1"/>
              <a:t>kann</a:t>
            </a:r>
            <a:r>
              <a:rPr lang="en-US" dirty="0"/>
              <a:t> </a:t>
            </a:r>
            <a:r>
              <a:rPr lang="en-US" dirty="0" err="1"/>
              <a:t>benutzt</a:t>
            </a:r>
            <a:r>
              <a:rPr lang="en-US" dirty="0"/>
              <a:t> </a:t>
            </a:r>
            <a:r>
              <a:rPr lang="en-US" dirty="0" err="1"/>
              <a:t>werden</a:t>
            </a:r>
            <a:r>
              <a:rPr lang="en-US" dirty="0"/>
              <a:t> um die </a:t>
            </a:r>
            <a:r>
              <a:rPr lang="en-US" dirty="0" err="1"/>
              <a:t>Daten</a:t>
            </a:r>
            <a:r>
              <a:rPr lang="en-US" dirty="0"/>
              <a:t> </a:t>
            </a:r>
            <a:r>
              <a:rPr lang="en-US" dirty="0" err="1"/>
              <a:t>wie</a:t>
            </a:r>
            <a:r>
              <a:rPr lang="en-US" dirty="0"/>
              <a:t> </a:t>
            </a:r>
            <a:r>
              <a:rPr lang="en-US" dirty="0" err="1"/>
              <a:t>eine</a:t>
            </a:r>
            <a:r>
              <a:rPr lang="en-US" dirty="0"/>
              <a:t> </a:t>
            </a:r>
            <a:r>
              <a:rPr lang="en-US" dirty="0" err="1"/>
              <a:t>Datenbank</a:t>
            </a:r>
            <a:r>
              <a:rPr lang="en-US" dirty="0"/>
              <a:t> </a:t>
            </a:r>
            <a:r>
              <a:rPr lang="en-US" dirty="0" err="1"/>
              <a:t>anzusprechen</a:t>
            </a:r>
            <a:endParaRPr lang="en-US" dirty="0"/>
          </a:p>
          <a:p>
            <a:r>
              <a:rPr lang="en-US" dirty="0"/>
              <a:t>EDM (Entity Data Model) </a:t>
            </a:r>
            <a:r>
              <a:rPr lang="en-US" dirty="0" err="1"/>
              <a:t>zur</a:t>
            </a:r>
            <a:r>
              <a:rPr lang="en-US" dirty="0"/>
              <a:t> </a:t>
            </a:r>
            <a:r>
              <a:rPr lang="en-US" dirty="0" err="1"/>
              <a:t>Beschreibung</a:t>
            </a:r>
            <a:r>
              <a:rPr lang="en-US" dirty="0"/>
              <a:t> der </a:t>
            </a:r>
            <a:r>
              <a:rPr lang="en-US" dirty="0" err="1"/>
              <a:t>Daten</a:t>
            </a:r>
            <a:endParaRPr lang="en-US" dirty="0"/>
          </a:p>
          <a:p>
            <a:r>
              <a:rPr lang="en-US" dirty="0" err="1"/>
              <a:t>Jede</a:t>
            </a:r>
            <a:r>
              <a:rPr lang="en-US" dirty="0"/>
              <a:t> </a:t>
            </a:r>
            <a:r>
              <a:rPr lang="en-US" dirty="0" err="1"/>
              <a:t>Entität</a:t>
            </a:r>
            <a:r>
              <a:rPr lang="en-US" dirty="0"/>
              <a:t> hat CRUD-</a:t>
            </a:r>
            <a:r>
              <a:rPr lang="en-US" dirty="0" err="1"/>
              <a:t>Methoden</a:t>
            </a:r>
            <a:endParaRPr lang="en-US" dirty="0"/>
          </a:p>
          <a:p>
            <a:r>
              <a:rPr lang="en-US" dirty="0" err="1"/>
              <a:t>Beziehungen</a:t>
            </a:r>
            <a:r>
              <a:rPr lang="en-US" dirty="0"/>
              <a:t> und </a:t>
            </a:r>
            <a:r>
              <a:rPr lang="en-US" dirty="0" err="1"/>
              <a:t>Navigationen</a:t>
            </a:r>
            <a:endParaRPr lang="en-US" dirty="0"/>
          </a:p>
          <a:p>
            <a:endParaRPr lang="de-DE" dirty="0"/>
          </a:p>
        </p:txBody>
      </p:sp>
      <p:pic>
        <p:nvPicPr>
          <p:cNvPr id="6" name="Picture 3"/>
          <p:cNvPicPr>
            <a:picLocks noChangeAspect="1"/>
          </p:cNvPicPr>
          <p:nvPr/>
        </p:nvPicPr>
        <p:blipFill>
          <a:blip r:embed="rId2"/>
          <a:stretch>
            <a:fillRect/>
          </a:stretch>
        </p:blipFill>
        <p:spPr>
          <a:xfrm>
            <a:off x="6744073" y="2427511"/>
            <a:ext cx="3517982" cy="3308488"/>
          </a:xfrm>
          <a:prstGeom prst="rect">
            <a:avLst/>
          </a:prstGeom>
          <a:ln>
            <a:solidFill>
              <a:schemeClr val="tx1"/>
            </a:solidFill>
          </a:ln>
        </p:spPr>
      </p:pic>
    </p:spTree>
    <p:extLst>
      <p:ext uri="{BB962C8B-B14F-4D97-AF65-F5344CB8AC3E}">
        <p14:creationId xmlns:p14="http://schemas.microsoft.com/office/powerpoint/2010/main" val="186836329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Servicedokument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Repräsentiert einen Service, indem es alle Ressourcen, auf die zugegriffen werden kann, ihre URIs, Namen und Operationen beinhaltet</a:t>
            </a:r>
          </a:p>
        </p:txBody>
      </p:sp>
    </p:spTree>
    <p:extLst>
      <p:ext uri="{BB962C8B-B14F-4D97-AF65-F5344CB8AC3E}">
        <p14:creationId xmlns:p14="http://schemas.microsoft.com/office/powerpoint/2010/main" val="279126257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Meta-Daten-Dokument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metadata</a:t>
            </a:r>
            <a:endParaRPr lang="de-DE" dirty="0"/>
          </a:p>
          <a:p>
            <a:r>
              <a:rPr lang="de-DE" dirty="0"/>
              <a:t>Exponiert alle Metadaten eines Service. Dies beinhaltet das Datenmodell, die Typen, mögliche Aktionen, Relationen und semantische Informationen</a:t>
            </a:r>
          </a:p>
        </p:txBody>
      </p:sp>
      <p:pic>
        <p:nvPicPr>
          <p:cNvPr id="6" name="Content Placeholder 3"/>
          <p:cNvPicPr>
            <a:picLocks noChangeAspect="1"/>
          </p:cNvPicPr>
          <p:nvPr/>
        </p:nvPicPr>
        <p:blipFill>
          <a:blip r:embed="rId2"/>
          <a:stretch>
            <a:fillRect/>
          </a:stretch>
        </p:blipFill>
        <p:spPr bwMode="auto">
          <a:xfrm>
            <a:off x="2373115" y="2806938"/>
            <a:ext cx="7286554" cy="3142342"/>
          </a:xfrm>
          <a:prstGeom prst="rect">
            <a:avLst/>
          </a:prstGeom>
          <a:noFill/>
          <a:ln w="9525">
            <a:noFill/>
            <a:miter lim="800000"/>
            <a:headEnd/>
            <a:tailEnd/>
          </a:ln>
        </p:spPr>
      </p:pic>
    </p:spTree>
    <p:extLst>
      <p:ext uri="{BB962C8B-B14F-4D97-AF65-F5344CB8AC3E}">
        <p14:creationId xmlns:p14="http://schemas.microsoft.com/office/powerpoint/2010/main" val="26361635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Hands on! - Beispiel</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http://services.odata.org/odata/odata.svc/</a:t>
            </a:r>
            <a:r>
              <a:rPr lang="en-US" dirty="0">
                <a:solidFill>
                  <a:srgbClr val="FF0000"/>
                </a:solidFill>
              </a:rPr>
              <a:t> </a:t>
            </a:r>
            <a:endParaRPr lang="en-US" dirty="0">
              <a:solidFill>
                <a:srgbClr val="FF0000"/>
              </a:solidFill>
              <a:hlinkClick r:id="rId2">
                <a:extLst>
                  <a:ext uri="{A12FA001-AC4F-418D-AE19-62706E023703}">
                    <ahyp:hlinkClr xmlns:ahyp="http://schemas.microsoft.com/office/drawing/2018/hyperlinkcolor" val="tx"/>
                  </a:ext>
                </a:extLst>
              </a:hlinkClick>
            </a:endParaRPr>
          </a:p>
          <a:p>
            <a:endParaRPr lang="de-DE" dirty="0"/>
          </a:p>
        </p:txBody>
      </p:sp>
      <p:pic>
        <p:nvPicPr>
          <p:cNvPr id="6" name="Picture 3" descr="Image"/>
          <p:cNvPicPr>
            <a:picLocks noChangeAspect="1"/>
          </p:cNvPicPr>
          <p:nvPr/>
        </p:nvPicPr>
        <p:blipFill>
          <a:blip r:embed="rId3"/>
          <a:stretch>
            <a:fillRect/>
          </a:stretch>
        </p:blipFill>
        <p:spPr>
          <a:xfrm>
            <a:off x="3863752" y="2260847"/>
            <a:ext cx="4248472" cy="2336307"/>
          </a:xfrm>
          <a:prstGeom prst="rect">
            <a:avLst/>
          </a:prstGeom>
        </p:spPr>
      </p:pic>
    </p:spTree>
    <p:extLst>
      <p:ext uri="{BB962C8B-B14F-4D97-AF65-F5344CB8AC3E}">
        <p14:creationId xmlns:p14="http://schemas.microsoft.com/office/powerpoint/2010/main" val="378639291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sap-ds-debug=true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15</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980728"/>
            <a:ext cx="8535203" cy="5090554"/>
          </a:xfrm>
        </p:spPr>
        <p:txBody>
          <a:bodyPr/>
          <a:lstStyle/>
          <a:p>
            <a:r>
              <a:rPr lang="de-DE"/>
              <a:t>Schaltet Feed-Interpretierung aus, da eine HTML-Seite zurückgegeben wird (kein XML)</a:t>
            </a:r>
          </a:p>
          <a:p>
            <a:r>
              <a:rPr lang="de-DE"/>
              <a:t>HTML -&gt; Links sind aktiviert</a:t>
            </a:r>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23" y="2186128"/>
            <a:ext cx="4765024" cy="40511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59777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 Auswahl Rückgabeformat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$format=xml</a:t>
            </a:r>
          </a:p>
          <a:p>
            <a:r>
              <a:rPr lang="de-DE"/>
              <a:t>$format=json</a:t>
            </a:r>
          </a:p>
          <a:p>
            <a:endParaRPr lang="de-DE"/>
          </a:p>
          <a:p>
            <a:r>
              <a:rPr lang="de-DE"/>
              <a:t>-&gt; Für Firefox:</a:t>
            </a:r>
            <a:endParaRPr lang="de-D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77" y="2204865"/>
            <a:ext cx="194657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64243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JavaScript </a:t>
            </a:r>
            <a:r>
              <a:rPr lang="de-DE" dirty="0" err="1"/>
              <a:t>Object</a:t>
            </a:r>
            <a:r>
              <a:rPr lang="de-DE" dirty="0"/>
              <a:t> Notation (JSON)</a:t>
            </a:r>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Plattformunabhängiges Austauschformat</a:t>
            </a:r>
          </a:p>
          <a:p>
            <a:r>
              <a:rPr lang="de-DE" dirty="0"/>
              <a:t>Light-</a:t>
            </a:r>
            <a:r>
              <a:rPr lang="de-DE" dirty="0" err="1"/>
              <a:t>weight</a:t>
            </a:r>
            <a:r>
              <a:rPr lang="de-DE" dirty="0"/>
              <a:t>: Geringer Overhead</a:t>
            </a:r>
          </a:p>
          <a:p>
            <a:r>
              <a:rPr lang="de-DE" dirty="0"/>
              <a:t>Bibliotheken in vielen Programmiersprachen</a:t>
            </a:r>
          </a:p>
          <a:p>
            <a:r>
              <a:rPr lang="de-DE" dirty="0"/>
              <a:t>Besondere Bedeutung für</a:t>
            </a:r>
          </a:p>
          <a:p>
            <a:pPr lvl="1"/>
            <a:r>
              <a:rPr lang="de-DE" dirty="0"/>
              <a:t>Web (Ajax)</a:t>
            </a:r>
          </a:p>
          <a:p>
            <a:pPr lvl="1"/>
            <a:r>
              <a:rPr lang="de-DE" dirty="0"/>
              <a:t>Mobile Applikationen</a:t>
            </a:r>
          </a:p>
          <a:p>
            <a:endParaRPr lang="de-DE" dirty="0"/>
          </a:p>
          <a:p>
            <a:r>
              <a:rPr lang="de-DE" dirty="0"/>
              <a:t>Notation</a:t>
            </a:r>
          </a:p>
          <a:p>
            <a:pPr lvl="1"/>
            <a:r>
              <a:rPr lang="de-DE" dirty="0"/>
              <a:t>Eigenschaften durch Schlüssel/Wert – Paare </a:t>
            </a:r>
            <a:br>
              <a:rPr lang="de-DE" dirty="0"/>
            </a:br>
            <a:r>
              <a:rPr lang="de-DE" sz="1600" dirty="0">
                <a:latin typeface="Courier New" pitchFamily="49" charset="0"/>
                <a:ea typeface="ヒラギノ角ゴ Pro W3"/>
                <a:cs typeface="ヒラギノ角ゴ Pro W3"/>
              </a:rPr>
              <a:t>„Schlüsselstring": "Wertstring„</a:t>
            </a:r>
          </a:p>
          <a:p>
            <a:pPr lvl="1"/>
            <a:r>
              <a:rPr lang="de-DE" dirty="0"/>
              <a:t>String (" "),  Zahl (</a:t>
            </a:r>
            <a:r>
              <a:rPr lang="de-DE" sz="1600" b="1" dirty="0">
                <a:latin typeface="Courier New" pitchFamily="49" charset="0"/>
                <a:ea typeface="ヒラギノ角ゴ Pro W3"/>
                <a:cs typeface="ヒラギノ角ゴ Pro W3"/>
              </a:rPr>
              <a:t>0…9</a:t>
            </a:r>
            <a:r>
              <a:rPr lang="de-DE" dirty="0"/>
              <a:t>), Null (</a:t>
            </a:r>
            <a:r>
              <a:rPr lang="de-DE" sz="1600" b="1" dirty="0">
                <a:latin typeface="Courier New" pitchFamily="49" charset="0"/>
                <a:ea typeface="ヒラギノ角ゴ Pro W3"/>
                <a:cs typeface="ヒラギノ角ゴ Pro W3"/>
              </a:rPr>
              <a:t>null</a:t>
            </a:r>
            <a:r>
              <a:rPr lang="de-DE" dirty="0"/>
              <a:t>), Boolean (</a:t>
            </a:r>
            <a:r>
              <a:rPr lang="de-DE" sz="1600" b="1" dirty="0" err="1">
                <a:latin typeface="Courier New" pitchFamily="49" charset="0"/>
                <a:ea typeface="ヒラギノ角ゴ Pro W3"/>
                <a:cs typeface="ヒラギノ角ゴ Pro W3"/>
              </a:rPr>
              <a:t>true</a:t>
            </a:r>
            <a:r>
              <a:rPr lang="de-DE" sz="1600" b="1" dirty="0">
                <a:latin typeface="Courier New" pitchFamily="49" charset="0"/>
                <a:ea typeface="ヒラギノ角ゴ Pro W3"/>
                <a:cs typeface="ヒラギノ角ゴ Pro W3"/>
              </a:rPr>
              <a:t>, </a:t>
            </a:r>
            <a:r>
              <a:rPr lang="de-DE" sz="1600" b="1" dirty="0" err="1">
                <a:latin typeface="Courier New" pitchFamily="49" charset="0"/>
                <a:ea typeface="ヒラギノ角ゴ Pro W3"/>
                <a:cs typeface="ヒラギノ角ゴ Pro W3"/>
              </a:rPr>
              <a:t>false</a:t>
            </a:r>
            <a:r>
              <a:rPr lang="de-DE" sz="1600" dirty="0"/>
              <a:t>)</a:t>
            </a:r>
            <a:endParaRPr lang="de-DE" sz="1600" b="1" dirty="0">
              <a:latin typeface="Courier New" pitchFamily="49" charset="0"/>
              <a:ea typeface="ヒラギノ角ゴ Pro W3"/>
              <a:cs typeface="ヒラギノ角ゴ Pro W3"/>
            </a:endParaRPr>
          </a:p>
        </p:txBody>
      </p:sp>
      <p:sp>
        <p:nvSpPr>
          <p:cNvPr id="7" name="Rectangle 3"/>
          <p:cNvSpPr>
            <a:spLocks noChangeArrowheads="1"/>
          </p:cNvSpPr>
          <p:nvPr/>
        </p:nvSpPr>
        <p:spPr bwMode="auto">
          <a:xfrm>
            <a:off x="6636246" y="2357214"/>
            <a:ext cx="3707904" cy="1719858"/>
          </a:xfrm>
          <a:prstGeom prst="flowChart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"Buch":</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"Titel": "Harry Potter",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"Autor": "Joanne K. Rowling"</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endParaRPr lang="de-DE" sz="1200" b="1" dirty="0">
              <a:solidFill>
                <a:srgbClr val="0066FF"/>
              </a:solidFill>
              <a:latin typeface="Myriad Pro" charset="0"/>
              <a:ea typeface="ヒラギノ角ゴ Pro W3"/>
              <a:cs typeface="Times New Roman" pitchFamily="18" charset="0"/>
            </a:endParaRPr>
          </a:p>
        </p:txBody>
      </p:sp>
      <p:graphicFrame>
        <p:nvGraphicFramePr>
          <p:cNvPr id="8" name="Tabelle 7"/>
          <p:cNvGraphicFramePr>
            <a:graphicFrameLocks noGrp="1"/>
          </p:cNvGraphicFramePr>
          <p:nvPr/>
        </p:nvGraphicFramePr>
        <p:xfrm>
          <a:off x="1703513" y="4941168"/>
          <a:ext cx="8920163" cy="1280160"/>
        </p:xfrm>
        <a:graphic>
          <a:graphicData uri="http://schemas.openxmlformats.org/drawingml/2006/table">
            <a:tbl>
              <a:tblPr>
                <a:tableStyleId>{2D5ABB26-0587-4C30-8999-92F81FD0307C}</a:tableStyleId>
              </a:tblPr>
              <a:tblGrid>
                <a:gridCol w="4608512">
                  <a:extLst>
                    <a:ext uri="{9D8B030D-6E8A-4147-A177-3AD203B41FA5}">
                      <a16:colId xmlns:a16="http://schemas.microsoft.com/office/drawing/2014/main" val="20000"/>
                    </a:ext>
                  </a:extLst>
                </a:gridCol>
                <a:gridCol w="4311651">
                  <a:extLst>
                    <a:ext uri="{9D8B030D-6E8A-4147-A177-3AD203B41FA5}">
                      <a16:colId xmlns:a16="http://schemas.microsoft.com/office/drawing/2014/main" val="20001"/>
                    </a:ext>
                  </a:extLst>
                </a:gridCol>
              </a:tblGrid>
              <a:tr h="50165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Objekt = Liste von Eigenschaften (mit Komma)	</a:t>
                      </a:r>
                      <a:br>
                        <a:rPr lang="de-DE" dirty="0"/>
                      </a:br>
                      <a:r>
                        <a:rPr lang="de-DE" sz="1200" kern="1200" dirty="0">
                          <a:latin typeface="Courier New" pitchFamily="49" charset="0"/>
                          <a:cs typeface="Courier New" pitchFamily="49" charset="0"/>
                        </a:rPr>
                        <a:t>"Buch": {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"Titel": "Harry Potter",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"Autor": "Joanne K. Rowling„</a:t>
                      </a:r>
                      <a:r>
                        <a:rPr lang="de-DE" sz="1200" kern="1200" baseline="0" dirty="0">
                          <a:latin typeface="Courier New" pitchFamily="49" charset="0"/>
                          <a:cs typeface="Courier New" pitchFamily="49" charset="0"/>
                        </a:rPr>
                        <a:t> </a:t>
                      </a:r>
                      <a:r>
                        <a:rPr lang="de-DE" sz="1200" kern="1200" dirty="0">
                          <a:latin typeface="Courier New" pitchFamily="49" charset="0"/>
                          <a:cs typeface="Courier New" pitchFamily="49" charset="0"/>
                        </a:rPr>
                        <a:t>}</a:t>
                      </a:r>
                      <a:endParaRPr lang="de-DE" sz="1200" b="1" kern="1200" dirty="0">
                        <a:solidFill>
                          <a:schemeClr val="tx1"/>
                        </a:solidFill>
                        <a:latin typeface="Courier New" pitchFamily="49" charset="0"/>
                        <a:ea typeface="ヒラギノ角ゴ Pro W3"/>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Liste von Objekten = Array</a:t>
                      </a:r>
                      <a:br>
                        <a:rPr lang="de-DE" sz="1800" kern="1200" dirty="0"/>
                      </a:br>
                      <a:r>
                        <a:rPr lang="de-DE" sz="1200" kern="1200" dirty="0">
                          <a:latin typeface="Courier New" pitchFamily="49" charset="0"/>
                          <a:cs typeface="Courier New" pitchFamily="49" charset="0"/>
                        </a:rPr>
                        <a:t>"Liste":[</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Listenelement":"erstes</a:t>
                      </a:r>
                      <a:r>
                        <a:rPr lang="de-DE" sz="1200" kern="1200" dirty="0">
                          <a:latin typeface="Courier New" pitchFamily="49" charset="0"/>
                          <a:cs typeface="Courier New" pitchFamily="49" charset="0"/>
                        </a:rPr>
                        <a:t> Element"},</a:t>
                      </a:r>
                    </a:p>
                    <a:p>
                      <a:pPr marL="0" marR="0" lvl="0" indent="0" algn="l" defTabSz="914400" rtl="0" eaLnBrk="1" fontAlgn="base" latinLnBrk="0" hangingPunct="1">
                        <a:lnSpc>
                          <a:spcPct val="100000"/>
                        </a:lnSpc>
                        <a:spcBef>
                          <a:spcPct val="0"/>
                        </a:spcBef>
                        <a:spcAft>
                          <a:spcPct val="0"/>
                        </a:spcAft>
                        <a:buClrTx/>
                        <a:buSzTx/>
                        <a:buFontTx/>
                        <a:buNone/>
                        <a:tabLst/>
                        <a:defRPr/>
                      </a:pP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Listenelement":"zweites</a:t>
                      </a:r>
                      <a:r>
                        <a:rPr lang="de-DE" sz="1200" kern="1200" dirty="0">
                          <a:latin typeface="Courier New" pitchFamily="49" charset="0"/>
                          <a:cs typeface="Courier New" pitchFamily="49" charset="0"/>
                        </a:rPr>
                        <a:t> Element"},</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Listenelement":"drittes</a:t>
                      </a:r>
                      <a:r>
                        <a:rPr lang="de-DE" sz="1200" kern="1200" dirty="0">
                          <a:latin typeface="Courier New" pitchFamily="49" charset="0"/>
                          <a:cs typeface="Courier New" pitchFamily="49" charset="0"/>
                        </a:rPr>
                        <a:t> Element"}</a:t>
                      </a:r>
                      <a:r>
                        <a:rPr lang="de-DE" sz="1200" kern="1200" baseline="0" dirty="0">
                          <a:latin typeface="Courier New" pitchFamily="49" charset="0"/>
                          <a:cs typeface="Courier New" pitchFamily="49" charset="0"/>
                        </a:rPr>
                        <a:t> </a:t>
                      </a:r>
                      <a:br>
                        <a:rPr lang="de-DE" sz="1200" kern="1200" baseline="0" dirty="0">
                          <a:latin typeface="Courier New" pitchFamily="49" charset="0"/>
                          <a:cs typeface="Courier New" pitchFamily="49" charset="0"/>
                        </a:rPr>
                      </a:br>
                      <a:r>
                        <a:rPr lang="de-DE" sz="1200" kern="1200" dirty="0">
                          <a:latin typeface="Courier New" pitchFamily="49" charset="0"/>
                          <a:cs typeface="Courier New" pitchFamily="49" charset="0"/>
                        </a:rPr>
                        <a:t>]</a:t>
                      </a:r>
                      <a:r>
                        <a:rPr lang="de-DE" sz="1200" kern="1200" baseline="0" dirty="0">
                          <a:latin typeface="Courier New" pitchFamily="49" charset="0"/>
                          <a:cs typeface="Courier New" pitchFamily="49" charset="0"/>
                        </a:rPr>
                        <a:t> </a:t>
                      </a:r>
                      <a:endParaRPr lang="de-DE" sz="1200" b="1" kern="1200" dirty="0">
                        <a:solidFill>
                          <a:schemeClr val="tx1"/>
                        </a:solidFill>
                        <a:latin typeface="Courier New" pitchFamily="49" charset="0"/>
                        <a:cs typeface="Courier New" pitchFamily="49" charset="0"/>
                      </a:endParaRPr>
                    </a:p>
                  </a:txBody>
                  <a:tcPr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50654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XML vs. JSON</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4" name="Foliennummernplatzhalter 3"/>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18</a:t>
            </a:fld>
            <a:endParaRPr lang="de-DE">
              <a:solidFill>
                <a:srgbClr val="000000"/>
              </a:solidFill>
              <a:latin typeface="Arial" panose="020B0604020202020204"/>
            </a:endParaRPr>
          </a:p>
        </p:txBody>
      </p:sp>
      <p:graphicFrame>
        <p:nvGraphicFramePr>
          <p:cNvPr id="26689" name="Group 65"/>
          <p:cNvGraphicFramePr>
            <a:graphicFrameLocks noGrp="1"/>
          </p:cNvGraphicFramePr>
          <p:nvPr/>
        </p:nvGraphicFramePr>
        <p:xfrm>
          <a:off x="1602000" y="1124744"/>
          <a:ext cx="8920163" cy="4119910"/>
        </p:xfrm>
        <a:graphic>
          <a:graphicData uri="http://schemas.openxmlformats.org/drawingml/2006/table">
            <a:tbl>
              <a:tblPr/>
              <a:tblGrid>
                <a:gridCol w="5230813">
                  <a:extLst>
                    <a:ext uri="{9D8B030D-6E8A-4147-A177-3AD203B41FA5}">
                      <a16:colId xmlns:a16="http://schemas.microsoft.com/office/drawing/2014/main" val="20000"/>
                    </a:ext>
                  </a:extLst>
                </a:gridCol>
                <a:gridCol w="3689350">
                  <a:extLst>
                    <a:ext uri="{9D8B030D-6E8A-4147-A177-3AD203B41FA5}">
                      <a16:colId xmlns:a16="http://schemas.microsoft.com/office/drawing/2014/main" val="20001"/>
                    </a:ext>
                  </a:extLst>
                </a:gridCol>
              </a:tblGrid>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JSON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417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143 Zeichen bzw.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103 Zeichen </a:t>
                      </a:r>
                      <a:r>
                        <a:rPr kumimoji="0" lang="de-DE" sz="1800" b="0" i="0" u="none" strike="noStrike" cap="none" normalizeH="0" baseline="0" dirty="0" err="1">
                          <a:ln>
                            <a:noFill/>
                          </a:ln>
                          <a:solidFill>
                            <a:schemeClr val="tx1">
                              <a:lumMod val="95000"/>
                              <a:lumOff val="5000"/>
                            </a:schemeClr>
                          </a:solidFill>
                          <a:effectLst/>
                          <a:latin typeface="Myriad Pro Light" charset="0"/>
                        </a:rPr>
                        <a:t>btw</a:t>
                      </a:r>
                      <a:r>
                        <a:rPr kumimoji="0" lang="de-DE" sz="1800" b="0" i="0" u="none" strike="noStrike" cap="none" normalizeH="0" baseline="0" dirty="0">
                          <a:ln>
                            <a:noFill/>
                          </a:ln>
                          <a:solidFill>
                            <a:schemeClr val="tx1">
                              <a:lumMod val="95000"/>
                              <a:lumOff val="5000"/>
                            </a:schemeClr>
                          </a:solidFill>
                          <a:effectLst/>
                          <a:latin typeface="Myriad Pro Light" charset="0"/>
                        </a:rPr>
                        <a:t>.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7238">
                <a:tc>
                  <a:txBody>
                    <a:bodyPr/>
                    <a:lstStyle/>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Hoher Overhead</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Schema (</a:t>
                      </a:r>
                      <a:r>
                        <a:rPr kumimoji="0" lang="de-DE" sz="1800" b="0" i="0" u="none" strike="noStrike" cap="none" normalizeH="0" baseline="0" dirty="0" err="1">
                          <a:ln>
                            <a:noFill/>
                          </a:ln>
                          <a:solidFill>
                            <a:schemeClr val="tx1">
                              <a:lumMod val="95000"/>
                              <a:lumOff val="5000"/>
                            </a:schemeClr>
                          </a:solidFill>
                          <a:effectLst/>
                          <a:latin typeface="Myriad Pro Light" charset="0"/>
                        </a:rPr>
                        <a:t>xsd</a:t>
                      </a:r>
                      <a:r>
                        <a:rPr kumimoji="0" lang="de-DE" sz="1800" b="0" i="0" u="none" strike="noStrike" cap="none" normalizeH="0" baseline="0" dirty="0">
                          <a:ln>
                            <a:noFill/>
                          </a:ln>
                          <a:solidFill>
                            <a:schemeClr val="tx1">
                              <a:lumMod val="95000"/>
                              <a:lumOff val="5000"/>
                            </a:schemeClr>
                          </a:solidFill>
                          <a:effectLst/>
                          <a:latin typeface="Myriad Pro Light" charset="0"/>
                        </a:rPr>
                        <a:t>) zur Strukturdefinition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Basistypisierung aber keine Strukturdefinition</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einfacher &amp; lesbarer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7238">
                <a:tc>
                  <a:txBody>
                    <a:bodyPr/>
                    <a:lstStyle/>
                    <a:p>
                      <a:pPr marL="174625" marR="0" lvl="0" indent="-174625"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als Auszeichnungssprache vielseitiger </a:t>
                      </a:r>
                      <a:br>
                        <a:rPr kumimoji="0" lang="de-DE" sz="1800" b="0" i="0" u="none" strike="noStrike" cap="none" normalizeH="0" baseline="0" dirty="0">
                          <a:ln>
                            <a:noFill/>
                          </a:ln>
                          <a:solidFill>
                            <a:schemeClr val="tx1">
                              <a:lumMod val="95000"/>
                              <a:lumOff val="5000"/>
                            </a:schemeClr>
                          </a:solidFill>
                          <a:effectLst/>
                          <a:latin typeface="Myriad Pro Light" charset="0"/>
                        </a:rPr>
                      </a:br>
                      <a:r>
                        <a:rPr kumimoji="0" lang="de-DE" sz="1800" b="0" i="0" u="none" strike="noStrike" cap="none" normalizeH="0" baseline="0" dirty="0">
                          <a:ln>
                            <a:noFill/>
                          </a:ln>
                          <a:solidFill>
                            <a:schemeClr val="tx1">
                              <a:lumMod val="95000"/>
                              <a:lumOff val="5000"/>
                            </a:schemeClr>
                          </a:solidFill>
                          <a:effectLst/>
                          <a:latin typeface="Myriad Pro Light" charset="0"/>
                        </a:rPr>
                        <a:t>und verbreiteter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Für einfache Strukturen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Rectangle 41"/>
          <p:cNvSpPr>
            <a:spLocks noChangeArrowheads="1"/>
          </p:cNvSpPr>
          <p:nvPr/>
        </p:nvSpPr>
        <p:spPr bwMode="auto">
          <a:xfrm>
            <a:off x="6939415" y="1536536"/>
            <a:ext cx="3717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"QUALF":"14",</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Vorname</a:t>
            </a:r>
            <a:r>
              <a:rPr lang="en-US" sz="1200" dirty="0">
                <a:solidFill>
                  <a:srgbClr val="000000"/>
                </a:solidFill>
                <a:latin typeface="Courier New" pitchFamily="49" charset="0"/>
                <a:cs typeface="Courier New" pitchFamily="49" charset="0"/>
              </a:rPr>
              <a:t>":"Max",</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Nachname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Mustermann</a:t>
            </a: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"Partner_Nr":"1112"</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endParaRPr lang="de-DE" sz="1200" dirty="0">
              <a:solidFill>
                <a:srgbClr val="000000"/>
              </a:solidFill>
              <a:latin typeface="Courier New" pitchFamily="49" charset="0"/>
              <a:cs typeface="Courier New" pitchFamily="49" charset="0"/>
            </a:endParaRPr>
          </a:p>
        </p:txBody>
      </p:sp>
      <p:sp>
        <p:nvSpPr>
          <p:cNvPr id="7" name="Rectangle 42"/>
          <p:cNvSpPr>
            <a:spLocks noChangeArrowheads="1"/>
          </p:cNvSpPr>
          <p:nvPr/>
        </p:nvSpPr>
        <p:spPr bwMode="auto">
          <a:xfrm>
            <a:off x="1578429" y="1628801"/>
            <a:ext cx="5360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de-DE" sz="1200" dirty="0">
                <a:solidFill>
                  <a:srgbClr val="000000"/>
                </a:solidFill>
                <a:latin typeface="Courier New" pitchFamily="49" charset="0"/>
                <a:cs typeface="Courier New" pitchFamily="49" charset="0"/>
              </a:rPr>
              <a:t> &lt;Partner&gt;</a:t>
            </a:r>
          </a:p>
          <a:p>
            <a:pPr fontAlgn="base">
              <a:spcBef>
                <a:spcPct val="0"/>
              </a:spcBef>
              <a:spcAft>
                <a:spcPct val="0"/>
              </a:spcAft>
            </a:pPr>
            <a:r>
              <a:rPr lang="de-DE" sz="1200" dirty="0">
                <a:solidFill>
                  <a:srgbClr val="000000"/>
                </a:solidFill>
                <a:latin typeface="Courier New" pitchFamily="49" charset="0"/>
                <a:cs typeface="Courier New" pitchFamily="49" charset="0"/>
              </a:rPr>
              <a:t>     &lt;QUALF&gt;14&lt;/QUALF&gt;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&gt;Max&lt;/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&gt;Mustermann&lt;/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&gt;1112&lt;/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&lt;/Partner&gt;</a:t>
            </a:r>
          </a:p>
        </p:txBody>
      </p:sp>
    </p:spTree>
    <p:extLst>
      <p:ext uri="{BB962C8B-B14F-4D97-AF65-F5344CB8AC3E}">
        <p14:creationId xmlns:p14="http://schemas.microsoft.com/office/powerpoint/2010/main" val="248797537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Entity: Entität</a:t>
            </a:r>
          </a:p>
          <a:p>
            <a:r>
              <a:rPr lang="de-DE" dirty="0"/>
              <a:t>Entity Type: Entitätstyp</a:t>
            </a:r>
          </a:p>
          <a:p>
            <a:r>
              <a:rPr lang="de-DE" dirty="0"/>
              <a:t>Entity Set: Entitätsmenge</a:t>
            </a:r>
          </a:p>
          <a:p>
            <a:r>
              <a:rPr lang="de-DE" dirty="0"/>
              <a:t>Property: Attribut</a:t>
            </a:r>
          </a:p>
          <a:p>
            <a:r>
              <a:rPr lang="de-DE" dirty="0"/>
              <a:t>Navigation: Navigationsattribut</a:t>
            </a:r>
          </a:p>
          <a:p>
            <a:r>
              <a:rPr lang="de-DE" dirty="0" err="1"/>
              <a:t>Association</a:t>
            </a:r>
            <a:r>
              <a:rPr lang="de-DE" dirty="0"/>
              <a:t>: Assoziation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26" y="1340768"/>
            <a:ext cx="4446224" cy="25280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196053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03</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lnSpc>
                <a:spcPct val="100000"/>
              </a:lnSpc>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 Grundlagen </a:t>
            </a:r>
          </a:p>
          <a:p>
            <a:pPr marL="457200" indent="-457200">
              <a:lnSpc>
                <a:spcPct val="100000"/>
              </a:lnSpc>
              <a:buAutoNum type="arabicPeriod"/>
            </a:pPr>
            <a:r>
              <a:rPr lang="de-DE" sz="2400" dirty="0">
                <a:latin typeface="Arial" panose="020B0604020202020204" pitchFamily="34" charset="0"/>
                <a:cs typeface="Times New Roman" panose="02020603050405020304" pitchFamily="18" charset="0"/>
              </a:rPr>
              <a:t>Eigene Services mit der SAP Gateway </a:t>
            </a:r>
            <a:r>
              <a:rPr lang="de-DE" sz="2400" dirty="0" err="1">
                <a:latin typeface="Arial" panose="020B0604020202020204" pitchFamily="34" charset="0"/>
                <a:cs typeface="Times New Roman" panose="02020603050405020304" pitchFamily="18" charset="0"/>
              </a:rPr>
              <a:t>Workbench</a:t>
            </a:r>
            <a:r>
              <a:rPr lang="de-DE" sz="2400" dirty="0">
                <a:latin typeface="Arial" panose="020B0604020202020204" pitchFamily="34" charset="0"/>
                <a:cs typeface="Times New Roman" panose="02020603050405020304" pitchFamily="18" charset="0"/>
              </a:rPr>
              <a:t> erstellen </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mit SAPUI5 konsumieren</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Databinding</a:t>
            </a:r>
            <a:r>
              <a:rPr lang="de-DE" sz="2400" dirty="0">
                <a:latin typeface="Arial" panose="020B0604020202020204" pitchFamily="34" charset="0"/>
                <a:cs typeface="Times New Roman" panose="02020603050405020304" pitchFamily="18" charset="0"/>
              </a:rPr>
              <a:t> von </a:t>
            </a: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a:t>
            </a:r>
          </a:p>
          <a:p>
            <a:pPr marL="457200" indent="-457200">
              <a:lnSpc>
                <a:spcPct val="100000"/>
              </a:lnSpc>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SAPUI5 - </a:t>
            </a:r>
            <a:r>
              <a:rPr lang="de-DE" sz="2400" dirty="0" err="1">
                <a:latin typeface="Arial" panose="020B0604020202020204" pitchFamily="34" charset="0"/>
                <a:cs typeface="Times New Roman" panose="02020603050405020304" pitchFamily="18" charset="0"/>
              </a:rPr>
              <a:t>local</a:t>
            </a:r>
            <a:r>
              <a:rPr lang="de-DE" sz="2400" dirty="0">
                <a:latin typeface="Arial" panose="020B0604020202020204" pitchFamily="34" charset="0"/>
                <a:cs typeface="Times New Roman" panose="02020603050405020304" pitchFamily="18" charset="0"/>
              </a:rPr>
              <a:t> und remote Datenhaltung mit </a:t>
            </a:r>
            <a:r>
              <a:rPr lang="de-DE" sz="2400" dirty="0" err="1">
                <a:latin typeface="Arial" panose="020B0604020202020204" pitchFamily="34" charset="0"/>
                <a:cs typeface="Times New Roman" panose="02020603050405020304" pitchFamily="18" charset="0"/>
              </a:rPr>
              <a:t>JSONModel</a:t>
            </a:r>
            <a:r>
              <a:rPr lang="de-DE" sz="2400" dirty="0">
                <a:latin typeface="Arial" panose="020B0604020202020204" pitchFamily="34" charset="0"/>
                <a:cs typeface="Times New Roman" panose="02020603050405020304" pitchFamily="18" charset="0"/>
              </a:rPr>
              <a:t> und </a:t>
            </a:r>
            <a:r>
              <a:rPr lang="de-DE" sz="2400" dirty="0" err="1">
                <a:latin typeface="Arial" panose="020B0604020202020204" pitchFamily="34" charset="0"/>
                <a:cs typeface="Times New Roman" panose="02020603050405020304" pitchFamily="18" charset="0"/>
              </a:rPr>
              <a:t>ODataModel</a:t>
            </a:r>
            <a:r>
              <a:rPr lang="de-DE" sz="2400" dirty="0">
                <a:latin typeface="Arial" panose="020B0604020202020204" pitchFamily="34" charset="0"/>
                <a:cs typeface="Times New Roman" panose="02020603050405020304" pitchFamily="18" charset="0"/>
              </a:rPr>
              <a:t> </a:t>
            </a:r>
          </a:p>
          <a:p>
            <a:pPr marL="457200" indent="-457200">
              <a:lnSpc>
                <a:spcPct val="100000"/>
              </a:lnSpc>
              <a:buAutoNum type="arabicPeriod"/>
            </a:pPr>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Type – </a:t>
            </a:r>
            <a:r>
              <a:rPr lang="de-DE" dirty="0" err="1"/>
              <a:t>Entitäts</a:t>
            </a:r>
            <a:r>
              <a:rPr lang="de-DE" dirty="0"/>
              <a:t> Typ</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Beschreibt die Struktur einer Entität</a:t>
            </a:r>
          </a:p>
          <a:p>
            <a:r>
              <a:rPr lang="de-DE" b="0" dirty="0"/>
              <a:t>Legt Attribute mit ihren Datentypen fest</a:t>
            </a:r>
          </a:p>
          <a:p>
            <a:r>
              <a:rPr lang="de-DE" b="0" dirty="0"/>
              <a:t>Welche Attribute, Welche Schlüssel, Welche Navigationsattribute, etc.</a:t>
            </a:r>
          </a:p>
          <a:p>
            <a:endParaRPr lang="de-DE" b="0" dirty="0"/>
          </a:p>
          <a:p>
            <a:r>
              <a:rPr lang="de-DE" b="0" dirty="0"/>
              <a:t>Zum Beispiel Produkt:</a:t>
            </a:r>
          </a:p>
        </p:txBody>
      </p:sp>
      <p:pic>
        <p:nvPicPr>
          <p:cNvPr id="7" name="Picture 4" descr="Image"/>
          <p:cNvPicPr>
            <a:picLocks noChangeAspect="1"/>
          </p:cNvPicPr>
          <p:nvPr/>
        </p:nvPicPr>
        <p:blipFill>
          <a:blip r:embed="rId2"/>
          <a:stretch>
            <a:fillRect/>
          </a:stretch>
        </p:blipFill>
        <p:spPr>
          <a:xfrm>
            <a:off x="2197552" y="3385580"/>
            <a:ext cx="7579737" cy="2337585"/>
          </a:xfrm>
          <a:prstGeom prst="rect">
            <a:avLst/>
          </a:prstGeom>
          <a:ln>
            <a:solidFill>
              <a:schemeClr val="tx1"/>
            </a:solidFill>
          </a:ln>
        </p:spPr>
      </p:pic>
    </p:spTree>
    <p:extLst>
      <p:ext uri="{BB962C8B-B14F-4D97-AF65-F5344CB8AC3E}">
        <p14:creationId xmlns:p14="http://schemas.microsoft.com/office/powerpoint/2010/main" val="7308369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Entity - Entität</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Konkrete Ausprägung eines Entitätstyps -&gt; eine Zeile einer Tabelle</a:t>
            </a:r>
          </a:p>
          <a:p>
            <a:r>
              <a:rPr lang="de-DE" dirty="0"/>
              <a:t>Ein Eintrag wird durch seinen Schlüssel eindeutig adressiert</a:t>
            </a:r>
          </a:p>
          <a:p>
            <a:endParaRPr lang="de-DE" dirty="0"/>
          </a:p>
          <a:p>
            <a:r>
              <a:rPr lang="de-DE" dirty="0"/>
              <a:t>Z. B. ein Produkt: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68" y="3343434"/>
            <a:ext cx="2846105" cy="2169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624" y="2968398"/>
            <a:ext cx="2851376" cy="29199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Pfeil nach rechts 5"/>
          <p:cNvSpPr/>
          <p:nvPr/>
        </p:nvSpPr>
        <p:spPr bwMode="auto">
          <a:xfrm>
            <a:off x="5497966" y="3859470"/>
            <a:ext cx="624568" cy="489109"/>
          </a:xfrm>
          <a:prstGeom prst="rightArrow">
            <a:avLst/>
          </a:prstGeom>
          <a:solidFill>
            <a:srgbClr val="C00000"/>
          </a:solidFill>
          <a:ln w="952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7" name="Textfeld 6"/>
          <p:cNvSpPr txBox="1"/>
          <p:nvPr/>
        </p:nvSpPr>
        <p:spPr>
          <a:xfrm>
            <a:off x="5433404" y="3580244"/>
            <a:ext cx="918841" cy="276999"/>
          </a:xfrm>
          <a:prstGeom prst="rect">
            <a:avLst/>
          </a:prstGeom>
          <a:noFill/>
        </p:spPr>
        <p:txBody>
          <a:bodyPr wrap="none" rtlCol="0">
            <a:spAutoFit/>
          </a:bodyPr>
          <a:lstStyle/>
          <a:p>
            <a:r>
              <a:rPr lang="de-DE" sz="1200" dirty="0">
                <a:solidFill>
                  <a:srgbClr val="000000"/>
                </a:solidFill>
                <a:latin typeface="Arial" panose="020B0604020202020204"/>
              </a:rPr>
              <a:t>Basiert auf</a:t>
            </a:r>
          </a:p>
        </p:txBody>
      </p:sp>
    </p:spTree>
    <p:extLst>
      <p:ext uri="{BB962C8B-B14F-4D97-AF65-F5344CB8AC3E}">
        <p14:creationId xmlns:p14="http://schemas.microsoft.com/office/powerpoint/2010/main" val="2407308704"/>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Set - Entitätsmenge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Repräsentiert zur Laufzeit die (möglicherweise) leere Menge von Entitäten</a:t>
            </a:r>
          </a:p>
          <a:p>
            <a:r>
              <a:rPr lang="de-DE" b="0" dirty="0"/>
              <a:t>Basiert immer auf einen Entitätstyp</a:t>
            </a:r>
          </a:p>
          <a:p>
            <a:r>
              <a:rPr lang="de-DE" b="0" dirty="0"/>
              <a:t>Bspw. Könnten </a:t>
            </a:r>
            <a:r>
              <a:rPr lang="de-DE" dirty="0"/>
              <a:t>Mitarbeiter</a:t>
            </a:r>
            <a:r>
              <a:rPr lang="de-DE" b="0" dirty="0"/>
              <a:t> und </a:t>
            </a:r>
            <a:r>
              <a:rPr lang="de-DE" dirty="0"/>
              <a:t>Manager</a:t>
            </a:r>
            <a:r>
              <a:rPr lang="de-DE" b="0" dirty="0"/>
              <a:t> auf </a:t>
            </a:r>
            <a:r>
              <a:rPr lang="de-DE" dirty="0"/>
              <a:t>Person</a:t>
            </a:r>
            <a:r>
              <a:rPr lang="de-DE" b="0" dirty="0"/>
              <a:t> basieren</a:t>
            </a:r>
          </a:p>
        </p:txBody>
      </p:sp>
      <p:pic>
        <p:nvPicPr>
          <p:cNvPr id="7" name="Content Placeholder 3" descr="Image"/>
          <p:cNvPicPr>
            <a:picLocks noChangeAspect="1"/>
          </p:cNvPicPr>
          <p:nvPr/>
        </p:nvPicPr>
        <p:blipFill>
          <a:blip r:embed="rId2"/>
          <a:stretch>
            <a:fillRect/>
          </a:stretch>
        </p:blipFill>
        <p:spPr bwMode="auto">
          <a:xfrm>
            <a:off x="3776465" y="3135087"/>
            <a:ext cx="3750294" cy="1401798"/>
          </a:xfrm>
          <a:prstGeom prst="rect">
            <a:avLst/>
          </a:prstGeom>
          <a:noFill/>
          <a:ln w="9525">
            <a:solidFill>
              <a:schemeClr val="tx1"/>
            </a:solidFill>
            <a:miter lim="800000"/>
            <a:headEnd/>
            <a:tailEnd/>
          </a:ln>
        </p:spPr>
      </p:pic>
      <p:sp>
        <p:nvSpPr>
          <p:cNvPr id="8" name="Rechteck 7"/>
          <p:cNvSpPr/>
          <p:nvPr/>
        </p:nvSpPr>
        <p:spPr bwMode="auto">
          <a:xfrm>
            <a:off x="4022272" y="3305277"/>
            <a:ext cx="2945267" cy="246221"/>
          </a:xfrm>
          <a:prstGeom prst="rect">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02574793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Property - Attribut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Ist ein typisiertes Element, das einen primitiven Datentyp, strukturierte Daten oder ein Navigationsattribut darstellt</a:t>
            </a:r>
          </a:p>
          <a:p>
            <a:r>
              <a:rPr lang="de-DE"/>
              <a:t>Attribute sind vergleichbar mit Feldern einer Datenbanktabelle</a:t>
            </a:r>
            <a:endParaRPr lang="de-DE" dirty="0"/>
          </a:p>
        </p:txBody>
      </p:sp>
    </p:spTree>
    <p:extLst>
      <p:ext uri="{BB962C8B-B14F-4D97-AF65-F5344CB8AC3E}">
        <p14:creationId xmlns:p14="http://schemas.microsoft.com/office/powerpoint/2010/main" val="409776094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760640" cy="935035"/>
          </a:xfrm>
        </p:spPr>
        <p:txBody>
          <a:bodyPr/>
          <a:lstStyle/>
          <a:p>
            <a:r>
              <a:rPr lang="de-DE" dirty="0"/>
              <a:t>Navigation Property – Navigationsattribut</a:t>
            </a:r>
            <a:br>
              <a:rPr lang="de-DE" dirty="0"/>
            </a:br>
            <a:r>
              <a:rPr lang="de-DE" dirty="0" err="1"/>
              <a:t>Association</a:t>
            </a:r>
            <a:r>
              <a:rPr lang="de-DE" dirty="0"/>
              <a:t> – Assoziation</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 Entitätstyp kann beliebig viele Navigationsattribute definieren</a:t>
            </a:r>
          </a:p>
          <a:p>
            <a:r>
              <a:rPr lang="de-DE" dirty="0"/>
              <a:t>Ist eine spezielle Form eines Attributs, das eine Verknüpfung zu einer anderen Ressource (Entität oder Entitätsmenge) darstellt -&gt; 1:1 </a:t>
            </a:r>
            <a:br>
              <a:rPr lang="de-DE" dirty="0"/>
            </a:br>
            <a:r>
              <a:rPr lang="de-DE" dirty="0"/>
              <a:t>oder 1:n</a:t>
            </a:r>
          </a:p>
          <a:p>
            <a:r>
              <a:rPr lang="de-DE" dirty="0" err="1"/>
              <a:t>Kardinalität</a:t>
            </a:r>
            <a:r>
              <a:rPr lang="de-DE" dirty="0"/>
              <a:t> sowie das Ziel werden durch Assoziation festgelegt + Fremdschlüsselbeziehung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284985"/>
            <a:ext cx="5391852" cy="30656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877581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 im Detail</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25</a:t>
            </a:fld>
            <a:endParaRPr lang="de-DE">
              <a:solidFill>
                <a:srgbClr val="000000"/>
              </a:solidFill>
              <a:latin typeface="Arial" panose="020B0604020202020204"/>
            </a:endParaRPr>
          </a:p>
        </p:txBody>
      </p:sp>
      <p:pic>
        <p:nvPicPr>
          <p:cNvPr id="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1585" y="1412776"/>
            <a:ext cx="7332861" cy="43912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41021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Bilden</a:t>
            </a:r>
            <a:r>
              <a:rPr lang="en-US" b="0" dirty="0">
                <a:latin typeface="+mj-lt"/>
              </a:rPr>
              <a:t> SQL-</a:t>
            </a:r>
            <a:r>
              <a:rPr lang="en-US" b="0" dirty="0" err="1">
                <a:latin typeface="+mj-lt"/>
              </a:rPr>
              <a:t>Funktionalität</a:t>
            </a:r>
            <a:r>
              <a:rPr lang="en-US" b="0" dirty="0">
                <a:latin typeface="+mj-lt"/>
              </a:rPr>
              <a:t> </a:t>
            </a:r>
            <a:r>
              <a:rPr lang="en-US" b="0" dirty="0" err="1">
                <a:latin typeface="+mj-lt"/>
              </a:rPr>
              <a:t>nach</a:t>
            </a:r>
            <a:endParaRPr lang="en-US" b="0" dirty="0">
              <a:latin typeface="+mj-lt"/>
            </a:endParaRPr>
          </a:p>
          <a:p>
            <a:r>
              <a:rPr lang="en-US" b="0" dirty="0">
                <a:latin typeface="+mj-lt"/>
              </a:rPr>
              <a:t>Beeinflussen </a:t>
            </a:r>
            <a:r>
              <a:rPr lang="en-US" b="0" dirty="0" err="1">
                <a:latin typeface="+mj-lt"/>
              </a:rPr>
              <a:t>Ergebnismenge</a:t>
            </a:r>
            <a:endParaRPr lang="en-US" b="0" dirty="0">
              <a:latin typeface="+mj-lt"/>
            </a:endParaRPr>
          </a:p>
          <a:p>
            <a:endParaRPr lang="en-US" dirty="0">
              <a:latin typeface="+mj-lt"/>
            </a:endParaRPr>
          </a:p>
          <a:p>
            <a:r>
              <a:rPr lang="en-US" dirty="0" err="1">
                <a:latin typeface="+mj-lt"/>
              </a:rPr>
              <a:t>Operationen</a:t>
            </a:r>
            <a:r>
              <a:rPr lang="en-US" dirty="0">
                <a:latin typeface="+mj-lt"/>
              </a:rPr>
              <a:t>:</a:t>
            </a:r>
          </a:p>
          <a:p>
            <a:pPr lvl="1"/>
            <a:r>
              <a:rPr lang="en-US" dirty="0" err="1">
                <a:latin typeface="+mj-lt"/>
              </a:rPr>
              <a:t>Filtern</a:t>
            </a:r>
            <a:r>
              <a:rPr lang="en-US" dirty="0">
                <a:latin typeface="+mj-lt"/>
              </a:rPr>
              <a:t>	$</a:t>
            </a:r>
            <a:r>
              <a:rPr lang="en-US" b="1" dirty="0">
                <a:latin typeface="+mj-lt"/>
              </a:rPr>
              <a:t>filter</a:t>
            </a:r>
          </a:p>
          <a:p>
            <a:pPr lvl="1"/>
            <a:r>
              <a:rPr lang="en-US" dirty="0" err="1">
                <a:latin typeface="+mj-lt"/>
              </a:rPr>
              <a:t>Projektion</a:t>
            </a:r>
            <a:r>
              <a:rPr lang="en-US" dirty="0">
                <a:latin typeface="+mj-lt"/>
              </a:rPr>
              <a:t>	$</a:t>
            </a:r>
            <a:r>
              <a:rPr lang="en-US" b="1" dirty="0">
                <a:latin typeface="+mj-lt"/>
              </a:rPr>
              <a:t>select</a:t>
            </a:r>
          </a:p>
          <a:p>
            <a:pPr lvl="1"/>
            <a:r>
              <a:rPr lang="en-US" dirty="0" err="1">
                <a:latin typeface="+mj-lt"/>
              </a:rPr>
              <a:t>Sortieren</a:t>
            </a:r>
            <a:r>
              <a:rPr lang="en-US" dirty="0">
                <a:latin typeface="+mj-lt"/>
              </a:rPr>
              <a:t>	$</a:t>
            </a:r>
            <a:r>
              <a:rPr lang="en-US" b="1" dirty="0" err="1">
                <a:latin typeface="+mj-lt"/>
              </a:rPr>
              <a:t>orderby</a:t>
            </a:r>
            <a:endParaRPr lang="en-US" b="1" dirty="0">
              <a:latin typeface="+mj-lt"/>
            </a:endParaRPr>
          </a:p>
          <a:p>
            <a:pPr lvl="1"/>
            <a:r>
              <a:rPr lang="en-US" dirty="0">
                <a:latin typeface="+mj-lt"/>
              </a:rPr>
              <a:t>Paging	$</a:t>
            </a:r>
            <a:r>
              <a:rPr lang="en-US" b="1" dirty="0">
                <a:latin typeface="+mj-lt"/>
              </a:rPr>
              <a:t>top</a:t>
            </a:r>
            <a:r>
              <a:rPr lang="en-US" dirty="0">
                <a:latin typeface="+mj-lt"/>
              </a:rPr>
              <a:t> und $</a:t>
            </a:r>
            <a:r>
              <a:rPr lang="en-US" b="1" dirty="0">
                <a:latin typeface="+mj-lt"/>
              </a:rPr>
              <a:t>skip</a:t>
            </a:r>
          </a:p>
          <a:p>
            <a:pPr lvl="1"/>
            <a:r>
              <a:rPr lang="en-US" dirty="0" err="1">
                <a:latin typeface="+mj-lt"/>
              </a:rPr>
              <a:t>Inlining</a:t>
            </a:r>
            <a:r>
              <a:rPr lang="en-US" b="1" dirty="0">
                <a:latin typeface="+mj-lt"/>
              </a:rPr>
              <a:t>	</a:t>
            </a:r>
            <a:r>
              <a:rPr lang="en-US" dirty="0">
                <a:latin typeface="+mj-lt"/>
              </a:rPr>
              <a:t>$</a:t>
            </a:r>
            <a:r>
              <a:rPr lang="en-US" b="1" dirty="0">
                <a:latin typeface="+mj-lt"/>
              </a:rPr>
              <a:t>expand	</a:t>
            </a:r>
          </a:p>
          <a:p>
            <a:pPr marL="0" indent="0">
              <a:buNone/>
            </a:pPr>
            <a:endParaRPr lang="de-DE" dirty="0">
              <a:latin typeface="+mj-lt"/>
            </a:endParaRPr>
          </a:p>
          <a:p>
            <a:endParaRPr lang="de-DE" dirty="0">
              <a:latin typeface="+mj-lt"/>
            </a:endParaRPr>
          </a:p>
        </p:txBody>
      </p:sp>
    </p:spTree>
    <p:extLst>
      <p:ext uri="{BB962C8B-B14F-4D97-AF65-F5344CB8AC3E}">
        <p14:creationId xmlns:p14="http://schemas.microsoft.com/office/powerpoint/2010/main" val="321484916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count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Request: GET …/</a:t>
            </a:r>
            <a:r>
              <a:rPr lang="de-DE" b="0" dirty="0" err="1"/>
              <a:t>BusinessPartners</a:t>
            </a:r>
            <a:r>
              <a:rPr lang="de-DE" dirty="0"/>
              <a:t>/</a:t>
            </a:r>
            <a:r>
              <a:rPr lang="de-DE" b="1" dirty="0"/>
              <a:t>$</a:t>
            </a:r>
            <a:r>
              <a:rPr lang="de-DE" b="1" dirty="0" err="1"/>
              <a:t>count</a:t>
            </a:r>
            <a:endParaRPr lang="de-DE" b="1" dirty="0"/>
          </a:p>
          <a:p>
            <a:r>
              <a:rPr lang="de-DE" b="0" dirty="0"/>
              <a:t>Implementation: Automatisch</a:t>
            </a:r>
          </a:p>
          <a:p>
            <a:r>
              <a:rPr lang="de-DE" b="0" dirty="0"/>
              <a:t>SQL: SELECT COUNT(*) FROM </a:t>
            </a:r>
            <a:r>
              <a:rPr lang="de-DE" b="0" dirty="0" err="1"/>
              <a:t>BusinessPartners</a:t>
            </a:r>
            <a:endParaRPr lang="de-DE" b="0" dirty="0"/>
          </a:p>
          <a:p>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136" y="1196752"/>
            <a:ext cx="1318014" cy="34023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bgerundetes Rechteck 7"/>
          <p:cNvSpPr/>
          <p:nvPr/>
        </p:nvSpPr>
        <p:spPr bwMode="auto">
          <a:xfrm>
            <a:off x="9892076" y="1307532"/>
            <a:ext cx="307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852" y="3274528"/>
            <a:ext cx="5219176" cy="8025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964042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filter</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28</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7056462" cy="5090554"/>
          </a:xfrm>
        </p:spPr>
        <p:txBody>
          <a:bodyPr/>
          <a:lstStyle/>
          <a:p>
            <a:pPr marL="0" indent="0">
              <a:buNone/>
            </a:pPr>
            <a:r>
              <a:rPr lang="en-US" b="0" dirty="0" err="1">
                <a:latin typeface="+mj-lt"/>
              </a:rPr>
              <a:t>Eingrenzung</a:t>
            </a:r>
            <a:r>
              <a:rPr lang="en-US" b="0" dirty="0">
                <a:latin typeface="+mj-lt"/>
              </a:rPr>
              <a:t> der Collections </a:t>
            </a: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p>
          <a:p>
            <a:pPr marL="0" indent="0">
              <a:buNone/>
            </a:pPr>
            <a:r>
              <a:rPr lang="en-US" b="1" dirty="0">
                <a:latin typeface="+mj-lt"/>
              </a:rPr>
              <a:t>$filter=</a:t>
            </a:r>
            <a:r>
              <a:rPr lang="en-US" b="1" dirty="0" err="1">
                <a:latin typeface="+mj-lt"/>
              </a:rPr>
              <a:t>startswith</a:t>
            </a:r>
            <a:r>
              <a:rPr lang="en-US" b="1" dirty="0">
                <a:latin typeface="+mj-lt"/>
              </a:rPr>
              <a:t>(</a:t>
            </a:r>
            <a:r>
              <a:rPr lang="en-US" b="1" dirty="0" err="1">
                <a:latin typeface="+mj-lt"/>
              </a:rPr>
              <a:t>CompanyName</a:t>
            </a:r>
            <a:r>
              <a:rPr lang="en-US" b="1" dirty="0">
                <a:latin typeface="+mj-lt"/>
              </a:rPr>
              <a:t>,’S’)</a:t>
            </a:r>
          </a:p>
          <a:p>
            <a:pPr marL="0" indent="0">
              <a:buNone/>
            </a:pPr>
            <a:endParaRPr lang="en-US" dirty="0">
              <a:latin typeface="+mj-lt"/>
            </a:endParaRPr>
          </a:p>
          <a:p>
            <a:pPr marL="0" indent="0">
              <a:buNone/>
            </a:pPr>
            <a:r>
              <a:rPr lang="en-US" b="0" dirty="0">
                <a:latin typeface="+mj-lt"/>
              </a:rPr>
              <a:t>/sap/</a:t>
            </a:r>
            <a:r>
              <a:rPr lang="en-US" b="0" dirty="0" err="1">
                <a:latin typeface="+mj-lt"/>
              </a:rPr>
              <a:t>opu</a:t>
            </a:r>
            <a:r>
              <a:rPr lang="en-US" b="0" dirty="0">
                <a:latin typeface="+mj-lt"/>
              </a:rPr>
              <a:t>/</a:t>
            </a:r>
            <a:r>
              <a:rPr lang="en-US" b="0" dirty="0" err="1">
                <a:latin typeface="+mj-lt"/>
              </a:rPr>
              <a:t>odata</a:t>
            </a:r>
            <a:r>
              <a:rPr lang="en-US" b="0" dirty="0">
                <a:latin typeface="+mj-lt"/>
              </a:rPr>
              <a:t>/sap/ZSRV/</a:t>
            </a:r>
            <a:r>
              <a:rPr lang="en-US" b="0" dirty="0" err="1">
                <a:latin typeface="+mj-lt"/>
              </a:rPr>
              <a:t>CustomerListSet</a:t>
            </a:r>
            <a:r>
              <a:rPr lang="en-US" b="1" dirty="0">
                <a:latin typeface="+mj-lt"/>
              </a:rPr>
              <a:t>?$filter=</a:t>
            </a:r>
            <a:r>
              <a:rPr lang="en-US" b="1" dirty="0" err="1">
                <a:latin typeface="+mj-lt"/>
              </a:rPr>
              <a:t>Countr</a:t>
            </a:r>
            <a:r>
              <a:rPr lang="en-US" b="1" dirty="0">
                <a:latin typeface="+mj-lt"/>
              </a:rPr>
              <a:t> </a:t>
            </a:r>
            <a:r>
              <a:rPr lang="en-US" b="1" dirty="0" err="1">
                <a:latin typeface="+mj-lt"/>
              </a:rPr>
              <a:t>eq</a:t>
            </a:r>
            <a:r>
              <a:rPr lang="en-US" b="1" dirty="0">
                <a:latin typeface="+mj-lt"/>
              </a:rPr>
              <a:t> 'DE'</a:t>
            </a:r>
            <a:br>
              <a:rPr lang="en-US" b="1" dirty="0">
                <a:latin typeface="+mj-lt"/>
              </a:rPr>
            </a:br>
            <a:r>
              <a:rPr lang="en-US" dirty="0">
                <a:latin typeface="+mj-lt"/>
              </a:rPr>
              <a:t>	</a:t>
            </a:r>
            <a:r>
              <a:rPr lang="en-US" b="0" dirty="0">
                <a:latin typeface="+mj-lt"/>
              </a:rPr>
              <a:t>$filter = </a:t>
            </a:r>
            <a:r>
              <a:rPr lang="en-US" b="0" i="1" dirty="0">
                <a:latin typeface="+mj-lt"/>
              </a:rPr>
              <a:t>&lt;</a:t>
            </a:r>
            <a:r>
              <a:rPr lang="en-US" b="0" i="1" dirty="0" err="1">
                <a:latin typeface="+mj-lt"/>
              </a:rPr>
              <a:t>Feldnaname</a:t>
            </a:r>
            <a:r>
              <a:rPr lang="en-US" b="0" i="1" dirty="0">
                <a:latin typeface="+mj-lt"/>
              </a:rPr>
              <a:t>&gt; </a:t>
            </a:r>
            <a:r>
              <a:rPr lang="en-US" b="1" dirty="0">
                <a:latin typeface="+mj-lt"/>
              </a:rPr>
              <a:t>&lt;operator&gt;</a:t>
            </a:r>
            <a:r>
              <a:rPr lang="en-US" b="0" dirty="0">
                <a:latin typeface="+mj-lt"/>
              </a:rPr>
              <a:t> </a:t>
            </a:r>
            <a:r>
              <a:rPr lang="en-US" b="0" i="1" dirty="0">
                <a:latin typeface="+mj-lt"/>
              </a:rPr>
              <a:t>&lt;value&gt;</a:t>
            </a:r>
            <a:br>
              <a:rPr lang="en-US" b="0" i="1" dirty="0">
                <a:latin typeface="+mj-lt"/>
              </a:rPr>
            </a:br>
            <a:r>
              <a:rPr lang="en-US" b="0" i="1" dirty="0">
                <a:latin typeface="+mj-lt"/>
              </a:rPr>
              <a:t>		</a:t>
            </a:r>
            <a:r>
              <a:rPr lang="en-US" b="1" dirty="0">
                <a:latin typeface="+mj-lt"/>
              </a:rPr>
              <a:t>{</a:t>
            </a:r>
            <a:r>
              <a:rPr lang="en-US" b="1" dirty="0" err="1">
                <a:latin typeface="+mj-lt"/>
              </a:rPr>
              <a:t>eq</a:t>
            </a:r>
            <a:r>
              <a:rPr lang="en-US" b="1" dirty="0">
                <a:latin typeface="+mj-lt"/>
              </a:rPr>
              <a:t>, ne, </a:t>
            </a:r>
            <a:r>
              <a:rPr lang="en-US" b="1" dirty="0" err="1">
                <a:latin typeface="+mj-lt"/>
              </a:rPr>
              <a:t>bt</a:t>
            </a:r>
            <a:r>
              <a:rPr lang="en-US" b="1" dirty="0">
                <a:latin typeface="+mj-lt"/>
              </a:rPr>
              <a:t>, </a:t>
            </a:r>
            <a:r>
              <a:rPr lang="en-US" b="1" dirty="0" err="1">
                <a:latin typeface="+mj-lt"/>
              </a:rPr>
              <a:t>nb</a:t>
            </a:r>
            <a:r>
              <a:rPr lang="en-US" b="1" dirty="0">
                <a:latin typeface="+mj-lt"/>
              </a:rPr>
              <a:t>, </a:t>
            </a:r>
            <a:r>
              <a:rPr lang="en-US" b="1" dirty="0" err="1">
                <a:latin typeface="+mj-lt"/>
              </a:rPr>
              <a:t>cp</a:t>
            </a:r>
            <a:r>
              <a:rPr lang="en-US" b="1" dirty="0">
                <a:latin typeface="+mj-lt"/>
              </a:rPr>
              <a:t>, </a:t>
            </a:r>
            <a:r>
              <a:rPr lang="en-US" b="1" dirty="0" err="1">
                <a:latin typeface="+mj-lt"/>
              </a:rPr>
              <a:t>np</a:t>
            </a:r>
            <a:r>
              <a:rPr lang="en-US" b="1" dirty="0">
                <a:latin typeface="+mj-lt"/>
              </a:rPr>
              <a:t>, </a:t>
            </a:r>
            <a:r>
              <a:rPr lang="en-US" b="1" dirty="0" err="1">
                <a:latin typeface="+mj-lt"/>
              </a:rPr>
              <a:t>lt</a:t>
            </a:r>
            <a:r>
              <a:rPr lang="en-US" b="1" dirty="0">
                <a:latin typeface="+mj-lt"/>
              </a:rPr>
              <a:t>, le, </a:t>
            </a:r>
            <a:r>
              <a:rPr lang="en-US" b="1" dirty="0" err="1">
                <a:latin typeface="+mj-lt"/>
              </a:rPr>
              <a:t>gt</a:t>
            </a:r>
            <a:r>
              <a:rPr lang="en-US" b="1" dirty="0">
                <a:latin typeface="+mj-lt"/>
              </a:rPr>
              <a:t>, </a:t>
            </a:r>
            <a:r>
              <a:rPr lang="en-US" b="1" dirty="0" err="1">
                <a:latin typeface="+mj-lt"/>
              </a:rPr>
              <a:t>ge</a:t>
            </a:r>
            <a:r>
              <a:rPr lang="en-US" b="1" dirty="0">
                <a:latin typeface="+mj-lt"/>
              </a:rPr>
              <a:t>}</a:t>
            </a:r>
          </a:p>
          <a:p>
            <a:pPr marL="0" indent="0">
              <a:buNone/>
            </a:pPr>
            <a:endParaRPr lang="en-US" dirty="0">
              <a:latin typeface="+mj-lt"/>
            </a:endParaRPr>
          </a:p>
          <a:p>
            <a:pPr marL="0" indent="0">
              <a:buNone/>
            </a:pPr>
            <a:r>
              <a:rPr lang="en-US" b="0" dirty="0" err="1">
                <a:latin typeface="+mj-lt"/>
              </a:rPr>
              <a:t>Implementierung</a:t>
            </a:r>
            <a:r>
              <a:rPr lang="en-US" b="0" dirty="0">
                <a:latin typeface="+mj-lt"/>
              </a:rPr>
              <a:t>: Framework </a:t>
            </a:r>
            <a:r>
              <a:rPr lang="en-US" b="0" dirty="0" err="1">
                <a:latin typeface="+mj-lt"/>
              </a:rPr>
              <a:t>erzeugt</a:t>
            </a:r>
            <a:r>
              <a:rPr lang="en-US" b="0" dirty="0">
                <a:latin typeface="+mj-lt"/>
              </a:rPr>
              <a:t> SO, Rest muss </a:t>
            </a:r>
            <a:r>
              <a:rPr lang="en-US" b="0" dirty="0" err="1">
                <a:latin typeface="+mj-lt"/>
              </a:rPr>
              <a:t>selbst</a:t>
            </a:r>
            <a:r>
              <a:rPr lang="en-US" b="0" dirty="0">
                <a:latin typeface="+mj-lt"/>
              </a:rPr>
              <a:t> </a:t>
            </a:r>
            <a:br>
              <a:rPr lang="en-US" b="0" dirty="0">
                <a:latin typeface="+mj-lt"/>
              </a:rPr>
            </a:br>
            <a:r>
              <a:rPr lang="en-US" b="0" dirty="0" err="1">
                <a:latin typeface="+mj-lt"/>
              </a:rPr>
              <a:t>implementiert</a:t>
            </a:r>
            <a:r>
              <a:rPr lang="en-US" b="0" dirty="0">
                <a:latin typeface="+mj-lt"/>
              </a:rPr>
              <a:t> </a:t>
            </a:r>
            <a:r>
              <a:rPr lang="en-US" b="0" dirty="0" err="1">
                <a:latin typeface="+mj-lt"/>
              </a:rPr>
              <a:t>werden</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88" y="1196753"/>
            <a:ext cx="1193463" cy="29322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198470" y="1502639"/>
            <a:ext cx="270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94695578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select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0" dirty="0">
                <a:solidFill>
                  <a:srgbClr val="000000"/>
                </a:solidFill>
                <a:latin typeface="+mj-lt"/>
              </a:rPr>
              <a:t>= </a:t>
            </a:r>
            <a:r>
              <a:rPr lang="en-US" b="0" dirty="0" err="1">
                <a:solidFill>
                  <a:srgbClr val="000000"/>
                </a:solidFill>
                <a:latin typeface="+mj-lt"/>
              </a:rPr>
              <a:t>Spaltenauswahl</a:t>
            </a:r>
            <a:endParaRPr lang="en-US" b="0" dirty="0">
              <a:solidFill>
                <a:srgbClr val="000000"/>
              </a:solidFill>
              <a:latin typeface="+mj-lt"/>
            </a:endParaRP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endParaRPr lang="en-US" b="0" dirty="0">
              <a:latin typeface="+mj-lt"/>
            </a:endParaRPr>
          </a:p>
          <a:p>
            <a:pPr marL="0" indent="0">
              <a:buNone/>
            </a:pPr>
            <a:r>
              <a:rPr lang="en-US" b="1" dirty="0">
                <a:latin typeface="+mj-lt"/>
              </a:rPr>
              <a:t>?$select=</a:t>
            </a:r>
            <a:r>
              <a:rPr lang="en-US" b="1" dirty="0" err="1">
                <a:latin typeface="+mj-lt"/>
              </a:rPr>
              <a:t>BusinessPartnerID,CompanyName</a:t>
            </a:r>
            <a:endParaRPr lang="en-US" b="1" dirty="0">
              <a:latin typeface="+mj-lt"/>
            </a:endParaRPr>
          </a:p>
          <a:p>
            <a:pPr marL="0" indent="0">
              <a:buNone/>
            </a:pPr>
            <a:r>
              <a:rPr lang="en-US" b="0" dirty="0">
                <a:latin typeface="+mj-lt"/>
              </a:rPr>
              <a:t>Implementation: </a:t>
            </a:r>
            <a:r>
              <a:rPr lang="en-US" b="0" dirty="0" err="1">
                <a:latin typeface="+mj-lt"/>
              </a:rPr>
              <a:t>Automatisch</a:t>
            </a:r>
            <a:r>
              <a:rPr lang="en-US" b="0" dirty="0">
                <a:latin typeface="+mj-lt"/>
              </a:rPr>
              <a:t>*</a:t>
            </a:r>
          </a:p>
          <a:p>
            <a:pPr marL="0" indent="0">
              <a:buNone/>
            </a:pPr>
            <a:r>
              <a:rPr lang="en-US" b="0" dirty="0">
                <a:latin typeface="+mj-lt"/>
              </a:rPr>
              <a:t>SQL: SELECT </a:t>
            </a:r>
            <a:r>
              <a:rPr lang="en-US" b="0" dirty="0" err="1">
                <a:latin typeface="+mj-lt"/>
              </a:rPr>
              <a:t>BusinessPartnerID,CompanyName</a:t>
            </a:r>
            <a:r>
              <a:rPr lang="en-US" b="0" dirty="0">
                <a:latin typeface="+mj-lt"/>
              </a:rPr>
              <a:t> </a:t>
            </a:r>
          </a:p>
          <a:p>
            <a:pPr marL="0" indent="0">
              <a:buNone/>
            </a:pPr>
            <a:r>
              <a:rPr lang="en-US" b="0" dirty="0">
                <a:latin typeface="+mj-lt"/>
              </a:rPr>
              <a:t>		FROM </a:t>
            </a:r>
            <a:r>
              <a:rPr lang="en-US" b="0" dirty="0" err="1">
                <a:latin typeface="+mj-lt"/>
              </a:rPr>
              <a:t>BusinessPartners</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20" y="1196752"/>
            <a:ext cx="1171430" cy="3040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26858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err="1"/>
              <a:t>OData</a:t>
            </a:r>
            <a:r>
              <a:rPr lang="de-DE" sz="5400" dirty="0"/>
              <a:t> Grundlagen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r>
              <a:rPr lang="de-DE" sz="2200"/>
              <a:t>Nenne die technologischen Innovationen von S4Hana.</a:t>
            </a:r>
          </a:p>
          <a:p>
            <a:r>
              <a:rPr lang="de-DE" sz="2200"/>
              <a:t>Wofür steht CRUD?</a:t>
            </a:r>
          </a:p>
          <a:p>
            <a:r>
              <a:rPr lang="de-DE" sz="2200"/>
              <a:t>Was ist der Unterschied zwischen dem Managed und Unmanaged Scenario?</a:t>
            </a:r>
          </a:p>
          <a:p>
            <a:r>
              <a:rPr lang="de-DE" sz="2200"/>
              <a:t>Was ist in Tier 1, 2 und 3 erlaubt?</a:t>
            </a:r>
          </a:p>
          <a:p>
            <a:r>
              <a:rPr lang="de-DE" sz="2200"/>
              <a:t>Nenne die einzelnen Schritte des SAP Implementierungs-Workflows.</a:t>
            </a:r>
          </a:p>
          <a:p>
            <a:endParaRPr lang="de-DE" sz="2200"/>
          </a:p>
          <a:p>
            <a:endParaRPr lang="de-DE" sz="2200"/>
          </a:p>
        </p:txBody>
      </p:sp>
    </p:spTree>
    <p:extLst>
      <p:ext uri="{BB962C8B-B14F-4D97-AF65-F5344CB8AC3E}">
        <p14:creationId xmlns:p14="http://schemas.microsoft.com/office/powerpoint/2010/main" val="308808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$top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solidFill>
                  <a:srgbClr val="000000"/>
                </a:solidFill>
                <a:latin typeface="+mj-lt"/>
              </a:rPr>
              <a:t>Top = Wie viele Einträge wir zurückhaben wollen</a:t>
            </a:r>
            <a:endParaRPr lang="en-US" b="0" dirty="0">
              <a:solidFill>
                <a:srgbClr val="000000"/>
              </a:solidFill>
              <a:latin typeface="+mj-lt"/>
            </a:endParaRPr>
          </a:p>
          <a:p>
            <a:endParaRPr lang="de-DE" b="0" dirty="0">
              <a:latin typeface="+mj-lt"/>
            </a:endParaRPr>
          </a:p>
          <a:p>
            <a:r>
              <a:rPr lang="de-DE" b="0" dirty="0">
                <a:latin typeface="+mj-lt"/>
              </a:rPr>
              <a:t>Abfrage: GET …/</a:t>
            </a:r>
            <a:r>
              <a:rPr lang="de-DE" b="0" dirty="0" err="1">
                <a:latin typeface="+mj-lt"/>
              </a:rPr>
              <a:t>BusinessPartners</a:t>
            </a:r>
            <a:r>
              <a:rPr lang="de-DE" b="1" dirty="0">
                <a:latin typeface="+mj-lt"/>
              </a:rPr>
              <a:t>?$top=6</a:t>
            </a:r>
          </a:p>
          <a:p>
            <a:r>
              <a:rPr lang="de-DE" b="0" dirty="0">
                <a:latin typeface="+mj-lt"/>
              </a:rPr>
              <a:t>Implementierung: Selbst</a:t>
            </a:r>
          </a:p>
          <a:p>
            <a:r>
              <a:rPr lang="de-DE" b="0" dirty="0">
                <a:latin typeface="+mj-lt"/>
              </a:rPr>
              <a:t>SQL: SELECT * FROM </a:t>
            </a:r>
            <a:r>
              <a:rPr lang="de-DE" b="0" dirty="0" err="1">
                <a:latin typeface="+mj-lt"/>
              </a:rPr>
              <a:t>BusinessPartners</a:t>
            </a:r>
            <a:br>
              <a:rPr lang="de-DE" b="0" dirty="0">
                <a:latin typeface="+mj-lt"/>
              </a:rPr>
            </a:br>
            <a:r>
              <a:rPr lang="de-DE" b="0" dirty="0">
                <a:latin typeface="+mj-lt"/>
              </a:rPr>
              <a:t>		UP TO 6 ROWS</a:t>
            </a: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54" y="1196753"/>
            <a:ext cx="2664296" cy="39856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670474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$skip</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latin typeface="+mj-lt"/>
              </a:rPr>
              <a:t>Skip = Wie viele Einträge übersprungen werden sollen</a:t>
            </a:r>
            <a:endParaRPr lang="en-US" b="0" dirty="0">
              <a:latin typeface="+mj-lt"/>
            </a:endParaRPr>
          </a:p>
          <a:p>
            <a:pPr marL="0" indent="0">
              <a:buNone/>
            </a:pPr>
            <a:endParaRPr lang="en-US" b="0" u="sng"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r>
              <a:rPr lang="en-US" b="1" dirty="0">
                <a:latin typeface="+mj-lt"/>
              </a:rPr>
              <a:t>$skip=6</a:t>
            </a:r>
            <a:r>
              <a:rPr lang="en-US" b="0" dirty="0">
                <a:latin typeface="+mj-lt"/>
              </a:rPr>
              <a:t>&amp;$top=6</a:t>
            </a:r>
          </a:p>
          <a:p>
            <a:endParaRPr lang="de-DE" dirty="0">
              <a:latin typeface="+mj-lt"/>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048" y="1196753"/>
            <a:ext cx="2049102" cy="27853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Abgerundetes Rechteck 8"/>
          <p:cNvSpPr/>
          <p:nvPr/>
        </p:nvSpPr>
        <p:spPr bwMode="auto">
          <a:xfrm>
            <a:off x="9388494" y="3550416"/>
            <a:ext cx="113400" cy="255746"/>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9882433" y="3529725"/>
            <a:ext cx="313200" cy="280800"/>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3559663800"/>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inlinecount</a:t>
            </a:r>
            <a:endParaRPr lang="de-DE" dirty="0"/>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Abfrage: </a:t>
            </a:r>
          </a:p>
          <a:p>
            <a:r>
              <a:rPr lang="de-DE" b="0" dirty="0"/>
              <a:t>GET .../</a:t>
            </a:r>
            <a:r>
              <a:rPr lang="de-DE" b="0" dirty="0" err="1"/>
              <a:t>BusinessPartners</a:t>
            </a:r>
            <a:r>
              <a:rPr lang="de-DE" b="0" dirty="0"/>
              <a:t>?$top=6&amp;</a:t>
            </a:r>
          </a:p>
          <a:p>
            <a:pPr marL="0" indent="0">
              <a:buNone/>
            </a:pPr>
            <a:r>
              <a:rPr lang="de-DE" b="0" dirty="0"/>
              <a:t>	$</a:t>
            </a:r>
            <a:r>
              <a:rPr lang="de-DE" b="0" dirty="0" err="1"/>
              <a:t>filter</a:t>
            </a:r>
            <a:r>
              <a:rPr lang="de-DE" b="0" dirty="0"/>
              <a:t>=</a:t>
            </a:r>
            <a:r>
              <a:rPr lang="de-DE" b="0" dirty="0" err="1"/>
              <a:t>startswith</a:t>
            </a:r>
            <a:r>
              <a:rPr lang="de-DE" b="0" dirty="0"/>
              <a:t>(</a:t>
            </a:r>
            <a:r>
              <a:rPr lang="de-DE" b="0" dirty="0" err="1"/>
              <a:t>CompanyName</a:t>
            </a:r>
            <a:r>
              <a:rPr lang="de-DE" b="0" dirty="0"/>
              <a:t>,‘S‘)</a:t>
            </a:r>
          </a:p>
          <a:p>
            <a:pPr marL="0" indent="0">
              <a:buNone/>
            </a:pPr>
            <a:r>
              <a:rPr lang="de-DE" b="0" dirty="0"/>
              <a:t>	</a:t>
            </a:r>
            <a:r>
              <a:rPr lang="de-DE" b="1" dirty="0"/>
              <a:t>&amp;$</a:t>
            </a:r>
            <a:r>
              <a:rPr lang="de-DE" b="1" dirty="0" err="1"/>
              <a:t>inlinecount</a:t>
            </a:r>
            <a:r>
              <a:rPr lang="de-DE" b="1" dirty="0"/>
              <a:t>=</a:t>
            </a:r>
            <a:r>
              <a:rPr lang="de-DE" b="1" dirty="0" err="1"/>
              <a:t>allpages</a:t>
            </a:r>
            <a:endParaRPr lang="de-DE" b="1" dirty="0"/>
          </a:p>
          <a:p>
            <a:r>
              <a:rPr lang="de-DE" b="0" dirty="0"/>
              <a:t>Implementierung: Selbst</a:t>
            </a:r>
          </a:p>
          <a:p>
            <a:endParaRPr lang="de-DE" dirty="0"/>
          </a:p>
          <a:p>
            <a:endParaRPr lang="de-DE" b="0" dirty="0"/>
          </a:p>
          <a:p>
            <a:r>
              <a:rPr lang="de-DE" b="0" dirty="0"/>
              <a:t>Count: “28“</a:t>
            </a:r>
          </a:p>
          <a:p>
            <a:endParaRPr lang="de-DE"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8418" y="1196752"/>
            <a:ext cx="2225733" cy="3047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893079" y="1263414"/>
            <a:ext cx="243000" cy="267653"/>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9905325" y="3846389"/>
            <a:ext cx="351000" cy="272415"/>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9227060" y="3859511"/>
            <a:ext cx="135000" cy="258128"/>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2495968928"/>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Kombination von $</a:t>
            </a:r>
            <a:r>
              <a:rPr lang="de-DE" dirty="0" err="1"/>
              <a:t>skip</a:t>
            </a:r>
            <a:r>
              <a:rPr lang="de-DE" dirty="0"/>
              <a:t>, $top, $</a:t>
            </a:r>
            <a:r>
              <a:rPr lang="de-DE" dirty="0" err="1"/>
              <a:t>inlinecount</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3" name="Foliennummernplatzhalter 1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33</a:t>
            </a:fld>
            <a:endParaRPr lang="de-DE">
              <a:solidFill>
                <a:srgbClr val="000000"/>
              </a:solidFill>
              <a:latin typeface="Arial" panose="020B0604020202020204"/>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078" y="1861661"/>
            <a:ext cx="4337384" cy="32996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4322308" y="2004458"/>
            <a:ext cx="324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4754429" y="2004458"/>
            <a:ext cx="850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9" name="Abgerundetes Rechteck 8"/>
          <p:cNvSpPr/>
          <p:nvPr/>
        </p:nvSpPr>
        <p:spPr bwMode="auto">
          <a:xfrm>
            <a:off x="7377683" y="2004458"/>
            <a:ext cx="361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6965387" y="2742008"/>
            <a:ext cx="218700" cy="265271"/>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6965387" y="4874683"/>
            <a:ext cx="337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4" name="Abgerundetes Rechteck 13"/>
          <p:cNvSpPr/>
          <p:nvPr/>
        </p:nvSpPr>
        <p:spPr>
          <a:xfrm>
            <a:off x="6240017" y="3212976"/>
            <a:ext cx="1062871" cy="1584176"/>
          </a:xfrm>
          <a:prstGeom prst="round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DE">
              <a:solidFill>
                <a:srgbClr val="000000"/>
              </a:solidFill>
              <a:latin typeface="Arial" panose="020B0604020202020204"/>
            </a:endParaRPr>
          </a:p>
        </p:txBody>
      </p:sp>
    </p:spTree>
    <p:extLst>
      <p:ext uri="{BB962C8B-B14F-4D97-AF65-F5344CB8AC3E}">
        <p14:creationId xmlns:p14="http://schemas.microsoft.com/office/powerpoint/2010/main" val="4179495345"/>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t>
            </a:r>
            <a:r>
              <a:rPr lang="en-US" dirty="0" err="1"/>
              <a:t>orderby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1" dirty="0">
                <a:latin typeface="+mj-lt"/>
              </a:rPr>
              <a:t>= </a:t>
            </a:r>
            <a:r>
              <a:rPr lang="en-US" b="1" dirty="0" err="1">
                <a:latin typeface="+mj-lt"/>
              </a:rPr>
              <a:t>Sortieren</a:t>
            </a:r>
            <a:endParaRPr lang="en-US" b="1" dirty="0">
              <a:latin typeface="+mj-lt"/>
            </a:endParaRPr>
          </a:p>
          <a:p>
            <a:endParaRPr lang="en-US" dirty="0">
              <a:latin typeface="+mj-lt"/>
            </a:endParaRPr>
          </a:p>
          <a:p>
            <a:r>
              <a:rPr lang="en-US" sz="1800" dirty="0">
                <a:latin typeface="+mj-lt"/>
              </a:rPr>
              <a:t>http://services.odata.org/OData/OData.svc/Products?</a:t>
            </a:r>
            <a:r>
              <a:rPr lang="en-US" sz="1800" b="1" dirty="0">
                <a:latin typeface="+mj-lt"/>
              </a:rPr>
              <a:t>$orderby=Rating </a:t>
            </a:r>
            <a:r>
              <a:rPr lang="en-US" sz="1800" b="1" dirty="0" err="1">
                <a:latin typeface="+mj-lt"/>
              </a:rPr>
              <a:t>asc</a:t>
            </a:r>
            <a:endParaRPr lang="en-US" sz="1800" b="1" dirty="0">
              <a:latin typeface="+mj-lt"/>
            </a:endParaRPr>
          </a:p>
          <a:p>
            <a:r>
              <a:rPr lang="en-US" sz="1800" dirty="0">
                <a:latin typeface="+mj-lt"/>
              </a:rPr>
              <a:t>http://services.odata.org/OData/OData.svc/Products?</a:t>
            </a:r>
            <a:r>
              <a:rPr lang="en-US" sz="1800" b="1" dirty="0">
                <a:latin typeface="+mj-lt"/>
              </a:rPr>
              <a:t>$orderby=Rating,Category </a:t>
            </a:r>
            <a:r>
              <a:rPr lang="en-US" sz="1800" b="1" dirty="0" err="1">
                <a:latin typeface="+mj-lt"/>
              </a:rPr>
              <a:t>desc</a:t>
            </a:r>
            <a:endParaRPr lang="en-US" sz="1800" b="1" dirty="0">
              <a:latin typeface="+mj-lt"/>
            </a:endParaRPr>
          </a:p>
        </p:txBody>
      </p:sp>
    </p:spTree>
    <p:extLst>
      <p:ext uri="{BB962C8B-B14F-4D97-AF65-F5344CB8AC3E}">
        <p14:creationId xmlns:p14="http://schemas.microsoft.com/office/powerpoint/2010/main" val="1843689513"/>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$expand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35</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8640638" cy="5090554"/>
          </a:xfrm>
        </p:spPr>
        <p:txBody>
          <a:bodyPr/>
          <a:lstStyle/>
          <a:p>
            <a:r>
              <a:rPr lang="en-US" b="0" dirty="0" err="1">
                <a:latin typeface="+mj-lt"/>
              </a:rPr>
              <a:t>Löst</a:t>
            </a:r>
            <a:r>
              <a:rPr lang="en-US" b="0" dirty="0">
                <a:latin typeface="+mj-lt"/>
              </a:rPr>
              <a:t> </a:t>
            </a:r>
            <a:r>
              <a:rPr lang="en-US" b="0" dirty="0" err="1">
                <a:latin typeface="+mj-lt"/>
              </a:rPr>
              <a:t>Assoziationen</a:t>
            </a:r>
            <a:r>
              <a:rPr lang="en-US" b="0" dirty="0">
                <a:latin typeface="+mj-lt"/>
              </a:rPr>
              <a:t> / </a:t>
            </a:r>
            <a:r>
              <a:rPr lang="en-US" b="0" dirty="0" err="1">
                <a:latin typeface="+mj-lt"/>
              </a:rPr>
              <a:t>Navigationen</a:t>
            </a:r>
            <a:r>
              <a:rPr lang="en-US" b="0" dirty="0">
                <a:latin typeface="+mj-lt"/>
              </a:rPr>
              <a:t> auf</a:t>
            </a:r>
          </a:p>
          <a:p>
            <a:r>
              <a:rPr lang="en-US" b="0" dirty="0" err="1">
                <a:latin typeface="+mj-lt"/>
              </a:rPr>
              <a:t>Gibt</a:t>
            </a:r>
            <a:r>
              <a:rPr lang="en-US" b="0" dirty="0">
                <a:latin typeface="+mj-lt"/>
              </a:rPr>
              <a:t> </a:t>
            </a:r>
            <a:r>
              <a:rPr lang="en-US" b="0" dirty="0" err="1">
                <a:latin typeface="+mj-lt"/>
              </a:rPr>
              <a:t>beide</a:t>
            </a:r>
            <a:r>
              <a:rPr lang="en-US" b="0" dirty="0">
                <a:latin typeface="+mj-lt"/>
              </a:rPr>
              <a:t> </a:t>
            </a:r>
            <a:r>
              <a:rPr lang="en-US" b="0" dirty="0" err="1">
                <a:latin typeface="+mj-lt"/>
              </a:rPr>
              <a:t>Ergebnisse</a:t>
            </a:r>
            <a:r>
              <a:rPr lang="en-US" b="0" dirty="0">
                <a:latin typeface="+mj-lt"/>
              </a:rPr>
              <a:t> </a:t>
            </a:r>
            <a:r>
              <a:rPr lang="en-US" b="0" dirty="0" err="1">
                <a:latin typeface="+mj-lt"/>
              </a:rPr>
              <a:t>zurück</a:t>
            </a:r>
            <a:endParaRPr lang="en-US" b="0" dirty="0">
              <a:latin typeface="+mj-lt"/>
            </a:endParaRPr>
          </a:p>
          <a:p>
            <a:endParaRPr lang="en-US" b="0" dirty="0">
              <a:latin typeface="+mj-lt"/>
            </a:endParaRPr>
          </a:p>
          <a:p>
            <a:pPr marL="0" indent="0">
              <a:buNone/>
            </a:pPr>
            <a:r>
              <a:rPr lang="en-US" b="0" dirty="0" err="1">
                <a:latin typeface="+mj-lt"/>
              </a:rPr>
              <a:t>Manuell</a:t>
            </a:r>
            <a:r>
              <a:rPr lang="en-US" b="0" dirty="0">
                <a:latin typeface="+mj-lt"/>
              </a:rPr>
              <a:t>:</a:t>
            </a:r>
          </a:p>
          <a:p>
            <a:r>
              <a:rPr lang="en-US" b="0" u="sng"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u="sng" dirty="0">
                <a:solidFill>
                  <a:srgbClr val="FF0000"/>
                </a:solidFill>
                <a:latin typeface="+mj-lt"/>
              </a:rPr>
              <a:t>)</a:t>
            </a:r>
          </a:p>
          <a:p>
            <a:r>
              <a:rPr lang="en-US" b="0" u="sng"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http://services.odata.org/odata/odata.svc/Categories(1)/Products</a:t>
            </a:r>
          </a:p>
          <a:p>
            <a:pPr marL="0" indent="0">
              <a:buNone/>
            </a:pPr>
            <a:endParaRPr lang="en-US" b="0" u="sng" dirty="0">
              <a:solidFill>
                <a:srgbClr val="0000FF"/>
              </a:solidFill>
              <a:latin typeface="+mj-lt"/>
              <a:hlinkClick r:id="" action="ppaction://noaction">
                <a:extLst>
                  <a:ext uri="{A12FA001-AC4F-418D-AE19-62706E023703}">
                    <ahyp:hlinkClr xmlns:ahyp="http://schemas.microsoft.com/office/drawing/2018/hyperlinkcolor" val="tx"/>
                  </a:ext>
                </a:extLst>
              </a:hlinkClick>
            </a:endParaRPr>
          </a:p>
          <a:p>
            <a:pPr marL="0" indent="0">
              <a:buNone/>
            </a:pPr>
            <a:r>
              <a:rPr lang="en-US" b="0" dirty="0" err="1">
                <a:solidFill>
                  <a:srgbClr val="000000"/>
                </a:solidFill>
                <a:latin typeface="+mj-lt"/>
              </a:rPr>
              <a:t>Automatisch</a:t>
            </a:r>
            <a:r>
              <a:rPr lang="en-US" b="0" dirty="0">
                <a:solidFill>
                  <a:srgbClr val="000000"/>
                </a:solidFill>
                <a:latin typeface="+mj-lt"/>
              </a:rPr>
              <a:t>:</a:t>
            </a:r>
          </a:p>
          <a:p>
            <a:r>
              <a:rPr lang="en-US" b="0" u="sng" dirty="0">
                <a:solidFill>
                  <a:srgbClr val="FF0000"/>
                </a:solidFill>
                <a:latin typeface="+mj-lt"/>
                <a:hlinkClick r:id="rId3">
                  <a:extLst>
                    <a:ext uri="{A12FA001-AC4F-418D-AE19-62706E023703}">
                      <ahyp:hlinkClr xmlns:ahyp="http://schemas.microsoft.com/office/drawing/2018/hyperlinkcolor" val="tx"/>
                    </a:ext>
                  </a:extLst>
                </a:hlinkClick>
              </a:rPr>
              <a:t>http://services.odata.org/odata/odata.svc/Categories?$expand=Products</a:t>
            </a:r>
          </a:p>
          <a:p>
            <a:pPr marL="0" indent="0">
              <a:buNone/>
            </a:pPr>
            <a:r>
              <a:rPr lang="en-US" b="0" dirty="0">
                <a:solidFill>
                  <a:srgbClr val="000000"/>
                </a:solidFill>
                <a:latin typeface="+mj-lt"/>
              </a:rPr>
              <a:t>= </a:t>
            </a:r>
            <a:r>
              <a:rPr lang="en-US" b="0" dirty="0" err="1">
                <a:solidFill>
                  <a:srgbClr val="000000"/>
                </a:solidFill>
                <a:latin typeface="+mj-lt"/>
              </a:rPr>
              <a:t>Nur</a:t>
            </a:r>
            <a:r>
              <a:rPr lang="en-US" b="0" dirty="0">
                <a:solidFill>
                  <a:srgbClr val="000000"/>
                </a:solidFill>
                <a:latin typeface="+mj-lt"/>
              </a:rPr>
              <a:t> </a:t>
            </a:r>
            <a:r>
              <a:rPr lang="en-US" b="0" dirty="0" err="1">
                <a:solidFill>
                  <a:srgbClr val="000000"/>
                </a:solidFill>
                <a:latin typeface="+mj-lt"/>
              </a:rPr>
              <a:t>ein</a:t>
            </a:r>
            <a:r>
              <a:rPr lang="en-US" b="0" dirty="0">
                <a:solidFill>
                  <a:srgbClr val="000000"/>
                </a:solidFill>
                <a:latin typeface="+mj-lt"/>
              </a:rPr>
              <a:t> HTTP-Request!</a:t>
            </a:r>
          </a:p>
          <a:p>
            <a:endParaRPr lang="de-DE" dirty="0">
              <a:latin typeface="+mj-lt"/>
            </a:endParaRPr>
          </a:p>
        </p:txBody>
      </p:sp>
    </p:spTree>
    <p:extLst>
      <p:ext uri="{BB962C8B-B14F-4D97-AF65-F5344CB8AC3E}">
        <p14:creationId xmlns:p14="http://schemas.microsoft.com/office/powerpoint/2010/main" val="183019919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Überblick</a:t>
            </a:r>
            <a:r>
              <a:rPr lang="en-US" dirty="0"/>
              <a:t>: </a:t>
            </a:r>
            <a:r>
              <a:rPr lang="en-US" dirty="0" err="1"/>
              <a:t>Abfrage-Optionen</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select</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a:t>
            </a:r>
            <a:r>
              <a:rPr lang="de-DE" sz="1600" dirty="0" err="1"/>
              <a:t>select</a:t>
            </a:r>
            <a:r>
              <a:rPr lang="de-DE" sz="1600" dirty="0"/>
              <a:t>=</a:t>
            </a:r>
            <a:r>
              <a:rPr lang="de-DE" sz="1600" dirty="0" err="1"/>
              <a:t>Email,Country</a:t>
            </a:r>
            <a:endParaRPr lang="de-DE" sz="1600" dirty="0"/>
          </a:p>
          <a:p>
            <a:endParaRPr lang="en-US" sz="1600" dirty="0"/>
          </a:p>
          <a:p>
            <a:r>
              <a:rPr lang="de-DE" dirty="0"/>
              <a:t>$top: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t>
            </a:r>
          </a:p>
          <a:p>
            <a:endParaRPr lang="de-DE" sz="1600" dirty="0"/>
          </a:p>
          <a:p>
            <a:r>
              <a:rPr lang="de-DE" dirty="0"/>
              <a:t>$</a:t>
            </a:r>
            <a:r>
              <a:rPr lang="de-DE" dirty="0" err="1"/>
              <a:t>skip</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?$top=10&amp;skip=10</a:t>
            </a:r>
          </a:p>
          <a:p>
            <a:endParaRPr lang="de-DE" sz="1600" dirty="0"/>
          </a:p>
          <a:p>
            <a:r>
              <a:rPr lang="en-US" dirty="0"/>
              <a:t>$filter: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en-US" sz="1600" dirty="0"/>
              <a:t>?$filter=</a:t>
            </a:r>
            <a:r>
              <a:rPr lang="en-US" sz="1600" dirty="0" err="1"/>
              <a:t>Countr</a:t>
            </a:r>
            <a:r>
              <a:rPr lang="en-US" sz="1600" dirty="0"/>
              <a:t> </a:t>
            </a:r>
            <a:r>
              <a:rPr lang="en-US" sz="1600" dirty="0" err="1"/>
              <a:t>eq</a:t>
            </a:r>
            <a:r>
              <a:rPr lang="en-US" sz="1600" dirty="0"/>
              <a:t> 'DE'</a:t>
            </a:r>
            <a:br>
              <a:rPr lang="en-US" dirty="0"/>
            </a:br>
            <a:r>
              <a:rPr lang="en-US" dirty="0"/>
              <a:t>	</a:t>
            </a:r>
            <a:r>
              <a:rPr lang="en-US" sz="1600" dirty="0"/>
              <a:t>$filter = </a:t>
            </a:r>
            <a:r>
              <a:rPr lang="en-US" sz="1600" i="1" dirty="0"/>
              <a:t>&lt;</a:t>
            </a:r>
            <a:r>
              <a:rPr lang="en-US" sz="1600" i="1" dirty="0" err="1"/>
              <a:t>Feldnaname</a:t>
            </a:r>
            <a:r>
              <a:rPr lang="en-US" sz="1600" i="1" dirty="0"/>
              <a:t>&gt; </a:t>
            </a:r>
            <a:r>
              <a:rPr lang="en-US" sz="1600" b="1" dirty="0"/>
              <a:t>&lt;operator&gt; </a:t>
            </a:r>
            <a:r>
              <a:rPr lang="en-US" sz="1600" i="1" dirty="0"/>
              <a:t>&lt;value&gt;</a:t>
            </a:r>
            <a:br>
              <a:rPr lang="en-US" sz="1600" i="1" dirty="0"/>
            </a:br>
            <a:r>
              <a:rPr lang="en-US" sz="1600" i="1" dirty="0"/>
              <a:t>		</a:t>
            </a:r>
            <a:r>
              <a:rPr lang="en-US" sz="1600" b="1" dirty="0"/>
              <a:t>{EQ, NE, BT, NB, CP, NP, LT, LE, GT, GE}</a:t>
            </a:r>
          </a:p>
          <a:p>
            <a:endParaRPr lang="en-US" dirty="0"/>
          </a:p>
          <a:p>
            <a:r>
              <a:rPr lang="en-US" dirty="0"/>
              <a:t>$expand: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expand</a:t>
            </a:r>
            <a:r>
              <a:rPr lang="de-DE" sz="1600" dirty="0"/>
              <a:t>=</a:t>
            </a:r>
            <a:r>
              <a:rPr lang="de-DE" sz="1600" dirty="0" err="1"/>
              <a:t>toFlights</a:t>
            </a:r>
            <a:endParaRPr lang="de-DE" sz="1600" dirty="0"/>
          </a:p>
          <a:p>
            <a:r>
              <a:rPr lang="de-DE" dirty="0"/>
              <a:t>$</a:t>
            </a:r>
            <a:r>
              <a:rPr lang="de-DE" dirty="0" err="1"/>
              <a:t>orderby</a:t>
            </a:r>
            <a:r>
              <a:rPr lang="de-DE" dirty="0"/>
              <a:t>:</a:t>
            </a:r>
            <a:r>
              <a:rPr lang="en-US" dirty="0"/>
              <a:t>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orderby</a:t>
            </a:r>
            <a:r>
              <a:rPr lang="de-DE" sz="1600" dirty="0"/>
              <a:t>=Country</a:t>
            </a:r>
            <a:endParaRPr lang="en-US" sz="1600" dirty="0"/>
          </a:p>
        </p:txBody>
      </p:sp>
    </p:spTree>
    <p:extLst>
      <p:ext uri="{BB962C8B-B14F-4D97-AF65-F5344CB8AC3E}">
        <p14:creationId xmlns:p14="http://schemas.microsoft.com/office/powerpoint/2010/main" val="393987543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CRUD(Q)-Methoden</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37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t>Endpunkt</a:t>
            </a:r>
            <a:r>
              <a:rPr lang="en-US" dirty="0"/>
              <a:t> </a:t>
            </a:r>
            <a:r>
              <a:rPr lang="en-US" dirty="0" err="1"/>
              <a:t>zeigt</a:t>
            </a:r>
            <a:r>
              <a:rPr lang="en-US" dirty="0"/>
              <a:t> auf Business Object: </a:t>
            </a:r>
          </a:p>
          <a:p>
            <a:r>
              <a:rPr lang="en-US" dirty="0">
                <a:solidFill>
                  <a:srgbClr val="FF0000"/>
                </a:solidFill>
                <a:hlinkClick r:id="rId2">
                  <a:extLst>
                    <a:ext uri="{A12FA001-AC4F-418D-AE19-62706E023703}">
                      <ahyp:hlinkClr xmlns:ahyp="http://schemas.microsoft.com/office/drawing/2018/hyperlinkcolor" val="tx"/>
                    </a:ext>
                  </a:extLst>
                </a:hlinkClick>
              </a:rPr>
              <a:t>http://servername:port/sap/customer/12345</a:t>
            </a:r>
            <a:endParaRPr lang="en-US" dirty="0">
              <a:solidFill>
                <a:srgbClr val="FF0000"/>
              </a:solidFill>
            </a:endParaRPr>
          </a:p>
          <a:p>
            <a:r>
              <a:rPr lang="en-US" dirty="0" err="1"/>
              <a:t>Können</a:t>
            </a:r>
            <a:r>
              <a:rPr lang="en-US" dirty="0"/>
              <a:t> auf die Ressource </a:t>
            </a:r>
            <a:r>
              <a:rPr lang="en-US" dirty="0" err="1"/>
              <a:t>angewandt</a:t>
            </a:r>
            <a:r>
              <a:rPr lang="en-US" dirty="0"/>
              <a:t> </a:t>
            </a:r>
            <a:r>
              <a:rPr lang="en-US" dirty="0" err="1"/>
              <a:t>werden</a:t>
            </a:r>
            <a:endParaRPr lang="en-US" dirty="0"/>
          </a:p>
          <a:p>
            <a:pPr lvl="1"/>
            <a:r>
              <a:rPr lang="en-US" dirty="0" err="1"/>
              <a:t>Neuen</a:t>
            </a:r>
            <a:r>
              <a:rPr lang="en-US" dirty="0"/>
              <a:t> </a:t>
            </a:r>
            <a:r>
              <a:rPr lang="en-US" dirty="0" err="1"/>
              <a:t>Kunden</a:t>
            </a:r>
            <a:r>
              <a:rPr lang="en-US" dirty="0"/>
              <a:t> </a:t>
            </a:r>
            <a:r>
              <a:rPr lang="en-US" dirty="0" err="1"/>
              <a:t>anlegen</a:t>
            </a:r>
            <a:endParaRPr lang="en-US" dirty="0"/>
          </a:p>
          <a:p>
            <a:pPr lvl="1"/>
            <a:r>
              <a:rPr lang="en-US" dirty="0" err="1"/>
              <a:t>Kunden</a:t>
            </a:r>
            <a:r>
              <a:rPr lang="en-US" dirty="0"/>
              <a:t> </a:t>
            </a:r>
            <a:r>
              <a:rPr lang="en-US" dirty="0" err="1"/>
              <a:t>lesen</a:t>
            </a:r>
            <a:endParaRPr lang="en-US" dirty="0"/>
          </a:p>
          <a:p>
            <a:pPr lvl="1"/>
            <a:r>
              <a:rPr lang="en-US" dirty="0" err="1"/>
              <a:t>Kunden</a:t>
            </a:r>
            <a:r>
              <a:rPr lang="en-US" dirty="0"/>
              <a:t> </a:t>
            </a:r>
            <a:r>
              <a:rPr lang="en-US" dirty="0" err="1"/>
              <a:t>aktualisieren</a:t>
            </a:r>
            <a:endParaRPr lang="en-US" dirty="0"/>
          </a:p>
          <a:p>
            <a:pPr lvl="1"/>
            <a:r>
              <a:rPr lang="en-US" dirty="0" err="1"/>
              <a:t>Kunden</a:t>
            </a:r>
            <a:r>
              <a:rPr lang="en-US" dirty="0"/>
              <a:t> </a:t>
            </a:r>
            <a:r>
              <a:rPr lang="en-US" dirty="0" err="1"/>
              <a:t>löschen</a:t>
            </a:r>
            <a:endParaRPr lang="en-US" dirty="0"/>
          </a:p>
          <a:p>
            <a:endParaRPr lang="de-DE" dirty="0"/>
          </a:p>
        </p:txBody>
      </p:sp>
      <p:pic>
        <p:nvPicPr>
          <p:cNvPr id="6" name="Picture 3"/>
          <p:cNvPicPr>
            <a:picLocks noChangeAspect="1"/>
          </p:cNvPicPr>
          <p:nvPr/>
        </p:nvPicPr>
        <p:blipFill>
          <a:blip r:embed="rId3"/>
          <a:stretch>
            <a:fillRect/>
          </a:stretch>
        </p:blipFill>
        <p:spPr>
          <a:xfrm>
            <a:off x="5595712" y="2924945"/>
            <a:ext cx="4532737" cy="1769421"/>
          </a:xfrm>
          <a:prstGeom prst="rect">
            <a:avLst/>
          </a:prstGeom>
          <a:ln>
            <a:noFill/>
          </a:ln>
        </p:spPr>
      </p:pic>
    </p:spTree>
    <p:extLst>
      <p:ext uri="{BB962C8B-B14F-4D97-AF65-F5344CB8AC3E}">
        <p14:creationId xmlns:p14="http://schemas.microsoft.com/office/powerpoint/2010/main" val="2712381107"/>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RetrieveEntitySet</a:t>
            </a:r>
            <a:r>
              <a:rPr lang="en-US" dirty="0"/>
              <a:t> (QUERY)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latin typeface="+mj-lt"/>
              </a:rPr>
              <a:t>Liest die gesamte Tabelle (wenn ohne Filter &amp; Select)</a:t>
            </a:r>
          </a:p>
          <a:p>
            <a:endParaRPr lang="de-DE"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a:t>
            </a:r>
          </a:p>
          <a:p>
            <a:endParaRPr lang="de-DE" b="0" dirty="0">
              <a:latin typeface="+mj-lt"/>
            </a:endParaRPr>
          </a:p>
        </p:txBody>
      </p:sp>
    </p:spTree>
    <p:extLst>
      <p:ext uri="{BB962C8B-B14F-4D97-AF65-F5344CB8AC3E}">
        <p14:creationId xmlns:p14="http://schemas.microsoft.com/office/powerpoint/2010/main" val="293758856"/>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a:t>
            </a:r>
            <a:r>
              <a:rPr lang="en-US" dirty="0"/>
              <a:t> (READ)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Liest</a:t>
            </a:r>
            <a:r>
              <a:rPr lang="en-US" b="0" dirty="0">
                <a:latin typeface="+mj-lt"/>
              </a:rPr>
              <a:t> </a:t>
            </a:r>
            <a:r>
              <a:rPr lang="en-US" b="0" dirty="0" err="1">
                <a:latin typeface="+mj-lt"/>
              </a:rPr>
              <a:t>genau</a:t>
            </a:r>
            <a:r>
              <a:rPr lang="en-US" b="0" dirty="0">
                <a:latin typeface="+mj-lt"/>
              </a:rPr>
              <a:t> </a:t>
            </a:r>
            <a:r>
              <a:rPr lang="en-US" b="0" dirty="0" err="1">
                <a:latin typeface="+mj-lt"/>
              </a:rPr>
              <a:t>eine</a:t>
            </a:r>
            <a:r>
              <a:rPr lang="en-US" b="0" dirty="0">
                <a:latin typeface="+mj-lt"/>
              </a:rPr>
              <a:t> </a:t>
            </a:r>
            <a:r>
              <a:rPr lang="en-US" b="0" dirty="0" err="1">
                <a:latin typeface="+mj-lt"/>
              </a:rPr>
              <a:t>Zeile</a:t>
            </a:r>
            <a:r>
              <a:rPr lang="en-US" b="0" dirty="0">
                <a:latin typeface="+mj-lt"/>
              </a:rPr>
              <a:t> -&gt; SELECT SINGLE</a:t>
            </a:r>
          </a:p>
          <a:p>
            <a:endParaRPr lang="en-US"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dirty="0">
                <a:solidFill>
                  <a:srgbClr val="FF0000"/>
                </a:solidFill>
                <a:latin typeface="+mj-lt"/>
              </a:rPr>
              <a:t>)</a:t>
            </a:r>
          </a:p>
          <a:p>
            <a:endParaRPr lang="de-DE" b="0" dirty="0">
              <a:latin typeface="+mj-lt"/>
            </a:endParaRPr>
          </a:p>
        </p:txBody>
      </p:sp>
    </p:spTree>
    <p:extLst>
      <p:ext uri="{BB962C8B-B14F-4D97-AF65-F5344CB8AC3E}">
        <p14:creationId xmlns:p14="http://schemas.microsoft.com/office/powerpoint/2010/main" val="383699105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8839B8-58F5-FDA9-9F8C-29B4CE9B94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77DAC4-5154-AC6C-C6FB-CDC477CC0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C78E20-3F01-AC49-C25F-72E27C4AEDAC}"/>
              </a:ext>
            </a:extLst>
          </p:cNvPr>
          <p:cNvSpPr>
            <a:spLocks noGrp="1"/>
          </p:cNvSpPr>
          <p:nvPr>
            <p:ph type="title"/>
          </p:nvPr>
        </p:nvSpPr>
        <p:spPr>
          <a:xfrm>
            <a:off x="838200" y="365125"/>
            <a:ext cx="10515600" cy="1325563"/>
          </a:xfrm>
        </p:spPr>
        <p:txBody>
          <a:bodyPr>
            <a:normAutofit/>
          </a:bodyPr>
          <a:lstStyle/>
          <a:p>
            <a:r>
              <a:rPr lang="de-DE" sz="5400" dirty="0" err="1"/>
              <a:t>OData</a:t>
            </a:r>
            <a:r>
              <a:rPr lang="de-DE" sz="5400" dirty="0"/>
              <a:t> Grundlagen</a:t>
            </a:r>
          </a:p>
        </p:txBody>
      </p:sp>
      <p:sp>
        <p:nvSpPr>
          <p:cNvPr id="10" name="sketch line">
            <a:extLst>
              <a:ext uri="{FF2B5EF4-FFF2-40B4-BE49-F238E27FC236}">
                <a16:creationId xmlns:a16="http://schemas.microsoft.com/office/drawing/2014/main" id="{C30D3C95-1969-338A-A448-10FFFBEC5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46E93B2-37AB-D152-65A5-470A2FBD1F4E}"/>
              </a:ext>
            </a:extLst>
          </p:cNvPr>
          <p:cNvSpPr>
            <a:spLocks noGrp="1"/>
          </p:cNvSpPr>
          <p:nvPr>
            <p:ph idx="1"/>
          </p:nvPr>
        </p:nvSpPr>
        <p:spPr>
          <a:xfrm>
            <a:off x="838200" y="1929384"/>
            <a:ext cx="10515600" cy="4251960"/>
          </a:xfrm>
        </p:spPr>
        <p:txBody>
          <a:bodyPr>
            <a:normAutofit/>
          </a:bodyPr>
          <a:lstStyle/>
          <a:p>
            <a:r>
              <a:rPr lang="de-DE" sz="2200"/>
              <a:t>Nenne die technologischen Innovationen von S4Hana.</a:t>
            </a:r>
          </a:p>
          <a:p>
            <a:r>
              <a:rPr lang="de-DE" sz="2200"/>
              <a:t>Wofür steht CRUD?</a:t>
            </a:r>
          </a:p>
          <a:p>
            <a:r>
              <a:rPr lang="de-DE" sz="2200"/>
              <a:t>Was ist der Unterschied zwischen dem Managed und Unmanaged Scenario?</a:t>
            </a:r>
          </a:p>
          <a:p>
            <a:r>
              <a:rPr lang="de-DE" sz="2200"/>
              <a:t>Was ist in Tier 1, 2 und 3 erlaubt?</a:t>
            </a:r>
          </a:p>
          <a:p>
            <a:r>
              <a:rPr lang="de-DE" sz="2200"/>
              <a:t>Nenne die einzelnen Schritte des SAP Implementierungs-Workflows.</a:t>
            </a:r>
          </a:p>
          <a:p>
            <a:endParaRPr lang="de-DE" sz="2200"/>
          </a:p>
          <a:p>
            <a:endParaRPr lang="de-DE" sz="2200"/>
          </a:p>
        </p:txBody>
      </p:sp>
    </p:spTree>
    <p:extLst>
      <p:ext uri="{BB962C8B-B14F-4D97-AF65-F5344CB8AC3E}">
        <p14:creationId xmlns:p14="http://schemas.microsoft.com/office/powerpoint/2010/main" val="2867521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InsertEntity</a:t>
            </a:r>
            <a:r>
              <a:rPr lang="en-US" dirty="0"/>
              <a:t> (CREATE)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GetEntitySet</a:t>
            </a:r>
            <a:r>
              <a:rPr lang="en-US" dirty="0">
                <a:latin typeface="+mj-lt"/>
              </a:rPr>
              <a:t>!</a:t>
            </a:r>
          </a:p>
          <a:p>
            <a:r>
              <a:rPr lang="en-US" dirty="0">
                <a:latin typeface="+mj-lt"/>
              </a:rPr>
              <a:t>Aber </a:t>
            </a:r>
            <a:r>
              <a:rPr lang="en-US" dirty="0" err="1">
                <a:latin typeface="+mj-lt"/>
              </a:rPr>
              <a:t>mit</a:t>
            </a:r>
            <a:r>
              <a:rPr lang="en-US" dirty="0">
                <a:latin typeface="+mj-lt"/>
              </a:rPr>
              <a:t> HTTP POST </a:t>
            </a:r>
            <a:r>
              <a:rPr lang="en-US" dirty="0" err="1">
                <a:latin typeface="+mj-lt"/>
              </a:rPr>
              <a:t>statt</a:t>
            </a:r>
            <a:r>
              <a:rPr lang="en-US" dirty="0">
                <a:latin typeface="+mj-lt"/>
              </a:rPr>
              <a:t> HTTP GET</a:t>
            </a:r>
          </a:p>
          <a:p>
            <a:pPr marL="0" indent="0">
              <a:buNone/>
            </a:pPr>
            <a:endParaRPr lang="en-US" dirty="0">
              <a:latin typeface="+mj-lt"/>
            </a:endParaRPr>
          </a:p>
          <a:p>
            <a:r>
              <a:rPr lang="en-US"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a:t>
            </a:r>
          </a:p>
          <a:p>
            <a:pPr marL="0" indent="0">
              <a:buNone/>
            </a:pPr>
            <a:endParaRPr lang="en-US" dirty="0">
              <a:latin typeface="+mj-lt"/>
              <a:hlinkClick r:id="" action="ppaction://noaction">
                <a:extLst>
                  <a:ext uri="{A12FA001-AC4F-418D-AE19-62706E023703}">
                    <ahyp:hlinkClr xmlns:ahyp="http://schemas.microsoft.com/office/drawing/2018/hyperlinkcolor" val="tx"/>
                  </a:ext>
                </a:extLst>
              </a:hlinkClick>
            </a:endParaRPr>
          </a:p>
          <a:p>
            <a:r>
              <a:rPr lang="de-DE" dirty="0">
                <a:latin typeface="+mj-lt"/>
              </a:rPr>
              <a:t>Im Header: </a:t>
            </a:r>
            <a:r>
              <a:rPr lang="en-US" dirty="0">
                <a:latin typeface="+mj-lt"/>
              </a:rPr>
              <a:t>Content-Type: Application/JSON</a:t>
            </a:r>
          </a:p>
          <a:p>
            <a:r>
              <a:rPr lang="de-DE" dirty="0">
                <a:latin typeface="+mj-lt"/>
              </a:rPr>
              <a:t>Im Body:</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der </a:t>
            </a:r>
            <a:r>
              <a:rPr lang="en-US" dirty="0" err="1">
                <a:latin typeface="+mj-lt"/>
              </a:rPr>
              <a:t>Datensatz</a:t>
            </a:r>
            <a:r>
              <a:rPr lang="en-US" dirty="0">
                <a:latin typeface="+mj-lt"/>
              </a:rPr>
              <a:t> der </a:t>
            </a:r>
            <a:r>
              <a:rPr lang="en-US" dirty="0" err="1">
                <a:latin typeface="+mj-lt"/>
              </a:rPr>
              <a:t>erzeugt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(CREATE)</a:t>
            </a:r>
          </a:p>
          <a:p>
            <a:endParaRPr lang="de-DE" dirty="0">
              <a:latin typeface="+mj-lt"/>
            </a:endParaRPr>
          </a:p>
        </p:txBody>
      </p:sp>
      <p:pic>
        <p:nvPicPr>
          <p:cNvPr id="6" name="Picture 3"/>
          <p:cNvPicPr>
            <a:picLocks noChangeAspect="1"/>
          </p:cNvPicPr>
          <p:nvPr/>
        </p:nvPicPr>
        <p:blipFill>
          <a:blip r:embed="rId2"/>
          <a:stretch>
            <a:fillRect/>
          </a:stretch>
        </p:blipFill>
        <p:spPr>
          <a:xfrm>
            <a:off x="8620282" y="1573716"/>
            <a:ext cx="1723869" cy="703156"/>
          </a:xfrm>
          <a:prstGeom prst="rect">
            <a:avLst/>
          </a:prstGeom>
          <a:ln>
            <a:solidFill>
              <a:schemeClr val="tx1"/>
            </a:solidFill>
          </a:ln>
        </p:spPr>
      </p:pic>
    </p:spTree>
    <p:extLst>
      <p:ext uri="{BB962C8B-B14F-4D97-AF65-F5344CB8AC3E}">
        <p14:creationId xmlns:p14="http://schemas.microsoft.com/office/powerpoint/2010/main" val="52041549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UpdateEntity</a:t>
            </a:r>
            <a:r>
              <a:rPr lang="en-US" dirty="0"/>
              <a:t> (UPDATE)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RetrieveEntity</a:t>
            </a:r>
            <a:r>
              <a:rPr lang="en-US" dirty="0">
                <a:latin typeface="+mj-lt"/>
              </a:rPr>
              <a:t> (READ) </a:t>
            </a:r>
            <a:r>
              <a:rPr lang="en-US" dirty="0" err="1">
                <a:latin typeface="+mj-lt"/>
              </a:rPr>
              <a:t>aber</a:t>
            </a:r>
            <a:r>
              <a:rPr lang="en-US" dirty="0">
                <a:latin typeface="+mj-lt"/>
              </a:rPr>
              <a:t>:</a:t>
            </a:r>
          </a:p>
          <a:p>
            <a:r>
              <a:rPr lang="en-US" dirty="0">
                <a:latin typeface="+mj-lt"/>
              </a:rPr>
              <a:t>HTTP PUT (</a:t>
            </a:r>
            <a:r>
              <a:rPr lang="en-US" dirty="0" err="1">
                <a:latin typeface="+mj-lt"/>
              </a:rPr>
              <a:t>anstatt</a:t>
            </a:r>
            <a:r>
              <a:rPr lang="en-US" dirty="0">
                <a:latin typeface="+mj-lt"/>
              </a:rPr>
              <a:t> GET)</a:t>
            </a:r>
          </a:p>
          <a:p>
            <a:endParaRPr lang="en-US" dirty="0">
              <a:latin typeface="+mj-lt"/>
            </a:endParaRPr>
          </a:p>
          <a:p>
            <a:r>
              <a:rPr lang="en-US"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dirty="0">
                <a:solidFill>
                  <a:srgbClr val="FF0000"/>
                </a:solidFill>
                <a:latin typeface="+mj-lt"/>
              </a:rPr>
              <a:t>) </a:t>
            </a:r>
          </a:p>
          <a:p>
            <a:endParaRPr lang="en-US" dirty="0">
              <a:latin typeface="+mj-lt"/>
            </a:endParaRPr>
          </a:p>
          <a:p>
            <a:r>
              <a:rPr lang="en-US" dirty="0" err="1">
                <a:latin typeface="+mj-lt"/>
              </a:rPr>
              <a:t>Im</a:t>
            </a:r>
            <a:r>
              <a:rPr lang="en-US" dirty="0">
                <a:latin typeface="+mj-lt"/>
              </a:rPr>
              <a:t> Header: Content-Type: Application/JSON </a:t>
            </a:r>
          </a:p>
          <a:p>
            <a:r>
              <a:rPr lang="en-US" dirty="0" err="1">
                <a:latin typeface="+mj-lt"/>
              </a:rPr>
              <a:t>Im</a:t>
            </a:r>
            <a:r>
              <a:rPr lang="en-US" dirty="0">
                <a:latin typeface="+mj-lt"/>
              </a:rPr>
              <a:t> Body: </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die Felder des </a:t>
            </a:r>
            <a:r>
              <a:rPr lang="en-US" dirty="0" err="1">
                <a:latin typeface="+mj-lt"/>
              </a:rPr>
              <a:t>Datensatzes</a:t>
            </a:r>
            <a:r>
              <a:rPr lang="en-US" dirty="0">
                <a:latin typeface="+mj-lt"/>
              </a:rPr>
              <a:t> der </a:t>
            </a:r>
            <a:r>
              <a:rPr lang="en-US" dirty="0" err="1">
                <a:latin typeface="+mj-lt"/>
              </a:rPr>
              <a:t>geändert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(UPDATE)</a:t>
            </a:r>
          </a:p>
          <a:p>
            <a:endParaRPr lang="en-US" dirty="0">
              <a:latin typeface="+mj-lt"/>
            </a:endParaRPr>
          </a:p>
          <a:p>
            <a:endParaRPr lang="de-DE" dirty="0">
              <a:latin typeface="+mj-lt"/>
            </a:endParaRPr>
          </a:p>
        </p:txBody>
      </p:sp>
      <p:pic>
        <p:nvPicPr>
          <p:cNvPr id="6" name="Picture 3"/>
          <p:cNvPicPr>
            <a:picLocks noChangeAspect="1"/>
          </p:cNvPicPr>
          <p:nvPr/>
        </p:nvPicPr>
        <p:blipFill>
          <a:blip r:embed="rId3"/>
          <a:stretch>
            <a:fillRect/>
          </a:stretch>
        </p:blipFill>
        <p:spPr>
          <a:xfrm>
            <a:off x="8616296" y="1560338"/>
            <a:ext cx="1727854" cy="644527"/>
          </a:xfrm>
          <a:prstGeom prst="rect">
            <a:avLst/>
          </a:prstGeom>
          <a:ln>
            <a:solidFill>
              <a:schemeClr val="tx1"/>
            </a:solidFill>
          </a:ln>
        </p:spPr>
      </p:pic>
    </p:spTree>
    <p:extLst>
      <p:ext uri="{BB962C8B-B14F-4D97-AF65-F5344CB8AC3E}">
        <p14:creationId xmlns:p14="http://schemas.microsoft.com/office/powerpoint/2010/main" val="1555932726"/>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für SAP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dirty="0"/>
              <a:t>= </a:t>
            </a:r>
            <a:r>
              <a:rPr lang="de-DE" dirty="0" err="1"/>
              <a:t>OData</a:t>
            </a:r>
            <a:r>
              <a:rPr lang="de-DE" dirty="0"/>
              <a:t> + SAP </a:t>
            </a:r>
            <a:r>
              <a:rPr lang="de-DE" dirty="0" err="1"/>
              <a:t>Annotations</a:t>
            </a:r>
            <a:endParaRPr lang="de-DE" dirty="0"/>
          </a:p>
        </p:txBody>
      </p:sp>
      <p:pic>
        <p:nvPicPr>
          <p:cNvPr id="6" name="Content Placeholder 3"/>
          <p:cNvPicPr>
            <a:picLocks noChangeAspect="1"/>
          </p:cNvPicPr>
          <p:nvPr/>
        </p:nvPicPr>
        <p:blipFill>
          <a:blip r:embed="rId2"/>
          <a:stretch>
            <a:fillRect/>
          </a:stretch>
        </p:blipFill>
        <p:spPr bwMode="auto">
          <a:xfrm>
            <a:off x="2166939" y="1828346"/>
            <a:ext cx="7773869" cy="336589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47832263"/>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fontScale="85000" lnSpcReduction="20000"/>
          </a:bodyPr>
          <a:lstStyle/>
          <a:p>
            <a:pPr>
              <a:buFontTx/>
              <a:buChar char="-"/>
            </a:pPr>
            <a:r>
              <a:rPr lang="de-DE" sz="2900" dirty="0"/>
              <a:t>ATOM Format:</a:t>
            </a:r>
          </a:p>
          <a:p>
            <a:pPr lvl="1">
              <a:buFontTx/>
              <a:buChar char="-"/>
            </a:pPr>
            <a:r>
              <a:rPr lang="de-DE" sz="1900" dirty="0"/>
              <a:t>ATOM ist ein XML-basiertes Format, das zur Darstellung von Web-Feeds verwendet wird.</a:t>
            </a:r>
          </a:p>
          <a:p>
            <a:pPr lvl="1">
              <a:buFontTx/>
              <a:buChar char="-"/>
            </a:pPr>
            <a:r>
              <a:rPr lang="de-DE" sz="2100" dirty="0"/>
              <a:t>Es wird von </a:t>
            </a:r>
            <a:r>
              <a:rPr lang="de-DE" sz="2100" dirty="0" err="1"/>
              <a:t>OData</a:t>
            </a:r>
            <a:r>
              <a:rPr lang="de-DE" sz="2100" dirty="0"/>
              <a:t> verwendet, um Daten in einer strukturierten und standardisierten Weise zu übertragen.</a:t>
            </a:r>
          </a:p>
          <a:p>
            <a:pPr lvl="1">
              <a:buFontTx/>
              <a:buChar char="-"/>
            </a:pPr>
            <a:r>
              <a:rPr lang="en-US" sz="2600" dirty="0" err="1"/>
              <a:t>Ist</a:t>
            </a:r>
            <a:r>
              <a:rPr lang="en-US" sz="2600" dirty="0"/>
              <a:t> </a:t>
            </a:r>
            <a:r>
              <a:rPr lang="en-US" sz="2600" dirty="0" err="1"/>
              <a:t>eine</a:t>
            </a:r>
            <a:r>
              <a:rPr lang="en-US" sz="2600" dirty="0"/>
              <a:t> </a:t>
            </a:r>
            <a:r>
              <a:rPr lang="en-US" sz="2600" dirty="0" err="1"/>
              <a:t>Kombination</a:t>
            </a:r>
            <a:r>
              <a:rPr lang="en-US" sz="2600" dirty="0"/>
              <a:t> </a:t>
            </a:r>
            <a:r>
              <a:rPr lang="en-US" sz="2600" dirty="0" err="1"/>
              <a:t>aus</a:t>
            </a:r>
            <a:r>
              <a:rPr lang="en-US" sz="2600" dirty="0"/>
              <a:t> </a:t>
            </a:r>
            <a:r>
              <a:rPr lang="en-US" sz="2600" dirty="0" err="1"/>
              <a:t>zwei</a:t>
            </a:r>
            <a:r>
              <a:rPr lang="en-US" sz="2600" dirty="0"/>
              <a:t> Standards:</a:t>
            </a:r>
          </a:p>
          <a:p>
            <a:pPr lvl="2">
              <a:buFontTx/>
              <a:buChar char="-"/>
            </a:pPr>
            <a:r>
              <a:rPr lang="en-US" sz="2400" dirty="0"/>
              <a:t>Atom Syndication Format</a:t>
            </a:r>
          </a:p>
          <a:p>
            <a:pPr lvl="3">
              <a:buFontTx/>
              <a:buChar char="-"/>
            </a:pPr>
            <a:r>
              <a:rPr lang="en-US" sz="1700" dirty="0" err="1"/>
              <a:t>Definiert</a:t>
            </a:r>
            <a:r>
              <a:rPr lang="en-US" sz="1700" dirty="0"/>
              <a:t> das </a:t>
            </a:r>
            <a:r>
              <a:rPr lang="en-US" sz="1700" dirty="0" err="1"/>
              <a:t>Datenformat</a:t>
            </a:r>
            <a:r>
              <a:rPr lang="en-US" sz="1700" dirty="0"/>
              <a:t> für die </a:t>
            </a:r>
            <a:r>
              <a:rPr lang="en-US" sz="1700" dirty="0" err="1"/>
              <a:t>Dokumenten</a:t>
            </a:r>
            <a:r>
              <a:rPr lang="en-US" sz="1700" dirty="0"/>
              <a:t>-Feeds</a:t>
            </a:r>
          </a:p>
          <a:p>
            <a:pPr lvl="3">
              <a:buFontTx/>
              <a:buChar char="-"/>
            </a:pPr>
            <a:r>
              <a:rPr lang="en-US" sz="1900" dirty="0"/>
              <a:t>Sind die </a:t>
            </a:r>
            <a:r>
              <a:rPr lang="en-US" sz="1900" dirty="0" err="1"/>
              <a:t>Dokumente</a:t>
            </a:r>
            <a:r>
              <a:rPr lang="en-US" sz="1900" dirty="0"/>
              <a:t> die in OData </a:t>
            </a:r>
            <a:r>
              <a:rPr lang="en-US" sz="1900" dirty="0" err="1"/>
              <a:t>benutzt</a:t>
            </a:r>
            <a:r>
              <a:rPr lang="en-US" sz="1900" dirty="0"/>
              <a:t> </a:t>
            </a:r>
            <a:r>
              <a:rPr lang="en-US" sz="1900" dirty="0" err="1"/>
              <a:t>werden</a:t>
            </a:r>
            <a:r>
              <a:rPr lang="en-US" sz="1900" dirty="0"/>
              <a:t> (Business Objects </a:t>
            </a:r>
            <a:r>
              <a:rPr lang="en-US" sz="1900" dirty="0" err="1"/>
              <a:t>usw</a:t>
            </a:r>
            <a:r>
              <a:rPr lang="en-US" sz="1900" dirty="0"/>
              <a:t>.</a:t>
            </a:r>
          </a:p>
          <a:p>
            <a:pPr lvl="2">
              <a:buFontTx/>
              <a:buChar char="-"/>
            </a:pPr>
            <a:r>
              <a:rPr lang="en-US" sz="2300" dirty="0"/>
              <a:t>Atom Publishing Protocol</a:t>
            </a:r>
          </a:p>
          <a:p>
            <a:pPr lvl="4">
              <a:buFontTx/>
              <a:buChar char="-"/>
            </a:pPr>
            <a:r>
              <a:rPr lang="en-US" sz="1700" dirty="0" err="1"/>
              <a:t>Definiert</a:t>
            </a:r>
            <a:r>
              <a:rPr lang="en-US" sz="1700" dirty="0"/>
              <a:t> </a:t>
            </a:r>
            <a:r>
              <a:rPr lang="en-US" sz="1700" dirty="0" err="1"/>
              <a:t>wie</a:t>
            </a:r>
            <a:r>
              <a:rPr lang="en-US" sz="1700" dirty="0"/>
              <a:t> </a:t>
            </a:r>
            <a:r>
              <a:rPr lang="en-US" sz="1700" dirty="0" err="1"/>
              <a:t>Dokumente</a:t>
            </a:r>
            <a:r>
              <a:rPr lang="en-US" sz="1700" dirty="0"/>
              <a:t> </a:t>
            </a:r>
            <a:r>
              <a:rPr lang="en-US" sz="1700" dirty="0" err="1"/>
              <a:t>gelesen</a:t>
            </a:r>
            <a:r>
              <a:rPr lang="en-US" sz="1700" dirty="0"/>
              <a:t> und </a:t>
            </a:r>
            <a:r>
              <a:rPr lang="en-US" sz="1700" dirty="0" err="1"/>
              <a:t>modifiziert</a:t>
            </a:r>
            <a:r>
              <a:rPr lang="en-US" sz="1700" dirty="0"/>
              <a:t> </a:t>
            </a:r>
            <a:r>
              <a:rPr lang="en-US" sz="1700" dirty="0" err="1"/>
              <a:t>werden</a:t>
            </a:r>
            <a:endParaRPr lang="en-US" sz="1700" dirty="0"/>
          </a:p>
          <a:p>
            <a:pPr lvl="4">
              <a:buFontTx/>
              <a:buChar char="-"/>
            </a:pPr>
            <a:r>
              <a:rPr lang="en-US" sz="1900" dirty="0" err="1"/>
              <a:t>Nutzt</a:t>
            </a:r>
            <a:r>
              <a:rPr lang="en-US" sz="1900" dirty="0"/>
              <a:t> GET, POST, PUT, DELETE von HTTP (@REST)</a:t>
            </a:r>
          </a:p>
          <a:p>
            <a:pPr lvl="4">
              <a:buFontTx/>
              <a:buChar char="-"/>
            </a:pPr>
            <a:endParaRPr lang="en-US" sz="1900" dirty="0"/>
          </a:p>
          <a:p>
            <a:pPr>
              <a:buFontTx/>
              <a:buChar char="-"/>
            </a:pPr>
            <a:r>
              <a:rPr lang="de-DE" sz="2900" dirty="0"/>
              <a:t>Atom Feeds:</a:t>
            </a:r>
          </a:p>
          <a:p>
            <a:pPr lvl="1">
              <a:buFontTx/>
              <a:buChar char="-"/>
            </a:pPr>
            <a:r>
              <a:rPr lang="de-DE" sz="1900" dirty="0"/>
              <a:t>Ein Atom Feed ist eine Sammlung von Einträgen (</a:t>
            </a:r>
            <a:r>
              <a:rPr lang="de-DE" sz="1900" dirty="0" err="1"/>
              <a:t>Entries</a:t>
            </a:r>
            <a:r>
              <a:rPr lang="de-DE" sz="1900" dirty="0"/>
              <a:t>), die jeweils eine Ressource oder Entität darstellen.</a:t>
            </a:r>
          </a:p>
          <a:p>
            <a:pPr lvl="1">
              <a:buFontTx/>
              <a:buChar char="-"/>
            </a:pPr>
            <a:r>
              <a:rPr lang="de-DE" sz="2100" dirty="0"/>
              <a:t>Jeder Eintrag enthält Metadaten wie Titel, Autor, Aktualisierungsdatum und den eigentlichen Inhalt der Ressource.</a:t>
            </a:r>
          </a:p>
          <a:p>
            <a:pPr>
              <a:buFontTx/>
              <a:buChar char="-"/>
            </a:pPr>
            <a:r>
              <a:rPr lang="de-DE" sz="2900" dirty="0"/>
              <a:t>Verwendung in </a:t>
            </a:r>
            <a:r>
              <a:rPr lang="de-DE" sz="2900" dirty="0" err="1"/>
              <a:t>OData</a:t>
            </a:r>
            <a:r>
              <a:rPr lang="de-DE" sz="2900" dirty="0"/>
              <a:t>:</a:t>
            </a:r>
          </a:p>
          <a:p>
            <a:pPr lvl="1">
              <a:buFontTx/>
              <a:buChar char="-"/>
            </a:pPr>
            <a:r>
              <a:rPr lang="de-DE" sz="1900" dirty="0" err="1"/>
              <a:t>OData</a:t>
            </a:r>
            <a:r>
              <a:rPr lang="de-DE" sz="1900" dirty="0"/>
              <a:t> verwendet Atom Feeds, um Sammlungen von Entitäten zu repräsentieren.</a:t>
            </a:r>
          </a:p>
          <a:p>
            <a:pPr lvl="1">
              <a:buFontTx/>
              <a:buChar char="-"/>
            </a:pPr>
            <a:r>
              <a:rPr lang="de-DE" sz="2100" dirty="0"/>
              <a:t>Einzelne Entitäten werden als Atom </a:t>
            </a:r>
            <a:r>
              <a:rPr lang="de-DE" sz="2100" dirty="0" err="1"/>
              <a:t>Entries</a:t>
            </a:r>
            <a:r>
              <a:rPr lang="de-DE" sz="2100" dirty="0"/>
              <a:t> dargestellt.</a:t>
            </a:r>
          </a:p>
          <a:p>
            <a:pPr lvl="1">
              <a:buFontTx/>
              <a:buChar char="-"/>
            </a:pPr>
            <a:r>
              <a:rPr lang="de-DE" sz="2100" dirty="0"/>
              <a:t>Atom Feeds ermöglichen die strukturierte und standardisierte Übertragung von Daten zwischen Client und Server.</a:t>
            </a:r>
          </a:p>
          <a:p>
            <a:endParaRPr lang="en-US" dirty="0"/>
          </a:p>
          <a:p>
            <a:endParaRPr lang="de-DE" dirty="0"/>
          </a:p>
        </p:txBody>
      </p:sp>
      <p:pic>
        <p:nvPicPr>
          <p:cNvPr id="6" name="Picture 3"/>
          <p:cNvPicPr>
            <a:picLocks noChangeAspect="1"/>
          </p:cNvPicPr>
          <p:nvPr/>
        </p:nvPicPr>
        <p:blipFill>
          <a:blip r:embed="rId2"/>
          <a:stretch>
            <a:fillRect/>
          </a:stretch>
        </p:blipFill>
        <p:spPr>
          <a:xfrm>
            <a:off x="2801018" y="170659"/>
            <a:ext cx="1206750" cy="609600"/>
          </a:xfrm>
          <a:prstGeom prst="rect">
            <a:avLst/>
          </a:prstGeom>
        </p:spPr>
      </p:pic>
    </p:spTree>
    <p:extLst>
      <p:ext uri="{BB962C8B-B14F-4D97-AF65-F5344CB8AC3E}">
        <p14:creationId xmlns:p14="http://schemas.microsoft.com/office/powerpoint/2010/main" val="3936122416"/>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44</a:t>
            </a:fld>
            <a:endParaRPr lang="de-DE">
              <a:solidFill>
                <a:srgbClr val="000000"/>
              </a:solidFill>
              <a:latin typeface="Arial" panose="020B0604020202020204"/>
            </a:endParaRPr>
          </a:p>
        </p:txBody>
      </p:sp>
      <p:pic>
        <p:nvPicPr>
          <p:cNvPr id="12" name="Content Placeholder 3">
            <a:extLst>
              <a:ext uri="{FF2B5EF4-FFF2-40B4-BE49-F238E27FC236}">
                <a16:creationId xmlns:a16="http://schemas.microsoft.com/office/drawing/2014/main" id="{B1E7A4D7-3959-4639-9F76-562EB5D9EF14}"/>
              </a:ext>
            </a:extLst>
          </p:cNvPr>
          <p:cNvPicPr>
            <a:picLocks noGrp="1" noChangeAspect="1"/>
          </p:cNvPicPr>
          <p:nvPr>
            <p:ph idx="1"/>
          </p:nvPr>
        </p:nvPicPr>
        <p:blipFill>
          <a:blip r:embed="rId2"/>
          <a:stretch>
            <a:fillRect/>
          </a:stretch>
        </p:blipFill>
        <p:spPr bwMode="auto">
          <a:xfrm>
            <a:off x="1847850" y="1500452"/>
            <a:ext cx="8496300" cy="4484158"/>
          </a:xfrm>
          <a:prstGeom prst="rect">
            <a:avLst/>
          </a:prstGeom>
          <a:noFill/>
          <a:ln w="9525">
            <a:solidFill>
              <a:schemeClr val="tx1"/>
            </a:solidFill>
            <a:miter lim="800000"/>
            <a:headEnd/>
            <a:tailEnd/>
          </a:ln>
        </p:spPr>
      </p:pic>
      <p:sp>
        <p:nvSpPr>
          <p:cNvPr id="7" name="Ellipse 6"/>
          <p:cNvSpPr/>
          <p:nvPr/>
        </p:nvSpPr>
        <p:spPr bwMode="auto">
          <a:xfrm>
            <a:off x="1991545" y="1500715"/>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Ellipse 7"/>
          <p:cNvSpPr/>
          <p:nvPr/>
        </p:nvSpPr>
        <p:spPr bwMode="auto">
          <a:xfrm>
            <a:off x="2207569" y="5671340"/>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70842187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 Feed Definition &amp; Content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45</a:t>
            </a:fld>
            <a:endParaRPr lang="de-DE">
              <a:solidFill>
                <a:srgbClr val="000000"/>
              </a:solidFill>
              <a:latin typeface="Arial" panose="020B0604020202020204"/>
            </a:endParaRPr>
          </a:p>
        </p:txBody>
      </p:sp>
      <p:pic>
        <p:nvPicPr>
          <p:cNvPr id="14" name="Content Placeholder 3"/>
          <p:cNvPicPr>
            <a:picLocks noGrp="1" noChangeAspect="1"/>
          </p:cNvPicPr>
          <p:nvPr>
            <p:ph idx="1"/>
          </p:nvPr>
        </p:nvPicPr>
        <p:blipFill>
          <a:blip r:embed="rId2"/>
          <a:stretch>
            <a:fillRect/>
          </a:stretch>
        </p:blipFill>
        <p:spPr bwMode="auto">
          <a:xfrm>
            <a:off x="1847850" y="1325551"/>
            <a:ext cx="8496300" cy="48339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51584165"/>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976664" cy="935035"/>
          </a:xfrm>
        </p:spPr>
        <p:txBody>
          <a:bodyPr/>
          <a:lstStyle/>
          <a:p>
            <a:r>
              <a:rPr lang="de-DE" dirty="0"/>
              <a:t>Das Problem: Hohe Kosten &amp; Komplexität bei Zugriff auf Daten aus SAP Modulen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46</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592" y="1124744"/>
            <a:ext cx="6999296"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28883"/>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Lösung</a:t>
            </a:r>
            <a:r>
              <a:rPr lang="en-US" dirty="0"/>
              <a:t>: SAP Gateway 2.0</a:t>
            </a:r>
          </a:p>
        </p:txBody>
      </p:sp>
      <p:sp>
        <p:nvSpPr>
          <p:cNvPr id="26" name="Datumsplatzhalter 2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4" name="Fußzeilenplatzhalter 3"/>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27" name="Foliennummernplatzhalter 2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47</a:t>
            </a:fld>
            <a:endParaRPr lang="de-DE">
              <a:solidFill>
                <a:srgbClr val="000000"/>
              </a:solidFill>
              <a:latin typeface="Arial" panose="020B0604020202020204"/>
            </a:endParaRPr>
          </a:p>
        </p:txBody>
      </p:sp>
      <p:sp>
        <p:nvSpPr>
          <p:cNvPr id="29" name="Inhaltsplatzhalter 28"/>
          <p:cNvSpPr>
            <a:spLocks noGrp="1"/>
          </p:cNvSpPr>
          <p:nvPr>
            <p:ph idx="1"/>
          </p:nvPr>
        </p:nvSpPr>
        <p:spPr>
          <a:xfrm>
            <a:off x="1775521" y="1074750"/>
            <a:ext cx="8535203" cy="5090554"/>
          </a:xfrm>
        </p:spPr>
        <p:txBody>
          <a:bodyPr>
            <a:normAutofit/>
          </a:bodyPr>
          <a:lstStyle/>
          <a:p>
            <a:pPr>
              <a:spcBef>
                <a:spcPts val="200"/>
              </a:spcBef>
            </a:pPr>
            <a:r>
              <a:rPr lang="de-DE" sz="1800" dirty="0"/>
              <a:t>Datenzugriff auf SAP Business Suite mit beliebigen Anwendungen oder Geräten</a:t>
            </a:r>
          </a:p>
          <a:p>
            <a:pPr>
              <a:spcBef>
                <a:spcPts val="200"/>
              </a:spcBef>
            </a:pPr>
            <a:r>
              <a:rPr lang="de-DE" sz="1800" dirty="0"/>
              <a:t>Sogenannte „Gateway Services“ basieren auf modernen, standardisierten Open-Data-Protokoll (</a:t>
            </a:r>
            <a:r>
              <a:rPr lang="de-DE" sz="1800" dirty="0" err="1"/>
              <a:t>OData</a:t>
            </a:r>
            <a:r>
              <a:rPr lang="de-DE" sz="1800" dirty="0"/>
              <a:t>/ATOM) und REST-</a:t>
            </a:r>
            <a:r>
              <a:rPr lang="de-DE" sz="1800" dirty="0" err="1"/>
              <a:t>WebServices</a:t>
            </a:r>
            <a:r>
              <a:rPr lang="de-DE" sz="1800" dirty="0"/>
              <a:t> </a:t>
            </a:r>
          </a:p>
          <a:p>
            <a:pPr>
              <a:spcBef>
                <a:spcPts val="200"/>
              </a:spcBef>
            </a:pPr>
            <a:r>
              <a:rPr lang="de-DE" sz="1800" dirty="0"/>
              <a:t>Unabhängig von der Programmiersprache mit der auf SAP-Anwendungen zugegriffen wird </a:t>
            </a:r>
          </a:p>
          <a:p>
            <a:pPr lvl="1">
              <a:spcBef>
                <a:spcPts val="200"/>
              </a:spcBef>
            </a:pPr>
            <a:r>
              <a:rPr lang="de-DE" sz="1600" dirty="0"/>
              <a:t>z.B. für mobile Applikationen, IT-Integrationen, Desktop-Software</a:t>
            </a:r>
          </a:p>
          <a:p>
            <a:pPr>
              <a:spcBef>
                <a:spcPts val="200"/>
              </a:spcBef>
            </a:pPr>
            <a:endParaRPr lang="de-DE" sz="1800" dirty="0"/>
          </a:p>
        </p:txBody>
      </p:sp>
      <p:sp>
        <p:nvSpPr>
          <p:cNvPr id="5" name="Rectangle 3"/>
          <p:cNvSpPr txBox="1">
            <a:spLocks noChangeArrowheads="1"/>
          </p:cNvSpPr>
          <p:nvPr/>
        </p:nvSpPr>
        <p:spPr bwMode="auto">
          <a:xfrm>
            <a:off x="1701156" y="2564913"/>
            <a:ext cx="8709025" cy="3354709"/>
          </a:xfrm>
          <a:prstGeom prst="rect">
            <a:avLst/>
          </a:prstGeom>
          <a:noFill/>
          <a:ln w="9525">
            <a:noFill/>
            <a:miter lim="800000"/>
            <a:headEnd/>
            <a:tailEnd/>
          </a:ln>
          <a:effectLst/>
        </p:spPr>
        <p:txBody>
          <a:bodyPr vert="horz" wrap="square" lIns="216000" tIns="144000" rIns="216000" bIns="72000" numCol="1" anchor="t" anchorCtr="0" compatLnSpc="1">
            <a:prstTxWarp prst="textNoShape">
              <a:avLst/>
            </a:prstTxWarp>
            <a:normAutofit/>
          </a:bodyPr>
          <a:lstStyle>
            <a:lvl1pPr marL="179388" indent="-179388" algn="l" rtl="0" eaLnBrk="1" fontAlgn="base" hangingPunct="1">
              <a:spcBef>
                <a:spcPct val="30000"/>
              </a:spcBef>
              <a:spcAft>
                <a:spcPct val="0"/>
              </a:spcAft>
              <a:buClr>
                <a:schemeClr val="accent1"/>
              </a:buClr>
              <a:buFont typeface="Wingdings" pitchFamily="2" charset="2"/>
              <a:buChar char="§"/>
              <a:defRPr b="1">
                <a:solidFill>
                  <a:schemeClr val="hlink"/>
                </a:solidFill>
                <a:latin typeface="+mn-lt"/>
                <a:ea typeface="+mn-ea"/>
                <a:cs typeface="+mn-cs"/>
              </a:defRPr>
            </a:lvl1pPr>
            <a:lvl2pPr marL="358775" indent="-177800" algn="l" rtl="0" eaLnBrk="1" fontAlgn="base" hangingPunct="1">
              <a:spcBef>
                <a:spcPct val="20000"/>
              </a:spcBef>
              <a:spcAft>
                <a:spcPct val="0"/>
              </a:spcAft>
              <a:buClr>
                <a:schemeClr val="tx1"/>
              </a:buClr>
              <a:buFont typeface="Wingdings" pitchFamily="2" charset="2"/>
              <a:buChar char="§"/>
              <a:defRPr>
                <a:solidFill>
                  <a:schemeClr val="hlink"/>
                </a:solidFill>
                <a:latin typeface="+mn-lt"/>
              </a:defRPr>
            </a:lvl2pPr>
            <a:lvl3pPr marL="539750" indent="-179388" algn="l" rtl="0" eaLnBrk="1" fontAlgn="base" hangingPunct="1">
              <a:spcBef>
                <a:spcPct val="20000"/>
              </a:spcBef>
              <a:spcAft>
                <a:spcPct val="0"/>
              </a:spcAft>
              <a:buClr>
                <a:schemeClr val="accent2"/>
              </a:buClr>
              <a:buFont typeface="Wingdings" pitchFamily="2" charset="2"/>
              <a:buChar char="§"/>
              <a:defRPr>
                <a:solidFill>
                  <a:schemeClr val="hlink"/>
                </a:solidFill>
                <a:latin typeface="+mn-lt"/>
              </a:defRPr>
            </a:lvl3pPr>
            <a:lvl4pPr marL="719138" indent="-177800" algn="l" rtl="0" eaLnBrk="1" fontAlgn="base" hangingPunct="1">
              <a:spcBef>
                <a:spcPct val="0"/>
              </a:spcBef>
              <a:spcAft>
                <a:spcPct val="0"/>
              </a:spcAft>
              <a:buClr>
                <a:schemeClr val="tx1"/>
              </a:buClr>
              <a:buChar char="-"/>
              <a:defRPr>
                <a:solidFill>
                  <a:schemeClr val="hlink"/>
                </a:solidFill>
                <a:latin typeface="+mn-lt"/>
              </a:defRPr>
            </a:lvl4pPr>
            <a:lvl5pPr marL="900113" indent="-179388" algn="l" rtl="0" eaLnBrk="1" fontAlgn="base" hangingPunct="1">
              <a:spcBef>
                <a:spcPct val="20000"/>
              </a:spcBef>
              <a:spcAft>
                <a:spcPct val="0"/>
              </a:spcAft>
              <a:buClr>
                <a:schemeClr val="tx1"/>
              </a:buClr>
              <a:buChar char="-"/>
              <a:defRPr sz="1600">
                <a:solidFill>
                  <a:schemeClr val="tx1"/>
                </a:solidFill>
                <a:latin typeface="+mn-lt"/>
              </a:defRPr>
            </a:lvl5pPr>
            <a:lvl6pPr marL="1357313" indent="-179388" algn="l" rtl="0" eaLnBrk="1" fontAlgn="base" hangingPunct="1">
              <a:spcBef>
                <a:spcPct val="20000"/>
              </a:spcBef>
              <a:spcAft>
                <a:spcPct val="0"/>
              </a:spcAft>
              <a:buClr>
                <a:schemeClr val="tx1"/>
              </a:buClr>
              <a:buChar char="-"/>
              <a:defRPr sz="1600">
                <a:solidFill>
                  <a:schemeClr val="tx1"/>
                </a:solidFill>
                <a:latin typeface="+mn-lt"/>
              </a:defRPr>
            </a:lvl6pPr>
            <a:lvl7pPr marL="1814513" indent="-179388" algn="l" rtl="0" eaLnBrk="1" fontAlgn="base" hangingPunct="1">
              <a:spcBef>
                <a:spcPct val="20000"/>
              </a:spcBef>
              <a:spcAft>
                <a:spcPct val="0"/>
              </a:spcAft>
              <a:buClr>
                <a:schemeClr val="tx1"/>
              </a:buClr>
              <a:buChar char="-"/>
              <a:defRPr sz="1600">
                <a:solidFill>
                  <a:schemeClr val="tx1"/>
                </a:solidFill>
                <a:latin typeface="+mn-lt"/>
              </a:defRPr>
            </a:lvl7pPr>
            <a:lvl8pPr marL="2271713" indent="-179388" algn="l" rtl="0" eaLnBrk="1" fontAlgn="base" hangingPunct="1">
              <a:spcBef>
                <a:spcPct val="20000"/>
              </a:spcBef>
              <a:spcAft>
                <a:spcPct val="0"/>
              </a:spcAft>
              <a:buClr>
                <a:schemeClr val="tx1"/>
              </a:buClr>
              <a:buChar char="-"/>
              <a:defRPr sz="1600">
                <a:solidFill>
                  <a:schemeClr val="tx1"/>
                </a:solidFill>
                <a:latin typeface="+mn-lt"/>
              </a:defRPr>
            </a:lvl8pPr>
            <a:lvl9pPr marL="2728913" indent="-179388" algn="l" rtl="0" eaLnBrk="1" fontAlgn="base" hangingPunct="1">
              <a:spcBef>
                <a:spcPct val="20000"/>
              </a:spcBef>
              <a:spcAft>
                <a:spcPct val="0"/>
              </a:spcAft>
              <a:buClr>
                <a:schemeClr val="tx1"/>
              </a:buClr>
              <a:buChar char="-"/>
              <a:defRPr sz="1600">
                <a:solidFill>
                  <a:schemeClr val="tx1"/>
                </a:solidFill>
                <a:latin typeface="+mn-lt"/>
              </a:defRPr>
            </a:lvl9pPr>
          </a:lstStyle>
          <a:p>
            <a:pPr lvl="1">
              <a:buClr>
                <a:srgbClr val="000000"/>
              </a:buClr>
            </a:pPr>
            <a:endParaRPr lang="de-DE" sz="1200" kern="0" dirty="0">
              <a:solidFill>
                <a:srgbClr val="000000"/>
              </a:solidFill>
              <a:latin typeface="Arial" panose="020B0604020202020204"/>
            </a:endParaRPr>
          </a:p>
          <a:p>
            <a:pPr lvl="1">
              <a:buClr>
                <a:srgbClr val="000000"/>
              </a:buClr>
            </a:pPr>
            <a:endParaRPr lang="de-DE" sz="1200" kern="0" dirty="0">
              <a:solidFill>
                <a:srgbClr val="000000"/>
              </a:solidFill>
              <a:latin typeface="Arial" panose="020B0604020202020204"/>
            </a:endParaRPr>
          </a:p>
        </p:txBody>
      </p:sp>
      <p:pic>
        <p:nvPicPr>
          <p:cNvPr id="6" name="Picture 74" descr="scs_office"/>
          <p:cNvPicPr>
            <a:picLocks noChangeAspect="1" noChangeArrowheads="1"/>
          </p:cNvPicPr>
          <p:nvPr/>
        </p:nvPicPr>
        <p:blipFill>
          <a:blip r:embed="rId2"/>
          <a:srcRect/>
          <a:stretch>
            <a:fillRect/>
          </a:stretch>
        </p:blipFill>
        <p:spPr bwMode="auto">
          <a:xfrm>
            <a:off x="7481131" y="3415710"/>
            <a:ext cx="996302" cy="853493"/>
          </a:xfrm>
          <a:prstGeom prst="rect">
            <a:avLst/>
          </a:prstGeom>
          <a:noFill/>
          <a:ln w="9525">
            <a:noFill/>
            <a:miter lim="800000"/>
            <a:headEnd/>
            <a:tailEnd/>
          </a:ln>
        </p:spPr>
      </p:pic>
      <p:sp>
        <p:nvSpPr>
          <p:cNvPr id="7" name="AutoShape 75"/>
          <p:cNvSpPr>
            <a:spLocks noChangeArrowheads="1"/>
          </p:cNvSpPr>
          <p:nvPr/>
        </p:nvSpPr>
        <p:spPr bwMode="auto">
          <a:xfrm>
            <a:off x="9246846" y="3506434"/>
            <a:ext cx="1295361" cy="838371"/>
          </a:xfrm>
          <a:prstGeom prst="cloudCallout">
            <a:avLst>
              <a:gd name="adj1" fmla="val 65"/>
              <a:gd name="adj2" fmla="val 35370"/>
            </a:avLst>
          </a:prstGeom>
          <a:noFill/>
          <a:ln w="38100">
            <a:solidFill>
              <a:schemeClr val="tx1"/>
            </a:solidFill>
            <a:round/>
            <a:headEnd/>
            <a:tailEnd/>
          </a:ln>
        </p:spPr>
        <p:txBody>
          <a:bodyPr lIns="96771" tIns="48385" rIns="96771" bIns="48385"/>
          <a:lstStyle/>
          <a:p>
            <a:pPr algn="ctr" fontAlgn="base">
              <a:spcBef>
                <a:spcPct val="0"/>
              </a:spcBef>
              <a:spcAft>
                <a:spcPct val="0"/>
              </a:spcAft>
            </a:pPr>
            <a:endParaRPr lang="de-DE" sz="1600" b="1">
              <a:solidFill>
                <a:srgbClr val="4A4A4A"/>
              </a:solidFill>
              <a:latin typeface="Arial" panose="020B0604020202020204"/>
            </a:endParaRPr>
          </a:p>
        </p:txBody>
      </p:sp>
      <p:sp>
        <p:nvSpPr>
          <p:cNvPr id="8" name="AutoShape 76"/>
          <p:cNvSpPr>
            <a:spLocks noChangeArrowheads="1"/>
          </p:cNvSpPr>
          <p:nvPr/>
        </p:nvSpPr>
        <p:spPr bwMode="auto">
          <a:xfrm>
            <a:off x="1988282" y="3583723"/>
            <a:ext cx="1066866" cy="838371"/>
          </a:xfrm>
          <a:prstGeom prst="flowChartMultidocument">
            <a:avLst/>
          </a:prstGeom>
          <a:noFill/>
          <a:ln w="28575">
            <a:solidFill>
              <a:schemeClr val="tx1"/>
            </a:solidFill>
            <a:miter lim="800000"/>
            <a:headEnd/>
            <a:tailEnd/>
          </a:ln>
        </p:spPr>
        <p:txBody>
          <a:bodyPr wrap="none" lIns="96771" tIns="48385" rIns="96771" bIns="48385" anchor="ctr"/>
          <a:lstStyle/>
          <a:p>
            <a:pPr algn="ctr" fontAlgn="base">
              <a:spcBef>
                <a:spcPct val="0"/>
              </a:spcBef>
              <a:spcAft>
                <a:spcPct val="0"/>
              </a:spcAft>
            </a:pPr>
            <a:r>
              <a:rPr lang="de-DE" sz="1600" b="1">
                <a:solidFill>
                  <a:srgbClr val="4A4A4A"/>
                </a:solidFill>
                <a:latin typeface="Arial" panose="020B0604020202020204"/>
              </a:rPr>
              <a:t>www.</a:t>
            </a:r>
          </a:p>
        </p:txBody>
      </p:sp>
      <p:sp>
        <p:nvSpPr>
          <p:cNvPr id="9" name="Pfeil nach links und rechts 47"/>
          <p:cNvSpPr>
            <a:spLocks noChangeArrowheads="1"/>
          </p:cNvSpPr>
          <p:nvPr/>
        </p:nvSpPr>
        <p:spPr bwMode="auto">
          <a:xfrm rot="5400000">
            <a:off x="1786674"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0" name="Pfeil nach links und rechts 47"/>
          <p:cNvSpPr>
            <a:spLocks noChangeArrowheads="1"/>
          </p:cNvSpPr>
          <p:nvPr/>
        </p:nvSpPr>
        <p:spPr bwMode="auto">
          <a:xfrm rot="5400000">
            <a:off x="7281201"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1" name="Pfeil nach links und rechts 47"/>
          <p:cNvSpPr>
            <a:spLocks noChangeArrowheads="1"/>
          </p:cNvSpPr>
          <p:nvPr/>
        </p:nvSpPr>
        <p:spPr bwMode="auto">
          <a:xfrm rot="5400000">
            <a:off x="9198126"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2" name="Abgerundetes Rechteck 11"/>
          <p:cNvSpPr>
            <a:spLocks noChangeArrowheads="1"/>
          </p:cNvSpPr>
          <p:nvPr/>
        </p:nvSpPr>
        <p:spPr bwMode="auto">
          <a:xfrm>
            <a:off x="7252635" y="4700988"/>
            <a:ext cx="1601140"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a:solidFill>
                  <a:srgbClr val="000000"/>
                </a:solidFill>
                <a:latin typeface="Arial" panose="020B0604020202020204"/>
              </a:rPr>
              <a:t>Duet Enterprise</a:t>
            </a:r>
          </a:p>
        </p:txBody>
      </p:sp>
      <p:sp>
        <p:nvSpPr>
          <p:cNvPr id="13" name="AutoShape 81" descr="9k="/>
          <p:cNvSpPr>
            <a:spLocks noChangeAspect="1" noChangeArrowheads="1"/>
          </p:cNvSpPr>
          <p:nvPr/>
        </p:nvSpPr>
        <p:spPr bwMode="auto">
          <a:xfrm>
            <a:off x="7701223" y="3408987"/>
            <a:ext cx="322580" cy="322580"/>
          </a:xfrm>
          <a:prstGeom prst="rect">
            <a:avLst/>
          </a:prstGeom>
          <a:noFill/>
          <a:ln w="9525">
            <a:noFill/>
            <a:miter lim="800000"/>
            <a:headEnd/>
            <a:tailEnd/>
          </a:ln>
        </p:spPr>
        <p:txBody>
          <a:bodyPr lIns="96771" tIns="48385" rIns="96771" bIns="48385"/>
          <a:lstStyle/>
          <a:p>
            <a:pPr fontAlgn="base">
              <a:spcBef>
                <a:spcPct val="0"/>
              </a:spcBef>
              <a:spcAft>
                <a:spcPct val="0"/>
              </a:spcAft>
            </a:pPr>
            <a:endParaRPr lang="de-DE" sz="1600" b="1">
              <a:solidFill>
                <a:srgbClr val="4A4A4A"/>
              </a:solidFill>
              <a:latin typeface="Arial" panose="020B0604020202020204"/>
            </a:endParaRPr>
          </a:p>
        </p:txBody>
      </p:sp>
      <p:sp>
        <p:nvSpPr>
          <p:cNvPr id="14" name="Rectangle 83"/>
          <p:cNvSpPr>
            <a:spLocks noChangeArrowheads="1"/>
          </p:cNvSpPr>
          <p:nvPr/>
        </p:nvSpPr>
        <p:spPr bwMode="auto">
          <a:xfrm>
            <a:off x="6720045" y="3177134"/>
            <a:ext cx="2286621"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a:solidFill>
                  <a:srgbClr val="000000"/>
                </a:solidFill>
                <a:latin typeface="Arial" panose="020B0604020202020204"/>
              </a:rPr>
              <a:t>Enterprise Software</a:t>
            </a:r>
          </a:p>
        </p:txBody>
      </p:sp>
      <p:sp>
        <p:nvSpPr>
          <p:cNvPr id="15" name="Rectangle 85"/>
          <p:cNvSpPr>
            <a:spLocks noChangeArrowheads="1"/>
          </p:cNvSpPr>
          <p:nvPr/>
        </p:nvSpPr>
        <p:spPr bwMode="auto">
          <a:xfrm>
            <a:off x="1378404" y="3177134"/>
            <a:ext cx="2629364"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Internet Applikationen</a:t>
            </a:r>
          </a:p>
        </p:txBody>
      </p:sp>
      <p:pic>
        <p:nvPicPr>
          <p:cNvPr id="16" name="Picture 4"/>
          <p:cNvPicPr>
            <a:picLocks noChangeAspect="1" noChangeArrowheads="1"/>
          </p:cNvPicPr>
          <p:nvPr/>
        </p:nvPicPr>
        <p:blipFill>
          <a:blip r:embed="rId3"/>
          <a:srcRect r="3516"/>
          <a:stretch>
            <a:fillRect/>
          </a:stretch>
        </p:blipFill>
        <p:spPr bwMode="auto">
          <a:xfrm>
            <a:off x="4282212" y="3450993"/>
            <a:ext cx="638440" cy="661961"/>
          </a:xfrm>
          <a:prstGeom prst="rect">
            <a:avLst/>
          </a:prstGeom>
          <a:noFill/>
          <a:ln w="9525" algn="ctr">
            <a:noFill/>
            <a:miter lim="800000"/>
            <a:headEnd/>
            <a:tailEnd/>
          </a:ln>
        </p:spPr>
      </p:pic>
      <p:pic>
        <p:nvPicPr>
          <p:cNvPr id="17" name="Picture 5"/>
          <p:cNvPicPr>
            <a:picLocks noChangeAspect="1" noChangeArrowheads="1"/>
          </p:cNvPicPr>
          <p:nvPr/>
        </p:nvPicPr>
        <p:blipFill>
          <a:blip r:embed="rId4"/>
          <a:srcRect l="17473" t="9245" r="21909" b="7031"/>
          <a:stretch>
            <a:fillRect/>
          </a:stretch>
        </p:blipFill>
        <p:spPr bwMode="auto">
          <a:xfrm>
            <a:off x="5659901" y="3536677"/>
            <a:ext cx="451949" cy="643479"/>
          </a:xfrm>
          <a:prstGeom prst="rect">
            <a:avLst/>
          </a:prstGeom>
          <a:noFill/>
          <a:ln w="9525" algn="ctr">
            <a:noFill/>
            <a:miter lim="800000"/>
            <a:headEnd/>
            <a:tailEnd/>
          </a:ln>
        </p:spPr>
      </p:pic>
      <p:pic>
        <p:nvPicPr>
          <p:cNvPr id="18" name="Picture 6"/>
          <p:cNvPicPr>
            <a:picLocks noChangeAspect="1" noChangeArrowheads="1"/>
          </p:cNvPicPr>
          <p:nvPr/>
        </p:nvPicPr>
        <p:blipFill>
          <a:blip r:embed="rId4"/>
          <a:srcRect l="17473" t="9245" r="21909" b="7031"/>
          <a:stretch>
            <a:fillRect/>
          </a:stretch>
        </p:blipFill>
        <p:spPr bwMode="auto">
          <a:xfrm rot="4963202">
            <a:off x="4903010" y="3747530"/>
            <a:ext cx="556114" cy="793009"/>
          </a:xfrm>
          <a:prstGeom prst="rect">
            <a:avLst/>
          </a:prstGeom>
          <a:noFill/>
          <a:ln w="9525" algn="ctr">
            <a:noFill/>
            <a:miter lim="800000"/>
            <a:headEnd/>
            <a:tailEnd/>
          </a:ln>
        </p:spPr>
      </p:pic>
      <p:sp>
        <p:nvSpPr>
          <p:cNvPr id="19" name="Pfeil nach links und rechts 47"/>
          <p:cNvSpPr>
            <a:spLocks noChangeArrowheads="1"/>
          </p:cNvSpPr>
          <p:nvPr/>
        </p:nvSpPr>
        <p:spPr bwMode="auto">
          <a:xfrm rot="5400000">
            <a:off x="3808422"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0" name="Pfeil nach links und rechts 47"/>
          <p:cNvSpPr>
            <a:spLocks noChangeArrowheads="1"/>
          </p:cNvSpPr>
          <p:nvPr/>
        </p:nvSpPr>
        <p:spPr bwMode="auto">
          <a:xfrm rot="5400000">
            <a:off x="5149145"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1" name="Abgerundetes Rechteck 41"/>
          <p:cNvSpPr>
            <a:spLocks noChangeArrowheads="1"/>
          </p:cNvSpPr>
          <p:nvPr/>
        </p:nvSpPr>
        <p:spPr bwMode="auto">
          <a:xfrm>
            <a:off x="3746259" y="4700988"/>
            <a:ext cx="1601139"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dirty="0" err="1">
                <a:solidFill>
                  <a:srgbClr val="000000"/>
                </a:solidFill>
                <a:latin typeface="Arial" panose="020B0604020202020204"/>
              </a:rPr>
              <a:t>Sybase</a:t>
            </a:r>
            <a:r>
              <a:rPr lang="de-DE" sz="1300" b="1" dirty="0">
                <a:solidFill>
                  <a:srgbClr val="000000"/>
                </a:solidFill>
                <a:latin typeface="Arial" panose="020B0604020202020204"/>
              </a:rPr>
              <a:t> </a:t>
            </a:r>
            <a:r>
              <a:rPr lang="de-DE" sz="1300" b="1" dirty="0" err="1">
                <a:solidFill>
                  <a:srgbClr val="000000"/>
                </a:solidFill>
                <a:latin typeface="Arial" panose="020B0604020202020204"/>
              </a:rPr>
              <a:t>Unwired</a:t>
            </a:r>
            <a:r>
              <a:rPr lang="de-DE" sz="1300" b="1" dirty="0">
                <a:solidFill>
                  <a:srgbClr val="000000"/>
                </a:solidFill>
                <a:latin typeface="Arial" panose="020B0604020202020204"/>
              </a:rPr>
              <a:t> </a:t>
            </a:r>
            <a:r>
              <a:rPr lang="de-DE" sz="1300" b="1" dirty="0" err="1">
                <a:solidFill>
                  <a:srgbClr val="000000"/>
                </a:solidFill>
                <a:latin typeface="Arial" panose="020B0604020202020204"/>
              </a:rPr>
              <a:t>Platform</a:t>
            </a:r>
            <a:endParaRPr lang="de-DE" sz="1300" b="1" dirty="0">
              <a:solidFill>
                <a:srgbClr val="000000"/>
              </a:solidFill>
              <a:latin typeface="Arial" panose="020B0604020202020204"/>
            </a:endParaRPr>
          </a:p>
        </p:txBody>
      </p:sp>
      <p:sp>
        <p:nvSpPr>
          <p:cNvPr id="22" name="Rectangle 92"/>
          <p:cNvSpPr>
            <a:spLocks noChangeArrowheads="1"/>
          </p:cNvSpPr>
          <p:nvPr/>
        </p:nvSpPr>
        <p:spPr bwMode="auto">
          <a:xfrm>
            <a:off x="4129324" y="3177134"/>
            <a:ext cx="2254700" cy="590158"/>
          </a:xfrm>
          <a:prstGeom prst="rect">
            <a:avLst/>
          </a:prstGeom>
          <a:noFill/>
          <a:ln w="9525">
            <a:noFill/>
            <a:miter lim="800000"/>
            <a:headEnd/>
            <a:tailEnd/>
          </a:ln>
        </p:spPr>
        <p:txBody>
          <a:bodyPr wrap="square"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Mobile Geräte &amp; SAP UI5</a:t>
            </a:r>
          </a:p>
        </p:txBody>
      </p:sp>
      <p:sp>
        <p:nvSpPr>
          <p:cNvPr id="23" name="Abgerundetes Rechteck 41"/>
          <p:cNvSpPr/>
          <p:nvPr/>
        </p:nvSpPr>
        <p:spPr bwMode="auto">
          <a:xfrm>
            <a:off x="1842705" y="5337748"/>
            <a:ext cx="8687819" cy="532592"/>
          </a:xfrm>
          <a:prstGeom prst="roundRect">
            <a:avLst/>
          </a:prstGeom>
          <a:solidFill>
            <a:schemeClr val="bg1">
              <a:lumMod val="65000"/>
            </a:schemeClr>
          </a:solidFill>
          <a:ln>
            <a:solidFill>
              <a:schemeClr val="accent2">
                <a:lumMod val="60000"/>
                <a:lumOff val="40000"/>
              </a:schemeClr>
            </a:solidFill>
          </a:ln>
        </p:spPr>
        <p:style>
          <a:lnRef idx="1">
            <a:schemeClr val="accent6"/>
          </a:lnRef>
          <a:fillRef idx="2">
            <a:schemeClr val="accent6"/>
          </a:fillRef>
          <a:effectRef idx="1">
            <a:schemeClr val="accent6"/>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NetWeaver Gateway</a:t>
            </a:r>
          </a:p>
        </p:txBody>
      </p:sp>
      <p:sp>
        <p:nvSpPr>
          <p:cNvPr id="24" name="Pfeil nach links und rechts 47"/>
          <p:cNvSpPr>
            <a:spLocks noChangeArrowheads="1"/>
          </p:cNvSpPr>
          <p:nvPr/>
        </p:nvSpPr>
        <p:spPr bwMode="auto">
          <a:xfrm rot="5400000">
            <a:off x="5942154" y="5934184"/>
            <a:ext cx="609878" cy="273858"/>
          </a:xfrm>
          <a:prstGeom prst="leftArrow">
            <a:avLst>
              <a:gd name="adj1" fmla="val 50000"/>
              <a:gd name="adj2" fmla="val 5567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5" name="Flussdiagramm: Alternativer Prozess 24"/>
          <p:cNvSpPr/>
          <p:nvPr/>
        </p:nvSpPr>
        <p:spPr bwMode="auto">
          <a:xfrm>
            <a:off x="1822539" y="6021288"/>
            <a:ext cx="8707980" cy="381384"/>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ERP/CRM/SRM</a:t>
            </a:r>
          </a:p>
        </p:txBody>
      </p:sp>
    </p:spTree>
    <p:extLst>
      <p:ext uri="{BB962C8B-B14F-4D97-AF65-F5344CB8AC3E}">
        <p14:creationId xmlns:p14="http://schemas.microsoft.com/office/powerpoint/2010/main" val="1626360792"/>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Die Lösung: SAP Gateway</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48</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5996" y="1700809"/>
            <a:ext cx="8394460" cy="3977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08126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NetWeaver Gateway Software Komponenten</a:t>
            </a:r>
            <a:endParaRPr lang="en-US"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49</a:t>
            </a:fld>
            <a:endParaRPr lang="de-DE">
              <a:solidFill>
                <a:srgbClr val="000000"/>
              </a:solidFill>
              <a:latin typeface="Arial" panose="020B0604020202020204"/>
            </a:endParaRPr>
          </a:p>
        </p:txBody>
      </p:sp>
      <p:graphicFrame>
        <p:nvGraphicFramePr>
          <p:cNvPr id="6" name="Tabelle 5"/>
          <p:cNvGraphicFramePr>
            <a:graphicFrameLocks noGrp="1"/>
          </p:cNvGraphicFramePr>
          <p:nvPr/>
        </p:nvGraphicFramePr>
        <p:xfrm>
          <a:off x="1919538" y="1124744"/>
          <a:ext cx="8136903" cy="5323840"/>
        </p:xfrm>
        <a:graphic>
          <a:graphicData uri="http://schemas.openxmlformats.org/drawingml/2006/table">
            <a:tbl>
              <a:tblPr firstRow="1" bandRow="1">
                <a:tableStyleId>{5C22544A-7EE6-4342-B048-85BDC9FD1C3A}</a:tableStyleId>
              </a:tblPr>
              <a:tblGrid>
                <a:gridCol w="1988181">
                  <a:extLst>
                    <a:ext uri="{9D8B030D-6E8A-4147-A177-3AD203B41FA5}">
                      <a16:colId xmlns:a16="http://schemas.microsoft.com/office/drawing/2014/main" val="20000"/>
                    </a:ext>
                  </a:extLst>
                </a:gridCol>
                <a:gridCol w="4852579">
                  <a:extLst>
                    <a:ext uri="{9D8B030D-6E8A-4147-A177-3AD203B41FA5}">
                      <a16:colId xmlns:a16="http://schemas.microsoft.com/office/drawing/2014/main" val="20001"/>
                    </a:ext>
                  </a:extLst>
                </a:gridCol>
                <a:gridCol w="1296143">
                  <a:extLst>
                    <a:ext uri="{9D8B030D-6E8A-4147-A177-3AD203B41FA5}">
                      <a16:colId xmlns:a16="http://schemas.microsoft.com/office/drawing/2014/main" val="20002"/>
                    </a:ext>
                  </a:extLst>
                </a:gridCol>
              </a:tblGrid>
              <a:tr h="370840">
                <a:tc>
                  <a:txBody>
                    <a:bodyPr/>
                    <a:lstStyle/>
                    <a:p>
                      <a:r>
                        <a:rPr lang="en-US" dirty="0" err="1">
                          <a:solidFill>
                            <a:schemeClr val="tx1"/>
                          </a:solidFill>
                        </a:rPr>
                        <a:t>Komponente</a:t>
                      </a:r>
                      <a:endParaRPr lang="en-US" dirty="0">
                        <a:solidFill>
                          <a:schemeClr val="tx1"/>
                        </a:solidFill>
                      </a:endParaRPr>
                    </a:p>
                  </a:txBody>
                  <a:tcPr/>
                </a:tc>
                <a:tc>
                  <a:txBody>
                    <a:bodyPr/>
                    <a:lstStyle/>
                    <a:p>
                      <a:r>
                        <a:rPr lang="de-DE" dirty="0">
                          <a:solidFill>
                            <a:schemeClr val="tx1"/>
                          </a:solidFill>
                        </a:rPr>
                        <a:t>Beschreibung</a:t>
                      </a:r>
                      <a:endParaRPr lang="en-US" dirty="0">
                        <a:solidFill>
                          <a:schemeClr val="tx1"/>
                        </a:solidFill>
                      </a:endParaRPr>
                    </a:p>
                  </a:txBody>
                  <a:tcPr/>
                </a:tc>
                <a:tc>
                  <a:txBody>
                    <a:bodyPr/>
                    <a:lstStyle/>
                    <a:p>
                      <a:pPr algn="ctr"/>
                      <a:r>
                        <a:rPr lang="de-DE" dirty="0">
                          <a:solidFill>
                            <a:schemeClr val="tx1"/>
                          </a:solidFill>
                        </a:rPr>
                        <a:t>Optional</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a:t>IW_FND</a:t>
                      </a:r>
                    </a:p>
                  </a:txBody>
                  <a:tcPr/>
                </a:tc>
                <a:tc>
                  <a:txBody>
                    <a:bodyPr/>
                    <a:lstStyle/>
                    <a:p>
                      <a:r>
                        <a:rPr lang="de-DE" dirty="0"/>
                        <a:t>Gateway Laufzeitumgebung, Metadaten, Services, Monitor</a:t>
                      </a: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GW_CORE</a:t>
                      </a:r>
                    </a:p>
                  </a:txBody>
                  <a:tcPr/>
                </a:tc>
                <a:tc>
                  <a:txBody>
                    <a:bodyPr/>
                    <a:lstStyle/>
                    <a:p>
                      <a:r>
                        <a:rPr lang="de-DE" dirty="0" err="1"/>
                        <a:t>OData</a:t>
                      </a:r>
                      <a:r>
                        <a:rPr lang="de-DE" dirty="0"/>
                        <a:t>-Bibliothek</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IW_BEP</a:t>
                      </a:r>
                      <a:endParaRPr lang="en-US" b="1" dirty="0"/>
                    </a:p>
                  </a:txBody>
                  <a:tcPr/>
                </a:tc>
                <a:tc>
                  <a:txBody>
                    <a:bodyPr/>
                    <a:lstStyle/>
                    <a:p>
                      <a:r>
                        <a:rPr lang="en-US" dirty="0"/>
                        <a:t>Business Enablement Provisioning Component</a:t>
                      </a:r>
                    </a:p>
                  </a:txBody>
                  <a:tcPr/>
                </a:tc>
                <a:tc>
                  <a:txBody>
                    <a:bodyPr/>
                    <a:lstStyle/>
                    <a:p>
                      <a:pPr algn="ctr"/>
                      <a:r>
                        <a:rPr lang="de-DE" dirty="0"/>
                        <a:t>X</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a:t>SAP_GWFND</a:t>
                      </a:r>
                      <a:endParaRPr lang="en-US" b="1" dirty="0"/>
                    </a:p>
                  </a:txBody>
                  <a:tcPr/>
                </a:tc>
                <a:tc>
                  <a:txBody>
                    <a:bodyPr/>
                    <a:lstStyle/>
                    <a:p>
                      <a:r>
                        <a:rPr lang="de-DE" dirty="0"/>
                        <a:t>SAP NW Gateway </a:t>
                      </a:r>
                      <a:r>
                        <a:rPr lang="de-DE" dirty="0" err="1"/>
                        <a:t>Foundation</a:t>
                      </a:r>
                      <a:r>
                        <a:rPr lang="de-DE" dirty="0"/>
                        <a:t> (beinhaltet o.g. Komponenten ab NW 7.4)</a:t>
                      </a: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IW_CNT, IW_CBS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Content, </a:t>
                      </a:r>
                      <a:r>
                        <a:rPr lang="en-US" sz="1800" b="0" i="0" kern="1200" dirty="0" err="1">
                          <a:solidFill>
                            <a:schemeClr val="dk1"/>
                          </a:solidFill>
                          <a:effectLst/>
                          <a:latin typeface="+mn-lt"/>
                          <a:ea typeface="+mn-ea"/>
                          <a:cs typeface="+mn-cs"/>
                        </a:rPr>
                        <a:t>Applikationsbasis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Funktionen</a:t>
                      </a:r>
                      <a:r>
                        <a:rPr lang="en-US" sz="1800" b="0" i="0" kern="1200" dirty="0">
                          <a:solidFill>
                            <a:schemeClr val="dk1"/>
                          </a:solidFill>
                          <a:effectLst/>
                          <a:latin typeface="+mn-lt"/>
                          <a:ea typeface="+mn-ea"/>
                          <a:cs typeface="+mn-cs"/>
                        </a:rPr>
                        <a:t>, Business Workflow</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5"/>
                  </a:ext>
                </a:extLst>
              </a:tr>
              <a:tr h="370840">
                <a:tc>
                  <a:txBody>
                    <a:bodyPr/>
                    <a:lstStyle/>
                    <a:p>
                      <a:r>
                        <a:rPr lang="de-DE" b="1" dirty="0"/>
                        <a:t>IW_HDB</a:t>
                      </a:r>
                      <a:endParaRPr lang="en-US" b="1" dirty="0"/>
                    </a:p>
                  </a:txBody>
                  <a:tcPr/>
                </a:tc>
                <a:tc>
                  <a:txBody>
                    <a:bodyPr/>
                    <a:lstStyle/>
                    <a:p>
                      <a:r>
                        <a:rPr lang="de-DE" dirty="0"/>
                        <a:t>Business Content Adapter für HANA</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IW_SPI</a:t>
                      </a:r>
                      <a:endParaRPr lang="en-US" b="1" dirty="0"/>
                    </a:p>
                  </a:txBody>
                  <a:tcPr/>
                </a:tc>
                <a:tc>
                  <a:txBody>
                    <a:bodyPr/>
                    <a:lstStyle/>
                    <a:p>
                      <a:r>
                        <a:rPr lang="de-DE" dirty="0"/>
                        <a:t>Generischer </a:t>
                      </a:r>
                      <a:r>
                        <a:rPr lang="de-DE" dirty="0" err="1"/>
                        <a:t>OData</a:t>
                      </a:r>
                      <a:r>
                        <a:rPr lang="de-DE" dirty="0"/>
                        <a:t>-Adapter für Services Provider Infrastruktur (SPI)</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IW_PGW</a:t>
                      </a:r>
                      <a:endParaRPr lang="en-US" b="1" dirty="0"/>
                    </a:p>
                  </a:txBody>
                  <a:tcPr/>
                </a:tc>
                <a:tc>
                  <a:txBody>
                    <a:bodyPr/>
                    <a:lstStyle/>
                    <a:p>
                      <a:r>
                        <a:rPr lang="en-US" dirty="0"/>
                        <a:t>Content Provider </a:t>
                      </a:r>
                      <a:r>
                        <a:rPr lang="en-US" dirty="0" err="1"/>
                        <a:t>für</a:t>
                      </a:r>
                      <a:r>
                        <a:rPr lang="en-US" baseline="0" dirty="0"/>
                        <a:t> </a:t>
                      </a:r>
                      <a:r>
                        <a:rPr lang="en-US" dirty="0"/>
                        <a:t>SAP </a:t>
                      </a:r>
                      <a:r>
                        <a:rPr lang="en-US" dirty="0" err="1"/>
                        <a:t>NetWeaver</a:t>
                      </a:r>
                      <a:r>
                        <a:rPr lang="en-US" dirty="0"/>
                        <a:t> Business Process Management (BPM) </a:t>
                      </a:r>
                    </a:p>
                  </a:txBody>
                  <a:tcPr/>
                </a:tc>
                <a:tc>
                  <a:txBody>
                    <a:bodyPr/>
                    <a:lstStyle/>
                    <a:p>
                      <a:pPr algn="ctr"/>
                      <a:r>
                        <a:rPr lang="de-DE" dirty="0"/>
                        <a:t>X</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IW_SCS</a:t>
                      </a:r>
                      <a:endParaRPr lang="en-US" b="1" dirty="0"/>
                    </a:p>
                  </a:txBody>
                  <a:tcPr/>
                </a:tc>
                <a:tc>
                  <a:txBody>
                    <a:bodyPr/>
                    <a:lstStyle/>
                    <a:p>
                      <a:r>
                        <a:rPr lang="en-US" sz="1800" b="0" i="0" kern="1200" dirty="0">
                          <a:solidFill>
                            <a:schemeClr val="dk1"/>
                          </a:solidFill>
                          <a:effectLst/>
                          <a:latin typeface="+mn-lt"/>
                          <a:ea typeface="+mn-ea"/>
                          <a:cs typeface="+mn-cs"/>
                        </a:rPr>
                        <a:t>Screen Scraping Generator</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7098307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(1)</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Resources:</a:t>
            </a:r>
          </a:p>
          <a:p>
            <a:pPr lvl="1"/>
            <a:r>
              <a:rPr lang="en-US" dirty="0"/>
              <a:t>Code on Demand</a:t>
            </a:r>
          </a:p>
          <a:p>
            <a:pPr lvl="1"/>
            <a:r>
              <a:rPr lang="en-US" dirty="0"/>
              <a:t>Uniform Interface</a:t>
            </a:r>
          </a:p>
          <a:p>
            <a:pPr lvl="2"/>
            <a:r>
              <a:rPr lang="en-US" dirty="0"/>
              <a:t>Methods</a:t>
            </a:r>
          </a:p>
          <a:p>
            <a:pPr lvl="2"/>
            <a:r>
              <a:rPr lang="en-US" dirty="0"/>
              <a:t>Representation</a:t>
            </a:r>
          </a:p>
          <a:p>
            <a:r>
              <a:rPr lang="en-US" dirty="0"/>
              <a:t>Protocol</a:t>
            </a:r>
          </a:p>
          <a:p>
            <a:pPr lvl="1"/>
            <a:r>
              <a:rPr lang="en-US" dirty="0"/>
              <a:t>Client-Server</a:t>
            </a:r>
          </a:p>
          <a:p>
            <a:pPr lvl="1"/>
            <a:r>
              <a:rPr lang="en-US" dirty="0"/>
              <a:t>Stateless</a:t>
            </a:r>
          </a:p>
          <a:p>
            <a:pPr lvl="1"/>
            <a:r>
              <a:rPr lang="en-US" dirty="0"/>
              <a:t>Cacheable</a:t>
            </a:r>
          </a:p>
          <a:p>
            <a:pPr lvl="1"/>
            <a:r>
              <a:rPr lang="en-US" dirty="0"/>
              <a:t>Layered</a:t>
            </a:r>
          </a:p>
          <a:p>
            <a:endParaRPr lang="de-DE" dirty="0"/>
          </a:p>
        </p:txBody>
      </p:sp>
    </p:spTree>
    <p:extLst>
      <p:ext uri="{BB962C8B-B14F-4D97-AF65-F5344CB8AC3E}">
        <p14:creationId xmlns:p14="http://schemas.microsoft.com/office/powerpoint/2010/main" val="227822394"/>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Komponenten-Struktur in 7.40</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2" name="Foliennummernplatzhalter 11"/>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50</a:t>
            </a:fld>
            <a:endParaRPr lang="de-DE">
              <a:solidFill>
                <a:srgbClr val="000000"/>
              </a:solidFill>
              <a:latin typeface="Arial" panose="020B0604020202020204"/>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530" y="1628801"/>
            <a:ext cx="6940407"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496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SAP Gateway 2.0 </a:t>
            </a:r>
            <a:r>
              <a:rPr lang="de-DE" dirty="0" err="1"/>
              <a:t>Deployment</a:t>
            </a:r>
            <a:r>
              <a:rPr lang="de-DE" dirty="0"/>
              <a:t> Scenarios</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51</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Backend)</a:t>
            </a:r>
          </a:p>
        </p:txBody>
      </p:sp>
      <p:sp>
        <p:nvSpPr>
          <p:cNvPr id="6" name="Abgerundetes Rechteck 5"/>
          <p:cNvSpPr/>
          <p:nvPr/>
        </p:nvSpPr>
        <p:spPr bwMode="auto">
          <a:xfrm>
            <a:off x="2351586" y="5388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7" name="Flussdiagramm: Alternativer Prozess 6"/>
          <p:cNvSpPr/>
          <p:nvPr/>
        </p:nvSpPr>
        <p:spPr bwMode="auto">
          <a:xfrm>
            <a:off x="2590405" y="5067336"/>
            <a:ext cx="3008407"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8" name="Flussdiagramm: Alternativer Prozess 7"/>
          <p:cNvSpPr/>
          <p:nvPr/>
        </p:nvSpPr>
        <p:spPr bwMode="auto">
          <a:xfrm>
            <a:off x="2430457" y="4617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10" name="Abgerundetes Rechteck 9"/>
          <p:cNvSpPr/>
          <p:nvPr/>
        </p:nvSpPr>
        <p:spPr bwMode="auto">
          <a:xfrm>
            <a:off x="3006520"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14" name="Abgerundetes Rechteck 13"/>
          <p:cNvSpPr/>
          <p:nvPr/>
        </p:nvSpPr>
        <p:spPr bwMode="auto">
          <a:xfrm>
            <a:off x="2718488" y="5470394"/>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V="1">
            <a:off x="5016282" y="5913741"/>
            <a:ext cx="0" cy="244503"/>
          </a:xfrm>
          <a:prstGeom prst="line">
            <a:avLst/>
          </a:prstGeom>
          <a:noFill/>
          <a:ln w="19050" cap="flat" cmpd="sng" algn="ctr">
            <a:solidFill>
              <a:schemeClr val="tx1"/>
            </a:solidFill>
            <a:prstDash val="sysDash"/>
            <a:round/>
            <a:headEnd type="none" w="med" len="med"/>
            <a:tailEnd type="none" w="med" len="med"/>
          </a:ln>
          <a:effectLst/>
        </p:spPr>
      </p:cxnSp>
      <p:sp>
        <p:nvSpPr>
          <p:cNvPr id="30" name="Abgerundetes Rechteck 29"/>
          <p:cNvSpPr/>
          <p:nvPr/>
        </p:nvSpPr>
        <p:spPr bwMode="auto">
          <a:xfrm>
            <a:off x="2351684" y="3155932"/>
            <a:ext cx="33911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368132"/>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cxnSp>
        <p:nvCxnSpPr>
          <p:cNvPr id="44" name="Gerade Verbindung 43"/>
          <p:cNvCxnSpPr/>
          <p:nvPr/>
        </p:nvCxnSpPr>
        <p:spPr bwMode="auto">
          <a:xfrm flipV="1">
            <a:off x="5166759" y="3776754"/>
            <a:ext cx="0" cy="1290582"/>
          </a:xfrm>
          <a:prstGeom prst="line">
            <a:avLst/>
          </a:prstGeom>
          <a:noFill/>
          <a:ln w="19050" cap="flat" cmpd="sng" algn="ctr">
            <a:solidFill>
              <a:schemeClr val="tx1"/>
            </a:solidFill>
            <a:prstDash val="sysDash"/>
            <a:round/>
            <a:headEnd type="none" w="med" len="med"/>
            <a:tailEnd type="none" w="med" len="med"/>
          </a:ln>
          <a:effectLst/>
        </p:spPr>
      </p:cxnSp>
      <p:sp>
        <p:nvSpPr>
          <p:cNvPr id="46" name="Abgerundetes Rechteck 45"/>
          <p:cNvSpPr/>
          <p:nvPr/>
        </p:nvSpPr>
        <p:spPr bwMode="auto">
          <a:xfrm>
            <a:off x="4652233" y="4214054"/>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588089" y="1757547"/>
            <a:ext cx="2434850" cy="296893"/>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endCxn id="31" idx="0"/>
          </p:cNvCxnSpPr>
          <p:nvPr/>
        </p:nvCxnSpPr>
        <p:spPr bwMode="auto">
          <a:xfrm flipH="1">
            <a:off x="4093449" y="2054440"/>
            <a:ext cx="1159" cy="996557"/>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graphicFrame>
        <p:nvGraphicFramePr>
          <p:cNvPr id="54" name="Tabelle 53"/>
          <p:cNvGraphicFramePr>
            <a:graphicFrameLocks noGrp="1"/>
          </p:cNvGraphicFramePr>
          <p:nvPr/>
        </p:nvGraphicFramePr>
        <p:xfrm>
          <a:off x="6888090" y="2420888"/>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Entwicklung im</a:t>
                      </a:r>
                      <a:r>
                        <a:rPr lang="de-DE" sz="1700" baseline="0" dirty="0"/>
                        <a:t> Business System (Verwendung von SAP-Content)</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Technische</a:t>
                      </a:r>
                      <a:r>
                        <a:rPr lang="de-DE" sz="1700" baseline="0" dirty="0"/>
                        <a:t> </a:t>
                      </a:r>
                      <a:r>
                        <a:rPr lang="de-DE" sz="1700" dirty="0"/>
                        <a:t>Anforderungen</a:t>
                      </a:r>
                      <a:r>
                        <a:rPr lang="de-DE" sz="1700" baseline="0" dirty="0"/>
                        <a:t> für IW_BEP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740110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96744" cy="935035"/>
          </a:xfrm>
        </p:spPr>
        <p:txBody>
          <a:bodyPr/>
          <a:lstStyle/>
          <a:p>
            <a:r>
              <a:rPr lang="de-DE" dirty="0"/>
              <a:t>SAP Gateway 2.0 </a:t>
            </a:r>
            <a:r>
              <a:rPr lang="de-DE" dirty="0" err="1"/>
              <a:t>Deployment</a:t>
            </a:r>
            <a:r>
              <a:rPr lang="de-DE" dirty="0"/>
              <a:t> Scenarios</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52</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Hub)</a:t>
            </a:r>
          </a:p>
        </p:txBody>
      </p:sp>
      <p:sp>
        <p:nvSpPr>
          <p:cNvPr id="6" name="Abgerundetes Rechteck 5"/>
          <p:cNvSpPr/>
          <p:nvPr/>
        </p:nvSpPr>
        <p:spPr bwMode="auto">
          <a:xfrm>
            <a:off x="2351586" y="5874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10" name="Abgerundetes Rechteck 9"/>
          <p:cNvSpPr/>
          <p:nvPr/>
        </p:nvSpPr>
        <p:spPr bwMode="auto">
          <a:xfrm>
            <a:off x="3006520"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30" name="Abgerundetes Rechteck 29"/>
          <p:cNvSpPr/>
          <p:nvPr/>
        </p:nvSpPr>
        <p:spPr bwMode="auto">
          <a:xfrm>
            <a:off x="2351684" y="3646701"/>
            <a:ext cx="3391140" cy="248603"/>
          </a:xfrm>
          <a:prstGeom prst="roundRect">
            <a:avLst>
              <a:gd name="adj" fmla="val 203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6" name="Abgerundetes Rechteck 45"/>
          <p:cNvSpPr/>
          <p:nvPr/>
        </p:nvSpPr>
        <p:spPr bwMode="auto">
          <a:xfrm>
            <a:off x="3883885" y="5157192"/>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631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53"/>
            <a:ext cx="2501" cy="1432527"/>
          </a:xfrm>
          <a:prstGeom prst="line">
            <a:avLst/>
          </a:prstGeom>
          <a:noFill/>
          <a:ln w="19050" cap="flat" cmpd="sng" algn="ctr">
            <a:solidFill>
              <a:schemeClr val="tx1"/>
            </a:solidFill>
            <a:prstDash val="sysDash"/>
            <a:round/>
            <a:headEnd type="none" w="med" len="med"/>
            <a:tailEnd type="none" w="med" len="med"/>
          </a:ln>
          <a:effectLst/>
        </p:spPr>
      </p:cxnSp>
      <p:sp>
        <p:nvSpPr>
          <p:cNvPr id="8" name="Flussdiagramm: Alternativer Prozess 7"/>
          <p:cNvSpPr/>
          <p:nvPr/>
        </p:nvSpPr>
        <p:spPr bwMode="auto">
          <a:xfrm>
            <a:off x="2430457" y="5589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graphicFrame>
        <p:nvGraphicFramePr>
          <p:cNvPr id="24" name="Tabelle 23"/>
          <p:cNvGraphicFramePr>
            <a:graphicFrameLocks noGrp="1"/>
          </p:cNvGraphicFramePr>
          <p:nvPr/>
        </p:nvGraphicFramePr>
        <p:xfrm>
          <a:off x="6888090"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Sichere Architektur (DMZ), </a:t>
                      </a:r>
                      <a:br>
                        <a:rPr lang="de-DE" sz="1700" dirty="0"/>
                      </a:br>
                      <a:r>
                        <a:rPr lang="de-DE" sz="1700" dirty="0" err="1"/>
                        <a:t>Noninvasiv</a:t>
                      </a:r>
                      <a:r>
                        <a:rPr lang="de-DE" sz="1700" dirty="0"/>
                        <a:t>, </a:t>
                      </a:r>
                      <a:br>
                        <a:rPr lang="de-DE" sz="1700" dirty="0"/>
                      </a:br>
                      <a:r>
                        <a:rPr lang="de-DE" sz="1700" dirty="0"/>
                        <a:t>Unabhängig</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Kein Zugriff auf SAP-Entwicklungsobjekte</a:t>
                      </a:r>
                      <a:r>
                        <a:rPr lang="de-DE" sz="1700" baseline="0" dirty="0"/>
                        <a:t>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2581101"/>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552728" cy="935035"/>
          </a:xfrm>
        </p:spPr>
        <p:txBody>
          <a:bodyPr/>
          <a:lstStyle/>
          <a:p>
            <a:r>
              <a:rPr lang="de-DE" dirty="0"/>
              <a:t>SAP Gateway 2.0 </a:t>
            </a:r>
            <a:r>
              <a:rPr lang="de-DE" dirty="0" err="1"/>
              <a:t>Deployment</a:t>
            </a:r>
            <a:r>
              <a:rPr lang="de-DE" dirty="0"/>
              <a:t> Scenarios</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53</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Embedded</a:t>
            </a:r>
          </a:p>
        </p:txBody>
      </p:sp>
      <p:sp>
        <p:nvSpPr>
          <p:cNvPr id="30" name="Abgerundetes Rechteck 29"/>
          <p:cNvSpPr/>
          <p:nvPr/>
        </p:nvSpPr>
        <p:spPr bwMode="auto">
          <a:xfrm>
            <a:off x="2351684" y="3880702"/>
            <a:ext cx="3391140" cy="248603"/>
          </a:xfrm>
          <a:prstGeom prst="roundRect">
            <a:avLst>
              <a:gd name="adj" fmla="val 1719"/>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865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44"/>
            <a:ext cx="2501" cy="299744"/>
          </a:xfrm>
          <a:prstGeom prst="line">
            <a:avLst/>
          </a:prstGeom>
          <a:noFill/>
          <a:ln w="19050" cap="flat" cmpd="sng" algn="ctr">
            <a:solidFill>
              <a:schemeClr val="tx1"/>
            </a:solidFill>
            <a:prstDash val="sysDash"/>
            <a:round/>
            <a:headEnd type="none" w="med" len="med"/>
            <a:tailEnd type="none" w="med" len="med"/>
          </a:ln>
          <a:effectLst/>
        </p:spPr>
      </p:cxnSp>
      <p:sp>
        <p:nvSpPr>
          <p:cNvPr id="10" name="Abgerundetes Rechteck 9"/>
          <p:cNvSpPr/>
          <p:nvPr/>
        </p:nvSpPr>
        <p:spPr bwMode="auto">
          <a:xfrm>
            <a:off x="3006520"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graphicFrame>
        <p:nvGraphicFramePr>
          <p:cNvPr id="20" name="Tabelle 19"/>
          <p:cNvGraphicFramePr>
            <a:graphicFrameLocks noGrp="1"/>
          </p:cNvGraphicFramePr>
          <p:nvPr/>
        </p:nvGraphicFramePr>
        <p:xfrm>
          <a:off x="6888003"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marR="0" indent="-174625" algn="l" defTabSz="914400" rtl="0" eaLnBrk="1" fontAlgn="auto" latinLnBrk="0" hangingPunct="1">
                        <a:lnSpc>
                          <a:spcPct val="100000"/>
                        </a:lnSpc>
                        <a:spcBef>
                          <a:spcPts val="0"/>
                        </a:spcBef>
                        <a:spcAft>
                          <a:spcPts val="0"/>
                        </a:spcAft>
                        <a:buClrTx/>
                        <a:buSzTx/>
                        <a:buFontTx/>
                        <a:buNone/>
                        <a:tabLst/>
                        <a:defRPr/>
                      </a:pPr>
                      <a:r>
                        <a:rPr lang="de-DE" sz="1700" dirty="0"/>
                        <a:t>+ Zugriff auf</a:t>
                      </a:r>
                      <a:r>
                        <a:rPr lang="de-DE" sz="1700" baseline="0" dirty="0"/>
                        <a:t> </a:t>
                      </a:r>
                      <a:r>
                        <a:rPr lang="de-DE" sz="1700" dirty="0"/>
                        <a:t>Entwicklungsobjekte</a:t>
                      </a:r>
                      <a:r>
                        <a:rPr lang="de-DE" sz="1700" baseline="0" dirty="0"/>
                        <a:t> im Business System</a:t>
                      </a:r>
                      <a:r>
                        <a:rPr lang="en-US" sz="1700" baseline="0" dirty="0"/>
                        <a:t>, </a:t>
                      </a:r>
                      <a:r>
                        <a:rPr lang="en-US" sz="1700" baseline="0" dirty="0" err="1"/>
                        <a:t>Kostenvorteile</a:t>
                      </a:r>
                      <a:endParaRPr lang="de-DE" sz="1700" baseline="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Sicherheit, Technische</a:t>
                      </a:r>
                      <a:r>
                        <a:rPr lang="de-DE" sz="1700" baseline="0" dirty="0"/>
                        <a:t> Anforderungen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507473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 NetWeaver Gateway Tools</a:t>
            </a:r>
            <a:endParaRPr lang="en-US"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54</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4005064"/>
            <a:ext cx="8535203" cy="2282242"/>
          </a:xfrm>
        </p:spPr>
        <p:txBody>
          <a:bodyPr/>
          <a:lstStyle/>
          <a:p>
            <a:r>
              <a:rPr lang="de-DE" dirty="0"/>
              <a:t>Implementierung der generierten Objekte erfolgt über ABAP-</a:t>
            </a:r>
            <a:r>
              <a:rPr lang="de-DE" dirty="0" err="1"/>
              <a:t>Workbench</a:t>
            </a:r>
            <a:endParaRPr lang="de-DE" dirty="0"/>
          </a:p>
          <a:p>
            <a:r>
              <a:rPr lang="de-DE" dirty="0"/>
              <a:t>Customizing über </a:t>
            </a:r>
            <a:br>
              <a:rPr lang="de-DE" dirty="0"/>
            </a:br>
            <a:r>
              <a:rPr lang="de-DE" dirty="0" err="1"/>
              <a:t>Tcode</a:t>
            </a:r>
            <a:r>
              <a:rPr lang="de-DE" dirty="0"/>
              <a:t>: SPRO </a:t>
            </a:r>
            <a:r>
              <a:rPr lang="de-DE" dirty="0">
                <a:sym typeface="Wingdings" panose="05000000000000000000" pitchFamily="2" charset="2"/>
              </a:rPr>
              <a:t> SAP Referenz-IMG  SAP NetWeaver  Gateway</a:t>
            </a:r>
            <a:endParaRPr lang="de-DE" dirty="0"/>
          </a:p>
          <a:p>
            <a:endParaRPr lang="en-US" dirty="0"/>
          </a:p>
        </p:txBody>
      </p:sp>
      <p:graphicFrame>
        <p:nvGraphicFramePr>
          <p:cNvPr id="6" name="Tabelle 5"/>
          <p:cNvGraphicFramePr>
            <a:graphicFrameLocks noGrp="1"/>
          </p:cNvGraphicFramePr>
          <p:nvPr/>
        </p:nvGraphicFramePr>
        <p:xfrm>
          <a:off x="1919536" y="1268760"/>
          <a:ext cx="8136904" cy="2225040"/>
        </p:xfrm>
        <a:graphic>
          <a:graphicData uri="http://schemas.openxmlformats.org/drawingml/2006/table">
            <a:tbl>
              <a:tblPr firstRow="1" bandRow="1">
                <a:tableStyleId>{5C22544A-7EE6-4342-B048-85BDC9FD1C3A}</a:tableStyleId>
              </a:tblPr>
              <a:tblGrid>
                <a:gridCol w="3195556">
                  <a:extLst>
                    <a:ext uri="{9D8B030D-6E8A-4147-A177-3AD203B41FA5}">
                      <a16:colId xmlns:a16="http://schemas.microsoft.com/office/drawing/2014/main" val="20000"/>
                    </a:ext>
                  </a:extLst>
                </a:gridCol>
                <a:gridCol w="4941348">
                  <a:extLst>
                    <a:ext uri="{9D8B030D-6E8A-4147-A177-3AD203B41FA5}">
                      <a16:colId xmlns:a16="http://schemas.microsoft.com/office/drawing/2014/main" val="20001"/>
                    </a:ext>
                  </a:extLst>
                </a:gridCol>
              </a:tblGrid>
              <a:tr h="370840">
                <a:tc>
                  <a:txBody>
                    <a:bodyPr/>
                    <a:lstStyle/>
                    <a:p>
                      <a:r>
                        <a:rPr lang="en-US" dirty="0" err="1">
                          <a:solidFill>
                            <a:schemeClr val="tx1"/>
                          </a:solidFill>
                        </a:rPr>
                        <a:t>Transaktion</a:t>
                      </a:r>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de-DE" dirty="0"/>
                        <a:t>SEGW</a:t>
                      </a:r>
                      <a:endParaRPr lang="en-US" dirty="0"/>
                    </a:p>
                  </a:txBody>
                  <a:tcPr/>
                </a:tc>
                <a:tc>
                  <a:txBody>
                    <a:bodyPr/>
                    <a:lstStyle/>
                    <a:p>
                      <a:r>
                        <a:rPr lang="en-US" dirty="0"/>
                        <a:t>SAP </a:t>
                      </a:r>
                      <a:r>
                        <a:rPr lang="en-US" dirty="0" err="1"/>
                        <a:t>NetWeaver</a:t>
                      </a:r>
                      <a:r>
                        <a:rPr lang="en-US" baseline="0" dirty="0"/>
                        <a:t> Gateway Service Builder</a:t>
                      </a:r>
                      <a:endParaRPr lang="en-US" dirty="0"/>
                    </a:p>
                  </a:txBody>
                  <a:tcPr/>
                </a:tc>
                <a:extLst>
                  <a:ext uri="{0D108BD9-81ED-4DB2-BD59-A6C34878D82A}">
                    <a16:rowId xmlns:a16="http://schemas.microsoft.com/office/drawing/2014/main" val="10001"/>
                  </a:ext>
                </a:extLst>
              </a:tr>
              <a:tr h="370840">
                <a:tc>
                  <a:txBody>
                    <a:bodyPr/>
                    <a:lstStyle/>
                    <a:p>
                      <a:r>
                        <a:rPr lang="en-US" dirty="0"/>
                        <a:t>/IWFND/MAINT_SERVICE</a:t>
                      </a:r>
                    </a:p>
                  </a:txBody>
                  <a:tcPr/>
                </a:tc>
                <a:tc>
                  <a:txBody>
                    <a:bodyPr/>
                    <a:lstStyle/>
                    <a:p>
                      <a:r>
                        <a:rPr lang="en-US" dirty="0"/>
                        <a:t>Service </a:t>
                      </a:r>
                      <a:r>
                        <a:rPr lang="en-US" dirty="0" err="1"/>
                        <a:t>hinzufügen</a:t>
                      </a:r>
                      <a:endParaRPr lang="en-US" dirty="0"/>
                    </a:p>
                  </a:txBody>
                  <a:tcPr/>
                </a:tc>
                <a:extLst>
                  <a:ext uri="{0D108BD9-81ED-4DB2-BD59-A6C34878D82A}">
                    <a16:rowId xmlns:a16="http://schemas.microsoft.com/office/drawing/2014/main" val="10002"/>
                  </a:ext>
                </a:extLst>
              </a:tr>
              <a:tr h="370840">
                <a:tc>
                  <a:txBody>
                    <a:bodyPr/>
                    <a:lstStyle/>
                    <a:p>
                      <a:r>
                        <a:rPr lang="en-US" dirty="0"/>
                        <a:t>/IWFND/GW_CLIENT</a:t>
                      </a:r>
                    </a:p>
                  </a:txBody>
                  <a:tcPr/>
                </a:tc>
                <a:tc>
                  <a:txBody>
                    <a:bodyPr/>
                    <a:lstStyle/>
                    <a:p>
                      <a:r>
                        <a:rPr lang="en-US" dirty="0"/>
                        <a:t>Gateway Client</a:t>
                      </a:r>
                    </a:p>
                  </a:txBody>
                  <a:tcPr/>
                </a:tc>
                <a:extLst>
                  <a:ext uri="{0D108BD9-81ED-4DB2-BD59-A6C34878D82A}">
                    <a16:rowId xmlns:a16="http://schemas.microsoft.com/office/drawing/2014/main" val="10003"/>
                  </a:ext>
                </a:extLst>
              </a:tr>
              <a:tr h="370840">
                <a:tc>
                  <a:txBody>
                    <a:bodyPr/>
                    <a:lstStyle/>
                    <a:p>
                      <a:r>
                        <a:rPr lang="en-US" sz="1800" kern="1200" dirty="0">
                          <a:solidFill>
                            <a:schemeClr val="dk1"/>
                          </a:solidFill>
                          <a:effectLst/>
                          <a:latin typeface="+mn-lt"/>
                          <a:ea typeface="+mn-ea"/>
                          <a:cs typeface="+mn-cs"/>
                        </a:rPr>
                        <a:t>/IWFND/ERROR_LOG</a:t>
                      </a:r>
                      <a:endParaRPr lang="en-US" dirty="0"/>
                    </a:p>
                  </a:txBody>
                  <a:tcPr/>
                </a:tc>
                <a:tc>
                  <a:txBody>
                    <a:bodyPr/>
                    <a:lstStyle/>
                    <a:p>
                      <a:r>
                        <a:rPr lang="de-DE" dirty="0"/>
                        <a:t>Fehlerprotokoll</a:t>
                      </a:r>
                      <a:endParaRPr lang="en-US" dirty="0"/>
                    </a:p>
                  </a:txBody>
                  <a:tcPr/>
                </a:tc>
                <a:extLst>
                  <a:ext uri="{0D108BD9-81ED-4DB2-BD59-A6C34878D82A}">
                    <a16:rowId xmlns:a16="http://schemas.microsoft.com/office/drawing/2014/main" val="10004"/>
                  </a:ext>
                </a:extLst>
              </a:tr>
              <a:tr h="370840">
                <a:tc>
                  <a:txBody>
                    <a:bodyPr/>
                    <a:lstStyle/>
                    <a:p>
                      <a:r>
                        <a:rPr lang="de-DE" dirty="0"/>
                        <a:t>/IWFND/CACHE_CLEANUP</a:t>
                      </a:r>
                      <a:endParaRPr lang="en-US" dirty="0"/>
                    </a:p>
                  </a:txBody>
                  <a:tcPr/>
                </a:tc>
                <a:tc>
                  <a:txBody>
                    <a:bodyPr/>
                    <a:lstStyle/>
                    <a:p>
                      <a:r>
                        <a:rPr lang="de-DE" dirty="0"/>
                        <a:t>Cache des Modells leeren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9201858"/>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 Implementierungs-Phase</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55</a:t>
            </a:fld>
            <a:endParaRPr lang="de-DE">
              <a:solidFill>
                <a:srgbClr val="000000"/>
              </a:solidFill>
              <a:latin typeface="Arial" panose="020B0604020202020204"/>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759" y="1541865"/>
            <a:ext cx="10165752" cy="44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46218"/>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Entwicklung von OData-Services</a:t>
            </a:r>
            <a:endParaRPr lang="en-US"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56</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1052736"/>
            <a:ext cx="8535203" cy="5090554"/>
          </a:xfrm>
        </p:spPr>
        <p:txBody>
          <a:bodyPr/>
          <a:lstStyle/>
          <a:p>
            <a:r>
              <a:rPr lang="en-US" dirty="0"/>
              <a:t>OData Channel (ODC) </a:t>
            </a:r>
            <a:r>
              <a:rPr lang="en-US" dirty="0" err="1"/>
              <a:t>Programmierungsparadigma</a:t>
            </a:r>
            <a:r>
              <a:rPr lang="en-US" dirty="0"/>
              <a:t> </a:t>
            </a:r>
            <a:r>
              <a:rPr lang="en-US" dirty="0" err="1"/>
              <a:t>mit</a:t>
            </a:r>
            <a:r>
              <a:rPr lang="en-US" dirty="0"/>
              <a:t> SAP </a:t>
            </a:r>
            <a:r>
              <a:rPr lang="en-US" dirty="0" err="1"/>
              <a:t>NetWeaver</a:t>
            </a:r>
            <a:r>
              <a:rPr lang="en-US" dirty="0"/>
              <a:t> Gateway Service Builder</a:t>
            </a:r>
          </a:p>
          <a:p>
            <a:endParaRPr lang="en-US" dirty="0"/>
          </a:p>
        </p:txBody>
      </p:sp>
      <p:graphicFrame>
        <p:nvGraphicFramePr>
          <p:cNvPr id="7" name="Diagramm 6"/>
          <p:cNvGraphicFramePr/>
          <p:nvPr/>
        </p:nvGraphicFramePr>
        <p:xfrm>
          <a:off x="1920875" y="1817712"/>
          <a:ext cx="8305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88237"/>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 und Gateway</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57</a:t>
            </a:fld>
            <a:endParaRPr lang="de-DE">
              <a:solidFill>
                <a:srgbClr val="000000"/>
              </a:solidFill>
              <a:latin typeface="Arial" panose="020B0604020202020204"/>
            </a:endParaRPr>
          </a:p>
        </p:txBody>
      </p:sp>
      <p:pic>
        <p:nvPicPr>
          <p:cNvPr id="9" name="Inhaltsplatzhalter 8"/>
          <p:cNvPicPr>
            <a:picLocks noGrp="1"/>
          </p:cNvPicPr>
          <p:nvPr>
            <p:ph idx="1"/>
          </p:nvPr>
        </p:nvPicPr>
        <p:blipFill>
          <a:blip r:embed="rId2"/>
          <a:stretch>
            <a:fillRect/>
          </a:stretch>
        </p:blipFill>
        <p:spPr>
          <a:xfrm>
            <a:off x="2195513" y="2018506"/>
            <a:ext cx="7800975" cy="3448050"/>
          </a:xfrm>
          <a:prstGeom prst="rect">
            <a:avLst/>
          </a:prstGeom>
        </p:spPr>
      </p:pic>
    </p:spTree>
    <p:extLst>
      <p:ext uri="{BB962C8B-B14F-4D97-AF65-F5344CB8AC3E}">
        <p14:creationId xmlns:p14="http://schemas.microsoft.com/office/powerpoint/2010/main" val="663476392"/>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Code-basierte Implementierung</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Direkte Navigation zu den CRUDQ-Methoden der DPC_EXT-Klasse:</a:t>
            </a:r>
          </a:p>
          <a:p>
            <a:endParaRPr lang="de-DE" dirty="0"/>
          </a:p>
          <a:p>
            <a:r>
              <a:rPr lang="de-DE" dirty="0"/>
              <a:t>Create	&lt;</a:t>
            </a:r>
            <a:r>
              <a:rPr lang="de-DE" dirty="0" err="1"/>
              <a:t>Entity_Set</a:t>
            </a:r>
            <a:r>
              <a:rPr lang="de-DE" dirty="0"/>
              <a:t>&gt;_CREATE_ENTITY</a:t>
            </a:r>
          </a:p>
          <a:p>
            <a:r>
              <a:rPr lang="de-DE" dirty="0"/>
              <a:t>Read		&lt;</a:t>
            </a:r>
            <a:r>
              <a:rPr lang="de-DE" dirty="0" err="1"/>
              <a:t>Entity_Set</a:t>
            </a:r>
            <a:r>
              <a:rPr lang="de-DE" dirty="0"/>
              <a:t>&gt;_GET_ENTITY</a:t>
            </a:r>
          </a:p>
          <a:p>
            <a:r>
              <a:rPr lang="de-DE" dirty="0"/>
              <a:t>Query	&lt;</a:t>
            </a:r>
            <a:r>
              <a:rPr lang="de-DE" dirty="0" err="1"/>
              <a:t>Entity_Set</a:t>
            </a:r>
            <a:r>
              <a:rPr lang="de-DE" dirty="0"/>
              <a:t>&gt;_GET_ENTITYSET</a:t>
            </a:r>
          </a:p>
          <a:p>
            <a:r>
              <a:rPr lang="de-DE" dirty="0"/>
              <a:t>Update	&lt;</a:t>
            </a:r>
            <a:r>
              <a:rPr lang="de-DE" dirty="0" err="1"/>
              <a:t>Entity_Set</a:t>
            </a:r>
            <a:r>
              <a:rPr lang="de-DE" dirty="0"/>
              <a:t>&gt;_UPDATE_ENTITY</a:t>
            </a:r>
          </a:p>
          <a:p>
            <a:r>
              <a:rPr lang="de-DE" dirty="0"/>
              <a:t>Delete	&lt;</a:t>
            </a:r>
            <a:r>
              <a:rPr lang="de-DE" dirty="0" err="1"/>
              <a:t>Entity_Set</a:t>
            </a:r>
            <a:r>
              <a:rPr lang="de-DE" dirty="0"/>
              <a:t>&gt;_DELETE_ENTITY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654" y="1643828"/>
            <a:ext cx="2827835" cy="2642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160" y="4504560"/>
            <a:ext cx="4892990" cy="17327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9404603"/>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 Practice – </a:t>
            </a:r>
            <a:r>
              <a:rPr lang="de-DE" dirty="0" err="1"/>
              <a:t>OData</a:t>
            </a:r>
            <a:r>
              <a:rPr lang="de-DE" dirty="0"/>
              <a:t> Entwicklung</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Beachte die REST-Architektur </a:t>
            </a:r>
          </a:p>
          <a:p>
            <a:r>
              <a:rPr lang="de-DE"/>
              <a:t>Implementiere immer die </a:t>
            </a:r>
            <a:r>
              <a:rPr lang="en-US"/>
              <a:t>OData Query Optionen ($filter, $top, $skip, $orderby)</a:t>
            </a:r>
          </a:p>
          <a:p>
            <a:r>
              <a:rPr lang="de-DE"/>
              <a:t>Biete möglichst viele Filteroptionen</a:t>
            </a:r>
          </a:p>
          <a:p>
            <a:r>
              <a:rPr lang="de-DE"/>
              <a:t>Verwende die passenden Datentypen </a:t>
            </a:r>
          </a:p>
          <a:p>
            <a:pPr lvl="1"/>
            <a:r>
              <a:rPr lang="en-US"/>
              <a:t>Quantitäten und  monetäre Größen: Edm.Decimal</a:t>
            </a:r>
          </a:p>
          <a:p>
            <a:pPr lvl="1"/>
            <a:r>
              <a:rPr lang="en-US"/>
              <a:t>Edm.IntXX Edm.Decimal bei NUMC Datentyp</a:t>
            </a:r>
          </a:p>
          <a:p>
            <a:r>
              <a:rPr lang="en-US"/>
              <a:t>Verwende und verlinke Medien Ressourcen</a:t>
            </a:r>
          </a:p>
          <a:p>
            <a:r>
              <a:rPr lang="en-US"/>
              <a:t>Biete navigierbare Eigenschaften für verlinkte Daten</a:t>
            </a:r>
            <a:endParaRPr lang="en-US" dirty="0"/>
          </a:p>
        </p:txBody>
      </p:sp>
    </p:spTree>
    <p:extLst>
      <p:ext uri="{BB962C8B-B14F-4D97-AF65-F5344CB8AC3E}">
        <p14:creationId xmlns:p14="http://schemas.microsoft.com/office/powerpoint/2010/main" val="188866677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(2)</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Client-Server-Architektur</a:t>
            </a:r>
          </a:p>
          <a:p>
            <a:pPr lvl="1"/>
            <a:r>
              <a:rPr lang="de-DE" dirty="0"/>
              <a:t>Eine einheitliche Schnittstelle trennt Client und Server</a:t>
            </a:r>
          </a:p>
          <a:p>
            <a:pPr lvl="1"/>
            <a:r>
              <a:rPr lang="de-DE" dirty="0"/>
              <a:t>„</a:t>
            </a:r>
            <a:r>
              <a:rPr lang="de-DE" dirty="0" err="1"/>
              <a:t>Seperation</a:t>
            </a:r>
            <a:r>
              <a:rPr lang="de-DE" dirty="0"/>
              <a:t> </a:t>
            </a:r>
            <a:r>
              <a:rPr lang="de-DE" dirty="0" err="1"/>
              <a:t>of</a:t>
            </a:r>
            <a:r>
              <a:rPr lang="de-DE" dirty="0"/>
              <a:t> </a:t>
            </a:r>
            <a:r>
              <a:rPr lang="de-DE" dirty="0" err="1"/>
              <a:t>Concerns</a:t>
            </a:r>
            <a:r>
              <a:rPr lang="de-DE" dirty="0"/>
              <a:t>“</a:t>
            </a:r>
          </a:p>
          <a:p>
            <a:pPr lvl="1"/>
            <a:endParaRPr lang="de-DE" dirty="0"/>
          </a:p>
          <a:p>
            <a:r>
              <a:rPr lang="de-DE" dirty="0"/>
              <a:t>Zustandslosigkeit</a:t>
            </a:r>
          </a:p>
          <a:p>
            <a:pPr lvl="1"/>
            <a:r>
              <a:rPr lang="de-DE" dirty="0"/>
              <a:t>Es werden keine Daten auf dem Server gespeichert</a:t>
            </a:r>
          </a:p>
          <a:p>
            <a:pPr lvl="1"/>
            <a:r>
              <a:rPr lang="de-DE" dirty="0"/>
              <a:t>Jede Abfrage muss alle benötigten Information für die Verarbeitung beinhalten</a:t>
            </a:r>
          </a:p>
          <a:p>
            <a:pPr lvl="1"/>
            <a:endParaRPr lang="de-DE" dirty="0"/>
          </a:p>
          <a:p>
            <a:r>
              <a:rPr lang="de-DE" dirty="0"/>
              <a:t>Pufferbarkeit</a:t>
            </a:r>
          </a:p>
          <a:p>
            <a:pPr lvl="1"/>
            <a:r>
              <a:rPr lang="de-DE" dirty="0"/>
              <a:t>Antworten des Servers müssen stets die Pufferbarkeit spezifizieren</a:t>
            </a:r>
          </a:p>
          <a:p>
            <a:pPr lvl="1"/>
            <a:r>
              <a:rPr lang="de-DE" dirty="0"/>
              <a:t>Wie lange darf etwas gespeichert werden</a:t>
            </a:r>
          </a:p>
          <a:p>
            <a:pPr lvl="1"/>
            <a:endParaRPr lang="de-DE" dirty="0"/>
          </a:p>
          <a:p>
            <a:r>
              <a:rPr lang="de-DE" dirty="0" err="1"/>
              <a:t>Mehrschichtigkeit</a:t>
            </a:r>
            <a:endParaRPr lang="de-DE" dirty="0"/>
          </a:p>
          <a:p>
            <a:pPr lvl="1"/>
            <a:r>
              <a:rPr lang="de-DE" dirty="0"/>
              <a:t>Der Client weiß nicht, ob er direkt mit dem End-Server verbunden ist</a:t>
            </a:r>
          </a:p>
          <a:p>
            <a:pPr lvl="1"/>
            <a:r>
              <a:rPr lang="de-DE" dirty="0"/>
              <a:t>oder ggfs. nur mit einem Server in der Mitte</a:t>
            </a:r>
          </a:p>
        </p:txBody>
      </p:sp>
    </p:spTree>
    <p:extLst>
      <p:ext uri="{BB962C8B-B14F-4D97-AF65-F5344CB8AC3E}">
        <p14:creationId xmlns:p14="http://schemas.microsoft.com/office/powerpoint/2010/main" val="4111899414"/>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-Webservices und SAPUI5</a:t>
            </a:r>
            <a:endParaRPr lang="en-US" dirty="0"/>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7" name="Fußzeilenplatzhalter 6"/>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60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Trennung von UI-Entwicklung und Backend über definierte Schnittstelle</a:t>
            </a:r>
          </a:p>
          <a:p>
            <a:r>
              <a:rPr lang="de-DE" dirty="0"/>
              <a:t>Vorteile:</a:t>
            </a:r>
          </a:p>
          <a:p>
            <a:pPr lvl="1"/>
            <a:r>
              <a:rPr lang="de-DE" dirty="0"/>
              <a:t>Unterschiedliche Teams und Spezialisten für UI &amp; Backend </a:t>
            </a:r>
          </a:p>
          <a:p>
            <a:r>
              <a:rPr lang="de-DE" dirty="0"/>
              <a:t>Nachteile:</a:t>
            </a:r>
          </a:p>
          <a:p>
            <a:pPr lvl="1"/>
            <a:r>
              <a:rPr lang="de-DE" dirty="0"/>
              <a:t>Umfangreiche Entwicklung bei komplexen Applikationen</a:t>
            </a:r>
          </a:p>
          <a:p>
            <a:pPr lvl="1"/>
            <a:r>
              <a:rPr lang="de-DE" dirty="0"/>
              <a:t>Web- und ABAP-Erfahrungen notwendig bei kleinen Teams</a:t>
            </a:r>
          </a:p>
        </p:txBody>
      </p:sp>
    </p:spTree>
    <p:extLst>
      <p:ext uri="{BB962C8B-B14F-4D97-AF65-F5344CB8AC3E}">
        <p14:creationId xmlns:p14="http://schemas.microsoft.com/office/powerpoint/2010/main" val="1719422032"/>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Ausblick</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Unterstützung des </a:t>
            </a:r>
            <a:r>
              <a:rPr lang="de-DE" dirty="0" err="1"/>
              <a:t>Odata</a:t>
            </a:r>
            <a:r>
              <a:rPr lang="de-DE" dirty="0"/>
              <a:t> v4.0-Standards</a:t>
            </a:r>
          </a:p>
          <a:p>
            <a:pPr lvl="1"/>
            <a:r>
              <a:rPr lang="de-DE" dirty="0"/>
              <a:t>10-60%-</a:t>
            </a:r>
            <a:r>
              <a:rPr lang="de-DE" dirty="0" err="1"/>
              <a:t>ige</a:t>
            </a:r>
            <a:r>
              <a:rPr lang="de-DE" dirty="0"/>
              <a:t> Reduktion der zu übertragenen Datenmenge durch mächtigere </a:t>
            </a:r>
            <a:br>
              <a:rPr lang="de-DE" dirty="0"/>
            </a:br>
            <a:r>
              <a:rPr lang="de-DE" dirty="0" err="1"/>
              <a:t>OData-Queries</a:t>
            </a:r>
            <a:r>
              <a:rPr lang="de-DE" dirty="0"/>
              <a:t> und optimiertes JSON-Protokoll</a:t>
            </a:r>
          </a:p>
          <a:p>
            <a:pPr lvl="1"/>
            <a:r>
              <a:rPr lang="de-DE" dirty="0"/>
              <a:t>Unterstützung von Aggregationen</a:t>
            </a:r>
          </a:p>
          <a:p>
            <a:r>
              <a:rPr lang="de-DE" dirty="0"/>
              <a:t>Konsolidierung der Administrationswerkzeuge</a:t>
            </a:r>
          </a:p>
          <a:p>
            <a:pPr lvl="1"/>
            <a:r>
              <a:rPr lang="de-DE" dirty="0"/>
              <a:t>Neue Transaktion zur Erleichterung von:</a:t>
            </a:r>
          </a:p>
          <a:p>
            <a:pPr lvl="2"/>
            <a:r>
              <a:rPr lang="de-DE" dirty="0"/>
              <a:t>Modellierung (SEGW)</a:t>
            </a:r>
          </a:p>
          <a:p>
            <a:pPr lvl="2"/>
            <a:r>
              <a:rPr lang="de-DE" dirty="0"/>
              <a:t>Konfiguration (/IWNFD/MAINT_SERVICE)</a:t>
            </a:r>
          </a:p>
          <a:p>
            <a:pPr lvl="2"/>
            <a:r>
              <a:rPr lang="de-DE" dirty="0"/>
              <a:t>Wartung (</a:t>
            </a:r>
            <a:r>
              <a:rPr lang="en-US" dirty="0"/>
              <a:t>/IWFND/ERROR_LOG</a:t>
            </a:r>
            <a:r>
              <a:rPr lang="de-DE" dirty="0"/>
              <a:t>)</a:t>
            </a:r>
          </a:p>
          <a:p>
            <a:pPr lvl="2"/>
            <a:r>
              <a:rPr lang="de-DE" dirty="0"/>
              <a:t>usw.</a:t>
            </a:r>
            <a:endParaRPr lang="en-US" dirty="0"/>
          </a:p>
        </p:txBody>
      </p:sp>
      <p:sp>
        <p:nvSpPr>
          <p:cNvPr id="7" name="Textfeld 6"/>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spTree>
    <p:extLst>
      <p:ext uri="{BB962C8B-B14F-4D97-AF65-F5344CB8AC3E}">
        <p14:creationId xmlns:p14="http://schemas.microsoft.com/office/powerpoint/2010/main" val="3984910681"/>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6E170-0EBA-EF76-7F12-DDE0AA5A85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C5ABD3-0240-A989-50CC-32847DF37577}"/>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5058162F-BAB1-570A-1DFF-0313F2D663D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A5643DC-D4BF-AFC4-2397-10406476D40E}"/>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E6244B98-9D0E-75E6-65A3-C20857800B25}"/>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CD5A803-00A9-DAA1-3090-066DC2A950C4}"/>
              </a:ext>
            </a:extLst>
          </p:cNvPr>
          <p:cNvSpPr>
            <a:spLocks noGrp="1"/>
          </p:cNvSpPr>
          <p:nvPr>
            <p:ph idx="1"/>
          </p:nvPr>
        </p:nvSpPr>
        <p:spPr>
          <a:xfrm>
            <a:off x="431800" y="1196752"/>
            <a:ext cx="5664200" cy="5090554"/>
          </a:xfrm>
        </p:spPr>
        <p:txBody>
          <a:bodyPr>
            <a:normAutofit/>
          </a:bodyPr>
          <a:lstStyle/>
          <a:p>
            <a:r>
              <a:rPr lang="de-DE" dirty="0"/>
              <a:t>Definition </a:t>
            </a:r>
            <a:r>
              <a:rPr lang="de-DE" dirty="0" err="1"/>
              <a:t>OData</a:t>
            </a:r>
            <a:r>
              <a:rPr lang="de-DE" dirty="0"/>
              <a:t> (Open Data Protocol) </a:t>
            </a:r>
          </a:p>
          <a:p>
            <a:pPr lvl="1"/>
            <a:r>
              <a:rPr lang="de-DE" dirty="0"/>
              <a:t>ist ein standardisiertes Protokoll für den Zugriff auf und die Manipulation von Daten über </a:t>
            </a:r>
            <a:r>
              <a:rPr lang="de-DE" dirty="0" err="1"/>
              <a:t>RESTful</a:t>
            </a:r>
            <a:r>
              <a:rPr lang="de-DE" dirty="0"/>
              <a:t> APIs.</a:t>
            </a:r>
          </a:p>
          <a:p>
            <a:pPr marL="288925" lvl="1" indent="0">
              <a:buNone/>
            </a:pPr>
            <a:endParaRPr lang="de-DE" dirty="0"/>
          </a:p>
          <a:p>
            <a:r>
              <a:rPr lang="de-DE" dirty="0"/>
              <a:t>Verwendung in SAPUI5</a:t>
            </a:r>
          </a:p>
          <a:p>
            <a:pPr lvl="1"/>
            <a:r>
              <a:rPr lang="de-DE" dirty="0"/>
              <a:t>SAPUI5 unterstützt </a:t>
            </a:r>
            <a:r>
              <a:rPr lang="de-DE" dirty="0" err="1"/>
              <a:t>OData</a:t>
            </a:r>
            <a:r>
              <a:rPr lang="de-DE" dirty="0"/>
              <a:t> V2 und V4 zur Integration von Backend-Daten in UI5-Anwendungen.</a:t>
            </a:r>
          </a:p>
          <a:p>
            <a:pPr marL="288925" lvl="1" indent="0">
              <a:buNone/>
            </a:pPr>
            <a:endParaRPr lang="de-DE" dirty="0"/>
          </a:p>
          <a:p>
            <a:r>
              <a:rPr lang="de-DE" dirty="0"/>
              <a:t>Vorteile</a:t>
            </a:r>
          </a:p>
          <a:p>
            <a:pPr lvl="1"/>
            <a:r>
              <a:rPr lang="de-DE" dirty="0"/>
              <a:t>Standardisierte Schnittstelle, einfache Integration, Unterstützung für CRUD-Operationen (Create, Read, Update, Delete).Schritte:</a:t>
            </a:r>
          </a:p>
          <a:p>
            <a:endParaRPr lang="de-DE" dirty="0"/>
          </a:p>
        </p:txBody>
      </p:sp>
      <p:sp>
        <p:nvSpPr>
          <p:cNvPr id="7" name="Textfeld 6">
            <a:extLst>
              <a:ext uri="{FF2B5EF4-FFF2-40B4-BE49-F238E27FC236}">
                <a16:creationId xmlns:a16="http://schemas.microsoft.com/office/drawing/2014/main" id="{B7F4B357-076C-5CAD-7660-679DE9AA6F15}"/>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1026" name="Picture 2" descr="Ein Ansatz, um die genannten Schwierigkeiten zu beseitigen, ist die Verwendung von offenen Standards, die in einer Zwischenschicht mit dem SAP Gateway implementiert werden. SAP Gateway ist ein Framework und eine REST-basierte Schnittstelle für die ABAP-Technologieplattform auf Basis des OData-Protokolls.">
            <a:extLst>
              <a:ext uri="{FF2B5EF4-FFF2-40B4-BE49-F238E27FC236}">
                <a16:creationId xmlns:a16="http://schemas.microsoft.com/office/drawing/2014/main" id="{EFA74F58-D95A-2563-FE9B-3EDB12214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180" y="1218160"/>
            <a:ext cx="47625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10444"/>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8DAA0-ED85-939A-7554-43FC82A028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8A95A6-07A8-9AB8-52E0-14A835E810DB}"/>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614580A1-1690-EA0D-A686-7335359E538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1AF7D578-481E-9E73-C384-E31DCD2ACF57}"/>
              </a:ext>
            </a:extLst>
          </p:cNvPr>
          <p:cNvSpPr>
            <a:spLocks noGrp="1"/>
          </p:cNvSpPr>
          <p:nvPr>
            <p:ph type="ftr" sz="quarter" idx="11"/>
          </p:nvPr>
        </p:nvSpPr>
        <p:spPr/>
        <p:txBody>
          <a:bodyPr/>
          <a:lstStyle/>
          <a:p>
            <a:r>
              <a:rPr lang="de-DE" dirty="0">
                <a:solidFill>
                  <a:srgbClr val="000000"/>
                </a:solidFill>
                <a:latin typeface="Arial" panose="020B0604020202020204"/>
              </a:rPr>
              <a:t>Entwicklung von modernen SAPUI5 Oberflächen mit JavaScript und HTML5</a:t>
            </a:r>
          </a:p>
        </p:txBody>
      </p:sp>
      <p:sp>
        <p:nvSpPr>
          <p:cNvPr id="8" name="Foliennummernplatzhalter 7">
            <a:extLst>
              <a:ext uri="{FF2B5EF4-FFF2-40B4-BE49-F238E27FC236}">
                <a16:creationId xmlns:a16="http://schemas.microsoft.com/office/drawing/2014/main" id="{8F20ADC1-938F-AACF-0C11-D1B6A1ED9813}"/>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63</a:t>
            </a:fld>
            <a:endParaRPr lang="de-DE">
              <a:solidFill>
                <a:srgbClr val="000000"/>
              </a:solidFill>
              <a:latin typeface="Arial" panose="020B0604020202020204"/>
            </a:endParaRPr>
          </a:p>
        </p:txBody>
      </p:sp>
      <p:sp>
        <p:nvSpPr>
          <p:cNvPr id="7" name="Textfeld 6">
            <a:extLst>
              <a:ext uri="{FF2B5EF4-FFF2-40B4-BE49-F238E27FC236}">
                <a16:creationId xmlns:a16="http://schemas.microsoft.com/office/drawing/2014/main" id="{09754E85-4060-CE86-BA51-CB0686BE2761}"/>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4" name="Picture 4" descr="SAP Fiori Architecture">
            <a:extLst>
              <a:ext uri="{FF2B5EF4-FFF2-40B4-BE49-F238E27FC236}">
                <a16:creationId xmlns:a16="http://schemas.microsoft.com/office/drawing/2014/main" id="{1EC81813-8D51-919A-E402-EDB06F356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8" y="1176227"/>
            <a:ext cx="8896801" cy="511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4347"/>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02146-0342-4A85-9E15-0E68D14BB7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17E3522-3B30-D3CA-FBEE-492E5C0C9F99}"/>
              </a:ext>
            </a:extLst>
          </p:cNvPr>
          <p:cNvSpPr>
            <a:spLocks noGrp="1"/>
          </p:cNvSpPr>
          <p:nvPr>
            <p:ph type="title"/>
          </p:nvPr>
        </p:nvSpPr>
        <p:spPr/>
        <p:txBody>
          <a:bodyPr/>
          <a:lstStyle/>
          <a:p>
            <a:r>
              <a:rPr lang="de-DE" dirty="0"/>
              <a:t>Einrichten eines </a:t>
            </a:r>
            <a:r>
              <a:rPr lang="de-DE" dirty="0" err="1"/>
              <a:t>OData</a:t>
            </a:r>
            <a:r>
              <a:rPr lang="de-DE" dirty="0"/>
              <a:t> Models in SAPUI5</a:t>
            </a:r>
          </a:p>
        </p:txBody>
      </p:sp>
      <p:sp>
        <p:nvSpPr>
          <p:cNvPr id="6" name="Datumsplatzhalter 5">
            <a:extLst>
              <a:ext uri="{FF2B5EF4-FFF2-40B4-BE49-F238E27FC236}">
                <a16:creationId xmlns:a16="http://schemas.microsoft.com/office/drawing/2014/main" id="{99AD06BC-BE7F-F701-C6F1-0D22CF952B37}"/>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63F9373-268E-BAEB-0F8A-80898E3A3E1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46D3F5C-EDF0-C863-B2F0-64A0CF303FFC}"/>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083D97D-E57B-5F4B-43CA-786C265C2F85}"/>
              </a:ext>
            </a:extLst>
          </p:cNvPr>
          <p:cNvSpPr>
            <a:spLocks noGrp="1"/>
          </p:cNvSpPr>
          <p:nvPr>
            <p:ph idx="1"/>
          </p:nvPr>
        </p:nvSpPr>
        <p:spPr>
          <a:xfrm>
            <a:off x="431800" y="1196752"/>
            <a:ext cx="5664200" cy="5090554"/>
          </a:xfrm>
        </p:spPr>
        <p:txBody>
          <a:bodyPr/>
          <a:lstStyle/>
          <a:p>
            <a:r>
              <a:rPr lang="de-DE" dirty="0"/>
              <a:t>Schritte:</a:t>
            </a:r>
          </a:p>
          <a:p>
            <a:r>
              <a:rPr lang="de-DE" dirty="0"/>
              <a:t>Definieren des </a:t>
            </a:r>
            <a:r>
              <a:rPr lang="de-DE" dirty="0" err="1"/>
              <a:t>OData</a:t>
            </a:r>
            <a:r>
              <a:rPr lang="de-DE" dirty="0"/>
              <a:t> Modells in der </a:t>
            </a:r>
            <a:r>
              <a:rPr lang="de-DE" dirty="0" err="1"/>
              <a:t>manifest.json</a:t>
            </a:r>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Initialisieren des Modells im Controller oder in der View</a:t>
            </a:r>
          </a:p>
          <a:p>
            <a:endParaRPr lang="de-DE" dirty="0"/>
          </a:p>
        </p:txBody>
      </p:sp>
      <p:sp>
        <p:nvSpPr>
          <p:cNvPr id="7" name="Textfeld 6">
            <a:extLst>
              <a:ext uri="{FF2B5EF4-FFF2-40B4-BE49-F238E27FC236}">
                <a16:creationId xmlns:a16="http://schemas.microsoft.com/office/drawing/2014/main" id="{3088ADBA-2812-CF1E-CAF3-4E1481DE0147}"/>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12" name="Grafik 11">
            <a:extLst>
              <a:ext uri="{FF2B5EF4-FFF2-40B4-BE49-F238E27FC236}">
                <a16:creationId xmlns:a16="http://schemas.microsoft.com/office/drawing/2014/main" id="{2B14B793-68C4-34FB-E6B0-6A61DAE37B8E}"/>
              </a:ext>
            </a:extLst>
          </p:cNvPr>
          <p:cNvPicPr>
            <a:picLocks noChangeAspect="1"/>
          </p:cNvPicPr>
          <p:nvPr/>
        </p:nvPicPr>
        <p:blipFill>
          <a:blip r:embed="rId2"/>
          <a:stretch>
            <a:fillRect/>
          </a:stretch>
        </p:blipFill>
        <p:spPr>
          <a:xfrm>
            <a:off x="0" y="2285238"/>
            <a:ext cx="6726936" cy="2287524"/>
          </a:xfrm>
          <a:prstGeom prst="rect">
            <a:avLst/>
          </a:prstGeom>
        </p:spPr>
      </p:pic>
    </p:spTree>
    <p:extLst>
      <p:ext uri="{BB962C8B-B14F-4D97-AF65-F5344CB8AC3E}">
        <p14:creationId xmlns:p14="http://schemas.microsoft.com/office/powerpoint/2010/main" val="1783290844"/>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CE64-B7AB-A950-5855-4F269E6F55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FA1811-DE5E-AF21-3D06-F2A66DDA43B3}"/>
              </a:ext>
            </a:extLst>
          </p:cNvPr>
          <p:cNvSpPr>
            <a:spLocks noGrp="1"/>
          </p:cNvSpPr>
          <p:nvPr>
            <p:ph type="title"/>
          </p:nvPr>
        </p:nvSpPr>
        <p:spPr/>
        <p:txBody>
          <a:bodyPr/>
          <a:lstStyle/>
          <a:p>
            <a:pPr marR="0" lvl="0" algn="l" defTabSz="914400" rtl="0" eaLnBrk="1" fontAlgn="auto" latinLnBrk="0" hangingPunct="1">
              <a:lnSpc>
                <a:spcPct val="100000"/>
              </a:lnSpc>
              <a:spcBef>
                <a:spcPts val="1000"/>
              </a:spcBef>
              <a:spcAft>
                <a:spcPts val="0"/>
              </a:spcAft>
              <a:buClrTx/>
              <a:buSzTx/>
              <a:tabLst/>
              <a:defRPr/>
            </a:pP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p>
        </p:txBody>
      </p:sp>
      <p:sp>
        <p:nvSpPr>
          <p:cNvPr id="6" name="Datumsplatzhalter 5">
            <a:extLst>
              <a:ext uri="{FF2B5EF4-FFF2-40B4-BE49-F238E27FC236}">
                <a16:creationId xmlns:a16="http://schemas.microsoft.com/office/drawing/2014/main" id="{D4A70645-A512-A6B7-19DA-6338F6FFC4FF}"/>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8CB1F20E-5A4C-AFB5-41F1-AC5BD1DB4A8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3FEB3D0-EC82-F0A8-4283-8F3C0391CDF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65</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2BA9F7FC-5EAF-5CBF-329E-09F78CCCEB50}"/>
              </a:ext>
            </a:extLst>
          </p:cNvPr>
          <p:cNvSpPr>
            <a:spLocks noGrp="1"/>
          </p:cNvSpPr>
          <p:nvPr>
            <p:ph idx="1"/>
          </p:nvPr>
        </p:nvSpPr>
        <p:spPr/>
        <p:txBody>
          <a:bodyPr/>
          <a:lstStyle/>
          <a:p>
            <a:r>
              <a:rPr lang="de-DE" dirty="0"/>
              <a:t>Verwendung in XML Views:</a:t>
            </a:r>
          </a:p>
          <a:p>
            <a:pPr lvl="1"/>
            <a:r>
              <a:rPr lang="de-DE" dirty="0"/>
              <a:t>Binden von UI-Elementen an </a:t>
            </a:r>
            <a:r>
              <a:rPr lang="de-DE" dirty="0" err="1"/>
              <a:t>OData</a:t>
            </a:r>
            <a:r>
              <a:rPr lang="de-DE" dirty="0"/>
              <a:t>-Modelldaten.</a:t>
            </a:r>
          </a:p>
          <a:p>
            <a:pPr lvl="1"/>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endParaRPr lang="de-DE" dirty="0"/>
          </a:p>
        </p:txBody>
      </p:sp>
      <p:pic>
        <p:nvPicPr>
          <p:cNvPr id="15" name="Grafik 14">
            <a:extLst>
              <a:ext uri="{FF2B5EF4-FFF2-40B4-BE49-F238E27FC236}">
                <a16:creationId xmlns:a16="http://schemas.microsoft.com/office/drawing/2014/main" id="{8BA1C074-A6B4-C622-0437-6F8BACB27FC8}"/>
              </a:ext>
            </a:extLst>
          </p:cNvPr>
          <p:cNvPicPr>
            <a:picLocks noChangeAspect="1"/>
          </p:cNvPicPr>
          <p:nvPr/>
        </p:nvPicPr>
        <p:blipFill>
          <a:blip r:embed="rId2"/>
          <a:stretch>
            <a:fillRect/>
          </a:stretch>
        </p:blipFill>
        <p:spPr>
          <a:xfrm>
            <a:off x="0" y="1920262"/>
            <a:ext cx="9441342" cy="1338985"/>
          </a:xfrm>
          <a:prstGeom prst="rect">
            <a:avLst/>
          </a:prstGeom>
        </p:spPr>
      </p:pic>
    </p:spTree>
    <p:extLst>
      <p:ext uri="{BB962C8B-B14F-4D97-AF65-F5344CB8AC3E}">
        <p14:creationId xmlns:p14="http://schemas.microsoft.com/office/powerpoint/2010/main" val="1391786722"/>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CABF6-533A-DC11-330E-1BC82871D6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C5D6CD-CFB8-01C9-ECD2-9FA524E4A826}"/>
              </a:ext>
            </a:extLst>
          </p:cNvPr>
          <p:cNvSpPr>
            <a:spLocks noGrp="1"/>
          </p:cNvSpPr>
          <p:nvPr>
            <p:ph type="title"/>
          </p:nvPr>
        </p:nvSpPr>
        <p:spPr/>
        <p:txBody>
          <a:bodyPr/>
          <a:lstStyle/>
          <a:p>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endParaRPr lang="de-DE" dirty="0"/>
          </a:p>
        </p:txBody>
      </p:sp>
      <p:sp>
        <p:nvSpPr>
          <p:cNvPr id="6" name="Datumsplatzhalter 5">
            <a:extLst>
              <a:ext uri="{FF2B5EF4-FFF2-40B4-BE49-F238E27FC236}">
                <a16:creationId xmlns:a16="http://schemas.microsoft.com/office/drawing/2014/main" id="{FF2AF389-A819-7466-310D-A717DCDB22E6}"/>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D3BB7652-ABDE-1858-BF7B-30FDA7469184}"/>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F5FCCEB6-30E3-8BE3-36EC-996703599B8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66</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5EF548F-C153-33DD-2DC0-BE313DC4F9F8}"/>
              </a:ext>
            </a:extLst>
          </p:cNvPr>
          <p:cNvSpPr>
            <a:spLocks noGrp="1"/>
          </p:cNvSpPr>
          <p:nvPr>
            <p:ph idx="1"/>
          </p:nvPr>
        </p:nvSpPr>
        <p:spPr/>
        <p:txBody>
          <a:bodyPr/>
          <a:lstStyle/>
          <a:p>
            <a:r>
              <a:rPr lang="de-DE" dirty="0"/>
              <a:t>Verwendung im Controller:</a:t>
            </a:r>
          </a:p>
          <a:p>
            <a:pPr lvl="1"/>
            <a:r>
              <a:rPr lang="de-DE" dirty="0"/>
              <a:t>Binden von UI-Elementen an </a:t>
            </a:r>
            <a:r>
              <a:rPr lang="de-DE" dirty="0" err="1"/>
              <a:t>OData</a:t>
            </a:r>
            <a:r>
              <a:rPr lang="de-DE" dirty="0"/>
              <a:t>-Modelldaten.</a:t>
            </a:r>
          </a:p>
          <a:p>
            <a:endParaRPr lang="de-DE" dirty="0"/>
          </a:p>
        </p:txBody>
      </p:sp>
      <p:pic>
        <p:nvPicPr>
          <p:cNvPr id="10" name="Grafik 9">
            <a:extLst>
              <a:ext uri="{FF2B5EF4-FFF2-40B4-BE49-F238E27FC236}">
                <a16:creationId xmlns:a16="http://schemas.microsoft.com/office/drawing/2014/main" id="{422CD664-D7DB-75B4-F935-08CD2CBA6028}"/>
              </a:ext>
            </a:extLst>
          </p:cNvPr>
          <p:cNvPicPr>
            <a:picLocks noChangeAspect="1"/>
          </p:cNvPicPr>
          <p:nvPr/>
        </p:nvPicPr>
        <p:blipFill>
          <a:blip r:embed="rId2"/>
          <a:stretch>
            <a:fillRect/>
          </a:stretch>
        </p:blipFill>
        <p:spPr>
          <a:xfrm>
            <a:off x="784863" y="1977453"/>
            <a:ext cx="6726936" cy="3439668"/>
          </a:xfrm>
          <a:prstGeom prst="rect">
            <a:avLst/>
          </a:prstGeom>
        </p:spPr>
      </p:pic>
    </p:spTree>
    <p:extLst>
      <p:ext uri="{BB962C8B-B14F-4D97-AF65-F5344CB8AC3E}">
        <p14:creationId xmlns:p14="http://schemas.microsoft.com/office/powerpoint/2010/main" val="2054674384"/>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D9EB0-B450-7F51-ED50-A7D7867532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AC37724-6D69-E65C-E055-15F63A9CAFF5}"/>
              </a:ext>
            </a:extLst>
          </p:cNvPr>
          <p:cNvSpPr>
            <a:spLocks noGrp="1"/>
          </p:cNvSpPr>
          <p:nvPr>
            <p:ph type="title"/>
          </p:nvPr>
        </p:nvSpPr>
        <p:spPr/>
        <p:txBody>
          <a:bodyPr/>
          <a:lstStyle/>
          <a:p>
            <a:pPr algn="l">
              <a:spcBef>
                <a:spcPts val="1200"/>
              </a:spcBef>
              <a:spcAft>
                <a:spcPts val="600"/>
              </a:spcAft>
            </a:pPr>
            <a:r>
              <a:rPr lang="de-DE" dirty="0"/>
              <a:t>Lesen von Daten aus einem </a:t>
            </a:r>
            <a:r>
              <a:rPr lang="de-DE" dirty="0" err="1"/>
              <a:t>OData</a:t>
            </a:r>
            <a:r>
              <a:rPr lang="de-DE" dirty="0"/>
              <a:t> Service (Read)</a:t>
            </a:r>
          </a:p>
        </p:txBody>
      </p:sp>
      <p:sp>
        <p:nvSpPr>
          <p:cNvPr id="6" name="Datumsplatzhalter 5">
            <a:extLst>
              <a:ext uri="{FF2B5EF4-FFF2-40B4-BE49-F238E27FC236}">
                <a16:creationId xmlns:a16="http://schemas.microsoft.com/office/drawing/2014/main" id="{34F12C39-1CA0-D824-F187-C7D0F4DFD64A}"/>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067381E5-B3E4-9559-9E3F-7DDF96C3E39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9F6B8290-E1D5-9D87-95D4-1D9653660F7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67</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C6A94E4A-B9D0-42E7-1DED-F6A0F16FD2B6}"/>
              </a:ext>
            </a:extLst>
          </p:cNvPr>
          <p:cNvSpPr>
            <a:spLocks noGrp="1"/>
          </p:cNvSpPr>
          <p:nvPr>
            <p:ph idx="1"/>
          </p:nvPr>
        </p:nvSpPr>
        <p:spPr/>
        <p:txBody>
          <a:bodyPr/>
          <a:lstStyle/>
          <a:p>
            <a:r>
              <a:rPr lang="de-DE" dirty="0"/>
              <a:t>Verwendung im Controller:</a:t>
            </a:r>
          </a:p>
          <a:p>
            <a:r>
              <a:rPr lang="de-DE" dirty="0"/>
              <a:t>Lesen von Daten im </a:t>
            </a:r>
            <a:r>
              <a:rPr lang="de-DE" dirty="0" err="1"/>
              <a:t>OData</a:t>
            </a:r>
            <a:r>
              <a:rPr lang="de-DE" dirty="0"/>
              <a:t> Service (Wird zu einem GET Request)</a:t>
            </a:r>
          </a:p>
          <a:p>
            <a:r>
              <a:rPr lang="de-DE" dirty="0"/>
              <a:t>Im Beispiel werden alle Produkte (aus </a:t>
            </a:r>
            <a:r>
              <a:rPr lang="de-DE" dirty="0" err="1"/>
              <a:t>EntitySet</a:t>
            </a:r>
            <a:r>
              <a:rPr lang="de-DE" dirty="0"/>
              <a:t> Products) eingelesen</a:t>
            </a:r>
          </a:p>
          <a:p>
            <a:pPr marL="0" indent="0">
              <a:buNone/>
            </a:pPr>
            <a:endParaRPr lang="de-DE" dirty="0"/>
          </a:p>
          <a:p>
            <a:endParaRPr lang="de-DE" dirty="0"/>
          </a:p>
        </p:txBody>
      </p:sp>
      <p:pic>
        <p:nvPicPr>
          <p:cNvPr id="11" name="Grafik 10">
            <a:extLst>
              <a:ext uri="{FF2B5EF4-FFF2-40B4-BE49-F238E27FC236}">
                <a16:creationId xmlns:a16="http://schemas.microsoft.com/office/drawing/2014/main" id="{CA350E78-0618-95F3-3C8E-E11DBE63422C}"/>
              </a:ext>
            </a:extLst>
          </p:cNvPr>
          <p:cNvPicPr>
            <a:picLocks noChangeAspect="1"/>
          </p:cNvPicPr>
          <p:nvPr/>
        </p:nvPicPr>
        <p:blipFill>
          <a:blip r:embed="rId2"/>
          <a:stretch>
            <a:fillRect/>
          </a:stretch>
        </p:blipFill>
        <p:spPr>
          <a:xfrm>
            <a:off x="90535" y="2542314"/>
            <a:ext cx="6726936" cy="1525524"/>
          </a:xfrm>
          <a:prstGeom prst="rect">
            <a:avLst/>
          </a:prstGeom>
        </p:spPr>
      </p:pic>
    </p:spTree>
    <p:extLst>
      <p:ext uri="{BB962C8B-B14F-4D97-AF65-F5344CB8AC3E}">
        <p14:creationId xmlns:p14="http://schemas.microsoft.com/office/powerpoint/2010/main" val="1332421795"/>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9ED25-08A7-7554-36DB-D2B23A23EB9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F36E558-A9F5-6CD5-0AC0-21F57FF0D0D5}"/>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(Create)</a:t>
            </a:r>
          </a:p>
        </p:txBody>
      </p:sp>
      <p:sp>
        <p:nvSpPr>
          <p:cNvPr id="6" name="Datumsplatzhalter 5">
            <a:extLst>
              <a:ext uri="{FF2B5EF4-FFF2-40B4-BE49-F238E27FC236}">
                <a16:creationId xmlns:a16="http://schemas.microsoft.com/office/drawing/2014/main" id="{04940D2C-90F0-F65C-E18B-4C59636B4CB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86B0B45-3A17-2EA9-48F2-3B7C161C252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EC1A535-1352-DC6E-C085-FC6621DFEDAA}"/>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68</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3F0FB5B9-CF13-02DE-529E-6D027608386A}"/>
              </a:ext>
            </a:extLst>
          </p:cNvPr>
          <p:cNvSpPr>
            <a:spLocks noGrp="1"/>
          </p:cNvSpPr>
          <p:nvPr>
            <p:ph idx="1"/>
          </p:nvPr>
        </p:nvSpPr>
        <p:spPr/>
        <p:txBody>
          <a:bodyPr/>
          <a:lstStyle/>
          <a:p>
            <a:r>
              <a:rPr lang="de-DE" dirty="0"/>
              <a:t>Verwendung im Controller:</a:t>
            </a:r>
          </a:p>
          <a:p>
            <a:r>
              <a:rPr lang="de-DE" dirty="0"/>
              <a:t>Erzeugen von Daten im </a:t>
            </a:r>
            <a:r>
              <a:rPr lang="de-DE" dirty="0" err="1"/>
              <a:t>OData</a:t>
            </a:r>
            <a:r>
              <a:rPr lang="de-DE" dirty="0"/>
              <a:t> Service (Wird zu einem POST Request)</a:t>
            </a:r>
          </a:p>
          <a:p>
            <a:r>
              <a:rPr lang="de-DE" dirty="0"/>
              <a:t>Im Beispiel wird im </a:t>
            </a:r>
            <a:r>
              <a:rPr lang="de-DE" dirty="0" err="1"/>
              <a:t>EntitySet</a:t>
            </a:r>
            <a:r>
              <a:rPr lang="de-DE" dirty="0"/>
              <a:t> Products ein neuer Datensatz angelegt</a:t>
            </a:r>
          </a:p>
          <a:p>
            <a:endParaRPr lang="de-DE" dirty="0"/>
          </a:p>
        </p:txBody>
      </p:sp>
      <p:pic>
        <p:nvPicPr>
          <p:cNvPr id="7" name="Grafik 6">
            <a:extLst>
              <a:ext uri="{FF2B5EF4-FFF2-40B4-BE49-F238E27FC236}">
                <a16:creationId xmlns:a16="http://schemas.microsoft.com/office/drawing/2014/main" id="{0D2BCEB9-9911-6CC8-64CF-10E5FBD7DF86}"/>
              </a:ext>
            </a:extLst>
          </p:cNvPr>
          <p:cNvPicPr>
            <a:picLocks noChangeAspect="1"/>
          </p:cNvPicPr>
          <p:nvPr/>
        </p:nvPicPr>
        <p:blipFill>
          <a:blip r:embed="rId2"/>
          <a:stretch>
            <a:fillRect/>
          </a:stretch>
        </p:blipFill>
        <p:spPr>
          <a:xfrm>
            <a:off x="776983" y="2429339"/>
            <a:ext cx="6726936" cy="3049524"/>
          </a:xfrm>
          <a:prstGeom prst="rect">
            <a:avLst/>
          </a:prstGeom>
        </p:spPr>
      </p:pic>
    </p:spTree>
    <p:extLst>
      <p:ext uri="{BB962C8B-B14F-4D97-AF65-F5344CB8AC3E}">
        <p14:creationId xmlns:p14="http://schemas.microsoft.com/office/powerpoint/2010/main" val="1594467060"/>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8DCD5-CC3B-440F-26DC-65FB5F54A5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8ECF76-0F82-1601-0925-3D4AF3AD79F1}"/>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(Update)</a:t>
            </a:r>
          </a:p>
        </p:txBody>
      </p:sp>
      <p:sp>
        <p:nvSpPr>
          <p:cNvPr id="6" name="Datumsplatzhalter 5">
            <a:extLst>
              <a:ext uri="{FF2B5EF4-FFF2-40B4-BE49-F238E27FC236}">
                <a16:creationId xmlns:a16="http://schemas.microsoft.com/office/drawing/2014/main" id="{B28A1B57-7FB9-6B27-F248-42F7665C7BD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CE56420-4027-2CFF-557A-CE38FD2F5B4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AD2C33C-663B-24CE-3B8E-5A6515307A7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A6899841-0AC6-F698-8518-B855B040D91A}"/>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PUT Request)</a:t>
            </a:r>
          </a:p>
          <a:p>
            <a:r>
              <a:rPr lang="de-DE" dirty="0"/>
              <a:t>Im Beispiel wird </a:t>
            </a:r>
            <a:r>
              <a:rPr lang="de-DE" dirty="0" err="1"/>
              <a:t>Product</a:t>
            </a:r>
            <a:r>
              <a:rPr lang="de-DE" dirty="0"/>
              <a:t> mit Key (ID) = 1 aktualisiert, es werden Name und Price geändert</a:t>
            </a:r>
          </a:p>
          <a:p>
            <a:pPr marL="0" indent="0">
              <a:buNone/>
            </a:pPr>
            <a:endParaRPr lang="de-DE" dirty="0"/>
          </a:p>
          <a:p>
            <a:endParaRPr lang="de-DE" dirty="0"/>
          </a:p>
        </p:txBody>
      </p:sp>
      <p:pic>
        <p:nvPicPr>
          <p:cNvPr id="10" name="Grafik 9">
            <a:extLst>
              <a:ext uri="{FF2B5EF4-FFF2-40B4-BE49-F238E27FC236}">
                <a16:creationId xmlns:a16="http://schemas.microsoft.com/office/drawing/2014/main" id="{289375C3-DCD2-7926-D3DC-D488B81A2D56}"/>
              </a:ext>
            </a:extLst>
          </p:cNvPr>
          <p:cNvPicPr>
            <a:picLocks noChangeAspect="1"/>
          </p:cNvPicPr>
          <p:nvPr/>
        </p:nvPicPr>
        <p:blipFill>
          <a:blip r:embed="rId2"/>
          <a:stretch>
            <a:fillRect/>
          </a:stretch>
        </p:blipFill>
        <p:spPr>
          <a:xfrm>
            <a:off x="848831" y="2503017"/>
            <a:ext cx="6726936" cy="2478024"/>
          </a:xfrm>
          <a:prstGeom prst="rect">
            <a:avLst/>
          </a:prstGeom>
        </p:spPr>
      </p:pic>
    </p:spTree>
    <p:extLst>
      <p:ext uri="{BB962C8B-B14F-4D97-AF65-F5344CB8AC3E}">
        <p14:creationId xmlns:p14="http://schemas.microsoft.com/office/powerpoint/2010/main" val="64654732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(3)</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Einheitliche Schnittstelle</a:t>
            </a:r>
          </a:p>
          <a:p>
            <a:pPr lvl="1"/>
            <a:r>
              <a:rPr lang="de-DE" dirty="0"/>
              <a:t>Entkoppelt die Architektur</a:t>
            </a:r>
          </a:p>
          <a:p>
            <a:pPr lvl="1"/>
            <a:r>
              <a:rPr lang="de-DE" dirty="0"/>
              <a:t>Ressourcen werden nach einem einheitlichen Verfahren identifiziert -&gt; Name, Pfad, Primärschlüssel</a:t>
            </a:r>
          </a:p>
          <a:p>
            <a:pPr lvl="1"/>
            <a:r>
              <a:rPr lang="de-DE" dirty="0"/>
              <a:t>Abfrage und Manipulation werden ebenfalls nach einem einheitlichen Verfahren vorgenommen</a:t>
            </a:r>
          </a:p>
          <a:p>
            <a:pPr lvl="1"/>
            <a:endParaRPr lang="de-DE" dirty="0"/>
          </a:p>
          <a:p>
            <a:r>
              <a:rPr lang="de-DE" dirty="0"/>
              <a:t>Programmcode bei Bedarf</a:t>
            </a:r>
          </a:p>
          <a:p>
            <a:pPr lvl="1"/>
            <a:r>
              <a:rPr lang="de-DE" dirty="0"/>
              <a:t>Server können bei Bedarf die Funktionalität des Clients erweitern</a:t>
            </a:r>
          </a:p>
          <a:p>
            <a:pPr lvl="1"/>
            <a:r>
              <a:rPr lang="de-DE" dirty="0"/>
              <a:t>Durch übertragen von ausführbarem Programmcode</a:t>
            </a:r>
          </a:p>
          <a:p>
            <a:pPr lvl="1"/>
            <a:endParaRPr lang="de-DE" dirty="0"/>
          </a:p>
          <a:p>
            <a:r>
              <a:rPr lang="de-DE" dirty="0"/>
              <a:t>Eine Architektur muss diese Eigenschaften einhalten, damit sie REST-basiert genannt werden kann. Wie man dabei die eigentliche Implementierung vornimmt, ist egal</a:t>
            </a:r>
          </a:p>
        </p:txBody>
      </p:sp>
    </p:spTree>
    <p:extLst>
      <p:ext uri="{BB962C8B-B14F-4D97-AF65-F5344CB8AC3E}">
        <p14:creationId xmlns:p14="http://schemas.microsoft.com/office/powerpoint/2010/main" val="2670052259"/>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0B60-9F2D-2820-9E0D-3B04A514A0A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57057E-D2B0-57AB-A0AD-FDE727499096}"/>
              </a:ext>
            </a:extLst>
          </p:cNvPr>
          <p:cNvSpPr>
            <a:spLocks noGrp="1"/>
          </p:cNvSpPr>
          <p:nvPr>
            <p:ph type="title"/>
          </p:nvPr>
        </p:nvSpPr>
        <p:spPr/>
        <p:txBody>
          <a:bodyPr/>
          <a:lstStyle/>
          <a:p>
            <a:pPr algn="l">
              <a:spcBef>
                <a:spcPts val="1200"/>
              </a:spcBef>
              <a:spcAft>
                <a:spcPts val="600"/>
              </a:spcAft>
            </a:pPr>
            <a:r>
              <a:rPr lang="de-DE" dirty="0"/>
              <a:t>Löschen von Daten in einem </a:t>
            </a:r>
            <a:r>
              <a:rPr lang="de-DE" dirty="0" err="1"/>
              <a:t>OData</a:t>
            </a:r>
            <a:r>
              <a:rPr lang="de-DE" dirty="0"/>
              <a:t> Service (Remove)</a:t>
            </a:r>
          </a:p>
        </p:txBody>
      </p:sp>
      <p:sp>
        <p:nvSpPr>
          <p:cNvPr id="6" name="Datumsplatzhalter 5">
            <a:extLst>
              <a:ext uri="{FF2B5EF4-FFF2-40B4-BE49-F238E27FC236}">
                <a16:creationId xmlns:a16="http://schemas.microsoft.com/office/drawing/2014/main" id="{7B73D4EC-AE2D-A8E5-E3F3-13ACB931051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9240B43-6803-15FB-3B91-34F6FA4A5F98}"/>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C5557E2-84B8-A0A3-E9EB-729FFD7728F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70</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CF50DF4-2A79-C687-7E55-328650B3E316}"/>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DELETE Request)</a:t>
            </a:r>
          </a:p>
          <a:p>
            <a:r>
              <a:rPr lang="de-DE" dirty="0"/>
              <a:t>Im Beispiel wird </a:t>
            </a:r>
            <a:r>
              <a:rPr lang="de-DE" dirty="0" err="1"/>
              <a:t>Product</a:t>
            </a:r>
            <a:r>
              <a:rPr lang="de-DE" dirty="0"/>
              <a:t> mit Key (ID) = 1 aktualisiert</a:t>
            </a:r>
          </a:p>
        </p:txBody>
      </p:sp>
      <p:pic>
        <p:nvPicPr>
          <p:cNvPr id="11" name="Grafik 10">
            <a:extLst>
              <a:ext uri="{FF2B5EF4-FFF2-40B4-BE49-F238E27FC236}">
                <a16:creationId xmlns:a16="http://schemas.microsoft.com/office/drawing/2014/main" id="{F45A5D76-196B-0533-2112-9AE2E9B37100}"/>
              </a:ext>
            </a:extLst>
          </p:cNvPr>
          <p:cNvPicPr>
            <a:picLocks noChangeAspect="1"/>
          </p:cNvPicPr>
          <p:nvPr/>
        </p:nvPicPr>
        <p:blipFill>
          <a:blip r:embed="rId2"/>
          <a:stretch>
            <a:fillRect/>
          </a:stretch>
        </p:blipFill>
        <p:spPr>
          <a:xfrm>
            <a:off x="848831" y="2444239"/>
            <a:ext cx="6726936" cy="1716024"/>
          </a:xfrm>
          <a:prstGeom prst="rect">
            <a:avLst/>
          </a:prstGeom>
        </p:spPr>
      </p:pic>
    </p:spTree>
    <p:extLst>
      <p:ext uri="{BB962C8B-B14F-4D97-AF65-F5344CB8AC3E}">
        <p14:creationId xmlns:p14="http://schemas.microsoft.com/office/powerpoint/2010/main" val="3669660550"/>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AA5-994E-E7C2-B439-D991611BFDD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BE32FE-D252-8206-AAA0-8FCB12626E38}"/>
              </a:ext>
            </a:extLst>
          </p:cNvPr>
          <p:cNvSpPr>
            <a:spLocks noGrp="1"/>
          </p:cNvSpPr>
          <p:nvPr>
            <p:ph type="title"/>
          </p:nvPr>
        </p:nvSpPr>
        <p:spPr/>
        <p:txBody>
          <a:bodyPr/>
          <a:lstStyle/>
          <a:p>
            <a:pPr algn="l">
              <a:spcBef>
                <a:spcPts val="1200"/>
              </a:spcBef>
              <a:spcAft>
                <a:spcPts val="600"/>
              </a:spcAft>
            </a:pPr>
            <a:r>
              <a:rPr lang="de-DE" dirty="0"/>
              <a:t>Verwendung des $</a:t>
            </a:r>
            <a:r>
              <a:rPr lang="de-DE" dirty="0" err="1"/>
              <a:t>batch</a:t>
            </a:r>
            <a:r>
              <a:rPr lang="de-DE" dirty="0"/>
              <a:t> Modus</a:t>
            </a:r>
          </a:p>
        </p:txBody>
      </p:sp>
      <p:sp>
        <p:nvSpPr>
          <p:cNvPr id="6" name="Datumsplatzhalter 5">
            <a:extLst>
              <a:ext uri="{FF2B5EF4-FFF2-40B4-BE49-F238E27FC236}">
                <a16:creationId xmlns:a16="http://schemas.microsoft.com/office/drawing/2014/main" id="{396C0E5E-9D40-5098-9975-7BC1671598D9}"/>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3B0BE06C-6E90-175E-3CA0-DFB0EF394EB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C89F4F7-3E1D-9AD8-D4D7-006DD2A8E292}"/>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71</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78838DF5-7EF0-3C9C-DBEF-3D417372CA38}"/>
              </a:ext>
            </a:extLst>
          </p:cNvPr>
          <p:cNvSpPr>
            <a:spLocks noGrp="1"/>
          </p:cNvSpPr>
          <p:nvPr>
            <p:ph idx="1"/>
          </p:nvPr>
        </p:nvSpPr>
        <p:spPr/>
        <p:txBody>
          <a:bodyPr/>
          <a:lstStyle/>
          <a:p>
            <a:r>
              <a:rPr lang="de-DE" dirty="0"/>
              <a:t>Definition: Der $</a:t>
            </a:r>
            <a:r>
              <a:rPr lang="de-DE" dirty="0" err="1"/>
              <a:t>batch</a:t>
            </a:r>
            <a:r>
              <a:rPr lang="de-DE" dirty="0"/>
              <a:t> Modus ermöglicht das Bündeln mehrerer </a:t>
            </a:r>
            <a:r>
              <a:rPr lang="de-DE" dirty="0" err="1"/>
              <a:t>OData</a:t>
            </a:r>
            <a:r>
              <a:rPr lang="de-DE" dirty="0"/>
              <a:t>-Operationen in einer einzigen HTTP-Anfrage.</a:t>
            </a:r>
          </a:p>
          <a:p>
            <a:r>
              <a:rPr lang="de-DE" dirty="0"/>
              <a:t>Vorteile: Reduziert die Anzahl der HTTP-Anfragen, verbessert die Leistung.</a:t>
            </a:r>
          </a:p>
          <a:p>
            <a:r>
              <a:rPr lang="de-DE" dirty="0"/>
              <a:t>Beispiel (im Controller):</a:t>
            </a:r>
          </a:p>
          <a:p>
            <a:endParaRPr lang="de-DE" dirty="0"/>
          </a:p>
        </p:txBody>
      </p:sp>
      <p:pic>
        <p:nvPicPr>
          <p:cNvPr id="7" name="Grafik 6">
            <a:extLst>
              <a:ext uri="{FF2B5EF4-FFF2-40B4-BE49-F238E27FC236}">
                <a16:creationId xmlns:a16="http://schemas.microsoft.com/office/drawing/2014/main" id="{AD7B720E-EBDF-9611-8584-7F294C4241B7}"/>
              </a:ext>
            </a:extLst>
          </p:cNvPr>
          <p:cNvPicPr>
            <a:picLocks noChangeAspect="1"/>
          </p:cNvPicPr>
          <p:nvPr/>
        </p:nvPicPr>
        <p:blipFill>
          <a:blip r:embed="rId2"/>
          <a:stretch>
            <a:fillRect/>
          </a:stretch>
        </p:blipFill>
        <p:spPr>
          <a:xfrm>
            <a:off x="848831" y="2758750"/>
            <a:ext cx="6726936" cy="3259836"/>
          </a:xfrm>
          <a:prstGeom prst="rect">
            <a:avLst/>
          </a:prstGeom>
        </p:spPr>
      </p:pic>
    </p:spTree>
    <p:extLst>
      <p:ext uri="{BB962C8B-B14F-4D97-AF65-F5344CB8AC3E}">
        <p14:creationId xmlns:p14="http://schemas.microsoft.com/office/powerpoint/2010/main" val="1325447886"/>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34FA4-3646-6FC3-B700-EFBC7B57CC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B67A3B-9A0D-475D-EE70-AAD4930AED0E}"/>
              </a:ext>
            </a:extLst>
          </p:cNvPr>
          <p:cNvSpPr>
            <a:spLocks noGrp="1"/>
          </p:cNvSpPr>
          <p:nvPr>
            <p:ph type="title"/>
          </p:nvPr>
        </p:nvSpPr>
        <p:spPr/>
        <p:txBody>
          <a:bodyPr/>
          <a:lstStyle/>
          <a:p>
            <a:pPr algn="l">
              <a:spcBef>
                <a:spcPts val="1200"/>
              </a:spcBef>
              <a:spcAft>
                <a:spcPts val="600"/>
              </a:spcAft>
            </a:pPr>
            <a:r>
              <a:rPr lang="de-DE" dirty="0"/>
              <a:t>Setzen des $</a:t>
            </a:r>
            <a:r>
              <a:rPr lang="de-DE" dirty="0" err="1"/>
              <a:t>batch</a:t>
            </a:r>
            <a:r>
              <a:rPr lang="de-DE" dirty="0"/>
              <a:t> Modus direkt für </a:t>
            </a:r>
            <a:r>
              <a:rPr lang="de-DE" dirty="0" err="1"/>
              <a:t>OData</a:t>
            </a:r>
            <a:r>
              <a:rPr lang="de-DE" dirty="0"/>
              <a:t> Model</a:t>
            </a:r>
          </a:p>
        </p:txBody>
      </p:sp>
      <p:sp>
        <p:nvSpPr>
          <p:cNvPr id="6" name="Datumsplatzhalter 5">
            <a:extLst>
              <a:ext uri="{FF2B5EF4-FFF2-40B4-BE49-F238E27FC236}">
                <a16:creationId xmlns:a16="http://schemas.microsoft.com/office/drawing/2014/main" id="{FE677AA3-80BB-1D30-BEAC-6748C25AEB4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17CF08E-D4C2-4522-218E-0B20D063BC9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DE3429C7-7F14-0775-6B66-FA554709B6B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BC4FE31-105E-3F99-AC89-4A8C68B7134F}"/>
              </a:ext>
            </a:extLst>
          </p:cNvPr>
          <p:cNvSpPr>
            <a:spLocks noGrp="1"/>
          </p:cNvSpPr>
          <p:nvPr>
            <p:ph idx="1"/>
          </p:nvPr>
        </p:nvSpPr>
        <p:spPr/>
        <p:txBody>
          <a:bodyPr/>
          <a:lstStyle/>
          <a:p>
            <a:r>
              <a:rPr lang="de-DE" dirty="0"/>
              <a:t>Der $</a:t>
            </a:r>
            <a:r>
              <a:rPr lang="de-DE" dirty="0" err="1"/>
              <a:t>batch</a:t>
            </a:r>
            <a:r>
              <a:rPr lang="de-DE" dirty="0"/>
              <a:t> Modus kann für </a:t>
            </a:r>
            <a:r>
              <a:rPr lang="de-DE" dirty="0" err="1"/>
              <a:t>OData</a:t>
            </a:r>
            <a:r>
              <a:rPr lang="de-DE" dirty="0"/>
              <a:t> Model gesetzt werden und wird dann automatisch für alle </a:t>
            </a:r>
            <a:r>
              <a:rPr lang="de-DE" dirty="0" err="1"/>
              <a:t>Requests</a:t>
            </a:r>
            <a:r>
              <a:rPr lang="de-DE" dirty="0"/>
              <a:t> verwendet</a:t>
            </a:r>
          </a:p>
          <a:p>
            <a:endParaRPr lang="de-DE" dirty="0"/>
          </a:p>
          <a:p>
            <a:endParaRPr lang="de-DE" dirty="0"/>
          </a:p>
        </p:txBody>
      </p:sp>
      <p:pic>
        <p:nvPicPr>
          <p:cNvPr id="9" name="Grafik 8">
            <a:extLst>
              <a:ext uri="{FF2B5EF4-FFF2-40B4-BE49-F238E27FC236}">
                <a16:creationId xmlns:a16="http://schemas.microsoft.com/office/drawing/2014/main" id="{9AF17C19-7B80-78F6-6AFC-3DF30F18B250}"/>
              </a:ext>
            </a:extLst>
          </p:cNvPr>
          <p:cNvPicPr>
            <a:picLocks noChangeAspect="1"/>
          </p:cNvPicPr>
          <p:nvPr/>
        </p:nvPicPr>
        <p:blipFill>
          <a:blip r:embed="rId2"/>
          <a:stretch>
            <a:fillRect/>
          </a:stretch>
        </p:blipFill>
        <p:spPr>
          <a:xfrm>
            <a:off x="848831" y="2017973"/>
            <a:ext cx="6726936" cy="2478024"/>
          </a:xfrm>
          <a:prstGeom prst="rect">
            <a:avLst/>
          </a:prstGeom>
        </p:spPr>
      </p:pic>
    </p:spTree>
    <p:extLst>
      <p:ext uri="{BB962C8B-B14F-4D97-AF65-F5344CB8AC3E}">
        <p14:creationId xmlns:p14="http://schemas.microsoft.com/office/powerpoint/2010/main" val="3391903218"/>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3DC11-985E-06CD-1F6C-934F053F10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E86CA0-C980-B130-887D-9CE0A8DF0F83}"/>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9E426DF8-8E63-0224-3BAE-1AA2E9EEA1F3}"/>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E593474E-DCB8-86C6-CA06-ACC02CC0DDB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63289D0A-73A9-D92F-DA4C-233E35AA996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73</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D5A7FEC-D077-160B-25E3-6805094898CE}"/>
              </a:ext>
            </a:extLst>
          </p:cNvPr>
          <p:cNvSpPr>
            <a:spLocks noGrp="1"/>
          </p:cNvSpPr>
          <p:nvPr>
            <p:ph idx="1"/>
          </p:nvPr>
        </p:nvSpPr>
        <p:spPr/>
        <p:txBody>
          <a:bodyPr/>
          <a:lstStyle/>
          <a:p>
            <a:r>
              <a:rPr lang="de-DE" dirty="0"/>
              <a:t>Filtern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EE52D2F6-B140-C37A-D3A2-0A1540449383}"/>
              </a:ext>
            </a:extLst>
          </p:cNvPr>
          <p:cNvPicPr>
            <a:picLocks noChangeAspect="1"/>
          </p:cNvPicPr>
          <p:nvPr/>
        </p:nvPicPr>
        <p:blipFill>
          <a:blip r:embed="rId2"/>
          <a:stretch>
            <a:fillRect/>
          </a:stretch>
        </p:blipFill>
        <p:spPr>
          <a:xfrm>
            <a:off x="848830" y="1781170"/>
            <a:ext cx="9150395" cy="1478077"/>
          </a:xfrm>
          <a:prstGeom prst="rect">
            <a:avLst/>
          </a:prstGeom>
        </p:spPr>
      </p:pic>
    </p:spTree>
    <p:extLst>
      <p:ext uri="{BB962C8B-B14F-4D97-AF65-F5344CB8AC3E}">
        <p14:creationId xmlns:p14="http://schemas.microsoft.com/office/powerpoint/2010/main" val="1050218075"/>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2006-70F7-9202-F3E6-0932190D4E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90A02C6-21C7-0E21-0C55-D45ECFF91BAD}"/>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DAF668DB-BCDC-1076-18F0-E6EC13B564A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EAFB282-68CD-83E7-A4B6-482E1D8EDF80}"/>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C64DDFD-8513-09C1-059D-BF8E7B9B86DF}"/>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949EF9F7-995B-6DF1-0996-799390FBA23E}"/>
              </a:ext>
            </a:extLst>
          </p:cNvPr>
          <p:cNvSpPr>
            <a:spLocks noGrp="1"/>
          </p:cNvSpPr>
          <p:nvPr>
            <p:ph idx="1"/>
          </p:nvPr>
        </p:nvSpPr>
        <p:spPr/>
        <p:txBody>
          <a:bodyPr/>
          <a:lstStyle/>
          <a:p>
            <a:r>
              <a:rPr lang="de-DE" dirty="0"/>
              <a:t>Filtern von Daten im Controller</a:t>
            </a:r>
          </a:p>
          <a:p>
            <a:endParaRPr lang="de-DE" dirty="0"/>
          </a:p>
        </p:txBody>
      </p:sp>
      <p:pic>
        <p:nvPicPr>
          <p:cNvPr id="11" name="Grafik 10">
            <a:extLst>
              <a:ext uri="{FF2B5EF4-FFF2-40B4-BE49-F238E27FC236}">
                <a16:creationId xmlns:a16="http://schemas.microsoft.com/office/drawing/2014/main" id="{ACED68E3-32E7-04D8-BF87-775D76BBA2D7}"/>
              </a:ext>
            </a:extLst>
          </p:cNvPr>
          <p:cNvPicPr>
            <a:picLocks noChangeAspect="1"/>
          </p:cNvPicPr>
          <p:nvPr/>
        </p:nvPicPr>
        <p:blipFill>
          <a:blip r:embed="rId2"/>
          <a:stretch>
            <a:fillRect/>
          </a:stretch>
        </p:blipFill>
        <p:spPr>
          <a:xfrm>
            <a:off x="848831" y="1713975"/>
            <a:ext cx="7795120" cy="4406168"/>
          </a:xfrm>
          <a:prstGeom prst="rect">
            <a:avLst/>
          </a:prstGeom>
        </p:spPr>
      </p:pic>
    </p:spTree>
    <p:extLst>
      <p:ext uri="{BB962C8B-B14F-4D97-AF65-F5344CB8AC3E}">
        <p14:creationId xmlns:p14="http://schemas.microsoft.com/office/powerpoint/2010/main" val="2940086011"/>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D8A4-500A-82C7-1A7F-FB63D8A0EB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BF4097-2EC5-C69C-6B6B-25E512C76632}"/>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4D1A173B-C14F-AE26-5236-45302B1807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C0DD859C-3BE1-D493-2C32-0B0EB6FB26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516EB1EC-6BCD-7A8E-9112-E254E3D4C5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7D616C34-72BC-87DA-825F-C211C83C821E}"/>
              </a:ext>
            </a:extLst>
          </p:cNvPr>
          <p:cNvSpPr>
            <a:spLocks noGrp="1"/>
          </p:cNvSpPr>
          <p:nvPr>
            <p:ph idx="1"/>
          </p:nvPr>
        </p:nvSpPr>
        <p:spPr/>
        <p:txBody>
          <a:bodyPr/>
          <a:lstStyle/>
          <a:p>
            <a:r>
              <a:rPr lang="de-DE" dirty="0"/>
              <a:t>Sortieren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9" name="Grafik 8">
            <a:extLst>
              <a:ext uri="{FF2B5EF4-FFF2-40B4-BE49-F238E27FC236}">
                <a16:creationId xmlns:a16="http://schemas.microsoft.com/office/drawing/2014/main" id="{06B463C8-BC07-6D03-DA1D-521824220D72}"/>
              </a:ext>
            </a:extLst>
          </p:cNvPr>
          <p:cNvPicPr>
            <a:picLocks noChangeAspect="1"/>
          </p:cNvPicPr>
          <p:nvPr/>
        </p:nvPicPr>
        <p:blipFill>
          <a:blip r:embed="rId2"/>
          <a:stretch>
            <a:fillRect/>
          </a:stretch>
        </p:blipFill>
        <p:spPr>
          <a:xfrm>
            <a:off x="848831" y="1706947"/>
            <a:ext cx="9549328" cy="1624727"/>
          </a:xfrm>
          <a:prstGeom prst="rect">
            <a:avLst/>
          </a:prstGeom>
        </p:spPr>
      </p:pic>
    </p:spTree>
    <p:extLst>
      <p:ext uri="{BB962C8B-B14F-4D97-AF65-F5344CB8AC3E}">
        <p14:creationId xmlns:p14="http://schemas.microsoft.com/office/powerpoint/2010/main" val="2143900939"/>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78498-CF1A-B14D-3C5D-6B7D330C7C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810733-AC28-CEB6-9B32-193B6B02B711}"/>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81A9D342-5629-E179-8C71-219265EACA1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7F7D0462-1EC1-7C29-C9BD-3188623DFD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ED7AE36-DE01-54F8-922C-0E3B5647C1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16D4A21A-C33E-8CDD-AE15-BA901EA6363E}"/>
              </a:ext>
            </a:extLst>
          </p:cNvPr>
          <p:cNvSpPr>
            <a:spLocks noGrp="1"/>
          </p:cNvSpPr>
          <p:nvPr>
            <p:ph idx="1"/>
          </p:nvPr>
        </p:nvSpPr>
        <p:spPr/>
        <p:txBody>
          <a:bodyPr/>
          <a:lstStyle/>
          <a:p>
            <a:r>
              <a:rPr lang="de-DE" dirty="0"/>
              <a:t>Sortieren von Daten im Controller</a:t>
            </a:r>
          </a:p>
          <a:p>
            <a:endParaRPr lang="de-DE" dirty="0"/>
          </a:p>
        </p:txBody>
      </p:sp>
      <p:pic>
        <p:nvPicPr>
          <p:cNvPr id="10" name="Grafik 9">
            <a:extLst>
              <a:ext uri="{FF2B5EF4-FFF2-40B4-BE49-F238E27FC236}">
                <a16:creationId xmlns:a16="http://schemas.microsoft.com/office/drawing/2014/main" id="{47AB16D7-0B7B-A519-880A-A64A3408B25C}"/>
              </a:ext>
            </a:extLst>
          </p:cNvPr>
          <p:cNvPicPr>
            <a:picLocks noChangeAspect="1"/>
          </p:cNvPicPr>
          <p:nvPr/>
        </p:nvPicPr>
        <p:blipFill>
          <a:blip r:embed="rId2"/>
          <a:stretch>
            <a:fillRect/>
          </a:stretch>
        </p:blipFill>
        <p:spPr>
          <a:xfrm>
            <a:off x="848830" y="1690916"/>
            <a:ext cx="8295645" cy="4465440"/>
          </a:xfrm>
          <a:prstGeom prst="rect">
            <a:avLst/>
          </a:prstGeom>
        </p:spPr>
      </p:pic>
    </p:spTree>
    <p:extLst>
      <p:ext uri="{BB962C8B-B14F-4D97-AF65-F5344CB8AC3E}">
        <p14:creationId xmlns:p14="http://schemas.microsoft.com/office/powerpoint/2010/main" val="3351035565"/>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CFC70-D159-5797-A898-B44D3435669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060FBE-E6D5-1C99-FB8F-9BEBB4BC34A4}"/>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3E07CA3F-772C-5E04-DF67-35C1651871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1F1251D5-FCB9-EDAA-2586-C20035DF9A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22F137A-BA26-87F0-188C-429DABFDA4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60710736-CD15-3988-0B6F-E4208E6F05F8}"/>
              </a:ext>
            </a:extLst>
          </p:cNvPr>
          <p:cNvSpPr>
            <a:spLocks noGrp="1"/>
          </p:cNvSpPr>
          <p:nvPr>
            <p:ph idx="1"/>
          </p:nvPr>
        </p:nvSpPr>
        <p:spPr/>
        <p:txBody>
          <a:bodyPr/>
          <a:lstStyle/>
          <a:p>
            <a:r>
              <a:rPr lang="de-DE" dirty="0"/>
              <a:t>Verwendung von $</a:t>
            </a:r>
            <a:r>
              <a:rPr lang="de-DE" dirty="0" err="1"/>
              <a:t>expand</a:t>
            </a:r>
            <a:r>
              <a:rPr lang="de-DE" dirty="0"/>
              <a:t> im XML View, um verknüpfte Entitäten in einer einzigen Anfrage abzurufen.</a:t>
            </a:r>
          </a:p>
          <a:p>
            <a:endParaRPr lang="de-DE" dirty="0"/>
          </a:p>
        </p:txBody>
      </p:sp>
      <p:pic>
        <p:nvPicPr>
          <p:cNvPr id="7" name="Grafik 6">
            <a:extLst>
              <a:ext uri="{FF2B5EF4-FFF2-40B4-BE49-F238E27FC236}">
                <a16:creationId xmlns:a16="http://schemas.microsoft.com/office/drawing/2014/main" id="{A8A97BD4-9705-AD15-0F09-C12327C77393}"/>
              </a:ext>
            </a:extLst>
          </p:cNvPr>
          <p:cNvPicPr>
            <a:picLocks noChangeAspect="1"/>
          </p:cNvPicPr>
          <p:nvPr/>
        </p:nvPicPr>
        <p:blipFill>
          <a:blip r:embed="rId2"/>
          <a:stretch>
            <a:fillRect/>
          </a:stretch>
        </p:blipFill>
        <p:spPr>
          <a:xfrm>
            <a:off x="822250" y="2007413"/>
            <a:ext cx="10744855" cy="3653835"/>
          </a:xfrm>
          <a:prstGeom prst="rect">
            <a:avLst/>
          </a:prstGeom>
        </p:spPr>
      </p:pic>
    </p:spTree>
    <p:extLst>
      <p:ext uri="{BB962C8B-B14F-4D97-AF65-F5344CB8AC3E}">
        <p14:creationId xmlns:p14="http://schemas.microsoft.com/office/powerpoint/2010/main" val="956512022"/>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9F88-9560-B885-2DB2-AA8AB5C8A1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EFA9D1-3B63-E552-01B1-7620FDFECD63}"/>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22701066-E2DA-BAAA-3BA7-2476542C8D7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EF8A81E4-BFA2-508B-CF38-4A8F54EE8C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E7CC0AC6-AE89-5355-A768-76D3E74E3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45551695-7BEF-253A-81CF-6EA95FF63F8C}"/>
              </a:ext>
            </a:extLst>
          </p:cNvPr>
          <p:cNvSpPr>
            <a:spLocks noGrp="1"/>
          </p:cNvSpPr>
          <p:nvPr>
            <p:ph idx="1"/>
          </p:nvPr>
        </p:nvSpPr>
        <p:spPr/>
        <p:txBody>
          <a:bodyPr/>
          <a:lstStyle/>
          <a:p>
            <a:r>
              <a:rPr lang="de-DE" dirty="0"/>
              <a:t>Verwendung von $</a:t>
            </a:r>
            <a:r>
              <a:rPr lang="de-DE" dirty="0" err="1"/>
              <a:t>expand</a:t>
            </a:r>
            <a:r>
              <a:rPr lang="de-DE" dirty="0"/>
              <a:t> im Controller, um verknüpfte Entitäten in einer einzigen Anfrage abzurufen.</a:t>
            </a:r>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77781E63-A560-6575-289A-B60A8CE459FA}"/>
              </a:ext>
            </a:extLst>
          </p:cNvPr>
          <p:cNvPicPr>
            <a:picLocks noChangeAspect="1"/>
          </p:cNvPicPr>
          <p:nvPr/>
        </p:nvPicPr>
        <p:blipFill>
          <a:blip r:embed="rId2"/>
          <a:stretch>
            <a:fillRect/>
          </a:stretch>
        </p:blipFill>
        <p:spPr>
          <a:xfrm>
            <a:off x="796950" y="1966320"/>
            <a:ext cx="8187268" cy="4407102"/>
          </a:xfrm>
          <a:prstGeom prst="rect">
            <a:avLst/>
          </a:prstGeom>
        </p:spPr>
      </p:pic>
    </p:spTree>
    <p:extLst>
      <p:ext uri="{BB962C8B-B14F-4D97-AF65-F5344CB8AC3E}">
        <p14:creationId xmlns:p14="http://schemas.microsoft.com/office/powerpoint/2010/main" val="887027293"/>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3A06BC-84A4-1B04-B876-1FEF12FD2F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F24847-0897-C538-2F5A-4B993CC9D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A91103B-71A6-1D22-297A-C4D169741788}"/>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6BACD19C-CFDF-DCAC-364E-EC3CA64BC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0238DF5-9EDF-E13A-7657-C86BC84378B2}"/>
              </a:ext>
            </a:extLst>
          </p:cNvPr>
          <p:cNvSpPr>
            <a:spLocks noGrp="1"/>
          </p:cNvSpPr>
          <p:nvPr>
            <p:ph idx="1"/>
          </p:nvPr>
        </p:nvSpPr>
        <p:spPr>
          <a:xfrm>
            <a:off x="838200" y="1929384"/>
            <a:ext cx="10515600" cy="4251960"/>
          </a:xfrm>
        </p:spPr>
        <p:txBody>
          <a:bodyPr>
            <a:normAutofit/>
          </a:bodyPr>
          <a:lstStyle/>
          <a:p>
            <a:r>
              <a:rPr lang="de-DE" sz="2200" dirty="0"/>
              <a:t>Wofür steht CRUD?</a:t>
            </a:r>
          </a:p>
          <a:p>
            <a:endParaRPr lang="de-DE" sz="2200" dirty="0"/>
          </a:p>
          <a:p>
            <a:endParaRPr lang="de-DE" sz="2200" dirty="0"/>
          </a:p>
        </p:txBody>
      </p:sp>
    </p:spTree>
    <p:extLst>
      <p:ext uri="{BB962C8B-B14F-4D97-AF65-F5344CB8AC3E}">
        <p14:creationId xmlns:p14="http://schemas.microsoft.com/office/powerpoint/2010/main" val="384322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REST-Befehle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GET: 	</a:t>
            </a:r>
            <a:r>
              <a:rPr lang="de-DE" b="0" dirty="0"/>
              <a:t>Ermitteln eines einzelnen Eintrags oder Liste</a:t>
            </a:r>
          </a:p>
          <a:p>
            <a:r>
              <a:rPr lang="de-DE" dirty="0"/>
              <a:t>POST:	</a:t>
            </a:r>
            <a:r>
              <a:rPr lang="de-DE" b="0" dirty="0"/>
              <a:t>Erzeugen eines neuen Eintrags</a:t>
            </a:r>
            <a:endParaRPr lang="de-DE" dirty="0"/>
          </a:p>
          <a:p>
            <a:r>
              <a:rPr lang="de-DE" dirty="0"/>
              <a:t>PUT:		</a:t>
            </a:r>
            <a:r>
              <a:rPr lang="de-DE" b="0" dirty="0"/>
              <a:t>Verändern eines existierenden Eintrags</a:t>
            </a:r>
          </a:p>
          <a:p>
            <a:r>
              <a:rPr lang="de-DE" dirty="0"/>
              <a:t>DELETE:	</a:t>
            </a:r>
            <a:r>
              <a:rPr lang="de-DE" b="0" dirty="0"/>
              <a:t>Löschen eines existierenden Eintrags</a:t>
            </a:r>
          </a:p>
          <a:p>
            <a:r>
              <a:rPr lang="de-DE" dirty="0"/>
              <a:t>PATCH:	</a:t>
            </a:r>
            <a:r>
              <a:rPr lang="de-DE" b="0" dirty="0"/>
              <a:t>Aktualisieren einzelner Attribute eines existierenden 			Eintrags</a:t>
            </a:r>
          </a:p>
        </p:txBody>
      </p:sp>
    </p:spTree>
    <p:extLst>
      <p:ext uri="{BB962C8B-B14F-4D97-AF65-F5344CB8AC3E}">
        <p14:creationId xmlns:p14="http://schemas.microsoft.com/office/powerpoint/2010/main" val="4144835158"/>
      </p:ext>
    </p:extLst>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Basiert</a:t>
            </a:r>
            <a:r>
              <a:rPr lang="en-US" b="0" dirty="0">
                <a:latin typeface="+mj-lt"/>
              </a:rPr>
              <a:t> auf </a:t>
            </a:r>
            <a:r>
              <a:rPr lang="en-US" b="0" dirty="0" err="1">
                <a:latin typeface="+mj-lt"/>
              </a:rPr>
              <a:t>folgenden</a:t>
            </a:r>
            <a:r>
              <a:rPr lang="en-US" b="0" dirty="0">
                <a:latin typeface="+mj-lt"/>
              </a:rPr>
              <a:t> Standards:</a:t>
            </a:r>
            <a:br>
              <a:rPr lang="en-US" b="0" dirty="0">
                <a:latin typeface="+mj-lt"/>
              </a:rPr>
            </a:br>
            <a:r>
              <a:rPr lang="en-US" b="0" dirty="0">
                <a:latin typeface="+mj-lt"/>
              </a:rPr>
              <a:t>- HTTP, XML, Atom</a:t>
            </a:r>
          </a:p>
          <a:p>
            <a:r>
              <a:rPr lang="en-US" b="0" dirty="0">
                <a:latin typeface="+mj-lt"/>
              </a:rPr>
              <a:t>REST-</a:t>
            </a:r>
            <a:r>
              <a:rPr lang="en-US" b="0" dirty="0" err="1">
                <a:latin typeface="+mj-lt"/>
              </a:rPr>
              <a:t>Architektur</a:t>
            </a:r>
            <a:endParaRPr lang="en-US" b="0" dirty="0">
              <a:latin typeface="+mj-lt"/>
            </a:endParaRPr>
          </a:p>
          <a:p>
            <a:r>
              <a:rPr lang="en-US" b="0" dirty="0">
                <a:latin typeface="+mj-lt"/>
              </a:rPr>
              <a:t>Atom</a:t>
            </a:r>
          </a:p>
          <a:p>
            <a:r>
              <a:rPr lang="en-US" b="0" dirty="0">
                <a:latin typeface="+mj-lt"/>
              </a:rPr>
              <a:t>OData</a:t>
            </a:r>
            <a:br>
              <a:rPr lang="en-US" b="0" dirty="0">
                <a:latin typeface="+mj-lt"/>
              </a:rPr>
            </a:br>
            <a:endParaRPr lang="de-DE" b="0" dirty="0">
              <a:latin typeface="+mj-lt"/>
            </a:endParaRPr>
          </a:p>
        </p:txBody>
      </p:sp>
      <p:pic>
        <p:nvPicPr>
          <p:cNvPr id="7" name="Picture 3"/>
          <p:cNvPicPr>
            <a:picLocks noChangeAspect="1"/>
          </p:cNvPicPr>
          <p:nvPr/>
        </p:nvPicPr>
        <p:blipFill>
          <a:blip r:embed="rId2"/>
          <a:stretch>
            <a:fillRect/>
          </a:stretch>
        </p:blipFill>
        <p:spPr>
          <a:xfrm>
            <a:off x="7607846" y="1196752"/>
            <a:ext cx="2736304" cy="3096344"/>
          </a:xfrm>
          <a:prstGeom prst="rect">
            <a:avLst/>
          </a:prstGeom>
          <a:ln>
            <a:solidFill>
              <a:schemeClr val="tx1"/>
            </a:solidFill>
          </a:ln>
        </p:spPr>
      </p:pic>
    </p:spTree>
    <p:extLst>
      <p:ext uri="{BB962C8B-B14F-4D97-AF65-F5344CB8AC3E}">
        <p14:creationId xmlns:p14="http://schemas.microsoft.com/office/powerpoint/2010/main" val="1256937822"/>
      </p:ext>
    </p:extLst>
  </p:cSld>
  <p:clrMapOvr>
    <a:masterClrMapping/>
  </p:clrMapOvr>
  <p:transition>
    <p:zoom/>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grata2014">
  <a:themeElements>
    <a:clrScheme name="Benutzerdefiniert 3">
      <a:dk1>
        <a:srgbClr val="000000"/>
      </a:dk1>
      <a:lt1>
        <a:srgbClr val="FFFFFF"/>
      </a:lt1>
      <a:dk2>
        <a:srgbClr val="000000"/>
      </a:dk2>
      <a:lt2>
        <a:srgbClr val="FFFFFF"/>
      </a:lt2>
      <a:accent1>
        <a:srgbClr val="D20000"/>
      </a:accent1>
      <a:accent2>
        <a:srgbClr val="000000"/>
      </a:accent2>
      <a:accent3>
        <a:srgbClr val="D20000"/>
      </a:accent3>
      <a:accent4>
        <a:srgbClr val="F6A800"/>
      </a:accent4>
      <a:accent5>
        <a:srgbClr val="E95E0F"/>
      </a:accent5>
      <a:accent6>
        <a:srgbClr val="65599F"/>
      </a:accent6>
      <a:hlink>
        <a:srgbClr val="B0CB51"/>
      </a:hlink>
      <a:folHlink>
        <a:srgbClr val="E0519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ta2012">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effectStyle>
        <a:effectStyle>
          <a:effectLst/>
        </a:effectStyle>
        <a:effectStyle>
          <a:effectLst>
            <a:outerShdw blurRad="39999" dist="484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F43A950C-3817-CB49-B35A-A5282E14158E}" vid="{E0337DBD-E2EB-B74A-BCD1-B718ED0C7F8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4474</Words>
  <Application>Microsoft Office PowerPoint</Application>
  <PresentationFormat>Breitbild</PresentationFormat>
  <Paragraphs>757</Paragraphs>
  <Slides>80</Slides>
  <Notes>2</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80</vt:i4>
      </vt:variant>
    </vt:vector>
  </HeadingPairs>
  <TitlesOfParts>
    <vt:vector size="90" baseType="lpstr">
      <vt:lpstr>Aptos</vt:lpstr>
      <vt:lpstr>Aptos Display</vt:lpstr>
      <vt:lpstr>Arial</vt:lpstr>
      <vt:lpstr>Consolas</vt:lpstr>
      <vt:lpstr>Courier New</vt:lpstr>
      <vt:lpstr>Myriad Pro</vt:lpstr>
      <vt:lpstr>Myriad Pro Light</vt:lpstr>
      <vt:lpstr>Wingdings</vt:lpstr>
      <vt:lpstr>Office</vt:lpstr>
      <vt:lpstr>Integrata2014</vt:lpstr>
      <vt:lpstr>Schulung: SAP UI5 und Fiori</vt:lpstr>
      <vt:lpstr>Agenda – Tag 03</vt:lpstr>
      <vt:lpstr>OData Grundlagen</vt:lpstr>
      <vt:lpstr>OData Grundlagen</vt:lpstr>
      <vt:lpstr>Charakteristiken von REST (1)</vt:lpstr>
      <vt:lpstr>Charakteristiken von REST (2)</vt:lpstr>
      <vt:lpstr>Charakteristiken von REST (3)</vt:lpstr>
      <vt:lpstr>REST-Befehle</vt:lpstr>
      <vt:lpstr>OData</vt:lpstr>
      <vt:lpstr>OData als Standard</vt:lpstr>
      <vt:lpstr>ODBC für das Web</vt:lpstr>
      <vt:lpstr>OData Servicedokument</vt:lpstr>
      <vt:lpstr>OData Meta-Daten-Dokument</vt:lpstr>
      <vt:lpstr>Hands on! - Beispiel</vt:lpstr>
      <vt:lpstr>sap-ds-debug=true</vt:lpstr>
      <vt:lpstr>OData – Auswahl Rückgabeformat</vt:lpstr>
      <vt:lpstr>JavaScript Object Notation (JSON)</vt:lpstr>
      <vt:lpstr>Vergleich XML vs. JSON</vt:lpstr>
      <vt:lpstr>Aufbau</vt:lpstr>
      <vt:lpstr>Entity Type – Entitäts Typ</vt:lpstr>
      <vt:lpstr>Entity - Entität</vt:lpstr>
      <vt:lpstr>Entity Set - Entitätsmenge</vt:lpstr>
      <vt:lpstr>Property - Attribut</vt:lpstr>
      <vt:lpstr>Navigation Property – Navigationsattribut Association – Assoziation</vt:lpstr>
      <vt:lpstr>Aufbau im Detail</vt:lpstr>
      <vt:lpstr>Abfrage-Optionen</vt:lpstr>
      <vt:lpstr>$count</vt:lpstr>
      <vt:lpstr>$filter</vt:lpstr>
      <vt:lpstr>$select</vt:lpstr>
      <vt:lpstr>$top</vt:lpstr>
      <vt:lpstr>$skip</vt:lpstr>
      <vt:lpstr>$inlinecount</vt:lpstr>
      <vt:lpstr>Kombination von $skip, $top, $inlinecount</vt:lpstr>
      <vt:lpstr>$orderby</vt:lpstr>
      <vt:lpstr>$expand</vt:lpstr>
      <vt:lpstr>Überblick: Abfrage-Optionen</vt:lpstr>
      <vt:lpstr>CRUD(Q)-Methoden</vt:lpstr>
      <vt:lpstr>RetrieveEntitySet (QUERY)</vt:lpstr>
      <vt:lpstr>RetrieveEntity (READ)</vt:lpstr>
      <vt:lpstr>InsertEntity (CREATE)</vt:lpstr>
      <vt:lpstr>UpdateEntity (UPDATE)</vt:lpstr>
      <vt:lpstr>OData für SAP</vt:lpstr>
      <vt:lpstr>ATOM</vt:lpstr>
      <vt:lpstr>ATOM</vt:lpstr>
      <vt:lpstr>ATOM: Feed Definition &amp; Content</vt:lpstr>
      <vt:lpstr>Das Problem: Hohe Kosten &amp; Komplexität bei Zugriff auf Daten aus SAP Modulen</vt:lpstr>
      <vt:lpstr>Lösung: SAP Gateway 2.0</vt:lpstr>
      <vt:lpstr>Die Lösung: SAP Gateway</vt:lpstr>
      <vt:lpstr>NetWeaver Gateway Software Komponenten</vt:lpstr>
      <vt:lpstr>Neue Komponenten-Struktur in 7.40</vt:lpstr>
      <vt:lpstr>SAP Gateway 2.0 Deployment Scenarios</vt:lpstr>
      <vt:lpstr>SAP Gateway 2.0 Deployment Scenarios</vt:lpstr>
      <vt:lpstr>SAP Gateway 2.0 Deployment Scenarios</vt:lpstr>
      <vt:lpstr>SAP NetWeaver Gateway Tools</vt:lpstr>
      <vt:lpstr>Service Implementierungs-Phase</vt:lpstr>
      <vt:lpstr>Entwicklung von OData-Services</vt:lpstr>
      <vt:lpstr>Abfrageoptionen und Gateway</vt:lpstr>
      <vt:lpstr>Code-basierte Implementierung</vt:lpstr>
      <vt:lpstr>Best Practice – OData Entwicklung</vt:lpstr>
      <vt:lpstr>OData-Webservices und SAPUI5</vt:lpstr>
      <vt:lpstr>Ausblick</vt:lpstr>
      <vt:lpstr>Odata Services in SAPUI5</vt:lpstr>
      <vt:lpstr>Odata Services in SAPUI5</vt:lpstr>
      <vt:lpstr>Einrichten eines OData Models in SAPUI5</vt:lpstr>
      <vt:lpstr>Databinding von OData Services </vt:lpstr>
      <vt:lpstr>Databinding von OData Services </vt:lpstr>
      <vt:lpstr>Lesen von Daten aus einem OData Service (Read)</vt:lpstr>
      <vt:lpstr>Ändern von Daten in einem OData Service (Create)</vt:lpstr>
      <vt:lpstr>Ändern von Daten in einem OData Service (Update)</vt:lpstr>
      <vt:lpstr>Löschen von Daten in einem OData Service (Remove)</vt:lpstr>
      <vt:lpstr>Verwendung des $batch Modus</vt:lpstr>
      <vt:lpstr>Setzen des $batch Modus direkt für OData Model</vt:lpstr>
      <vt:lpstr>Filtern von Daten des OData Service</vt:lpstr>
      <vt:lpstr>Filtern von Daten des OData Service</vt:lpstr>
      <vt:lpstr>Sortieren von Daten des OData Service</vt:lpstr>
      <vt:lpstr>Sortieren von Daten des OData Service</vt:lpstr>
      <vt:lpstr>Verwendung von $expand Parameter des OData Service</vt:lpstr>
      <vt:lpstr>Verwendung von $expand Parameter des OData Service</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205</cp:revision>
  <dcterms:created xsi:type="dcterms:W3CDTF">2024-05-22T07:20:18Z</dcterms:created>
  <dcterms:modified xsi:type="dcterms:W3CDTF">2024-11-19T23:50:32Z</dcterms:modified>
</cp:coreProperties>
</file>