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82" r:id="rId2"/>
    <p:sldId id="471" r:id="rId3"/>
    <p:sldId id="450" r:id="rId4"/>
    <p:sldId id="452" r:id="rId5"/>
    <p:sldId id="438" r:id="rId6"/>
    <p:sldId id="451" r:id="rId7"/>
    <p:sldId id="367" r:id="rId8"/>
    <p:sldId id="455" r:id="rId9"/>
    <p:sldId id="456" r:id="rId10"/>
    <p:sldId id="371" r:id="rId11"/>
    <p:sldId id="454" r:id="rId12"/>
    <p:sldId id="453" r:id="rId13"/>
    <p:sldId id="458" r:id="rId14"/>
    <p:sldId id="459" r:id="rId15"/>
    <p:sldId id="460" r:id="rId16"/>
    <p:sldId id="461" r:id="rId17"/>
    <p:sldId id="462" r:id="rId18"/>
    <p:sldId id="463" r:id="rId19"/>
    <p:sldId id="464" r:id="rId20"/>
    <p:sldId id="466" r:id="rId21"/>
    <p:sldId id="465" r:id="rId22"/>
    <p:sldId id="467" r:id="rId23"/>
    <p:sldId id="468" r:id="rId24"/>
    <p:sldId id="470" r:id="rId25"/>
    <p:sldId id="469" r:id="rId26"/>
    <p:sldId id="457" r:id="rId27"/>
    <p:sldId id="472" r:id="rId28"/>
    <p:sldId id="290" r:id="rId29"/>
    <p:sldId id="473" r:id="rId30"/>
    <p:sldId id="324" r:id="rId31"/>
    <p:sldId id="327" r:id="rId32"/>
    <p:sldId id="388" r:id="rId33"/>
    <p:sldId id="389" r:id="rId34"/>
    <p:sldId id="390" r:id="rId35"/>
    <p:sldId id="391" r:id="rId36"/>
    <p:sldId id="393" r:id="rId37"/>
    <p:sldId id="392" r:id="rId38"/>
    <p:sldId id="394" r:id="rId39"/>
    <p:sldId id="375" r:id="rId40"/>
    <p:sldId id="395" r:id="rId41"/>
    <p:sldId id="396" r:id="rId42"/>
    <p:sldId id="397" r:id="rId43"/>
    <p:sldId id="474" r:id="rId44"/>
    <p:sldId id="365" r:id="rId4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10" autoAdjust="0"/>
    <p:restoredTop sz="94676"/>
  </p:normalViewPr>
  <p:slideViewPr>
    <p:cSldViewPr snapToGrid="0">
      <p:cViewPr varScale="1">
        <p:scale>
          <a:sx n="106" d="100"/>
          <a:sy n="106" d="100"/>
        </p:scale>
        <p:origin x="13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8D8E7-E4ED-C44E-8758-E77C2E550289}" type="datetimeFigureOut">
              <a:rPr lang="de-DE" smtClean="0"/>
              <a:t>19.11.2024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C8601-5E09-0E4C-A79E-D4DC8377D91B}" type="slidenum">
              <a:rPr lang="de-DE" smtClean="0"/>
              <a:t>‹Nr.›</a:t>
            </a:fld>
            <a:endParaRPr lang="de-DE"/>
          </a:p>
        </p:txBody>
      </p:sp>
    </p:spTree>
    <p:extLst>
      <p:ext uri="{BB962C8B-B14F-4D97-AF65-F5344CB8AC3E}">
        <p14:creationId xmlns:p14="http://schemas.microsoft.com/office/powerpoint/2010/main" val="398735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5379F-BB8E-43EC-87D2-047D2868A71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9DC5A6E-0045-F13E-9E3C-C96DEAE7EF6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262D375-2AF1-2FDD-531E-04AD81AE84FA}"/>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0B3D565D-1CE6-AC2B-53A2-E4E20AA7784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3882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EAF3F-0F78-AC9E-FE5C-74EE66C8A96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FEDBBD7-8645-3303-FCF0-4D3570BE28A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995C91B-A9DD-635C-9C07-E6E297E46CDA}"/>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30E5A7D7-EFE4-DF81-77DC-175E2FCAF6F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80832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4B5E4-7A23-C530-5E59-3B5CC531A68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38994F3-86F3-363F-14C1-5A84276155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9D57085-BA05-D960-81AF-8370743E9FA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8FDCF5A-5FF7-6CE8-48A7-220681880D2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74598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7D80F-676C-148E-B1AC-EE4E68AED0A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BFA8F21-1E0E-33C7-0286-9BC8C65E506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535059C-1B97-1203-908C-80D6EEB19D7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23DE694A-2A62-6DA3-97C1-1737A97F895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83530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89A6F-4EA3-6431-F6AC-225C6C95B3D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DE71A7C-F787-CB34-33CB-D746034002F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184EAD2-380F-FDB9-6513-223839A939F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FAD4F13-851A-6A47-A53B-580A8263F78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74753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A683B-68EB-3086-97A7-EFF3E009BEE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9D81CEA-E06C-725D-9EC9-05E46E202F3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21D93AE-513D-EA10-EB44-BC87D8A69FD7}"/>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2E6D3113-EE16-C748-0640-E5F729463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30598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6D1BC-543E-891B-B5B4-A3B111E82B6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72E5B8F-EF23-7FC1-D5F0-25901602721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C32175D-59FE-07F6-04CF-B2C4D14DA405}"/>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BEE57306-085C-EBCC-9DB0-660D3A085FA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97772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A2D11-1A84-A571-5C37-F0FEC019823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1817FAF-9234-EE17-98BA-01977386CA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A32DDC0-7F40-D97A-9BBC-4E2FA7A19FDC}"/>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8CEE9EBC-FB53-0EBC-6988-5EFB032ED39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12634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505E9-47D2-FE6F-9BAF-3E4415C3906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D05435B-E341-3549-3066-4AFF58C4AE1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E760EE2-0E86-DFCD-079A-4FEF8AD7541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353F0459-589A-11A9-421B-482C59B1E5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5759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6368C-6611-786C-2600-0E14980CE10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C1C83C-4783-017A-2F37-6A48D8EE9A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DE2DDD1-0434-B70D-665D-C4E0C04A800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FAFF9FBC-8990-17CA-8554-E05EB1A3E09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6385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DEE05-462B-76C3-2786-B20C80BA369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9B4FF2B-8FF3-0F2D-3CB3-17BD2CE3626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133C4B4-58D2-B7D4-2DE7-87962A1BF0C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F8D7332-83EB-1786-F839-8CB65B908BE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40913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40AE-0927-437C-C6C1-5D095BB015A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DE451BF-6EB2-19B0-7B96-53B6C80C0A3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CF56C2B-FB74-E5F9-128C-7416F2DBD29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219B2DC-D685-62C2-DA24-26CB01B9FC8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2328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BF52D-BED2-A73A-EC32-7301F36322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3601A56-6431-13E3-D975-D5E74F2A560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FAF31A-7438-2612-80E5-7A22BFD458D4}"/>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0AF4EFDC-5F59-8ACA-2F56-FFF84E2B40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06148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51A47-C548-C71B-E85C-01FEDED6C40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542E5A7-A925-2B6C-92D8-D5ADCB0A542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868382E-3A2E-E089-8D5B-F3C61E5837AD}"/>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407BE7F-F760-F2EA-23DA-CDF724DB045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95812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31</a:t>
            </a:fld>
            <a:endParaRPr lang="de-DE"/>
          </a:p>
        </p:txBody>
      </p:sp>
    </p:spTree>
    <p:extLst>
      <p:ext uri="{BB962C8B-B14F-4D97-AF65-F5344CB8AC3E}">
        <p14:creationId xmlns:p14="http://schemas.microsoft.com/office/powerpoint/2010/main" val="3548452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C2CFF-3AF6-B78D-9310-9BCA1D5B826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B304C91-CD60-F353-E036-F5EBE073A1B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D82A18A-D325-FE96-294F-DD4C9A5320D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825D5DE-C843-B459-61B7-44483B58A5FE}"/>
              </a:ext>
            </a:extLst>
          </p:cNvPr>
          <p:cNvSpPr>
            <a:spLocks noGrp="1"/>
          </p:cNvSpPr>
          <p:nvPr>
            <p:ph type="sldNum" sz="quarter" idx="5"/>
          </p:nvPr>
        </p:nvSpPr>
        <p:spPr/>
        <p:txBody>
          <a:bodyPr/>
          <a:lstStyle/>
          <a:p>
            <a:fld id="{DC0C8601-5E09-0E4C-A79E-D4DC8377D91B}" type="slidenum">
              <a:rPr lang="de-DE" smtClean="0"/>
              <a:t>32</a:t>
            </a:fld>
            <a:endParaRPr lang="de-DE"/>
          </a:p>
        </p:txBody>
      </p:sp>
    </p:spTree>
    <p:extLst>
      <p:ext uri="{BB962C8B-B14F-4D97-AF65-F5344CB8AC3E}">
        <p14:creationId xmlns:p14="http://schemas.microsoft.com/office/powerpoint/2010/main" val="2210313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FEA45-07EF-DAAA-3A88-6AA9B7B65B9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FAE5976-1AE5-1FBB-BF61-CB17033FFD0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F21C8EB-668C-90A4-9471-540E700DF27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7E4DA23-8C8B-2DD2-3FC1-30AE6606805B}"/>
              </a:ext>
            </a:extLst>
          </p:cNvPr>
          <p:cNvSpPr>
            <a:spLocks noGrp="1"/>
          </p:cNvSpPr>
          <p:nvPr>
            <p:ph type="sldNum" sz="quarter" idx="5"/>
          </p:nvPr>
        </p:nvSpPr>
        <p:spPr/>
        <p:txBody>
          <a:bodyPr/>
          <a:lstStyle/>
          <a:p>
            <a:fld id="{DC0C8601-5E09-0E4C-A79E-D4DC8377D91B}" type="slidenum">
              <a:rPr lang="de-DE" smtClean="0"/>
              <a:t>33</a:t>
            </a:fld>
            <a:endParaRPr lang="de-DE"/>
          </a:p>
        </p:txBody>
      </p:sp>
    </p:spTree>
    <p:extLst>
      <p:ext uri="{BB962C8B-B14F-4D97-AF65-F5344CB8AC3E}">
        <p14:creationId xmlns:p14="http://schemas.microsoft.com/office/powerpoint/2010/main" val="356047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59E30-466D-A74F-7EE0-488F7633DBF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2B9E791-564B-58D2-7936-0B498910AF4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0235E20-C5A7-DA61-104A-F846F6D025A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E72E2D3-F096-F88A-EF62-FECBAB3FBBBC}"/>
              </a:ext>
            </a:extLst>
          </p:cNvPr>
          <p:cNvSpPr>
            <a:spLocks noGrp="1"/>
          </p:cNvSpPr>
          <p:nvPr>
            <p:ph type="sldNum" sz="quarter" idx="5"/>
          </p:nvPr>
        </p:nvSpPr>
        <p:spPr/>
        <p:txBody>
          <a:bodyPr/>
          <a:lstStyle/>
          <a:p>
            <a:fld id="{DC0C8601-5E09-0E4C-A79E-D4DC8377D91B}" type="slidenum">
              <a:rPr lang="de-DE" smtClean="0"/>
              <a:t>34</a:t>
            </a:fld>
            <a:endParaRPr lang="de-DE"/>
          </a:p>
        </p:txBody>
      </p:sp>
    </p:spTree>
    <p:extLst>
      <p:ext uri="{BB962C8B-B14F-4D97-AF65-F5344CB8AC3E}">
        <p14:creationId xmlns:p14="http://schemas.microsoft.com/office/powerpoint/2010/main" val="3979816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A5DDE-6535-9256-A8A4-8F16B2DB543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E3D27FB-F2C4-5B3F-CEA3-CB965A238E6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FC612A-A07A-A218-BC88-C948F4750D2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36BB448-36B2-D791-7C74-EA0498475E5B}"/>
              </a:ext>
            </a:extLst>
          </p:cNvPr>
          <p:cNvSpPr>
            <a:spLocks noGrp="1"/>
          </p:cNvSpPr>
          <p:nvPr>
            <p:ph type="sldNum" sz="quarter" idx="5"/>
          </p:nvPr>
        </p:nvSpPr>
        <p:spPr/>
        <p:txBody>
          <a:bodyPr/>
          <a:lstStyle/>
          <a:p>
            <a:fld id="{DC0C8601-5E09-0E4C-A79E-D4DC8377D91B}" type="slidenum">
              <a:rPr lang="de-DE" smtClean="0"/>
              <a:t>35</a:t>
            </a:fld>
            <a:endParaRPr lang="de-DE"/>
          </a:p>
        </p:txBody>
      </p:sp>
    </p:spTree>
    <p:extLst>
      <p:ext uri="{BB962C8B-B14F-4D97-AF65-F5344CB8AC3E}">
        <p14:creationId xmlns:p14="http://schemas.microsoft.com/office/powerpoint/2010/main" val="38384497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96D2A-BADE-48E8-CD4A-6875ADC099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77C06D2-8C73-1048-2C86-47245A071D1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8965488-3236-E02A-84B9-21249291335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gezeigten Beispiel wird die </a:t>
            </a:r>
            <a:r>
              <a:rPr lang="de-DE" dirty="0" err="1"/>
              <a:t>navTo</a:t>
            </a:r>
            <a:r>
              <a:rPr lang="de-DE" dirty="0"/>
              <a:t>-Methode des Routers in einer Event-Handler-Methode eines View-Controllers verwendet, um zu der Route namens </a:t>
            </a:r>
            <a:r>
              <a:rPr lang="de-DE" dirty="0" err="1"/>
              <a:t>detail</a:t>
            </a:r>
            <a:r>
              <a:rPr lang="de-DE" dirty="0"/>
              <a:t> zu navigieren. Dadurch wird das Muster </a:t>
            </a:r>
            <a:r>
              <a:rPr lang="de-DE" i="1" dirty="0" err="1"/>
              <a:t>detail</a:t>
            </a:r>
            <a:r>
              <a:rPr lang="de-DE" dirty="0"/>
              <a:t> der Route </a:t>
            </a:r>
            <a:r>
              <a:rPr lang="de-DE" dirty="0" err="1"/>
              <a:t>detail</a:t>
            </a:r>
            <a:r>
              <a:rPr lang="de-DE" dirty="0"/>
              <a:t> (siehe oben) auf den Hash des Browsers gesetzt. SAPUI5 reagiert dann auf das Hashchange-Ereignis des Browsers, um die Route zu finden, die mit diesem Hash übereinstimmt. Dies führt dazu, dass das Ziel der Detail-Route - im Endeffekt die Detailsicht - im Browser angezeigt wird.</a:t>
            </a:r>
          </a:p>
          <a:p>
            <a:endParaRPr lang="de-DE" dirty="0"/>
          </a:p>
        </p:txBody>
      </p:sp>
      <p:sp>
        <p:nvSpPr>
          <p:cNvPr id="4" name="Foliennummernplatzhalter 3">
            <a:extLst>
              <a:ext uri="{FF2B5EF4-FFF2-40B4-BE49-F238E27FC236}">
                <a16:creationId xmlns:a16="http://schemas.microsoft.com/office/drawing/2014/main" id="{AEB5596A-CE04-BDAE-9FDD-B8837174B09E}"/>
              </a:ext>
            </a:extLst>
          </p:cNvPr>
          <p:cNvSpPr>
            <a:spLocks noGrp="1"/>
          </p:cNvSpPr>
          <p:nvPr>
            <p:ph type="sldNum" sz="quarter" idx="5"/>
          </p:nvPr>
        </p:nvSpPr>
        <p:spPr/>
        <p:txBody>
          <a:bodyPr/>
          <a:lstStyle/>
          <a:p>
            <a:fld id="{DC0C8601-5E09-0E4C-A79E-D4DC8377D91B}" type="slidenum">
              <a:rPr lang="de-DE" smtClean="0"/>
              <a:t>36</a:t>
            </a:fld>
            <a:endParaRPr lang="de-DE"/>
          </a:p>
        </p:txBody>
      </p:sp>
    </p:spTree>
    <p:extLst>
      <p:ext uri="{BB962C8B-B14F-4D97-AF65-F5344CB8AC3E}">
        <p14:creationId xmlns:p14="http://schemas.microsoft.com/office/powerpoint/2010/main" val="1556830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471A8-EC2D-14A2-E238-749D7B0275F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21AD03F-E537-179F-DADE-55DB1D95D0E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67AC6F9-518C-4478-61D5-3E80EE6A4DD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gezeigten Beispiel wird die </a:t>
            </a:r>
            <a:r>
              <a:rPr lang="de-DE" dirty="0" err="1"/>
              <a:t>navTo</a:t>
            </a:r>
            <a:r>
              <a:rPr lang="de-DE" dirty="0"/>
              <a:t>-Methode des Routers in einer Event-Handler-Methode eines View-Controllers verwendet, um zu der Route namens </a:t>
            </a:r>
            <a:r>
              <a:rPr lang="de-DE" dirty="0" err="1"/>
              <a:t>detail</a:t>
            </a:r>
            <a:r>
              <a:rPr lang="de-DE" dirty="0"/>
              <a:t> zu navigieren. Dadurch wird das Muster </a:t>
            </a:r>
            <a:r>
              <a:rPr lang="de-DE" i="1" dirty="0" err="1"/>
              <a:t>detail</a:t>
            </a:r>
            <a:r>
              <a:rPr lang="de-DE" dirty="0"/>
              <a:t> der Route </a:t>
            </a:r>
            <a:r>
              <a:rPr lang="de-DE" dirty="0" err="1"/>
              <a:t>detail</a:t>
            </a:r>
            <a:r>
              <a:rPr lang="de-DE" dirty="0"/>
              <a:t> (siehe oben) auf den Hash des Browsers gesetzt. SAPUI5 reagiert dann auf das Hashchange-Ereignis des Browsers, um die Route zu finden, die mit diesem Hash übereinstimmt. Dies führt dazu, dass das Ziel der Detail-Route - im Endeffekt die Detailsicht - im Browser angezeigt wird.</a:t>
            </a:r>
          </a:p>
          <a:p>
            <a:endParaRPr lang="de-DE" dirty="0"/>
          </a:p>
        </p:txBody>
      </p:sp>
      <p:sp>
        <p:nvSpPr>
          <p:cNvPr id="4" name="Foliennummernplatzhalter 3">
            <a:extLst>
              <a:ext uri="{FF2B5EF4-FFF2-40B4-BE49-F238E27FC236}">
                <a16:creationId xmlns:a16="http://schemas.microsoft.com/office/drawing/2014/main" id="{4C2EE695-254A-2A9F-DEFF-D935BFAA13B1}"/>
              </a:ext>
            </a:extLst>
          </p:cNvPr>
          <p:cNvSpPr>
            <a:spLocks noGrp="1"/>
          </p:cNvSpPr>
          <p:nvPr>
            <p:ph type="sldNum" sz="quarter" idx="5"/>
          </p:nvPr>
        </p:nvSpPr>
        <p:spPr/>
        <p:txBody>
          <a:bodyPr/>
          <a:lstStyle/>
          <a:p>
            <a:fld id="{DC0C8601-5E09-0E4C-A79E-D4DC8377D91B}" type="slidenum">
              <a:rPr lang="de-DE" smtClean="0"/>
              <a:t>37</a:t>
            </a:fld>
            <a:endParaRPr lang="de-DE"/>
          </a:p>
        </p:txBody>
      </p:sp>
    </p:spTree>
    <p:extLst>
      <p:ext uri="{BB962C8B-B14F-4D97-AF65-F5344CB8AC3E}">
        <p14:creationId xmlns:p14="http://schemas.microsoft.com/office/powerpoint/2010/main" val="3831217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25B81-2FB0-469B-3FCA-A9927531775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E4FD542-2BAF-FE02-7482-7911D8B3DC8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914E249-3B5A-93EA-B3AB-659C2E04AC0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gezeigten Beispiel wird die </a:t>
            </a:r>
            <a:r>
              <a:rPr lang="de-DE" dirty="0" err="1"/>
              <a:t>navTo</a:t>
            </a:r>
            <a:r>
              <a:rPr lang="de-DE" dirty="0"/>
              <a:t>-Methode des Routers in einer Event-Handler-Methode eines View-Controllers verwendet, um zu der Route namens </a:t>
            </a:r>
            <a:r>
              <a:rPr lang="de-DE" dirty="0" err="1"/>
              <a:t>detail</a:t>
            </a:r>
            <a:r>
              <a:rPr lang="de-DE" dirty="0"/>
              <a:t> zu navigieren. Dadurch wird das Muster </a:t>
            </a:r>
            <a:r>
              <a:rPr lang="de-DE" i="1" dirty="0" err="1"/>
              <a:t>detail</a:t>
            </a:r>
            <a:r>
              <a:rPr lang="de-DE" dirty="0"/>
              <a:t> der Route </a:t>
            </a:r>
            <a:r>
              <a:rPr lang="de-DE" dirty="0" err="1"/>
              <a:t>detail</a:t>
            </a:r>
            <a:r>
              <a:rPr lang="de-DE" dirty="0"/>
              <a:t> (siehe oben) auf den Hash des Browsers gesetzt. SAPUI5 reagiert dann auf das Hashchange-Ereignis des Browsers, um die Route zu finden, die mit diesem Hash übereinstimmt. Dies führt dazu, dass das Ziel der Detail-Route - im Endeffekt die Detailsicht - im Browser angezeigt wird.</a:t>
            </a:r>
          </a:p>
          <a:p>
            <a:endParaRPr lang="de-DE" dirty="0"/>
          </a:p>
        </p:txBody>
      </p:sp>
      <p:sp>
        <p:nvSpPr>
          <p:cNvPr id="4" name="Foliennummernplatzhalter 3">
            <a:extLst>
              <a:ext uri="{FF2B5EF4-FFF2-40B4-BE49-F238E27FC236}">
                <a16:creationId xmlns:a16="http://schemas.microsoft.com/office/drawing/2014/main" id="{FA807992-6003-DE8B-1F1F-94663AC3DBE8}"/>
              </a:ext>
            </a:extLst>
          </p:cNvPr>
          <p:cNvSpPr>
            <a:spLocks noGrp="1"/>
          </p:cNvSpPr>
          <p:nvPr>
            <p:ph type="sldNum" sz="quarter" idx="5"/>
          </p:nvPr>
        </p:nvSpPr>
        <p:spPr/>
        <p:txBody>
          <a:bodyPr/>
          <a:lstStyle/>
          <a:p>
            <a:fld id="{DC0C8601-5E09-0E4C-A79E-D4DC8377D91B}" type="slidenum">
              <a:rPr lang="de-DE" smtClean="0"/>
              <a:t>38</a:t>
            </a:fld>
            <a:endParaRPr lang="de-DE"/>
          </a:p>
        </p:txBody>
      </p:sp>
    </p:spTree>
    <p:extLst>
      <p:ext uri="{BB962C8B-B14F-4D97-AF65-F5344CB8AC3E}">
        <p14:creationId xmlns:p14="http://schemas.microsoft.com/office/powerpoint/2010/main" val="3826398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47E60-C678-B4D9-2F4A-321571F5B5F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EF2AAB8-DD01-063F-2234-C011FCF6F96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BF39545-C179-1115-7E88-EDF024138ECD}"/>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D601402-4EAF-AE48-D919-F125CE99B8E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79706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BA540-E503-EB54-DE83-A46578BDB1B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93D3B6C-9733-4D98-AE20-37E501993FD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F6893B9-795F-D355-D410-EA94E19D51F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C44992E-CBD7-FDD9-6D02-8E71C6E2BF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54981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619D4-3827-FA6E-FA85-0A6061E6A2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185FC62-1120-1ED4-393B-D2983B6A8CF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5D4A586-4EF1-E30E-F95F-E7C62A1B0F5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D054AD9-9352-3DE0-85E5-CD60B3218B6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948515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7EA22-7B9C-C692-9F43-6FF875450D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B12F5AB-3F67-491D-72E0-5BB91BD328E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E220498-6D29-6386-8A38-9A20F886C3F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71E5FE0-0553-C03E-FB90-F794183B052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5221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77BD1-4A55-08F9-636C-568998EB17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A35F1E-FA1C-3D72-1A58-444037A65AA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70688AF-B07F-F471-4E0F-ABA98471452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D5C8F6B-932E-3081-70B5-6028A12CAE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8117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9FB6D-48AB-E5BC-42C5-B8F28EF2E54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97EC155-78BD-ECFC-FDB4-762D99F3AF9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2E9FFEC-1C34-4E70-CBCB-5B9189EA127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BEF5995-3B00-0B7F-3D34-424E2073AA6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67270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87728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FC5BA-86F9-5ACC-9D82-6B83D1136F9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F3CF011-F4C4-3DE3-8D18-60F8C0E1A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B2C9E69-70F7-FCAC-6E73-A20B577EF0F7}"/>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652B5932-8E6D-6E5F-2036-43C1C41FEB4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66848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21CC5-2C9C-709D-45BF-1E9F4891942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660ACB4-411B-F132-8ABA-B8922A383A2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280A261-FCCC-9FD7-3B27-23145D4B49C1}"/>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2F8E81A-706B-63DA-4907-F025AF9AEBE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31536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A2F20-5332-6686-CAE2-CCB5DEA529E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0C78D8F-E058-AE5F-F549-4867F37D798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91FF7BB-75B6-7CC0-04B7-96A40B7ED6D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BA4E16E-D6F5-77A3-F50C-A468075FF77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53294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77D61-E241-8C81-1F5D-BE934FAE3E2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C890BC2-BF71-7DAA-8386-36C14527AEA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FBBC23F-FEE0-00AA-D5E3-7FAE59F45B65}"/>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D8A3C9E2-4A9B-C677-5DA9-488D7C6CCEE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1097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19.11.2024</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19.11.2024</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github.com/DevelopmentBvise/Schulu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github.com/DevelopmentBvise/Schulu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dirty="0" err="1">
                <a:solidFill>
                  <a:schemeClr val="tx1">
                    <a:lumMod val="85000"/>
                    <a:lumOff val="15000"/>
                  </a:schemeClr>
                </a:solidFill>
              </a:rPr>
              <a:t>Schulung</a:t>
            </a:r>
            <a:r>
              <a:rPr lang="en-US" sz="3600" dirty="0">
                <a:solidFill>
                  <a:schemeClr val="tx1">
                    <a:lumMod val="85000"/>
                    <a:lumOff val="15000"/>
                  </a:schemeClr>
                </a:solidFill>
              </a:rPr>
              <a:t>: SAP UI5 und Fiori</a:t>
            </a: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BD2FA14-319D-DB2F-E6CE-E8160E3BF65D}"/>
              </a:ext>
            </a:extLst>
          </p:cNvPr>
          <p:cNvSpPr>
            <a:spLocks noGrp="1"/>
          </p:cNvSpPr>
          <p:nvPr>
            <p:ph type="title"/>
          </p:nvPr>
        </p:nvSpPr>
        <p:spPr>
          <a:xfrm>
            <a:off x="838200" y="365125"/>
            <a:ext cx="10515600" cy="1325563"/>
          </a:xfrm>
        </p:spPr>
        <p:txBody>
          <a:bodyPr>
            <a:normAutofit/>
          </a:bodyPr>
          <a:lstStyle/>
          <a:p>
            <a:r>
              <a:rPr lang="de-DE" sz="5400" dirty="0"/>
              <a:t>Elemente aus </a:t>
            </a:r>
            <a:r>
              <a:rPr lang="de-DE" sz="5400" dirty="0" err="1"/>
              <a:t>sap.ui</a:t>
            </a:r>
            <a:r>
              <a:rPr lang="de-DE" sz="5400" dirty="0"/>
              <a:t> Library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Inhaltsplatzhalter 4">
            <a:extLst>
              <a:ext uri="{FF2B5EF4-FFF2-40B4-BE49-F238E27FC236}">
                <a16:creationId xmlns:a16="http://schemas.microsoft.com/office/drawing/2014/main" id="{DFCE348D-6ECE-F681-1F43-0A51BD772013}"/>
              </a:ext>
            </a:extLst>
          </p:cNvPr>
          <p:cNvSpPr>
            <a:spLocks noGrp="1"/>
          </p:cNvSpPr>
          <p:nvPr>
            <p:ph idx="1"/>
          </p:nvPr>
        </p:nvSpPr>
        <p:spPr/>
        <p:txBody>
          <a:bodyPr>
            <a:normAutofit fontScale="77500" lnSpcReduction="20000"/>
          </a:bodyPr>
          <a:lstStyle/>
          <a:p>
            <a:pPr lvl="0"/>
            <a:r>
              <a:rPr lang="de-DE" dirty="0"/>
              <a:t>Fokus liegt auf Desktop-Maus Interaktion</a:t>
            </a:r>
            <a:endParaRPr lang="en-US" dirty="0"/>
          </a:p>
          <a:p>
            <a:pPr lvl="0"/>
            <a:r>
              <a:rPr lang="de-DE" dirty="0"/>
              <a:t>Umfangreiche UI Controls für moderne Benutzerschnittstellen</a:t>
            </a:r>
          </a:p>
          <a:p>
            <a:pPr lvl="1"/>
            <a:r>
              <a:rPr lang="de-DE" dirty="0"/>
              <a:t>Einfache </a:t>
            </a:r>
            <a:br>
              <a:rPr lang="de-DE" dirty="0"/>
            </a:br>
            <a:r>
              <a:rPr lang="de-DE" dirty="0"/>
              <a:t>(Buttons, </a:t>
            </a:r>
            <a:r>
              <a:rPr lang="de-DE" dirty="0" err="1"/>
              <a:t>Textbox</a:t>
            </a:r>
            <a:r>
              <a:rPr lang="de-DE" dirty="0"/>
              <a:t>, Links, Bilder) </a:t>
            </a:r>
          </a:p>
          <a:p>
            <a:pPr lvl="1"/>
            <a:endParaRPr lang="de-DE" dirty="0"/>
          </a:p>
          <a:p>
            <a:pPr lvl="1"/>
            <a:r>
              <a:rPr lang="de-DE" dirty="0"/>
              <a:t>Komplexe</a:t>
            </a:r>
            <a:br>
              <a:rPr lang="de-DE" dirty="0"/>
            </a:br>
            <a:r>
              <a:rPr lang="de-DE" dirty="0"/>
              <a:t>(Tabellen, </a:t>
            </a:r>
            <a:r>
              <a:rPr lang="de-DE" dirty="0" err="1"/>
              <a:t>DataGrids</a:t>
            </a:r>
            <a:r>
              <a:rPr lang="de-DE" dirty="0"/>
              <a:t>, </a:t>
            </a:r>
            <a:r>
              <a:rPr lang="de-DE" dirty="0" err="1"/>
              <a:t>Tree</a:t>
            </a:r>
            <a:r>
              <a:rPr lang="de-DE" dirty="0"/>
              <a:t> ..)</a:t>
            </a:r>
          </a:p>
          <a:p>
            <a:pPr lvl="1"/>
            <a:endParaRPr lang="de-DE" dirty="0"/>
          </a:p>
          <a:p>
            <a:pPr lvl="1"/>
            <a:r>
              <a:rPr lang="de-DE" dirty="0"/>
              <a:t>Form-Elemente</a:t>
            </a:r>
            <a:br>
              <a:rPr lang="de-DE" dirty="0"/>
            </a:br>
            <a:r>
              <a:rPr lang="de-DE" dirty="0"/>
              <a:t>(Date-Picker, Slider ..)</a:t>
            </a:r>
          </a:p>
          <a:p>
            <a:pPr lvl="1"/>
            <a:endParaRPr lang="de-DE" dirty="0"/>
          </a:p>
          <a:p>
            <a:pPr lvl="1"/>
            <a:r>
              <a:rPr lang="de-DE" dirty="0" err="1"/>
              <a:t>Layouting</a:t>
            </a:r>
            <a:br>
              <a:rPr lang="de-DE" dirty="0"/>
            </a:br>
            <a:r>
              <a:rPr lang="de-DE" dirty="0"/>
              <a:t>(Tabs, Dialoge .. )</a:t>
            </a:r>
          </a:p>
          <a:p>
            <a:endParaRPr lang="de-DE" dirty="0"/>
          </a:p>
          <a:p>
            <a:r>
              <a:rPr lang="de-DE" dirty="0"/>
              <a:t>Nicht immer geeignet für mobile </a:t>
            </a:r>
            <a:br>
              <a:rPr lang="de-DE" dirty="0"/>
            </a:br>
            <a:r>
              <a:rPr lang="de-DE" dirty="0"/>
              <a:t>Geräte und Touch-Interaktion</a:t>
            </a:r>
          </a:p>
          <a:p>
            <a:endParaRPr lang="de-DE" dirty="0"/>
          </a:p>
        </p:txBody>
      </p:sp>
      <p:pic>
        <p:nvPicPr>
          <p:cNvPr id="9" name="Grafik 8">
            <a:extLst>
              <a:ext uri="{FF2B5EF4-FFF2-40B4-BE49-F238E27FC236}">
                <a16:creationId xmlns:a16="http://schemas.microsoft.com/office/drawing/2014/main" id="{0D242B34-A5D4-EA7A-A4B0-A68F363DF5F9}"/>
              </a:ext>
            </a:extLst>
          </p:cNvPr>
          <p:cNvPicPr>
            <a:picLocks noChangeAspect="1"/>
          </p:cNvPicPr>
          <p:nvPr/>
        </p:nvPicPr>
        <p:blipFill>
          <a:blip r:embed="rId3"/>
          <a:stretch>
            <a:fillRect/>
          </a:stretch>
        </p:blipFill>
        <p:spPr>
          <a:xfrm>
            <a:off x="5575741" y="3183674"/>
            <a:ext cx="6195635" cy="1278464"/>
          </a:xfrm>
          <a:prstGeom prst="rect">
            <a:avLst/>
          </a:prstGeom>
        </p:spPr>
      </p:pic>
    </p:spTree>
    <p:extLst>
      <p:ext uri="{BB962C8B-B14F-4D97-AF65-F5344CB8AC3E}">
        <p14:creationId xmlns:p14="http://schemas.microsoft.com/office/powerpoint/2010/main" val="308808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10C6B2-9FD4-63DA-0BE9-6334A483CF2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46FE0D-B457-4820-552A-416F364C50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5F5372-5FB1-C5A5-E15B-80A3993FA572}"/>
              </a:ext>
            </a:extLst>
          </p:cNvPr>
          <p:cNvSpPr>
            <a:spLocks noGrp="1"/>
          </p:cNvSpPr>
          <p:nvPr>
            <p:ph type="title"/>
          </p:nvPr>
        </p:nvSpPr>
        <p:spPr>
          <a:xfrm>
            <a:off x="838200" y="365125"/>
            <a:ext cx="10515600" cy="1325563"/>
          </a:xfrm>
        </p:spPr>
        <p:txBody>
          <a:bodyPr>
            <a:normAutofit/>
          </a:bodyPr>
          <a:lstStyle/>
          <a:p>
            <a:r>
              <a:rPr lang="de-DE" sz="5400" dirty="0"/>
              <a:t>Elemente aus </a:t>
            </a:r>
            <a:r>
              <a:rPr lang="de-DE" sz="5400" dirty="0" err="1"/>
              <a:t>sap.m</a:t>
            </a:r>
            <a:r>
              <a:rPr lang="de-DE" sz="5400" dirty="0"/>
              <a:t> Library</a:t>
            </a:r>
          </a:p>
        </p:txBody>
      </p:sp>
      <p:sp>
        <p:nvSpPr>
          <p:cNvPr id="10" name="sketch line">
            <a:extLst>
              <a:ext uri="{FF2B5EF4-FFF2-40B4-BE49-F238E27FC236}">
                <a16:creationId xmlns:a16="http://schemas.microsoft.com/office/drawing/2014/main" id="{A259EF3B-7461-B8F3-6B05-1E725FF25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Inhaltsplatzhalter 4">
            <a:extLst>
              <a:ext uri="{FF2B5EF4-FFF2-40B4-BE49-F238E27FC236}">
                <a16:creationId xmlns:a16="http://schemas.microsoft.com/office/drawing/2014/main" id="{36B203F7-DA3F-E708-30B5-3C79E4A5B488}"/>
              </a:ext>
            </a:extLst>
          </p:cNvPr>
          <p:cNvSpPr>
            <a:spLocks noGrp="1"/>
          </p:cNvSpPr>
          <p:nvPr>
            <p:ph idx="1"/>
          </p:nvPr>
        </p:nvSpPr>
        <p:spPr/>
        <p:txBody>
          <a:bodyPr>
            <a:normAutofit fontScale="85000" lnSpcReduction="20000"/>
          </a:bodyPr>
          <a:lstStyle/>
          <a:p>
            <a:pPr lvl="0"/>
            <a:r>
              <a:rPr lang="en-US" dirty="0"/>
              <a:t>Focus </a:t>
            </a:r>
            <a:r>
              <a:rPr lang="en-US" dirty="0" err="1"/>
              <a:t>liegt</a:t>
            </a:r>
            <a:r>
              <a:rPr lang="en-US" dirty="0"/>
              <a:t> auf Touch-</a:t>
            </a:r>
            <a:r>
              <a:rPr lang="en-US" dirty="0" err="1"/>
              <a:t>Interaktionen</a:t>
            </a:r>
            <a:r>
              <a:rPr lang="en-US" dirty="0"/>
              <a:t> (</a:t>
            </a:r>
            <a:r>
              <a:rPr lang="en-US" dirty="0" err="1"/>
              <a:t>aber</a:t>
            </a:r>
            <a:r>
              <a:rPr lang="en-US" dirty="0"/>
              <a:t> </a:t>
            </a:r>
            <a:r>
              <a:rPr lang="en-US" dirty="0" err="1"/>
              <a:t>auch</a:t>
            </a:r>
            <a:r>
              <a:rPr lang="en-US" dirty="0"/>
              <a:t> am Desktop </a:t>
            </a:r>
            <a:r>
              <a:rPr lang="en-US" dirty="0" err="1"/>
              <a:t>bedienbar</a:t>
            </a:r>
            <a:r>
              <a:rPr lang="en-US" dirty="0"/>
              <a:t>)</a:t>
            </a:r>
          </a:p>
          <a:p>
            <a:r>
              <a:rPr lang="de-DE" dirty="0"/>
              <a:t>Basis für SAP Fiori-Apps </a:t>
            </a:r>
            <a:br>
              <a:rPr lang="de-DE" dirty="0"/>
            </a:br>
            <a:r>
              <a:rPr lang="de-DE" dirty="0"/>
              <a:t>und Fiori-like-Apps</a:t>
            </a:r>
          </a:p>
          <a:p>
            <a:pPr lvl="0"/>
            <a:r>
              <a:rPr lang="de-DE" dirty="0"/>
              <a:t>Controls</a:t>
            </a:r>
          </a:p>
          <a:p>
            <a:pPr lvl="1"/>
            <a:r>
              <a:rPr lang="de-DE" dirty="0"/>
              <a:t>Große Form-Elemente</a:t>
            </a:r>
            <a:br>
              <a:rPr lang="de-DE" dirty="0"/>
            </a:br>
            <a:r>
              <a:rPr lang="de-DE" dirty="0"/>
              <a:t>(Buttons, Textfelder, Slider …)</a:t>
            </a:r>
          </a:p>
          <a:p>
            <a:pPr lvl="1"/>
            <a:r>
              <a:rPr lang="de-DE" dirty="0"/>
              <a:t>Container</a:t>
            </a:r>
            <a:br>
              <a:rPr lang="de-DE" dirty="0"/>
            </a:br>
            <a:r>
              <a:rPr lang="de-DE" dirty="0"/>
              <a:t>(Listen, </a:t>
            </a:r>
            <a:r>
              <a:rPr lang="de-DE" dirty="0" err="1"/>
              <a:t>Tiles</a:t>
            </a:r>
            <a:r>
              <a:rPr lang="de-DE" dirty="0"/>
              <a:t>, Split-View)</a:t>
            </a:r>
          </a:p>
          <a:p>
            <a:pPr lvl="1"/>
            <a:r>
              <a:rPr lang="de-DE" dirty="0"/>
              <a:t>Gesten-Events</a:t>
            </a:r>
            <a:br>
              <a:rPr lang="de-DE" dirty="0"/>
            </a:br>
            <a:r>
              <a:rPr lang="de-DE" dirty="0"/>
              <a:t>(</a:t>
            </a:r>
            <a:r>
              <a:rPr lang="de-DE" dirty="0" err="1"/>
              <a:t>Swipe</a:t>
            </a:r>
            <a:r>
              <a:rPr lang="de-DE" dirty="0"/>
              <a:t>, Tab &amp; Hold)</a:t>
            </a:r>
          </a:p>
          <a:p>
            <a:pPr lvl="0"/>
            <a:endParaRPr lang="de-DE" dirty="0"/>
          </a:p>
          <a:p>
            <a:pPr lvl="0"/>
            <a:r>
              <a:rPr lang="de-DE" dirty="0"/>
              <a:t>Tipp: Tests am Desktop nur mit </a:t>
            </a:r>
            <a:br>
              <a:rPr lang="de-DE" dirty="0"/>
            </a:br>
            <a:r>
              <a:rPr lang="de-DE" dirty="0"/>
              <a:t>Chrome/Safari </a:t>
            </a:r>
            <a:br>
              <a:rPr lang="de-DE" dirty="0"/>
            </a:br>
            <a:r>
              <a:rPr lang="de-DE" dirty="0"/>
              <a:t>- Nicht geeignet für IE</a:t>
            </a:r>
            <a:endParaRPr lang="en-US" dirty="0"/>
          </a:p>
          <a:p>
            <a:endParaRPr lang="de-DE" dirty="0"/>
          </a:p>
        </p:txBody>
      </p:sp>
      <p:pic>
        <p:nvPicPr>
          <p:cNvPr id="6" name="Picture 3">
            <a:extLst>
              <a:ext uri="{FF2B5EF4-FFF2-40B4-BE49-F238E27FC236}">
                <a16:creationId xmlns:a16="http://schemas.microsoft.com/office/drawing/2014/main" id="{693D2586-C833-7E82-54E9-569EF1F4D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119" y="2401652"/>
            <a:ext cx="1882945" cy="7920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4">
            <a:extLst>
              <a:ext uri="{FF2B5EF4-FFF2-40B4-BE49-F238E27FC236}">
                <a16:creationId xmlns:a16="http://schemas.microsoft.com/office/drawing/2014/main" id="{0D9AC999-9321-460F-EE8D-301B9180BC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9729" y="2149624"/>
            <a:ext cx="3179703" cy="12961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6">
            <a:extLst>
              <a:ext uri="{FF2B5EF4-FFF2-40B4-BE49-F238E27FC236}">
                <a16:creationId xmlns:a16="http://schemas.microsoft.com/office/drawing/2014/main" id="{3ABCAA50-772E-5C1E-34F7-6874A358FE9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5016" y="3546208"/>
            <a:ext cx="3728784" cy="303454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09344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7053F5-85D4-9568-9626-6F34FD0F656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D829D5-9C56-040D-662B-CEFE7818A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0AD6869-70FC-12AF-875E-6C2810A85590}"/>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73D19A11-0805-2CBF-A16F-061FCFDB4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9AEFB89-48FF-FBEF-0F27-9721CA39E62D}"/>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Das Label repräsentiert einen kurzen, beschreibenden Text für ein anderes Element der Applikation. Es informiert den Benutzer beispielsweise über die Art der angezeigten Informationen des assoziierten Elementes. </a:t>
            </a:r>
          </a:p>
          <a:p>
            <a:pPr marL="540385" algn="just">
              <a:spcAft>
                <a:spcPts val="600"/>
              </a:spcAft>
            </a:pPr>
            <a:r>
              <a:rPr lang="de-DE" sz="1800" dirty="0">
                <a:effectLst/>
                <a:latin typeface="Arial" panose="020B0604020202020204" pitchFamily="34" charset="0"/>
                <a:ea typeface="Times New Roman" panose="02020603050405020304" pitchFamily="18" charset="0"/>
              </a:rPr>
              <a:t>Wichtige Bestandteile des Labels sind v.a. die Eigenschaft </a:t>
            </a:r>
            <a:r>
              <a:rPr lang="de-DE" sz="1800" i="1" dirty="0" err="1">
                <a:effectLst/>
                <a:latin typeface="Arial" panose="020B0604020202020204" pitchFamily="34" charset="0"/>
                <a:ea typeface="Times New Roman" panose="02020603050405020304" pitchFamily="18" charset="0"/>
              </a:rPr>
              <a:t>text</a:t>
            </a:r>
            <a:r>
              <a:rPr lang="de-DE" sz="1800" dirty="0">
                <a:effectLst/>
                <a:latin typeface="Arial" panose="020B0604020202020204" pitchFamily="34" charset="0"/>
                <a:ea typeface="Times New Roman" panose="02020603050405020304" pitchFamily="18" charset="0"/>
              </a:rPr>
              <a:t>, die den anzuzeigenden Inhalt aufnimmt und die Methode </a:t>
            </a:r>
            <a:r>
              <a:rPr lang="de-DE" sz="1800" i="1" dirty="0" err="1">
                <a:effectLst/>
                <a:latin typeface="Arial" panose="020B0604020202020204" pitchFamily="34" charset="0"/>
                <a:ea typeface="Times New Roman" panose="02020603050405020304" pitchFamily="18" charset="0"/>
              </a:rPr>
              <a:t>setLabelFor</a:t>
            </a:r>
            <a:r>
              <a:rPr lang="de-DE" sz="1800" i="1" dirty="0">
                <a:effectLst/>
                <a:latin typeface="Arial" panose="020B0604020202020204" pitchFamily="34" charset="0"/>
                <a:ea typeface="Times New Roman" panose="02020603050405020304" pitchFamily="18" charset="0"/>
              </a:rPr>
              <a:t>()</a:t>
            </a:r>
            <a:r>
              <a:rPr lang="de-DE" sz="1800" dirty="0">
                <a:effectLst/>
                <a:latin typeface="Arial" panose="020B0604020202020204" pitchFamily="34" charset="0"/>
                <a:ea typeface="Times New Roman" panose="02020603050405020304" pitchFamily="18" charset="0"/>
              </a:rPr>
              <a:t>, die eine Assoziation mit dem beschriebenen Element herstellen kann.</a:t>
            </a:r>
          </a:p>
          <a:p>
            <a:pPr marL="540385" algn="just">
              <a:spcAft>
                <a:spcPts val="600"/>
              </a:spcAft>
            </a:pPr>
            <a:r>
              <a:rPr lang="de-DE" sz="1800" dirty="0">
                <a:effectLst/>
                <a:latin typeface="Arial" panose="020B0604020202020204" pitchFamily="34" charset="0"/>
                <a:ea typeface="Times New Roman" panose="02020603050405020304" pitchFamily="18" charset="0"/>
              </a:rPr>
              <a:t>Um ein Label in XML zu deklarieren, benötigen Sie lediglich das Label Element. Sie können die Positionierung durch Verwendung von Containern wie </a:t>
            </a:r>
            <a:r>
              <a:rPr lang="de-DE" sz="1800" dirty="0" err="1">
                <a:effectLst/>
                <a:latin typeface="Arial" panose="020B0604020202020204" pitchFamily="34" charset="0"/>
                <a:ea typeface="Times New Roman" panose="02020603050405020304" pitchFamily="18" charset="0"/>
              </a:rPr>
              <a:t>VBox</a:t>
            </a:r>
            <a:r>
              <a:rPr lang="de-DE" sz="1800" dirty="0">
                <a:effectLst/>
                <a:latin typeface="Arial" panose="020B0604020202020204" pitchFamily="34" charset="0"/>
                <a:ea typeface="Times New Roman" panose="02020603050405020304" pitchFamily="18" charset="0"/>
              </a:rPr>
              <a:t> (</a:t>
            </a:r>
            <a:r>
              <a:rPr lang="de-DE" sz="1800" dirty="0" err="1">
                <a:effectLst/>
                <a:latin typeface="Arial" panose="020B0604020202020204" pitchFamily="34" charset="0"/>
                <a:ea typeface="Times New Roman" panose="02020603050405020304" pitchFamily="18" charset="0"/>
              </a:rPr>
              <a:t>Vertical</a:t>
            </a:r>
            <a:r>
              <a:rPr lang="de-DE" sz="1800" dirty="0">
                <a:effectLst/>
                <a:latin typeface="Arial" panose="020B0604020202020204" pitchFamily="34" charset="0"/>
                <a:ea typeface="Times New Roman" panose="02020603050405020304" pitchFamily="18" charset="0"/>
              </a:rPr>
              <a:t> Box) oder </a:t>
            </a:r>
            <a:r>
              <a:rPr lang="de-DE" sz="1800" dirty="0" err="1">
                <a:effectLst/>
                <a:latin typeface="Arial" panose="020B0604020202020204" pitchFamily="34" charset="0"/>
                <a:ea typeface="Times New Roman" panose="02020603050405020304" pitchFamily="18" charset="0"/>
              </a:rPr>
              <a:t>HBox</a:t>
            </a:r>
            <a:r>
              <a:rPr lang="de-DE" sz="1800" dirty="0">
                <a:effectLst/>
                <a:latin typeface="Arial" panose="020B0604020202020204" pitchFamily="34" charset="0"/>
                <a:ea typeface="Times New Roman" panose="02020603050405020304" pitchFamily="18" charset="0"/>
              </a:rPr>
              <a:t> (Horizontal Box) steuern oder es in einen Container wie ein Formular (engl. Form) packen.</a:t>
            </a:r>
          </a:p>
          <a:p>
            <a:endParaRPr lang="de-DE" sz="2200" dirty="0"/>
          </a:p>
          <a:p>
            <a:endParaRPr lang="de-DE" sz="2200" dirty="0"/>
          </a:p>
        </p:txBody>
      </p:sp>
    </p:spTree>
    <p:extLst>
      <p:ext uri="{BB962C8B-B14F-4D97-AF65-F5344CB8AC3E}">
        <p14:creationId xmlns:p14="http://schemas.microsoft.com/office/powerpoint/2010/main" val="2293970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4EEE35-5157-452B-E645-B2208C8B778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83DDA7-195A-1F93-F773-53FDDE435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0727016-44E3-51EB-9F3E-176642CDB6E0}"/>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4DCDD5B9-9DD1-EB55-5604-7C2FC2D49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94D9C40-41E7-FC82-F3BC-161ED46FEB20}"/>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Das Input-Element ist für die einzeilige, textbasierte Eingabe durch den Nutzer gedacht und bringt verschiedene Möglichkeiten mit diese Funktion auf die eigenen Bedürfnisse zu zuschneiden und zu unterstützen.</a:t>
            </a:r>
          </a:p>
          <a:p>
            <a:pPr marL="540385" algn="just">
              <a:spcAft>
                <a:spcPts val="600"/>
              </a:spcAft>
            </a:pPr>
            <a:r>
              <a:rPr lang="de-DE" sz="1800" dirty="0">
                <a:effectLst/>
                <a:latin typeface="Arial" panose="020B0604020202020204" pitchFamily="34" charset="0"/>
                <a:ea typeface="Times New Roman" panose="02020603050405020304" pitchFamily="18" charset="0"/>
              </a:rPr>
              <a:t>Bearbeiten Sie den View Ihrer neuen App. Vor der eigentlichen Bewertung müssen einige allgemeine Daten zum Seminar gepflegt werden. Es soll zwei Eingabe-Felder geben mit Beschriftung geben. Das erste ist für den Titel des Seminars, das zweite soll die E-Mail-Adresse des Trainers enthalten können. </a:t>
            </a:r>
          </a:p>
          <a:p>
            <a:pPr marL="540385" algn="just">
              <a:spcAft>
                <a:spcPts val="600"/>
              </a:spcAft>
            </a:pPr>
            <a:r>
              <a:rPr lang="de-DE" sz="1800" dirty="0">
                <a:effectLst/>
                <a:latin typeface="Arial" panose="020B0604020202020204" pitchFamily="34" charset="0"/>
                <a:ea typeface="Times New Roman" panose="02020603050405020304" pitchFamily="18" charset="0"/>
              </a:rPr>
              <a:t>Denken Sie daran die Elemente zur (automatisch eingefügten) Page hinzuzufügen und ändern Sie bei der Gelegenheit auch den Titel der Seite.</a:t>
            </a:r>
          </a:p>
          <a:p>
            <a:endParaRPr lang="de-DE" sz="2200" dirty="0"/>
          </a:p>
          <a:p>
            <a:endParaRPr lang="de-DE" sz="2200" dirty="0"/>
          </a:p>
        </p:txBody>
      </p:sp>
    </p:spTree>
    <p:extLst>
      <p:ext uri="{BB962C8B-B14F-4D97-AF65-F5344CB8AC3E}">
        <p14:creationId xmlns:p14="http://schemas.microsoft.com/office/powerpoint/2010/main" val="1897254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0DBF28-2E50-81A9-9379-2B2528DE9A6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0D7931-A399-CD32-ED91-7013ACF7F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B916109-566E-B057-48D2-73885441FB36}"/>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211BCC65-73F5-2C5B-BD05-34F567A38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E430BEA6-B327-0C22-7DA1-5A19EC1FA6B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a:p>
            <a:endParaRPr lang="de-DE" sz="2200" dirty="0"/>
          </a:p>
        </p:txBody>
      </p:sp>
      <p:pic>
        <p:nvPicPr>
          <p:cNvPr id="5" name="Grafik 4">
            <a:extLst>
              <a:ext uri="{FF2B5EF4-FFF2-40B4-BE49-F238E27FC236}">
                <a16:creationId xmlns:a16="http://schemas.microsoft.com/office/drawing/2014/main" id="{169045A6-D366-139D-B1D1-B795E291CBED}"/>
              </a:ext>
            </a:extLst>
          </p:cNvPr>
          <p:cNvPicPr>
            <a:picLocks noChangeAspect="1"/>
          </p:cNvPicPr>
          <p:nvPr/>
        </p:nvPicPr>
        <p:blipFill>
          <a:blip r:embed="rId3"/>
          <a:stretch>
            <a:fillRect/>
          </a:stretch>
        </p:blipFill>
        <p:spPr>
          <a:xfrm>
            <a:off x="1180822" y="2530391"/>
            <a:ext cx="6726936" cy="3259836"/>
          </a:xfrm>
          <a:prstGeom prst="rect">
            <a:avLst/>
          </a:prstGeom>
        </p:spPr>
      </p:pic>
      <p:pic>
        <p:nvPicPr>
          <p:cNvPr id="11" name="Grafik 10">
            <a:extLst>
              <a:ext uri="{FF2B5EF4-FFF2-40B4-BE49-F238E27FC236}">
                <a16:creationId xmlns:a16="http://schemas.microsoft.com/office/drawing/2014/main" id="{2BE44FEA-B9FC-DB22-910D-75CC0CA86D36}"/>
              </a:ext>
            </a:extLst>
          </p:cNvPr>
          <p:cNvPicPr>
            <a:picLocks noChangeAspect="1"/>
          </p:cNvPicPr>
          <p:nvPr/>
        </p:nvPicPr>
        <p:blipFill>
          <a:blip r:embed="rId4"/>
          <a:stretch>
            <a:fillRect/>
          </a:stretch>
        </p:blipFill>
        <p:spPr>
          <a:xfrm>
            <a:off x="1180822" y="2055813"/>
            <a:ext cx="6726936" cy="182880"/>
          </a:xfrm>
          <a:prstGeom prst="rect">
            <a:avLst/>
          </a:prstGeom>
        </p:spPr>
      </p:pic>
    </p:spTree>
    <p:extLst>
      <p:ext uri="{BB962C8B-B14F-4D97-AF65-F5344CB8AC3E}">
        <p14:creationId xmlns:p14="http://schemas.microsoft.com/office/powerpoint/2010/main" val="2539472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D7D093-C6CE-EC43-884F-1039ACAB815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FA5032-24DF-F854-0401-BFEBDAC0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91FE132-85EB-0020-68B3-2189418CA794}"/>
              </a:ext>
            </a:extLst>
          </p:cNvPr>
          <p:cNvSpPr>
            <a:spLocks noGrp="1"/>
          </p:cNvSpPr>
          <p:nvPr>
            <p:ph type="title"/>
          </p:nvPr>
        </p:nvSpPr>
        <p:spPr>
          <a:xfrm>
            <a:off x="838200" y="365125"/>
            <a:ext cx="10515600" cy="1325563"/>
          </a:xfrm>
        </p:spPr>
        <p:txBody>
          <a:bodyPr>
            <a:normAutofit fontScale="90000"/>
          </a:bodyPr>
          <a:lstStyle/>
          <a:p>
            <a:r>
              <a:rPr lang="de-DE" sz="5400" dirty="0" err="1"/>
              <a:t>sap.m</a:t>
            </a:r>
            <a:r>
              <a:rPr lang="de-DE" sz="5400" dirty="0"/>
              <a:t> Control – </a:t>
            </a:r>
            <a:r>
              <a:rPr lang="de-DE" sz="5400" dirty="0" err="1"/>
              <a:t>DatePicker</a:t>
            </a:r>
            <a:r>
              <a:rPr lang="de-DE" sz="5400" dirty="0"/>
              <a:t> u. </a:t>
            </a:r>
            <a:r>
              <a:rPr lang="de-DE" sz="5400" dirty="0" err="1"/>
              <a:t>DateRangeSelection</a:t>
            </a:r>
            <a:endParaRPr lang="de-DE" sz="5400" dirty="0"/>
          </a:p>
        </p:txBody>
      </p:sp>
      <p:sp>
        <p:nvSpPr>
          <p:cNvPr id="10" name="sketch line">
            <a:extLst>
              <a:ext uri="{FF2B5EF4-FFF2-40B4-BE49-F238E27FC236}">
                <a16:creationId xmlns:a16="http://schemas.microsoft.com/office/drawing/2014/main" id="{7A7FD6C7-4E59-1B41-763C-0156BC353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F073E8C5-92F3-7FEA-79FA-19A901AC24D2}"/>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7" name="Grafik 6">
            <a:extLst>
              <a:ext uri="{FF2B5EF4-FFF2-40B4-BE49-F238E27FC236}">
                <a16:creationId xmlns:a16="http://schemas.microsoft.com/office/drawing/2014/main" id="{95C3D221-2F7B-252B-0850-76FF7BD25BF3}"/>
              </a:ext>
            </a:extLst>
          </p:cNvPr>
          <p:cNvPicPr>
            <a:picLocks noChangeAspect="1"/>
          </p:cNvPicPr>
          <p:nvPr/>
        </p:nvPicPr>
        <p:blipFill>
          <a:blip r:embed="rId3"/>
          <a:stretch>
            <a:fillRect/>
          </a:stretch>
        </p:blipFill>
        <p:spPr>
          <a:xfrm>
            <a:off x="512064" y="2055813"/>
            <a:ext cx="5582412" cy="3174492"/>
          </a:xfrm>
          <a:prstGeom prst="rect">
            <a:avLst/>
          </a:prstGeom>
        </p:spPr>
      </p:pic>
    </p:spTree>
    <p:extLst>
      <p:ext uri="{BB962C8B-B14F-4D97-AF65-F5344CB8AC3E}">
        <p14:creationId xmlns:p14="http://schemas.microsoft.com/office/powerpoint/2010/main" val="4284355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8A0D6A-83AB-8556-BEDB-6C1BF7905CD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B76BE7-C43C-D138-7EB0-D52372025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D2C50AA-3E63-B12F-955D-EE8C2DD22D4A}"/>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a:t>
            </a:r>
            <a:r>
              <a:rPr lang="de-DE" sz="5400" dirty="0" err="1"/>
              <a:t>RadioButton</a:t>
            </a:r>
            <a:endParaRPr lang="de-DE" sz="5400" dirty="0"/>
          </a:p>
        </p:txBody>
      </p:sp>
      <p:sp>
        <p:nvSpPr>
          <p:cNvPr id="10" name="sketch line">
            <a:extLst>
              <a:ext uri="{FF2B5EF4-FFF2-40B4-BE49-F238E27FC236}">
                <a16:creationId xmlns:a16="http://schemas.microsoft.com/office/drawing/2014/main" id="{B72E5F03-81EC-DE6D-6146-C499E1AE1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9A20130-A4F1-0139-3B53-B803322DF180}"/>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a:t>
            </a:r>
          </a:p>
          <a:p>
            <a:endParaRPr lang="de-DE" sz="2200" dirty="0"/>
          </a:p>
          <a:p>
            <a:endParaRPr lang="de-DE" sz="2200" dirty="0"/>
          </a:p>
        </p:txBody>
      </p:sp>
      <p:pic>
        <p:nvPicPr>
          <p:cNvPr id="5" name="Grafik 4">
            <a:extLst>
              <a:ext uri="{FF2B5EF4-FFF2-40B4-BE49-F238E27FC236}">
                <a16:creationId xmlns:a16="http://schemas.microsoft.com/office/drawing/2014/main" id="{95ED5E0C-BF02-6566-234E-03ACE848D782}"/>
              </a:ext>
            </a:extLst>
          </p:cNvPr>
          <p:cNvPicPr>
            <a:picLocks noChangeAspect="1"/>
          </p:cNvPicPr>
          <p:nvPr/>
        </p:nvPicPr>
        <p:blipFill>
          <a:blip r:embed="rId3"/>
          <a:stretch>
            <a:fillRect/>
          </a:stretch>
        </p:blipFill>
        <p:spPr>
          <a:xfrm>
            <a:off x="838200" y="1986323"/>
            <a:ext cx="5774552" cy="4428744"/>
          </a:xfrm>
          <a:prstGeom prst="rect">
            <a:avLst/>
          </a:prstGeom>
        </p:spPr>
      </p:pic>
    </p:spTree>
    <p:extLst>
      <p:ext uri="{BB962C8B-B14F-4D97-AF65-F5344CB8AC3E}">
        <p14:creationId xmlns:p14="http://schemas.microsoft.com/office/powerpoint/2010/main" val="1123625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98876F-2192-A611-94B7-41215DFFD77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F7677-F554-4C42-63E3-26F32716F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A7E5F97-63A3-D5C4-B014-49C133A0E87B}"/>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a:t>
            </a:r>
            <a:r>
              <a:rPr lang="de-DE" sz="5400" dirty="0" err="1"/>
              <a:t>RatingIndicator</a:t>
            </a:r>
            <a:endParaRPr lang="de-DE" sz="5400" dirty="0"/>
          </a:p>
        </p:txBody>
      </p:sp>
      <p:sp>
        <p:nvSpPr>
          <p:cNvPr id="10" name="sketch line">
            <a:extLst>
              <a:ext uri="{FF2B5EF4-FFF2-40B4-BE49-F238E27FC236}">
                <a16:creationId xmlns:a16="http://schemas.microsoft.com/office/drawing/2014/main" id="{ADBD40A0-4B9C-9444-4773-62E22A29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42DB7423-CD33-4765-6572-459D8C9AD1E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C7F14053-6561-8DE5-948A-EBB1B3921FF0}"/>
              </a:ext>
            </a:extLst>
          </p:cNvPr>
          <p:cNvPicPr>
            <a:picLocks noChangeAspect="1"/>
          </p:cNvPicPr>
          <p:nvPr/>
        </p:nvPicPr>
        <p:blipFill>
          <a:blip r:embed="rId3"/>
          <a:stretch>
            <a:fillRect/>
          </a:stretch>
        </p:blipFill>
        <p:spPr>
          <a:xfrm>
            <a:off x="441521" y="1976649"/>
            <a:ext cx="5582412" cy="2782824"/>
          </a:xfrm>
          <a:prstGeom prst="rect">
            <a:avLst/>
          </a:prstGeom>
        </p:spPr>
      </p:pic>
    </p:spTree>
    <p:extLst>
      <p:ext uri="{BB962C8B-B14F-4D97-AF65-F5344CB8AC3E}">
        <p14:creationId xmlns:p14="http://schemas.microsoft.com/office/powerpoint/2010/main" val="1097518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FCAE72-5BFE-CE19-F0BB-52B7FDDFAA5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5B758C-6E8D-19D1-18A3-4734384FE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3E82CE-7D88-230A-6B87-9A5D5218A5BB}"/>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Slider</a:t>
            </a:r>
          </a:p>
        </p:txBody>
      </p:sp>
      <p:sp>
        <p:nvSpPr>
          <p:cNvPr id="10" name="sketch line">
            <a:extLst>
              <a:ext uri="{FF2B5EF4-FFF2-40B4-BE49-F238E27FC236}">
                <a16:creationId xmlns:a16="http://schemas.microsoft.com/office/drawing/2014/main" id="{FC9269A7-4023-6748-05FB-DBD1406B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7CA576B-B74E-782F-090A-2A11E7990274}"/>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AD566412-A693-1198-6DCC-76895C7A1664}"/>
              </a:ext>
            </a:extLst>
          </p:cNvPr>
          <p:cNvPicPr>
            <a:picLocks noChangeAspect="1"/>
          </p:cNvPicPr>
          <p:nvPr/>
        </p:nvPicPr>
        <p:blipFill>
          <a:blip r:embed="rId3"/>
          <a:stretch>
            <a:fillRect/>
          </a:stretch>
        </p:blipFill>
        <p:spPr>
          <a:xfrm>
            <a:off x="669036" y="1924411"/>
            <a:ext cx="5582412" cy="3826764"/>
          </a:xfrm>
          <a:prstGeom prst="rect">
            <a:avLst/>
          </a:prstGeom>
        </p:spPr>
      </p:pic>
    </p:spTree>
    <p:extLst>
      <p:ext uri="{BB962C8B-B14F-4D97-AF65-F5344CB8AC3E}">
        <p14:creationId xmlns:p14="http://schemas.microsoft.com/office/powerpoint/2010/main" val="2578406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384ACE-05C7-E605-3786-CF7B716B2A0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0DC416-A7D2-C1E8-E77F-D1E473B0C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4F06495-BF5C-9A43-432B-FCEFD73D4A4F}"/>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5940711C-058C-12FF-3E9C-D7F87770F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C44CA03-DBFF-C891-42B8-80E9913E6F3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20493087-12E7-ABE5-C4D6-F3F8D7AD1A7B}"/>
              </a:ext>
            </a:extLst>
          </p:cNvPr>
          <p:cNvPicPr>
            <a:picLocks noChangeAspect="1"/>
          </p:cNvPicPr>
          <p:nvPr/>
        </p:nvPicPr>
        <p:blipFill>
          <a:blip r:embed="rId3"/>
          <a:stretch>
            <a:fillRect/>
          </a:stretch>
        </p:blipFill>
        <p:spPr>
          <a:xfrm>
            <a:off x="512064" y="1924411"/>
            <a:ext cx="5582412" cy="2683764"/>
          </a:xfrm>
          <a:prstGeom prst="rect">
            <a:avLst/>
          </a:prstGeom>
        </p:spPr>
      </p:pic>
      <p:pic>
        <p:nvPicPr>
          <p:cNvPr id="7" name="Grafik 6">
            <a:extLst>
              <a:ext uri="{FF2B5EF4-FFF2-40B4-BE49-F238E27FC236}">
                <a16:creationId xmlns:a16="http://schemas.microsoft.com/office/drawing/2014/main" id="{7AF39FA6-5EFB-B44A-E8ED-B9B4E2D7D01A}"/>
              </a:ext>
            </a:extLst>
          </p:cNvPr>
          <p:cNvPicPr>
            <a:picLocks noChangeAspect="1"/>
          </p:cNvPicPr>
          <p:nvPr/>
        </p:nvPicPr>
        <p:blipFill>
          <a:blip r:embed="rId4"/>
          <a:stretch>
            <a:fillRect/>
          </a:stretch>
        </p:blipFill>
        <p:spPr>
          <a:xfrm>
            <a:off x="6851788" y="1880386"/>
            <a:ext cx="4579851" cy="4782942"/>
          </a:xfrm>
          <a:prstGeom prst="rect">
            <a:avLst/>
          </a:prstGeom>
        </p:spPr>
      </p:pic>
    </p:spTree>
    <p:extLst>
      <p:ext uri="{BB962C8B-B14F-4D97-AF65-F5344CB8AC3E}">
        <p14:creationId xmlns:p14="http://schemas.microsoft.com/office/powerpoint/2010/main" val="154033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44E2EC-346A-B8F5-DF88-883C037FA3E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EFE4F4-0289-27D6-F0D4-9EB14C01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E256282-855F-F213-6562-C735C50DC130}"/>
              </a:ext>
            </a:extLst>
          </p:cNvPr>
          <p:cNvSpPr>
            <a:spLocks noGrp="1"/>
          </p:cNvSpPr>
          <p:nvPr>
            <p:ph type="title"/>
          </p:nvPr>
        </p:nvSpPr>
        <p:spPr>
          <a:xfrm>
            <a:off x="838200" y="365125"/>
            <a:ext cx="10515600" cy="1325563"/>
          </a:xfrm>
        </p:spPr>
        <p:txBody>
          <a:bodyPr>
            <a:normAutofit/>
          </a:bodyPr>
          <a:lstStyle/>
          <a:p>
            <a:r>
              <a:rPr lang="de-DE" sz="5400" dirty="0"/>
              <a:t>Agenda – Tag 02</a:t>
            </a:r>
          </a:p>
        </p:txBody>
      </p:sp>
      <p:sp>
        <p:nvSpPr>
          <p:cNvPr id="10" name="sketch line">
            <a:extLst>
              <a:ext uri="{FF2B5EF4-FFF2-40B4-BE49-F238E27FC236}">
                <a16:creationId xmlns:a16="http://schemas.microsoft.com/office/drawing/2014/main" id="{78DDB1B1-9A60-7209-4C38-FDCEA3DD2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5A53BA8-2569-F98B-19A8-0F967E86F692}"/>
              </a:ext>
            </a:extLst>
          </p:cNvPr>
          <p:cNvSpPr>
            <a:spLocks noGrp="1"/>
          </p:cNvSpPr>
          <p:nvPr>
            <p:ph idx="1"/>
          </p:nvPr>
        </p:nvSpPr>
        <p:spPr>
          <a:xfrm>
            <a:off x="838200" y="1929384"/>
            <a:ext cx="10515600" cy="4251960"/>
          </a:xfrm>
        </p:spPr>
        <p:txBody>
          <a:bodyPr>
            <a:normAutofit/>
          </a:bodyPr>
          <a:lstStyle/>
          <a:p>
            <a:pPr marL="457200" lvl="0" indent="-457200">
              <a:buAutoNum type="arabicPeriod"/>
            </a:pPr>
            <a:r>
              <a:rPr lang="de-DE" sz="2400" dirty="0">
                <a:latin typeface="Arial" panose="020B0604020202020204" pitchFamily="34" charset="0"/>
                <a:cs typeface="Times New Roman" panose="02020603050405020304" pitchFamily="18" charset="0"/>
              </a:rPr>
              <a:t>SAP UI5 – App Verzeichnisstruktur</a:t>
            </a:r>
          </a:p>
          <a:p>
            <a:pPr marL="457200" lvl="0" indent="-457200">
              <a:buAutoNum type="arabicPeriod"/>
            </a:pPr>
            <a:r>
              <a:rPr lang="de-DE" sz="2400" dirty="0">
                <a:latin typeface="Arial" panose="020B0604020202020204" pitchFamily="34" charset="0"/>
                <a:cs typeface="Times New Roman" panose="02020603050405020304" pitchFamily="18" charset="0"/>
              </a:rPr>
              <a:t>UI-Elemente verwenden </a:t>
            </a:r>
          </a:p>
          <a:p>
            <a:pPr marL="457200" lvl="0" indent="-457200">
              <a:buAutoNum type="arabicPeriod"/>
            </a:pPr>
            <a:r>
              <a:rPr lang="de-DE" sz="2400" dirty="0" err="1">
                <a:latin typeface="Arial" panose="020B0604020202020204" pitchFamily="34" charset="0"/>
                <a:cs typeface="Times New Roman" panose="02020603050405020304" pitchFamily="18" charset="0"/>
              </a:rPr>
              <a:t>Formatter</a:t>
            </a:r>
            <a:r>
              <a:rPr lang="de-DE" sz="2400" dirty="0">
                <a:latin typeface="Arial" panose="020B0604020202020204" pitchFamily="34" charset="0"/>
                <a:cs typeface="Times New Roman" panose="02020603050405020304" pitchFamily="18" charset="0"/>
              </a:rPr>
              <a:t> </a:t>
            </a:r>
          </a:p>
          <a:p>
            <a:pPr marL="457200" lvl="0" indent="-457200">
              <a:buAutoNum type="arabicPeriod"/>
            </a:pPr>
            <a:r>
              <a:rPr lang="de-DE" sz="2400" dirty="0">
                <a:latin typeface="Arial" panose="020B0604020202020204" pitchFamily="34" charset="0"/>
                <a:cs typeface="Times New Roman" panose="02020603050405020304" pitchFamily="18" charset="0"/>
              </a:rPr>
              <a:t>Navigation / Routing </a:t>
            </a:r>
          </a:p>
          <a:p>
            <a:pPr marL="457200" lvl="0" indent="-457200">
              <a:buAutoNum type="arabicPeriod"/>
            </a:pPr>
            <a:r>
              <a:rPr lang="de-DE" sz="2400" dirty="0">
                <a:latin typeface="Arial" panose="020B0604020202020204" pitchFamily="34" charset="0"/>
                <a:cs typeface="Times New Roman" panose="02020603050405020304" pitchFamily="18" charset="0"/>
              </a:rPr>
              <a:t>Fragmente und Dialoge </a:t>
            </a:r>
          </a:p>
          <a:p>
            <a:pPr marL="457200" lvl="0" indent="-457200">
              <a:buAutoNum type="arabicPeriod"/>
            </a:pPr>
            <a:r>
              <a:rPr lang="de-DE" sz="2400" dirty="0">
                <a:latin typeface="Arial" panose="020B0604020202020204" pitchFamily="34" charset="0"/>
                <a:cs typeface="Times New Roman" panose="02020603050405020304" pitchFamily="18" charset="0"/>
              </a:rPr>
              <a:t>Arbeiten mit der SAPUI5 Doku </a:t>
            </a:r>
          </a:p>
          <a:p>
            <a:pPr marL="457200" lvl="0" indent="-457200">
              <a:buAutoNum type="arabicPeriod"/>
            </a:pPr>
            <a:r>
              <a:rPr lang="de-DE" sz="2400" dirty="0">
                <a:latin typeface="Arial" panose="020B0604020202020204" pitchFamily="34" charset="0"/>
                <a:cs typeface="Times New Roman" panose="02020603050405020304" pitchFamily="18" charset="0"/>
              </a:rPr>
              <a:t>Debugging von SAPUI5 Applikationen</a:t>
            </a:r>
          </a:p>
          <a:p>
            <a:endParaRPr lang="de-DE" sz="2200" dirty="0"/>
          </a:p>
        </p:txBody>
      </p:sp>
    </p:spTree>
    <p:extLst>
      <p:ext uri="{BB962C8B-B14F-4D97-AF65-F5344CB8AC3E}">
        <p14:creationId xmlns:p14="http://schemas.microsoft.com/office/powerpoint/2010/main" val="2101321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025531-CD90-D95A-DEA6-CB63092D1E3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7B2A0B2-9864-3AEF-10E7-4EB636535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824503C-2337-D171-BEA0-D526CE72659B}"/>
              </a:ext>
            </a:extLst>
          </p:cNvPr>
          <p:cNvSpPr>
            <a:spLocks noGrp="1"/>
          </p:cNvSpPr>
          <p:nvPr>
            <p:ph type="title"/>
          </p:nvPr>
        </p:nvSpPr>
        <p:spPr>
          <a:xfrm>
            <a:off x="838200" y="365125"/>
            <a:ext cx="10515600" cy="1325563"/>
          </a:xfrm>
        </p:spPr>
        <p:txBody>
          <a:bodyPr>
            <a:normAutofit/>
          </a:bodyPr>
          <a:lstStyle/>
          <a:p>
            <a:r>
              <a:rPr lang="de-DE" sz="5400" dirty="0"/>
              <a:t>Form und Layout Controls</a:t>
            </a:r>
          </a:p>
        </p:txBody>
      </p:sp>
      <p:sp>
        <p:nvSpPr>
          <p:cNvPr id="10" name="sketch line">
            <a:extLst>
              <a:ext uri="{FF2B5EF4-FFF2-40B4-BE49-F238E27FC236}">
                <a16:creationId xmlns:a16="http://schemas.microsoft.com/office/drawing/2014/main" id="{A0A11FD9-3AB3-09B9-A3F6-312C98B15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BBE3DBB-2065-C8B8-E055-5CBBE9D2079D}"/>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In diesem Kapitel soll es nun darum gehen die Elemente geschickter zu platzieren und die App so ansprechender zu gestalten. Dafür stellt SAPUI5 Layout-Elemente zur Verfügung, Container-Elemente, die darauf spezialisiert sind eine bestimmte Anordnung der enthaltenen Elemente zu realisieren.</a:t>
            </a:r>
          </a:p>
          <a:p>
            <a:pPr marL="540385" algn="just">
              <a:spcAft>
                <a:spcPts val="600"/>
              </a:spcAft>
            </a:pPr>
            <a:r>
              <a:rPr lang="de-DE" sz="1800" dirty="0">
                <a:effectLst/>
                <a:latin typeface="Arial" panose="020B0604020202020204" pitchFamily="34" charset="0"/>
                <a:ea typeface="Times New Roman" panose="02020603050405020304" pitchFamily="18" charset="0"/>
              </a:rPr>
              <a:t>Die meisten dieser Elemente sind in der Bibliothek </a:t>
            </a:r>
            <a:r>
              <a:rPr lang="de-DE" sz="1800" dirty="0" err="1">
                <a:effectLst/>
                <a:latin typeface="Arial" panose="020B0604020202020204" pitchFamily="34" charset="0"/>
                <a:ea typeface="Times New Roman" panose="02020603050405020304" pitchFamily="18" charset="0"/>
              </a:rPr>
              <a:t>sap.ui.layout</a:t>
            </a:r>
            <a:r>
              <a:rPr lang="de-DE" sz="1800" dirty="0">
                <a:effectLst/>
                <a:latin typeface="Arial" panose="020B0604020202020204" pitchFamily="34" charset="0"/>
                <a:ea typeface="Times New Roman" panose="02020603050405020304" pitchFamily="18" charset="0"/>
              </a:rPr>
              <a:t> zu finden, einige spezielle Elemente sind aber auch in den Bibliotheken </a:t>
            </a:r>
            <a:r>
              <a:rPr lang="de-DE" sz="1800" dirty="0" err="1">
                <a:effectLst/>
                <a:latin typeface="Arial" panose="020B0604020202020204" pitchFamily="34" charset="0"/>
                <a:ea typeface="Times New Roman" panose="02020603050405020304" pitchFamily="18" charset="0"/>
              </a:rPr>
              <a:t>sap.m</a:t>
            </a:r>
            <a:r>
              <a:rPr lang="de-DE" sz="1800" dirty="0">
                <a:effectLst/>
                <a:latin typeface="Arial" panose="020B0604020202020204" pitchFamily="34" charset="0"/>
                <a:ea typeface="Times New Roman" panose="02020603050405020304" pitchFamily="18" charset="0"/>
              </a:rPr>
              <a:t> und </a:t>
            </a:r>
            <a:r>
              <a:rPr lang="de-DE" sz="1800" dirty="0" err="1">
                <a:effectLst/>
                <a:latin typeface="Arial" panose="020B0604020202020204" pitchFamily="34" charset="0"/>
                <a:ea typeface="Times New Roman" panose="02020603050405020304" pitchFamily="18" charset="0"/>
              </a:rPr>
              <a:t>sap.ui.commons</a:t>
            </a:r>
            <a:r>
              <a:rPr lang="de-DE" sz="1800" dirty="0">
                <a:effectLst/>
                <a:latin typeface="Arial" panose="020B0604020202020204" pitchFamily="34" charset="0"/>
                <a:ea typeface="Times New Roman" panose="02020603050405020304" pitchFamily="18" charset="0"/>
              </a:rPr>
              <a:t> zu finden.</a:t>
            </a:r>
          </a:p>
          <a:p>
            <a:endParaRPr lang="de-DE" sz="2200" dirty="0"/>
          </a:p>
          <a:p>
            <a:endParaRPr lang="de-DE" sz="2200" dirty="0"/>
          </a:p>
        </p:txBody>
      </p:sp>
    </p:spTree>
    <p:extLst>
      <p:ext uri="{BB962C8B-B14F-4D97-AF65-F5344CB8AC3E}">
        <p14:creationId xmlns:p14="http://schemas.microsoft.com/office/powerpoint/2010/main" val="2151074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045F68-8C80-B4D7-9568-ECFEAB9027A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5E09EC-2588-C441-B118-0E2B13DC0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0FE9649-F14B-9527-FB0F-D1DB9499FD0C}"/>
              </a:ext>
            </a:extLst>
          </p:cNvPr>
          <p:cNvSpPr>
            <a:spLocks noGrp="1"/>
          </p:cNvSpPr>
          <p:nvPr>
            <p:ph type="title"/>
          </p:nvPr>
        </p:nvSpPr>
        <p:spPr>
          <a:xfrm>
            <a:off x="838200" y="365125"/>
            <a:ext cx="10515600" cy="1325563"/>
          </a:xfrm>
        </p:spPr>
        <p:txBody>
          <a:bodyPr>
            <a:normAutofit/>
          </a:bodyPr>
          <a:lstStyle/>
          <a:p>
            <a:r>
              <a:rPr lang="de-DE" sz="5400" dirty="0" err="1"/>
              <a:t>SimpleForm</a:t>
            </a:r>
            <a:r>
              <a:rPr lang="de-DE" sz="5400" dirty="0"/>
              <a:t> Control</a:t>
            </a:r>
          </a:p>
        </p:txBody>
      </p:sp>
      <p:sp>
        <p:nvSpPr>
          <p:cNvPr id="10" name="sketch line">
            <a:extLst>
              <a:ext uri="{FF2B5EF4-FFF2-40B4-BE49-F238E27FC236}">
                <a16:creationId xmlns:a16="http://schemas.microsoft.com/office/drawing/2014/main" id="{B42E3F3E-F68D-0870-61B2-19BB258A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D0462E1-3549-DD63-AD5B-F09EC92C64D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6BB0C582-3693-D50B-FAC1-0794BB4727F6}"/>
              </a:ext>
            </a:extLst>
          </p:cNvPr>
          <p:cNvPicPr>
            <a:picLocks noChangeAspect="1"/>
          </p:cNvPicPr>
          <p:nvPr/>
        </p:nvPicPr>
        <p:blipFill>
          <a:blip r:embed="rId3"/>
          <a:stretch>
            <a:fillRect/>
          </a:stretch>
        </p:blipFill>
        <p:spPr>
          <a:xfrm>
            <a:off x="524649" y="1808877"/>
            <a:ext cx="4961174" cy="4925960"/>
          </a:xfrm>
          <a:prstGeom prst="rect">
            <a:avLst/>
          </a:prstGeom>
        </p:spPr>
      </p:pic>
    </p:spTree>
    <p:extLst>
      <p:ext uri="{BB962C8B-B14F-4D97-AF65-F5344CB8AC3E}">
        <p14:creationId xmlns:p14="http://schemas.microsoft.com/office/powerpoint/2010/main" val="2707290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FA07F9-7EE5-3529-669E-0ADAF02C4E3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AE67E6-67DB-F0DE-45D2-DF1C78FEB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E97A905-5709-92B9-334A-50FC3BCD016C}"/>
              </a:ext>
            </a:extLst>
          </p:cNvPr>
          <p:cNvSpPr>
            <a:spLocks noGrp="1"/>
          </p:cNvSpPr>
          <p:nvPr>
            <p:ph type="title"/>
          </p:nvPr>
        </p:nvSpPr>
        <p:spPr>
          <a:xfrm>
            <a:off x="838200" y="365125"/>
            <a:ext cx="10515600" cy="1325563"/>
          </a:xfrm>
        </p:spPr>
        <p:txBody>
          <a:bodyPr>
            <a:normAutofit/>
          </a:bodyPr>
          <a:lstStyle/>
          <a:p>
            <a:r>
              <a:rPr lang="de-DE" sz="5400" dirty="0" err="1"/>
              <a:t>FlexBox</a:t>
            </a:r>
            <a:r>
              <a:rPr lang="de-DE" sz="5400" dirty="0"/>
              <a:t> Control</a:t>
            </a:r>
          </a:p>
        </p:txBody>
      </p:sp>
      <p:sp>
        <p:nvSpPr>
          <p:cNvPr id="10" name="sketch line">
            <a:extLst>
              <a:ext uri="{FF2B5EF4-FFF2-40B4-BE49-F238E27FC236}">
                <a16:creationId xmlns:a16="http://schemas.microsoft.com/office/drawing/2014/main" id="{0FB84945-2FAA-48A8-96DD-3A37BEC75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B7594940-4079-E221-3EF9-992823DB868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6" name="Grafik 5">
            <a:extLst>
              <a:ext uri="{FF2B5EF4-FFF2-40B4-BE49-F238E27FC236}">
                <a16:creationId xmlns:a16="http://schemas.microsoft.com/office/drawing/2014/main" id="{F7CA2B19-5D79-FCC7-48DF-B6E934E2BCBE}"/>
              </a:ext>
            </a:extLst>
          </p:cNvPr>
          <p:cNvPicPr>
            <a:picLocks noChangeAspect="1"/>
          </p:cNvPicPr>
          <p:nvPr/>
        </p:nvPicPr>
        <p:blipFill>
          <a:blip r:embed="rId3"/>
          <a:stretch>
            <a:fillRect/>
          </a:stretch>
        </p:blipFill>
        <p:spPr>
          <a:xfrm>
            <a:off x="512064" y="1847088"/>
            <a:ext cx="5582412" cy="4334256"/>
          </a:xfrm>
          <a:prstGeom prst="rect">
            <a:avLst/>
          </a:prstGeom>
        </p:spPr>
      </p:pic>
    </p:spTree>
    <p:extLst>
      <p:ext uri="{BB962C8B-B14F-4D97-AF65-F5344CB8AC3E}">
        <p14:creationId xmlns:p14="http://schemas.microsoft.com/office/powerpoint/2010/main" val="72281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014756-FF83-A894-0681-AE0A88DDBE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20CB-E394-7E4E-34A5-637DC37A2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59EC865-AC20-91E5-8206-8C19B082B775}"/>
              </a:ext>
            </a:extLst>
          </p:cNvPr>
          <p:cNvSpPr>
            <a:spLocks noGrp="1"/>
          </p:cNvSpPr>
          <p:nvPr>
            <p:ph type="title"/>
          </p:nvPr>
        </p:nvSpPr>
        <p:spPr>
          <a:xfrm>
            <a:off x="838200" y="365125"/>
            <a:ext cx="10515600" cy="1325563"/>
          </a:xfrm>
        </p:spPr>
        <p:txBody>
          <a:bodyPr>
            <a:normAutofit/>
          </a:bodyPr>
          <a:lstStyle/>
          <a:p>
            <a:r>
              <a:rPr lang="de-DE" sz="5400" dirty="0" err="1"/>
              <a:t>DynamicSideContent</a:t>
            </a:r>
            <a:r>
              <a:rPr lang="de-DE" sz="5400" dirty="0"/>
              <a:t> - Control</a:t>
            </a:r>
          </a:p>
        </p:txBody>
      </p:sp>
      <p:sp>
        <p:nvSpPr>
          <p:cNvPr id="10" name="sketch line">
            <a:extLst>
              <a:ext uri="{FF2B5EF4-FFF2-40B4-BE49-F238E27FC236}">
                <a16:creationId xmlns:a16="http://schemas.microsoft.com/office/drawing/2014/main" id="{1385BD6D-041C-F91E-AFED-BCEE3C3DC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0AF10695-F6F8-FFBD-40BB-35E57F2AD9C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37712E20-8EFC-DDD3-B08A-7B02FEE89972}"/>
              </a:ext>
            </a:extLst>
          </p:cNvPr>
          <p:cNvPicPr>
            <a:picLocks noChangeAspect="1"/>
          </p:cNvPicPr>
          <p:nvPr/>
        </p:nvPicPr>
        <p:blipFill>
          <a:blip r:embed="rId3"/>
          <a:stretch>
            <a:fillRect/>
          </a:stretch>
        </p:blipFill>
        <p:spPr>
          <a:xfrm>
            <a:off x="395339" y="1999488"/>
            <a:ext cx="5582412" cy="2859024"/>
          </a:xfrm>
          <a:prstGeom prst="rect">
            <a:avLst/>
          </a:prstGeom>
        </p:spPr>
      </p:pic>
      <p:pic>
        <p:nvPicPr>
          <p:cNvPr id="9" name="Grafik 8">
            <a:extLst>
              <a:ext uri="{FF2B5EF4-FFF2-40B4-BE49-F238E27FC236}">
                <a16:creationId xmlns:a16="http://schemas.microsoft.com/office/drawing/2014/main" id="{6877137B-2875-F1AD-1797-B5639F3DD26E}"/>
              </a:ext>
            </a:extLst>
          </p:cNvPr>
          <p:cNvPicPr>
            <a:picLocks noChangeAspect="1"/>
          </p:cNvPicPr>
          <p:nvPr/>
        </p:nvPicPr>
        <p:blipFill>
          <a:blip r:embed="rId4"/>
          <a:stretch>
            <a:fillRect/>
          </a:stretch>
        </p:blipFill>
        <p:spPr>
          <a:xfrm>
            <a:off x="5861939" y="1955292"/>
            <a:ext cx="5582412" cy="4564380"/>
          </a:xfrm>
          <a:prstGeom prst="rect">
            <a:avLst/>
          </a:prstGeom>
        </p:spPr>
      </p:pic>
    </p:spTree>
    <p:extLst>
      <p:ext uri="{BB962C8B-B14F-4D97-AF65-F5344CB8AC3E}">
        <p14:creationId xmlns:p14="http://schemas.microsoft.com/office/powerpoint/2010/main" val="803373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52CB78-1DED-708A-131A-F5D3C9647BF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ABDE28-D03C-18FE-505C-AE09CA4E5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5A0185A-6571-F6E2-411D-4447AB050EC9}"/>
              </a:ext>
            </a:extLst>
          </p:cNvPr>
          <p:cNvSpPr>
            <a:spLocks noGrp="1"/>
          </p:cNvSpPr>
          <p:nvPr>
            <p:ph type="title"/>
          </p:nvPr>
        </p:nvSpPr>
        <p:spPr>
          <a:xfrm>
            <a:off x="838200" y="365125"/>
            <a:ext cx="10515600" cy="1325563"/>
          </a:xfrm>
        </p:spPr>
        <p:txBody>
          <a:bodyPr>
            <a:normAutofit/>
          </a:bodyPr>
          <a:lstStyle/>
          <a:p>
            <a:r>
              <a:rPr lang="de-DE" sz="5400" dirty="0" err="1"/>
              <a:t>sap.viz</a:t>
            </a:r>
            <a:r>
              <a:rPr lang="de-DE" sz="5400" dirty="0"/>
              <a:t> – Visualisierungen</a:t>
            </a:r>
          </a:p>
        </p:txBody>
      </p:sp>
      <p:sp>
        <p:nvSpPr>
          <p:cNvPr id="10" name="sketch line">
            <a:extLst>
              <a:ext uri="{FF2B5EF4-FFF2-40B4-BE49-F238E27FC236}">
                <a16:creationId xmlns:a16="http://schemas.microsoft.com/office/drawing/2014/main" id="{FB7BEBDF-46F7-7C8C-BA0E-E17574B3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7632EE08-6582-E0AF-465C-B3F817AC25B1}"/>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Charts und Diagramme können visualisiert werden</a:t>
            </a:r>
          </a:p>
          <a:p>
            <a:endParaRPr lang="de-DE" sz="2200" dirty="0"/>
          </a:p>
          <a:p>
            <a:endParaRPr lang="de-DE" sz="2200" dirty="0"/>
          </a:p>
        </p:txBody>
      </p:sp>
    </p:spTree>
    <p:extLst>
      <p:ext uri="{BB962C8B-B14F-4D97-AF65-F5344CB8AC3E}">
        <p14:creationId xmlns:p14="http://schemas.microsoft.com/office/powerpoint/2010/main" val="2958520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A5BD3B-45FC-DC75-21F0-A6B65EE0D86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A01713-1995-3149-B87D-429B72DE5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CCDB468-BB84-29EC-A63E-44616724E08C}"/>
              </a:ext>
            </a:extLst>
          </p:cNvPr>
          <p:cNvSpPr>
            <a:spLocks noGrp="1"/>
          </p:cNvSpPr>
          <p:nvPr>
            <p:ph type="title"/>
          </p:nvPr>
        </p:nvSpPr>
        <p:spPr>
          <a:xfrm>
            <a:off x="838200" y="365125"/>
            <a:ext cx="10515600" cy="1325563"/>
          </a:xfrm>
        </p:spPr>
        <p:txBody>
          <a:bodyPr>
            <a:normAutofit/>
          </a:bodyPr>
          <a:lstStyle/>
          <a:p>
            <a:r>
              <a:rPr lang="de-DE" sz="5400" dirty="0"/>
              <a:t>Visualisierungselemente</a:t>
            </a:r>
          </a:p>
        </p:txBody>
      </p:sp>
      <p:sp>
        <p:nvSpPr>
          <p:cNvPr id="10" name="sketch line">
            <a:extLst>
              <a:ext uri="{FF2B5EF4-FFF2-40B4-BE49-F238E27FC236}">
                <a16:creationId xmlns:a16="http://schemas.microsoft.com/office/drawing/2014/main" id="{8169B412-45FA-D6AC-82B2-376DB670C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C9F5748-F1A8-76B2-02DB-C186B066EFE4}"/>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6" name="Grafik 5">
            <a:extLst>
              <a:ext uri="{FF2B5EF4-FFF2-40B4-BE49-F238E27FC236}">
                <a16:creationId xmlns:a16="http://schemas.microsoft.com/office/drawing/2014/main" id="{E6C2638B-BCAE-DA44-EEDF-CCD89C434CE9}"/>
              </a:ext>
            </a:extLst>
          </p:cNvPr>
          <p:cNvPicPr>
            <a:picLocks noChangeAspect="1"/>
          </p:cNvPicPr>
          <p:nvPr/>
        </p:nvPicPr>
        <p:blipFill>
          <a:blip r:embed="rId3"/>
          <a:stretch>
            <a:fillRect/>
          </a:stretch>
        </p:blipFill>
        <p:spPr>
          <a:xfrm>
            <a:off x="358394" y="2010918"/>
            <a:ext cx="5582412" cy="2836164"/>
          </a:xfrm>
          <a:prstGeom prst="rect">
            <a:avLst/>
          </a:prstGeom>
        </p:spPr>
      </p:pic>
    </p:spTree>
    <p:extLst>
      <p:ext uri="{BB962C8B-B14F-4D97-AF65-F5344CB8AC3E}">
        <p14:creationId xmlns:p14="http://schemas.microsoft.com/office/powerpoint/2010/main" val="1166470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6D8D7D-7B30-2FE6-5BA1-F0EDC9AEC74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2A04E27-1A9E-11BE-F943-A17A5F4C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74B675C-DC9F-55A8-A5CE-E55BE61E3AB0}"/>
              </a:ext>
            </a:extLst>
          </p:cNvPr>
          <p:cNvSpPr>
            <a:spLocks noGrp="1"/>
          </p:cNvSpPr>
          <p:nvPr>
            <p:ph type="title"/>
          </p:nvPr>
        </p:nvSpPr>
        <p:spPr>
          <a:xfrm>
            <a:off x="838200" y="365125"/>
            <a:ext cx="10515600" cy="1325563"/>
          </a:xfrm>
        </p:spPr>
        <p:txBody>
          <a:bodyPr>
            <a:normAutofit/>
          </a:bodyPr>
          <a:lstStyle/>
          <a:p>
            <a:r>
              <a:rPr lang="de-DE" sz="5400"/>
              <a:t>Quiz</a:t>
            </a:r>
          </a:p>
        </p:txBody>
      </p:sp>
      <p:sp>
        <p:nvSpPr>
          <p:cNvPr id="10" name="sketch line">
            <a:extLst>
              <a:ext uri="{FF2B5EF4-FFF2-40B4-BE49-F238E27FC236}">
                <a16:creationId xmlns:a16="http://schemas.microsoft.com/office/drawing/2014/main" id="{C590C4BD-6975-B062-BC66-1D5C24800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AB45517-95EF-91B6-B34F-836698D41C07}"/>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200" dirty="0"/>
              <a:t>Was ist ein SAPUI5 Control?</a:t>
            </a:r>
          </a:p>
          <a:p>
            <a:pPr marL="457200" indent="-457200">
              <a:buAutoNum type="arabicPeriod"/>
            </a:pPr>
            <a:r>
              <a:rPr lang="de-DE" sz="2200" dirty="0"/>
              <a:t>Wie viele eigene Controls enthält die SAPUI5 Library ungefähr?</a:t>
            </a:r>
          </a:p>
          <a:p>
            <a:pPr marL="457200" indent="-457200">
              <a:buAutoNum type="arabicPeriod"/>
            </a:pPr>
            <a:r>
              <a:rPr lang="de-DE" sz="2200" dirty="0"/>
              <a:t>Was ist eine Aggregation in SAPUI5?</a:t>
            </a:r>
          </a:p>
          <a:p>
            <a:pPr marL="457200" indent="-457200">
              <a:buAutoNum type="arabicPeriod"/>
            </a:pPr>
            <a:r>
              <a:rPr lang="de-DE" sz="2200" dirty="0"/>
              <a:t>Wie kann ein Control in einer XML View definiert werden? </a:t>
            </a:r>
          </a:p>
          <a:p>
            <a:pPr marL="457200" indent="-457200">
              <a:buAutoNum type="arabicPeriod"/>
            </a:pPr>
            <a:r>
              <a:rPr lang="de-DE" sz="2200" dirty="0"/>
              <a:t>Was ist eine Assoziation in SAPUI5?</a:t>
            </a:r>
          </a:p>
          <a:p>
            <a:endParaRPr lang="de-DE" sz="2200" dirty="0"/>
          </a:p>
          <a:p>
            <a:endParaRPr lang="de-DE" sz="2200" dirty="0"/>
          </a:p>
        </p:txBody>
      </p:sp>
    </p:spTree>
    <p:extLst>
      <p:ext uri="{BB962C8B-B14F-4D97-AF65-F5344CB8AC3E}">
        <p14:creationId xmlns:p14="http://schemas.microsoft.com/office/powerpoint/2010/main" val="3884012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9404D56-55BC-20F7-D0B6-02315EF0160C}"/>
              </a:ext>
            </a:extLst>
          </p:cNvPr>
          <p:cNvSpPr>
            <a:spLocks noGrp="1"/>
          </p:cNvSpPr>
          <p:nvPr>
            <p:ph type="title"/>
          </p:nvPr>
        </p:nvSpPr>
        <p:spPr>
          <a:xfrm>
            <a:off x="640080" y="325369"/>
            <a:ext cx="4368602" cy="1956841"/>
          </a:xfrm>
        </p:spPr>
        <p:txBody>
          <a:bodyPr anchor="b">
            <a:normAutofit/>
          </a:bodyPr>
          <a:lstStyle/>
          <a:p>
            <a:r>
              <a:rPr lang="de-DE" sz="5400"/>
              <a:t>Info</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18CC2487-103E-F62E-E707-CBFB07336CB8}"/>
              </a:ext>
            </a:extLst>
          </p:cNvPr>
          <p:cNvSpPr>
            <a:spLocks noGrp="1"/>
          </p:cNvSpPr>
          <p:nvPr>
            <p:ph idx="1"/>
          </p:nvPr>
        </p:nvSpPr>
        <p:spPr>
          <a:xfrm>
            <a:off x="640080" y="2872899"/>
            <a:ext cx="4243589" cy="3320668"/>
          </a:xfrm>
        </p:spPr>
        <p:txBody>
          <a:bodyPr>
            <a:normAutofit/>
          </a:bodyPr>
          <a:lstStyle/>
          <a:p>
            <a:pPr marL="0" indent="0">
              <a:buNone/>
            </a:pPr>
            <a:r>
              <a:rPr lang="de-DE" sz="2200" dirty="0"/>
              <a:t>Die Quelltexte zur Übungen oder Musterlösungen sind unter </a:t>
            </a:r>
            <a:r>
              <a:rPr lang="de-DE" sz="2200" dirty="0">
                <a:hlinkClick r:id="rId2"/>
              </a:rPr>
              <a:t>GitHub Schulung</a:t>
            </a:r>
            <a:r>
              <a:rPr lang="de-DE" sz="2200" dirty="0"/>
              <a:t> zu finden.</a:t>
            </a:r>
          </a:p>
        </p:txBody>
      </p:sp>
      <p:pic>
        <p:nvPicPr>
          <p:cNvPr id="5" name="Picture 4" descr="Aufbruch zu einer Reise alleine">
            <a:extLst>
              <a:ext uri="{FF2B5EF4-FFF2-40B4-BE49-F238E27FC236}">
                <a16:creationId xmlns:a16="http://schemas.microsoft.com/office/drawing/2014/main" id="{405D972B-858F-BF1E-2DD5-ECF918EBBB49}"/>
              </a:ext>
            </a:extLst>
          </p:cNvPr>
          <p:cNvPicPr>
            <a:picLocks noChangeAspect="1"/>
          </p:cNvPicPr>
          <p:nvPr/>
        </p:nvPicPr>
        <p:blipFill rotWithShape="1">
          <a:blip r:embed="rId3"/>
          <a:srcRect l="16803" r="797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80473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err="1"/>
              <a:t>Formatter</a:t>
            </a:r>
            <a:endParaRPr lang="de-DE" sz="4400" dirty="0"/>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75680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BE1D43-C679-E361-75E8-6EE43C19A830}"/>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BCEA722F-0476-9E3B-11DA-E0FE69B4F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E015489-513A-60DD-399A-B643ADE710EE}"/>
              </a:ext>
            </a:extLst>
          </p:cNvPr>
          <p:cNvSpPr>
            <a:spLocks noGrp="1"/>
          </p:cNvSpPr>
          <p:nvPr>
            <p:ph type="ctrTitle"/>
          </p:nvPr>
        </p:nvSpPr>
        <p:spPr>
          <a:xfrm>
            <a:off x="643468" y="643467"/>
            <a:ext cx="4620584" cy="4567137"/>
          </a:xfrm>
        </p:spPr>
        <p:txBody>
          <a:bodyPr>
            <a:normAutofit/>
          </a:bodyPr>
          <a:lstStyle/>
          <a:p>
            <a:pPr algn="l"/>
            <a:r>
              <a:rPr lang="de-DE" sz="4400" dirty="0"/>
              <a:t>Navigation und Routing</a:t>
            </a:r>
          </a:p>
        </p:txBody>
      </p:sp>
      <p:sp>
        <p:nvSpPr>
          <p:cNvPr id="3" name="Untertitel 2">
            <a:extLst>
              <a:ext uri="{FF2B5EF4-FFF2-40B4-BE49-F238E27FC236}">
                <a16:creationId xmlns:a16="http://schemas.microsoft.com/office/drawing/2014/main" id="{EB091C3F-4092-84B1-DD7B-E70C6EBC44C5}"/>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5FE804BE-D538-D06F-D9D5-A2819D48F6A2}"/>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108013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CBA941-1FDF-F120-F2AB-1AC4DC02436D}"/>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ECC1A548-E5EA-2835-7969-F04BB1B44F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AB67521-630E-1EF2-ACFD-48A5A13E9AAF}"/>
              </a:ext>
            </a:extLst>
          </p:cNvPr>
          <p:cNvSpPr>
            <a:spLocks noGrp="1"/>
          </p:cNvSpPr>
          <p:nvPr>
            <p:ph type="ctrTitle"/>
          </p:nvPr>
        </p:nvSpPr>
        <p:spPr>
          <a:xfrm>
            <a:off x="643468" y="643467"/>
            <a:ext cx="4620584" cy="4567137"/>
          </a:xfrm>
        </p:spPr>
        <p:txBody>
          <a:bodyPr>
            <a:normAutofit/>
          </a:bodyPr>
          <a:lstStyle/>
          <a:p>
            <a:pPr algn="l"/>
            <a:r>
              <a:rPr lang="de-DE" sz="4400" dirty="0"/>
              <a:t>SAPUI5 App - Verzeichnisstruktur</a:t>
            </a:r>
          </a:p>
        </p:txBody>
      </p:sp>
      <p:sp>
        <p:nvSpPr>
          <p:cNvPr id="3" name="Untertitel 2">
            <a:extLst>
              <a:ext uri="{FF2B5EF4-FFF2-40B4-BE49-F238E27FC236}">
                <a16:creationId xmlns:a16="http://schemas.microsoft.com/office/drawing/2014/main" id="{721DF662-7040-CB84-FD88-305884DBD4AA}"/>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5A1F128E-27DF-A665-E131-8130AC4AC5FE}"/>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18559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4DFC087-09E8-E7CD-2D4B-E53F0F941467}"/>
              </a:ext>
            </a:extLst>
          </p:cNvPr>
          <p:cNvSpPr>
            <a:spLocks noGrp="1"/>
          </p:cNvSpPr>
          <p:nvPr>
            <p:ph type="title"/>
          </p:nvPr>
        </p:nvSpPr>
        <p:spPr>
          <a:xfrm>
            <a:off x="686834" y="591344"/>
            <a:ext cx="3200400" cy="5585619"/>
          </a:xfrm>
        </p:spPr>
        <p:txBody>
          <a:bodyPr>
            <a:normAutofit/>
          </a:bodyPr>
          <a:lstStyle/>
          <a:p>
            <a:r>
              <a:rPr lang="de-DE" sz="2800" dirty="0">
                <a:solidFill>
                  <a:srgbClr val="FFFFFF"/>
                </a:solidFill>
              </a:rPr>
              <a:t>UI Navigation</a:t>
            </a:r>
            <a:br>
              <a:rPr lang="de-DE" sz="2800" dirty="0">
                <a:solidFill>
                  <a:srgbClr val="FFFFFF"/>
                </a:solidFill>
              </a:rPr>
            </a:br>
            <a:endParaRPr lang="de-DE" sz="2800" dirty="0">
              <a:solidFill>
                <a:srgbClr val="FFFFFF"/>
              </a:solidFill>
            </a:endParaRPr>
          </a:p>
        </p:txBody>
      </p:sp>
      <p:sp>
        <p:nvSpPr>
          <p:cNvPr id="15"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nhaltsplatzhalter 2">
            <a:extLst>
              <a:ext uri="{FF2B5EF4-FFF2-40B4-BE49-F238E27FC236}">
                <a16:creationId xmlns:a16="http://schemas.microsoft.com/office/drawing/2014/main" id="{0703F553-162E-C044-0A4F-8BA6E035BF58}"/>
              </a:ext>
            </a:extLst>
          </p:cNvPr>
          <p:cNvSpPr>
            <a:spLocks noGrp="1"/>
          </p:cNvSpPr>
          <p:nvPr>
            <p:ph idx="1"/>
          </p:nvPr>
        </p:nvSpPr>
        <p:spPr>
          <a:xfrm>
            <a:off x="4447308" y="591344"/>
            <a:ext cx="6906491" cy="5585619"/>
          </a:xfrm>
        </p:spPr>
        <p:txBody>
          <a:bodyPr anchor="ctr">
            <a:normAutofit/>
          </a:bodyPr>
          <a:lstStyle/>
          <a:p>
            <a:r>
              <a:rPr lang="de-DE" sz="1300" b="0" i="0" u="none" strike="noStrike" dirty="0">
                <a:effectLst/>
                <a:latin typeface="-apple-system"/>
              </a:rPr>
              <a:t>SAPUI5 bietet eine Hash-basierte Navigation, die es ermöglicht, Single Page Applikationen zu erstellen, bei denen die Navigation durch Änderung des Hashes (alles was in der URL auf „#“ folgt) erfolgt. So muss der Browser die Seite nicht neu laden. </a:t>
            </a:r>
          </a:p>
          <a:p>
            <a:r>
              <a:rPr lang="de-DE" sz="1300" b="1" i="0" u="none" strike="noStrike" dirty="0">
                <a:effectLst/>
                <a:latin typeface="-apple-system"/>
              </a:rPr>
              <a:t>Hash-basierte Navigation</a:t>
            </a:r>
            <a:r>
              <a:rPr lang="de-DE" sz="1300" b="0" i="0" u="none" strike="noStrike" dirty="0">
                <a:effectLst/>
                <a:latin typeface="-apple-system"/>
              </a:rPr>
              <a:t> ermöglicht Lesezeichen und Deep Links zu Seiten innerhalb einer Anwendung; das bedeutet, dass Sie die Anwendung starten und den mit Lesezeichen versehenen Zustand wieder aufnehmen können. </a:t>
            </a:r>
          </a:p>
          <a:p>
            <a:endParaRPr lang="de-DE" sz="1300" b="0" i="0" u="none" strike="noStrike" dirty="0">
              <a:effectLst/>
              <a:latin typeface="-apple-system"/>
            </a:endParaRPr>
          </a:p>
        </p:txBody>
      </p:sp>
    </p:spTree>
    <p:extLst>
      <p:ext uri="{BB962C8B-B14F-4D97-AF65-F5344CB8AC3E}">
        <p14:creationId xmlns:p14="http://schemas.microsoft.com/office/powerpoint/2010/main" val="2256661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97F167C-EA70-FF0F-F323-126494283157}"/>
              </a:ext>
            </a:extLst>
          </p:cNvPr>
          <p:cNvSpPr>
            <a:spLocks noGrp="1"/>
          </p:cNvSpPr>
          <p:nvPr>
            <p:ph type="title"/>
          </p:nvPr>
        </p:nvSpPr>
        <p:spPr>
          <a:xfrm>
            <a:off x="838200" y="365125"/>
            <a:ext cx="10515600" cy="1325563"/>
          </a:xfrm>
        </p:spPr>
        <p:txBody>
          <a:bodyPr>
            <a:normAutofit/>
          </a:bodyPr>
          <a:lstStyle/>
          <a:p>
            <a:r>
              <a:rPr lang="de-DE" sz="4200" dirty="0"/>
              <a:t>Routing Konfiguration</a:t>
            </a:r>
          </a:p>
        </p:txBody>
      </p:sp>
      <p:sp>
        <p:nvSpPr>
          <p:cNvPr id="4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A3717B52-2B6D-DA0E-0033-CD89516E531E}"/>
              </a:ext>
            </a:extLst>
          </p:cNvPr>
          <p:cNvSpPr>
            <a:spLocks noGrp="1"/>
          </p:cNvSpPr>
          <p:nvPr>
            <p:ph idx="1"/>
          </p:nvPr>
        </p:nvSpPr>
        <p:spPr>
          <a:xfrm>
            <a:off x="838200" y="1920331"/>
            <a:ext cx="10515600" cy="4251960"/>
          </a:xfrm>
        </p:spPr>
        <p:txBody>
          <a:bodyPr>
            <a:normAutofit/>
          </a:bodyPr>
          <a:lstStyle/>
          <a:p>
            <a:r>
              <a:rPr lang="de-DE" i="0" u="none" strike="noStrike" dirty="0">
                <a:effectLst/>
                <a:latin typeface="-apple-system"/>
              </a:rPr>
              <a:t>Befindet sich im </a:t>
            </a:r>
            <a:r>
              <a:rPr lang="de-DE" i="0" u="none" strike="noStrike" dirty="0" err="1">
                <a:effectLst/>
                <a:latin typeface="-apple-system"/>
              </a:rPr>
              <a:t>Application</a:t>
            </a:r>
            <a:r>
              <a:rPr lang="de-DE" i="0" u="none" strike="noStrike" dirty="0">
                <a:effectLst/>
                <a:latin typeface="-apple-system"/>
              </a:rPr>
              <a:t> Deskriptor File (</a:t>
            </a:r>
            <a:r>
              <a:rPr lang="de-DE" i="0" u="none" strike="noStrike" dirty="0" err="1">
                <a:effectLst/>
                <a:latin typeface="-apple-system"/>
              </a:rPr>
              <a:t>manifest.json</a:t>
            </a:r>
            <a:r>
              <a:rPr lang="de-DE" i="0" u="none" strike="noStrike" dirty="0">
                <a:effectLst/>
                <a:latin typeface="-apple-system"/>
              </a:rPr>
              <a:t>) in der Eigenschaft </a:t>
            </a:r>
            <a:r>
              <a:rPr lang="de-DE" i="0" u="none" strike="noStrike" dirty="0" err="1">
                <a:effectLst/>
                <a:latin typeface="-apple-system"/>
              </a:rPr>
              <a:t>routing</a:t>
            </a:r>
            <a:r>
              <a:rPr lang="de-DE" i="0" u="none" strike="noStrike" dirty="0">
                <a:effectLst/>
                <a:latin typeface="-apple-system"/>
              </a:rPr>
              <a:t> des sap.ui5-Namensraumes. </a:t>
            </a:r>
          </a:p>
          <a:p>
            <a:r>
              <a:rPr lang="de-DE" i="0" u="none" strike="noStrike" dirty="0">
                <a:effectLst/>
                <a:latin typeface="-apple-system"/>
              </a:rPr>
              <a:t>Besteht aus den folgenden drei Abschnitten: </a:t>
            </a:r>
            <a:r>
              <a:rPr lang="de-DE" i="0" u="none" strike="noStrike" dirty="0" err="1">
                <a:effectLst/>
                <a:latin typeface="-apple-system"/>
              </a:rPr>
              <a:t>config</a:t>
            </a:r>
            <a:r>
              <a:rPr lang="de-DE" i="0" u="none" strike="noStrike" dirty="0">
                <a:effectLst/>
                <a:latin typeface="-apple-system"/>
              </a:rPr>
              <a:t>, </a:t>
            </a:r>
            <a:r>
              <a:rPr lang="de-DE" i="0" u="none" strike="noStrike" dirty="0" err="1">
                <a:effectLst/>
                <a:latin typeface="-apple-system"/>
              </a:rPr>
              <a:t>routes</a:t>
            </a:r>
            <a:r>
              <a:rPr lang="de-DE" i="0" u="none" strike="noStrike" dirty="0">
                <a:effectLst/>
                <a:latin typeface="-apple-system"/>
              </a:rPr>
              <a:t> und </a:t>
            </a:r>
            <a:r>
              <a:rPr lang="de-DE" i="0" u="none" strike="noStrike" dirty="0" err="1">
                <a:effectLst/>
                <a:latin typeface="-apple-system"/>
              </a:rPr>
              <a:t>targets</a:t>
            </a:r>
            <a:endParaRPr lang="de-DE" i="0" u="none" strike="noStrike" dirty="0">
              <a:effectLst/>
              <a:latin typeface="-apple-system"/>
            </a:endParaRPr>
          </a:p>
          <a:p>
            <a:endParaRPr lang="de-DE" i="0" u="none" strike="noStrike" dirty="0">
              <a:effectLst/>
              <a:latin typeface="-apple-system"/>
            </a:endParaRPr>
          </a:p>
        </p:txBody>
      </p:sp>
      <p:pic>
        <p:nvPicPr>
          <p:cNvPr id="15" name="Grafik 14">
            <a:extLst>
              <a:ext uri="{FF2B5EF4-FFF2-40B4-BE49-F238E27FC236}">
                <a16:creationId xmlns:a16="http://schemas.microsoft.com/office/drawing/2014/main" id="{195AD89A-8F91-50F2-56DD-2B131D50F5CD}"/>
              </a:ext>
            </a:extLst>
          </p:cNvPr>
          <p:cNvPicPr>
            <a:picLocks noChangeAspect="1"/>
          </p:cNvPicPr>
          <p:nvPr/>
        </p:nvPicPr>
        <p:blipFill>
          <a:blip r:embed="rId3"/>
          <a:stretch>
            <a:fillRect/>
          </a:stretch>
        </p:blipFill>
        <p:spPr>
          <a:xfrm>
            <a:off x="4381294" y="3467259"/>
            <a:ext cx="3610479" cy="2391109"/>
          </a:xfrm>
          <a:prstGeom prst="rect">
            <a:avLst/>
          </a:prstGeom>
        </p:spPr>
      </p:pic>
    </p:spTree>
    <p:extLst>
      <p:ext uri="{BB962C8B-B14F-4D97-AF65-F5344CB8AC3E}">
        <p14:creationId xmlns:p14="http://schemas.microsoft.com/office/powerpoint/2010/main" val="2096618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074873-F80E-123E-4402-A51A506E436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A78D8C1-4228-BBDD-03E1-7AF588724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35CE719-B1E1-4E83-38ED-0039C44FB3ED}"/>
              </a:ext>
            </a:extLst>
          </p:cNvPr>
          <p:cNvSpPr>
            <a:spLocks noGrp="1"/>
          </p:cNvSpPr>
          <p:nvPr>
            <p:ph type="title"/>
          </p:nvPr>
        </p:nvSpPr>
        <p:spPr>
          <a:xfrm>
            <a:off x="838200" y="365125"/>
            <a:ext cx="10515600" cy="1325563"/>
          </a:xfrm>
        </p:spPr>
        <p:txBody>
          <a:bodyPr>
            <a:normAutofit/>
          </a:bodyPr>
          <a:lstStyle/>
          <a:p>
            <a:r>
              <a:rPr lang="de-DE" sz="4200" dirty="0"/>
              <a:t>Routing Konfiguration - </a:t>
            </a:r>
            <a:r>
              <a:rPr lang="de-DE" sz="4200" dirty="0" err="1"/>
              <a:t>config</a:t>
            </a:r>
            <a:endParaRPr lang="de-DE" sz="4200" dirty="0"/>
          </a:p>
        </p:txBody>
      </p:sp>
      <p:sp>
        <p:nvSpPr>
          <p:cNvPr id="43" name="sketch line">
            <a:extLst>
              <a:ext uri="{FF2B5EF4-FFF2-40B4-BE49-F238E27FC236}">
                <a16:creationId xmlns:a16="http://schemas.microsoft.com/office/drawing/2014/main" id="{D33C56CA-3942-FC5B-002A-1471A3252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FF0E1507-0B7E-BDA6-D9A1-0F09294199A5}"/>
              </a:ext>
            </a:extLst>
          </p:cNvPr>
          <p:cNvSpPr>
            <a:spLocks noGrp="1"/>
          </p:cNvSpPr>
          <p:nvPr>
            <p:ph idx="1"/>
          </p:nvPr>
        </p:nvSpPr>
        <p:spPr>
          <a:xfrm>
            <a:off x="838200" y="1920331"/>
            <a:ext cx="5816097" cy="4251960"/>
          </a:xfrm>
        </p:spPr>
        <p:txBody>
          <a:bodyPr>
            <a:normAutofit/>
          </a:bodyPr>
          <a:lstStyle/>
          <a:p>
            <a:r>
              <a:rPr lang="de-DE" sz="2200" i="1" u="none" strike="noStrike" dirty="0" err="1">
                <a:effectLst/>
                <a:latin typeface="-apple-system"/>
              </a:rPr>
              <a:t>config</a:t>
            </a:r>
            <a:r>
              <a:rPr lang="de-DE" sz="2200" i="1" u="none" strike="noStrike" dirty="0">
                <a:effectLst/>
                <a:latin typeface="-apple-system"/>
              </a:rPr>
              <a:t>: </a:t>
            </a:r>
          </a:p>
          <a:p>
            <a:r>
              <a:rPr lang="de-DE" sz="2200" i="0" u="none" strike="noStrike" dirty="0">
                <a:effectLst/>
                <a:latin typeface="-apple-system"/>
              </a:rPr>
              <a:t>Enthält die globale </a:t>
            </a:r>
            <a:r>
              <a:rPr lang="de-DE" sz="2200" i="0" u="none" strike="noStrike" dirty="0" err="1">
                <a:effectLst/>
                <a:latin typeface="-apple-system"/>
              </a:rPr>
              <a:t>Routerkonfiguration</a:t>
            </a:r>
            <a:r>
              <a:rPr lang="de-DE" sz="2200" i="0" u="none" strike="noStrike" dirty="0">
                <a:effectLst/>
                <a:latin typeface="-apple-system"/>
              </a:rPr>
              <a:t> und Standardwerte, die für alle Routen und Targets gelten. Es wird die </a:t>
            </a:r>
            <a:r>
              <a:rPr lang="de-DE" sz="2200" dirty="0" err="1"/>
              <a:t>Routerklasse</a:t>
            </a:r>
            <a:r>
              <a:rPr lang="de-DE" sz="2200" dirty="0"/>
              <a:t> definiert und wo sich die Views in der App befinden. Um die Views automatisch zu laden und anzuzeigen, wird angegeben, welches Control zur Anzeige der Seiten verwendet wird (</a:t>
            </a:r>
            <a:r>
              <a:rPr lang="de-DE" sz="2200" dirty="0" err="1"/>
              <a:t>app</a:t>
            </a:r>
            <a:r>
              <a:rPr lang="de-DE" sz="2200" dirty="0"/>
              <a:t>) und welche </a:t>
            </a:r>
            <a:r>
              <a:rPr lang="de-DE" sz="2200" dirty="0" err="1"/>
              <a:t>controlAggregation</a:t>
            </a:r>
            <a:r>
              <a:rPr lang="de-DE" sz="2200" dirty="0"/>
              <a:t> gefüllt werden soll, wenn eine neue Seite angezeigt wird (</a:t>
            </a:r>
            <a:r>
              <a:rPr lang="de-DE" sz="2200" dirty="0" err="1"/>
              <a:t>pages</a:t>
            </a:r>
            <a:r>
              <a:rPr lang="de-DE" sz="2200" dirty="0"/>
              <a:t>)</a:t>
            </a:r>
          </a:p>
          <a:p>
            <a:endParaRPr lang="de-DE" i="0" u="none" strike="noStrike" dirty="0">
              <a:effectLst/>
              <a:latin typeface="-apple-system"/>
            </a:endParaRPr>
          </a:p>
          <a:p>
            <a:endParaRPr lang="de-DE" i="0" u="none" strike="noStrike" dirty="0">
              <a:effectLst/>
              <a:latin typeface="-apple-system"/>
            </a:endParaRPr>
          </a:p>
        </p:txBody>
      </p:sp>
      <p:pic>
        <p:nvPicPr>
          <p:cNvPr id="8" name="Grafik 7">
            <a:extLst>
              <a:ext uri="{FF2B5EF4-FFF2-40B4-BE49-F238E27FC236}">
                <a16:creationId xmlns:a16="http://schemas.microsoft.com/office/drawing/2014/main" id="{80572E22-F737-AAD3-3E5A-5A5891E39C4F}"/>
              </a:ext>
            </a:extLst>
          </p:cNvPr>
          <p:cNvPicPr>
            <a:picLocks noChangeAspect="1"/>
          </p:cNvPicPr>
          <p:nvPr/>
        </p:nvPicPr>
        <p:blipFill>
          <a:blip r:embed="rId3"/>
          <a:stretch>
            <a:fillRect/>
          </a:stretch>
        </p:blipFill>
        <p:spPr>
          <a:xfrm>
            <a:off x="6889041" y="2452755"/>
            <a:ext cx="5065167" cy="3011720"/>
          </a:xfrm>
          <a:prstGeom prst="rect">
            <a:avLst/>
          </a:prstGeom>
        </p:spPr>
      </p:pic>
    </p:spTree>
    <p:extLst>
      <p:ext uri="{BB962C8B-B14F-4D97-AF65-F5344CB8AC3E}">
        <p14:creationId xmlns:p14="http://schemas.microsoft.com/office/powerpoint/2010/main" val="37647364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4E6671-DA52-B977-9962-7EAD46EFB5E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2BBB6E3-ED25-4769-AF8B-8BEBB69A3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BE73323-DA2C-C3DC-6368-3066F14BF04F}"/>
              </a:ext>
            </a:extLst>
          </p:cNvPr>
          <p:cNvSpPr>
            <a:spLocks noGrp="1"/>
          </p:cNvSpPr>
          <p:nvPr>
            <p:ph type="title"/>
          </p:nvPr>
        </p:nvSpPr>
        <p:spPr>
          <a:xfrm>
            <a:off x="838200" y="365125"/>
            <a:ext cx="10515600" cy="1325563"/>
          </a:xfrm>
        </p:spPr>
        <p:txBody>
          <a:bodyPr>
            <a:normAutofit/>
          </a:bodyPr>
          <a:lstStyle/>
          <a:p>
            <a:r>
              <a:rPr lang="de-DE" sz="4200" dirty="0"/>
              <a:t>Routing Konfiguration – </a:t>
            </a:r>
            <a:r>
              <a:rPr lang="de-DE" sz="4200" dirty="0" err="1"/>
              <a:t>routes</a:t>
            </a:r>
            <a:r>
              <a:rPr lang="de-DE" sz="4200" dirty="0"/>
              <a:t>/</a:t>
            </a:r>
            <a:r>
              <a:rPr lang="de-DE" sz="4200" dirty="0" err="1"/>
              <a:t>targets</a:t>
            </a:r>
            <a:endParaRPr lang="de-DE" sz="4200" dirty="0"/>
          </a:p>
        </p:txBody>
      </p:sp>
      <p:sp>
        <p:nvSpPr>
          <p:cNvPr id="43" name="sketch line">
            <a:extLst>
              <a:ext uri="{FF2B5EF4-FFF2-40B4-BE49-F238E27FC236}">
                <a16:creationId xmlns:a16="http://schemas.microsoft.com/office/drawing/2014/main" id="{9DE3AD2D-E1C4-EDDB-812A-DC3240BB5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086470B3-A065-22B5-679D-68B531E35070}"/>
              </a:ext>
            </a:extLst>
          </p:cNvPr>
          <p:cNvSpPr>
            <a:spLocks noGrp="1"/>
          </p:cNvSpPr>
          <p:nvPr>
            <p:ph idx="1"/>
          </p:nvPr>
        </p:nvSpPr>
        <p:spPr>
          <a:xfrm>
            <a:off x="838200" y="1920331"/>
            <a:ext cx="6652182" cy="4251960"/>
          </a:xfrm>
        </p:spPr>
        <p:txBody>
          <a:bodyPr>
            <a:normAutofit fontScale="92500" lnSpcReduction="20000"/>
          </a:bodyPr>
          <a:lstStyle/>
          <a:p>
            <a:r>
              <a:rPr lang="de-DE" i="1" dirty="0" err="1">
                <a:latin typeface="-apple-system"/>
              </a:rPr>
              <a:t>r</a:t>
            </a:r>
            <a:r>
              <a:rPr lang="de-DE" i="1" u="none" strike="noStrike" dirty="0" err="1">
                <a:effectLst/>
                <a:latin typeface="-apple-system"/>
              </a:rPr>
              <a:t>outes</a:t>
            </a:r>
            <a:r>
              <a:rPr lang="de-DE" i="0" u="none" strike="noStrike" dirty="0">
                <a:effectLst/>
                <a:latin typeface="-apple-system"/>
              </a:rPr>
              <a:t>: Jede Route definiert einen Namen, ein </a:t>
            </a:r>
            <a:r>
              <a:rPr lang="de-DE" dirty="0">
                <a:latin typeface="-apple-system"/>
              </a:rPr>
              <a:t>Pattern </a:t>
            </a:r>
            <a:r>
              <a:rPr lang="de-DE" i="0" u="none" strike="noStrike" dirty="0">
                <a:effectLst/>
                <a:latin typeface="-apple-system"/>
              </a:rPr>
              <a:t>und ein oder mehrere Targets, zu denen navigiert wird, wenn die Route getroffen wurde. Das Pattern ist im Grunde der URL-Teil, der zur Route passt. Das Pattern „“ wird meistens für die Hauptseite verwendet</a:t>
            </a:r>
          </a:p>
          <a:p>
            <a:endParaRPr lang="de-DE" i="0" u="none" strike="noStrike" dirty="0">
              <a:effectLst/>
              <a:latin typeface="-apple-system"/>
            </a:endParaRPr>
          </a:p>
          <a:p>
            <a:pPr>
              <a:buFont typeface="Arial" panose="020B0604020202020204" pitchFamily="34" charset="0"/>
              <a:buChar char="•"/>
            </a:pPr>
            <a:r>
              <a:rPr lang="de-DE" i="1" dirty="0" err="1">
                <a:latin typeface="-apple-system"/>
              </a:rPr>
              <a:t>targets</a:t>
            </a:r>
            <a:r>
              <a:rPr lang="de-DE" dirty="0">
                <a:latin typeface="-apple-system"/>
              </a:rPr>
              <a:t>: D</a:t>
            </a:r>
            <a:r>
              <a:rPr lang="de-DE" dirty="0"/>
              <a:t>efinieren den View oder Komponente. Ein </a:t>
            </a:r>
            <a:r>
              <a:rPr lang="de-DE" dirty="0" err="1"/>
              <a:t>target</a:t>
            </a:r>
            <a:r>
              <a:rPr lang="de-DE" dirty="0"/>
              <a:t> kann einer oder mehreren Routen zugeordnet sein. Wenn Target angezeigt wird, werden View oder Komponente geladen und zur angegebenen </a:t>
            </a:r>
            <a:r>
              <a:rPr lang="de-DE" dirty="0" err="1"/>
              <a:t>controlAggregation</a:t>
            </a:r>
            <a:r>
              <a:rPr lang="de-DE" dirty="0"/>
              <a:t> (in </a:t>
            </a:r>
            <a:r>
              <a:rPr lang="de-DE" dirty="0" err="1"/>
              <a:t>config</a:t>
            </a:r>
            <a:r>
              <a:rPr lang="de-DE" dirty="0"/>
              <a:t>-Teil)  hinzugefügt. </a:t>
            </a:r>
          </a:p>
          <a:p>
            <a:endParaRPr lang="de-DE" i="0" u="none" strike="noStrike" dirty="0">
              <a:effectLst/>
              <a:latin typeface="-apple-system"/>
            </a:endParaRPr>
          </a:p>
        </p:txBody>
      </p:sp>
      <p:pic>
        <p:nvPicPr>
          <p:cNvPr id="4" name="Grafik 3">
            <a:extLst>
              <a:ext uri="{FF2B5EF4-FFF2-40B4-BE49-F238E27FC236}">
                <a16:creationId xmlns:a16="http://schemas.microsoft.com/office/drawing/2014/main" id="{C1CA58A6-DA29-088E-D9C9-895E38BC3073}"/>
              </a:ext>
            </a:extLst>
          </p:cNvPr>
          <p:cNvPicPr>
            <a:picLocks noChangeAspect="1"/>
          </p:cNvPicPr>
          <p:nvPr/>
        </p:nvPicPr>
        <p:blipFill>
          <a:blip r:embed="rId3"/>
          <a:stretch>
            <a:fillRect/>
          </a:stretch>
        </p:blipFill>
        <p:spPr>
          <a:xfrm>
            <a:off x="7490382" y="2065516"/>
            <a:ext cx="4208271" cy="4000305"/>
          </a:xfrm>
          <a:prstGeom prst="rect">
            <a:avLst/>
          </a:prstGeom>
        </p:spPr>
      </p:pic>
    </p:spTree>
    <p:extLst>
      <p:ext uri="{BB962C8B-B14F-4D97-AF65-F5344CB8AC3E}">
        <p14:creationId xmlns:p14="http://schemas.microsoft.com/office/powerpoint/2010/main" val="1112424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D4576A-C1E4-6AAD-7022-668D0A18AA4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055E3A6-A6A6-E905-4F72-C9D6AEE3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07BFDE0-6EED-59C7-2BB6-F96F3D1E22FC}"/>
              </a:ext>
            </a:extLst>
          </p:cNvPr>
          <p:cNvSpPr>
            <a:spLocks noGrp="1"/>
          </p:cNvSpPr>
          <p:nvPr>
            <p:ph type="title"/>
          </p:nvPr>
        </p:nvSpPr>
        <p:spPr>
          <a:xfrm>
            <a:off x="838200" y="365125"/>
            <a:ext cx="10515600" cy="1325563"/>
          </a:xfrm>
        </p:spPr>
        <p:txBody>
          <a:bodyPr>
            <a:normAutofit/>
          </a:bodyPr>
          <a:lstStyle/>
          <a:p>
            <a:r>
              <a:rPr lang="de-DE" sz="4200" dirty="0"/>
              <a:t>Routing – Router initialisieren</a:t>
            </a:r>
          </a:p>
        </p:txBody>
      </p:sp>
      <p:sp>
        <p:nvSpPr>
          <p:cNvPr id="43" name="sketch line">
            <a:extLst>
              <a:ext uri="{FF2B5EF4-FFF2-40B4-BE49-F238E27FC236}">
                <a16:creationId xmlns:a16="http://schemas.microsoft.com/office/drawing/2014/main" id="{B48386AE-D355-766C-2F42-1E2882902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3633C487-1C56-C62A-530B-93D124EFC4C0}"/>
              </a:ext>
            </a:extLst>
          </p:cNvPr>
          <p:cNvSpPr>
            <a:spLocks noGrp="1"/>
          </p:cNvSpPr>
          <p:nvPr>
            <p:ph idx="1"/>
          </p:nvPr>
        </p:nvSpPr>
        <p:spPr>
          <a:xfrm>
            <a:off x="838200" y="1920331"/>
            <a:ext cx="6652182" cy="4251960"/>
          </a:xfrm>
        </p:spPr>
        <p:txBody>
          <a:bodyPr>
            <a:normAutofit fontScale="92500"/>
          </a:bodyPr>
          <a:lstStyle/>
          <a:p>
            <a:r>
              <a:rPr lang="de-DE" dirty="0">
                <a:latin typeface="-apple-system"/>
              </a:rPr>
              <a:t>Der Router muss vorher noch von der Komponente initialisiert werden. Dazu eine Reference auf den Router in der </a:t>
            </a:r>
            <a:r>
              <a:rPr lang="de-DE" dirty="0" err="1">
                <a:latin typeface="-apple-system"/>
              </a:rPr>
              <a:t>init</a:t>
            </a:r>
            <a:r>
              <a:rPr lang="de-DE" dirty="0">
                <a:latin typeface="-apple-system"/>
              </a:rPr>
              <a:t>-Methode des Component.js-Komponentencontrollers holen und die </a:t>
            </a:r>
            <a:r>
              <a:rPr lang="de-DE" dirty="0" err="1">
                <a:latin typeface="-apple-system"/>
              </a:rPr>
              <a:t>initialize</a:t>
            </a:r>
            <a:r>
              <a:rPr lang="de-DE" dirty="0">
                <a:latin typeface="-apple-system"/>
              </a:rPr>
              <a:t>-Methode aufrufen.</a:t>
            </a:r>
          </a:p>
          <a:p>
            <a:r>
              <a:rPr lang="de-DE" dirty="0">
                <a:latin typeface="-apple-system"/>
              </a:rPr>
              <a:t>Nach Initialisierung wird die Routing-Konfiguration in </a:t>
            </a:r>
            <a:r>
              <a:rPr lang="de-DE" dirty="0" err="1">
                <a:latin typeface="-apple-system"/>
              </a:rPr>
              <a:t>manifest.json</a:t>
            </a:r>
            <a:r>
              <a:rPr lang="de-DE" dirty="0">
                <a:latin typeface="-apple-system"/>
              </a:rPr>
              <a:t> automatisch in der Anwendung aktiviert: Die aktuelle URL wird ausgewertet und die entsprechenden Ansichten werden automatisch angezeigt.</a:t>
            </a:r>
          </a:p>
          <a:p>
            <a:endParaRPr lang="de-DE" i="0" u="none" strike="noStrike" dirty="0">
              <a:effectLst/>
              <a:latin typeface="-apple-system"/>
            </a:endParaRPr>
          </a:p>
        </p:txBody>
      </p:sp>
      <p:pic>
        <p:nvPicPr>
          <p:cNvPr id="16" name="Grafik 15">
            <a:extLst>
              <a:ext uri="{FF2B5EF4-FFF2-40B4-BE49-F238E27FC236}">
                <a16:creationId xmlns:a16="http://schemas.microsoft.com/office/drawing/2014/main" id="{842501BF-025A-E14F-B996-6BBD173A26DA}"/>
              </a:ext>
            </a:extLst>
          </p:cNvPr>
          <p:cNvPicPr>
            <a:picLocks noChangeAspect="1"/>
          </p:cNvPicPr>
          <p:nvPr/>
        </p:nvPicPr>
        <p:blipFill>
          <a:blip r:embed="rId3"/>
          <a:stretch>
            <a:fillRect/>
          </a:stretch>
        </p:blipFill>
        <p:spPr>
          <a:xfrm>
            <a:off x="7490382" y="2213726"/>
            <a:ext cx="4231635" cy="3435275"/>
          </a:xfrm>
          <a:prstGeom prst="rect">
            <a:avLst/>
          </a:prstGeom>
        </p:spPr>
      </p:pic>
    </p:spTree>
    <p:extLst>
      <p:ext uri="{BB962C8B-B14F-4D97-AF65-F5344CB8AC3E}">
        <p14:creationId xmlns:p14="http://schemas.microsoft.com/office/powerpoint/2010/main" val="112193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8E1AAB-4FCE-8EB8-72CE-DECDF86FD47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B373A13-2EDF-8978-D07C-68DF308884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6E4841B-2E0F-CA18-C7E5-4B9355E58D99}"/>
              </a:ext>
            </a:extLst>
          </p:cNvPr>
          <p:cNvSpPr>
            <a:spLocks noGrp="1"/>
          </p:cNvSpPr>
          <p:nvPr>
            <p:ph type="title"/>
          </p:nvPr>
        </p:nvSpPr>
        <p:spPr>
          <a:xfrm>
            <a:off x="838200" y="365125"/>
            <a:ext cx="10515600" cy="1325563"/>
          </a:xfrm>
        </p:spPr>
        <p:txBody>
          <a:bodyPr>
            <a:normAutofit/>
          </a:bodyPr>
          <a:lstStyle/>
          <a:p>
            <a:r>
              <a:rPr lang="de-DE" sz="4200" dirty="0"/>
              <a:t>Navigation mit hart codierten Patterns</a:t>
            </a:r>
          </a:p>
        </p:txBody>
      </p:sp>
      <p:sp>
        <p:nvSpPr>
          <p:cNvPr id="43" name="sketch line">
            <a:extLst>
              <a:ext uri="{FF2B5EF4-FFF2-40B4-BE49-F238E27FC236}">
                <a16:creationId xmlns:a16="http://schemas.microsoft.com/office/drawing/2014/main" id="{C4498C2F-385F-85ED-F978-FCC3599571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C49AE0CB-1E3E-75A2-16FA-5E406AE7C7D6}"/>
              </a:ext>
            </a:extLst>
          </p:cNvPr>
          <p:cNvSpPr>
            <a:spLocks noGrp="1"/>
          </p:cNvSpPr>
          <p:nvPr>
            <p:ph idx="1"/>
          </p:nvPr>
        </p:nvSpPr>
        <p:spPr>
          <a:xfrm>
            <a:off x="838200" y="1920331"/>
            <a:ext cx="6652182" cy="4251960"/>
          </a:xfrm>
        </p:spPr>
        <p:txBody>
          <a:bodyPr>
            <a:normAutofit/>
          </a:bodyPr>
          <a:lstStyle/>
          <a:p>
            <a:endParaRPr lang="de-DE" i="0" u="none" strike="noStrike" dirty="0">
              <a:effectLst/>
              <a:latin typeface="-apple-system"/>
            </a:endParaRPr>
          </a:p>
        </p:txBody>
      </p:sp>
      <p:pic>
        <p:nvPicPr>
          <p:cNvPr id="16" name="Grafik 15">
            <a:extLst>
              <a:ext uri="{FF2B5EF4-FFF2-40B4-BE49-F238E27FC236}">
                <a16:creationId xmlns:a16="http://schemas.microsoft.com/office/drawing/2014/main" id="{D6227C9F-58A6-7FCD-E3DF-066B7C1063F0}"/>
              </a:ext>
            </a:extLst>
          </p:cNvPr>
          <p:cNvPicPr>
            <a:picLocks noChangeAspect="1"/>
          </p:cNvPicPr>
          <p:nvPr/>
        </p:nvPicPr>
        <p:blipFill>
          <a:blip r:embed="rId3"/>
          <a:stretch>
            <a:fillRect/>
          </a:stretch>
        </p:blipFill>
        <p:spPr>
          <a:xfrm>
            <a:off x="7490382" y="2213726"/>
            <a:ext cx="4231635" cy="3435275"/>
          </a:xfrm>
          <a:prstGeom prst="rect">
            <a:avLst/>
          </a:prstGeom>
        </p:spPr>
      </p:pic>
    </p:spTree>
    <p:extLst>
      <p:ext uri="{BB962C8B-B14F-4D97-AF65-F5344CB8AC3E}">
        <p14:creationId xmlns:p14="http://schemas.microsoft.com/office/powerpoint/2010/main" val="2926319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B2AABA-E2BA-57BA-5DA0-F93F97CC656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1866A62-7B6A-1AC0-2019-BE234BBDF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181375A-55B6-CFD2-D7AC-BE02268F7729}"/>
              </a:ext>
            </a:extLst>
          </p:cNvPr>
          <p:cNvSpPr>
            <a:spLocks noGrp="1"/>
          </p:cNvSpPr>
          <p:nvPr>
            <p:ph type="title"/>
          </p:nvPr>
        </p:nvSpPr>
        <p:spPr>
          <a:xfrm>
            <a:off x="838200" y="365125"/>
            <a:ext cx="10515600" cy="1325563"/>
          </a:xfrm>
        </p:spPr>
        <p:txBody>
          <a:bodyPr>
            <a:normAutofit/>
          </a:bodyPr>
          <a:lstStyle/>
          <a:p>
            <a:r>
              <a:rPr lang="de-DE" sz="4200" dirty="0"/>
              <a:t>Navigation mit Methode </a:t>
            </a:r>
            <a:r>
              <a:rPr lang="de-DE" sz="4200" dirty="0" err="1"/>
              <a:t>navTo</a:t>
            </a:r>
            <a:endParaRPr lang="de-DE" sz="4200" dirty="0"/>
          </a:p>
        </p:txBody>
      </p:sp>
      <p:sp>
        <p:nvSpPr>
          <p:cNvPr id="43" name="sketch line">
            <a:extLst>
              <a:ext uri="{FF2B5EF4-FFF2-40B4-BE49-F238E27FC236}">
                <a16:creationId xmlns:a16="http://schemas.microsoft.com/office/drawing/2014/main" id="{C6F51486-01C3-D738-804A-8D186E5CB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4B3951AD-6DA3-4A58-72AD-76F6F2846B4B}"/>
              </a:ext>
            </a:extLst>
          </p:cNvPr>
          <p:cNvSpPr>
            <a:spLocks noGrp="1"/>
          </p:cNvSpPr>
          <p:nvPr>
            <p:ph idx="1"/>
          </p:nvPr>
        </p:nvSpPr>
        <p:spPr>
          <a:xfrm>
            <a:off x="838200" y="1920331"/>
            <a:ext cx="10777396" cy="2396542"/>
          </a:xfrm>
        </p:spPr>
        <p:txBody>
          <a:bodyPr>
            <a:normAutofit lnSpcReduction="10000"/>
          </a:bodyPr>
          <a:lstStyle/>
          <a:p>
            <a:pPr algn="l"/>
            <a:r>
              <a:rPr lang="de-DE" b="0" i="0" dirty="0">
                <a:solidFill>
                  <a:srgbClr val="223548"/>
                </a:solidFill>
                <a:effectLst/>
                <a:latin typeface="72 Brand Variable"/>
              </a:rPr>
              <a:t>Um von einem View-Controller aus auf die Router-Instanz zuzugreifen, können Sie die Methode </a:t>
            </a:r>
            <a:r>
              <a:rPr lang="de-DE" b="0" i="0" dirty="0" err="1">
                <a:solidFill>
                  <a:srgbClr val="223548"/>
                </a:solidFill>
                <a:effectLst/>
                <a:latin typeface="72 Brand Variable"/>
              </a:rPr>
              <a:t>getOwnerComponent</a:t>
            </a:r>
            <a:r>
              <a:rPr lang="de-DE" b="0" i="0" dirty="0">
                <a:solidFill>
                  <a:srgbClr val="223548"/>
                </a:solidFill>
                <a:effectLst/>
                <a:latin typeface="72 Brand Variable"/>
              </a:rPr>
              <a:t> des Controllers verwenden, um Zugriff auf die </a:t>
            </a:r>
            <a:r>
              <a:rPr lang="de-DE" b="0" i="0" dirty="0" err="1">
                <a:solidFill>
                  <a:srgbClr val="223548"/>
                </a:solidFill>
                <a:effectLst/>
                <a:latin typeface="72 Brand Variable"/>
              </a:rPr>
              <a:t>Owner-Component</a:t>
            </a:r>
            <a:r>
              <a:rPr lang="de-DE" b="0" i="0" dirty="0">
                <a:solidFill>
                  <a:srgbClr val="223548"/>
                </a:solidFill>
                <a:effectLst/>
                <a:latin typeface="72 Brand Variable"/>
              </a:rPr>
              <a:t> zu erhalten, die die Methode </a:t>
            </a:r>
            <a:r>
              <a:rPr lang="de-DE" b="0" i="0" dirty="0" err="1">
                <a:solidFill>
                  <a:srgbClr val="223548"/>
                </a:solidFill>
                <a:effectLst/>
                <a:latin typeface="72 Brand Variable"/>
              </a:rPr>
              <a:t>getRouter</a:t>
            </a:r>
            <a:r>
              <a:rPr lang="de-DE" b="0" i="0" dirty="0">
                <a:solidFill>
                  <a:srgbClr val="223548"/>
                </a:solidFill>
                <a:effectLst/>
                <a:latin typeface="72 Brand Variable"/>
              </a:rPr>
              <a:t> bereitstellt.</a:t>
            </a:r>
          </a:p>
          <a:p>
            <a:pPr algn="l"/>
            <a:r>
              <a:rPr lang="de-DE" u="none" strike="noStrike" dirty="0">
                <a:solidFill>
                  <a:srgbClr val="223548"/>
                </a:solidFill>
                <a:latin typeface="72 Brand Variable"/>
              </a:rPr>
              <a:t>Der Router selbst hat eine Methode </a:t>
            </a:r>
            <a:r>
              <a:rPr lang="de-DE" u="none" strike="noStrike" dirty="0" err="1">
                <a:solidFill>
                  <a:srgbClr val="223548"/>
                </a:solidFill>
                <a:latin typeface="72 Brand Variable"/>
              </a:rPr>
              <a:t>navTo</a:t>
            </a:r>
            <a:r>
              <a:rPr lang="de-DE" dirty="0">
                <a:solidFill>
                  <a:srgbClr val="223548"/>
                </a:solidFill>
                <a:latin typeface="72 Brand Variable"/>
              </a:rPr>
              <a:t>, </a:t>
            </a:r>
            <a:r>
              <a:rPr lang="de-DE" u="none" strike="noStrike" dirty="0">
                <a:solidFill>
                  <a:srgbClr val="223548"/>
                </a:solidFill>
                <a:latin typeface="72 Brand Variable"/>
              </a:rPr>
              <a:t>mit welcher </a:t>
            </a:r>
            <a:r>
              <a:rPr lang="de-DE" dirty="0">
                <a:solidFill>
                  <a:srgbClr val="223548"/>
                </a:solidFill>
                <a:latin typeface="72 Brand Variable"/>
              </a:rPr>
              <a:t>eine Navigation getriggert werden kann</a:t>
            </a:r>
            <a:endParaRPr lang="de-DE" i="0" u="none" strike="noStrike" dirty="0">
              <a:effectLst/>
              <a:latin typeface="-apple-system"/>
            </a:endParaRPr>
          </a:p>
        </p:txBody>
      </p:sp>
      <p:pic>
        <p:nvPicPr>
          <p:cNvPr id="4" name="Grafik 3">
            <a:extLst>
              <a:ext uri="{FF2B5EF4-FFF2-40B4-BE49-F238E27FC236}">
                <a16:creationId xmlns:a16="http://schemas.microsoft.com/office/drawing/2014/main" id="{372B68F4-4C8F-2204-59A9-AF3F9D99B4AD}"/>
              </a:ext>
            </a:extLst>
          </p:cNvPr>
          <p:cNvPicPr>
            <a:picLocks noChangeAspect="1"/>
          </p:cNvPicPr>
          <p:nvPr/>
        </p:nvPicPr>
        <p:blipFill>
          <a:blip r:embed="rId3"/>
          <a:stretch>
            <a:fillRect/>
          </a:stretch>
        </p:blipFill>
        <p:spPr>
          <a:xfrm>
            <a:off x="2184771" y="4413443"/>
            <a:ext cx="6913962" cy="2039619"/>
          </a:xfrm>
          <a:prstGeom prst="rect">
            <a:avLst/>
          </a:prstGeom>
        </p:spPr>
      </p:pic>
    </p:spTree>
    <p:extLst>
      <p:ext uri="{BB962C8B-B14F-4D97-AF65-F5344CB8AC3E}">
        <p14:creationId xmlns:p14="http://schemas.microsoft.com/office/powerpoint/2010/main" val="598958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2B745D-12BF-3DF2-87AD-AFBAE060FE9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7462543-8EA6-CD6D-C5E2-404B166C1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A7E8D12-A0A6-B157-BA35-72CD79D487D7}"/>
              </a:ext>
            </a:extLst>
          </p:cNvPr>
          <p:cNvSpPr>
            <a:spLocks noGrp="1"/>
          </p:cNvSpPr>
          <p:nvPr>
            <p:ph type="title"/>
          </p:nvPr>
        </p:nvSpPr>
        <p:spPr>
          <a:xfrm>
            <a:off x="838200" y="365125"/>
            <a:ext cx="10515600" cy="1325563"/>
          </a:xfrm>
        </p:spPr>
        <p:txBody>
          <a:bodyPr>
            <a:normAutofit/>
          </a:bodyPr>
          <a:lstStyle/>
          <a:p>
            <a:r>
              <a:rPr lang="de-DE" sz="4200" dirty="0"/>
              <a:t>Navigation zurück – Mittels Back Button</a:t>
            </a:r>
          </a:p>
        </p:txBody>
      </p:sp>
      <p:sp>
        <p:nvSpPr>
          <p:cNvPr id="43" name="sketch line">
            <a:extLst>
              <a:ext uri="{FF2B5EF4-FFF2-40B4-BE49-F238E27FC236}">
                <a16:creationId xmlns:a16="http://schemas.microsoft.com/office/drawing/2014/main" id="{B22A4AB0-C2F7-5845-D4BB-09A7BDA98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fik 5">
            <a:extLst>
              <a:ext uri="{FF2B5EF4-FFF2-40B4-BE49-F238E27FC236}">
                <a16:creationId xmlns:a16="http://schemas.microsoft.com/office/drawing/2014/main" id="{0FF5785F-79B8-59CC-16AC-AE2D77DBD547}"/>
              </a:ext>
            </a:extLst>
          </p:cNvPr>
          <p:cNvPicPr>
            <a:picLocks noChangeAspect="1"/>
          </p:cNvPicPr>
          <p:nvPr/>
        </p:nvPicPr>
        <p:blipFill>
          <a:blip r:embed="rId3"/>
          <a:stretch>
            <a:fillRect/>
          </a:stretch>
        </p:blipFill>
        <p:spPr>
          <a:xfrm>
            <a:off x="1784253" y="1769261"/>
            <a:ext cx="7935432" cy="4496427"/>
          </a:xfrm>
          <a:prstGeom prst="rect">
            <a:avLst/>
          </a:prstGeom>
        </p:spPr>
      </p:pic>
    </p:spTree>
    <p:extLst>
      <p:ext uri="{BB962C8B-B14F-4D97-AF65-F5344CB8AC3E}">
        <p14:creationId xmlns:p14="http://schemas.microsoft.com/office/powerpoint/2010/main" val="2218759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8A23BE-E814-1EED-7130-4897888BD5D6}"/>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25334CF-2D20-55D3-1992-D3C4C52C2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5F8618D-B359-75E7-FD8A-25C082C640FA}"/>
              </a:ext>
            </a:extLst>
          </p:cNvPr>
          <p:cNvSpPr>
            <a:spLocks noGrp="1"/>
          </p:cNvSpPr>
          <p:nvPr>
            <p:ph type="title"/>
          </p:nvPr>
        </p:nvSpPr>
        <p:spPr>
          <a:xfrm>
            <a:off x="838200" y="365125"/>
            <a:ext cx="10515600" cy="1325563"/>
          </a:xfrm>
        </p:spPr>
        <p:txBody>
          <a:bodyPr>
            <a:normAutofit/>
          </a:bodyPr>
          <a:lstStyle/>
          <a:p>
            <a:r>
              <a:rPr lang="de-DE" sz="4200" dirty="0"/>
              <a:t>Navigation zurück – Mittels Back Button</a:t>
            </a:r>
          </a:p>
        </p:txBody>
      </p:sp>
      <p:sp>
        <p:nvSpPr>
          <p:cNvPr id="43" name="sketch line">
            <a:extLst>
              <a:ext uri="{FF2B5EF4-FFF2-40B4-BE49-F238E27FC236}">
                <a16:creationId xmlns:a16="http://schemas.microsoft.com/office/drawing/2014/main" id="{0AFB3B6A-1146-E502-7F82-14490162B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30D8B025-B327-0C0E-3F8D-4D2ED4A18BC0}"/>
              </a:ext>
            </a:extLst>
          </p:cNvPr>
          <p:cNvSpPr>
            <a:spLocks noGrp="1"/>
          </p:cNvSpPr>
          <p:nvPr>
            <p:ph idx="1"/>
          </p:nvPr>
        </p:nvSpPr>
        <p:spPr>
          <a:xfrm>
            <a:off x="838200" y="1920331"/>
            <a:ext cx="10777396" cy="4163416"/>
          </a:xfrm>
        </p:spPr>
        <p:txBody>
          <a:bodyPr>
            <a:normAutofit fontScale="92500" lnSpcReduction="10000"/>
          </a:bodyPr>
          <a:lstStyle/>
          <a:p>
            <a:pPr>
              <a:lnSpc>
                <a:spcPct val="110000"/>
              </a:lnSpc>
            </a:pPr>
            <a:r>
              <a:rPr lang="de-DE" sz="1600" dirty="0">
                <a:solidFill>
                  <a:srgbClr val="223548"/>
                </a:solidFill>
                <a:latin typeface="72 Brand Variable"/>
              </a:rPr>
              <a:t>Um </a:t>
            </a:r>
            <a:r>
              <a:rPr lang="de-DE" sz="1600" dirty="0" err="1">
                <a:solidFill>
                  <a:srgbClr val="223548"/>
                </a:solidFill>
                <a:latin typeface="72 Brand Variable"/>
              </a:rPr>
              <a:t>zuückzunavigieren</a:t>
            </a:r>
            <a:r>
              <a:rPr lang="de-DE" sz="1600" dirty="0">
                <a:solidFill>
                  <a:srgbClr val="223548"/>
                </a:solidFill>
                <a:latin typeface="72 Brand Variable"/>
              </a:rPr>
              <a:t> könnte der User den </a:t>
            </a:r>
            <a:r>
              <a:rPr lang="de-DE" sz="1600" dirty="0" err="1">
                <a:solidFill>
                  <a:srgbClr val="223548"/>
                </a:solidFill>
                <a:latin typeface="72 Brand Variable"/>
              </a:rPr>
              <a:t>Zuück</a:t>
            </a:r>
            <a:r>
              <a:rPr lang="de-DE" sz="1600" dirty="0">
                <a:solidFill>
                  <a:srgbClr val="223548"/>
                </a:solidFill>
                <a:latin typeface="72 Brand Variable"/>
              </a:rPr>
              <a:t> Button des Browsers verwenden, der benutzt aber nur die </a:t>
            </a:r>
            <a:r>
              <a:rPr lang="de-DE" sz="1600" dirty="0" err="1">
                <a:solidFill>
                  <a:srgbClr val="223548"/>
                </a:solidFill>
                <a:latin typeface="72 Brand Variable"/>
              </a:rPr>
              <a:t>History</a:t>
            </a:r>
            <a:r>
              <a:rPr lang="de-DE" sz="1600" dirty="0">
                <a:solidFill>
                  <a:srgbClr val="223548"/>
                </a:solidFill>
                <a:latin typeface="72 Brand Variable"/>
              </a:rPr>
              <a:t>. Dadurch könnte das zum Verlassen der App führen.</a:t>
            </a:r>
          </a:p>
          <a:p>
            <a:pPr>
              <a:lnSpc>
                <a:spcPct val="110000"/>
              </a:lnSpc>
            </a:pPr>
            <a:r>
              <a:rPr lang="de-DE" sz="1600" dirty="0">
                <a:solidFill>
                  <a:srgbClr val="223548"/>
                </a:solidFill>
                <a:latin typeface="72 Brand Variable"/>
              </a:rPr>
              <a:t>Um dieses Verhalten zu ändern, wird für die Anwendung im gezeigten Beispiel eine eigene Schaltfläche Zurück implementiert. In der Implementierung der entsprechenden </a:t>
            </a:r>
            <a:r>
              <a:rPr lang="de-DE" sz="1600" dirty="0" err="1">
                <a:solidFill>
                  <a:srgbClr val="223548"/>
                </a:solidFill>
                <a:latin typeface="72 Brand Variable"/>
              </a:rPr>
              <a:t>onNavBack</a:t>
            </a:r>
            <a:r>
              <a:rPr lang="de-DE" sz="1600" dirty="0">
                <a:solidFill>
                  <a:srgbClr val="223548"/>
                </a:solidFill>
                <a:latin typeface="72 Brand Variable"/>
              </a:rPr>
              <a:t>-Eventhandler-Methode wird das Modul </a:t>
            </a:r>
            <a:r>
              <a:rPr lang="de-DE" sz="1600" dirty="0" err="1">
                <a:solidFill>
                  <a:srgbClr val="223548"/>
                </a:solidFill>
                <a:latin typeface="72 Brand Variable"/>
              </a:rPr>
              <a:t>sap</a:t>
            </a:r>
            <a:r>
              <a:rPr lang="de-DE" sz="1600" dirty="0">
                <a:solidFill>
                  <a:srgbClr val="223548"/>
                </a:solidFill>
                <a:latin typeface="72 Brand Variable"/>
              </a:rPr>
              <a:t>/ui/</a:t>
            </a:r>
            <a:r>
              <a:rPr lang="de-DE" sz="1600" dirty="0" err="1">
                <a:solidFill>
                  <a:srgbClr val="223548"/>
                </a:solidFill>
                <a:latin typeface="72 Brand Variable"/>
              </a:rPr>
              <a:t>core</a:t>
            </a:r>
            <a:r>
              <a:rPr lang="de-DE" sz="1600" dirty="0">
                <a:solidFill>
                  <a:srgbClr val="223548"/>
                </a:solidFill>
                <a:latin typeface="72 Brand Variable"/>
              </a:rPr>
              <a:t>/</a:t>
            </a:r>
            <a:r>
              <a:rPr lang="de-DE" sz="1600" dirty="0" err="1">
                <a:solidFill>
                  <a:srgbClr val="223548"/>
                </a:solidFill>
                <a:latin typeface="72 Brand Variable"/>
              </a:rPr>
              <a:t>routing</a:t>
            </a:r>
            <a:r>
              <a:rPr lang="de-DE" sz="1600" dirty="0">
                <a:solidFill>
                  <a:srgbClr val="223548"/>
                </a:solidFill>
                <a:latin typeface="72 Brand Variable"/>
              </a:rPr>
              <a:t>/</a:t>
            </a:r>
            <a:r>
              <a:rPr lang="de-DE" sz="1600" dirty="0" err="1">
                <a:solidFill>
                  <a:srgbClr val="223548"/>
                </a:solidFill>
                <a:latin typeface="72 Brand Variable"/>
              </a:rPr>
              <a:t>History</a:t>
            </a:r>
            <a:r>
              <a:rPr lang="de-DE" sz="1600" dirty="0">
                <a:solidFill>
                  <a:srgbClr val="223548"/>
                </a:solidFill>
                <a:latin typeface="72 Brand Variable"/>
              </a:rPr>
              <a:t> verwendet, um auf die Navigationshistorie der SAPUI5-Anwendung zuzugreifen. Die </a:t>
            </a:r>
            <a:r>
              <a:rPr lang="de-DE" sz="1600" dirty="0" err="1">
                <a:solidFill>
                  <a:srgbClr val="223548"/>
                </a:solidFill>
                <a:latin typeface="72 Brand Variable"/>
              </a:rPr>
              <a:t>getPreviousHash</a:t>
            </a:r>
            <a:r>
              <a:rPr lang="de-DE" sz="1600" dirty="0">
                <a:solidFill>
                  <a:srgbClr val="223548"/>
                </a:solidFill>
                <a:latin typeface="72 Brand Variable"/>
              </a:rPr>
              <a:t>-Methode des </a:t>
            </a:r>
            <a:r>
              <a:rPr lang="de-DE" sz="1600" dirty="0" err="1">
                <a:solidFill>
                  <a:srgbClr val="223548"/>
                </a:solidFill>
                <a:latin typeface="72 Brand Variable"/>
              </a:rPr>
              <a:t>history</a:t>
            </a:r>
            <a:r>
              <a:rPr lang="de-DE" sz="1600" dirty="0">
                <a:solidFill>
                  <a:srgbClr val="223548"/>
                </a:solidFill>
                <a:latin typeface="72 Brand Variable"/>
              </a:rPr>
              <a:t>-Objekts wird verwendet, um zu prüfen, ob ein vorheriger Hash-Wert in der Anwendungshistorie vorhanden ist. Ist dies der Fall, navigiert die Anwendung über die native </a:t>
            </a:r>
            <a:r>
              <a:rPr lang="de-DE" sz="1600" dirty="0" err="1">
                <a:solidFill>
                  <a:srgbClr val="223548"/>
                </a:solidFill>
                <a:latin typeface="72 Brand Variable"/>
              </a:rPr>
              <a:t>History</a:t>
            </a:r>
            <a:r>
              <a:rPr lang="de-DE" sz="1600" dirty="0">
                <a:solidFill>
                  <a:srgbClr val="223548"/>
                </a:solidFill>
                <a:latin typeface="72 Brand Variable"/>
              </a:rPr>
              <a:t>-API des Browsers zu diesem vorherigen Hash-Wert. In diesem Fall entspricht die Funktionalität der Zurück-Schaltfläche der Anwendung der Funktionalität der nativen Zurück-Schaltfläche des Browsers.</a:t>
            </a:r>
            <a:br>
              <a:rPr lang="de-DE" sz="1600" dirty="0">
                <a:solidFill>
                  <a:srgbClr val="223548"/>
                </a:solidFill>
                <a:latin typeface="72 Brand Variable"/>
              </a:rPr>
            </a:br>
            <a:endParaRPr lang="de-DE" sz="1600" dirty="0">
              <a:solidFill>
                <a:srgbClr val="223548"/>
              </a:solidFill>
              <a:latin typeface="72 Brand Variable"/>
            </a:endParaRPr>
          </a:p>
          <a:p>
            <a:pPr>
              <a:lnSpc>
                <a:spcPct val="110000"/>
              </a:lnSpc>
            </a:pPr>
            <a:r>
              <a:rPr lang="de-DE" sz="1600" dirty="0">
                <a:solidFill>
                  <a:srgbClr val="223548"/>
                </a:solidFill>
                <a:latin typeface="72 Brand Variable"/>
              </a:rPr>
              <a:t>Wenn es jedoch keinen vorherigen Hash gibt, navigiert die Anwendung über den Router zu der Route mit dem Namen „Übersicht“. Das heißt, es wird zu einer anderen Seite innerhalb der Anwendung navigiert, während die Verwendung der systemeigenen Browser-Schaltfläche Zurück in diesem Fall zum Beenden der Anwendung führen würde.</a:t>
            </a:r>
            <a:br>
              <a:rPr lang="de-DE" sz="1600" dirty="0">
                <a:solidFill>
                  <a:srgbClr val="223548"/>
                </a:solidFill>
                <a:latin typeface="72 Brand Variable"/>
              </a:rPr>
            </a:br>
            <a:endParaRPr lang="de-DE" sz="1600" dirty="0">
              <a:solidFill>
                <a:srgbClr val="223548"/>
              </a:solidFill>
              <a:latin typeface="72 Brand Variable"/>
            </a:endParaRPr>
          </a:p>
          <a:p>
            <a:pPr>
              <a:lnSpc>
                <a:spcPct val="110000"/>
              </a:lnSpc>
            </a:pPr>
            <a:r>
              <a:rPr lang="de-DE" sz="1600" dirty="0">
                <a:solidFill>
                  <a:srgbClr val="223548"/>
                </a:solidFill>
                <a:latin typeface="72 Brand Variable"/>
              </a:rPr>
              <a:t>Der zweite Parameter beim Aufruf der Methode </a:t>
            </a:r>
            <a:r>
              <a:rPr lang="de-DE" sz="1600" dirty="0" err="1">
                <a:solidFill>
                  <a:srgbClr val="223548"/>
                </a:solidFill>
                <a:latin typeface="72 Brand Variable"/>
              </a:rPr>
              <a:t>navTo</a:t>
            </a:r>
            <a:r>
              <a:rPr lang="de-DE" sz="1600" dirty="0">
                <a:solidFill>
                  <a:srgbClr val="223548"/>
                </a:solidFill>
                <a:latin typeface="72 Brand Variable"/>
              </a:rPr>
              <a:t> ist ein leeres Objekt, da keine weiteren Parameter an die Route übergeben werden. Der dritte Parameter hat den Wert </a:t>
            </a:r>
            <a:r>
              <a:rPr lang="de-DE" sz="1600" dirty="0" err="1">
                <a:solidFill>
                  <a:srgbClr val="223548"/>
                </a:solidFill>
                <a:latin typeface="72 Brand Variable"/>
              </a:rPr>
              <a:t>true</a:t>
            </a:r>
            <a:r>
              <a:rPr lang="de-DE" sz="1600" dirty="0">
                <a:solidFill>
                  <a:srgbClr val="223548"/>
                </a:solidFill>
                <a:latin typeface="72 Brand Variable"/>
              </a:rPr>
              <a:t> und sorgt dafür, dass der Hash ersetzt wird, so dass es keinen Eintrag im Browserverlauf gibt.</a:t>
            </a:r>
          </a:p>
        </p:txBody>
      </p:sp>
    </p:spTree>
    <p:extLst>
      <p:ext uri="{BB962C8B-B14F-4D97-AF65-F5344CB8AC3E}">
        <p14:creationId xmlns:p14="http://schemas.microsoft.com/office/powerpoint/2010/main" val="2551969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E1483-E688-6CE1-9931-232E19D827E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1814C3D-B3F5-508D-F6C4-58C23D79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D2E741-3CB1-C8A4-533C-AAD6433086D9}"/>
              </a:ext>
            </a:extLst>
          </p:cNvPr>
          <p:cNvSpPr>
            <a:spLocks noGrp="1"/>
          </p:cNvSpPr>
          <p:nvPr>
            <p:ph type="title"/>
          </p:nvPr>
        </p:nvSpPr>
        <p:spPr>
          <a:xfrm>
            <a:off x="838200" y="365125"/>
            <a:ext cx="10515600" cy="1325563"/>
          </a:xfrm>
        </p:spPr>
        <p:txBody>
          <a:bodyPr>
            <a:normAutofit/>
          </a:bodyPr>
          <a:lstStyle/>
          <a:p>
            <a:r>
              <a:rPr lang="de-DE" sz="4200" dirty="0"/>
              <a:t>Ungültige Hashes abfangen</a:t>
            </a:r>
          </a:p>
        </p:txBody>
      </p:sp>
      <p:sp>
        <p:nvSpPr>
          <p:cNvPr id="43" name="sketch line">
            <a:extLst>
              <a:ext uri="{FF2B5EF4-FFF2-40B4-BE49-F238E27FC236}">
                <a16:creationId xmlns:a16="http://schemas.microsoft.com/office/drawing/2014/main" id="{8F7BD238-C483-68BD-14F7-237E4AF55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52A3949D-556E-A695-7860-2DB92676E412}"/>
              </a:ext>
            </a:extLst>
          </p:cNvPr>
          <p:cNvSpPr>
            <a:spLocks noGrp="1"/>
          </p:cNvSpPr>
          <p:nvPr>
            <p:ph idx="1"/>
          </p:nvPr>
        </p:nvSpPr>
        <p:spPr>
          <a:xfrm>
            <a:off x="838200" y="1920331"/>
            <a:ext cx="1051560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Abfangen </a:t>
            </a:r>
            <a:r>
              <a:rPr lang="de-DE" sz="2400" kern="0" dirty="0">
                <a:solidFill>
                  <a:sysClr val="windowText" lastClr="000000"/>
                </a:solidFill>
                <a:latin typeface="Arial"/>
                <a:cs typeface="Arial"/>
              </a:rPr>
              <a:t>von ungültigen Hashes und weiterleiten auf Fehlerseite</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spTree>
    <p:extLst>
      <p:ext uri="{BB962C8B-B14F-4D97-AF65-F5344CB8AC3E}">
        <p14:creationId xmlns:p14="http://schemas.microsoft.com/office/powerpoint/2010/main" val="2818650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1E8906-5AC9-B025-7BD6-413756657EC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764778-0C46-9636-0409-F3BA2118F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88B919B-6651-24F8-FA26-867FDD1760A3}"/>
              </a:ext>
            </a:extLst>
          </p:cNvPr>
          <p:cNvSpPr>
            <a:spLocks noGrp="1"/>
          </p:cNvSpPr>
          <p:nvPr>
            <p:ph type="title"/>
          </p:nvPr>
        </p:nvSpPr>
        <p:spPr>
          <a:xfrm>
            <a:off x="838200" y="365125"/>
            <a:ext cx="10515600" cy="1325563"/>
          </a:xfrm>
        </p:spPr>
        <p:txBody>
          <a:bodyPr>
            <a:normAutofit fontScale="90000"/>
          </a:bodyPr>
          <a:lstStyle/>
          <a:p>
            <a:r>
              <a:rPr lang="de-DE" sz="5400" dirty="0"/>
              <a:t>Generierung der UI5 Dateien über Template in </a:t>
            </a:r>
            <a:r>
              <a:rPr lang="de-DE" sz="5400" dirty="0" err="1"/>
              <a:t>WebIDE</a:t>
            </a:r>
            <a:endParaRPr lang="de-DE" sz="5400" dirty="0"/>
          </a:p>
        </p:txBody>
      </p:sp>
      <p:sp>
        <p:nvSpPr>
          <p:cNvPr id="10" name="sketch line">
            <a:extLst>
              <a:ext uri="{FF2B5EF4-FFF2-40B4-BE49-F238E27FC236}">
                <a16:creationId xmlns:a16="http://schemas.microsoft.com/office/drawing/2014/main" id="{A9CF866F-87BA-B9F9-846A-A012CE516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33B2F61E-53B3-79AD-B59B-7713434B235F}"/>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2967EF19-3C4A-931B-CFC4-F96165667C89}"/>
              </a:ext>
            </a:extLst>
          </p:cNvPr>
          <p:cNvPicPr>
            <a:picLocks noChangeAspect="1"/>
          </p:cNvPicPr>
          <p:nvPr/>
        </p:nvPicPr>
        <p:blipFill>
          <a:blip r:embed="rId3"/>
          <a:stretch>
            <a:fillRect/>
          </a:stretch>
        </p:blipFill>
        <p:spPr>
          <a:xfrm>
            <a:off x="603820" y="1823944"/>
            <a:ext cx="4321432" cy="1936599"/>
          </a:xfrm>
          <a:prstGeom prst="rect">
            <a:avLst/>
          </a:prstGeom>
        </p:spPr>
      </p:pic>
      <p:pic>
        <p:nvPicPr>
          <p:cNvPr id="11" name="Grafik 10">
            <a:extLst>
              <a:ext uri="{FF2B5EF4-FFF2-40B4-BE49-F238E27FC236}">
                <a16:creationId xmlns:a16="http://schemas.microsoft.com/office/drawing/2014/main" id="{450156D4-AC5B-8F99-ED0E-4CD4AF0194DA}"/>
              </a:ext>
            </a:extLst>
          </p:cNvPr>
          <p:cNvPicPr>
            <a:picLocks noChangeAspect="1"/>
          </p:cNvPicPr>
          <p:nvPr/>
        </p:nvPicPr>
        <p:blipFill>
          <a:blip r:embed="rId4"/>
          <a:stretch>
            <a:fillRect/>
          </a:stretch>
        </p:blipFill>
        <p:spPr>
          <a:xfrm>
            <a:off x="5443929" y="1787390"/>
            <a:ext cx="5356080" cy="2268516"/>
          </a:xfrm>
          <a:prstGeom prst="rect">
            <a:avLst/>
          </a:prstGeom>
        </p:spPr>
      </p:pic>
      <p:pic>
        <p:nvPicPr>
          <p:cNvPr id="13" name="Grafik 12">
            <a:extLst>
              <a:ext uri="{FF2B5EF4-FFF2-40B4-BE49-F238E27FC236}">
                <a16:creationId xmlns:a16="http://schemas.microsoft.com/office/drawing/2014/main" id="{B85E629B-FB53-D121-3CE7-F96513D35FD6}"/>
              </a:ext>
            </a:extLst>
          </p:cNvPr>
          <p:cNvPicPr>
            <a:picLocks noChangeAspect="1"/>
          </p:cNvPicPr>
          <p:nvPr/>
        </p:nvPicPr>
        <p:blipFill>
          <a:blip r:embed="rId5"/>
          <a:stretch>
            <a:fillRect/>
          </a:stretch>
        </p:blipFill>
        <p:spPr>
          <a:xfrm>
            <a:off x="1264723" y="4471373"/>
            <a:ext cx="7518149" cy="1862061"/>
          </a:xfrm>
          <a:prstGeom prst="rect">
            <a:avLst/>
          </a:prstGeom>
        </p:spPr>
      </p:pic>
    </p:spTree>
    <p:extLst>
      <p:ext uri="{BB962C8B-B14F-4D97-AF65-F5344CB8AC3E}">
        <p14:creationId xmlns:p14="http://schemas.microsoft.com/office/powerpoint/2010/main" val="3041304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AEF58B-9640-015A-4F78-498D033D3A1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DA28F16-A003-F797-6508-13920C1EA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671B83B-CF63-41ED-9EA6-B6C63D6763BC}"/>
              </a:ext>
            </a:extLst>
          </p:cNvPr>
          <p:cNvSpPr>
            <a:spLocks noGrp="1"/>
          </p:cNvSpPr>
          <p:nvPr>
            <p:ph type="title"/>
          </p:nvPr>
        </p:nvSpPr>
        <p:spPr>
          <a:xfrm>
            <a:off x="838200" y="365125"/>
            <a:ext cx="10515600" cy="1325563"/>
          </a:xfrm>
        </p:spPr>
        <p:txBody>
          <a:bodyPr>
            <a:normAutofit/>
          </a:bodyPr>
          <a:lstStyle/>
          <a:p>
            <a:r>
              <a:rPr lang="de-DE" sz="4200" dirty="0"/>
              <a:t>Zu Routen mit obligatorischen Parametern navigieren</a:t>
            </a:r>
          </a:p>
        </p:txBody>
      </p:sp>
      <p:sp>
        <p:nvSpPr>
          <p:cNvPr id="43" name="sketch line">
            <a:extLst>
              <a:ext uri="{FF2B5EF4-FFF2-40B4-BE49-F238E27FC236}">
                <a16:creationId xmlns:a16="http://schemas.microsoft.com/office/drawing/2014/main" id="{E2FAAEC1-A7E9-A9C8-70EE-04BCDDCE2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79C4C705-559C-8078-9DDB-89BD4625D4ED}"/>
              </a:ext>
            </a:extLst>
          </p:cNvPr>
          <p:cNvSpPr>
            <a:spLocks noGrp="1"/>
          </p:cNvSpPr>
          <p:nvPr>
            <p:ph idx="1"/>
          </p:nvPr>
        </p:nvSpPr>
        <p:spPr>
          <a:xfrm>
            <a:off x="838200" y="1920331"/>
            <a:ext cx="485643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Ziele definieren, die Parameter erfordern</a:t>
            </a:r>
          </a:p>
          <a:p>
            <a:r>
              <a:rPr lang="de-DE" sz="2400" kern="0" dirty="0">
                <a:solidFill>
                  <a:sysClr val="windowText" lastClr="000000"/>
                </a:solidFill>
                <a:latin typeface="Arial"/>
                <a:cs typeface="Arial"/>
              </a:rPr>
              <a:t>Zum Beispiel: Detailseite zu einer selektierten Entität</a:t>
            </a:r>
          </a:p>
          <a:p>
            <a:r>
              <a:rPr lang="de-DE" sz="2400" kern="0" dirty="0">
                <a:solidFill>
                  <a:sysClr val="windowText" lastClr="000000"/>
                </a:solidFill>
                <a:latin typeface="Arial"/>
                <a:cs typeface="Arial"/>
              </a:rPr>
              <a:t>ID der selektierten Entität kann als Parameter weitergegeben werden, so dass die Seite den Parameter lesen und die entsprechenden Daten zur Entität einlesen kann</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pic>
        <p:nvPicPr>
          <p:cNvPr id="4" name="Grafik 3">
            <a:extLst>
              <a:ext uri="{FF2B5EF4-FFF2-40B4-BE49-F238E27FC236}">
                <a16:creationId xmlns:a16="http://schemas.microsoft.com/office/drawing/2014/main" id="{0A2F3AB9-5918-0807-5E09-C1D4B82A8989}"/>
              </a:ext>
            </a:extLst>
          </p:cNvPr>
          <p:cNvPicPr>
            <a:picLocks noChangeAspect="1"/>
          </p:cNvPicPr>
          <p:nvPr/>
        </p:nvPicPr>
        <p:blipFill>
          <a:blip r:embed="rId3"/>
          <a:stretch>
            <a:fillRect/>
          </a:stretch>
        </p:blipFill>
        <p:spPr>
          <a:xfrm>
            <a:off x="5970183" y="1920331"/>
            <a:ext cx="4887007" cy="4163006"/>
          </a:xfrm>
          <a:prstGeom prst="rect">
            <a:avLst/>
          </a:prstGeom>
        </p:spPr>
      </p:pic>
    </p:spTree>
    <p:extLst>
      <p:ext uri="{BB962C8B-B14F-4D97-AF65-F5344CB8AC3E}">
        <p14:creationId xmlns:p14="http://schemas.microsoft.com/office/powerpoint/2010/main" val="42376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4AC992-8A2D-0D1F-7CAA-F039DF576E3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238E1DB-7A0F-457F-60F8-B3FC9A0FF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AD3FB881-6026-5B06-0769-967F4881231C}"/>
              </a:ext>
            </a:extLst>
          </p:cNvPr>
          <p:cNvSpPr>
            <a:spLocks noGrp="1"/>
          </p:cNvSpPr>
          <p:nvPr>
            <p:ph type="title"/>
          </p:nvPr>
        </p:nvSpPr>
        <p:spPr>
          <a:xfrm>
            <a:off x="838200" y="365125"/>
            <a:ext cx="10515600" cy="1325563"/>
          </a:xfrm>
        </p:spPr>
        <p:txBody>
          <a:bodyPr>
            <a:normAutofit/>
          </a:bodyPr>
          <a:lstStyle/>
          <a:p>
            <a:r>
              <a:rPr lang="de-DE" sz="4200" dirty="0"/>
              <a:t>Zu Routen mit obligatorischen Parametern navigieren</a:t>
            </a:r>
          </a:p>
        </p:txBody>
      </p:sp>
      <p:sp>
        <p:nvSpPr>
          <p:cNvPr id="43" name="sketch line">
            <a:extLst>
              <a:ext uri="{FF2B5EF4-FFF2-40B4-BE49-F238E27FC236}">
                <a16:creationId xmlns:a16="http://schemas.microsoft.com/office/drawing/2014/main" id="{A9E79D5F-8AD3-C4AF-FE5A-788BBE662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026" name="Picture 2">
            <a:extLst>
              <a:ext uri="{FF2B5EF4-FFF2-40B4-BE49-F238E27FC236}">
                <a16:creationId xmlns:a16="http://schemas.microsoft.com/office/drawing/2014/main" id="{47BDF7E2-278E-B51E-6A56-7DA143AC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891" y="2055813"/>
            <a:ext cx="7946846" cy="4270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045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15EE4-63C3-F0B6-897B-56482A77C5C3}"/>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B720C13-0869-7FBE-6483-8D1D7603A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47133AC-8085-025F-8986-30F71C62BEC1}"/>
              </a:ext>
            </a:extLst>
          </p:cNvPr>
          <p:cNvSpPr>
            <a:spLocks noGrp="1"/>
          </p:cNvSpPr>
          <p:nvPr>
            <p:ph type="title"/>
          </p:nvPr>
        </p:nvSpPr>
        <p:spPr>
          <a:xfrm>
            <a:off x="838200" y="365125"/>
            <a:ext cx="10515600" cy="1325563"/>
          </a:xfrm>
        </p:spPr>
        <p:txBody>
          <a:bodyPr>
            <a:normAutofit/>
          </a:bodyPr>
          <a:lstStyle/>
          <a:p>
            <a:r>
              <a:rPr lang="de-DE" sz="4200" dirty="0"/>
              <a:t>Routing Events</a:t>
            </a:r>
          </a:p>
        </p:txBody>
      </p:sp>
      <p:sp>
        <p:nvSpPr>
          <p:cNvPr id="43" name="sketch line">
            <a:extLst>
              <a:ext uri="{FF2B5EF4-FFF2-40B4-BE49-F238E27FC236}">
                <a16:creationId xmlns:a16="http://schemas.microsoft.com/office/drawing/2014/main" id="{6CEFFC20-6752-78A6-500C-15BA6652D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050" name="Picture 2">
            <a:extLst>
              <a:ext uri="{FF2B5EF4-FFF2-40B4-BE49-F238E27FC236}">
                <a16:creationId xmlns:a16="http://schemas.microsoft.com/office/drawing/2014/main" id="{90668518-01D2-6278-3055-CE5B8FBBD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093" y="1788720"/>
            <a:ext cx="9172575"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120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B84918-E6F9-4485-A3FB-8CC7871488A9}"/>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64115C26-3078-3FCE-3418-88136D85F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98C17E7-9E1D-C65B-2B00-B4D214666735}"/>
              </a:ext>
            </a:extLst>
          </p:cNvPr>
          <p:cNvSpPr>
            <a:spLocks noGrp="1"/>
          </p:cNvSpPr>
          <p:nvPr>
            <p:ph type="ctrTitle"/>
          </p:nvPr>
        </p:nvSpPr>
        <p:spPr>
          <a:xfrm>
            <a:off x="643468" y="643467"/>
            <a:ext cx="4620584" cy="4567137"/>
          </a:xfrm>
        </p:spPr>
        <p:txBody>
          <a:bodyPr>
            <a:normAutofit/>
          </a:bodyPr>
          <a:lstStyle/>
          <a:p>
            <a:pPr algn="l"/>
            <a:r>
              <a:rPr lang="de-DE" sz="4400" dirty="0"/>
              <a:t>Fragmente </a:t>
            </a:r>
            <a:r>
              <a:rPr lang="de-DE" sz="4400"/>
              <a:t>und Dialoge</a:t>
            </a:r>
            <a:endParaRPr lang="de-DE" sz="4400" dirty="0"/>
          </a:p>
        </p:txBody>
      </p:sp>
      <p:sp>
        <p:nvSpPr>
          <p:cNvPr id="3" name="Untertitel 2">
            <a:extLst>
              <a:ext uri="{FF2B5EF4-FFF2-40B4-BE49-F238E27FC236}">
                <a16:creationId xmlns:a16="http://schemas.microsoft.com/office/drawing/2014/main" id="{7064B983-70EA-A2AC-0E6F-9EBECB31E277}"/>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F6E89589-DED9-AF76-3A56-386CE0522D9B}"/>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9005133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9404D56-55BC-20F7-D0B6-02315EF0160C}"/>
              </a:ext>
            </a:extLst>
          </p:cNvPr>
          <p:cNvSpPr>
            <a:spLocks noGrp="1"/>
          </p:cNvSpPr>
          <p:nvPr>
            <p:ph type="title"/>
          </p:nvPr>
        </p:nvSpPr>
        <p:spPr>
          <a:xfrm>
            <a:off x="640080" y="325369"/>
            <a:ext cx="4368602" cy="1956841"/>
          </a:xfrm>
        </p:spPr>
        <p:txBody>
          <a:bodyPr anchor="b">
            <a:normAutofit/>
          </a:bodyPr>
          <a:lstStyle/>
          <a:p>
            <a:r>
              <a:rPr lang="de-DE" sz="5400"/>
              <a:t>Info</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8CC2487-103E-F62E-E707-CBFB07336CB8}"/>
              </a:ext>
            </a:extLst>
          </p:cNvPr>
          <p:cNvSpPr>
            <a:spLocks noGrp="1"/>
          </p:cNvSpPr>
          <p:nvPr>
            <p:ph idx="1"/>
          </p:nvPr>
        </p:nvSpPr>
        <p:spPr>
          <a:xfrm>
            <a:off x="640080" y="2872899"/>
            <a:ext cx="4243589" cy="3320668"/>
          </a:xfrm>
        </p:spPr>
        <p:txBody>
          <a:bodyPr>
            <a:normAutofit/>
          </a:bodyPr>
          <a:lstStyle/>
          <a:p>
            <a:pPr marL="0" indent="0">
              <a:buNone/>
            </a:pPr>
            <a:r>
              <a:rPr lang="de-DE" sz="2200" dirty="0"/>
              <a:t>Die Quelltexte zur Übungen oder Musterlösungen sind unter </a:t>
            </a:r>
            <a:r>
              <a:rPr lang="de-DE" sz="2200" dirty="0">
                <a:hlinkClick r:id="rId2"/>
              </a:rPr>
              <a:t>GitHub Schulung</a:t>
            </a:r>
            <a:r>
              <a:rPr lang="de-DE" sz="2200" dirty="0"/>
              <a:t> zu finden.</a:t>
            </a:r>
          </a:p>
        </p:txBody>
      </p:sp>
      <p:pic>
        <p:nvPicPr>
          <p:cNvPr id="5" name="Picture 4" descr="Aufbruch zu einer Reise alleine">
            <a:extLst>
              <a:ext uri="{FF2B5EF4-FFF2-40B4-BE49-F238E27FC236}">
                <a16:creationId xmlns:a16="http://schemas.microsoft.com/office/drawing/2014/main" id="{405D972B-858F-BF1E-2DD5-ECF918EBBB49}"/>
              </a:ext>
            </a:extLst>
          </p:cNvPr>
          <p:cNvPicPr>
            <a:picLocks noChangeAspect="1"/>
          </p:cNvPicPr>
          <p:nvPr/>
        </p:nvPicPr>
        <p:blipFill rotWithShape="1">
          <a:blip r:embed="rId3"/>
          <a:srcRect l="16803" r="797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704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9C5A90-D1FC-0C11-A20A-F5216FC3AC1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EF7D780-6E32-D103-41F6-2EB66B3A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26C4200-8659-EF6D-DE2B-34EB6633AAC3}"/>
              </a:ext>
            </a:extLst>
          </p:cNvPr>
          <p:cNvSpPr>
            <a:spLocks noGrp="1"/>
          </p:cNvSpPr>
          <p:nvPr>
            <p:ph type="title"/>
          </p:nvPr>
        </p:nvSpPr>
        <p:spPr>
          <a:xfrm>
            <a:off x="838200" y="365125"/>
            <a:ext cx="10515600" cy="1325563"/>
          </a:xfrm>
        </p:spPr>
        <p:txBody>
          <a:bodyPr>
            <a:normAutofit/>
          </a:bodyPr>
          <a:lstStyle/>
          <a:p>
            <a:r>
              <a:rPr lang="de-DE" sz="4200" dirty="0"/>
              <a:t>SAP UI5 App –Verzeichnisstruktur</a:t>
            </a:r>
          </a:p>
        </p:txBody>
      </p:sp>
      <p:sp>
        <p:nvSpPr>
          <p:cNvPr id="43" name="sketch line">
            <a:extLst>
              <a:ext uri="{FF2B5EF4-FFF2-40B4-BE49-F238E27FC236}">
                <a16:creationId xmlns:a16="http://schemas.microsoft.com/office/drawing/2014/main" id="{E34207F0-8A3D-4BFB-43E7-788F3B9D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7" name="Grafik 6">
            <a:extLst>
              <a:ext uri="{FF2B5EF4-FFF2-40B4-BE49-F238E27FC236}">
                <a16:creationId xmlns:a16="http://schemas.microsoft.com/office/drawing/2014/main" id="{57FF8AFB-609E-7A31-5FFB-C59A71C88061}"/>
              </a:ext>
            </a:extLst>
          </p:cNvPr>
          <p:cNvPicPr>
            <a:picLocks noChangeAspect="1"/>
          </p:cNvPicPr>
          <p:nvPr/>
        </p:nvPicPr>
        <p:blipFill>
          <a:blip r:embed="rId3"/>
          <a:stretch>
            <a:fillRect/>
          </a:stretch>
        </p:blipFill>
        <p:spPr>
          <a:xfrm>
            <a:off x="669036" y="1825981"/>
            <a:ext cx="7192379" cy="4582164"/>
          </a:xfrm>
          <a:prstGeom prst="rect">
            <a:avLst/>
          </a:prstGeom>
        </p:spPr>
      </p:pic>
    </p:spTree>
    <p:extLst>
      <p:ext uri="{BB962C8B-B14F-4D97-AF65-F5344CB8AC3E}">
        <p14:creationId xmlns:p14="http://schemas.microsoft.com/office/powerpoint/2010/main" val="1583441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92DB5C-FA75-46ED-2A7A-A9846C026FE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AA38A850-8832-8E8A-6A1B-5A68969C6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5F80028-7041-636A-C593-686A02E7C63A}"/>
              </a:ext>
            </a:extLst>
          </p:cNvPr>
          <p:cNvSpPr>
            <a:spLocks noGrp="1"/>
          </p:cNvSpPr>
          <p:nvPr>
            <p:ph type="title"/>
          </p:nvPr>
        </p:nvSpPr>
        <p:spPr>
          <a:xfrm>
            <a:off x="838200" y="365125"/>
            <a:ext cx="10515600" cy="1325563"/>
          </a:xfrm>
        </p:spPr>
        <p:txBody>
          <a:bodyPr>
            <a:normAutofit/>
          </a:bodyPr>
          <a:lstStyle/>
          <a:p>
            <a:r>
              <a:rPr lang="de-DE" sz="4200" dirty="0"/>
              <a:t>SAP UI5 App –Grundlegende Dateien</a:t>
            </a:r>
          </a:p>
        </p:txBody>
      </p:sp>
      <p:sp>
        <p:nvSpPr>
          <p:cNvPr id="43" name="sketch line">
            <a:extLst>
              <a:ext uri="{FF2B5EF4-FFF2-40B4-BE49-F238E27FC236}">
                <a16:creationId xmlns:a16="http://schemas.microsoft.com/office/drawing/2014/main" id="{A3F33DC9-9781-32DE-7348-C6AF0A15E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Grafik 3">
            <a:extLst>
              <a:ext uri="{FF2B5EF4-FFF2-40B4-BE49-F238E27FC236}">
                <a16:creationId xmlns:a16="http://schemas.microsoft.com/office/drawing/2014/main" id="{DD363C4D-C31F-80B8-8796-41DD42CD456F}"/>
              </a:ext>
            </a:extLst>
          </p:cNvPr>
          <p:cNvPicPr>
            <a:picLocks noChangeAspect="1"/>
          </p:cNvPicPr>
          <p:nvPr/>
        </p:nvPicPr>
        <p:blipFill>
          <a:blip r:embed="rId3"/>
          <a:stretch>
            <a:fillRect/>
          </a:stretch>
        </p:blipFill>
        <p:spPr>
          <a:xfrm>
            <a:off x="1806920" y="1818832"/>
            <a:ext cx="8012226" cy="4487347"/>
          </a:xfrm>
          <a:prstGeom prst="rect">
            <a:avLst/>
          </a:prstGeom>
        </p:spPr>
      </p:pic>
    </p:spTree>
    <p:extLst>
      <p:ext uri="{BB962C8B-B14F-4D97-AF65-F5344CB8AC3E}">
        <p14:creationId xmlns:p14="http://schemas.microsoft.com/office/powerpoint/2010/main" val="3335816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8E28BC3-E766-1FAB-EE64-1E0760635F58}"/>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Hands On</a:t>
            </a:r>
          </a:p>
        </p:txBody>
      </p:sp>
      <p:sp>
        <p:nvSpPr>
          <p:cNvPr id="3" name="Inhaltsplatzhalter 2">
            <a:extLst>
              <a:ext uri="{FF2B5EF4-FFF2-40B4-BE49-F238E27FC236}">
                <a16:creationId xmlns:a16="http://schemas.microsoft.com/office/drawing/2014/main" id="{61AF2CE0-2B59-4403-89D2-452D5E1A30B7}"/>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SAPUI5 -</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3385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F5DFB6-5909-6050-FFC0-8C83E163687B}"/>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B48F4700-C3FA-B60E-03AC-184DA891A7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C48E90D-EE6A-A93B-5B08-F62E00125983}"/>
              </a:ext>
            </a:extLst>
          </p:cNvPr>
          <p:cNvSpPr>
            <a:spLocks noGrp="1"/>
          </p:cNvSpPr>
          <p:nvPr>
            <p:ph type="ctrTitle"/>
          </p:nvPr>
        </p:nvSpPr>
        <p:spPr>
          <a:xfrm>
            <a:off x="643468" y="643467"/>
            <a:ext cx="4620584" cy="4567137"/>
          </a:xfrm>
        </p:spPr>
        <p:txBody>
          <a:bodyPr>
            <a:normAutofit/>
          </a:bodyPr>
          <a:lstStyle/>
          <a:p>
            <a:pPr algn="l"/>
            <a:r>
              <a:rPr lang="de-DE" sz="4400" dirty="0"/>
              <a:t>SAPUI5 UI Elemente und deren Verwendung</a:t>
            </a:r>
          </a:p>
        </p:txBody>
      </p:sp>
      <p:sp>
        <p:nvSpPr>
          <p:cNvPr id="3" name="Untertitel 2">
            <a:extLst>
              <a:ext uri="{FF2B5EF4-FFF2-40B4-BE49-F238E27FC236}">
                <a16:creationId xmlns:a16="http://schemas.microsoft.com/office/drawing/2014/main" id="{E681B679-91D8-8009-6E7D-263C6B9DCC89}"/>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0E6D97CC-C949-ECA0-D57C-5FB7034A04EF}"/>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3487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036C38-C90C-F096-45CE-A0D31CBC627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3BEE8A-0D91-95F8-1D9F-861EFF903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C418DE9-9FBD-0B05-AE02-657BD46824AC}"/>
              </a:ext>
            </a:extLst>
          </p:cNvPr>
          <p:cNvSpPr>
            <a:spLocks noGrp="1"/>
          </p:cNvSpPr>
          <p:nvPr>
            <p:ph type="title"/>
          </p:nvPr>
        </p:nvSpPr>
        <p:spPr>
          <a:xfrm>
            <a:off x="838200" y="365125"/>
            <a:ext cx="10515600" cy="1325563"/>
          </a:xfrm>
        </p:spPr>
        <p:txBody>
          <a:bodyPr>
            <a:normAutofit/>
          </a:bodyPr>
          <a:lstStyle/>
          <a:p>
            <a:r>
              <a:rPr lang="de-DE" sz="5400" dirty="0"/>
              <a:t>UI Elemente (Controls)</a:t>
            </a:r>
          </a:p>
        </p:txBody>
      </p:sp>
      <p:sp>
        <p:nvSpPr>
          <p:cNvPr id="10" name="sketch line">
            <a:extLst>
              <a:ext uri="{FF2B5EF4-FFF2-40B4-BE49-F238E27FC236}">
                <a16:creationId xmlns:a16="http://schemas.microsoft.com/office/drawing/2014/main" id="{AB53AE53-0C56-C70B-C06C-2082688A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445D6A0-9C72-5048-4E22-83ABE0461628}"/>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2400" dirty="0">
                <a:effectLst/>
                <a:latin typeface="Arial" panose="020B0604020202020204" pitchFamily="34" charset="0"/>
                <a:ea typeface="Times New Roman" panose="02020603050405020304" pitchFamily="18" charset="0"/>
              </a:rPr>
              <a:t>Der </a:t>
            </a:r>
            <a:r>
              <a:rPr lang="de-DE" sz="2400" b="1" dirty="0">
                <a:effectLst/>
                <a:latin typeface="Arial" panose="020B0604020202020204" pitchFamily="34" charset="0"/>
                <a:ea typeface="Times New Roman" panose="02020603050405020304" pitchFamily="18" charset="0"/>
              </a:rPr>
              <a:t>Typ</a:t>
            </a:r>
            <a:r>
              <a:rPr lang="de-DE" sz="2400" dirty="0">
                <a:effectLst/>
                <a:latin typeface="Arial" panose="020B0604020202020204" pitchFamily="34" charset="0"/>
                <a:ea typeface="Times New Roman" panose="02020603050405020304" pitchFamily="18" charset="0"/>
              </a:rPr>
              <a:t> des Elements gibt zunächst an, um welche Art von Control es sich handelt und setzt sich aus der Bibliothek und dem Namen für diesen Elementtyp zusammen (z.B. </a:t>
            </a:r>
            <a:r>
              <a:rPr lang="de-DE" sz="2400" dirty="0" err="1">
                <a:effectLst/>
                <a:latin typeface="Arial" panose="020B0604020202020204" pitchFamily="34" charset="0"/>
                <a:ea typeface="Times New Roman" panose="02020603050405020304" pitchFamily="18" charset="0"/>
              </a:rPr>
              <a:t>sap.m.Label</a:t>
            </a:r>
            <a:r>
              <a:rPr lang="de-DE" sz="2400" dirty="0">
                <a:effectLst/>
                <a:latin typeface="Arial" panose="020B0604020202020204" pitchFamily="34" charset="0"/>
                <a:ea typeface="Times New Roman" panose="02020603050405020304" pitchFamily="18" charset="0"/>
              </a:rPr>
              <a:t>).</a:t>
            </a:r>
          </a:p>
          <a:p>
            <a:pPr marL="540385" algn="just">
              <a:spcAft>
                <a:spcPts val="600"/>
              </a:spcAft>
            </a:pPr>
            <a:r>
              <a:rPr lang="de-DE" sz="2400" dirty="0">
                <a:effectLst/>
                <a:latin typeface="Arial" panose="020B0604020202020204" pitchFamily="34" charset="0"/>
                <a:ea typeface="Times New Roman" panose="02020603050405020304" pitchFamily="18" charset="0"/>
              </a:rPr>
              <a:t>Die </a:t>
            </a:r>
            <a:r>
              <a:rPr lang="de-DE" sz="2400" b="1" dirty="0">
                <a:effectLst/>
                <a:latin typeface="Arial" panose="020B0604020202020204" pitchFamily="34" charset="0"/>
                <a:ea typeface="Times New Roman" panose="02020603050405020304" pitchFamily="18" charset="0"/>
              </a:rPr>
              <a:t>ID</a:t>
            </a:r>
            <a:r>
              <a:rPr lang="de-DE" sz="2400" dirty="0">
                <a:effectLst/>
                <a:latin typeface="Arial" panose="020B0604020202020204" pitchFamily="34" charset="0"/>
                <a:ea typeface="Times New Roman" panose="02020603050405020304" pitchFamily="18" charset="0"/>
              </a:rPr>
              <a:t> eines Elements kann genutzt werden, um ein Element eindeutig zu identifizieren und ist z.B. für den Zugriff aus dem Controller heraus nützlich. Z.B. aus dem Controller heraus:</a:t>
            </a:r>
          </a:p>
          <a:p>
            <a:pPr marL="997585" lvl="1" algn="just">
              <a:spcAft>
                <a:spcPts val="600"/>
              </a:spcAft>
            </a:pPr>
            <a:r>
              <a:rPr lang="de-DE" sz="2000" dirty="0" err="1">
                <a:latin typeface="Arial" panose="020B0604020202020204" pitchFamily="34" charset="0"/>
                <a:ea typeface="Times New Roman" panose="02020603050405020304" pitchFamily="18" charset="0"/>
              </a:rPr>
              <a:t>var</a:t>
            </a:r>
            <a:r>
              <a:rPr lang="de-DE" sz="2000" dirty="0">
                <a:latin typeface="Arial" panose="020B0604020202020204" pitchFamily="34" charset="0"/>
                <a:ea typeface="Times New Roman" panose="02020603050405020304" pitchFamily="18" charset="0"/>
              </a:rPr>
              <a:t> </a:t>
            </a:r>
            <a:r>
              <a:rPr lang="de-DE" sz="2000" dirty="0" err="1">
                <a:latin typeface="Arial" panose="020B0604020202020204" pitchFamily="34" charset="0"/>
                <a:ea typeface="Times New Roman" panose="02020603050405020304" pitchFamily="18" charset="0"/>
              </a:rPr>
              <a:t>oButton</a:t>
            </a:r>
            <a:r>
              <a:rPr lang="de-DE" sz="2000" dirty="0">
                <a:latin typeface="Arial" panose="020B0604020202020204" pitchFamily="34" charset="0"/>
                <a:ea typeface="Times New Roman" panose="02020603050405020304" pitchFamily="18" charset="0"/>
              </a:rPr>
              <a:t> = </a:t>
            </a:r>
            <a:r>
              <a:rPr lang="de-DE" sz="2000" dirty="0" err="1">
                <a:latin typeface="Arial" panose="020B0604020202020204" pitchFamily="34" charset="0"/>
                <a:ea typeface="Times New Roman" panose="02020603050405020304" pitchFamily="18" charset="0"/>
              </a:rPr>
              <a:t>this.getView</a:t>
            </a:r>
            <a:r>
              <a:rPr lang="de-DE" sz="2000" dirty="0">
                <a:latin typeface="Arial" panose="020B0604020202020204" pitchFamily="34" charset="0"/>
                <a:ea typeface="Times New Roman" panose="02020603050405020304" pitchFamily="18" charset="0"/>
              </a:rPr>
              <a:t>().</a:t>
            </a:r>
            <a:r>
              <a:rPr lang="de-DE" sz="2000" dirty="0" err="1">
                <a:latin typeface="Arial" panose="020B0604020202020204" pitchFamily="34" charset="0"/>
                <a:ea typeface="Times New Roman" panose="02020603050405020304" pitchFamily="18" charset="0"/>
              </a:rPr>
              <a:t>byId</a:t>
            </a:r>
            <a:r>
              <a:rPr lang="de-DE" sz="2000" dirty="0">
                <a:latin typeface="Arial" panose="020B0604020202020204" pitchFamily="34" charset="0"/>
                <a:ea typeface="Times New Roman" panose="02020603050405020304" pitchFamily="18" charset="0"/>
              </a:rPr>
              <a:t>(„</a:t>
            </a:r>
            <a:r>
              <a:rPr lang="de-DE" sz="2000" dirty="0" err="1">
                <a:latin typeface="Arial" panose="020B0604020202020204" pitchFamily="34" charset="0"/>
                <a:ea typeface="Times New Roman" panose="02020603050405020304" pitchFamily="18" charset="0"/>
              </a:rPr>
              <a:t>button</a:t>
            </a:r>
            <a:r>
              <a:rPr lang="de-DE" sz="2000" dirty="0">
                <a:latin typeface="Arial" panose="020B0604020202020204" pitchFamily="34" charset="0"/>
                <a:ea typeface="Times New Roman" panose="02020603050405020304" pitchFamily="18" charset="0"/>
              </a:rPr>
              <a:t>“);</a:t>
            </a:r>
            <a:endParaRPr lang="de-DE" sz="2000" dirty="0">
              <a:effectLst/>
              <a:latin typeface="Arial" panose="020B0604020202020204" pitchFamily="34" charset="0"/>
              <a:ea typeface="Times New Roman" panose="02020603050405020304" pitchFamily="18" charset="0"/>
            </a:endParaRPr>
          </a:p>
          <a:p>
            <a:pPr marL="540385" algn="just">
              <a:spcAft>
                <a:spcPts val="600"/>
              </a:spcAft>
            </a:pPr>
            <a:r>
              <a:rPr lang="de-DE" sz="2400" dirty="0">
                <a:effectLst/>
                <a:latin typeface="Arial" panose="020B0604020202020204" pitchFamily="34" charset="0"/>
                <a:ea typeface="Times New Roman" panose="02020603050405020304" pitchFamily="18" charset="0"/>
              </a:rPr>
              <a:t>Die </a:t>
            </a:r>
            <a:r>
              <a:rPr lang="de-DE" sz="2400" b="1" dirty="0">
                <a:effectLst/>
                <a:latin typeface="Arial" panose="020B0604020202020204" pitchFamily="34" charset="0"/>
                <a:ea typeface="Times New Roman" panose="02020603050405020304" pitchFamily="18" charset="0"/>
              </a:rPr>
              <a:t>Eigenschaften</a:t>
            </a:r>
            <a:r>
              <a:rPr lang="de-DE" sz="2400" dirty="0">
                <a:effectLst/>
                <a:latin typeface="Arial" panose="020B0604020202020204" pitchFamily="34" charset="0"/>
                <a:ea typeface="Times New Roman" panose="02020603050405020304" pitchFamily="18" charset="0"/>
              </a:rPr>
              <a:t> (Properties) definieren das Anzeigeverhalten und die Anzeige des Elements selbst. </a:t>
            </a:r>
          </a:p>
          <a:p>
            <a:endParaRPr lang="de-DE" sz="2200" dirty="0"/>
          </a:p>
          <a:p>
            <a:endParaRPr lang="de-DE" sz="2200" dirty="0"/>
          </a:p>
        </p:txBody>
      </p:sp>
    </p:spTree>
    <p:extLst>
      <p:ext uri="{BB962C8B-B14F-4D97-AF65-F5344CB8AC3E}">
        <p14:creationId xmlns:p14="http://schemas.microsoft.com/office/powerpoint/2010/main" val="170520959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6899</Words>
  <Application>Microsoft Office PowerPoint</Application>
  <PresentationFormat>Breitbild</PresentationFormat>
  <Paragraphs>972</Paragraphs>
  <Slides>44</Slides>
  <Notes>33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44</vt:i4>
      </vt:variant>
    </vt:vector>
  </HeadingPairs>
  <TitlesOfParts>
    <vt:vector size="50" baseType="lpstr">
      <vt:lpstr>72 Brand Variable</vt:lpstr>
      <vt:lpstr>-apple-system</vt:lpstr>
      <vt:lpstr>Aptos</vt:lpstr>
      <vt:lpstr>Aptos Display</vt:lpstr>
      <vt:lpstr>Arial</vt:lpstr>
      <vt:lpstr>Office</vt:lpstr>
      <vt:lpstr>Schulung: SAP UI5 und Fiori</vt:lpstr>
      <vt:lpstr>Agenda – Tag 02</vt:lpstr>
      <vt:lpstr>SAPUI5 App - Verzeichnisstruktur</vt:lpstr>
      <vt:lpstr>Generierung der UI5 Dateien über Template in WebIDE</vt:lpstr>
      <vt:lpstr>SAP UI5 App –Verzeichnisstruktur</vt:lpstr>
      <vt:lpstr>SAP UI5 App –Grundlegende Dateien</vt:lpstr>
      <vt:lpstr>Hands On</vt:lpstr>
      <vt:lpstr>SAPUI5 UI Elemente und deren Verwendung</vt:lpstr>
      <vt:lpstr>UI Elemente (Controls)</vt:lpstr>
      <vt:lpstr>Elemente aus sap.ui Library</vt:lpstr>
      <vt:lpstr>Elemente aus sap.m Library</vt:lpstr>
      <vt:lpstr>sap.m Control - Label</vt:lpstr>
      <vt:lpstr>sap.m Control - Label</vt:lpstr>
      <vt:lpstr>sap.m Control - Label</vt:lpstr>
      <vt:lpstr>sap.m Control – DatePicker u. DateRangeSelection</vt:lpstr>
      <vt:lpstr>sap.m Control - RadioButton</vt:lpstr>
      <vt:lpstr>sap.m Control - RatingIndicator</vt:lpstr>
      <vt:lpstr>sap.m Control - Slider</vt:lpstr>
      <vt:lpstr>sap.m Control - Label</vt:lpstr>
      <vt:lpstr>Form und Layout Controls</vt:lpstr>
      <vt:lpstr>SimpleForm Control</vt:lpstr>
      <vt:lpstr>FlexBox Control</vt:lpstr>
      <vt:lpstr>DynamicSideContent - Control</vt:lpstr>
      <vt:lpstr>sap.viz – Visualisierungen</vt:lpstr>
      <vt:lpstr>Visualisierungselemente</vt:lpstr>
      <vt:lpstr>Quiz</vt:lpstr>
      <vt:lpstr>Info</vt:lpstr>
      <vt:lpstr>Formatter</vt:lpstr>
      <vt:lpstr>Navigation und Routing</vt:lpstr>
      <vt:lpstr>UI Navigation </vt:lpstr>
      <vt:lpstr>Routing Konfiguration</vt:lpstr>
      <vt:lpstr>Routing Konfiguration - config</vt:lpstr>
      <vt:lpstr>Routing Konfiguration – routes/targets</vt:lpstr>
      <vt:lpstr>Routing – Router initialisieren</vt:lpstr>
      <vt:lpstr>Navigation mit hart codierten Patterns</vt:lpstr>
      <vt:lpstr>Navigation mit Methode navTo</vt:lpstr>
      <vt:lpstr>Navigation zurück – Mittels Back Button</vt:lpstr>
      <vt:lpstr>Navigation zurück – Mittels Back Button</vt:lpstr>
      <vt:lpstr>Ungültige Hashes abfangen</vt:lpstr>
      <vt:lpstr>Zu Routen mit obligatorischen Parametern navigieren</vt:lpstr>
      <vt:lpstr>Zu Routen mit obligatorischen Parametern navigieren</vt:lpstr>
      <vt:lpstr>Routing Events</vt:lpstr>
      <vt:lpstr>Fragmente und Dialoge</vt:lpstr>
      <vt:lpstr>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Matti Lange</cp:lastModifiedBy>
  <cp:revision>142</cp:revision>
  <dcterms:created xsi:type="dcterms:W3CDTF">2024-05-22T07:20:18Z</dcterms:created>
  <dcterms:modified xsi:type="dcterms:W3CDTF">2024-11-18T23:53:50Z</dcterms:modified>
</cp:coreProperties>
</file>