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82" r:id="rId2"/>
    <p:sldId id="387" r:id="rId3"/>
    <p:sldId id="290" r:id="rId4"/>
    <p:sldId id="407" r:id="rId5"/>
    <p:sldId id="327" r:id="rId6"/>
    <p:sldId id="400" r:id="rId7"/>
    <p:sldId id="399" r:id="rId8"/>
    <p:sldId id="420" r:id="rId9"/>
    <p:sldId id="401" r:id="rId10"/>
    <p:sldId id="415" r:id="rId11"/>
    <p:sldId id="416" r:id="rId12"/>
    <p:sldId id="417" r:id="rId13"/>
    <p:sldId id="419" r:id="rId14"/>
    <p:sldId id="418" r:id="rId15"/>
    <p:sldId id="403" r:id="rId16"/>
    <p:sldId id="421" r:id="rId17"/>
    <p:sldId id="408" r:id="rId18"/>
    <p:sldId id="422" r:id="rId19"/>
    <p:sldId id="409" r:id="rId20"/>
    <p:sldId id="430" r:id="rId21"/>
    <p:sldId id="410" r:id="rId22"/>
    <p:sldId id="411" r:id="rId23"/>
    <p:sldId id="404" r:id="rId24"/>
    <p:sldId id="423" r:id="rId25"/>
    <p:sldId id="412" r:id="rId26"/>
    <p:sldId id="413" r:id="rId27"/>
    <p:sldId id="405" r:id="rId28"/>
    <p:sldId id="424" r:id="rId29"/>
    <p:sldId id="425" r:id="rId30"/>
    <p:sldId id="426" r:id="rId31"/>
    <p:sldId id="406" r:id="rId32"/>
    <p:sldId id="427" r:id="rId33"/>
    <p:sldId id="429" r:id="rId34"/>
    <p:sldId id="324" r:id="rId35"/>
    <p:sldId id="398" r:id="rId36"/>
    <p:sldId id="388" r:id="rId37"/>
    <p:sldId id="389" r:id="rId38"/>
    <p:sldId id="390" r:id="rId39"/>
    <p:sldId id="391" r:id="rId40"/>
    <p:sldId id="393" r:id="rId41"/>
    <p:sldId id="392" r:id="rId42"/>
    <p:sldId id="394" r:id="rId43"/>
    <p:sldId id="375" r:id="rId44"/>
    <p:sldId id="395" r:id="rId45"/>
    <p:sldId id="396" r:id="rId46"/>
    <p:sldId id="397" r:id="rId47"/>
    <p:sldId id="365" r:id="rId4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10" autoAdjust="0"/>
    <p:restoredTop sz="94676"/>
  </p:normalViewPr>
  <p:slideViewPr>
    <p:cSldViewPr snapToGrid="0">
      <p:cViewPr varScale="1">
        <p:scale>
          <a:sx n="105" d="100"/>
          <a:sy n="105"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8D8E7-E4ED-C44E-8758-E77C2E550289}" type="datetimeFigureOut">
              <a:rPr lang="de-DE" smtClean="0"/>
              <a:t>28.02.2025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C8601-5E09-0E4C-A79E-D4DC8377D91B}" type="slidenum">
              <a:rPr lang="de-DE" smtClean="0"/>
              <a:t>‹Nr.›</a:t>
            </a:fld>
            <a:endParaRPr lang="de-DE"/>
          </a:p>
        </p:txBody>
      </p:sp>
    </p:spTree>
    <p:extLst>
      <p:ext uri="{BB962C8B-B14F-4D97-AF65-F5344CB8AC3E}">
        <p14:creationId xmlns:p14="http://schemas.microsoft.com/office/powerpoint/2010/main" val="398735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6CBFD-4F1B-57DE-4386-C4599F302DD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4C4AA86-760F-27A4-98C9-4301BC112C7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FD0D68-FBD5-D142-B335-9D192C9C6D1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C5DC763-F53C-1AE3-0B63-C44D19EDDEA5}"/>
              </a:ext>
            </a:extLst>
          </p:cNvPr>
          <p:cNvSpPr>
            <a:spLocks noGrp="1"/>
          </p:cNvSpPr>
          <p:nvPr>
            <p:ph type="sldNum" sz="quarter" idx="5"/>
          </p:nvPr>
        </p:nvSpPr>
        <p:spPr/>
        <p:txBody>
          <a:bodyPr/>
          <a:lstStyle/>
          <a:p>
            <a:fld id="{DC0C8601-5E09-0E4C-A79E-D4DC8377D91B}" type="slidenum">
              <a:rPr lang="de-DE" smtClean="0"/>
              <a:t>4</a:t>
            </a:fld>
            <a:endParaRPr lang="de-DE"/>
          </a:p>
        </p:txBody>
      </p:sp>
    </p:spTree>
    <p:extLst>
      <p:ext uri="{BB962C8B-B14F-4D97-AF65-F5344CB8AC3E}">
        <p14:creationId xmlns:p14="http://schemas.microsoft.com/office/powerpoint/2010/main" val="3275669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26B36-448F-A3BC-0A78-B9A5F28AF1B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7EFAFF7-81D7-A1A2-AB7E-7585C49335B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745BC72-806B-2346-1B96-18704E85AC8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1D07100-0B70-D9BF-E550-877B8B96CC47}"/>
              </a:ext>
            </a:extLst>
          </p:cNvPr>
          <p:cNvSpPr>
            <a:spLocks noGrp="1"/>
          </p:cNvSpPr>
          <p:nvPr>
            <p:ph type="sldNum" sz="quarter" idx="5"/>
          </p:nvPr>
        </p:nvSpPr>
        <p:spPr/>
        <p:txBody>
          <a:bodyPr/>
          <a:lstStyle/>
          <a:p>
            <a:fld id="{DC0C8601-5E09-0E4C-A79E-D4DC8377D91B}" type="slidenum">
              <a:rPr lang="de-DE" smtClean="0"/>
              <a:t>13</a:t>
            </a:fld>
            <a:endParaRPr lang="de-DE"/>
          </a:p>
        </p:txBody>
      </p:sp>
    </p:spTree>
    <p:extLst>
      <p:ext uri="{BB962C8B-B14F-4D97-AF65-F5344CB8AC3E}">
        <p14:creationId xmlns:p14="http://schemas.microsoft.com/office/powerpoint/2010/main" val="36461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514FB-57C2-BD8E-770D-2358C8A44C5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D2E5DCB-24C6-163F-E8AE-79B3086FF13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2D81754-E789-B76F-8D99-B92BF38646D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EBCC31C4-C5EF-C877-F43B-494622D5AB9D}"/>
              </a:ext>
            </a:extLst>
          </p:cNvPr>
          <p:cNvSpPr>
            <a:spLocks noGrp="1"/>
          </p:cNvSpPr>
          <p:nvPr>
            <p:ph type="sldNum" sz="quarter" idx="5"/>
          </p:nvPr>
        </p:nvSpPr>
        <p:spPr/>
        <p:txBody>
          <a:bodyPr/>
          <a:lstStyle/>
          <a:p>
            <a:fld id="{DC0C8601-5E09-0E4C-A79E-D4DC8377D91B}" type="slidenum">
              <a:rPr lang="de-DE" smtClean="0"/>
              <a:t>14</a:t>
            </a:fld>
            <a:endParaRPr lang="de-DE"/>
          </a:p>
        </p:txBody>
      </p:sp>
    </p:spTree>
    <p:extLst>
      <p:ext uri="{BB962C8B-B14F-4D97-AF65-F5344CB8AC3E}">
        <p14:creationId xmlns:p14="http://schemas.microsoft.com/office/powerpoint/2010/main" val="3752780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A835F-869A-4711-A01B-C20644BEEFD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A918BAB-3651-D497-E3DA-CFEF103A654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34A7886-B1E8-9DF0-54DA-34B84237ED4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A4FB5E9-BC83-10CF-07D6-7DBBB9E58753}"/>
              </a:ext>
            </a:extLst>
          </p:cNvPr>
          <p:cNvSpPr>
            <a:spLocks noGrp="1"/>
          </p:cNvSpPr>
          <p:nvPr>
            <p:ph type="sldNum" sz="quarter" idx="5"/>
          </p:nvPr>
        </p:nvSpPr>
        <p:spPr/>
        <p:txBody>
          <a:bodyPr/>
          <a:lstStyle/>
          <a:p>
            <a:fld id="{DC0C8601-5E09-0E4C-A79E-D4DC8377D91B}" type="slidenum">
              <a:rPr lang="de-DE" smtClean="0"/>
              <a:t>15</a:t>
            </a:fld>
            <a:endParaRPr lang="de-DE"/>
          </a:p>
        </p:txBody>
      </p:sp>
    </p:spTree>
    <p:extLst>
      <p:ext uri="{BB962C8B-B14F-4D97-AF65-F5344CB8AC3E}">
        <p14:creationId xmlns:p14="http://schemas.microsoft.com/office/powerpoint/2010/main" val="273989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C12FA-5CA5-E6C7-7935-8F0C8077FB7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01FB024-ED93-CAF6-4CA8-2D7A609890D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FAF4FA8-8ED5-0A33-BC47-1C7201343F8D}"/>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C597B4-759E-A263-41ED-F2B38FAC8BE2}"/>
              </a:ext>
            </a:extLst>
          </p:cNvPr>
          <p:cNvSpPr>
            <a:spLocks noGrp="1"/>
          </p:cNvSpPr>
          <p:nvPr>
            <p:ph type="sldNum" sz="quarter" idx="5"/>
          </p:nvPr>
        </p:nvSpPr>
        <p:spPr/>
        <p:txBody>
          <a:bodyPr/>
          <a:lstStyle/>
          <a:p>
            <a:fld id="{DC0C8601-5E09-0E4C-A79E-D4DC8377D91B}" type="slidenum">
              <a:rPr lang="de-DE" smtClean="0"/>
              <a:t>16</a:t>
            </a:fld>
            <a:endParaRPr lang="de-DE"/>
          </a:p>
        </p:txBody>
      </p:sp>
    </p:spTree>
    <p:extLst>
      <p:ext uri="{BB962C8B-B14F-4D97-AF65-F5344CB8AC3E}">
        <p14:creationId xmlns:p14="http://schemas.microsoft.com/office/powerpoint/2010/main" val="380528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0708B-B7C0-17C3-6690-002C07C7C24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2402E45-E90A-DC4B-E252-E3347F916D7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34CD282-155F-EA0B-B623-E79738776FE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AB06046-B050-A01D-13E3-1C28003F3732}"/>
              </a:ext>
            </a:extLst>
          </p:cNvPr>
          <p:cNvSpPr>
            <a:spLocks noGrp="1"/>
          </p:cNvSpPr>
          <p:nvPr>
            <p:ph type="sldNum" sz="quarter" idx="5"/>
          </p:nvPr>
        </p:nvSpPr>
        <p:spPr/>
        <p:txBody>
          <a:bodyPr/>
          <a:lstStyle/>
          <a:p>
            <a:fld id="{DC0C8601-5E09-0E4C-A79E-D4DC8377D91B}" type="slidenum">
              <a:rPr lang="de-DE" smtClean="0"/>
              <a:t>17</a:t>
            </a:fld>
            <a:endParaRPr lang="de-DE"/>
          </a:p>
        </p:txBody>
      </p:sp>
    </p:spTree>
    <p:extLst>
      <p:ext uri="{BB962C8B-B14F-4D97-AF65-F5344CB8AC3E}">
        <p14:creationId xmlns:p14="http://schemas.microsoft.com/office/powerpoint/2010/main" val="4100211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02BD7-1317-4C72-6261-28AF8946F59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969F28E-ADFE-F872-047E-AFDBC7FB291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A25A74C-12C9-67DD-B96B-E0933A02996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F9C8FA4-CF86-ED13-85DB-84A7F86B6038}"/>
              </a:ext>
            </a:extLst>
          </p:cNvPr>
          <p:cNvSpPr>
            <a:spLocks noGrp="1"/>
          </p:cNvSpPr>
          <p:nvPr>
            <p:ph type="sldNum" sz="quarter" idx="5"/>
          </p:nvPr>
        </p:nvSpPr>
        <p:spPr/>
        <p:txBody>
          <a:bodyPr/>
          <a:lstStyle/>
          <a:p>
            <a:fld id="{DC0C8601-5E09-0E4C-A79E-D4DC8377D91B}" type="slidenum">
              <a:rPr lang="de-DE" smtClean="0"/>
              <a:t>18</a:t>
            </a:fld>
            <a:endParaRPr lang="de-DE"/>
          </a:p>
        </p:txBody>
      </p:sp>
    </p:spTree>
    <p:extLst>
      <p:ext uri="{BB962C8B-B14F-4D97-AF65-F5344CB8AC3E}">
        <p14:creationId xmlns:p14="http://schemas.microsoft.com/office/powerpoint/2010/main" val="3411535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479AC-6EB6-65B1-2003-4D3226CD48B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EBBFE4B-8B5B-053F-9559-4EFE0321D66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703C1A-38FB-6A88-3821-D0BB6CF6E8E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B219CFB-E826-0161-2346-D70DA65BAE19}"/>
              </a:ext>
            </a:extLst>
          </p:cNvPr>
          <p:cNvSpPr>
            <a:spLocks noGrp="1"/>
          </p:cNvSpPr>
          <p:nvPr>
            <p:ph type="sldNum" sz="quarter" idx="5"/>
          </p:nvPr>
        </p:nvSpPr>
        <p:spPr/>
        <p:txBody>
          <a:bodyPr/>
          <a:lstStyle/>
          <a:p>
            <a:fld id="{DC0C8601-5E09-0E4C-A79E-D4DC8377D91B}" type="slidenum">
              <a:rPr lang="de-DE" smtClean="0"/>
              <a:t>19</a:t>
            </a:fld>
            <a:endParaRPr lang="de-DE"/>
          </a:p>
        </p:txBody>
      </p:sp>
    </p:spTree>
    <p:extLst>
      <p:ext uri="{BB962C8B-B14F-4D97-AF65-F5344CB8AC3E}">
        <p14:creationId xmlns:p14="http://schemas.microsoft.com/office/powerpoint/2010/main" val="3775057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9B379-25E9-96F0-3126-C677ABF870E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0AC0350-0F6A-DB96-1EF8-361363DF152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72F109D-3757-74B7-DC39-374E324748BE}"/>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F1F1FFA-2F75-F768-3EB1-A4DAFBC0625D}"/>
              </a:ext>
            </a:extLst>
          </p:cNvPr>
          <p:cNvSpPr>
            <a:spLocks noGrp="1"/>
          </p:cNvSpPr>
          <p:nvPr>
            <p:ph type="sldNum" sz="quarter" idx="5"/>
          </p:nvPr>
        </p:nvSpPr>
        <p:spPr/>
        <p:txBody>
          <a:bodyPr/>
          <a:lstStyle/>
          <a:p>
            <a:fld id="{DC0C8601-5E09-0E4C-A79E-D4DC8377D91B}" type="slidenum">
              <a:rPr lang="de-DE" smtClean="0"/>
              <a:t>21</a:t>
            </a:fld>
            <a:endParaRPr lang="de-DE"/>
          </a:p>
        </p:txBody>
      </p:sp>
    </p:spTree>
    <p:extLst>
      <p:ext uri="{BB962C8B-B14F-4D97-AF65-F5344CB8AC3E}">
        <p14:creationId xmlns:p14="http://schemas.microsoft.com/office/powerpoint/2010/main" val="1154952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89CBA-5BCD-ED5D-F8AD-56CA745E73C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718CE33-2A07-AD7E-992B-BF1BA0C188F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E9A3545-1E87-F239-7322-72824F69B40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8B699A0-0470-6BE1-48CE-2DC22701FCCC}"/>
              </a:ext>
            </a:extLst>
          </p:cNvPr>
          <p:cNvSpPr>
            <a:spLocks noGrp="1"/>
          </p:cNvSpPr>
          <p:nvPr>
            <p:ph type="sldNum" sz="quarter" idx="5"/>
          </p:nvPr>
        </p:nvSpPr>
        <p:spPr/>
        <p:txBody>
          <a:bodyPr/>
          <a:lstStyle/>
          <a:p>
            <a:fld id="{DC0C8601-5E09-0E4C-A79E-D4DC8377D91B}" type="slidenum">
              <a:rPr lang="de-DE" smtClean="0"/>
              <a:t>22</a:t>
            </a:fld>
            <a:endParaRPr lang="de-DE"/>
          </a:p>
        </p:txBody>
      </p:sp>
    </p:spTree>
    <p:extLst>
      <p:ext uri="{BB962C8B-B14F-4D97-AF65-F5344CB8AC3E}">
        <p14:creationId xmlns:p14="http://schemas.microsoft.com/office/powerpoint/2010/main" val="3886525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D1C3C-5756-6FA7-7785-55D5DDAB51A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C5E76EE-8348-41C7-380D-8BC0361A5C3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515A4D3-F14A-DE96-A827-A3D26DB1ED7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E9471FC1-8E9B-98FA-FC74-23382469FA0D}"/>
              </a:ext>
            </a:extLst>
          </p:cNvPr>
          <p:cNvSpPr>
            <a:spLocks noGrp="1"/>
          </p:cNvSpPr>
          <p:nvPr>
            <p:ph type="sldNum" sz="quarter" idx="5"/>
          </p:nvPr>
        </p:nvSpPr>
        <p:spPr/>
        <p:txBody>
          <a:bodyPr/>
          <a:lstStyle/>
          <a:p>
            <a:fld id="{DC0C8601-5E09-0E4C-A79E-D4DC8377D91B}" type="slidenum">
              <a:rPr lang="de-DE" smtClean="0"/>
              <a:t>23</a:t>
            </a:fld>
            <a:endParaRPr lang="de-DE"/>
          </a:p>
        </p:txBody>
      </p:sp>
    </p:spTree>
    <p:extLst>
      <p:ext uri="{BB962C8B-B14F-4D97-AF65-F5344CB8AC3E}">
        <p14:creationId xmlns:p14="http://schemas.microsoft.com/office/powerpoint/2010/main" val="1250598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5</a:t>
            </a:fld>
            <a:endParaRPr lang="de-DE"/>
          </a:p>
        </p:txBody>
      </p:sp>
    </p:spTree>
    <p:extLst>
      <p:ext uri="{BB962C8B-B14F-4D97-AF65-F5344CB8AC3E}">
        <p14:creationId xmlns:p14="http://schemas.microsoft.com/office/powerpoint/2010/main" val="3548452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371FA-938A-E011-C530-29DCFD6590C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5BF3D62-7019-CDC8-DB99-7A9C21111A4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EB8F775-91A3-1A04-38FD-5A453743ADB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C2DAD5C-724D-4947-E7DE-4D4A53CA91CB}"/>
              </a:ext>
            </a:extLst>
          </p:cNvPr>
          <p:cNvSpPr>
            <a:spLocks noGrp="1"/>
          </p:cNvSpPr>
          <p:nvPr>
            <p:ph type="sldNum" sz="quarter" idx="5"/>
          </p:nvPr>
        </p:nvSpPr>
        <p:spPr/>
        <p:txBody>
          <a:bodyPr/>
          <a:lstStyle/>
          <a:p>
            <a:fld id="{DC0C8601-5E09-0E4C-A79E-D4DC8377D91B}" type="slidenum">
              <a:rPr lang="de-DE" smtClean="0"/>
              <a:t>24</a:t>
            </a:fld>
            <a:endParaRPr lang="de-DE"/>
          </a:p>
        </p:txBody>
      </p:sp>
    </p:spTree>
    <p:extLst>
      <p:ext uri="{BB962C8B-B14F-4D97-AF65-F5344CB8AC3E}">
        <p14:creationId xmlns:p14="http://schemas.microsoft.com/office/powerpoint/2010/main" val="904707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28E9D7-626E-B836-B35F-9B3CB779128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4601E08-967F-235A-15C7-073C40CAD12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372F4F0-F83A-30EC-B7D6-82B538A147F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1A38F22-E3CA-9AC7-7D55-43D3030DFC67}"/>
              </a:ext>
            </a:extLst>
          </p:cNvPr>
          <p:cNvSpPr>
            <a:spLocks noGrp="1"/>
          </p:cNvSpPr>
          <p:nvPr>
            <p:ph type="sldNum" sz="quarter" idx="5"/>
          </p:nvPr>
        </p:nvSpPr>
        <p:spPr/>
        <p:txBody>
          <a:bodyPr/>
          <a:lstStyle/>
          <a:p>
            <a:fld id="{DC0C8601-5E09-0E4C-A79E-D4DC8377D91B}" type="slidenum">
              <a:rPr lang="de-DE" smtClean="0"/>
              <a:t>25</a:t>
            </a:fld>
            <a:endParaRPr lang="de-DE"/>
          </a:p>
        </p:txBody>
      </p:sp>
    </p:spTree>
    <p:extLst>
      <p:ext uri="{BB962C8B-B14F-4D97-AF65-F5344CB8AC3E}">
        <p14:creationId xmlns:p14="http://schemas.microsoft.com/office/powerpoint/2010/main" val="2122010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C5705-0896-55D3-3415-D47DF1E73AE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C7CB750-67F6-255D-3E38-7750F811671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A642B17-8202-3637-39A1-77AC9B43C310}"/>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50F510-0B98-DB83-252C-9344F5E5AE3D}"/>
              </a:ext>
            </a:extLst>
          </p:cNvPr>
          <p:cNvSpPr>
            <a:spLocks noGrp="1"/>
          </p:cNvSpPr>
          <p:nvPr>
            <p:ph type="sldNum" sz="quarter" idx="5"/>
          </p:nvPr>
        </p:nvSpPr>
        <p:spPr/>
        <p:txBody>
          <a:bodyPr/>
          <a:lstStyle/>
          <a:p>
            <a:fld id="{DC0C8601-5E09-0E4C-A79E-D4DC8377D91B}" type="slidenum">
              <a:rPr lang="de-DE" smtClean="0"/>
              <a:t>26</a:t>
            </a:fld>
            <a:endParaRPr lang="de-DE"/>
          </a:p>
        </p:txBody>
      </p:sp>
    </p:spTree>
    <p:extLst>
      <p:ext uri="{BB962C8B-B14F-4D97-AF65-F5344CB8AC3E}">
        <p14:creationId xmlns:p14="http://schemas.microsoft.com/office/powerpoint/2010/main" val="2213188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691FB-ADFF-0B3E-091E-6C8D2928789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2CAD509-1410-898E-AFE3-268C674E905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062AE28-DC77-AAF6-5974-60BE84B9A7B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47DC591-BE1A-67B6-ECDD-45116FB0E335}"/>
              </a:ext>
            </a:extLst>
          </p:cNvPr>
          <p:cNvSpPr>
            <a:spLocks noGrp="1"/>
          </p:cNvSpPr>
          <p:nvPr>
            <p:ph type="sldNum" sz="quarter" idx="5"/>
          </p:nvPr>
        </p:nvSpPr>
        <p:spPr/>
        <p:txBody>
          <a:bodyPr/>
          <a:lstStyle/>
          <a:p>
            <a:fld id="{DC0C8601-5E09-0E4C-A79E-D4DC8377D91B}" type="slidenum">
              <a:rPr lang="de-DE" smtClean="0"/>
              <a:t>27</a:t>
            </a:fld>
            <a:endParaRPr lang="de-DE"/>
          </a:p>
        </p:txBody>
      </p:sp>
    </p:spTree>
    <p:extLst>
      <p:ext uri="{BB962C8B-B14F-4D97-AF65-F5344CB8AC3E}">
        <p14:creationId xmlns:p14="http://schemas.microsoft.com/office/powerpoint/2010/main" val="2653964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2A990-A737-A5D0-4217-CDC25EA56E6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57FF797-A94B-0B6F-55E2-C6C07CFCD3B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594E349-73AE-4F89-AE9E-6A35666FC72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EB06AEE-B0DF-D4AC-9452-22A105560A77}"/>
              </a:ext>
            </a:extLst>
          </p:cNvPr>
          <p:cNvSpPr>
            <a:spLocks noGrp="1"/>
          </p:cNvSpPr>
          <p:nvPr>
            <p:ph type="sldNum" sz="quarter" idx="5"/>
          </p:nvPr>
        </p:nvSpPr>
        <p:spPr/>
        <p:txBody>
          <a:bodyPr/>
          <a:lstStyle/>
          <a:p>
            <a:fld id="{DC0C8601-5E09-0E4C-A79E-D4DC8377D91B}" type="slidenum">
              <a:rPr lang="de-DE" smtClean="0"/>
              <a:t>28</a:t>
            </a:fld>
            <a:endParaRPr lang="de-DE"/>
          </a:p>
        </p:txBody>
      </p:sp>
    </p:spTree>
    <p:extLst>
      <p:ext uri="{BB962C8B-B14F-4D97-AF65-F5344CB8AC3E}">
        <p14:creationId xmlns:p14="http://schemas.microsoft.com/office/powerpoint/2010/main" val="2405649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7F728-B16D-D334-9132-72635CBDBB2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B677DEC-469C-A01C-8200-511DEBC6A6C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8E6DDEE-39E0-0CAA-E875-E08679FE3BF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9E27B26-0E38-338E-38B2-9F1E60EE9F2B}"/>
              </a:ext>
            </a:extLst>
          </p:cNvPr>
          <p:cNvSpPr>
            <a:spLocks noGrp="1"/>
          </p:cNvSpPr>
          <p:nvPr>
            <p:ph type="sldNum" sz="quarter" idx="5"/>
          </p:nvPr>
        </p:nvSpPr>
        <p:spPr/>
        <p:txBody>
          <a:bodyPr/>
          <a:lstStyle/>
          <a:p>
            <a:fld id="{DC0C8601-5E09-0E4C-A79E-D4DC8377D91B}" type="slidenum">
              <a:rPr lang="de-DE" smtClean="0"/>
              <a:t>29</a:t>
            </a:fld>
            <a:endParaRPr lang="de-DE"/>
          </a:p>
        </p:txBody>
      </p:sp>
    </p:spTree>
    <p:extLst>
      <p:ext uri="{BB962C8B-B14F-4D97-AF65-F5344CB8AC3E}">
        <p14:creationId xmlns:p14="http://schemas.microsoft.com/office/powerpoint/2010/main" val="623621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10E1A-A172-9733-36D3-A1AC8CD100F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D13D751-D029-9910-E9C1-0F5D2CFE245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AC50994-9FA1-662D-2C7D-7928A952382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4AA41A1-C17E-C7EF-808A-07B5F48FAE42}"/>
              </a:ext>
            </a:extLst>
          </p:cNvPr>
          <p:cNvSpPr>
            <a:spLocks noGrp="1"/>
          </p:cNvSpPr>
          <p:nvPr>
            <p:ph type="sldNum" sz="quarter" idx="5"/>
          </p:nvPr>
        </p:nvSpPr>
        <p:spPr/>
        <p:txBody>
          <a:bodyPr/>
          <a:lstStyle/>
          <a:p>
            <a:fld id="{DC0C8601-5E09-0E4C-A79E-D4DC8377D91B}" type="slidenum">
              <a:rPr lang="de-DE" smtClean="0"/>
              <a:t>30</a:t>
            </a:fld>
            <a:endParaRPr lang="de-DE"/>
          </a:p>
        </p:txBody>
      </p:sp>
    </p:spTree>
    <p:extLst>
      <p:ext uri="{BB962C8B-B14F-4D97-AF65-F5344CB8AC3E}">
        <p14:creationId xmlns:p14="http://schemas.microsoft.com/office/powerpoint/2010/main" val="3431398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09166-6885-6FF9-F532-3A5B57AD053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37F3CB7-7B04-199A-3521-A247F4BF8FF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050376C-5EFA-017A-DFEE-F03CE123DB7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DEC653B-5ED4-70B5-CFB5-5E95307DAF70}"/>
              </a:ext>
            </a:extLst>
          </p:cNvPr>
          <p:cNvSpPr>
            <a:spLocks noGrp="1"/>
          </p:cNvSpPr>
          <p:nvPr>
            <p:ph type="sldNum" sz="quarter" idx="5"/>
          </p:nvPr>
        </p:nvSpPr>
        <p:spPr/>
        <p:txBody>
          <a:bodyPr/>
          <a:lstStyle/>
          <a:p>
            <a:fld id="{DC0C8601-5E09-0E4C-A79E-D4DC8377D91B}" type="slidenum">
              <a:rPr lang="de-DE" smtClean="0"/>
              <a:t>31</a:t>
            </a:fld>
            <a:endParaRPr lang="de-DE"/>
          </a:p>
        </p:txBody>
      </p:sp>
    </p:spTree>
    <p:extLst>
      <p:ext uri="{BB962C8B-B14F-4D97-AF65-F5344CB8AC3E}">
        <p14:creationId xmlns:p14="http://schemas.microsoft.com/office/powerpoint/2010/main" val="2854027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C0D962-AE99-0C31-1E0C-D3214EBE257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85D79D7-1B99-2556-06B5-46102000B28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2E4185C-1038-8001-6A82-7D66C950AE2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9705162-68F8-7AC0-7C0C-37CEF2CDDDB9}"/>
              </a:ext>
            </a:extLst>
          </p:cNvPr>
          <p:cNvSpPr>
            <a:spLocks noGrp="1"/>
          </p:cNvSpPr>
          <p:nvPr>
            <p:ph type="sldNum" sz="quarter" idx="5"/>
          </p:nvPr>
        </p:nvSpPr>
        <p:spPr/>
        <p:txBody>
          <a:bodyPr/>
          <a:lstStyle/>
          <a:p>
            <a:fld id="{DC0C8601-5E09-0E4C-A79E-D4DC8377D91B}" type="slidenum">
              <a:rPr lang="de-DE" smtClean="0"/>
              <a:t>32</a:t>
            </a:fld>
            <a:endParaRPr lang="de-DE"/>
          </a:p>
        </p:txBody>
      </p:sp>
    </p:spTree>
    <p:extLst>
      <p:ext uri="{BB962C8B-B14F-4D97-AF65-F5344CB8AC3E}">
        <p14:creationId xmlns:p14="http://schemas.microsoft.com/office/powerpoint/2010/main" val="42861687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59544-D404-32EC-3316-ECE94B4F64C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B9D92FB-6B98-51CD-3BD3-F19DFEC5900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39A6D79-A2A0-8F8D-1B6F-1C6F680DF25D}"/>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9F5F502-AA84-CD32-40ED-0440749E99EF}"/>
              </a:ext>
            </a:extLst>
          </p:cNvPr>
          <p:cNvSpPr>
            <a:spLocks noGrp="1"/>
          </p:cNvSpPr>
          <p:nvPr>
            <p:ph type="sldNum" sz="quarter" idx="5"/>
          </p:nvPr>
        </p:nvSpPr>
        <p:spPr/>
        <p:txBody>
          <a:bodyPr/>
          <a:lstStyle/>
          <a:p>
            <a:fld id="{DC0C8601-5E09-0E4C-A79E-D4DC8377D91B}" type="slidenum">
              <a:rPr lang="de-DE" smtClean="0"/>
              <a:t>33</a:t>
            </a:fld>
            <a:endParaRPr lang="de-DE"/>
          </a:p>
        </p:txBody>
      </p:sp>
    </p:spTree>
    <p:extLst>
      <p:ext uri="{BB962C8B-B14F-4D97-AF65-F5344CB8AC3E}">
        <p14:creationId xmlns:p14="http://schemas.microsoft.com/office/powerpoint/2010/main" val="4184388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81EA2-E739-E25B-3431-5A3FCD689AC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23CA48A-7D96-07B3-AD7C-6AFFD56B5A7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EFC40FB-73AC-844E-3220-0C8D37C1DAA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8E969EF-C5B7-A443-6B40-19187484BD35}"/>
              </a:ext>
            </a:extLst>
          </p:cNvPr>
          <p:cNvSpPr>
            <a:spLocks noGrp="1"/>
          </p:cNvSpPr>
          <p:nvPr>
            <p:ph type="sldNum" sz="quarter" idx="5"/>
          </p:nvPr>
        </p:nvSpPr>
        <p:spPr/>
        <p:txBody>
          <a:bodyPr/>
          <a:lstStyle/>
          <a:p>
            <a:fld id="{DC0C8601-5E09-0E4C-A79E-D4DC8377D91B}" type="slidenum">
              <a:rPr lang="de-DE" smtClean="0"/>
              <a:t>6</a:t>
            </a:fld>
            <a:endParaRPr lang="de-DE"/>
          </a:p>
        </p:txBody>
      </p:sp>
    </p:spTree>
    <p:extLst>
      <p:ext uri="{BB962C8B-B14F-4D97-AF65-F5344CB8AC3E}">
        <p14:creationId xmlns:p14="http://schemas.microsoft.com/office/powerpoint/2010/main" val="4990152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2221C-DB8F-7394-F4D7-9E60981A5BF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CDD07B0-D6F5-CF5C-C082-9D70E0DD559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2FBAA28-C63A-BFD1-9218-C75C841434D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E419596-6D15-C851-B3F3-A82FF2C748FE}"/>
              </a:ext>
            </a:extLst>
          </p:cNvPr>
          <p:cNvSpPr>
            <a:spLocks noGrp="1"/>
          </p:cNvSpPr>
          <p:nvPr>
            <p:ph type="sldNum" sz="quarter" idx="5"/>
          </p:nvPr>
        </p:nvSpPr>
        <p:spPr/>
        <p:txBody>
          <a:bodyPr/>
          <a:lstStyle/>
          <a:p>
            <a:fld id="{DC0C8601-5E09-0E4C-A79E-D4DC8377D91B}" type="slidenum">
              <a:rPr lang="de-DE" smtClean="0"/>
              <a:t>35</a:t>
            </a:fld>
            <a:endParaRPr lang="de-DE"/>
          </a:p>
        </p:txBody>
      </p:sp>
    </p:spTree>
    <p:extLst>
      <p:ext uri="{BB962C8B-B14F-4D97-AF65-F5344CB8AC3E}">
        <p14:creationId xmlns:p14="http://schemas.microsoft.com/office/powerpoint/2010/main" val="12688860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C2CFF-3AF6-B78D-9310-9BCA1D5B826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B304C91-CD60-F353-E036-F5EBE073A1B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D82A18A-D325-FE96-294F-DD4C9A5320D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825D5DE-C843-B459-61B7-44483B58A5FE}"/>
              </a:ext>
            </a:extLst>
          </p:cNvPr>
          <p:cNvSpPr>
            <a:spLocks noGrp="1"/>
          </p:cNvSpPr>
          <p:nvPr>
            <p:ph type="sldNum" sz="quarter" idx="5"/>
          </p:nvPr>
        </p:nvSpPr>
        <p:spPr/>
        <p:txBody>
          <a:bodyPr/>
          <a:lstStyle/>
          <a:p>
            <a:fld id="{DC0C8601-5E09-0E4C-A79E-D4DC8377D91B}" type="slidenum">
              <a:rPr lang="de-DE" smtClean="0"/>
              <a:t>36</a:t>
            </a:fld>
            <a:endParaRPr lang="de-DE"/>
          </a:p>
        </p:txBody>
      </p:sp>
    </p:spTree>
    <p:extLst>
      <p:ext uri="{BB962C8B-B14F-4D97-AF65-F5344CB8AC3E}">
        <p14:creationId xmlns:p14="http://schemas.microsoft.com/office/powerpoint/2010/main" val="2210313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FEA45-07EF-DAAA-3A88-6AA9B7B65B9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FAE5976-1AE5-1FBB-BF61-CB17033FFD0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F21C8EB-668C-90A4-9471-540E700DF27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7E4DA23-8C8B-2DD2-3FC1-30AE6606805B}"/>
              </a:ext>
            </a:extLst>
          </p:cNvPr>
          <p:cNvSpPr>
            <a:spLocks noGrp="1"/>
          </p:cNvSpPr>
          <p:nvPr>
            <p:ph type="sldNum" sz="quarter" idx="5"/>
          </p:nvPr>
        </p:nvSpPr>
        <p:spPr/>
        <p:txBody>
          <a:bodyPr/>
          <a:lstStyle/>
          <a:p>
            <a:fld id="{DC0C8601-5E09-0E4C-A79E-D4DC8377D91B}" type="slidenum">
              <a:rPr lang="de-DE" smtClean="0"/>
              <a:t>37</a:t>
            </a:fld>
            <a:endParaRPr lang="de-DE"/>
          </a:p>
        </p:txBody>
      </p:sp>
    </p:spTree>
    <p:extLst>
      <p:ext uri="{BB962C8B-B14F-4D97-AF65-F5344CB8AC3E}">
        <p14:creationId xmlns:p14="http://schemas.microsoft.com/office/powerpoint/2010/main" val="3560479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59E30-466D-A74F-7EE0-488F7633DBF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2B9E791-564B-58D2-7936-0B498910AF4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0235E20-C5A7-DA61-104A-F846F6D025A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E72E2D3-F096-F88A-EF62-FECBAB3FBBBC}"/>
              </a:ext>
            </a:extLst>
          </p:cNvPr>
          <p:cNvSpPr>
            <a:spLocks noGrp="1"/>
          </p:cNvSpPr>
          <p:nvPr>
            <p:ph type="sldNum" sz="quarter" idx="5"/>
          </p:nvPr>
        </p:nvSpPr>
        <p:spPr/>
        <p:txBody>
          <a:bodyPr/>
          <a:lstStyle/>
          <a:p>
            <a:fld id="{DC0C8601-5E09-0E4C-A79E-D4DC8377D91B}" type="slidenum">
              <a:rPr lang="de-DE" smtClean="0"/>
              <a:t>38</a:t>
            </a:fld>
            <a:endParaRPr lang="de-DE"/>
          </a:p>
        </p:txBody>
      </p:sp>
    </p:spTree>
    <p:extLst>
      <p:ext uri="{BB962C8B-B14F-4D97-AF65-F5344CB8AC3E}">
        <p14:creationId xmlns:p14="http://schemas.microsoft.com/office/powerpoint/2010/main" val="39798162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A5DDE-6535-9256-A8A4-8F16B2DB543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E3D27FB-F2C4-5B3F-CEA3-CB965A238E6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CFC612A-A07A-A218-BC88-C948F4750D2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36BB448-36B2-D791-7C74-EA0498475E5B}"/>
              </a:ext>
            </a:extLst>
          </p:cNvPr>
          <p:cNvSpPr>
            <a:spLocks noGrp="1"/>
          </p:cNvSpPr>
          <p:nvPr>
            <p:ph type="sldNum" sz="quarter" idx="5"/>
          </p:nvPr>
        </p:nvSpPr>
        <p:spPr/>
        <p:txBody>
          <a:bodyPr/>
          <a:lstStyle/>
          <a:p>
            <a:fld id="{DC0C8601-5E09-0E4C-A79E-D4DC8377D91B}" type="slidenum">
              <a:rPr lang="de-DE" smtClean="0"/>
              <a:t>39</a:t>
            </a:fld>
            <a:endParaRPr lang="de-DE"/>
          </a:p>
        </p:txBody>
      </p:sp>
    </p:spTree>
    <p:extLst>
      <p:ext uri="{BB962C8B-B14F-4D97-AF65-F5344CB8AC3E}">
        <p14:creationId xmlns:p14="http://schemas.microsoft.com/office/powerpoint/2010/main" val="38384497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96D2A-BADE-48E8-CD4A-6875ADC099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77C06D2-8C73-1048-2C86-47245A071D1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8965488-3236-E02A-84B9-21249291335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gezeigten Beispiel wird die </a:t>
            </a:r>
            <a:r>
              <a:rPr lang="de-DE" dirty="0" err="1"/>
              <a:t>navTo</a:t>
            </a:r>
            <a:r>
              <a:rPr lang="de-DE" dirty="0"/>
              <a:t>-Methode des Routers in einer Event-Handler-Methode eines View-Controllers verwendet, um zu der Route namens </a:t>
            </a:r>
            <a:r>
              <a:rPr lang="de-DE" dirty="0" err="1"/>
              <a:t>detail</a:t>
            </a:r>
            <a:r>
              <a:rPr lang="de-DE" dirty="0"/>
              <a:t> zu navigieren. Dadurch wird das Muster </a:t>
            </a:r>
            <a:r>
              <a:rPr lang="de-DE" i="1" dirty="0" err="1"/>
              <a:t>detail</a:t>
            </a:r>
            <a:r>
              <a:rPr lang="de-DE" dirty="0"/>
              <a:t> der Route </a:t>
            </a:r>
            <a:r>
              <a:rPr lang="de-DE" dirty="0" err="1"/>
              <a:t>detail</a:t>
            </a:r>
            <a:r>
              <a:rPr lang="de-DE" dirty="0"/>
              <a:t> (siehe oben) auf den Hash des Browsers gesetzt. SAPUI5 reagiert dann auf das Hashchange-Ereignis des Browsers, um die Route zu finden, die mit diesem Hash übereinstimmt. Dies führt dazu, dass das Ziel der Detail-Route - im Endeffekt die Detailsicht - im Browser angezeigt wird.</a:t>
            </a:r>
          </a:p>
          <a:p>
            <a:endParaRPr lang="de-DE" dirty="0"/>
          </a:p>
        </p:txBody>
      </p:sp>
      <p:sp>
        <p:nvSpPr>
          <p:cNvPr id="4" name="Foliennummernplatzhalter 3">
            <a:extLst>
              <a:ext uri="{FF2B5EF4-FFF2-40B4-BE49-F238E27FC236}">
                <a16:creationId xmlns:a16="http://schemas.microsoft.com/office/drawing/2014/main" id="{AEB5596A-CE04-BDAE-9FDD-B8837174B09E}"/>
              </a:ext>
            </a:extLst>
          </p:cNvPr>
          <p:cNvSpPr>
            <a:spLocks noGrp="1"/>
          </p:cNvSpPr>
          <p:nvPr>
            <p:ph type="sldNum" sz="quarter" idx="5"/>
          </p:nvPr>
        </p:nvSpPr>
        <p:spPr/>
        <p:txBody>
          <a:bodyPr/>
          <a:lstStyle/>
          <a:p>
            <a:fld id="{DC0C8601-5E09-0E4C-A79E-D4DC8377D91B}" type="slidenum">
              <a:rPr lang="de-DE" smtClean="0"/>
              <a:t>40</a:t>
            </a:fld>
            <a:endParaRPr lang="de-DE"/>
          </a:p>
        </p:txBody>
      </p:sp>
    </p:spTree>
    <p:extLst>
      <p:ext uri="{BB962C8B-B14F-4D97-AF65-F5344CB8AC3E}">
        <p14:creationId xmlns:p14="http://schemas.microsoft.com/office/powerpoint/2010/main" val="15568302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471A8-EC2D-14A2-E238-749D7B0275F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21AD03F-E537-179F-DADE-55DB1D95D0E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67AC6F9-518C-4478-61D5-3E80EE6A4DD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gezeigten Beispiel wird die </a:t>
            </a:r>
            <a:r>
              <a:rPr lang="de-DE" dirty="0" err="1"/>
              <a:t>navTo</a:t>
            </a:r>
            <a:r>
              <a:rPr lang="de-DE" dirty="0"/>
              <a:t>-Methode des Routers in einer Event-Handler-Methode eines View-Controllers verwendet, um zu der Route namens </a:t>
            </a:r>
            <a:r>
              <a:rPr lang="de-DE" dirty="0" err="1"/>
              <a:t>detail</a:t>
            </a:r>
            <a:r>
              <a:rPr lang="de-DE" dirty="0"/>
              <a:t> zu navigieren. Dadurch wird das Muster </a:t>
            </a:r>
            <a:r>
              <a:rPr lang="de-DE" i="1" dirty="0" err="1"/>
              <a:t>detail</a:t>
            </a:r>
            <a:r>
              <a:rPr lang="de-DE" dirty="0"/>
              <a:t> der Route </a:t>
            </a:r>
            <a:r>
              <a:rPr lang="de-DE" dirty="0" err="1"/>
              <a:t>detail</a:t>
            </a:r>
            <a:r>
              <a:rPr lang="de-DE" dirty="0"/>
              <a:t> (siehe oben) auf den Hash des Browsers gesetzt. SAPUI5 reagiert dann auf das Hashchange-Ereignis des Browsers, um die Route zu finden, die mit diesem Hash übereinstimmt. Dies führt dazu, dass das Ziel der Detail-Route - im Endeffekt die Detailsicht - im Browser angezeigt wird.</a:t>
            </a:r>
          </a:p>
          <a:p>
            <a:endParaRPr lang="de-DE" dirty="0"/>
          </a:p>
        </p:txBody>
      </p:sp>
      <p:sp>
        <p:nvSpPr>
          <p:cNvPr id="4" name="Foliennummernplatzhalter 3">
            <a:extLst>
              <a:ext uri="{FF2B5EF4-FFF2-40B4-BE49-F238E27FC236}">
                <a16:creationId xmlns:a16="http://schemas.microsoft.com/office/drawing/2014/main" id="{4C2EE695-254A-2A9F-DEFF-D935BFAA13B1}"/>
              </a:ext>
            </a:extLst>
          </p:cNvPr>
          <p:cNvSpPr>
            <a:spLocks noGrp="1"/>
          </p:cNvSpPr>
          <p:nvPr>
            <p:ph type="sldNum" sz="quarter" idx="5"/>
          </p:nvPr>
        </p:nvSpPr>
        <p:spPr/>
        <p:txBody>
          <a:bodyPr/>
          <a:lstStyle/>
          <a:p>
            <a:fld id="{DC0C8601-5E09-0E4C-A79E-D4DC8377D91B}" type="slidenum">
              <a:rPr lang="de-DE" smtClean="0"/>
              <a:t>41</a:t>
            </a:fld>
            <a:endParaRPr lang="de-DE"/>
          </a:p>
        </p:txBody>
      </p:sp>
    </p:spTree>
    <p:extLst>
      <p:ext uri="{BB962C8B-B14F-4D97-AF65-F5344CB8AC3E}">
        <p14:creationId xmlns:p14="http://schemas.microsoft.com/office/powerpoint/2010/main" val="38312177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25B81-2FB0-469B-3FCA-A9927531775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E4FD542-2BAF-FE02-7482-7911D8B3DC8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914E249-3B5A-93EA-B3AB-659C2E04AC0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gezeigten Beispiel wird die </a:t>
            </a:r>
            <a:r>
              <a:rPr lang="de-DE" dirty="0" err="1"/>
              <a:t>navTo</a:t>
            </a:r>
            <a:r>
              <a:rPr lang="de-DE" dirty="0"/>
              <a:t>-Methode des Routers in einer Event-Handler-Methode eines View-Controllers verwendet, um zu der Route namens </a:t>
            </a:r>
            <a:r>
              <a:rPr lang="de-DE" dirty="0" err="1"/>
              <a:t>detail</a:t>
            </a:r>
            <a:r>
              <a:rPr lang="de-DE" dirty="0"/>
              <a:t> zu navigieren. Dadurch wird das Muster </a:t>
            </a:r>
            <a:r>
              <a:rPr lang="de-DE" i="1" dirty="0" err="1"/>
              <a:t>detail</a:t>
            </a:r>
            <a:r>
              <a:rPr lang="de-DE" dirty="0"/>
              <a:t> der Route </a:t>
            </a:r>
            <a:r>
              <a:rPr lang="de-DE" dirty="0" err="1"/>
              <a:t>detail</a:t>
            </a:r>
            <a:r>
              <a:rPr lang="de-DE" dirty="0"/>
              <a:t> (siehe oben) auf den Hash des Browsers gesetzt. SAPUI5 reagiert dann auf das Hashchange-Ereignis des Browsers, um die Route zu finden, die mit diesem Hash übereinstimmt. Dies führt dazu, dass das Ziel der Detail-Route - im Endeffekt die Detailsicht - im Browser angezeigt wird.</a:t>
            </a:r>
          </a:p>
          <a:p>
            <a:endParaRPr lang="de-DE" dirty="0"/>
          </a:p>
        </p:txBody>
      </p:sp>
      <p:sp>
        <p:nvSpPr>
          <p:cNvPr id="4" name="Foliennummernplatzhalter 3">
            <a:extLst>
              <a:ext uri="{FF2B5EF4-FFF2-40B4-BE49-F238E27FC236}">
                <a16:creationId xmlns:a16="http://schemas.microsoft.com/office/drawing/2014/main" id="{FA807992-6003-DE8B-1F1F-94663AC3DBE8}"/>
              </a:ext>
            </a:extLst>
          </p:cNvPr>
          <p:cNvSpPr>
            <a:spLocks noGrp="1"/>
          </p:cNvSpPr>
          <p:nvPr>
            <p:ph type="sldNum" sz="quarter" idx="5"/>
          </p:nvPr>
        </p:nvSpPr>
        <p:spPr/>
        <p:txBody>
          <a:bodyPr/>
          <a:lstStyle/>
          <a:p>
            <a:fld id="{DC0C8601-5E09-0E4C-A79E-D4DC8377D91B}" type="slidenum">
              <a:rPr lang="de-DE" smtClean="0"/>
              <a:t>42</a:t>
            </a:fld>
            <a:endParaRPr lang="de-DE"/>
          </a:p>
        </p:txBody>
      </p:sp>
    </p:spTree>
    <p:extLst>
      <p:ext uri="{BB962C8B-B14F-4D97-AF65-F5344CB8AC3E}">
        <p14:creationId xmlns:p14="http://schemas.microsoft.com/office/powerpoint/2010/main" val="38263984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BA540-E503-EB54-DE83-A46578BDB1B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93D3B6C-9733-4D98-AE20-37E501993FD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F6893B9-795F-D355-D410-EA94E19D51F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C44992E-CBD7-FDD9-6D02-8E71C6E2BF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549811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619D4-3827-FA6E-FA85-0A6061E6A2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185FC62-1120-1ED4-393B-D2983B6A8CF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5D4A586-4EF1-E30E-F95F-E7C62A1B0F5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D054AD9-9352-3DE0-85E5-CD60B3218B6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94851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6982E-6EE8-4C42-B0C0-FBC40535AA8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ABE9871-B9CC-63EB-EFCD-E2E932504E3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BD02702-BB7F-96E8-1D5D-3E98173962D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EE5EE14-E7AA-9CCA-F497-099CC9F4BB2B}"/>
              </a:ext>
            </a:extLst>
          </p:cNvPr>
          <p:cNvSpPr>
            <a:spLocks noGrp="1"/>
          </p:cNvSpPr>
          <p:nvPr>
            <p:ph type="sldNum" sz="quarter" idx="5"/>
          </p:nvPr>
        </p:nvSpPr>
        <p:spPr/>
        <p:txBody>
          <a:bodyPr/>
          <a:lstStyle/>
          <a:p>
            <a:fld id="{DC0C8601-5E09-0E4C-A79E-D4DC8377D91B}" type="slidenum">
              <a:rPr lang="de-DE" smtClean="0"/>
              <a:t>7</a:t>
            </a:fld>
            <a:endParaRPr lang="de-DE"/>
          </a:p>
        </p:txBody>
      </p:sp>
    </p:spTree>
    <p:extLst>
      <p:ext uri="{BB962C8B-B14F-4D97-AF65-F5344CB8AC3E}">
        <p14:creationId xmlns:p14="http://schemas.microsoft.com/office/powerpoint/2010/main" val="33084610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7EA22-7B9C-C692-9F43-6FF875450D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B12F5AB-3F67-491D-72E0-5BB91BD328E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E220498-6D29-6386-8A38-9A20F886C3F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71E5FE0-0553-C03E-FB90-F794183B052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5221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77BD1-4A55-08F9-636C-568998EB17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A35F1E-FA1C-3D72-1A58-444037A65AA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70688AF-B07F-F471-4E0F-ABA98471452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D5C8F6B-932E-3081-70B5-6028A12CAE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8117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D2E5F-D9BD-FD47-BCED-08881A2F4C0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21D3A83-6F22-FD82-5726-4E054058A5C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DA3DA17-B7D4-4738-C989-31CA0FE2437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BE6EA50-2B0C-8911-E78F-19F502A9FA4F}"/>
              </a:ext>
            </a:extLst>
          </p:cNvPr>
          <p:cNvSpPr>
            <a:spLocks noGrp="1"/>
          </p:cNvSpPr>
          <p:nvPr>
            <p:ph type="sldNum" sz="quarter" idx="5"/>
          </p:nvPr>
        </p:nvSpPr>
        <p:spPr/>
        <p:txBody>
          <a:bodyPr/>
          <a:lstStyle/>
          <a:p>
            <a:fld id="{DC0C8601-5E09-0E4C-A79E-D4DC8377D91B}" type="slidenum">
              <a:rPr lang="de-DE" smtClean="0"/>
              <a:t>8</a:t>
            </a:fld>
            <a:endParaRPr lang="de-DE"/>
          </a:p>
        </p:txBody>
      </p:sp>
    </p:spTree>
    <p:extLst>
      <p:ext uri="{BB962C8B-B14F-4D97-AF65-F5344CB8AC3E}">
        <p14:creationId xmlns:p14="http://schemas.microsoft.com/office/powerpoint/2010/main" val="3931553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69977-D7A4-A4B1-71A5-086DA6E0037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74B7E0D-9623-6FD9-808F-01C66C99163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E7CAA0F-7EE6-E934-954D-CD636525D09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6C72B83-E443-ECD9-28DE-84D84D429CCE}"/>
              </a:ext>
            </a:extLst>
          </p:cNvPr>
          <p:cNvSpPr>
            <a:spLocks noGrp="1"/>
          </p:cNvSpPr>
          <p:nvPr>
            <p:ph type="sldNum" sz="quarter" idx="5"/>
          </p:nvPr>
        </p:nvSpPr>
        <p:spPr/>
        <p:txBody>
          <a:bodyPr/>
          <a:lstStyle/>
          <a:p>
            <a:fld id="{DC0C8601-5E09-0E4C-A79E-D4DC8377D91B}" type="slidenum">
              <a:rPr lang="de-DE" smtClean="0"/>
              <a:t>9</a:t>
            </a:fld>
            <a:endParaRPr lang="de-DE"/>
          </a:p>
        </p:txBody>
      </p:sp>
    </p:spTree>
    <p:extLst>
      <p:ext uri="{BB962C8B-B14F-4D97-AF65-F5344CB8AC3E}">
        <p14:creationId xmlns:p14="http://schemas.microsoft.com/office/powerpoint/2010/main" val="307847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C43EF-7567-7DD2-FCB7-52CBC0DA5BE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C576A1B-B329-171F-5EB7-B79769A59E2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BC5E386-8468-A5FF-86B2-EC2D88A5A8D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E7D720C-4139-BF8A-694E-396926E4C884}"/>
              </a:ext>
            </a:extLst>
          </p:cNvPr>
          <p:cNvSpPr>
            <a:spLocks noGrp="1"/>
          </p:cNvSpPr>
          <p:nvPr>
            <p:ph type="sldNum" sz="quarter" idx="5"/>
          </p:nvPr>
        </p:nvSpPr>
        <p:spPr/>
        <p:txBody>
          <a:bodyPr/>
          <a:lstStyle/>
          <a:p>
            <a:fld id="{DC0C8601-5E09-0E4C-A79E-D4DC8377D91B}" type="slidenum">
              <a:rPr lang="de-DE" smtClean="0"/>
              <a:t>10</a:t>
            </a:fld>
            <a:endParaRPr lang="de-DE"/>
          </a:p>
        </p:txBody>
      </p:sp>
    </p:spTree>
    <p:extLst>
      <p:ext uri="{BB962C8B-B14F-4D97-AF65-F5344CB8AC3E}">
        <p14:creationId xmlns:p14="http://schemas.microsoft.com/office/powerpoint/2010/main" val="685959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71C1E-6157-F532-3BC4-F1935D0ACA2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8F7E479-734D-66A4-033F-F1D41B08A50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DA892C5-0E5D-6B1A-F5E6-C1624608CE6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317339C-D2CD-1A7B-B9C2-775679835608}"/>
              </a:ext>
            </a:extLst>
          </p:cNvPr>
          <p:cNvSpPr>
            <a:spLocks noGrp="1"/>
          </p:cNvSpPr>
          <p:nvPr>
            <p:ph type="sldNum" sz="quarter" idx="5"/>
          </p:nvPr>
        </p:nvSpPr>
        <p:spPr/>
        <p:txBody>
          <a:bodyPr/>
          <a:lstStyle/>
          <a:p>
            <a:fld id="{DC0C8601-5E09-0E4C-A79E-D4DC8377D91B}" type="slidenum">
              <a:rPr lang="de-DE" smtClean="0"/>
              <a:t>11</a:t>
            </a:fld>
            <a:endParaRPr lang="de-DE"/>
          </a:p>
        </p:txBody>
      </p:sp>
    </p:spTree>
    <p:extLst>
      <p:ext uri="{BB962C8B-B14F-4D97-AF65-F5344CB8AC3E}">
        <p14:creationId xmlns:p14="http://schemas.microsoft.com/office/powerpoint/2010/main" val="1062014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2BE4B-56D8-7817-3E41-8602A659BE9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5265230-D721-C2AD-DCA2-148B29C59E2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2168978-70A1-F9D5-6A1A-9F07B61D971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1946F9A-EF69-F489-D9D8-441785DD0773}"/>
              </a:ext>
            </a:extLst>
          </p:cNvPr>
          <p:cNvSpPr>
            <a:spLocks noGrp="1"/>
          </p:cNvSpPr>
          <p:nvPr>
            <p:ph type="sldNum" sz="quarter" idx="5"/>
          </p:nvPr>
        </p:nvSpPr>
        <p:spPr/>
        <p:txBody>
          <a:bodyPr/>
          <a:lstStyle/>
          <a:p>
            <a:fld id="{DC0C8601-5E09-0E4C-A79E-D4DC8377D91B}" type="slidenum">
              <a:rPr lang="de-DE" smtClean="0"/>
              <a:t>12</a:t>
            </a:fld>
            <a:endParaRPr lang="de-DE"/>
          </a:p>
        </p:txBody>
      </p:sp>
    </p:spTree>
    <p:extLst>
      <p:ext uri="{BB962C8B-B14F-4D97-AF65-F5344CB8AC3E}">
        <p14:creationId xmlns:p14="http://schemas.microsoft.com/office/powerpoint/2010/main" val="409829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28.02.2025</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28.02.2025</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28.02.2025</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28.02.2025</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28.02.2025</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28.02.2025</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28.02.2025</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28.02.2025</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28.02.2025</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28.02.2025</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28.02.2025</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28.02.2025</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sap.github.io/odata-vocabularies/vocabularies/UI.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https://github.com/MatLange/Schulung-SAPUI5-und-Fior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ui5.sap.com/1.71.61/#/entity/sap.ui.comp.tutorial.smartControl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CB296D-6A02-6760-3E61-755F5F10DA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4" b="2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45" name="Rectangle 108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dirty="0" err="1">
                <a:solidFill>
                  <a:schemeClr val="tx1">
                    <a:lumMod val="85000"/>
                    <a:lumOff val="15000"/>
                  </a:schemeClr>
                </a:solidFill>
              </a:rPr>
              <a:t>Schulung</a:t>
            </a:r>
            <a:r>
              <a:rPr lang="en-US" sz="3600" dirty="0">
                <a:solidFill>
                  <a:schemeClr val="tx1">
                    <a:lumMod val="85000"/>
                    <a:lumOff val="15000"/>
                  </a:schemeClr>
                </a:solidFill>
              </a:rPr>
              <a:t>: SAP UI5 und Fiori</a:t>
            </a:r>
          </a:p>
        </p:txBody>
      </p:sp>
      <p:cxnSp>
        <p:nvCxnSpPr>
          <p:cNvPr id="1146" name="Straight Connector 108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09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1235FF-C387-F19C-863F-574C3960130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409683F-B2E1-AB24-C486-0C71929FC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CE0DF79-5B4B-A6AE-38D7-145918BDB906}"/>
              </a:ext>
            </a:extLst>
          </p:cNvPr>
          <p:cNvSpPr>
            <a:spLocks noGrp="1"/>
          </p:cNvSpPr>
          <p:nvPr>
            <p:ph type="title"/>
          </p:nvPr>
        </p:nvSpPr>
        <p:spPr>
          <a:xfrm>
            <a:off x="838200" y="365125"/>
            <a:ext cx="10515600" cy="1325563"/>
          </a:xfrm>
        </p:spPr>
        <p:txBody>
          <a:bodyPr>
            <a:normAutofit/>
          </a:bodyPr>
          <a:lstStyle/>
          <a:p>
            <a:r>
              <a:rPr lang="de-DE" sz="4200" dirty="0"/>
              <a:t>Smart Table – Beispiel in UI5</a:t>
            </a:r>
          </a:p>
        </p:txBody>
      </p:sp>
      <p:sp>
        <p:nvSpPr>
          <p:cNvPr id="43" name="sketch line">
            <a:extLst>
              <a:ext uri="{FF2B5EF4-FFF2-40B4-BE49-F238E27FC236}">
                <a16:creationId xmlns:a16="http://schemas.microsoft.com/office/drawing/2014/main" id="{24F0360B-6191-BF2A-38FB-1B284BBCE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1067">
            <a:extLst>
              <a:ext uri="{FF2B5EF4-FFF2-40B4-BE49-F238E27FC236}">
                <a16:creationId xmlns:a16="http://schemas.microsoft.com/office/drawing/2014/main" id="{A736BEDE-C0C2-39CC-3250-5069A14AA3FE}"/>
              </a:ext>
            </a:extLst>
          </p:cNvPr>
          <p:cNvPicPr>
            <a:picLocks noGrp="1"/>
          </p:cNvPicPr>
          <p:nvPr>
            <p:ph idx="1"/>
          </p:nvPr>
        </p:nvPicPr>
        <p:blipFill>
          <a:blip r:embed="rId3" cstate="print"/>
          <a:stretch>
            <a:fillRect/>
          </a:stretch>
        </p:blipFill>
        <p:spPr>
          <a:xfrm>
            <a:off x="1115450" y="3368061"/>
            <a:ext cx="3390900" cy="3032739"/>
          </a:xfrm>
          <a:prstGeom prst="rect">
            <a:avLst/>
          </a:prstGeom>
        </p:spPr>
      </p:pic>
      <p:pic>
        <p:nvPicPr>
          <p:cNvPr id="7" name="Grafik 6">
            <a:extLst>
              <a:ext uri="{FF2B5EF4-FFF2-40B4-BE49-F238E27FC236}">
                <a16:creationId xmlns:a16="http://schemas.microsoft.com/office/drawing/2014/main" id="{49EEA1DA-9F93-4CCE-6FAF-57081DB48877}"/>
              </a:ext>
            </a:extLst>
          </p:cNvPr>
          <p:cNvPicPr>
            <a:picLocks noChangeAspect="1"/>
          </p:cNvPicPr>
          <p:nvPr/>
        </p:nvPicPr>
        <p:blipFill>
          <a:blip r:embed="rId4"/>
          <a:stretch>
            <a:fillRect/>
          </a:stretch>
        </p:blipFill>
        <p:spPr>
          <a:xfrm>
            <a:off x="1089660" y="1861566"/>
            <a:ext cx="6739128" cy="1269492"/>
          </a:xfrm>
          <a:prstGeom prst="rect">
            <a:avLst/>
          </a:prstGeom>
        </p:spPr>
      </p:pic>
      <p:sp>
        <p:nvSpPr>
          <p:cNvPr id="8" name="Textfeld 7">
            <a:extLst>
              <a:ext uri="{FF2B5EF4-FFF2-40B4-BE49-F238E27FC236}">
                <a16:creationId xmlns:a16="http://schemas.microsoft.com/office/drawing/2014/main" id="{20A37672-5092-6024-ECBB-2C7073E66102}"/>
              </a:ext>
            </a:extLst>
          </p:cNvPr>
          <p:cNvSpPr txBox="1"/>
          <p:nvPr/>
        </p:nvSpPr>
        <p:spPr>
          <a:xfrm>
            <a:off x="5576198" y="3244333"/>
            <a:ext cx="5542906" cy="646331"/>
          </a:xfrm>
          <a:prstGeom prst="rect">
            <a:avLst/>
          </a:prstGeom>
          <a:noFill/>
        </p:spPr>
        <p:txBody>
          <a:bodyPr wrap="square" rtlCol="0">
            <a:spAutoFit/>
          </a:bodyPr>
          <a:lstStyle/>
          <a:p>
            <a:r>
              <a:rPr lang="de-DE" dirty="0"/>
              <a:t>- Text der Spaltentitel automatisch aus </a:t>
            </a:r>
            <a:r>
              <a:rPr lang="de-DE" dirty="0" err="1"/>
              <a:t>sap:label</a:t>
            </a:r>
            <a:r>
              <a:rPr lang="de-DE" dirty="0"/>
              <a:t> erstellt (</a:t>
            </a:r>
            <a:r>
              <a:rPr lang="de-DE" dirty="0" err="1"/>
              <a:t>OData</a:t>
            </a:r>
            <a:r>
              <a:rPr lang="de-DE" dirty="0"/>
              <a:t> Metadatendokument):</a:t>
            </a:r>
          </a:p>
        </p:txBody>
      </p:sp>
      <p:pic>
        <p:nvPicPr>
          <p:cNvPr id="14" name="Grafik 13">
            <a:extLst>
              <a:ext uri="{FF2B5EF4-FFF2-40B4-BE49-F238E27FC236}">
                <a16:creationId xmlns:a16="http://schemas.microsoft.com/office/drawing/2014/main" id="{06ADC8A2-23C9-5FA8-765B-E7E2D75FB079}"/>
              </a:ext>
            </a:extLst>
          </p:cNvPr>
          <p:cNvPicPr>
            <a:picLocks noChangeAspect="1"/>
          </p:cNvPicPr>
          <p:nvPr/>
        </p:nvPicPr>
        <p:blipFill>
          <a:blip r:embed="rId5"/>
          <a:stretch>
            <a:fillRect/>
          </a:stretch>
        </p:blipFill>
        <p:spPr>
          <a:xfrm>
            <a:off x="5576198" y="3890664"/>
            <a:ext cx="5489526" cy="2510136"/>
          </a:xfrm>
          <a:prstGeom prst="rect">
            <a:avLst/>
          </a:prstGeom>
        </p:spPr>
      </p:pic>
    </p:spTree>
    <p:extLst>
      <p:ext uri="{BB962C8B-B14F-4D97-AF65-F5344CB8AC3E}">
        <p14:creationId xmlns:p14="http://schemas.microsoft.com/office/powerpoint/2010/main" val="2485877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0F76B7-5CC5-1BD8-6B7D-C594FABFAEF6}"/>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8E11234-7E20-B002-09C1-D073168B9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85F7AB6-78D0-5BC9-46D6-0405BB5AC874}"/>
              </a:ext>
            </a:extLst>
          </p:cNvPr>
          <p:cNvSpPr>
            <a:spLocks noGrp="1"/>
          </p:cNvSpPr>
          <p:nvPr>
            <p:ph type="title"/>
          </p:nvPr>
        </p:nvSpPr>
        <p:spPr>
          <a:xfrm>
            <a:off x="838200" y="365125"/>
            <a:ext cx="10515600" cy="1325563"/>
          </a:xfrm>
        </p:spPr>
        <p:txBody>
          <a:bodyPr>
            <a:normAutofit/>
          </a:bodyPr>
          <a:lstStyle/>
          <a:p>
            <a:r>
              <a:rPr lang="de-DE" sz="4200" dirty="0"/>
              <a:t>Smart Table – Beispiel in UI5</a:t>
            </a:r>
          </a:p>
        </p:txBody>
      </p:sp>
      <p:sp>
        <p:nvSpPr>
          <p:cNvPr id="43" name="sketch line">
            <a:extLst>
              <a:ext uri="{FF2B5EF4-FFF2-40B4-BE49-F238E27FC236}">
                <a16:creationId xmlns:a16="http://schemas.microsoft.com/office/drawing/2014/main" id="{6FEF5541-B4D3-1C72-CD37-03A89BC2B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1067">
            <a:extLst>
              <a:ext uri="{FF2B5EF4-FFF2-40B4-BE49-F238E27FC236}">
                <a16:creationId xmlns:a16="http://schemas.microsoft.com/office/drawing/2014/main" id="{04C6FF68-A0EC-6FA9-9791-173815436ED8}"/>
              </a:ext>
            </a:extLst>
          </p:cNvPr>
          <p:cNvPicPr>
            <a:picLocks noGrp="1"/>
          </p:cNvPicPr>
          <p:nvPr>
            <p:ph idx="1"/>
          </p:nvPr>
        </p:nvPicPr>
        <p:blipFill>
          <a:blip r:embed="rId3" cstate="print"/>
          <a:stretch>
            <a:fillRect/>
          </a:stretch>
        </p:blipFill>
        <p:spPr>
          <a:xfrm>
            <a:off x="1062070" y="1851691"/>
            <a:ext cx="3390900" cy="3032739"/>
          </a:xfrm>
          <a:prstGeom prst="rect">
            <a:avLst/>
          </a:prstGeom>
        </p:spPr>
      </p:pic>
      <p:sp>
        <p:nvSpPr>
          <p:cNvPr id="8" name="Textfeld 7">
            <a:extLst>
              <a:ext uri="{FF2B5EF4-FFF2-40B4-BE49-F238E27FC236}">
                <a16:creationId xmlns:a16="http://schemas.microsoft.com/office/drawing/2014/main" id="{648AAA67-A840-5E2C-F7B0-F0C717DB6F90}"/>
              </a:ext>
            </a:extLst>
          </p:cNvPr>
          <p:cNvSpPr txBox="1"/>
          <p:nvPr/>
        </p:nvSpPr>
        <p:spPr>
          <a:xfrm>
            <a:off x="4872110" y="1851691"/>
            <a:ext cx="5542906" cy="646331"/>
          </a:xfrm>
          <a:prstGeom prst="rect">
            <a:avLst/>
          </a:prstGeom>
          <a:noFill/>
        </p:spPr>
        <p:txBody>
          <a:bodyPr wrap="square" rtlCol="0">
            <a:spAutoFit/>
          </a:bodyPr>
          <a:lstStyle/>
          <a:p>
            <a:r>
              <a:rPr lang="de-DE" dirty="0"/>
              <a:t>Initial sichtbare Spalten wurden automatisch aus folgenden Annotationen erstellt:</a:t>
            </a:r>
          </a:p>
        </p:txBody>
      </p:sp>
      <p:pic>
        <p:nvPicPr>
          <p:cNvPr id="5" name="Grafik 4">
            <a:extLst>
              <a:ext uri="{FF2B5EF4-FFF2-40B4-BE49-F238E27FC236}">
                <a16:creationId xmlns:a16="http://schemas.microsoft.com/office/drawing/2014/main" id="{CF3771E7-ECD7-F56F-30D4-CF974AAC4A4A}"/>
              </a:ext>
            </a:extLst>
          </p:cNvPr>
          <p:cNvPicPr>
            <a:picLocks noChangeAspect="1"/>
          </p:cNvPicPr>
          <p:nvPr/>
        </p:nvPicPr>
        <p:blipFill>
          <a:blip r:embed="rId4"/>
          <a:stretch>
            <a:fillRect/>
          </a:stretch>
        </p:blipFill>
        <p:spPr>
          <a:xfrm>
            <a:off x="4930140" y="2498022"/>
            <a:ext cx="5854235" cy="3149531"/>
          </a:xfrm>
          <a:prstGeom prst="rect">
            <a:avLst/>
          </a:prstGeom>
        </p:spPr>
      </p:pic>
      <p:sp>
        <p:nvSpPr>
          <p:cNvPr id="6" name="Textfeld 5">
            <a:extLst>
              <a:ext uri="{FF2B5EF4-FFF2-40B4-BE49-F238E27FC236}">
                <a16:creationId xmlns:a16="http://schemas.microsoft.com/office/drawing/2014/main" id="{D5A0E2B9-1994-1307-905D-0928FD2C7287}"/>
              </a:ext>
            </a:extLst>
          </p:cNvPr>
          <p:cNvSpPr txBox="1"/>
          <p:nvPr/>
        </p:nvSpPr>
        <p:spPr>
          <a:xfrm>
            <a:off x="4872110" y="5782937"/>
            <a:ext cx="6877930" cy="923330"/>
          </a:xfrm>
          <a:prstGeom prst="rect">
            <a:avLst/>
          </a:prstGeom>
          <a:noFill/>
        </p:spPr>
        <p:txBody>
          <a:bodyPr wrap="square" rtlCol="0">
            <a:spAutoFit/>
          </a:bodyPr>
          <a:lstStyle/>
          <a:p>
            <a:r>
              <a:rPr lang="de-DE" dirty="0"/>
              <a:t>Der Annotationsbegriff „com.sap.vocabularies.UI.v1.LineItem“ zeigt die ersten Tabellenspalten mit unterschiedlichen Zeilentypen, wobei „</a:t>
            </a:r>
            <a:r>
              <a:rPr lang="de-DE" dirty="0" err="1"/>
              <a:t>com.sap</a:t>
            </a:r>
            <a:r>
              <a:rPr lang="de-DE" dirty="0"/>
              <a:t>. vocabularies.UI.v1.DataField“ auf die Felder verweist. </a:t>
            </a:r>
          </a:p>
        </p:txBody>
      </p:sp>
    </p:spTree>
    <p:extLst>
      <p:ext uri="{BB962C8B-B14F-4D97-AF65-F5344CB8AC3E}">
        <p14:creationId xmlns:p14="http://schemas.microsoft.com/office/powerpoint/2010/main" val="4268607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95E2F6-1316-9042-C54B-EDA23BF960F3}"/>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3E38290-79DE-B2C4-D500-EB7A4F941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F3EDBFD-90E4-1E36-9477-BD3B73B3D158}"/>
              </a:ext>
            </a:extLst>
          </p:cNvPr>
          <p:cNvSpPr>
            <a:spLocks noGrp="1"/>
          </p:cNvSpPr>
          <p:nvPr>
            <p:ph type="title"/>
          </p:nvPr>
        </p:nvSpPr>
        <p:spPr>
          <a:xfrm>
            <a:off x="838200" y="365125"/>
            <a:ext cx="10515600" cy="1325563"/>
          </a:xfrm>
        </p:spPr>
        <p:txBody>
          <a:bodyPr>
            <a:normAutofit/>
          </a:bodyPr>
          <a:lstStyle/>
          <a:p>
            <a:r>
              <a:rPr lang="de-DE" sz="4200" dirty="0"/>
              <a:t>Smart Filter Bar</a:t>
            </a:r>
          </a:p>
        </p:txBody>
      </p:sp>
      <p:sp>
        <p:nvSpPr>
          <p:cNvPr id="43" name="sketch line">
            <a:extLst>
              <a:ext uri="{FF2B5EF4-FFF2-40B4-BE49-F238E27FC236}">
                <a16:creationId xmlns:a16="http://schemas.microsoft.com/office/drawing/2014/main" id="{4EB423C0-C18C-ACC3-E72A-2599B4AD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5FAB833F-405A-AF8B-F9CF-4D63C29D0819}"/>
              </a:ext>
            </a:extLst>
          </p:cNvPr>
          <p:cNvSpPr>
            <a:spLocks noGrp="1"/>
          </p:cNvSpPr>
          <p:nvPr>
            <p:ph idx="1"/>
          </p:nvPr>
        </p:nvSpPr>
        <p:spPr>
          <a:xfrm>
            <a:off x="838200" y="1920331"/>
            <a:ext cx="10515600" cy="4251960"/>
          </a:xfrm>
        </p:spPr>
        <p:txBody>
          <a:bodyPr>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de-DE" sz="2800" b="0" i="0" u="none" strike="noStrike" kern="1200" cap="none" spc="0" normalizeH="0" baseline="0" noProof="0" dirty="0" err="1">
                <a:ln>
                  <a:noFill/>
                </a:ln>
                <a:solidFill>
                  <a:prstClr val="black"/>
                </a:solidFill>
                <a:effectLst/>
                <a:uLnTx/>
                <a:uFillTx/>
                <a:latin typeface="-apple-system"/>
                <a:ea typeface="+mn-ea"/>
                <a:cs typeface="+mn-cs"/>
              </a:rPr>
              <a:t>SmartFilterBar</a:t>
            </a:r>
            <a:r>
              <a:rPr kumimoji="0" lang="de-DE" sz="2800" b="0" i="0" u="none" strike="noStrike" kern="1200" cap="none" spc="0" normalizeH="0" baseline="0" noProof="0" dirty="0">
                <a:ln>
                  <a:noFill/>
                </a:ln>
                <a:solidFill>
                  <a:prstClr val="black"/>
                </a:solidFill>
                <a:effectLst/>
                <a:uLnTx/>
                <a:uFillTx/>
                <a:latin typeface="-apple-system"/>
                <a:ea typeface="+mn-ea"/>
                <a:cs typeface="+mn-cs"/>
              </a:rPr>
              <a:t> ist eine erweiterte Filterleiste, die automatisch an </a:t>
            </a:r>
            <a:r>
              <a:rPr kumimoji="0" lang="de-DE" sz="2800" b="0" i="0" u="none" strike="noStrike" kern="1200" cap="none" spc="0" normalizeH="0" baseline="0" noProof="0" dirty="0" err="1">
                <a:ln>
                  <a:noFill/>
                </a:ln>
                <a:solidFill>
                  <a:prstClr val="black"/>
                </a:solidFill>
                <a:effectLst/>
                <a:uLnTx/>
                <a:uFillTx/>
                <a:latin typeface="-apple-system"/>
                <a:ea typeface="+mn-ea"/>
                <a:cs typeface="+mn-cs"/>
              </a:rPr>
              <a:t>OData</a:t>
            </a:r>
            <a:r>
              <a:rPr kumimoji="0" lang="de-DE" sz="2800" b="0" i="0" u="none" strike="noStrike" kern="1200" cap="none" spc="0" normalizeH="0" baseline="0" noProof="0" dirty="0">
                <a:ln>
                  <a:noFill/>
                </a:ln>
                <a:solidFill>
                  <a:prstClr val="black"/>
                </a:solidFill>
                <a:effectLst/>
                <a:uLnTx/>
                <a:uFillTx/>
                <a:latin typeface="-apple-system"/>
                <a:ea typeface="+mn-ea"/>
                <a:cs typeface="+mn-cs"/>
              </a:rPr>
              <a:t>-Services gebunden wird.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de-DE" sz="2800" b="0" i="0" u="none" strike="noStrike" kern="1200" cap="none" spc="0" normalizeH="0" baseline="0" noProof="0" dirty="0">
                <a:ln>
                  <a:noFill/>
                </a:ln>
                <a:solidFill>
                  <a:prstClr val="black"/>
                </a:solidFill>
                <a:effectLst/>
                <a:uLnTx/>
                <a:uFillTx/>
                <a:latin typeface="-apple-system"/>
                <a:ea typeface="+mn-ea"/>
                <a:cs typeface="+mn-cs"/>
              </a:rPr>
              <a:t>Unterstützt Funktionen wie Filterung und Suche.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solidFill>
                  <a:prstClr val="black"/>
                </a:solidFill>
                <a:latin typeface="-apple-system"/>
              </a:rPr>
              <a:t>Eine Smart Table kann mit einer Smart Filter Bar kombiniert werden. So können Anwender Tabellendaten einfach nachschlagen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solidFill>
                  <a:prstClr val="black"/>
                </a:solidFill>
                <a:latin typeface="-apple-system"/>
              </a:rPr>
              <a:t>Mit Smart Table und Smart Filter Bar gibt es auch Optionen fürs Variantenmanagement, wobei das Variantenmanagement nur aktiv ist, wenn die SAPUI5 </a:t>
            </a:r>
            <a:r>
              <a:rPr lang="de-DE" dirty="0" err="1">
                <a:solidFill>
                  <a:prstClr val="black"/>
                </a:solidFill>
                <a:latin typeface="-apple-system"/>
              </a:rPr>
              <a:t>Flexibility</a:t>
            </a:r>
            <a:r>
              <a:rPr lang="de-DE" dirty="0">
                <a:solidFill>
                  <a:prstClr val="black"/>
                </a:solidFill>
                <a:latin typeface="-apple-system"/>
              </a:rPr>
              <a:t> Services verfügbar sind.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solidFill>
                  <a:prstClr val="black"/>
                </a:solidFill>
                <a:latin typeface="-apple-system"/>
              </a:rPr>
              <a:t>Es können dann Varianten gespeichert werden (Gesetzte Filterwerte z.B.)</a:t>
            </a:r>
          </a:p>
        </p:txBody>
      </p:sp>
    </p:spTree>
    <p:extLst>
      <p:ext uri="{BB962C8B-B14F-4D97-AF65-F5344CB8AC3E}">
        <p14:creationId xmlns:p14="http://schemas.microsoft.com/office/powerpoint/2010/main" val="811021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BA5A69-82E2-B08C-3250-E038DD5AF2C0}"/>
            </a:ext>
          </a:extLst>
        </p:cNvPr>
        <p:cNvGrpSpPr/>
        <p:nvPr/>
      </p:nvGrpSpPr>
      <p:grpSpPr>
        <a:xfrm>
          <a:off x="0" y="0"/>
          <a:ext cx="0" cy="0"/>
          <a:chOff x="0" y="0"/>
          <a:chExt cx="0" cy="0"/>
        </a:xfrm>
      </p:grpSpPr>
      <p:sp>
        <p:nvSpPr>
          <p:cNvPr id="13" name="Inhaltsplatzhalter 12">
            <a:extLst>
              <a:ext uri="{FF2B5EF4-FFF2-40B4-BE49-F238E27FC236}">
                <a16:creationId xmlns:a16="http://schemas.microsoft.com/office/drawing/2014/main" id="{7F4DAEF9-7312-0538-0F97-7624AA94375C}"/>
              </a:ext>
            </a:extLst>
          </p:cNvPr>
          <p:cNvSpPr>
            <a:spLocks noGrp="1"/>
          </p:cNvSpPr>
          <p:nvPr>
            <p:ph idx="1"/>
          </p:nvPr>
        </p:nvSpPr>
        <p:spPr/>
        <p:txBody>
          <a:bodyPr/>
          <a:lstStyle/>
          <a:p>
            <a:endParaRPr lang="de-DE" dirty="0"/>
          </a:p>
        </p:txBody>
      </p:sp>
      <p:sp useBgFill="1">
        <p:nvSpPr>
          <p:cNvPr id="42" name="Rectangle 7">
            <a:extLst>
              <a:ext uri="{FF2B5EF4-FFF2-40B4-BE49-F238E27FC236}">
                <a16:creationId xmlns:a16="http://schemas.microsoft.com/office/drawing/2014/main" id="{C4D8222F-661B-8D45-9189-5237B5A19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C9C980A-409C-1E7E-15D2-27CCE9C8127D}"/>
              </a:ext>
            </a:extLst>
          </p:cNvPr>
          <p:cNvSpPr>
            <a:spLocks noGrp="1"/>
          </p:cNvSpPr>
          <p:nvPr>
            <p:ph type="title"/>
          </p:nvPr>
        </p:nvSpPr>
        <p:spPr>
          <a:xfrm>
            <a:off x="838200" y="365125"/>
            <a:ext cx="10515600" cy="1325563"/>
          </a:xfrm>
        </p:spPr>
        <p:txBody>
          <a:bodyPr>
            <a:normAutofit/>
          </a:bodyPr>
          <a:lstStyle/>
          <a:p>
            <a:r>
              <a:rPr lang="de-DE" sz="4200" dirty="0"/>
              <a:t>Smart Filter Bar – Beispiel in UI5</a:t>
            </a:r>
          </a:p>
        </p:txBody>
      </p:sp>
      <p:sp>
        <p:nvSpPr>
          <p:cNvPr id="43" name="sketch line">
            <a:extLst>
              <a:ext uri="{FF2B5EF4-FFF2-40B4-BE49-F238E27FC236}">
                <a16:creationId xmlns:a16="http://schemas.microsoft.com/office/drawing/2014/main" id="{5FFD33D8-5ED0-1C95-8AA2-A8D3F1CA83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fik 10">
            <a:extLst>
              <a:ext uri="{FF2B5EF4-FFF2-40B4-BE49-F238E27FC236}">
                <a16:creationId xmlns:a16="http://schemas.microsoft.com/office/drawing/2014/main" id="{C6E5B317-5344-3910-4958-E9B95C84512A}"/>
              </a:ext>
            </a:extLst>
          </p:cNvPr>
          <p:cNvPicPr>
            <a:picLocks noChangeAspect="1"/>
          </p:cNvPicPr>
          <p:nvPr/>
        </p:nvPicPr>
        <p:blipFill>
          <a:blip r:embed="rId3"/>
          <a:stretch>
            <a:fillRect/>
          </a:stretch>
        </p:blipFill>
        <p:spPr>
          <a:xfrm>
            <a:off x="946524" y="1824122"/>
            <a:ext cx="6496675" cy="2272808"/>
          </a:xfrm>
          <a:prstGeom prst="rect">
            <a:avLst/>
          </a:prstGeom>
        </p:spPr>
      </p:pic>
      <p:pic>
        <p:nvPicPr>
          <p:cNvPr id="15" name="Image 1081">
            <a:extLst>
              <a:ext uri="{FF2B5EF4-FFF2-40B4-BE49-F238E27FC236}">
                <a16:creationId xmlns:a16="http://schemas.microsoft.com/office/drawing/2014/main" id="{F7668E9E-27AD-530C-D935-9D925873CF0F}"/>
              </a:ext>
            </a:extLst>
          </p:cNvPr>
          <p:cNvPicPr>
            <a:picLocks/>
          </p:cNvPicPr>
          <p:nvPr/>
        </p:nvPicPr>
        <p:blipFill>
          <a:blip r:embed="rId4" cstate="print"/>
          <a:stretch>
            <a:fillRect/>
          </a:stretch>
        </p:blipFill>
        <p:spPr>
          <a:xfrm>
            <a:off x="7551523" y="1820652"/>
            <a:ext cx="3757549" cy="2638013"/>
          </a:xfrm>
          <a:prstGeom prst="rect">
            <a:avLst/>
          </a:prstGeom>
        </p:spPr>
      </p:pic>
    </p:spTree>
    <p:extLst>
      <p:ext uri="{BB962C8B-B14F-4D97-AF65-F5344CB8AC3E}">
        <p14:creationId xmlns:p14="http://schemas.microsoft.com/office/powerpoint/2010/main" val="2320074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3E709D-A2F4-78C9-29F7-B6EECF19EA8B}"/>
            </a:ext>
          </a:extLst>
        </p:cNvPr>
        <p:cNvGrpSpPr/>
        <p:nvPr/>
      </p:nvGrpSpPr>
      <p:grpSpPr>
        <a:xfrm>
          <a:off x="0" y="0"/>
          <a:ext cx="0" cy="0"/>
          <a:chOff x="0" y="0"/>
          <a:chExt cx="0" cy="0"/>
        </a:xfrm>
      </p:grpSpPr>
      <p:sp>
        <p:nvSpPr>
          <p:cNvPr id="7" name="Inhaltsplatzhalter 6">
            <a:extLst>
              <a:ext uri="{FF2B5EF4-FFF2-40B4-BE49-F238E27FC236}">
                <a16:creationId xmlns:a16="http://schemas.microsoft.com/office/drawing/2014/main" id="{FF49992B-FF81-E862-666F-C2D4B0AD9F53}"/>
              </a:ext>
            </a:extLst>
          </p:cNvPr>
          <p:cNvSpPr>
            <a:spLocks noGrp="1"/>
          </p:cNvSpPr>
          <p:nvPr>
            <p:ph idx="1"/>
          </p:nvPr>
        </p:nvSpPr>
        <p:spPr/>
        <p:txBody>
          <a:bodyPr/>
          <a:lstStyle/>
          <a:p>
            <a:endParaRPr lang="de-DE" dirty="0"/>
          </a:p>
        </p:txBody>
      </p:sp>
      <p:sp useBgFill="1">
        <p:nvSpPr>
          <p:cNvPr id="42" name="Rectangle 7">
            <a:extLst>
              <a:ext uri="{FF2B5EF4-FFF2-40B4-BE49-F238E27FC236}">
                <a16:creationId xmlns:a16="http://schemas.microsoft.com/office/drawing/2014/main" id="{6A2792CD-86BC-DEFA-77B2-7B462662D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48DE7C2-5EDA-9388-729E-900EB8384841}"/>
              </a:ext>
            </a:extLst>
          </p:cNvPr>
          <p:cNvSpPr>
            <a:spLocks noGrp="1"/>
          </p:cNvSpPr>
          <p:nvPr>
            <p:ph type="title"/>
          </p:nvPr>
        </p:nvSpPr>
        <p:spPr>
          <a:xfrm>
            <a:off x="838200" y="365125"/>
            <a:ext cx="10515600" cy="1325563"/>
          </a:xfrm>
        </p:spPr>
        <p:txBody>
          <a:bodyPr>
            <a:normAutofit/>
          </a:bodyPr>
          <a:lstStyle/>
          <a:p>
            <a:r>
              <a:rPr lang="de-DE" sz="4200" dirty="0"/>
              <a:t>Smart Filter Bar – Beispiel in UI5</a:t>
            </a:r>
          </a:p>
        </p:txBody>
      </p:sp>
      <p:sp>
        <p:nvSpPr>
          <p:cNvPr id="43" name="sketch line">
            <a:extLst>
              <a:ext uri="{FF2B5EF4-FFF2-40B4-BE49-F238E27FC236}">
                <a16:creationId xmlns:a16="http://schemas.microsoft.com/office/drawing/2014/main" id="{1E4C8C3A-AD1F-B1B7-8E0F-00A61324B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feld 7">
            <a:extLst>
              <a:ext uri="{FF2B5EF4-FFF2-40B4-BE49-F238E27FC236}">
                <a16:creationId xmlns:a16="http://schemas.microsoft.com/office/drawing/2014/main" id="{7A2C17FD-9240-5446-C1CB-8C1369DF1DD6}"/>
              </a:ext>
            </a:extLst>
          </p:cNvPr>
          <p:cNvSpPr txBox="1"/>
          <p:nvPr/>
        </p:nvSpPr>
        <p:spPr>
          <a:xfrm>
            <a:off x="4872110" y="1851691"/>
            <a:ext cx="5542906" cy="646331"/>
          </a:xfrm>
          <a:prstGeom prst="rect">
            <a:avLst/>
          </a:prstGeom>
          <a:noFill/>
        </p:spPr>
        <p:txBody>
          <a:bodyPr wrap="square" rtlCol="0">
            <a:spAutoFit/>
          </a:bodyPr>
          <a:lstStyle/>
          <a:p>
            <a:r>
              <a:rPr lang="de-DE" dirty="0"/>
              <a:t>Initial sichtbare Filter wurden automatisch aus folgenden Annotationen erstellt:</a:t>
            </a:r>
          </a:p>
        </p:txBody>
      </p:sp>
      <p:pic>
        <p:nvPicPr>
          <p:cNvPr id="5" name="Grafik 4">
            <a:extLst>
              <a:ext uri="{FF2B5EF4-FFF2-40B4-BE49-F238E27FC236}">
                <a16:creationId xmlns:a16="http://schemas.microsoft.com/office/drawing/2014/main" id="{D753D5D1-A391-9A6A-891D-C144068EE4DC}"/>
              </a:ext>
            </a:extLst>
          </p:cNvPr>
          <p:cNvPicPr>
            <a:picLocks noChangeAspect="1"/>
          </p:cNvPicPr>
          <p:nvPr/>
        </p:nvPicPr>
        <p:blipFill>
          <a:blip r:embed="rId3"/>
          <a:stretch>
            <a:fillRect/>
          </a:stretch>
        </p:blipFill>
        <p:spPr>
          <a:xfrm>
            <a:off x="4930140" y="2498022"/>
            <a:ext cx="5854235" cy="3149531"/>
          </a:xfrm>
          <a:prstGeom prst="rect">
            <a:avLst/>
          </a:prstGeom>
        </p:spPr>
      </p:pic>
      <p:pic>
        <p:nvPicPr>
          <p:cNvPr id="9" name="Image 1081">
            <a:extLst>
              <a:ext uri="{FF2B5EF4-FFF2-40B4-BE49-F238E27FC236}">
                <a16:creationId xmlns:a16="http://schemas.microsoft.com/office/drawing/2014/main" id="{F795C46B-3523-1950-E8C4-8A5ED0AB79C7}"/>
              </a:ext>
            </a:extLst>
          </p:cNvPr>
          <p:cNvPicPr>
            <a:picLocks/>
          </p:cNvPicPr>
          <p:nvPr/>
        </p:nvPicPr>
        <p:blipFill>
          <a:blip r:embed="rId4" cstate="print"/>
          <a:stretch>
            <a:fillRect/>
          </a:stretch>
        </p:blipFill>
        <p:spPr>
          <a:xfrm>
            <a:off x="915035" y="1851691"/>
            <a:ext cx="3757549" cy="2638013"/>
          </a:xfrm>
          <a:prstGeom prst="rect">
            <a:avLst/>
          </a:prstGeom>
        </p:spPr>
      </p:pic>
    </p:spTree>
    <p:extLst>
      <p:ext uri="{BB962C8B-B14F-4D97-AF65-F5344CB8AC3E}">
        <p14:creationId xmlns:p14="http://schemas.microsoft.com/office/powerpoint/2010/main" val="2112260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C25F32-FFD9-B50C-7D4F-3DA69BFF7CB3}"/>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13618D4-887B-C92D-9D83-AEA0D5084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A6A9DA8-0564-14BC-091E-FE2D4B129D22}"/>
              </a:ext>
            </a:extLst>
          </p:cNvPr>
          <p:cNvSpPr>
            <a:spLocks noGrp="1"/>
          </p:cNvSpPr>
          <p:nvPr>
            <p:ph type="title"/>
          </p:nvPr>
        </p:nvSpPr>
        <p:spPr>
          <a:xfrm>
            <a:off x="838200" y="365125"/>
            <a:ext cx="10515600" cy="1325563"/>
          </a:xfrm>
        </p:spPr>
        <p:txBody>
          <a:bodyPr>
            <a:normAutofit/>
          </a:bodyPr>
          <a:lstStyle/>
          <a:p>
            <a:r>
              <a:rPr lang="de-DE" sz="4200" dirty="0"/>
              <a:t>Smart Forms und deren Elemente</a:t>
            </a:r>
          </a:p>
        </p:txBody>
      </p:sp>
      <p:sp>
        <p:nvSpPr>
          <p:cNvPr id="43" name="sketch line">
            <a:extLst>
              <a:ext uri="{FF2B5EF4-FFF2-40B4-BE49-F238E27FC236}">
                <a16:creationId xmlns:a16="http://schemas.microsoft.com/office/drawing/2014/main" id="{A2E08C1C-EF1D-07FF-E8D0-5695C5E61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2834817E-47D7-61AD-4E2B-EAA74B9294A0}"/>
              </a:ext>
            </a:extLst>
          </p:cNvPr>
          <p:cNvSpPr>
            <a:spLocks noGrp="1"/>
          </p:cNvSpPr>
          <p:nvPr>
            <p:ph idx="1"/>
          </p:nvPr>
        </p:nvSpPr>
        <p:spPr>
          <a:xfrm>
            <a:off x="838200" y="1920331"/>
            <a:ext cx="10515600" cy="4251960"/>
          </a:xfrm>
        </p:spPr>
        <p:txBody>
          <a:bodyPr>
            <a:normAutofit/>
          </a:bodyPr>
          <a:lstStyle/>
          <a:p>
            <a:pPr>
              <a:defRPr/>
            </a:pPr>
            <a:r>
              <a:rPr lang="de-DE" dirty="0">
                <a:solidFill>
                  <a:prstClr val="black"/>
                </a:solidFill>
                <a:latin typeface="-apple-system"/>
              </a:rPr>
              <a:t>Smart Forms können Feldbezeichner automatisch rendern. </a:t>
            </a:r>
          </a:p>
          <a:p>
            <a:pPr lvl="0">
              <a:defRPr/>
            </a:pPr>
            <a:r>
              <a:rPr lang="de-DE" dirty="0">
                <a:solidFill>
                  <a:prstClr val="black"/>
                </a:solidFill>
                <a:latin typeface="-apple-system"/>
              </a:rPr>
              <a:t>Smart Fields sorgen dafür, dass Felder korrekt als Eingabefeld, Kontrollkästchen oder Datumsauswahl gerendert werden. </a:t>
            </a:r>
          </a:p>
          <a:p>
            <a:pPr lvl="0">
              <a:defRPr/>
            </a:pPr>
            <a:r>
              <a:rPr lang="de-DE" dirty="0" err="1">
                <a:solidFill>
                  <a:prstClr val="black"/>
                </a:solidFill>
                <a:latin typeface="-apple-system"/>
              </a:rPr>
              <a:t>SmartFields</a:t>
            </a:r>
            <a:r>
              <a:rPr lang="de-DE" dirty="0">
                <a:solidFill>
                  <a:prstClr val="black"/>
                </a:solidFill>
                <a:latin typeface="-apple-system"/>
              </a:rPr>
              <a:t> sind erweiterte Eingabefelder, die automatisch an </a:t>
            </a:r>
            <a:r>
              <a:rPr lang="de-DE" dirty="0" err="1">
                <a:solidFill>
                  <a:prstClr val="black"/>
                </a:solidFill>
                <a:latin typeface="-apple-system"/>
              </a:rPr>
              <a:t>OData</a:t>
            </a:r>
            <a:r>
              <a:rPr lang="de-DE" dirty="0">
                <a:solidFill>
                  <a:prstClr val="black"/>
                </a:solidFill>
                <a:latin typeface="-apple-system"/>
              </a:rPr>
              <a:t>-Services gebunden werden.</a:t>
            </a:r>
          </a:p>
          <a:p>
            <a:pPr lvl="0">
              <a:defRPr/>
            </a:pPr>
            <a:r>
              <a:rPr lang="de-DE" dirty="0">
                <a:solidFill>
                  <a:prstClr val="black"/>
                </a:solidFill>
                <a:latin typeface="-apple-system"/>
              </a:rPr>
              <a:t>Unterstützen Funktionen wie Wertelisten und Validierung </a:t>
            </a:r>
          </a:p>
          <a:p>
            <a:pPr>
              <a:defRPr/>
            </a:pPr>
            <a:r>
              <a:rPr lang="de-DE" dirty="0">
                <a:solidFill>
                  <a:prstClr val="black"/>
                </a:solidFill>
                <a:latin typeface="-apple-system"/>
              </a:rPr>
              <a:t>Smart Label wird verwendet um Bezeichnung eines Felds zu rendern. </a:t>
            </a:r>
          </a:p>
          <a:p>
            <a:pPr>
              <a:defRPr/>
            </a:pPr>
            <a:r>
              <a:rPr lang="de-DE" dirty="0">
                <a:solidFill>
                  <a:prstClr val="black"/>
                </a:solidFill>
                <a:latin typeface="-apple-system"/>
              </a:rPr>
              <a:t>Smart Group kann Gruppentitel rendern und wird zum Gruppieren von Feldern in logische Abschnitte verwendet.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de-DE" sz="2800" b="0" i="0" u="none" strike="noStrike" kern="1200" cap="none" spc="0" normalizeH="0" baseline="0" noProof="0" dirty="0">
              <a:ln>
                <a:noFill/>
              </a:ln>
              <a:solidFill>
                <a:prstClr val="black"/>
              </a:solidFill>
              <a:effectLst/>
              <a:uLnTx/>
              <a:uFillTx/>
              <a:latin typeface="-apple-system"/>
              <a:ea typeface="+mn-ea"/>
              <a:cs typeface="+mn-cs"/>
            </a:endParaRPr>
          </a:p>
        </p:txBody>
      </p:sp>
    </p:spTree>
    <p:extLst>
      <p:ext uri="{BB962C8B-B14F-4D97-AF65-F5344CB8AC3E}">
        <p14:creationId xmlns:p14="http://schemas.microsoft.com/office/powerpoint/2010/main" val="648458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105A27-6C25-AE5C-FC2B-C20AA0C1C15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B7D248F-C9A0-0B49-EE48-A1763582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631618C-F239-E78C-94BF-F6F7AA9D5655}"/>
              </a:ext>
            </a:extLst>
          </p:cNvPr>
          <p:cNvSpPr>
            <a:spLocks noGrp="1"/>
          </p:cNvSpPr>
          <p:nvPr>
            <p:ph type="title"/>
          </p:nvPr>
        </p:nvSpPr>
        <p:spPr>
          <a:xfrm>
            <a:off x="838200" y="365125"/>
            <a:ext cx="10515600" cy="1325563"/>
          </a:xfrm>
        </p:spPr>
        <p:txBody>
          <a:bodyPr>
            <a:normAutofit/>
          </a:bodyPr>
          <a:lstStyle/>
          <a:p>
            <a:r>
              <a:rPr lang="de-DE" sz="4200" dirty="0"/>
              <a:t>Smart Form  – Beispiel in UI5</a:t>
            </a:r>
          </a:p>
        </p:txBody>
      </p:sp>
      <p:sp>
        <p:nvSpPr>
          <p:cNvPr id="43" name="sketch line">
            <a:extLst>
              <a:ext uri="{FF2B5EF4-FFF2-40B4-BE49-F238E27FC236}">
                <a16:creationId xmlns:a16="http://schemas.microsoft.com/office/drawing/2014/main" id="{D0C83FEA-ED45-BE59-5821-D63697C0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feld 7">
            <a:extLst>
              <a:ext uri="{FF2B5EF4-FFF2-40B4-BE49-F238E27FC236}">
                <a16:creationId xmlns:a16="http://schemas.microsoft.com/office/drawing/2014/main" id="{EDDD5DC3-9F15-DCD5-BB57-306F53939F60}"/>
              </a:ext>
            </a:extLst>
          </p:cNvPr>
          <p:cNvSpPr txBox="1"/>
          <p:nvPr/>
        </p:nvSpPr>
        <p:spPr>
          <a:xfrm>
            <a:off x="5980058" y="3368061"/>
            <a:ext cx="5542906" cy="923330"/>
          </a:xfrm>
          <a:prstGeom prst="rect">
            <a:avLst/>
          </a:prstGeom>
          <a:noFill/>
        </p:spPr>
        <p:txBody>
          <a:bodyPr wrap="square" rtlCol="0">
            <a:spAutoFit/>
          </a:bodyPr>
          <a:lstStyle/>
          <a:p>
            <a:pPr>
              <a:defRPr/>
            </a:pPr>
            <a:r>
              <a:rPr lang="de-DE" dirty="0">
                <a:solidFill>
                  <a:prstClr val="black"/>
                </a:solidFill>
                <a:latin typeface="-apple-system"/>
              </a:rPr>
              <a:t>Mit der Smart Form kann auch zwischen Ansicht und Editiermodus hin und </a:t>
            </a:r>
            <a:r>
              <a:rPr lang="de-DE" dirty="0" err="1">
                <a:solidFill>
                  <a:prstClr val="black"/>
                </a:solidFill>
                <a:latin typeface="-apple-system"/>
              </a:rPr>
              <a:t>hergeschaltet</a:t>
            </a:r>
            <a:r>
              <a:rPr lang="de-DE" dirty="0">
                <a:solidFill>
                  <a:prstClr val="black"/>
                </a:solidFill>
                <a:latin typeface="-apple-system"/>
              </a:rPr>
              <a:t> werden (Bearbeiten Button, durch </a:t>
            </a:r>
            <a:r>
              <a:rPr lang="de-DE" dirty="0" err="1">
                <a:solidFill>
                  <a:prstClr val="black"/>
                </a:solidFill>
                <a:latin typeface="-apple-system"/>
              </a:rPr>
              <a:t>editTogglable</a:t>
            </a:r>
            <a:r>
              <a:rPr lang="de-DE" dirty="0">
                <a:solidFill>
                  <a:prstClr val="black"/>
                </a:solidFill>
                <a:latin typeface="-apple-system"/>
              </a:rPr>
              <a:t>=</a:t>
            </a:r>
            <a:r>
              <a:rPr lang="de-DE" dirty="0" err="1">
                <a:solidFill>
                  <a:prstClr val="black"/>
                </a:solidFill>
                <a:latin typeface="-apple-system"/>
              </a:rPr>
              <a:t>true</a:t>
            </a:r>
            <a:r>
              <a:rPr lang="de-DE" dirty="0">
                <a:solidFill>
                  <a:prstClr val="black"/>
                </a:solidFill>
                <a:latin typeface="-apple-system"/>
              </a:rPr>
              <a:t>)</a:t>
            </a:r>
          </a:p>
        </p:txBody>
      </p:sp>
      <p:pic>
        <p:nvPicPr>
          <p:cNvPr id="9" name="Grafik 8">
            <a:extLst>
              <a:ext uri="{FF2B5EF4-FFF2-40B4-BE49-F238E27FC236}">
                <a16:creationId xmlns:a16="http://schemas.microsoft.com/office/drawing/2014/main" id="{2FDB6AF9-3428-3259-D0FF-BB35C9B8CAEB}"/>
              </a:ext>
            </a:extLst>
          </p:cNvPr>
          <p:cNvPicPr>
            <a:picLocks noChangeAspect="1"/>
          </p:cNvPicPr>
          <p:nvPr/>
        </p:nvPicPr>
        <p:blipFill>
          <a:blip r:embed="rId3"/>
          <a:stretch>
            <a:fillRect/>
          </a:stretch>
        </p:blipFill>
        <p:spPr>
          <a:xfrm>
            <a:off x="669036" y="1695661"/>
            <a:ext cx="5015352" cy="2428283"/>
          </a:xfrm>
          <a:prstGeom prst="rect">
            <a:avLst/>
          </a:prstGeom>
        </p:spPr>
      </p:pic>
      <p:pic>
        <p:nvPicPr>
          <p:cNvPr id="16" name="Inhaltsplatzhalter 15">
            <a:extLst>
              <a:ext uri="{FF2B5EF4-FFF2-40B4-BE49-F238E27FC236}">
                <a16:creationId xmlns:a16="http://schemas.microsoft.com/office/drawing/2014/main" id="{EA22B0F0-38D2-F285-6DBD-2453D9BE7F18}"/>
              </a:ext>
            </a:extLst>
          </p:cNvPr>
          <p:cNvPicPr>
            <a:picLocks noGrp="1" noChangeAspect="1"/>
          </p:cNvPicPr>
          <p:nvPr>
            <p:ph idx="1"/>
          </p:nvPr>
        </p:nvPicPr>
        <p:blipFill>
          <a:blip r:embed="rId4"/>
          <a:stretch>
            <a:fillRect/>
          </a:stretch>
        </p:blipFill>
        <p:spPr>
          <a:xfrm>
            <a:off x="669036" y="4355395"/>
            <a:ext cx="9151620" cy="2137479"/>
          </a:xfrm>
        </p:spPr>
      </p:pic>
    </p:spTree>
    <p:extLst>
      <p:ext uri="{BB962C8B-B14F-4D97-AF65-F5344CB8AC3E}">
        <p14:creationId xmlns:p14="http://schemas.microsoft.com/office/powerpoint/2010/main" val="404577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B7BA01-FD40-3F07-CEFE-1CD99035980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58E8B1B-F044-47E4-EB5B-D6EB8D46F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108E12D-60E8-F0B5-B104-85B9A96AF181}"/>
              </a:ext>
            </a:extLst>
          </p:cNvPr>
          <p:cNvSpPr>
            <a:spLocks noGrp="1"/>
          </p:cNvSpPr>
          <p:nvPr>
            <p:ph type="title"/>
          </p:nvPr>
        </p:nvSpPr>
        <p:spPr>
          <a:xfrm>
            <a:off x="838200" y="365125"/>
            <a:ext cx="10515600" cy="1325563"/>
          </a:xfrm>
        </p:spPr>
        <p:txBody>
          <a:bodyPr>
            <a:normAutofit/>
          </a:bodyPr>
          <a:lstStyle/>
          <a:p>
            <a:r>
              <a:rPr lang="de-DE" sz="4200" dirty="0"/>
              <a:t>Smart Fields</a:t>
            </a:r>
          </a:p>
        </p:txBody>
      </p:sp>
      <p:sp>
        <p:nvSpPr>
          <p:cNvPr id="43" name="sketch line">
            <a:extLst>
              <a:ext uri="{FF2B5EF4-FFF2-40B4-BE49-F238E27FC236}">
                <a16:creationId xmlns:a16="http://schemas.microsoft.com/office/drawing/2014/main" id="{54DCEED6-86C5-08A2-645D-472AE9749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6A6A7EF0-6F25-86F3-0606-D47F8278755C}"/>
              </a:ext>
            </a:extLst>
          </p:cNvPr>
          <p:cNvSpPr>
            <a:spLocks noGrp="1"/>
          </p:cNvSpPr>
          <p:nvPr>
            <p:ph idx="1"/>
          </p:nvPr>
        </p:nvSpPr>
        <p:spPr>
          <a:xfrm>
            <a:off x="838200" y="1920331"/>
            <a:ext cx="10515600" cy="4251960"/>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de-DE" sz="2800" b="0" i="0" u="none" strike="noStrike" kern="1200" cap="none" spc="0" normalizeH="0" baseline="0" noProof="0" dirty="0" err="1">
                <a:ln>
                  <a:noFill/>
                </a:ln>
                <a:solidFill>
                  <a:prstClr val="black"/>
                </a:solidFill>
                <a:effectLst/>
                <a:uLnTx/>
                <a:uFillTx/>
                <a:latin typeface="-apple-system"/>
                <a:ea typeface="+mn-ea"/>
                <a:cs typeface="+mn-cs"/>
              </a:rPr>
              <a:t>SmartFields</a:t>
            </a:r>
            <a:r>
              <a:rPr kumimoji="0" lang="de-DE" sz="2800" b="0" i="0" u="none" strike="noStrike" kern="1200" cap="none" spc="0" normalizeH="0" baseline="0" noProof="0" dirty="0">
                <a:ln>
                  <a:noFill/>
                </a:ln>
                <a:solidFill>
                  <a:prstClr val="black"/>
                </a:solidFill>
                <a:effectLst/>
                <a:uLnTx/>
                <a:uFillTx/>
                <a:latin typeface="-apple-system"/>
                <a:ea typeface="+mn-ea"/>
                <a:cs typeface="+mn-cs"/>
              </a:rPr>
              <a:t> sind ein erweiterte Eingabefelder, die automatisch an </a:t>
            </a:r>
            <a:r>
              <a:rPr kumimoji="0" lang="de-DE" sz="2800" b="0" i="0" u="none" strike="noStrike" kern="1200" cap="none" spc="0" normalizeH="0" baseline="0" noProof="0" dirty="0" err="1">
                <a:ln>
                  <a:noFill/>
                </a:ln>
                <a:solidFill>
                  <a:prstClr val="black"/>
                </a:solidFill>
                <a:effectLst/>
                <a:uLnTx/>
                <a:uFillTx/>
                <a:latin typeface="-apple-system"/>
                <a:ea typeface="+mn-ea"/>
                <a:cs typeface="+mn-cs"/>
              </a:rPr>
              <a:t>OData</a:t>
            </a:r>
            <a:r>
              <a:rPr kumimoji="0" lang="de-DE" sz="2800" b="0" i="0" u="none" strike="noStrike" kern="1200" cap="none" spc="0" normalizeH="0" baseline="0" noProof="0" dirty="0">
                <a:ln>
                  <a:noFill/>
                </a:ln>
                <a:solidFill>
                  <a:prstClr val="black"/>
                </a:solidFill>
                <a:effectLst/>
                <a:uLnTx/>
                <a:uFillTx/>
                <a:latin typeface="-apple-system"/>
                <a:ea typeface="+mn-ea"/>
                <a:cs typeface="+mn-cs"/>
              </a:rPr>
              <a:t>-Services gebunden werden.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solidFill>
                  <a:prstClr val="black"/>
                </a:solidFill>
                <a:latin typeface="-apple-system"/>
              </a:rPr>
              <a:t>Werden in </a:t>
            </a:r>
            <a:r>
              <a:rPr lang="de-DE" dirty="0" err="1">
                <a:solidFill>
                  <a:prstClr val="black"/>
                </a:solidFill>
                <a:latin typeface="-apple-system"/>
              </a:rPr>
              <a:t>SmartForms</a:t>
            </a:r>
            <a:r>
              <a:rPr lang="de-DE" dirty="0">
                <a:solidFill>
                  <a:prstClr val="black"/>
                </a:solidFill>
                <a:latin typeface="-apple-system"/>
              </a:rPr>
              <a:t> verwendet</a:t>
            </a:r>
            <a:endParaRPr kumimoji="0" lang="de-DE" sz="2800" b="0" i="0" u="none" strike="noStrike" kern="1200" cap="none" spc="0" normalizeH="0" baseline="0" noProof="0" dirty="0">
              <a:ln>
                <a:noFill/>
              </a:ln>
              <a:solidFill>
                <a:prstClr val="black"/>
              </a:solidFill>
              <a:effectLst/>
              <a:uLnTx/>
              <a:uFillTx/>
              <a:latin typeface="-apple-system"/>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de-DE" sz="2800" b="0" i="0" u="none" strike="noStrike" kern="1200" cap="none" spc="0" normalizeH="0" baseline="0" noProof="0" dirty="0">
                <a:ln>
                  <a:noFill/>
                </a:ln>
                <a:solidFill>
                  <a:prstClr val="black"/>
                </a:solidFill>
                <a:effectLst/>
                <a:uLnTx/>
                <a:uFillTx/>
                <a:latin typeface="-apple-system"/>
                <a:ea typeface="+mn-ea"/>
                <a:cs typeface="+mn-cs"/>
              </a:rPr>
              <a:t>Unterstützen Funktionen wie Wertelisten und Validierung.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de-DE" sz="2800" b="0" i="0" u="none" strike="noStrike" kern="1200" cap="none" spc="0" normalizeH="0" baseline="0" noProof="0" dirty="0">
                <a:ln>
                  <a:noFill/>
                </a:ln>
                <a:solidFill>
                  <a:prstClr val="black"/>
                </a:solidFill>
                <a:effectLst/>
                <a:uLnTx/>
                <a:uFillTx/>
                <a:latin typeface="-apple-system"/>
                <a:ea typeface="+mn-ea"/>
                <a:cs typeface="+mn-cs"/>
              </a:rPr>
              <a:t>Beispiel:</a:t>
            </a:r>
            <a:endParaRPr lang="de-DE" i="0" u="none" strike="noStrike" dirty="0">
              <a:effectLst/>
              <a:latin typeface="-apple-system"/>
            </a:endParaRPr>
          </a:p>
        </p:txBody>
      </p:sp>
      <p:pic>
        <p:nvPicPr>
          <p:cNvPr id="4" name="Grafik 3">
            <a:extLst>
              <a:ext uri="{FF2B5EF4-FFF2-40B4-BE49-F238E27FC236}">
                <a16:creationId xmlns:a16="http://schemas.microsoft.com/office/drawing/2014/main" id="{7ECED105-1CC5-1C9C-679F-63A4772305C1}"/>
              </a:ext>
            </a:extLst>
          </p:cNvPr>
          <p:cNvPicPr>
            <a:picLocks noChangeAspect="1"/>
          </p:cNvPicPr>
          <p:nvPr/>
        </p:nvPicPr>
        <p:blipFill>
          <a:blip r:embed="rId3"/>
          <a:stretch>
            <a:fillRect/>
          </a:stretch>
        </p:blipFill>
        <p:spPr>
          <a:xfrm>
            <a:off x="2810860" y="4088906"/>
            <a:ext cx="8542940" cy="2426239"/>
          </a:xfrm>
          <a:prstGeom prst="rect">
            <a:avLst/>
          </a:prstGeom>
        </p:spPr>
      </p:pic>
    </p:spTree>
    <p:extLst>
      <p:ext uri="{BB962C8B-B14F-4D97-AF65-F5344CB8AC3E}">
        <p14:creationId xmlns:p14="http://schemas.microsoft.com/office/powerpoint/2010/main" val="638265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A93C2D-9741-2564-0EA4-E753C22E1D2C}"/>
            </a:ext>
          </a:extLst>
        </p:cNvPr>
        <p:cNvGrpSpPr/>
        <p:nvPr/>
      </p:nvGrpSpPr>
      <p:grpSpPr>
        <a:xfrm>
          <a:off x="0" y="0"/>
          <a:ext cx="0" cy="0"/>
          <a:chOff x="0" y="0"/>
          <a:chExt cx="0" cy="0"/>
        </a:xfrm>
      </p:grpSpPr>
      <p:sp>
        <p:nvSpPr>
          <p:cNvPr id="9" name="Inhaltsplatzhalter 8">
            <a:extLst>
              <a:ext uri="{FF2B5EF4-FFF2-40B4-BE49-F238E27FC236}">
                <a16:creationId xmlns:a16="http://schemas.microsoft.com/office/drawing/2014/main" id="{8C544945-FF65-129A-7B69-1A40AFE54B35}"/>
              </a:ext>
            </a:extLst>
          </p:cNvPr>
          <p:cNvSpPr>
            <a:spLocks noGrp="1"/>
          </p:cNvSpPr>
          <p:nvPr>
            <p:ph idx="1"/>
          </p:nvPr>
        </p:nvSpPr>
        <p:spPr>
          <a:xfrm>
            <a:off x="838200" y="1825625"/>
            <a:ext cx="11012424" cy="4351338"/>
          </a:xfrm>
        </p:spPr>
        <p:txBody>
          <a:bodyPr/>
          <a:lstStyle/>
          <a:p>
            <a:endParaRPr lang="de-DE" dirty="0"/>
          </a:p>
        </p:txBody>
      </p:sp>
      <p:sp useBgFill="1">
        <p:nvSpPr>
          <p:cNvPr id="42" name="Rectangle 7">
            <a:extLst>
              <a:ext uri="{FF2B5EF4-FFF2-40B4-BE49-F238E27FC236}">
                <a16:creationId xmlns:a16="http://schemas.microsoft.com/office/drawing/2014/main" id="{7B558A85-F9D6-A5B3-B8E2-F436CAE53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16D9991-9DA8-A762-6EE2-8857853B1208}"/>
              </a:ext>
            </a:extLst>
          </p:cNvPr>
          <p:cNvSpPr>
            <a:spLocks noGrp="1"/>
          </p:cNvSpPr>
          <p:nvPr>
            <p:ph type="title"/>
          </p:nvPr>
        </p:nvSpPr>
        <p:spPr>
          <a:xfrm>
            <a:off x="838200" y="365125"/>
            <a:ext cx="10515600" cy="1325563"/>
          </a:xfrm>
        </p:spPr>
        <p:txBody>
          <a:bodyPr>
            <a:normAutofit/>
          </a:bodyPr>
          <a:lstStyle/>
          <a:p>
            <a:r>
              <a:rPr lang="de-DE" sz="4200" dirty="0"/>
              <a:t>Smart Fields – Beispiel in UI5</a:t>
            </a:r>
          </a:p>
        </p:txBody>
      </p:sp>
      <p:sp>
        <p:nvSpPr>
          <p:cNvPr id="43" name="sketch line">
            <a:extLst>
              <a:ext uri="{FF2B5EF4-FFF2-40B4-BE49-F238E27FC236}">
                <a16:creationId xmlns:a16="http://schemas.microsoft.com/office/drawing/2014/main" id="{D35E8A00-0DC1-C64C-DFA5-222E85500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feld 7">
            <a:extLst>
              <a:ext uri="{FF2B5EF4-FFF2-40B4-BE49-F238E27FC236}">
                <a16:creationId xmlns:a16="http://schemas.microsoft.com/office/drawing/2014/main" id="{A2D380A8-F1A9-5D47-804A-C45C4F2D9E1A}"/>
              </a:ext>
            </a:extLst>
          </p:cNvPr>
          <p:cNvSpPr txBox="1"/>
          <p:nvPr/>
        </p:nvSpPr>
        <p:spPr>
          <a:xfrm>
            <a:off x="6382773" y="2159461"/>
            <a:ext cx="5178552" cy="1200329"/>
          </a:xfrm>
          <a:prstGeom prst="rect">
            <a:avLst/>
          </a:prstGeom>
          <a:noFill/>
        </p:spPr>
        <p:txBody>
          <a:bodyPr wrap="square" rtlCol="0">
            <a:spAutoFit/>
          </a:bodyPr>
          <a:lstStyle/>
          <a:p>
            <a:r>
              <a:rPr lang="de-DE" dirty="0"/>
              <a:t>Wertehilfe für Currency automatisch aus folgenden Annotationen erstellt:</a:t>
            </a:r>
          </a:p>
          <a:p>
            <a:endParaRPr lang="de-DE" dirty="0"/>
          </a:p>
          <a:p>
            <a:endParaRPr lang="de-DE" dirty="0"/>
          </a:p>
        </p:txBody>
      </p:sp>
      <p:pic>
        <p:nvPicPr>
          <p:cNvPr id="5" name="Grafik 4">
            <a:extLst>
              <a:ext uri="{FF2B5EF4-FFF2-40B4-BE49-F238E27FC236}">
                <a16:creationId xmlns:a16="http://schemas.microsoft.com/office/drawing/2014/main" id="{295AE7EB-756E-B715-30DA-0CC02D3D5669}"/>
              </a:ext>
            </a:extLst>
          </p:cNvPr>
          <p:cNvPicPr>
            <a:picLocks noChangeAspect="1"/>
          </p:cNvPicPr>
          <p:nvPr/>
        </p:nvPicPr>
        <p:blipFill>
          <a:blip r:embed="rId3"/>
          <a:stretch>
            <a:fillRect/>
          </a:stretch>
        </p:blipFill>
        <p:spPr>
          <a:xfrm>
            <a:off x="838200" y="1766156"/>
            <a:ext cx="5372551" cy="2312068"/>
          </a:xfrm>
          <a:prstGeom prst="rect">
            <a:avLst/>
          </a:prstGeom>
        </p:spPr>
      </p:pic>
      <p:pic>
        <p:nvPicPr>
          <p:cNvPr id="11" name="Grafik 10">
            <a:extLst>
              <a:ext uri="{FF2B5EF4-FFF2-40B4-BE49-F238E27FC236}">
                <a16:creationId xmlns:a16="http://schemas.microsoft.com/office/drawing/2014/main" id="{C442A6A8-50F8-1DBD-2613-E33A2F799180}"/>
              </a:ext>
            </a:extLst>
          </p:cNvPr>
          <p:cNvPicPr>
            <a:picLocks noChangeAspect="1"/>
          </p:cNvPicPr>
          <p:nvPr/>
        </p:nvPicPr>
        <p:blipFill>
          <a:blip r:embed="rId4"/>
          <a:stretch>
            <a:fillRect/>
          </a:stretch>
        </p:blipFill>
        <p:spPr>
          <a:xfrm>
            <a:off x="835542" y="4285489"/>
            <a:ext cx="5258934" cy="1790276"/>
          </a:xfrm>
          <a:prstGeom prst="rect">
            <a:avLst/>
          </a:prstGeom>
        </p:spPr>
      </p:pic>
      <p:pic>
        <p:nvPicPr>
          <p:cNvPr id="13" name="Grafik 12">
            <a:extLst>
              <a:ext uri="{FF2B5EF4-FFF2-40B4-BE49-F238E27FC236}">
                <a16:creationId xmlns:a16="http://schemas.microsoft.com/office/drawing/2014/main" id="{12351D50-6307-FDEE-2961-DF11C62BFE4F}"/>
              </a:ext>
            </a:extLst>
          </p:cNvPr>
          <p:cNvPicPr>
            <a:picLocks noChangeAspect="1"/>
          </p:cNvPicPr>
          <p:nvPr/>
        </p:nvPicPr>
        <p:blipFill>
          <a:blip r:embed="rId5"/>
          <a:stretch>
            <a:fillRect/>
          </a:stretch>
        </p:blipFill>
        <p:spPr>
          <a:xfrm>
            <a:off x="6422231" y="2922190"/>
            <a:ext cx="5216913" cy="3227832"/>
          </a:xfrm>
          <a:prstGeom prst="rect">
            <a:avLst/>
          </a:prstGeom>
        </p:spPr>
      </p:pic>
    </p:spTree>
    <p:extLst>
      <p:ext uri="{BB962C8B-B14F-4D97-AF65-F5344CB8AC3E}">
        <p14:creationId xmlns:p14="http://schemas.microsoft.com/office/powerpoint/2010/main" val="842418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89011E-6689-D2F1-E3AF-2A081212420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EBB305F-7D40-1B08-1244-6084F7C9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EEDF3D1-5DAE-B4BE-7F97-20940B895474}"/>
              </a:ext>
            </a:extLst>
          </p:cNvPr>
          <p:cNvSpPr>
            <a:spLocks noGrp="1"/>
          </p:cNvSpPr>
          <p:nvPr>
            <p:ph type="title"/>
          </p:nvPr>
        </p:nvSpPr>
        <p:spPr>
          <a:xfrm>
            <a:off x="838200" y="365125"/>
            <a:ext cx="10515600" cy="1325563"/>
          </a:xfrm>
        </p:spPr>
        <p:txBody>
          <a:bodyPr>
            <a:normAutofit/>
          </a:bodyPr>
          <a:lstStyle/>
          <a:p>
            <a:r>
              <a:rPr lang="de-DE" sz="4200" dirty="0"/>
              <a:t>Smart Templates</a:t>
            </a:r>
          </a:p>
        </p:txBody>
      </p:sp>
      <p:sp>
        <p:nvSpPr>
          <p:cNvPr id="43" name="sketch line">
            <a:extLst>
              <a:ext uri="{FF2B5EF4-FFF2-40B4-BE49-F238E27FC236}">
                <a16:creationId xmlns:a16="http://schemas.microsoft.com/office/drawing/2014/main" id="{334F6167-0EC8-0516-5A55-C9773670F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106A4AEB-FB12-8E45-822B-4AE239658DC2}"/>
              </a:ext>
            </a:extLst>
          </p:cNvPr>
          <p:cNvSpPr>
            <a:spLocks noGrp="1"/>
          </p:cNvSpPr>
          <p:nvPr>
            <p:ph idx="1"/>
          </p:nvPr>
        </p:nvSpPr>
        <p:spPr>
          <a:xfrm>
            <a:off x="838200" y="1920331"/>
            <a:ext cx="10515600" cy="4251960"/>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solidFill>
                  <a:prstClr val="black"/>
                </a:solidFill>
                <a:latin typeface="-apple-system"/>
              </a:rPr>
              <a:t>Die Weiterentwicklung des Smart Konzepts sind Smart Templates.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solidFill>
                  <a:prstClr val="black"/>
                </a:solidFill>
                <a:latin typeface="-apple-system"/>
              </a:rPr>
              <a:t>Codefreie Möglichkeit zur Erstellung von Anwendungen, die durch Backend- </a:t>
            </a:r>
            <a:r>
              <a:rPr lang="de-DE" dirty="0" err="1">
                <a:solidFill>
                  <a:prstClr val="black"/>
                </a:solidFill>
                <a:latin typeface="-apple-system"/>
              </a:rPr>
              <a:t>Annotations</a:t>
            </a:r>
            <a:r>
              <a:rPr lang="de-DE" dirty="0">
                <a:solidFill>
                  <a:prstClr val="black"/>
                </a:solidFill>
                <a:latin typeface="-apple-system"/>
              </a:rPr>
              <a:t> unterstützt werden.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solidFill>
                  <a:prstClr val="black"/>
                </a:solidFill>
                <a:latin typeface="-apple-system"/>
              </a:rPr>
              <a:t>Dafür gibt es bestimmte wiederkehrende Muster, wie List Report (mit Smart </a:t>
            </a:r>
            <a:r>
              <a:rPr lang="de-DE" dirty="0" err="1">
                <a:solidFill>
                  <a:prstClr val="black"/>
                </a:solidFill>
                <a:latin typeface="-apple-system"/>
              </a:rPr>
              <a:t>Filer</a:t>
            </a:r>
            <a:r>
              <a:rPr lang="de-DE" dirty="0">
                <a:solidFill>
                  <a:prstClr val="black"/>
                </a:solidFill>
                <a:latin typeface="-apple-system"/>
              </a:rPr>
              <a:t> und Smart Table), </a:t>
            </a:r>
            <a:r>
              <a:rPr lang="de-DE" dirty="0" err="1">
                <a:solidFill>
                  <a:prstClr val="black"/>
                </a:solidFill>
                <a:latin typeface="-apple-system"/>
              </a:rPr>
              <a:t>Object</a:t>
            </a:r>
            <a:r>
              <a:rPr lang="de-DE" dirty="0">
                <a:solidFill>
                  <a:prstClr val="black"/>
                </a:solidFill>
                <a:latin typeface="-apple-system"/>
              </a:rPr>
              <a:t> Page mit </a:t>
            </a:r>
            <a:r>
              <a:rPr lang="de-DE" dirty="0" err="1">
                <a:solidFill>
                  <a:prstClr val="black"/>
                </a:solidFill>
                <a:latin typeface="-apple-system"/>
              </a:rPr>
              <a:t>SmartForm</a:t>
            </a:r>
            <a:r>
              <a:rPr lang="de-DE" dirty="0">
                <a:solidFill>
                  <a:prstClr val="black"/>
                </a:solidFill>
                <a:latin typeface="-apple-system"/>
              </a:rPr>
              <a:t> oder die </a:t>
            </a:r>
            <a:r>
              <a:rPr lang="de-DE" dirty="0" err="1">
                <a:solidFill>
                  <a:prstClr val="black"/>
                </a:solidFill>
                <a:latin typeface="-apple-system"/>
              </a:rPr>
              <a:t>Overview</a:t>
            </a:r>
            <a:r>
              <a:rPr lang="de-DE" dirty="0">
                <a:solidFill>
                  <a:prstClr val="black"/>
                </a:solidFill>
                <a:latin typeface="-apple-system"/>
              </a:rPr>
              <a:t> Page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de-DE" dirty="0">
              <a:solidFill>
                <a:prstClr val="black"/>
              </a:solidFill>
              <a:latin typeface="-apple-system"/>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solidFill>
                  <a:prstClr val="black"/>
                </a:solidFill>
                <a:latin typeface="-apple-system"/>
              </a:rPr>
              <a:t>Details sind nicht Teil dieser Schulung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solidFill>
                  <a:prstClr val="black"/>
                </a:solidFill>
                <a:latin typeface="-apple-system"/>
              </a:rPr>
              <a:t>Weitere Infos: Siehe Fiori Elements</a:t>
            </a:r>
          </a:p>
        </p:txBody>
      </p:sp>
    </p:spTree>
    <p:extLst>
      <p:ext uri="{BB962C8B-B14F-4D97-AF65-F5344CB8AC3E}">
        <p14:creationId xmlns:p14="http://schemas.microsoft.com/office/powerpoint/2010/main" val="4042663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44E2EC-346A-B8F5-DF88-883C037FA3E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EFE4F4-0289-27D6-F0D4-9EB14C01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E256282-855F-F213-6562-C735C50DC130}"/>
              </a:ext>
            </a:extLst>
          </p:cNvPr>
          <p:cNvSpPr>
            <a:spLocks noGrp="1"/>
          </p:cNvSpPr>
          <p:nvPr>
            <p:ph type="title"/>
          </p:nvPr>
        </p:nvSpPr>
        <p:spPr>
          <a:xfrm>
            <a:off x="838200" y="365125"/>
            <a:ext cx="10515600" cy="1325563"/>
          </a:xfrm>
        </p:spPr>
        <p:txBody>
          <a:bodyPr>
            <a:normAutofit/>
          </a:bodyPr>
          <a:lstStyle/>
          <a:p>
            <a:r>
              <a:rPr lang="de-DE" sz="5400"/>
              <a:t>Agenda – Tag 04</a:t>
            </a:r>
            <a:endParaRPr lang="de-DE" sz="5400" dirty="0"/>
          </a:p>
        </p:txBody>
      </p:sp>
      <p:sp>
        <p:nvSpPr>
          <p:cNvPr id="10" name="sketch line">
            <a:extLst>
              <a:ext uri="{FF2B5EF4-FFF2-40B4-BE49-F238E27FC236}">
                <a16:creationId xmlns:a16="http://schemas.microsoft.com/office/drawing/2014/main" id="{78DDB1B1-9A60-7209-4C38-FDCEA3DD2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5A53BA8-2569-F98B-19A8-0F967E86F692}"/>
              </a:ext>
            </a:extLst>
          </p:cNvPr>
          <p:cNvSpPr>
            <a:spLocks noGrp="1"/>
          </p:cNvSpPr>
          <p:nvPr>
            <p:ph idx="1"/>
          </p:nvPr>
        </p:nvSpPr>
        <p:spPr>
          <a:xfrm>
            <a:off x="838200" y="1929384"/>
            <a:ext cx="10515600" cy="4251960"/>
          </a:xfrm>
        </p:spPr>
        <p:txBody>
          <a:bodyPr>
            <a:normAutofit/>
          </a:bodyPr>
          <a:lstStyle/>
          <a:p>
            <a:pPr marL="457200" lvl="0" indent="-457200">
              <a:buAutoNum type="arabicPeriod"/>
            </a:pPr>
            <a:r>
              <a:rPr lang="de-DE" sz="2400" dirty="0">
                <a:latin typeface="Arial" panose="020B0604020202020204" pitchFamily="34" charset="0"/>
                <a:cs typeface="Times New Roman" panose="02020603050405020304" pitchFamily="18" charset="0"/>
              </a:rPr>
              <a:t>Navigation und Routing</a:t>
            </a:r>
          </a:p>
          <a:p>
            <a:pPr marL="457200" lvl="0" indent="-457200">
              <a:buAutoNum type="arabicPeriod"/>
            </a:pPr>
            <a:r>
              <a:rPr lang="de-DE" sz="2400" dirty="0">
                <a:latin typeface="Arial" panose="020B0604020202020204" pitchFamily="34" charset="0"/>
                <a:cs typeface="Times New Roman" panose="02020603050405020304" pitchFamily="18" charset="0"/>
              </a:rPr>
              <a:t>Beispiel für Navigation auf Detailseite</a:t>
            </a:r>
          </a:p>
          <a:p>
            <a:pPr marL="457200" lvl="0" indent="-457200">
              <a:buAutoNum type="arabicPeriod"/>
            </a:pPr>
            <a:r>
              <a:rPr lang="de-DE" sz="2400" dirty="0" err="1">
                <a:latin typeface="Arial" panose="020B0604020202020204" pitchFamily="34" charset="0"/>
                <a:cs typeface="Times New Roman" panose="02020603050405020304" pitchFamily="18" charset="0"/>
              </a:rPr>
              <a:t>SmartControls</a:t>
            </a:r>
            <a:endParaRPr lang="de-DE" sz="2400" dirty="0">
              <a:latin typeface="Arial" panose="020B0604020202020204" pitchFamily="34" charset="0"/>
              <a:cs typeface="Times New Roman" panose="02020603050405020304" pitchFamily="18" charset="0"/>
            </a:endParaRPr>
          </a:p>
          <a:p>
            <a:pPr marL="457200" lvl="0" indent="-457200">
              <a:buAutoNum type="arabicPeriod"/>
            </a:pPr>
            <a:r>
              <a:rPr lang="de-DE" sz="2400" dirty="0" err="1">
                <a:latin typeface="Arial" panose="020B0604020202020204" pitchFamily="34" charset="0"/>
                <a:cs typeface="Times New Roman" panose="02020603050405020304" pitchFamily="18" charset="0"/>
              </a:rPr>
              <a:t>OData</a:t>
            </a:r>
            <a:r>
              <a:rPr lang="de-DE" sz="2400" dirty="0">
                <a:latin typeface="Arial" panose="020B0604020202020204" pitchFamily="34" charset="0"/>
                <a:cs typeface="Times New Roman" panose="02020603050405020304" pitchFamily="18" charset="0"/>
              </a:rPr>
              <a:t> Annotationen zur Nutzung in Smart Controls</a:t>
            </a:r>
          </a:p>
          <a:p>
            <a:pPr marL="457200" lvl="0" indent="-457200">
              <a:buAutoNum type="arabicPeriod"/>
            </a:pPr>
            <a:r>
              <a:rPr lang="de-DE" sz="2400" dirty="0">
                <a:latin typeface="Arial" panose="020B0604020202020204" pitchFamily="34" charset="0"/>
                <a:cs typeface="Times New Roman" panose="02020603050405020304" pitchFamily="18" charset="0"/>
              </a:rPr>
              <a:t>Beispiele mit Smart Controls zum Konsumieren von </a:t>
            </a:r>
            <a:r>
              <a:rPr lang="de-DE" sz="2400" dirty="0" err="1">
                <a:latin typeface="Arial" panose="020B0604020202020204" pitchFamily="34" charset="0"/>
                <a:cs typeface="Times New Roman" panose="02020603050405020304" pitchFamily="18" charset="0"/>
              </a:rPr>
              <a:t>OData</a:t>
            </a:r>
            <a:endParaRPr lang="de-DE" sz="2400" dirty="0">
              <a:latin typeface="Arial" panose="020B0604020202020204" pitchFamily="34" charset="0"/>
              <a:cs typeface="Times New Roman" panose="02020603050405020304" pitchFamily="18" charset="0"/>
            </a:endParaRPr>
          </a:p>
          <a:p>
            <a:endParaRPr lang="de-DE" sz="2200" dirty="0"/>
          </a:p>
        </p:txBody>
      </p:sp>
    </p:spTree>
    <p:extLst>
      <p:ext uri="{BB962C8B-B14F-4D97-AF65-F5344CB8AC3E}">
        <p14:creationId xmlns:p14="http://schemas.microsoft.com/office/powerpoint/2010/main" val="3143766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ADCDFA-8689-B075-29C8-4E3C9C7DCBC0}"/>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D7B6A4C7-CB9C-A15A-0684-212E222F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3B432E1-B5E1-378F-CFA5-0C8751E3B841}"/>
              </a:ext>
            </a:extLst>
          </p:cNvPr>
          <p:cNvSpPr>
            <a:spLocks noGrp="1"/>
          </p:cNvSpPr>
          <p:nvPr>
            <p:ph type="ctrTitle"/>
          </p:nvPr>
        </p:nvSpPr>
        <p:spPr>
          <a:xfrm>
            <a:off x="643468" y="643467"/>
            <a:ext cx="4620584" cy="4567137"/>
          </a:xfrm>
        </p:spPr>
        <p:txBody>
          <a:bodyPr>
            <a:normAutofit/>
          </a:bodyPr>
          <a:lstStyle/>
          <a:p>
            <a:pPr algn="l"/>
            <a:r>
              <a:rPr lang="de-DE" sz="4400" dirty="0" err="1"/>
              <a:t>OData</a:t>
            </a:r>
            <a:r>
              <a:rPr lang="de-DE" sz="4400" dirty="0"/>
              <a:t> Annotationen für Smart Controls</a:t>
            </a:r>
          </a:p>
        </p:txBody>
      </p:sp>
      <p:sp>
        <p:nvSpPr>
          <p:cNvPr id="3" name="Untertitel 2">
            <a:extLst>
              <a:ext uri="{FF2B5EF4-FFF2-40B4-BE49-F238E27FC236}">
                <a16:creationId xmlns:a16="http://schemas.microsoft.com/office/drawing/2014/main" id="{EFEC179B-1432-E1BA-7344-F10259486DDF}"/>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9B335D7A-C831-D73D-5FD4-9A5B64D18494}"/>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671214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564657-CC31-0683-8527-0D216D0F1D19}"/>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8B74F7A-5963-C098-13D3-E83B1B42C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80657CF-DE01-4231-FCCB-15DAF3C31EB2}"/>
              </a:ext>
            </a:extLst>
          </p:cNvPr>
          <p:cNvSpPr>
            <a:spLocks noGrp="1"/>
          </p:cNvSpPr>
          <p:nvPr>
            <p:ph type="title"/>
          </p:nvPr>
        </p:nvSpPr>
        <p:spPr>
          <a:xfrm>
            <a:off x="838200" y="365125"/>
            <a:ext cx="10515600" cy="1325563"/>
          </a:xfrm>
        </p:spPr>
        <p:txBody>
          <a:bodyPr>
            <a:normAutofit/>
          </a:bodyPr>
          <a:lstStyle/>
          <a:p>
            <a:r>
              <a:rPr lang="de-DE" sz="4200" dirty="0"/>
              <a:t>Annotationen für Smart Controls</a:t>
            </a:r>
          </a:p>
        </p:txBody>
      </p:sp>
      <p:sp>
        <p:nvSpPr>
          <p:cNvPr id="43" name="sketch line">
            <a:extLst>
              <a:ext uri="{FF2B5EF4-FFF2-40B4-BE49-F238E27FC236}">
                <a16:creationId xmlns:a16="http://schemas.microsoft.com/office/drawing/2014/main" id="{3B3893DD-7590-FAAA-6C67-AB5B783FD7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92B1137D-B3D5-4BDA-4AF2-C13EC4A24269}"/>
              </a:ext>
            </a:extLst>
          </p:cNvPr>
          <p:cNvSpPr>
            <a:spLocks noGrp="1"/>
          </p:cNvSpPr>
          <p:nvPr>
            <p:ph idx="1"/>
          </p:nvPr>
        </p:nvSpPr>
        <p:spPr>
          <a:xfrm>
            <a:off x="838200" y="1920331"/>
            <a:ext cx="10515600" cy="4251960"/>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de-DE" sz="2800" b="0" i="0" u="none" strike="noStrike" kern="1200" cap="none" spc="0" normalizeH="0" baseline="0" noProof="0" dirty="0">
                <a:ln>
                  <a:noFill/>
                </a:ln>
                <a:solidFill>
                  <a:prstClr val="black"/>
                </a:solidFill>
                <a:effectLst/>
                <a:uLnTx/>
                <a:uFillTx/>
                <a:latin typeface="-apple-system"/>
                <a:ea typeface="+mn-ea"/>
                <a:cs typeface="+mn-cs"/>
              </a:rPr>
              <a:t>Annotationen sind Metadaten, die das Verhalten und die Darstellung von </a:t>
            </a:r>
            <a:r>
              <a:rPr kumimoji="0" lang="de-DE" sz="2800" b="0" i="0" u="none" strike="noStrike" kern="1200" cap="none" spc="0" normalizeH="0" baseline="0" noProof="0" dirty="0" err="1">
                <a:ln>
                  <a:noFill/>
                </a:ln>
                <a:solidFill>
                  <a:prstClr val="black"/>
                </a:solidFill>
                <a:effectLst/>
                <a:uLnTx/>
                <a:uFillTx/>
                <a:latin typeface="-apple-system"/>
                <a:ea typeface="+mn-ea"/>
                <a:cs typeface="+mn-cs"/>
              </a:rPr>
              <a:t>SmartControls</a:t>
            </a:r>
            <a:r>
              <a:rPr kumimoji="0" lang="de-DE" sz="2800" b="0" i="0" u="none" strike="noStrike" kern="1200" cap="none" spc="0" normalizeH="0" baseline="0" noProof="0" dirty="0">
                <a:ln>
                  <a:noFill/>
                </a:ln>
                <a:solidFill>
                  <a:prstClr val="black"/>
                </a:solidFill>
                <a:effectLst/>
                <a:uLnTx/>
                <a:uFillTx/>
                <a:latin typeface="-apple-system"/>
                <a:ea typeface="+mn-ea"/>
                <a:cs typeface="+mn-cs"/>
              </a:rPr>
              <a:t> steuern.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de-DE" sz="2800" b="0" i="0" u="none" strike="noStrike" kern="1200" cap="none" spc="0" normalizeH="0" baseline="0" noProof="0" dirty="0">
                <a:ln>
                  <a:noFill/>
                </a:ln>
                <a:solidFill>
                  <a:prstClr val="black"/>
                </a:solidFill>
                <a:effectLst/>
                <a:uLnTx/>
                <a:uFillTx/>
                <a:latin typeface="-apple-system"/>
                <a:ea typeface="+mn-ea"/>
                <a:cs typeface="+mn-cs"/>
              </a:rPr>
              <a:t>Beispiel: `com.sap.vocabularies.UI.v1.LineItem`, `com.sap.vocabularies.Common.v1.ValueList`.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solidFill>
                  <a:prstClr val="black"/>
                </a:solidFill>
                <a:latin typeface="-apple-system"/>
              </a:rPr>
              <a:t>Annotationen können aus dem </a:t>
            </a:r>
            <a:r>
              <a:rPr lang="de-DE" dirty="0" err="1">
                <a:solidFill>
                  <a:prstClr val="black"/>
                </a:solidFill>
                <a:latin typeface="-apple-system"/>
              </a:rPr>
              <a:t>OData</a:t>
            </a:r>
            <a:r>
              <a:rPr lang="de-DE" dirty="0">
                <a:solidFill>
                  <a:prstClr val="black"/>
                </a:solidFill>
                <a:latin typeface="-apple-system"/>
              </a:rPr>
              <a:t> Service kommen (dort im Metadatendokument oder aus einem Annotationsmodell) oder sie können auch lokal in einer XML-Datei definiert werden</a:t>
            </a:r>
            <a:endParaRPr kumimoji="0" lang="de-DE" sz="2800" b="0" i="0" u="none" strike="noStrike" kern="1200" cap="none" spc="0" normalizeH="0" baseline="0" noProof="0" dirty="0">
              <a:ln>
                <a:noFill/>
              </a:ln>
              <a:solidFill>
                <a:prstClr val="black"/>
              </a:solidFill>
              <a:effectLst/>
              <a:uLnTx/>
              <a:uFillTx/>
              <a:latin typeface="-apple-system"/>
              <a:ea typeface="+mn-ea"/>
              <a:cs typeface="+mn-cs"/>
            </a:endParaRPr>
          </a:p>
        </p:txBody>
      </p:sp>
    </p:spTree>
    <p:extLst>
      <p:ext uri="{BB962C8B-B14F-4D97-AF65-F5344CB8AC3E}">
        <p14:creationId xmlns:p14="http://schemas.microsoft.com/office/powerpoint/2010/main" val="2025519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F0AA86-8EA2-BD50-14AE-D4ED6A9A175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473A995-4BB1-EB0B-FEF2-1410D44C1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A568B7C-160A-8D29-1831-7E47FE43EB52}"/>
              </a:ext>
            </a:extLst>
          </p:cNvPr>
          <p:cNvSpPr>
            <a:spLocks noGrp="1"/>
          </p:cNvSpPr>
          <p:nvPr>
            <p:ph type="title"/>
          </p:nvPr>
        </p:nvSpPr>
        <p:spPr>
          <a:xfrm>
            <a:off x="838200" y="365125"/>
            <a:ext cx="10515600" cy="1325563"/>
          </a:xfrm>
        </p:spPr>
        <p:txBody>
          <a:bodyPr>
            <a:normAutofit/>
          </a:bodyPr>
          <a:lstStyle/>
          <a:p>
            <a:r>
              <a:rPr lang="de-DE" sz="4200" dirty="0"/>
              <a:t>Annotationen aus </a:t>
            </a:r>
            <a:r>
              <a:rPr lang="de-DE" sz="4200" dirty="0" err="1"/>
              <a:t>OData</a:t>
            </a:r>
            <a:r>
              <a:rPr lang="de-DE" sz="4200" dirty="0"/>
              <a:t> V2</a:t>
            </a:r>
          </a:p>
        </p:txBody>
      </p:sp>
      <p:sp>
        <p:nvSpPr>
          <p:cNvPr id="43" name="sketch line">
            <a:extLst>
              <a:ext uri="{FF2B5EF4-FFF2-40B4-BE49-F238E27FC236}">
                <a16:creationId xmlns:a16="http://schemas.microsoft.com/office/drawing/2014/main" id="{31B2E26F-0D2F-D66D-033D-516D147BFF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234562BD-F03F-FCCA-1B1D-89295031D4AD}"/>
              </a:ext>
            </a:extLst>
          </p:cNvPr>
          <p:cNvSpPr>
            <a:spLocks noGrp="1"/>
          </p:cNvSpPr>
          <p:nvPr>
            <p:ph idx="1"/>
          </p:nvPr>
        </p:nvSpPr>
        <p:spPr>
          <a:xfrm>
            <a:off x="838200" y="1920331"/>
            <a:ext cx="10515600" cy="4251960"/>
          </a:xfrm>
        </p:spPr>
        <p:txBody>
          <a:bodyPr>
            <a:normAutofit fontScale="70000" lnSpcReduction="20000"/>
          </a:bodyPr>
          <a:lstStyle/>
          <a:p>
            <a:pPr marL="612140" marR="647065" algn="just">
              <a:lnSpc>
                <a:spcPct val="122000"/>
              </a:lnSpc>
              <a:spcBef>
                <a:spcPts val="1150"/>
              </a:spcBef>
            </a:pPr>
            <a:r>
              <a:rPr lang="de-DE" sz="3600" dirty="0">
                <a:solidFill>
                  <a:prstClr val="black"/>
                </a:solidFill>
                <a:latin typeface="-apple-system"/>
              </a:rPr>
              <a:t>Mit Standard </a:t>
            </a:r>
            <a:r>
              <a:rPr lang="de-DE" sz="3600" dirty="0" err="1">
                <a:solidFill>
                  <a:prstClr val="black"/>
                </a:solidFill>
                <a:latin typeface="-apple-system"/>
              </a:rPr>
              <a:t>OData</a:t>
            </a:r>
            <a:r>
              <a:rPr lang="de-DE" sz="3600" dirty="0">
                <a:solidFill>
                  <a:prstClr val="black"/>
                </a:solidFill>
                <a:latin typeface="-apple-system"/>
              </a:rPr>
              <a:t>-Metadaten können nicht alle zusätzlichen Informationen über verfügbare Daten beschrieben werden</a:t>
            </a:r>
          </a:p>
          <a:p>
            <a:pPr marL="612140" marR="647065" algn="just">
              <a:lnSpc>
                <a:spcPct val="122000"/>
              </a:lnSpc>
              <a:spcBef>
                <a:spcPts val="1150"/>
              </a:spcBef>
            </a:pPr>
            <a:r>
              <a:rPr lang="de-DE" sz="3600" dirty="0">
                <a:solidFill>
                  <a:prstClr val="black"/>
                </a:solidFill>
                <a:latin typeface="-apple-system"/>
              </a:rPr>
              <a:t>Außerdem würden Informationen wie z. B. Kennzeichnungstexte oder ob eine Entität aktualisierbar oder filterbar ist, fehlen. </a:t>
            </a:r>
          </a:p>
          <a:p>
            <a:pPr marL="612140" marR="647065" algn="just">
              <a:lnSpc>
                <a:spcPct val="122000"/>
              </a:lnSpc>
              <a:spcBef>
                <a:spcPts val="1150"/>
              </a:spcBef>
            </a:pPr>
            <a:r>
              <a:rPr lang="de-DE" sz="3600" dirty="0">
                <a:solidFill>
                  <a:prstClr val="black"/>
                </a:solidFill>
                <a:latin typeface="-apple-system"/>
              </a:rPr>
              <a:t>Der </a:t>
            </a:r>
            <a:r>
              <a:rPr lang="de-DE" sz="3600" dirty="0" err="1">
                <a:solidFill>
                  <a:prstClr val="black"/>
                </a:solidFill>
                <a:latin typeface="-apple-system"/>
              </a:rPr>
              <a:t>OData</a:t>
            </a:r>
            <a:r>
              <a:rPr lang="de-DE" sz="3600" dirty="0">
                <a:solidFill>
                  <a:prstClr val="black"/>
                </a:solidFill>
                <a:latin typeface="-apple-system"/>
              </a:rPr>
              <a:t>-Standard bietet glücklicherweise Funktion, um Service um solche Informationen zu erweitern: </a:t>
            </a:r>
            <a:r>
              <a:rPr lang="de-DE" sz="3600" dirty="0" err="1">
                <a:solidFill>
                  <a:prstClr val="black"/>
                </a:solidFill>
                <a:latin typeface="-apple-system"/>
              </a:rPr>
              <a:t>Annotations</a:t>
            </a:r>
            <a:r>
              <a:rPr lang="de-DE" sz="3600" dirty="0">
                <a:solidFill>
                  <a:prstClr val="black"/>
                </a:solidFill>
                <a:latin typeface="-apple-system"/>
              </a:rPr>
              <a:t>.</a:t>
            </a:r>
          </a:p>
          <a:p>
            <a:pPr marL="612140" marR="647065" algn="just">
              <a:lnSpc>
                <a:spcPct val="123000"/>
              </a:lnSpc>
              <a:spcBef>
                <a:spcPts val="685"/>
              </a:spcBef>
            </a:pPr>
            <a:r>
              <a:rPr lang="de-DE" sz="3600" dirty="0">
                <a:solidFill>
                  <a:prstClr val="black"/>
                </a:solidFill>
                <a:latin typeface="-apple-system"/>
              </a:rPr>
              <a:t>Die erste von SAP eingesetzte </a:t>
            </a:r>
            <a:r>
              <a:rPr lang="de-DE" sz="3600" dirty="0" err="1">
                <a:solidFill>
                  <a:prstClr val="black"/>
                </a:solidFill>
                <a:latin typeface="-apple-system"/>
              </a:rPr>
              <a:t>OData</a:t>
            </a:r>
            <a:r>
              <a:rPr lang="de-DE" sz="3600" dirty="0">
                <a:solidFill>
                  <a:prstClr val="black"/>
                </a:solidFill>
                <a:latin typeface="-apple-system"/>
              </a:rPr>
              <a:t>-Version war </a:t>
            </a:r>
            <a:r>
              <a:rPr lang="de-DE" sz="3600" dirty="0" err="1">
                <a:solidFill>
                  <a:prstClr val="black"/>
                </a:solidFill>
                <a:latin typeface="-apple-system"/>
              </a:rPr>
              <a:t>OData</a:t>
            </a:r>
            <a:r>
              <a:rPr lang="de-DE" sz="3600" dirty="0">
                <a:solidFill>
                  <a:prstClr val="black"/>
                </a:solidFill>
                <a:latin typeface="-apple-system"/>
              </a:rPr>
              <a:t> 2.0. Diese </a:t>
            </a:r>
            <a:r>
              <a:rPr lang="de-DE" sz="3600" dirty="0" err="1">
                <a:solidFill>
                  <a:prstClr val="black"/>
                </a:solidFill>
                <a:latin typeface="-apple-system"/>
              </a:rPr>
              <a:t>Annotations</a:t>
            </a:r>
            <a:r>
              <a:rPr lang="de-DE" sz="3600" dirty="0">
                <a:solidFill>
                  <a:prstClr val="black"/>
                </a:solidFill>
                <a:latin typeface="-apple-system"/>
              </a:rPr>
              <a:t> unterscheiden sich von </a:t>
            </a:r>
            <a:r>
              <a:rPr lang="de-DE" sz="3600" dirty="0" err="1">
                <a:solidFill>
                  <a:prstClr val="black"/>
                </a:solidFill>
                <a:latin typeface="-apple-system"/>
              </a:rPr>
              <a:t>OData</a:t>
            </a:r>
            <a:r>
              <a:rPr lang="de-DE" sz="3600" dirty="0">
                <a:solidFill>
                  <a:prstClr val="black"/>
                </a:solidFill>
                <a:latin typeface="-apple-system"/>
              </a:rPr>
              <a:t> 4.0. </a:t>
            </a:r>
          </a:p>
          <a:p>
            <a:pPr marL="612140" marR="647065" algn="just">
              <a:lnSpc>
                <a:spcPct val="123000"/>
              </a:lnSpc>
              <a:spcBef>
                <a:spcPts val="685"/>
              </a:spcBef>
            </a:pPr>
            <a:r>
              <a:rPr lang="de-DE" sz="3600" i="0" u="none" strike="noStrike" dirty="0">
                <a:solidFill>
                  <a:prstClr val="black"/>
                </a:solidFill>
                <a:effectLst/>
                <a:latin typeface="-apple-system"/>
              </a:rPr>
              <a:t>Hier betrachten wir nur </a:t>
            </a:r>
            <a:r>
              <a:rPr lang="de-DE" sz="3600" i="0" u="none" strike="noStrike" dirty="0" err="1">
                <a:solidFill>
                  <a:prstClr val="black"/>
                </a:solidFill>
                <a:effectLst/>
                <a:latin typeface="-apple-system"/>
              </a:rPr>
              <a:t>OData</a:t>
            </a:r>
            <a:r>
              <a:rPr lang="de-DE" sz="3600" i="0" u="none" strike="noStrike" dirty="0">
                <a:solidFill>
                  <a:prstClr val="black"/>
                </a:solidFill>
                <a:effectLst/>
                <a:latin typeface="-apple-system"/>
              </a:rPr>
              <a:t> V2 </a:t>
            </a:r>
            <a:r>
              <a:rPr lang="de-DE" sz="3600" i="0" u="none" strike="noStrike" dirty="0" err="1">
                <a:solidFill>
                  <a:prstClr val="black"/>
                </a:solidFill>
                <a:effectLst/>
                <a:latin typeface="-apple-system"/>
              </a:rPr>
              <a:t>Annotations</a:t>
            </a:r>
            <a:endParaRPr lang="de-DE" i="0" u="none" strike="noStrike" dirty="0">
              <a:effectLst/>
              <a:latin typeface="-apple-system"/>
            </a:endParaRPr>
          </a:p>
        </p:txBody>
      </p:sp>
    </p:spTree>
    <p:extLst>
      <p:ext uri="{BB962C8B-B14F-4D97-AF65-F5344CB8AC3E}">
        <p14:creationId xmlns:p14="http://schemas.microsoft.com/office/powerpoint/2010/main" val="733281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8E49D2-D2D5-A098-10F4-74C2F9BF5F1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2513027-9DCB-9804-27CC-D70759BE4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A3E62D4-60A6-D0F1-54D1-F87E249C1ED1}"/>
              </a:ext>
            </a:extLst>
          </p:cNvPr>
          <p:cNvSpPr>
            <a:spLocks noGrp="1"/>
          </p:cNvSpPr>
          <p:nvPr>
            <p:ph type="title"/>
          </p:nvPr>
        </p:nvSpPr>
        <p:spPr>
          <a:xfrm>
            <a:off x="838200" y="365125"/>
            <a:ext cx="10515600" cy="1325563"/>
          </a:xfrm>
        </p:spPr>
        <p:txBody>
          <a:bodyPr>
            <a:normAutofit/>
          </a:bodyPr>
          <a:lstStyle/>
          <a:p>
            <a:r>
              <a:rPr lang="de-DE" sz="4200" dirty="0"/>
              <a:t>Annotationen aus </a:t>
            </a:r>
            <a:r>
              <a:rPr lang="de-DE" sz="4200" dirty="0" err="1"/>
              <a:t>OData</a:t>
            </a:r>
            <a:r>
              <a:rPr lang="de-DE" sz="4200" dirty="0"/>
              <a:t> V2</a:t>
            </a:r>
          </a:p>
        </p:txBody>
      </p:sp>
      <p:sp>
        <p:nvSpPr>
          <p:cNvPr id="43" name="sketch line">
            <a:extLst>
              <a:ext uri="{FF2B5EF4-FFF2-40B4-BE49-F238E27FC236}">
                <a16:creationId xmlns:a16="http://schemas.microsoft.com/office/drawing/2014/main" id="{381AC142-6F79-10C3-6E70-6FC68A229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7540A37C-8720-5E6A-FD06-516CD0880DFC}"/>
              </a:ext>
            </a:extLst>
          </p:cNvPr>
          <p:cNvSpPr>
            <a:spLocks noGrp="1"/>
          </p:cNvSpPr>
          <p:nvPr>
            <p:ph idx="1"/>
          </p:nvPr>
        </p:nvSpPr>
        <p:spPr>
          <a:xfrm>
            <a:off x="838200" y="1920331"/>
            <a:ext cx="10515600" cy="4251960"/>
          </a:xfrm>
        </p:spPr>
        <p:txBody>
          <a:bodyPr>
            <a:normAutofit/>
          </a:bodyPr>
          <a:lstStyle/>
          <a:p>
            <a:pPr>
              <a:defRPr/>
            </a:pPr>
            <a:r>
              <a:rPr lang="de-DE" dirty="0">
                <a:solidFill>
                  <a:prstClr val="black"/>
                </a:solidFill>
                <a:latin typeface="-apple-system"/>
              </a:rPr>
              <a:t>Mit </a:t>
            </a:r>
            <a:r>
              <a:rPr lang="de-DE" dirty="0" err="1">
                <a:solidFill>
                  <a:prstClr val="black"/>
                </a:solidFill>
                <a:latin typeface="-apple-system"/>
              </a:rPr>
              <a:t>AtomPub</a:t>
            </a:r>
            <a:r>
              <a:rPr lang="de-DE" dirty="0">
                <a:solidFill>
                  <a:prstClr val="black"/>
                </a:solidFill>
                <a:latin typeface="-apple-system"/>
              </a:rPr>
              <a:t>-Format (auf dem </a:t>
            </a:r>
            <a:r>
              <a:rPr lang="de-DE" dirty="0" err="1">
                <a:solidFill>
                  <a:prstClr val="black"/>
                </a:solidFill>
                <a:latin typeface="-apple-system"/>
              </a:rPr>
              <a:t>OData</a:t>
            </a:r>
            <a:r>
              <a:rPr lang="de-DE" dirty="0">
                <a:solidFill>
                  <a:prstClr val="black"/>
                </a:solidFill>
                <a:latin typeface="-apple-system"/>
              </a:rPr>
              <a:t> basiert) kann </a:t>
            </a:r>
            <a:r>
              <a:rPr lang="de-DE" dirty="0" err="1">
                <a:solidFill>
                  <a:prstClr val="black"/>
                </a:solidFill>
                <a:latin typeface="-apple-system"/>
              </a:rPr>
              <a:t>OData</a:t>
            </a:r>
            <a:r>
              <a:rPr lang="de-DE" dirty="0">
                <a:solidFill>
                  <a:prstClr val="black"/>
                </a:solidFill>
                <a:latin typeface="-apple-system"/>
              </a:rPr>
              <a:t> Servicedokument um Elemente/Attribute aus </a:t>
            </a:r>
            <a:r>
              <a:rPr lang="de-DE" dirty="0" err="1">
                <a:solidFill>
                  <a:prstClr val="black"/>
                </a:solidFill>
                <a:latin typeface="-apple-system"/>
              </a:rPr>
              <a:t>benutzerdef</a:t>
            </a:r>
            <a:r>
              <a:rPr lang="de-DE" dirty="0">
                <a:solidFill>
                  <a:prstClr val="black"/>
                </a:solidFill>
                <a:latin typeface="-apple-system"/>
              </a:rPr>
              <a:t>. XML-Namensraum erweitert werden. </a:t>
            </a:r>
          </a:p>
          <a:p>
            <a:pPr>
              <a:defRPr/>
            </a:pPr>
            <a:r>
              <a:rPr lang="de-DE" dirty="0">
                <a:solidFill>
                  <a:prstClr val="black"/>
                </a:solidFill>
                <a:latin typeface="-apple-system"/>
              </a:rPr>
              <a:t>Die SAP-Namensraumwerte werden durch Namensraumpräfix </a:t>
            </a:r>
            <a:r>
              <a:rPr lang="de-DE" dirty="0" err="1">
                <a:solidFill>
                  <a:prstClr val="black"/>
                </a:solidFill>
                <a:latin typeface="-apple-system"/>
              </a:rPr>
              <a:t>sap</a:t>
            </a:r>
            <a:r>
              <a:rPr lang="de-DE" dirty="0">
                <a:solidFill>
                  <a:prstClr val="black"/>
                </a:solidFill>
                <a:latin typeface="-apple-system"/>
              </a:rPr>
              <a:t>: gekennzeichnet.</a:t>
            </a:r>
          </a:p>
          <a:p>
            <a:pPr>
              <a:defRPr/>
            </a:pPr>
            <a:endParaRPr lang="de-DE" dirty="0">
              <a:solidFill>
                <a:prstClr val="black"/>
              </a:solidFill>
              <a:latin typeface="-apple-system"/>
            </a:endParaRPr>
          </a:p>
        </p:txBody>
      </p:sp>
      <p:pic>
        <p:nvPicPr>
          <p:cNvPr id="3" name="Image 1040">
            <a:extLst>
              <a:ext uri="{FF2B5EF4-FFF2-40B4-BE49-F238E27FC236}">
                <a16:creationId xmlns:a16="http://schemas.microsoft.com/office/drawing/2014/main" id="{FE2AFCDF-F441-2EEE-D167-B6A755390E6A}"/>
              </a:ext>
            </a:extLst>
          </p:cNvPr>
          <p:cNvPicPr>
            <a:picLocks/>
          </p:cNvPicPr>
          <p:nvPr/>
        </p:nvPicPr>
        <p:blipFill>
          <a:blip r:embed="rId3" cstate="print"/>
          <a:stretch>
            <a:fillRect/>
          </a:stretch>
        </p:blipFill>
        <p:spPr>
          <a:xfrm>
            <a:off x="4023169" y="3837971"/>
            <a:ext cx="5321999" cy="2334320"/>
          </a:xfrm>
          <a:prstGeom prst="rect">
            <a:avLst/>
          </a:prstGeom>
        </p:spPr>
      </p:pic>
    </p:spTree>
    <p:extLst>
      <p:ext uri="{BB962C8B-B14F-4D97-AF65-F5344CB8AC3E}">
        <p14:creationId xmlns:p14="http://schemas.microsoft.com/office/powerpoint/2010/main" val="4179903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1AD31C-ECA9-C148-2605-C50C0CDB7E4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AFA3A638-EE79-E62C-62CE-6DA90D13C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745BB7C-9B80-0260-280E-149EAC266B9D}"/>
              </a:ext>
            </a:extLst>
          </p:cNvPr>
          <p:cNvSpPr>
            <a:spLocks noGrp="1"/>
          </p:cNvSpPr>
          <p:nvPr>
            <p:ph type="title"/>
          </p:nvPr>
        </p:nvSpPr>
        <p:spPr>
          <a:xfrm>
            <a:off x="838200" y="365125"/>
            <a:ext cx="10515600" cy="1325563"/>
          </a:xfrm>
        </p:spPr>
        <p:txBody>
          <a:bodyPr>
            <a:normAutofit/>
          </a:bodyPr>
          <a:lstStyle/>
          <a:p>
            <a:r>
              <a:rPr lang="de-DE" sz="4200" dirty="0"/>
              <a:t>Annotationen aus </a:t>
            </a:r>
            <a:r>
              <a:rPr lang="de-DE" sz="4200" dirty="0" err="1"/>
              <a:t>OData</a:t>
            </a:r>
            <a:r>
              <a:rPr lang="de-DE" sz="4200" dirty="0"/>
              <a:t> V2</a:t>
            </a:r>
          </a:p>
        </p:txBody>
      </p:sp>
      <p:sp>
        <p:nvSpPr>
          <p:cNvPr id="43" name="sketch line">
            <a:extLst>
              <a:ext uri="{FF2B5EF4-FFF2-40B4-BE49-F238E27FC236}">
                <a16:creationId xmlns:a16="http://schemas.microsoft.com/office/drawing/2014/main" id="{0FE31B80-4520-033C-6EC1-1A95147F6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EC9F4B97-37FA-7D3B-BC60-935E4394F56D}"/>
              </a:ext>
            </a:extLst>
          </p:cNvPr>
          <p:cNvSpPr>
            <a:spLocks noGrp="1"/>
          </p:cNvSpPr>
          <p:nvPr>
            <p:ph idx="1"/>
          </p:nvPr>
        </p:nvSpPr>
        <p:spPr>
          <a:xfrm>
            <a:off x="838200" y="1920331"/>
            <a:ext cx="10515600" cy="4251960"/>
          </a:xfrm>
        </p:spPr>
        <p:txBody>
          <a:bodyPr>
            <a:normAutofit/>
          </a:bodyPr>
          <a:lstStyle/>
          <a:p>
            <a:pPr>
              <a:defRPr/>
            </a:pPr>
            <a:r>
              <a:rPr lang="de-DE" dirty="0">
                <a:solidFill>
                  <a:prstClr val="black"/>
                </a:solidFill>
                <a:latin typeface="-apple-system"/>
              </a:rPr>
              <a:t>SAP Annotationen für Attribute und Entitäten werden im SAP ABAP </a:t>
            </a:r>
            <a:r>
              <a:rPr lang="de-DE" dirty="0" err="1">
                <a:solidFill>
                  <a:prstClr val="black"/>
                </a:solidFill>
                <a:latin typeface="-apple-system"/>
              </a:rPr>
              <a:t>OnPremise</a:t>
            </a:r>
            <a:r>
              <a:rPr lang="de-DE" dirty="0">
                <a:solidFill>
                  <a:prstClr val="black"/>
                </a:solidFill>
                <a:latin typeface="-apple-system"/>
              </a:rPr>
              <a:t> System mit dem SAP Gateway Service </a:t>
            </a:r>
            <a:r>
              <a:rPr lang="de-DE" dirty="0" err="1">
                <a:solidFill>
                  <a:prstClr val="black"/>
                </a:solidFill>
                <a:latin typeface="-apple-system"/>
              </a:rPr>
              <a:t>Builder</a:t>
            </a:r>
            <a:r>
              <a:rPr lang="de-DE" dirty="0">
                <a:solidFill>
                  <a:prstClr val="black"/>
                </a:solidFill>
                <a:latin typeface="-apple-system"/>
              </a:rPr>
              <a:t> in dem </a:t>
            </a:r>
            <a:r>
              <a:rPr lang="de-DE" dirty="0" err="1">
                <a:solidFill>
                  <a:prstClr val="black"/>
                </a:solidFill>
                <a:latin typeface="-apple-system"/>
              </a:rPr>
              <a:t>OData</a:t>
            </a:r>
            <a:r>
              <a:rPr lang="de-DE" dirty="0">
                <a:solidFill>
                  <a:prstClr val="black"/>
                </a:solidFill>
                <a:latin typeface="-apple-system"/>
              </a:rPr>
              <a:t> Service definiert (Transaktion: SEGW)</a:t>
            </a:r>
          </a:p>
          <a:p>
            <a:pPr>
              <a:defRPr/>
            </a:pPr>
            <a:r>
              <a:rPr lang="de-DE" dirty="0">
                <a:solidFill>
                  <a:prstClr val="black"/>
                </a:solidFill>
                <a:latin typeface="-apple-system"/>
              </a:rPr>
              <a:t>Sie erscheinen dann automatisch im </a:t>
            </a:r>
            <a:r>
              <a:rPr lang="de-DE" dirty="0" err="1">
                <a:solidFill>
                  <a:prstClr val="black"/>
                </a:solidFill>
                <a:latin typeface="-apple-system"/>
              </a:rPr>
              <a:t>Metadata</a:t>
            </a:r>
            <a:r>
              <a:rPr lang="de-DE" dirty="0">
                <a:solidFill>
                  <a:prstClr val="black"/>
                </a:solidFill>
                <a:latin typeface="-apple-system"/>
              </a:rPr>
              <a:t> Dokument des </a:t>
            </a:r>
            <a:r>
              <a:rPr lang="de-DE" dirty="0" err="1">
                <a:solidFill>
                  <a:prstClr val="black"/>
                </a:solidFill>
                <a:latin typeface="-apple-system"/>
              </a:rPr>
              <a:t>OData</a:t>
            </a:r>
            <a:r>
              <a:rPr lang="de-DE" dirty="0">
                <a:solidFill>
                  <a:prstClr val="black"/>
                </a:solidFill>
                <a:latin typeface="-apple-system"/>
              </a:rPr>
              <a:t> Service</a:t>
            </a:r>
          </a:p>
          <a:p>
            <a:pPr>
              <a:defRPr/>
            </a:pPr>
            <a:endParaRPr lang="de-DE" dirty="0">
              <a:solidFill>
                <a:prstClr val="black"/>
              </a:solidFill>
              <a:latin typeface="-apple-system"/>
            </a:endParaRPr>
          </a:p>
        </p:txBody>
      </p:sp>
    </p:spTree>
    <p:extLst>
      <p:ext uri="{BB962C8B-B14F-4D97-AF65-F5344CB8AC3E}">
        <p14:creationId xmlns:p14="http://schemas.microsoft.com/office/powerpoint/2010/main" val="864947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6C31E2-38B0-E5FC-0238-3DCE4BB5C1BF}"/>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6ECB1F2-F321-26B2-7087-C985F4AFCD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24ACAD3-6B9A-96D3-F175-9A0037C91E23}"/>
              </a:ext>
            </a:extLst>
          </p:cNvPr>
          <p:cNvSpPr>
            <a:spLocks noGrp="1"/>
          </p:cNvSpPr>
          <p:nvPr>
            <p:ph type="title"/>
          </p:nvPr>
        </p:nvSpPr>
        <p:spPr>
          <a:xfrm>
            <a:off x="838200" y="365125"/>
            <a:ext cx="10515600" cy="1325563"/>
          </a:xfrm>
        </p:spPr>
        <p:txBody>
          <a:bodyPr>
            <a:normAutofit/>
          </a:bodyPr>
          <a:lstStyle/>
          <a:p>
            <a:r>
              <a:rPr lang="de-DE" sz="4200" dirty="0"/>
              <a:t>Annotationen aus </a:t>
            </a:r>
            <a:r>
              <a:rPr lang="de-DE" sz="4200" dirty="0" err="1"/>
              <a:t>OData</a:t>
            </a:r>
            <a:r>
              <a:rPr lang="de-DE" sz="4200" dirty="0"/>
              <a:t> V2</a:t>
            </a:r>
          </a:p>
        </p:txBody>
      </p:sp>
      <p:sp>
        <p:nvSpPr>
          <p:cNvPr id="43" name="sketch line">
            <a:extLst>
              <a:ext uri="{FF2B5EF4-FFF2-40B4-BE49-F238E27FC236}">
                <a16:creationId xmlns:a16="http://schemas.microsoft.com/office/drawing/2014/main" id="{52EF0C8F-8AF5-C9ED-04F4-0D998586B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elle 3">
            <a:extLst>
              <a:ext uri="{FF2B5EF4-FFF2-40B4-BE49-F238E27FC236}">
                <a16:creationId xmlns:a16="http://schemas.microsoft.com/office/drawing/2014/main" id="{07E99A7E-8109-91F0-911E-8FC1992186DE}"/>
              </a:ext>
            </a:extLst>
          </p:cNvPr>
          <p:cNvGraphicFramePr>
            <a:graphicFrameLocks noGrp="1"/>
          </p:cNvGraphicFramePr>
          <p:nvPr>
            <p:extLst>
              <p:ext uri="{D42A27DB-BD31-4B8C-83A1-F6EECF244321}">
                <p14:modId xmlns:p14="http://schemas.microsoft.com/office/powerpoint/2010/main" val="2667448656"/>
              </p:ext>
            </p:extLst>
          </p:nvPr>
        </p:nvGraphicFramePr>
        <p:xfrm>
          <a:off x="1063942" y="1889660"/>
          <a:ext cx="4211955" cy="4002405"/>
        </p:xfrm>
        <a:graphic>
          <a:graphicData uri="http://schemas.openxmlformats.org/drawingml/2006/table">
            <a:tbl>
              <a:tblPr firstRow="1" firstCol="1" lastRow="1" lastCol="1" bandRow="1" bandCol="1"/>
              <a:tblGrid>
                <a:gridCol w="1244600">
                  <a:extLst>
                    <a:ext uri="{9D8B030D-6E8A-4147-A177-3AD203B41FA5}">
                      <a16:colId xmlns:a16="http://schemas.microsoft.com/office/drawing/2014/main" val="1428290340"/>
                    </a:ext>
                  </a:extLst>
                </a:gridCol>
                <a:gridCol w="939800">
                  <a:extLst>
                    <a:ext uri="{9D8B030D-6E8A-4147-A177-3AD203B41FA5}">
                      <a16:colId xmlns:a16="http://schemas.microsoft.com/office/drawing/2014/main" val="3850344729"/>
                    </a:ext>
                  </a:extLst>
                </a:gridCol>
                <a:gridCol w="2027555">
                  <a:extLst>
                    <a:ext uri="{9D8B030D-6E8A-4147-A177-3AD203B41FA5}">
                      <a16:colId xmlns:a16="http://schemas.microsoft.com/office/drawing/2014/main" val="649539477"/>
                    </a:ext>
                  </a:extLst>
                </a:gridCol>
              </a:tblGrid>
              <a:tr h="180975">
                <a:tc>
                  <a:txBody>
                    <a:bodyPr/>
                    <a:lstStyle/>
                    <a:p>
                      <a:pPr marL="38100">
                        <a:spcBef>
                          <a:spcPts val="205"/>
                        </a:spcBef>
                      </a:pPr>
                      <a:r>
                        <a:rPr lang="de-DE" sz="850" b="1" spc="-10">
                          <a:solidFill>
                            <a:srgbClr val="FFFFFF"/>
                          </a:solidFill>
                          <a:effectLst/>
                          <a:latin typeface="Calibri" panose="020F0502020204030204" pitchFamily="34" charset="0"/>
                          <a:ea typeface="Trebuchet MS" panose="020B0603020202020204" pitchFamily="34" charset="0"/>
                          <a:cs typeface="Trebuchet MS" panose="020B0603020202020204" pitchFamily="34" charset="0"/>
                        </a:rPr>
                        <a:t>Annotation</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a:noFill/>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126191"/>
                    </a:solidFill>
                  </a:tcPr>
                </a:tc>
                <a:tc>
                  <a:txBody>
                    <a:bodyPr/>
                    <a:lstStyle/>
                    <a:p>
                      <a:pPr marL="31750">
                        <a:spcBef>
                          <a:spcPts val="205"/>
                        </a:spcBef>
                      </a:pPr>
                      <a:r>
                        <a:rPr lang="de-DE" sz="850" b="1" spc="-10">
                          <a:solidFill>
                            <a:srgbClr val="FFFFFF"/>
                          </a:solidFill>
                          <a:effectLst/>
                          <a:latin typeface="Calibri" panose="020F0502020204030204" pitchFamily="34" charset="0"/>
                          <a:ea typeface="Trebuchet MS" panose="020B0603020202020204" pitchFamily="34" charset="0"/>
                          <a:cs typeface="Trebuchet MS" panose="020B0603020202020204" pitchFamily="34" charset="0"/>
                        </a:rPr>
                        <a:t>Bedeutung</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126191"/>
                    </a:solidFill>
                  </a:tcPr>
                </a:tc>
                <a:tc>
                  <a:txBody>
                    <a:bodyPr/>
                    <a:lstStyle/>
                    <a:p>
                      <a:pPr marL="31750">
                        <a:spcBef>
                          <a:spcPts val="205"/>
                        </a:spcBef>
                      </a:pPr>
                      <a:r>
                        <a:rPr lang="de-DE" sz="850" b="1" spc="-10">
                          <a:solidFill>
                            <a:srgbClr val="FFFFFF"/>
                          </a:solidFill>
                          <a:effectLst/>
                          <a:latin typeface="Calibri" panose="020F0502020204030204" pitchFamily="34" charset="0"/>
                          <a:ea typeface="Trebuchet MS" panose="020B0603020202020204" pitchFamily="34" charset="0"/>
                          <a:cs typeface="Trebuchet MS" panose="020B0603020202020204" pitchFamily="34" charset="0"/>
                        </a:rPr>
                        <a:t>Beschreibung</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rgbClr val="126191"/>
                    </a:solidFill>
                  </a:tcPr>
                </a:tc>
                <a:extLst>
                  <a:ext uri="{0D108BD9-81ED-4DB2-BD59-A6C34878D82A}">
                    <a16:rowId xmlns:a16="http://schemas.microsoft.com/office/drawing/2014/main" val="1478442075"/>
                  </a:ext>
                </a:extLst>
              </a:tr>
              <a:tr h="635635">
                <a:tc>
                  <a:txBody>
                    <a:bodyPr/>
                    <a:lstStyle/>
                    <a:p>
                      <a:pPr marL="38100">
                        <a:spcBef>
                          <a:spcPts val="265"/>
                        </a:spcBef>
                      </a:pPr>
                      <a:r>
                        <a:rPr lang="de-DE" sz="800" spc="-10" dirty="0" err="1">
                          <a:solidFill>
                            <a:srgbClr val="000000"/>
                          </a:solidFill>
                          <a:effectLst/>
                          <a:latin typeface="Letter Gothic Std"/>
                          <a:ea typeface="Trebuchet MS" panose="020B0603020202020204" pitchFamily="34" charset="0"/>
                          <a:cs typeface="Trebuchet MS" panose="020B0603020202020204" pitchFamily="34" charset="0"/>
                        </a:rPr>
                        <a:t>sap:creatable</a:t>
                      </a:r>
                      <a:endParaRPr lang="de-DE" sz="1100" dirty="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31750">
                        <a:spcBef>
                          <a:spcPts val="210"/>
                        </a:spcBef>
                      </a:pPr>
                      <a:r>
                        <a:rPr lang="de-DE" sz="850" spc="-1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erstellbar</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31750" marR="87630">
                        <a:lnSpc>
                          <a:spcPct val="116000"/>
                        </a:lnSpc>
                        <a:spcBef>
                          <a:spcPts val="210"/>
                        </a:spcBef>
                      </a:pPr>
                      <a:r>
                        <a:rPr lang="de-DE" sz="85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Die Eigenschaft </a:t>
                      </a:r>
                      <a:r>
                        <a:rPr lang="de-DE" sz="800" dirty="0" err="1">
                          <a:solidFill>
                            <a:srgbClr val="000000"/>
                          </a:solidFill>
                          <a:effectLst/>
                          <a:latin typeface="Letter Gothic Std"/>
                          <a:ea typeface="Trebuchet MS" panose="020B0603020202020204" pitchFamily="34" charset="0"/>
                          <a:cs typeface="Trebuchet MS" panose="020B0603020202020204" pitchFamily="34" charset="0"/>
                        </a:rPr>
                        <a:t>createable</a:t>
                      </a:r>
                      <a:r>
                        <a:rPr lang="de-DE" sz="800" spc="-215" dirty="0">
                          <a:solidFill>
                            <a:srgbClr val="000000"/>
                          </a:solidFill>
                          <a:effectLst/>
                          <a:latin typeface="Letter Gothic Std"/>
                          <a:ea typeface="Trebuchet MS" panose="020B0603020202020204" pitchFamily="34" charset="0"/>
                          <a:cs typeface="Trebuchet MS" panose="020B0603020202020204" pitchFamily="34" charset="0"/>
                        </a:rPr>
                        <a:t>      </a:t>
                      </a:r>
                      <a:r>
                        <a:rPr lang="de-DE" sz="85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gibt an, ob die Erstellung eines Entitätstyps unterstützt wird. Es kann z.</a:t>
                      </a:r>
                      <a:r>
                        <a:rPr lang="de-DE" sz="850" spc="-2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B. ein neues Produkt erstellt werden.</a:t>
                      </a:r>
                      <a:endParaRPr lang="de-DE" sz="1100" dirty="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444328583"/>
                  </a:ext>
                </a:extLst>
              </a:tr>
              <a:tr h="784860">
                <a:tc>
                  <a:txBody>
                    <a:bodyPr/>
                    <a:lstStyle/>
                    <a:p>
                      <a:pPr marL="38100">
                        <a:spcBef>
                          <a:spcPts val="265"/>
                        </a:spcBef>
                      </a:pPr>
                      <a:r>
                        <a:rPr lang="de-DE" sz="800" spc="-10">
                          <a:solidFill>
                            <a:srgbClr val="000000"/>
                          </a:solidFill>
                          <a:effectLst/>
                          <a:latin typeface="Letter Gothic Std"/>
                          <a:ea typeface="Trebuchet MS" panose="020B0603020202020204" pitchFamily="34" charset="0"/>
                          <a:cs typeface="Trebuchet MS" panose="020B0603020202020204" pitchFamily="34" charset="0"/>
                        </a:rPr>
                        <a:t>sap:updatable</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31750">
                        <a:spcBef>
                          <a:spcPts val="210"/>
                        </a:spcBef>
                      </a:pPr>
                      <a:r>
                        <a:rPr lang="de-DE" sz="850" spc="-1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aktualisierbar</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31750" marR="87630">
                        <a:lnSpc>
                          <a:spcPct val="117000"/>
                        </a:lnSpc>
                        <a:spcBef>
                          <a:spcPts val="210"/>
                        </a:spcBef>
                      </a:pP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Die Eigenschaft </a:t>
                      </a:r>
                      <a:r>
                        <a:rPr lang="de-DE" sz="800">
                          <a:solidFill>
                            <a:srgbClr val="000000"/>
                          </a:solidFill>
                          <a:effectLst/>
                          <a:latin typeface="Letter Gothic Std"/>
                          <a:ea typeface="Trebuchet MS" panose="020B0603020202020204" pitchFamily="34" charset="0"/>
                          <a:cs typeface="Trebuchet MS" panose="020B0603020202020204" pitchFamily="34" charset="0"/>
                        </a:rPr>
                        <a:t>updateable</a:t>
                      </a:r>
                      <a:r>
                        <a:rPr lang="de-DE" sz="800" spc="-125">
                          <a:solidFill>
                            <a:srgbClr val="000000"/>
                          </a:solidFill>
                          <a:effectLst/>
                          <a:latin typeface="Letter Gothic Std"/>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gibt an, ob ein Entitätstyp aktualisiert werden kann. Es ist z.</a:t>
                      </a:r>
                      <a:r>
                        <a:rPr lang="de-DE" sz="850" spc="-11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B. möglich, ein Produkt mit der Nummer 100.000 zu aktuali- </a:t>
                      </a:r>
                      <a:r>
                        <a:rPr lang="de-DE" sz="850" spc="-1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sieren.</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422577025"/>
                  </a:ext>
                </a:extLst>
              </a:tr>
              <a:tr h="635635">
                <a:tc>
                  <a:txBody>
                    <a:bodyPr/>
                    <a:lstStyle/>
                    <a:p>
                      <a:pPr marL="38100">
                        <a:spcBef>
                          <a:spcPts val="270"/>
                        </a:spcBef>
                      </a:pPr>
                      <a:r>
                        <a:rPr lang="de-DE" sz="800" spc="-10">
                          <a:solidFill>
                            <a:srgbClr val="000000"/>
                          </a:solidFill>
                          <a:effectLst/>
                          <a:latin typeface="Letter Gothic Std"/>
                          <a:ea typeface="Trebuchet MS" panose="020B0603020202020204" pitchFamily="34" charset="0"/>
                          <a:cs typeface="Trebuchet MS" panose="020B0603020202020204" pitchFamily="34" charset="0"/>
                        </a:rPr>
                        <a:t>sap:deletable</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31750">
                        <a:spcBef>
                          <a:spcPts val="215"/>
                        </a:spcBef>
                      </a:pPr>
                      <a:r>
                        <a:rPr lang="de-DE" sz="850" spc="-1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löschbar</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31750" marR="59055">
                        <a:lnSpc>
                          <a:spcPct val="116000"/>
                        </a:lnSpc>
                        <a:spcBef>
                          <a:spcPts val="215"/>
                        </a:spcBef>
                      </a:pP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Die Eigenschaft </a:t>
                      </a:r>
                      <a:r>
                        <a:rPr lang="de-DE" sz="800">
                          <a:solidFill>
                            <a:srgbClr val="000000"/>
                          </a:solidFill>
                          <a:effectLst/>
                          <a:latin typeface="Letter Gothic Std"/>
                          <a:ea typeface="Trebuchet MS" panose="020B0603020202020204" pitchFamily="34" charset="0"/>
                          <a:cs typeface="Trebuchet MS" panose="020B0603020202020204" pitchFamily="34" charset="0"/>
                        </a:rPr>
                        <a:t>deletable</a:t>
                      </a:r>
                      <a:r>
                        <a:rPr lang="de-DE" sz="800" spc="-205">
                          <a:solidFill>
                            <a:srgbClr val="000000"/>
                          </a:solidFill>
                          <a:effectLst/>
                          <a:latin typeface="Letter Gothic Std"/>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gibt an, ob ein Entitätstyp gelöscht werden kann. Es</a:t>
                      </a:r>
                      <a:r>
                        <a:rPr lang="de-DE" sz="850" spc="-3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ist</a:t>
                      </a:r>
                      <a:r>
                        <a:rPr lang="de-DE" sz="850" spc="-3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z.</a:t>
                      </a:r>
                      <a:r>
                        <a:rPr lang="de-DE" sz="850" spc="-105">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B.</a:t>
                      </a:r>
                      <a:r>
                        <a:rPr lang="de-DE" sz="850" spc="-3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möglich,</a:t>
                      </a:r>
                      <a:r>
                        <a:rPr lang="de-DE" sz="850" spc="-3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ein</a:t>
                      </a:r>
                      <a:r>
                        <a:rPr lang="de-DE" sz="850" spc="-3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Produkt</a:t>
                      </a:r>
                      <a:r>
                        <a:rPr lang="de-DE" sz="850" spc="-3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mit</a:t>
                      </a:r>
                      <a:r>
                        <a:rPr lang="de-DE" sz="850" spc="-3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der Nummer 100.000 zu löschen.</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535820946"/>
                  </a:ext>
                </a:extLst>
              </a:tr>
              <a:tr h="487045">
                <a:tc>
                  <a:txBody>
                    <a:bodyPr/>
                    <a:lstStyle/>
                    <a:p>
                      <a:pPr marL="38100">
                        <a:spcBef>
                          <a:spcPts val="270"/>
                        </a:spcBef>
                      </a:pPr>
                      <a:r>
                        <a:rPr lang="de-DE" sz="800" spc="-10">
                          <a:solidFill>
                            <a:srgbClr val="000000"/>
                          </a:solidFill>
                          <a:effectLst/>
                          <a:latin typeface="Letter Gothic Std"/>
                          <a:ea typeface="Trebuchet MS" panose="020B0603020202020204" pitchFamily="34" charset="0"/>
                          <a:cs typeface="Trebuchet MS" panose="020B0603020202020204" pitchFamily="34" charset="0"/>
                        </a:rPr>
                        <a:t>sap:pageable</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31750">
                        <a:lnSpc>
                          <a:spcPct val="118000"/>
                        </a:lnSpc>
                        <a:spcBef>
                          <a:spcPts val="215"/>
                        </a:spcBef>
                      </a:pPr>
                      <a:r>
                        <a:rPr lang="de-DE" sz="850" spc="-1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clientseitiges Blättern</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31750" marR="172720" algn="just">
                        <a:lnSpc>
                          <a:spcPct val="113000"/>
                        </a:lnSpc>
                        <a:spcBef>
                          <a:spcPts val="215"/>
                        </a:spcBef>
                      </a:pP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Die</a:t>
                      </a:r>
                      <a:r>
                        <a:rPr lang="de-DE" sz="850" spc="-1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Eigenschaft </a:t>
                      </a:r>
                      <a:r>
                        <a:rPr lang="de-DE" sz="800">
                          <a:solidFill>
                            <a:srgbClr val="000000"/>
                          </a:solidFill>
                          <a:effectLst/>
                          <a:latin typeface="Letter Gothic Std"/>
                          <a:ea typeface="Trebuchet MS" panose="020B0603020202020204" pitchFamily="34" charset="0"/>
                          <a:cs typeface="Trebuchet MS" panose="020B0603020202020204" pitchFamily="34" charset="0"/>
                        </a:rPr>
                        <a:t>pagable</a:t>
                      </a:r>
                      <a:r>
                        <a:rPr lang="de-DE" sz="800" spc="-120">
                          <a:solidFill>
                            <a:srgbClr val="000000"/>
                          </a:solidFill>
                          <a:effectLst/>
                          <a:latin typeface="Letter Gothic Std"/>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gibt an, ob das</a:t>
                      </a:r>
                      <a:r>
                        <a:rPr lang="de-DE" sz="850" spc="-2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clientseitige</a:t>
                      </a:r>
                      <a:r>
                        <a:rPr lang="de-DE" sz="850" spc="-2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Blättern</a:t>
                      </a:r>
                      <a:r>
                        <a:rPr lang="de-DE" sz="850" spc="-2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durch</a:t>
                      </a:r>
                      <a:r>
                        <a:rPr lang="de-DE" sz="850" spc="-25">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00">
                          <a:solidFill>
                            <a:srgbClr val="000000"/>
                          </a:solidFill>
                          <a:effectLst/>
                          <a:latin typeface="Letter Gothic Std"/>
                          <a:ea typeface="Trebuchet MS" panose="020B0603020202020204" pitchFamily="34" charset="0"/>
                          <a:cs typeface="Trebuchet MS" panose="020B0603020202020204" pitchFamily="34" charset="0"/>
                        </a:rPr>
                        <a:t>$top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und </a:t>
                      </a:r>
                      <a:r>
                        <a:rPr lang="de-DE" sz="800">
                          <a:solidFill>
                            <a:srgbClr val="000000"/>
                          </a:solidFill>
                          <a:effectLst/>
                          <a:latin typeface="Letter Gothic Std"/>
                          <a:ea typeface="Trebuchet MS" panose="020B0603020202020204" pitchFamily="34" charset="0"/>
                          <a:cs typeface="Trebuchet MS" panose="020B0603020202020204" pitchFamily="34" charset="0"/>
                        </a:rPr>
                        <a:t>$skip</a:t>
                      </a:r>
                      <a:r>
                        <a:rPr lang="de-DE" sz="800" spc="-40">
                          <a:solidFill>
                            <a:srgbClr val="000000"/>
                          </a:solidFill>
                          <a:effectLst/>
                          <a:latin typeface="Letter Gothic Std"/>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unterstützt wird.</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923440420"/>
                  </a:ext>
                </a:extLst>
              </a:tr>
              <a:tr h="785495">
                <a:tc>
                  <a:txBody>
                    <a:bodyPr/>
                    <a:lstStyle/>
                    <a:p>
                      <a:pPr marL="38100">
                        <a:spcBef>
                          <a:spcPts val="270"/>
                        </a:spcBef>
                      </a:pPr>
                      <a:r>
                        <a:rPr lang="de-DE" sz="800" spc="-10" dirty="0" err="1">
                          <a:solidFill>
                            <a:srgbClr val="000000"/>
                          </a:solidFill>
                          <a:effectLst/>
                          <a:latin typeface="Letter Gothic Std"/>
                          <a:ea typeface="Trebuchet MS" panose="020B0603020202020204" pitchFamily="34" charset="0"/>
                          <a:cs typeface="Trebuchet MS" panose="020B0603020202020204" pitchFamily="34" charset="0"/>
                        </a:rPr>
                        <a:t>sap:requires-filter</a:t>
                      </a:r>
                      <a:endParaRPr lang="de-DE" sz="1100" dirty="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31750">
                        <a:spcBef>
                          <a:spcPts val="215"/>
                        </a:spcBef>
                      </a:pPr>
                      <a:r>
                        <a:rPr lang="de-DE" sz="850" spc="-1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Filter erforderlich</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31750" marR="62865">
                        <a:lnSpc>
                          <a:spcPct val="117000"/>
                        </a:lnSpc>
                        <a:spcBef>
                          <a:spcPts val="215"/>
                        </a:spcBef>
                      </a:pP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Die</a:t>
                      </a:r>
                      <a:r>
                        <a:rPr lang="de-DE" sz="850" spc="-25">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Eigenschaft</a:t>
                      </a:r>
                      <a:r>
                        <a:rPr lang="de-DE" sz="850" spc="-35">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00">
                          <a:solidFill>
                            <a:srgbClr val="000000"/>
                          </a:solidFill>
                          <a:effectLst/>
                          <a:latin typeface="Letter Gothic Std"/>
                          <a:ea typeface="Trebuchet MS" panose="020B0603020202020204" pitchFamily="34" charset="0"/>
                          <a:cs typeface="Trebuchet MS" panose="020B0603020202020204" pitchFamily="34" charset="0"/>
                        </a:rPr>
                        <a:t>requires-filter</a:t>
                      </a:r>
                      <a:r>
                        <a:rPr lang="de-DE" sz="800" spc="-250">
                          <a:solidFill>
                            <a:srgbClr val="000000"/>
                          </a:solidFill>
                          <a:effectLst/>
                          <a:latin typeface="Letter Gothic Std"/>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gibt an, ob ein Filter für den Zugriff auf Daten</a:t>
                      </a:r>
                      <a:r>
                        <a:rPr lang="de-DE" sz="850" spc="-5">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erforderlich</a:t>
                      </a:r>
                      <a:r>
                        <a:rPr lang="de-DE" sz="850" spc="-5">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ist.</a:t>
                      </a:r>
                      <a:r>
                        <a:rPr lang="de-DE" sz="850" spc="-5">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Dies</a:t>
                      </a:r>
                      <a:r>
                        <a:rPr lang="de-DE" sz="850" spc="-5">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ist</a:t>
                      </a:r>
                      <a:r>
                        <a:rPr lang="de-DE" sz="850" spc="-5">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sinnvoll, wenn der bereitgestellte Datensatz</a:t>
                      </a:r>
                      <a:r>
                        <a:rPr lang="de-DE" sz="850" spc="20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sehr groß ist.</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05168054"/>
                  </a:ext>
                </a:extLst>
              </a:tr>
              <a:tr h="492760">
                <a:tc>
                  <a:txBody>
                    <a:bodyPr/>
                    <a:lstStyle/>
                    <a:p>
                      <a:pPr marL="38100">
                        <a:spcBef>
                          <a:spcPts val="270"/>
                        </a:spcBef>
                      </a:pPr>
                      <a:r>
                        <a:rPr lang="de-DE" sz="800" spc="-10" dirty="0" err="1">
                          <a:solidFill>
                            <a:srgbClr val="000000"/>
                          </a:solidFill>
                          <a:effectLst/>
                          <a:latin typeface="Letter Gothic Std"/>
                          <a:ea typeface="Trebuchet MS" panose="020B0603020202020204" pitchFamily="34" charset="0"/>
                          <a:cs typeface="Trebuchet MS" panose="020B0603020202020204" pitchFamily="34" charset="0"/>
                        </a:rPr>
                        <a:t>sap:addressable</a:t>
                      </a:r>
                      <a:endParaRPr lang="de-DE" sz="1100" dirty="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F2F2F2"/>
                    </a:solidFill>
                  </a:tcPr>
                </a:tc>
                <a:tc>
                  <a:txBody>
                    <a:bodyPr/>
                    <a:lstStyle/>
                    <a:p>
                      <a:pPr marL="31750">
                        <a:spcBef>
                          <a:spcPts val="215"/>
                        </a:spcBef>
                      </a:pPr>
                      <a:r>
                        <a:rPr lang="de-DE" sz="850" spc="-1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adressierbar</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F2F2F2"/>
                    </a:solidFill>
                  </a:tcPr>
                </a:tc>
                <a:tc>
                  <a:txBody>
                    <a:bodyPr/>
                    <a:lstStyle/>
                    <a:p>
                      <a:pPr marL="31750" marR="87630">
                        <a:lnSpc>
                          <a:spcPct val="116000"/>
                        </a:lnSpc>
                        <a:spcBef>
                          <a:spcPts val="215"/>
                        </a:spcBef>
                      </a:pPr>
                      <a:r>
                        <a:rPr lang="de-DE" sz="85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Die Eigenschaft </a:t>
                      </a:r>
                      <a:r>
                        <a:rPr lang="de-DE" sz="800" dirty="0" err="1">
                          <a:solidFill>
                            <a:srgbClr val="000000"/>
                          </a:solidFill>
                          <a:effectLst/>
                          <a:latin typeface="Letter Gothic Std"/>
                          <a:ea typeface="Trebuchet MS" panose="020B0603020202020204" pitchFamily="34" charset="0"/>
                          <a:cs typeface="Trebuchet MS" panose="020B0603020202020204" pitchFamily="34" charset="0"/>
                        </a:rPr>
                        <a:t>addressable</a:t>
                      </a:r>
                      <a:r>
                        <a:rPr lang="de-DE" sz="800" spc="-210" dirty="0">
                          <a:solidFill>
                            <a:srgbClr val="000000"/>
                          </a:solidFill>
                          <a:effectLst/>
                          <a:latin typeface="Letter Gothic Std"/>
                          <a:ea typeface="Trebuchet MS" panose="020B0603020202020204" pitchFamily="34" charset="0"/>
                          <a:cs typeface="Trebuchet MS" panose="020B0603020202020204" pitchFamily="34" charset="0"/>
                        </a:rPr>
                        <a:t> </a:t>
                      </a:r>
                      <a:r>
                        <a:rPr lang="de-DE" sz="85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gibt an, ob der Zugriff auf die Entität direkt erfolgen kann.</a:t>
                      </a:r>
                      <a:endParaRPr lang="de-DE" sz="1100" dirty="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839577454"/>
                  </a:ext>
                </a:extLst>
              </a:tr>
            </a:tbl>
          </a:graphicData>
        </a:graphic>
      </p:graphicFrame>
      <p:graphicFrame>
        <p:nvGraphicFramePr>
          <p:cNvPr id="10" name="Inhaltsplatzhalter 9">
            <a:extLst>
              <a:ext uri="{FF2B5EF4-FFF2-40B4-BE49-F238E27FC236}">
                <a16:creationId xmlns:a16="http://schemas.microsoft.com/office/drawing/2014/main" id="{0A86F0D1-DF7B-7024-7AF4-2545CAE1A1C8}"/>
              </a:ext>
            </a:extLst>
          </p:cNvPr>
          <p:cNvGraphicFramePr>
            <a:graphicFrameLocks noGrp="1"/>
          </p:cNvGraphicFramePr>
          <p:nvPr>
            <p:ph idx="1"/>
            <p:extLst>
              <p:ext uri="{D42A27DB-BD31-4B8C-83A1-F6EECF244321}">
                <p14:modId xmlns:p14="http://schemas.microsoft.com/office/powerpoint/2010/main" val="1602082658"/>
              </p:ext>
            </p:extLst>
          </p:nvPr>
        </p:nvGraphicFramePr>
        <p:xfrm>
          <a:off x="6720840" y="1889660"/>
          <a:ext cx="4117562" cy="3989899"/>
        </p:xfrm>
        <a:graphic>
          <a:graphicData uri="http://schemas.openxmlformats.org/drawingml/2006/table">
            <a:tbl>
              <a:tblPr firstRow="1" firstCol="1" lastRow="1" lastCol="1" bandRow="1" bandCol="1"/>
              <a:tblGrid>
                <a:gridCol w="918738">
                  <a:extLst>
                    <a:ext uri="{9D8B030D-6E8A-4147-A177-3AD203B41FA5}">
                      <a16:colId xmlns:a16="http://schemas.microsoft.com/office/drawing/2014/main" val="3719869058"/>
                    </a:ext>
                  </a:extLst>
                </a:gridCol>
                <a:gridCol w="732508">
                  <a:extLst>
                    <a:ext uri="{9D8B030D-6E8A-4147-A177-3AD203B41FA5}">
                      <a16:colId xmlns:a16="http://schemas.microsoft.com/office/drawing/2014/main" val="3316040364"/>
                    </a:ext>
                  </a:extLst>
                </a:gridCol>
                <a:gridCol w="2466316">
                  <a:extLst>
                    <a:ext uri="{9D8B030D-6E8A-4147-A177-3AD203B41FA5}">
                      <a16:colId xmlns:a16="http://schemas.microsoft.com/office/drawing/2014/main" val="865742258"/>
                    </a:ext>
                  </a:extLst>
                </a:gridCol>
              </a:tblGrid>
              <a:tr h="163811">
                <a:tc>
                  <a:txBody>
                    <a:bodyPr/>
                    <a:lstStyle/>
                    <a:p>
                      <a:pPr marL="38100">
                        <a:spcBef>
                          <a:spcPts val="205"/>
                        </a:spcBef>
                      </a:pPr>
                      <a:r>
                        <a:rPr lang="de-DE" sz="850" b="1" spc="-10">
                          <a:solidFill>
                            <a:srgbClr val="FFFFFF"/>
                          </a:solidFill>
                          <a:effectLst/>
                          <a:latin typeface="Calibri" panose="020F0502020204030204" pitchFamily="34" charset="0"/>
                          <a:ea typeface="Trebuchet MS" panose="020B0603020202020204" pitchFamily="34" charset="0"/>
                          <a:cs typeface="Trebuchet MS" panose="020B0603020202020204" pitchFamily="34" charset="0"/>
                        </a:rPr>
                        <a:t>Annotation</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a:noFill/>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126191"/>
                    </a:solidFill>
                  </a:tcPr>
                </a:tc>
                <a:tc>
                  <a:txBody>
                    <a:bodyPr/>
                    <a:lstStyle/>
                    <a:p>
                      <a:pPr marL="31750">
                        <a:spcBef>
                          <a:spcPts val="205"/>
                        </a:spcBef>
                      </a:pPr>
                      <a:r>
                        <a:rPr lang="de-DE" sz="850" b="1" spc="-10">
                          <a:solidFill>
                            <a:srgbClr val="FFFFFF"/>
                          </a:solidFill>
                          <a:effectLst/>
                          <a:latin typeface="Calibri" panose="020F0502020204030204" pitchFamily="34" charset="0"/>
                          <a:ea typeface="Trebuchet MS" panose="020B0603020202020204" pitchFamily="34" charset="0"/>
                          <a:cs typeface="Trebuchet MS" panose="020B0603020202020204" pitchFamily="34" charset="0"/>
                        </a:rPr>
                        <a:t>Bedeutung</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126191"/>
                    </a:solidFill>
                  </a:tcPr>
                </a:tc>
                <a:tc>
                  <a:txBody>
                    <a:bodyPr/>
                    <a:lstStyle/>
                    <a:p>
                      <a:pPr marL="31750">
                        <a:spcBef>
                          <a:spcPts val="205"/>
                        </a:spcBef>
                      </a:pPr>
                      <a:r>
                        <a:rPr lang="de-DE" sz="850" b="1" spc="-10">
                          <a:solidFill>
                            <a:srgbClr val="FFFFFF"/>
                          </a:solidFill>
                          <a:effectLst/>
                          <a:latin typeface="Calibri" panose="020F0502020204030204" pitchFamily="34" charset="0"/>
                          <a:ea typeface="Trebuchet MS" panose="020B0603020202020204" pitchFamily="34" charset="0"/>
                          <a:cs typeface="Trebuchet MS" panose="020B0603020202020204" pitchFamily="34" charset="0"/>
                        </a:rPr>
                        <a:t>Beschreibung</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rgbClr val="126191"/>
                    </a:solidFill>
                  </a:tcPr>
                </a:tc>
                <a:extLst>
                  <a:ext uri="{0D108BD9-81ED-4DB2-BD59-A6C34878D82A}">
                    <a16:rowId xmlns:a16="http://schemas.microsoft.com/office/drawing/2014/main" val="2394411834"/>
                  </a:ext>
                </a:extLst>
              </a:tr>
              <a:tr h="710423">
                <a:tc>
                  <a:txBody>
                    <a:bodyPr/>
                    <a:lstStyle/>
                    <a:p>
                      <a:pPr marL="38100">
                        <a:spcBef>
                          <a:spcPts val="265"/>
                        </a:spcBef>
                      </a:pPr>
                      <a:r>
                        <a:rPr lang="de-DE" sz="800" spc="-10">
                          <a:solidFill>
                            <a:srgbClr val="000000"/>
                          </a:solidFill>
                          <a:effectLst/>
                          <a:latin typeface="Letter Gothic Std"/>
                          <a:ea typeface="Trebuchet MS" panose="020B0603020202020204" pitchFamily="34" charset="0"/>
                          <a:cs typeface="Trebuchet MS" panose="020B0603020202020204" pitchFamily="34" charset="0"/>
                        </a:rPr>
                        <a:t>sap:creatable</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31750">
                        <a:spcBef>
                          <a:spcPts val="210"/>
                        </a:spcBef>
                      </a:pPr>
                      <a:r>
                        <a:rPr lang="de-DE" sz="850" spc="-1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erstellbar</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31750" marR="40640">
                        <a:lnSpc>
                          <a:spcPct val="115000"/>
                        </a:lnSpc>
                        <a:spcBef>
                          <a:spcPts val="210"/>
                        </a:spcBef>
                      </a:pPr>
                      <a:r>
                        <a:rPr lang="de-DE" sz="85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Die Eigenschaft </a:t>
                      </a:r>
                      <a:r>
                        <a:rPr lang="de-DE" sz="800" dirty="0" err="1">
                          <a:solidFill>
                            <a:srgbClr val="000000"/>
                          </a:solidFill>
                          <a:effectLst/>
                          <a:latin typeface="Letter Gothic Std"/>
                          <a:ea typeface="Trebuchet MS" panose="020B0603020202020204" pitchFamily="34" charset="0"/>
                          <a:cs typeface="Trebuchet MS" panose="020B0603020202020204" pitchFamily="34" charset="0"/>
                        </a:rPr>
                        <a:t>createable</a:t>
                      </a:r>
                      <a:r>
                        <a:rPr lang="de-DE" sz="800" dirty="0">
                          <a:solidFill>
                            <a:srgbClr val="000000"/>
                          </a:solidFill>
                          <a:effectLst/>
                          <a:latin typeface="Letter Gothic Std"/>
                          <a:ea typeface="Trebuchet MS" panose="020B0603020202020204" pitchFamily="34" charset="0"/>
                          <a:cs typeface="Trebuchet MS" panose="020B0603020202020204" pitchFamily="34" charset="0"/>
                        </a:rPr>
                        <a:t> </a:t>
                      </a:r>
                      <a:r>
                        <a:rPr lang="de-DE" sz="800" spc="-175" dirty="0">
                          <a:solidFill>
                            <a:srgbClr val="000000"/>
                          </a:solidFill>
                          <a:effectLst/>
                          <a:latin typeface="Letter Gothic Std"/>
                          <a:ea typeface="Trebuchet MS" panose="020B0603020202020204" pitchFamily="34" charset="0"/>
                          <a:cs typeface="Trebuchet MS" panose="020B0603020202020204" pitchFamily="34" charset="0"/>
                        </a:rPr>
                        <a:t> </a:t>
                      </a:r>
                      <a:r>
                        <a:rPr lang="de-DE" sz="85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wird bei der </a:t>
                      </a:r>
                      <a:r>
                        <a:rPr lang="de-DE" sz="850" dirty="0" err="1">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Erstel</a:t>
                      </a:r>
                      <a:r>
                        <a:rPr lang="de-DE" sz="85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dirty="0" err="1">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lung</a:t>
                      </a:r>
                      <a:r>
                        <a:rPr lang="de-DE" sz="85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eines Eintrags verwendet. Die Annotation wird normalerweise auf </a:t>
                      </a:r>
                      <a:r>
                        <a:rPr lang="de-DE" sz="800" dirty="0" err="1">
                          <a:solidFill>
                            <a:srgbClr val="000000"/>
                          </a:solidFill>
                          <a:effectLst/>
                          <a:latin typeface="Letter Gothic Std"/>
                          <a:ea typeface="Trebuchet MS" panose="020B0603020202020204" pitchFamily="34" charset="0"/>
                          <a:cs typeface="Trebuchet MS" panose="020B0603020202020204" pitchFamily="34" charset="0"/>
                        </a:rPr>
                        <a:t>true</a:t>
                      </a:r>
                      <a:r>
                        <a:rPr lang="de-DE" sz="800" spc="-60" dirty="0">
                          <a:solidFill>
                            <a:srgbClr val="000000"/>
                          </a:solidFill>
                          <a:effectLst/>
                          <a:latin typeface="Letter Gothic Std"/>
                          <a:ea typeface="Trebuchet MS" panose="020B0603020202020204" pitchFamily="34" charset="0"/>
                          <a:cs typeface="Trebuchet MS" panose="020B0603020202020204" pitchFamily="34" charset="0"/>
                        </a:rPr>
                        <a:t> </a:t>
                      </a:r>
                      <a:r>
                        <a:rPr lang="de-DE" sz="85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gesetzt. Dies gilt nicht</a:t>
                      </a:r>
                      <a:r>
                        <a:rPr lang="de-DE" sz="850" spc="-1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für</a:t>
                      </a:r>
                      <a:r>
                        <a:rPr lang="de-DE" sz="850" spc="-1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Felder,</a:t>
                      </a:r>
                      <a:r>
                        <a:rPr lang="de-DE" sz="850" spc="-1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die</a:t>
                      </a:r>
                      <a:r>
                        <a:rPr lang="de-DE" sz="850" spc="-1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vom</a:t>
                      </a:r>
                      <a:r>
                        <a:rPr lang="de-DE" sz="850" spc="-1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Backend</a:t>
                      </a:r>
                      <a:r>
                        <a:rPr lang="de-DE" sz="850" spc="-1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befüllt</a:t>
                      </a:r>
                      <a:r>
                        <a:rPr lang="de-DE" sz="850" spc="-1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werden</a:t>
                      </a:r>
                      <a:endParaRPr lang="de-DE" sz="1100" dirty="0">
                        <a:effectLst/>
                        <a:latin typeface="Trebuchet MS" panose="020B0603020202020204" pitchFamily="34" charset="0"/>
                        <a:ea typeface="Trebuchet MS" panose="020B0603020202020204" pitchFamily="34" charset="0"/>
                        <a:cs typeface="Trebuchet MS" panose="020B0603020202020204" pitchFamily="34" charset="0"/>
                      </a:endParaRPr>
                    </a:p>
                    <a:p>
                      <a:pPr marL="31750">
                        <a:spcBef>
                          <a:spcPts val="40"/>
                        </a:spcBef>
                      </a:pPr>
                      <a:r>
                        <a:rPr lang="de-DE" sz="85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sollen,</a:t>
                      </a:r>
                      <a:r>
                        <a:rPr lang="de-DE" sz="850" spc="-3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wie</a:t>
                      </a:r>
                      <a:r>
                        <a:rPr lang="de-DE" sz="850" spc="-1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z.</a:t>
                      </a:r>
                      <a:r>
                        <a:rPr lang="de-DE" sz="850" spc="-11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B.</a:t>
                      </a:r>
                      <a:r>
                        <a:rPr lang="de-DE" sz="850" spc="-15"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00" dirty="0" err="1">
                          <a:solidFill>
                            <a:srgbClr val="000000"/>
                          </a:solidFill>
                          <a:effectLst/>
                          <a:latin typeface="Letter Gothic Std"/>
                          <a:ea typeface="Trebuchet MS" panose="020B0603020202020204" pitchFamily="34" charset="0"/>
                          <a:cs typeface="Trebuchet MS" panose="020B0603020202020204" pitchFamily="34" charset="0"/>
                        </a:rPr>
                        <a:t>ProductID</a:t>
                      </a:r>
                      <a:r>
                        <a:rPr lang="de-DE" sz="800" spc="-225" dirty="0">
                          <a:solidFill>
                            <a:srgbClr val="000000"/>
                          </a:solidFill>
                          <a:effectLst/>
                          <a:latin typeface="Letter Gothic Std"/>
                          <a:ea typeface="Trebuchet MS" panose="020B0603020202020204" pitchFamily="34" charset="0"/>
                          <a:cs typeface="Trebuchet MS" panose="020B0603020202020204" pitchFamily="34" charset="0"/>
                        </a:rPr>
                        <a:t> </a:t>
                      </a:r>
                      <a:r>
                        <a:rPr lang="de-DE" sz="85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oder</a:t>
                      </a:r>
                      <a:r>
                        <a:rPr lang="de-DE" sz="850" spc="-5"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00" spc="-10" dirty="0" err="1">
                          <a:solidFill>
                            <a:srgbClr val="000000"/>
                          </a:solidFill>
                          <a:effectLst/>
                          <a:latin typeface="Letter Gothic Std"/>
                          <a:ea typeface="Trebuchet MS" panose="020B0603020202020204" pitchFamily="34" charset="0"/>
                          <a:cs typeface="Trebuchet MS" panose="020B0603020202020204" pitchFamily="34" charset="0"/>
                        </a:rPr>
                        <a:t>SalesOrderID</a:t>
                      </a:r>
                      <a:r>
                        <a:rPr lang="de-DE" sz="850" spc="-1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a:t>
                      </a:r>
                      <a:endParaRPr lang="de-DE" sz="1100" dirty="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975092104"/>
                  </a:ext>
                </a:extLst>
              </a:tr>
              <a:tr h="1457718">
                <a:tc>
                  <a:txBody>
                    <a:bodyPr/>
                    <a:lstStyle/>
                    <a:p>
                      <a:pPr marL="38100">
                        <a:spcBef>
                          <a:spcPts val="265"/>
                        </a:spcBef>
                      </a:pPr>
                      <a:r>
                        <a:rPr lang="de-DE" sz="800" spc="-10">
                          <a:solidFill>
                            <a:srgbClr val="000000"/>
                          </a:solidFill>
                          <a:effectLst/>
                          <a:latin typeface="Letter Gothic Std"/>
                          <a:ea typeface="Trebuchet MS" panose="020B0603020202020204" pitchFamily="34" charset="0"/>
                          <a:cs typeface="Trebuchet MS" panose="020B0603020202020204" pitchFamily="34" charset="0"/>
                        </a:rPr>
                        <a:t>sap:updatable</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31750">
                        <a:spcBef>
                          <a:spcPts val="210"/>
                        </a:spcBef>
                      </a:pPr>
                      <a:r>
                        <a:rPr lang="de-DE" sz="850" spc="-1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aktualisierbar</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31750">
                        <a:lnSpc>
                          <a:spcPct val="117000"/>
                        </a:lnSpc>
                        <a:spcBef>
                          <a:spcPts val="210"/>
                        </a:spcBef>
                      </a:pP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Die Eigenschaft </a:t>
                      </a:r>
                      <a:r>
                        <a:rPr lang="de-DE" sz="800">
                          <a:solidFill>
                            <a:srgbClr val="000000"/>
                          </a:solidFill>
                          <a:effectLst/>
                          <a:latin typeface="Letter Gothic Std"/>
                          <a:ea typeface="Trebuchet MS" panose="020B0603020202020204" pitchFamily="34" charset="0"/>
                          <a:cs typeface="Trebuchet MS" panose="020B0603020202020204" pitchFamily="34" charset="0"/>
                        </a:rPr>
                        <a:t>updateable</a:t>
                      </a:r>
                      <a:r>
                        <a:rPr lang="de-DE" sz="800" spc="-25">
                          <a:solidFill>
                            <a:srgbClr val="000000"/>
                          </a:solidFill>
                          <a:effectLst/>
                          <a:latin typeface="Letter Gothic Std"/>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wird verwendet, wenn ein Eintrag aktualisiert wird und angibt, ob eine Eigenschaft geändert werden kann. Diese Eigenschaft entspricht für gewöhnlich der Anno- tation </a:t>
                      </a:r>
                      <a:r>
                        <a:rPr lang="de-DE" sz="800">
                          <a:solidFill>
                            <a:srgbClr val="000000"/>
                          </a:solidFill>
                          <a:effectLst/>
                          <a:latin typeface="Letter Gothic Std"/>
                          <a:ea typeface="Trebuchet MS" panose="020B0603020202020204" pitchFamily="34" charset="0"/>
                          <a:cs typeface="Trebuchet MS" panose="020B0603020202020204" pitchFamily="34" charset="0"/>
                        </a:rPr>
                        <a:t>creatable</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p>
                      <a:pPr marL="31750">
                        <a:lnSpc>
                          <a:spcPct val="113000"/>
                        </a:lnSpc>
                        <a:spcBef>
                          <a:spcPts val="175"/>
                        </a:spcBef>
                      </a:pP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Sie wird für Attribute wie </a:t>
                      </a:r>
                      <a:r>
                        <a:rPr lang="de-DE" sz="800">
                          <a:solidFill>
                            <a:srgbClr val="000000"/>
                          </a:solidFill>
                          <a:effectLst/>
                          <a:latin typeface="Letter Gothic Std"/>
                          <a:ea typeface="Trebuchet MS" panose="020B0603020202020204" pitchFamily="34" charset="0"/>
                          <a:cs typeface="Trebuchet MS" panose="020B0603020202020204" pitchFamily="34" charset="0"/>
                        </a:rPr>
                        <a:t>ProductDescription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oder</a:t>
                      </a:r>
                      <a:r>
                        <a:rPr lang="de-DE" sz="850" spc="-65">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00">
                          <a:solidFill>
                            <a:srgbClr val="000000"/>
                          </a:solidFill>
                          <a:effectLst/>
                          <a:latin typeface="Letter Gothic Std"/>
                          <a:ea typeface="Trebuchet MS" panose="020B0603020202020204" pitchFamily="34" charset="0"/>
                          <a:cs typeface="Trebuchet MS" panose="020B0603020202020204" pitchFamily="34" charset="0"/>
                        </a:rPr>
                        <a:t>NetPrice</a:t>
                      </a:r>
                      <a:r>
                        <a:rPr lang="de-DE" sz="800" spc="-260">
                          <a:solidFill>
                            <a:srgbClr val="000000"/>
                          </a:solidFill>
                          <a:effectLst/>
                          <a:latin typeface="Letter Gothic Std"/>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auf</a:t>
                      </a:r>
                      <a:r>
                        <a:rPr lang="de-DE" sz="850" spc="-45">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00">
                          <a:solidFill>
                            <a:srgbClr val="000000"/>
                          </a:solidFill>
                          <a:effectLst/>
                          <a:latin typeface="Letter Gothic Std"/>
                          <a:ea typeface="Trebuchet MS" panose="020B0603020202020204" pitchFamily="34" charset="0"/>
                          <a:cs typeface="Trebuchet MS" panose="020B0603020202020204" pitchFamily="34" charset="0"/>
                        </a:rPr>
                        <a:t>true</a:t>
                      </a:r>
                      <a:r>
                        <a:rPr lang="de-DE" sz="800" spc="-255">
                          <a:solidFill>
                            <a:srgbClr val="000000"/>
                          </a:solidFill>
                          <a:effectLst/>
                          <a:latin typeface="Letter Gothic Std"/>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gesetzt.</a:t>
                      </a:r>
                      <a:r>
                        <a:rPr lang="de-DE" sz="850" spc="-45">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Bei</a:t>
                      </a:r>
                      <a:r>
                        <a:rPr lang="de-DE" sz="850" spc="-45">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Feldern,</a:t>
                      </a:r>
                      <a:r>
                        <a:rPr lang="de-DE" sz="850" spc="-45">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die vom Backend aktualisiert werden, z.</a:t>
                      </a:r>
                      <a:r>
                        <a:rPr lang="de-DE" sz="850" spc="-25">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B. </a:t>
                      </a:r>
                      <a:r>
                        <a:rPr lang="de-DE" sz="800">
                          <a:solidFill>
                            <a:srgbClr val="000000"/>
                          </a:solidFill>
                          <a:effectLst/>
                          <a:latin typeface="Letter Gothic Std"/>
                          <a:ea typeface="Trebuchet MS" panose="020B0603020202020204" pitchFamily="34" charset="0"/>
                          <a:cs typeface="Trebuchet MS" panose="020B0603020202020204" pitchFamily="34" charset="0"/>
                        </a:rPr>
                        <a:t>NetSum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oder</a:t>
                      </a:r>
                      <a:r>
                        <a:rPr lang="de-DE" sz="850" spc="-25">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00">
                          <a:solidFill>
                            <a:srgbClr val="000000"/>
                          </a:solidFill>
                          <a:effectLst/>
                          <a:latin typeface="Letter Gothic Std"/>
                          <a:ea typeface="Trebuchet MS" panose="020B0603020202020204" pitchFamily="34" charset="0"/>
                          <a:cs typeface="Trebuchet MS" panose="020B0603020202020204" pitchFamily="34" charset="0"/>
                        </a:rPr>
                        <a:t>ChangeTimeStamp</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a:t>
                      </a:r>
                      <a:r>
                        <a:rPr lang="de-DE" sz="850" spc="-3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wird</a:t>
                      </a:r>
                      <a:r>
                        <a:rPr lang="de-DE" sz="850" spc="-3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die</a:t>
                      </a:r>
                      <a:r>
                        <a:rPr lang="de-DE" sz="850" spc="-3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Eigenschaft</a:t>
                      </a:r>
                      <a:r>
                        <a:rPr lang="de-DE" sz="850" spc="-3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auf </a:t>
                      </a:r>
                      <a:r>
                        <a:rPr lang="de-DE" sz="800">
                          <a:solidFill>
                            <a:srgbClr val="000000"/>
                          </a:solidFill>
                          <a:effectLst/>
                          <a:latin typeface="Letter Gothic Std"/>
                          <a:ea typeface="Trebuchet MS" panose="020B0603020202020204" pitchFamily="34" charset="0"/>
                          <a:cs typeface="Trebuchet MS" panose="020B0603020202020204" pitchFamily="34" charset="0"/>
                        </a:rPr>
                        <a:t>false</a:t>
                      </a:r>
                      <a:r>
                        <a:rPr lang="de-DE" sz="800" spc="-175">
                          <a:solidFill>
                            <a:srgbClr val="000000"/>
                          </a:solidFill>
                          <a:effectLst/>
                          <a:latin typeface="Letter Gothic Std"/>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gesetzt.</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443876935"/>
                  </a:ext>
                </a:extLst>
              </a:tr>
              <a:tr h="575925">
                <a:tc>
                  <a:txBody>
                    <a:bodyPr/>
                    <a:lstStyle/>
                    <a:p>
                      <a:pPr marL="38100">
                        <a:spcBef>
                          <a:spcPts val="270"/>
                        </a:spcBef>
                      </a:pPr>
                      <a:r>
                        <a:rPr lang="de-DE" sz="800" spc="-10">
                          <a:solidFill>
                            <a:srgbClr val="000000"/>
                          </a:solidFill>
                          <a:effectLst/>
                          <a:latin typeface="Letter Gothic Std"/>
                          <a:ea typeface="Trebuchet MS" panose="020B0603020202020204" pitchFamily="34" charset="0"/>
                          <a:cs typeface="Trebuchet MS" panose="020B0603020202020204" pitchFamily="34" charset="0"/>
                        </a:rPr>
                        <a:t>sap:sortable</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31750">
                        <a:spcBef>
                          <a:spcPts val="215"/>
                        </a:spcBef>
                      </a:pPr>
                      <a:r>
                        <a:rPr lang="de-DE" sz="850" spc="-1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sortierbar</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31750" marR="40640">
                        <a:lnSpc>
                          <a:spcPct val="113000"/>
                        </a:lnSpc>
                        <a:spcBef>
                          <a:spcPts val="215"/>
                        </a:spcBef>
                      </a:pP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Die Eigenschaft </a:t>
                      </a:r>
                      <a:r>
                        <a:rPr lang="de-DE" sz="800">
                          <a:solidFill>
                            <a:srgbClr val="000000"/>
                          </a:solidFill>
                          <a:effectLst/>
                          <a:latin typeface="Letter Gothic Std"/>
                          <a:ea typeface="Trebuchet MS" panose="020B0603020202020204" pitchFamily="34" charset="0"/>
                          <a:cs typeface="Trebuchet MS" panose="020B0603020202020204" pitchFamily="34" charset="0"/>
                        </a:rPr>
                        <a:t>sortable</a:t>
                      </a:r>
                      <a:r>
                        <a:rPr lang="de-DE" sz="800" spc="-200">
                          <a:solidFill>
                            <a:srgbClr val="000000"/>
                          </a:solidFill>
                          <a:effectLst/>
                          <a:latin typeface="Letter Gothic Std"/>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gibt an, ob das Attri- but in einer Query-Option </a:t>
                      </a:r>
                      <a:r>
                        <a:rPr lang="de-DE" sz="800">
                          <a:solidFill>
                            <a:srgbClr val="000000"/>
                          </a:solidFill>
                          <a:effectLst/>
                          <a:latin typeface="Letter Gothic Std"/>
                          <a:ea typeface="Trebuchet MS" panose="020B0603020202020204" pitchFamily="34" charset="0"/>
                          <a:cs typeface="Trebuchet MS" panose="020B0603020202020204" pitchFamily="34" charset="0"/>
                        </a:rPr>
                        <a:t>$orderBy</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wie z.</a:t>
                      </a:r>
                      <a:r>
                        <a:rPr lang="de-DE" sz="850" spc="-55">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B.</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p>
                      <a:pPr marL="31750" marR="40640">
                        <a:lnSpc>
                          <a:spcPct val="113000"/>
                        </a:lnSpc>
                        <a:spcBef>
                          <a:spcPts val="15"/>
                        </a:spcBef>
                      </a:pPr>
                      <a:r>
                        <a:rPr lang="de-DE" sz="800">
                          <a:solidFill>
                            <a:srgbClr val="000000"/>
                          </a:solidFill>
                          <a:effectLst/>
                          <a:latin typeface="Letter Gothic Std"/>
                          <a:ea typeface="Trebuchet MS" panose="020B0603020202020204" pitchFamily="34" charset="0"/>
                          <a:cs typeface="Trebuchet MS" panose="020B0603020202020204" pitchFamily="34" charset="0"/>
                        </a:rPr>
                        <a:t>$orderBy=ProductName</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verwendet werden </a:t>
                      </a:r>
                      <a:r>
                        <a:rPr lang="de-DE" sz="850" spc="-1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kann.</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985256964"/>
                  </a:ext>
                </a:extLst>
              </a:tr>
              <a:tr h="575350">
                <a:tc>
                  <a:txBody>
                    <a:bodyPr/>
                    <a:lstStyle/>
                    <a:p>
                      <a:pPr marL="38100">
                        <a:spcBef>
                          <a:spcPts val="265"/>
                        </a:spcBef>
                      </a:pPr>
                      <a:r>
                        <a:rPr lang="de-DE" sz="800" spc="-10">
                          <a:solidFill>
                            <a:srgbClr val="000000"/>
                          </a:solidFill>
                          <a:effectLst/>
                          <a:latin typeface="Letter Gothic Std"/>
                          <a:ea typeface="Trebuchet MS" panose="020B0603020202020204" pitchFamily="34" charset="0"/>
                          <a:cs typeface="Trebuchet MS" panose="020B0603020202020204" pitchFamily="34" charset="0"/>
                        </a:rPr>
                        <a:t>sap:filterable</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31750">
                        <a:spcBef>
                          <a:spcPts val="210"/>
                        </a:spcBef>
                      </a:pPr>
                      <a:r>
                        <a:rPr lang="de-DE" sz="850" spc="-1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filterbar</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marL="31750">
                        <a:lnSpc>
                          <a:spcPct val="113000"/>
                        </a:lnSpc>
                        <a:spcBef>
                          <a:spcPts val="210"/>
                        </a:spcBef>
                      </a:pP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Die Eigenschaft </a:t>
                      </a:r>
                      <a:r>
                        <a:rPr lang="de-DE" sz="800">
                          <a:solidFill>
                            <a:srgbClr val="000000"/>
                          </a:solidFill>
                          <a:effectLst/>
                          <a:latin typeface="Letter Gothic Std"/>
                          <a:ea typeface="Trebuchet MS" panose="020B0603020202020204" pitchFamily="34" charset="0"/>
                          <a:cs typeface="Trebuchet MS" panose="020B0603020202020204" pitchFamily="34" charset="0"/>
                        </a:rPr>
                        <a:t>filterable</a:t>
                      </a:r>
                      <a:r>
                        <a:rPr lang="de-DE" sz="800" spc="-40">
                          <a:solidFill>
                            <a:srgbClr val="000000"/>
                          </a:solidFill>
                          <a:effectLst/>
                          <a:latin typeface="Letter Gothic Std"/>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gibt an, ob das Attribut in einer Query-Operation </a:t>
                      </a:r>
                      <a:r>
                        <a:rPr lang="de-DE" sz="800">
                          <a:solidFill>
                            <a:srgbClr val="000000"/>
                          </a:solidFill>
                          <a:effectLst/>
                          <a:latin typeface="Letter Gothic Std"/>
                          <a:ea typeface="Trebuchet MS" panose="020B0603020202020204" pitchFamily="34" charset="0"/>
                          <a:cs typeface="Trebuchet MS" panose="020B0603020202020204" pitchFamily="34" charset="0"/>
                        </a:rPr>
                        <a:t>$filter</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wie</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p>
                      <a:pPr marL="31750">
                        <a:lnSpc>
                          <a:spcPct val="113000"/>
                        </a:lnSpc>
                        <a:spcBef>
                          <a:spcPts val="15"/>
                        </a:spcBef>
                      </a:pPr>
                      <a:r>
                        <a:rPr lang="de-DE" sz="850" spc="-1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z.</a:t>
                      </a:r>
                      <a:r>
                        <a:rPr lang="de-DE" sz="850" spc="-105">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spc="-1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B. </a:t>
                      </a:r>
                      <a:r>
                        <a:rPr lang="de-DE" sz="800" spc="-10">
                          <a:solidFill>
                            <a:srgbClr val="000000"/>
                          </a:solidFill>
                          <a:effectLst/>
                          <a:latin typeface="Letter Gothic Std"/>
                          <a:ea typeface="Trebuchet MS" panose="020B0603020202020204" pitchFamily="34" charset="0"/>
                          <a:cs typeface="Trebuchet MS" panose="020B0603020202020204" pitchFamily="34" charset="0"/>
                        </a:rPr>
                        <a:t>$filter=ProductNumber</a:t>
                      </a:r>
                      <a:r>
                        <a:rPr lang="de-DE" sz="800" spc="-205">
                          <a:solidFill>
                            <a:srgbClr val="000000"/>
                          </a:solidFill>
                          <a:effectLst/>
                          <a:latin typeface="Letter Gothic Std"/>
                          <a:ea typeface="Trebuchet MS" panose="020B0603020202020204" pitchFamily="34" charset="0"/>
                          <a:cs typeface="Trebuchet MS" panose="020B0603020202020204" pitchFamily="34" charset="0"/>
                        </a:rPr>
                        <a:t> </a:t>
                      </a:r>
                      <a:r>
                        <a:rPr lang="de-DE" sz="800" spc="-10">
                          <a:solidFill>
                            <a:srgbClr val="000000"/>
                          </a:solidFill>
                          <a:effectLst/>
                          <a:latin typeface="Letter Gothic Std"/>
                          <a:ea typeface="Trebuchet MS" panose="020B0603020202020204" pitchFamily="34" charset="0"/>
                          <a:cs typeface="Trebuchet MS" panose="020B0603020202020204" pitchFamily="34" charset="0"/>
                        </a:rPr>
                        <a:t>eq</a:t>
                      </a:r>
                      <a:r>
                        <a:rPr lang="de-DE" sz="800" spc="-205">
                          <a:solidFill>
                            <a:srgbClr val="000000"/>
                          </a:solidFill>
                          <a:effectLst/>
                          <a:latin typeface="Letter Gothic Std"/>
                          <a:ea typeface="Trebuchet MS" panose="020B0603020202020204" pitchFamily="34" charset="0"/>
                          <a:cs typeface="Trebuchet MS" panose="020B0603020202020204" pitchFamily="34" charset="0"/>
                        </a:rPr>
                        <a:t> </a:t>
                      </a:r>
                      <a:r>
                        <a:rPr lang="de-DE" sz="800" spc="-10">
                          <a:solidFill>
                            <a:srgbClr val="000000"/>
                          </a:solidFill>
                          <a:effectLst/>
                          <a:latin typeface="Letter Gothic Std"/>
                          <a:ea typeface="Trebuchet MS" panose="020B0603020202020204" pitchFamily="34" charset="0"/>
                          <a:cs typeface="Trebuchet MS" panose="020B0603020202020204" pitchFamily="34" charset="0"/>
                        </a:rPr>
                        <a:t>'100000'</a:t>
                      </a:r>
                      <a:r>
                        <a:rPr lang="de-DE" sz="850" spc="-1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a:t>
                      </a:r>
                      <a:r>
                        <a:rPr lang="de-DE" sz="85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verwendet werden kann.</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802599090"/>
                  </a:ext>
                </a:extLst>
              </a:tr>
              <a:tr h="446026">
                <a:tc>
                  <a:txBody>
                    <a:bodyPr/>
                    <a:lstStyle/>
                    <a:p>
                      <a:pPr marL="38100">
                        <a:spcBef>
                          <a:spcPts val="265"/>
                        </a:spcBef>
                      </a:pPr>
                      <a:r>
                        <a:rPr lang="de-DE" sz="800" spc="-10">
                          <a:solidFill>
                            <a:srgbClr val="000000"/>
                          </a:solidFill>
                          <a:effectLst/>
                          <a:latin typeface="Letter Gothic Std"/>
                          <a:ea typeface="Trebuchet MS" panose="020B0603020202020204" pitchFamily="34" charset="0"/>
                          <a:cs typeface="Trebuchet MS" panose="020B0603020202020204" pitchFamily="34" charset="0"/>
                        </a:rPr>
                        <a:t>sap:label</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F2F2F2"/>
                    </a:solidFill>
                  </a:tcPr>
                </a:tc>
                <a:tc>
                  <a:txBody>
                    <a:bodyPr/>
                    <a:lstStyle/>
                    <a:p>
                      <a:pPr marL="31750">
                        <a:spcBef>
                          <a:spcPts val="210"/>
                        </a:spcBef>
                      </a:pPr>
                      <a:r>
                        <a:rPr lang="de-DE" sz="850" spc="-1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Beschriftung</a:t>
                      </a:r>
                      <a:endParaRPr lang="de-DE" sz="110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F2F2F2"/>
                    </a:solidFill>
                  </a:tcPr>
                </a:tc>
                <a:tc>
                  <a:txBody>
                    <a:bodyPr/>
                    <a:lstStyle/>
                    <a:p>
                      <a:pPr marL="31750" marR="40640">
                        <a:lnSpc>
                          <a:spcPct val="118000"/>
                        </a:lnSpc>
                        <a:spcBef>
                          <a:spcPts val="210"/>
                        </a:spcBef>
                      </a:pPr>
                      <a:r>
                        <a:rPr lang="de-DE" sz="85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Diese Eigenschaft stellt kurzen, lesbaren Text bereit, der für Beschriftungen und </a:t>
                      </a:r>
                      <a:r>
                        <a:rPr lang="de-DE" sz="850" dirty="0" err="1">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Beschreibun</a:t>
                      </a:r>
                      <a:r>
                        <a:rPr lang="de-DE" sz="85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rPr>
                        <a:t>- gen in der Benutzeroberfläche geeignet ist.</a:t>
                      </a:r>
                      <a:endParaRPr lang="de-DE" sz="1100" dirty="0">
                        <a:effectLst/>
                        <a:latin typeface="Trebuchet MS" panose="020B0603020202020204" pitchFamily="34" charset="0"/>
                        <a:ea typeface="Trebuchet MS" panose="020B0603020202020204" pitchFamily="34" charset="0"/>
                        <a:cs typeface="Trebuchet MS" panose="020B0603020202020204" pitchFamily="34" charset="0"/>
                      </a:endParaRPr>
                    </a:p>
                  </a:txBody>
                  <a:tcPr marL="0" marR="0"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1401160520"/>
                  </a:ext>
                </a:extLst>
              </a:tr>
            </a:tbl>
          </a:graphicData>
        </a:graphic>
      </p:graphicFrame>
      <p:sp>
        <p:nvSpPr>
          <p:cNvPr id="11" name="Textfeld 10">
            <a:extLst>
              <a:ext uri="{FF2B5EF4-FFF2-40B4-BE49-F238E27FC236}">
                <a16:creationId xmlns:a16="http://schemas.microsoft.com/office/drawing/2014/main" id="{1E1BB10E-1FF7-D099-A6E9-F7F0CC43DE27}"/>
              </a:ext>
            </a:extLst>
          </p:cNvPr>
          <p:cNvSpPr txBox="1"/>
          <p:nvPr/>
        </p:nvSpPr>
        <p:spPr>
          <a:xfrm>
            <a:off x="1280160" y="6005700"/>
            <a:ext cx="3219023" cy="369332"/>
          </a:xfrm>
          <a:prstGeom prst="rect">
            <a:avLst/>
          </a:prstGeom>
          <a:noFill/>
        </p:spPr>
        <p:txBody>
          <a:bodyPr wrap="none" rtlCol="0">
            <a:spAutoFit/>
          </a:bodyPr>
          <a:lstStyle/>
          <a:p>
            <a:r>
              <a:rPr lang="de-DE" dirty="0"/>
              <a:t>Annotationen für Entitätstypen</a:t>
            </a:r>
          </a:p>
        </p:txBody>
      </p:sp>
      <p:sp>
        <p:nvSpPr>
          <p:cNvPr id="12" name="Textfeld 11">
            <a:extLst>
              <a:ext uri="{FF2B5EF4-FFF2-40B4-BE49-F238E27FC236}">
                <a16:creationId xmlns:a16="http://schemas.microsoft.com/office/drawing/2014/main" id="{5D379987-2517-5D34-B7F3-7C855A3EC95C}"/>
              </a:ext>
            </a:extLst>
          </p:cNvPr>
          <p:cNvSpPr txBox="1"/>
          <p:nvPr/>
        </p:nvSpPr>
        <p:spPr>
          <a:xfrm>
            <a:off x="7028688" y="5999447"/>
            <a:ext cx="2767552" cy="369332"/>
          </a:xfrm>
          <a:prstGeom prst="rect">
            <a:avLst/>
          </a:prstGeom>
          <a:noFill/>
        </p:spPr>
        <p:txBody>
          <a:bodyPr wrap="none" rtlCol="0">
            <a:spAutoFit/>
          </a:bodyPr>
          <a:lstStyle/>
          <a:p>
            <a:r>
              <a:rPr lang="de-DE" dirty="0"/>
              <a:t>Annotationen für Attribute</a:t>
            </a:r>
          </a:p>
        </p:txBody>
      </p:sp>
    </p:spTree>
    <p:extLst>
      <p:ext uri="{BB962C8B-B14F-4D97-AF65-F5344CB8AC3E}">
        <p14:creationId xmlns:p14="http://schemas.microsoft.com/office/powerpoint/2010/main" val="3153412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DAAC70-79D5-41B7-3B6C-8F8B93E6417B}"/>
            </a:ext>
          </a:extLst>
        </p:cNvPr>
        <p:cNvGrpSpPr/>
        <p:nvPr/>
      </p:nvGrpSpPr>
      <p:grpSpPr>
        <a:xfrm>
          <a:off x="0" y="0"/>
          <a:ext cx="0" cy="0"/>
          <a:chOff x="0" y="0"/>
          <a:chExt cx="0" cy="0"/>
        </a:xfrm>
      </p:grpSpPr>
      <p:sp>
        <p:nvSpPr>
          <p:cNvPr id="9" name="Inhaltsplatzhalter 8">
            <a:extLst>
              <a:ext uri="{FF2B5EF4-FFF2-40B4-BE49-F238E27FC236}">
                <a16:creationId xmlns:a16="http://schemas.microsoft.com/office/drawing/2014/main" id="{40E2DE42-A7DA-DC3C-5B23-5C844580DCDC}"/>
              </a:ext>
            </a:extLst>
          </p:cNvPr>
          <p:cNvSpPr>
            <a:spLocks noGrp="1"/>
          </p:cNvSpPr>
          <p:nvPr>
            <p:ph idx="1"/>
          </p:nvPr>
        </p:nvSpPr>
        <p:spPr/>
        <p:txBody>
          <a:bodyPr/>
          <a:lstStyle/>
          <a:p>
            <a:endParaRPr lang="de-DE" dirty="0"/>
          </a:p>
        </p:txBody>
      </p:sp>
      <p:sp useBgFill="1">
        <p:nvSpPr>
          <p:cNvPr id="42" name="Rectangle 7">
            <a:extLst>
              <a:ext uri="{FF2B5EF4-FFF2-40B4-BE49-F238E27FC236}">
                <a16:creationId xmlns:a16="http://schemas.microsoft.com/office/drawing/2014/main" id="{53A198AA-970B-A031-2442-50DFC6CC7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BE08EEB-7580-B2B4-21D2-C544C91C5844}"/>
              </a:ext>
            </a:extLst>
          </p:cNvPr>
          <p:cNvSpPr>
            <a:spLocks noGrp="1"/>
          </p:cNvSpPr>
          <p:nvPr>
            <p:ph type="title"/>
          </p:nvPr>
        </p:nvSpPr>
        <p:spPr>
          <a:xfrm>
            <a:off x="838200" y="365125"/>
            <a:ext cx="10515600" cy="1325563"/>
          </a:xfrm>
        </p:spPr>
        <p:txBody>
          <a:bodyPr>
            <a:normAutofit/>
          </a:bodyPr>
          <a:lstStyle/>
          <a:p>
            <a:r>
              <a:rPr lang="de-DE" sz="4200" dirty="0"/>
              <a:t>Annotationen aus </a:t>
            </a:r>
            <a:r>
              <a:rPr lang="de-DE" sz="4200" dirty="0" err="1"/>
              <a:t>OData</a:t>
            </a:r>
            <a:r>
              <a:rPr lang="de-DE" sz="4200" dirty="0"/>
              <a:t> V2 (In der SEGW)</a:t>
            </a:r>
          </a:p>
        </p:txBody>
      </p:sp>
      <p:sp>
        <p:nvSpPr>
          <p:cNvPr id="43" name="sketch line">
            <a:extLst>
              <a:ext uri="{FF2B5EF4-FFF2-40B4-BE49-F238E27FC236}">
                <a16:creationId xmlns:a16="http://schemas.microsoft.com/office/drawing/2014/main" id="{98BF3478-45EF-AFEA-AF40-CBB3D6A67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feld 10">
            <a:extLst>
              <a:ext uri="{FF2B5EF4-FFF2-40B4-BE49-F238E27FC236}">
                <a16:creationId xmlns:a16="http://schemas.microsoft.com/office/drawing/2014/main" id="{EA77F75C-FBA2-25AC-9C46-BD3C74BFC291}"/>
              </a:ext>
            </a:extLst>
          </p:cNvPr>
          <p:cNvSpPr txBox="1"/>
          <p:nvPr/>
        </p:nvSpPr>
        <p:spPr>
          <a:xfrm>
            <a:off x="1353598" y="4811295"/>
            <a:ext cx="3219023" cy="646331"/>
          </a:xfrm>
          <a:prstGeom prst="rect">
            <a:avLst/>
          </a:prstGeom>
          <a:noFill/>
        </p:spPr>
        <p:txBody>
          <a:bodyPr wrap="none" rtlCol="0">
            <a:spAutoFit/>
          </a:bodyPr>
          <a:lstStyle/>
          <a:p>
            <a:r>
              <a:rPr lang="de-DE" dirty="0"/>
              <a:t>Annotationen für Entitätstypen</a:t>
            </a:r>
            <a:br>
              <a:rPr lang="de-DE" dirty="0"/>
            </a:br>
            <a:r>
              <a:rPr lang="de-DE" dirty="0"/>
              <a:t>(In SAP Transaktion: SEGW)</a:t>
            </a:r>
          </a:p>
        </p:txBody>
      </p:sp>
      <p:pic>
        <p:nvPicPr>
          <p:cNvPr id="7" name="Grafik 6">
            <a:extLst>
              <a:ext uri="{FF2B5EF4-FFF2-40B4-BE49-F238E27FC236}">
                <a16:creationId xmlns:a16="http://schemas.microsoft.com/office/drawing/2014/main" id="{117B6DCE-49C1-7093-A08E-FB6BB6F3A0E5}"/>
              </a:ext>
            </a:extLst>
          </p:cNvPr>
          <p:cNvPicPr>
            <a:picLocks noChangeAspect="1"/>
          </p:cNvPicPr>
          <p:nvPr/>
        </p:nvPicPr>
        <p:blipFill>
          <a:blip r:embed="rId3"/>
          <a:stretch>
            <a:fillRect/>
          </a:stretch>
        </p:blipFill>
        <p:spPr>
          <a:xfrm>
            <a:off x="6524286" y="2061962"/>
            <a:ext cx="4812296" cy="2659427"/>
          </a:xfrm>
          <a:prstGeom prst="rect">
            <a:avLst/>
          </a:prstGeom>
        </p:spPr>
      </p:pic>
      <p:sp>
        <p:nvSpPr>
          <p:cNvPr id="13" name="Textfeld 12">
            <a:extLst>
              <a:ext uri="{FF2B5EF4-FFF2-40B4-BE49-F238E27FC236}">
                <a16:creationId xmlns:a16="http://schemas.microsoft.com/office/drawing/2014/main" id="{519B254A-7D49-C19E-C6DB-5C91EAF9EF48}"/>
              </a:ext>
            </a:extLst>
          </p:cNvPr>
          <p:cNvSpPr txBox="1"/>
          <p:nvPr/>
        </p:nvSpPr>
        <p:spPr>
          <a:xfrm>
            <a:off x="7156990" y="4811295"/>
            <a:ext cx="2882969" cy="646331"/>
          </a:xfrm>
          <a:prstGeom prst="rect">
            <a:avLst/>
          </a:prstGeom>
          <a:noFill/>
        </p:spPr>
        <p:txBody>
          <a:bodyPr wrap="none" rtlCol="0">
            <a:spAutoFit/>
          </a:bodyPr>
          <a:lstStyle/>
          <a:p>
            <a:r>
              <a:rPr lang="de-DE" dirty="0"/>
              <a:t>Annotationen für Attribute</a:t>
            </a:r>
            <a:br>
              <a:rPr lang="de-DE" dirty="0"/>
            </a:br>
            <a:r>
              <a:rPr lang="de-DE" dirty="0"/>
              <a:t>(In SAP Transaktion: SEGW)</a:t>
            </a:r>
          </a:p>
        </p:txBody>
      </p:sp>
      <p:pic>
        <p:nvPicPr>
          <p:cNvPr id="15" name="Grafik 14">
            <a:extLst>
              <a:ext uri="{FF2B5EF4-FFF2-40B4-BE49-F238E27FC236}">
                <a16:creationId xmlns:a16="http://schemas.microsoft.com/office/drawing/2014/main" id="{F501F2CE-903C-B023-7F2E-B2DC3D63F7BF}"/>
              </a:ext>
            </a:extLst>
          </p:cNvPr>
          <p:cNvPicPr>
            <a:picLocks noChangeAspect="1"/>
          </p:cNvPicPr>
          <p:nvPr/>
        </p:nvPicPr>
        <p:blipFill>
          <a:blip r:embed="rId4"/>
          <a:stretch>
            <a:fillRect/>
          </a:stretch>
        </p:blipFill>
        <p:spPr>
          <a:xfrm>
            <a:off x="1011408" y="2051432"/>
            <a:ext cx="5083068" cy="2755135"/>
          </a:xfrm>
          <a:prstGeom prst="rect">
            <a:avLst/>
          </a:prstGeom>
        </p:spPr>
      </p:pic>
    </p:spTree>
    <p:extLst>
      <p:ext uri="{BB962C8B-B14F-4D97-AF65-F5344CB8AC3E}">
        <p14:creationId xmlns:p14="http://schemas.microsoft.com/office/powerpoint/2010/main" val="119646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9690FE-562E-272C-4FB4-9D4BA7620D2F}"/>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29CF40A8-8599-4892-BB94-0571E7D04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A22AF70-EB22-ED83-24C7-08A5B57781C5}"/>
              </a:ext>
            </a:extLst>
          </p:cNvPr>
          <p:cNvSpPr>
            <a:spLocks noGrp="1"/>
          </p:cNvSpPr>
          <p:nvPr>
            <p:ph type="title"/>
          </p:nvPr>
        </p:nvSpPr>
        <p:spPr>
          <a:xfrm>
            <a:off x="838200" y="365125"/>
            <a:ext cx="10515600" cy="1325563"/>
          </a:xfrm>
        </p:spPr>
        <p:txBody>
          <a:bodyPr>
            <a:normAutofit/>
          </a:bodyPr>
          <a:lstStyle/>
          <a:p>
            <a:r>
              <a:rPr lang="de-DE" sz="4200" dirty="0"/>
              <a:t>Definition von Annotationen in MPC_EXT Klasse</a:t>
            </a:r>
          </a:p>
        </p:txBody>
      </p:sp>
      <p:sp>
        <p:nvSpPr>
          <p:cNvPr id="43" name="sketch line">
            <a:extLst>
              <a:ext uri="{FF2B5EF4-FFF2-40B4-BE49-F238E27FC236}">
                <a16:creationId xmlns:a16="http://schemas.microsoft.com/office/drawing/2014/main" id="{0F50B3A4-C190-3F8F-948B-9667868CE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424BEABA-F96C-EB65-3F86-4CA2C5FE4196}"/>
              </a:ext>
            </a:extLst>
          </p:cNvPr>
          <p:cNvSpPr>
            <a:spLocks noGrp="1"/>
          </p:cNvSpPr>
          <p:nvPr>
            <p:ph idx="1"/>
          </p:nvPr>
        </p:nvSpPr>
        <p:spPr>
          <a:xfrm>
            <a:off x="838200" y="1920331"/>
            <a:ext cx="10515600" cy="4251960"/>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solidFill>
                  <a:prstClr val="black"/>
                </a:solidFill>
                <a:latin typeface="-apple-system"/>
              </a:rPr>
              <a:t>Weitere</a:t>
            </a:r>
            <a:r>
              <a:rPr kumimoji="0" lang="de-DE" sz="2800" b="0" i="0" u="none" strike="noStrike" kern="1200" cap="none" spc="0" normalizeH="0" baseline="0" noProof="0" dirty="0">
                <a:ln>
                  <a:noFill/>
                </a:ln>
                <a:solidFill>
                  <a:prstClr val="black"/>
                </a:solidFill>
                <a:effectLst/>
                <a:uLnTx/>
                <a:uFillTx/>
                <a:latin typeface="-apple-system"/>
                <a:ea typeface="+mn-ea"/>
                <a:cs typeface="+mn-cs"/>
              </a:rPr>
              <a:t> Annotationen (wie zum Beispiel </a:t>
            </a:r>
            <a:r>
              <a:rPr kumimoji="0" lang="de-DE" sz="2800" b="0" i="0" u="none" strike="noStrike" kern="1200" cap="none" spc="0" normalizeH="0" baseline="0" noProof="0" dirty="0" err="1">
                <a:ln>
                  <a:noFill/>
                </a:ln>
                <a:solidFill>
                  <a:prstClr val="black"/>
                </a:solidFill>
                <a:effectLst/>
                <a:uLnTx/>
                <a:uFillTx/>
                <a:latin typeface="-apple-system"/>
                <a:ea typeface="+mn-ea"/>
                <a:cs typeface="+mn-cs"/>
              </a:rPr>
              <a:t>LineItem</a:t>
            </a:r>
            <a:r>
              <a:rPr kumimoji="0" lang="de-DE" sz="2800" b="0" i="0" u="none" strike="noStrike" kern="1200" cap="none" spc="0" normalizeH="0" baseline="0" noProof="0" dirty="0">
                <a:ln>
                  <a:noFill/>
                </a:ln>
                <a:solidFill>
                  <a:prstClr val="black"/>
                </a:solidFill>
                <a:effectLst/>
                <a:uLnTx/>
                <a:uFillTx/>
                <a:latin typeface="-apple-system"/>
                <a:ea typeface="+mn-ea"/>
                <a:cs typeface="+mn-cs"/>
              </a:rPr>
              <a:t> Annotationen für sichtbare Spalten </a:t>
            </a:r>
            <a:r>
              <a:rPr kumimoji="0" lang="de-DE" sz="2800" b="0" i="0" u="none" strike="noStrike" kern="1200" cap="none" spc="0" normalizeH="0" baseline="0" noProof="0" dirty="0" err="1">
                <a:ln>
                  <a:noFill/>
                </a:ln>
                <a:solidFill>
                  <a:prstClr val="black"/>
                </a:solidFill>
                <a:effectLst/>
                <a:uLnTx/>
                <a:uFillTx/>
                <a:latin typeface="-apple-system"/>
                <a:ea typeface="+mn-ea"/>
                <a:cs typeface="+mn-cs"/>
              </a:rPr>
              <a:t>inSmartTable</a:t>
            </a:r>
            <a:r>
              <a:rPr kumimoji="0" lang="de-DE" sz="2800" b="0" i="0" u="none" strike="noStrike" kern="1200" cap="none" spc="0" normalizeH="0" baseline="0" noProof="0" dirty="0">
                <a:ln>
                  <a:noFill/>
                </a:ln>
                <a:solidFill>
                  <a:prstClr val="black"/>
                </a:solidFill>
                <a:effectLst/>
                <a:uLnTx/>
                <a:uFillTx/>
                <a:latin typeface="-apple-system"/>
                <a:ea typeface="+mn-ea"/>
                <a:cs typeface="+mn-cs"/>
              </a:rPr>
              <a:t>) können z.B. in der </a:t>
            </a:r>
            <a:r>
              <a:rPr kumimoji="0" lang="de-DE" sz="2800" b="0" i="0" u="none" strike="noStrike" kern="1200" cap="none" spc="0" normalizeH="0" baseline="0" noProof="0" dirty="0" err="1">
                <a:ln>
                  <a:noFill/>
                </a:ln>
                <a:solidFill>
                  <a:prstClr val="black"/>
                </a:solidFill>
                <a:effectLst/>
                <a:uLnTx/>
                <a:uFillTx/>
                <a:latin typeface="-apple-system"/>
                <a:ea typeface="+mn-ea"/>
                <a:cs typeface="+mn-cs"/>
              </a:rPr>
              <a:t>OData</a:t>
            </a:r>
            <a:r>
              <a:rPr kumimoji="0" lang="de-DE" sz="2800" b="0" i="0" u="none" strike="noStrike" kern="1200" cap="none" spc="0" normalizeH="0" baseline="0" noProof="0" dirty="0">
                <a:ln>
                  <a:noFill/>
                </a:ln>
                <a:solidFill>
                  <a:prstClr val="black"/>
                </a:solidFill>
                <a:effectLst/>
                <a:uLnTx/>
                <a:uFillTx/>
                <a:latin typeface="-apple-system"/>
                <a:ea typeface="+mn-ea"/>
                <a:cs typeface="+mn-cs"/>
              </a:rPr>
              <a:t> </a:t>
            </a:r>
            <a:r>
              <a:rPr kumimoji="0" lang="de-DE" sz="2800" b="0" i="0" u="none" strike="noStrike" kern="1200" cap="none" spc="0" normalizeH="0" baseline="0" noProof="0" dirty="0" err="1">
                <a:ln>
                  <a:noFill/>
                </a:ln>
                <a:solidFill>
                  <a:prstClr val="black"/>
                </a:solidFill>
                <a:effectLst/>
                <a:uLnTx/>
                <a:uFillTx/>
                <a:latin typeface="-apple-system"/>
                <a:ea typeface="+mn-ea"/>
                <a:cs typeface="+mn-cs"/>
              </a:rPr>
              <a:t>ModelProviderKlasse</a:t>
            </a:r>
            <a:r>
              <a:rPr kumimoji="0" lang="de-DE" sz="2800" b="0" i="0" u="none" strike="noStrike" kern="1200" cap="none" spc="0" normalizeH="0" baseline="0" noProof="0" dirty="0">
                <a:ln>
                  <a:noFill/>
                </a:ln>
                <a:solidFill>
                  <a:prstClr val="black"/>
                </a:solidFill>
                <a:effectLst/>
                <a:uLnTx/>
                <a:uFillTx/>
                <a:latin typeface="-apple-system"/>
                <a:ea typeface="+mn-ea"/>
                <a:cs typeface="+mn-cs"/>
              </a:rPr>
              <a:t> *MPC_EXT (Modelstruktur überschreiben) </a:t>
            </a:r>
            <a:r>
              <a:rPr kumimoji="0" lang="de-DE" sz="2800" b="0" i="0" u="none" strike="noStrike" kern="1200" cap="none" spc="0" normalizeH="0" baseline="0" noProof="0" dirty="0" err="1">
                <a:ln>
                  <a:noFill/>
                </a:ln>
                <a:solidFill>
                  <a:prstClr val="black"/>
                </a:solidFill>
                <a:effectLst/>
                <a:uLnTx/>
                <a:uFillTx/>
                <a:latin typeface="-apple-system"/>
                <a:ea typeface="+mn-ea"/>
                <a:cs typeface="+mn-cs"/>
              </a:rPr>
              <a:t>redefiniert</a:t>
            </a:r>
            <a:r>
              <a:rPr kumimoji="0" lang="de-DE" sz="2800" b="0" i="0" u="none" strike="noStrike" kern="1200" cap="none" spc="0" normalizeH="0" baseline="0" noProof="0" dirty="0">
                <a:ln>
                  <a:noFill/>
                </a:ln>
                <a:solidFill>
                  <a:prstClr val="black"/>
                </a:solidFill>
                <a:effectLst/>
                <a:uLnTx/>
                <a:uFillTx/>
                <a:latin typeface="-apple-system"/>
                <a:ea typeface="+mn-ea"/>
                <a:cs typeface="+mn-cs"/>
              </a:rPr>
              <a:t> werden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solidFill>
                  <a:prstClr val="black"/>
                </a:solidFill>
                <a:latin typeface="-apple-system"/>
              </a:rPr>
              <a:t>Dazu die Methode „</a:t>
            </a:r>
            <a:r>
              <a:rPr lang="de-DE" dirty="0" err="1">
                <a:solidFill>
                  <a:prstClr val="black"/>
                </a:solidFill>
                <a:latin typeface="-apple-system"/>
              </a:rPr>
              <a:t>define</a:t>
            </a:r>
            <a:r>
              <a:rPr lang="de-DE" dirty="0">
                <a:solidFill>
                  <a:prstClr val="black"/>
                </a:solidFill>
                <a:latin typeface="-apple-system"/>
              </a:rPr>
              <a:t>“ </a:t>
            </a:r>
            <a:r>
              <a:rPr lang="de-DE" dirty="0" err="1">
                <a:solidFill>
                  <a:prstClr val="black"/>
                </a:solidFill>
                <a:latin typeface="-apple-system"/>
              </a:rPr>
              <a:t>redefinieren</a:t>
            </a:r>
            <a:endParaRPr kumimoji="0" lang="de-DE" sz="2800" b="0" i="0" u="none" strike="noStrike" kern="1200" cap="none" spc="0" normalizeH="0" baseline="0" noProof="0" dirty="0">
              <a:ln>
                <a:noFill/>
              </a:ln>
              <a:solidFill>
                <a:prstClr val="black"/>
              </a:solidFill>
              <a:effectLst/>
              <a:uLnTx/>
              <a:uFillTx/>
              <a:latin typeface="-apple-system"/>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de-DE" sz="2800" b="0" i="0" u="none" strike="noStrike" kern="1200" cap="none" spc="0" normalizeH="0" baseline="0" noProof="0" dirty="0">
                <a:ln>
                  <a:noFill/>
                </a:ln>
                <a:solidFill>
                  <a:prstClr val="black"/>
                </a:solidFill>
                <a:effectLst/>
                <a:uLnTx/>
                <a:uFillTx/>
                <a:latin typeface="-apple-system"/>
                <a:ea typeface="+mn-ea"/>
                <a:cs typeface="+mn-cs"/>
              </a:rPr>
              <a:t>Dann die Annotationen mit Hilfe von ABAP </a:t>
            </a:r>
            <a:r>
              <a:rPr lang="de-DE" dirty="0">
                <a:solidFill>
                  <a:prstClr val="black"/>
                </a:solidFill>
                <a:latin typeface="-apple-system"/>
              </a:rPr>
              <a:t>Code hinzufügen</a:t>
            </a:r>
            <a:endParaRPr kumimoji="0" lang="de-DE" sz="2800" b="0" i="0" u="none" strike="noStrike" kern="1200" cap="none" spc="0" normalizeH="0" baseline="0" noProof="0" dirty="0">
              <a:ln>
                <a:noFill/>
              </a:ln>
              <a:solidFill>
                <a:prstClr val="black"/>
              </a:solidFill>
              <a:effectLst/>
              <a:uLnTx/>
              <a:uFillTx/>
              <a:latin typeface="-apple-system"/>
              <a:ea typeface="+mn-ea"/>
              <a:cs typeface="+mn-cs"/>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de-DE" sz="2800" b="0" i="0" u="none" strike="noStrike" kern="1200" cap="none" spc="0" normalizeH="0" baseline="0" noProof="0" dirty="0">
              <a:ln>
                <a:noFill/>
              </a:ln>
              <a:solidFill>
                <a:prstClr val="black"/>
              </a:solidFill>
              <a:effectLst/>
              <a:uLnTx/>
              <a:uFillTx/>
              <a:latin typeface="-apple-system"/>
              <a:ea typeface="+mn-ea"/>
              <a:cs typeface="+mn-cs"/>
            </a:endParaRPr>
          </a:p>
        </p:txBody>
      </p:sp>
    </p:spTree>
    <p:extLst>
      <p:ext uri="{BB962C8B-B14F-4D97-AF65-F5344CB8AC3E}">
        <p14:creationId xmlns:p14="http://schemas.microsoft.com/office/powerpoint/2010/main" val="481446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774D19-9948-DEF6-069B-F74CF67C8FC3}"/>
            </a:ext>
          </a:extLst>
        </p:cNvPr>
        <p:cNvGrpSpPr/>
        <p:nvPr/>
      </p:nvGrpSpPr>
      <p:grpSpPr>
        <a:xfrm>
          <a:off x="0" y="0"/>
          <a:ext cx="0" cy="0"/>
          <a:chOff x="0" y="0"/>
          <a:chExt cx="0" cy="0"/>
        </a:xfrm>
      </p:grpSpPr>
      <p:sp>
        <p:nvSpPr>
          <p:cNvPr id="44" name="Inhaltsplatzhalter 2">
            <a:extLst>
              <a:ext uri="{FF2B5EF4-FFF2-40B4-BE49-F238E27FC236}">
                <a16:creationId xmlns:a16="http://schemas.microsoft.com/office/drawing/2014/main" id="{CDA15811-C4CF-4357-C5D9-07C7C04D3487}"/>
              </a:ext>
            </a:extLst>
          </p:cNvPr>
          <p:cNvSpPr>
            <a:spLocks noGrp="1"/>
          </p:cNvSpPr>
          <p:nvPr>
            <p:ph idx="1"/>
          </p:nvPr>
        </p:nvSpPr>
        <p:spPr>
          <a:xfrm>
            <a:off x="838200" y="1920331"/>
            <a:ext cx="10515600" cy="4251960"/>
          </a:xfrm>
        </p:spPr>
        <p:txBody>
          <a:bodyPr>
            <a:normAutofit/>
          </a:bodyPr>
          <a:lstStyle/>
          <a:p>
            <a:pPr marL="0" marR="0" lvl="0" indent="0" algn="l" defTabSz="914400" rtl="0" eaLnBrk="1" fontAlgn="auto" latinLnBrk="0" hangingPunct="1">
              <a:lnSpc>
                <a:spcPct val="90000"/>
              </a:lnSpc>
              <a:spcBef>
                <a:spcPts val="1000"/>
              </a:spcBef>
              <a:spcAft>
                <a:spcPts val="0"/>
              </a:spcAft>
              <a:buClrTx/>
              <a:buSzTx/>
              <a:buNone/>
              <a:tabLst/>
              <a:defRPr/>
            </a:pPr>
            <a:endParaRPr kumimoji="0" lang="de-DE" sz="2800" b="0" i="0" u="none" strike="noStrike" kern="1200" cap="none" spc="0" normalizeH="0" baseline="0" noProof="0" dirty="0">
              <a:ln>
                <a:noFill/>
              </a:ln>
              <a:solidFill>
                <a:prstClr val="black"/>
              </a:solidFill>
              <a:effectLst/>
              <a:uLnTx/>
              <a:uFillTx/>
              <a:latin typeface="-apple-system"/>
              <a:ea typeface="+mn-ea"/>
              <a:cs typeface="+mn-cs"/>
            </a:endParaRPr>
          </a:p>
        </p:txBody>
      </p:sp>
      <p:sp useBgFill="1">
        <p:nvSpPr>
          <p:cNvPr id="42" name="Rectangle 7">
            <a:extLst>
              <a:ext uri="{FF2B5EF4-FFF2-40B4-BE49-F238E27FC236}">
                <a16:creationId xmlns:a16="http://schemas.microsoft.com/office/drawing/2014/main" id="{805D3D94-D25B-9FB8-297F-D9F75A700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CBE9981-F863-8BD3-9679-8A81F0EFF47B}"/>
              </a:ext>
            </a:extLst>
          </p:cNvPr>
          <p:cNvSpPr>
            <a:spLocks noGrp="1"/>
          </p:cNvSpPr>
          <p:nvPr>
            <p:ph type="title"/>
          </p:nvPr>
        </p:nvSpPr>
        <p:spPr>
          <a:xfrm>
            <a:off x="838200" y="365125"/>
            <a:ext cx="10515600" cy="1325563"/>
          </a:xfrm>
        </p:spPr>
        <p:txBody>
          <a:bodyPr>
            <a:normAutofit/>
          </a:bodyPr>
          <a:lstStyle/>
          <a:p>
            <a:r>
              <a:rPr lang="de-DE" sz="4200" dirty="0"/>
              <a:t>Definition von Annotationen in MPC_EXT Klasse</a:t>
            </a:r>
          </a:p>
        </p:txBody>
      </p:sp>
      <p:sp>
        <p:nvSpPr>
          <p:cNvPr id="43" name="sketch line">
            <a:extLst>
              <a:ext uri="{FF2B5EF4-FFF2-40B4-BE49-F238E27FC236}">
                <a16:creationId xmlns:a16="http://schemas.microsoft.com/office/drawing/2014/main" id="{3DEA7F8B-239B-05A4-2E70-F96D4149D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feld 2">
            <a:extLst>
              <a:ext uri="{FF2B5EF4-FFF2-40B4-BE49-F238E27FC236}">
                <a16:creationId xmlns:a16="http://schemas.microsoft.com/office/drawing/2014/main" id="{4F67A8B2-3E68-89AD-043A-3FA539D8CA78}"/>
              </a:ext>
            </a:extLst>
          </p:cNvPr>
          <p:cNvSpPr txBox="1"/>
          <p:nvPr/>
        </p:nvSpPr>
        <p:spPr>
          <a:xfrm>
            <a:off x="781583" y="1961078"/>
            <a:ext cx="2342501" cy="646331"/>
          </a:xfrm>
          <a:prstGeom prst="rect">
            <a:avLst/>
          </a:prstGeom>
          <a:noFill/>
        </p:spPr>
        <p:txBody>
          <a:bodyPr wrap="none" rtlCol="0">
            <a:spAutoFit/>
          </a:bodyPr>
          <a:lstStyle/>
          <a:p>
            <a:r>
              <a:rPr lang="de-DE" dirty="0"/>
              <a:t>Folgende Definition in</a:t>
            </a:r>
          </a:p>
          <a:p>
            <a:r>
              <a:rPr lang="de-DE" dirty="0" err="1"/>
              <a:t>Define</a:t>
            </a:r>
            <a:r>
              <a:rPr lang="de-DE" dirty="0"/>
              <a:t> Methode…</a:t>
            </a:r>
          </a:p>
        </p:txBody>
      </p:sp>
      <p:pic>
        <p:nvPicPr>
          <p:cNvPr id="10" name="Grafik 9">
            <a:extLst>
              <a:ext uri="{FF2B5EF4-FFF2-40B4-BE49-F238E27FC236}">
                <a16:creationId xmlns:a16="http://schemas.microsoft.com/office/drawing/2014/main" id="{058FD19D-EADB-D294-C5CC-7165B055A693}"/>
              </a:ext>
            </a:extLst>
          </p:cNvPr>
          <p:cNvPicPr>
            <a:picLocks noChangeAspect="1"/>
          </p:cNvPicPr>
          <p:nvPr/>
        </p:nvPicPr>
        <p:blipFill>
          <a:blip r:embed="rId3"/>
          <a:stretch>
            <a:fillRect/>
          </a:stretch>
        </p:blipFill>
        <p:spPr>
          <a:xfrm>
            <a:off x="3644814" y="1899751"/>
            <a:ext cx="4899324" cy="4744212"/>
          </a:xfrm>
          <a:prstGeom prst="rect">
            <a:avLst/>
          </a:prstGeom>
        </p:spPr>
      </p:pic>
    </p:spTree>
    <p:extLst>
      <p:ext uri="{BB962C8B-B14F-4D97-AF65-F5344CB8AC3E}">
        <p14:creationId xmlns:p14="http://schemas.microsoft.com/office/powerpoint/2010/main" val="1216553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29A991-E9FA-826D-84A1-20D1012B804D}"/>
            </a:ext>
          </a:extLst>
        </p:cNvPr>
        <p:cNvGrpSpPr/>
        <p:nvPr/>
      </p:nvGrpSpPr>
      <p:grpSpPr>
        <a:xfrm>
          <a:off x="0" y="0"/>
          <a:ext cx="0" cy="0"/>
          <a:chOff x="0" y="0"/>
          <a:chExt cx="0" cy="0"/>
        </a:xfrm>
      </p:grpSpPr>
      <p:sp>
        <p:nvSpPr>
          <p:cNvPr id="44" name="Inhaltsplatzhalter 2">
            <a:extLst>
              <a:ext uri="{FF2B5EF4-FFF2-40B4-BE49-F238E27FC236}">
                <a16:creationId xmlns:a16="http://schemas.microsoft.com/office/drawing/2014/main" id="{E64147A9-5DC2-0F90-6853-C0AAD3C57DB1}"/>
              </a:ext>
            </a:extLst>
          </p:cNvPr>
          <p:cNvSpPr>
            <a:spLocks noGrp="1"/>
          </p:cNvSpPr>
          <p:nvPr>
            <p:ph idx="1"/>
          </p:nvPr>
        </p:nvSpPr>
        <p:spPr>
          <a:xfrm>
            <a:off x="838200" y="1920331"/>
            <a:ext cx="10515600" cy="4251960"/>
          </a:xfrm>
        </p:spPr>
        <p:txBody>
          <a:bodyPr>
            <a:normAutofit/>
          </a:bodyPr>
          <a:lstStyle/>
          <a:p>
            <a:pPr marL="0" marR="0" lvl="0" indent="0" algn="l" defTabSz="914400" rtl="0" eaLnBrk="1" fontAlgn="auto" latinLnBrk="0" hangingPunct="1">
              <a:lnSpc>
                <a:spcPct val="90000"/>
              </a:lnSpc>
              <a:spcBef>
                <a:spcPts val="1000"/>
              </a:spcBef>
              <a:spcAft>
                <a:spcPts val="0"/>
              </a:spcAft>
              <a:buClrTx/>
              <a:buSzTx/>
              <a:buNone/>
              <a:tabLst/>
              <a:defRPr/>
            </a:pPr>
            <a:endParaRPr kumimoji="0" lang="de-DE" sz="2800" b="0" i="0" u="none" strike="noStrike" kern="1200" cap="none" spc="0" normalizeH="0" baseline="0" noProof="0" dirty="0">
              <a:ln>
                <a:noFill/>
              </a:ln>
              <a:solidFill>
                <a:prstClr val="black"/>
              </a:solidFill>
              <a:effectLst/>
              <a:uLnTx/>
              <a:uFillTx/>
              <a:latin typeface="-apple-system"/>
              <a:ea typeface="+mn-ea"/>
              <a:cs typeface="+mn-cs"/>
            </a:endParaRPr>
          </a:p>
        </p:txBody>
      </p:sp>
      <p:sp useBgFill="1">
        <p:nvSpPr>
          <p:cNvPr id="42" name="Rectangle 7">
            <a:extLst>
              <a:ext uri="{FF2B5EF4-FFF2-40B4-BE49-F238E27FC236}">
                <a16:creationId xmlns:a16="http://schemas.microsoft.com/office/drawing/2014/main" id="{D26CDAAE-E59B-C2E9-7E9F-2C58072274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013C997-3EAA-E631-A71F-D397EB1F15B7}"/>
              </a:ext>
            </a:extLst>
          </p:cNvPr>
          <p:cNvSpPr>
            <a:spLocks noGrp="1"/>
          </p:cNvSpPr>
          <p:nvPr>
            <p:ph type="title"/>
          </p:nvPr>
        </p:nvSpPr>
        <p:spPr>
          <a:xfrm>
            <a:off x="838200" y="365125"/>
            <a:ext cx="10515600" cy="1325563"/>
          </a:xfrm>
        </p:spPr>
        <p:txBody>
          <a:bodyPr>
            <a:normAutofit/>
          </a:bodyPr>
          <a:lstStyle/>
          <a:p>
            <a:r>
              <a:rPr lang="de-DE" sz="4200" dirty="0"/>
              <a:t>Definition von Annotationen in MPC_EXT Klasse</a:t>
            </a:r>
          </a:p>
        </p:txBody>
      </p:sp>
      <p:sp>
        <p:nvSpPr>
          <p:cNvPr id="43" name="sketch line">
            <a:extLst>
              <a:ext uri="{FF2B5EF4-FFF2-40B4-BE49-F238E27FC236}">
                <a16:creationId xmlns:a16="http://schemas.microsoft.com/office/drawing/2014/main" id="{F6F55BA4-6BD1-627A-A040-293661C63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feld 2">
            <a:extLst>
              <a:ext uri="{FF2B5EF4-FFF2-40B4-BE49-F238E27FC236}">
                <a16:creationId xmlns:a16="http://schemas.microsoft.com/office/drawing/2014/main" id="{C13070DA-102C-77A1-C421-60ADBF38DB53}"/>
              </a:ext>
            </a:extLst>
          </p:cNvPr>
          <p:cNvSpPr txBox="1"/>
          <p:nvPr/>
        </p:nvSpPr>
        <p:spPr>
          <a:xfrm>
            <a:off x="781583" y="1961078"/>
            <a:ext cx="6680355" cy="369332"/>
          </a:xfrm>
          <a:prstGeom prst="rect">
            <a:avLst/>
          </a:prstGeom>
          <a:noFill/>
        </p:spPr>
        <p:txBody>
          <a:bodyPr wrap="none" rtlCol="0">
            <a:spAutoFit/>
          </a:bodyPr>
          <a:lstStyle/>
          <a:p>
            <a:r>
              <a:rPr lang="de-DE" dirty="0"/>
              <a:t>…Führt zu folgenden Annotationen im </a:t>
            </a:r>
            <a:r>
              <a:rPr lang="de-DE" dirty="0" err="1"/>
              <a:t>OData</a:t>
            </a:r>
            <a:r>
              <a:rPr lang="de-DE" dirty="0"/>
              <a:t> </a:t>
            </a:r>
            <a:r>
              <a:rPr lang="de-DE" dirty="0" err="1"/>
              <a:t>Metadatadokument</a:t>
            </a:r>
            <a:r>
              <a:rPr lang="de-DE" dirty="0"/>
              <a:t>:</a:t>
            </a:r>
          </a:p>
        </p:txBody>
      </p:sp>
      <p:pic>
        <p:nvPicPr>
          <p:cNvPr id="5" name="Grafik 4">
            <a:extLst>
              <a:ext uri="{FF2B5EF4-FFF2-40B4-BE49-F238E27FC236}">
                <a16:creationId xmlns:a16="http://schemas.microsoft.com/office/drawing/2014/main" id="{6B57DA55-D82F-8ADF-E1C9-FC813E7D98EB}"/>
              </a:ext>
            </a:extLst>
          </p:cNvPr>
          <p:cNvPicPr>
            <a:picLocks noChangeAspect="1"/>
          </p:cNvPicPr>
          <p:nvPr/>
        </p:nvPicPr>
        <p:blipFill>
          <a:blip r:embed="rId3"/>
          <a:stretch>
            <a:fillRect/>
          </a:stretch>
        </p:blipFill>
        <p:spPr>
          <a:xfrm>
            <a:off x="838200" y="2431542"/>
            <a:ext cx="6739128" cy="1994916"/>
          </a:xfrm>
          <a:prstGeom prst="rect">
            <a:avLst/>
          </a:prstGeom>
        </p:spPr>
      </p:pic>
    </p:spTree>
    <p:extLst>
      <p:ext uri="{BB962C8B-B14F-4D97-AF65-F5344CB8AC3E}">
        <p14:creationId xmlns:p14="http://schemas.microsoft.com/office/powerpoint/2010/main" val="183834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a:t>Smart Controls</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75680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71898F-0AD0-C4B6-FEB6-E69C14CF3F6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5D66ED5-F93B-6011-1AC8-084F70E7E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BA4A6D8-3C37-599B-DC2A-C55261DABB29}"/>
              </a:ext>
            </a:extLst>
          </p:cNvPr>
          <p:cNvSpPr>
            <a:spLocks noGrp="1"/>
          </p:cNvSpPr>
          <p:nvPr>
            <p:ph type="title"/>
          </p:nvPr>
        </p:nvSpPr>
        <p:spPr>
          <a:xfrm>
            <a:off x="838200" y="365125"/>
            <a:ext cx="10515600" cy="1325563"/>
          </a:xfrm>
        </p:spPr>
        <p:txBody>
          <a:bodyPr>
            <a:normAutofit/>
          </a:bodyPr>
          <a:lstStyle/>
          <a:p>
            <a:r>
              <a:rPr lang="de-DE" sz="4200" dirty="0"/>
              <a:t>Alternative: Definition von Annotationen in lokaler XML Datei der UI5 App</a:t>
            </a:r>
          </a:p>
        </p:txBody>
      </p:sp>
      <p:sp>
        <p:nvSpPr>
          <p:cNvPr id="43" name="sketch line">
            <a:extLst>
              <a:ext uri="{FF2B5EF4-FFF2-40B4-BE49-F238E27FC236}">
                <a16:creationId xmlns:a16="http://schemas.microsoft.com/office/drawing/2014/main" id="{0E1E68F2-3BF3-8AB4-A755-2DEEDCDD4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44E60ED9-66AB-B085-F345-1E0BD41ACBD8}"/>
              </a:ext>
            </a:extLst>
          </p:cNvPr>
          <p:cNvSpPr>
            <a:spLocks noGrp="1"/>
          </p:cNvSpPr>
          <p:nvPr>
            <p:ph idx="1"/>
          </p:nvPr>
        </p:nvSpPr>
        <p:spPr>
          <a:xfrm>
            <a:off x="838200" y="1920331"/>
            <a:ext cx="10515600" cy="4251960"/>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solidFill>
                  <a:prstClr val="black"/>
                </a:solidFill>
                <a:latin typeface="-apple-system"/>
              </a:rPr>
              <a:t>Dazu eine XML Datei mit Annotationen im </a:t>
            </a:r>
            <a:r>
              <a:rPr lang="de-DE" dirty="0" err="1">
                <a:solidFill>
                  <a:prstClr val="black"/>
                </a:solidFill>
                <a:latin typeface="-apple-system"/>
              </a:rPr>
              <a:t>webapp</a:t>
            </a:r>
            <a:r>
              <a:rPr lang="de-DE" dirty="0">
                <a:solidFill>
                  <a:prstClr val="black"/>
                </a:solidFill>
                <a:latin typeface="-apple-system"/>
              </a:rPr>
              <a:t> Verzeichnis der UI5 App anlegen, z.B. </a:t>
            </a:r>
            <a:r>
              <a:rPr lang="de-DE" dirty="0" err="1">
                <a:solidFill>
                  <a:prstClr val="black"/>
                </a:solidFill>
                <a:latin typeface="-apple-system"/>
              </a:rPr>
              <a:t>webapp</a:t>
            </a:r>
            <a:r>
              <a:rPr lang="de-DE" dirty="0">
                <a:solidFill>
                  <a:prstClr val="black"/>
                </a:solidFill>
                <a:latin typeface="-apple-system"/>
              </a:rPr>
              <a:t>/</a:t>
            </a:r>
            <a:r>
              <a:rPr lang="de-DE" dirty="0" err="1">
                <a:solidFill>
                  <a:prstClr val="black"/>
                </a:solidFill>
                <a:latin typeface="-apple-system"/>
              </a:rPr>
              <a:t>annotations</a:t>
            </a:r>
            <a:r>
              <a:rPr lang="de-DE" dirty="0">
                <a:solidFill>
                  <a:prstClr val="black"/>
                </a:solidFill>
                <a:latin typeface="-apple-system"/>
              </a:rPr>
              <a:t>/annotation.xml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solidFill>
                  <a:prstClr val="black"/>
                </a:solidFill>
                <a:latin typeface="-apple-system"/>
              </a:rPr>
              <a:t>In der </a:t>
            </a:r>
            <a:r>
              <a:rPr lang="de-DE" dirty="0" err="1">
                <a:solidFill>
                  <a:prstClr val="black"/>
                </a:solidFill>
                <a:latin typeface="-apple-system"/>
              </a:rPr>
              <a:t>manifest.json</a:t>
            </a:r>
            <a:r>
              <a:rPr lang="de-DE" dirty="0">
                <a:solidFill>
                  <a:prstClr val="black"/>
                </a:solidFill>
                <a:latin typeface="-apple-system"/>
              </a:rPr>
              <a:t> dann folgendermaßen auf die Datei verweisen:</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de-DE" sz="2800" b="0" i="0" u="none" strike="noStrike" kern="1200" cap="none" spc="0" normalizeH="0" baseline="0" noProof="0" dirty="0">
              <a:ln>
                <a:noFill/>
              </a:ln>
              <a:solidFill>
                <a:prstClr val="black"/>
              </a:solidFill>
              <a:effectLst/>
              <a:uLnTx/>
              <a:uFillTx/>
              <a:latin typeface="-apple-system"/>
              <a:ea typeface="+mn-ea"/>
              <a:cs typeface="+mn-cs"/>
            </a:endParaRPr>
          </a:p>
        </p:txBody>
      </p:sp>
      <p:pic>
        <p:nvPicPr>
          <p:cNvPr id="4" name="Grafik 3">
            <a:extLst>
              <a:ext uri="{FF2B5EF4-FFF2-40B4-BE49-F238E27FC236}">
                <a16:creationId xmlns:a16="http://schemas.microsoft.com/office/drawing/2014/main" id="{9EF18B0B-3419-8874-AF5F-F5DB13B8B12E}"/>
              </a:ext>
            </a:extLst>
          </p:cNvPr>
          <p:cNvPicPr>
            <a:picLocks noChangeAspect="1"/>
          </p:cNvPicPr>
          <p:nvPr/>
        </p:nvPicPr>
        <p:blipFill>
          <a:blip r:embed="rId3"/>
          <a:stretch>
            <a:fillRect/>
          </a:stretch>
        </p:blipFill>
        <p:spPr>
          <a:xfrm>
            <a:off x="1181100" y="3294909"/>
            <a:ext cx="5594604" cy="3009851"/>
          </a:xfrm>
          <a:prstGeom prst="rect">
            <a:avLst/>
          </a:prstGeom>
        </p:spPr>
      </p:pic>
    </p:spTree>
    <p:extLst>
      <p:ext uri="{BB962C8B-B14F-4D97-AF65-F5344CB8AC3E}">
        <p14:creationId xmlns:p14="http://schemas.microsoft.com/office/powerpoint/2010/main" val="3709895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96570E-790E-F9E4-9271-6C6875912F9F}"/>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04908E4-5943-1FAB-F4D5-7C8FA88D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E2F854B-39EE-F253-5AF7-225D44C56A68}"/>
              </a:ext>
            </a:extLst>
          </p:cNvPr>
          <p:cNvSpPr>
            <a:spLocks noGrp="1"/>
          </p:cNvSpPr>
          <p:nvPr>
            <p:ph type="title"/>
          </p:nvPr>
        </p:nvSpPr>
        <p:spPr>
          <a:xfrm>
            <a:off x="838200" y="365125"/>
            <a:ext cx="10515600" cy="1325563"/>
          </a:xfrm>
        </p:spPr>
        <p:txBody>
          <a:bodyPr>
            <a:normAutofit/>
          </a:bodyPr>
          <a:lstStyle/>
          <a:p>
            <a:r>
              <a:rPr lang="de-DE" sz="4200" dirty="0"/>
              <a:t>Alternative: Definition von Annotationen in lokaler XML Datei</a:t>
            </a:r>
          </a:p>
        </p:txBody>
      </p:sp>
      <p:sp>
        <p:nvSpPr>
          <p:cNvPr id="43" name="sketch line">
            <a:extLst>
              <a:ext uri="{FF2B5EF4-FFF2-40B4-BE49-F238E27FC236}">
                <a16:creationId xmlns:a16="http://schemas.microsoft.com/office/drawing/2014/main" id="{040B7749-D145-65A5-6F7F-18292BE85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nhaltsplatzhalter 7">
            <a:extLst>
              <a:ext uri="{FF2B5EF4-FFF2-40B4-BE49-F238E27FC236}">
                <a16:creationId xmlns:a16="http://schemas.microsoft.com/office/drawing/2014/main" id="{6984E3E7-6327-F5D1-7453-410AE4049291}"/>
              </a:ext>
            </a:extLst>
          </p:cNvPr>
          <p:cNvPicPr>
            <a:picLocks noGrp="1" noChangeAspect="1"/>
          </p:cNvPicPr>
          <p:nvPr>
            <p:ph idx="1"/>
          </p:nvPr>
        </p:nvPicPr>
        <p:blipFill>
          <a:blip r:embed="rId3"/>
          <a:stretch>
            <a:fillRect/>
          </a:stretch>
        </p:blipFill>
        <p:spPr>
          <a:xfrm>
            <a:off x="4525257" y="2277703"/>
            <a:ext cx="6739128" cy="3988308"/>
          </a:xfrm>
        </p:spPr>
      </p:pic>
      <p:sp>
        <p:nvSpPr>
          <p:cNvPr id="9" name="Textfeld 8">
            <a:extLst>
              <a:ext uri="{FF2B5EF4-FFF2-40B4-BE49-F238E27FC236}">
                <a16:creationId xmlns:a16="http://schemas.microsoft.com/office/drawing/2014/main" id="{16C3D77F-BD9E-DFA7-317F-3985CA8886C5}"/>
              </a:ext>
            </a:extLst>
          </p:cNvPr>
          <p:cNvSpPr txBox="1"/>
          <p:nvPr/>
        </p:nvSpPr>
        <p:spPr>
          <a:xfrm>
            <a:off x="838200" y="2290262"/>
            <a:ext cx="2848857" cy="646331"/>
          </a:xfrm>
          <a:prstGeom prst="rect">
            <a:avLst/>
          </a:prstGeom>
          <a:noFill/>
        </p:spPr>
        <p:txBody>
          <a:bodyPr wrap="none" rtlCol="0">
            <a:spAutoFit/>
          </a:bodyPr>
          <a:lstStyle/>
          <a:p>
            <a:r>
              <a:rPr lang="de-DE" dirty="0"/>
              <a:t>Die annotation.xml könnte </a:t>
            </a:r>
            <a:br>
              <a:rPr lang="de-DE" dirty="0"/>
            </a:br>
            <a:r>
              <a:rPr lang="de-DE" dirty="0"/>
              <a:t>zum Beispiel so aussehen.</a:t>
            </a:r>
          </a:p>
        </p:txBody>
      </p:sp>
    </p:spTree>
    <p:extLst>
      <p:ext uri="{BB962C8B-B14F-4D97-AF65-F5344CB8AC3E}">
        <p14:creationId xmlns:p14="http://schemas.microsoft.com/office/powerpoint/2010/main" val="3130994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8E60C7-A4E1-7E3E-1347-2CC9F76A0AD1}"/>
            </a:ext>
          </a:extLst>
        </p:cNvPr>
        <p:cNvGrpSpPr/>
        <p:nvPr/>
      </p:nvGrpSpPr>
      <p:grpSpPr>
        <a:xfrm>
          <a:off x="0" y="0"/>
          <a:ext cx="0" cy="0"/>
          <a:chOff x="0" y="0"/>
          <a:chExt cx="0" cy="0"/>
        </a:xfrm>
      </p:grpSpPr>
      <p:sp>
        <p:nvSpPr>
          <p:cNvPr id="4" name="Inhaltsplatzhalter 3">
            <a:extLst>
              <a:ext uri="{FF2B5EF4-FFF2-40B4-BE49-F238E27FC236}">
                <a16:creationId xmlns:a16="http://schemas.microsoft.com/office/drawing/2014/main" id="{8E83F7CA-67D3-3202-3271-A0F0EE2A54C5}"/>
              </a:ext>
            </a:extLst>
          </p:cNvPr>
          <p:cNvSpPr>
            <a:spLocks noGrp="1"/>
          </p:cNvSpPr>
          <p:nvPr>
            <p:ph idx="1"/>
          </p:nvPr>
        </p:nvSpPr>
        <p:spPr/>
        <p:txBody>
          <a:bodyPr/>
          <a:lstStyle/>
          <a:p>
            <a:endParaRPr lang="de-DE" dirty="0"/>
          </a:p>
        </p:txBody>
      </p:sp>
      <p:sp useBgFill="1">
        <p:nvSpPr>
          <p:cNvPr id="42" name="Rectangle 7">
            <a:extLst>
              <a:ext uri="{FF2B5EF4-FFF2-40B4-BE49-F238E27FC236}">
                <a16:creationId xmlns:a16="http://schemas.microsoft.com/office/drawing/2014/main" id="{E212182F-7799-44A7-737D-BA7621FF4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DFE35DB-2DD1-0215-27FA-ADA523FEC83D}"/>
              </a:ext>
            </a:extLst>
          </p:cNvPr>
          <p:cNvSpPr>
            <a:spLocks noGrp="1"/>
          </p:cNvSpPr>
          <p:nvPr>
            <p:ph type="title"/>
          </p:nvPr>
        </p:nvSpPr>
        <p:spPr>
          <a:xfrm>
            <a:off x="838200" y="365125"/>
            <a:ext cx="10515600" cy="1325563"/>
          </a:xfrm>
        </p:spPr>
        <p:txBody>
          <a:bodyPr>
            <a:normAutofit/>
          </a:bodyPr>
          <a:lstStyle/>
          <a:p>
            <a:r>
              <a:rPr lang="de-DE" sz="4200" dirty="0"/>
              <a:t>Alternative: Definition von Annotationen in lokaler XML Datei</a:t>
            </a:r>
          </a:p>
        </p:txBody>
      </p:sp>
      <p:sp>
        <p:nvSpPr>
          <p:cNvPr id="43" name="sketch line">
            <a:extLst>
              <a:ext uri="{FF2B5EF4-FFF2-40B4-BE49-F238E27FC236}">
                <a16:creationId xmlns:a16="http://schemas.microsoft.com/office/drawing/2014/main" id="{A0C311B0-E367-A30A-E073-35F258301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a:extLst>
              <a:ext uri="{FF2B5EF4-FFF2-40B4-BE49-F238E27FC236}">
                <a16:creationId xmlns:a16="http://schemas.microsoft.com/office/drawing/2014/main" id="{8E5E772E-7AD4-B132-6481-D97123F9DEF2}"/>
              </a:ext>
            </a:extLst>
          </p:cNvPr>
          <p:cNvSpPr txBox="1"/>
          <p:nvPr/>
        </p:nvSpPr>
        <p:spPr>
          <a:xfrm>
            <a:off x="669036" y="1946878"/>
            <a:ext cx="4212837" cy="4524315"/>
          </a:xfrm>
          <a:prstGeom prst="rect">
            <a:avLst/>
          </a:prstGeom>
          <a:noFill/>
        </p:spPr>
        <p:txBody>
          <a:bodyPr wrap="square" rtlCol="0">
            <a:spAutoFit/>
          </a:bodyPr>
          <a:lstStyle/>
          <a:p>
            <a:r>
              <a:rPr lang="de-DE" dirty="0"/>
              <a:t>Hilfreich beim Erstellen von lokalen Annotationen</a:t>
            </a:r>
            <a:br>
              <a:rPr lang="de-DE" dirty="0"/>
            </a:br>
            <a:r>
              <a:rPr lang="de-DE" dirty="0"/>
              <a:t> kann die SAP Fiori Tools Extension im </a:t>
            </a:r>
          </a:p>
          <a:p>
            <a:r>
              <a:rPr lang="de-DE" dirty="0"/>
              <a:t>Visual Studio sein. Dazu in der </a:t>
            </a:r>
          </a:p>
          <a:p>
            <a:r>
              <a:rPr lang="de-DE" dirty="0"/>
              <a:t>Command Palette </a:t>
            </a:r>
            <a:br>
              <a:rPr lang="de-DE" dirty="0"/>
            </a:br>
            <a:r>
              <a:rPr lang="de-DE" dirty="0"/>
              <a:t>„Fiori: Open </a:t>
            </a:r>
            <a:r>
              <a:rPr lang="de-DE" dirty="0" err="1"/>
              <a:t>Guided</a:t>
            </a:r>
            <a:r>
              <a:rPr lang="de-DE" dirty="0"/>
              <a:t> Development“ </a:t>
            </a:r>
          </a:p>
          <a:p>
            <a:r>
              <a:rPr lang="de-DE" dirty="0"/>
              <a:t>Auswählen und dann gewünschte</a:t>
            </a:r>
          </a:p>
          <a:p>
            <a:r>
              <a:rPr lang="de-DE" dirty="0"/>
              <a:t>Aktion auswählen.</a:t>
            </a:r>
            <a:br>
              <a:rPr lang="de-DE" dirty="0"/>
            </a:br>
            <a:r>
              <a:rPr lang="de-DE" dirty="0"/>
              <a:t>Fügt dann Annotationen ein.</a:t>
            </a:r>
          </a:p>
          <a:p>
            <a:r>
              <a:rPr lang="de-DE" dirty="0"/>
              <a:t>Es kann aber notwendig sein vorher auf Basis des </a:t>
            </a:r>
            <a:r>
              <a:rPr lang="de-DE" dirty="0" err="1"/>
              <a:t>OData</a:t>
            </a:r>
            <a:r>
              <a:rPr lang="de-DE" dirty="0"/>
              <a:t> Services mit dem </a:t>
            </a:r>
            <a:br>
              <a:rPr lang="de-DE" dirty="0"/>
            </a:br>
            <a:r>
              <a:rPr lang="de-DE" dirty="0"/>
              <a:t>Fiori </a:t>
            </a:r>
            <a:r>
              <a:rPr lang="de-DE" dirty="0" err="1"/>
              <a:t>Application</a:t>
            </a:r>
            <a:r>
              <a:rPr lang="de-DE" dirty="0"/>
              <a:t> Generator eine Fiori</a:t>
            </a:r>
            <a:br>
              <a:rPr lang="de-DE" dirty="0"/>
            </a:br>
            <a:r>
              <a:rPr lang="de-DE" dirty="0"/>
              <a:t>Elements App zu generieren und darauf dann das </a:t>
            </a:r>
            <a:r>
              <a:rPr lang="de-DE" dirty="0" err="1"/>
              <a:t>Guided</a:t>
            </a:r>
            <a:r>
              <a:rPr lang="de-DE" dirty="0"/>
              <a:t> Development anzuwenden</a:t>
            </a:r>
          </a:p>
          <a:p>
            <a:endParaRPr lang="de-DE" dirty="0"/>
          </a:p>
        </p:txBody>
      </p:sp>
      <p:pic>
        <p:nvPicPr>
          <p:cNvPr id="6" name="Grafik 5">
            <a:extLst>
              <a:ext uri="{FF2B5EF4-FFF2-40B4-BE49-F238E27FC236}">
                <a16:creationId xmlns:a16="http://schemas.microsoft.com/office/drawing/2014/main" id="{283F683E-70D1-4A47-C69A-FD9D613B50E7}"/>
              </a:ext>
            </a:extLst>
          </p:cNvPr>
          <p:cNvPicPr>
            <a:picLocks noChangeAspect="1"/>
          </p:cNvPicPr>
          <p:nvPr/>
        </p:nvPicPr>
        <p:blipFill>
          <a:blip r:embed="rId3"/>
          <a:stretch>
            <a:fillRect/>
          </a:stretch>
        </p:blipFill>
        <p:spPr>
          <a:xfrm>
            <a:off x="4881873" y="1820652"/>
            <a:ext cx="6568723" cy="4108831"/>
          </a:xfrm>
          <a:prstGeom prst="rect">
            <a:avLst/>
          </a:prstGeom>
        </p:spPr>
      </p:pic>
    </p:spTree>
    <p:extLst>
      <p:ext uri="{BB962C8B-B14F-4D97-AF65-F5344CB8AC3E}">
        <p14:creationId xmlns:p14="http://schemas.microsoft.com/office/powerpoint/2010/main" val="926243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78D55F-38E9-6FDF-C5DF-BDB819AE269A}"/>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4BA0516-6D24-0F5F-B91B-C47EFDD27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44EC28E-2A0A-F384-F36E-70638AF7AA7B}"/>
              </a:ext>
            </a:extLst>
          </p:cNvPr>
          <p:cNvSpPr>
            <a:spLocks noGrp="1"/>
          </p:cNvSpPr>
          <p:nvPr>
            <p:ph type="title"/>
          </p:nvPr>
        </p:nvSpPr>
        <p:spPr>
          <a:xfrm>
            <a:off x="838200" y="365125"/>
            <a:ext cx="10515600" cy="1325563"/>
          </a:xfrm>
        </p:spPr>
        <p:txBody>
          <a:bodyPr>
            <a:normAutofit/>
          </a:bodyPr>
          <a:lstStyle/>
          <a:p>
            <a:r>
              <a:rPr lang="de-DE" sz="4200" dirty="0"/>
              <a:t>Definition von </a:t>
            </a:r>
            <a:r>
              <a:rPr lang="de-DE" sz="4200" dirty="0" err="1"/>
              <a:t>OData</a:t>
            </a:r>
            <a:r>
              <a:rPr lang="de-DE" sz="4200" dirty="0"/>
              <a:t> Annotationen - Doku</a:t>
            </a:r>
          </a:p>
        </p:txBody>
      </p:sp>
      <p:sp>
        <p:nvSpPr>
          <p:cNvPr id="43" name="sketch line">
            <a:extLst>
              <a:ext uri="{FF2B5EF4-FFF2-40B4-BE49-F238E27FC236}">
                <a16:creationId xmlns:a16="http://schemas.microsoft.com/office/drawing/2014/main" id="{7E10FEFF-C9EA-9745-3D69-A2020F887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2303AC10-4A6A-0613-E083-B35A1A251516}"/>
              </a:ext>
            </a:extLst>
          </p:cNvPr>
          <p:cNvSpPr>
            <a:spLocks noGrp="1"/>
          </p:cNvSpPr>
          <p:nvPr>
            <p:ph idx="1"/>
          </p:nvPr>
        </p:nvSpPr>
        <p:spPr>
          <a:xfrm>
            <a:off x="838200" y="1920331"/>
            <a:ext cx="10515600" cy="4251960"/>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solidFill>
                  <a:prstClr val="black"/>
                </a:solidFill>
                <a:latin typeface="-apple-system"/>
              </a:rPr>
              <a:t>Zu den </a:t>
            </a:r>
            <a:r>
              <a:rPr lang="de-DE" dirty="0" err="1">
                <a:solidFill>
                  <a:prstClr val="black"/>
                </a:solidFill>
                <a:latin typeface="-apple-system"/>
              </a:rPr>
              <a:t>Vocabularies</a:t>
            </a:r>
            <a:r>
              <a:rPr lang="de-DE" dirty="0">
                <a:solidFill>
                  <a:prstClr val="black"/>
                </a:solidFill>
                <a:latin typeface="-apple-system"/>
              </a:rPr>
              <a:t> Annotationen hier zum Beispiel eine Doku:</a:t>
            </a:r>
          </a:p>
          <a:p>
            <a:pPr marL="0" marR="0" lvl="0" indent="0" algn="l" defTabSz="914400" rtl="0" eaLnBrk="1" fontAlgn="auto" latinLnBrk="0" hangingPunct="1">
              <a:lnSpc>
                <a:spcPct val="90000"/>
              </a:lnSpc>
              <a:spcBef>
                <a:spcPts val="1000"/>
              </a:spcBef>
              <a:spcAft>
                <a:spcPts val="0"/>
              </a:spcAft>
              <a:buClrTx/>
              <a:buSzTx/>
              <a:buNone/>
              <a:tabLst/>
              <a:defRPr/>
            </a:pPr>
            <a:r>
              <a:rPr kumimoji="0" lang="de-DE" sz="2800" b="0" i="0" u="none" strike="noStrike" kern="1200" cap="none" spc="0" normalizeH="0" baseline="0" noProof="0" dirty="0">
                <a:ln>
                  <a:noFill/>
                </a:ln>
                <a:solidFill>
                  <a:prstClr val="black"/>
                </a:solidFill>
                <a:effectLst/>
                <a:uLnTx/>
                <a:uFillTx/>
                <a:latin typeface="-apple-system"/>
                <a:ea typeface="+mn-ea"/>
                <a:cs typeface="+mn-cs"/>
              </a:rPr>
              <a:t>	</a:t>
            </a:r>
            <a:r>
              <a:rPr kumimoji="0" lang="de-DE" sz="2800" b="0" i="0" u="none" strike="noStrike" kern="1200" cap="none" spc="0" normalizeH="0" baseline="0" noProof="0" dirty="0">
                <a:ln>
                  <a:noFill/>
                </a:ln>
                <a:solidFill>
                  <a:prstClr val="black"/>
                </a:solidFill>
                <a:effectLst/>
                <a:uLnTx/>
                <a:uFillTx/>
                <a:latin typeface="-apple-system"/>
                <a:ea typeface="+mn-ea"/>
                <a:cs typeface="+mn-cs"/>
                <a:hlinkClick r:id="rId3"/>
              </a:rPr>
              <a:t>https://sap.github.io/odata-vocabularies/vocabularies/UI.html</a:t>
            </a:r>
            <a:endParaRPr kumimoji="0" lang="de-DE" sz="2800" b="0" i="0" u="none" strike="noStrike" kern="1200" cap="none" spc="0" normalizeH="0" baseline="0" noProof="0" dirty="0">
              <a:ln>
                <a:noFill/>
              </a:ln>
              <a:solidFill>
                <a:prstClr val="black"/>
              </a:solidFill>
              <a:effectLst/>
              <a:uLnTx/>
              <a:uFillTx/>
              <a:latin typeface="-apple-system"/>
              <a:ea typeface="+mn-ea"/>
              <a:cs typeface="+mn-cs"/>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de-DE" sz="2800" b="0" i="0" u="none" strike="noStrike" kern="1200" cap="none" spc="0" normalizeH="0" baseline="0" noProof="0" dirty="0">
              <a:ln>
                <a:noFill/>
              </a:ln>
              <a:solidFill>
                <a:prstClr val="black"/>
              </a:solidFill>
              <a:effectLst/>
              <a:uLnTx/>
              <a:uFillTx/>
              <a:latin typeface="-apple-system"/>
              <a:ea typeface="+mn-ea"/>
              <a:cs typeface="+mn-cs"/>
            </a:endParaRPr>
          </a:p>
        </p:txBody>
      </p:sp>
    </p:spTree>
    <p:extLst>
      <p:ext uri="{BB962C8B-B14F-4D97-AF65-F5344CB8AC3E}">
        <p14:creationId xmlns:p14="http://schemas.microsoft.com/office/powerpoint/2010/main" val="2372396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4DFC087-09E8-E7CD-2D4B-E53F0F941467}"/>
              </a:ext>
            </a:extLst>
          </p:cNvPr>
          <p:cNvSpPr>
            <a:spLocks noGrp="1"/>
          </p:cNvSpPr>
          <p:nvPr>
            <p:ph type="title"/>
          </p:nvPr>
        </p:nvSpPr>
        <p:spPr>
          <a:xfrm>
            <a:off x="686834" y="591344"/>
            <a:ext cx="3200400" cy="5585619"/>
          </a:xfrm>
        </p:spPr>
        <p:txBody>
          <a:bodyPr>
            <a:normAutofit/>
          </a:bodyPr>
          <a:lstStyle/>
          <a:p>
            <a:r>
              <a:rPr lang="de-DE" sz="2800" dirty="0">
                <a:solidFill>
                  <a:srgbClr val="FFFFFF"/>
                </a:solidFill>
              </a:rPr>
              <a:t>UI Navigation</a:t>
            </a:r>
            <a:br>
              <a:rPr lang="de-DE" sz="2800" dirty="0">
                <a:solidFill>
                  <a:srgbClr val="FFFFFF"/>
                </a:solidFill>
              </a:rPr>
            </a:br>
            <a:endParaRPr lang="de-DE" sz="2800" dirty="0">
              <a:solidFill>
                <a:srgbClr val="FFFFFF"/>
              </a:solidFill>
            </a:endParaRPr>
          </a:p>
        </p:txBody>
      </p:sp>
      <p:sp>
        <p:nvSpPr>
          <p:cNvPr id="15"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nhaltsplatzhalter 2">
            <a:extLst>
              <a:ext uri="{FF2B5EF4-FFF2-40B4-BE49-F238E27FC236}">
                <a16:creationId xmlns:a16="http://schemas.microsoft.com/office/drawing/2014/main" id="{0703F553-162E-C044-0A4F-8BA6E035BF58}"/>
              </a:ext>
            </a:extLst>
          </p:cNvPr>
          <p:cNvSpPr>
            <a:spLocks noGrp="1"/>
          </p:cNvSpPr>
          <p:nvPr>
            <p:ph idx="1"/>
          </p:nvPr>
        </p:nvSpPr>
        <p:spPr>
          <a:xfrm>
            <a:off x="4447308" y="591344"/>
            <a:ext cx="6906491" cy="5585619"/>
          </a:xfrm>
        </p:spPr>
        <p:txBody>
          <a:bodyPr anchor="ctr">
            <a:normAutofit/>
          </a:bodyPr>
          <a:lstStyle/>
          <a:p>
            <a:r>
              <a:rPr lang="de-DE" sz="1300" b="0" i="0" u="none" strike="noStrike" dirty="0">
                <a:effectLst/>
                <a:latin typeface="-apple-system"/>
              </a:rPr>
              <a:t>SAPUI5 bietet eine Hash-basierte Navigation, die es ermöglicht, Single Page Applikationen zu erstellen, bei denen die Navigation durch Änderung des Hashes (alles was in der URL auf „#“ folgt) erfolgt. So muss der Browser die Seite nicht neu laden. </a:t>
            </a:r>
          </a:p>
          <a:p>
            <a:r>
              <a:rPr lang="de-DE" sz="1300" b="1" i="0" u="none" strike="noStrike" dirty="0">
                <a:effectLst/>
                <a:latin typeface="-apple-system"/>
              </a:rPr>
              <a:t>Hash-basierte Navigation</a:t>
            </a:r>
            <a:r>
              <a:rPr lang="de-DE" sz="1300" b="0" i="0" u="none" strike="noStrike" dirty="0">
                <a:effectLst/>
                <a:latin typeface="-apple-system"/>
              </a:rPr>
              <a:t> ermöglicht Lesezeichen und Deep Links zu Seiten innerhalb einer Anwendung; das bedeutet, dass Sie die Anwendung starten und den mit Lesezeichen versehenen Zustand wieder aufnehmen können. </a:t>
            </a:r>
          </a:p>
          <a:p>
            <a:endParaRPr lang="de-DE" sz="1300" b="0" i="0" u="none" strike="noStrike" dirty="0">
              <a:effectLst/>
              <a:latin typeface="-apple-system"/>
            </a:endParaRPr>
          </a:p>
        </p:txBody>
      </p:sp>
      <p:pic>
        <p:nvPicPr>
          <p:cNvPr id="1026" name="Picture 2" descr="SAP Fiori Architektur - Onpremise vs. Cloud">
            <a:extLst>
              <a:ext uri="{FF2B5EF4-FFF2-40B4-BE49-F238E27FC236}">
                <a16:creationId xmlns:a16="http://schemas.microsoft.com/office/drawing/2014/main" id="{629E21C4-2A38-F4D4-35B5-E1CC81B16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0328" y="142546"/>
            <a:ext cx="4467145" cy="60344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AP Fiori Architecture">
            <a:extLst>
              <a:ext uri="{FF2B5EF4-FFF2-40B4-BE49-F238E27FC236}">
                <a16:creationId xmlns:a16="http://schemas.microsoft.com/office/drawing/2014/main" id="{290227C6-F068-5614-B00E-CF6D7D20A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7933" y="3615861"/>
            <a:ext cx="523875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661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431480-687E-0653-6BA8-7B741554E40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85D80E27-4E5B-D90B-9C47-6D6C5B447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9ACBC8B-0FAD-13B3-E5B1-7D2CBFCD9C75}"/>
              </a:ext>
            </a:extLst>
          </p:cNvPr>
          <p:cNvSpPr>
            <a:spLocks noGrp="1"/>
          </p:cNvSpPr>
          <p:nvPr>
            <p:ph type="title"/>
          </p:nvPr>
        </p:nvSpPr>
        <p:spPr>
          <a:xfrm>
            <a:off x="838200" y="365125"/>
            <a:ext cx="10515600" cy="1325563"/>
          </a:xfrm>
        </p:spPr>
        <p:txBody>
          <a:bodyPr>
            <a:normAutofit/>
          </a:bodyPr>
          <a:lstStyle/>
          <a:p>
            <a:r>
              <a:rPr lang="de-DE" sz="4200" dirty="0"/>
              <a:t>Routing Konfiguration</a:t>
            </a:r>
          </a:p>
        </p:txBody>
      </p:sp>
      <p:sp>
        <p:nvSpPr>
          <p:cNvPr id="43" name="sketch line">
            <a:extLst>
              <a:ext uri="{FF2B5EF4-FFF2-40B4-BE49-F238E27FC236}">
                <a16:creationId xmlns:a16="http://schemas.microsoft.com/office/drawing/2014/main" id="{7518D662-BD49-5778-68ED-02BD37B87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F26FEC52-55F3-B98E-D2BB-2E00AFDDCF76}"/>
              </a:ext>
            </a:extLst>
          </p:cNvPr>
          <p:cNvSpPr>
            <a:spLocks noGrp="1"/>
          </p:cNvSpPr>
          <p:nvPr>
            <p:ph idx="1"/>
          </p:nvPr>
        </p:nvSpPr>
        <p:spPr>
          <a:xfrm>
            <a:off x="838200" y="1920331"/>
            <a:ext cx="10515600" cy="4251960"/>
          </a:xfrm>
        </p:spPr>
        <p:txBody>
          <a:bodyPr>
            <a:normAutofit/>
          </a:bodyPr>
          <a:lstStyle/>
          <a:p>
            <a:r>
              <a:rPr lang="de-DE" i="0" u="none" strike="noStrike" dirty="0">
                <a:effectLst/>
                <a:latin typeface="-apple-system"/>
              </a:rPr>
              <a:t>Befindet sich im </a:t>
            </a:r>
            <a:r>
              <a:rPr lang="de-DE" i="0" u="none" strike="noStrike" dirty="0" err="1">
                <a:effectLst/>
                <a:latin typeface="-apple-system"/>
              </a:rPr>
              <a:t>Application</a:t>
            </a:r>
            <a:r>
              <a:rPr lang="de-DE" i="0" u="none" strike="noStrike" dirty="0">
                <a:effectLst/>
                <a:latin typeface="-apple-system"/>
              </a:rPr>
              <a:t> Deskriptor File (</a:t>
            </a:r>
            <a:r>
              <a:rPr lang="de-DE" i="0" u="none" strike="noStrike" dirty="0" err="1">
                <a:effectLst/>
                <a:latin typeface="-apple-system"/>
              </a:rPr>
              <a:t>manifest.json</a:t>
            </a:r>
            <a:r>
              <a:rPr lang="de-DE" i="0" u="none" strike="noStrike" dirty="0">
                <a:effectLst/>
                <a:latin typeface="-apple-system"/>
              </a:rPr>
              <a:t>) in der Eigenschaft </a:t>
            </a:r>
            <a:r>
              <a:rPr lang="de-DE" i="0" u="none" strike="noStrike" dirty="0" err="1">
                <a:effectLst/>
                <a:latin typeface="-apple-system"/>
              </a:rPr>
              <a:t>routing</a:t>
            </a:r>
            <a:r>
              <a:rPr lang="de-DE" i="0" u="none" strike="noStrike" dirty="0">
                <a:effectLst/>
                <a:latin typeface="-apple-system"/>
              </a:rPr>
              <a:t> des sap.ui5-Namensraumes. </a:t>
            </a:r>
          </a:p>
          <a:p>
            <a:r>
              <a:rPr lang="de-DE" i="0" u="none" strike="noStrike" dirty="0">
                <a:effectLst/>
                <a:latin typeface="-apple-system"/>
              </a:rPr>
              <a:t>Besteht aus den folgenden drei Abschnitten: </a:t>
            </a:r>
            <a:r>
              <a:rPr lang="de-DE" i="0" u="none" strike="noStrike" dirty="0" err="1">
                <a:effectLst/>
                <a:latin typeface="-apple-system"/>
              </a:rPr>
              <a:t>config</a:t>
            </a:r>
            <a:r>
              <a:rPr lang="de-DE" i="0" u="none" strike="noStrike" dirty="0">
                <a:effectLst/>
                <a:latin typeface="-apple-system"/>
              </a:rPr>
              <a:t>, </a:t>
            </a:r>
            <a:r>
              <a:rPr lang="de-DE" i="0" u="none" strike="noStrike" dirty="0" err="1">
                <a:effectLst/>
                <a:latin typeface="-apple-system"/>
              </a:rPr>
              <a:t>routes</a:t>
            </a:r>
            <a:r>
              <a:rPr lang="de-DE" i="0" u="none" strike="noStrike" dirty="0">
                <a:effectLst/>
                <a:latin typeface="-apple-system"/>
              </a:rPr>
              <a:t> und </a:t>
            </a:r>
            <a:r>
              <a:rPr lang="de-DE" i="0" u="none" strike="noStrike" dirty="0" err="1">
                <a:effectLst/>
                <a:latin typeface="-apple-system"/>
              </a:rPr>
              <a:t>targets</a:t>
            </a:r>
            <a:endParaRPr lang="de-DE" i="0" u="none" strike="noStrike" dirty="0">
              <a:effectLst/>
              <a:latin typeface="-apple-system"/>
            </a:endParaRPr>
          </a:p>
          <a:p>
            <a:endParaRPr lang="de-DE" i="0" u="none" strike="noStrike" dirty="0">
              <a:effectLst/>
              <a:latin typeface="-apple-system"/>
            </a:endParaRPr>
          </a:p>
        </p:txBody>
      </p:sp>
      <p:pic>
        <p:nvPicPr>
          <p:cNvPr id="15" name="Grafik 14">
            <a:extLst>
              <a:ext uri="{FF2B5EF4-FFF2-40B4-BE49-F238E27FC236}">
                <a16:creationId xmlns:a16="http://schemas.microsoft.com/office/drawing/2014/main" id="{7EF92B87-170A-6CE9-4AD3-C5734EF1A11F}"/>
              </a:ext>
            </a:extLst>
          </p:cNvPr>
          <p:cNvPicPr>
            <a:picLocks noChangeAspect="1"/>
          </p:cNvPicPr>
          <p:nvPr/>
        </p:nvPicPr>
        <p:blipFill>
          <a:blip r:embed="rId3"/>
          <a:stretch>
            <a:fillRect/>
          </a:stretch>
        </p:blipFill>
        <p:spPr>
          <a:xfrm>
            <a:off x="4381294" y="3467259"/>
            <a:ext cx="3610479" cy="2391109"/>
          </a:xfrm>
          <a:prstGeom prst="rect">
            <a:avLst/>
          </a:prstGeom>
        </p:spPr>
      </p:pic>
    </p:spTree>
    <p:extLst>
      <p:ext uri="{BB962C8B-B14F-4D97-AF65-F5344CB8AC3E}">
        <p14:creationId xmlns:p14="http://schemas.microsoft.com/office/powerpoint/2010/main" val="352324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074873-F80E-123E-4402-A51A506E436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A78D8C1-4228-BBDD-03E1-7AF588724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35CE719-B1E1-4E83-38ED-0039C44FB3ED}"/>
              </a:ext>
            </a:extLst>
          </p:cNvPr>
          <p:cNvSpPr>
            <a:spLocks noGrp="1"/>
          </p:cNvSpPr>
          <p:nvPr>
            <p:ph type="title"/>
          </p:nvPr>
        </p:nvSpPr>
        <p:spPr>
          <a:xfrm>
            <a:off x="838200" y="365125"/>
            <a:ext cx="10515600" cy="1325563"/>
          </a:xfrm>
        </p:spPr>
        <p:txBody>
          <a:bodyPr>
            <a:normAutofit/>
          </a:bodyPr>
          <a:lstStyle/>
          <a:p>
            <a:r>
              <a:rPr lang="de-DE" sz="4200" dirty="0"/>
              <a:t>Routing Konfiguration - </a:t>
            </a:r>
            <a:r>
              <a:rPr lang="de-DE" sz="4200" dirty="0" err="1"/>
              <a:t>config</a:t>
            </a:r>
            <a:endParaRPr lang="de-DE" sz="4200" dirty="0"/>
          </a:p>
        </p:txBody>
      </p:sp>
      <p:sp>
        <p:nvSpPr>
          <p:cNvPr id="43" name="sketch line">
            <a:extLst>
              <a:ext uri="{FF2B5EF4-FFF2-40B4-BE49-F238E27FC236}">
                <a16:creationId xmlns:a16="http://schemas.microsoft.com/office/drawing/2014/main" id="{D33C56CA-3942-FC5B-002A-1471A3252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FF0E1507-0B7E-BDA6-D9A1-0F09294199A5}"/>
              </a:ext>
            </a:extLst>
          </p:cNvPr>
          <p:cNvSpPr>
            <a:spLocks noGrp="1"/>
          </p:cNvSpPr>
          <p:nvPr>
            <p:ph idx="1"/>
          </p:nvPr>
        </p:nvSpPr>
        <p:spPr>
          <a:xfrm>
            <a:off x="838200" y="1920331"/>
            <a:ext cx="5816097" cy="4251960"/>
          </a:xfrm>
        </p:spPr>
        <p:txBody>
          <a:bodyPr>
            <a:normAutofit/>
          </a:bodyPr>
          <a:lstStyle/>
          <a:p>
            <a:r>
              <a:rPr lang="de-DE" sz="2200" i="1" u="none" strike="noStrike" dirty="0" err="1">
                <a:effectLst/>
                <a:latin typeface="-apple-system"/>
              </a:rPr>
              <a:t>config</a:t>
            </a:r>
            <a:r>
              <a:rPr lang="de-DE" sz="2200" i="1" u="none" strike="noStrike" dirty="0">
                <a:effectLst/>
                <a:latin typeface="-apple-system"/>
              </a:rPr>
              <a:t>: </a:t>
            </a:r>
          </a:p>
          <a:p>
            <a:r>
              <a:rPr lang="de-DE" sz="2200" i="0" u="none" strike="noStrike" dirty="0">
                <a:effectLst/>
                <a:latin typeface="-apple-system"/>
              </a:rPr>
              <a:t>Enthält die globale </a:t>
            </a:r>
            <a:r>
              <a:rPr lang="de-DE" sz="2200" i="0" u="none" strike="noStrike" dirty="0" err="1">
                <a:effectLst/>
                <a:latin typeface="-apple-system"/>
              </a:rPr>
              <a:t>Routerkonfiguration</a:t>
            </a:r>
            <a:r>
              <a:rPr lang="de-DE" sz="2200" i="0" u="none" strike="noStrike" dirty="0">
                <a:effectLst/>
                <a:latin typeface="-apple-system"/>
              </a:rPr>
              <a:t> und Standardwerte, die für alle Routen und Targets gelten. Es wird die </a:t>
            </a:r>
            <a:r>
              <a:rPr lang="de-DE" sz="2200" dirty="0" err="1"/>
              <a:t>Routerklasse</a:t>
            </a:r>
            <a:r>
              <a:rPr lang="de-DE" sz="2200" dirty="0"/>
              <a:t> definiert und wo sich die Views in der App befinden. Um die Views automatisch zu laden und anzuzeigen, wird angegeben, welches Control zur Anzeige der Seiten verwendet wird (</a:t>
            </a:r>
            <a:r>
              <a:rPr lang="de-DE" sz="2200" dirty="0" err="1"/>
              <a:t>app</a:t>
            </a:r>
            <a:r>
              <a:rPr lang="de-DE" sz="2200" dirty="0"/>
              <a:t>) und welche </a:t>
            </a:r>
            <a:r>
              <a:rPr lang="de-DE" sz="2200" dirty="0" err="1"/>
              <a:t>controlAggregation</a:t>
            </a:r>
            <a:r>
              <a:rPr lang="de-DE" sz="2200" dirty="0"/>
              <a:t> gefüllt werden soll, wenn eine neue Seite angezeigt wird (</a:t>
            </a:r>
            <a:r>
              <a:rPr lang="de-DE" sz="2200" dirty="0" err="1"/>
              <a:t>pages</a:t>
            </a:r>
            <a:r>
              <a:rPr lang="de-DE" sz="2200" dirty="0"/>
              <a:t>)</a:t>
            </a:r>
          </a:p>
          <a:p>
            <a:endParaRPr lang="de-DE" i="0" u="none" strike="noStrike" dirty="0">
              <a:effectLst/>
              <a:latin typeface="-apple-system"/>
            </a:endParaRPr>
          </a:p>
          <a:p>
            <a:endParaRPr lang="de-DE" i="0" u="none" strike="noStrike" dirty="0">
              <a:effectLst/>
              <a:latin typeface="-apple-system"/>
            </a:endParaRPr>
          </a:p>
        </p:txBody>
      </p:sp>
      <p:pic>
        <p:nvPicPr>
          <p:cNvPr id="8" name="Grafik 7">
            <a:extLst>
              <a:ext uri="{FF2B5EF4-FFF2-40B4-BE49-F238E27FC236}">
                <a16:creationId xmlns:a16="http://schemas.microsoft.com/office/drawing/2014/main" id="{80572E22-F737-AAD3-3E5A-5A5891E39C4F}"/>
              </a:ext>
            </a:extLst>
          </p:cNvPr>
          <p:cNvPicPr>
            <a:picLocks noChangeAspect="1"/>
          </p:cNvPicPr>
          <p:nvPr/>
        </p:nvPicPr>
        <p:blipFill>
          <a:blip r:embed="rId3"/>
          <a:stretch>
            <a:fillRect/>
          </a:stretch>
        </p:blipFill>
        <p:spPr>
          <a:xfrm>
            <a:off x="6889041" y="2452755"/>
            <a:ext cx="5065167" cy="3011720"/>
          </a:xfrm>
          <a:prstGeom prst="rect">
            <a:avLst/>
          </a:prstGeom>
        </p:spPr>
      </p:pic>
    </p:spTree>
    <p:extLst>
      <p:ext uri="{BB962C8B-B14F-4D97-AF65-F5344CB8AC3E}">
        <p14:creationId xmlns:p14="http://schemas.microsoft.com/office/powerpoint/2010/main" val="37647364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4E6671-DA52-B977-9962-7EAD46EFB5E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2BBB6E3-ED25-4769-AF8B-8BEBB69A3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BE73323-DA2C-C3DC-6368-3066F14BF04F}"/>
              </a:ext>
            </a:extLst>
          </p:cNvPr>
          <p:cNvSpPr>
            <a:spLocks noGrp="1"/>
          </p:cNvSpPr>
          <p:nvPr>
            <p:ph type="title"/>
          </p:nvPr>
        </p:nvSpPr>
        <p:spPr>
          <a:xfrm>
            <a:off x="838200" y="365125"/>
            <a:ext cx="10515600" cy="1325563"/>
          </a:xfrm>
        </p:spPr>
        <p:txBody>
          <a:bodyPr>
            <a:normAutofit/>
          </a:bodyPr>
          <a:lstStyle/>
          <a:p>
            <a:r>
              <a:rPr lang="de-DE" sz="4200" dirty="0"/>
              <a:t>Routing Konfiguration – </a:t>
            </a:r>
            <a:r>
              <a:rPr lang="de-DE" sz="4200" dirty="0" err="1"/>
              <a:t>routes</a:t>
            </a:r>
            <a:r>
              <a:rPr lang="de-DE" sz="4200" dirty="0"/>
              <a:t>/</a:t>
            </a:r>
            <a:r>
              <a:rPr lang="de-DE" sz="4200" dirty="0" err="1"/>
              <a:t>targets</a:t>
            </a:r>
            <a:endParaRPr lang="de-DE" sz="4200" dirty="0"/>
          </a:p>
        </p:txBody>
      </p:sp>
      <p:sp>
        <p:nvSpPr>
          <p:cNvPr id="43" name="sketch line">
            <a:extLst>
              <a:ext uri="{FF2B5EF4-FFF2-40B4-BE49-F238E27FC236}">
                <a16:creationId xmlns:a16="http://schemas.microsoft.com/office/drawing/2014/main" id="{9DE3AD2D-E1C4-EDDB-812A-DC3240BB5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086470B3-A065-22B5-679D-68B531E35070}"/>
              </a:ext>
            </a:extLst>
          </p:cNvPr>
          <p:cNvSpPr>
            <a:spLocks noGrp="1"/>
          </p:cNvSpPr>
          <p:nvPr>
            <p:ph idx="1"/>
          </p:nvPr>
        </p:nvSpPr>
        <p:spPr>
          <a:xfrm>
            <a:off x="838200" y="1920331"/>
            <a:ext cx="6652182" cy="4251960"/>
          </a:xfrm>
        </p:spPr>
        <p:txBody>
          <a:bodyPr>
            <a:normAutofit fontScale="92500" lnSpcReduction="20000"/>
          </a:bodyPr>
          <a:lstStyle/>
          <a:p>
            <a:r>
              <a:rPr lang="de-DE" i="1" dirty="0" err="1">
                <a:latin typeface="-apple-system"/>
              </a:rPr>
              <a:t>r</a:t>
            </a:r>
            <a:r>
              <a:rPr lang="de-DE" i="1" u="none" strike="noStrike" dirty="0" err="1">
                <a:effectLst/>
                <a:latin typeface="-apple-system"/>
              </a:rPr>
              <a:t>outes</a:t>
            </a:r>
            <a:r>
              <a:rPr lang="de-DE" i="0" u="none" strike="noStrike" dirty="0">
                <a:effectLst/>
                <a:latin typeface="-apple-system"/>
              </a:rPr>
              <a:t>: Jede Route definiert einen Namen, ein </a:t>
            </a:r>
            <a:r>
              <a:rPr lang="de-DE" dirty="0">
                <a:latin typeface="-apple-system"/>
              </a:rPr>
              <a:t>Pattern </a:t>
            </a:r>
            <a:r>
              <a:rPr lang="de-DE" i="0" u="none" strike="noStrike" dirty="0">
                <a:effectLst/>
                <a:latin typeface="-apple-system"/>
              </a:rPr>
              <a:t>und ein oder mehrere Targets, zu denen navigiert wird, wenn die Route getroffen wurde. Das Pattern ist im Grunde der URL-Teil, der zur Route passt. Das Pattern „“ wird meistens für die Hauptseite verwendet</a:t>
            </a:r>
          </a:p>
          <a:p>
            <a:endParaRPr lang="de-DE" i="0" u="none" strike="noStrike" dirty="0">
              <a:effectLst/>
              <a:latin typeface="-apple-system"/>
            </a:endParaRPr>
          </a:p>
          <a:p>
            <a:pPr>
              <a:buFont typeface="Arial" panose="020B0604020202020204" pitchFamily="34" charset="0"/>
              <a:buChar char="•"/>
            </a:pPr>
            <a:r>
              <a:rPr lang="de-DE" i="1" dirty="0" err="1">
                <a:latin typeface="-apple-system"/>
              </a:rPr>
              <a:t>targets</a:t>
            </a:r>
            <a:r>
              <a:rPr lang="de-DE" dirty="0">
                <a:latin typeface="-apple-system"/>
              </a:rPr>
              <a:t>: D</a:t>
            </a:r>
            <a:r>
              <a:rPr lang="de-DE" dirty="0"/>
              <a:t>efinieren den View oder Komponente. Ein </a:t>
            </a:r>
            <a:r>
              <a:rPr lang="de-DE" dirty="0" err="1"/>
              <a:t>target</a:t>
            </a:r>
            <a:r>
              <a:rPr lang="de-DE" dirty="0"/>
              <a:t> kann einer oder mehreren Routen zugeordnet sein. Wenn Target angezeigt wird, werden View oder Komponente geladen und zur angegebenen </a:t>
            </a:r>
            <a:r>
              <a:rPr lang="de-DE" dirty="0" err="1"/>
              <a:t>controlAggregation</a:t>
            </a:r>
            <a:r>
              <a:rPr lang="de-DE" dirty="0"/>
              <a:t> (in </a:t>
            </a:r>
            <a:r>
              <a:rPr lang="de-DE" dirty="0" err="1"/>
              <a:t>config</a:t>
            </a:r>
            <a:r>
              <a:rPr lang="de-DE" dirty="0"/>
              <a:t>-Teil)  hinzugefügt. </a:t>
            </a:r>
          </a:p>
          <a:p>
            <a:endParaRPr lang="de-DE" i="0" u="none" strike="noStrike" dirty="0">
              <a:effectLst/>
              <a:latin typeface="-apple-system"/>
            </a:endParaRPr>
          </a:p>
        </p:txBody>
      </p:sp>
      <p:pic>
        <p:nvPicPr>
          <p:cNvPr id="4" name="Grafik 3">
            <a:extLst>
              <a:ext uri="{FF2B5EF4-FFF2-40B4-BE49-F238E27FC236}">
                <a16:creationId xmlns:a16="http://schemas.microsoft.com/office/drawing/2014/main" id="{C1CA58A6-DA29-088E-D9C9-895E38BC3073}"/>
              </a:ext>
            </a:extLst>
          </p:cNvPr>
          <p:cNvPicPr>
            <a:picLocks noChangeAspect="1"/>
          </p:cNvPicPr>
          <p:nvPr/>
        </p:nvPicPr>
        <p:blipFill>
          <a:blip r:embed="rId3"/>
          <a:stretch>
            <a:fillRect/>
          </a:stretch>
        </p:blipFill>
        <p:spPr>
          <a:xfrm>
            <a:off x="7490382" y="2065516"/>
            <a:ext cx="4208271" cy="4000305"/>
          </a:xfrm>
          <a:prstGeom prst="rect">
            <a:avLst/>
          </a:prstGeom>
        </p:spPr>
      </p:pic>
    </p:spTree>
    <p:extLst>
      <p:ext uri="{BB962C8B-B14F-4D97-AF65-F5344CB8AC3E}">
        <p14:creationId xmlns:p14="http://schemas.microsoft.com/office/powerpoint/2010/main" val="1112424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D4576A-C1E4-6AAD-7022-668D0A18AA4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055E3A6-A6A6-E905-4F72-C9D6AEE34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07BFDE0-6EED-59C7-2BB6-F96F3D1E22FC}"/>
              </a:ext>
            </a:extLst>
          </p:cNvPr>
          <p:cNvSpPr>
            <a:spLocks noGrp="1"/>
          </p:cNvSpPr>
          <p:nvPr>
            <p:ph type="title"/>
          </p:nvPr>
        </p:nvSpPr>
        <p:spPr>
          <a:xfrm>
            <a:off x="838200" y="365125"/>
            <a:ext cx="10515600" cy="1325563"/>
          </a:xfrm>
        </p:spPr>
        <p:txBody>
          <a:bodyPr>
            <a:normAutofit/>
          </a:bodyPr>
          <a:lstStyle/>
          <a:p>
            <a:r>
              <a:rPr lang="de-DE" sz="4200" dirty="0"/>
              <a:t>Routing – Router initialisieren</a:t>
            </a:r>
          </a:p>
        </p:txBody>
      </p:sp>
      <p:sp>
        <p:nvSpPr>
          <p:cNvPr id="43" name="sketch line">
            <a:extLst>
              <a:ext uri="{FF2B5EF4-FFF2-40B4-BE49-F238E27FC236}">
                <a16:creationId xmlns:a16="http://schemas.microsoft.com/office/drawing/2014/main" id="{B48386AE-D355-766C-2F42-1E2882902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3633C487-1C56-C62A-530B-93D124EFC4C0}"/>
              </a:ext>
            </a:extLst>
          </p:cNvPr>
          <p:cNvSpPr>
            <a:spLocks noGrp="1"/>
          </p:cNvSpPr>
          <p:nvPr>
            <p:ph idx="1"/>
          </p:nvPr>
        </p:nvSpPr>
        <p:spPr>
          <a:xfrm>
            <a:off x="838200" y="1920331"/>
            <a:ext cx="6652182" cy="4251960"/>
          </a:xfrm>
        </p:spPr>
        <p:txBody>
          <a:bodyPr>
            <a:normAutofit fontScale="92500"/>
          </a:bodyPr>
          <a:lstStyle/>
          <a:p>
            <a:r>
              <a:rPr lang="de-DE" dirty="0">
                <a:latin typeface="-apple-system"/>
              </a:rPr>
              <a:t>Der Router muss vorher noch von der Komponente initialisiert werden. Dazu eine Reference auf den Router in der </a:t>
            </a:r>
            <a:r>
              <a:rPr lang="de-DE" dirty="0" err="1">
                <a:latin typeface="-apple-system"/>
              </a:rPr>
              <a:t>init</a:t>
            </a:r>
            <a:r>
              <a:rPr lang="de-DE" dirty="0">
                <a:latin typeface="-apple-system"/>
              </a:rPr>
              <a:t>-Methode des Component.js-Komponentencontrollers holen und die </a:t>
            </a:r>
            <a:r>
              <a:rPr lang="de-DE" dirty="0" err="1">
                <a:latin typeface="-apple-system"/>
              </a:rPr>
              <a:t>initialize</a:t>
            </a:r>
            <a:r>
              <a:rPr lang="de-DE" dirty="0">
                <a:latin typeface="-apple-system"/>
              </a:rPr>
              <a:t>-Methode aufrufen.</a:t>
            </a:r>
          </a:p>
          <a:p>
            <a:r>
              <a:rPr lang="de-DE" dirty="0">
                <a:latin typeface="-apple-system"/>
              </a:rPr>
              <a:t>Nach Initialisierung wird die Routing-Konfiguration in </a:t>
            </a:r>
            <a:r>
              <a:rPr lang="de-DE" dirty="0" err="1">
                <a:latin typeface="-apple-system"/>
              </a:rPr>
              <a:t>manifest.json</a:t>
            </a:r>
            <a:r>
              <a:rPr lang="de-DE" dirty="0">
                <a:latin typeface="-apple-system"/>
              </a:rPr>
              <a:t> automatisch in der Anwendung aktiviert: Die aktuelle URL wird ausgewertet und die entsprechenden Ansichten werden automatisch angezeigt.</a:t>
            </a:r>
          </a:p>
          <a:p>
            <a:endParaRPr lang="de-DE" i="0" u="none" strike="noStrike" dirty="0">
              <a:effectLst/>
              <a:latin typeface="-apple-system"/>
            </a:endParaRPr>
          </a:p>
        </p:txBody>
      </p:sp>
      <p:pic>
        <p:nvPicPr>
          <p:cNvPr id="16" name="Grafik 15">
            <a:extLst>
              <a:ext uri="{FF2B5EF4-FFF2-40B4-BE49-F238E27FC236}">
                <a16:creationId xmlns:a16="http://schemas.microsoft.com/office/drawing/2014/main" id="{842501BF-025A-E14F-B996-6BBD173A26DA}"/>
              </a:ext>
            </a:extLst>
          </p:cNvPr>
          <p:cNvPicPr>
            <a:picLocks noChangeAspect="1"/>
          </p:cNvPicPr>
          <p:nvPr/>
        </p:nvPicPr>
        <p:blipFill>
          <a:blip r:embed="rId3"/>
          <a:stretch>
            <a:fillRect/>
          </a:stretch>
        </p:blipFill>
        <p:spPr>
          <a:xfrm>
            <a:off x="7490382" y="2213726"/>
            <a:ext cx="4231635" cy="3435275"/>
          </a:xfrm>
          <a:prstGeom prst="rect">
            <a:avLst/>
          </a:prstGeom>
        </p:spPr>
      </p:pic>
    </p:spTree>
    <p:extLst>
      <p:ext uri="{BB962C8B-B14F-4D97-AF65-F5344CB8AC3E}">
        <p14:creationId xmlns:p14="http://schemas.microsoft.com/office/powerpoint/2010/main" val="112193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8E1AAB-4FCE-8EB8-72CE-DECDF86FD47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B373A13-2EDF-8978-D07C-68DF308884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6E4841B-2E0F-CA18-C7E5-4B9355E58D99}"/>
              </a:ext>
            </a:extLst>
          </p:cNvPr>
          <p:cNvSpPr>
            <a:spLocks noGrp="1"/>
          </p:cNvSpPr>
          <p:nvPr>
            <p:ph type="title"/>
          </p:nvPr>
        </p:nvSpPr>
        <p:spPr>
          <a:xfrm>
            <a:off x="838200" y="365125"/>
            <a:ext cx="10515600" cy="1325563"/>
          </a:xfrm>
        </p:spPr>
        <p:txBody>
          <a:bodyPr>
            <a:normAutofit/>
          </a:bodyPr>
          <a:lstStyle/>
          <a:p>
            <a:r>
              <a:rPr lang="de-DE" sz="4200" dirty="0"/>
              <a:t>Navigation mit hart codierten Patterns</a:t>
            </a:r>
          </a:p>
        </p:txBody>
      </p:sp>
      <p:sp>
        <p:nvSpPr>
          <p:cNvPr id="43" name="sketch line">
            <a:extLst>
              <a:ext uri="{FF2B5EF4-FFF2-40B4-BE49-F238E27FC236}">
                <a16:creationId xmlns:a16="http://schemas.microsoft.com/office/drawing/2014/main" id="{C4498C2F-385F-85ED-F978-FCC3599571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C49AE0CB-1E3E-75A2-16FA-5E406AE7C7D6}"/>
              </a:ext>
            </a:extLst>
          </p:cNvPr>
          <p:cNvSpPr>
            <a:spLocks noGrp="1"/>
          </p:cNvSpPr>
          <p:nvPr>
            <p:ph idx="1"/>
          </p:nvPr>
        </p:nvSpPr>
        <p:spPr>
          <a:xfrm>
            <a:off x="838200" y="1920331"/>
            <a:ext cx="6652182" cy="4251960"/>
          </a:xfrm>
        </p:spPr>
        <p:txBody>
          <a:bodyPr>
            <a:normAutofit/>
          </a:bodyPr>
          <a:lstStyle/>
          <a:p>
            <a:endParaRPr lang="de-DE" i="0" u="none" strike="noStrike" dirty="0">
              <a:effectLst/>
              <a:latin typeface="-apple-system"/>
            </a:endParaRPr>
          </a:p>
        </p:txBody>
      </p:sp>
      <p:pic>
        <p:nvPicPr>
          <p:cNvPr id="16" name="Grafik 15">
            <a:extLst>
              <a:ext uri="{FF2B5EF4-FFF2-40B4-BE49-F238E27FC236}">
                <a16:creationId xmlns:a16="http://schemas.microsoft.com/office/drawing/2014/main" id="{D6227C9F-58A6-7FCD-E3DF-066B7C1063F0}"/>
              </a:ext>
            </a:extLst>
          </p:cNvPr>
          <p:cNvPicPr>
            <a:picLocks noChangeAspect="1"/>
          </p:cNvPicPr>
          <p:nvPr/>
        </p:nvPicPr>
        <p:blipFill>
          <a:blip r:embed="rId3"/>
          <a:stretch>
            <a:fillRect/>
          </a:stretch>
        </p:blipFill>
        <p:spPr>
          <a:xfrm>
            <a:off x="7490382" y="2213726"/>
            <a:ext cx="4231635" cy="3435275"/>
          </a:xfrm>
          <a:prstGeom prst="rect">
            <a:avLst/>
          </a:prstGeom>
        </p:spPr>
      </p:pic>
    </p:spTree>
    <p:extLst>
      <p:ext uri="{BB962C8B-B14F-4D97-AF65-F5344CB8AC3E}">
        <p14:creationId xmlns:p14="http://schemas.microsoft.com/office/powerpoint/2010/main" val="2926319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CF6E74-0CA7-D73E-AAEC-7D7AE649A79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E1F768E-2D2C-40AF-8E69-B0853237B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8ED82C1-4B0F-5694-BE4D-02E6C4089D18}"/>
              </a:ext>
            </a:extLst>
          </p:cNvPr>
          <p:cNvSpPr>
            <a:spLocks noGrp="1"/>
          </p:cNvSpPr>
          <p:nvPr>
            <p:ph type="title"/>
          </p:nvPr>
        </p:nvSpPr>
        <p:spPr>
          <a:xfrm>
            <a:off x="838200" y="365125"/>
            <a:ext cx="10515600" cy="1325563"/>
          </a:xfrm>
        </p:spPr>
        <p:txBody>
          <a:bodyPr>
            <a:normAutofit/>
          </a:bodyPr>
          <a:lstStyle/>
          <a:p>
            <a:r>
              <a:rPr lang="de-DE" sz="4200" dirty="0"/>
              <a:t>Smart Controls – Warum?</a:t>
            </a:r>
          </a:p>
        </p:txBody>
      </p:sp>
      <p:sp>
        <p:nvSpPr>
          <p:cNvPr id="43" name="sketch line">
            <a:extLst>
              <a:ext uri="{FF2B5EF4-FFF2-40B4-BE49-F238E27FC236}">
                <a16:creationId xmlns:a16="http://schemas.microsoft.com/office/drawing/2014/main" id="{0E136104-A2B4-9228-8149-583137FF1F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4DB7DDEF-02BB-D2B0-7CED-4B8B6D9265E3}"/>
              </a:ext>
            </a:extLst>
          </p:cNvPr>
          <p:cNvSpPr>
            <a:spLocks noGrp="1"/>
          </p:cNvSpPr>
          <p:nvPr>
            <p:ph idx="1"/>
          </p:nvPr>
        </p:nvSpPr>
        <p:spPr>
          <a:xfrm>
            <a:off x="838200" y="1920331"/>
            <a:ext cx="10515600" cy="4251960"/>
          </a:xfrm>
        </p:spPr>
        <p:txBody>
          <a:bodyPr>
            <a:normAutofit/>
          </a:bodyPr>
          <a:lstStyle/>
          <a:p>
            <a:pPr>
              <a:defRPr/>
            </a:pPr>
            <a:r>
              <a:rPr lang="de-DE" dirty="0">
                <a:solidFill>
                  <a:prstClr val="black"/>
                </a:solidFill>
                <a:latin typeface="-apple-system"/>
              </a:rPr>
              <a:t>Während der Entwicklung der SAPUI5-Anwendungen gibt es einige wiederkehrende Muster wie Wertehilfen, Sortierung und Filterung, die umfangreiches UI-Frontend-Coding erfordern. </a:t>
            </a:r>
          </a:p>
          <a:p>
            <a:pPr>
              <a:defRPr/>
            </a:pPr>
            <a:r>
              <a:rPr lang="de-DE" dirty="0">
                <a:solidFill>
                  <a:prstClr val="black"/>
                </a:solidFill>
                <a:latin typeface="-apple-system"/>
              </a:rPr>
              <a:t>Dieser Ansatz ist fehleranfällig, da jeder Entwickler die Funktionalität ein wenig anders implementiert.</a:t>
            </a:r>
          </a:p>
          <a:p>
            <a:endParaRPr lang="de-DE" i="0" u="none" strike="noStrike" dirty="0">
              <a:effectLst/>
              <a:latin typeface="-apple-system"/>
            </a:endParaRPr>
          </a:p>
        </p:txBody>
      </p:sp>
    </p:spTree>
    <p:extLst>
      <p:ext uri="{BB962C8B-B14F-4D97-AF65-F5344CB8AC3E}">
        <p14:creationId xmlns:p14="http://schemas.microsoft.com/office/powerpoint/2010/main" val="1076451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B2AABA-E2BA-57BA-5DA0-F93F97CC656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1866A62-7B6A-1AC0-2019-BE234BBDF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181375A-55B6-CFD2-D7AC-BE02268F7729}"/>
              </a:ext>
            </a:extLst>
          </p:cNvPr>
          <p:cNvSpPr>
            <a:spLocks noGrp="1"/>
          </p:cNvSpPr>
          <p:nvPr>
            <p:ph type="title"/>
          </p:nvPr>
        </p:nvSpPr>
        <p:spPr>
          <a:xfrm>
            <a:off x="838200" y="365125"/>
            <a:ext cx="10515600" cy="1325563"/>
          </a:xfrm>
        </p:spPr>
        <p:txBody>
          <a:bodyPr>
            <a:normAutofit/>
          </a:bodyPr>
          <a:lstStyle/>
          <a:p>
            <a:r>
              <a:rPr lang="de-DE" sz="4200" dirty="0"/>
              <a:t>Navigation mit Methode </a:t>
            </a:r>
            <a:r>
              <a:rPr lang="de-DE" sz="4200" dirty="0" err="1"/>
              <a:t>navTo</a:t>
            </a:r>
            <a:endParaRPr lang="de-DE" sz="4200" dirty="0"/>
          </a:p>
        </p:txBody>
      </p:sp>
      <p:sp>
        <p:nvSpPr>
          <p:cNvPr id="43" name="sketch line">
            <a:extLst>
              <a:ext uri="{FF2B5EF4-FFF2-40B4-BE49-F238E27FC236}">
                <a16:creationId xmlns:a16="http://schemas.microsoft.com/office/drawing/2014/main" id="{C6F51486-01C3-D738-804A-8D186E5CB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4B3951AD-6DA3-4A58-72AD-76F6F2846B4B}"/>
              </a:ext>
            </a:extLst>
          </p:cNvPr>
          <p:cNvSpPr>
            <a:spLocks noGrp="1"/>
          </p:cNvSpPr>
          <p:nvPr>
            <p:ph idx="1"/>
          </p:nvPr>
        </p:nvSpPr>
        <p:spPr>
          <a:xfrm>
            <a:off x="838200" y="1920331"/>
            <a:ext cx="10777396" cy="2396542"/>
          </a:xfrm>
        </p:spPr>
        <p:txBody>
          <a:bodyPr>
            <a:normAutofit lnSpcReduction="10000"/>
          </a:bodyPr>
          <a:lstStyle/>
          <a:p>
            <a:pPr algn="l"/>
            <a:r>
              <a:rPr lang="de-DE" b="0" i="0" dirty="0">
                <a:solidFill>
                  <a:srgbClr val="223548"/>
                </a:solidFill>
                <a:effectLst/>
                <a:latin typeface="72 Brand Variable"/>
              </a:rPr>
              <a:t>Um von einem View-Controller aus auf die Router-Instanz zuzugreifen, können Sie die Methode </a:t>
            </a:r>
            <a:r>
              <a:rPr lang="de-DE" b="0" i="0" dirty="0" err="1">
                <a:solidFill>
                  <a:srgbClr val="223548"/>
                </a:solidFill>
                <a:effectLst/>
                <a:latin typeface="72 Brand Variable"/>
              </a:rPr>
              <a:t>getOwnerComponent</a:t>
            </a:r>
            <a:r>
              <a:rPr lang="de-DE" b="0" i="0" dirty="0">
                <a:solidFill>
                  <a:srgbClr val="223548"/>
                </a:solidFill>
                <a:effectLst/>
                <a:latin typeface="72 Brand Variable"/>
              </a:rPr>
              <a:t> des Controllers verwenden, um Zugriff auf die </a:t>
            </a:r>
            <a:r>
              <a:rPr lang="de-DE" b="0" i="0" dirty="0" err="1">
                <a:solidFill>
                  <a:srgbClr val="223548"/>
                </a:solidFill>
                <a:effectLst/>
                <a:latin typeface="72 Brand Variable"/>
              </a:rPr>
              <a:t>Owner-Component</a:t>
            </a:r>
            <a:r>
              <a:rPr lang="de-DE" b="0" i="0" dirty="0">
                <a:solidFill>
                  <a:srgbClr val="223548"/>
                </a:solidFill>
                <a:effectLst/>
                <a:latin typeface="72 Brand Variable"/>
              </a:rPr>
              <a:t> zu erhalten, die die Methode </a:t>
            </a:r>
            <a:r>
              <a:rPr lang="de-DE" b="0" i="0" dirty="0" err="1">
                <a:solidFill>
                  <a:srgbClr val="223548"/>
                </a:solidFill>
                <a:effectLst/>
                <a:latin typeface="72 Brand Variable"/>
              </a:rPr>
              <a:t>getRouter</a:t>
            </a:r>
            <a:r>
              <a:rPr lang="de-DE" b="0" i="0" dirty="0">
                <a:solidFill>
                  <a:srgbClr val="223548"/>
                </a:solidFill>
                <a:effectLst/>
                <a:latin typeface="72 Brand Variable"/>
              </a:rPr>
              <a:t> bereitstellt.</a:t>
            </a:r>
          </a:p>
          <a:p>
            <a:pPr algn="l"/>
            <a:r>
              <a:rPr lang="de-DE" u="none" strike="noStrike" dirty="0">
                <a:solidFill>
                  <a:srgbClr val="223548"/>
                </a:solidFill>
                <a:latin typeface="72 Brand Variable"/>
              </a:rPr>
              <a:t>Der Router selbst hat eine Methode </a:t>
            </a:r>
            <a:r>
              <a:rPr lang="de-DE" u="none" strike="noStrike" dirty="0" err="1">
                <a:solidFill>
                  <a:srgbClr val="223548"/>
                </a:solidFill>
                <a:latin typeface="72 Brand Variable"/>
              </a:rPr>
              <a:t>navTo</a:t>
            </a:r>
            <a:r>
              <a:rPr lang="de-DE" dirty="0">
                <a:solidFill>
                  <a:srgbClr val="223548"/>
                </a:solidFill>
                <a:latin typeface="72 Brand Variable"/>
              </a:rPr>
              <a:t>, </a:t>
            </a:r>
            <a:r>
              <a:rPr lang="de-DE" u="none" strike="noStrike" dirty="0">
                <a:solidFill>
                  <a:srgbClr val="223548"/>
                </a:solidFill>
                <a:latin typeface="72 Brand Variable"/>
              </a:rPr>
              <a:t>mit welcher </a:t>
            </a:r>
            <a:r>
              <a:rPr lang="de-DE" dirty="0">
                <a:solidFill>
                  <a:srgbClr val="223548"/>
                </a:solidFill>
                <a:latin typeface="72 Brand Variable"/>
              </a:rPr>
              <a:t>eine Navigation getriggert werden kann</a:t>
            </a:r>
            <a:endParaRPr lang="de-DE" i="0" u="none" strike="noStrike" dirty="0">
              <a:effectLst/>
              <a:latin typeface="-apple-system"/>
            </a:endParaRPr>
          </a:p>
        </p:txBody>
      </p:sp>
      <p:pic>
        <p:nvPicPr>
          <p:cNvPr id="4" name="Grafik 3">
            <a:extLst>
              <a:ext uri="{FF2B5EF4-FFF2-40B4-BE49-F238E27FC236}">
                <a16:creationId xmlns:a16="http://schemas.microsoft.com/office/drawing/2014/main" id="{372B68F4-4C8F-2204-59A9-AF3F9D99B4AD}"/>
              </a:ext>
            </a:extLst>
          </p:cNvPr>
          <p:cNvPicPr>
            <a:picLocks noChangeAspect="1"/>
          </p:cNvPicPr>
          <p:nvPr/>
        </p:nvPicPr>
        <p:blipFill>
          <a:blip r:embed="rId3"/>
          <a:stretch>
            <a:fillRect/>
          </a:stretch>
        </p:blipFill>
        <p:spPr>
          <a:xfrm>
            <a:off x="2184771" y="4413443"/>
            <a:ext cx="6913962" cy="2039619"/>
          </a:xfrm>
          <a:prstGeom prst="rect">
            <a:avLst/>
          </a:prstGeom>
        </p:spPr>
      </p:pic>
    </p:spTree>
    <p:extLst>
      <p:ext uri="{BB962C8B-B14F-4D97-AF65-F5344CB8AC3E}">
        <p14:creationId xmlns:p14="http://schemas.microsoft.com/office/powerpoint/2010/main" val="598958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2B745D-12BF-3DF2-87AD-AFBAE060FE9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7462543-8EA6-CD6D-C5E2-404B166C1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A7E8D12-A0A6-B157-BA35-72CD79D487D7}"/>
              </a:ext>
            </a:extLst>
          </p:cNvPr>
          <p:cNvSpPr>
            <a:spLocks noGrp="1"/>
          </p:cNvSpPr>
          <p:nvPr>
            <p:ph type="title"/>
          </p:nvPr>
        </p:nvSpPr>
        <p:spPr>
          <a:xfrm>
            <a:off x="838200" y="365125"/>
            <a:ext cx="10515600" cy="1325563"/>
          </a:xfrm>
        </p:spPr>
        <p:txBody>
          <a:bodyPr>
            <a:normAutofit/>
          </a:bodyPr>
          <a:lstStyle/>
          <a:p>
            <a:r>
              <a:rPr lang="de-DE" sz="4200" dirty="0"/>
              <a:t>Navigation zurück – Mittels Back Button</a:t>
            </a:r>
          </a:p>
        </p:txBody>
      </p:sp>
      <p:sp>
        <p:nvSpPr>
          <p:cNvPr id="43" name="sketch line">
            <a:extLst>
              <a:ext uri="{FF2B5EF4-FFF2-40B4-BE49-F238E27FC236}">
                <a16:creationId xmlns:a16="http://schemas.microsoft.com/office/drawing/2014/main" id="{B22A4AB0-C2F7-5845-D4BB-09A7BDA98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fik 5">
            <a:extLst>
              <a:ext uri="{FF2B5EF4-FFF2-40B4-BE49-F238E27FC236}">
                <a16:creationId xmlns:a16="http://schemas.microsoft.com/office/drawing/2014/main" id="{0FF5785F-79B8-59CC-16AC-AE2D77DBD547}"/>
              </a:ext>
            </a:extLst>
          </p:cNvPr>
          <p:cNvPicPr>
            <a:picLocks noChangeAspect="1"/>
          </p:cNvPicPr>
          <p:nvPr/>
        </p:nvPicPr>
        <p:blipFill>
          <a:blip r:embed="rId3"/>
          <a:stretch>
            <a:fillRect/>
          </a:stretch>
        </p:blipFill>
        <p:spPr>
          <a:xfrm>
            <a:off x="1784253" y="1769261"/>
            <a:ext cx="7935432" cy="4496427"/>
          </a:xfrm>
          <a:prstGeom prst="rect">
            <a:avLst/>
          </a:prstGeom>
        </p:spPr>
      </p:pic>
    </p:spTree>
    <p:extLst>
      <p:ext uri="{BB962C8B-B14F-4D97-AF65-F5344CB8AC3E}">
        <p14:creationId xmlns:p14="http://schemas.microsoft.com/office/powerpoint/2010/main" val="2218759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8A23BE-E814-1EED-7130-4897888BD5D6}"/>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925334CF-2D20-55D3-1992-D3C4C52C2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5F8618D-B359-75E7-FD8A-25C082C640FA}"/>
              </a:ext>
            </a:extLst>
          </p:cNvPr>
          <p:cNvSpPr>
            <a:spLocks noGrp="1"/>
          </p:cNvSpPr>
          <p:nvPr>
            <p:ph type="title"/>
          </p:nvPr>
        </p:nvSpPr>
        <p:spPr>
          <a:xfrm>
            <a:off x="838200" y="365125"/>
            <a:ext cx="10515600" cy="1325563"/>
          </a:xfrm>
        </p:spPr>
        <p:txBody>
          <a:bodyPr>
            <a:normAutofit/>
          </a:bodyPr>
          <a:lstStyle/>
          <a:p>
            <a:r>
              <a:rPr lang="de-DE" sz="4200" dirty="0"/>
              <a:t>Navigation zurück – Mittels Back Button</a:t>
            </a:r>
          </a:p>
        </p:txBody>
      </p:sp>
      <p:sp>
        <p:nvSpPr>
          <p:cNvPr id="43" name="sketch line">
            <a:extLst>
              <a:ext uri="{FF2B5EF4-FFF2-40B4-BE49-F238E27FC236}">
                <a16:creationId xmlns:a16="http://schemas.microsoft.com/office/drawing/2014/main" id="{0AFB3B6A-1146-E502-7F82-14490162B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30D8B025-B327-0C0E-3F8D-4D2ED4A18BC0}"/>
              </a:ext>
            </a:extLst>
          </p:cNvPr>
          <p:cNvSpPr>
            <a:spLocks noGrp="1"/>
          </p:cNvSpPr>
          <p:nvPr>
            <p:ph idx="1"/>
          </p:nvPr>
        </p:nvSpPr>
        <p:spPr>
          <a:xfrm>
            <a:off x="838200" y="1920331"/>
            <a:ext cx="10777396" cy="4163416"/>
          </a:xfrm>
        </p:spPr>
        <p:txBody>
          <a:bodyPr>
            <a:normAutofit fontScale="92500" lnSpcReduction="10000"/>
          </a:bodyPr>
          <a:lstStyle/>
          <a:p>
            <a:pPr>
              <a:lnSpc>
                <a:spcPct val="110000"/>
              </a:lnSpc>
            </a:pPr>
            <a:r>
              <a:rPr lang="de-DE" sz="1600" dirty="0">
                <a:solidFill>
                  <a:srgbClr val="223548"/>
                </a:solidFill>
                <a:latin typeface="72 Brand Variable"/>
              </a:rPr>
              <a:t>Um </a:t>
            </a:r>
            <a:r>
              <a:rPr lang="de-DE" sz="1600" dirty="0" err="1">
                <a:solidFill>
                  <a:srgbClr val="223548"/>
                </a:solidFill>
                <a:latin typeface="72 Brand Variable"/>
              </a:rPr>
              <a:t>zuückzunavigieren</a:t>
            </a:r>
            <a:r>
              <a:rPr lang="de-DE" sz="1600" dirty="0">
                <a:solidFill>
                  <a:srgbClr val="223548"/>
                </a:solidFill>
                <a:latin typeface="72 Brand Variable"/>
              </a:rPr>
              <a:t> könnte der User den </a:t>
            </a:r>
            <a:r>
              <a:rPr lang="de-DE" sz="1600" dirty="0" err="1">
                <a:solidFill>
                  <a:srgbClr val="223548"/>
                </a:solidFill>
                <a:latin typeface="72 Brand Variable"/>
              </a:rPr>
              <a:t>Zuück</a:t>
            </a:r>
            <a:r>
              <a:rPr lang="de-DE" sz="1600" dirty="0">
                <a:solidFill>
                  <a:srgbClr val="223548"/>
                </a:solidFill>
                <a:latin typeface="72 Brand Variable"/>
              </a:rPr>
              <a:t> Button des Browsers verwenden, der benutzt aber nur die </a:t>
            </a:r>
            <a:r>
              <a:rPr lang="de-DE" sz="1600" dirty="0" err="1">
                <a:solidFill>
                  <a:srgbClr val="223548"/>
                </a:solidFill>
                <a:latin typeface="72 Brand Variable"/>
              </a:rPr>
              <a:t>History</a:t>
            </a:r>
            <a:r>
              <a:rPr lang="de-DE" sz="1600" dirty="0">
                <a:solidFill>
                  <a:srgbClr val="223548"/>
                </a:solidFill>
                <a:latin typeface="72 Brand Variable"/>
              </a:rPr>
              <a:t>. Dadurch könnte das zum Verlassen der App führen.</a:t>
            </a:r>
          </a:p>
          <a:p>
            <a:pPr>
              <a:lnSpc>
                <a:spcPct val="110000"/>
              </a:lnSpc>
            </a:pPr>
            <a:r>
              <a:rPr lang="de-DE" sz="1600" dirty="0">
                <a:solidFill>
                  <a:srgbClr val="223548"/>
                </a:solidFill>
                <a:latin typeface="72 Brand Variable"/>
              </a:rPr>
              <a:t>Um dieses Verhalten zu ändern, wird für die Anwendung im gezeigten Beispiel eine eigene Schaltfläche Zurück implementiert. In der Implementierung der entsprechenden </a:t>
            </a:r>
            <a:r>
              <a:rPr lang="de-DE" sz="1600" dirty="0" err="1">
                <a:solidFill>
                  <a:srgbClr val="223548"/>
                </a:solidFill>
                <a:latin typeface="72 Brand Variable"/>
              </a:rPr>
              <a:t>onNavBack</a:t>
            </a:r>
            <a:r>
              <a:rPr lang="de-DE" sz="1600" dirty="0">
                <a:solidFill>
                  <a:srgbClr val="223548"/>
                </a:solidFill>
                <a:latin typeface="72 Brand Variable"/>
              </a:rPr>
              <a:t>-Eventhandler-Methode wird das Modul </a:t>
            </a:r>
            <a:r>
              <a:rPr lang="de-DE" sz="1600" dirty="0" err="1">
                <a:solidFill>
                  <a:srgbClr val="223548"/>
                </a:solidFill>
                <a:latin typeface="72 Brand Variable"/>
              </a:rPr>
              <a:t>sap</a:t>
            </a:r>
            <a:r>
              <a:rPr lang="de-DE" sz="1600" dirty="0">
                <a:solidFill>
                  <a:srgbClr val="223548"/>
                </a:solidFill>
                <a:latin typeface="72 Brand Variable"/>
              </a:rPr>
              <a:t>/ui/</a:t>
            </a:r>
            <a:r>
              <a:rPr lang="de-DE" sz="1600" dirty="0" err="1">
                <a:solidFill>
                  <a:srgbClr val="223548"/>
                </a:solidFill>
                <a:latin typeface="72 Brand Variable"/>
              </a:rPr>
              <a:t>core</a:t>
            </a:r>
            <a:r>
              <a:rPr lang="de-DE" sz="1600" dirty="0">
                <a:solidFill>
                  <a:srgbClr val="223548"/>
                </a:solidFill>
                <a:latin typeface="72 Brand Variable"/>
              </a:rPr>
              <a:t>/</a:t>
            </a:r>
            <a:r>
              <a:rPr lang="de-DE" sz="1600" dirty="0" err="1">
                <a:solidFill>
                  <a:srgbClr val="223548"/>
                </a:solidFill>
                <a:latin typeface="72 Brand Variable"/>
              </a:rPr>
              <a:t>routing</a:t>
            </a:r>
            <a:r>
              <a:rPr lang="de-DE" sz="1600" dirty="0">
                <a:solidFill>
                  <a:srgbClr val="223548"/>
                </a:solidFill>
                <a:latin typeface="72 Brand Variable"/>
              </a:rPr>
              <a:t>/</a:t>
            </a:r>
            <a:r>
              <a:rPr lang="de-DE" sz="1600" dirty="0" err="1">
                <a:solidFill>
                  <a:srgbClr val="223548"/>
                </a:solidFill>
                <a:latin typeface="72 Brand Variable"/>
              </a:rPr>
              <a:t>History</a:t>
            </a:r>
            <a:r>
              <a:rPr lang="de-DE" sz="1600" dirty="0">
                <a:solidFill>
                  <a:srgbClr val="223548"/>
                </a:solidFill>
                <a:latin typeface="72 Brand Variable"/>
              </a:rPr>
              <a:t> verwendet, um auf die Navigationshistorie der SAPUI5-Anwendung zuzugreifen. Die </a:t>
            </a:r>
            <a:r>
              <a:rPr lang="de-DE" sz="1600" dirty="0" err="1">
                <a:solidFill>
                  <a:srgbClr val="223548"/>
                </a:solidFill>
                <a:latin typeface="72 Brand Variable"/>
              </a:rPr>
              <a:t>getPreviousHash</a:t>
            </a:r>
            <a:r>
              <a:rPr lang="de-DE" sz="1600" dirty="0">
                <a:solidFill>
                  <a:srgbClr val="223548"/>
                </a:solidFill>
                <a:latin typeface="72 Brand Variable"/>
              </a:rPr>
              <a:t>-Methode des </a:t>
            </a:r>
            <a:r>
              <a:rPr lang="de-DE" sz="1600" dirty="0" err="1">
                <a:solidFill>
                  <a:srgbClr val="223548"/>
                </a:solidFill>
                <a:latin typeface="72 Brand Variable"/>
              </a:rPr>
              <a:t>history</a:t>
            </a:r>
            <a:r>
              <a:rPr lang="de-DE" sz="1600" dirty="0">
                <a:solidFill>
                  <a:srgbClr val="223548"/>
                </a:solidFill>
                <a:latin typeface="72 Brand Variable"/>
              </a:rPr>
              <a:t>-Objekts wird verwendet, um zu prüfen, ob ein vorheriger Hash-Wert in der Anwendungshistorie vorhanden ist. Ist dies der Fall, navigiert die Anwendung über die native </a:t>
            </a:r>
            <a:r>
              <a:rPr lang="de-DE" sz="1600" dirty="0" err="1">
                <a:solidFill>
                  <a:srgbClr val="223548"/>
                </a:solidFill>
                <a:latin typeface="72 Brand Variable"/>
              </a:rPr>
              <a:t>History</a:t>
            </a:r>
            <a:r>
              <a:rPr lang="de-DE" sz="1600" dirty="0">
                <a:solidFill>
                  <a:srgbClr val="223548"/>
                </a:solidFill>
                <a:latin typeface="72 Brand Variable"/>
              </a:rPr>
              <a:t>-API des Browsers zu diesem vorherigen Hash-Wert. In diesem Fall entspricht die Funktionalität der Zurück-Schaltfläche der Anwendung der Funktionalität der nativen Zurück-Schaltfläche des Browsers.</a:t>
            </a:r>
            <a:br>
              <a:rPr lang="de-DE" sz="1600" dirty="0">
                <a:solidFill>
                  <a:srgbClr val="223548"/>
                </a:solidFill>
                <a:latin typeface="72 Brand Variable"/>
              </a:rPr>
            </a:br>
            <a:endParaRPr lang="de-DE" sz="1600" dirty="0">
              <a:solidFill>
                <a:srgbClr val="223548"/>
              </a:solidFill>
              <a:latin typeface="72 Brand Variable"/>
            </a:endParaRPr>
          </a:p>
          <a:p>
            <a:pPr>
              <a:lnSpc>
                <a:spcPct val="110000"/>
              </a:lnSpc>
            </a:pPr>
            <a:r>
              <a:rPr lang="de-DE" sz="1600" dirty="0">
                <a:solidFill>
                  <a:srgbClr val="223548"/>
                </a:solidFill>
                <a:latin typeface="72 Brand Variable"/>
              </a:rPr>
              <a:t>Wenn es jedoch keinen vorherigen Hash gibt, navigiert die Anwendung über den Router zu der Route mit dem Namen „Übersicht“. Das heißt, es wird zu einer anderen Seite innerhalb der Anwendung navigiert, während die Verwendung der systemeigenen Browser-Schaltfläche Zurück in diesem Fall zum Beenden der Anwendung führen würde.</a:t>
            </a:r>
            <a:br>
              <a:rPr lang="de-DE" sz="1600" dirty="0">
                <a:solidFill>
                  <a:srgbClr val="223548"/>
                </a:solidFill>
                <a:latin typeface="72 Brand Variable"/>
              </a:rPr>
            </a:br>
            <a:endParaRPr lang="de-DE" sz="1600" dirty="0">
              <a:solidFill>
                <a:srgbClr val="223548"/>
              </a:solidFill>
              <a:latin typeface="72 Brand Variable"/>
            </a:endParaRPr>
          </a:p>
          <a:p>
            <a:pPr>
              <a:lnSpc>
                <a:spcPct val="110000"/>
              </a:lnSpc>
            </a:pPr>
            <a:r>
              <a:rPr lang="de-DE" sz="1600" dirty="0">
                <a:solidFill>
                  <a:srgbClr val="223548"/>
                </a:solidFill>
                <a:latin typeface="72 Brand Variable"/>
              </a:rPr>
              <a:t>Der zweite Parameter beim Aufruf der Methode </a:t>
            </a:r>
            <a:r>
              <a:rPr lang="de-DE" sz="1600" dirty="0" err="1">
                <a:solidFill>
                  <a:srgbClr val="223548"/>
                </a:solidFill>
                <a:latin typeface="72 Brand Variable"/>
              </a:rPr>
              <a:t>navTo</a:t>
            </a:r>
            <a:r>
              <a:rPr lang="de-DE" sz="1600" dirty="0">
                <a:solidFill>
                  <a:srgbClr val="223548"/>
                </a:solidFill>
                <a:latin typeface="72 Brand Variable"/>
              </a:rPr>
              <a:t> ist ein leeres Objekt, da keine weiteren Parameter an die Route übergeben werden. Der dritte Parameter hat den Wert </a:t>
            </a:r>
            <a:r>
              <a:rPr lang="de-DE" sz="1600" dirty="0" err="1">
                <a:solidFill>
                  <a:srgbClr val="223548"/>
                </a:solidFill>
                <a:latin typeface="72 Brand Variable"/>
              </a:rPr>
              <a:t>true</a:t>
            </a:r>
            <a:r>
              <a:rPr lang="de-DE" sz="1600" dirty="0">
                <a:solidFill>
                  <a:srgbClr val="223548"/>
                </a:solidFill>
                <a:latin typeface="72 Brand Variable"/>
              </a:rPr>
              <a:t> und sorgt dafür, dass der Hash ersetzt wird, so dass es keinen Eintrag im Browserverlauf gibt.</a:t>
            </a:r>
          </a:p>
        </p:txBody>
      </p:sp>
    </p:spTree>
    <p:extLst>
      <p:ext uri="{BB962C8B-B14F-4D97-AF65-F5344CB8AC3E}">
        <p14:creationId xmlns:p14="http://schemas.microsoft.com/office/powerpoint/2010/main" val="25519698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AE1483-E688-6CE1-9931-232E19D827E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1814C3D-B3F5-508D-F6C4-58C23D79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D2E741-3CB1-C8A4-533C-AAD6433086D9}"/>
              </a:ext>
            </a:extLst>
          </p:cNvPr>
          <p:cNvSpPr>
            <a:spLocks noGrp="1"/>
          </p:cNvSpPr>
          <p:nvPr>
            <p:ph type="title"/>
          </p:nvPr>
        </p:nvSpPr>
        <p:spPr>
          <a:xfrm>
            <a:off x="838200" y="365125"/>
            <a:ext cx="10515600" cy="1325563"/>
          </a:xfrm>
        </p:spPr>
        <p:txBody>
          <a:bodyPr>
            <a:normAutofit/>
          </a:bodyPr>
          <a:lstStyle/>
          <a:p>
            <a:r>
              <a:rPr lang="de-DE" sz="4200" dirty="0"/>
              <a:t>Ungültige Hashes abfangen</a:t>
            </a:r>
          </a:p>
        </p:txBody>
      </p:sp>
      <p:sp>
        <p:nvSpPr>
          <p:cNvPr id="43" name="sketch line">
            <a:extLst>
              <a:ext uri="{FF2B5EF4-FFF2-40B4-BE49-F238E27FC236}">
                <a16:creationId xmlns:a16="http://schemas.microsoft.com/office/drawing/2014/main" id="{8F7BD238-C483-68BD-14F7-237E4AF55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52A3949D-556E-A695-7860-2DB92676E412}"/>
              </a:ext>
            </a:extLst>
          </p:cNvPr>
          <p:cNvSpPr>
            <a:spLocks noGrp="1"/>
          </p:cNvSpPr>
          <p:nvPr>
            <p:ph idx="1"/>
          </p:nvPr>
        </p:nvSpPr>
        <p:spPr>
          <a:xfrm>
            <a:off x="838200" y="1920331"/>
            <a:ext cx="1051560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Abfangen </a:t>
            </a:r>
            <a:r>
              <a:rPr lang="de-DE" sz="2400" kern="0" dirty="0">
                <a:solidFill>
                  <a:sysClr val="windowText" lastClr="000000"/>
                </a:solidFill>
                <a:latin typeface="Arial"/>
                <a:cs typeface="Arial"/>
              </a:rPr>
              <a:t>von ungültigen Hashes und weiterleiten auf Fehlerseite</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spTree>
    <p:extLst>
      <p:ext uri="{BB962C8B-B14F-4D97-AF65-F5344CB8AC3E}">
        <p14:creationId xmlns:p14="http://schemas.microsoft.com/office/powerpoint/2010/main" val="2818650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AEF58B-9640-015A-4F78-498D033D3A1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DA28F16-A003-F797-6508-13920C1EA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671B83B-CF63-41ED-9EA6-B6C63D6763BC}"/>
              </a:ext>
            </a:extLst>
          </p:cNvPr>
          <p:cNvSpPr>
            <a:spLocks noGrp="1"/>
          </p:cNvSpPr>
          <p:nvPr>
            <p:ph type="title"/>
          </p:nvPr>
        </p:nvSpPr>
        <p:spPr>
          <a:xfrm>
            <a:off x="838200" y="365125"/>
            <a:ext cx="10515600" cy="1325563"/>
          </a:xfrm>
        </p:spPr>
        <p:txBody>
          <a:bodyPr>
            <a:normAutofit/>
          </a:bodyPr>
          <a:lstStyle/>
          <a:p>
            <a:r>
              <a:rPr lang="de-DE" sz="4200" dirty="0"/>
              <a:t>Zu Routen mit obligatorischen Parametern navigieren</a:t>
            </a:r>
          </a:p>
        </p:txBody>
      </p:sp>
      <p:sp>
        <p:nvSpPr>
          <p:cNvPr id="43" name="sketch line">
            <a:extLst>
              <a:ext uri="{FF2B5EF4-FFF2-40B4-BE49-F238E27FC236}">
                <a16:creationId xmlns:a16="http://schemas.microsoft.com/office/drawing/2014/main" id="{E2FAAEC1-A7E9-A9C8-70EE-04BCDDCE2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79C4C705-559C-8078-9DDB-89BD4625D4ED}"/>
              </a:ext>
            </a:extLst>
          </p:cNvPr>
          <p:cNvSpPr>
            <a:spLocks noGrp="1"/>
          </p:cNvSpPr>
          <p:nvPr>
            <p:ph idx="1"/>
          </p:nvPr>
        </p:nvSpPr>
        <p:spPr>
          <a:xfrm>
            <a:off x="838200" y="1920331"/>
            <a:ext cx="485643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Ziele definieren, die Parameter erfordern</a:t>
            </a:r>
          </a:p>
          <a:p>
            <a:r>
              <a:rPr lang="de-DE" sz="2400" kern="0" dirty="0">
                <a:solidFill>
                  <a:sysClr val="windowText" lastClr="000000"/>
                </a:solidFill>
                <a:latin typeface="Arial"/>
                <a:cs typeface="Arial"/>
              </a:rPr>
              <a:t>Zum Beispiel: Detailseite zu einer selektierten Entität</a:t>
            </a:r>
          </a:p>
          <a:p>
            <a:r>
              <a:rPr lang="de-DE" sz="2400" kern="0" dirty="0">
                <a:solidFill>
                  <a:sysClr val="windowText" lastClr="000000"/>
                </a:solidFill>
                <a:latin typeface="Arial"/>
                <a:cs typeface="Arial"/>
              </a:rPr>
              <a:t>ID der selektierten Entität kann als Parameter weitergegeben werden, so dass die Seite den Parameter lesen und die entsprechenden Daten zur Entität einlesen kann</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pic>
        <p:nvPicPr>
          <p:cNvPr id="4" name="Grafik 3">
            <a:extLst>
              <a:ext uri="{FF2B5EF4-FFF2-40B4-BE49-F238E27FC236}">
                <a16:creationId xmlns:a16="http://schemas.microsoft.com/office/drawing/2014/main" id="{0A2F3AB9-5918-0807-5E09-C1D4B82A8989}"/>
              </a:ext>
            </a:extLst>
          </p:cNvPr>
          <p:cNvPicPr>
            <a:picLocks noChangeAspect="1"/>
          </p:cNvPicPr>
          <p:nvPr/>
        </p:nvPicPr>
        <p:blipFill>
          <a:blip r:embed="rId3"/>
          <a:stretch>
            <a:fillRect/>
          </a:stretch>
        </p:blipFill>
        <p:spPr>
          <a:xfrm>
            <a:off x="5970183" y="1920331"/>
            <a:ext cx="4887007" cy="4163006"/>
          </a:xfrm>
          <a:prstGeom prst="rect">
            <a:avLst/>
          </a:prstGeom>
        </p:spPr>
      </p:pic>
    </p:spTree>
    <p:extLst>
      <p:ext uri="{BB962C8B-B14F-4D97-AF65-F5344CB8AC3E}">
        <p14:creationId xmlns:p14="http://schemas.microsoft.com/office/powerpoint/2010/main" val="42376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4AC992-8A2D-0D1F-7CAA-F039DF576E3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238E1DB-7A0F-457F-60F8-B3FC9A0FF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AD3FB881-6026-5B06-0769-967F4881231C}"/>
              </a:ext>
            </a:extLst>
          </p:cNvPr>
          <p:cNvSpPr>
            <a:spLocks noGrp="1"/>
          </p:cNvSpPr>
          <p:nvPr>
            <p:ph type="title"/>
          </p:nvPr>
        </p:nvSpPr>
        <p:spPr>
          <a:xfrm>
            <a:off x="838200" y="365125"/>
            <a:ext cx="10515600" cy="1325563"/>
          </a:xfrm>
        </p:spPr>
        <p:txBody>
          <a:bodyPr>
            <a:normAutofit/>
          </a:bodyPr>
          <a:lstStyle/>
          <a:p>
            <a:r>
              <a:rPr lang="de-DE" sz="4200" dirty="0"/>
              <a:t>Zu Routen mit obligatorischen Parametern navigieren</a:t>
            </a:r>
          </a:p>
        </p:txBody>
      </p:sp>
      <p:sp>
        <p:nvSpPr>
          <p:cNvPr id="43" name="sketch line">
            <a:extLst>
              <a:ext uri="{FF2B5EF4-FFF2-40B4-BE49-F238E27FC236}">
                <a16:creationId xmlns:a16="http://schemas.microsoft.com/office/drawing/2014/main" id="{A9E79D5F-8AD3-C4AF-FE5A-788BBE662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026" name="Picture 2">
            <a:extLst>
              <a:ext uri="{FF2B5EF4-FFF2-40B4-BE49-F238E27FC236}">
                <a16:creationId xmlns:a16="http://schemas.microsoft.com/office/drawing/2014/main" id="{47BDF7E2-278E-B51E-6A56-7DA143AC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891" y="2055813"/>
            <a:ext cx="7946846" cy="4270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0459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15EE4-63C3-F0B6-897B-56482A77C5C3}"/>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B720C13-0869-7FBE-6483-8D1D7603A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47133AC-8085-025F-8986-30F71C62BEC1}"/>
              </a:ext>
            </a:extLst>
          </p:cNvPr>
          <p:cNvSpPr>
            <a:spLocks noGrp="1"/>
          </p:cNvSpPr>
          <p:nvPr>
            <p:ph type="title"/>
          </p:nvPr>
        </p:nvSpPr>
        <p:spPr>
          <a:xfrm>
            <a:off x="838200" y="365125"/>
            <a:ext cx="10515600" cy="1325563"/>
          </a:xfrm>
        </p:spPr>
        <p:txBody>
          <a:bodyPr>
            <a:normAutofit/>
          </a:bodyPr>
          <a:lstStyle/>
          <a:p>
            <a:r>
              <a:rPr lang="de-DE" sz="4200" dirty="0"/>
              <a:t>Routing Events</a:t>
            </a:r>
          </a:p>
        </p:txBody>
      </p:sp>
      <p:sp>
        <p:nvSpPr>
          <p:cNvPr id="43" name="sketch line">
            <a:extLst>
              <a:ext uri="{FF2B5EF4-FFF2-40B4-BE49-F238E27FC236}">
                <a16:creationId xmlns:a16="http://schemas.microsoft.com/office/drawing/2014/main" id="{6CEFFC20-6752-78A6-500C-15BA6652D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050" name="Picture 2">
            <a:extLst>
              <a:ext uri="{FF2B5EF4-FFF2-40B4-BE49-F238E27FC236}">
                <a16:creationId xmlns:a16="http://schemas.microsoft.com/office/drawing/2014/main" id="{90668518-01D2-6278-3055-CE5B8FBBD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093" y="1788720"/>
            <a:ext cx="9172575"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120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9404D56-55BC-20F7-D0B6-02315EF0160C}"/>
              </a:ext>
            </a:extLst>
          </p:cNvPr>
          <p:cNvSpPr>
            <a:spLocks noGrp="1"/>
          </p:cNvSpPr>
          <p:nvPr>
            <p:ph type="title"/>
          </p:nvPr>
        </p:nvSpPr>
        <p:spPr>
          <a:xfrm>
            <a:off x="640080" y="325369"/>
            <a:ext cx="4368602" cy="1956841"/>
          </a:xfrm>
        </p:spPr>
        <p:txBody>
          <a:bodyPr anchor="b">
            <a:normAutofit/>
          </a:bodyPr>
          <a:lstStyle/>
          <a:p>
            <a:r>
              <a:rPr lang="de-DE" sz="5400"/>
              <a:t>Info</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8CC2487-103E-F62E-E707-CBFB07336CB8}"/>
              </a:ext>
            </a:extLst>
          </p:cNvPr>
          <p:cNvSpPr>
            <a:spLocks noGrp="1"/>
          </p:cNvSpPr>
          <p:nvPr>
            <p:ph idx="1"/>
          </p:nvPr>
        </p:nvSpPr>
        <p:spPr>
          <a:xfrm>
            <a:off x="640080" y="2872899"/>
            <a:ext cx="4243589" cy="3320668"/>
          </a:xfrm>
        </p:spPr>
        <p:txBody>
          <a:bodyPr>
            <a:normAutofit/>
          </a:bodyPr>
          <a:lstStyle/>
          <a:p>
            <a:pPr marL="0" indent="0">
              <a:buNone/>
            </a:pPr>
            <a:r>
              <a:rPr lang="de-DE" sz="2200" dirty="0"/>
              <a:t>Die Quelltexte zur Übungen oder Musterlösungen sind unter </a:t>
            </a:r>
            <a:r>
              <a:rPr lang="de-DE" sz="2200" dirty="0">
                <a:hlinkClick r:id="rId2"/>
              </a:rPr>
              <a:t>GitHub Schulung </a:t>
            </a:r>
            <a:r>
              <a:rPr lang="de-DE" sz="2200" dirty="0"/>
              <a:t>zu finden.</a:t>
            </a:r>
          </a:p>
        </p:txBody>
      </p:sp>
      <p:pic>
        <p:nvPicPr>
          <p:cNvPr id="5" name="Picture 4" descr="Aufbruch zu einer Reise alleine">
            <a:extLst>
              <a:ext uri="{FF2B5EF4-FFF2-40B4-BE49-F238E27FC236}">
                <a16:creationId xmlns:a16="http://schemas.microsoft.com/office/drawing/2014/main" id="{405D972B-858F-BF1E-2DD5-ECF918EBBB49}"/>
              </a:ext>
            </a:extLst>
          </p:cNvPr>
          <p:cNvPicPr>
            <a:picLocks noChangeAspect="1"/>
          </p:cNvPicPr>
          <p:nvPr/>
        </p:nvPicPr>
        <p:blipFill rotWithShape="1">
          <a:blip r:embed="rId3"/>
          <a:srcRect l="16803" r="797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704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97F167C-EA70-FF0F-F323-126494283157}"/>
              </a:ext>
            </a:extLst>
          </p:cNvPr>
          <p:cNvSpPr>
            <a:spLocks noGrp="1"/>
          </p:cNvSpPr>
          <p:nvPr>
            <p:ph type="title"/>
          </p:nvPr>
        </p:nvSpPr>
        <p:spPr>
          <a:xfrm>
            <a:off x="838200" y="365125"/>
            <a:ext cx="10515600" cy="1325563"/>
          </a:xfrm>
        </p:spPr>
        <p:txBody>
          <a:bodyPr>
            <a:normAutofit/>
          </a:bodyPr>
          <a:lstStyle/>
          <a:p>
            <a:r>
              <a:rPr lang="de-DE" sz="4200" dirty="0"/>
              <a:t>Smart Controls</a:t>
            </a:r>
          </a:p>
        </p:txBody>
      </p:sp>
      <p:sp>
        <p:nvSpPr>
          <p:cNvPr id="4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A3717B52-2B6D-DA0E-0033-CD89516E531E}"/>
              </a:ext>
            </a:extLst>
          </p:cNvPr>
          <p:cNvSpPr>
            <a:spLocks noGrp="1"/>
          </p:cNvSpPr>
          <p:nvPr>
            <p:ph idx="1"/>
          </p:nvPr>
        </p:nvSpPr>
        <p:spPr>
          <a:xfrm>
            <a:off x="838200" y="1920331"/>
            <a:ext cx="10515600" cy="4251960"/>
          </a:xfrm>
        </p:spPr>
        <p:txBody>
          <a:bodyPr>
            <a:normAutofit/>
          </a:bodyPr>
          <a:lstStyle/>
          <a:p>
            <a:pPr>
              <a:lnSpc>
                <a:spcPct val="100000"/>
              </a:lnSpc>
              <a:defRPr/>
            </a:pPr>
            <a:r>
              <a:rPr lang="de-DE" dirty="0">
                <a:solidFill>
                  <a:prstClr val="black"/>
                </a:solidFill>
                <a:latin typeface="-apple-system"/>
              </a:rPr>
              <a:t>Standardisieren Funktionalität wie Filterung, Sortierung und Wertehilfen </a:t>
            </a:r>
          </a:p>
          <a:p>
            <a:pPr>
              <a:lnSpc>
                <a:spcPct val="100000"/>
              </a:lnSpc>
              <a:defRPr/>
            </a:pPr>
            <a:r>
              <a:rPr lang="de-DE" dirty="0">
                <a:solidFill>
                  <a:prstClr val="black"/>
                </a:solidFill>
                <a:latin typeface="-apple-system"/>
              </a:rPr>
              <a:t>Controls werden „Smart“ genannt, da sie alle erforderlichen Informationen aus den </a:t>
            </a:r>
            <a:r>
              <a:rPr lang="de-DE" dirty="0" err="1">
                <a:solidFill>
                  <a:prstClr val="black"/>
                </a:solidFill>
                <a:latin typeface="-apple-system"/>
              </a:rPr>
              <a:t>OData</a:t>
            </a:r>
            <a:r>
              <a:rPr lang="de-DE" dirty="0">
                <a:solidFill>
                  <a:prstClr val="black"/>
                </a:solidFill>
                <a:latin typeface="-apple-system"/>
              </a:rPr>
              <a:t>-Metadaten und </a:t>
            </a:r>
            <a:r>
              <a:rPr lang="de-DE" dirty="0" err="1">
                <a:solidFill>
                  <a:prstClr val="black"/>
                </a:solidFill>
                <a:latin typeface="-apple-system"/>
              </a:rPr>
              <a:t>Annotations</a:t>
            </a:r>
            <a:r>
              <a:rPr lang="de-DE" dirty="0">
                <a:solidFill>
                  <a:prstClr val="black"/>
                </a:solidFill>
                <a:latin typeface="-apple-system"/>
              </a:rPr>
              <a:t> erhalten. </a:t>
            </a:r>
          </a:p>
          <a:p>
            <a:pPr>
              <a:lnSpc>
                <a:spcPct val="100000"/>
              </a:lnSpc>
              <a:defRPr/>
            </a:pPr>
            <a:r>
              <a:rPr kumimoji="0" lang="de-DE" sz="2800" b="0" i="0" u="none" strike="noStrike" kern="1200" cap="none" spc="0" normalizeH="0" baseline="0" noProof="0" dirty="0">
                <a:ln>
                  <a:noFill/>
                </a:ln>
                <a:solidFill>
                  <a:prstClr val="black"/>
                </a:solidFill>
                <a:effectLst/>
                <a:uLnTx/>
                <a:uFillTx/>
                <a:latin typeface="-apple-system"/>
                <a:ea typeface="+mn-ea"/>
                <a:cs typeface="+mn-cs"/>
              </a:rPr>
              <a:t>Steuern damit Verhalten und Darstellung</a:t>
            </a:r>
            <a:endParaRPr lang="de-DE" dirty="0">
              <a:solidFill>
                <a:prstClr val="black"/>
              </a:solidFill>
              <a:latin typeface="-apple-system"/>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de-DE" sz="2800" b="0" i="0" u="none" strike="noStrike" kern="1200" cap="none" spc="0" normalizeH="0" baseline="0" noProof="0" dirty="0">
                <a:ln>
                  <a:noFill/>
                </a:ln>
                <a:solidFill>
                  <a:prstClr val="black"/>
                </a:solidFill>
                <a:effectLst/>
                <a:uLnTx/>
                <a:uFillTx/>
                <a:latin typeface="-apple-system"/>
                <a:ea typeface="+mn-ea"/>
                <a:cs typeface="+mn-cs"/>
              </a:rPr>
              <a:t>Können automatisch an </a:t>
            </a:r>
            <a:r>
              <a:rPr kumimoji="0" lang="de-DE" sz="2800" b="0" i="0" u="none" strike="noStrike" kern="1200" cap="none" spc="0" normalizeH="0" baseline="0" noProof="0" dirty="0" err="1">
                <a:ln>
                  <a:noFill/>
                </a:ln>
                <a:solidFill>
                  <a:prstClr val="black"/>
                </a:solidFill>
                <a:effectLst/>
                <a:uLnTx/>
                <a:uFillTx/>
                <a:latin typeface="-apple-system"/>
                <a:ea typeface="+mn-ea"/>
                <a:cs typeface="+mn-cs"/>
              </a:rPr>
              <a:t>OData</a:t>
            </a:r>
            <a:r>
              <a:rPr kumimoji="0" lang="de-DE" sz="2800" b="0" i="0" u="none" strike="noStrike" kern="1200" cap="none" spc="0" normalizeH="0" baseline="0" noProof="0" dirty="0">
                <a:ln>
                  <a:noFill/>
                </a:ln>
                <a:solidFill>
                  <a:prstClr val="black"/>
                </a:solidFill>
                <a:effectLst/>
                <a:uLnTx/>
                <a:uFillTx/>
                <a:latin typeface="-apple-system"/>
                <a:ea typeface="+mn-ea"/>
                <a:cs typeface="+mn-cs"/>
              </a:rPr>
              <a:t>-Services gebunden werden.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de-DE" sz="2800" b="0" i="0" u="none" strike="noStrike" kern="1200" cap="none" spc="0" normalizeH="0" baseline="0" noProof="0" dirty="0">
              <a:ln>
                <a:noFill/>
              </a:ln>
              <a:solidFill>
                <a:prstClr val="black"/>
              </a:solidFill>
              <a:effectLst/>
              <a:uLnTx/>
              <a:uFillTx/>
              <a:latin typeface="-apple-system"/>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de-DE" sz="2800" b="0" i="0" u="none" strike="noStrike" kern="1200" cap="none" spc="0" normalizeH="0" baseline="0" noProof="0" dirty="0">
                <a:ln>
                  <a:noFill/>
                </a:ln>
                <a:solidFill>
                  <a:prstClr val="black"/>
                </a:solidFill>
                <a:effectLst/>
                <a:uLnTx/>
                <a:uFillTx/>
                <a:latin typeface="-apple-system"/>
                <a:ea typeface="+mn-ea"/>
                <a:cs typeface="+mn-cs"/>
              </a:rPr>
              <a:t>Beispiele: </a:t>
            </a:r>
            <a:r>
              <a:rPr kumimoji="0" lang="de-DE" sz="2800" b="0" i="0" u="none" strike="noStrike" kern="1200" cap="none" spc="0" normalizeH="0" baseline="0" noProof="0" dirty="0" err="1">
                <a:ln>
                  <a:noFill/>
                </a:ln>
                <a:solidFill>
                  <a:prstClr val="black"/>
                </a:solidFill>
                <a:effectLst/>
                <a:uLnTx/>
                <a:uFillTx/>
                <a:latin typeface="-apple-system"/>
                <a:ea typeface="+mn-ea"/>
                <a:cs typeface="+mn-cs"/>
              </a:rPr>
              <a:t>SmartTable</a:t>
            </a:r>
            <a:r>
              <a:rPr kumimoji="0" lang="de-DE" sz="2800" b="0" i="0" u="none" strike="noStrike" kern="1200" cap="none" spc="0" normalizeH="0" baseline="0" noProof="0" dirty="0">
                <a:ln>
                  <a:noFill/>
                </a:ln>
                <a:solidFill>
                  <a:prstClr val="black"/>
                </a:solidFill>
                <a:effectLst/>
                <a:uLnTx/>
                <a:uFillTx/>
                <a:latin typeface="-apple-system"/>
                <a:ea typeface="+mn-ea"/>
                <a:cs typeface="+mn-cs"/>
              </a:rPr>
              <a:t>, </a:t>
            </a:r>
            <a:r>
              <a:rPr kumimoji="0" lang="de-DE" sz="2800" b="0" i="0" u="none" strike="noStrike" kern="1200" cap="none" spc="0" normalizeH="0" baseline="0" noProof="0" dirty="0" err="1">
                <a:ln>
                  <a:noFill/>
                </a:ln>
                <a:solidFill>
                  <a:prstClr val="black"/>
                </a:solidFill>
                <a:effectLst/>
                <a:uLnTx/>
                <a:uFillTx/>
                <a:latin typeface="-apple-system"/>
                <a:ea typeface="+mn-ea"/>
                <a:cs typeface="+mn-cs"/>
              </a:rPr>
              <a:t>SmartFilterBar</a:t>
            </a:r>
            <a:r>
              <a:rPr kumimoji="0" lang="de-DE" sz="2800" b="0" i="0" u="none" strike="noStrike" kern="1200" cap="none" spc="0" normalizeH="0" baseline="0" noProof="0" dirty="0">
                <a:ln>
                  <a:noFill/>
                </a:ln>
                <a:solidFill>
                  <a:prstClr val="black"/>
                </a:solidFill>
                <a:effectLst/>
                <a:uLnTx/>
                <a:uFillTx/>
                <a:latin typeface="-apple-system"/>
                <a:ea typeface="+mn-ea"/>
                <a:cs typeface="+mn-cs"/>
              </a:rPr>
              <a:t>, </a:t>
            </a:r>
            <a:r>
              <a:rPr kumimoji="0" lang="de-DE" sz="2800" b="0" i="0" u="none" strike="noStrike" kern="1200" cap="none" spc="0" normalizeH="0" baseline="0" noProof="0" dirty="0" err="1">
                <a:ln>
                  <a:noFill/>
                </a:ln>
                <a:solidFill>
                  <a:prstClr val="black"/>
                </a:solidFill>
                <a:effectLst/>
                <a:uLnTx/>
                <a:uFillTx/>
                <a:latin typeface="-apple-system"/>
                <a:ea typeface="+mn-ea"/>
                <a:cs typeface="+mn-cs"/>
              </a:rPr>
              <a:t>SmartForm</a:t>
            </a:r>
            <a:r>
              <a:rPr lang="de-DE" dirty="0">
                <a:solidFill>
                  <a:prstClr val="black"/>
                </a:solidFill>
                <a:latin typeface="-apple-system"/>
              </a:rPr>
              <a:t>, </a:t>
            </a:r>
            <a:r>
              <a:rPr kumimoji="0" lang="de-DE" sz="2800" b="0" i="0" u="none" strike="noStrike" kern="1200" cap="none" spc="0" normalizeH="0" baseline="0" noProof="0" dirty="0" err="1">
                <a:ln>
                  <a:noFill/>
                </a:ln>
                <a:solidFill>
                  <a:prstClr val="black"/>
                </a:solidFill>
                <a:effectLst/>
                <a:uLnTx/>
                <a:uFillTx/>
                <a:latin typeface="-apple-system"/>
                <a:ea typeface="+mn-ea"/>
                <a:cs typeface="+mn-cs"/>
              </a:rPr>
              <a:t>SmartField</a:t>
            </a:r>
            <a:r>
              <a:rPr kumimoji="0" lang="de-DE" sz="2800" b="0" i="0" u="none" strike="noStrike" kern="1200" cap="none" spc="0" normalizeH="0" baseline="0" noProof="0" dirty="0">
                <a:ln>
                  <a:noFill/>
                </a:ln>
                <a:solidFill>
                  <a:prstClr val="black"/>
                </a:solidFill>
                <a:effectLst/>
                <a:uLnTx/>
                <a:uFillTx/>
                <a:latin typeface="-apple-system"/>
                <a:ea typeface="+mn-ea"/>
                <a:cs typeface="+mn-cs"/>
              </a:rPr>
              <a:t>.</a:t>
            </a:r>
          </a:p>
          <a:p>
            <a:endParaRPr lang="de-DE" i="0" u="none" strike="noStrike" dirty="0">
              <a:effectLst/>
              <a:latin typeface="-apple-system"/>
            </a:endParaRPr>
          </a:p>
        </p:txBody>
      </p:sp>
    </p:spTree>
    <p:extLst>
      <p:ext uri="{BB962C8B-B14F-4D97-AF65-F5344CB8AC3E}">
        <p14:creationId xmlns:p14="http://schemas.microsoft.com/office/powerpoint/2010/main" val="209661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483E14-4184-7C45-DE90-E58837A6FCF2}"/>
            </a:ext>
          </a:extLst>
        </p:cNvPr>
        <p:cNvGrpSpPr/>
        <p:nvPr/>
      </p:nvGrpSpPr>
      <p:grpSpPr>
        <a:xfrm>
          <a:off x="0" y="0"/>
          <a:ext cx="0" cy="0"/>
          <a:chOff x="0" y="0"/>
          <a:chExt cx="0" cy="0"/>
        </a:xfrm>
      </p:grpSpPr>
      <p:sp>
        <p:nvSpPr>
          <p:cNvPr id="44" name="Inhaltsplatzhalter 2">
            <a:extLst>
              <a:ext uri="{FF2B5EF4-FFF2-40B4-BE49-F238E27FC236}">
                <a16:creationId xmlns:a16="http://schemas.microsoft.com/office/drawing/2014/main" id="{39CFAA08-EDFF-C3E9-1372-5D8F5F03DB0B}"/>
              </a:ext>
            </a:extLst>
          </p:cNvPr>
          <p:cNvSpPr>
            <a:spLocks noGrp="1"/>
          </p:cNvSpPr>
          <p:nvPr>
            <p:ph idx="1"/>
          </p:nvPr>
        </p:nvSpPr>
        <p:spPr>
          <a:xfrm>
            <a:off x="838200" y="1920331"/>
            <a:ext cx="10515600" cy="4251960"/>
          </a:xfrm>
        </p:spPr>
        <p:txBody>
          <a:bodyPr>
            <a:normAutofit/>
          </a:bodyPr>
          <a:lstStyle/>
          <a:p>
            <a:endParaRPr lang="de-DE" i="0" u="none" strike="noStrike" dirty="0">
              <a:effectLst/>
              <a:latin typeface="-apple-system"/>
            </a:endParaRPr>
          </a:p>
        </p:txBody>
      </p:sp>
      <p:sp useBgFill="1">
        <p:nvSpPr>
          <p:cNvPr id="42" name="Rectangle 7">
            <a:extLst>
              <a:ext uri="{FF2B5EF4-FFF2-40B4-BE49-F238E27FC236}">
                <a16:creationId xmlns:a16="http://schemas.microsoft.com/office/drawing/2014/main" id="{93DD92AC-7C3E-0E1A-F99E-92550176B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B2E9D38-0109-1F38-2405-E424BA908AAA}"/>
              </a:ext>
            </a:extLst>
          </p:cNvPr>
          <p:cNvSpPr>
            <a:spLocks noGrp="1"/>
          </p:cNvSpPr>
          <p:nvPr>
            <p:ph type="title"/>
          </p:nvPr>
        </p:nvSpPr>
        <p:spPr>
          <a:xfrm>
            <a:off x="838200" y="365125"/>
            <a:ext cx="10515600" cy="1325563"/>
          </a:xfrm>
        </p:spPr>
        <p:txBody>
          <a:bodyPr>
            <a:normAutofit/>
          </a:bodyPr>
          <a:lstStyle/>
          <a:p>
            <a:r>
              <a:rPr lang="de-DE" sz="4200" dirty="0"/>
              <a:t>Smart Controls - Beispiel</a:t>
            </a:r>
          </a:p>
        </p:txBody>
      </p:sp>
      <p:sp>
        <p:nvSpPr>
          <p:cNvPr id="43" name="sketch line">
            <a:extLst>
              <a:ext uri="{FF2B5EF4-FFF2-40B4-BE49-F238E27FC236}">
                <a16:creationId xmlns:a16="http://schemas.microsoft.com/office/drawing/2014/main" id="{3202C771-D25B-6011-E11C-CBA20DAEC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A5A175F0-F40D-FD66-1D45-8FCC56C4F855}"/>
              </a:ext>
            </a:extLst>
          </p:cNvPr>
          <p:cNvPicPr>
            <a:picLocks noChangeAspect="1"/>
          </p:cNvPicPr>
          <p:nvPr/>
        </p:nvPicPr>
        <p:blipFill>
          <a:blip r:embed="rId3"/>
          <a:stretch>
            <a:fillRect/>
          </a:stretch>
        </p:blipFill>
        <p:spPr>
          <a:xfrm>
            <a:off x="1810512" y="2122036"/>
            <a:ext cx="8282274" cy="2492050"/>
          </a:xfrm>
          <a:prstGeom prst="rect">
            <a:avLst/>
          </a:prstGeom>
        </p:spPr>
      </p:pic>
    </p:spTree>
    <p:extLst>
      <p:ext uri="{BB962C8B-B14F-4D97-AF65-F5344CB8AC3E}">
        <p14:creationId xmlns:p14="http://schemas.microsoft.com/office/powerpoint/2010/main" val="3424637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D662CC-3E64-BE1B-BF5A-20382F77D371}"/>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C4FE20F-5513-7841-9E39-2B1C8662B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7844CB9-63D2-4354-C225-549422581552}"/>
              </a:ext>
            </a:extLst>
          </p:cNvPr>
          <p:cNvSpPr>
            <a:spLocks noGrp="1"/>
          </p:cNvSpPr>
          <p:nvPr>
            <p:ph type="title"/>
          </p:nvPr>
        </p:nvSpPr>
        <p:spPr>
          <a:xfrm>
            <a:off x="838200" y="365125"/>
            <a:ext cx="10515600" cy="1325563"/>
          </a:xfrm>
        </p:spPr>
        <p:txBody>
          <a:bodyPr>
            <a:normAutofit/>
          </a:bodyPr>
          <a:lstStyle/>
          <a:p>
            <a:r>
              <a:rPr lang="de-DE" sz="4200" dirty="0"/>
              <a:t>Smart Controls - Vorteile</a:t>
            </a:r>
          </a:p>
        </p:txBody>
      </p:sp>
      <p:sp>
        <p:nvSpPr>
          <p:cNvPr id="43" name="sketch line">
            <a:extLst>
              <a:ext uri="{FF2B5EF4-FFF2-40B4-BE49-F238E27FC236}">
                <a16:creationId xmlns:a16="http://schemas.microsoft.com/office/drawing/2014/main" id="{33DE9774-69AE-63B2-1A66-D7201A297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BB8CF3DD-9DDB-6456-9821-3A13DAFBC349}"/>
              </a:ext>
            </a:extLst>
          </p:cNvPr>
          <p:cNvSpPr>
            <a:spLocks noGrp="1"/>
          </p:cNvSpPr>
          <p:nvPr>
            <p:ph idx="1"/>
          </p:nvPr>
        </p:nvSpPr>
        <p:spPr>
          <a:xfrm>
            <a:off x="838200" y="1920331"/>
            <a:ext cx="10515600" cy="4251960"/>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de-DE" sz="2800" b="0" i="0" u="none" strike="noStrike" kern="1200" cap="none" spc="0" normalizeH="0" baseline="0" noProof="0" dirty="0">
                <a:ln>
                  <a:noFill/>
                </a:ln>
                <a:solidFill>
                  <a:prstClr val="black"/>
                </a:solidFill>
                <a:effectLst/>
                <a:uLnTx/>
                <a:uFillTx/>
                <a:latin typeface="-apple-system"/>
                <a:ea typeface="+mn-ea"/>
                <a:cs typeface="+mn-cs"/>
              </a:rPr>
              <a:t>Automatische Bindung an </a:t>
            </a:r>
            <a:r>
              <a:rPr kumimoji="0" lang="de-DE" sz="2800" b="0" i="0" u="none" strike="noStrike" kern="1200" cap="none" spc="0" normalizeH="0" baseline="0" noProof="0" dirty="0" err="1">
                <a:ln>
                  <a:noFill/>
                </a:ln>
                <a:solidFill>
                  <a:prstClr val="black"/>
                </a:solidFill>
                <a:effectLst/>
                <a:uLnTx/>
                <a:uFillTx/>
                <a:latin typeface="-apple-system"/>
                <a:ea typeface="+mn-ea"/>
                <a:cs typeface="+mn-cs"/>
              </a:rPr>
              <a:t>OData</a:t>
            </a:r>
            <a:r>
              <a:rPr kumimoji="0" lang="de-DE" sz="2800" b="0" i="0" u="none" strike="noStrike" kern="1200" cap="none" spc="0" normalizeH="0" baseline="0" noProof="0" dirty="0">
                <a:ln>
                  <a:noFill/>
                </a:ln>
                <a:solidFill>
                  <a:prstClr val="black"/>
                </a:solidFill>
                <a:effectLst/>
                <a:uLnTx/>
                <a:uFillTx/>
                <a:latin typeface="-apple-system"/>
                <a:ea typeface="+mn-ea"/>
                <a:cs typeface="+mn-cs"/>
              </a:rPr>
              <a:t>-Services.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de-DE" sz="2800" b="0" i="0" u="none" strike="noStrike" kern="1200" cap="none" spc="0" normalizeH="0" baseline="0" noProof="0" dirty="0">
                <a:ln>
                  <a:noFill/>
                </a:ln>
                <a:solidFill>
                  <a:prstClr val="black"/>
                </a:solidFill>
                <a:effectLst/>
                <a:uLnTx/>
                <a:uFillTx/>
                <a:latin typeface="-apple-system"/>
                <a:ea typeface="+mn-ea"/>
                <a:cs typeface="+mn-cs"/>
              </a:rPr>
              <a:t>Wiederverwendbarkeit und Konsistenz in der UI.</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de-DE" sz="2800" b="0" i="0" u="none" strike="noStrike" kern="1200" cap="none" spc="0" normalizeH="0" baseline="0" noProof="0" dirty="0">
                <a:ln>
                  <a:noFill/>
                </a:ln>
                <a:solidFill>
                  <a:prstClr val="black"/>
                </a:solidFill>
                <a:effectLst/>
                <a:uLnTx/>
                <a:uFillTx/>
                <a:latin typeface="-apple-system"/>
                <a:ea typeface="+mn-ea"/>
                <a:cs typeface="+mn-cs"/>
              </a:rPr>
              <a:t>Reduzierter Entwicklungsaufwand durch Nutzung von Annotationen.</a:t>
            </a:r>
          </a:p>
          <a:p>
            <a:pPr>
              <a:defRPr/>
            </a:pPr>
            <a:r>
              <a:rPr lang="de-DE" dirty="0">
                <a:latin typeface="-apple-system"/>
              </a:rPr>
              <a:t>Alles sofort einsatzbereit - dies ist ein großer Vorteil der Smart Controls.</a:t>
            </a:r>
          </a:p>
          <a:p>
            <a:pPr>
              <a:defRPr/>
            </a:pPr>
            <a:endParaRPr lang="de-DE" dirty="0">
              <a:latin typeface="-apple-system"/>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de-DE" i="0" u="none" strike="noStrike" dirty="0">
              <a:effectLst/>
              <a:latin typeface="-apple-system"/>
            </a:endParaRPr>
          </a:p>
        </p:txBody>
      </p:sp>
    </p:spTree>
    <p:extLst>
      <p:ext uri="{BB962C8B-B14F-4D97-AF65-F5344CB8AC3E}">
        <p14:creationId xmlns:p14="http://schemas.microsoft.com/office/powerpoint/2010/main" val="944906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06378A-89BA-315D-2B0F-86A424D71C1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A8F8A035-AE85-E633-AF87-DC669AB70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B2C8656-2EC5-5514-18A6-E7030669BD13}"/>
              </a:ext>
            </a:extLst>
          </p:cNvPr>
          <p:cNvSpPr>
            <a:spLocks noGrp="1"/>
          </p:cNvSpPr>
          <p:nvPr>
            <p:ph type="title"/>
          </p:nvPr>
        </p:nvSpPr>
        <p:spPr>
          <a:xfrm>
            <a:off x="838200" y="365125"/>
            <a:ext cx="10515600" cy="1325563"/>
          </a:xfrm>
        </p:spPr>
        <p:txBody>
          <a:bodyPr>
            <a:normAutofit/>
          </a:bodyPr>
          <a:lstStyle/>
          <a:p>
            <a:r>
              <a:rPr lang="de-DE" sz="4200" dirty="0"/>
              <a:t>Smart Controls - Beispiele</a:t>
            </a:r>
          </a:p>
        </p:txBody>
      </p:sp>
      <p:sp>
        <p:nvSpPr>
          <p:cNvPr id="43" name="sketch line">
            <a:extLst>
              <a:ext uri="{FF2B5EF4-FFF2-40B4-BE49-F238E27FC236}">
                <a16:creationId xmlns:a16="http://schemas.microsoft.com/office/drawing/2014/main" id="{FB1FE339-CD3B-161F-1D80-395308F5B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62AD1207-1DA7-738D-9C20-63138FF5B32B}"/>
              </a:ext>
            </a:extLst>
          </p:cNvPr>
          <p:cNvSpPr>
            <a:spLocks noGrp="1"/>
          </p:cNvSpPr>
          <p:nvPr>
            <p:ph idx="1"/>
          </p:nvPr>
        </p:nvSpPr>
        <p:spPr>
          <a:xfrm>
            <a:off x="838200" y="1920331"/>
            <a:ext cx="10515600" cy="4251960"/>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de-DE" sz="2800" b="0" i="0" u="none" strike="noStrike" kern="1200" cap="none" spc="0" normalizeH="0" baseline="0" noProof="0" dirty="0">
                <a:ln>
                  <a:noFill/>
                </a:ln>
                <a:solidFill>
                  <a:prstClr val="black"/>
                </a:solidFill>
                <a:effectLst/>
                <a:uLnTx/>
                <a:uFillTx/>
                <a:latin typeface="-apple-system"/>
                <a:ea typeface="+mn-ea"/>
                <a:cs typeface="+mn-cs"/>
              </a:rPr>
              <a:t>Welche </a:t>
            </a:r>
            <a:r>
              <a:rPr kumimoji="0" lang="de-DE" sz="2800" b="0" i="0" u="none" strike="noStrike" kern="1200" cap="none" spc="0" normalizeH="0" baseline="0" noProof="0" dirty="0" err="1">
                <a:ln>
                  <a:noFill/>
                </a:ln>
                <a:solidFill>
                  <a:prstClr val="black"/>
                </a:solidFill>
                <a:effectLst/>
                <a:uLnTx/>
                <a:uFillTx/>
                <a:latin typeface="-apple-system"/>
                <a:ea typeface="+mn-ea"/>
                <a:cs typeface="+mn-cs"/>
              </a:rPr>
              <a:t>SmartControls</a:t>
            </a:r>
            <a:r>
              <a:rPr kumimoji="0" lang="de-DE" sz="2800" b="0" i="0" u="none" strike="noStrike" kern="1200" cap="none" spc="0" normalizeH="0" baseline="0" noProof="0" dirty="0">
                <a:ln>
                  <a:noFill/>
                </a:ln>
                <a:solidFill>
                  <a:prstClr val="black"/>
                </a:solidFill>
                <a:effectLst/>
                <a:uLnTx/>
                <a:uFillTx/>
                <a:latin typeface="-apple-system"/>
                <a:ea typeface="+mn-ea"/>
                <a:cs typeface="+mn-cs"/>
              </a:rPr>
              <a:t> gibt es u.a.?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de-DE" sz="2800" b="0" i="0" u="none" strike="noStrike" kern="1200" cap="none" spc="0" normalizeH="0" baseline="0" noProof="0" dirty="0" err="1">
                <a:ln>
                  <a:noFill/>
                </a:ln>
                <a:solidFill>
                  <a:prstClr val="black"/>
                </a:solidFill>
                <a:effectLst/>
                <a:uLnTx/>
                <a:uFillTx/>
                <a:latin typeface="-apple-system"/>
                <a:ea typeface="+mn-ea"/>
                <a:cs typeface="+mn-cs"/>
              </a:rPr>
              <a:t>SmartTabel</a:t>
            </a:r>
            <a:r>
              <a:rPr kumimoji="0" lang="de-DE" sz="2800" b="0" i="0" u="none" strike="noStrike" kern="1200" cap="none" spc="0" normalizeH="0" baseline="0" noProof="0" dirty="0">
                <a:ln>
                  <a:noFill/>
                </a:ln>
                <a:solidFill>
                  <a:prstClr val="black"/>
                </a:solidFill>
                <a:effectLst/>
                <a:uLnTx/>
                <a:uFillTx/>
                <a:latin typeface="-apple-system"/>
                <a:ea typeface="+mn-ea"/>
                <a:cs typeface="+mn-cs"/>
              </a:rPr>
              <a:t>, </a:t>
            </a:r>
            <a:r>
              <a:rPr kumimoji="0" lang="de-DE" sz="2800" b="0" i="0" u="none" strike="noStrike" kern="1200" cap="none" spc="0" normalizeH="0" baseline="0" noProof="0" dirty="0" err="1">
                <a:ln>
                  <a:noFill/>
                </a:ln>
                <a:solidFill>
                  <a:prstClr val="black"/>
                </a:solidFill>
                <a:effectLst/>
                <a:uLnTx/>
                <a:uFillTx/>
                <a:latin typeface="-apple-system"/>
                <a:ea typeface="+mn-ea"/>
                <a:cs typeface="+mn-cs"/>
              </a:rPr>
              <a:t>SmartFilterBar</a:t>
            </a:r>
            <a:r>
              <a:rPr kumimoji="0" lang="de-DE" sz="2800" b="0" i="0" u="none" strike="noStrike" kern="1200" cap="none" spc="0" normalizeH="0" baseline="0" noProof="0" dirty="0">
                <a:ln>
                  <a:noFill/>
                </a:ln>
                <a:solidFill>
                  <a:prstClr val="black"/>
                </a:solidFill>
                <a:effectLst/>
                <a:uLnTx/>
                <a:uFillTx/>
                <a:latin typeface="-apple-system"/>
                <a:ea typeface="+mn-ea"/>
                <a:cs typeface="+mn-cs"/>
              </a:rPr>
              <a:t>, </a:t>
            </a:r>
            <a:r>
              <a:rPr kumimoji="0" lang="de-DE" sz="2800" b="0" i="0" u="none" strike="noStrike" kern="1200" cap="none" spc="0" normalizeH="0" baseline="0" noProof="0" dirty="0" err="1">
                <a:ln>
                  <a:noFill/>
                </a:ln>
                <a:solidFill>
                  <a:prstClr val="black"/>
                </a:solidFill>
                <a:effectLst/>
                <a:uLnTx/>
                <a:uFillTx/>
                <a:latin typeface="-apple-system"/>
                <a:ea typeface="+mn-ea"/>
                <a:cs typeface="+mn-cs"/>
              </a:rPr>
              <a:t>SmartForm</a:t>
            </a:r>
            <a:r>
              <a:rPr kumimoji="0" lang="de-DE" sz="2800" b="0" i="0" u="none" strike="noStrike" kern="1200" cap="none" spc="0" normalizeH="0" baseline="0" noProof="0" dirty="0">
                <a:ln>
                  <a:noFill/>
                </a:ln>
                <a:solidFill>
                  <a:prstClr val="black"/>
                </a:solidFill>
                <a:effectLst/>
                <a:uLnTx/>
                <a:uFillTx/>
                <a:latin typeface="-apple-system"/>
                <a:ea typeface="+mn-ea"/>
                <a:cs typeface="+mn-cs"/>
              </a:rPr>
              <a:t>, </a:t>
            </a:r>
            <a:r>
              <a:rPr kumimoji="0" lang="de-DE" sz="2800" b="0" i="0" u="none" strike="noStrike" kern="1200" cap="none" spc="0" normalizeH="0" baseline="0" noProof="0" dirty="0" err="1">
                <a:ln>
                  <a:noFill/>
                </a:ln>
                <a:solidFill>
                  <a:prstClr val="black"/>
                </a:solidFill>
                <a:effectLst/>
                <a:uLnTx/>
                <a:uFillTx/>
                <a:latin typeface="-apple-system"/>
                <a:ea typeface="+mn-ea"/>
                <a:cs typeface="+mn-cs"/>
              </a:rPr>
              <a:t>SmartGroup</a:t>
            </a:r>
            <a:r>
              <a:rPr kumimoji="0" lang="de-DE" sz="2800" b="0" i="0" u="none" strike="noStrike" kern="1200" cap="none" spc="0" normalizeH="0" baseline="0" noProof="0" dirty="0">
                <a:ln>
                  <a:noFill/>
                </a:ln>
                <a:solidFill>
                  <a:prstClr val="black"/>
                </a:solidFill>
                <a:effectLst/>
                <a:uLnTx/>
                <a:uFillTx/>
                <a:latin typeface="-apple-system"/>
                <a:ea typeface="+mn-ea"/>
                <a:cs typeface="+mn-cs"/>
              </a:rPr>
              <a:t>, </a:t>
            </a:r>
            <a:r>
              <a:rPr kumimoji="0" lang="de-DE" sz="2800" b="0" i="0" u="none" strike="noStrike" kern="1200" cap="none" spc="0" normalizeH="0" baseline="0" noProof="0" dirty="0" err="1">
                <a:ln>
                  <a:noFill/>
                </a:ln>
                <a:solidFill>
                  <a:prstClr val="black"/>
                </a:solidFill>
                <a:effectLst/>
                <a:uLnTx/>
                <a:uFillTx/>
                <a:latin typeface="-apple-system"/>
                <a:ea typeface="+mn-ea"/>
                <a:cs typeface="+mn-cs"/>
              </a:rPr>
              <a:t>SmartField</a:t>
            </a:r>
            <a:r>
              <a:rPr kumimoji="0" lang="de-DE" sz="2800" b="0" i="0" u="none" strike="noStrike" kern="1200" cap="none" spc="0" normalizeH="0" baseline="0" noProof="0" dirty="0">
                <a:ln>
                  <a:noFill/>
                </a:ln>
                <a:solidFill>
                  <a:prstClr val="black"/>
                </a:solidFill>
                <a:effectLst/>
                <a:uLnTx/>
                <a:uFillTx/>
                <a:latin typeface="-apple-system"/>
                <a:ea typeface="+mn-ea"/>
                <a:cs typeface="+mn-cs"/>
              </a:rPr>
              <a:t>, </a:t>
            </a:r>
            <a:r>
              <a:rPr kumimoji="0" lang="de-DE" sz="2800" b="0" i="0" u="none" strike="noStrike" kern="1200" cap="none" spc="0" normalizeH="0" baseline="0" noProof="0" dirty="0" err="1">
                <a:ln>
                  <a:noFill/>
                </a:ln>
                <a:solidFill>
                  <a:prstClr val="black"/>
                </a:solidFill>
                <a:effectLst/>
                <a:uLnTx/>
                <a:uFillTx/>
                <a:latin typeface="-apple-system"/>
                <a:ea typeface="+mn-ea"/>
                <a:cs typeface="+mn-cs"/>
              </a:rPr>
              <a:t>SmartMultiInput</a:t>
            </a:r>
            <a:r>
              <a:rPr kumimoji="0" lang="de-DE" sz="2800" b="0" i="0" u="none" strike="noStrike" kern="1200" cap="none" spc="0" normalizeH="0" baseline="0" noProof="0" dirty="0">
                <a:ln>
                  <a:noFill/>
                </a:ln>
                <a:solidFill>
                  <a:prstClr val="black"/>
                </a:solidFill>
                <a:effectLst/>
                <a:uLnTx/>
                <a:uFillTx/>
                <a:latin typeface="-apple-system"/>
                <a:ea typeface="+mn-ea"/>
                <a:cs typeface="+mn-cs"/>
              </a:rPr>
              <a:t>, </a:t>
            </a:r>
            <a:r>
              <a:rPr kumimoji="0" lang="de-DE" sz="2800" b="0" i="0" u="none" strike="noStrike" kern="1200" cap="none" spc="0" normalizeH="0" baseline="0" noProof="0" dirty="0" err="1">
                <a:ln>
                  <a:noFill/>
                </a:ln>
                <a:solidFill>
                  <a:prstClr val="black"/>
                </a:solidFill>
                <a:effectLst/>
                <a:uLnTx/>
                <a:uFillTx/>
                <a:latin typeface="-apple-system"/>
                <a:ea typeface="+mn-ea"/>
                <a:cs typeface="+mn-cs"/>
              </a:rPr>
              <a:t>SmartChart</a:t>
            </a:r>
            <a:endParaRPr kumimoji="0" lang="de-DE" sz="2800" b="0" i="0" u="none" strike="noStrike" kern="1200" cap="none" spc="0" normalizeH="0" baseline="0" noProof="0" dirty="0">
              <a:ln>
                <a:noFill/>
              </a:ln>
              <a:solidFill>
                <a:prstClr val="black"/>
              </a:solidFill>
              <a:effectLst/>
              <a:uLnTx/>
              <a:uFillTx/>
              <a:latin typeface="-apple-system"/>
              <a:ea typeface="+mn-ea"/>
              <a:cs typeface="+mn-cs"/>
            </a:endParaRPr>
          </a:p>
          <a:p>
            <a:pPr>
              <a:defRPr/>
            </a:pPr>
            <a:endParaRPr lang="de-DE" dirty="0">
              <a:latin typeface="-apple-system"/>
            </a:endParaRPr>
          </a:p>
          <a:p>
            <a:pPr>
              <a:defRPr/>
            </a:pPr>
            <a:r>
              <a:rPr lang="de-DE" dirty="0">
                <a:latin typeface="-apple-system"/>
              </a:rPr>
              <a:t>Weitere Doku Beispiele für </a:t>
            </a:r>
            <a:r>
              <a:rPr lang="de-DE" dirty="0" err="1">
                <a:latin typeface="-apple-system"/>
              </a:rPr>
              <a:t>SmartControls</a:t>
            </a:r>
            <a:r>
              <a:rPr lang="de-DE" dirty="0">
                <a:latin typeface="-apple-system"/>
              </a:rPr>
              <a:t>:</a:t>
            </a:r>
            <a:br>
              <a:rPr lang="de-DE" dirty="0">
                <a:latin typeface="-apple-system"/>
              </a:rPr>
            </a:br>
            <a:r>
              <a:rPr lang="de-DE" dirty="0">
                <a:latin typeface="-apple-system"/>
                <a:hlinkClick r:id="rId3"/>
              </a:rPr>
              <a:t>https://ui5.sap.com/1.71.61/#/entity/sap.ui.comp.tutorial.smartControls</a:t>
            </a:r>
            <a:endParaRPr lang="de-DE" dirty="0">
              <a:latin typeface="-apple-system"/>
            </a:endParaRPr>
          </a:p>
          <a:p>
            <a:pPr>
              <a:defRPr/>
            </a:pPr>
            <a:endParaRPr lang="de-DE" dirty="0">
              <a:latin typeface="-apple-system"/>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de-DE" i="0" u="none" strike="noStrike" dirty="0">
              <a:effectLst/>
              <a:latin typeface="-apple-system"/>
            </a:endParaRPr>
          </a:p>
        </p:txBody>
      </p:sp>
    </p:spTree>
    <p:extLst>
      <p:ext uri="{BB962C8B-B14F-4D97-AF65-F5344CB8AC3E}">
        <p14:creationId xmlns:p14="http://schemas.microsoft.com/office/powerpoint/2010/main" val="4085629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015229-7631-7D66-524B-6ADAF32337F1}"/>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E1BD9AA-6774-C022-643C-8C9BF4A53A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71D283D-D05A-8F8E-B071-02DC04DA970D}"/>
              </a:ext>
            </a:extLst>
          </p:cNvPr>
          <p:cNvSpPr>
            <a:spLocks noGrp="1"/>
          </p:cNvSpPr>
          <p:nvPr>
            <p:ph type="title"/>
          </p:nvPr>
        </p:nvSpPr>
        <p:spPr>
          <a:xfrm>
            <a:off x="838200" y="365125"/>
            <a:ext cx="10515600" cy="1325563"/>
          </a:xfrm>
        </p:spPr>
        <p:txBody>
          <a:bodyPr>
            <a:normAutofit/>
          </a:bodyPr>
          <a:lstStyle/>
          <a:p>
            <a:r>
              <a:rPr lang="de-DE" sz="4200" dirty="0"/>
              <a:t>Smart Table</a:t>
            </a:r>
          </a:p>
        </p:txBody>
      </p:sp>
      <p:sp>
        <p:nvSpPr>
          <p:cNvPr id="43" name="sketch line">
            <a:extLst>
              <a:ext uri="{FF2B5EF4-FFF2-40B4-BE49-F238E27FC236}">
                <a16:creationId xmlns:a16="http://schemas.microsoft.com/office/drawing/2014/main" id="{AF106D7E-F0E1-5835-EED6-C9D991964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72DE1514-A78E-1668-67FE-7ED5EA529516}"/>
              </a:ext>
            </a:extLst>
          </p:cNvPr>
          <p:cNvSpPr>
            <a:spLocks noGrp="1"/>
          </p:cNvSpPr>
          <p:nvPr>
            <p:ph idx="1"/>
          </p:nvPr>
        </p:nvSpPr>
        <p:spPr>
          <a:xfrm>
            <a:off x="838200" y="1920331"/>
            <a:ext cx="10515600" cy="4251960"/>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i="0" u="none" strike="noStrike" dirty="0">
                <a:effectLst/>
                <a:latin typeface="-apple-system"/>
              </a:rPr>
              <a:t>Die </a:t>
            </a:r>
            <a:r>
              <a:rPr lang="de-DE" i="0" u="none" strike="noStrike" dirty="0" err="1">
                <a:effectLst/>
                <a:latin typeface="-apple-system"/>
              </a:rPr>
              <a:t>SmartTable</a:t>
            </a:r>
            <a:r>
              <a:rPr lang="de-DE" i="0" u="none" strike="noStrike" dirty="0">
                <a:effectLst/>
                <a:latin typeface="-apple-system"/>
              </a:rPr>
              <a:t> ist eine erweiterte Tabelle, die automatisch an </a:t>
            </a:r>
            <a:r>
              <a:rPr lang="de-DE" i="0" u="none" strike="noStrike" dirty="0" err="1">
                <a:effectLst/>
                <a:latin typeface="-apple-system"/>
              </a:rPr>
              <a:t>OData</a:t>
            </a:r>
            <a:r>
              <a:rPr lang="de-DE" i="0" u="none" strike="noStrike" dirty="0">
                <a:effectLst/>
                <a:latin typeface="-apple-system"/>
              </a:rPr>
              <a:t>-Services gebunden wird.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i="0" u="none" strike="noStrike" dirty="0">
                <a:effectLst/>
                <a:latin typeface="-apple-system"/>
              </a:rPr>
              <a:t>Unterstützt Funktionen wie Sortierung, Filterung und Paginierung.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de-DE" dirty="0">
                <a:latin typeface="-apple-system"/>
              </a:rPr>
              <a:t>Für z.B. Dialoge zum Filtern und Personalisieren: Kein Frontend - UI-Coding erforderlich. </a:t>
            </a:r>
          </a:p>
        </p:txBody>
      </p:sp>
    </p:spTree>
    <p:extLst>
      <p:ext uri="{BB962C8B-B14F-4D97-AF65-F5344CB8AC3E}">
        <p14:creationId xmlns:p14="http://schemas.microsoft.com/office/powerpoint/2010/main" val="151405949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2626</Words>
  <Application>Microsoft Office PowerPoint</Application>
  <PresentationFormat>Breitbild</PresentationFormat>
  <Paragraphs>242</Paragraphs>
  <Slides>47</Slides>
  <Notes>41</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47</vt:i4>
      </vt:variant>
    </vt:vector>
  </HeadingPairs>
  <TitlesOfParts>
    <vt:vector size="56" baseType="lpstr">
      <vt:lpstr>72 Brand Variable</vt:lpstr>
      <vt:lpstr>-apple-system</vt:lpstr>
      <vt:lpstr>Aptos</vt:lpstr>
      <vt:lpstr>Aptos Display</vt:lpstr>
      <vt:lpstr>Arial</vt:lpstr>
      <vt:lpstr>Calibri</vt:lpstr>
      <vt:lpstr>Letter Gothic Std</vt:lpstr>
      <vt:lpstr>Trebuchet MS</vt:lpstr>
      <vt:lpstr>Office</vt:lpstr>
      <vt:lpstr>Schulung: SAP UI5 und Fiori</vt:lpstr>
      <vt:lpstr>Agenda – Tag 04</vt:lpstr>
      <vt:lpstr>Smart Controls</vt:lpstr>
      <vt:lpstr>Smart Controls – Warum?</vt:lpstr>
      <vt:lpstr>Smart Controls</vt:lpstr>
      <vt:lpstr>Smart Controls - Beispiel</vt:lpstr>
      <vt:lpstr>Smart Controls - Vorteile</vt:lpstr>
      <vt:lpstr>Smart Controls - Beispiele</vt:lpstr>
      <vt:lpstr>Smart Table</vt:lpstr>
      <vt:lpstr>Smart Table – Beispiel in UI5</vt:lpstr>
      <vt:lpstr>Smart Table – Beispiel in UI5</vt:lpstr>
      <vt:lpstr>Smart Filter Bar</vt:lpstr>
      <vt:lpstr>Smart Filter Bar – Beispiel in UI5</vt:lpstr>
      <vt:lpstr>Smart Filter Bar – Beispiel in UI5</vt:lpstr>
      <vt:lpstr>Smart Forms und deren Elemente</vt:lpstr>
      <vt:lpstr>Smart Form  – Beispiel in UI5</vt:lpstr>
      <vt:lpstr>Smart Fields</vt:lpstr>
      <vt:lpstr>Smart Fields – Beispiel in UI5</vt:lpstr>
      <vt:lpstr>Smart Templates</vt:lpstr>
      <vt:lpstr>OData Annotationen für Smart Controls</vt:lpstr>
      <vt:lpstr>Annotationen für Smart Controls</vt:lpstr>
      <vt:lpstr>Annotationen aus OData V2</vt:lpstr>
      <vt:lpstr>Annotationen aus OData V2</vt:lpstr>
      <vt:lpstr>Annotationen aus OData V2</vt:lpstr>
      <vt:lpstr>Annotationen aus OData V2</vt:lpstr>
      <vt:lpstr>Annotationen aus OData V2 (In der SEGW)</vt:lpstr>
      <vt:lpstr>Definition von Annotationen in MPC_EXT Klasse</vt:lpstr>
      <vt:lpstr>Definition von Annotationen in MPC_EXT Klasse</vt:lpstr>
      <vt:lpstr>Definition von Annotationen in MPC_EXT Klasse</vt:lpstr>
      <vt:lpstr>Alternative: Definition von Annotationen in lokaler XML Datei der UI5 App</vt:lpstr>
      <vt:lpstr>Alternative: Definition von Annotationen in lokaler XML Datei</vt:lpstr>
      <vt:lpstr>Alternative: Definition von Annotationen in lokaler XML Datei</vt:lpstr>
      <vt:lpstr>Definition von OData Annotationen - Doku</vt:lpstr>
      <vt:lpstr>UI Navigation </vt:lpstr>
      <vt:lpstr>Routing Konfiguration</vt:lpstr>
      <vt:lpstr>Routing Konfiguration - config</vt:lpstr>
      <vt:lpstr>Routing Konfiguration – routes/targets</vt:lpstr>
      <vt:lpstr>Routing – Router initialisieren</vt:lpstr>
      <vt:lpstr>Navigation mit hart codierten Patterns</vt:lpstr>
      <vt:lpstr>Navigation mit Methode navTo</vt:lpstr>
      <vt:lpstr>Navigation zurück – Mittels Back Button</vt:lpstr>
      <vt:lpstr>Navigation zurück – Mittels Back Button</vt:lpstr>
      <vt:lpstr>Ungültige Hashes abfangen</vt:lpstr>
      <vt:lpstr>Zu Routen mit obligatorischen Parametern navigieren</vt:lpstr>
      <vt:lpstr>Zu Routen mit obligatorischen Parametern navigieren</vt:lpstr>
      <vt:lpstr>Routing Events</vt:lpstr>
      <vt:lpstr>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Lange, Matti</cp:lastModifiedBy>
  <cp:revision>232</cp:revision>
  <dcterms:created xsi:type="dcterms:W3CDTF">2024-05-22T07:20:18Z</dcterms:created>
  <dcterms:modified xsi:type="dcterms:W3CDTF">2025-03-03T23:27:33Z</dcterms:modified>
</cp:coreProperties>
</file>