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82" r:id="rId2"/>
    <p:sldId id="501" r:id="rId3"/>
    <p:sldId id="527" r:id="rId4"/>
    <p:sldId id="418" r:id="rId5"/>
    <p:sldId id="444" r:id="rId6"/>
    <p:sldId id="499" r:id="rId7"/>
    <p:sldId id="502" r:id="rId8"/>
    <p:sldId id="447" r:id="rId9"/>
    <p:sldId id="448" r:id="rId10"/>
    <p:sldId id="449" r:id="rId11"/>
    <p:sldId id="528" r:id="rId12"/>
    <p:sldId id="503" r:id="rId13"/>
    <p:sldId id="413" r:id="rId14"/>
    <p:sldId id="414" r:id="rId15"/>
    <p:sldId id="504" r:id="rId16"/>
    <p:sldId id="415" r:id="rId17"/>
    <p:sldId id="505" r:id="rId18"/>
    <p:sldId id="416" r:id="rId19"/>
    <p:sldId id="417" r:id="rId20"/>
    <p:sldId id="508" r:id="rId21"/>
    <p:sldId id="509" r:id="rId22"/>
    <p:sldId id="510" r:id="rId23"/>
    <p:sldId id="511" r:id="rId24"/>
    <p:sldId id="512" r:id="rId25"/>
    <p:sldId id="513" r:id="rId26"/>
    <p:sldId id="514" r:id="rId27"/>
    <p:sldId id="515" r:id="rId28"/>
    <p:sldId id="516" r:id="rId29"/>
    <p:sldId id="529" r:id="rId30"/>
    <p:sldId id="517" r:id="rId31"/>
    <p:sldId id="518" r:id="rId32"/>
    <p:sldId id="519" r:id="rId33"/>
    <p:sldId id="520" r:id="rId34"/>
    <p:sldId id="521" r:id="rId35"/>
    <p:sldId id="522" r:id="rId36"/>
    <p:sldId id="523" r:id="rId37"/>
    <p:sldId id="524" r:id="rId38"/>
    <p:sldId id="525" r:id="rId39"/>
    <p:sldId id="526" r:id="rId40"/>
    <p:sldId id="471" r:id="rId41"/>
    <p:sldId id="488" r:id="rId42"/>
    <p:sldId id="452" r:id="rId43"/>
    <p:sldId id="438" r:id="rId44"/>
    <p:sldId id="456" r:id="rId45"/>
    <p:sldId id="451" r:id="rId46"/>
    <p:sldId id="367" r:id="rId47"/>
    <p:sldId id="455" r:id="rId48"/>
    <p:sldId id="495" r:id="rId49"/>
    <p:sldId id="371" r:id="rId50"/>
    <p:sldId id="454" r:id="rId51"/>
    <p:sldId id="453" r:id="rId52"/>
    <p:sldId id="458" r:id="rId53"/>
    <p:sldId id="459" r:id="rId54"/>
    <p:sldId id="460" r:id="rId55"/>
    <p:sldId id="461" r:id="rId56"/>
    <p:sldId id="462" r:id="rId57"/>
    <p:sldId id="463" r:id="rId58"/>
    <p:sldId id="464" r:id="rId59"/>
    <p:sldId id="466" r:id="rId60"/>
    <p:sldId id="465" r:id="rId61"/>
    <p:sldId id="467" r:id="rId62"/>
    <p:sldId id="468" r:id="rId63"/>
    <p:sldId id="470" r:id="rId64"/>
    <p:sldId id="469" r:id="rId65"/>
    <p:sldId id="290" r:id="rId66"/>
    <p:sldId id="492" r:id="rId67"/>
    <p:sldId id="473" r:id="rId68"/>
    <p:sldId id="324" r:id="rId69"/>
    <p:sldId id="327" r:id="rId70"/>
    <p:sldId id="388" r:id="rId71"/>
    <p:sldId id="389" r:id="rId72"/>
    <p:sldId id="390" r:id="rId73"/>
    <p:sldId id="391" r:id="rId74"/>
    <p:sldId id="393" r:id="rId75"/>
    <p:sldId id="392" r:id="rId76"/>
    <p:sldId id="394" r:id="rId77"/>
    <p:sldId id="375" r:id="rId78"/>
    <p:sldId id="395" r:id="rId79"/>
    <p:sldId id="396" r:id="rId80"/>
    <p:sldId id="397" r:id="rId81"/>
    <p:sldId id="474" r:id="rId82"/>
    <p:sldId id="475" r:id="rId83"/>
    <p:sldId id="478" r:id="rId84"/>
    <p:sldId id="479" r:id="rId85"/>
    <p:sldId id="480" r:id="rId86"/>
    <p:sldId id="493" r:id="rId87"/>
    <p:sldId id="494" r:id="rId88"/>
    <p:sldId id="484" r:id="rId89"/>
    <p:sldId id="485" r:id="rId90"/>
    <p:sldId id="476" r:id="rId91"/>
    <p:sldId id="477" r:id="rId92"/>
    <p:sldId id="481" r:id="rId93"/>
    <p:sldId id="486" r:id="rId94"/>
    <p:sldId id="487" r:id="rId95"/>
    <p:sldId id="482" r:id="rId96"/>
    <p:sldId id="483" r:id="rId97"/>
    <p:sldId id="457" r:id="rId98"/>
    <p:sldId id="472" r:id="rId9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98" d="100"/>
          <a:sy n="98" d="100"/>
        </p:scale>
        <p:origin x="15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18.02.2025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F07DF-20B3-7B19-F816-42448590BAE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932A6B3-0660-39EC-C5D0-DF3B7293A2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8D83AB4-904A-CD15-D308-54B61DF6278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32FC41-1139-BC20-A037-28E6ECA9B8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75529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3BB94-F4BA-1C41-2527-8EF4ED8209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BBC17E-6C43-64A6-F2BA-C454C844E29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9FD8DC-3498-0535-3095-A0BD41EAC5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F976222-FC3B-D203-4A10-26E91B01C1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262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4F20-F6BF-C943-4FE5-9685ECE824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4A73C2F-F05F-9AD5-E894-BD06C47EFE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E9C0F3-96FB-F829-041C-5567C217906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27D5D48-098B-72A9-D5DD-13C1ED0CA9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314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DA209-60BE-9726-58FA-49F6E936E3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A90FF60-0F99-2E4E-4791-99BEDA4DD0D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31A4427-AB4D-6947-B2D2-68E75C10FE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C3CD606-58AF-307D-CC74-850EA847CF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8345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48C13-5DBB-96A9-EA3F-C6894BE4818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A3037E9-ECE5-53BF-C538-BFE65DF3C7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30B23E7-7007-1D02-0D3B-2BF16FDDF9A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7DBF860-848B-FB72-1E3D-E8A63EE72D3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9082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14F66-A7D3-BB0D-9AE5-9BEF52B2DCE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394D169-58CD-85FA-0A85-6C09DA7475B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AB7DB32-B3AE-B6CD-3EE7-67F43119CF7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486A706-6CF6-2B92-BF93-F4A29F02A7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72500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6383D-6670-17BE-0993-6D4933A42F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2308D6-2E9A-59F2-7D84-7E8A5A3C9D2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036EF47-5CF8-B777-FAEC-C2549C5E053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D2A3E76-5B63-BCE7-9935-A961D6EE2C4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222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749E-5CA0-0F98-0FEE-7DED242335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8E79574-9FF7-FBF0-2AA8-AD2C65D0359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6925341-41C8-0ADD-6096-907E4BF5BBF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8EFCD8-4324-0C86-8372-44DF44D6FE1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14381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EE54F-914F-EB25-9D2C-36FF912AF06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EAD2EBB-7E0B-908D-39D1-F25377C0F4F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44F581-ABCE-F8AC-6E03-F2391B0C9E2E}"/>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7AF4056-F2E8-BBDE-6900-2ECFC913B7F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12076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26E5-8297-C3D7-CF69-52D2FF01D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6361BA6-CB99-A1AC-1131-D3E54D30F70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876B06-BB11-D001-5391-8728EA00142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8EDAB85-BFF3-7877-4FFB-857CAEA58E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80341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3D8ED-C60E-EEC1-2811-E1980FBEE1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01D3737-3371-553D-E929-02F3693CD0F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2E81F17-B7C4-8C4B-B451-DF054A81B40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ABEFB716-AE1F-2B93-68BA-AF014CB61A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56286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2B755-F90D-BDF0-C3BA-EB59D51278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A088E92-7B66-E64A-BD59-AF1C6C8DF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0E947CB-4830-287F-6245-D5BEF6D773E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629846C-D96A-8F26-7432-F76CC99D56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11296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5379F-BB8E-43EC-87D2-047D2868A7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DC5A6E-0045-F13E-9E3C-C96DEAE7EF6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62D375-2AF1-2FDD-531E-04AD81AE84F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B3D565D-1CE6-AC2B-53A2-E4E20AA7784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38826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40AE-0927-437C-C6C1-5D095BB015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DE451BF-6EB2-19B0-7B96-53B6C80C0A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F56C2B-FB74-E5F9-128C-7416F2DBD29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219B2DC-D685-62C2-DA24-26CB01B9FC8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23286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9FB6D-48AB-E5BC-42C5-B8F28EF2E5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97EC155-78BD-ECFC-FDB4-762D99F3AF9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2E9FFEC-1C34-4E70-CBCB-5B9189EA127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BEF5995-3B00-0B7F-3D34-424E2073AA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767270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47E60-C678-B4D9-2F4A-321571F5B5F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EF2AAB8-DD01-063F-2234-C011FCF6F96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BF39545-C179-1115-7E88-EDF024138EC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601402-4EAF-AE48-D919-F125CE99B8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79706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8DE8C-62E2-BABA-BA5E-12B16DAE1B2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62ABAE-333C-9E21-5D67-3EC4C2D21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C45BE48-45C3-0E72-20D1-8E7B339BBA7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DBA32FB-FB95-0BD6-64E6-5522D40DD6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77257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1A0A-AFE4-52E8-310A-E79D19636F4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84DF0F4-08D8-9B3B-6A1C-E4D27274B85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BD33F1-1B53-5553-6C2E-E522D11CB89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45F37C0E-AC7F-B7EF-15E2-CE8925B7F78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90862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7728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C5BA-86F9-5ACC-9D82-6B83D1136F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F3CF011-F4C4-3DE3-8D18-60F8C0E1A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2C9E69-70F7-FCAC-6E73-A20B577EF0F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652B5932-8E6D-6E5F-2036-43C1C41FEB4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66848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1CC5-2C9C-709D-45BF-1E9F4891942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660ACB4-411B-F132-8ABA-B8922A383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80A261-FCCC-9FD7-3B27-23145D4B49C1}"/>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2F8E81A-706B-63DA-4907-F025AF9AEBE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15369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A2F20-5332-6686-CAE2-CCB5DEA529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0C78D8F-E058-AE5F-F549-4867F37D79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91FF7BB-75B6-7CC0-04B7-96A40B7ED6D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BA4E16E-D6F5-77A3-F50C-A468075FF7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53294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77D61-E241-8C81-1F5D-BE934FAE3E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C890BC2-BF71-7DAA-8386-36C14527A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BBC23F-FEE0-00AA-D5E3-7FAE59F45B6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D8A3C9E2-4A9B-C677-5DA9-488D7C6CCEE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109765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EAF3F-0F78-AC9E-FE5C-74EE66C8A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FEDBBD7-8645-3303-FCF0-4D3570BE28A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995C91B-A9DD-635C-9C07-E6E297E46CDA}"/>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0E5A7D7-EFE4-DF81-77DC-175E2FCAF6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808324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B5E4-7A23-C530-5E59-3B5CC531A6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38994F3-86F3-363F-14C1-5A84276155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9D57085-BA05-D960-81AF-8370743E9FA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78FDCF5A-5FF7-6CE8-48A7-220681880D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745981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7D80F-676C-148E-B1AC-EE4E68AED0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BFA8F21-1E0E-33C7-0286-9BC8C65E506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535059C-1B97-1203-908C-80D6EEB19D7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3DE694A-2A62-6DA3-97C1-1737A97F89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35300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89A6F-4EA3-6431-F6AC-225C6C95B3D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71A7C-F787-CB34-33CB-D746034002F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84EAD2-380F-FDB9-6513-223839A939F6}"/>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FAD4F13-851A-6A47-A53B-580A8263F7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7475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10C84-1F0E-DC26-2A43-CCA5C78B7C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8482AC9-BF22-1E0F-7723-0FA60C3CD95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0633F4-CEE1-6378-5A1F-F3E91CC3169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47E6C9D-2106-9395-5A3D-9DACF21C0A7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35811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683B-68EB-3086-97A7-EFF3E009BE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D81CEA-E06C-725D-9EC9-05E46E202F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21D93AE-513D-EA10-EB44-BC87D8A69FD7}"/>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2E6D3113-EE16-C748-0640-E5F729463D9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305988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6D1BC-543E-891B-B5B4-A3B111E82B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2E5B8F-EF23-7FC1-D5F0-259016027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C32175D-59FE-07F6-04CF-B2C4D14DA405}"/>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BEE57306-085C-EBCC-9DB0-660D3A085FA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977720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A2D11-1A84-A571-5C37-F0FEC01982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817FAF-9234-EE17-98BA-01977386CA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A32DDC0-7F40-D97A-9BBC-4E2FA7A19FDC}"/>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8CEE9EBC-FB53-0EBC-6988-5EFB032ED3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26340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05E9-47D2-FE6F-9BAF-3E4415C390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D05435B-E341-3549-3066-4AFF58C4AE1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760EE2-0E86-DFCD-079A-4FEF8AD7541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353F0459-589A-11A9-421B-482C59B1E5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57595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368C-6611-786C-2600-0E14980CE10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C1C83C-4783-017A-2F37-6A48D8EE9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E2DDD1-0434-B70D-665D-C4E0C04A800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FAFF9FBC-8990-17CA-8554-E05EB1A3E09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63859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DEE05-462B-76C3-2786-B20C80BA369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9B4FF2B-8FF3-0F2D-3CB3-17BD2CE3626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33C4B4-58D2-B7D4-2DE7-87962A1BF0C8}"/>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F8D7332-83EB-1786-F839-8CB65B908BE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09135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BF52D-BED2-A73A-EC32-7301F36322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601A56-6431-13E3-D975-D5E74F2A560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FAF31A-7438-2612-80E5-7A22BFD458D4}"/>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0AF4EFDC-5F59-8ACA-2F56-FFF84E2B40A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061487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DF870-A32E-335A-1C5E-D9721214F0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88C374D-6258-F881-4734-717382E6CB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39A6825-EB49-62D0-7C20-463F9B030253}"/>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9E585253-4C01-C665-58F9-F096807554F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452864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C0C8601-5E09-0E4C-A79E-D4DC8377D91B}" type="slidenum">
              <a:rPr lang="de-DE" smtClean="0"/>
              <a:t>69</a:t>
            </a:fld>
            <a:endParaRPr lang="de-DE"/>
          </a:p>
        </p:txBody>
      </p:sp>
    </p:spTree>
    <p:extLst>
      <p:ext uri="{BB962C8B-B14F-4D97-AF65-F5344CB8AC3E}">
        <p14:creationId xmlns:p14="http://schemas.microsoft.com/office/powerpoint/2010/main" val="3548452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2CFF-3AF6-B78D-9310-9BCA1D5B82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B304C91-CD60-F353-E036-F5EBE073A1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D82A18A-D325-FE96-294F-DD4C9A5320D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25D5DE-C843-B459-61B7-44483B58A5FE}"/>
              </a:ext>
            </a:extLst>
          </p:cNvPr>
          <p:cNvSpPr>
            <a:spLocks noGrp="1"/>
          </p:cNvSpPr>
          <p:nvPr>
            <p:ph type="sldNum" sz="quarter" idx="5"/>
          </p:nvPr>
        </p:nvSpPr>
        <p:spPr/>
        <p:txBody>
          <a:bodyPr/>
          <a:lstStyle/>
          <a:p>
            <a:fld id="{DC0C8601-5E09-0E4C-A79E-D4DC8377D91B}" type="slidenum">
              <a:rPr lang="de-DE" smtClean="0"/>
              <a:t>70</a:t>
            </a:fld>
            <a:endParaRPr lang="de-DE"/>
          </a:p>
        </p:txBody>
      </p:sp>
    </p:spTree>
    <p:extLst>
      <p:ext uri="{BB962C8B-B14F-4D97-AF65-F5344CB8AC3E}">
        <p14:creationId xmlns:p14="http://schemas.microsoft.com/office/powerpoint/2010/main" val="2210313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BA5F-8F55-E033-2C8B-48665096956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1A70828-1AA1-4E1A-7934-1976088BF3A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6546B6F-4982-80F9-B5E4-9D8B1FA65B3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01BD3A4-4D89-EADF-3858-42271A4B8F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824142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FEA45-07EF-DAAA-3A88-6AA9B7B65B9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FAE5976-1AE5-1FBB-BF61-CB17033FFD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21C8EB-668C-90A4-9471-540E700DF27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7E4DA23-8C8B-2DD2-3FC1-30AE6606805B}"/>
              </a:ext>
            </a:extLst>
          </p:cNvPr>
          <p:cNvSpPr>
            <a:spLocks noGrp="1"/>
          </p:cNvSpPr>
          <p:nvPr>
            <p:ph type="sldNum" sz="quarter" idx="5"/>
          </p:nvPr>
        </p:nvSpPr>
        <p:spPr/>
        <p:txBody>
          <a:bodyPr/>
          <a:lstStyle/>
          <a:p>
            <a:fld id="{DC0C8601-5E09-0E4C-A79E-D4DC8377D91B}" type="slidenum">
              <a:rPr lang="de-DE" smtClean="0"/>
              <a:t>71</a:t>
            </a:fld>
            <a:endParaRPr lang="de-DE"/>
          </a:p>
        </p:txBody>
      </p:sp>
    </p:spTree>
    <p:extLst>
      <p:ext uri="{BB962C8B-B14F-4D97-AF65-F5344CB8AC3E}">
        <p14:creationId xmlns:p14="http://schemas.microsoft.com/office/powerpoint/2010/main" val="3560479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59E30-466D-A74F-7EE0-488F7633DB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B9E791-564B-58D2-7936-0B498910AF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235E20-C5A7-DA61-104A-F846F6D025A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E72E2D3-F096-F88A-EF62-FECBAB3FBBBC}"/>
              </a:ext>
            </a:extLst>
          </p:cNvPr>
          <p:cNvSpPr>
            <a:spLocks noGrp="1"/>
          </p:cNvSpPr>
          <p:nvPr>
            <p:ph type="sldNum" sz="quarter" idx="5"/>
          </p:nvPr>
        </p:nvSpPr>
        <p:spPr/>
        <p:txBody>
          <a:bodyPr/>
          <a:lstStyle/>
          <a:p>
            <a:fld id="{DC0C8601-5E09-0E4C-A79E-D4DC8377D91B}" type="slidenum">
              <a:rPr lang="de-DE" smtClean="0"/>
              <a:t>72</a:t>
            </a:fld>
            <a:endParaRPr lang="de-DE"/>
          </a:p>
        </p:txBody>
      </p:sp>
    </p:spTree>
    <p:extLst>
      <p:ext uri="{BB962C8B-B14F-4D97-AF65-F5344CB8AC3E}">
        <p14:creationId xmlns:p14="http://schemas.microsoft.com/office/powerpoint/2010/main" val="39798162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5DDE-6535-9256-A8A4-8F16B2DB543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E3D27FB-F2C4-5B3F-CEA3-CB965A238E6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FC612A-A07A-A218-BC88-C948F4750D2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36BB448-36B2-D791-7C74-EA0498475E5B}"/>
              </a:ext>
            </a:extLst>
          </p:cNvPr>
          <p:cNvSpPr>
            <a:spLocks noGrp="1"/>
          </p:cNvSpPr>
          <p:nvPr>
            <p:ph type="sldNum" sz="quarter" idx="5"/>
          </p:nvPr>
        </p:nvSpPr>
        <p:spPr/>
        <p:txBody>
          <a:bodyPr/>
          <a:lstStyle/>
          <a:p>
            <a:fld id="{DC0C8601-5E09-0E4C-A79E-D4DC8377D91B}" type="slidenum">
              <a:rPr lang="de-DE" smtClean="0"/>
              <a:t>73</a:t>
            </a:fld>
            <a:endParaRPr lang="de-DE"/>
          </a:p>
        </p:txBody>
      </p:sp>
    </p:spTree>
    <p:extLst>
      <p:ext uri="{BB962C8B-B14F-4D97-AF65-F5344CB8AC3E}">
        <p14:creationId xmlns:p14="http://schemas.microsoft.com/office/powerpoint/2010/main" val="38384497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6D2A-BADE-48E8-CD4A-6875ADC099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7C06D2-8C73-1048-2C86-47245A071D1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965488-3236-E02A-84B9-21249291335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AEB5596A-CE04-BDAE-9FDD-B8837174B09E}"/>
              </a:ext>
            </a:extLst>
          </p:cNvPr>
          <p:cNvSpPr>
            <a:spLocks noGrp="1"/>
          </p:cNvSpPr>
          <p:nvPr>
            <p:ph type="sldNum" sz="quarter" idx="5"/>
          </p:nvPr>
        </p:nvSpPr>
        <p:spPr/>
        <p:txBody>
          <a:bodyPr/>
          <a:lstStyle/>
          <a:p>
            <a:fld id="{DC0C8601-5E09-0E4C-A79E-D4DC8377D91B}" type="slidenum">
              <a:rPr lang="de-DE" smtClean="0"/>
              <a:t>74</a:t>
            </a:fld>
            <a:endParaRPr lang="de-DE"/>
          </a:p>
        </p:txBody>
      </p:sp>
    </p:spTree>
    <p:extLst>
      <p:ext uri="{BB962C8B-B14F-4D97-AF65-F5344CB8AC3E}">
        <p14:creationId xmlns:p14="http://schemas.microsoft.com/office/powerpoint/2010/main" val="15568302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471A8-EC2D-14A2-E238-749D7B0275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1AD03F-E537-179F-DADE-55DB1D95D0E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7AC6F9-518C-4478-61D5-3E80EE6A4D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4C2EE695-254A-2A9F-DEFF-D935BFAA13B1}"/>
              </a:ext>
            </a:extLst>
          </p:cNvPr>
          <p:cNvSpPr>
            <a:spLocks noGrp="1"/>
          </p:cNvSpPr>
          <p:nvPr>
            <p:ph type="sldNum" sz="quarter" idx="5"/>
          </p:nvPr>
        </p:nvSpPr>
        <p:spPr/>
        <p:txBody>
          <a:bodyPr/>
          <a:lstStyle/>
          <a:p>
            <a:fld id="{DC0C8601-5E09-0E4C-A79E-D4DC8377D91B}" type="slidenum">
              <a:rPr lang="de-DE" smtClean="0"/>
              <a:t>75</a:t>
            </a:fld>
            <a:endParaRPr lang="de-DE"/>
          </a:p>
        </p:txBody>
      </p:sp>
    </p:spTree>
    <p:extLst>
      <p:ext uri="{BB962C8B-B14F-4D97-AF65-F5344CB8AC3E}">
        <p14:creationId xmlns:p14="http://schemas.microsoft.com/office/powerpoint/2010/main" val="38312177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B81-2FB0-469B-3FCA-A992753177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4FD542-2BAF-FE02-7482-7911D8B3DC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14E249-3B5A-93EA-B3AB-659C2E04AC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Im gezeigten Beispiel wird die </a:t>
            </a:r>
            <a:r>
              <a:rPr lang="de-DE" dirty="0" err="1"/>
              <a:t>navTo</a:t>
            </a:r>
            <a:r>
              <a:rPr lang="de-DE" dirty="0"/>
              <a:t>-Methode des Routers in einer Event-Handler-Methode eines View-Controllers verwendet, um zu der Route namens </a:t>
            </a:r>
            <a:r>
              <a:rPr lang="de-DE" dirty="0" err="1"/>
              <a:t>detail</a:t>
            </a:r>
            <a:r>
              <a:rPr lang="de-DE" dirty="0"/>
              <a:t> zu navigieren. Dadurch wird das Muster </a:t>
            </a:r>
            <a:r>
              <a:rPr lang="de-DE" i="1" dirty="0" err="1"/>
              <a:t>detail</a:t>
            </a:r>
            <a:r>
              <a:rPr lang="de-DE" dirty="0"/>
              <a:t> der Route </a:t>
            </a:r>
            <a:r>
              <a:rPr lang="de-DE" dirty="0" err="1"/>
              <a:t>detail</a:t>
            </a:r>
            <a:r>
              <a:rPr lang="de-DE" dirty="0"/>
              <a:t> (siehe oben) auf den Hash des Browsers gesetzt. SAPUI5 reagiert dann auf das Hashchange-Ereignis des Browsers, um die Route zu finden, die mit diesem Hash übereinstimmt. Dies führt dazu, dass das Ziel der Detail-Route - im Endeffekt die Detailsicht - im Browser angezeigt wird.</a:t>
            </a:r>
          </a:p>
          <a:p>
            <a:endParaRPr lang="de-DE" dirty="0"/>
          </a:p>
        </p:txBody>
      </p:sp>
      <p:sp>
        <p:nvSpPr>
          <p:cNvPr id="4" name="Foliennummernplatzhalter 3">
            <a:extLst>
              <a:ext uri="{FF2B5EF4-FFF2-40B4-BE49-F238E27FC236}">
                <a16:creationId xmlns:a16="http://schemas.microsoft.com/office/drawing/2014/main" id="{FA807992-6003-DE8B-1F1F-94663AC3DBE8}"/>
              </a:ext>
            </a:extLst>
          </p:cNvPr>
          <p:cNvSpPr>
            <a:spLocks noGrp="1"/>
          </p:cNvSpPr>
          <p:nvPr>
            <p:ph type="sldNum" sz="quarter" idx="5"/>
          </p:nvPr>
        </p:nvSpPr>
        <p:spPr/>
        <p:txBody>
          <a:bodyPr/>
          <a:lstStyle/>
          <a:p>
            <a:fld id="{DC0C8601-5E09-0E4C-A79E-D4DC8377D91B}" type="slidenum">
              <a:rPr lang="de-DE" smtClean="0"/>
              <a:t>76</a:t>
            </a:fld>
            <a:endParaRPr lang="de-DE"/>
          </a:p>
        </p:txBody>
      </p:sp>
    </p:spTree>
    <p:extLst>
      <p:ext uri="{BB962C8B-B14F-4D97-AF65-F5344CB8AC3E}">
        <p14:creationId xmlns:p14="http://schemas.microsoft.com/office/powerpoint/2010/main" val="38263984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A540-E503-EB54-DE83-A46578BDB1B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3D3B6C-9733-4D98-AE20-37E501993FD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6893B9-795F-D355-D410-EA94E19D51F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C44992E-CBD7-FDD9-6D02-8E71C6E2BF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5498118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19D4-3827-FA6E-FA85-0A6061E6A2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185FC62-1120-1ED4-393B-D2983B6A8CF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5D4A586-4EF1-E30E-F95F-E7C62A1B0F5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D054AD9-9352-3DE0-85E5-CD60B3218B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948515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EA22-7B9C-C692-9F43-6FF875450D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B12F5AB-3F67-491D-72E0-5BB91BD328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220498-6D29-6386-8A38-9A20F886C3F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371E5FE0-0553-C03E-FB90-F794183B052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65221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77BD1-4A55-08F9-636C-568998EB17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35F1E-FA1C-3D72-1A58-444037A65AA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0688AF-B07F-F471-4E0F-ABA98471452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D5C8F6B-932E-3081-70B5-6028A12C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811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06E14-9D41-3EB7-6F45-99240147B8F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A5CBEF-5513-D892-9C33-334A79B8988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C9B9CA-6D32-177D-7DA0-39AA930D190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9D31816-4088-F7C8-D824-070190CF29F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421169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1B6FB-7584-FF63-7AED-543FFD3C1FA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40CB6DF-C246-09B7-F67E-B39532DF5B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95D482-A149-C62B-F59A-469D5AFDF61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48AA82C-2872-688B-F22D-EEBEEC790E2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9032077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630B-A51B-8F36-1CA0-1BC9283E8FE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129697A-C217-C4E0-C314-89E374AC7B6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E10A29-4C9F-26E6-BD0E-F1265E973CE5}"/>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C83C300-3C1C-185A-81B7-43E78CF96FF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7416948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2E26-7042-7AB4-9156-4F25421E479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D581EF-6619-B93D-5FA0-3EB5C3D1236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82B2626-7430-0849-F6F7-D36FCEF21E4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314759A-5876-9AEC-AE5F-705B33A0A83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887898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4771E-7AC1-AAA8-3049-0CC7285819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73BB377-CB32-1963-02AA-B2D5B32C738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E9AD66-531E-EF93-07DF-95374AFCD1F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59B12F7F-D371-AC62-15DB-E9291CD71E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425748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DA56-477C-4A4B-E8C2-A1F7954D5D1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D5A630-1663-FF61-D554-EEAD6C1401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E037D28-4166-C5E3-DE86-8C8D110680C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DE7349A-548E-C1BB-1E31-DE08C7F16EB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069630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22140-C862-0675-2AEB-D6C9083D4DA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57F795-FD45-CB1C-D89A-A68B89A8D9D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15DA4F-AA53-9FB9-8FC6-2AAF9EC0957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4D1B54-E457-F3DA-5497-55F4EFD755C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25426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4AF12-697E-FAFD-039B-1385367BF41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30FFFA8-C40B-B511-EEC6-1EBC7011C28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85BB73B-CB2B-A143-F06B-77364290FF0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EF80F98-C1B6-0EA8-709A-5F2601C2B9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100019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A7900-B015-0FAB-A607-9946499C4D4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3DE2FEB-7D70-E9B4-DF34-59E6FE84672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113E69D-429B-10AF-80EC-ED85865E751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2720552-D23B-7D50-4EEE-F517B5BC83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408746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DD4E7-12CA-588D-C9AB-05F96ADEBDC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695EE6E-2F50-6D87-9CA6-0D765876D4B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5263424-C4BC-4700-A0FC-5C46D675044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1BBF1BF-5B8D-D22D-EF16-1094FD89828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721166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EB6D-BA03-123D-91F4-676AE34F800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6C10CA-6B37-5275-BF23-860FAFCACCE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5705639-7E58-07BF-BBCA-BCB8A9397F2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61D38BD-FBEF-912A-307E-3BA9BB6B415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31752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F6B12-7D3F-9432-82D7-889D496A3FD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2393EC8-CFB8-845E-83A4-4E736E2B72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0413E5-DF8B-7BFE-71C8-2399B7A3CEF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36C5333-3AC8-0E03-AEB9-06B3CC516B7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51093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5319E-C764-6610-8520-8E9072AF80F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7D81D50-3F16-C6CF-33A5-D65C9E6A171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D4E6602-04E4-09F3-22E9-8825ED8A28DB}"/>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B27BC14-E856-87A9-FADF-DF52E3671ED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95215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49538-F492-6235-759E-5AEA1CC3797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0843D3-DD7F-832A-0370-5C5A19C9E01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4BEB1A-6C53-FD83-7473-473BA7CBA66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171E860-D7A1-A2C5-992E-1050C5CBAD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56007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209A1-84DD-5339-046E-FEB6841ABDB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E9D887D-5181-53DC-916A-2CAFFD4F782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7317BA-F392-6F2F-14C6-938E4089E0B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8D8607-60DE-CE91-2AD4-37A1C077DD5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7855368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98E1-4DA8-0507-3593-5134824B8BE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E0995ED-3157-481E-595D-359E53A2FED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053FA4A-0348-E97B-25CA-FF7F40D205C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0D38101-E6EF-3FEA-A9B8-BB1078ACE5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051676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1A47-C548-C71B-E85C-01FEDED6C4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42E5A7-A925-2B6C-92D8-D5ADCB0A542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868382E-3A2E-E089-8D5B-F3C61E5837AD}"/>
              </a:ext>
            </a:extLst>
          </p:cNvPr>
          <p:cNvSpPr>
            <a:spLocks noGrp="1"/>
          </p:cNvSpPr>
          <p:nvPr>
            <p:ph type="body" idx="1"/>
          </p:nvPr>
        </p:nvSpPr>
        <p:spPr/>
        <p:txBody>
          <a:bodyPr/>
          <a:lstStyle/>
          <a:p>
            <a:r>
              <a:rPr lang="de-DE" dirty="0"/>
              <a:t>Quiz zu SAPUI5 Controls</a:t>
            </a:r>
          </a:p>
          <a:p>
            <a:r>
              <a:rPr lang="de-DE" dirty="0"/>
              <a:t>Frage: Was ist ein SAPUI5 Control?</a:t>
            </a:r>
          </a:p>
          <a:p>
            <a:endParaRPr lang="de-DE" dirty="0"/>
          </a:p>
          <a:p>
            <a:r>
              <a:rPr lang="de-DE" dirty="0"/>
              <a:t>A) Eine Datenbank</a:t>
            </a:r>
          </a:p>
          <a:p>
            <a:r>
              <a:rPr lang="de-DE" dirty="0"/>
              <a:t>B) Eine wiederverwendbare UI-Komponente</a:t>
            </a:r>
          </a:p>
          <a:p>
            <a:r>
              <a:rPr lang="de-DE" dirty="0"/>
              <a:t>C) Ein Server</a:t>
            </a:r>
          </a:p>
          <a:p>
            <a:r>
              <a:rPr lang="de-DE" dirty="0"/>
              <a:t>D) Ein Netzwerkprotokoll</a:t>
            </a:r>
          </a:p>
          <a:p>
            <a:r>
              <a:rPr lang="de-DE" dirty="0"/>
              <a:t>Korrekte Antwort: B) Eine wiederverwendbare UI-Komponente</a:t>
            </a:r>
          </a:p>
          <a:p>
            <a:r>
              <a:rPr lang="de-DE" dirty="0"/>
              <a:t>Frage: Wie viele eigene Controls enthält die SAPUI5 Library ungefähr?</a:t>
            </a:r>
          </a:p>
          <a:p>
            <a:endParaRPr lang="de-DE" dirty="0"/>
          </a:p>
          <a:p>
            <a:r>
              <a:rPr lang="de-DE" dirty="0"/>
              <a:t>A) 50</a:t>
            </a:r>
          </a:p>
          <a:p>
            <a:r>
              <a:rPr lang="de-DE" dirty="0"/>
              <a:t>B) 100</a:t>
            </a:r>
          </a:p>
          <a:p>
            <a:r>
              <a:rPr lang="de-DE" dirty="0"/>
              <a:t>C) 300</a:t>
            </a:r>
          </a:p>
          <a:p>
            <a:r>
              <a:rPr lang="de-DE" dirty="0"/>
              <a:t>D) &gt;500</a:t>
            </a:r>
          </a:p>
          <a:p>
            <a:r>
              <a:rPr lang="de-DE" dirty="0"/>
              <a:t>Korrekte Antwort: D) 500</a:t>
            </a:r>
          </a:p>
          <a:p>
            <a:r>
              <a:rPr lang="de-DE" dirty="0"/>
              <a:t>Frage: Welches der folgenden Controls wird verwendet, um eine Schaltfläche zu erstellen?</a:t>
            </a:r>
          </a:p>
          <a:p>
            <a:endParaRPr lang="de-DE" dirty="0"/>
          </a:p>
          <a:p>
            <a:r>
              <a:rPr lang="de-DE" dirty="0"/>
              <a:t>A) </a:t>
            </a:r>
            <a:r>
              <a:rPr lang="de-DE" dirty="0" err="1"/>
              <a:t>sap.m.Input</a:t>
            </a:r>
            <a:endParaRPr lang="de-DE" dirty="0"/>
          </a:p>
          <a:p>
            <a:r>
              <a:rPr lang="de-DE" dirty="0"/>
              <a:t>B) </a:t>
            </a:r>
            <a:r>
              <a:rPr lang="de-DE" dirty="0" err="1"/>
              <a:t>sap.m.Table</a:t>
            </a:r>
            <a:endParaRPr lang="de-DE" dirty="0"/>
          </a:p>
          <a:p>
            <a:r>
              <a:rPr lang="de-DE" dirty="0"/>
              <a:t>C) </a:t>
            </a:r>
            <a:r>
              <a:rPr lang="de-DE" dirty="0" err="1"/>
              <a:t>sap.m.Button</a:t>
            </a:r>
            <a:endParaRPr lang="de-DE" dirty="0"/>
          </a:p>
          <a:p>
            <a:r>
              <a:rPr lang="de-DE" dirty="0"/>
              <a:t>D) </a:t>
            </a:r>
            <a:r>
              <a:rPr lang="de-DE" dirty="0" err="1"/>
              <a:t>sap.m.List</a:t>
            </a:r>
            <a:endParaRPr lang="de-DE" dirty="0"/>
          </a:p>
          <a:p>
            <a:r>
              <a:rPr lang="de-DE" dirty="0"/>
              <a:t>Korrekte Antwort: C) </a:t>
            </a:r>
            <a:r>
              <a:rPr lang="de-DE" dirty="0" err="1"/>
              <a:t>sap.m.Button</a:t>
            </a:r>
            <a:endParaRPr lang="de-DE" dirty="0"/>
          </a:p>
          <a:p>
            <a:r>
              <a:rPr lang="de-DE" dirty="0"/>
              <a:t>Frage: Was ist eine Aggregation in SAPUI5?</a:t>
            </a:r>
          </a:p>
          <a:p>
            <a:endParaRPr lang="de-DE" dirty="0"/>
          </a:p>
          <a:p>
            <a:r>
              <a:rPr lang="de-DE" dirty="0"/>
              <a:t>A) Eine Methode zur Datenbankabfrage</a:t>
            </a:r>
          </a:p>
          <a:p>
            <a:r>
              <a:rPr lang="de-DE" dirty="0"/>
              <a:t>B) Eine Verbindung zwischen zwei Controls</a:t>
            </a:r>
          </a:p>
          <a:p>
            <a:r>
              <a:rPr lang="de-DE" dirty="0"/>
              <a:t>C) Ein Container für andere Controls</a:t>
            </a:r>
          </a:p>
          <a:p>
            <a:r>
              <a:rPr lang="de-DE" dirty="0"/>
              <a:t>D) Ein Netzwerkprotokoll</a:t>
            </a:r>
          </a:p>
          <a:p>
            <a:r>
              <a:rPr lang="de-DE" dirty="0"/>
              <a:t>Korrekte Antwort: C) Ein Container für andere Controls</a:t>
            </a:r>
          </a:p>
          <a:p>
            <a:r>
              <a:rPr lang="de-DE" dirty="0"/>
              <a:t>Frage: Wie kann ein Control in einer XML View definiert werden?</a:t>
            </a:r>
          </a:p>
          <a:p>
            <a:endParaRPr lang="de-DE" dirty="0"/>
          </a:p>
          <a:p>
            <a:r>
              <a:rPr lang="de-DE" dirty="0"/>
              <a:t>A) Durch die Verwendung von JavaScript</a:t>
            </a:r>
          </a:p>
          <a:p>
            <a:r>
              <a:rPr lang="de-DE" dirty="0"/>
              <a:t>B) Durch die Verwendung von HTML</a:t>
            </a:r>
          </a:p>
          <a:p>
            <a:r>
              <a:rPr lang="de-DE" dirty="0"/>
              <a:t>C) Durch die Verwendung von XML-Tags</a:t>
            </a:r>
          </a:p>
          <a:p>
            <a:r>
              <a:rPr lang="de-DE" dirty="0"/>
              <a:t>D) Durch die Verwendung von CSS</a:t>
            </a:r>
          </a:p>
          <a:p>
            <a:r>
              <a:rPr lang="de-DE" dirty="0"/>
              <a:t>Korrekte Antwort: C) Durch die Verwendung von XML-Tags</a:t>
            </a:r>
          </a:p>
          <a:p>
            <a:r>
              <a:rPr lang="de-DE" dirty="0"/>
              <a:t>Frage: Was ist eine Assoziation in SAPUI5?</a:t>
            </a:r>
          </a:p>
          <a:p>
            <a:endParaRPr lang="de-DE" dirty="0"/>
          </a:p>
          <a:p>
            <a:r>
              <a:rPr lang="de-DE" dirty="0"/>
              <a:t>A) Eine Methode zur Datenbankabfrage</a:t>
            </a:r>
          </a:p>
          <a:p>
            <a:r>
              <a:rPr lang="de-DE" dirty="0"/>
              <a:t>B) Eine Verbindung zwischen zwei Controls, die keine hierarchische Struktur darstellt</a:t>
            </a:r>
          </a:p>
          <a:p>
            <a:r>
              <a:rPr lang="de-DE" dirty="0"/>
              <a:t>C) Ein Container für andere Controls</a:t>
            </a:r>
          </a:p>
          <a:p>
            <a:r>
              <a:rPr lang="de-DE" dirty="0"/>
              <a:t>D) Ein Netzwerkprotokoll</a:t>
            </a:r>
          </a:p>
          <a:p>
            <a:r>
              <a:rPr lang="de-DE" dirty="0"/>
              <a:t>Korrekte Antwort: B) Eine Verbindung zwischen zwei Controls, die keine hierarchische Struktur darstellt</a:t>
            </a:r>
          </a:p>
        </p:txBody>
      </p:sp>
      <p:sp>
        <p:nvSpPr>
          <p:cNvPr id="4" name="Foliennummernplatzhalter 3">
            <a:extLst>
              <a:ext uri="{FF2B5EF4-FFF2-40B4-BE49-F238E27FC236}">
                <a16:creationId xmlns:a16="http://schemas.microsoft.com/office/drawing/2014/main" id="{5407BE7F-F760-F2EA-23DA-CDF724DB045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9581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94A25-2AA7-62B4-957F-C8C4C75AF69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F912956-341F-0044-9EE2-0FFA5E1967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9D7B68A-4C15-077B-DE3E-B74403E1FF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16DBC39-66AE-398F-177B-1C08A8CFA1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C0C8601-5E09-0E4C-A79E-D4DC8377D91B}" type="slidenum">
              <a:rPr kumimoji="0" lang="de-D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251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18.02.2025</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18.02.2025</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5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6134F1-9991-BF19-FFD1-0DAD7F8C929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A3F864A-0187-0A48-DB0F-BDB7FB827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74D0E56-86A7-29F6-7252-AAD3915AEE1F}"/>
              </a:ext>
            </a:extLst>
          </p:cNvPr>
          <p:cNvSpPr>
            <a:spLocks noGrp="1"/>
          </p:cNvSpPr>
          <p:nvPr>
            <p:ph type="title"/>
          </p:nvPr>
        </p:nvSpPr>
        <p:spPr>
          <a:xfrm>
            <a:off x="838200" y="365125"/>
            <a:ext cx="10515600" cy="1325563"/>
          </a:xfrm>
        </p:spPr>
        <p:txBody>
          <a:bodyPr>
            <a:normAutofit/>
          </a:bodyPr>
          <a:lstStyle/>
          <a:p>
            <a:r>
              <a:rPr lang="de-DE" sz="4200" dirty="0"/>
              <a:t>Data Binding – Im XML View</a:t>
            </a:r>
          </a:p>
        </p:txBody>
      </p:sp>
      <p:sp>
        <p:nvSpPr>
          <p:cNvPr id="43" name="sketch line">
            <a:extLst>
              <a:ext uri="{FF2B5EF4-FFF2-40B4-BE49-F238E27FC236}">
                <a16:creationId xmlns:a16="http://schemas.microsoft.com/office/drawing/2014/main" id="{F520C702-7959-E481-4642-A163A5B01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FFC549-3C53-3402-E482-F3972A53CD62}"/>
              </a:ext>
            </a:extLst>
          </p:cNvPr>
          <p:cNvSpPr>
            <a:spLocks noGrp="1"/>
          </p:cNvSpPr>
          <p:nvPr>
            <p:ph idx="1"/>
          </p:nvPr>
        </p:nvSpPr>
        <p:spPr>
          <a:xfrm>
            <a:off x="838200" y="1920331"/>
            <a:ext cx="10684764" cy="4251960"/>
          </a:xfrm>
        </p:spPr>
        <p:txBody>
          <a:bodyPr>
            <a:normAutofit/>
          </a:bodyPr>
          <a:lstStyle/>
          <a:p>
            <a:r>
              <a:rPr lang="de-DE" dirty="0"/>
              <a:t>Auch dort mit geschweiften Klammern:</a:t>
            </a:r>
            <a:br>
              <a:rPr lang="de-DE" dirty="0"/>
            </a:br>
            <a:endParaRPr lang="de-DE" dirty="0"/>
          </a:p>
          <a:p>
            <a:pPr marL="457200" lvl="1" indent="-185737">
              <a:buNone/>
            </a:pPr>
            <a:r>
              <a:rPr lang="de-DE" dirty="0"/>
              <a:t>&lt;Page </a:t>
            </a:r>
            <a:r>
              <a:rPr lang="de-DE" dirty="0" err="1"/>
              <a:t>id</a:t>
            </a:r>
            <a:r>
              <a:rPr lang="de-DE" dirty="0"/>
              <a:t>="</a:t>
            </a:r>
            <a:r>
              <a:rPr lang="de-DE" dirty="0" err="1"/>
              <a:t>page</a:t>
            </a:r>
            <a:r>
              <a:rPr lang="de-DE" dirty="0"/>
              <a:t>" title="{i18n&gt;title}"&gt;</a:t>
            </a:r>
          </a:p>
          <a:p>
            <a:pPr marL="457200" lvl="1" indent="-185737">
              <a:buNone/>
            </a:pPr>
            <a:r>
              <a:rPr lang="de-DE" dirty="0"/>
              <a:t>	&lt;</a:t>
            </a:r>
            <a:r>
              <a:rPr lang="de-DE" dirty="0" err="1"/>
              <a:t>content</a:t>
            </a:r>
            <a:r>
              <a:rPr lang="de-DE" dirty="0"/>
              <a:t>&gt;</a:t>
            </a:r>
          </a:p>
          <a:p>
            <a:pPr marL="457200" lvl="1" indent="-185737">
              <a:buNone/>
            </a:pPr>
            <a:r>
              <a:rPr lang="de-DE" dirty="0"/>
              <a:t>		&lt;Text </a:t>
            </a:r>
            <a:r>
              <a:rPr lang="de-DE" dirty="0" err="1"/>
              <a:t>text</a:t>
            </a:r>
            <a:r>
              <a:rPr lang="de-DE" dirty="0"/>
              <a:t>="{/</a:t>
            </a:r>
            <a:r>
              <a:rPr lang="de-DE" dirty="0" err="1"/>
              <a:t>product</a:t>
            </a:r>
            <a:r>
              <a:rPr lang="de-DE" dirty="0"/>
              <a:t>/</a:t>
            </a:r>
            <a:r>
              <a:rPr lang="de-DE" dirty="0" err="1"/>
              <a:t>name</a:t>
            </a:r>
            <a:r>
              <a:rPr lang="de-DE" dirty="0"/>
              <a:t>}"/&gt;</a:t>
            </a:r>
          </a:p>
          <a:p>
            <a:pPr marL="457200" lvl="1" indent="-185737">
              <a:buNone/>
            </a:pPr>
            <a:r>
              <a:rPr lang="de-DE" dirty="0"/>
              <a:t>	&lt;/</a:t>
            </a:r>
            <a:r>
              <a:rPr lang="de-DE" dirty="0" err="1"/>
              <a:t>content</a:t>
            </a:r>
            <a:r>
              <a:rPr lang="de-DE" dirty="0"/>
              <a:t>&gt;</a:t>
            </a:r>
          </a:p>
          <a:p>
            <a:pPr marL="457200" lvl="1" indent="-185737">
              <a:buNone/>
            </a:pPr>
            <a:r>
              <a:rPr lang="de-DE" dirty="0"/>
              <a:t>&lt;/Page&gt;</a:t>
            </a:r>
          </a:p>
        </p:txBody>
      </p:sp>
    </p:spTree>
    <p:extLst>
      <p:ext uri="{BB962C8B-B14F-4D97-AF65-F5344CB8AC3E}">
        <p14:creationId xmlns:p14="http://schemas.microsoft.com/office/powerpoint/2010/main" val="376443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DCBD79-6485-2DDF-C629-6B1E51541E6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982503-2A50-C478-C5C3-800AD5902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A10D362-76C5-92B2-862D-8D4EDCB3E700}"/>
              </a:ext>
            </a:extLst>
          </p:cNvPr>
          <p:cNvSpPr>
            <a:spLocks noGrp="1"/>
          </p:cNvSpPr>
          <p:nvPr>
            <p:ph type="title"/>
          </p:nvPr>
        </p:nvSpPr>
        <p:spPr>
          <a:xfrm>
            <a:off x="838200" y="365125"/>
            <a:ext cx="10515600" cy="1325563"/>
          </a:xfrm>
        </p:spPr>
        <p:txBody>
          <a:bodyPr>
            <a:normAutofit/>
          </a:bodyPr>
          <a:lstStyle/>
          <a:p>
            <a:r>
              <a:rPr lang="de-DE" sz="4200" dirty="0"/>
              <a:t>Data Binding – Im XML View - Modelname</a:t>
            </a:r>
          </a:p>
        </p:txBody>
      </p:sp>
      <p:sp>
        <p:nvSpPr>
          <p:cNvPr id="43" name="sketch line">
            <a:extLst>
              <a:ext uri="{FF2B5EF4-FFF2-40B4-BE49-F238E27FC236}">
                <a16:creationId xmlns:a16="http://schemas.microsoft.com/office/drawing/2014/main" id="{CAD90F3D-7601-E787-0C22-B3EE9CAA8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CCE6196-3F1B-F468-4513-A3211121F30E}"/>
              </a:ext>
            </a:extLst>
          </p:cNvPr>
          <p:cNvSpPr>
            <a:spLocks noGrp="1"/>
          </p:cNvSpPr>
          <p:nvPr>
            <p:ph idx="1"/>
          </p:nvPr>
        </p:nvSpPr>
        <p:spPr>
          <a:xfrm>
            <a:off x="838200" y="1920331"/>
            <a:ext cx="10684764" cy="4251960"/>
          </a:xfrm>
        </p:spPr>
        <p:txBody>
          <a:bodyPr>
            <a:normAutofit fontScale="92500"/>
          </a:bodyPr>
          <a:lstStyle/>
          <a:p>
            <a:r>
              <a:rPr lang="de-DE" dirty="0"/>
              <a:t>Wo wird der Name des Models angegeben?</a:t>
            </a:r>
          </a:p>
          <a:p>
            <a:r>
              <a:rPr lang="de-DE" dirty="0"/>
              <a:t>In den geschweiften Klammern, vor dem Namen des Properties, gefolgt vom Zeichen „&gt;“ also in diesem Beispiel: „</a:t>
            </a:r>
            <a:r>
              <a:rPr lang="de-DE" dirty="0" err="1"/>
              <a:t>viewModel</a:t>
            </a:r>
            <a:r>
              <a:rPr lang="de-DE" dirty="0"/>
              <a:t>&gt;“, oder „i18n&gt;“:</a:t>
            </a:r>
            <a:br>
              <a:rPr lang="de-DE" dirty="0"/>
            </a:br>
            <a:endParaRPr lang="de-DE" dirty="0"/>
          </a:p>
          <a:p>
            <a:pPr marL="457200" lvl="1" indent="-185737">
              <a:buNone/>
            </a:pPr>
            <a:r>
              <a:rPr lang="de-DE" dirty="0"/>
              <a:t>&lt;Page </a:t>
            </a:r>
            <a:r>
              <a:rPr lang="de-DE" dirty="0" err="1"/>
              <a:t>id</a:t>
            </a:r>
            <a:r>
              <a:rPr lang="de-DE" dirty="0"/>
              <a:t>="</a:t>
            </a:r>
            <a:r>
              <a:rPr lang="de-DE" dirty="0" err="1"/>
              <a:t>page</a:t>
            </a:r>
            <a:r>
              <a:rPr lang="de-DE" dirty="0"/>
              <a:t>" title="{i18n&gt;title}"&gt;</a:t>
            </a:r>
          </a:p>
          <a:p>
            <a:pPr marL="457200" lvl="1" indent="-185737">
              <a:buNone/>
            </a:pPr>
            <a:r>
              <a:rPr lang="de-DE" dirty="0"/>
              <a:t>	&lt;</a:t>
            </a:r>
            <a:r>
              <a:rPr lang="de-DE" dirty="0" err="1"/>
              <a:t>content</a:t>
            </a:r>
            <a:r>
              <a:rPr lang="de-DE" dirty="0"/>
              <a:t>&gt;</a:t>
            </a:r>
          </a:p>
          <a:p>
            <a:pPr marL="457200" lvl="1" indent="-185737">
              <a:buNone/>
            </a:pPr>
            <a:r>
              <a:rPr lang="de-DE" dirty="0"/>
              <a:t>		&lt;Text </a:t>
            </a:r>
            <a:r>
              <a:rPr lang="de-DE" dirty="0" err="1"/>
              <a:t>text</a:t>
            </a:r>
            <a:r>
              <a:rPr lang="de-DE" dirty="0"/>
              <a:t>="{</a:t>
            </a:r>
            <a:r>
              <a:rPr lang="de-DE" dirty="0" err="1"/>
              <a:t>viewModel</a:t>
            </a:r>
            <a:r>
              <a:rPr lang="de-DE" dirty="0"/>
              <a:t>&gt;/</a:t>
            </a:r>
            <a:r>
              <a:rPr lang="de-DE" dirty="0" err="1"/>
              <a:t>product</a:t>
            </a:r>
            <a:r>
              <a:rPr lang="de-DE" dirty="0"/>
              <a:t>/</a:t>
            </a:r>
            <a:r>
              <a:rPr lang="de-DE" dirty="0" err="1"/>
              <a:t>name</a:t>
            </a:r>
            <a:r>
              <a:rPr lang="de-DE" dirty="0"/>
              <a:t>}"/&gt;</a:t>
            </a:r>
          </a:p>
          <a:p>
            <a:pPr marL="457200" lvl="1" indent="-185737">
              <a:buNone/>
            </a:pPr>
            <a:r>
              <a:rPr lang="de-DE" dirty="0"/>
              <a:t>	&lt;/</a:t>
            </a:r>
            <a:r>
              <a:rPr lang="de-DE" dirty="0" err="1"/>
              <a:t>content</a:t>
            </a:r>
            <a:r>
              <a:rPr lang="de-DE" dirty="0"/>
              <a:t>&gt;</a:t>
            </a:r>
          </a:p>
          <a:p>
            <a:pPr marL="457200" lvl="1" indent="-185737">
              <a:buNone/>
            </a:pPr>
            <a:r>
              <a:rPr lang="de-DE" dirty="0"/>
              <a:t>&lt;/Page&gt;</a:t>
            </a:r>
          </a:p>
          <a:p>
            <a:pPr marL="457200" lvl="1" indent="-185737">
              <a:buNone/>
            </a:pPr>
            <a:endParaRPr lang="de-DE" dirty="0"/>
          </a:p>
          <a:p>
            <a:pPr marL="457200" lvl="1" indent="-185737">
              <a:buNone/>
            </a:pPr>
            <a:r>
              <a:rPr lang="de-DE" i="1" dirty="0"/>
              <a:t>Hinweis: Wenn </a:t>
            </a:r>
            <a:r>
              <a:rPr lang="de-DE" i="1" dirty="0" err="1"/>
              <a:t>DefaultModel</a:t>
            </a:r>
            <a:r>
              <a:rPr lang="de-DE" i="1" dirty="0"/>
              <a:t> („“) genutzt wird, dann wird „</a:t>
            </a:r>
            <a:r>
              <a:rPr lang="de-DE" i="1" dirty="0" err="1"/>
              <a:t>ModelName</a:t>
            </a:r>
            <a:r>
              <a:rPr lang="de-DE" i="1" dirty="0"/>
              <a:t>&gt;“ weggelassen</a:t>
            </a:r>
          </a:p>
        </p:txBody>
      </p:sp>
    </p:spTree>
    <p:extLst>
      <p:ext uri="{BB962C8B-B14F-4D97-AF65-F5344CB8AC3E}">
        <p14:creationId xmlns:p14="http://schemas.microsoft.com/office/powerpoint/2010/main" val="21782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AC3CDD-9476-87E9-E984-C3A49ADC7F1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C0CF1F7-95BE-FFD9-B4ED-80D43070A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7AFF7FF-4480-50F6-32A5-E836996BFB69}"/>
              </a:ext>
            </a:extLst>
          </p:cNvPr>
          <p:cNvSpPr>
            <a:spLocks noGrp="1"/>
          </p:cNvSpPr>
          <p:nvPr>
            <p:ph type="title"/>
          </p:nvPr>
        </p:nvSpPr>
        <p:spPr>
          <a:xfrm>
            <a:off x="838200" y="365125"/>
            <a:ext cx="10515600" cy="1325563"/>
          </a:xfrm>
        </p:spPr>
        <p:txBody>
          <a:bodyPr>
            <a:normAutofit/>
          </a:bodyPr>
          <a:lstStyle/>
          <a:p>
            <a:r>
              <a:rPr lang="de-DE" sz="4200" dirty="0"/>
              <a:t>Data Binding – Unterscheidung der Typen (u.a.)</a:t>
            </a:r>
          </a:p>
        </p:txBody>
      </p:sp>
      <p:sp>
        <p:nvSpPr>
          <p:cNvPr id="43" name="sketch line">
            <a:extLst>
              <a:ext uri="{FF2B5EF4-FFF2-40B4-BE49-F238E27FC236}">
                <a16:creationId xmlns:a16="http://schemas.microsoft.com/office/drawing/2014/main" id="{0300F1C1-AC1A-0904-2BED-98D42A385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E6AA7BA8-BEB1-1294-9C53-651A0089E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8589"/>
            <a:ext cx="8521029" cy="458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07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8ABB01-CCCA-E8ED-8630-50B229445D7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929DA0A-C58E-FE4C-A144-A29545A1A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9453E71-475C-251A-DF9A-68C6742DF9BC}"/>
              </a:ext>
            </a:extLst>
          </p:cNvPr>
          <p:cNvSpPr>
            <a:spLocks noGrp="1"/>
          </p:cNvSpPr>
          <p:nvPr>
            <p:ph type="title"/>
          </p:nvPr>
        </p:nvSpPr>
        <p:spPr>
          <a:xfrm>
            <a:off x="838200" y="365125"/>
            <a:ext cx="10515600" cy="1325563"/>
          </a:xfrm>
        </p:spPr>
        <p:txBody>
          <a:bodyPr>
            <a:normAutofit/>
          </a:bodyPr>
          <a:lstStyle/>
          <a:p>
            <a:r>
              <a:rPr lang="de-DE" sz="4200" dirty="0"/>
              <a:t>Binding – Property Binding</a:t>
            </a:r>
          </a:p>
        </p:txBody>
      </p:sp>
      <p:sp>
        <p:nvSpPr>
          <p:cNvPr id="43" name="sketch line">
            <a:extLst>
              <a:ext uri="{FF2B5EF4-FFF2-40B4-BE49-F238E27FC236}">
                <a16:creationId xmlns:a16="http://schemas.microsoft.com/office/drawing/2014/main" id="{40513D39-89AE-AC61-D7B4-CC5D7353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CCE244D-6767-5557-8FD2-DDF072239D5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Property Binding bindet eine Eigenschaft eines UI-Controls an eine Eigenschaft eines Models.</a:t>
            </a:r>
          </a:p>
          <a:p>
            <a:r>
              <a:rPr lang="de-DE" sz="2400" kern="0" dirty="0">
                <a:solidFill>
                  <a:sysClr val="windowText" lastClr="000000"/>
                </a:solidFill>
                <a:latin typeface="Arial"/>
                <a:cs typeface="Arial"/>
              </a:rPr>
              <a:t>Es ermöglicht die automatische Aktualisierung des UI-Controls, wenn sich die Daten im Modell ändern.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value</a:t>
            </a:r>
            <a:r>
              <a:rPr lang="de-DE" sz="2400" kern="0" dirty="0">
                <a:solidFill>
                  <a:sysClr val="windowText" lastClr="000000"/>
                </a:solidFill>
                <a:latin typeface="Arial"/>
                <a:cs typeface="Arial"/>
              </a:rPr>
              <a:t>-Eigenschaft des Input-Controls an die name-Eigenschaft des Modells gebunden:</a:t>
            </a:r>
          </a:p>
        </p:txBody>
      </p:sp>
      <p:pic>
        <p:nvPicPr>
          <p:cNvPr id="5" name="Grafik 4">
            <a:extLst>
              <a:ext uri="{FF2B5EF4-FFF2-40B4-BE49-F238E27FC236}">
                <a16:creationId xmlns:a16="http://schemas.microsoft.com/office/drawing/2014/main" id="{F5D1CA66-48AE-1B51-49E5-47E8E04CC266}"/>
              </a:ext>
            </a:extLst>
          </p:cNvPr>
          <p:cNvPicPr>
            <a:picLocks noChangeAspect="1"/>
          </p:cNvPicPr>
          <p:nvPr/>
        </p:nvPicPr>
        <p:blipFill>
          <a:blip r:embed="rId3"/>
          <a:stretch>
            <a:fillRect/>
          </a:stretch>
        </p:blipFill>
        <p:spPr>
          <a:xfrm>
            <a:off x="1165089" y="4480723"/>
            <a:ext cx="9839359" cy="1079156"/>
          </a:xfrm>
          <a:prstGeom prst="rect">
            <a:avLst/>
          </a:prstGeom>
        </p:spPr>
      </p:pic>
    </p:spTree>
    <p:extLst>
      <p:ext uri="{BB962C8B-B14F-4D97-AF65-F5344CB8AC3E}">
        <p14:creationId xmlns:p14="http://schemas.microsoft.com/office/powerpoint/2010/main" val="383800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0DBA45-6F36-D8F1-3783-3494B5B3C1B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31B5AB0-14B8-187C-7EE1-13CCC90C6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DA4F486-6792-3F73-2D21-CFE0653C72F5}"/>
              </a:ext>
            </a:extLst>
          </p:cNvPr>
          <p:cNvSpPr>
            <a:spLocks noGrp="1"/>
          </p:cNvSpPr>
          <p:nvPr>
            <p:ph type="title"/>
          </p:nvPr>
        </p:nvSpPr>
        <p:spPr>
          <a:xfrm>
            <a:off x="838200" y="365125"/>
            <a:ext cx="10515600" cy="1325563"/>
          </a:xfrm>
        </p:spPr>
        <p:txBody>
          <a:bodyPr>
            <a:normAutofit/>
          </a:bodyPr>
          <a:lstStyle/>
          <a:p>
            <a:r>
              <a:rPr lang="de-DE" sz="4200" dirty="0"/>
              <a:t>Binding – Element Binding - 1</a:t>
            </a:r>
          </a:p>
        </p:txBody>
      </p:sp>
      <p:sp>
        <p:nvSpPr>
          <p:cNvPr id="43" name="sketch line">
            <a:extLst>
              <a:ext uri="{FF2B5EF4-FFF2-40B4-BE49-F238E27FC236}">
                <a16:creationId xmlns:a16="http://schemas.microsoft.com/office/drawing/2014/main" id="{4CA98EFE-4D56-7087-6031-4B2EDD7E2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AC4CCE-E0E2-A477-DBCE-DC0EBAE779FD}"/>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ist nützlich für Container und Layouts, die andere UI5 Controls enthalten. Alle diese untergeordneten UI5 Controls müssen dasselbe Model Objekt oder die Eigenschaften des Model Knotens verwenden, daher wird empfohlen, das Element Binding zu verwenden.</a:t>
            </a:r>
          </a:p>
          <a:p>
            <a:r>
              <a:rPr lang="de-DE" sz="2400" kern="0" dirty="0">
                <a:solidFill>
                  <a:sysClr val="windowText" lastClr="000000"/>
                </a:solidFill>
                <a:latin typeface="Arial"/>
                <a:cs typeface="Arial"/>
              </a:rPr>
              <a:t>Beispiel: Man will in einem Panel alle Attribute eines ausgewählten Datensatzes (zum Beispiel) Mitarbeiter anzeigen</a:t>
            </a:r>
          </a:p>
          <a:p>
            <a:r>
              <a:rPr lang="de-DE" sz="2400" kern="0" dirty="0">
                <a:solidFill>
                  <a:sysClr val="windowText" lastClr="000000"/>
                </a:solidFill>
                <a:latin typeface="Arial"/>
                <a:cs typeface="Arial"/>
              </a:rPr>
              <a:t>Das Panel wird per Element Binding an den Datensatz gebunden, die einzelnen Felder (Phone usw.) per Property Binding</a:t>
            </a:r>
          </a:p>
        </p:txBody>
      </p:sp>
      <p:pic>
        <p:nvPicPr>
          <p:cNvPr id="5" name="Grafik 4">
            <a:extLst>
              <a:ext uri="{FF2B5EF4-FFF2-40B4-BE49-F238E27FC236}">
                <a16:creationId xmlns:a16="http://schemas.microsoft.com/office/drawing/2014/main" id="{A9819256-D643-E7C0-5336-56513D234362}"/>
              </a:ext>
            </a:extLst>
          </p:cNvPr>
          <p:cNvPicPr>
            <a:picLocks noChangeAspect="1"/>
          </p:cNvPicPr>
          <p:nvPr/>
        </p:nvPicPr>
        <p:blipFill>
          <a:blip r:embed="rId3"/>
          <a:stretch>
            <a:fillRect/>
          </a:stretch>
        </p:blipFill>
        <p:spPr>
          <a:xfrm>
            <a:off x="1154671" y="5180627"/>
            <a:ext cx="7468642" cy="1419423"/>
          </a:xfrm>
          <a:prstGeom prst="rect">
            <a:avLst/>
          </a:prstGeom>
        </p:spPr>
      </p:pic>
    </p:spTree>
    <p:extLst>
      <p:ext uri="{BB962C8B-B14F-4D97-AF65-F5344CB8AC3E}">
        <p14:creationId xmlns:p14="http://schemas.microsoft.com/office/powerpoint/2010/main" val="337695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3EE5A2-FB09-5A09-4350-82C815436B6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FE79D64-4D0A-D522-13E0-7E4D48802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1198E61-F818-D887-3B18-0E608FFFF7A0}"/>
              </a:ext>
            </a:extLst>
          </p:cNvPr>
          <p:cNvSpPr>
            <a:spLocks noGrp="1"/>
          </p:cNvSpPr>
          <p:nvPr>
            <p:ph type="title"/>
          </p:nvPr>
        </p:nvSpPr>
        <p:spPr>
          <a:xfrm>
            <a:off x="838200" y="365125"/>
            <a:ext cx="10515600" cy="1325563"/>
          </a:xfrm>
        </p:spPr>
        <p:txBody>
          <a:bodyPr>
            <a:normAutofit/>
          </a:bodyPr>
          <a:lstStyle/>
          <a:p>
            <a:r>
              <a:rPr lang="de-DE" sz="4200" dirty="0"/>
              <a:t>Binding – Element Binding - 2</a:t>
            </a:r>
          </a:p>
        </p:txBody>
      </p:sp>
      <p:sp>
        <p:nvSpPr>
          <p:cNvPr id="43" name="sketch line">
            <a:extLst>
              <a:ext uri="{FF2B5EF4-FFF2-40B4-BE49-F238E27FC236}">
                <a16:creationId xmlns:a16="http://schemas.microsoft.com/office/drawing/2014/main" id="{9A66D1D0-6B59-5615-7754-4CBC1B5D0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5514E73-84DC-E75C-0927-C021990FDA25}"/>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Element Binding bindet also ganzes UI-Element an einen bestimmten Pfad im Model.</a:t>
            </a:r>
          </a:p>
          <a:p>
            <a:r>
              <a:rPr lang="de-DE" sz="2400" kern="0" dirty="0">
                <a:solidFill>
                  <a:sysClr val="windowText" lastClr="000000"/>
                </a:solidFill>
                <a:latin typeface="Arial"/>
                <a:cs typeface="Arial"/>
              </a:rPr>
              <a:t>Es ermöglicht die Bindung mehrerer Eigenschaften eines UI-Elements an verschiedene Eigenschaften des Models.</a:t>
            </a:r>
          </a:p>
          <a:p>
            <a:r>
              <a:rPr lang="de-DE" sz="2400" kern="0" dirty="0">
                <a:solidFill>
                  <a:sysClr val="windowText" lastClr="000000"/>
                </a:solidFill>
                <a:latin typeface="Arial"/>
                <a:cs typeface="Arial"/>
              </a:rPr>
              <a:t>In diesem Beispiel (im XML View) wird das Panel-Element an den </a:t>
            </a:r>
            <a:r>
              <a:rPr lang="de-DE" sz="2400" kern="0" dirty="0" err="1">
                <a:solidFill>
                  <a:sysClr val="windowText" lastClr="000000"/>
                </a:solidFill>
                <a:latin typeface="Arial"/>
                <a:cs typeface="Arial"/>
              </a:rPr>
              <a:t>person</a:t>
            </a:r>
            <a:r>
              <a:rPr lang="de-DE" sz="2400" kern="0" dirty="0">
                <a:solidFill>
                  <a:sysClr val="windowText" lastClr="000000"/>
                </a:solidFill>
                <a:latin typeface="Arial"/>
                <a:cs typeface="Arial"/>
              </a:rPr>
              <a:t>-Pfad im Model gebunden, und die Text-Controls binden ihre text-Eigenschaften an </a:t>
            </a:r>
            <a:r>
              <a:rPr lang="de-DE" sz="2400" kern="0" dirty="0" err="1">
                <a:solidFill>
                  <a:sysClr val="windowText" lastClr="000000"/>
                </a:solidFill>
                <a:latin typeface="Arial"/>
                <a:cs typeface="Arial"/>
              </a:rPr>
              <a:t>firstName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lastName</a:t>
            </a:r>
            <a:r>
              <a:rPr lang="de-DE" sz="2400" kern="0" dirty="0">
                <a:solidFill>
                  <a:sysClr val="windowText" lastClr="000000"/>
                </a:solidFill>
                <a:latin typeface="Arial"/>
                <a:cs typeface="Arial"/>
              </a:rPr>
              <a:t>:</a:t>
            </a:r>
          </a:p>
        </p:txBody>
      </p:sp>
      <p:pic>
        <p:nvPicPr>
          <p:cNvPr id="4" name="Grafik 3">
            <a:extLst>
              <a:ext uri="{FF2B5EF4-FFF2-40B4-BE49-F238E27FC236}">
                <a16:creationId xmlns:a16="http://schemas.microsoft.com/office/drawing/2014/main" id="{4D3E2F96-7B00-184A-6BC4-D5DFA853CAFB}"/>
              </a:ext>
            </a:extLst>
          </p:cNvPr>
          <p:cNvPicPr>
            <a:picLocks noChangeAspect="1"/>
          </p:cNvPicPr>
          <p:nvPr/>
        </p:nvPicPr>
        <p:blipFill>
          <a:blip r:embed="rId3"/>
          <a:stretch>
            <a:fillRect/>
          </a:stretch>
        </p:blipFill>
        <p:spPr>
          <a:xfrm>
            <a:off x="962717" y="4615862"/>
            <a:ext cx="6303845" cy="1931540"/>
          </a:xfrm>
          <a:prstGeom prst="rect">
            <a:avLst/>
          </a:prstGeom>
        </p:spPr>
      </p:pic>
    </p:spTree>
    <p:extLst>
      <p:ext uri="{BB962C8B-B14F-4D97-AF65-F5344CB8AC3E}">
        <p14:creationId xmlns:p14="http://schemas.microsoft.com/office/powerpoint/2010/main" val="78506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BD695-0412-648F-63C8-8B1C5352113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54BBDB5-1509-0AD5-6114-F2AA0DBCC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9933F49-FD30-E0ED-4060-6D98F44599E0}"/>
              </a:ext>
            </a:extLst>
          </p:cNvPr>
          <p:cNvSpPr>
            <a:spLocks noGrp="1"/>
          </p:cNvSpPr>
          <p:nvPr>
            <p:ph type="title"/>
          </p:nvPr>
        </p:nvSpPr>
        <p:spPr>
          <a:xfrm>
            <a:off x="838200" y="365125"/>
            <a:ext cx="10515600" cy="1325563"/>
          </a:xfrm>
        </p:spPr>
        <p:txBody>
          <a:bodyPr>
            <a:normAutofit/>
          </a:bodyPr>
          <a:lstStyle/>
          <a:p>
            <a:r>
              <a:rPr lang="de-DE" sz="4200" dirty="0"/>
              <a:t>Binding – Aggregation Binding - 1</a:t>
            </a:r>
          </a:p>
        </p:txBody>
      </p:sp>
      <p:sp>
        <p:nvSpPr>
          <p:cNvPr id="43" name="sketch line">
            <a:extLst>
              <a:ext uri="{FF2B5EF4-FFF2-40B4-BE49-F238E27FC236}">
                <a16:creationId xmlns:a16="http://schemas.microsoft.com/office/drawing/2014/main" id="{230F331D-5928-6497-ED37-7A82F987D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Inhaltsplatzhalter 3">
            <a:extLst>
              <a:ext uri="{FF2B5EF4-FFF2-40B4-BE49-F238E27FC236}">
                <a16:creationId xmlns:a16="http://schemas.microsoft.com/office/drawing/2014/main" id="{931013F9-2508-1C74-242B-AD415DB24861}"/>
              </a:ext>
            </a:extLst>
          </p:cNvPr>
          <p:cNvPicPr>
            <a:picLocks noGrp="1" noChangeAspect="1"/>
          </p:cNvPicPr>
          <p:nvPr>
            <p:ph idx="1"/>
          </p:nvPr>
        </p:nvPicPr>
        <p:blipFill>
          <a:blip r:embed="rId3"/>
          <a:stretch>
            <a:fillRect/>
          </a:stretch>
        </p:blipFill>
        <p:spPr>
          <a:xfrm>
            <a:off x="749244" y="2252975"/>
            <a:ext cx="10929014" cy="3789069"/>
          </a:xfrm>
        </p:spPr>
      </p:pic>
    </p:spTree>
    <p:extLst>
      <p:ext uri="{BB962C8B-B14F-4D97-AF65-F5344CB8AC3E}">
        <p14:creationId xmlns:p14="http://schemas.microsoft.com/office/powerpoint/2010/main" val="395105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B43736-5EF8-8348-D777-8A826D111C31}"/>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680160-06C7-F1E0-2E0D-EE44A77BE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03F4753-4842-ACCB-7C78-49E2403E240F}"/>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a:t>Aggregation Binding - 2</a:t>
            </a:r>
            <a:endParaRPr lang="de-DE" sz="4200" dirty="0"/>
          </a:p>
        </p:txBody>
      </p:sp>
      <p:sp>
        <p:nvSpPr>
          <p:cNvPr id="43" name="sketch line">
            <a:extLst>
              <a:ext uri="{FF2B5EF4-FFF2-40B4-BE49-F238E27FC236}">
                <a16:creationId xmlns:a16="http://schemas.microsoft.com/office/drawing/2014/main" id="{CFBA678C-434D-14BC-A701-2A08577C9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420C479-BBD6-8434-2108-7DBD85ADC7F3}"/>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Aggregation Binding bindet eine Aggregation von UI-Controls an eine Sammlung von Daten im Model.</a:t>
            </a:r>
          </a:p>
          <a:p>
            <a:r>
              <a:rPr lang="de-DE" sz="2400" kern="0" dirty="0">
                <a:solidFill>
                  <a:sysClr val="windowText" lastClr="000000"/>
                </a:solidFill>
                <a:latin typeface="Arial"/>
                <a:cs typeface="Arial"/>
              </a:rPr>
              <a:t>Es wird häufig verwendet, um Listen, Tabellen und andere wiederholbare Strukturen zu binden.</a:t>
            </a:r>
          </a:p>
          <a:p>
            <a:r>
              <a:rPr lang="de-DE" sz="2400" kern="0" dirty="0">
                <a:solidFill>
                  <a:sysClr val="windowText" lastClr="000000"/>
                </a:solidFill>
                <a:latin typeface="Arial"/>
                <a:cs typeface="Arial"/>
              </a:rPr>
              <a:t>In diesem Beispiel wird die </a:t>
            </a:r>
            <a:r>
              <a:rPr lang="de-DE" sz="2400" kern="0" dirty="0" err="1">
                <a:solidFill>
                  <a:sysClr val="windowText" lastClr="000000"/>
                </a:solidFill>
                <a:latin typeface="Arial"/>
                <a:cs typeface="Arial"/>
              </a:rPr>
              <a:t>items</a:t>
            </a:r>
            <a:r>
              <a:rPr lang="de-DE" sz="2400" kern="0" dirty="0">
                <a:solidFill>
                  <a:sysClr val="windowText" lastClr="000000"/>
                </a:solidFill>
                <a:latin typeface="Arial"/>
                <a:cs typeface="Arial"/>
              </a:rPr>
              <a:t>-Aggregation des List-Controls an die </a:t>
            </a:r>
            <a:r>
              <a:rPr lang="de-DE" sz="2400" kern="0" dirty="0" err="1">
                <a:solidFill>
                  <a:sysClr val="windowText" lastClr="000000"/>
                </a:solidFill>
                <a:latin typeface="Arial"/>
                <a:cs typeface="Arial"/>
              </a:rPr>
              <a:t>products</a:t>
            </a:r>
            <a:r>
              <a:rPr lang="de-DE" sz="2400" kern="0" dirty="0">
                <a:solidFill>
                  <a:sysClr val="windowText" lastClr="000000"/>
                </a:solidFill>
                <a:latin typeface="Arial"/>
                <a:cs typeface="Arial"/>
              </a:rPr>
              <a:t>-Sammlung im Model gebunden, und jedes </a:t>
            </a:r>
            <a:r>
              <a:rPr lang="de-DE" sz="2400" kern="0" dirty="0" err="1">
                <a:solidFill>
                  <a:sysClr val="windowText" lastClr="000000"/>
                </a:solidFill>
                <a:latin typeface="Arial"/>
                <a:cs typeface="Arial"/>
              </a:rPr>
              <a:t>StandardListItem</a:t>
            </a:r>
            <a:r>
              <a:rPr lang="de-DE" sz="2400" kern="0" dirty="0">
                <a:solidFill>
                  <a:sysClr val="windowText" lastClr="000000"/>
                </a:solidFill>
                <a:latin typeface="Arial"/>
                <a:cs typeface="Arial"/>
              </a:rPr>
              <a:t> bindet seine title- und </a:t>
            </a:r>
            <a:r>
              <a:rPr lang="de-DE" sz="2400" kern="0" dirty="0" err="1">
                <a:solidFill>
                  <a:sysClr val="windowText" lastClr="000000"/>
                </a:solidFill>
                <a:latin typeface="Arial"/>
                <a:cs typeface="Arial"/>
              </a:rPr>
              <a:t>description</a:t>
            </a:r>
            <a:r>
              <a:rPr lang="de-DE" sz="2400" kern="0" dirty="0">
                <a:solidFill>
                  <a:sysClr val="windowText" lastClr="000000"/>
                </a:solidFill>
                <a:latin typeface="Arial"/>
                <a:cs typeface="Arial"/>
              </a:rPr>
              <a:t>-Eigenschaften an </a:t>
            </a:r>
            <a:r>
              <a:rPr lang="de-DE" sz="2400" kern="0" dirty="0" err="1">
                <a:solidFill>
                  <a:sysClr val="windowText" lastClr="000000"/>
                </a:solidFill>
                <a:latin typeface="Arial"/>
                <a:cs typeface="Arial"/>
              </a:rPr>
              <a:t>name</a:t>
            </a:r>
            <a:r>
              <a:rPr lang="de-DE" sz="2400" kern="0" dirty="0">
                <a:solidFill>
                  <a:sysClr val="windowText" lastClr="000000"/>
                </a:solidFill>
                <a:latin typeface="Arial"/>
                <a:cs typeface="Arial"/>
              </a:rPr>
              <a:t> und </a:t>
            </a:r>
            <a:r>
              <a:rPr lang="de-DE" sz="2400" kern="0" dirty="0" err="1">
                <a:solidFill>
                  <a:sysClr val="windowText" lastClr="000000"/>
                </a:solidFill>
                <a:latin typeface="Arial"/>
                <a:cs typeface="Arial"/>
              </a:rPr>
              <a:t>price</a:t>
            </a:r>
            <a:r>
              <a:rPr lang="de-DE" sz="2400" kern="0" dirty="0">
                <a:solidFill>
                  <a:sysClr val="windowText" lastClr="000000"/>
                </a:solidFill>
                <a:latin typeface="Arial"/>
                <a:cs typeface="Arial"/>
              </a:rPr>
              <a:t>:</a:t>
            </a:r>
          </a:p>
        </p:txBody>
      </p:sp>
      <p:pic>
        <p:nvPicPr>
          <p:cNvPr id="5" name="Grafik 4">
            <a:extLst>
              <a:ext uri="{FF2B5EF4-FFF2-40B4-BE49-F238E27FC236}">
                <a16:creationId xmlns:a16="http://schemas.microsoft.com/office/drawing/2014/main" id="{D8D91A7B-0CE6-4820-64D2-DBC033F74B1F}"/>
              </a:ext>
            </a:extLst>
          </p:cNvPr>
          <p:cNvPicPr>
            <a:picLocks noChangeAspect="1"/>
          </p:cNvPicPr>
          <p:nvPr/>
        </p:nvPicPr>
        <p:blipFill>
          <a:blip r:embed="rId3"/>
          <a:stretch>
            <a:fillRect/>
          </a:stretch>
        </p:blipFill>
        <p:spPr>
          <a:xfrm>
            <a:off x="271256" y="4678010"/>
            <a:ext cx="10420189" cy="2404660"/>
          </a:xfrm>
          <a:prstGeom prst="rect">
            <a:avLst/>
          </a:prstGeom>
        </p:spPr>
      </p:pic>
    </p:spTree>
    <p:extLst>
      <p:ext uri="{BB962C8B-B14F-4D97-AF65-F5344CB8AC3E}">
        <p14:creationId xmlns:p14="http://schemas.microsoft.com/office/powerpoint/2010/main" val="283442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03B66D-4C34-B02E-3D6C-3C7F042298B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9CCE133-3066-91F5-DF74-AFA3E9199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C068A85-3E9C-4794-185F-E84DB9395A3A}"/>
              </a:ext>
            </a:extLst>
          </p:cNvPr>
          <p:cNvSpPr>
            <a:spLocks noGrp="1"/>
          </p:cNvSpPr>
          <p:nvPr>
            <p:ph type="title"/>
          </p:nvPr>
        </p:nvSpPr>
        <p:spPr>
          <a:xfrm>
            <a:off x="838200" y="365125"/>
            <a:ext cx="10515600" cy="1325563"/>
          </a:xfrm>
        </p:spPr>
        <p:txBody>
          <a:bodyPr>
            <a:normAutofit/>
          </a:bodyPr>
          <a:lstStyle/>
          <a:p>
            <a:r>
              <a:rPr lang="de-DE" sz="4200" dirty="0"/>
              <a:t>Binding – Expression Binding</a:t>
            </a:r>
          </a:p>
        </p:txBody>
      </p:sp>
      <p:sp>
        <p:nvSpPr>
          <p:cNvPr id="43" name="sketch line">
            <a:extLst>
              <a:ext uri="{FF2B5EF4-FFF2-40B4-BE49-F238E27FC236}">
                <a16:creationId xmlns:a16="http://schemas.microsoft.com/office/drawing/2014/main" id="{7460AA4A-49D3-5FA1-5B5E-3FC9801A9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636AB98A-63D7-2FE4-651B-0730989AB33B}"/>
              </a:ext>
            </a:extLst>
          </p:cNvPr>
          <p:cNvSpPr>
            <a:spLocks noGrp="1"/>
          </p:cNvSpPr>
          <p:nvPr>
            <p:ph idx="1"/>
          </p:nvPr>
        </p:nvSpPr>
        <p:spPr>
          <a:xfrm>
            <a:off x="838200" y="1920331"/>
            <a:ext cx="10515600" cy="4251960"/>
          </a:xfrm>
        </p:spPr>
        <p:txBody>
          <a:bodyPr>
            <a:normAutofit/>
          </a:bodyPr>
          <a:lstStyle/>
          <a:p>
            <a:r>
              <a:rPr lang="de-DE" sz="2400" kern="0" dirty="0">
                <a:solidFill>
                  <a:sysClr val="windowText" lastClr="000000"/>
                </a:solidFill>
                <a:latin typeface="Arial"/>
                <a:cs typeface="Arial"/>
              </a:rPr>
              <a:t>Expression Binding ermöglicht die Verwendung von Ausdrücken, um Werte für UI-Controls zu berechnen.</a:t>
            </a:r>
          </a:p>
          <a:p>
            <a:r>
              <a:rPr lang="de-DE" sz="2400" kern="0" dirty="0">
                <a:solidFill>
                  <a:sysClr val="windowText" lastClr="000000"/>
                </a:solidFill>
                <a:latin typeface="Arial"/>
                <a:cs typeface="Arial"/>
              </a:rPr>
              <a:t>Es bietet mehr Flexibilität und ermöglicht komplexe Berechnungen direkt im Binding.</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4" name="Grafik 3">
            <a:extLst>
              <a:ext uri="{FF2B5EF4-FFF2-40B4-BE49-F238E27FC236}">
                <a16:creationId xmlns:a16="http://schemas.microsoft.com/office/drawing/2014/main" id="{B4D3EFFB-A627-FE29-A9AC-D3B652546FC7}"/>
              </a:ext>
            </a:extLst>
          </p:cNvPr>
          <p:cNvPicPr>
            <a:picLocks noChangeAspect="1"/>
          </p:cNvPicPr>
          <p:nvPr/>
        </p:nvPicPr>
        <p:blipFill>
          <a:blip r:embed="rId3"/>
          <a:stretch>
            <a:fillRect/>
          </a:stretch>
        </p:blipFill>
        <p:spPr>
          <a:xfrm>
            <a:off x="1178570" y="4681791"/>
            <a:ext cx="9001906" cy="714173"/>
          </a:xfrm>
          <a:prstGeom prst="rect">
            <a:avLst/>
          </a:prstGeom>
        </p:spPr>
      </p:pic>
    </p:spTree>
    <p:extLst>
      <p:ext uri="{BB962C8B-B14F-4D97-AF65-F5344CB8AC3E}">
        <p14:creationId xmlns:p14="http://schemas.microsoft.com/office/powerpoint/2010/main" val="342471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CAADCB-45FB-B823-66CF-DD0929C063A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C3DB646A-F01E-5EBD-BD5D-589AD812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65C79E-D990-2B9A-28C5-02B42B8C6F0E}"/>
              </a:ext>
            </a:extLst>
          </p:cNvPr>
          <p:cNvSpPr>
            <a:spLocks noGrp="1"/>
          </p:cNvSpPr>
          <p:nvPr>
            <p:ph type="title"/>
          </p:nvPr>
        </p:nvSpPr>
        <p:spPr>
          <a:xfrm>
            <a:off x="838200" y="365125"/>
            <a:ext cx="10515600" cy="1325563"/>
          </a:xfrm>
        </p:spPr>
        <p:txBody>
          <a:bodyPr>
            <a:normAutofit/>
          </a:bodyPr>
          <a:lstStyle/>
          <a:p>
            <a:r>
              <a:rPr lang="de-DE" sz="4200" dirty="0"/>
              <a:t>Binding – </a:t>
            </a:r>
            <a:r>
              <a:rPr lang="de-DE" sz="4200" dirty="0" err="1"/>
              <a:t>Composition</a:t>
            </a:r>
            <a:r>
              <a:rPr lang="de-DE" sz="4200" dirty="0"/>
              <a:t> Binding</a:t>
            </a:r>
          </a:p>
        </p:txBody>
      </p:sp>
      <p:sp>
        <p:nvSpPr>
          <p:cNvPr id="43" name="sketch line">
            <a:extLst>
              <a:ext uri="{FF2B5EF4-FFF2-40B4-BE49-F238E27FC236}">
                <a16:creationId xmlns:a16="http://schemas.microsoft.com/office/drawing/2014/main" id="{CC95C638-5BF6-5C2E-44E3-8F9935065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1FBA8562-732C-10C1-2F83-A3CBD3B364D9}"/>
              </a:ext>
            </a:extLst>
          </p:cNvPr>
          <p:cNvSpPr>
            <a:spLocks noGrp="1"/>
          </p:cNvSpPr>
          <p:nvPr>
            <p:ph idx="1"/>
          </p:nvPr>
        </p:nvSpPr>
        <p:spPr>
          <a:xfrm>
            <a:off x="838200" y="1920331"/>
            <a:ext cx="10515600" cy="4251960"/>
          </a:xfrm>
        </p:spPr>
        <p:txBody>
          <a:bodyPr>
            <a:normAutofit/>
          </a:bodyPr>
          <a:lstStyle/>
          <a:p>
            <a:pPr algn="l">
              <a:buFont typeface="Arial" panose="020B0604020202020204" pitchFamily="34" charset="0"/>
              <a:buChar char="•"/>
            </a:pPr>
            <a:r>
              <a:rPr lang="de-DE" sz="2400" kern="0" dirty="0">
                <a:solidFill>
                  <a:sysClr val="windowText" lastClr="000000"/>
                </a:solidFill>
                <a:latin typeface="Arial"/>
                <a:cs typeface="Arial"/>
              </a:rPr>
              <a:t>Composite Binding ermöglicht die Kombination mehrerer </a:t>
            </a:r>
            <a:r>
              <a:rPr lang="de-DE" sz="2400" kern="0" dirty="0" err="1">
                <a:solidFill>
                  <a:sysClr val="windowText" lastClr="000000"/>
                </a:solidFill>
                <a:latin typeface="Arial"/>
                <a:cs typeface="Arial"/>
              </a:rPr>
              <a:t>Bindings</a:t>
            </a:r>
            <a:r>
              <a:rPr lang="de-DE" sz="2400" kern="0" dirty="0">
                <a:solidFill>
                  <a:sysClr val="windowText" lastClr="000000"/>
                </a:solidFill>
                <a:latin typeface="Arial"/>
                <a:cs typeface="Arial"/>
              </a:rPr>
              <a:t> (Property, Expression oder Aggregation Binding) zu einem einzigen Wert.</a:t>
            </a:r>
          </a:p>
          <a:p>
            <a:pPr algn="l">
              <a:buFont typeface="Arial" panose="020B0604020202020204" pitchFamily="34" charset="0"/>
              <a:buChar char="•"/>
            </a:pPr>
            <a:r>
              <a:rPr lang="de-DE" sz="2400" kern="0" dirty="0">
                <a:solidFill>
                  <a:sysClr val="windowText" lastClr="000000"/>
                </a:solidFill>
                <a:latin typeface="Arial"/>
                <a:cs typeface="Arial"/>
              </a:rPr>
              <a:t>Es wird verwendet, um komplexe Werte aus mehreren Modell-Eigenschaften zu erstellen.</a:t>
            </a:r>
          </a:p>
          <a:p>
            <a:r>
              <a:rPr lang="de-DE" sz="2400" kern="0" dirty="0">
                <a:solidFill>
                  <a:sysClr val="windowText" lastClr="000000"/>
                </a:solidFill>
                <a:latin typeface="Arial"/>
                <a:cs typeface="Arial"/>
              </a:rPr>
              <a:t>In diesem Beispiel wird die text-Eigenschaft des Text-Controls basierend auf dem Wert der </a:t>
            </a:r>
            <a:r>
              <a:rPr lang="de-DE" sz="2400" kern="0" dirty="0" err="1">
                <a:solidFill>
                  <a:sysClr val="windowText" lastClr="000000"/>
                </a:solidFill>
                <a:latin typeface="Arial"/>
                <a:cs typeface="Arial"/>
              </a:rPr>
              <a:t>quantity</a:t>
            </a:r>
            <a:r>
              <a:rPr lang="de-DE" sz="2400" kern="0" dirty="0">
                <a:solidFill>
                  <a:sysClr val="windowText" lastClr="000000"/>
                </a:solidFill>
                <a:latin typeface="Arial"/>
                <a:cs typeface="Arial"/>
              </a:rPr>
              <a:t>-Eigenschaft berechnet.:</a:t>
            </a:r>
          </a:p>
        </p:txBody>
      </p:sp>
      <p:pic>
        <p:nvPicPr>
          <p:cNvPr id="5" name="Grafik 4">
            <a:extLst>
              <a:ext uri="{FF2B5EF4-FFF2-40B4-BE49-F238E27FC236}">
                <a16:creationId xmlns:a16="http://schemas.microsoft.com/office/drawing/2014/main" id="{18BE56A5-311A-C42B-D4A2-7092F1848BD8}"/>
              </a:ext>
            </a:extLst>
          </p:cNvPr>
          <p:cNvPicPr>
            <a:picLocks noChangeAspect="1"/>
          </p:cNvPicPr>
          <p:nvPr/>
        </p:nvPicPr>
        <p:blipFill>
          <a:blip r:embed="rId3"/>
          <a:stretch>
            <a:fillRect/>
          </a:stretch>
        </p:blipFill>
        <p:spPr>
          <a:xfrm>
            <a:off x="838200" y="4834724"/>
            <a:ext cx="10557564" cy="691806"/>
          </a:xfrm>
          <a:prstGeom prst="rect">
            <a:avLst/>
          </a:prstGeom>
        </p:spPr>
      </p:pic>
    </p:spTree>
    <p:extLst>
      <p:ext uri="{BB962C8B-B14F-4D97-AF65-F5344CB8AC3E}">
        <p14:creationId xmlns:p14="http://schemas.microsoft.com/office/powerpoint/2010/main" val="189720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indent="-457200">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Data Binding von Controls an Models</a:t>
            </a:r>
          </a:p>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p:txBody>
      </p:sp>
    </p:spTree>
    <p:extLst>
      <p:ext uri="{BB962C8B-B14F-4D97-AF65-F5344CB8AC3E}">
        <p14:creationId xmlns:p14="http://schemas.microsoft.com/office/powerpoint/2010/main" val="304366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8" y="643467"/>
            <a:ext cx="4620584"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Überblick über typische SAPUI5 Controls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94351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fontScale="47500" lnSpcReduction="20000"/>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Wie wird die Datenbindung in SAPUI5 angewendet? In SAPUI5 wird die Datenbindung verwendet, um SAPUI5-Steuerelemente an eine Datenquelle zu binden, die die Anwendungsdaten enthält, sodass die Steuerelemente automatisch aktualisiert werden, wenn die Anwendungsdaten geändert werden. Bei der Zwei-Wege-Bindung werden die Anwendungsdaten aktualisiert, wenn sich der Wert eines gebundenen Steuerelements ändert, z. B. durch Benutzereingaben. Die Datenbindung unterstützt die Bindung einfacher Steuerelemente wie </a:t>
            </a:r>
            <a:r>
              <a:rPr lang="de-DE" sz="2400" dirty="0" err="1">
                <a:effectLst/>
                <a:latin typeface="Arial" panose="020B0604020202020204" pitchFamily="34" charset="0"/>
                <a:ea typeface="Times New Roman" panose="02020603050405020304" pitchFamily="18" charset="0"/>
              </a:rPr>
              <a:t>TextField</a:t>
            </a:r>
            <a:r>
              <a:rPr lang="de-DE" sz="2400" dirty="0">
                <a:effectLst/>
                <a:latin typeface="Arial" panose="020B0604020202020204" pitchFamily="34" charset="0"/>
                <a:ea typeface="Times New Roman" panose="02020603050405020304" pitchFamily="18" charset="0"/>
              </a:rPr>
              <a:t> und listentypischer Steuerelemente wie </a:t>
            </a:r>
            <a:r>
              <a:rPr lang="de-DE" sz="2400" dirty="0" err="1">
                <a:effectLst/>
                <a:latin typeface="Arial" panose="020B0604020202020204" pitchFamily="34" charset="0"/>
                <a:ea typeface="Times New Roman" panose="02020603050405020304" pitchFamily="18" charset="0"/>
              </a:rPr>
              <a:t>DataTable</a:t>
            </a:r>
            <a:r>
              <a:rPr lang="de-DE" sz="2400" dirty="0">
                <a:effectLst/>
                <a:latin typeface="Arial" panose="020B0604020202020204" pitchFamily="34" charset="0"/>
                <a:ea typeface="Times New Roman" panose="02020603050405020304" pitchFamily="18" charset="0"/>
              </a:rPr>
              <a:t> und </a:t>
            </a:r>
            <a:r>
              <a:rPr lang="de-DE" sz="2400" dirty="0" err="1">
                <a:effectLst/>
                <a:latin typeface="Arial" panose="020B0604020202020204" pitchFamily="34" charset="0"/>
                <a:ea typeface="Times New Roman" panose="02020603050405020304" pitchFamily="18" charset="0"/>
              </a:rPr>
              <a:t>DropdownBox</a:t>
            </a:r>
            <a:r>
              <a:rPr lang="de-DE" sz="2400" dirty="0">
                <a:effectLst/>
                <a:latin typeface="Arial" panose="020B0604020202020204" pitchFamily="34" charset="0"/>
                <a:ea typeface="Times New Roman" panose="02020603050405020304" pitchFamily="18" charset="0"/>
              </a:rPr>
              <a:t>. SAPUI5-Datenbindung bietet integrierte Unterstützung für drei verschiedene Modellimplementierungen: JSON-Modell, XML-Modell und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-Modell. Benutzerdefinierte Modelle können ebenfalls implementiert werden. Um die Datenbindung in einer SAPUI5-Anwendung zu verwenden, müssen Sie zunächst das entsprechende Modell instanziieren und es dann dem SAPUI5-Kern-Laufzeitobjekt (wie in diesem Tutorial), einer Ansicht oder einer Aggregationsbindung zuweisen: Die Aggregationsbindung wird verwendet, um eine Sammlung von Tabellenzeilen mit Daten aus dem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-Modell an die Tabelle zu binden. Der absolute Bindungspfad „/</a:t>
            </a:r>
            <a:r>
              <a:rPr lang="de-DE" sz="2400" dirty="0" err="1">
                <a:effectLst/>
                <a:latin typeface="Arial" panose="020B0604020202020204" pitchFamily="34" charset="0"/>
                <a:ea typeface="Times New Roman" panose="02020603050405020304" pitchFamily="18" charset="0"/>
              </a:rPr>
              <a:t>EpmProducts</a:t>
            </a:r>
            <a:r>
              <a:rPr lang="de-DE" sz="2400" dirty="0">
                <a:effectLst/>
                <a:latin typeface="Arial" panose="020B0604020202020204" pitchFamily="34" charset="0"/>
                <a:ea typeface="Times New Roman" panose="02020603050405020304" pitchFamily="18" charset="0"/>
              </a:rPr>
              <a:t>“ verweist auf die Entitätsmenge mit dem Namen „</a:t>
            </a:r>
            <a:r>
              <a:rPr lang="de-DE" sz="2400" dirty="0" err="1">
                <a:effectLst/>
                <a:latin typeface="Arial" panose="020B0604020202020204" pitchFamily="34" charset="0"/>
                <a:ea typeface="Times New Roman" panose="02020603050405020304" pitchFamily="18" charset="0"/>
              </a:rPr>
              <a:t>EpmProducts</a:t>
            </a:r>
            <a:r>
              <a:rPr lang="de-DE" sz="2400" dirty="0">
                <a:effectLst/>
                <a:latin typeface="Arial" panose="020B0604020202020204" pitchFamily="34" charset="0"/>
                <a:ea typeface="Times New Roman" panose="02020603050405020304" pitchFamily="18" charset="0"/>
              </a:rPr>
              <a:t>“, die in unserem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-Gateway-Service Z_EPM_PRODUCTS definiert ist. End-</a:t>
            </a:r>
            <a:r>
              <a:rPr lang="de-DE" sz="2400" dirty="0" err="1">
                <a:effectLst/>
                <a:latin typeface="Arial" panose="020B0604020202020204" pitchFamily="34" charset="0"/>
                <a:ea typeface="Times New Roman" panose="02020603050405020304" pitchFamily="18" charset="0"/>
              </a:rPr>
              <a:t>to</a:t>
            </a:r>
            <a:r>
              <a:rPr lang="de-DE" sz="2400" dirty="0">
                <a:effectLst/>
                <a:latin typeface="Arial" panose="020B0604020202020204" pitchFamily="34" charset="0"/>
                <a:ea typeface="Times New Roman" panose="02020603050405020304" pitchFamily="18" charset="0"/>
              </a:rPr>
              <a:t>-End-Anleitung: Erstellen von SAPUI5-Anwendungen auf SAP NetWeaver AS ABAP 7.31 Verwenden von Gateway </a:t>
            </a:r>
            <a:r>
              <a:rPr lang="de-DE" sz="2400" dirty="0" err="1">
                <a:effectLst/>
                <a:latin typeface="Arial" panose="020B0604020202020204" pitchFamily="34" charset="0"/>
                <a:ea typeface="Times New Roman" panose="02020603050405020304" pitchFamily="18" charset="0"/>
              </a:rPr>
              <a:t>OData</a:t>
            </a:r>
            <a:r>
              <a:rPr lang="de-DE" sz="2400" dirty="0">
                <a:effectLst/>
                <a:latin typeface="Arial" panose="020B0604020202020204" pitchFamily="34" charset="0"/>
                <a:ea typeface="Times New Roman" panose="02020603050405020304" pitchFamily="18" charset="0"/>
              </a:rPr>
              <a:t> Services SAP COMMUNITY NETWORK scn.sap.com © 2012 SAP AG 39 an spezifische Steuerelemente wie eine Tabelle oder einen UI-Bereich. Anschließend können die Eigenschaften des Steuerelements an die Eigenschaften des Modells gebunden werden, indem entweder eine SAPUI5-spezifische Syntax mit geschweiften Klammern verwendet wird oder die Methode </a:t>
            </a:r>
            <a:r>
              <a:rPr lang="de-DE" sz="2400" dirty="0" err="1">
                <a:effectLst/>
                <a:latin typeface="Arial" panose="020B0604020202020204" pitchFamily="34" charset="0"/>
                <a:ea typeface="Times New Roman" panose="02020603050405020304" pitchFamily="18" charset="0"/>
              </a:rPr>
              <a:t>bindProperty</a:t>
            </a:r>
            <a:r>
              <a:rPr lang="de-DE" sz="2400" dirty="0">
                <a:effectLst/>
                <a:latin typeface="Arial" panose="020B0604020202020204" pitchFamily="34" charset="0"/>
                <a:ea typeface="Times New Roman" panose="02020603050405020304" pitchFamily="18" charset="0"/>
              </a:rPr>
              <a:t>() (Steuerelement-Eigenschaftsbindung) aufgerufen wird. Die Aggregationsbindung wird verwendet, um aggregierte Steuerelemente an eine Sammlung von Modelleinträgen zu binden, z. B. um mehrere Zeilen einer Tabelle an eine Entitätsmenge (z. B. Produkte) eines Modells zu binden. Um eine Steuerelementaggregation an das Modell zu binden, haben Sie zwei Möglichkeiten. Erstens und in den meisten Fällen erstellen Sie ein sogenanntes Vorlagensteuerelement (d. h. ein einzelnes Steuerelement oder sogar eine Baumstruktur von Steuerelementen), das automatisch geklont und dem übergeordneten Steuerelement für jeden gebundenen Eintrag des Entitätssatzes des Modells hinzugefügt wird. Dies ist in der Regel die richtige Wahl für strukturierte Daten, bei denen Sie über Listen von Einträgen mit denselben Eigenschaften verfügen (z. B. verwenden Sie das </a:t>
            </a:r>
            <a:r>
              <a:rPr lang="de-DE" sz="2400" dirty="0" err="1">
                <a:effectLst/>
                <a:latin typeface="Arial" panose="020B0604020202020204" pitchFamily="34" charset="0"/>
                <a:ea typeface="Times New Roman" panose="02020603050405020304" pitchFamily="18" charset="0"/>
              </a:rPr>
              <a:t>ListItem</a:t>
            </a:r>
            <a:r>
              <a:rPr lang="de-DE" sz="2400" dirty="0">
                <a:effectLst/>
                <a:latin typeface="Arial" panose="020B0604020202020204" pitchFamily="34" charset="0"/>
                <a:ea typeface="Times New Roman" panose="02020603050405020304" pitchFamily="18" charset="0"/>
              </a:rPr>
              <a:t>-Steuerelement als Vorlage für die Aggregationsbindung eines </a:t>
            </a:r>
            <a:r>
              <a:rPr lang="de-DE" sz="2400" dirty="0" err="1">
                <a:effectLst/>
                <a:latin typeface="Arial" panose="020B0604020202020204" pitchFamily="34" charset="0"/>
                <a:ea typeface="Times New Roman" panose="02020603050405020304" pitchFamily="18" charset="0"/>
              </a:rPr>
              <a:t>ComboBox</a:t>
            </a:r>
            <a:r>
              <a:rPr lang="de-DE" sz="2400" dirty="0">
                <a:effectLst/>
                <a:latin typeface="Arial" panose="020B0604020202020204" pitchFamily="34" charset="0"/>
                <a:ea typeface="Times New Roman" panose="02020603050405020304" pitchFamily="18" charset="0"/>
              </a:rPr>
              <a:t>-Steuerelements). Zweitens und in fortgeschrittenen Fällen stellen Sie eine Factory-Funktion als leistungsstärkeren Ansatz zur Verfügung, um aggregierte Steuerelemente aus Modelldaten zu erstellen. Die Factory-Funktion wird für jedes Element in der Liste der gebundenen Modelleinträge aufgerufen, um eintragsspezifische Steuerelemente zu aggregieren. Für Steuerungseigenschaften können Sie eine Formatierungsfunktion bereitstellen, die mit dem Wert der Modelleigenschaft aufgerufen wird. Der Rückgabewert der Formatierungsfunktion wird als Wert der gebundenen Steuerung verwendet. Bei Verwendung der Aggregationsbindung können Sie eine erste Sortierung und Filterung bereitstellen. Die Datenbindung unterstützt die Definition von Typen, die beim Binden von Eigenschaften übergeben werden können. Gebundene Eigenschaften mit einem definierten Typ werden automatisch formatiert, wenn sie in der Benutzeroberfläche angezeigt werden. Eingabewerte in UI-Steuerelementen werden analysiert und in den definierten Typ im Modell zurückkonvertiert. Um ungültige Benutzereingaben abzufangen, können Sie spezielle Ereignishandler für Formatierungs-, Analyse- oder Validierungsfehler und für eine erfolgreiche Validierung im SAPUI5 Core registrieren. </a:t>
            </a:r>
            <a:endParaRPr lang="de-DE" sz="2200" dirty="0"/>
          </a:p>
          <a:p>
            <a:endParaRPr lang="de-DE" sz="2200" dirty="0"/>
          </a:p>
        </p:txBody>
      </p:sp>
    </p:spTree>
    <p:extLst>
      <p:ext uri="{BB962C8B-B14F-4D97-AF65-F5344CB8AC3E}">
        <p14:creationId xmlns:p14="http://schemas.microsoft.com/office/powerpoint/2010/main" val="1252950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0F7303-26D4-A8DE-7C7F-87A3E4FDD7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258DB0-D132-0218-D2DC-05D7B7B4C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1D9BB058-E774-5FA6-01D0-52029B985120}"/>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2FDE9114-F36A-65AE-E987-44088254F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D7F10C6-AE7B-D30D-779F-ECCF1016296B}"/>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49351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295732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87957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316122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Input</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2190502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Input</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347511"/>
            <a:ext cx="8595476" cy="4165320"/>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3905769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414786" y="1839668"/>
            <a:ext cx="8554115" cy="4864379"/>
          </a:xfrm>
          <a:prstGeom prst="rect">
            <a:avLst/>
          </a:prstGeom>
        </p:spPr>
      </p:pic>
    </p:spTree>
    <p:extLst>
      <p:ext uri="{BB962C8B-B14F-4D97-AF65-F5344CB8AC3E}">
        <p14:creationId xmlns:p14="http://schemas.microsoft.com/office/powerpoint/2010/main" val="48399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0A8109-F2EB-ED15-4FF9-C6C63925C96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D73247-A448-159A-F9F7-ABDED44CB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6D5ECA2-1C56-B7E5-B7F6-F0FA2674C2C8}"/>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a:t>
            </a:r>
            <a:r>
              <a:rPr lang="de-DE" sz="5400" dirty="0" err="1"/>
              <a:t>DatePicker</a:t>
            </a:r>
            <a:r>
              <a:rPr lang="de-DE" sz="5400" dirty="0"/>
              <a:t> -Übung</a:t>
            </a:r>
          </a:p>
        </p:txBody>
      </p:sp>
      <p:sp>
        <p:nvSpPr>
          <p:cNvPr id="10" name="sketch line">
            <a:extLst>
              <a:ext uri="{FF2B5EF4-FFF2-40B4-BE49-F238E27FC236}">
                <a16:creationId xmlns:a16="http://schemas.microsoft.com/office/drawing/2014/main" id="{11DB88F9-66B3-96F8-709A-FFE0AD375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2F009C18-BC89-EAAA-4410-51707659DE07}"/>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Fügen Sie in </a:t>
            </a:r>
            <a:r>
              <a:rPr lang="de-DE" sz="1800" dirty="0">
                <a:latin typeface="Arial" panose="020B0604020202020204" pitchFamily="34" charset="0"/>
                <a:ea typeface="Times New Roman" panose="02020603050405020304" pitchFamily="18" charset="0"/>
              </a:rPr>
              <a:t>ihren XML View ein Control vom Typ </a:t>
            </a:r>
            <a:r>
              <a:rPr lang="de-DE" sz="1800" dirty="0" err="1">
                <a:latin typeface="Arial" panose="020B0604020202020204" pitchFamily="34" charset="0"/>
                <a:ea typeface="Times New Roman" panose="02020603050405020304" pitchFamily="18" charset="0"/>
              </a:rPr>
              <a:t>DatePicker</a:t>
            </a:r>
            <a:r>
              <a:rPr lang="de-DE" sz="1800" dirty="0">
                <a:latin typeface="Arial" panose="020B0604020202020204" pitchFamily="34" charset="0"/>
                <a:ea typeface="Times New Roman" panose="02020603050405020304" pitchFamily="18" charset="0"/>
              </a:rPr>
              <a:t> hinzu</a:t>
            </a:r>
          </a:p>
          <a:p>
            <a:pPr marL="540385" algn="just">
              <a:spcAft>
                <a:spcPts val="600"/>
              </a:spcAft>
            </a:pPr>
            <a:r>
              <a:rPr lang="de-DE" sz="1800" dirty="0">
                <a:latin typeface="Arial" panose="020B0604020202020204" pitchFamily="34" charset="0"/>
              </a:rPr>
              <a:t>Für den </a:t>
            </a:r>
            <a:r>
              <a:rPr lang="de-DE" sz="1800" dirty="0" err="1">
                <a:latin typeface="Arial" panose="020B0604020202020204" pitchFamily="34" charset="0"/>
              </a:rPr>
              <a:t>DatePicker</a:t>
            </a:r>
            <a:r>
              <a:rPr lang="de-DE" sz="1800" dirty="0">
                <a:latin typeface="Arial" panose="020B0604020202020204" pitchFamily="34" charset="0"/>
              </a:rPr>
              <a:t> soll als </a:t>
            </a:r>
            <a:r>
              <a:rPr lang="de-DE" sz="1800" dirty="0" err="1">
                <a:latin typeface="Arial" panose="020B0604020202020204" pitchFamily="34" charset="0"/>
              </a:rPr>
              <a:t>minDate</a:t>
            </a:r>
            <a:r>
              <a:rPr lang="de-DE" sz="1800" dirty="0">
                <a:latin typeface="Arial" panose="020B0604020202020204" pitchFamily="34" charset="0"/>
              </a:rPr>
              <a:t> Heute gesetzt sein, so dass kein Datum vor heute ausgewählt werden kann</a:t>
            </a:r>
          </a:p>
          <a:p>
            <a:pPr marL="540385" algn="just">
              <a:spcAft>
                <a:spcPts val="600"/>
              </a:spcAft>
            </a:pPr>
            <a:r>
              <a:rPr lang="de-DE" sz="1800" dirty="0">
                <a:latin typeface="Arial" panose="020B0604020202020204" pitchFamily="34" charset="0"/>
              </a:rPr>
              <a:t>Ziehen Sie dafür ein Beispiel aus den Samples der SAPUI5 Doku</a:t>
            </a:r>
            <a:endParaRPr lang="de-DE" sz="2200" dirty="0"/>
          </a:p>
          <a:p>
            <a:endParaRPr lang="de-DE" sz="2200" dirty="0"/>
          </a:p>
        </p:txBody>
      </p:sp>
    </p:spTree>
    <p:extLst>
      <p:ext uri="{BB962C8B-B14F-4D97-AF65-F5344CB8AC3E}">
        <p14:creationId xmlns:p14="http://schemas.microsoft.com/office/powerpoint/2010/main" val="218117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80604A-D223-3983-7E08-EF281589139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E99BAFF7-1A91-130D-8839-683DE5CC0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EE9DE1-B1A2-AA8C-E0A7-2A2454D46164}"/>
              </a:ext>
            </a:extLst>
          </p:cNvPr>
          <p:cNvSpPr>
            <a:spLocks noGrp="1"/>
          </p:cNvSpPr>
          <p:nvPr>
            <p:ph type="ctrTitle"/>
          </p:nvPr>
        </p:nvSpPr>
        <p:spPr>
          <a:xfrm>
            <a:off x="643468" y="643467"/>
            <a:ext cx="4620584" cy="4567137"/>
          </a:xfrm>
        </p:spPr>
        <p:txBody>
          <a:bodyPr>
            <a:normAutofit/>
          </a:bodyPr>
          <a:lstStyle/>
          <a:p>
            <a:pPr algn="l"/>
            <a:r>
              <a:rPr lang="de-DE" sz="4400" dirty="0"/>
              <a:t>Data Binding in SAPUI5</a:t>
            </a:r>
          </a:p>
        </p:txBody>
      </p:sp>
      <p:sp>
        <p:nvSpPr>
          <p:cNvPr id="3" name="Untertitel 2">
            <a:extLst>
              <a:ext uri="{FF2B5EF4-FFF2-40B4-BE49-F238E27FC236}">
                <a16:creationId xmlns:a16="http://schemas.microsoft.com/office/drawing/2014/main" id="{44B116E3-9301-2E07-425A-3E9F049BFC84}"/>
              </a:ext>
            </a:extLst>
          </p:cNvPr>
          <p:cNvSpPr>
            <a:spLocks noGrp="1"/>
          </p:cNvSpPr>
          <p:nvPr>
            <p:ph type="subTitle" idx="1"/>
          </p:nvPr>
        </p:nvSpPr>
        <p:spPr>
          <a:xfrm>
            <a:off x="643467" y="5277684"/>
            <a:ext cx="4620584" cy="775494"/>
          </a:xfrm>
        </p:spPr>
        <p:txBody>
          <a:bodyPr>
            <a:normAutofit/>
          </a:bodyPr>
          <a:lstStyle/>
          <a:p>
            <a:pPr algn="l"/>
            <a:r>
              <a:rPr lang="de-DE" dirty="0"/>
              <a:t>Binden von Controls and Modeldaten</a:t>
            </a:r>
          </a:p>
        </p:txBody>
      </p:sp>
      <p:pic>
        <p:nvPicPr>
          <p:cNvPr id="115" name="Picture 4">
            <a:extLst>
              <a:ext uri="{FF2B5EF4-FFF2-40B4-BE49-F238E27FC236}">
                <a16:creationId xmlns:a16="http://schemas.microsoft.com/office/drawing/2014/main" id="{C8A3222C-5C66-F0B8-AEA7-BB4C2EF44263}"/>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1993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988672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0" y="1976648"/>
            <a:ext cx="9052675" cy="4512745"/>
          </a:xfrm>
          <a:prstGeom prst="rect">
            <a:avLst/>
          </a:prstGeom>
        </p:spPr>
      </p:pic>
    </p:spTree>
    <p:extLst>
      <p:ext uri="{BB962C8B-B14F-4D97-AF65-F5344CB8AC3E}">
        <p14:creationId xmlns:p14="http://schemas.microsoft.com/office/powerpoint/2010/main" val="48087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0"/>
            <a:ext cx="6772624" cy="4642659"/>
          </a:xfrm>
          <a:prstGeom prst="rect">
            <a:avLst/>
          </a:prstGeom>
        </p:spPr>
      </p:pic>
    </p:spTree>
    <p:extLst>
      <p:ext uri="{BB962C8B-B14F-4D97-AF65-F5344CB8AC3E}">
        <p14:creationId xmlns:p14="http://schemas.microsoft.com/office/powerpoint/2010/main" val="1631170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Wizard</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6679130" cy="3211015"/>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632615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892348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 - Formulare</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456556" y="1808877"/>
            <a:ext cx="4961174" cy="4925960"/>
          </a:xfrm>
          <a:prstGeom prst="rect">
            <a:avLst/>
          </a:prstGeom>
        </p:spPr>
      </p:pic>
    </p:spTree>
    <p:extLst>
      <p:ext uri="{BB962C8B-B14F-4D97-AF65-F5344CB8AC3E}">
        <p14:creationId xmlns:p14="http://schemas.microsoft.com/office/powerpoint/2010/main" val="3564514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2735287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3196219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3392999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86642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3976E-A950-D15D-AFB5-B7CD201CE4A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84AE373-48CA-0096-8BA2-77200C209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CDFAF22-6F87-DA8A-8030-3A8A2968B0F6}"/>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A25EE07D-C2A9-0A1C-748B-2723F73DC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FDB89E-0024-85FA-611F-DD5EEB31E4D1}"/>
              </a:ext>
            </a:extLst>
          </p:cNvPr>
          <p:cNvSpPr>
            <a:spLocks noGrp="1"/>
          </p:cNvSpPr>
          <p:nvPr>
            <p:ph idx="1"/>
          </p:nvPr>
        </p:nvSpPr>
        <p:spPr>
          <a:xfrm>
            <a:off x="838200" y="1920331"/>
            <a:ext cx="10684764" cy="4251960"/>
          </a:xfrm>
        </p:spPr>
        <p:txBody>
          <a:bodyPr>
            <a:normAutofit fontScale="92500" lnSpcReduction="10000"/>
          </a:bodyPr>
          <a:lstStyle/>
          <a:p>
            <a:r>
              <a:rPr lang="de-DE" dirty="0">
                <a:latin typeface="-apple-system"/>
              </a:rPr>
              <a:t>Binding ist Prozess, bei dem UI-Controls an Datenmodelle gebunden werden, um Datenanzeige und -manipulation zu ermöglichen. </a:t>
            </a:r>
          </a:p>
          <a:p>
            <a:r>
              <a:rPr lang="de-DE" dirty="0">
                <a:latin typeface="-apple-system"/>
              </a:rPr>
              <a:t>Binding ermöglicht automatische Synchronisierung zwischen Datenmodell und UI</a:t>
            </a:r>
          </a:p>
          <a:p>
            <a:r>
              <a:rPr lang="de-DE" dirty="0">
                <a:latin typeface="-apple-system"/>
              </a:rPr>
              <a:t>Änderungen können im Model automatisch in der UI reflektiert werden und umgekehrt. </a:t>
            </a:r>
          </a:p>
          <a:p>
            <a:r>
              <a:rPr lang="de-DE" i="0" u="none" strike="noStrike" dirty="0">
                <a:effectLst/>
                <a:latin typeface="-apple-system"/>
              </a:rPr>
              <a:t>Datenbindung ermöglicht die automatische Aktualisierung der Benutzeroberfläche, wenn sich die Daten im Model ändern.</a:t>
            </a:r>
          </a:p>
          <a:p>
            <a:r>
              <a:rPr lang="de-DE" i="0" u="none" strike="noStrike" dirty="0">
                <a:effectLst/>
                <a:latin typeface="-apple-system"/>
              </a:rPr>
              <a:t>Es gibt Einweg-Binding (Daten fließen nur vom Model zur Benutzeroberfläche) und Zweiweg-Binding (Daten fließen in beide Richtungen).</a:t>
            </a:r>
          </a:p>
        </p:txBody>
      </p:sp>
    </p:spTree>
    <p:extLst>
      <p:ext uri="{BB962C8B-B14F-4D97-AF65-F5344CB8AC3E}">
        <p14:creationId xmlns:p14="http://schemas.microsoft.com/office/powerpoint/2010/main" val="2228727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02</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lvl="0" indent="-457200">
              <a:buAutoNum type="arabicPeriod"/>
            </a:pPr>
            <a:r>
              <a:rPr lang="de-DE" sz="2400" dirty="0">
                <a:latin typeface="Arial" panose="020B0604020202020204" pitchFamily="34" charset="0"/>
                <a:cs typeface="Times New Roman" panose="02020603050405020304" pitchFamily="18" charset="0"/>
              </a:rPr>
              <a:t>SAP UI5 – App Verzeichnisstruktur</a:t>
            </a:r>
          </a:p>
          <a:p>
            <a:pPr marL="457200" lvl="0" indent="-457200">
              <a:buAutoNum type="arabicPeriod"/>
            </a:pPr>
            <a:r>
              <a:rPr lang="de-DE" sz="2400" dirty="0">
                <a:latin typeface="Arial" panose="020B0604020202020204" pitchFamily="34" charset="0"/>
                <a:cs typeface="Times New Roman" panose="02020603050405020304" pitchFamily="18" charset="0"/>
              </a:rPr>
              <a:t>UI-Elemente (Controls) verwenden </a:t>
            </a:r>
          </a:p>
          <a:p>
            <a:pPr marL="457200" lvl="0" indent="-457200">
              <a:buAutoNum type="arabicPeriod"/>
            </a:pPr>
            <a:r>
              <a:rPr lang="de-DE" sz="2400" dirty="0" err="1">
                <a:latin typeface="Arial" panose="020B0604020202020204" pitchFamily="34" charset="0"/>
                <a:cs typeface="Times New Roman" panose="02020603050405020304" pitchFamily="18" charset="0"/>
              </a:rPr>
              <a:t>Formatter</a:t>
            </a:r>
            <a:r>
              <a:rPr lang="de-DE" sz="2400" dirty="0">
                <a:latin typeface="Arial" panose="020B0604020202020204" pitchFamily="34" charset="0"/>
                <a:cs typeface="Times New Roman" panose="02020603050405020304" pitchFamily="18" charset="0"/>
              </a:rPr>
              <a:t> </a:t>
            </a:r>
          </a:p>
          <a:p>
            <a:pPr marL="457200" lvl="0" indent="-457200">
              <a:buAutoNum type="arabicPeriod"/>
            </a:pPr>
            <a:r>
              <a:rPr lang="de-DE" sz="2400" dirty="0">
                <a:latin typeface="Arial" panose="020B0604020202020204" pitchFamily="34" charset="0"/>
                <a:cs typeface="Times New Roman" panose="02020603050405020304" pitchFamily="18" charset="0"/>
              </a:rPr>
              <a:t>Navigation / Routing</a:t>
            </a:r>
          </a:p>
          <a:p>
            <a:pPr marL="457200" lvl="0" indent="-457200">
              <a:buAutoNum type="arabicPeriod"/>
            </a:pPr>
            <a:r>
              <a:rPr lang="de-DE" sz="2400" dirty="0">
                <a:latin typeface="Arial" panose="020B0604020202020204" pitchFamily="34" charset="0"/>
                <a:cs typeface="Times New Roman" panose="02020603050405020304" pitchFamily="18" charset="0"/>
              </a:rPr>
              <a:t>Views und </a:t>
            </a:r>
            <a:r>
              <a:rPr lang="de-DE" sz="2400" dirty="0" err="1">
                <a:latin typeface="Arial" panose="020B0604020202020204" pitchFamily="34" charset="0"/>
                <a:cs typeface="Times New Roman" panose="02020603050405020304" pitchFamily="18" charset="0"/>
              </a:rPr>
              <a:t>Nested</a:t>
            </a:r>
            <a:r>
              <a:rPr lang="de-DE" sz="2400" dirty="0">
                <a:latin typeface="Arial" panose="020B0604020202020204" pitchFamily="34" charset="0"/>
                <a:cs typeface="Times New Roman" panose="02020603050405020304" pitchFamily="18" charset="0"/>
              </a:rPr>
              <a:t> Views </a:t>
            </a:r>
          </a:p>
          <a:p>
            <a:pPr marL="457200" lvl="0" indent="-457200">
              <a:buAutoNum type="arabicPeriod"/>
            </a:pPr>
            <a:r>
              <a:rPr lang="de-DE" sz="2400" dirty="0">
                <a:latin typeface="Arial" panose="020B0604020202020204" pitchFamily="34" charset="0"/>
                <a:cs typeface="Times New Roman" panose="02020603050405020304" pitchFamily="18" charset="0"/>
              </a:rPr>
              <a:t>Fragmente und Dialoge </a:t>
            </a:r>
          </a:p>
        </p:txBody>
      </p:sp>
    </p:spTree>
    <p:extLst>
      <p:ext uri="{BB962C8B-B14F-4D97-AF65-F5344CB8AC3E}">
        <p14:creationId xmlns:p14="http://schemas.microsoft.com/office/powerpoint/2010/main" val="2101321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44B07-767D-2DEB-749F-3D012E913EAF}"/>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9D2B41E1-A274-E358-E80A-612CDE820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692FCEC-FFAD-FEBB-EB32-38ABDCCF7FD8}"/>
              </a:ext>
            </a:extLst>
          </p:cNvPr>
          <p:cNvSpPr>
            <a:spLocks noGrp="1"/>
          </p:cNvSpPr>
          <p:nvPr>
            <p:ph type="ctrTitle"/>
          </p:nvPr>
        </p:nvSpPr>
        <p:spPr>
          <a:xfrm>
            <a:off x="643468" y="643467"/>
            <a:ext cx="4620584" cy="4567137"/>
          </a:xfrm>
        </p:spPr>
        <p:txBody>
          <a:bodyPr>
            <a:normAutofit/>
          </a:bodyPr>
          <a:lstStyle/>
          <a:p>
            <a:pPr algn="l"/>
            <a:r>
              <a:rPr lang="de-DE" sz="4400" dirty="0"/>
              <a:t>SAPUI5 App - Verzeichnisstruktur</a:t>
            </a:r>
          </a:p>
        </p:txBody>
      </p:sp>
      <p:sp>
        <p:nvSpPr>
          <p:cNvPr id="3" name="Untertitel 2">
            <a:extLst>
              <a:ext uri="{FF2B5EF4-FFF2-40B4-BE49-F238E27FC236}">
                <a16:creationId xmlns:a16="http://schemas.microsoft.com/office/drawing/2014/main" id="{1C495535-0E42-AD7B-07F3-D81A8C1A428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C212897-19EE-9289-D19E-A1B552D83EB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16861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E8906-5AC9-B025-7BD6-413756657E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764778-0C46-9636-0409-F3BA2118F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88B919B-6651-24F8-FA26-867FDD1760A3}"/>
              </a:ext>
            </a:extLst>
          </p:cNvPr>
          <p:cNvSpPr>
            <a:spLocks noGrp="1"/>
          </p:cNvSpPr>
          <p:nvPr>
            <p:ph type="title"/>
          </p:nvPr>
        </p:nvSpPr>
        <p:spPr>
          <a:xfrm>
            <a:off x="838200" y="365125"/>
            <a:ext cx="10515600" cy="1325563"/>
          </a:xfrm>
        </p:spPr>
        <p:txBody>
          <a:bodyPr>
            <a:normAutofit fontScale="90000"/>
          </a:bodyPr>
          <a:lstStyle/>
          <a:p>
            <a:r>
              <a:rPr lang="de-DE" sz="5400" dirty="0"/>
              <a:t>Generierung der UI5 Dateien über Template in </a:t>
            </a:r>
            <a:r>
              <a:rPr lang="de-DE" sz="5400" dirty="0" err="1"/>
              <a:t>WebIDE</a:t>
            </a:r>
            <a:endParaRPr lang="de-DE" sz="5400" dirty="0"/>
          </a:p>
        </p:txBody>
      </p:sp>
      <p:sp>
        <p:nvSpPr>
          <p:cNvPr id="10" name="sketch line">
            <a:extLst>
              <a:ext uri="{FF2B5EF4-FFF2-40B4-BE49-F238E27FC236}">
                <a16:creationId xmlns:a16="http://schemas.microsoft.com/office/drawing/2014/main" id="{A9CF866F-87BA-B9F9-846A-A012CE516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33B2F61E-53B3-79AD-B59B-7713434B235F}"/>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967EF19-3C4A-931B-CFC4-F96165667C89}"/>
              </a:ext>
            </a:extLst>
          </p:cNvPr>
          <p:cNvPicPr>
            <a:picLocks noChangeAspect="1"/>
          </p:cNvPicPr>
          <p:nvPr/>
        </p:nvPicPr>
        <p:blipFill>
          <a:blip r:embed="rId3"/>
          <a:stretch>
            <a:fillRect/>
          </a:stretch>
        </p:blipFill>
        <p:spPr>
          <a:xfrm>
            <a:off x="603820" y="1823944"/>
            <a:ext cx="4321432" cy="1936599"/>
          </a:xfrm>
          <a:prstGeom prst="rect">
            <a:avLst/>
          </a:prstGeom>
        </p:spPr>
      </p:pic>
      <p:pic>
        <p:nvPicPr>
          <p:cNvPr id="11" name="Grafik 10">
            <a:extLst>
              <a:ext uri="{FF2B5EF4-FFF2-40B4-BE49-F238E27FC236}">
                <a16:creationId xmlns:a16="http://schemas.microsoft.com/office/drawing/2014/main" id="{450156D4-AC5B-8F99-ED0E-4CD4AF0194DA}"/>
              </a:ext>
            </a:extLst>
          </p:cNvPr>
          <p:cNvPicPr>
            <a:picLocks noChangeAspect="1"/>
          </p:cNvPicPr>
          <p:nvPr/>
        </p:nvPicPr>
        <p:blipFill>
          <a:blip r:embed="rId4"/>
          <a:stretch>
            <a:fillRect/>
          </a:stretch>
        </p:blipFill>
        <p:spPr>
          <a:xfrm>
            <a:off x="5443929" y="1787390"/>
            <a:ext cx="5356080" cy="2268516"/>
          </a:xfrm>
          <a:prstGeom prst="rect">
            <a:avLst/>
          </a:prstGeom>
        </p:spPr>
      </p:pic>
      <p:pic>
        <p:nvPicPr>
          <p:cNvPr id="13" name="Grafik 12">
            <a:extLst>
              <a:ext uri="{FF2B5EF4-FFF2-40B4-BE49-F238E27FC236}">
                <a16:creationId xmlns:a16="http://schemas.microsoft.com/office/drawing/2014/main" id="{B85E629B-FB53-D121-3CE7-F96513D35FD6}"/>
              </a:ext>
            </a:extLst>
          </p:cNvPr>
          <p:cNvPicPr>
            <a:picLocks noChangeAspect="1"/>
          </p:cNvPicPr>
          <p:nvPr/>
        </p:nvPicPr>
        <p:blipFill>
          <a:blip r:embed="rId5"/>
          <a:stretch>
            <a:fillRect/>
          </a:stretch>
        </p:blipFill>
        <p:spPr>
          <a:xfrm>
            <a:off x="1264723" y="4471373"/>
            <a:ext cx="7518149" cy="1862061"/>
          </a:xfrm>
          <a:prstGeom prst="rect">
            <a:avLst/>
          </a:prstGeom>
        </p:spPr>
      </p:pic>
    </p:spTree>
    <p:extLst>
      <p:ext uri="{BB962C8B-B14F-4D97-AF65-F5344CB8AC3E}">
        <p14:creationId xmlns:p14="http://schemas.microsoft.com/office/powerpoint/2010/main" val="3041304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9C5A90-D1FC-0C11-A20A-F5216FC3AC12}"/>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EF7D780-6E32-D103-41F6-2EB66B3A5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26C4200-8659-EF6D-DE2B-34EB6633AAC3}"/>
              </a:ext>
            </a:extLst>
          </p:cNvPr>
          <p:cNvSpPr>
            <a:spLocks noGrp="1"/>
          </p:cNvSpPr>
          <p:nvPr>
            <p:ph type="title"/>
          </p:nvPr>
        </p:nvSpPr>
        <p:spPr>
          <a:xfrm>
            <a:off x="838200" y="365125"/>
            <a:ext cx="10515600" cy="1325563"/>
          </a:xfrm>
        </p:spPr>
        <p:txBody>
          <a:bodyPr>
            <a:normAutofit/>
          </a:bodyPr>
          <a:lstStyle/>
          <a:p>
            <a:r>
              <a:rPr lang="de-DE" sz="4200" dirty="0"/>
              <a:t>SAP UI5 App –Verzeichnisstruktur</a:t>
            </a:r>
          </a:p>
        </p:txBody>
      </p:sp>
      <p:sp>
        <p:nvSpPr>
          <p:cNvPr id="43" name="sketch line">
            <a:extLst>
              <a:ext uri="{FF2B5EF4-FFF2-40B4-BE49-F238E27FC236}">
                <a16:creationId xmlns:a16="http://schemas.microsoft.com/office/drawing/2014/main" id="{E34207F0-8A3D-4BFB-43E7-788F3B9D6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57FF8AFB-609E-7A31-5FFB-C59A71C88061}"/>
              </a:ext>
            </a:extLst>
          </p:cNvPr>
          <p:cNvPicPr>
            <a:picLocks noChangeAspect="1"/>
          </p:cNvPicPr>
          <p:nvPr/>
        </p:nvPicPr>
        <p:blipFill>
          <a:blip r:embed="rId3"/>
          <a:stretch>
            <a:fillRect/>
          </a:stretch>
        </p:blipFill>
        <p:spPr>
          <a:xfrm>
            <a:off x="669036" y="1825981"/>
            <a:ext cx="7192379" cy="4582164"/>
          </a:xfrm>
          <a:prstGeom prst="rect">
            <a:avLst/>
          </a:prstGeom>
        </p:spPr>
      </p:pic>
    </p:spTree>
    <p:extLst>
      <p:ext uri="{BB962C8B-B14F-4D97-AF65-F5344CB8AC3E}">
        <p14:creationId xmlns:p14="http://schemas.microsoft.com/office/powerpoint/2010/main" val="1583441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36C38-C90C-F096-45CE-A0D31CBC627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3BEE8A-0D91-95F8-1D9F-861EFF903D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C418DE9-9FBD-0B05-AE02-657BD46824AC}"/>
              </a:ext>
            </a:extLst>
          </p:cNvPr>
          <p:cNvSpPr>
            <a:spLocks noGrp="1"/>
          </p:cNvSpPr>
          <p:nvPr>
            <p:ph type="title"/>
          </p:nvPr>
        </p:nvSpPr>
        <p:spPr>
          <a:xfrm>
            <a:off x="838200" y="365125"/>
            <a:ext cx="10515600" cy="1325563"/>
          </a:xfrm>
        </p:spPr>
        <p:txBody>
          <a:bodyPr>
            <a:normAutofit fontScale="90000"/>
          </a:bodyPr>
          <a:lstStyle/>
          <a:p>
            <a:r>
              <a:rPr lang="de-DE" sz="5400" dirty="0"/>
              <a:t>Die Ausführungsreihenfolge einer SAPUI5-Anwendung</a:t>
            </a:r>
            <a:br>
              <a:rPr lang="de-DE" sz="5400" dirty="0"/>
            </a:br>
            <a:endParaRPr lang="de-DE" sz="5400" dirty="0"/>
          </a:p>
        </p:txBody>
      </p:sp>
      <p:sp>
        <p:nvSpPr>
          <p:cNvPr id="10" name="sketch line">
            <a:extLst>
              <a:ext uri="{FF2B5EF4-FFF2-40B4-BE49-F238E27FC236}">
                <a16:creationId xmlns:a16="http://schemas.microsoft.com/office/drawing/2014/main" id="{AB53AE53-0C56-C70B-C06C-2082688A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445D6A0-9C72-5048-4E22-83ABE0461628}"/>
              </a:ext>
            </a:extLst>
          </p:cNvPr>
          <p:cNvSpPr>
            <a:spLocks noGrp="1"/>
          </p:cNvSpPr>
          <p:nvPr>
            <p:ph idx="1"/>
          </p:nvPr>
        </p:nvSpPr>
        <p:spPr>
          <a:xfrm>
            <a:off x="838200" y="1929384"/>
            <a:ext cx="10515600" cy="4251960"/>
          </a:xfrm>
        </p:spPr>
        <p:txBody>
          <a:bodyPr>
            <a:normAutofit fontScale="25000" lnSpcReduction="20000"/>
          </a:bodyPr>
          <a:lstStyle/>
          <a:p>
            <a:pPr marL="0" indent="0">
              <a:buNone/>
            </a:pPr>
            <a:r>
              <a:rPr lang="de-DE" sz="3000" dirty="0"/>
              <a:t>Nachfolgend ist die Reihenfolge aufgeführt, in der SAPUI5-Anwendungen ausgeführt werden. Die Anwendungsdateien des jeweiligen Ausführungsschritts sind </a:t>
            </a:r>
            <a:r>
              <a:rPr lang="de-DE" sz="3000" b="1" dirty="0"/>
              <a:t>fett gedruckt</a:t>
            </a:r>
            <a:r>
              <a:rPr lang="de-DE" sz="3000" dirty="0"/>
              <a:t>:</a:t>
            </a:r>
          </a:p>
          <a:p>
            <a:pPr marL="0" indent="0">
              <a:buNone/>
            </a:pPr>
            <a:endParaRPr lang="de-DE" sz="4800" dirty="0"/>
          </a:p>
          <a:p>
            <a:pPr marL="342900" indent="-342900">
              <a:buAutoNum type="arabicPeriod"/>
            </a:pPr>
            <a:r>
              <a:rPr lang="de-DE" sz="4000" dirty="0"/>
              <a:t>Start der Anwendung </a:t>
            </a:r>
            <a:r>
              <a:rPr lang="de-DE" sz="4000" b="1" dirty="0"/>
              <a:t>(index.html)</a:t>
            </a:r>
          </a:p>
          <a:p>
            <a:pPr marL="342900" indent="-342900">
              <a:buAutoNum type="arabicPeriod"/>
            </a:pPr>
            <a:r>
              <a:rPr lang="de-DE" sz="4000" dirty="0"/>
              <a:t>SAPUI5-Ressourcen laden</a:t>
            </a:r>
          </a:p>
          <a:p>
            <a:pPr marL="342900" indent="-342900">
              <a:buAutoNum type="arabicPeriod"/>
            </a:pPr>
            <a:r>
              <a:rPr lang="de-DE" sz="4000" dirty="0"/>
              <a:t>Index-Bootstrap lädt Komponente </a:t>
            </a:r>
            <a:r>
              <a:rPr lang="de-DE" sz="4000" b="1" dirty="0"/>
              <a:t>(component.js)</a:t>
            </a:r>
          </a:p>
          <a:p>
            <a:pPr marL="342900" indent="-342900">
              <a:buAutoNum type="arabicPeriod"/>
            </a:pPr>
            <a:r>
              <a:rPr lang="de-DE" sz="4000" dirty="0"/>
              <a:t>Komponente lädt Deskriptor </a:t>
            </a:r>
            <a:r>
              <a:rPr lang="de-DE" sz="4000" b="1" dirty="0"/>
              <a:t>(</a:t>
            </a:r>
            <a:r>
              <a:rPr lang="de-DE" sz="4000" b="1" dirty="0" err="1"/>
              <a:t>manifest.json</a:t>
            </a:r>
            <a:r>
              <a:rPr lang="de-DE" sz="4000" b="1" dirty="0"/>
              <a:t>)</a:t>
            </a:r>
          </a:p>
          <a:p>
            <a:pPr marL="342900" indent="-342900">
              <a:buAutoNum type="arabicPeriod"/>
            </a:pPr>
            <a:r>
              <a:rPr lang="de-DE" sz="4000" dirty="0"/>
              <a:t>Komponente erstellt im Deskriptor definierte Modelle</a:t>
            </a:r>
          </a:p>
          <a:p>
            <a:pPr marL="342900" indent="-342900">
              <a:buAutoNum type="arabicPeriod"/>
            </a:pPr>
            <a:r>
              <a:rPr lang="de-DE" sz="4000" dirty="0" err="1"/>
              <a:t>Init</a:t>
            </a:r>
            <a:r>
              <a:rPr lang="de-DE" sz="4000" dirty="0"/>
              <a:t>-Funktion der Komponente ausführen</a:t>
            </a:r>
          </a:p>
          <a:p>
            <a:pPr marL="342900" indent="-342900">
              <a:buAutoNum type="arabicPeriod"/>
            </a:pPr>
            <a:r>
              <a:rPr lang="de-DE" sz="4000" dirty="0"/>
              <a:t>Die </a:t>
            </a:r>
            <a:r>
              <a:rPr lang="de-DE" sz="4000" dirty="0" err="1"/>
              <a:t>Init</a:t>
            </a:r>
            <a:r>
              <a:rPr lang="de-DE" sz="4000" dirty="0"/>
              <a:t>-Funktion der Komponente führt die </a:t>
            </a:r>
            <a:r>
              <a:rPr lang="de-DE" sz="4000" dirty="0" err="1"/>
              <a:t>Init</a:t>
            </a:r>
            <a:r>
              <a:rPr lang="de-DE" sz="4000" dirty="0"/>
              <a:t>-Funktion der übergeordneten </a:t>
            </a:r>
            <a:r>
              <a:rPr lang="de-DE" sz="4000" dirty="0" err="1"/>
              <a:t>UIComponent</a:t>
            </a:r>
            <a:r>
              <a:rPr lang="de-DE" sz="4000" dirty="0"/>
              <a:t> aus</a:t>
            </a:r>
          </a:p>
          <a:p>
            <a:pPr marL="342900" indent="-342900">
              <a:buAutoNum type="arabicPeriod"/>
            </a:pPr>
            <a:r>
              <a:rPr lang="de-DE" sz="4000" dirty="0"/>
              <a:t>Die </a:t>
            </a:r>
            <a:r>
              <a:rPr lang="de-DE" sz="4000" dirty="0" err="1"/>
              <a:t>Init</a:t>
            </a:r>
            <a:r>
              <a:rPr lang="de-DE" sz="4000" dirty="0"/>
              <a:t>-Funktion der übergeordneten </a:t>
            </a:r>
            <a:r>
              <a:rPr lang="de-DE" sz="4000" dirty="0" err="1"/>
              <a:t>UIComponent</a:t>
            </a:r>
            <a:r>
              <a:rPr lang="de-DE" sz="4000" dirty="0"/>
              <a:t> erstellt den Router des Manifests</a:t>
            </a:r>
          </a:p>
          <a:p>
            <a:pPr marL="342900" indent="-342900">
              <a:buAutoNum type="arabicPeriod"/>
            </a:pPr>
            <a:r>
              <a:rPr lang="de-DE" sz="4000" dirty="0"/>
              <a:t>Die </a:t>
            </a:r>
            <a:r>
              <a:rPr lang="de-DE" sz="4000" dirty="0" err="1"/>
              <a:t>Init</a:t>
            </a:r>
            <a:r>
              <a:rPr lang="de-DE" sz="4000" dirty="0"/>
              <a:t>-Funktion der übergeordneten </a:t>
            </a:r>
            <a:r>
              <a:rPr lang="de-DE" sz="4000" dirty="0" err="1"/>
              <a:t>UIComponent</a:t>
            </a:r>
            <a:r>
              <a:rPr lang="de-DE" sz="4000" dirty="0"/>
              <a:t> erstellt die Root-View des Manifests </a:t>
            </a:r>
            <a:r>
              <a:rPr lang="de-DE" sz="4000" b="1" dirty="0"/>
              <a:t>(View1.view.xml)</a:t>
            </a:r>
          </a:p>
          <a:p>
            <a:pPr marL="342900" indent="-342900">
              <a:buAutoNum type="arabicPeriod"/>
            </a:pPr>
            <a:r>
              <a:rPr lang="de-DE" sz="4000" dirty="0"/>
              <a:t>Die Root-View erstellt das Root-Control</a:t>
            </a:r>
          </a:p>
          <a:p>
            <a:pPr marL="342900" indent="-342900">
              <a:buAutoNum type="arabicPeriod"/>
            </a:pPr>
            <a:r>
              <a:rPr lang="de-DE" sz="4000" dirty="0"/>
              <a:t>Die </a:t>
            </a:r>
            <a:r>
              <a:rPr lang="de-DE" sz="4000" dirty="0" err="1"/>
              <a:t>Init</a:t>
            </a:r>
            <a:r>
              <a:rPr lang="de-DE" sz="4000" dirty="0"/>
              <a:t>-Funktion der Komponente initialisiert den Router</a:t>
            </a:r>
          </a:p>
          <a:p>
            <a:pPr marL="342900" indent="-342900">
              <a:buAutoNum type="arabicPeriod"/>
            </a:pPr>
            <a:r>
              <a:rPr lang="de-DE" sz="4000" dirty="0"/>
              <a:t>Der Router erstellt andere erforderliche Views</a:t>
            </a:r>
          </a:p>
          <a:p>
            <a:pPr marL="342900" indent="-342900">
              <a:buAutoNum type="arabicPeriod"/>
            </a:pPr>
            <a:r>
              <a:rPr lang="de-DE" sz="4000" dirty="0"/>
              <a:t>Jede View lädt den entsprechenden Controller </a:t>
            </a:r>
            <a:r>
              <a:rPr lang="de-DE" sz="4000" b="1" dirty="0"/>
              <a:t>(View1.controller.js)</a:t>
            </a:r>
          </a:p>
          <a:p>
            <a:pPr marL="342900" indent="-342900">
              <a:buAutoNum type="arabicPeriod"/>
            </a:pPr>
            <a:r>
              <a:rPr lang="de-DE" sz="4000" dirty="0"/>
              <a:t>Jeder Controller führt seine </a:t>
            </a:r>
            <a:r>
              <a:rPr lang="de-DE" sz="4000" dirty="0" err="1"/>
              <a:t>Init</a:t>
            </a:r>
            <a:r>
              <a:rPr lang="de-DE" sz="4000" dirty="0"/>
              <a:t>-Funktion aus</a:t>
            </a:r>
          </a:p>
          <a:p>
            <a:pPr marL="342900" indent="-342900">
              <a:buAutoNum type="arabicPeriod"/>
            </a:pPr>
            <a:r>
              <a:rPr lang="de-DE" sz="4000" dirty="0"/>
              <a:t>Router platziert Views in der Root-Control</a:t>
            </a:r>
          </a:p>
          <a:p>
            <a:pPr marL="342900" indent="-342900">
              <a:buAutoNum type="arabicPeriod"/>
            </a:pPr>
            <a:r>
              <a:rPr lang="de-DE" sz="4000" dirty="0"/>
              <a:t>Models sind in den Views verfügbar</a:t>
            </a:r>
          </a:p>
          <a:p>
            <a:pPr marL="342900" indent="-342900">
              <a:buAutoNum type="arabicPeriod"/>
            </a:pPr>
            <a:r>
              <a:rPr lang="de-DE" sz="4000" dirty="0"/>
              <a:t>Evaluierung der </a:t>
            </a:r>
            <a:r>
              <a:rPr lang="de-DE" sz="4000" dirty="0" err="1"/>
              <a:t>Bindings</a:t>
            </a:r>
            <a:r>
              <a:rPr lang="de-DE" sz="4000" dirty="0"/>
              <a:t> der View</a:t>
            </a:r>
          </a:p>
          <a:p>
            <a:pPr marL="342900" indent="-342900">
              <a:buAutoNum type="arabicPeriod"/>
            </a:pPr>
            <a:r>
              <a:rPr lang="de-DE" sz="4000" dirty="0"/>
              <a:t>Abrufen von Modelldaten</a:t>
            </a:r>
          </a:p>
          <a:p>
            <a:endParaRPr lang="de-DE" sz="2200" dirty="0"/>
          </a:p>
          <a:p>
            <a:endParaRPr lang="de-DE" sz="2200" dirty="0"/>
          </a:p>
        </p:txBody>
      </p:sp>
    </p:spTree>
    <p:extLst>
      <p:ext uri="{BB962C8B-B14F-4D97-AF65-F5344CB8AC3E}">
        <p14:creationId xmlns:p14="http://schemas.microsoft.com/office/powerpoint/2010/main" val="1705209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92DB5C-FA75-46ED-2A7A-A9846C026F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AA38A850-8832-8E8A-6A1B-5A68969C6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F80028-7041-636A-C593-686A02E7C63A}"/>
              </a:ext>
            </a:extLst>
          </p:cNvPr>
          <p:cNvSpPr>
            <a:spLocks noGrp="1"/>
          </p:cNvSpPr>
          <p:nvPr>
            <p:ph type="title"/>
          </p:nvPr>
        </p:nvSpPr>
        <p:spPr>
          <a:xfrm>
            <a:off x="838200" y="365125"/>
            <a:ext cx="10515600" cy="1325563"/>
          </a:xfrm>
        </p:spPr>
        <p:txBody>
          <a:bodyPr>
            <a:normAutofit/>
          </a:bodyPr>
          <a:lstStyle/>
          <a:p>
            <a:r>
              <a:rPr lang="de-DE" sz="4200" dirty="0"/>
              <a:t>SAP UI5 App –Grundlegende Dateien</a:t>
            </a:r>
          </a:p>
        </p:txBody>
      </p:sp>
      <p:sp>
        <p:nvSpPr>
          <p:cNvPr id="43" name="sketch line">
            <a:extLst>
              <a:ext uri="{FF2B5EF4-FFF2-40B4-BE49-F238E27FC236}">
                <a16:creationId xmlns:a16="http://schemas.microsoft.com/office/drawing/2014/main" id="{A3F33DC9-9781-32DE-7348-C6AF0A15E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Grafik 3">
            <a:extLst>
              <a:ext uri="{FF2B5EF4-FFF2-40B4-BE49-F238E27FC236}">
                <a16:creationId xmlns:a16="http://schemas.microsoft.com/office/drawing/2014/main" id="{DD363C4D-C31F-80B8-8796-41DD42CD456F}"/>
              </a:ext>
            </a:extLst>
          </p:cNvPr>
          <p:cNvPicPr>
            <a:picLocks noChangeAspect="1"/>
          </p:cNvPicPr>
          <p:nvPr/>
        </p:nvPicPr>
        <p:blipFill>
          <a:blip r:embed="rId3"/>
          <a:stretch>
            <a:fillRect/>
          </a:stretch>
        </p:blipFill>
        <p:spPr>
          <a:xfrm>
            <a:off x="972765" y="1721849"/>
            <a:ext cx="8518739" cy="4771026"/>
          </a:xfrm>
          <a:prstGeom prst="rect">
            <a:avLst/>
          </a:prstGeom>
        </p:spPr>
      </p:pic>
    </p:spTree>
    <p:extLst>
      <p:ext uri="{BB962C8B-B14F-4D97-AF65-F5344CB8AC3E}">
        <p14:creationId xmlns:p14="http://schemas.microsoft.com/office/powerpoint/2010/main" val="3335816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E28BC3-E766-1FAB-EE64-1E0760635F5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Hands On</a:t>
            </a:r>
          </a:p>
        </p:txBody>
      </p:sp>
      <p:sp>
        <p:nvSpPr>
          <p:cNvPr id="3" name="Inhaltsplatzhalter 2">
            <a:extLst>
              <a:ext uri="{FF2B5EF4-FFF2-40B4-BE49-F238E27FC236}">
                <a16:creationId xmlns:a16="http://schemas.microsoft.com/office/drawing/2014/main" id="{61AF2CE0-2B59-4403-89D2-452D5E1A30B7}"/>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SAPUI5 -</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38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F5DFB6-5909-6050-FFC0-8C83E163687B}"/>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48F4700-C3FA-B60E-03AC-184DA891A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C48E90D-EE6A-A93B-5B08-F62E00125983}"/>
              </a:ext>
            </a:extLst>
          </p:cNvPr>
          <p:cNvSpPr>
            <a:spLocks noGrp="1"/>
          </p:cNvSpPr>
          <p:nvPr>
            <p:ph type="ctrTitle"/>
          </p:nvPr>
        </p:nvSpPr>
        <p:spPr>
          <a:xfrm>
            <a:off x="643467" y="643467"/>
            <a:ext cx="5775439" cy="4567137"/>
          </a:xfrm>
        </p:spPr>
        <p:txBody>
          <a:bodyPr>
            <a:normAutofit/>
          </a:bodyPr>
          <a:lstStyle/>
          <a:p>
            <a:pPr algn="l"/>
            <a:r>
              <a:rPr lang="de-DE" sz="4400" dirty="0"/>
              <a:t>SAPUI5 UI Elemente und deren Verwendung</a:t>
            </a:r>
          </a:p>
        </p:txBody>
      </p:sp>
      <p:sp>
        <p:nvSpPr>
          <p:cNvPr id="3" name="Untertitel 2">
            <a:extLst>
              <a:ext uri="{FF2B5EF4-FFF2-40B4-BE49-F238E27FC236}">
                <a16:creationId xmlns:a16="http://schemas.microsoft.com/office/drawing/2014/main" id="{E681B679-91D8-8009-6E7D-263C6B9DCC89}"/>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0E6D97CC-C949-ECA0-D57C-5FB7034A04EF}"/>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34870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8F9F0E-5F81-7648-C8FC-C95D071055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4DCE51-69B0-6439-BEA2-8907F0A97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EDAF9B2-7528-C47E-1BA7-05C4F5BDD1CA}"/>
              </a:ext>
            </a:extLst>
          </p:cNvPr>
          <p:cNvSpPr>
            <a:spLocks noGrp="1"/>
          </p:cNvSpPr>
          <p:nvPr>
            <p:ph type="title"/>
          </p:nvPr>
        </p:nvSpPr>
        <p:spPr>
          <a:xfrm>
            <a:off x="838200" y="365125"/>
            <a:ext cx="10515600" cy="1325563"/>
          </a:xfrm>
        </p:spPr>
        <p:txBody>
          <a:bodyPr>
            <a:normAutofit/>
          </a:bodyPr>
          <a:lstStyle/>
          <a:p>
            <a:r>
              <a:rPr lang="de-DE" sz="5400" dirty="0"/>
              <a:t>UI Elemente (Controls)</a:t>
            </a:r>
          </a:p>
        </p:txBody>
      </p:sp>
      <p:sp>
        <p:nvSpPr>
          <p:cNvPr id="10" name="sketch line">
            <a:extLst>
              <a:ext uri="{FF2B5EF4-FFF2-40B4-BE49-F238E27FC236}">
                <a16:creationId xmlns:a16="http://schemas.microsoft.com/office/drawing/2014/main" id="{61435112-05EC-CBCF-EABE-E15C8D6E9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E04C60C-8CD1-9C18-1023-484A02404222}"/>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2400" dirty="0">
                <a:effectLst/>
                <a:latin typeface="Arial" panose="020B0604020202020204" pitchFamily="34" charset="0"/>
                <a:ea typeface="Times New Roman" panose="02020603050405020304" pitchFamily="18" charset="0"/>
              </a:rPr>
              <a:t>Der </a:t>
            </a:r>
            <a:r>
              <a:rPr lang="de-DE" sz="2400" b="1" dirty="0">
                <a:effectLst/>
                <a:latin typeface="Arial" panose="020B0604020202020204" pitchFamily="34" charset="0"/>
                <a:ea typeface="Times New Roman" panose="02020603050405020304" pitchFamily="18" charset="0"/>
              </a:rPr>
              <a:t>Typ</a:t>
            </a:r>
            <a:r>
              <a:rPr lang="de-DE" sz="2400" dirty="0">
                <a:effectLst/>
                <a:latin typeface="Arial" panose="020B0604020202020204" pitchFamily="34" charset="0"/>
                <a:ea typeface="Times New Roman" panose="02020603050405020304" pitchFamily="18" charset="0"/>
              </a:rPr>
              <a:t> des Elements gibt zunächst an, um welche Art von Control es sich handelt und setzt sich aus der Bibliothek und dem Namen für diesen Elementtyp zusammen (z.B. </a:t>
            </a:r>
            <a:r>
              <a:rPr lang="de-DE" sz="2400" dirty="0" err="1">
                <a:effectLst/>
                <a:latin typeface="Arial" panose="020B0604020202020204" pitchFamily="34" charset="0"/>
                <a:ea typeface="Times New Roman" panose="02020603050405020304" pitchFamily="18" charset="0"/>
              </a:rPr>
              <a:t>sap.m.Label</a:t>
            </a:r>
            <a:r>
              <a:rPr lang="de-DE" sz="2400" dirty="0">
                <a:effectLst/>
                <a:latin typeface="Arial" panose="020B0604020202020204" pitchFamily="34" charset="0"/>
                <a:ea typeface="Times New Roman" panose="02020603050405020304" pitchFamily="18" charset="0"/>
              </a:rPr>
              <a:t>).</a:t>
            </a: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ID</a:t>
            </a:r>
            <a:r>
              <a:rPr lang="de-DE" sz="2400" dirty="0">
                <a:effectLst/>
                <a:latin typeface="Arial" panose="020B0604020202020204" pitchFamily="34" charset="0"/>
                <a:ea typeface="Times New Roman" panose="02020603050405020304" pitchFamily="18" charset="0"/>
              </a:rPr>
              <a:t> eines Elements kann genutzt werden, um ein Element eindeutig zu identifizieren und ist z.B. für den Zugriff aus dem Controller heraus nützlich. Z.B. aus dem Controller heraus:</a:t>
            </a:r>
          </a:p>
          <a:p>
            <a:pPr marL="997585" lvl="1" algn="just">
              <a:spcAft>
                <a:spcPts val="600"/>
              </a:spcAft>
            </a:pPr>
            <a:r>
              <a:rPr lang="de-DE" sz="2000" dirty="0" err="1">
                <a:latin typeface="Arial" panose="020B0604020202020204" pitchFamily="34" charset="0"/>
                <a:ea typeface="Times New Roman" panose="02020603050405020304" pitchFamily="18" charset="0"/>
              </a:rPr>
              <a:t>var</a:t>
            </a:r>
            <a:r>
              <a:rPr lang="de-DE" sz="2000" dirty="0">
                <a:latin typeface="Arial" panose="020B0604020202020204" pitchFamily="34" charset="0"/>
                <a:ea typeface="Times New Roman" panose="02020603050405020304" pitchFamily="18" charset="0"/>
              </a:rPr>
              <a:t> </a:t>
            </a:r>
            <a:r>
              <a:rPr lang="de-DE" sz="2000" dirty="0" err="1">
                <a:latin typeface="Arial" panose="020B0604020202020204" pitchFamily="34" charset="0"/>
                <a:ea typeface="Times New Roman" panose="02020603050405020304" pitchFamily="18" charset="0"/>
              </a:rPr>
              <a:t>oButton</a:t>
            </a:r>
            <a:r>
              <a:rPr lang="de-DE" sz="2000" dirty="0">
                <a:latin typeface="Arial" panose="020B0604020202020204" pitchFamily="34" charset="0"/>
                <a:ea typeface="Times New Roman" panose="02020603050405020304" pitchFamily="18" charset="0"/>
              </a:rPr>
              <a:t> = </a:t>
            </a:r>
            <a:r>
              <a:rPr lang="de-DE" sz="2000" dirty="0" err="1">
                <a:latin typeface="Arial" panose="020B0604020202020204" pitchFamily="34" charset="0"/>
                <a:ea typeface="Times New Roman" panose="02020603050405020304" pitchFamily="18" charset="0"/>
              </a:rPr>
              <a:t>this.getView</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byId</a:t>
            </a:r>
            <a:r>
              <a:rPr lang="de-DE" sz="2000" dirty="0">
                <a:latin typeface="Arial" panose="020B0604020202020204" pitchFamily="34" charset="0"/>
                <a:ea typeface="Times New Roman" panose="02020603050405020304" pitchFamily="18" charset="0"/>
              </a:rPr>
              <a:t>(„</a:t>
            </a:r>
            <a:r>
              <a:rPr lang="de-DE" sz="2000" dirty="0" err="1">
                <a:latin typeface="Arial" panose="020B0604020202020204" pitchFamily="34" charset="0"/>
                <a:ea typeface="Times New Roman" panose="02020603050405020304" pitchFamily="18" charset="0"/>
              </a:rPr>
              <a:t>button</a:t>
            </a:r>
            <a:r>
              <a:rPr lang="de-DE" sz="2000" dirty="0">
                <a:latin typeface="Arial" panose="020B0604020202020204" pitchFamily="34" charset="0"/>
                <a:ea typeface="Times New Roman" panose="02020603050405020304" pitchFamily="18" charset="0"/>
              </a:rPr>
              <a:t>“);</a:t>
            </a:r>
            <a:endParaRPr lang="de-DE" sz="2000" dirty="0">
              <a:effectLst/>
              <a:latin typeface="Arial" panose="020B0604020202020204" pitchFamily="34" charset="0"/>
              <a:ea typeface="Times New Roman" panose="02020603050405020304" pitchFamily="18" charset="0"/>
            </a:endParaRPr>
          </a:p>
          <a:p>
            <a:pPr marL="540385" algn="just">
              <a:spcAft>
                <a:spcPts val="600"/>
              </a:spcAft>
            </a:pPr>
            <a:r>
              <a:rPr lang="de-DE" sz="2400" dirty="0">
                <a:effectLst/>
                <a:latin typeface="Arial" panose="020B0604020202020204" pitchFamily="34" charset="0"/>
                <a:ea typeface="Times New Roman" panose="02020603050405020304" pitchFamily="18" charset="0"/>
              </a:rPr>
              <a:t>Die </a:t>
            </a:r>
            <a:r>
              <a:rPr lang="de-DE" sz="2400" b="1" dirty="0">
                <a:effectLst/>
                <a:latin typeface="Arial" panose="020B0604020202020204" pitchFamily="34" charset="0"/>
                <a:ea typeface="Times New Roman" panose="02020603050405020304" pitchFamily="18" charset="0"/>
              </a:rPr>
              <a:t>Eigenschaften</a:t>
            </a:r>
            <a:r>
              <a:rPr lang="de-DE" sz="2400" dirty="0">
                <a:effectLst/>
                <a:latin typeface="Arial" panose="020B0604020202020204" pitchFamily="34" charset="0"/>
                <a:ea typeface="Times New Roman" panose="02020603050405020304" pitchFamily="18" charset="0"/>
              </a:rPr>
              <a:t> (Properties) definieren das Anzeigeverhalten und die Anzeige des Elements selbst. </a:t>
            </a:r>
          </a:p>
          <a:p>
            <a:endParaRPr lang="de-DE" sz="2200" dirty="0"/>
          </a:p>
          <a:p>
            <a:endParaRPr lang="de-DE" sz="2200" dirty="0"/>
          </a:p>
        </p:txBody>
      </p:sp>
    </p:spTree>
    <p:extLst>
      <p:ext uri="{BB962C8B-B14F-4D97-AF65-F5344CB8AC3E}">
        <p14:creationId xmlns:p14="http://schemas.microsoft.com/office/powerpoint/2010/main" val="1783943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sap.ui</a:t>
            </a:r>
            <a:r>
              <a:rPr lang="de-DE" sz="5400" dirty="0"/>
              <a:t> Library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DFCE348D-6ECE-F681-1F43-0A51BD772013}"/>
              </a:ext>
            </a:extLst>
          </p:cNvPr>
          <p:cNvSpPr>
            <a:spLocks noGrp="1"/>
          </p:cNvSpPr>
          <p:nvPr>
            <p:ph idx="1"/>
          </p:nvPr>
        </p:nvSpPr>
        <p:spPr/>
        <p:txBody>
          <a:bodyPr>
            <a:normAutofit fontScale="77500" lnSpcReduction="20000"/>
          </a:bodyPr>
          <a:lstStyle/>
          <a:p>
            <a:pPr lvl="0"/>
            <a:r>
              <a:rPr lang="de-DE" dirty="0"/>
              <a:t>Fokus liegt auf Desktop-Maus Interaktion</a:t>
            </a:r>
            <a:endParaRPr lang="en-US" dirty="0"/>
          </a:p>
          <a:p>
            <a:pPr lvl="0"/>
            <a:r>
              <a:rPr lang="de-DE" dirty="0"/>
              <a:t>Umfangreiche UI Controls für moderne Benutzerschnittstellen</a:t>
            </a:r>
          </a:p>
          <a:p>
            <a:pPr lvl="1"/>
            <a:r>
              <a:rPr lang="de-DE" dirty="0"/>
              <a:t>Einfache </a:t>
            </a:r>
            <a:br>
              <a:rPr lang="de-DE" dirty="0"/>
            </a:br>
            <a:r>
              <a:rPr lang="de-DE" dirty="0"/>
              <a:t>(Buttons, </a:t>
            </a:r>
            <a:r>
              <a:rPr lang="de-DE" dirty="0" err="1"/>
              <a:t>Textbox</a:t>
            </a:r>
            <a:r>
              <a:rPr lang="de-DE" dirty="0"/>
              <a:t>, Links, Bilder) </a:t>
            </a:r>
          </a:p>
          <a:p>
            <a:pPr lvl="1"/>
            <a:endParaRPr lang="de-DE" dirty="0"/>
          </a:p>
          <a:p>
            <a:pPr lvl="1"/>
            <a:r>
              <a:rPr lang="de-DE" dirty="0"/>
              <a:t>Komplexe</a:t>
            </a:r>
            <a:br>
              <a:rPr lang="de-DE" dirty="0"/>
            </a:br>
            <a:r>
              <a:rPr lang="de-DE" dirty="0"/>
              <a:t>(Tabellen, </a:t>
            </a:r>
            <a:r>
              <a:rPr lang="de-DE" dirty="0" err="1"/>
              <a:t>DataGrids</a:t>
            </a:r>
            <a:r>
              <a:rPr lang="de-DE" dirty="0"/>
              <a:t>, </a:t>
            </a:r>
            <a:r>
              <a:rPr lang="de-DE" dirty="0" err="1"/>
              <a:t>Tree</a:t>
            </a:r>
            <a:r>
              <a:rPr lang="de-DE" dirty="0"/>
              <a:t> ..)</a:t>
            </a:r>
          </a:p>
          <a:p>
            <a:pPr lvl="1"/>
            <a:endParaRPr lang="de-DE" dirty="0"/>
          </a:p>
          <a:p>
            <a:pPr lvl="1"/>
            <a:r>
              <a:rPr lang="de-DE" dirty="0"/>
              <a:t>Form-Elemente</a:t>
            </a:r>
            <a:br>
              <a:rPr lang="de-DE" dirty="0"/>
            </a:br>
            <a:r>
              <a:rPr lang="de-DE" dirty="0"/>
              <a:t>(Date-Picker, Slider ..)</a:t>
            </a:r>
          </a:p>
          <a:p>
            <a:pPr lvl="1"/>
            <a:endParaRPr lang="de-DE" dirty="0"/>
          </a:p>
          <a:p>
            <a:pPr lvl="1"/>
            <a:r>
              <a:rPr lang="de-DE" dirty="0" err="1"/>
              <a:t>Layouting</a:t>
            </a:r>
            <a:br>
              <a:rPr lang="de-DE" dirty="0"/>
            </a:br>
            <a:r>
              <a:rPr lang="de-DE" dirty="0"/>
              <a:t>(Tabs, Dialoge .. )</a:t>
            </a:r>
          </a:p>
          <a:p>
            <a:endParaRPr lang="de-DE" dirty="0"/>
          </a:p>
          <a:p>
            <a:r>
              <a:rPr lang="de-DE" dirty="0"/>
              <a:t>Nicht immer geeignet für mobile </a:t>
            </a:r>
            <a:br>
              <a:rPr lang="de-DE" dirty="0"/>
            </a:br>
            <a:r>
              <a:rPr lang="de-DE" dirty="0"/>
              <a:t>Geräte und Touch-Interaktion</a:t>
            </a:r>
          </a:p>
          <a:p>
            <a:endParaRPr lang="de-DE" dirty="0"/>
          </a:p>
        </p:txBody>
      </p:sp>
      <p:pic>
        <p:nvPicPr>
          <p:cNvPr id="9" name="Grafik 8">
            <a:extLst>
              <a:ext uri="{FF2B5EF4-FFF2-40B4-BE49-F238E27FC236}">
                <a16:creationId xmlns:a16="http://schemas.microsoft.com/office/drawing/2014/main" id="{0D242B34-A5D4-EA7A-A4B0-A68F363DF5F9}"/>
              </a:ext>
            </a:extLst>
          </p:cNvPr>
          <p:cNvPicPr>
            <a:picLocks noChangeAspect="1"/>
          </p:cNvPicPr>
          <p:nvPr/>
        </p:nvPicPr>
        <p:blipFill>
          <a:blip r:embed="rId3"/>
          <a:stretch>
            <a:fillRect/>
          </a:stretch>
        </p:blipFill>
        <p:spPr>
          <a:xfrm>
            <a:off x="5575741" y="3183674"/>
            <a:ext cx="6195635" cy="1278464"/>
          </a:xfrm>
          <a:prstGeom prst="rect">
            <a:avLst/>
          </a:prstGeom>
        </p:spPr>
      </p:pic>
    </p:spTree>
    <p:extLst>
      <p:ext uri="{BB962C8B-B14F-4D97-AF65-F5344CB8AC3E}">
        <p14:creationId xmlns:p14="http://schemas.microsoft.com/office/powerpoint/2010/main" val="30880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ED73-FE6F-401C-CE1F-4CE8FB105BE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125C411-A6C3-4DDE-CFEE-947CD685D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A2D989-3B1E-B878-7B5C-8619F52FFD55}"/>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24C702F-C1A5-0053-7A67-3FFA3145E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3" name="Inhaltsplatzhalter 2">
            <a:extLst>
              <a:ext uri="{FF2B5EF4-FFF2-40B4-BE49-F238E27FC236}">
                <a16:creationId xmlns:a16="http://schemas.microsoft.com/office/drawing/2014/main" id="{7B2EF664-AEF7-0686-D62E-618E89EC01A6}"/>
              </a:ext>
            </a:extLst>
          </p:cNvPr>
          <p:cNvPicPr>
            <a:picLocks noGrp="1" noChangeAspect="1"/>
          </p:cNvPicPr>
          <p:nvPr>
            <p:ph idx="1"/>
          </p:nvPr>
        </p:nvPicPr>
        <p:blipFill>
          <a:blip r:embed="rId3"/>
          <a:stretch>
            <a:fillRect/>
          </a:stretch>
        </p:blipFill>
        <p:spPr>
          <a:xfrm>
            <a:off x="1331009" y="2201752"/>
            <a:ext cx="7387020" cy="3918210"/>
          </a:xfrm>
          <a:prstGeom prst="rect">
            <a:avLst/>
          </a:prstGeom>
          <a:ln w="6348" cmpd="sng">
            <a:solidFill>
              <a:srgbClr val="000000"/>
            </a:solidFill>
            <a:prstDash val="solid"/>
          </a:ln>
        </p:spPr>
      </p:pic>
    </p:spTree>
    <p:extLst>
      <p:ext uri="{BB962C8B-B14F-4D97-AF65-F5344CB8AC3E}">
        <p14:creationId xmlns:p14="http://schemas.microsoft.com/office/powerpoint/2010/main" val="2312448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0C6B2-9FD4-63DA-0BE9-6334A483CF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46FE0D-B457-4820-552A-416F364C5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5F5372-5FB1-C5A5-E15B-80A3993FA572}"/>
              </a:ext>
            </a:extLst>
          </p:cNvPr>
          <p:cNvSpPr>
            <a:spLocks noGrp="1"/>
          </p:cNvSpPr>
          <p:nvPr>
            <p:ph type="title"/>
          </p:nvPr>
        </p:nvSpPr>
        <p:spPr>
          <a:xfrm>
            <a:off x="838200" y="365125"/>
            <a:ext cx="10515600" cy="1325563"/>
          </a:xfrm>
        </p:spPr>
        <p:txBody>
          <a:bodyPr>
            <a:normAutofit/>
          </a:bodyPr>
          <a:lstStyle/>
          <a:p>
            <a:r>
              <a:rPr lang="de-DE" sz="5400" dirty="0"/>
              <a:t>Elemente aus </a:t>
            </a:r>
            <a:r>
              <a:rPr lang="de-DE" sz="5400" dirty="0" err="1"/>
              <a:t>sap.m</a:t>
            </a:r>
            <a:r>
              <a:rPr lang="de-DE" sz="5400" dirty="0"/>
              <a:t> Library</a:t>
            </a:r>
          </a:p>
        </p:txBody>
      </p:sp>
      <p:sp>
        <p:nvSpPr>
          <p:cNvPr id="10" name="sketch line">
            <a:extLst>
              <a:ext uri="{FF2B5EF4-FFF2-40B4-BE49-F238E27FC236}">
                <a16:creationId xmlns:a16="http://schemas.microsoft.com/office/drawing/2014/main" id="{A259EF3B-7461-B8F3-6B05-1E725FF258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Inhaltsplatzhalter 4">
            <a:extLst>
              <a:ext uri="{FF2B5EF4-FFF2-40B4-BE49-F238E27FC236}">
                <a16:creationId xmlns:a16="http://schemas.microsoft.com/office/drawing/2014/main" id="{36B203F7-DA3F-E708-30B5-3C79E4A5B488}"/>
              </a:ext>
            </a:extLst>
          </p:cNvPr>
          <p:cNvSpPr>
            <a:spLocks noGrp="1"/>
          </p:cNvSpPr>
          <p:nvPr>
            <p:ph idx="1"/>
          </p:nvPr>
        </p:nvSpPr>
        <p:spPr/>
        <p:txBody>
          <a:bodyPr>
            <a:normAutofit fontScale="85000" lnSpcReduction="20000"/>
          </a:bodyPr>
          <a:lstStyle/>
          <a:p>
            <a:pPr lvl="0"/>
            <a:r>
              <a:rPr lang="en-US" dirty="0"/>
              <a:t>Focus </a:t>
            </a:r>
            <a:r>
              <a:rPr lang="en-US" dirty="0" err="1"/>
              <a:t>liegt</a:t>
            </a:r>
            <a:r>
              <a:rPr lang="en-US" dirty="0"/>
              <a:t> auf Touch-</a:t>
            </a:r>
            <a:r>
              <a:rPr lang="en-US" dirty="0" err="1"/>
              <a:t>Interaktionen</a:t>
            </a:r>
            <a:r>
              <a:rPr lang="en-US" dirty="0"/>
              <a:t> (</a:t>
            </a:r>
            <a:r>
              <a:rPr lang="en-US" dirty="0" err="1"/>
              <a:t>aber</a:t>
            </a:r>
            <a:r>
              <a:rPr lang="en-US" dirty="0"/>
              <a:t> </a:t>
            </a:r>
            <a:r>
              <a:rPr lang="en-US" dirty="0" err="1"/>
              <a:t>auch</a:t>
            </a:r>
            <a:r>
              <a:rPr lang="en-US" dirty="0"/>
              <a:t> am Desktop </a:t>
            </a:r>
            <a:r>
              <a:rPr lang="en-US" dirty="0" err="1"/>
              <a:t>bedienbar</a:t>
            </a:r>
            <a:r>
              <a:rPr lang="en-US" dirty="0"/>
              <a:t>)</a:t>
            </a:r>
          </a:p>
          <a:p>
            <a:r>
              <a:rPr lang="de-DE" dirty="0"/>
              <a:t>Basis für SAP Fiori-Apps </a:t>
            </a:r>
            <a:br>
              <a:rPr lang="de-DE" dirty="0"/>
            </a:br>
            <a:r>
              <a:rPr lang="de-DE" dirty="0"/>
              <a:t>und Fiori-like-Apps</a:t>
            </a:r>
          </a:p>
          <a:p>
            <a:pPr lvl="0"/>
            <a:r>
              <a:rPr lang="de-DE" dirty="0"/>
              <a:t>Controls</a:t>
            </a:r>
          </a:p>
          <a:p>
            <a:pPr lvl="1"/>
            <a:r>
              <a:rPr lang="de-DE" dirty="0"/>
              <a:t>Große Form-Elemente</a:t>
            </a:r>
            <a:br>
              <a:rPr lang="de-DE" dirty="0"/>
            </a:br>
            <a:r>
              <a:rPr lang="de-DE" dirty="0"/>
              <a:t>(Buttons, Textfelder, Slider …)</a:t>
            </a:r>
          </a:p>
          <a:p>
            <a:pPr lvl="1"/>
            <a:r>
              <a:rPr lang="de-DE" dirty="0"/>
              <a:t>Container</a:t>
            </a:r>
            <a:br>
              <a:rPr lang="de-DE" dirty="0"/>
            </a:br>
            <a:r>
              <a:rPr lang="de-DE" dirty="0"/>
              <a:t>(Listen, </a:t>
            </a:r>
            <a:r>
              <a:rPr lang="de-DE" dirty="0" err="1"/>
              <a:t>Tiles</a:t>
            </a:r>
            <a:r>
              <a:rPr lang="de-DE" dirty="0"/>
              <a:t>, Split-View)</a:t>
            </a:r>
          </a:p>
          <a:p>
            <a:pPr lvl="1"/>
            <a:r>
              <a:rPr lang="de-DE" dirty="0"/>
              <a:t>Gesten-Events</a:t>
            </a:r>
            <a:br>
              <a:rPr lang="de-DE" dirty="0"/>
            </a:br>
            <a:r>
              <a:rPr lang="de-DE" dirty="0"/>
              <a:t>(</a:t>
            </a:r>
            <a:r>
              <a:rPr lang="de-DE" dirty="0" err="1"/>
              <a:t>Swipe</a:t>
            </a:r>
            <a:r>
              <a:rPr lang="de-DE" dirty="0"/>
              <a:t>, Tab &amp; Hold)</a:t>
            </a:r>
          </a:p>
          <a:p>
            <a:pPr lvl="0"/>
            <a:endParaRPr lang="de-DE" dirty="0"/>
          </a:p>
          <a:p>
            <a:pPr lvl="0"/>
            <a:r>
              <a:rPr lang="de-DE" dirty="0"/>
              <a:t>Tipp: Tests am Desktop nur mit </a:t>
            </a:r>
            <a:br>
              <a:rPr lang="de-DE" dirty="0"/>
            </a:br>
            <a:r>
              <a:rPr lang="de-DE" dirty="0"/>
              <a:t>Chrome/Safari </a:t>
            </a:r>
            <a:br>
              <a:rPr lang="de-DE" dirty="0"/>
            </a:br>
            <a:r>
              <a:rPr lang="de-DE" dirty="0"/>
              <a:t>- Nicht geeignet für IE</a:t>
            </a:r>
            <a:endParaRPr lang="en-US" dirty="0"/>
          </a:p>
          <a:p>
            <a:endParaRPr lang="de-DE" dirty="0"/>
          </a:p>
        </p:txBody>
      </p:sp>
      <p:pic>
        <p:nvPicPr>
          <p:cNvPr id="6" name="Picture 3">
            <a:extLst>
              <a:ext uri="{FF2B5EF4-FFF2-40B4-BE49-F238E27FC236}">
                <a16:creationId xmlns:a16="http://schemas.microsoft.com/office/drawing/2014/main" id="{693D2586-C833-7E82-54E9-569EF1F4D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19" y="2401652"/>
            <a:ext cx="1882945" cy="7920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7" name="Picture 4">
            <a:extLst>
              <a:ext uri="{FF2B5EF4-FFF2-40B4-BE49-F238E27FC236}">
                <a16:creationId xmlns:a16="http://schemas.microsoft.com/office/drawing/2014/main" id="{0D9AC999-9321-460F-EE8D-301B9180B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9729" y="2149624"/>
            <a:ext cx="3179703" cy="12961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9" name="Picture 6">
            <a:extLst>
              <a:ext uri="{FF2B5EF4-FFF2-40B4-BE49-F238E27FC236}">
                <a16:creationId xmlns:a16="http://schemas.microsoft.com/office/drawing/2014/main" id="{3ABCAA50-772E-5C1E-34F7-6874A358F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5016" y="3546208"/>
            <a:ext cx="3728784" cy="30345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09344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053F5-85D4-9568-9626-6F34FD0F65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D829D5-9C56-040D-662B-CEFE7818A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AD6869-70FC-12AF-875E-6C2810A8559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73D19A11-0805-2CBF-A16F-061FCFDB4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AEFB89-48FF-FBEF-0F27-9721CA39E62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Label repräsentiert einen kurzen, beschreibenden Text für ein anderes Element der Applikation. Es informiert den Benutzer beispielsweise über die Art der angezeigten Informationen des assoziierten Elementes. </a:t>
            </a:r>
          </a:p>
          <a:p>
            <a:pPr marL="540385" algn="just">
              <a:spcAft>
                <a:spcPts val="600"/>
              </a:spcAft>
            </a:pPr>
            <a:r>
              <a:rPr lang="de-DE" sz="1800" dirty="0">
                <a:effectLst/>
                <a:latin typeface="Arial" panose="020B0604020202020204" pitchFamily="34" charset="0"/>
                <a:ea typeface="Times New Roman" panose="02020603050405020304" pitchFamily="18" charset="0"/>
              </a:rPr>
              <a:t>Wichtige Bestandteile des Labels sind v.a. die Eigenschaft </a:t>
            </a:r>
            <a:r>
              <a:rPr lang="de-DE" sz="1800" i="1" dirty="0" err="1">
                <a:effectLst/>
                <a:latin typeface="Arial" panose="020B0604020202020204" pitchFamily="34" charset="0"/>
                <a:ea typeface="Times New Roman" panose="02020603050405020304" pitchFamily="18" charset="0"/>
              </a:rPr>
              <a:t>text</a:t>
            </a:r>
            <a:r>
              <a:rPr lang="de-DE" sz="1800" dirty="0">
                <a:effectLst/>
                <a:latin typeface="Arial" panose="020B0604020202020204" pitchFamily="34" charset="0"/>
                <a:ea typeface="Times New Roman" panose="02020603050405020304" pitchFamily="18" charset="0"/>
              </a:rPr>
              <a:t>, die den anzuzeigenden Inhalt aufnimmt und die Methode </a:t>
            </a:r>
            <a:r>
              <a:rPr lang="de-DE" sz="1800" i="1" dirty="0" err="1">
                <a:effectLst/>
                <a:latin typeface="Arial" panose="020B0604020202020204" pitchFamily="34" charset="0"/>
                <a:ea typeface="Times New Roman" panose="02020603050405020304" pitchFamily="18" charset="0"/>
              </a:rPr>
              <a:t>setLabelFor</a:t>
            </a:r>
            <a:r>
              <a:rPr lang="de-DE" sz="1800" i="1" dirty="0">
                <a:effectLst/>
                <a:latin typeface="Arial" panose="020B0604020202020204" pitchFamily="34" charset="0"/>
                <a:ea typeface="Times New Roman" panose="02020603050405020304" pitchFamily="18" charset="0"/>
              </a:rPr>
              <a:t>()</a:t>
            </a:r>
            <a:r>
              <a:rPr lang="de-DE" sz="1800" dirty="0">
                <a:effectLst/>
                <a:latin typeface="Arial" panose="020B0604020202020204" pitchFamily="34" charset="0"/>
                <a:ea typeface="Times New Roman" panose="02020603050405020304" pitchFamily="18" charset="0"/>
              </a:rPr>
              <a:t>, die eine Assoziation mit dem beschriebenen Element herstellen kann.</a:t>
            </a:r>
          </a:p>
          <a:p>
            <a:pPr marL="540385" algn="just">
              <a:spcAft>
                <a:spcPts val="600"/>
              </a:spcAft>
            </a:pPr>
            <a:r>
              <a:rPr lang="de-DE" sz="1800" dirty="0">
                <a:effectLst/>
                <a:latin typeface="Arial" panose="020B0604020202020204" pitchFamily="34" charset="0"/>
                <a:ea typeface="Times New Roman" panose="02020603050405020304" pitchFamily="18" charset="0"/>
              </a:rPr>
              <a:t>Um ein Label in XML zu deklarieren, benötigen Sie lediglich das Label Element. Sie können die Positionierung durch Verwendung von Containern wie </a:t>
            </a:r>
            <a:r>
              <a:rPr lang="de-DE" sz="1800" dirty="0" err="1">
                <a:effectLst/>
                <a:latin typeface="Arial" panose="020B0604020202020204" pitchFamily="34" charset="0"/>
                <a:ea typeface="Times New Roman" panose="02020603050405020304" pitchFamily="18" charset="0"/>
              </a:rPr>
              <a:t>VBox</a:t>
            </a:r>
            <a:r>
              <a:rPr lang="de-DE" sz="1800" dirty="0">
                <a:effectLst/>
                <a:latin typeface="Arial" panose="020B0604020202020204" pitchFamily="34" charset="0"/>
                <a:ea typeface="Times New Roman" panose="02020603050405020304" pitchFamily="18" charset="0"/>
              </a:rPr>
              <a:t> (</a:t>
            </a:r>
            <a:r>
              <a:rPr lang="de-DE" sz="1800" dirty="0" err="1">
                <a:effectLst/>
                <a:latin typeface="Arial" panose="020B0604020202020204" pitchFamily="34" charset="0"/>
                <a:ea typeface="Times New Roman" panose="02020603050405020304" pitchFamily="18" charset="0"/>
              </a:rPr>
              <a:t>Vertical</a:t>
            </a:r>
            <a:r>
              <a:rPr lang="de-DE" sz="1800" dirty="0">
                <a:effectLst/>
                <a:latin typeface="Arial" panose="020B0604020202020204" pitchFamily="34" charset="0"/>
                <a:ea typeface="Times New Roman" panose="02020603050405020304" pitchFamily="18" charset="0"/>
              </a:rPr>
              <a:t> Box) oder </a:t>
            </a:r>
            <a:r>
              <a:rPr lang="de-DE" sz="1800" dirty="0" err="1">
                <a:effectLst/>
                <a:latin typeface="Arial" panose="020B0604020202020204" pitchFamily="34" charset="0"/>
                <a:ea typeface="Times New Roman" panose="02020603050405020304" pitchFamily="18" charset="0"/>
              </a:rPr>
              <a:t>HBox</a:t>
            </a:r>
            <a:r>
              <a:rPr lang="de-DE" sz="1800" dirty="0">
                <a:effectLst/>
                <a:latin typeface="Arial" panose="020B0604020202020204" pitchFamily="34" charset="0"/>
                <a:ea typeface="Times New Roman" panose="02020603050405020304" pitchFamily="18" charset="0"/>
              </a:rPr>
              <a:t> (Horizontal Box) steuern oder es in einen Container wie ein Formular (engl. Form) packen.</a:t>
            </a:r>
          </a:p>
          <a:p>
            <a:endParaRPr lang="de-DE" sz="2200" dirty="0"/>
          </a:p>
          <a:p>
            <a:endParaRPr lang="de-DE" sz="2200" dirty="0"/>
          </a:p>
        </p:txBody>
      </p:sp>
    </p:spTree>
    <p:extLst>
      <p:ext uri="{BB962C8B-B14F-4D97-AF65-F5344CB8AC3E}">
        <p14:creationId xmlns:p14="http://schemas.microsoft.com/office/powerpoint/2010/main" val="2293970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4EEE35-5157-452B-E645-B2208C8B778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3DDA7-195A-1F93-F773-53FDDE435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727016-44E3-51EB-9F3E-176642CDB6E0}"/>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4DCDD5B9-9DD1-EB55-5604-7C2FC2D49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94D9C40-41E7-FC82-F3BC-161ED46FEB2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Das Input-Element ist für die einzeilige, textbasierte Eingabe durch den Nutzer gedacht und bringt verschiedene Möglichkeiten mit diese Funktion auf die eigenen Bedürfnisse zu zuschneiden und zu unterstützen.</a:t>
            </a:r>
          </a:p>
          <a:p>
            <a:pPr marL="540385" algn="just">
              <a:spcAft>
                <a:spcPts val="600"/>
              </a:spcAft>
            </a:pPr>
            <a:r>
              <a:rPr lang="de-DE" sz="1800" dirty="0">
                <a:effectLst/>
                <a:latin typeface="Arial" panose="020B0604020202020204" pitchFamily="34" charset="0"/>
                <a:ea typeface="Times New Roman" panose="02020603050405020304" pitchFamily="18" charset="0"/>
              </a:rPr>
              <a:t>Bearbeiten Sie den View Ihrer neuen App. Vor der eigentlichen Bewertung müssen einige allgemeine Daten zum Seminar gepflegt werden. Es soll zwei Eingabe-Felder geben mit Beschriftung geben. Das erste ist für den Titel des Seminars, das zweite soll die E-Mail-Adresse des Trainers enthalten können. </a:t>
            </a:r>
          </a:p>
          <a:p>
            <a:pPr marL="540385" algn="just">
              <a:spcAft>
                <a:spcPts val="600"/>
              </a:spcAft>
            </a:pPr>
            <a:r>
              <a:rPr lang="de-DE" sz="1800" dirty="0">
                <a:effectLst/>
                <a:latin typeface="Arial" panose="020B0604020202020204" pitchFamily="34" charset="0"/>
                <a:ea typeface="Times New Roman" panose="02020603050405020304" pitchFamily="18" charset="0"/>
              </a:rPr>
              <a:t>Denken Sie daran die Elemente zur (automatisch eingefügten) Page hinzuzufügen und ändern Sie bei der Gelegenheit auch den Titel der Seite.</a:t>
            </a:r>
          </a:p>
          <a:p>
            <a:endParaRPr lang="de-DE" sz="2200" dirty="0"/>
          </a:p>
          <a:p>
            <a:endParaRPr lang="de-DE" sz="2200" dirty="0"/>
          </a:p>
        </p:txBody>
      </p:sp>
    </p:spTree>
    <p:extLst>
      <p:ext uri="{BB962C8B-B14F-4D97-AF65-F5344CB8AC3E}">
        <p14:creationId xmlns:p14="http://schemas.microsoft.com/office/powerpoint/2010/main" val="18972549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DBF28-2E50-81A9-9379-2B2528DE9A6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0D7931-A399-CD32-ED91-7013ACF7F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B916109-566E-B057-48D2-73885441FB36}"/>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211BCC65-73F5-2C5B-BD05-34F567A38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E430BEA6-B327-0C22-7DA1-5A19EC1FA6B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a:p>
            <a:endParaRPr lang="de-DE" sz="2200" dirty="0"/>
          </a:p>
        </p:txBody>
      </p:sp>
      <p:pic>
        <p:nvPicPr>
          <p:cNvPr id="5" name="Grafik 4">
            <a:extLst>
              <a:ext uri="{FF2B5EF4-FFF2-40B4-BE49-F238E27FC236}">
                <a16:creationId xmlns:a16="http://schemas.microsoft.com/office/drawing/2014/main" id="{169045A6-D366-139D-B1D1-B795E291CBED}"/>
              </a:ext>
            </a:extLst>
          </p:cNvPr>
          <p:cNvPicPr>
            <a:picLocks noChangeAspect="1"/>
          </p:cNvPicPr>
          <p:nvPr/>
        </p:nvPicPr>
        <p:blipFill>
          <a:blip r:embed="rId3"/>
          <a:stretch>
            <a:fillRect/>
          </a:stretch>
        </p:blipFill>
        <p:spPr>
          <a:xfrm>
            <a:off x="1180822" y="2530391"/>
            <a:ext cx="6726936" cy="3259836"/>
          </a:xfrm>
          <a:prstGeom prst="rect">
            <a:avLst/>
          </a:prstGeom>
        </p:spPr>
      </p:pic>
      <p:pic>
        <p:nvPicPr>
          <p:cNvPr id="11" name="Grafik 10">
            <a:extLst>
              <a:ext uri="{FF2B5EF4-FFF2-40B4-BE49-F238E27FC236}">
                <a16:creationId xmlns:a16="http://schemas.microsoft.com/office/drawing/2014/main" id="{2BE44FEA-B9FC-DB22-910D-75CC0CA86D36}"/>
              </a:ext>
            </a:extLst>
          </p:cNvPr>
          <p:cNvPicPr>
            <a:picLocks noChangeAspect="1"/>
          </p:cNvPicPr>
          <p:nvPr/>
        </p:nvPicPr>
        <p:blipFill>
          <a:blip r:embed="rId4"/>
          <a:stretch>
            <a:fillRect/>
          </a:stretch>
        </p:blipFill>
        <p:spPr>
          <a:xfrm>
            <a:off x="1180822" y="2055813"/>
            <a:ext cx="6726936" cy="182880"/>
          </a:xfrm>
          <a:prstGeom prst="rect">
            <a:avLst/>
          </a:prstGeom>
        </p:spPr>
      </p:pic>
    </p:spTree>
    <p:extLst>
      <p:ext uri="{BB962C8B-B14F-4D97-AF65-F5344CB8AC3E}">
        <p14:creationId xmlns:p14="http://schemas.microsoft.com/office/powerpoint/2010/main" val="25394729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7D093-C6CE-EC43-884F-1039ACAB81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FA5032-24DF-F854-0401-BFEBDAC0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1FE132-85EB-0020-68B3-2189418CA794}"/>
              </a:ext>
            </a:extLst>
          </p:cNvPr>
          <p:cNvSpPr>
            <a:spLocks noGrp="1"/>
          </p:cNvSpPr>
          <p:nvPr>
            <p:ph type="title"/>
          </p:nvPr>
        </p:nvSpPr>
        <p:spPr>
          <a:xfrm>
            <a:off x="838200" y="365125"/>
            <a:ext cx="10515600" cy="1325563"/>
          </a:xfrm>
        </p:spPr>
        <p:txBody>
          <a:bodyPr>
            <a:normAutofit fontScale="90000"/>
          </a:bodyPr>
          <a:lstStyle/>
          <a:p>
            <a:r>
              <a:rPr lang="de-DE" sz="5400" dirty="0" err="1"/>
              <a:t>sap.m</a:t>
            </a:r>
            <a:r>
              <a:rPr lang="de-DE" sz="5400" dirty="0"/>
              <a:t> Control – </a:t>
            </a:r>
            <a:r>
              <a:rPr lang="de-DE" sz="5400" dirty="0" err="1"/>
              <a:t>DatePicker</a:t>
            </a:r>
            <a:r>
              <a:rPr lang="de-DE" sz="5400" dirty="0"/>
              <a:t> u. </a:t>
            </a:r>
            <a:r>
              <a:rPr lang="de-DE" sz="5400" dirty="0" err="1"/>
              <a:t>DateRangeSelection</a:t>
            </a:r>
            <a:endParaRPr lang="de-DE" sz="5400" dirty="0"/>
          </a:p>
        </p:txBody>
      </p:sp>
      <p:sp>
        <p:nvSpPr>
          <p:cNvPr id="10" name="sketch line">
            <a:extLst>
              <a:ext uri="{FF2B5EF4-FFF2-40B4-BE49-F238E27FC236}">
                <a16:creationId xmlns:a16="http://schemas.microsoft.com/office/drawing/2014/main" id="{7A7FD6C7-4E59-1B41-763C-0156BC3530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073E8C5-92F3-7FEA-79FA-19A901AC24D2}"/>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7" name="Grafik 6">
            <a:extLst>
              <a:ext uri="{FF2B5EF4-FFF2-40B4-BE49-F238E27FC236}">
                <a16:creationId xmlns:a16="http://schemas.microsoft.com/office/drawing/2014/main" id="{95C3D221-2F7B-252B-0850-76FF7BD25BF3}"/>
              </a:ext>
            </a:extLst>
          </p:cNvPr>
          <p:cNvPicPr>
            <a:picLocks noChangeAspect="1"/>
          </p:cNvPicPr>
          <p:nvPr/>
        </p:nvPicPr>
        <p:blipFill>
          <a:blip r:embed="rId3"/>
          <a:stretch>
            <a:fillRect/>
          </a:stretch>
        </p:blipFill>
        <p:spPr>
          <a:xfrm>
            <a:off x="512064" y="2055813"/>
            <a:ext cx="5582412" cy="3174492"/>
          </a:xfrm>
          <a:prstGeom prst="rect">
            <a:avLst/>
          </a:prstGeom>
        </p:spPr>
      </p:pic>
    </p:spTree>
    <p:extLst>
      <p:ext uri="{BB962C8B-B14F-4D97-AF65-F5344CB8AC3E}">
        <p14:creationId xmlns:p14="http://schemas.microsoft.com/office/powerpoint/2010/main" val="4284355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8A0D6A-83AB-8556-BEDB-6C1BF7905C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B76BE7-C43C-D138-7EB0-D5237202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D2C50AA-3E63-B12F-955D-EE8C2DD22D4A}"/>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RadioButton</a:t>
            </a:r>
            <a:endParaRPr lang="de-DE" sz="5400" dirty="0"/>
          </a:p>
        </p:txBody>
      </p:sp>
      <p:sp>
        <p:nvSpPr>
          <p:cNvPr id="10" name="sketch line">
            <a:extLst>
              <a:ext uri="{FF2B5EF4-FFF2-40B4-BE49-F238E27FC236}">
                <a16:creationId xmlns:a16="http://schemas.microsoft.com/office/drawing/2014/main" id="{B72E5F03-81EC-DE6D-6146-C499E1AE1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9A20130-A4F1-0139-3B53-B803322DF180}"/>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a:t>
            </a:r>
          </a:p>
          <a:p>
            <a:endParaRPr lang="de-DE" sz="2200" dirty="0"/>
          </a:p>
          <a:p>
            <a:endParaRPr lang="de-DE" sz="2200" dirty="0"/>
          </a:p>
        </p:txBody>
      </p:sp>
      <p:pic>
        <p:nvPicPr>
          <p:cNvPr id="5" name="Grafik 4">
            <a:extLst>
              <a:ext uri="{FF2B5EF4-FFF2-40B4-BE49-F238E27FC236}">
                <a16:creationId xmlns:a16="http://schemas.microsoft.com/office/drawing/2014/main" id="{95ED5E0C-BF02-6566-234E-03ACE848D782}"/>
              </a:ext>
            </a:extLst>
          </p:cNvPr>
          <p:cNvPicPr>
            <a:picLocks noChangeAspect="1"/>
          </p:cNvPicPr>
          <p:nvPr/>
        </p:nvPicPr>
        <p:blipFill>
          <a:blip r:embed="rId3"/>
          <a:stretch>
            <a:fillRect/>
          </a:stretch>
        </p:blipFill>
        <p:spPr>
          <a:xfrm>
            <a:off x="838200" y="1986323"/>
            <a:ext cx="5774552" cy="4428744"/>
          </a:xfrm>
          <a:prstGeom prst="rect">
            <a:avLst/>
          </a:prstGeom>
        </p:spPr>
      </p:pic>
    </p:spTree>
    <p:extLst>
      <p:ext uri="{BB962C8B-B14F-4D97-AF65-F5344CB8AC3E}">
        <p14:creationId xmlns:p14="http://schemas.microsoft.com/office/powerpoint/2010/main" val="11236259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98876F-2192-A611-94B7-41215DFFD7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F7677-F554-4C42-63E3-26F32716F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A7E5F97-63A3-D5C4-B014-49C133A0E87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a:t>
            </a:r>
            <a:r>
              <a:rPr lang="de-DE" sz="5400" dirty="0" err="1"/>
              <a:t>RatingIndicator</a:t>
            </a:r>
            <a:endParaRPr lang="de-DE" sz="5400" dirty="0"/>
          </a:p>
        </p:txBody>
      </p:sp>
      <p:sp>
        <p:nvSpPr>
          <p:cNvPr id="10" name="sketch line">
            <a:extLst>
              <a:ext uri="{FF2B5EF4-FFF2-40B4-BE49-F238E27FC236}">
                <a16:creationId xmlns:a16="http://schemas.microsoft.com/office/drawing/2014/main" id="{ADBD40A0-4B9C-9444-4773-62E22A29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42DB7423-CD33-4765-6572-459D8C9AD1E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C7F14053-6561-8DE5-948A-EBB1B3921FF0}"/>
              </a:ext>
            </a:extLst>
          </p:cNvPr>
          <p:cNvPicPr>
            <a:picLocks noChangeAspect="1"/>
          </p:cNvPicPr>
          <p:nvPr/>
        </p:nvPicPr>
        <p:blipFill>
          <a:blip r:embed="rId3"/>
          <a:stretch>
            <a:fillRect/>
          </a:stretch>
        </p:blipFill>
        <p:spPr>
          <a:xfrm>
            <a:off x="441521" y="1976649"/>
            <a:ext cx="5582412" cy="2782824"/>
          </a:xfrm>
          <a:prstGeom prst="rect">
            <a:avLst/>
          </a:prstGeom>
        </p:spPr>
      </p:pic>
    </p:spTree>
    <p:extLst>
      <p:ext uri="{BB962C8B-B14F-4D97-AF65-F5344CB8AC3E}">
        <p14:creationId xmlns:p14="http://schemas.microsoft.com/office/powerpoint/2010/main" val="1097518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FCAE72-5BFE-CE19-F0BB-52B7FDDFAA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5B758C-6E8D-19D1-18A3-4734384FE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3E82CE-7D88-230A-6B87-9A5D5218A5BB}"/>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Slider</a:t>
            </a:r>
          </a:p>
        </p:txBody>
      </p:sp>
      <p:sp>
        <p:nvSpPr>
          <p:cNvPr id="10" name="sketch line">
            <a:extLst>
              <a:ext uri="{FF2B5EF4-FFF2-40B4-BE49-F238E27FC236}">
                <a16:creationId xmlns:a16="http://schemas.microsoft.com/office/drawing/2014/main" id="{FC9269A7-4023-6748-05FB-DBD1406B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7CA576B-B74E-782F-090A-2A11E799027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AD566412-A693-1198-6DCC-76895C7A1664}"/>
              </a:ext>
            </a:extLst>
          </p:cNvPr>
          <p:cNvPicPr>
            <a:picLocks noChangeAspect="1"/>
          </p:cNvPicPr>
          <p:nvPr/>
        </p:nvPicPr>
        <p:blipFill>
          <a:blip r:embed="rId3"/>
          <a:stretch>
            <a:fillRect/>
          </a:stretch>
        </p:blipFill>
        <p:spPr>
          <a:xfrm>
            <a:off x="669036" y="1924411"/>
            <a:ext cx="5582412" cy="3826764"/>
          </a:xfrm>
          <a:prstGeom prst="rect">
            <a:avLst/>
          </a:prstGeom>
        </p:spPr>
      </p:pic>
    </p:spTree>
    <p:extLst>
      <p:ext uri="{BB962C8B-B14F-4D97-AF65-F5344CB8AC3E}">
        <p14:creationId xmlns:p14="http://schemas.microsoft.com/office/powerpoint/2010/main" val="2578406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384ACE-05C7-E605-3786-CF7B716B2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0DC416-A7D2-C1E8-E77F-D1E473B0C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F06495-BF5C-9A43-432B-FCEFD73D4A4F}"/>
              </a:ext>
            </a:extLst>
          </p:cNvPr>
          <p:cNvSpPr>
            <a:spLocks noGrp="1"/>
          </p:cNvSpPr>
          <p:nvPr>
            <p:ph type="title"/>
          </p:nvPr>
        </p:nvSpPr>
        <p:spPr>
          <a:xfrm>
            <a:off x="838200" y="365125"/>
            <a:ext cx="10515600" cy="1325563"/>
          </a:xfrm>
        </p:spPr>
        <p:txBody>
          <a:bodyPr>
            <a:normAutofit/>
          </a:bodyPr>
          <a:lstStyle/>
          <a:p>
            <a:r>
              <a:rPr lang="de-DE" sz="5400" dirty="0" err="1"/>
              <a:t>sap.m</a:t>
            </a:r>
            <a:r>
              <a:rPr lang="de-DE" sz="5400" dirty="0"/>
              <a:t> Control - Label</a:t>
            </a:r>
          </a:p>
        </p:txBody>
      </p:sp>
      <p:sp>
        <p:nvSpPr>
          <p:cNvPr id="10" name="sketch line">
            <a:extLst>
              <a:ext uri="{FF2B5EF4-FFF2-40B4-BE49-F238E27FC236}">
                <a16:creationId xmlns:a16="http://schemas.microsoft.com/office/drawing/2014/main" id="{5940711C-058C-12FF-3E9C-D7F87770F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C44CA03-DBFF-C891-42B8-80E9913E6F3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20493087-12E7-ABE5-C4D6-F3F8D7AD1A7B}"/>
              </a:ext>
            </a:extLst>
          </p:cNvPr>
          <p:cNvPicPr>
            <a:picLocks noChangeAspect="1"/>
          </p:cNvPicPr>
          <p:nvPr/>
        </p:nvPicPr>
        <p:blipFill>
          <a:blip r:embed="rId3"/>
          <a:stretch>
            <a:fillRect/>
          </a:stretch>
        </p:blipFill>
        <p:spPr>
          <a:xfrm>
            <a:off x="512064" y="1924411"/>
            <a:ext cx="5582412" cy="2683764"/>
          </a:xfrm>
          <a:prstGeom prst="rect">
            <a:avLst/>
          </a:prstGeom>
        </p:spPr>
      </p:pic>
      <p:pic>
        <p:nvPicPr>
          <p:cNvPr id="7" name="Grafik 6">
            <a:extLst>
              <a:ext uri="{FF2B5EF4-FFF2-40B4-BE49-F238E27FC236}">
                <a16:creationId xmlns:a16="http://schemas.microsoft.com/office/drawing/2014/main" id="{7AF39FA6-5EFB-B44A-E8ED-B9B4E2D7D01A}"/>
              </a:ext>
            </a:extLst>
          </p:cNvPr>
          <p:cNvPicPr>
            <a:picLocks noChangeAspect="1"/>
          </p:cNvPicPr>
          <p:nvPr/>
        </p:nvPicPr>
        <p:blipFill>
          <a:blip r:embed="rId4"/>
          <a:stretch>
            <a:fillRect/>
          </a:stretch>
        </p:blipFill>
        <p:spPr>
          <a:xfrm>
            <a:off x="6851788" y="1880386"/>
            <a:ext cx="4579851" cy="4782942"/>
          </a:xfrm>
          <a:prstGeom prst="rect">
            <a:avLst/>
          </a:prstGeom>
        </p:spPr>
      </p:pic>
    </p:spTree>
    <p:extLst>
      <p:ext uri="{BB962C8B-B14F-4D97-AF65-F5344CB8AC3E}">
        <p14:creationId xmlns:p14="http://schemas.microsoft.com/office/powerpoint/2010/main" val="1540335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025531-CD90-D95A-DEA6-CB63092D1E3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B2A0B2-9864-3AEF-10E7-4EB636535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824503C-2337-D171-BEA0-D526CE72659B}"/>
              </a:ext>
            </a:extLst>
          </p:cNvPr>
          <p:cNvSpPr>
            <a:spLocks noGrp="1"/>
          </p:cNvSpPr>
          <p:nvPr>
            <p:ph type="title"/>
          </p:nvPr>
        </p:nvSpPr>
        <p:spPr>
          <a:xfrm>
            <a:off x="838200" y="365125"/>
            <a:ext cx="10515600" cy="1325563"/>
          </a:xfrm>
        </p:spPr>
        <p:txBody>
          <a:bodyPr>
            <a:normAutofit/>
          </a:bodyPr>
          <a:lstStyle/>
          <a:p>
            <a:r>
              <a:rPr lang="de-DE" sz="5400" dirty="0"/>
              <a:t>Form und Layout Controls</a:t>
            </a:r>
          </a:p>
        </p:txBody>
      </p:sp>
      <p:sp>
        <p:nvSpPr>
          <p:cNvPr id="10" name="sketch line">
            <a:extLst>
              <a:ext uri="{FF2B5EF4-FFF2-40B4-BE49-F238E27FC236}">
                <a16:creationId xmlns:a16="http://schemas.microsoft.com/office/drawing/2014/main" id="{A0A11FD9-3AB3-09B9-A3F6-312C98B15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9BBE3DBB-2065-C8B8-E055-5CBBE9D2079D}"/>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In diesem Kapitel soll es nun darum gehen die Elemente geschickter zu platzieren und die App so ansprechender zu gestalten. Dafür stellt SAPUI5 Layout-Elemente zur Verfügung, Container-Elemente, die darauf spezialisiert sind eine bestimmte Anordnung der enthaltenen Elemente zu realisieren.</a:t>
            </a:r>
          </a:p>
          <a:p>
            <a:pPr marL="540385" algn="just">
              <a:spcAft>
                <a:spcPts val="600"/>
              </a:spcAft>
            </a:pPr>
            <a:r>
              <a:rPr lang="de-DE" sz="1800" dirty="0">
                <a:effectLst/>
                <a:latin typeface="Arial" panose="020B0604020202020204" pitchFamily="34" charset="0"/>
                <a:ea typeface="Times New Roman" panose="02020603050405020304" pitchFamily="18" charset="0"/>
              </a:rPr>
              <a:t>Die meisten dieser Elemente sind in der Bibliothek </a:t>
            </a:r>
            <a:r>
              <a:rPr lang="de-DE" sz="1800" dirty="0" err="1">
                <a:effectLst/>
                <a:latin typeface="Arial" panose="020B0604020202020204" pitchFamily="34" charset="0"/>
                <a:ea typeface="Times New Roman" panose="02020603050405020304" pitchFamily="18" charset="0"/>
              </a:rPr>
              <a:t>sap.ui.layout</a:t>
            </a:r>
            <a:r>
              <a:rPr lang="de-DE" sz="1800" dirty="0">
                <a:effectLst/>
                <a:latin typeface="Arial" panose="020B0604020202020204" pitchFamily="34" charset="0"/>
                <a:ea typeface="Times New Roman" panose="02020603050405020304" pitchFamily="18" charset="0"/>
              </a:rPr>
              <a:t> zu finden, einige spezielle Elemente sind aber auch in den Bibliotheken </a:t>
            </a:r>
            <a:r>
              <a:rPr lang="de-DE" sz="1800" dirty="0" err="1">
                <a:effectLst/>
                <a:latin typeface="Arial" panose="020B0604020202020204" pitchFamily="34" charset="0"/>
                <a:ea typeface="Times New Roman" panose="02020603050405020304" pitchFamily="18" charset="0"/>
              </a:rPr>
              <a:t>sap.m</a:t>
            </a:r>
            <a:r>
              <a:rPr lang="de-DE" sz="1800" dirty="0">
                <a:effectLst/>
                <a:latin typeface="Arial" panose="020B0604020202020204" pitchFamily="34" charset="0"/>
                <a:ea typeface="Times New Roman" panose="02020603050405020304" pitchFamily="18" charset="0"/>
              </a:rPr>
              <a:t> und </a:t>
            </a:r>
            <a:r>
              <a:rPr lang="de-DE" sz="1800" dirty="0" err="1">
                <a:effectLst/>
                <a:latin typeface="Arial" panose="020B0604020202020204" pitchFamily="34" charset="0"/>
                <a:ea typeface="Times New Roman" panose="02020603050405020304" pitchFamily="18" charset="0"/>
              </a:rPr>
              <a:t>sap.ui.commons</a:t>
            </a:r>
            <a:r>
              <a:rPr lang="de-DE" sz="1800" dirty="0">
                <a:effectLst/>
                <a:latin typeface="Arial" panose="020B0604020202020204" pitchFamily="34" charset="0"/>
                <a:ea typeface="Times New Roman" panose="02020603050405020304" pitchFamily="18" charset="0"/>
              </a:rPr>
              <a:t> zu finden.</a:t>
            </a:r>
          </a:p>
          <a:p>
            <a:endParaRPr lang="de-DE" sz="2200" dirty="0"/>
          </a:p>
          <a:p>
            <a:endParaRPr lang="de-DE" sz="2200" dirty="0"/>
          </a:p>
        </p:txBody>
      </p:sp>
    </p:spTree>
    <p:extLst>
      <p:ext uri="{BB962C8B-B14F-4D97-AF65-F5344CB8AC3E}">
        <p14:creationId xmlns:p14="http://schemas.microsoft.com/office/powerpoint/2010/main" val="215107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B5678B-393B-7834-4B20-D0999D2AD5D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E6DDAC-0A38-8198-ECCA-2CD6CDD7F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80F7D3D-6DC3-6C47-215E-5A89C239E124}"/>
              </a:ext>
            </a:extLst>
          </p:cNvPr>
          <p:cNvSpPr>
            <a:spLocks noGrp="1"/>
          </p:cNvSpPr>
          <p:nvPr>
            <p:ph type="title"/>
          </p:nvPr>
        </p:nvSpPr>
        <p:spPr>
          <a:xfrm>
            <a:off x="838200" y="365125"/>
            <a:ext cx="10515600" cy="1325563"/>
          </a:xfrm>
        </p:spPr>
        <p:txBody>
          <a:bodyPr>
            <a:normAutofit/>
          </a:bodyPr>
          <a:lstStyle/>
          <a:p>
            <a:r>
              <a:rPr lang="de-DE" sz="4200" dirty="0"/>
              <a:t>Data Binding in UI5</a:t>
            </a:r>
          </a:p>
        </p:txBody>
      </p:sp>
      <p:sp>
        <p:nvSpPr>
          <p:cNvPr id="43" name="sketch line">
            <a:extLst>
              <a:ext uri="{FF2B5EF4-FFF2-40B4-BE49-F238E27FC236}">
                <a16:creationId xmlns:a16="http://schemas.microsoft.com/office/drawing/2014/main" id="{81F177B6-3BA6-9704-CB03-495B71DF1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Inhaltsplatzhalter 6">
            <a:extLst>
              <a:ext uri="{FF2B5EF4-FFF2-40B4-BE49-F238E27FC236}">
                <a16:creationId xmlns:a16="http://schemas.microsoft.com/office/drawing/2014/main" id="{B7DCFF99-79D9-3CD6-F41D-65CDBACE94C9}"/>
              </a:ext>
            </a:extLst>
          </p:cNvPr>
          <p:cNvPicPr>
            <a:picLocks noGrp="1" noChangeAspect="1"/>
          </p:cNvPicPr>
          <p:nvPr>
            <p:ph idx="1"/>
          </p:nvPr>
        </p:nvPicPr>
        <p:blipFill>
          <a:blip r:embed="rId3"/>
          <a:stretch>
            <a:fillRect/>
          </a:stretch>
        </p:blipFill>
        <p:spPr>
          <a:xfrm>
            <a:off x="669036" y="3585926"/>
            <a:ext cx="5449060" cy="3000794"/>
          </a:xfrm>
        </p:spPr>
      </p:pic>
      <p:pic>
        <p:nvPicPr>
          <p:cNvPr id="9" name="Grafik 8">
            <a:extLst>
              <a:ext uri="{FF2B5EF4-FFF2-40B4-BE49-F238E27FC236}">
                <a16:creationId xmlns:a16="http://schemas.microsoft.com/office/drawing/2014/main" id="{7EE6F03C-5AD8-AE18-0ED9-1932BFB6C3E9}"/>
              </a:ext>
            </a:extLst>
          </p:cNvPr>
          <p:cNvPicPr>
            <a:picLocks noChangeAspect="1"/>
          </p:cNvPicPr>
          <p:nvPr/>
        </p:nvPicPr>
        <p:blipFill>
          <a:blip r:embed="rId4"/>
          <a:stretch>
            <a:fillRect/>
          </a:stretch>
        </p:blipFill>
        <p:spPr>
          <a:xfrm>
            <a:off x="6539543" y="3585926"/>
            <a:ext cx="5449060" cy="2943636"/>
          </a:xfrm>
          <a:prstGeom prst="rect">
            <a:avLst/>
          </a:prstGeom>
        </p:spPr>
      </p:pic>
      <p:sp>
        <p:nvSpPr>
          <p:cNvPr id="10" name="Inhaltsplatzhalter 2">
            <a:extLst>
              <a:ext uri="{FF2B5EF4-FFF2-40B4-BE49-F238E27FC236}">
                <a16:creationId xmlns:a16="http://schemas.microsoft.com/office/drawing/2014/main" id="{A414ABCA-23AD-987A-6634-07AFB85FDC49}"/>
              </a:ext>
            </a:extLst>
          </p:cNvPr>
          <p:cNvSpPr txBox="1">
            <a:spLocks/>
          </p:cNvSpPr>
          <p:nvPr/>
        </p:nvSpPr>
        <p:spPr>
          <a:xfrm>
            <a:off x="669036" y="1857405"/>
            <a:ext cx="5359400" cy="15667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000" b="0" i="0" u="none" strike="noStrike" kern="1200" cap="none" spc="0" normalizeH="0" baseline="0" noProof="0" dirty="0">
                <a:ln>
                  <a:noFill/>
                </a:ln>
                <a:solidFill>
                  <a:prstClr val="black"/>
                </a:solidFill>
                <a:effectLst/>
                <a:uLnTx/>
                <a:uFillTx/>
                <a:latin typeface="-apple-system"/>
                <a:ea typeface="+mn-ea"/>
                <a:cs typeface="+mn-cs"/>
              </a:rPr>
              <a:t>In UI5 wird DATA BINDING verwendet, um UI5-Controls an eine Datenquelle zu binden, die die in der Anwendung verwendeten Daten enthält, sodass UI5-Controls automatisch aktualisiert werden, wenn die Modelldaten geändert werden (</a:t>
            </a:r>
            <a:r>
              <a:rPr kumimoji="0" lang="de-DE" sz="2000" b="1" i="0" u="none" strike="noStrike" kern="1200" cap="none" spc="0" normalizeH="0" baseline="0" noProof="0" dirty="0" err="1">
                <a:ln>
                  <a:noFill/>
                </a:ln>
                <a:solidFill>
                  <a:prstClr val="black"/>
                </a:solidFill>
                <a:effectLst/>
                <a:uLnTx/>
                <a:uFillTx/>
                <a:latin typeface="-apple-system"/>
                <a:ea typeface="+mn-ea"/>
                <a:cs typeface="+mn-cs"/>
              </a:rPr>
              <a:t>One</a:t>
            </a:r>
            <a:r>
              <a:rPr kumimoji="0" lang="de-DE" sz="2000" b="1" i="0" u="none" strike="noStrike" kern="1200" cap="none" spc="0" normalizeH="0" baseline="0" noProof="0" dirty="0">
                <a:ln>
                  <a:noFill/>
                </a:ln>
                <a:solidFill>
                  <a:prstClr val="black"/>
                </a:solidFill>
                <a:effectLst/>
                <a:uLnTx/>
                <a:uFillTx/>
                <a:latin typeface="-apple-system"/>
                <a:ea typeface="+mn-ea"/>
                <a:cs typeface="+mn-cs"/>
              </a:rPr>
              <a:t> Way Binding</a:t>
            </a:r>
            <a:r>
              <a:rPr kumimoji="0" lang="de-DE" sz="2000" b="0" i="0" u="none" strike="noStrike" kern="1200" cap="none" spc="0" normalizeH="0" baseline="0" noProof="0" dirty="0">
                <a:ln>
                  <a:noFill/>
                </a:ln>
                <a:solidFill>
                  <a:prstClr val="black"/>
                </a:solidFill>
                <a:effectLst/>
                <a:uLnTx/>
                <a:uFillTx/>
                <a:latin typeface="-apple-system"/>
                <a:ea typeface="+mn-ea"/>
                <a:cs typeface="+mn-cs"/>
              </a:rPr>
              <a:t>). </a:t>
            </a:r>
          </a:p>
        </p:txBody>
      </p:sp>
      <p:sp>
        <p:nvSpPr>
          <p:cNvPr id="11" name="Inhaltsplatzhalter 2">
            <a:extLst>
              <a:ext uri="{FF2B5EF4-FFF2-40B4-BE49-F238E27FC236}">
                <a16:creationId xmlns:a16="http://schemas.microsoft.com/office/drawing/2014/main" id="{1BAD4A50-0E5D-DEAD-4EBC-FE6C168E1C57}"/>
              </a:ext>
            </a:extLst>
          </p:cNvPr>
          <p:cNvSpPr txBox="1">
            <a:spLocks/>
          </p:cNvSpPr>
          <p:nvPr/>
        </p:nvSpPr>
        <p:spPr>
          <a:xfrm>
            <a:off x="6539543" y="1857405"/>
            <a:ext cx="5359400" cy="15667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2000" b="0" i="0" u="none" strike="noStrike" kern="1200" cap="none" spc="0" normalizeH="0" baseline="0" noProof="0" dirty="0">
                <a:ln>
                  <a:noFill/>
                </a:ln>
                <a:solidFill>
                  <a:prstClr val="black"/>
                </a:solidFill>
                <a:effectLst/>
                <a:uLnTx/>
                <a:uFillTx/>
                <a:latin typeface="-apple-system"/>
                <a:ea typeface="+mn-ea"/>
                <a:cs typeface="+mn-cs"/>
              </a:rPr>
              <a:t>Beim </a:t>
            </a:r>
            <a:r>
              <a:rPr kumimoji="0" lang="de-DE" sz="2000" b="1" i="0" u="none" strike="noStrike" kern="1200" cap="none" spc="0" normalizeH="0" baseline="0" noProof="0" dirty="0" err="1">
                <a:ln>
                  <a:noFill/>
                </a:ln>
                <a:solidFill>
                  <a:prstClr val="black"/>
                </a:solidFill>
                <a:effectLst/>
                <a:uLnTx/>
                <a:uFillTx/>
                <a:latin typeface="-apple-system"/>
                <a:ea typeface="+mn-ea"/>
                <a:cs typeface="+mn-cs"/>
              </a:rPr>
              <a:t>Two</a:t>
            </a:r>
            <a:r>
              <a:rPr kumimoji="0" lang="de-DE" sz="2000" b="1" i="0" u="none" strike="noStrike" kern="1200" cap="none" spc="0" normalizeH="0" baseline="0" noProof="0" dirty="0">
                <a:ln>
                  <a:noFill/>
                </a:ln>
                <a:solidFill>
                  <a:prstClr val="black"/>
                </a:solidFill>
                <a:effectLst/>
                <a:uLnTx/>
                <a:uFillTx/>
                <a:latin typeface="-apple-system"/>
                <a:ea typeface="+mn-ea"/>
                <a:cs typeface="+mn-cs"/>
              </a:rPr>
              <a:t> Way Binding</a:t>
            </a:r>
            <a:r>
              <a:rPr kumimoji="0" lang="de-DE" sz="2000" b="0" i="0" u="none" strike="noStrike" kern="1200" cap="none" spc="0" normalizeH="0" baseline="0" noProof="0" dirty="0">
                <a:ln>
                  <a:noFill/>
                </a:ln>
                <a:solidFill>
                  <a:prstClr val="black"/>
                </a:solidFill>
                <a:effectLst/>
                <a:uLnTx/>
                <a:uFillTx/>
                <a:latin typeface="-apple-system"/>
                <a:ea typeface="+mn-ea"/>
                <a:cs typeface="+mn-cs"/>
              </a:rPr>
              <a:t> werden zusätzlich auch die Modelldaten aktualisiert, sobald sich der Wert eines gebundenen UI5-Controls ändert, z. B. durch Benutzereingaben.</a:t>
            </a:r>
          </a:p>
        </p:txBody>
      </p:sp>
    </p:spTree>
    <p:extLst>
      <p:ext uri="{BB962C8B-B14F-4D97-AF65-F5344CB8AC3E}">
        <p14:creationId xmlns:p14="http://schemas.microsoft.com/office/powerpoint/2010/main" val="4001270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045F68-8C80-B4D7-9568-ECFEAB9027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5E09EC-2588-C441-B118-0E2B13DC0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0FE9649-F14B-9527-FB0F-D1DB9499FD0C}"/>
              </a:ext>
            </a:extLst>
          </p:cNvPr>
          <p:cNvSpPr>
            <a:spLocks noGrp="1"/>
          </p:cNvSpPr>
          <p:nvPr>
            <p:ph type="title"/>
          </p:nvPr>
        </p:nvSpPr>
        <p:spPr>
          <a:xfrm>
            <a:off x="838200" y="365125"/>
            <a:ext cx="10515600" cy="1325563"/>
          </a:xfrm>
        </p:spPr>
        <p:txBody>
          <a:bodyPr>
            <a:normAutofit/>
          </a:bodyPr>
          <a:lstStyle/>
          <a:p>
            <a:r>
              <a:rPr lang="de-DE" sz="5400" dirty="0" err="1"/>
              <a:t>SimpleForm</a:t>
            </a:r>
            <a:r>
              <a:rPr lang="de-DE" sz="5400" dirty="0"/>
              <a:t> Control</a:t>
            </a:r>
          </a:p>
        </p:txBody>
      </p:sp>
      <p:sp>
        <p:nvSpPr>
          <p:cNvPr id="10" name="sketch line">
            <a:extLst>
              <a:ext uri="{FF2B5EF4-FFF2-40B4-BE49-F238E27FC236}">
                <a16:creationId xmlns:a16="http://schemas.microsoft.com/office/drawing/2014/main" id="{B42E3F3E-F68D-0870-61B2-19BB258A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DD0462E1-3549-DD63-AD5B-F09EC92C64D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6BB0C582-3693-D50B-FAC1-0794BB4727F6}"/>
              </a:ext>
            </a:extLst>
          </p:cNvPr>
          <p:cNvPicPr>
            <a:picLocks noChangeAspect="1"/>
          </p:cNvPicPr>
          <p:nvPr/>
        </p:nvPicPr>
        <p:blipFill>
          <a:blip r:embed="rId3"/>
          <a:stretch>
            <a:fillRect/>
          </a:stretch>
        </p:blipFill>
        <p:spPr>
          <a:xfrm>
            <a:off x="524649" y="1808877"/>
            <a:ext cx="4961174" cy="4925960"/>
          </a:xfrm>
          <a:prstGeom prst="rect">
            <a:avLst/>
          </a:prstGeom>
        </p:spPr>
      </p:pic>
    </p:spTree>
    <p:extLst>
      <p:ext uri="{BB962C8B-B14F-4D97-AF65-F5344CB8AC3E}">
        <p14:creationId xmlns:p14="http://schemas.microsoft.com/office/powerpoint/2010/main" val="2707290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A07F9-7EE5-3529-669E-0ADAF02C4E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AE67E6-67DB-F0DE-45D2-DF1C78FEB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E97A905-5709-92B9-334A-50FC3BCD016C}"/>
              </a:ext>
            </a:extLst>
          </p:cNvPr>
          <p:cNvSpPr>
            <a:spLocks noGrp="1"/>
          </p:cNvSpPr>
          <p:nvPr>
            <p:ph type="title"/>
          </p:nvPr>
        </p:nvSpPr>
        <p:spPr>
          <a:xfrm>
            <a:off x="838200" y="365125"/>
            <a:ext cx="10515600" cy="1325563"/>
          </a:xfrm>
        </p:spPr>
        <p:txBody>
          <a:bodyPr>
            <a:normAutofit/>
          </a:bodyPr>
          <a:lstStyle/>
          <a:p>
            <a:r>
              <a:rPr lang="de-DE" sz="5400" dirty="0" err="1"/>
              <a:t>FlexBox</a:t>
            </a:r>
            <a:r>
              <a:rPr lang="de-DE" sz="5400" dirty="0"/>
              <a:t> Control</a:t>
            </a:r>
          </a:p>
        </p:txBody>
      </p:sp>
      <p:sp>
        <p:nvSpPr>
          <p:cNvPr id="10" name="sketch line">
            <a:extLst>
              <a:ext uri="{FF2B5EF4-FFF2-40B4-BE49-F238E27FC236}">
                <a16:creationId xmlns:a16="http://schemas.microsoft.com/office/drawing/2014/main" id="{0FB84945-2FAA-48A8-96DD-3A37BEC75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B7594940-4079-E221-3EF9-992823DB868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F7CA2B19-5D79-FCC7-48DF-B6E934E2BCBE}"/>
              </a:ext>
            </a:extLst>
          </p:cNvPr>
          <p:cNvPicPr>
            <a:picLocks noChangeAspect="1"/>
          </p:cNvPicPr>
          <p:nvPr/>
        </p:nvPicPr>
        <p:blipFill>
          <a:blip r:embed="rId3"/>
          <a:stretch>
            <a:fillRect/>
          </a:stretch>
        </p:blipFill>
        <p:spPr>
          <a:xfrm>
            <a:off x="512064" y="1847088"/>
            <a:ext cx="5582412" cy="4334256"/>
          </a:xfrm>
          <a:prstGeom prst="rect">
            <a:avLst/>
          </a:prstGeom>
        </p:spPr>
      </p:pic>
    </p:spTree>
    <p:extLst>
      <p:ext uri="{BB962C8B-B14F-4D97-AF65-F5344CB8AC3E}">
        <p14:creationId xmlns:p14="http://schemas.microsoft.com/office/powerpoint/2010/main" val="72281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014756-FF83-A894-0681-AE0A88DDBE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20CB-E394-7E4E-34A5-637DC37A2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59EC865-AC20-91E5-8206-8C19B082B775}"/>
              </a:ext>
            </a:extLst>
          </p:cNvPr>
          <p:cNvSpPr>
            <a:spLocks noGrp="1"/>
          </p:cNvSpPr>
          <p:nvPr>
            <p:ph type="title"/>
          </p:nvPr>
        </p:nvSpPr>
        <p:spPr>
          <a:xfrm>
            <a:off x="838200" y="365125"/>
            <a:ext cx="10515600" cy="1325563"/>
          </a:xfrm>
        </p:spPr>
        <p:txBody>
          <a:bodyPr>
            <a:normAutofit/>
          </a:bodyPr>
          <a:lstStyle/>
          <a:p>
            <a:r>
              <a:rPr lang="de-DE" sz="5400" dirty="0" err="1"/>
              <a:t>DynamicSideContent</a:t>
            </a:r>
            <a:r>
              <a:rPr lang="de-DE" sz="5400" dirty="0"/>
              <a:t> - Control</a:t>
            </a:r>
          </a:p>
        </p:txBody>
      </p:sp>
      <p:sp>
        <p:nvSpPr>
          <p:cNvPr id="10" name="sketch line">
            <a:extLst>
              <a:ext uri="{FF2B5EF4-FFF2-40B4-BE49-F238E27FC236}">
                <a16:creationId xmlns:a16="http://schemas.microsoft.com/office/drawing/2014/main" id="{1385BD6D-041C-F91E-AFED-BCEE3C3D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0AF10695-F6F8-FFBD-40BB-35E57F2AD9C9}"/>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5" name="Grafik 4">
            <a:extLst>
              <a:ext uri="{FF2B5EF4-FFF2-40B4-BE49-F238E27FC236}">
                <a16:creationId xmlns:a16="http://schemas.microsoft.com/office/drawing/2014/main" id="{37712E20-8EFC-DDD3-B08A-7B02FEE89972}"/>
              </a:ext>
            </a:extLst>
          </p:cNvPr>
          <p:cNvPicPr>
            <a:picLocks noChangeAspect="1"/>
          </p:cNvPicPr>
          <p:nvPr/>
        </p:nvPicPr>
        <p:blipFill>
          <a:blip r:embed="rId3"/>
          <a:stretch>
            <a:fillRect/>
          </a:stretch>
        </p:blipFill>
        <p:spPr>
          <a:xfrm>
            <a:off x="395339" y="1999488"/>
            <a:ext cx="5582412" cy="2859024"/>
          </a:xfrm>
          <a:prstGeom prst="rect">
            <a:avLst/>
          </a:prstGeom>
        </p:spPr>
      </p:pic>
      <p:pic>
        <p:nvPicPr>
          <p:cNvPr id="9" name="Grafik 8">
            <a:extLst>
              <a:ext uri="{FF2B5EF4-FFF2-40B4-BE49-F238E27FC236}">
                <a16:creationId xmlns:a16="http://schemas.microsoft.com/office/drawing/2014/main" id="{6877137B-2875-F1AD-1797-B5639F3DD26E}"/>
              </a:ext>
            </a:extLst>
          </p:cNvPr>
          <p:cNvPicPr>
            <a:picLocks noChangeAspect="1"/>
          </p:cNvPicPr>
          <p:nvPr/>
        </p:nvPicPr>
        <p:blipFill>
          <a:blip r:embed="rId4"/>
          <a:stretch>
            <a:fillRect/>
          </a:stretch>
        </p:blipFill>
        <p:spPr>
          <a:xfrm>
            <a:off x="5861939" y="1955292"/>
            <a:ext cx="5582412" cy="4564380"/>
          </a:xfrm>
          <a:prstGeom prst="rect">
            <a:avLst/>
          </a:prstGeom>
        </p:spPr>
      </p:pic>
    </p:spTree>
    <p:extLst>
      <p:ext uri="{BB962C8B-B14F-4D97-AF65-F5344CB8AC3E}">
        <p14:creationId xmlns:p14="http://schemas.microsoft.com/office/powerpoint/2010/main" val="803373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2CB78-1DED-708A-131A-F5D3C9647B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ABDE28-D03C-18FE-505C-AE09CA4E5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5A0185A-6571-F6E2-411D-4447AB050EC9}"/>
              </a:ext>
            </a:extLst>
          </p:cNvPr>
          <p:cNvSpPr>
            <a:spLocks noGrp="1"/>
          </p:cNvSpPr>
          <p:nvPr>
            <p:ph type="title"/>
          </p:nvPr>
        </p:nvSpPr>
        <p:spPr>
          <a:xfrm>
            <a:off x="838200" y="365125"/>
            <a:ext cx="10515600" cy="1325563"/>
          </a:xfrm>
        </p:spPr>
        <p:txBody>
          <a:bodyPr>
            <a:normAutofit/>
          </a:bodyPr>
          <a:lstStyle/>
          <a:p>
            <a:r>
              <a:rPr lang="de-DE" sz="5400" dirty="0" err="1"/>
              <a:t>sap.viz</a:t>
            </a:r>
            <a:r>
              <a:rPr lang="de-DE" sz="5400" dirty="0"/>
              <a:t> – Visualisierungen</a:t>
            </a:r>
          </a:p>
        </p:txBody>
      </p:sp>
      <p:sp>
        <p:nvSpPr>
          <p:cNvPr id="10" name="sketch line">
            <a:extLst>
              <a:ext uri="{FF2B5EF4-FFF2-40B4-BE49-F238E27FC236}">
                <a16:creationId xmlns:a16="http://schemas.microsoft.com/office/drawing/2014/main" id="{FB7BEBDF-46F7-7C8C-BA0E-E17574B3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7632EE08-6582-E0AF-465C-B3F817AC25B1}"/>
              </a:ext>
            </a:extLst>
          </p:cNvPr>
          <p:cNvSpPr>
            <a:spLocks noGrp="1"/>
          </p:cNvSpPr>
          <p:nvPr>
            <p:ph idx="1"/>
          </p:nvPr>
        </p:nvSpPr>
        <p:spPr>
          <a:xfrm>
            <a:off x="838200" y="1929384"/>
            <a:ext cx="10515600" cy="4251960"/>
          </a:xfrm>
        </p:spPr>
        <p:txBody>
          <a:bodyPr>
            <a:normAutofit/>
          </a:bodyPr>
          <a:lstStyle/>
          <a:p>
            <a:pPr marL="540385" algn="just">
              <a:spcAft>
                <a:spcPts val="600"/>
              </a:spcAft>
            </a:pPr>
            <a:r>
              <a:rPr lang="de-DE" sz="1800" dirty="0">
                <a:effectLst/>
                <a:latin typeface="Arial" panose="020B0604020202020204" pitchFamily="34" charset="0"/>
                <a:ea typeface="Times New Roman" panose="02020603050405020304" pitchFamily="18" charset="0"/>
              </a:rPr>
              <a:t>Charts und Diagramme können visualisiert werden</a:t>
            </a:r>
          </a:p>
          <a:p>
            <a:endParaRPr lang="de-DE" sz="2200" dirty="0"/>
          </a:p>
          <a:p>
            <a:endParaRPr lang="de-DE" sz="2200" dirty="0"/>
          </a:p>
        </p:txBody>
      </p:sp>
    </p:spTree>
    <p:extLst>
      <p:ext uri="{BB962C8B-B14F-4D97-AF65-F5344CB8AC3E}">
        <p14:creationId xmlns:p14="http://schemas.microsoft.com/office/powerpoint/2010/main" val="29585203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A5BD3B-45FC-DC75-21F0-A6B65EE0D8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A01713-1995-3149-B87D-429B72DE5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CCDB468-BB84-29EC-A63E-44616724E08C}"/>
              </a:ext>
            </a:extLst>
          </p:cNvPr>
          <p:cNvSpPr>
            <a:spLocks noGrp="1"/>
          </p:cNvSpPr>
          <p:nvPr>
            <p:ph type="title"/>
          </p:nvPr>
        </p:nvSpPr>
        <p:spPr>
          <a:xfrm>
            <a:off x="838200" y="365125"/>
            <a:ext cx="10515600" cy="1325563"/>
          </a:xfrm>
        </p:spPr>
        <p:txBody>
          <a:bodyPr>
            <a:normAutofit/>
          </a:bodyPr>
          <a:lstStyle/>
          <a:p>
            <a:r>
              <a:rPr lang="de-DE" sz="5400" dirty="0"/>
              <a:t>Visualisierungselemente</a:t>
            </a:r>
          </a:p>
        </p:txBody>
      </p:sp>
      <p:sp>
        <p:nvSpPr>
          <p:cNvPr id="10" name="sketch line">
            <a:extLst>
              <a:ext uri="{FF2B5EF4-FFF2-40B4-BE49-F238E27FC236}">
                <a16:creationId xmlns:a16="http://schemas.microsoft.com/office/drawing/2014/main" id="{8169B412-45FA-D6AC-82B2-376DB670C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C9F5748-F1A8-76B2-02DB-C186B066EFE4}"/>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6" name="Grafik 5">
            <a:extLst>
              <a:ext uri="{FF2B5EF4-FFF2-40B4-BE49-F238E27FC236}">
                <a16:creationId xmlns:a16="http://schemas.microsoft.com/office/drawing/2014/main" id="{E6C2638B-BCAE-DA44-EEDF-CCD89C434CE9}"/>
              </a:ext>
            </a:extLst>
          </p:cNvPr>
          <p:cNvPicPr>
            <a:picLocks noChangeAspect="1"/>
          </p:cNvPicPr>
          <p:nvPr/>
        </p:nvPicPr>
        <p:blipFill>
          <a:blip r:embed="rId3"/>
          <a:stretch>
            <a:fillRect/>
          </a:stretch>
        </p:blipFill>
        <p:spPr>
          <a:xfrm>
            <a:off x="358394" y="2010918"/>
            <a:ext cx="5582412" cy="2836164"/>
          </a:xfrm>
          <a:prstGeom prst="rect">
            <a:avLst/>
          </a:prstGeom>
        </p:spPr>
      </p:pic>
    </p:spTree>
    <p:extLst>
      <p:ext uri="{BB962C8B-B14F-4D97-AF65-F5344CB8AC3E}">
        <p14:creationId xmlns:p14="http://schemas.microsoft.com/office/powerpoint/2010/main" val="11664705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643468" y="643467"/>
            <a:ext cx="4620584" cy="4567137"/>
          </a:xfrm>
        </p:spPr>
        <p:txBody>
          <a:bodyPr>
            <a:normAutofit/>
          </a:bodyPr>
          <a:lstStyle/>
          <a:p>
            <a:pPr algn="l"/>
            <a:r>
              <a:rPr lang="de-DE" sz="4400" dirty="0" err="1"/>
              <a:t>Formatter</a:t>
            </a:r>
            <a:endParaRPr lang="de-DE" sz="4400" dirty="0"/>
          </a:p>
        </p:txBody>
      </p:sp>
      <p:sp>
        <p:nvSpPr>
          <p:cNvPr id="3" name="Untertitel 2">
            <a:extLst>
              <a:ext uri="{FF2B5EF4-FFF2-40B4-BE49-F238E27FC236}">
                <a16:creationId xmlns:a16="http://schemas.microsoft.com/office/drawing/2014/main" id="{B2AC74AD-386B-54E2-7A7C-96B10A166B3F}"/>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3D82A014-FE84-D8E4-DD05-A62EF20C7388}"/>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756806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1B97E7-5FF4-DD82-2A5F-055E38E89ED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907E36-924B-F708-CEFE-900F37D1A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3E3806-1C94-04DC-9AC4-DFC8CB2B0588}"/>
              </a:ext>
            </a:extLst>
          </p:cNvPr>
          <p:cNvSpPr>
            <a:spLocks noGrp="1"/>
          </p:cNvSpPr>
          <p:nvPr>
            <p:ph type="title"/>
          </p:nvPr>
        </p:nvSpPr>
        <p:spPr>
          <a:xfrm>
            <a:off x="838200" y="365125"/>
            <a:ext cx="10515600" cy="1325563"/>
          </a:xfrm>
        </p:spPr>
        <p:txBody>
          <a:bodyPr>
            <a:normAutofit/>
          </a:bodyPr>
          <a:lstStyle/>
          <a:p>
            <a:r>
              <a:rPr lang="de-DE" sz="5400" dirty="0" err="1"/>
              <a:t>Formatter</a:t>
            </a:r>
            <a:endParaRPr lang="de-DE" sz="5400" dirty="0"/>
          </a:p>
        </p:txBody>
      </p:sp>
      <p:sp>
        <p:nvSpPr>
          <p:cNvPr id="10" name="sketch line">
            <a:extLst>
              <a:ext uri="{FF2B5EF4-FFF2-40B4-BE49-F238E27FC236}">
                <a16:creationId xmlns:a16="http://schemas.microsoft.com/office/drawing/2014/main" id="{52CFC8ED-0A7E-7424-C80A-1CB1E5DE5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F74B7FBD-595C-8C93-A9F3-D8BC7BF1BFDA}"/>
              </a:ext>
            </a:extLst>
          </p:cNvPr>
          <p:cNvSpPr>
            <a:spLocks noGrp="1"/>
          </p:cNvSpPr>
          <p:nvPr>
            <p:ph idx="1"/>
          </p:nvPr>
        </p:nvSpPr>
        <p:spPr>
          <a:xfrm>
            <a:off x="838200" y="1929384"/>
            <a:ext cx="10515600" cy="4251960"/>
          </a:xfrm>
        </p:spPr>
        <p:txBody>
          <a:bodyPr>
            <a:normAutofit/>
          </a:bodyPr>
          <a:lstStyle/>
          <a:p>
            <a:endParaRPr lang="de-DE" sz="2200" dirty="0"/>
          </a:p>
          <a:p>
            <a:endParaRPr lang="de-DE" sz="2200" dirty="0"/>
          </a:p>
        </p:txBody>
      </p:sp>
      <p:pic>
        <p:nvPicPr>
          <p:cNvPr id="1026" name="Picture 2" descr="When data is exchanged between the View and the Model, it often has to be converted by formatting, validating or&#10;                            parsing.">
            <a:extLst>
              <a:ext uri="{FF2B5EF4-FFF2-40B4-BE49-F238E27FC236}">
                <a16:creationId xmlns:a16="http://schemas.microsoft.com/office/drawing/2014/main" id="{59A6E688-D913-E0E1-DC51-462D26B1D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88" y="2128838"/>
            <a:ext cx="644842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058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E1D43-C679-E361-75E8-6EE43C19A830}"/>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BCEA722F-0476-9E3B-11DA-E0FE69B4F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E015489-513A-60DD-399A-B643ADE710EE}"/>
              </a:ext>
            </a:extLst>
          </p:cNvPr>
          <p:cNvSpPr>
            <a:spLocks noGrp="1"/>
          </p:cNvSpPr>
          <p:nvPr>
            <p:ph type="ctrTitle"/>
          </p:nvPr>
        </p:nvSpPr>
        <p:spPr>
          <a:xfrm>
            <a:off x="643468" y="643467"/>
            <a:ext cx="4620584" cy="4567137"/>
          </a:xfrm>
        </p:spPr>
        <p:txBody>
          <a:bodyPr>
            <a:normAutofit/>
          </a:bodyPr>
          <a:lstStyle/>
          <a:p>
            <a:pPr algn="l"/>
            <a:r>
              <a:rPr lang="de-DE" sz="4400" dirty="0"/>
              <a:t>Navigation und Routing</a:t>
            </a:r>
          </a:p>
        </p:txBody>
      </p:sp>
      <p:sp>
        <p:nvSpPr>
          <p:cNvPr id="3" name="Untertitel 2">
            <a:extLst>
              <a:ext uri="{FF2B5EF4-FFF2-40B4-BE49-F238E27FC236}">
                <a16:creationId xmlns:a16="http://schemas.microsoft.com/office/drawing/2014/main" id="{EB091C3F-4092-84B1-DD7B-E70C6EBC44C5}"/>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FE804BE-D538-D06F-D9D5-A2819D48F6A2}"/>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080137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4DFC087-09E8-E7CD-2D4B-E53F0F941467}"/>
              </a:ext>
            </a:extLst>
          </p:cNvPr>
          <p:cNvSpPr>
            <a:spLocks noGrp="1"/>
          </p:cNvSpPr>
          <p:nvPr>
            <p:ph type="title"/>
          </p:nvPr>
        </p:nvSpPr>
        <p:spPr>
          <a:xfrm>
            <a:off x="686834" y="591344"/>
            <a:ext cx="3200400" cy="5585619"/>
          </a:xfrm>
        </p:spPr>
        <p:txBody>
          <a:bodyPr>
            <a:normAutofit/>
          </a:bodyPr>
          <a:lstStyle/>
          <a:p>
            <a:r>
              <a:rPr lang="de-DE" sz="2800" dirty="0">
                <a:solidFill>
                  <a:srgbClr val="FFFFFF"/>
                </a:solidFill>
              </a:rPr>
              <a:t>UI Navigation</a:t>
            </a:r>
            <a:br>
              <a:rPr lang="de-DE" sz="2800" dirty="0">
                <a:solidFill>
                  <a:srgbClr val="FFFFFF"/>
                </a:solidFill>
              </a:rPr>
            </a:br>
            <a:endParaRPr lang="de-DE" sz="2800" dirty="0">
              <a:solidFill>
                <a:srgbClr val="FFFFFF"/>
              </a:solidFill>
            </a:endParaRPr>
          </a:p>
        </p:txBody>
      </p:sp>
      <p:sp>
        <p:nvSpPr>
          <p:cNvPr id="15"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nhaltsplatzhalter 2">
            <a:extLst>
              <a:ext uri="{FF2B5EF4-FFF2-40B4-BE49-F238E27FC236}">
                <a16:creationId xmlns:a16="http://schemas.microsoft.com/office/drawing/2014/main" id="{0703F553-162E-C044-0A4F-8BA6E035BF58}"/>
              </a:ext>
            </a:extLst>
          </p:cNvPr>
          <p:cNvSpPr>
            <a:spLocks noGrp="1"/>
          </p:cNvSpPr>
          <p:nvPr>
            <p:ph idx="1"/>
          </p:nvPr>
        </p:nvSpPr>
        <p:spPr>
          <a:xfrm>
            <a:off x="4447308" y="591344"/>
            <a:ext cx="6906491" cy="5585619"/>
          </a:xfrm>
        </p:spPr>
        <p:txBody>
          <a:bodyPr anchor="ctr">
            <a:normAutofit/>
          </a:bodyPr>
          <a:lstStyle/>
          <a:p>
            <a:r>
              <a:rPr lang="de-DE" sz="1300" b="0" i="0" u="none" strike="noStrike" dirty="0">
                <a:effectLst/>
                <a:latin typeface="-apple-system"/>
              </a:rPr>
              <a:t>SAPUI5 bietet eine Hash-basierte Navigation, die es ermöglicht, Single Page Applikationen zu erstellen, bei denen die Navigation durch Änderung des Hashes (alles was in der URL auf „#“ folgt) erfolgt. So muss der Browser die Seite nicht neu laden. </a:t>
            </a:r>
          </a:p>
          <a:p>
            <a:r>
              <a:rPr lang="de-DE" sz="1300" b="1" i="0" u="none" strike="noStrike" dirty="0">
                <a:effectLst/>
                <a:latin typeface="-apple-system"/>
              </a:rPr>
              <a:t>Hash-basierte Navigation</a:t>
            </a:r>
            <a:r>
              <a:rPr lang="de-DE" sz="1300" b="0" i="0" u="none" strike="noStrike" dirty="0">
                <a:effectLst/>
                <a:latin typeface="-apple-system"/>
              </a:rPr>
              <a:t> ermöglicht Lesezeichen und Deep Links zu Seiten innerhalb einer Anwendung; das bedeutet, dass Sie die Anwendung starten und den mit Lesezeichen versehenen Zustand wieder aufnehmen können. </a:t>
            </a:r>
          </a:p>
          <a:p>
            <a:endParaRPr lang="de-DE" sz="1300" b="0" i="0" u="none" strike="noStrike" dirty="0">
              <a:effectLst/>
              <a:latin typeface="-apple-system"/>
            </a:endParaRPr>
          </a:p>
        </p:txBody>
      </p:sp>
    </p:spTree>
    <p:extLst>
      <p:ext uri="{BB962C8B-B14F-4D97-AF65-F5344CB8AC3E}">
        <p14:creationId xmlns:p14="http://schemas.microsoft.com/office/powerpoint/2010/main" val="2256661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97F167C-EA70-FF0F-F323-126494283157}"/>
              </a:ext>
            </a:extLst>
          </p:cNvPr>
          <p:cNvSpPr>
            <a:spLocks noGrp="1"/>
          </p:cNvSpPr>
          <p:nvPr>
            <p:ph type="title"/>
          </p:nvPr>
        </p:nvSpPr>
        <p:spPr>
          <a:xfrm>
            <a:off x="838200" y="365125"/>
            <a:ext cx="10515600" cy="1325563"/>
          </a:xfrm>
        </p:spPr>
        <p:txBody>
          <a:bodyPr>
            <a:normAutofit/>
          </a:bodyPr>
          <a:lstStyle/>
          <a:p>
            <a:r>
              <a:rPr lang="de-DE" sz="4200" dirty="0"/>
              <a:t>Routing Konfiguration</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A3717B52-2B6D-DA0E-0033-CD89516E531E}"/>
              </a:ext>
            </a:extLst>
          </p:cNvPr>
          <p:cNvSpPr>
            <a:spLocks noGrp="1"/>
          </p:cNvSpPr>
          <p:nvPr>
            <p:ph idx="1"/>
          </p:nvPr>
        </p:nvSpPr>
        <p:spPr>
          <a:xfrm>
            <a:off x="838200" y="1920331"/>
            <a:ext cx="10515600" cy="4251960"/>
          </a:xfrm>
        </p:spPr>
        <p:txBody>
          <a:bodyPr>
            <a:normAutofit/>
          </a:bodyPr>
          <a:lstStyle/>
          <a:p>
            <a:r>
              <a:rPr lang="de-DE" i="0" u="none" strike="noStrike" dirty="0">
                <a:effectLst/>
                <a:latin typeface="-apple-system"/>
              </a:rPr>
              <a:t>Befindet sich im </a:t>
            </a:r>
            <a:r>
              <a:rPr lang="de-DE" i="0" u="none" strike="noStrike" dirty="0" err="1">
                <a:effectLst/>
                <a:latin typeface="-apple-system"/>
              </a:rPr>
              <a:t>Application</a:t>
            </a:r>
            <a:r>
              <a:rPr lang="de-DE" i="0" u="none" strike="noStrike" dirty="0">
                <a:effectLst/>
                <a:latin typeface="-apple-system"/>
              </a:rPr>
              <a:t> Deskriptor File (</a:t>
            </a:r>
            <a:r>
              <a:rPr lang="de-DE" i="0" u="none" strike="noStrike" dirty="0" err="1">
                <a:effectLst/>
                <a:latin typeface="-apple-system"/>
              </a:rPr>
              <a:t>manifest.json</a:t>
            </a:r>
            <a:r>
              <a:rPr lang="de-DE" i="0" u="none" strike="noStrike" dirty="0">
                <a:effectLst/>
                <a:latin typeface="-apple-system"/>
              </a:rPr>
              <a:t>) in der Eigenschaft </a:t>
            </a:r>
            <a:r>
              <a:rPr lang="de-DE" i="0" u="none" strike="noStrike" dirty="0" err="1">
                <a:effectLst/>
                <a:latin typeface="-apple-system"/>
              </a:rPr>
              <a:t>routing</a:t>
            </a:r>
            <a:r>
              <a:rPr lang="de-DE" i="0" u="none" strike="noStrike" dirty="0">
                <a:effectLst/>
                <a:latin typeface="-apple-system"/>
              </a:rPr>
              <a:t> des sap.ui5-Namensraumes. </a:t>
            </a:r>
          </a:p>
          <a:p>
            <a:r>
              <a:rPr lang="de-DE" i="0" u="none" strike="noStrike" dirty="0">
                <a:effectLst/>
                <a:latin typeface="-apple-system"/>
              </a:rPr>
              <a:t>Besteht aus den folgenden drei Abschnitten: </a:t>
            </a:r>
            <a:r>
              <a:rPr lang="de-DE" i="0" u="none" strike="noStrike" dirty="0" err="1">
                <a:effectLst/>
                <a:latin typeface="-apple-system"/>
              </a:rPr>
              <a:t>config</a:t>
            </a:r>
            <a:r>
              <a:rPr lang="de-DE" i="0" u="none" strike="noStrike" dirty="0">
                <a:effectLst/>
                <a:latin typeface="-apple-system"/>
              </a:rPr>
              <a:t>, </a:t>
            </a:r>
            <a:r>
              <a:rPr lang="de-DE" i="0" u="none" strike="noStrike" dirty="0" err="1">
                <a:effectLst/>
                <a:latin typeface="-apple-system"/>
              </a:rPr>
              <a:t>routes</a:t>
            </a:r>
            <a:r>
              <a:rPr lang="de-DE" i="0" u="none" strike="noStrike" dirty="0">
                <a:effectLst/>
                <a:latin typeface="-apple-system"/>
              </a:rPr>
              <a:t> und </a:t>
            </a:r>
            <a:r>
              <a:rPr lang="de-DE" i="0" u="none" strike="noStrike" dirty="0" err="1">
                <a:effectLst/>
                <a:latin typeface="-apple-system"/>
              </a:rPr>
              <a:t>targets</a:t>
            </a:r>
            <a:endParaRPr lang="de-DE" i="0" u="none" strike="noStrike" dirty="0">
              <a:effectLst/>
              <a:latin typeface="-apple-system"/>
            </a:endParaRPr>
          </a:p>
          <a:p>
            <a:endParaRPr lang="de-DE" i="0" u="none" strike="noStrike" dirty="0">
              <a:effectLst/>
              <a:latin typeface="-apple-system"/>
            </a:endParaRPr>
          </a:p>
        </p:txBody>
      </p:sp>
      <p:pic>
        <p:nvPicPr>
          <p:cNvPr id="15" name="Grafik 14">
            <a:extLst>
              <a:ext uri="{FF2B5EF4-FFF2-40B4-BE49-F238E27FC236}">
                <a16:creationId xmlns:a16="http://schemas.microsoft.com/office/drawing/2014/main" id="{195AD89A-8F91-50F2-56DD-2B131D50F5CD}"/>
              </a:ext>
            </a:extLst>
          </p:cNvPr>
          <p:cNvPicPr>
            <a:picLocks noChangeAspect="1"/>
          </p:cNvPicPr>
          <p:nvPr/>
        </p:nvPicPr>
        <p:blipFill>
          <a:blip r:embed="rId3"/>
          <a:stretch>
            <a:fillRect/>
          </a:stretch>
        </p:blipFill>
        <p:spPr>
          <a:xfrm>
            <a:off x="4381294" y="3467259"/>
            <a:ext cx="3610479" cy="2391109"/>
          </a:xfrm>
          <a:prstGeom prst="rect">
            <a:avLst/>
          </a:prstGeom>
        </p:spPr>
      </p:pic>
    </p:spTree>
    <p:extLst>
      <p:ext uri="{BB962C8B-B14F-4D97-AF65-F5344CB8AC3E}">
        <p14:creationId xmlns:p14="http://schemas.microsoft.com/office/powerpoint/2010/main" val="209661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AB660-FBBA-E587-98D8-53BC24D4929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E01A32-7EFA-9D34-D8F3-4B753AD9B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9072320-B77D-17EB-F52D-5637043BC7C3}"/>
              </a:ext>
            </a:extLst>
          </p:cNvPr>
          <p:cNvSpPr>
            <a:spLocks noGrp="1"/>
          </p:cNvSpPr>
          <p:nvPr>
            <p:ph type="title"/>
          </p:nvPr>
        </p:nvSpPr>
        <p:spPr>
          <a:xfrm>
            <a:off x="838200" y="365125"/>
            <a:ext cx="10515600" cy="1325563"/>
          </a:xfrm>
        </p:spPr>
        <p:txBody>
          <a:bodyPr>
            <a:normAutofit/>
          </a:bodyPr>
          <a:lstStyle/>
          <a:p>
            <a:r>
              <a:rPr lang="de-DE" sz="4200" dirty="0"/>
              <a:t>Data Binding in UI5 – Default Binding Modes der Models</a:t>
            </a:r>
          </a:p>
        </p:txBody>
      </p:sp>
      <p:sp>
        <p:nvSpPr>
          <p:cNvPr id="43" name="sketch line">
            <a:extLst>
              <a:ext uri="{FF2B5EF4-FFF2-40B4-BE49-F238E27FC236}">
                <a16:creationId xmlns:a16="http://schemas.microsoft.com/office/drawing/2014/main" id="{26FD61A0-97C1-521C-8025-64F174824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DBAB007A-1407-720B-86F7-C795BE1176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68359" y="1836784"/>
            <a:ext cx="7805989" cy="492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84701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873-F80E-123E-4402-A51A506E436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A78D8C1-4228-BBDD-03E1-7AF588724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35CE719-B1E1-4E83-38ED-0039C44FB3ED}"/>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config</a:t>
            </a:r>
            <a:endParaRPr lang="de-DE" sz="4200" dirty="0"/>
          </a:p>
        </p:txBody>
      </p:sp>
      <p:sp>
        <p:nvSpPr>
          <p:cNvPr id="43" name="sketch line">
            <a:extLst>
              <a:ext uri="{FF2B5EF4-FFF2-40B4-BE49-F238E27FC236}">
                <a16:creationId xmlns:a16="http://schemas.microsoft.com/office/drawing/2014/main" id="{D33C56CA-3942-FC5B-002A-1471A3252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FF0E1507-0B7E-BDA6-D9A1-0F09294199A5}"/>
              </a:ext>
            </a:extLst>
          </p:cNvPr>
          <p:cNvSpPr>
            <a:spLocks noGrp="1"/>
          </p:cNvSpPr>
          <p:nvPr>
            <p:ph idx="1"/>
          </p:nvPr>
        </p:nvSpPr>
        <p:spPr>
          <a:xfrm>
            <a:off x="838200" y="1920331"/>
            <a:ext cx="5816097" cy="4251960"/>
          </a:xfrm>
        </p:spPr>
        <p:txBody>
          <a:bodyPr>
            <a:normAutofit/>
          </a:bodyPr>
          <a:lstStyle/>
          <a:p>
            <a:r>
              <a:rPr lang="de-DE" sz="2200" i="1" u="none" strike="noStrike" dirty="0" err="1">
                <a:effectLst/>
                <a:latin typeface="-apple-system"/>
              </a:rPr>
              <a:t>config</a:t>
            </a:r>
            <a:r>
              <a:rPr lang="de-DE" sz="2200" i="1" u="none" strike="noStrike" dirty="0">
                <a:effectLst/>
                <a:latin typeface="-apple-system"/>
              </a:rPr>
              <a:t>: </a:t>
            </a:r>
          </a:p>
          <a:p>
            <a:r>
              <a:rPr lang="de-DE" sz="2200" i="0" u="none" strike="noStrike" dirty="0">
                <a:effectLst/>
                <a:latin typeface="-apple-system"/>
              </a:rPr>
              <a:t>Enthält die globale </a:t>
            </a:r>
            <a:r>
              <a:rPr lang="de-DE" sz="2200" i="0" u="none" strike="noStrike" dirty="0" err="1">
                <a:effectLst/>
                <a:latin typeface="-apple-system"/>
              </a:rPr>
              <a:t>Routerkonfiguration</a:t>
            </a:r>
            <a:r>
              <a:rPr lang="de-DE" sz="2200" i="0" u="none" strike="noStrike" dirty="0">
                <a:effectLst/>
                <a:latin typeface="-apple-system"/>
              </a:rPr>
              <a:t> und Standardwerte, die für alle Routen und Targets gelten. Es wird die </a:t>
            </a:r>
            <a:r>
              <a:rPr lang="de-DE" sz="2200" dirty="0" err="1"/>
              <a:t>Routerklasse</a:t>
            </a:r>
            <a:r>
              <a:rPr lang="de-DE" sz="2200" dirty="0"/>
              <a:t> definiert und wo sich die Views in der App befinden. Um die Views automatisch zu laden und anzuzeigen, wird angegeben, welches Control zur Anzeige der Seiten verwendet wird (</a:t>
            </a:r>
            <a:r>
              <a:rPr lang="de-DE" sz="2200" dirty="0" err="1"/>
              <a:t>app</a:t>
            </a:r>
            <a:r>
              <a:rPr lang="de-DE" sz="2200" dirty="0"/>
              <a:t>) und welche </a:t>
            </a:r>
            <a:r>
              <a:rPr lang="de-DE" sz="2200" dirty="0" err="1"/>
              <a:t>controlAggregation</a:t>
            </a:r>
            <a:r>
              <a:rPr lang="de-DE" sz="2200" dirty="0"/>
              <a:t> gefüllt werden soll, wenn eine neue Seite angezeigt wird (</a:t>
            </a:r>
            <a:r>
              <a:rPr lang="de-DE" sz="2200" dirty="0" err="1"/>
              <a:t>pages</a:t>
            </a:r>
            <a:r>
              <a:rPr lang="de-DE" sz="2200" dirty="0"/>
              <a:t>)</a:t>
            </a:r>
          </a:p>
          <a:p>
            <a:endParaRPr lang="de-DE" i="0" u="none" strike="noStrike" dirty="0">
              <a:effectLst/>
              <a:latin typeface="-apple-system"/>
            </a:endParaRPr>
          </a:p>
          <a:p>
            <a:endParaRPr lang="de-DE" i="0" u="none" strike="noStrike" dirty="0">
              <a:effectLst/>
              <a:latin typeface="-apple-system"/>
            </a:endParaRPr>
          </a:p>
        </p:txBody>
      </p:sp>
      <p:pic>
        <p:nvPicPr>
          <p:cNvPr id="8" name="Grafik 7">
            <a:extLst>
              <a:ext uri="{FF2B5EF4-FFF2-40B4-BE49-F238E27FC236}">
                <a16:creationId xmlns:a16="http://schemas.microsoft.com/office/drawing/2014/main" id="{80572E22-F737-AAD3-3E5A-5A5891E39C4F}"/>
              </a:ext>
            </a:extLst>
          </p:cNvPr>
          <p:cNvPicPr>
            <a:picLocks noChangeAspect="1"/>
          </p:cNvPicPr>
          <p:nvPr/>
        </p:nvPicPr>
        <p:blipFill>
          <a:blip r:embed="rId3"/>
          <a:stretch>
            <a:fillRect/>
          </a:stretch>
        </p:blipFill>
        <p:spPr>
          <a:xfrm>
            <a:off x="6889041" y="2452755"/>
            <a:ext cx="5065167" cy="3011720"/>
          </a:xfrm>
          <a:prstGeom prst="rect">
            <a:avLst/>
          </a:prstGeom>
        </p:spPr>
      </p:pic>
    </p:spTree>
    <p:extLst>
      <p:ext uri="{BB962C8B-B14F-4D97-AF65-F5344CB8AC3E}">
        <p14:creationId xmlns:p14="http://schemas.microsoft.com/office/powerpoint/2010/main" val="37647364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4E6671-DA52-B977-9962-7EAD46EFB5E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2BBB6E3-ED25-4769-AF8B-8BEBB69A3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BE73323-DA2C-C3DC-6368-3066F14BF04F}"/>
              </a:ext>
            </a:extLst>
          </p:cNvPr>
          <p:cNvSpPr>
            <a:spLocks noGrp="1"/>
          </p:cNvSpPr>
          <p:nvPr>
            <p:ph type="title"/>
          </p:nvPr>
        </p:nvSpPr>
        <p:spPr>
          <a:xfrm>
            <a:off x="838200" y="365125"/>
            <a:ext cx="10515600" cy="1325563"/>
          </a:xfrm>
        </p:spPr>
        <p:txBody>
          <a:bodyPr>
            <a:normAutofit/>
          </a:bodyPr>
          <a:lstStyle/>
          <a:p>
            <a:r>
              <a:rPr lang="de-DE" sz="4200" dirty="0"/>
              <a:t>Routing Konfiguration – </a:t>
            </a:r>
            <a:r>
              <a:rPr lang="de-DE" sz="4200" dirty="0" err="1"/>
              <a:t>routes</a:t>
            </a:r>
            <a:r>
              <a:rPr lang="de-DE" sz="4200" dirty="0"/>
              <a:t>/</a:t>
            </a:r>
            <a:r>
              <a:rPr lang="de-DE" sz="4200" dirty="0" err="1"/>
              <a:t>targets</a:t>
            </a:r>
            <a:endParaRPr lang="de-DE" sz="4200" dirty="0"/>
          </a:p>
        </p:txBody>
      </p:sp>
      <p:sp>
        <p:nvSpPr>
          <p:cNvPr id="43" name="sketch line">
            <a:extLst>
              <a:ext uri="{FF2B5EF4-FFF2-40B4-BE49-F238E27FC236}">
                <a16:creationId xmlns:a16="http://schemas.microsoft.com/office/drawing/2014/main" id="{9DE3AD2D-E1C4-EDDB-812A-DC3240BB5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086470B3-A065-22B5-679D-68B531E35070}"/>
              </a:ext>
            </a:extLst>
          </p:cNvPr>
          <p:cNvSpPr>
            <a:spLocks noGrp="1"/>
          </p:cNvSpPr>
          <p:nvPr>
            <p:ph idx="1"/>
          </p:nvPr>
        </p:nvSpPr>
        <p:spPr>
          <a:xfrm>
            <a:off x="838200" y="1920331"/>
            <a:ext cx="6652182" cy="4251960"/>
          </a:xfrm>
        </p:spPr>
        <p:txBody>
          <a:bodyPr>
            <a:normAutofit fontScale="92500" lnSpcReduction="20000"/>
          </a:bodyPr>
          <a:lstStyle/>
          <a:p>
            <a:r>
              <a:rPr lang="de-DE" i="1" dirty="0" err="1">
                <a:latin typeface="-apple-system"/>
              </a:rPr>
              <a:t>r</a:t>
            </a:r>
            <a:r>
              <a:rPr lang="de-DE" i="1" u="none" strike="noStrike" dirty="0" err="1">
                <a:effectLst/>
                <a:latin typeface="-apple-system"/>
              </a:rPr>
              <a:t>outes</a:t>
            </a:r>
            <a:r>
              <a:rPr lang="de-DE" i="0" u="none" strike="noStrike" dirty="0">
                <a:effectLst/>
                <a:latin typeface="-apple-system"/>
              </a:rPr>
              <a:t>: Jede Route definiert einen Namen, ein </a:t>
            </a:r>
            <a:r>
              <a:rPr lang="de-DE" dirty="0">
                <a:latin typeface="-apple-system"/>
              </a:rPr>
              <a:t>Pattern </a:t>
            </a:r>
            <a:r>
              <a:rPr lang="de-DE" i="0" u="none" strike="noStrike" dirty="0">
                <a:effectLst/>
                <a:latin typeface="-apple-system"/>
              </a:rPr>
              <a:t>und ein oder mehrere Targets, zu denen navigiert wird, wenn die Route getroffen wurde. Das Pattern ist im Grunde der URL-Teil, der zur Route passt. Das Pattern „“ wird meistens für die Hauptseite verwendet</a:t>
            </a:r>
          </a:p>
          <a:p>
            <a:endParaRPr lang="de-DE" i="0" u="none" strike="noStrike" dirty="0">
              <a:effectLst/>
              <a:latin typeface="-apple-system"/>
            </a:endParaRPr>
          </a:p>
          <a:p>
            <a:pPr>
              <a:buFont typeface="Arial" panose="020B0604020202020204" pitchFamily="34" charset="0"/>
              <a:buChar char="•"/>
            </a:pPr>
            <a:r>
              <a:rPr lang="de-DE" i="1" dirty="0" err="1">
                <a:latin typeface="-apple-system"/>
              </a:rPr>
              <a:t>targets</a:t>
            </a:r>
            <a:r>
              <a:rPr lang="de-DE" dirty="0">
                <a:latin typeface="-apple-system"/>
              </a:rPr>
              <a:t>: D</a:t>
            </a:r>
            <a:r>
              <a:rPr lang="de-DE" dirty="0"/>
              <a:t>efinieren den View oder Komponente. Ein </a:t>
            </a:r>
            <a:r>
              <a:rPr lang="de-DE" dirty="0" err="1"/>
              <a:t>target</a:t>
            </a:r>
            <a:r>
              <a:rPr lang="de-DE" dirty="0"/>
              <a:t> kann einer oder mehreren Routen zugeordnet sein. Wenn Target angezeigt wird, werden View oder Komponente geladen und zur angegebenen </a:t>
            </a:r>
            <a:r>
              <a:rPr lang="de-DE" dirty="0" err="1"/>
              <a:t>controlAggregation</a:t>
            </a:r>
            <a:r>
              <a:rPr lang="de-DE" dirty="0"/>
              <a:t> (in </a:t>
            </a:r>
            <a:r>
              <a:rPr lang="de-DE" dirty="0" err="1"/>
              <a:t>config</a:t>
            </a:r>
            <a:r>
              <a:rPr lang="de-DE" dirty="0"/>
              <a:t>-Teil)  hinzugefügt. </a:t>
            </a:r>
          </a:p>
          <a:p>
            <a:endParaRPr lang="de-DE" i="0" u="none" strike="noStrike" dirty="0">
              <a:effectLst/>
              <a:latin typeface="-apple-system"/>
            </a:endParaRPr>
          </a:p>
        </p:txBody>
      </p:sp>
      <p:pic>
        <p:nvPicPr>
          <p:cNvPr id="4" name="Grafik 3">
            <a:extLst>
              <a:ext uri="{FF2B5EF4-FFF2-40B4-BE49-F238E27FC236}">
                <a16:creationId xmlns:a16="http://schemas.microsoft.com/office/drawing/2014/main" id="{C1CA58A6-DA29-088E-D9C9-895E38BC3073}"/>
              </a:ext>
            </a:extLst>
          </p:cNvPr>
          <p:cNvPicPr>
            <a:picLocks noChangeAspect="1"/>
          </p:cNvPicPr>
          <p:nvPr/>
        </p:nvPicPr>
        <p:blipFill>
          <a:blip r:embed="rId3"/>
          <a:stretch>
            <a:fillRect/>
          </a:stretch>
        </p:blipFill>
        <p:spPr>
          <a:xfrm>
            <a:off x="7490382" y="2065516"/>
            <a:ext cx="4208271" cy="4000305"/>
          </a:xfrm>
          <a:prstGeom prst="rect">
            <a:avLst/>
          </a:prstGeom>
        </p:spPr>
      </p:pic>
    </p:spTree>
    <p:extLst>
      <p:ext uri="{BB962C8B-B14F-4D97-AF65-F5344CB8AC3E}">
        <p14:creationId xmlns:p14="http://schemas.microsoft.com/office/powerpoint/2010/main" val="11124245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4576A-C1E4-6AAD-7022-668D0A18AA48}"/>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055E3A6-A6A6-E905-4F72-C9D6AEE3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07BFDE0-6EED-59C7-2BB6-F96F3D1E22FC}"/>
              </a:ext>
            </a:extLst>
          </p:cNvPr>
          <p:cNvSpPr>
            <a:spLocks noGrp="1"/>
          </p:cNvSpPr>
          <p:nvPr>
            <p:ph type="title"/>
          </p:nvPr>
        </p:nvSpPr>
        <p:spPr>
          <a:xfrm>
            <a:off x="838200" y="365125"/>
            <a:ext cx="10515600" cy="1325563"/>
          </a:xfrm>
        </p:spPr>
        <p:txBody>
          <a:bodyPr>
            <a:normAutofit/>
          </a:bodyPr>
          <a:lstStyle/>
          <a:p>
            <a:r>
              <a:rPr lang="de-DE" sz="4200" dirty="0"/>
              <a:t>Routing – Router initialisieren</a:t>
            </a:r>
          </a:p>
        </p:txBody>
      </p:sp>
      <p:sp>
        <p:nvSpPr>
          <p:cNvPr id="43" name="sketch line">
            <a:extLst>
              <a:ext uri="{FF2B5EF4-FFF2-40B4-BE49-F238E27FC236}">
                <a16:creationId xmlns:a16="http://schemas.microsoft.com/office/drawing/2014/main" id="{B48386AE-D355-766C-2F42-1E2882902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633C487-1C56-C62A-530B-93D124EFC4C0}"/>
              </a:ext>
            </a:extLst>
          </p:cNvPr>
          <p:cNvSpPr>
            <a:spLocks noGrp="1"/>
          </p:cNvSpPr>
          <p:nvPr>
            <p:ph idx="1"/>
          </p:nvPr>
        </p:nvSpPr>
        <p:spPr>
          <a:xfrm>
            <a:off x="838200" y="1920331"/>
            <a:ext cx="6652182" cy="4251960"/>
          </a:xfrm>
        </p:spPr>
        <p:txBody>
          <a:bodyPr>
            <a:normAutofit fontScale="92500"/>
          </a:bodyPr>
          <a:lstStyle/>
          <a:p>
            <a:r>
              <a:rPr lang="de-DE" dirty="0">
                <a:latin typeface="-apple-system"/>
              </a:rPr>
              <a:t>Der Router muss vorher noch von der Komponente initialisiert werden. Dazu eine Reference auf den Router in der </a:t>
            </a:r>
            <a:r>
              <a:rPr lang="de-DE" dirty="0" err="1">
                <a:latin typeface="-apple-system"/>
              </a:rPr>
              <a:t>init</a:t>
            </a:r>
            <a:r>
              <a:rPr lang="de-DE" dirty="0">
                <a:latin typeface="-apple-system"/>
              </a:rPr>
              <a:t>-Methode des Component.js-Komponentencontrollers holen und die </a:t>
            </a:r>
            <a:r>
              <a:rPr lang="de-DE" dirty="0" err="1">
                <a:latin typeface="-apple-system"/>
              </a:rPr>
              <a:t>initialize</a:t>
            </a:r>
            <a:r>
              <a:rPr lang="de-DE" dirty="0">
                <a:latin typeface="-apple-system"/>
              </a:rPr>
              <a:t>-Methode aufrufen.</a:t>
            </a:r>
          </a:p>
          <a:p>
            <a:r>
              <a:rPr lang="de-DE" dirty="0">
                <a:latin typeface="-apple-system"/>
              </a:rPr>
              <a:t>Nach Initialisierung wird die Routing-Konfiguration in </a:t>
            </a:r>
            <a:r>
              <a:rPr lang="de-DE" dirty="0" err="1">
                <a:latin typeface="-apple-system"/>
              </a:rPr>
              <a:t>manifest.json</a:t>
            </a:r>
            <a:r>
              <a:rPr lang="de-DE" dirty="0">
                <a:latin typeface="-apple-system"/>
              </a:rPr>
              <a:t> automatisch in der Anwendung aktiviert: Die aktuelle URL wird ausgewertet und die entsprechenden Ansichten werden automatisch angezeigt.</a:t>
            </a:r>
          </a:p>
          <a:p>
            <a:endParaRPr lang="de-DE" i="0" u="none" strike="noStrike" dirty="0">
              <a:effectLst/>
              <a:latin typeface="-apple-system"/>
            </a:endParaRPr>
          </a:p>
        </p:txBody>
      </p:sp>
      <p:pic>
        <p:nvPicPr>
          <p:cNvPr id="16" name="Grafik 15">
            <a:extLst>
              <a:ext uri="{FF2B5EF4-FFF2-40B4-BE49-F238E27FC236}">
                <a16:creationId xmlns:a16="http://schemas.microsoft.com/office/drawing/2014/main" id="{842501BF-025A-E14F-B996-6BBD173A26DA}"/>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1121934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E1AAB-4FCE-8EB8-72CE-DECDF86FD47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4B373A13-2EDF-8978-D07C-68DF308884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E4841B-2E0F-CA18-C7E5-4B9355E58D99}"/>
              </a:ext>
            </a:extLst>
          </p:cNvPr>
          <p:cNvSpPr>
            <a:spLocks noGrp="1"/>
          </p:cNvSpPr>
          <p:nvPr>
            <p:ph type="title"/>
          </p:nvPr>
        </p:nvSpPr>
        <p:spPr>
          <a:xfrm>
            <a:off x="838200" y="365125"/>
            <a:ext cx="10515600" cy="1325563"/>
          </a:xfrm>
        </p:spPr>
        <p:txBody>
          <a:bodyPr>
            <a:normAutofit/>
          </a:bodyPr>
          <a:lstStyle/>
          <a:p>
            <a:r>
              <a:rPr lang="de-DE" sz="4200" dirty="0"/>
              <a:t>Navigation mit hart codierten Patterns</a:t>
            </a:r>
          </a:p>
        </p:txBody>
      </p:sp>
      <p:sp>
        <p:nvSpPr>
          <p:cNvPr id="43" name="sketch line">
            <a:extLst>
              <a:ext uri="{FF2B5EF4-FFF2-40B4-BE49-F238E27FC236}">
                <a16:creationId xmlns:a16="http://schemas.microsoft.com/office/drawing/2014/main" id="{C4498C2F-385F-85ED-F978-FCC359957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C49AE0CB-1E3E-75A2-16FA-5E406AE7C7D6}"/>
              </a:ext>
            </a:extLst>
          </p:cNvPr>
          <p:cNvSpPr>
            <a:spLocks noGrp="1"/>
          </p:cNvSpPr>
          <p:nvPr>
            <p:ph idx="1"/>
          </p:nvPr>
        </p:nvSpPr>
        <p:spPr>
          <a:xfrm>
            <a:off x="838200" y="1920331"/>
            <a:ext cx="6652182" cy="4251960"/>
          </a:xfrm>
        </p:spPr>
        <p:txBody>
          <a:bodyPr>
            <a:normAutofit/>
          </a:bodyPr>
          <a:lstStyle/>
          <a:p>
            <a:endParaRPr lang="de-DE" i="0" u="none" strike="noStrike" dirty="0">
              <a:effectLst/>
              <a:latin typeface="-apple-system"/>
            </a:endParaRPr>
          </a:p>
        </p:txBody>
      </p:sp>
      <p:pic>
        <p:nvPicPr>
          <p:cNvPr id="16" name="Grafik 15">
            <a:extLst>
              <a:ext uri="{FF2B5EF4-FFF2-40B4-BE49-F238E27FC236}">
                <a16:creationId xmlns:a16="http://schemas.microsoft.com/office/drawing/2014/main" id="{D6227C9F-58A6-7FCD-E3DF-066B7C1063F0}"/>
              </a:ext>
            </a:extLst>
          </p:cNvPr>
          <p:cNvPicPr>
            <a:picLocks noChangeAspect="1"/>
          </p:cNvPicPr>
          <p:nvPr/>
        </p:nvPicPr>
        <p:blipFill>
          <a:blip r:embed="rId3"/>
          <a:stretch>
            <a:fillRect/>
          </a:stretch>
        </p:blipFill>
        <p:spPr>
          <a:xfrm>
            <a:off x="7490382" y="2213726"/>
            <a:ext cx="4231635" cy="3435275"/>
          </a:xfrm>
          <a:prstGeom prst="rect">
            <a:avLst/>
          </a:prstGeom>
        </p:spPr>
      </p:pic>
    </p:spTree>
    <p:extLst>
      <p:ext uri="{BB962C8B-B14F-4D97-AF65-F5344CB8AC3E}">
        <p14:creationId xmlns:p14="http://schemas.microsoft.com/office/powerpoint/2010/main" val="29263191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2AABA-E2BA-57BA-5DA0-F93F97CC6560}"/>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D1866A62-7B6A-1AC0-2019-BE234BBDF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81375A-55B6-CFD2-D7AC-BE02268F7729}"/>
              </a:ext>
            </a:extLst>
          </p:cNvPr>
          <p:cNvSpPr>
            <a:spLocks noGrp="1"/>
          </p:cNvSpPr>
          <p:nvPr>
            <p:ph type="title"/>
          </p:nvPr>
        </p:nvSpPr>
        <p:spPr>
          <a:xfrm>
            <a:off x="838200" y="365125"/>
            <a:ext cx="10515600" cy="1325563"/>
          </a:xfrm>
        </p:spPr>
        <p:txBody>
          <a:bodyPr>
            <a:normAutofit/>
          </a:bodyPr>
          <a:lstStyle/>
          <a:p>
            <a:r>
              <a:rPr lang="de-DE" sz="4200" dirty="0"/>
              <a:t>Navigation mit Methode </a:t>
            </a:r>
            <a:r>
              <a:rPr lang="de-DE" sz="4200" dirty="0" err="1"/>
              <a:t>navTo</a:t>
            </a:r>
            <a:endParaRPr lang="de-DE" sz="4200" dirty="0"/>
          </a:p>
        </p:txBody>
      </p:sp>
      <p:sp>
        <p:nvSpPr>
          <p:cNvPr id="43" name="sketch line">
            <a:extLst>
              <a:ext uri="{FF2B5EF4-FFF2-40B4-BE49-F238E27FC236}">
                <a16:creationId xmlns:a16="http://schemas.microsoft.com/office/drawing/2014/main" id="{C6F51486-01C3-D738-804A-8D186E5CB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4B3951AD-6DA3-4A58-72AD-76F6F2846B4B}"/>
              </a:ext>
            </a:extLst>
          </p:cNvPr>
          <p:cNvSpPr>
            <a:spLocks noGrp="1"/>
          </p:cNvSpPr>
          <p:nvPr>
            <p:ph idx="1"/>
          </p:nvPr>
        </p:nvSpPr>
        <p:spPr>
          <a:xfrm>
            <a:off x="838200" y="1920331"/>
            <a:ext cx="10777396" cy="2396542"/>
          </a:xfrm>
        </p:spPr>
        <p:txBody>
          <a:bodyPr>
            <a:normAutofit lnSpcReduction="10000"/>
          </a:bodyPr>
          <a:lstStyle/>
          <a:p>
            <a:pPr algn="l"/>
            <a:r>
              <a:rPr lang="de-DE" b="0" i="0" dirty="0">
                <a:solidFill>
                  <a:srgbClr val="223548"/>
                </a:solidFill>
                <a:effectLst/>
                <a:latin typeface="72 Brand Variable"/>
              </a:rPr>
              <a:t>Um von einem View-Controller aus auf die Router-Instanz zuzugreifen, können Sie die Methode </a:t>
            </a:r>
            <a:r>
              <a:rPr lang="de-DE" b="0" i="0" dirty="0" err="1">
                <a:solidFill>
                  <a:srgbClr val="223548"/>
                </a:solidFill>
                <a:effectLst/>
                <a:latin typeface="72 Brand Variable"/>
              </a:rPr>
              <a:t>getOwnerComponent</a:t>
            </a:r>
            <a:r>
              <a:rPr lang="de-DE" b="0" i="0" dirty="0">
                <a:solidFill>
                  <a:srgbClr val="223548"/>
                </a:solidFill>
                <a:effectLst/>
                <a:latin typeface="72 Brand Variable"/>
              </a:rPr>
              <a:t> des Controllers verwenden, um Zugriff auf die </a:t>
            </a:r>
            <a:r>
              <a:rPr lang="de-DE" b="0" i="0" dirty="0" err="1">
                <a:solidFill>
                  <a:srgbClr val="223548"/>
                </a:solidFill>
                <a:effectLst/>
                <a:latin typeface="72 Brand Variable"/>
              </a:rPr>
              <a:t>Owner-Component</a:t>
            </a:r>
            <a:r>
              <a:rPr lang="de-DE" b="0" i="0" dirty="0">
                <a:solidFill>
                  <a:srgbClr val="223548"/>
                </a:solidFill>
                <a:effectLst/>
                <a:latin typeface="72 Brand Variable"/>
              </a:rPr>
              <a:t> zu erhalten, die die Methode </a:t>
            </a:r>
            <a:r>
              <a:rPr lang="de-DE" b="0" i="0" dirty="0" err="1">
                <a:solidFill>
                  <a:srgbClr val="223548"/>
                </a:solidFill>
                <a:effectLst/>
                <a:latin typeface="72 Brand Variable"/>
              </a:rPr>
              <a:t>getRouter</a:t>
            </a:r>
            <a:r>
              <a:rPr lang="de-DE" b="0" i="0" dirty="0">
                <a:solidFill>
                  <a:srgbClr val="223548"/>
                </a:solidFill>
                <a:effectLst/>
                <a:latin typeface="72 Brand Variable"/>
              </a:rPr>
              <a:t> bereitstellt.</a:t>
            </a:r>
          </a:p>
          <a:p>
            <a:pPr algn="l"/>
            <a:r>
              <a:rPr lang="de-DE" u="none" strike="noStrike" dirty="0">
                <a:solidFill>
                  <a:srgbClr val="223548"/>
                </a:solidFill>
                <a:latin typeface="72 Brand Variable"/>
              </a:rPr>
              <a:t>Der Router selbst hat eine Methode </a:t>
            </a:r>
            <a:r>
              <a:rPr lang="de-DE" u="none" strike="noStrike" dirty="0" err="1">
                <a:solidFill>
                  <a:srgbClr val="223548"/>
                </a:solidFill>
                <a:latin typeface="72 Brand Variable"/>
              </a:rPr>
              <a:t>navTo</a:t>
            </a:r>
            <a:r>
              <a:rPr lang="de-DE" dirty="0">
                <a:solidFill>
                  <a:srgbClr val="223548"/>
                </a:solidFill>
                <a:latin typeface="72 Brand Variable"/>
              </a:rPr>
              <a:t>, </a:t>
            </a:r>
            <a:r>
              <a:rPr lang="de-DE" u="none" strike="noStrike" dirty="0">
                <a:solidFill>
                  <a:srgbClr val="223548"/>
                </a:solidFill>
                <a:latin typeface="72 Brand Variable"/>
              </a:rPr>
              <a:t>mit welcher </a:t>
            </a:r>
            <a:r>
              <a:rPr lang="de-DE" dirty="0">
                <a:solidFill>
                  <a:srgbClr val="223548"/>
                </a:solidFill>
                <a:latin typeface="72 Brand Variable"/>
              </a:rPr>
              <a:t>eine Navigation getriggert werden kann</a:t>
            </a:r>
            <a:endParaRPr lang="de-DE" i="0" u="none" strike="noStrike" dirty="0">
              <a:effectLst/>
              <a:latin typeface="-apple-system"/>
            </a:endParaRPr>
          </a:p>
        </p:txBody>
      </p:sp>
      <p:pic>
        <p:nvPicPr>
          <p:cNvPr id="4" name="Grafik 3">
            <a:extLst>
              <a:ext uri="{FF2B5EF4-FFF2-40B4-BE49-F238E27FC236}">
                <a16:creationId xmlns:a16="http://schemas.microsoft.com/office/drawing/2014/main" id="{372B68F4-4C8F-2204-59A9-AF3F9D99B4AD}"/>
              </a:ext>
            </a:extLst>
          </p:cNvPr>
          <p:cNvPicPr>
            <a:picLocks noChangeAspect="1"/>
          </p:cNvPicPr>
          <p:nvPr/>
        </p:nvPicPr>
        <p:blipFill>
          <a:blip r:embed="rId3"/>
          <a:stretch>
            <a:fillRect/>
          </a:stretch>
        </p:blipFill>
        <p:spPr>
          <a:xfrm>
            <a:off x="2184771" y="4413443"/>
            <a:ext cx="6913962" cy="2039619"/>
          </a:xfrm>
          <a:prstGeom prst="rect">
            <a:avLst/>
          </a:prstGeom>
        </p:spPr>
      </p:pic>
    </p:spTree>
    <p:extLst>
      <p:ext uri="{BB962C8B-B14F-4D97-AF65-F5344CB8AC3E}">
        <p14:creationId xmlns:p14="http://schemas.microsoft.com/office/powerpoint/2010/main" val="5989586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B745D-12BF-3DF2-87AD-AFBAE060FE9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7462543-8EA6-CD6D-C5E2-404B166C1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A7E8D12-A0A6-B157-BA35-72CD79D487D7}"/>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B22A4AB0-C2F7-5845-D4BB-09A7BDA98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a:extLst>
              <a:ext uri="{FF2B5EF4-FFF2-40B4-BE49-F238E27FC236}">
                <a16:creationId xmlns:a16="http://schemas.microsoft.com/office/drawing/2014/main" id="{0FF5785F-79B8-59CC-16AC-AE2D77DBD547}"/>
              </a:ext>
            </a:extLst>
          </p:cNvPr>
          <p:cNvPicPr>
            <a:picLocks noChangeAspect="1"/>
          </p:cNvPicPr>
          <p:nvPr/>
        </p:nvPicPr>
        <p:blipFill>
          <a:blip r:embed="rId3"/>
          <a:stretch>
            <a:fillRect/>
          </a:stretch>
        </p:blipFill>
        <p:spPr>
          <a:xfrm>
            <a:off x="1784253" y="1769261"/>
            <a:ext cx="7935432" cy="4496427"/>
          </a:xfrm>
          <a:prstGeom prst="rect">
            <a:avLst/>
          </a:prstGeom>
        </p:spPr>
      </p:pic>
    </p:spTree>
    <p:extLst>
      <p:ext uri="{BB962C8B-B14F-4D97-AF65-F5344CB8AC3E}">
        <p14:creationId xmlns:p14="http://schemas.microsoft.com/office/powerpoint/2010/main" val="221875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8A23BE-E814-1EED-7130-4897888BD5D6}"/>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25334CF-2D20-55D3-1992-D3C4C52C2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5F8618D-B359-75E7-FD8A-25C082C640FA}"/>
              </a:ext>
            </a:extLst>
          </p:cNvPr>
          <p:cNvSpPr>
            <a:spLocks noGrp="1"/>
          </p:cNvSpPr>
          <p:nvPr>
            <p:ph type="title"/>
          </p:nvPr>
        </p:nvSpPr>
        <p:spPr>
          <a:xfrm>
            <a:off x="838200" y="365125"/>
            <a:ext cx="10515600" cy="1325563"/>
          </a:xfrm>
        </p:spPr>
        <p:txBody>
          <a:bodyPr>
            <a:normAutofit/>
          </a:bodyPr>
          <a:lstStyle/>
          <a:p>
            <a:r>
              <a:rPr lang="de-DE" sz="4200" dirty="0"/>
              <a:t>Navigation zurück – Mittels Back Button</a:t>
            </a:r>
          </a:p>
        </p:txBody>
      </p:sp>
      <p:sp>
        <p:nvSpPr>
          <p:cNvPr id="43" name="sketch line">
            <a:extLst>
              <a:ext uri="{FF2B5EF4-FFF2-40B4-BE49-F238E27FC236}">
                <a16:creationId xmlns:a16="http://schemas.microsoft.com/office/drawing/2014/main" id="{0AFB3B6A-1146-E502-7F82-14490162B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nhaltsplatzhalter 2">
            <a:extLst>
              <a:ext uri="{FF2B5EF4-FFF2-40B4-BE49-F238E27FC236}">
                <a16:creationId xmlns:a16="http://schemas.microsoft.com/office/drawing/2014/main" id="{30D8B025-B327-0C0E-3F8D-4D2ED4A18BC0}"/>
              </a:ext>
            </a:extLst>
          </p:cNvPr>
          <p:cNvSpPr>
            <a:spLocks noGrp="1"/>
          </p:cNvSpPr>
          <p:nvPr>
            <p:ph idx="1"/>
          </p:nvPr>
        </p:nvSpPr>
        <p:spPr>
          <a:xfrm>
            <a:off x="838200" y="1920331"/>
            <a:ext cx="10777396" cy="4163416"/>
          </a:xfrm>
        </p:spPr>
        <p:txBody>
          <a:bodyPr>
            <a:normAutofit fontScale="92500" lnSpcReduction="10000"/>
          </a:bodyPr>
          <a:lstStyle/>
          <a:p>
            <a:pPr>
              <a:lnSpc>
                <a:spcPct val="110000"/>
              </a:lnSpc>
            </a:pPr>
            <a:r>
              <a:rPr lang="de-DE" sz="1600" dirty="0">
                <a:solidFill>
                  <a:srgbClr val="223548"/>
                </a:solidFill>
                <a:latin typeface="72 Brand Variable"/>
              </a:rPr>
              <a:t>Um </a:t>
            </a:r>
            <a:r>
              <a:rPr lang="de-DE" sz="1600" dirty="0" err="1">
                <a:solidFill>
                  <a:srgbClr val="223548"/>
                </a:solidFill>
                <a:latin typeface="72 Brand Variable"/>
              </a:rPr>
              <a:t>zuückzunavigieren</a:t>
            </a:r>
            <a:r>
              <a:rPr lang="de-DE" sz="1600" dirty="0">
                <a:solidFill>
                  <a:srgbClr val="223548"/>
                </a:solidFill>
                <a:latin typeface="72 Brand Variable"/>
              </a:rPr>
              <a:t> könnte der User den </a:t>
            </a:r>
            <a:r>
              <a:rPr lang="de-DE" sz="1600" dirty="0" err="1">
                <a:solidFill>
                  <a:srgbClr val="223548"/>
                </a:solidFill>
                <a:latin typeface="72 Brand Variable"/>
              </a:rPr>
              <a:t>Zuück</a:t>
            </a:r>
            <a:r>
              <a:rPr lang="de-DE" sz="1600" dirty="0">
                <a:solidFill>
                  <a:srgbClr val="223548"/>
                </a:solidFill>
                <a:latin typeface="72 Brand Variable"/>
              </a:rPr>
              <a:t> Button des Browsers verwenden, der benutzt aber nur die </a:t>
            </a:r>
            <a:r>
              <a:rPr lang="de-DE" sz="1600" dirty="0" err="1">
                <a:solidFill>
                  <a:srgbClr val="223548"/>
                </a:solidFill>
                <a:latin typeface="72 Brand Variable"/>
              </a:rPr>
              <a:t>History</a:t>
            </a:r>
            <a:r>
              <a:rPr lang="de-DE" sz="1600" dirty="0">
                <a:solidFill>
                  <a:srgbClr val="223548"/>
                </a:solidFill>
                <a:latin typeface="72 Brand Variable"/>
              </a:rPr>
              <a:t>. Dadurch könnte das zum Verlassen der App führen.</a:t>
            </a:r>
          </a:p>
          <a:p>
            <a:pPr>
              <a:lnSpc>
                <a:spcPct val="110000"/>
              </a:lnSpc>
            </a:pPr>
            <a:r>
              <a:rPr lang="de-DE" sz="1600" dirty="0">
                <a:solidFill>
                  <a:srgbClr val="223548"/>
                </a:solidFill>
                <a:latin typeface="72 Brand Variable"/>
              </a:rPr>
              <a:t>Um dieses Verhalten zu ändern, wird für die Anwendung im gezeigten Beispiel eine eigene Schaltfläche Zurück implementiert. In der Implementierung der entsprechenden </a:t>
            </a:r>
            <a:r>
              <a:rPr lang="de-DE" sz="1600" dirty="0" err="1">
                <a:solidFill>
                  <a:srgbClr val="223548"/>
                </a:solidFill>
                <a:latin typeface="72 Brand Variable"/>
              </a:rPr>
              <a:t>onNavBack</a:t>
            </a:r>
            <a:r>
              <a:rPr lang="de-DE" sz="1600" dirty="0">
                <a:solidFill>
                  <a:srgbClr val="223548"/>
                </a:solidFill>
                <a:latin typeface="72 Brand Variable"/>
              </a:rPr>
              <a:t>-Eventhandler-Methode wird das Modul </a:t>
            </a:r>
            <a:r>
              <a:rPr lang="de-DE" sz="1600" dirty="0" err="1">
                <a:solidFill>
                  <a:srgbClr val="223548"/>
                </a:solidFill>
                <a:latin typeface="72 Brand Variable"/>
              </a:rPr>
              <a:t>sap</a:t>
            </a:r>
            <a:r>
              <a:rPr lang="de-DE" sz="1600" dirty="0">
                <a:solidFill>
                  <a:srgbClr val="223548"/>
                </a:solidFill>
                <a:latin typeface="72 Brand Variable"/>
              </a:rPr>
              <a:t>/ui/</a:t>
            </a:r>
            <a:r>
              <a:rPr lang="de-DE" sz="1600" dirty="0" err="1">
                <a:solidFill>
                  <a:srgbClr val="223548"/>
                </a:solidFill>
                <a:latin typeface="72 Brand Variable"/>
              </a:rPr>
              <a:t>core</a:t>
            </a:r>
            <a:r>
              <a:rPr lang="de-DE" sz="1600" dirty="0">
                <a:solidFill>
                  <a:srgbClr val="223548"/>
                </a:solidFill>
                <a:latin typeface="72 Brand Variable"/>
              </a:rPr>
              <a:t>/</a:t>
            </a:r>
            <a:r>
              <a:rPr lang="de-DE" sz="1600" dirty="0" err="1">
                <a:solidFill>
                  <a:srgbClr val="223548"/>
                </a:solidFill>
                <a:latin typeface="72 Brand Variable"/>
              </a:rPr>
              <a:t>routing</a:t>
            </a:r>
            <a:r>
              <a:rPr lang="de-DE" sz="1600" dirty="0">
                <a:solidFill>
                  <a:srgbClr val="223548"/>
                </a:solidFill>
                <a:latin typeface="72 Brand Variable"/>
              </a:rPr>
              <a:t>/</a:t>
            </a:r>
            <a:r>
              <a:rPr lang="de-DE" sz="1600" dirty="0" err="1">
                <a:solidFill>
                  <a:srgbClr val="223548"/>
                </a:solidFill>
                <a:latin typeface="72 Brand Variable"/>
              </a:rPr>
              <a:t>History</a:t>
            </a:r>
            <a:r>
              <a:rPr lang="de-DE" sz="1600" dirty="0">
                <a:solidFill>
                  <a:srgbClr val="223548"/>
                </a:solidFill>
                <a:latin typeface="72 Brand Variable"/>
              </a:rPr>
              <a:t> verwendet, um auf die Navigationshistorie der SAPUI5-Anwendung zuzugreifen. Die </a:t>
            </a:r>
            <a:r>
              <a:rPr lang="de-DE" sz="1600" dirty="0" err="1">
                <a:solidFill>
                  <a:srgbClr val="223548"/>
                </a:solidFill>
                <a:latin typeface="72 Brand Variable"/>
              </a:rPr>
              <a:t>getPreviousHash</a:t>
            </a:r>
            <a:r>
              <a:rPr lang="de-DE" sz="1600" dirty="0">
                <a:solidFill>
                  <a:srgbClr val="223548"/>
                </a:solidFill>
                <a:latin typeface="72 Brand Variable"/>
              </a:rPr>
              <a:t>-Methode des </a:t>
            </a:r>
            <a:r>
              <a:rPr lang="de-DE" sz="1600" dirty="0" err="1">
                <a:solidFill>
                  <a:srgbClr val="223548"/>
                </a:solidFill>
                <a:latin typeface="72 Brand Variable"/>
              </a:rPr>
              <a:t>history</a:t>
            </a:r>
            <a:r>
              <a:rPr lang="de-DE" sz="1600" dirty="0">
                <a:solidFill>
                  <a:srgbClr val="223548"/>
                </a:solidFill>
                <a:latin typeface="72 Brand Variable"/>
              </a:rPr>
              <a:t>-Objekts wird verwendet, um zu prüfen, ob ein vorheriger Hash-Wert in der Anwendungshistorie vorhanden ist. Ist dies der Fall, navigiert die Anwendung über die native </a:t>
            </a:r>
            <a:r>
              <a:rPr lang="de-DE" sz="1600" dirty="0" err="1">
                <a:solidFill>
                  <a:srgbClr val="223548"/>
                </a:solidFill>
                <a:latin typeface="72 Brand Variable"/>
              </a:rPr>
              <a:t>History</a:t>
            </a:r>
            <a:r>
              <a:rPr lang="de-DE" sz="1600" dirty="0">
                <a:solidFill>
                  <a:srgbClr val="223548"/>
                </a:solidFill>
                <a:latin typeface="72 Brand Variable"/>
              </a:rPr>
              <a:t>-API des Browsers zu diesem vorherigen Hash-Wert. In diesem Fall entspricht die Funktionalität der Zurück-Schaltfläche der Anwendung der Funktionalität der nativen Zurück-Schaltfläche des Browsers.</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Wenn es jedoch keinen vorherigen Hash gibt, navigiert die Anwendung über den Router zu der Route mit dem Namen „Übersicht“. Das heißt, es wird zu einer anderen Seite innerhalb der Anwendung navigiert, während die Verwendung der systemeigenen Browser-Schaltfläche Zurück in diesem Fall zum Beenden der Anwendung führen würde.</a:t>
            </a:r>
            <a:br>
              <a:rPr lang="de-DE" sz="1600" dirty="0">
                <a:solidFill>
                  <a:srgbClr val="223548"/>
                </a:solidFill>
                <a:latin typeface="72 Brand Variable"/>
              </a:rPr>
            </a:br>
            <a:endParaRPr lang="de-DE" sz="1600" dirty="0">
              <a:solidFill>
                <a:srgbClr val="223548"/>
              </a:solidFill>
              <a:latin typeface="72 Brand Variable"/>
            </a:endParaRPr>
          </a:p>
          <a:p>
            <a:pPr>
              <a:lnSpc>
                <a:spcPct val="110000"/>
              </a:lnSpc>
            </a:pPr>
            <a:r>
              <a:rPr lang="de-DE" sz="1600" dirty="0">
                <a:solidFill>
                  <a:srgbClr val="223548"/>
                </a:solidFill>
                <a:latin typeface="72 Brand Variable"/>
              </a:rPr>
              <a:t>Der zweite Parameter beim Aufruf der Methode </a:t>
            </a:r>
            <a:r>
              <a:rPr lang="de-DE" sz="1600" dirty="0" err="1">
                <a:solidFill>
                  <a:srgbClr val="223548"/>
                </a:solidFill>
                <a:latin typeface="72 Brand Variable"/>
              </a:rPr>
              <a:t>navTo</a:t>
            </a:r>
            <a:r>
              <a:rPr lang="de-DE" sz="1600" dirty="0">
                <a:solidFill>
                  <a:srgbClr val="223548"/>
                </a:solidFill>
                <a:latin typeface="72 Brand Variable"/>
              </a:rPr>
              <a:t> ist ein leeres Objekt, da keine weiteren Parameter an die Route übergeben werden. Der dritte Parameter hat den Wert </a:t>
            </a:r>
            <a:r>
              <a:rPr lang="de-DE" sz="1600" dirty="0" err="1">
                <a:solidFill>
                  <a:srgbClr val="223548"/>
                </a:solidFill>
                <a:latin typeface="72 Brand Variable"/>
              </a:rPr>
              <a:t>true</a:t>
            </a:r>
            <a:r>
              <a:rPr lang="de-DE" sz="1600" dirty="0">
                <a:solidFill>
                  <a:srgbClr val="223548"/>
                </a:solidFill>
                <a:latin typeface="72 Brand Variable"/>
              </a:rPr>
              <a:t> und sorgt dafür, dass der Hash ersetzt wird, so dass es keinen Eintrag im Browserverlauf gibt.</a:t>
            </a:r>
          </a:p>
        </p:txBody>
      </p:sp>
    </p:spTree>
    <p:extLst>
      <p:ext uri="{BB962C8B-B14F-4D97-AF65-F5344CB8AC3E}">
        <p14:creationId xmlns:p14="http://schemas.microsoft.com/office/powerpoint/2010/main" val="25519698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AE1483-E688-6CE1-9931-232E19D827E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1814C3D-B3F5-508D-F6C4-58C23D79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2D2E741-3CB1-C8A4-533C-AAD6433086D9}"/>
              </a:ext>
            </a:extLst>
          </p:cNvPr>
          <p:cNvSpPr>
            <a:spLocks noGrp="1"/>
          </p:cNvSpPr>
          <p:nvPr>
            <p:ph type="title"/>
          </p:nvPr>
        </p:nvSpPr>
        <p:spPr>
          <a:xfrm>
            <a:off x="838200" y="365125"/>
            <a:ext cx="10515600" cy="1325563"/>
          </a:xfrm>
        </p:spPr>
        <p:txBody>
          <a:bodyPr>
            <a:normAutofit/>
          </a:bodyPr>
          <a:lstStyle/>
          <a:p>
            <a:r>
              <a:rPr lang="de-DE" sz="4200" dirty="0"/>
              <a:t>Ungültige Hashes abfangen</a:t>
            </a:r>
          </a:p>
        </p:txBody>
      </p:sp>
      <p:sp>
        <p:nvSpPr>
          <p:cNvPr id="43" name="sketch line">
            <a:extLst>
              <a:ext uri="{FF2B5EF4-FFF2-40B4-BE49-F238E27FC236}">
                <a16:creationId xmlns:a16="http://schemas.microsoft.com/office/drawing/2014/main" id="{8F7BD238-C483-68BD-14F7-237E4AF5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52A3949D-556E-A695-7860-2DB92676E412}"/>
              </a:ext>
            </a:extLst>
          </p:cNvPr>
          <p:cNvSpPr>
            <a:spLocks noGrp="1"/>
          </p:cNvSpPr>
          <p:nvPr>
            <p:ph idx="1"/>
          </p:nvPr>
        </p:nvSpPr>
        <p:spPr>
          <a:xfrm>
            <a:off x="838200" y="1920331"/>
            <a:ext cx="1051560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Abfangen </a:t>
            </a:r>
            <a:r>
              <a:rPr lang="de-DE" sz="2400" kern="0" dirty="0">
                <a:solidFill>
                  <a:sysClr val="windowText" lastClr="000000"/>
                </a:solidFill>
                <a:latin typeface="Arial"/>
                <a:cs typeface="Arial"/>
              </a:rPr>
              <a:t>von ungültigen Hashes und weiterleiten auf Fehlerseite</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spTree>
    <p:extLst>
      <p:ext uri="{BB962C8B-B14F-4D97-AF65-F5344CB8AC3E}">
        <p14:creationId xmlns:p14="http://schemas.microsoft.com/office/powerpoint/2010/main" val="28186503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AEF58B-9640-015A-4F78-498D033D3A1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DA28F16-A003-F797-6508-13920C1EA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671B83B-CF63-41ED-9EA6-B6C63D6763B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E2FAAEC1-A7E9-A9C8-70EE-04BCDDCE2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9C4C705-559C-8078-9DDB-89BD4625D4ED}"/>
              </a:ext>
            </a:extLst>
          </p:cNvPr>
          <p:cNvSpPr>
            <a:spLocks noGrp="1"/>
          </p:cNvSpPr>
          <p:nvPr>
            <p:ph idx="1"/>
          </p:nvPr>
        </p:nvSpPr>
        <p:spPr>
          <a:xfrm>
            <a:off x="838200" y="1920331"/>
            <a:ext cx="4856430" cy="4251960"/>
          </a:xfrm>
        </p:spPr>
        <p:txBody>
          <a:bodyPr>
            <a:normAutofit/>
          </a:bodyPr>
          <a:lstStyle/>
          <a:p>
            <a:r>
              <a:rPr kumimoji="0" lang="de-DE" sz="2400" b="0" i="0" u="none" strike="noStrike" kern="0" cap="none" spc="0" normalizeH="0" baseline="0" noProof="0" dirty="0">
                <a:ln>
                  <a:noFill/>
                </a:ln>
                <a:solidFill>
                  <a:sysClr val="windowText" lastClr="000000"/>
                </a:solidFill>
                <a:effectLst/>
                <a:uLnTx/>
                <a:uFillTx/>
                <a:latin typeface="Arial"/>
                <a:cs typeface="Arial"/>
              </a:rPr>
              <a:t>Ziele definieren, die Parameter erfordern</a:t>
            </a:r>
          </a:p>
          <a:p>
            <a:r>
              <a:rPr lang="de-DE" sz="2400" kern="0" dirty="0">
                <a:solidFill>
                  <a:sysClr val="windowText" lastClr="000000"/>
                </a:solidFill>
                <a:latin typeface="Arial"/>
                <a:cs typeface="Arial"/>
              </a:rPr>
              <a:t>Zum Beispiel: Detailseite zu einer selektierten Entität</a:t>
            </a:r>
          </a:p>
          <a:p>
            <a:r>
              <a:rPr lang="de-DE" sz="2400" kern="0" dirty="0">
                <a:solidFill>
                  <a:sysClr val="windowText" lastClr="000000"/>
                </a:solidFill>
                <a:latin typeface="Arial"/>
                <a:cs typeface="Arial"/>
              </a:rPr>
              <a:t>ID der selektierten Entität kann als Parameter weitergegeben werden, so dass die Seite den Parameter lesen und die entsprechenden Daten zur Entität einlesen kann</a:t>
            </a:r>
            <a:endParaRPr kumimoji="0" lang="de-DE" sz="2400" b="0" i="0" u="none" strike="noStrike" kern="0" cap="none" spc="0" normalizeH="0" baseline="0" noProof="0" dirty="0">
              <a:ln>
                <a:noFill/>
              </a:ln>
              <a:solidFill>
                <a:sysClr val="windowText" lastClr="000000"/>
              </a:solidFill>
              <a:effectLst/>
              <a:uLnTx/>
              <a:uFillTx/>
              <a:latin typeface="Arial"/>
              <a:cs typeface="Arial"/>
            </a:endParaRPr>
          </a:p>
        </p:txBody>
      </p:sp>
      <p:pic>
        <p:nvPicPr>
          <p:cNvPr id="4" name="Grafik 3">
            <a:extLst>
              <a:ext uri="{FF2B5EF4-FFF2-40B4-BE49-F238E27FC236}">
                <a16:creationId xmlns:a16="http://schemas.microsoft.com/office/drawing/2014/main" id="{0A2F3AB9-5918-0807-5E09-C1D4B82A8989}"/>
              </a:ext>
            </a:extLst>
          </p:cNvPr>
          <p:cNvPicPr>
            <a:picLocks noChangeAspect="1"/>
          </p:cNvPicPr>
          <p:nvPr/>
        </p:nvPicPr>
        <p:blipFill>
          <a:blip r:embed="rId3"/>
          <a:stretch>
            <a:fillRect/>
          </a:stretch>
        </p:blipFill>
        <p:spPr>
          <a:xfrm>
            <a:off x="5970183" y="1920331"/>
            <a:ext cx="4887007" cy="4163006"/>
          </a:xfrm>
          <a:prstGeom prst="rect">
            <a:avLst/>
          </a:prstGeom>
        </p:spPr>
      </p:pic>
    </p:spTree>
    <p:extLst>
      <p:ext uri="{BB962C8B-B14F-4D97-AF65-F5344CB8AC3E}">
        <p14:creationId xmlns:p14="http://schemas.microsoft.com/office/powerpoint/2010/main" val="423760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C992-8A2D-0D1F-7CAA-F039DF576E3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238E1DB-7A0F-457F-60F8-B3FC9A0FF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AD3FB881-6026-5B06-0769-967F4881231C}"/>
              </a:ext>
            </a:extLst>
          </p:cNvPr>
          <p:cNvSpPr>
            <a:spLocks noGrp="1"/>
          </p:cNvSpPr>
          <p:nvPr>
            <p:ph type="title"/>
          </p:nvPr>
        </p:nvSpPr>
        <p:spPr>
          <a:xfrm>
            <a:off x="838200" y="365125"/>
            <a:ext cx="10515600" cy="1325563"/>
          </a:xfrm>
        </p:spPr>
        <p:txBody>
          <a:bodyPr>
            <a:normAutofit/>
          </a:bodyPr>
          <a:lstStyle/>
          <a:p>
            <a:r>
              <a:rPr lang="de-DE" sz="4200" dirty="0"/>
              <a:t>Zu Routen mit obligatorischen Parametern navigieren</a:t>
            </a:r>
          </a:p>
        </p:txBody>
      </p:sp>
      <p:sp>
        <p:nvSpPr>
          <p:cNvPr id="43" name="sketch line">
            <a:extLst>
              <a:ext uri="{FF2B5EF4-FFF2-40B4-BE49-F238E27FC236}">
                <a16:creationId xmlns:a16="http://schemas.microsoft.com/office/drawing/2014/main" id="{A9E79D5F-8AD3-C4AF-FE5A-788BBE662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47BDF7E2-278E-B51E-6A56-7DA143AC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891" y="2055813"/>
            <a:ext cx="7946846" cy="427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04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9F0F52-755B-5F6C-002D-51DB262FDE2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22151968-ABF3-55FD-7EB0-A7A4FA77E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D93774C-8B95-DE56-EBF1-353537843D9D}"/>
              </a:ext>
            </a:extLst>
          </p:cNvPr>
          <p:cNvSpPr>
            <a:spLocks noGrp="1"/>
          </p:cNvSpPr>
          <p:nvPr>
            <p:ph type="title"/>
          </p:nvPr>
        </p:nvSpPr>
        <p:spPr>
          <a:xfrm>
            <a:off x="838200" y="365125"/>
            <a:ext cx="10515600" cy="1325563"/>
          </a:xfrm>
        </p:spPr>
        <p:txBody>
          <a:bodyPr>
            <a:normAutofit/>
          </a:bodyPr>
          <a:lstStyle/>
          <a:p>
            <a:r>
              <a:rPr lang="de-DE" sz="4200" dirty="0"/>
              <a:t>Data Binding – Im Controller</a:t>
            </a:r>
          </a:p>
        </p:txBody>
      </p:sp>
      <p:sp>
        <p:nvSpPr>
          <p:cNvPr id="43" name="sketch line">
            <a:extLst>
              <a:ext uri="{FF2B5EF4-FFF2-40B4-BE49-F238E27FC236}">
                <a16:creationId xmlns:a16="http://schemas.microsoft.com/office/drawing/2014/main" id="{4BB81AB1-16C5-3AC1-6631-3EA4E153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803C2A6-121B-8CC7-E782-F14E763201FD}"/>
              </a:ext>
            </a:extLst>
          </p:cNvPr>
          <p:cNvSpPr>
            <a:spLocks noGrp="1"/>
          </p:cNvSpPr>
          <p:nvPr>
            <p:ph idx="1"/>
          </p:nvPr>
        </p:nvSpPr>
        <p:spPr>
          <a:xfrm>
            <a:off x="838200" y="1920331"/>
            <a:ext cx="10684764" cy="4251960"/>
          </a:xfrm>
        </p:spPr>
        <p:txBody>
          <a:bodyPr>
            <a:normAutofit/>
          </a:bodyPr>
          <a:lstStyle/>
          <a:p>
            <a:r>
              <a:rPr lang="de-DE" dirty="0"/>
              <a:t>Mit geschweiften Klammern:</a:t>
            </a:r>
          </a:p>
          <a:p>
            <a:pPr marL="271463" lvl="1" indent="0">
              <a:buNone/>
            </a:pPr>
            <a:r>
              <a:rPr lang="de-DE" dirty="0" err="1"/>
              <a:t>var</a:t>
            </a:r>
            <a:r>
              <a:rPr lang="de-DE" dirty="0"/>
              <a:t> </a:t>
            </a:r>
            <a:r>
              <a:rPr lang="de-DE" dirty="0" err="1"/>
              <a:t>oTxt</a:t>
            </a:r>
            <a:r>
              <a:rPr lang="de-DE" dirty="0"/>
              <a:t> = </a:t>
            </a:r>
            <a:r>
              <a:rPr lang="de-DE" dirty="0" err="1"/>
              <a:t>new</a:t>
            </a:r>
            <a:r>
              <a:rPr lang="de-DE" dirty="0"/>
              <a:t> </a:t>
            </a:r>
            <a:r>
              <a:rPr lang="de-DE" dirty="0" err="1"/>
              <a:t>sap.mText</a:t>
            </a:r>
            <a:r>
              <a:rPr lang="de-DE" dirty="0"/>
              <a:t>({</a:t>
            </a:r>
          </a:p>
          <a:p>
            <a:pPr marL="271463" lvl="1" indent="0">
              <a:buNone/>
            </a:pPr>
            <a:r>
              <a:rPr lang="de-DE" dirty="0" err="1"/>
              <a:t>text</a:t>
            </a:r>
            <a:r>
              <a:rPr lang="de-DE" dirty="0"/>
              <a:t>: “{/</a:t>
            </a:r>
            <a:r>
              <a:rPr lang="de-DE" dirty="0" err="1"/>
              <a:t>name</a:t>
            </a:r>
            <a:r>
              <a:rPr lang="de-DE" dirty="0"/>
              <a:t>}“</a:t>
            </a:r>
          </a:p>
          <a:p>
            <a:pPr marL="271463" lvl="1" indent="0">
              <a:buNone/>
            </a:pPr>
            <a:r>
              <a:rPr lang="de-DE" dirty="0"/>
              <a:t>});</a:t>
            </a:r>
          </a:p>
          <a:p>
            <a:pPr marL="180975" lvl="1" indent="0">
              <a:buNone/>
            </a:pPr>
            <a:endParaRPr lang="de-DE" dirty="0"/>
          </a:p>
          <a:p>
            <a:r>
              <a:rPr lang="de-DE" dirty="0"/>
              <a:t>Mit Methode:</a:t>
            </a:r>
          </a:p>
          <a:p>
            <a:pPr marL="271463" lvl="1" indent="0">
              <a:buNone/>
            </a:pPr>
            <a:r>
              <a:rPr lang="de-DE" dirty="0" err="1"/>
              <a:t>oTxt.bindProperty</a:t>
            </a:r>
            <a:r>
              <a:rPr lang="de-DE" dirty="0"/>
              <a:t>(“</a:t>
            </a:r>
            <a:r>
              <a:rPr lang="de-DE" dirty="0" err="1"/>
              <a:t>text</a:t>
            </a:r>
            <a:r>
              <a:rPr lang="de-DE" dirty="0"/>
              <a:t>“, “/</a:t>
            </a:r>
            <a:r>
              <a:rPr lang="de-DE" dirty="0" err="1"/>
              <a:t>name</a:t>
            </a:r>
            <a:r>
              <a:rPr lang="de-DE" dirty="0"/>
              <a:t>“);</a:t>
            </a:r>
          </a:p>
        </p:txBody>
      </p:sp>
    </p:spTree>
    <p:extLst>
      <p:ext uri="{BB962C8B-B14F-4D97-AF65-F5344CB8AC3E}">
        <p14:creationId xmlns:p14="http://schemas.microsoft.com/office/powerpoint/2010/main" val="38990181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15EE4-63C3-F0B6-897B-56482A77C5C3}"/>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B720C13-0869-7FBE-6483-8D1D7603A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47133AC-8085-025F-8986-30F71C62BEC1}"/>
              </a:ext>
            </a:extLst>
          </p:cNvPr>
          <p:cNvSpPr>
            <a:spLocks noGrp="1"/>
          </p:cNvSpPr>
          <p:nvPr>
            <p:ph type="title"/>
          </p:nvPr>
        </p:nvSpPr>
        <p:spPr>
          <a:xfrm>
            <a:off x="838200" y="365125"/>
            <a:ext cx="10515600" cy="1325563"/>
          </a:xfrm>
        </p:spPr>
        <p:txBody>
          <a:bodyPr>
            <a:normAutofit/>
          </a:bodyPr>
          <a:lstStyle/>
          <a:p>
            <a:r>
              <a:rPr lang="de-DE" sz="4200" dirty="0"/>
              <a:t>Routing Events</a:t>
            </a:r>
          </a:p>
        </p:txBody>
      </p:sp>
      <p:sp>
        <p:nvSpPr>
          <p:cNvPr id="43" name="sketch line">
            <a:extLst>
              <a:ext uri="{FF2B5EF4-FFF2-40B4-BE49-F238E27FC236}">
                <a16:creationId xmlns:a16="http://schemas.microsoft.com/office/drawing/2014/main" id="{6CEFFC20-6752-78A6-500C-15BA6652D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50" name="Picture 2">
            <a:extLst>
              <a:ext uri="{FF2B5EF4-FFF2-40B4-BE49-F238E27FC236}">
                <a16:creationId xmlns:a16="http://schemas.microsoft.com/office/drawing/2014/main" id="{90668518-01D2-6278-3055-CE5B8FBBD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93" y="1788720"/>
            <a:ext cx="9172575"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20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B84918-E6F9-4485-A3FB-8CC7871488A9}"/>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64115C26-3078-3FCE-3418-88136D85F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98C17E7-9E1D-C65B-2B00-B4D214666735}"/>
              </a:ext>
            </a:extLst>
          </p:cNvPr>
          <p:cNvSpPr>
            <a:spLocks noGrp="1"/>
          </p:cNvSpPr>
          <p:nvPr>
            <p:ph type="ctrTitle"/>
          </p:nvPr>
        </p:nvSpPr>
        <p:spPr>
          <a:xfrm>
            <a:off x="643467" y="643467"/>
            <a:ext cx="6716999" cy="4567137"/>
          </a:xfrm>
        </p:spPr>
        <p:txBody>
          <a:bodyPr>
            <a:normAutofit/>
          </a:bodyPr>
          <a:lstStyle/>
          <a:p>
            <a:pPr algn="l"/>
            <a:r>
              <a:rPr lang="de-DE" sz="4400" dirty="0"/>
              <a:t>Views und </a:t>
            </a:r>
            <a:r>
              <a:rPr lang="de-DE" sz="4400" dirty="0" err="1"/>
              <a:t>Nested</a:t>
            </a:r>
            <a:r>
              <a:rPr lang="de-DE" sz="4400" dirty="0"/>
              <a:t> Views</a:t>
            </a:r>
          </a:p>
        </p:txBody>
      </p:sp>
      <p:sp>
        <p:nvSpPr>
          <p:cNvPr id="3" name="Untertitel 2">
            <a:extLst>
              <a:ext uri="{FF2B5EF4-FFF2-40B4-BE49-F238E27FC236}">
                <a16:creationId xmlns:a16="http://schemas.microsoft.com/office/drawing/2014/main" id="{7064B983-70EA-A2AC-0E6F-9EBECB31E27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F6E89589-DED9-AF76-3A56-386CE0522D9B}"/>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005133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5F47E1-5514-7F3F-6252-30E2AD21C9F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9C7714AA-8A08-AFDA-F6E8-BCA26D756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33D3EFA8-9814-21CE-B638-D78708593978}"/>
              </a:ext>
            </a:extLst>
          </p:cNvPr>
          <p:cNvSpPr>
            <a:spLocks noGrp="1"/>
          </p:cNvSpPr>
          <p:nvPr>
            <p:ph type="title"/>
          </p:nvPr>
        </p:nvSpPr>
        <p:spPr>
          <a:xfrm>
            <a:off x="838200" y="365125"/>
            <a:ext cx="10515600" cy="1325563"/>
          </a:xfrm>
        </p:spPr>
        <p:txBody>
          <a:bodyPr>
            <a:normAutofit/>
          </a:bodyPr>
          <a:lstStyle/>
          <a:p>
            <a:r>
              <a:rPr lang="de-DE" sz="4200" dirty="0"/>
              <a:t>Views – XML Views</a:t>
            </a:r>
          </a:p>
        </p:txBody>
      </p:sp>
      <p:sp>
        <p:nvSpPr>
          <p:cNvPr id="43" name="sketch line">
            <a:extLst>
              <a:ext uri="{FF2B5EF4-FFF2-40B4-BE49-F238E27FC236}">
                <a16:creationId xmlns:a16="http://schemas.microsoft.com/office/drawing/2014/main" id="{42BB26F6-828B-2696-5095-9E330A5C72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26CC79FE-FD09-5B55-F1AA-C549530D6B41}"/>
              </a:ext>
            </a:extLst>
          </p:cNvPr>
          <p:cNvSpPr>
            <a:spLocks noGrp="1"/>
          </p:cNvSpPr>
          <p:nvPr>
            <p:ph idx="1"/>
          </p:nvPr>
        </p:nvSpPr>
        <p:spPr>
          <a:xfrm>
            <a:off x="838200" y="1920331"/>
            <a:ext cx="10684764" cy="4251960"/>
          </a:xfrm>
        </p:spPr>
        <p:txBody>
          <a:bodyPr>
            <a:normAutofit fontScale="77500" lnSpcReduction="20000"/>
          </a:bodyPr>
          <a:lstStyle/>
          <a:p>
            <a:r>
              <a:rPr lang="de-DE" dirty="0"/>
              <a:t>Wie schon im MVC Kapitel erläutert: Best Practice in UI5 sind Views im XML Format.</a:t>
            </a:r>
          </a:p>
          <a:p>
            <a:r>
              <a:rPr lang="de-DE" dirty="0"/>
              <a:t>Die </a:t>
            </a:r>
            <a:r>
              <a:rPr lang="de-DE" dirty="0" err="1"/>
              <a:t>sap.ui.core.mvc.XMLView</a:t>
            </a:r>
            <a:r>
              <a:rPr lang="de-DE" dirty="0"/>
              <a:t> führt insbesondere drei Dinge aus:</a:t>
            </a:r>
          </a:p>
          <a:p>
            <a:pPr>
              <a:buFont typeface="+mj-lt"/>
              <a:buAutoNum type="arabicPeriod"/>
            </a:pPr>
            <a:r>
              <a:rPr lang="de-DE" dirty="0"/>
              <a:t>Verbindet sich mit einem Controller und dessen Inhalt, wie z. B. einer </a:t>
            </a:r>
            <a:r>
              <a:rPr lang="de-DE" b="1" dirty="0" err="1"/>
              <a:t>sap.m.Page</a:t>
            </a:r>
            <a:r>
              <a:rPr lang="de-DE" dirty="0"/>
              <a:t> und deren Inhalt innerhalb der View. Daher ist die View</a:t>
            </a:r>
            <a:r>
              <a:rPr lang="de-DE" b="1" dirty="0"/>
              <a:t> </a:t>
            </a:r>
            <a:r>
              <a:rPr lang="de-DE" dirty="0"/>
              <a:t>für die Umsetzung der Model-View-Controller-Architektur in SAPUI5 von entscheidender Bedeutung.</a:t>
            </a:r>
          </a:p>
          <a:p>
            <a:pPr>
              <a:buFont typeface="+mj-lt"/>
              <a:buAutoNum type="arabicPeriod"/>
            </a:pPr>
            <a:r>
              <a:rPr lang="de-DE" dirty="0"/>
              <a:t>Legt einige grundlegende visuelle Darstellungen wie Breite und Höhe fest.</a:t>
            </a:r>
          </a:p>
          <a:p>
            <a:pPr>
              <a:buFont typeface="+mj-lt"/>
              <a:buAutoNum type="arabicPeriod"/>
            </a:pPr>
            <a:r>
              <a:rPr lang="de-DE" dirty="0"/>
              <a:t>Stellt Lebenszyklus-Event-Hooks bereit, die im Controller einer View verwendet werden können:</a:t>
            </a:r>
            <a:br>
              <a:rPr lang="de-DE" dirty="0"/>
            </a:br>
            <a:endParaRPr lang="de-DE" dirty="0"/>
          </a:p>
          <a:p>
            <a:pPr marL="742950" lvl="1" indent="-285750">
              <a:buFont typeface="+mj-lt"/>
              <a:buAutoNum type="arabicPeriod"/>
            </a:pPr>
            <a:r>
              <a:rPr lang="de-DE" b="1" dirty="0" err="1"/>
              <a:t>onInit</a:t>
            </a:r>
            <a:endParaRPr lang="de-DE" dirty="0"/>
          </a:p>
          <a:p>
            <a:pPr marL="742950" lvl="1" indent="-285750">
              <a:buFont typeface="+mj-lt"/>
              <a:buAutoNum type="arabicPeriod"/>
            </a:pPr>
            <a:r>
              <a:rPr lang="de-DE" b="1" dirty="0" err="1"/>
              <a:t>onBeforeRendering</a:t>
            </a:r>
            <a:endParaRPr lang="de-DE" dirty="0"/>
          </a:p>
          <a:p>
            <a:pPr marL="742950" lvl="1" indent="-285750">
              <a:buFont typeface="+mj-lt"/>
              <a:buAutoNum type="arabicPeriod"/>
            </a:pPr>
            <a:r>
              <a:rPr lang="de-DE" b="1" dirty="0" err="1"/>
              <a:t>onAfterRendering</a:t>
            </a:r>
            <a:endParaRPr lang="de-DE" dirty="0"/>
          </a:p>
          <a:p>
            <a:pPr marL="742950" lvl="1" indent="-285750">
              <a:buFont typeface="+mj-lt"/>
              <a:buAutoNum type="arabicPeriod"/>
            </a:pPr>
            <a:r>
              <a:rPr lang="de-DE" b="1" dirty="0" err="1"/>
              <a:t>onExit</a:t>
            </a:r>
            <a:r>
              <a:rPr lang="de-DE" dirty="0"/>
              <a:t>.</a:t>
            </a:r>
          </a:p>
          <a:p>
            <a:r>
              <a:rPr lang="de-DE" dirty="0"/>
              <a:t>Ein View-Control spiegelt eine einfache Website oder einen Abschnitt einer Website wider. </a:t>
            </a:r>
            <a:endParaRPr lang="de-DE" sz="1600" b="0" i="0" dirty="0">
              <a:solidFill>
                <a:srgbClr val="CCCCCC"/>
              </a:solidFill>
              <a:effectLst/>
              <a:latin typeface="Segoe WPC"/>
            </a:endParaRPr>
          </a:p>
        </p:txBody>
      </p:sp>
    </p:spTree>
    <p:extLst>
      <p:ext uri="{BB962C8B-B14F-4D97-AF65-F5344CB8AC3E}">
        <p14:creationId xmlns:p14="http://schemas.microsoft.com/office/powerpoint/2010/main" val="9204732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B50277-2D08-C64B-B952-9852A6D88209}"/>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F3C6116A-AE7F-9C60-414A-68DADA04E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5F930E79-A370-F947-53AF-25A77ADCFE4C}"/>
              </a:ext>
            </a:extLst>
          </p:cNvPr>
          <p:cNvSpPr>
            <a:spLocks noGrp="1"/>
          </p:cNvSpPr>
          <p:nvPr>
            <p:ph type="title"/>
          </p:nvPr>
        </p:nvSpPr>
        <p:spPr>
          <a:xfrm>
            <a:off x="838200" y="365125"/>
            <a:ext cx="10515600" cy="1325563"/>
          </a:xfrm>
        </p:spPr>
        <p:txBody>
          <a:bodyPr>
            <a:normAutofit/>
          </a:bodyPr>
          <a:lstStyle/>
          <a:p>
            <a:r>
              <a:rPr lang="de-DE" sz="4200" dirty="0"/>
              <a:t>Einführung in </a:t>
            </a:r>
            <a:r>
              <a:rPr lang="de-DE" sz="4200" dirty="0" err="1"/>
              <a:t>Nested</a:t>
            </a:r>
            <a:r>
              <a:rPr lang="de-DE" sz="4200" dirty="0"/>
              <a:t> Views</a:t>
            </a:r>
          </a:p>
        </p:txBody>
      </p:sp>
      <p:sp>
        <p:nvSpPr>
          <p:cNvPr id="43" name="sketch line">
            <a:extLst>
              <a:ext uri="{FF2B5EF4-FFF2-40B4-BE49-F238E27FC236}">
                <a16:creationId xmlns:a16="http://schemas.microsoft.com/office/drawing/2014/main" id="{1B810E9C-B589-17F6-AE9A-89F8ED460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818C011-2A52-6168-E3E2-4FDCA25FEB6A}"/>
              </a:ext>
            </a:extLst>
          </p:cNvPr>
          <p:cNvSpPr>
            <a:spLocks noGrp="1"/>
          </p:cNvSpPr>
          <p:nvPr>
            <p:ph idx="1"/>
          </p:nvPr>
        </p:nvSpPr>
        <p:spPr>
          <a:xfrm>
            <a:off x="838200" y="1920331"/>
            <a:ext cx="10684764" cy="4251960"/>
          </a:xfrm>
        </p:spPr>
        <p:txBody>
          <a:bodyPr>
            <a:normAutofit/>
          </a:bodyPr>
          <a:lstStyle/>
          <a:p>
            <a:r>
              <a:rPr lang="de-DE" b="1" dirty="0"/>
              <a:t>Definition</a:t>
            </a:r>
            <a:r>
              <a:rPr lang="de-DE" dirty="0"/>
              <a:t>: </a:t>
            </a:r>
            <a:r>
              <a:rPr lang="de-DE" dirty="0" err="1"/>
              <a:t>Nested</a:t>
            </a:r>
            <a:r>
              <a:rPr lang="de-DE" dirty="0"/>
              <a:t> Views sind Views, die innerhalb anderer Views eingebettet sind.</a:t>
            </a:r>
          </a:p>
          <a:p>
            <a:r>
              <a:rPr lang="de-DE" b="1" dirty="0"/>
              <a:t>Verwendung</a:t>
            </a:r>
            <a:r>
              <a:rPr lang="de-DE" dirty="0"/>
              <a:t>: </a:t>
            </a:r>
            <a:r>
              <a:rPr lang="de-DE" dirty="0" err="1"/>
              <a:t>Nested</a:t>
            </a:r>
            <a:r>
              <a:rPr lang="de-DE" dirty="0"/>
              <a:t> Views werden verwendet, um komplexe Benutzeroberflächen zu strukturieren und zu modularisieren.</a:t>
            </a:r>
          </a:p>
          <a:p>
            <a:r>
              <a:rPr lang="de-DE" b="1" dirty="0"/>
              <a:t>Vorteile</a:t>
            </a:r>
            <a:r>
              <a:rPr lang="de-DE" dirty="0"/>
              <a:t>: Erhöht die Übersichtlichkeit und Wiederverwendbarkeit des Codes.</a:t>
            </a:r>
          </a:p>
          <a:p>
            <a:pPr marL="228600" lvl="1">
              <a:spcBef>
                <a:spcPts val="1000"/>
              </a:spcBef>
            </a:pPr>
            <a:r>
              <a:rPr lang="de-DE" sz="2800" dirty="0"/>
              <a:t>Jeder </a:t>
            </a:r>
            <a:r>
              <a:rPr lang="de-DE" sz="2800" dirty="0" err="1"/>
              <a:t>Nested</a:t>
            </a:r>
            <a:r>
              <a:rPr lang="de-DE" sz="2800" dirty="0"/>
              <a:t> View hat separaten Controller, somit kann Code separiert und besser gekapselt werden und wird übersichtlicher</a:t>
            </a:r>
          </a:p>
          <a:p>
            <a:endParaRPr lang="de-DE" dirty="0">
              <a:solidFill>
                <a:srgbClr val="223548"/>
              </a:solidFill>
              <a:latin typeface="72 Brand Variable"/>
            </a:endParaRPr>
          </a:p>
        </p:txBody>
      </p:sp>
    </p:spTree>
    <p:extLst>
      <p:ext uri="{BB962C8B-B14F-4D97-AF65-F5344CB8AC3E}">
        <p14:creationId xmlns:p14="http://schemas.microsoft.com/office/powerpoint/2010/main" val="26522054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FFDDAD-75DC-E88C-81E2-6E7AECFCFD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B450A18-D18F-B334-A67D-5A68A0B13A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C260AA-5A34-F0BA-BBEC-99B1698AD71E}"/>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8244DC21-B253-14EF-02AE-68CBE5BF0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E9C15411-5101-711E-43C3-DC879DA63612}"/>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a:t>
            </a:r>
            <a:r>
              <a:rPr lang="de-DE" dirty="0" err="1">
                <a:solidFill>
                  <a:srgbClr val="223548"/>
                </a:solidFill>
                <a:latin typeface="72 Brand Variable"/>
              </a:rPr>
              <a:t>Nested</a:t>
            </a:r>
            <a:r>
              <a:rPr lang="de-DE" dirty="0">
                <a:solidFill>
                  <a:srgbClr val="223548"/>
                </a:solidFill>
                <a:latin typeface="72 Brand Variable"/>
              </a:rPr>
              <a:t> View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A5251DBD-444E-E28B-2FB4-ACEB6EAB6D1A}"/>
              </a:ext>
            </a:extLst>
          </p:cNvPr>
          <p:cNvPicPr>
            <a:picLocks noChangeAspect="1"/>
          </p:cNvPicPr>
          <p:nvPr/>
        </p:nvPicPr>
        <p:blipFill>
          <a:blip r:embed="rId3"/>
          <a:stretch>
            <a:fillRect/>
          </a:stretch>
        </p:blipFill>
        <p:spPr>
          <a:xfrm>
            <a:off x="1193442" y="2236718"/>
            <a:ext cx="10085972" cy="2815115"/>
          </a:xfrm>
          <a:prstGeom prst="rect">
            <a:avLst/>
          </a:prstGeom>
        </p:spPr>
      </p:pic>
    </p:spTree>
    <p:extLst>
      <p:ext uri="{BB962C8B-B14F-4D97-AF65-F5344CB8AC3E}">
        <p14:creationId xmlns:p14="http://schemas.microsoft.com/office/powerpoint/2010/main" val="15845012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F5A0B-BAA9-50E5-64F2-F564FFE00BA5}"/>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2C69B19-4119-771E-11E4-8DC8D42A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3928732-1EBF-2335-5B7A-DC979649FC75}"/>
              </a:ext>
            </a:extLst>
          </p:cNvPr>
          <p:cNvSpPr>
            <a:spLocks noGrp="1"/>
          </p:cNvSpPr>
          <p:nvPr>
            <p:ph type="title"/>
          </p:nvPr>
        </p:nvSpPr>
        <p:spPr>
          <a:xfrm>
            <a:off x="838200" y="365125"/>
            <a:ext cx="10515600" cy="1325563"/>
          </a:xfrm>
        </p:spPr>
        <p:txBody>
          <a:bodyPr>
            <a:normAutofit/>
          </a:bodyPr>
          <a:lstStyle/>
          <a:p>
            <a:r>
              <a:rPr lang="de-DE" sz="4200" dirty="0"/>
              <a:t>Beispiel für Verwendung von </a:t>
            </a:r>
            <a:r>
              <a:rPr lang="de-DE" sz="4200" dirty="0" err="1"/>
              <a:t>Nested</a:t>
            </a:r>
            <a:r>
              <a:rPr lang="de-DE" sz="4200" dirty="0"/>
              <a:t> Views</a:t>
            </a:r>
          </a:p>
        </p:txBody>
      </p:sp>
      <p:sp>
        <p:nvSpPr>
          <p:cNvPr id="43" name="sketch line">
            <a:extLst>
              <a:ext uri="{FF2B5EF4-FFF2-40B4-BE49-F238E27FC236}">
                <a16:creationId xmlns:a16="http://schemas.microsoft.com/office/drawing/2014/main" id="{5CBB24B8-716F-9B2D-9D4C-B2AADC95C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744EC563-CE70-70AE-2A7A-0FDCE95058D3}"/>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Nutzung </a:t>
            </a:r>
            <a:r>
              <a:rPr lang="de-DE" dirty="0" err="1">
                <a:solidFill>
                  <a:srgbClr val="223548"/>
                </a:solidFill>
                <a:latin typeface="72 Brand Variable"/>
              </a:rPr>
              <a:t>Nested</a:t>
            </a:r>
            <a:r>
              <a:rPr lang="de-DE" dirty="0">
                <a:solidFill>
                  <a:srgbClr val="223548"/>
                </a:solidFill>
                <a:latin typeface="72 Brand Variable"/>
              </a:rPr>
              <a:t> View im übergeordneten View</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452B5C13-41F1-90ED-A613-16C2CD9015D1}"/>
              </a:ext>
            </a:extLst>
          </p:cNvPr>
          <p:cNvPicPr>
            <a:picLocks noChangeAspect="1"/>
          </p:cNvPicPr>
          <p:nvPr/>
        </p:nvPicPr>
        <p:blipFill>
          <a:blip r:embed="rId3"/>
          <a:stretch>
            <a:fillRect/>
          </a:stretch>
        </p:blipFill>
        <p:spPr>
          <a:xfrm>
            <a:off x="1202497" y="2452916"/>
            <a:ext cx="9730958" cy="3033484"/>
          </a:xfrm>
          <a:prstGeom prst="rect">
            <a:avLst/>
          </a:prstGeom>
        </p:spPr>
      </p:pic>
    </p:spTree>
    <p:extLst>
      <p:ext uri="{BB962C8B-B14F-4D97-AF65-F5344CB8AC3E}">
        <p14:creationId xmlns:p14="http://schemas.microsoft.com/office/powerpoint/2010/main" val="12180772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8A9337-7400-B29A-4391-293BAA8C373E}"/>
            </a:ext>
          </a:extLst>
        </p:cNvPr>
        <p:cNvGrpSpPr/>
        <p:nvPr/>
      </p:nvGrpSpPr>
      <p:grpSpPr>
        <a:xfrm>
          <a:off x="0" y="0"/>
          <a:ext cx="0" cy="0"/>
          <a:chOff x="0" y="0"/>
          <a:chExt cx="0" cy="0"/>
        </a:xfrm>
      </p:grpSpPr>
      <p:sp useBgFill="1">
        <p:nvSpPr>
          <p:cNvPr id="114" name="Rectangle 8">
            <a:extLst>
              <a:ext uri="{FF2B5EF4-FFF2-40B4-BE49-F238E27FC236}">
                <a16:creationId xmlns:a16="http://schemas.microsoft.com/office/drawing/2014/main" id="{70BFAA78-7110-E440-E9AA-0F7E8557C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051D6BA-797A-FE67-A55B-7A0C7F6E4B9A}"/>
              </a:ext>
            </a:extLst>
          </p:cNvPr>
          <p:cNvSpPr>
            <a:spLocks noGrp="1"/>
          </p:cNvSpPr>
          <p:nvPr>
            <p:ph type="ctrTitle"/>
          </p:nvPr>
        </p:nvSpPr>
        <p:spPr>
          <a:xfrm>
            <a:off x="643468" y="643467"/>
            <a:ext cx="4620584" cy="4567137"/>
          </a:xfrm>
        </p:spPr>
        <p:txBody>
          <a:bodyPr>
            <a:normAutofit/>
          </a:bodyPr>
          <a:lstStyle/>
          <a:p>
            <a:pPr algn="l"/>
            <a:r>
              <a:rPr lang="de-DE" sz="4400" dirty="0"/>
              <a:t>Fragmente </a:t>
            </a:r>
            <a:r>
              <a:rPr lang="de-DE" sz="4400"/>
              <a:t>und Dialoge</a:t>
            </a:r>
            <a:endParaRPr lang="de-DE" sz="4400" dirty="0"/>
          </a:p>
        </p:txBody>
      </p:sp>
      <p:sp>
        <p:nvSpPr>
          <p:cNvPr id="3" name="Untertitel 2">
            <a:extLst>
              <a:ext uri="{FF2B5EF4-FFF2-40B4-BE49-F238E27FC236}">
                <a16:creationId xmlns:a16="http://schemas.microsoft.com/office/drawing/2014/main" id="{B71963FA-47EE-F5D9-4E29-5ED1D1F128B7}"/>
              </a:ext>
            </a:extLst>
          </p:cNvPr>
          <p:cNvSpPr>
            <a:spLocks noGrp="1"/>
          </p:cNvSpPr>
          <p:nvPr>
            <p:ph type="subTitle" idx="1"/>
          </p:nvPr>
        </p:nvSpPr>
        <p:spPr>
          <a:xfrm>
            <a:off x="643467" y="5277684"/>
            <a:ext cx="4620584" cy="775494"/>
          </a:xfrm>
        </p:spPr>
        <p:txBody>
          <a:bodyPr>
            <a:normAutofit/>
          </a:bodyPr>
          <a:lstStyle/>
          <a:p>
            <a:pPr algn="l"/>
            <a:r>
              <a:rPr lang="de-DE" dirty="0"/>
              <a:t>Erläuterung des Konzeptes</a:t>
            </a:r>
          </a:p>
        </p:txBody>
      </p:sp>
      <p:pic>
        <p:nvPicPr>
          <p:cNvPr id="115" name="Picture 4">
            <a:extLst>
              <a:ext uri="{FF2B5EF4-FFF2-40B4-BE49-F238E27FC236}">
                <a16:creationId xmlns:a16="http://schemas.microsoft.com/office/drawing/2014/main" id="{5DE2C941-6683-83BA-2F5A-5B7E007952CE}"/>
              </a:ext>
            </a:extLst>
          </p:cNvPr>
          <p:cNvPicPr>
            <a:picLocks noChangeAspect="1"/>
          </p:cNvPicPr>
          <p:nvPr/>
        </p:nvPicPr>
        <p:blipFill rotWithShape="1">
          <a:blip r:embed="rId2"/>
          <a:srcRect l="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1127170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BAEDE7-C7FF-D984-4E41-03CE90EB9F64}"/>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B6BAAA48-D64B-B860-B9C9-2313291B7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F535B2E2-7547-A451-66ED-3A8714D1E6C9}"/>
              </a:ext>
            </a:extLst>
          </p:cNvPr>
          <p:cNvSpPr>
            <a:spLocks noGrp="1"/>
          </p:cNvSpPr>
          <p:nvPr>
            <p:ph type="title"/>
          </p:nvPr>
        </p:nvSpPr>
        <p:spPr>
          <a:xfrm>
            <a:off x="838200" y="365125"/>
            <a:ext cx="10515600" cy="1325563"/>
          </a:xfrm>
        </p:spPr>
        <p:txBody>
          <a:bodyPr>
            <a:normAutofit/>
          </a:bodyPr>
          <a:lstStyle/>
          <a:p>
            <a:r>
              <a:rPr lang="de-DE" sz="4200" dirty="0"/>
              <a:t>Einführung in Fragments - 1</a:t>
            </a:r>
          </a:p>
        </p:txBody>
      </p:sp>
      <p:sp>
        <p:nvSpPr>
          <p:cNvPr id="43" name="sketch line">
            <a:extLst>
              <a:ext uri="{FF2B5EF4-FFF2-40B4-BE49-F238E27FC236}">
                <a16:creationId xmlns:a16="http://schemas.microsoft.com/office/drawing/2014/main" id="{129BD940-9912-2159-A608-8FA9CEC9A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0FAA8D8C-E4C3-C2E1-D08B-FFB646475095}"/>
              </a:ext>
            </a:extLst>
          </p:cNvPr>
          <p:cNvSpPr>
            <a:spLocks noGrp="1"/>
          </p:cNvSpPr>
          <p:nvPr>
            <p:ph idx="1"/>
          </p:nvPr>
        </p:nvSpPr>
        <p:spPr>
          <a:xfrm>
            <a:off x="838200" y="1920331"/>
            <a:ext cx="10684764" cy="4251960"/>
          </a:xfrm>
        </p:spPr>
        <p:txBody>
          <a:bodyPr>
            <a:normAutofit/>
          </a:bodyPr>
          <a:lstStyle/>
          <a:p>
            <a:r>
              <a:rPr lang="de-DE" b="1" dirty="0">
                <a:solidFill>
                  <a:srgbClr val="223548"/>
                </a:solidFill>
                <a:latin typeface="72 Brand Variable"/>
              </a:rPr>
              <a:t>Definition</a:t>
            </a:r>
            <a:r>
              <a:rPr lang="de-DE" dirty="0">
                <a:solidFill>
                  <a:srgbClr val="223548"/>
                </a:solidFill>
                <a:latin typeface="72 Brand Variable"/>
              </a:rPr>
              <a:t>: Fragments sind wiederverwendbare UI-Komponenten, die keine eigene Controller-Logik haben.</a:t>
            </a:r>
          </a:p>
          <a:p>
            <a:r>
              <a:rPr lang="de-DE" b="1" dirty="0">
                <a:solidFill>
                  <a:srgbClr val="223548"/>
                </a:solidFill>
                <a:latin typeface="72 Brand Variable"/>
              </a:rPr>
              <a:t>Verwendung</a:t>
            </a:r>
            <a:r>
              <a:rPr lang="de-DE" dirty="0">
                <a:solidFill>
                  <a:srgbClr val="223548"/>
                </a:solidFill>
                <a:latin typeface="72 Brand Variable"/>
              </a:rPr>
              <a:t>: Fragments werden verwendet, um wiederverwendbare Teile der Benutzeroberfläche zu definieren, die in verschiedenen Views eingebunden werden können.</a:t>
            </a:r>
          </a:p>
          <a:p>
            <a:r>
              <a:rPr lang="de-DE" b="1" dirty="0">
                <a:solidFill>
                  <a:srgbClr val="223548"/>
                </a:solidFill>
                <a:latin typeface="72 Brand Variable"/>
              </a:rPr>
              <a:t>Vorteile</a:t>
            </a:r>
            <a:r>
              <a:rPr lang="de-DE" dirty="0">
                <a:solidFill>
                  <a:srgbClr val="223548"/>
                </a:solidFill>
                <a:latin typeface="72 Brand Variable"/>
              </a:rPr>
              <a:t>: Erhöht die Wiederverwendbarkeit und Modularität des Codes</a:t>
            </a:r>
            <a:r>
              <a:rPr lang="de-DE" sz="1600" b="0" i="0" dirty="0">
                <a:solidFill>
                  <a:srgbClr val="CCCCCC"/>
                </a:solidFill>
                <a:effectLst/>
                <a:latin typeface="Segoe WPC"/>
              </a:rPr>
              <a:t>.</a:t>
            </a:r>
          </a:p>
        </p:txBody>
      </p:sp>
    </p:spTree>
    <p:extLst>
      <p:ext uri="{BB962C8B-B14F-4D97-AF65-F5344CB8AC3E}">
        <p14:creationId xmlns:p14="http://schemas.microsoft.com/office/powerpoint/2010/main" val="39644707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133141-EAB5-A8B8-A827-0E6ED1AF949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BE4443F-6981-78C0-F25B-7B4AA221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B4C64647-7F22-B073-6A86-8976D41BE03D}"/>
              </a:ext>
            </a:extLst>
          </p:cNvPr>
          <p:cNvSpPr>
            <a:spLocks noGrp="1"/>
          </p:cNvSpPr>
          <p:nvPr>
            <p:ph type="title"/>
          </p:nvPr>
        </p:nvSpPr>
        <p:spPr>
          <a:xfrm>
            <a:off x="838200" y="365125"/>
            <a:ext cx="10515600" cy="1325563"/>
          </a:xfrm>
        </p:spPr>
        <p:txBody>
          <a:bodyPr>
            <a:normAutofit/>
          </a:bodyPr>
          <a:lstStyle/>
          <a:p>
            <a:r>
              <a:rPr lang="de-DE" sz="4200" dirty="0"/>
              <a:t>Einführung in Fragments - 2</a:t>
            </a:r>
          </a:p>
        </p:txBody>
      </p:sp>
      <p:sp>
        <p:nvSpPr>
          <p:cNvPr id="43" name="sketch line">
            <a:extLst>
              <a:ext uri="{FF2B5EF4-FFF2-40B4-BE49-F238E27FC236}">
                <a16:creationId xmlns:a16="http://schemas.microsoft.com/office/drawing/2014/main" id="{7FA3D1CC-02A9-76E5-5BB7-C9E8FED6C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3393EBA-9343-804A-6998-30663DDA33DA}"/>
              </a:ext>
            </a:extLst>
          </p:cNvPr>
          <p:cNvSpPr>
            <a:spLocks noGrp="1"/>
          </p:cNvSpPr>
          <p:nvPr>
            <p:ph idx="1"/>
          </p:nvPr>
        </p:nvSpPr>
        <p:spPr>
          <a:xfrm>
            <a:off x="838200" y="1920331"/>
            <a:ext cx="10684764" cy="4251960"/>
          </a:xfrm>
        </p:spPr>
        <p:txBody>
          <a:bodyPr>
            <a:normAutofit/>
          </a:bodyPr>
          <a:lstStyle/>
          <a:p>
            <a:r>
              <a:rPr lang="de-DE" dirty="0"/>
              <a:t>Das </a:t>
            </a:r>
            <a:r>
              <a:rPr lang="de-DE" b="1" dirty="0" err="1"/>
              <a:t>sap.ui.core.Fragment</a:t>
            </a:r>
            <a:r>
              <a:rPr lang="de-DE" dirty="0"/>
              <a:t> ist wie ein </a:t>
            </a:r>
            <a:r>
              <a:rPr lang="de-DE" b="1" dirty="0" err="1"/>
              <a:t>sap.ui.core.mvc.View</a:t>
            </a:r>
            <a:r>
              <a:rPr lang="de-DE" dirty="0"/>
              <a:t>, nur dass es selbst keinen Controller hat. Fragmente sind in Views verschachtelt und können daher die Controller ihrer View verwenden.</a:t>
            </a:r>
          </a:p>
          <a:p>
            <a:r>
              <a:rPr lang="de-DE" dirty="0"/>
              <a:t>Mit anderen Worten: Ein Fragment ist ein eigener Container innerhalb eines View-Containers, verwendet jedoch den Controller der View.</a:t>
            </a:r>
          </a:p>
          <a:p>
            <a:r>
              <a:rPr lang="de-DE" dirty="0"/>
              <a:t>Können in verschiedenen Formaten definiert sein (hier aber nur XML)</a:t>
            </a:r>
          </a:p>
          <a:p>
            <a:pPr marL="0" indent="0">
              <a:buNone/>
            </a:pPr>
            <a:endParaRPr lang="de-DE" dirty="0"/>
          </a:p>
        </p:txBody>
      </p:sp>
    </p:spTree>
    <p:extLst>
      <p:ext uri="{BB962C8B-B14F-4D97-AF65-F5344CB8AC3E}">
        <p14:creationId xmlns:p14="http://schemas.microsoft.com/office/powerpoint/2010/main" val="30393717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4FDB8-9FF3-297A-1A1E-6652CAC1DCA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18F7828E-D96E-344D-8673-72409742EB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8956FBD-BC8F-14F7-F283-61FB51075E24}"/>
              </a:ext>
            </a:extLst>
          </p:cNvPr>
          <p:cNvSpPr>
            <a:spLocks noGrp="1"/>
          </p:cNvSpPr>
          <p:nvPr>
            <p:ph type="title"/>
          </p:nvPr>
        </p:nvSpPr>
        <p:spPr>
          <a:xfrm>
            <a:off x="838200" y="365125"/>
            <a:ext cx="10515600" cy="1325563"/>
          </a:xfrm>
        </p:spPr>
        <p:txBody>
          <a:bodyPr>
            <a:normAutofit/>
          </a:bodyPr>
          <a:lstStyle/>
          <a:p>
            <a:r>
              <a:rPr lang="de-DE" sz="4200" dirty="0"/>
              <a:t>Einführung in Fragments - 3</a:t>
            </a:r>
          </a:p>
        </p:txBody>
      </p:sp>
      <p:sp>
        <p:nvSpPr>
          <p:cNvPr id="43" name="sketch line">
            <a:extLst>
              <a:ext uri="{FF2B5EF4-FFF2-40B4-BE49-F238E27FC236}">
                <a16:creationId xmlns:a16="http://schemas.microsoft.com/office/drawing/2014/main" id="{DF3CE1A2-2814-D7E2-768A-2010954A3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1649395-BC36-E1E0-57C2-9A9DBAB78F69}"/>
              </a:ext>
            </a:extLst>
          </p:cNvPr>
          <p:cNvSpPr>
            <a:spLocks noGrp="1"/>
          </p:cNvSpPr>
          <p:nvPr>
            <p:ph idx="1"/>
          </p:nvPr>
        </p:nvSpPr>
        <p:spPr>
          <a:xfrm>
            <a:off x="838200" y="1920331"/>
            <a:ext cx="10684764" cy="4251960"/>
          </a:xfrm>
        </p:spPr>
        <p:txBody>
          <a:bodyPr>
            <a:normAutofit fontScale="92500" lnSpcReduction="10000"/>
          </a:bodyPr>
          <a:lstStyle/>
          <a:p>
            <a:r>
              <a:rPr lang="de-DE" sz="3500" dirty="0"/>
              <a:t>Fragmente haben die folgenden Anwendungsfälle:</a:t>
            </a:r>
          </a:p>
          <a:p>
            <a:pPr lvl="1"/>
            <a:r>
              <a:rPr lang="de-DE" sz="3000" dirty="0"/>
              <a:t>Modularisierung der Benutzeroberfläche ohne Fragmentierung von Controllern</a:t>
            </a:r>
          </a:p>
          <a:p>
            <a:pPr lvl="1"/>
            <a:r>
              <a:rPr lang="de-DE" sz="3000" dirty="0"/>
              <a:t>Deklarative Definition für Views</a:t>
            </a:r>
          </a:p>
          <a:p>
            <a:pPr lvl="1"/>
            <a:r>
              <a:rPr lang="de-DE" sz="3000" dirty="0"/>
              <a:t>Wiederverwendung von Teilen der Benutzeroberfläche</a:t>
            </a:r>
            <a:br>
              <a:rPr lang="de-DE" dirty="0"/>
            </a:br>
            <a:endParaRPr lang="de-DE" dirty="0"/>
          </a:p>
          <a:p>
            <a:r>
              <a:rPr lang="de-DE" sz="2200" dirty="0"/>
              <a:t>Beispielsweise verwendet eine SAPUI5-Anwendung eine Tabelle über mehrere Websites hinweg. Diese Tabelle würde in ein Fragment eingefügt werden. Das Fragment würde in jede Ansicht jeder Website eingefügt werden, in der die Tabelle angezeigt werden soll. Dies wäre eine Wiederverwendung der Benutzeroberfläche einer Tabelle.</a:t>
            </a:r>
          </a:p>
          <a:p>
            <a:r>
              <a:rPr lang="de-DE" sz="2200" dirty="0"/>
              <a:t>Anstatt die Tabelle zu kopieren und einzufügen, ist es viel einfacher, die Tabelle einmal in einem Fragment zu definieren und sie dann mit nur wenigen Codezeilen in jede Ansicht zu integrieren.</a:t>
            </a:r>
          </a:p>
          <a:p>
            <a:pPr marL="0" indent="0">
              <a:buNone/>
            </a:pPr>
            <a:endParaRPr lang="de-DE" dirty="0"/>
          </a:p>
        </p:txBody>
      </p:sp>
    </p:spTree>
    <p:extLst>
      <p:ext uri="{BB962C8B-B14F-4D97-AF65-F5344CB8AC3E}">
        <p14:creationId xmlns:p14="http://schemas.microsoft.com/office/powerpoint/2010/main" val="375841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F5BEBB-A770-DFA7-6E50-5718B3E275E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3D67A2BF-A8F5-A00D-9479-8215E1C1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E2B55A4E-B132-A1C3-A179-F10CB1DC2A83}"/>
              </a:ext>
            </a:extLst>
          </p:cNvPr>
          <p:cNvSpPr>
            <a:spLocks noGrp="1"/>
          </p:cNvSpPr>
          <p:nvPr>
            <p:ph type="title"/>
          </p:nvPr>
        </p:nvSpPr>
        <p:spPr>
          <a:xfrm>
            <a:off x="838200" y="365125"/>
            <a:ext cx="10515600" cy="1325563"/>
          </a:xfrm>
        </p:spPr>
        <p:txBody>
          <a:bodyPr>
            <a:normAutofit/>
          </a:bodyPr>
          <a:lstStyle/>
          <a:p>
            <a:r>
              <a:rPr lang="de-DE" sz="4200" dirty="0"/>
              <a:t>Data Binding – Im Controller (Beispiel mit Model)</a:t>
            </a:r>
          </a:p>
        </p:txBody>
      </p:sp>
      <p:sp>
        <p:nvSpPr>
          <p:cNvPr id="43" name="sketch line">
            <a:extLst>
              <a:ext uri="{FF2B5EF4-FFF2-40B4-BE49-F238E27FC236}">
                <a16:creationId xmlns:a16="http://schemas.microsoft.com/office/drawing/2014/main" id="{E903C4FD-E4C0-937D-2F4A-502898D6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97BAA7EB-DBDC-E7B6-0521-8AD7E2595517}"/>
              </a:ext>
            </a:extLst>
          </p:cNvPr>
          <p:cNvSpPr>
            <a:spLocks noGrp="1"/>
          </p:cNvSpPr>
          <p:nvPr>
            <p:ph idx="1"/>
          </p:nvPr>
        </p:nvSpPr>
        <p:spPr>
          <a:xfrm>
            <a:off x="838200" y="1920331"/>
            <a:ext cx="10684764" cy="4251960"/>
          </a:xfrm>
        </p:spPr>
        <p:txBody>
          <a:bodyPr>
            <a:normAutofit fontScale="92500" lnSpcReduction="10000"/>
          </a:bodyPr>
          <a:lstStyle/>
          <a:p>
            <a:pPr marL="180975" indent="-180975"/>
            <a:r>
              <a:rPr lang="de-DE" sz="2000" b="0" dirty="0" err="1"/>
              <a:t>var</a:t>
            </a:r>
            <a:r>
              <a:rPr lang="de-DE" sz="2000" b="0" dirty="0"/>
              <a:t> </a:t>
            </a:r>
            <a:r>
              <a:rPr lang="de-DE" sz="2000" b="0" dirty="0" err="1"/>
              <a:t>data</a:t>
            </a:r>
            <a:r>
              <a:rPr lang="de-DE" sz="2000" b="0" dirty="0"/>
              <a:t> = {</a:t>
            </a:r>
          </a:p>
          <a:p>
            <a:pPr marL="180975" lvl="1" indent="0">
              <a:buNone/>
            </a:pPr>
            <a:r>
              <a:rPr lang="de-DE" sz="1800" dirty="0" err="1"/>
              <a:t>name</a:t>
            </a:r>
            <a:r>
              <a:rPr lang="de-DE" sz="1800" dirty="0"/>
              <a:t>: „John“,</a:t>
            </a:r>
          </a:p>
          <a:p>
            <a:pPr marL="180975" lvl="1" indent="0">
              <a:buNone/>
            </a:pPr>
            <a:r>
              <a:rPr lang="de-DE" sz="1800" dirty="0" err="1"/>
              <a:t>enabled</a:t>
            </a:r>
            <a:r>
              <a:rPr lang="de-DE" sz="1800" dirty="0"/>
              <a:t>: </a:t>
            </a:r>
            <a:r>
              <a:rPr lang="de-DE" sz="1800" dirty="0" err="1"/>
              <a:t>false</a:t>
            </a:r>
            <a:endParaRPr lang="de-DE" sz="1800" dirty="0"/>
          </a:p>
          <a:p>
            <a:pPr marL="0" indent="0">
              <a:buNone/>
            </a:pPr>
            <a:r>
              <a:rPr lang="de-DE" sz="2000" b="0" dirty="0"/>
              <a:t>   };</a:t>
            </a:r>
          </a:p>
          <a:p>
            <a:pPr marL="180975" indent="-180975"/>
            <a:r>
              <a:rPr lang="de-DE" sz="2000" b="0" dirty="0" err="1"/>
              <a:t>var</a:t>
            </a:r>
            <a:r>
              <a:rPr lang="de-DE" sz="2000" b="0" dirty="0"/>
              <a:t> </a:t>
            </a:r>
            <a:r>
              <a:rPr lang="de-DE" sz="2000" b="0" dirty="0" err="1"/>
              <a:t>oModel</a:t>
            </a:r>
            <a:r>
              <a:rPr lang="de-DE" sz="2000" b="0" dirty="0"/>
              <a:t> = </a:t>
            </a:r>
            <a:r>
              <a:rPr lang="de-DE" sz="2000" b="0" dirty="0" err="1"/>
              <a:t>new</a:t>
            </a:r>
            <a:r>
              <a:rPr lang="de-DE" sz="2000" b="0" dirty="0"/>
              <a:t> </a:t>
            </a:r>
            <a:r>
              <a:rPr lang="de-DE" sz="2000" b="0" dirty="0" err="1"/>
              <a:t>sap.ui.model.json.JSONModel</a:t>
            </a:r>
            <a:r>
              <a:rPr lang="de-DE" sz="2000" b="0" dirty="0"/>
              <a:t>();</a:t>
            </a:r>
          </a:p>
          <a:p>
            <a:pPr marL="0" indent="0">
              <a:buNone/>
            </a:pPr>
            <a:r>
              <a:rPr lang="de-DE" sz="2000" b="0" dirty="0"/>
              <a:t>   </a:t>
            </a:r>
            <a:r>
              <a:rPr lang="de-DE" sz="2000" b="0" dirty="0" err="1"/>
              <a:t>oModel.setData</a:t>
            </a:r>
            <a:r>
              <a:rPr lang="de-DE" sz="2000" b="0" dirty="0"/>
              <a:t>(</a:t>
            </a:r>
            <a:r>
              <a:rPr lang="de-DE" sz="2000" b="0" dirty="0" err="1"/>
              <a:t>data</a:t>
            </a:r>
            <a:r>
              <a:rPr lang="de-DE" sz="2000" b="0" dirty="0"/>
              <a:t>);</a:t>
            </a:r>
            <a:br>
              <a:rPr lang="de-DE" sz="2000" b="0" dirty="0"/>
            </a:br>
            <a:endParaRPr lang="de-DE" sz="2000" b="0" dirty="0"/>
          </a:p>
          <a:p>
            <a:pPr marL="180975" indent="-180975"/>
            <a:r>
              <a:rPr lang="de-DE" sz="2000" b="0" dirty="0" err="1"/>
              <a:t>sap.ui.getCore</a:t>
            </a:r>
            <a:r>
              <a:rPr lang="de-DE" sz="2000" b="0" dirty="0"/>
              <a:t>().</a:t>
            </a:r>
            <a:r>
              <a:rPr lang="de-DE" sz="2000" b="0" dirty="0" err="1"/>
              <a:t>setModel</a:t>
            </a:r>
            <a:r>
              <a:rPr lang="de-DE" sz="2000" b="0" dirty="0"/>
              <a:t>(</a:t>
            </a:r>
            <a:r>
              <a:rPr lang="de-DE" sz="2000" b="0" dirty="0" err="1"/>
              <a:t>oModel</a:t>
            </a:r>
            <a:r>
              <a:rPr lang="de-DE" sz="2000" b="0" dirty="0"/>
              <a:t>);</a:t>
            </a:r>
            <a:br>
              <a:rPr lang="de-DE" sz="2000" b="0" dirty="0"/>
            </a:br>
            <a:endParaRPr lang="de-DE" sz="2000" b="0" dirty="0"/>
          </a:p>
          <a:p>
            <a:pPr marL="180975" indent="-180975"/>
            <a:r>
              <a:rPr lang="de-DE" sz="2000" b="0" dirty="0" err="1"/>
              <a:t>var</a:t>
            </a:r>
            <a:r>
              <a:rPr lang="de-DE" sz="2000" b="0" dirty="0"/>
              <a:t> </a:t>
            </a:r>
            <a:r>
              <a:rPr lang="de-DE" sz="2000" b="0" dirty="0" err="1"/>
              <a:t>oTxt</a:t>
            </a:r>
            <a:r>
              <a:rPr lang="de-DE" sz="2000" b="0" dirty="0"/>
              <a:t> = </a:t>
            </a:r>
            <a:r>
              <a:rPr lang="de-DE" sz="2000" b="0" dirty="0" err="1"/>
              <a:t>new</a:t>
            </a:r>
            <a:r>
              <a:rPr lang="de-DE" sz="2000" b="0" dirty="0"/>
              <a:t> </a:t>
            </a:r>
            <a:r>
              <a:rPr lang="de-DE" sz="2000" b="0" dirty="0" err="1"/>
              <a:t>sap.</a:t>
            </a:r>
            <a:r>
              <a:rPr lang="de-DE" sz="2000" dirty="0" err="1"/>
              <a:t>m</a:t>
            </a:r>
            <a:r>
              <a:rPr lang="de-DE" sz="2000" b="0" dirty="0" err="1"/>
              <a:t>.Text</a:t>
            </a:r>
            <a:r>
              <a:rPr lang="de-DE" sz="2000" b="0" dirty="0"/>
              <a:t>({</a:t>
            </a:r>
          </a:p>
          <a:p>
            <a:pPr marL="180975" lvl="1" indent="0">
              <a:buNone/>
            </a:pPr>
            <a:r>
              <a:rPr lang="de-DE" sz="1800" dirty="0" err="1"/>
              <a:t>text</a:t>
            </a:r>
            <a:r>
              <a:rPr lang="de-DE" sz="1800" dirty="0"/>
              <a:t>: “{/</a:t>
            </a:r>
            <a:r>
              <a:rPr lang="de-DE" sz="1800" dirty="0" err="1"/>
              <a:t>name</a:t>
            </a:r>
            <a:r>
              <a:rPr lang="de-DE" sz="1800" dirty="0"/>
              <a:t>}“</a:t>
            </a:r>
          </a:p>
          <a:p>
            <a:pPr marL="0" indent="0">
              <a:buNone/>
            </a:pPr>
            <a:r>
              <a:rPr lang="de-DE" sz="2000" b="0" dirty="0"/>
              <a:t>   });</a:t>
            </a:r>
          </a:p>
          <a:p>
            <a:pPr marL="180975" indent="-180975"/>
            <a:r>
              <a:rPr lang="de-DE" sz="2000" b="0" dirty="0" err="1"/>
              <a:t>oTxt.bindProperty</a:t>
            </a:r>
            <a:r>
              <a:rPr lang="de-DE" sz="2000" b="0" dirty="0"/>
              <a:t>(“</a:t>
            </a:r>
            <a:r>
              <a:rPr lang="de-DE" sz="2000" b="0" dirty="0" err="1"/>
              <a:t>text</a:t>
            </a:r>
            <a:r>
              <a:rPr lang="de-DE" sz="2000" b="0" dirty="0"/>
              <a:t>“, “/</a:t>
            </a:r>
            <a:r>
              <a:rPr lang="de-DE" sz="2000" b="0" dirty="0" err="1"/>
              <a:t>name</a:t>
            </a:r>
            <a:r>
              <a:rPr lang="de-DE" sz="2000" b="0" dirty="0"/>
              <a:t>“);</a:t>
            </a:r>
          </a:p>
        </p:txBody>
      </p:sp>
    </p:spTree>
    <p:extLst>
      <p:ext uri="{BB962C8B-B14F-4D97-AF65-F5344CB8AC3E}">
        <p14:creationId xmlns:p14="http://schemas.microsoft.com/office/powerpoint/2010/main" val="423655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ACB5B-11B3-5E1F-78AD-AE3FB12AD01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F4B368C-9505-F6C2-BCD9-802DD1FA2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3A51B6B-CBDA-BD08-534C-2A0328474100}"/>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ED77D5F7-086F-A3D9-6E00-B17FCC8E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F01A7F0E-622F-DD96-35A7-B40780A7CBBE}"/>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Definition Fragment in XML</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4" name="Grafik 3">
            <a:extLst>
              <a:ext uri="{FF2B5EF4-FFF2-40B4-BE49-F238E27FC236}">
                <a16:creationId xmlns:a16="http://schemas.microsoft.com/office/drawing/2014/main" id="{88F656A1-CA40-C196-9FD5-DA777755BF1B}"/>
              </a:ext>
            </a:extLst>
          </p:cNvPr>
          <p:cNvPicPr>
            <a:picLocks noChangeAspect="1"/>
          </p:cNvPicPr>
          <p:nvPr/>
        </p:nvPicPr>
        <p:blipFill>
          <a:blip r:embed="rId3"/>
          <a:stretch>
            <a:fillRect/>
          </a:stretch>
        </p:blipFill>
        <p:spPr>
          <a:xfrm>
            <a:off x="1193442" y="2417497"/>
            <a:ext cx="10732348" cy="1446703"/>
          </a:xfrm>
          <a:prstGeom prst="rect">
            <a:avLst/>
          </a:prstGeom>
        </p:spPr>
      </p:pic>
    </p:spTree>
    <p:extLst>
      <p:ext uri="{BB962C8B-B14F-4D97-AF65-F5344CB8AC3E}">
        <p14:creationId xmlns:p14="http://schemas.microsoft.com/office/powerpoint/2010/main" val="26409019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6BAC94-AF90-1F4D-AB3E-5AAD9ABDDD5A}"/>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D120893-3921-A34F-6F4D-0FFA23777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6A521EFC-C090-6915-FA8C-41350D43D0F1}"/>
              </a:ext>
            </a:extLst>
          </p:cNvPr>
          <p:cNvSpPr>
            <a:spLocks noGrp="1"/>
          </p:cNvSpPr>
          <p:nvPr>
            <p:ph type="title"/>
          </p:nvPr>
        </p:nvSpPr>
        <p:spPr>
          <a:xfrm>
            <a:off x="838200" y="365125"/>
            <a:ext cx="10515600" cy="1325563"/>
          </a:xfrm>
        </p:spPr>
        <p:txBody>
          <a:bodyPr>
            <a:normAutofit/>
          </a:bodyPr>
          <a:lstStyle/>
          <a:p>
            <a:r>
              <a:rPr lang="de-DE" sz="4200" dirty="0"/>
              <a:t>Beispiel für Verwendung von Fragments</a:t>
            </a:r>
          </a:p>
        </p:txBody>
      </p:sp>
      <p:sp>
        <p:nvSpPr>
          <p:cNvPr id="43" name="sketch line">
            <a:extLst>
              <a:ext uri="{FF2B5EF4-FFF2-40B4-BE49-F238E27FC236}">
                <a16:creationId xmlns:a16="http://schemas.microsoft.com/office/drawing/2014/main" id="{4988E41F-7E4D-309D-5EBA-05EBF5E2D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9812B72-7DC1-B809-E2FD-0C71273722A4}"/>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Fragment im Controller</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6" name="Grafik 5">
            <a:extLst>
              <a:ext uri="{FF2B5EF4-FFF2-40B4-BE49-F238E27FC236}">
                <a16:creationId xmlns:a16="http://schemas.microsoft.com/office/drawing/2014/main" id="{62601087-532E-B60D-07B4-7F95FFFF8874}"/>
              </a:ext>
            </a:extLst>
          </p:cNvPr>
          <p:cNvPicPr>
            <a:picLocks noChangeAspect="1"/>
          </p:cNvPicPr>
          <p:nvPr/>
        </p:nvPicPr>
        <p:blipFill>
          <a:blip r:embed="rId3"/>
          <a:stretch>
            <a:fillRect/>
          </a:stretch>
        </p:blipFill>
        <p:spPr>
          <a:xfrm>
            <a:off x="1131732" y="2416393"/>
            <a:ext cx="6726936" cy="3259836"/>
          </a:xfrm>
          <a:prstGeom prst="rect">
            <a:avLst/>
          </a:prstGeom>
        </p:spPr>
      </p:pic>
      <p:sp>
        <p:nvSpPr>
          <p:cNvPr id="5" name="Inhaltsplatzhalter 2">
            <a:extLst>
              <a:ext uri="{FF2B5EF4-FFF2-40B4-BE49-F238E27FC236}">
                <a16:creationId xmlns:a16="http://schemas.microsoft.com/office/drawing/2014/main" id="{2F043AC2-9C38-E17D-148B-CA09BF61B474}"/>
              </a:ext>
            </a:extLst>
          </p:cNvPr>
          <p:cNvSpPr txBox="1">
            <a:spLocks/>
          </p:cNvSpPr>
          <p:nvPr/>
        </p:nvSpPr>
        <p:spPr>
          <a:xfrm>
            <a:off x="8152201" y="2456461"/>
            <a:ext cx="3771214" cy="3179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solidFill>
                  <a:srgbClr val="223548"/>
                </a:solidFill>
                <a:latin typeface="72 Brand Variable"/>
              </a:rPr>
              <a:t>Hier wird das Fragment asynchron geladen (hinter dem </a:t>
            </a:r>
            <a:r>
              <a:rPr lang="de-DE" dirty="0" err="1">
                <a:solidFill>
                  <a:srgbClr val="223548"/>
                </a:solidFill>
                <a:latin typeface="72 Brand Variable"/>
              </a:rPr>
              <a:t>then</a:t>
            </a:r>
            <a:r>
              <a:rPr lang="de-DE" dirty="0">
                <a:solidFill>
                  <a:srgbClr val="223548"/>
                </a:solidFill>
                <a:latin typeface="72 Brand Variable"/>
              </a:rPr>
              <a:t> steht die Callback Funktion, die aufgerufen wird, wenn Fragment fertig geladen wurde)</a:t>
            </a: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dirty="0">
              <a:solidFill>
                <a:srgbClr val="CCCCCC"/>
              </a:solidFill>
              <a:latin typeface="Segoe WPC"/>
            </a:endParaRPr>
          </a:p>
        </p:txBody>
      </p:sp>
    </p:spTree>
    <p:extLst>
      <p:ext uri="{BB962C8B-B14F-4D97-AF65-F5344CB8AC3E}">
        <p14:creationId xmlns:p14="http://schemas.microsoft.com/office/powerpoint/2010/main" val="2200776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6219BF-3492-070B-254C-22A2DF20FD87}"/>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67AFC0B2-AF10-4DC2-46B3-84559C8A7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97D877C5-4AC6-B7E7-2D0C-C82BCAA8C4F3}"/>
              </a:ext>
            </a:extLst>
          </p:cNvPr>
          <p:cNvSpPr>
            <a:spLocks noGrp="1"/>
          </p:cNvSpPr>
          <p:nvPr>
            <p:ph type="title"/>
          </p:nvPr>
        </p:nvSpPr>
        <p:spPr>
          <a:xfrm>
            <a:off x="838200" y="365125"/>
            <a:ext cx="10515600" cy="1325563"/>
          </a:xfrm>
        </p:spPr>
        <p:txBody>
          <a:bodyPr>
            <a:normAutofit/>
          </a:bodyPr>
          <a:lstStyle/>
          <a:p>
            <a:r>
              <a:rPr lang="de-DE" sz="4200" dirty="0"/>
              <a:t>Einführung in Dialoge - 1</a:t>
            </a:r>
          </a:p>
        </p:txBody>
      </p:sp>
      <p:sp>
        <p:nvSpPr>
          <p:cNvPr id="43" name="sketch line">
            <a:extLst>
              <a:ext uri="{FF2B5EF4-FFF2-40B4-BE49-F238E27FC236}">
                <a16:creationId xmlns:a16="http://schemas.microsoft.com/office/drawing/2014/main" id="{6FA7FD0B-4799-769C-0A7F-158DD5CB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820392A5-C356-27EA-E055-2C0B95275126}"/>
              </a:ext>
            </a:extLst>
          </p:cNvPr>
          <p:cNvSpPr>
            <a:spLocks noGrp="1"/>
          </p:cNvSpPr>
          <p:nvPr>
            <p:ph idx="1"/>
          </p:nvPr>
        </p:nvSpPr>
        <p:spPr>
          <a:xfrm>
            <a:off x="838200" y="1920331"/>
            <a:ext cx="10684764" cy="4251960"/>
          </a:xfrm>
        </p:spPr>
        <p:txBody>
          <a:bodyPr>
            <a:normAutofit/>
          </a:bodyPr>
          <a:lstStyle/>
          <a:p>
            <a:r>
              <a:rPr lang="de-DE" b="1" dirty="0">
                <a:latin typeface="72 Brand Variable"/>
              </a:rPr>
              <a:t>Definition</a:t>
            </a:r>
            <a:r>
              <a:rPr lang="de-DE" dirty="0">
                <a:latin typeface="72 Brand Variable"/>
              </a:rPr>
              <a:t>: Dialoge sind modale Fenster, die über der aktuellen Benutzeroberfläche angezeigt werden.</a:t>
            </a:r>
          </a:p>
          <a:p>
            <a:r>
              <a:rPr lang="de-DE" b="1" dirty="0">
                <a:latin typeface="72 Brand Variable"/>
              </a:rPr>
              <a:t>Verwendung</a:t>
            </a:r>
            <a:r>
              <a:rPr lang="de-DE" dirty="0">
                <a:latin typeface="72 Brand Variable"/>
              </a:rPr>
              <a:t>: Dialoge werden verwendet, um Benutzerinteraktionen zu ermöglichen, ohne die aktuelle Ansicht zu verlassen.</a:t>
            </a:r>
          </a:p>
          <a:p>
            <a:r>
              <a:rPr lang="de-DE" b="1" dirty="0">
                <a:latin typeface="72 Brand Variable"/>
              </a:rPr>
              <a:t>Vorteile</a:t>
            </a:r>
            <a:r>
              <a:rPr lang="de-DE" dirty="0">
                <a:latin typeface="72 Brand Variable"/>
              </a:rPr>
              <a:t>: Verbessert die Benutzerfreundlichkeit und Interaktivität der Anwendung.</a:t>
            </a:r>
          </a:p>
        </p:txBody>
      </p:sp>
    </p:spTree>
    <p:extLst>
      <p:ext uri="{BB962C8B-B14F-4D97-AF65-F5344CB8AC3E}">
        <p14:creationId xmlns:p14="http://schemas.microsoft.com/office/powerpoint/2010/main" val="111846723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FA0B31-FB1C-7048-218D-F7578C6DE2FD}"/>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8EB2B93F-92A5-3CA8-4962-15ACE7842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04B4FEA4-398C-4617-02EA-3E9786ACFEFB}"/>
              </a:ext>
            </a:extLst>
          </p:cNvPr>
          <p:cNvSpPr>
            <a:spLocks noGrp="1"/>
          </p:cNvSpPr>
          <p:nvPr>
            <p:ph type="title"/>
          </p:nvPr>
        </p:nvSpPr>
        <p:spPr>
          <a:xfrm>
            <a:off x="838200" y="365125"/>
            <a:ext cx="10515600" cy="1325563"/>
          </a:xfrm>
        </p:spPr>
        <p:txBody>
          <a:bodyPr>
            <a:normAutofit/>
          </a:bodyPr>
          <a:lstStyle/>
          <a:p>
            <a:r>
              <a:rPr lang="de-DE" sz="4200" dirty="0"/>
              <a:t>Einführung in Dialoge - 2</a:t>
            </a:r>
          </a:p>
        </p:txBody>
      </p:sp>
      <p:sp>
        <p:nvSpPr>
          <p:cNvPr id="43" name="sketch line">
            <a:extLst>
              <a:ext uri="{FF2B5EF4-FFF2-40B4-BE49-F238E27FC236}">
                <a16:creationId xmlns:a16="http://schemas.microsoft.com/office/drawing/2014/main" id="{97749856-D11B-94EE-4B51-0CC80715C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B6E8288F-967F-97C3-5B52-9A5AE561852C}"/>
              </a:ext>
            </a:extLst>
          </p:cNvPr>
          <p:cNvSpPr>
            <a:spLocks noGrp="1"/>
          </p:cNvSpPr>
          <p:nvPr>
            <p:ph idx="1"/>
          </p:nvPr>
        </p:nvSpPr>
        <p:spPr>
          <a:xfrm>
            <a:off x="838200" y="1920331"/>
            <a:ext cx="10684764" cy="4251960"/>
          </a:xfrm>
        </p:spPr>
        <p:txBody>
          <a:bodyPr>
            <a:normAutofit/>
          </a:bodyPr>
          <a:lstStyle/>
          <a:p>
            <a:r>
              <a:rPr lang="de-DE" dirty="0"/>
              <a:t>Der </a:t>
            </a:r>
            <a:r>
              <a:rPr lang="de-DE" b="1" dirty="0" err="1"/>
              <a:t>sap.m.Dialog</a:t>
            </a:r>
            <a:r>
              <a:rPr lang="de-DE" dirty="0"/>
              <a:t> steht am Ende der SAPUI5-Container-Control-Hierarchie: Ein Dialog befindet sich normalerweise innerhalb einer Seite, kann aber auch in einem Fragment platziert werden.</a:t>
            </a:r>
            <a:br>
              <a:rPr lang="de-DE" dirty="0"/>
            </a:br>
            <a:endParaRPr lang="de-DE" dirty="0"/>
          </a:p>
          <a:p>
            <a:r>
              <a:rPr lang="de-DE" dirty="0"/>
              <a:t>Der Dialog ist ein Pop-up-Fenster, das alles enthält, was Sie hineingeben. Es zeigt seinen Inhalt an, ohne die gesamte Website neu zu laden.</a:t>
            </a:r>
          </a:p>
        </p:txBody>
      </p:sp>
    </p:spTree>
    <p:extLst>
      <p:ext uri="{BB962C8B-B14F-4D97-AF65-F5344CB8AC3E}">
        <p14:creationId xmlns:p14="http://schemas.microsoft.com/office/powerpoint/2010/main" val="16716221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465AB4-BD4A-77F6-A983-08CEAF0E0B7E}"/>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E0F7DB0-187C-E50A-C194-9AB9F6AB6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42C3407B-3BE8-617B-3382-FEEDAE6B48B8}"/>
              </a:ext>
            </a:extLst>
          </p:cNvPr>
          <p:cNvSpPr>
            <a:spLocks noGrp="1"/>
          </p:cNvSpPr>
          <p:nvPr>
            <p:ph type="title"/>
          </p:nvPr>
        </p:nvSpPr>
        <p:spPr>
          <a:xfrm>
            <a:off x="838200" y="365125"/>
            <a:ext cx="10515600" cy="1325563"/>
          </a:xfrm>
        </p:spPr>
        <p:txBody>
          <a:bodyPr>
            <a:normAutofit/>
          </a:bodyPr>
          <a:lstStyle/>
          <a:p>
            <a:r>
              <a:rPr lang="de-DE" sz="4200" dirty="0"/>
              <a:t>Einführung in Dialoge - 3</a:t>
            </a:r>
          </a:p>
        </p:txBody>
      </p:sp>
      <p:sp>
        <p:nvSpPr>
          <p:cNvPr id="43" name="sketch line">
            <a:extLst>
              <a:ext uri="{FF2B5EF4-FFF2-40B4-BE49-F238E27FC236}">
                <a16:creationId xmlns:a16="http://schemas.microsoft.com/office/drawing/2014/main" id="{DD007479-4DA7-CF87-BBA9-A5BC34085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CBCB41E6-D136-D99C-D47B-21ADBA9E7209}"/>
              </a:ext>
            </a:extLst>
          </p:cNvPr>
          <p:cNvSpPr>
            <a:spLocks noGrp="1"/>
          </p:cNvSpPr>
          <p:nvPr>
            <p:ph idx="1"/>
          </p:nvPr>
        </p:nvSpPr>
        <p:spPr>
          <a:xfrm>
            <a:off x="838200" y="1920331"/>
            <a:ext cx="6667123" cy="4251960"/>
          </a:xfrm>
        </p:spPr>
        <p:txBody>
          <a:bodyPr>
            <a:normAutofit/>
          </a:bodyPr>
          <a:lstStyle/>
          <a:p>
            <a:r>
              <a:rPr lang="de-DE" dirty="0"/>
              <a:t>Der Dialog eignet sich am besten für:</a:t>
            </a:r>
          </a:p>
          <a:p>
            <a:pPr lvl="1"/>
            <a:r>
              <a:rPr lang="de-DE" dirty="0"/>
              <a:t>Anzeige einer Meldung, die eine Benutzereingabe erfordert, wie „OK“ oder „Abbrechen“</a:t>
            </a:r>
          </a:p>
          <a:p>
            <a:pPr lvl="1"/>
            <a:r>
              <a:rPr lang="de-DE" dirty="0"/>
              <a:t>Unterbrechen einer Benutzeraktion</a:t>
            </a:r>
          </a:p>
          <a:p>
            <a:pPr lvl="1"/>
            <a:r>
              <a:rPr lang="de-DE" dirty="0"/>
              <a:t>Anzeigen von Wertehilfen</a:t>
            </a:r>
          </a:p>
          <a:p>
            <a:pPr lvl="1"/>
            <a:r>
              <a:rPr lang="de-DE" dirty="0"/>
              <a:t>Anzeigen von Meldungen mit einer Beschreibung</a:t>
            </a:r>
          </a:p>
          <a:p>
            <a:pPr lvl="1"/>
            <a:r>
              <a:rPr lang="de-DE" dirty="0"/>
              <a:t>Anzeigen zusätzlicher Inhalte ohne </a:t>
            </a:r>
            <a:r>
              <a:rPr lang="de-DE" dirty="0" err="1"/>
              <a:t>Neuladen</a:t>
            </a:r>
            <a:r>
              <a:rPr lang="de-DE" dirty="0"/>
              <a:t> der Website</a:t>
            </a:r>
          </a:p>
        </p:txBody>
      </p:sp>
      <p:pic>
        <p:nvPicPr>
          <p:cNvPr id="1026" name="Picture 2">
            <a:extLst>
              <a:ext uri="{FF2B5EF4-FFF2-40B4-BE49-F238E27FC236}">
                <a16:creationId xmlns:a16="http://schemas.microsoft.com/office/drawing/2014/main" id="{5B7D4FCD-93D5-07B4-F93E-A9523143A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354" y="1920331"/>
            <a:ext cx="3589900" cy="2198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148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37A179-635B-485E-3E4F-742262CAFBFC}"/>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E5359687-BE06-F7E9-613A-7F6E075D2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C05503A0-90BD-0207-7616-894DC4DE9A3F}"/>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8422111B-3158-6BF7-DCFA-5B9F39910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DE22BDF0-0755-54F5-CD35-0198C33A3FAB}"/>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Dialog (als XML Fragment)</a:t>
            </a: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7" name="Grafik 6">
            <a:extLst>
              <a:ext uri="{FF2B5EF4-FFF2-40B4-BE49-F238E27FC236}">
                <a16:creationId xmlns:a16="http://schemas.microsoft.com/office/drawing/2014/main" id="{04936179-FB34-23C4-FC1C-E3F76DCC31C5}"/>
              </a:ext>
            </a:extLst>
          </p:cNvPr>
          <p:cNvPicPr>
            <a:picLocks noChangeAspect="1"/>
          </p:cNvPicPr>
          <p:nvPr/>
        </p:nvPicPr>
        <p:blipFill>
          <a:blip r:embed="rId3"/>
          <a:stretch>
            <a:fillRect/>
          </a:stretch>
        </p:blipFill>
        <p:spPr>
          <a:xfrm>
            <a:off x="669036" y="2470826"/>
            <a:ext cx="10048135" cy="3701465"/>
          </a:xfrm>
          <a:prstGeom prst="rect">
            <a:avLst/>
          </a:prstGeom>
        </p:spPr>
      </p:pic>
    </p:spTree>
    <p:extLst>
      <p:ext uri="{BB962C8B-B14F-4D97-AF65-F5344CB8AC3E}">
        <p14:creationId xmlns:p14="http://schemas.microsoft.com/office/powerpoint/2010/main" val="23827788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68DD0E-2B74-8A44-68C8-72EAA711817B}"/>
            </a:ext>
          </a:extLst>
        </p:cNvPr>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5F85F383-FD36-3178-C949-6BD41E251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29D76A6-25D8-6605-F814-A70572ACDB37}"/>
              </a:ext>
            </a:extLst>
          </p:cNvPr>
          <p:cNvSpPr>
            <a:spLocks noGrp="1"/>
          </p:cNvSpPr>
          <p:nvPr>
            <p:ph type="title"/>
          </p:nvPr>
        </p:nvSpPr>
        <p:spPr>
          <a:xfrm>
            <a:off x="838200" y="365125"/>
            <a:ext cx="10515600" cy="1325563"/>
          </a:xfrm>
        </p:spPr>
        <p:txBody>
          <a:bodyPr>
            <a:normAutofit/>
          </a:bodyPr>
          <a:lstStyle/>
          <a:p>
            <a:r>
              <a:rPr lang="de-DE" sz="4200" dirty="0"/>
              <a:t>Beispiel für Verwendung von Dialogen</a:t>
            </a:r>
          </a:p>
        </p:txBody>
      </p:sp>
      <p:sp>
        <p:nvSpPr>
          <p:cNvPr id="43" name="sketch line">
            <a:extLst>
              <a:ext uri="{FF2B5EF4-FFF2-40B4-BE49-F238E27FC236}">
                <a16:creationId xmlns:a16="http://schemas.microsoft.com/office/drawing/2014/main" id="{28EA6835-E62E-DF5D-3837-8DF4C6FF8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Inhaltsplatzhalter 2">
            <a:extLst>
              <a:ext uri="{FF2B5EF4-FFF2-40B4-BE49-F238E27FC236}">
                <a16:creationId xmlns:a16="http://schemas.microsoft.com/office/drawing/2014/main" id="{402C8546-AF65-24AA-8D1E-3AE8BFEB8E09}"/>
              </a:ext>
            </a:extLst>
          </p:cNvPr>
          <p:cNvSpPr>
            <a:spLocks noGrp="1"/>
          </p:cNvSpPr>
          <p:nvPr>
            <p:ph idx="1"/>
          </p:nvPr>
        </p:nvSpPr>
        <p:spPr>
          <a:xfrm>
            <a:off x="838200" y="1920331"/>
            <a:ext cx="10684764" cy="4251960"/>
          </a:xfrm>
        </p:spPr>
        <p:txBody>
          <a:bodyPr>
            <a:normAutofit/>
          </a:bodyPr>
          <a:lstStyle/>
          <a:p>
            <a:r>
              <a:rPr lang="de-DE" dirty="0">
                <a:solidFill>
                  <a:srgbClr val="223548"/>
                </a:solidFill>
                <a:latin typeface="72 Brand Variable"/>
              </a:rPr>
              <a:t>Einbindung und Öffnen des Dialogs im Controller</a:t>
            </a:r>
          </a:p>
          <a:p>
            <a:endParaRPr lang="de-DE"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223548"/>
              </a:solidFill>
              <a:latin typeface="72 Brand Variable"/>
            </a:endParaRPr>
          </a:p>
          <a:p>
            <a:endParaRPr lang="de-DE" sz="1600" dirty="0">
              <a:solidFill>
                <a:srgbClr val="CCCCCC"/>
              </a:solidFill>
              <a:latin typeface="Segoe WPC"/>
            </a:endParaRPr>
          </a:p>
          <a:p>
            <a:endParaRPr lang="de-DE" sz="1600" b="0" i="0" dirty="0">
              <a:solidFill>
                <a:srgbClr val="CCCCCC"/>
              </a:solidFill>
              <a:effectLst/>
              <a:latin typeface="Segoe WPC"/>
            </a:endParaRPr>
          </a:p>
        </p:txBody>
      </p:sp>
      <p:pic>
        <p:nvPicPr>
          <p:cNvPr id="5" name="Grafik 4">
            <a:extLst>
              <a:ext uri="{FF2B5EF4-FFF2-40B4-BE49-F238E27FC236}">
                <a16:creationId xmlns:a16="http://schemas.microsoft.com/office/drawing/2014/main" id="{5FF356C5-FB0F-FC20-85D6-0C83D7A9569E}"/>
              </a:ext>
            </a:extLst>
          </p:cNvPr>
          <p:cNvPicPr>
            <a:picLocks noChangeAspect="1"/>
          </p:cNvPicPr>
          <p:nvPr/>
        </p:nvPicPr>
        <p:blipFill>
          <a:blip r:embed="rId3"/>
          <a:stretch>
            <a:fillRect/>
          </a:stretch>
        </p:blipFill>
        <p:spPr>
          <a:xfrm>
            <a:off x="1121015" y="2416324"/>
            <a:ext cx="9907060" cy="3649497"/>
          </a:xfrm>
          <a:prstGeom prst="rect">
            <a:avLst/>
          </a:prstGeom>
        </p:spPr>
      </p:pic>
    </p:spTree>
    <p:extLst>
      <p:ext uri="{BB962C8B-B14F-4D97-AF65-F5344CB8AC3E}">
        <p14:creationId xmlns:p14="http://schemas.microsoft.com/office/powerpoint/2010/main" val="34173337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D8D7D-7B30-2FE6-5BA1-F0EDC9AEC7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2A04E27-1A9E-11BE-F943-A17A5F4C3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D74B675C-DC9F-55A8-A5CE-E55BE61E3AB0}"/>
              </a:ext>
            </a:extLst>
          </p:cNvPr>
          <p:cNvSpPr>
            <a:spLocks noGrp="1"/>
          </p:cNvSpPr>
          <p:nvPr>
            <p:ph type="title"/>
          </p:nvPr>
        </p:nvSpPr>
        <p:spPr>
          <a:xfrm>
            <a:off x="838200" y="365125"/>
            <a:ext cx="10515600" cy="1325563"/>
          </a:xfrm>
        </p:spPr>
        <p:txBody>
          <a:bodyPr>
            <a:normAutofit/>
          </a:bodyPr>
          <a:lstStyle/>
          <a:p>
            <a:r>
              <a:rPr lang="de-DE" sz="5400"/>
              <a:t>Quiz</a:t>
            </a:r>
          </a:p>
        </p:txBody>
      </p:sp>
      <p:sp>
        <p:nvSpPr>
          <p:cNvPr id="10" name="sketch line">
            <a:extLst>
              <a:ext uri="{FF2B5EF4-FFF2-40B4-BE49-F238E27FC236}">
                <a16:creationId xmlns:a16="http://schemas.microsoft.com/office/drawing/2014/main" id="{C590C4BD-6975-B062-BC66-1D5C24800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AB45517-95EF-91B6-B34F-836698D41C07}"/>
              </a:ext>
            </a:extLst>
          </p:cNvPr>
          <p:cNvSpPr>
            <a:spLocks noGrp="1"/>
          </p:cNvSpPr>
          <p:nvPr>
            <p:ph idx="1"/>
          </p:nvPr>
        </p:nvSpPr>
        <p:spPr>
          <a:xfrm>
            <a:off x="838200" y="1929384"/>
            <a:ext cx="10515600" cy="4251960"/>
          </a:xfrm>
        </p:spPr>
        <p:txBody>
          <a:bodyPr>
            <a:normAutofit/>
          </a:bodyPr>
          <a:lstStyle/>
          <a:p>
            <a:pPr marL="457200" indent="-457200">
              <a:buAutoNum type="arabicPeriod"/>
            </a:pPr>
            <a:r>
              <a:rPr lang="de-DE" sz="2200" dirty="0"/>
              <a:t>Was ist ein SAPUI5 Control?</a:t>
            </a:r>
          </a:p>
          <a:p>
            <a:pPr marL="457200" indent="-457200">
              <a:buAutoNum type="arabicPeriod"/>
            </a:pPr>
            <a:r>
              <a:rPr lang="de-DE" sz="2200" dirty="0"/>
              <a:t>Wie viele eigene Controls enthält die SAPUI5 Library ungefähr?</a:t>
            </a:r>
          </a:p>
          <a:p>
            <a:pPr marL="457200" indent="-457200">
              <a:buAutoNum type="arabicPeriod"/>
            </a:pPr>
            <a:r>
              <a:rPr lang="de-DE" sz="2200" dirty="0"/>
              <a:t>Was ist eine Aggregation in SAPUI5?</a:t>
            </a:r>
          </a:p>
          <a:p>
            <a:pPr marL="457200" indent="-457200">
              <a:buAutoNum type="arabicPeriod"/>
            </a:pPr>
            <a:r>
              <a:rPr lang="de-DE" sz="2200" dirty="0"/>
              <a:t>Wie kann ein Control in einer XML View definiert werden? </a:t>
            </a:r>
          </a:p>
          <a:p>
            <a:pPr marL="457200" indent="-457200">
              <a:buAutoNum type="arabicPeriod"/>
            </a:pPr>
            <a:r>
              <a:rPr lang="de-DE" sz="2200" dirty="0"/>
              <a:t>Was ist ein Fragment und wofür wird es z.B. verwendet?</a:t>
            </a:r>
          </a:p>
          <a:p>
            <a:pPr marL="457200" indent="-457200">
              <a:buAutoNum type="arabicPeriod"/>
            </a:pPr>
            <a:r>
              <a:rPr lang="de-DE" sz="2200" dirty="0"/>
              <a:t>Was ist ein </a:t>
            </a:r>
            <a:r>
              <a:rPr lang="de-DE" sz="2200" dirty="0" err="1"/>
              <a:t>Nested</a:t>
            </a:r>
            <a:r>
              <a:rPr lang="de-DE" sz="2200" dirty="0"/>
              <a:t> View?</a:t>
            </a:r>
          </a:p>
          <a:p>
            <a:pPr marL="457200" indent="-457200">
              <a:buAutoNum type="arabicPeriod"/>
            </a:pPr>
            <a:r>
              <a:rPr lang="de-DE" sz="2200" dirty="0"/>
              <a:t>Wofür brauchen wir Data Binding?</a:t>
            </a:r>
          </a:p>
          <a:p>
            <a:pPr marL="457200" indent="-457200">
              <a:buAutoNum type="arabicPeriod"/>
            </a:pPr>
            <a:r>
              <a:rPr lang="de-DE" sz="2200" dirty="0"/>
              <a:t>Was ist das Element Binding und wofür wird es z.B. verwendet?</a:t>
            </a:r>
          </a:p>
          <a:p>
            <a:endParaRPr lang="de-DE" sz="2200" dirty="0"/>
          </a:p>
          <a:p>
            <a:endParaRPr lang="de-DE" sz="2200" dirty="0"/>
          </a:p>
        </p:txBody>
      </p:sp>
    </p:spTree>
    <p:extLst>
      <p:ext uri="{BB962C8B-B14F-4D97-AF65-F5344CB8AC3E}">
        <p14:creationId xmlns:p14="http://schemas.microsoft.com/office/powerpoint/2010/main" val="38840129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0473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15550</Words>
  <Application>Microsoft Office PowerPoint</Application>
  <PresentationFormat>Breitbild</PresentationFormat>
  <Paragraphs>2210</Paragraphs>
  <Slides>98</Slides>
  <Notes>84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98</vt:i4>
      </vt:variant>
    </vt:vector>
  </HeadingPairs>
  <TitlesOfParts>
    <vt:vector size="105" baseType="lpstr">
      <vt:lpstr>72 Brand Variable</vt:lpstr>
      <vt:lpstr>-apple-system</vt:lpstr>
      <vt:lpstr>Aptos</vt:lpstr>
      <vt:lpstr>Aptos Display</vt:lpstr>
      <vt:lpstr>Arial</vt:lpstr>
      <vt:lpstr>Segoe WPC</vt:lpstr>
      <vt:lpstr>Office</vt:lpstr>
      <vt:lpstr>Schulung: SAP UI5 und Fiori</vt:lpstr>
      <vt:lpstr>Agenda – Tag 02</vt:lpstr>
      <vt:lpstr>Data Binding in SAPUI5</vt:lpstr>
      <vt:lpstr>Data Binding in UI5</vt:lpstr>
      <vt:lpstr>Data Binding in UI5</vt:lpstr>
      <vt:lpstr>Data Binding in UI5</vt:lpstr>
      <vt:lpstr>Data Binding in UI5 – Default Binding Modes der Models</vt:lpstr>
      <vt:lpstr>Data Binding – Im Controller</vt:lpstr>
      <vt:lpstr>Data Binding – Im Controller (Beispiel mit Model)</vt:lpstr>
      <vt:lpstr>Data Binding – Im XML View</vt:lpstr>
      <vt:lpstr>Data Binding – Im XML View - Modelname</vt:lpstr>
      <vt:lpstr>Data Binding – Unterscheidung der Typen (u.a.)</vt:lpstr>
      <vt:lpstr>Binding – Property Binding</vt:lpstr>
      <vt:lpstr>Binding – Element Binding - 1</vt:lpstr>
      <vt:lpstr>Binding – Element Binding - 2</vt:lpstr>
      <vt:lpstr>Binding – Aggregation Binding - 1</vt:lpstr>
      <vt:lpstr>Binding – Aggregation Binding - 2</vt:lpstr>
      <vt:lpstr>Binding – Expression Binding</vt:lpstr>
      <vt:lpstr>Binding – Composition Binding</vt:lpstr>
      <vt:lpstr>SAPUI5 UI Elemente und deren Verwendung</vt:lpstr>
      <vt:lpstr>UI Elemente (Controls)</vt:lpstr>
      <vt:lpstr>UI Elemente (Controls)</vt:lpstr>
      <vt:lpstr>Elemente aus sap.ui Library</vt:lpstr>
      <vt:lpstr>Elemente aus sap.m Library</vt:lpstr>
      <vt:lpstr>sap.m Control - Label</vt:lpstr>
      <vt:lpstr>sap.m Control - Input</vt:lpstr>
      <vt:lpstr>sap.m Control - Input</vt:lpstr>
      <vt:lpstr>sap.m Control – DatePicker u. DateRangeSelection</vt:lpstr>
      <vt:lpstr>sap.m DatePicker -Übung</vt:lpstr>
      <vt:lpstr>sap.m Control - RadioButton</vt:lpstr>
      <vt:lpstr>sap.m Control - RatingIndicator</vt:lpstr>
      <vt:lpstr>sap.m Control - Slider</vt:lpstr>
      <vt:lpstr>sap.m Control - Wizard</vt:lpstr>
      <vt:lpstr>Form und Layout Controls</vt:lpstr>
      <vt:lpstr>SimpleForm Control - Formulare</vt:lpstr>
      <vt:lpstr>FlexBox Control</vt:lpstr>
      <vt:lpstr>DynamicSideContent - Control</vt:lpstr>
      <vt:lpstr>sap.viz – Visualisierungen</vt:lpstr>
      <vt:lpstr>Visualisierungselemente</vt:lpstr>
      <vt:lpstr>Agenda – Tag 02</vt:lpstr>
      <vt:lpstr>SAPUI5 App - Verzeichnisstruktur</vt:lpstr>
      <vt:lpstr>Generierung der UI5 Dateien über Template in WebIDE</vt:lpstr>
      <vt:lpstr>SAP UI5 App –Verzeichnisstruktur</vt:lpstr>
      <vt:lpstr>Die Ausführungsreihenfolge einer SAPUI5-Anwendung </vt:lpstr>
      <vt:lpstr>SAP UI5 App –Grundlegende Dateien</vt:lpstr>
      <vt:lpstr>Hands On</vt:lpstr>
      <vt:lpstr>SAPUI5 UI Elemente und deren Verwendung</vt:lpstr>
      <vt:lpstr>UI Elemente (Controls)</vt:lpstr>
      <vt:lpstr>Elemente aus sap.ui Library</vt:lpstr>
      <vt:lpstr>Elemente aus sap.m Library</vt:lpstr>
      <vt:lpstr>sap.m Control - Label</vt:lpstr>
      <vt:lpstr>sap.m Control - Label</vt:lpstr>
      <vt:lpstr>sap.m Control - Label</vt:lpstr>
      <vt:lpstr>sap.m Control – DatePicker u. DateRangeSelection</vt:lpstr>
      <vt:lpstr>sap.m Control - RadioButton</vt:lpstr>
      <vt:lpstr>sap.m Control - RatingIndicator</vt:lpstr>
      <vt:lpstr>sap.m Control - Slider</vt:lpstr>
      <vt:lpstr>sap.m Control - Label</vt:lpstr>
      <vt:lpstr>Form und Layout Controls</vt:lpstr>
      <vt:lpstr>SimpleForm Control</vt:lpstr>
      <vt:lpstr>FlexBox Control</vt:lpstr>
      <vt:lpstr>DynamicSideContent - Control</vt:lpstr>
      <vt:lpstr>sap.viz – Visualisierungen</vt:lpstr>
      <vt:lpstr>Visualisierungselemente</vt:lpstr>
      <vt:lpstr>Formatter</vt:lpstr>
      <vt:lpstr>Formatter</vt:lpstr>
      <vt:lpstr>Navigation und Routing</vt:lpstr>
      <vt:lpstr>UI Navigation </vt:lpstr>
      <vt:lpstr>Routing Konfiguration</vt:lpstr>
      <vt:lpstr>Routing Konfiguration - config</vt:lpstr>
      <vt:lpstr>Routing Konfiguration – routes/targets</vt:lpstr>
      <vt:lpstr>Routing – Router initialisieren</vt:lpstr>
      <vt:lpstr>Navigation mit hart codierten Patterns</vt:lpstr>
      <vt:lpstr>Navigation mit Methode navTo</vt:lpstr>
      <vt:lpstr>Navigation zurück – Mittels Back Button</vt:lpstr>
      <vt:lpstr>Navigation zurück – Mittels Back Button</vt:lpstr>
      <vt:lpstr>Ungültige Hashes abfangen</vt:lpstr>
      <vt:lpstr>Zu Routen mit obligatorischen Parametern navigieren</vt:lpstr>
      <vt:lpstr>Zu Routen mit obligatorischen Parametern navigieren</vt:lpstr>
      <vt:lpstr>Routing Events</vt:lpstr>
      <vt:lpstr>Views und Nested Views</vt:lpstr>
      <vt:lpstr>Views – XML Views</vt:lpstr>
      <vt:lpstr>Einführung in Nested Views</vt:lpstr>
      <vt:lpstr>Beispiel für Verwendung von Nested Views</vt:lpstr>
      <vt:lpstr>Beispiel für Verwendung von Nested Views</vt:lpstr>
      <vt:lpstr>Fragmente und Dialoge</vt:lpstr>
      <vt:lpstr>Einführung in Fragments - 1</vt:lpstr>
      <vt:lpstr>Einführung in Fragments - 2</vt:lpstr>
      <vt:lpstr>Einführung in Fragments - 3</vt:lpstr>
      <vt:lpstr>Beispiel für Verwendung von Fragments</vt:lpstr>
      <vt:lpstr>Beispiel für Verwendung von Fragments</vt:lpstr>
      <vt:lpstr>Einführung in Dialoge - 1</vt:lpstr>
      <vt:lpstr>Einführung in Dialoge - 2</vt:lpstr>
      <vt:lpstr>Einführung in Dialoge - 3</vt:lpstr>
      <vt:lpstr>Beispiel für Verwendung von Dialogen</vt:lpstr>
      <vt:lpstr>Beispiel für Verwendung von Dialogen</vt:lpstr>
      <vt:lpstr>Quiz</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Matti Lange</cp:lastModifiedBy>
  <cp:revision>208</cp:revision>
  <dcterms:created xsi:type="dcterms:W3CDTF">2024-05-22T07:20:18Z</dcterms:created>
  <dcterms:modified xsi:type="dcterms:W3CDTF">2025-02-18T15:18:32Z</dcterms:modified>
</cp:coreProperties>
</file>