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82" r:id="rId2"/>
    <p:sldId id="387" r:id="rId3"/>
    <p:sldId id="290" r:id="rId4"/>
    <p:sldId id="324" r:id="rId5"/>
    <p:sldId id="327" r:id="rId6"/>
    <p:sldId id="388" r:id="rId7"/>
    <p:sldId id="389" r:id="rId8"/>
    <p:sldId id="390" r:id="rId9"/>
    <p:sldId id="391" r:id="rId10"/>
    <p:sldId id="393" r:id="rId11"/>
    <p:sldId id="392" r:id="rId12"/>
    <p:sldId id="394" r:id="rId13"/>
    <p:sldId id="375" r:id="rId14"/>
    <p:sldId id="395" r:id="rId15"/>
    <p:sldId id="396" r:id="rId16"/>
    <p:sldId id="397" r:id="rId17"/>
    <p:sldId id="377" r:id="rId18"/>
    <p:sldId id="376" r:id="rId19"/>
    <p:sldId id="378" r:id="rId20"/>
    <p:sldId id="379" r:id="rId21"/>
    <p:sldId id="380" r:id="rId22"/>
    <p:sldId id="383" r:id="rId23"/>
    <p:sldId id="384" r:id="rId24"/>
    <p:sldId id="385" r:id="rId25"/>
    <p:sldId id="386" r:id="rId26"/>
    <p:sldId id="382" r:id="rId27"/>
    <p:sldId id="374" r:id="rId28"/>
    <p:sldId id="373" r:id="rId29"/>
    <p:sldId id="328" r:id="rId30"/>
    <p:sldId id="335" r:id="rId31"/>
    <p:sldId id="329" r:id="rId32"/>
    <p:sldId id="330" r:id="rId33"/>
    <p:sldId id="331" r:id="rId34"/>
    <p:sldId id="332" r:id="rId35"/>
    <p:sldId id="336" r:id="rId36"/>
    <p:sldId id="337" r:id="rId37"/>
    <p:sldId id="338" r:id="rId38"/>
    <p:sldId id="368" r:id="rId39"/>
    <p:sldId id="369" r:id="rId40"/>
    <p:sldId id="370" r:id="rId41"/>
    <p:sldId id="366" r:id="rId42"/>
    <p:sldId id="367" r:id="rId43"/>
    <p:sldId id="339" r:id="rId44"/>
    <p:sldId id="334" r:id="rId45"/>
    <p:sldId id="371" r:id="rId46"/>
    <p:sldId id="365" r:id="rId4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Helle Formatvorlage 2 - Akz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Helle Formatvorlage 3 - Akz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910" autoAdjust="0"/>
    <p:restoredTop sz="94676"/>
  </p:normalViewPr>
  <p:slideViewPr>
    <p:cSldViewPr snapToGrid="0">
      <p:cViewPr varScale="1">
        <p:scale>
          <a:sx n="106" d="100"/>
          <a:sy n="106" d="100"/>
        </p:scale>
        <p:origin x="131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38D3B4-0BD7-47CD-BDE6-39673E0CB082}" type="doc">
      <dgm:prSet loTypeId="urn:microsoft.com/office/officeart/2005/8/layout/vList2" loCatId="list" qsTypeId="urn:microsoft.com/office/officeart/2005/8/quickstyle/simple2" qsCatId="simple" csTypeId="urn:microsoft.com/office/officeart/2005/8/colors/colorful1" csCatId="colorful" phldr="1"/>
      <dgm:spPr/>
      <dgm:t>
        <a:bodyPr/>
        <a:lstStyle/>
        <a:p>
          <a:endParaRPr lang="en-US"/>
        </a:p>
      </dgm:t>
    </dgm:pt>
    <dgm:pt modelId="{F7607DC8-CC6F-4C9C-AB28-3EF25B67C73F}">
      <dgm:prSet/>
      <dgm:spPr/>
      <dgm:t>
        <a:bodyPr/>
        <a:lstStyle/>
        <a:p>
          <a:r>
            <a:rPr lang="de-DE" b="0" i="0" dirty="0"/>
            <a:t>Das SAP Clean Core Model ist ein Konzept, das die Integrität und Effizienz von SAP S4/Hana-Systemen sicherstellen soll.</a:t>
          </a:r>
          <a:endParaRPr lang="en-US" dirty="0"/>
        </a:p>
      </dgm:t>
    </dgm:pt>
    <dgm:pt modelId="{6390A922-0388-4501-A3BD-B673589434E7}" type="parTrans" cxnId="{2AD77DE2-DEBE-4A7F-AC15-E08FB72FAE96}">
      <dgm:prSet/>
      <dgm:spPr/>
      <dgm:t>
        <a:bodyPr/>
        <a:lstStyle/>
        <a:p>
          <a:endParaRPr lang="en-US"/>
        </a:p>
      </dgm:t>
    </dgm:pt>
    <dgm:pt modelId="{51B452C0-D9DB-4D1E-B63A-150416E7D1E8}" type="sibTrans" cxnId="{2AD77DE2-DEBE-4A7F-AC15-E08FB72FAE96}">
      <dgm:prSet/>
      <dgm:spPr/>
      <dgm:t>
        <a:bodyPr/>
        <a:lstStyle/>
        <a:p>
          <a:endParaRPr lang="en-US"/>
        </a:p>
      </dgm:t>
    </dgm:pt>
    <dgm:pt modelId="{0C5956D0-F5AF-4284-B15A-32ECA4ECEC53}">
      <dgm:prSet/>
      <dgm:spPr/>
      <dgm:t>
        <a:bodyPr/>
        <a:lstStyle/>
        <a:p>
          <a:endParaRPr lang="en-US" dirty="0"/>
        </a:p>
      </dgm:t>
    </dgm:pt>
    <dgm:pt modelId="{D03FBF94-EBA4-48BF-BA87-A5870F540681}" type="parTrans" cxnId="{329A46E8-21E6-4300-9B62-F36077B77C84}">
      <dgm:prSet/>
      <dgm:spPr/>
      <dgm:t>
        <a:bodyPr/>
        <a:lstStyle/>
        <a:p>
          <a:endParaRPr lang="en-US"/>
        </a:p>
      </dgm:t>
    </dgm:pt>
    <dgm:pt modelId="{FD52EA06-B0B8-4A39-B679-72DE1E4E5B86}" type="sibTrans" cxnId="{329A46E8-21E6-4300-9B62-F36077B77C84}">
      <dgm:prSet/>
      <dgm:spPr/>
      <dgm:t>
        <a:bodyPr/>
        <a:lstStyle/>
        <a:p>
          <a:endParaRPr lang="en-US"/>
        </a:p>
      </dgm:t>
    </dgm:pt>
    <dgm:pt modelId="{43CE4B73-9A23-1246-A1F4-2092CDB5A5A0}" type="pres">
      <dgm:prSet presAssocID="{4F38D3B4-0BD7-47CD-BDE6-39673E0CB082}" presName="linear" presStyleCnt="0">
        <dgm:presLayoutVars>
          <dgm:animLvl val="lvl"/>
          <dgm:resizeHandles val="exact"/>
        </dgm:presLayoutVars>
      </dgm:prSet>
      <dgm:spPr/>
    </dgm:pt>
    <dgm:pt modelId="{84C41805-F20B-F74D-854A-EDE5ED4066C5}" type="pres">
      <dgm:prSet presAssocID="{F7607DC8-CC6F-4C9C-AB28-3EF25B67C73F}" presName="parentText" presStyleLbl="node1" presStyleIdx="0" presStyleCnt="1">
        <dgm:presLayoutVars>
          <dgm:chMax val="0"/>
          <dgm:bulletEnabled val="1"/>
        </dgm:presLayoutVars>
      </dgm:prSet>
      <dgm:spPr/>
    </dgm:pt>
    <dgm:pt modelId="{3FB2F9C5-B45C-B747-89DA-D5F11CC9F709}" type="pres">
      <dgm:prSet presAssocID="{F7607DC8-CC6F-4C9C-AB28-3EF25B67C73F}" presName="childText" presStyleLbl="revTx" presStyleIdx="0" presStyleCnt="1">
        <dgm:presLayoutVars>
          <dgm:bulletEnabled val="1"/>
        </dgm:presLayoutVars>
      </dgm:prSet>
      <dgm:spPr/>
    </dgm:pt>
  </dgm:ptLst>
  <dgm:cxnLst>
    <dgm:cxn modelId="{C5264145-76E5-A84D-8B1D-F0D4CD60DB25}" type="presOf" srcId="{0C5956D0-F5AF-4284-B15A-32ECA4ECEC53}" destId="{3FB2F9C5-B45C-B747-89DA-D5F11CC9F709}" srcOrd="0" destOrd="0" presId="urn:microsoft.com/office/officeart/2005/8/layout/vList2"/>
    <dgm:cxn modelId="{18CD0459-3E1B-9A49-8339-1CEB3A1EBE7D}" type="presOf" srcId="{4F38D3B4-0BD7-47CD-BDE6-39673E0CB082}" destId="{43CE4B73-9A23-1246-A1F4-2092CDB5A5A0}" srcOrd="0" destOrd="0" presId="urn:microsoft.com/office/officeart/2005/8/layout/vList2"/>
    <dgm:cxn modelId="{A4C7A5B3-C2BD-9941-ABBE-8699C6AA2955}" type="presOf" srcId="{F7607DC8-CC6F-4C9C-AB28-3EF25B67C73F}" destId="{84C41805-F20B-F74D-854A-EDE5ED4066C5}" srcOrd="0" destOrd="0" presId="urn:microsoft.com/office/officeart/2005/8/layout/vList2"/>
    <dgm:cxn modelId="{2AD77DE2-DEBE-4A7F-AC15-E08FB72FAE96}" srcId="{4F38D3B4-0BD7-47CD-BDE6-39673E0CB082}" destId="{F7607DC8-CC6F-4C9C-AB28-3EF25B67C73F}" srcOrd="0" destOrd="0" parTransId="{6390A922-0388-4501-A3BD-B673589434E7}" sibTransId="{51B452C0-D9DB-4D1E-B63A-150416E7D1E8}"/>
    <dgm:cxn modelId="{329A46E8-21E6-4300-9B62-F36077B77C84}" srcId="{F7607DC8-CC6F-4C9C-AB28-3EF25B67C73F}" destId="{0C5956D0-F5AF-4284-B15A-32ECA4ECEC53}" srcOrd="0" destOrd="0" parTransId="{D03FBF94-EBA4-48BF-BA87-A5870F540681}" sibTransId="{FD52EA06-B0B8-4A39-B679-72DE1E4E5B86}"/>
    <dgm:cxn modelId="{B9D2F514-C69F-2548-B2C9-10A6360F01BE}" type="presParOf" srcId="{43CE4B73-9A23-1246-A1F4-2092CDB5A5A0}" destId="{84C41805-F20B-F74D-854A-EDE5ED4066C5}" srcOrd="0" destOrd="0" presId="urn:microsoft.com/office/officeart/2005/8/layout/vList2"/>
    <dgm:cxn modelId="{EB00C753-8E62-F940-B15A-4409DD69AB9F}" type="presParOf" srcId="{43CE4B73-9A23-1246-A1F4-2092CDB5A5A0}" destId="{3FB2F9C5-B45C-B747-89DA-D5F11CC9F709}"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C41805-F20B-F74D-854A-EDE5ED4066C5}">
      <dsp:nvSpPr>
        <dsp:cNvPr id="0" name=""/>
        <dsp:cNvSpPr/>
      </dsp:nvSpPr>
      <dsp:spPr>
        <a:xfrm>
          <a:off x="0" y="4660"/>
          <a:ext cx="5257800" cy="3603599"/>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de-DE" sz="3500" b="0" i="0" kern="1200" dirty="0"/>
            <a:t>Das SAP Clean Core Model ist ein Konzept, das die Integrität und Effizienz von SAP S4/Hana-Systemen sicherstellen soll.</a:t>
          </a:r>
          <a:endParaRPr lang="en-US" sz="3500" kern="1200" dirty="0"/>
        </a:p>
      </dsp:txBody>
      <dsp:txXfrm>
        <a:off x="175913" y="180573"/>
        <a:ext cx="4905974" cy="3251773"/>
      </dsp:txXfrm>
    </dsp:sp>
    <dsp:sp modelId="{3FB2F9C5-B45C-B747-89DA-D5F11CC9F709}">
      <dsp:nvSpPr>
        <dsp:cNvPr id="0" name=""/>
        <dsp:cNvSpPr/>
      </dsp:nvSpPr>
      <dsp:spPr>
        <a:xfrm>
          <a:off x="0" y="3608259"/>
          <a:ext cx="5257800" cy="579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935" tIns="44450" rIns="248920" bIns="44450" numCol="1" spcCol="1270" anchor="t" anchorCtr="0">
          <a:noAutofit/>
        </a:bodyPr>
        <a:lstStyle/>
        <a:p>
          <a:pPr marL="228600" lvl="1" indent="-228600" algn="l" defTabSz="1200150">
            <a:lnSpc>
              <a:spcPct val="90000"/>
            </a:lnSpc>
            <a:spcBef>
              <a:spcPct val="0"/>
            </a:spcBef>
            <a:spcAft>
              <a:spcPct val="20000"/>
            </a:spcAft>
            <a:buChar char="•"/>
          </a:pPr>
          <a:endParaRPr lang="en-US" sz="2700" kern="1200" dirty="0"/>
        </a:p>
      </dsp:txBody>
      <dsp:txXfrm>
        <a:off x="0" y="3608259"/>
        <a:ext cx="5257800" cy="5796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D8D8E7-E4ED-C44E-8758-E77C2E550289}" type="datetimeFigureOut">
              <a:rPr lang="de-DE" smtClean="0"/>
              <a:t>20.11.2024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0C8601-5E09-0E4C-A79E-D4DC8377D91B}" type="slidenum">
              <a:rPr lang="de-DE" smtClean="0"/>
              <a:t>‹Nr.›</a:t>
            </a:fld>
            <a:endParaRPr lang="de-DE"/>
          </a:p>
        </p:txBody>
      </p:sp>
    </p:spTree>
    <p:extLst>
      <p:ext uri="{BB962C8B-B14F-4D97-AF65-F5344CB8AC3E}">
        <p14:creationId xmlns:p14="http://schemas.microsoft.com/office/powerpoint/2010/main" val="3987350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DC0C8601-5E09-0E4C-A79E-D4DC8377D91B}" type="slidenum">
              <a:rPr lang="de-DE" smtClean="0"/>
              <a:t>5</a:t>
            </a:fld>
            <a:endParaRPr lang="de-DE"/>
          </a:p>
        </p:txBody>
      </p:sp>
    </p:spTree>
    <p:extLst>
      <p:ext uri="{BB962C8B-B14F-4D97-AF65-F5344CB8AC3E}">
        <p14:creationId xmlns:p14="http://schemas.microsoft.com/office/powerpoint/2010/main" val="35484527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8619D4-3827-FA6E-FA85-0A6061E6A2E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0185FC62-1120-1ED4-393B-D2983B6A8CF6}"/>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5D4A586-4EF1-E30E-F95F-E7C62A1B0F51}"/>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CD054AD9-9352-3DE0-85E5-CD60B3218B6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7948515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C7EA22-7B9C-C692-9F43-6FF875450D4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B12F5AB-3F67-491D-72E0-5BB91BD328E9}"/>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E220498-6D29-6386-8A38-9A20F886C3F8}"/>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371E5FE0-0553-C03E-FB90-F794183B052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65221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177BD1-4A55-08F9-636C-568998EB170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2A35F1E-FA1C-3D72-1A58-444037A65AAF}"/>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70688AF-B07F-F471-4E0F-ABA984714522}"/>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FD5C8F6B-932E-3081-70B5-6028A12CAED1}"/>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481170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9B586B-3C1D-EAE7-E631-4544D54E7F3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A763C45-D093-F4D6-87B5-D2EBE8ECF416}"/>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962C356C-F3A9-B3DB-48D4-5A15DB3A032A}"/>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173CAED0-EDB0-7FEC-8439-9B5F346C732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6438900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7FACA9-FD0E-6438-6DFB-02D812C61F8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2C44879-D12C-0D77-A1A2-27C97112470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AB86A8E9-DF51-AF4F-5C5C-A3071AC328F0}"/>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1E9CE599-4557-FA43-A72B-5F6DB870568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6025549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BBCA68-7D29-A03A-34D6-D691A1BD5CF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B0980AC-66A7-1AB2-19A5-7764D399C5F5}"/>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05AA1A49-2ABC-B8AB-CB03-6BB49F96D46A}"/>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C4E01785-0428-C200-F3CD-B0C3A020522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0186975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9975AD-E482-DBF5-4445-4F2ACA30FC4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B3BB55A-2795-69F2-E956-A71A3C90E24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BAF86E8A-5824-C0EF-9FA2-328D8CE023E5}"/>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0AC60991-96B3-CDD1-A53A-10BF3F844F6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8424562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BA0831-54AD-EE67-CD57-201E0FFAA45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D0553686-EDD2-8CE0-567B-DC4F3D205AAA}"/>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1885471-032A-50B3-F470-10881AC2504E}"/>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B014BC6F-FF69-3E25-F44B-23D664610A2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6162360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4F4147-302D-C1FC-AAFC-9D09B4D47CBF}"/>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7E6E7AF-C31E-E381-EB2D-2F005523488C}"/>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8105AE2-5031-D530-F1FF-F3BD6F1EA545}"/>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3AFF0234-A428-B5D4-2885-C6E5F9F2F69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1699904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757115-BABF-2325-0D1C-37B143980B9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F2DB09F1-9401-2392-2F98-FB7ED5B8125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C95DC87-B925-3D63-E348-F52D25DE90F1}"/>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8E18467A-D80D-7EE8-2282-EBAB2ECA758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516269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7C2CFF-3AF6-B78D-9310-9BCA1D5B826D}"/>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B304C91-CD60-F353-E036-F5EBE073A1B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FD82A18A-D325-FE96-294F-DD4C9A5320D9}"/>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2825D5DE-C843-B459-61B7-44483B58A5FE}"/>
              </a:ext>
            </a:extLst>
          </p:cNvPr>
          <p:cNvSpPr>
            <a:spLocks noGrp="1"/>
          </p:cNvSpPr>
          <p:nvPr>
            <p:ph type="sldNum" sz="quarter" idx="5"/>
          </p:nvPr>
        </p:nvSpPr>
        <p:spPr/>
        <p:txBody>
          <a:bodyPr/>
          <a:lstStyle/>
          <a:p>
            <a:fld id="{DC0C8601-5E09-0E4C-A79E-D4DC8377D91B}" type="slidenum">
              <a:rPr lang="de-DE" smtClean="0"/>
              <a:t>6</a:t>
            </a:fld>
            <a:endParaRPr lang="de-DE"/>
          </a:p>
        </p:txBody>
      </p:sp>
    </p:spTree>
    <p:extLst>
      <p:ext uri="{BB962C8B-B14F-4D97-AF65-F5344CB8AC3E}">
        <p14:creationId xmlns:p14="http://schemas.microsoft.com/office/powerpoint/2010/main" val="22103133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E4AD54-D01A-C721-3279-1D5B43E8756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06EBCBA6-D02D-3BC0-2553-25E92E9DB70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9FB0887-0B5B-FD07-C801-B99099F84496}"/>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394EEF6C-19EF-291A-1D9E-EE5E050CE6D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477564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2E7417-4F0A-F6E5-7223-D33E62BC90D2}"/>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B779BE2-EECD-6B2C-4AB5-DF91C8D78A9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98263C9-10A5-9BDB-359B-298E899B4B84}"/>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64B33326-AD13-5BF6-7B54-A77C90EBE27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025137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DD39AF-DD86-7DF6-D65A-8D847BA65134}"/>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EE1DFD4-7DAF-D129-0A10-C6C6F7F8FD3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B79B351-6D56-3128-CC2D-3A10263BBCC5}"/>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E8F27C11-E0B0-8857-CF2D-68D2E09DE33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6248544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CA581A-0D31-C959-8E5B-8768381EA5FE}"/>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A0E82038-D68B-7409-55F4-86745F6AC6DC}"/>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3E39322-5750-E13E-D99B-6FF9FED940DF}"/>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766D3177-A0DE-CC14-2A36-FA66ADAA2CA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4066385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F38897-280D-9254-560E-9601C09F8DD4}"/>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044245F7-59E8-0DE1-79D1-FFA18A8EE0BF}"/>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1B5ED88-2904-3A24-ACDB-789E959E8F16}"/>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9F7F1B49-6C0E-B2F6-A1C7-1FC369B40443}"/>
              </a:ext>
            </a:extLst>
          </p:cNvPr>
          <p:cNvSpPr>
            <a:spLocks noGrp="1"/>
          </p:cNvSpPr>
          <p:nvPr>
            <p:ph type="sldNum" sz="quarter" idx="5"/>
          </p:nvPr>
        </p:nvSpPr>
        <p:spPr/>
        <p:txBody>
          <a:bodyPr/>
          <a:lstStyle/>
          <a:p>
            <a:fld id="{DC0C8601-5E09-0E4C-A79E-D4DC8377D91B}" type="slidenum">
              <a:rPr lang="de-DE" smtClean="0"/>
              <a:t>28</a:t>
            </a:fld>
            <a:endParaRPr lang="de-DE"/>
          </a:p>
        </p:txBody>
      </p:sp>
    </p:spTree>
    <p:extLst>
      <p:ext uri="{BB962C8B-B14F-4D97-AF65-F5344CB8AC3E}">
        <p14:creationId xmlns:p14="http://schemas.microsoft.com/office/powerpoint/2010/main" val="39206710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DC0C8601-5E09-0E4C-A79E-D4DC8377D91B}" type="slidenum">
              <a:rPr lang="de-DE" smtClean="0"/>
              <a:t>41</a:t>
            </a:fld>
            <a:endParaRPr lang="de-DE"/>
          </a:p>
        </p:txBody>
      </p:sp>
    </p:spTree>
    <p:extLst>
      <p:ext uri="{BB962C8B-B14F-4D97-AF65-F5344CB8AC3E}">
        <p14:creationId xmlns:p14="http://schemas.microsoft.com/office/powerpoint/2010/main" val="7878508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DC0C8601-5E09-0E4C-A79E-D4DC8377D91B}" type="slidenum">
              <a:rPr lang="de-DE" smtClean="0"/>
              <a:t>44</a:t>
            </a:fld>
            <a:endParaRPr lang="de-DE"/>
          </a:p>
        </p:txBody>
      </p:sp>
    </p:spTree>
    <p:extLst>
      <p:ext uri="{BB962C8B-B14F-4D97-AF65-F5344CB8AC3E}">
        <p14:creationId xmlns:p14="http://schemas.microsoft.com/office/powerpoint/2010/main" val="1500215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8FEA45-07EF-DAAA-3A88-6AA9B7B65B9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FAE5976-1AE5-1FBB-BF61-CB17033FFD0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F21C8EB-668C-90A4-9471-540E700DF279}"/>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07E4DA23-8C8B-2DD2-3FC1-30AE6606805B}"/>
              </a:ext>
            </a:extLst>
          </p:cNvPr>
          <p:cNvSpPr>
            <a:spLocks noGrp="1"/>
          </p:cNvSpPr>
          <p:nvPr>
            <p:ph type="sldNum" sz="quarter" idx="5"/>
          </p:nvPr>
        </p:nvSpPr>
        <p:spPr/>
        <p:txBody>
          <a:bodyPr/>
          <a:lstStyle/>
          <a:p>
            <a:fld id="{DC0C8601-5E09-0E4C-A79E-D4DC8377D91B}" type="slidenum">
              <a:rPr lang="de-DE" smtClean="0"/>
              <a:t>7</a:t>
            </a:fld>
            <a:endParaRPr lang="de-DE"/>
          </a:p>
        </p:txBody>
      </p:sp>
    </p:spTree>
    <p:extLst>
      <p:ext uri="{BB962C8B-B14F-4D97-AF65-F5344CB8AC3E}">
        <p14:creationId xmlns:p14="http://schemas.microsoft.com/office/powerpoint/2010/main" val="356047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559E30-466D-A74F-7EE0-488F7633DBF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22B9E791-564B-58D2-7936-0B498910AF49}"/>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90235E20-C5A7-DA61-104A-F846F6D025A9}"/>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4E72E2D3-F096-F88A-EF62-FECBAB3FBBBC}"/>
              </a:ext>
            </a:extLst>
          </p:cNvPr>
          <p:cNvSpPr>
            <a:spLocks noGrp="1"/>
          </p:cNvSpPr>
          <p:nvPr>
            <p:ph type="sldNum" sz="quarter" idx="5"/>
          </p:nvPr>
        </p:nvSpPr>
        <p:spPr/>
        <p:txBody>
          <a:bodyPr/>
          <a:lstStyle/>
          <a:p>
            <a:fld id="{DC0C8601-5E09-0E4C-A79E-D4DC8377D91B}" type="slidenum">
              <a:rPr lang="de-DE" smtClean="0"/>
              <a:t>8</a:t>
            </a:fld>
            <a:endParaRPr lang="de-DE"/>
          </a:p>
        </p:txBody>
      </p:sp>
    </p:spTree>
    <p:extLst>
      <p:ext uri="{BB962C8B-B14F-4D97-AF65-F5344CB8AC3E}">
        <p14:creationId xmlns:p14="http://schemas.microsoft.com/office/powerpoint/2010/main" val="39798162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1A5DDE-6535-9256-A8A4-8F16B2DB543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E3D27FB-F2C4-5B3F-CEA3-CB965A238E64}"/>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CFC612A-A07A-A218-BC88-C948F4750D2F}"/>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836BB448-36B2-D791-7C74-EA0498475E5B}"/>
              </a:ext>
            </a:extLst>
          </p:cNvPr>
          <p:cNvSpPr>
            <a:spLocks noGrp="1"/>
          </p:cNvSpPr>
          <p:nvPr>
            <p:ph type="sldNum" sz="quarter" idx="5"/>
          </p:nvPr>
        </p:nvSpPr>
        <p:spPr/>
        <p:txBody>
          <a:bodyPr/>
          <a:lstStyle/>
          <a:p>
            <a:fld id="{DC0C8601-5E09-0E4C-A79E-D4DC8377D91B}" type="slidenum">
              <a:rPr lang="de-DE" smtClean="0"/>
              <a:t>9</a:t>
            </a:fld>
            <a:endParaRPr lang="de-DE"/>
          </a:p>
        </p:txBody>
      </p:sp>
    </p:spTree>
    <p:extLst>
      <p:ext uri="{BB962C8B-B14F-4D97-AF65-F5344CB8AC3E}">
        <p14:creationId xmlns:p14="http://schemas.microsoft.com/office/powerpoint/2010/main" val="3838449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896D2A-BADE-48E8-CD4A-6875ADC099F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77C06D2-8C73-1048-2C86-47245A071D1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38965488-3236-E02A-84B9-21249291335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Im gezeigten Beispiel wird die </a:t>
            </a:r>
            <a:r>
              <a:rPr lang="de-DE" dirty="0" err="1"/>
              <a:t>navTo</a:t>
            </a:r>
            <a:r>
              <a:rPr lang="de-DE" dirty="0"/>
              <a:t>-Methode des Routers in einer Event-Handler-Methode eines View-Controllers verwendet, um zu der Route namens </a:t>
            </a:r>
            <a:r>
              <a:rPr lang="de-DE" dirty="0" err="1"/>
              <a:t>detail</a:t>
            </a:r>
            <a:r>
              <a:rPr lang="de-DE" dirty="0"/>
              <a:t> zu navigieren. Dadurch wird das Muster </a:t>
            </a:r>
            <a:r>
              <a:rPr lang="de-DE" i="1" dirty="0" err="1"/>
              <a:t>detail</a:t>
            </a:r>
            <a:r>
              <a:rPr lang="de-DE" dirty="0"/>
              <a:t> der Route </a:t>
            </a:r>
            <a:r>
              <a:rPr lang="de-DE" dirty="0" err="1"/>
              <a:t>detail</a:t>
            </a:r>
            <a:r>
              <a:rPr lang="de-DE" dirty="0"/>
              <a:t> (siehe oben) auf den Hash des Browsers gesetzt. SAPUI5 reagiert dann auf das Hashchange-Ereignis des Browsers, um die Route zu finden, die mit diesem Hash übereinstimmt. Dies führt dazu, dass das Ziel der Detail-Route - im Endeffekt die Detailsicht - im Browser angezeigt wird.</a:t>
            </a:r>
          </a:p>
          <a:p>
            <a:endParaRPr lang="de-DE" dirty="0"/>
          </a:p>
        </p:txBody>
      </p:sp>
      <p:sp>
        <p:nvSpPr>
          <p:cNvPr id="4" name="Foliennummernplatzhalter 3">
            <a:extLst>
              <a:ext uri="{FF2B5EF4-FFF2-40B4-BE49-F238E27FC236}">
                <a16:creationId xmlns:a16="http://schemas.microsoft.com/office/drawing/2014/main" id="{AEB5596A-CE04-BDAE-9FDD-B8837174B09E}"/>
              </a:ext>
            </a:extLst>
          </p:cNvPr>
          <p:cNvSpPr>
            <a:spLocks noGrp="1"/>
          </p:cNvSpPr>
          <p:nvPr>
            <p:ph type="sldNum" sz="quarter" idx="5"/>
          </p:nvPr>
        </p:nvSpPr>
        <p:spPr/>
        <p:txBody>
          <a:bodyPr/>
          <a:lstStyle/>
          <a:p>
            <a:fld id="{DC0C8601-5E09-0E4C-A79E-D4DC8377D91B}" type="slidenum">
              <a:rPr lang="de-DE" smtClean="0"/>
              <a:t>10</a:t>
            </a:fld>
            <a:endParaRPr lang="de-DE"/>
          </a:p>
        </p:txBody>
      </p:sp>
    </p:spTree>
    <p:extLst>
      <p:ext uri="{BB962C8B-B14F-4D97-AF65-F5344CB8AC3E}">
        <p14:creationId xmlns:p14="http://schemas.microsoft.com/office/powerpoint/2010/main" val="15568302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5471A8-EC2D-14A2-E238-749D7B0275F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21AD03F-E537-179F-DADE-55DB1D95D0E3}"/>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F67AC6F9-518C-4478-61D5-3E80EE6A4DD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Im gezeigten Beispiel wird die </a:t>
            </a:r>
            <a:r>
              <a:rPr lang="de-DE" dirty="0" err="1"/>
              <a:t>navTo</a:t>
            </a:r>
            <a:r>
              <a:rPr lang="de-DE" dirty="0"/>
              <a:t>-Methode des Routers in einer Event-Handler-Methode eines View-Controllers verwendet, um zu der Route namens </a:t>
            </a:r>
            <a:r>
              <a:rPr lang="de-DE" dirty="0" err="1"/>
              <a:t>detail</a:t>
            </a:r>
            <a:r>
              <a:rPr lang="de-DE" dirty="0"/>
              <a:t> zu navigieren. Dadurch wird das Muster </a:t>
            </a:r>
            <a:r>
              <a:rPr lang="de-DE" i="1" dirty="0" err="1"/>
              <a:t>detail</a:t>
            </a:r>
            <a:r>
              <a:rPr lang="de-DE" dirty="0"/>
              <a:t> der Route </a:t>
            </a:r>
            <a:r>
              <a:rPr lang="de-DE" dirty="0" err="1"/>
              <a:t>detail</a:t>
            </a:r>
            <a:r>
              <a:rPr lang="de-DE" dirty="0"/>
              <a:t> (siehe oben) auf den Hash des Browsers gesetzt. SAPUI5 reagiert dann auf das Hashchange-Ereignis des Browsers, um die Route zu finden, die mit diesem Hash übereinstimmt. Dies führt dazu, dass das Ziel der Detail-Route - im Endeffekt die Detailsicht - im Browser angezeigt wird.</a:t>
            </a:r>
          </a:p>
          <a:p>
            <a:endParaRPr lang="de-DE" dirty="0"/>
          </a:p>
        </p:txBody>
      </p:sp>
      <p:sp>
        <p:nvSpPr>
          <p:cNvPr id="4" name="Foliennummernplatzhalter 3">
            <a:extLst>
              <a:ext uri="{FF2B5EF4-FFF2-40B4-BE49-F238E27FC236}">
                <a16:creationId xmlns:a16="http://schemas.microsoft.com/office/drawing/2014/main" id="{4C2EE695-254A-2A9F-DEFF-D935BFAA13B1}"/>
              </a:ext>
            </a:extLst>
          </p:cNvPr>
          <p:cNvSpPr>
            <a:spLocks noGrp="1"/>
          </p:cNvSpPr>
          <p:nvPr>
            <p:ph type="sldNum" sz="quarter" idx="5"/>
          </p:nvPr>
        </p:nvSpPr>
        <p:spPr/>
        <p:txBody>
          <a:bodyPr/>
          <a:lstStyle/>
          <a:p>
            <a:fld id="{DC0C8601-5E09-0E4C-A79E-D4DC8377D91B}" type="slidenum">
              <a:rPr lang="de-DE" smtClean="0"/>
              <a:t>11</a:t>
            </a:fld>
            <a:endParaRPr lang="de-DE"/>
          </a:p>
        </p:txBody>
      </p:sp>
    </p:spTree>
    <p:extLst>
      <p:ext uri="{BB962C8B-B14F-4D97-AF65-F5344CB8AC3E}">
        <p14:creationId xmlns:p14="http://schemas.microsoft.com/office/powerpoint/2010/main" val="38312177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B25B81-2FB0-469B-3FCA-A99275317758}"/>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E4FD542-2BAF-FE02-7482-7911D8B3DC83}"/>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A914E249-3B5A-93EA-B3AB-659C2E04AC0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Im gezeigten Beispiel wird die </a:t>
            </a:r>
            <a:r>
              <a:rPr lang="de-DE" dirty="0" err="1"/>
              <a:t>navTo</a:t>
            </a:r>
            <a:r>
              <a:rPr lang="de-DE" dirty="0"/>
              <a:t>-Methode des Routers in einer Event-Handler-Methode eines View-Controllers verwendet, um zu der Route namens </a:t>
            </a:r>
            <a:r>
              <a:rPr lang="de-DE" dirty="0" err="1"/>
              <a:t>detail</a:t>
            </a:r>
            <a:r>
              <a:rPr lang="de-DE" dirty="0"/>
              <a:t> zu navigieren. Dadurch wird das Muster </a:t>
            </a:r>
            <a:r>
              <a:rPr lang="de-DE" i="1" dirty="0" err="1"/>
              <a:t>detail</a:t>
            </a:r>
            <a:r>
              <a:rPr lang="de-DE" dirty="0"/>
              <a:t> der Route </a:t>
            </a:r>
            <a:r>
              <a:rPr lang="de-DE" dirty="0" err="1"/>
              <a:t>detail</a:t>
            </a:r>
            <a:r>
              <a:rPr lang="de-DE" dirty="0"/>
              <a:t> (siehe oben) auf den Hash des Browsers gesetzt. SAPUI5 reagiert dann auf das Hashchange-Ereignis des Browsers, um die Route zu finden, die mit diesem Hash übereinstimmt. Dies führt dazu, dass das Ziel der Detail-Route - im Endeffekt die Detailsicht - im Browser angezeigt wird.</a:t>
            </a:r>
          </a:p>
          <a:p>
            <a:endParaRPr lang="de-DE" dirty="0"/>
          </a:p>
        </p:txBody>
      </p:sp>
      <p:sp>
        <p:nvSpPr>
          <p:cNvPr id="4" name="Foliennummernplatzhalter 3">
            <a:extLst>
              <a:ext uri="{FF2B5EF4-FFF2-40B4-BE49-F238E27FC236}">
                <a16:creationId xmlns:a16="http://schemas.microsoft.com/office/drawing/2014/main" id="{FA807992-6003-DE8B-1F1F-94663AC3DBE8}"/>
              </a:ext>
            </a:extLst>
          </p:cNvPr>
          <p:cNvSpPr>
            <a:spLocks noGrp="1"/>
          </p:cNvSpPr>
          <p:nvPr>
            <p:ph type="sldNum" sz="quarter" idx="5"/>
          </p:nvPr>
        </p:nvSpPr>
        <p:spPr/>
        <p:txBody>
          <a:bodyPr/>
          <a:lstStyle/>
          <a:p>
            <a:fld id="{DC0C8601-5E09-0E4C-A79E-D4DC8377D91B}" type="slidenum">
              <a:rPr lang="de-DE" smtClean="0"/>
              <a:t>12</a:t>
            </a:fld>
            <a:endParaRPr lang="de-DE"/>
          </a:p>
        </p:txBody>
      </p:sp>
    </p:spTree>
    <p:extLst>
      <p:ext uri="{BB962C8B-B14F-4D97-AF65-F5344CB8AC3E}">
        <p14:creationId xmlns:p14="http://schemas.microsoft.com/office/powerpoint/2010/main" val="38263984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DBA540-E503-EB54-DE83-A46578BDB1B7}"/>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D93D3B6C-9733-4D98-AE20-37E501993FDA}"/>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CF6893B9-795F-D355-D410-EA94E19D51FB}"/>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6C44992E-CBD7-FDD9-6D02-8E71C6E2BF8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454981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9935C2-78F2-8CE2-DE15-DF06576EB830}"/>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9CFAFCA5-BC9C-B131-30CA-CD0A1FF693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E6B489BB-7237-138F-9544-99099D5DD8BA}"/>
              </a:ext>
            </a:extLst>
          </p:cNvPr>
          <p:cNvSpPr>
            <a:spLocks noGrp="1"/>
          </p:cNvSpPr>
          <p:nvPr>
            <p:ph type="dt" sz="half" idx="10"/>
          </p:nvPr>
        </p:nvSpPr>
        <p:spPr/>
        <p:txBody>
          <a:bodyPr/>
          <a:lstStyle/>
          <a:p>
            <a:fld id="{6D5CDF9B-D398-4250-A5D8-5FB8CF89A66D}" type="datetimeFigureOut">
              <a:rPr lang="de-DE" smtClean="0"/>
              <a:t>20.11.2024</a:t>
            </a:fld>
            <a:endParaRPr lang="de-DE"/>
          </a:p>
        </p:txBody>
      </p:sp>
      <p:sp>
        <p:nvSpPr>
          <p:cNvPr id="5" name="Fußzeilenplatzhalter 4">
            <a:extLst>
              <a:ext uri="{FF2B5EF4-FFF2-40B4-BE49-F238E27FC236}">
                <a16:creationId xmlns:a16="http://schemas.microsoft.com/office/drawing/2014/main" id="{B9926D46-DE3C-8224-3418-37A9600EE58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FF066ED-2285-98C9-DB36-19E2DAEDBAF8}"/>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3567603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583A1C-92CA-00A2-7E2B-2C678F1045F4}"/>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30FA80F0-96F5-15C8-DFF5-0DDA06750F9F}"/>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78A3EF4-8C0F-D1C3-78F9-715FB873716B}"/>
              </a:ext>
            </a:extLst>
          </p:cNvPr>
          <p:cNvSpPr>
            <a:spLocks noGrp="1"/>
          </p:cNvSpPr>
          <p:nvPr>
            <p:ph type="dt" sz="half" idx="10"/>
          </p:nvPr>
        </p:nvSpPr>
        <p:spPr/>
        <p:txBody>
          <a:bodyPr/>
          <a:lstStyle/>
          <a:p>
            <a:fld id="{6D5CDF9B-D398-4250-A5D8-5FB8CF89A66D}" type="datetimeFigureOut">
              <a:rPr lang="de-DE" smtClean="0"/>
              <a:t>20.11.2024</a:t>
            </a:fld>
            <a:endParaRPr lang="de-DE"/>
          </a:p>
        </p:txBody>
      </p:sp>
      <p:sp>
        <p:nvSpPr>
          <p:cNvPr id="5" name="Fußzeilenplatzhalter 4">
            <a:extLst>
              <a:ext uri="{FF2B5EF4-FFF2-40B4-BE49-F238E27FC236}">
                <a16:creationId xmlns:a16="http://schemas.microsoft.com/office/drawing/2014/main" id="{0696A4A1-AB7B-DD60-6EE4-1A2333B1842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0AB9E70-00C6-7A89-85B9-59408BB6B466}"/>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7282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B97064B3-B714-9020-DE01-4F43DFFFD3CB}"/>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862F7689-21B5-11DC-5510-9C91932C3414}"/>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86767CC-E73E-2BC3-8AB9-37D027E7A638}"/>
              </a:ext>
            </a:extLst>
          </p:cNvPr>
          <p:cNvSpPr>
            <a:spLocks noGrp="1"/>
          </p:cNvSpPr>
          <p:nvPr>
            <p:ph type="dt" sz="half" idx="10"/>
          </p:nvPr>
        </p:nvSpPr>
        <p:spPr/>
        <p:txBody>
          <a:bodyPr/>
          <a:lstStyle/>
          <a:p>
            <a:fld id="{6D5CDF9B-D398-4250-A5D8-5FB8CF89A66D}" type="datetimeFigureOut">
              <a:rPr lang="de-DE" smtClean="0"/>
              <a:t>20.11.2024</a:t>
            </a:fld>
            <a:endParaRPr lang="de-DE"/>
          </a:p>
        </p:txBody>
      </p:sp>
      <p:sp>
        <p:nvSpPr>
          <p:cNvPr id="5" name="Fußzeilenplatzhalter 4">
            <a:extLst>
              <a:ext uri="{FF2B5EF4-FFF2-40B4-BE49-F238E27FC236}">
                <a16:creationId xmlns:a16="http://schemas.microsoft.com/office/drawing/2014/main" id="{0EFDB351-2786-5644-88EF-3F5D0F4347C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8776612-6CB1-F77A-5CC1-1E596C8F965C}"/>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2055180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27191B-5CA0-983D-D5A1-711E6D91D98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AE535EEB-9486-5DF8-5485-AE40595FC11C}"/>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FB2F0FC-5BEB-F4C9-FA98-78E9D4A5BA4D}"/>
              </a:ext>
            </a:extLst>
          </p:cNvPr>
          <p:cNvSpPr>
            <a:spLocks noGrp="1"/>
          </p:cNvSpPr>
          <p:nvPr>
            <p:ph type="dt" sz="half" idx="10"/>
          </p:nvPr>
        </p:nvSpPr>
        <p:spPr/>
        <p:txBody>
          <a:bodyPr/>
          <a:lstStyle/>
          <a:p>
            <a:fld id="{6D5CDF9B-D398-4250-A5D8-5FB8CF89A66D}" type="datetimeFigureOut">
              <a:rPr lang="de-DE" smtClean="0"/>
              <a:t>20.11.2024</a:t>
            </a:fld>
            <a:endParaRPr lang="de-DE"/>
          </a:p>
        </p:txBody>
      </p:sp>
      <p:sp>
        <p:nvSpPr>
          <p:cNvPr id="5" name="Fußzeilenplatzhalter 4">
            <a:extLst>
              <a:ext uri="{FF2B5EF4-FFF2-40B4-BE49-F238E27FC236}">
                <a16:creationId xmlns:a16="http://schemas.microsoft.com/office/drawing/2014/main" id="{5964D031-C70E-F5B6-A025-0C2310CC3F5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83EF60F-EEE7-1E45-FF17-0D6889FB64B0}"/>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2320006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1AD1C7-A5C1-C930-2914-38ADE99BFB0B}"/>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2EA1F983-9BCD-0ED9-785A-7723165792D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E8743A3A-E91D-F59B-C1FC-C2C6E648FCC6}"/>
              </a:ext>
            </a:extLst>
          </p:cNvPr>
          <p:cNvSpPr>
            <a:spLocks noGrp="1"/>
          </p:cNvSpPr>
          <p:nvPr>
            <p:ph type="dt" sz="half" idx="10"/>
          </p:nvPr>
        </p:nvSpPr>
        <p:spPr/>
        <p:txBody>
          <a:bodyPr/>
          <a:lstStyle/>
          <a:p>
            <a:fld id="{6D5CDF9B-D398-4250-A5D8-5FB8CF89A66D}" type="datetimeFigureOut">
              <a:rPr lang="de-DE" smtClean="0"/>
              <a:t>20.11.2024</a:t>
            </a:fld>
            <a:endParaRPr lang="de-DE"/>
          </a:p>
        </p:txBody>
      </p:sp>
      <p:sp>
        <p:nvSpPr>
          <p:cNvPr id="5" name="Fußzeilenplatzhalter 4">
            <a:extLst>
              <a:ext uri="{FF2B5EF4-FFF2-40B4-BE49-F238E27FC236}">
                <a16:creationId xmlns:a16="http://schemas.microsoft.com/office/drawing/2014/main" id="{943D7BCE-8B9D-4550-B07A-13B88ABDF79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EC486A3-4964-A4F0-18AF-24845A55C936}"/>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543028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FB9016-2298-71CC-33A8-E0C0ACA67211}"/>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E5910517-033D-640F-655D-C1CD63D41B72}"/>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66641769-5917-7DF3-85AF-A4C1AA85870E}"/>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3042DEB4-2D53-5503-2A31-31DD7ADC9AD9}"/>
              </a:ext>
            </a:extLst>
          </p:cNvPr>
          <p:cNvSpPr>
            <a:spLocks noGrp="1"/>
          </p:cNvSpPr>
          <p:nvPr>
            <p:ph type="dt" sz="half" idx="10"/>
          </p:nvPr>
        </p:nvSpPr>
        <p:spPr/>
        <p:txBody>
          <a:bodyPr/>
          <a:lstStyle/>
          <a:p>
            <a:fld id="{6D5CDF9B-D398-4250-A5D8-5FB8CF89A66D}" type="datetimeFigureOut">
              <a:rPr lang="de-DE" smtClean="0"/>
              <a:t>20.11.2024</a:t>
            </a:fld>
            <a:endParaRPr lang="de-DE"/>
          </a:p>
        </p:txBody>
      </p:sp>
      <p:sp>
        <p:nvSpPr>
          <p:cNvPr id="6" name="Fußzeilenplatzhalter 5">
            <a:extLst>
              <a:ext uri="{FF2B5EF4-FFF2-40B4-BE49-F238E27FC236}">
                <a16:creationId xmlns:a16="http://schemas.microsoft.com/office/drawing/2014/main" id="{327DF5B1-6BDC-1875-8109-3B15C11169F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3AC6855-325C-618C-6AB7-1FFE49C5F663}"/>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898850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3AE191-290B-22AF-36E7-6D502A532F2D}"/>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A739AF56-12A9-1107-C0A8-33D9EF0E86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06FA4991-D9C0-83FE-F13F-57F62F5877CC}"/>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BAC9CC8B-D93F-8925-DB1C-41439F261E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101BB909-2974-F9AA-8343-0AB4436C79A2}"/>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8E6D7841-C083-D1E6-37BD-121F09458046}"/>
              </a:ext>
            </a:extLst>
          </p:cNvPr>
          <p:cNvSpPr>
            <a:spLocks noGrp="1"/>
          </p:cNvSpPr>
          <p:nvPr>
            <p:ph type="dt" sz="half" idx="10"/>
          </p:nvPr>
        </p:nvSpPr>
        <p:spPr/>
        <p:txBody>
          <a:bodyPr/>
          <a:lstStyle/>
          <a:p>
            <a:fld id="{6D5CDF9B-D398-4250-A5D8-5FB8CF89A66D}" type="datetimeFigureOut">
              <a:rPr lang="de-DE" smtClean="0"/>
              <a:t>20.11.2024</a:t>
            </a:fld>
            <a:endParaRPr lang="de-DE"/>
          </a:p>
        </p:txBody>
      </p:sp>
      <p:sp>
        <p:nvSpPr>
          <p:cNvPr id="8" name="Fußzeilenplatzhalter 7">
            <a:extLst>
              <a:ext uri="{FF2B5EF4-FFF2-40B4-BE49-F238E27FC236}">
                <a16:creationId xmlns:a16="http://schemas.microsoft.com/office/drawing/2014/main" id="{018866B4-C0B0-0129-27B0-D230F19F4C06}"/>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107E5015-F56F-9180-43F6-A96D1373CE14}"/>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3237841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AC7C2C-3CB8-5198-E4A8-8333491CBF95}"/>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F52D01F5-965A-8A43-C1E1-779672D51A00}"/>
              </a:ext>
            </a:extLst>
          </p:cNvPr>
          <p:cNvSpPr>
            <a:spLocks noGrp="1"/>
          </p:cNvSpPr>
          <p:nvPr>
            <p:ph type="dt" sz="half" idx="10"/>
          </p:nvPr>
        </p:nvSpPr>
        <p:spPr/>
        <p:txBody>
          <a:bodyPr/>
          <a:lstStyle/>
          <a:p>
            <a:fld id="{6D5CDF9B-D398-4250-A5D8-5FB8CF89A66D}" type="datetimeFigureOut">
              <a:rPr lang="de-DE" smtClean="0"/>
              <a:t>20.11.2024</a:t>
            </a:fld>
            <a:endParaRPr lang="de-DE"/>
          </a:p>
        </p:txBody>
      </p:sp>
      <p:sp>
        <p:nvSpPr>
          <p:cNvPr id="4" name="Fußzeilenplatzhalter 3">
            <a:extLst>
              <a:ext uri="{FF2B5EF4-FFF2-40B4-BE49-F238E27FC236}">
                <a16:creationId xmlns:a16="http://schemas.microsoft.com/office/drawing/2014/main" id="{D4A39F2A-39F1-BBE2-C2C8-DD743EB9D39B}"/>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DE7A4344-C0C9-675F-3F4A-A47E3CFA1247}"/>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242951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988ED92C-D5B9-E79A-9DA2-92A53AD121FD}"/>
              </a:ext>
            </a:extLst>
          </p:cNvPr>
          <p:cNvSpPr>
            <a:spLocks noGrp="1"/>
          </p:cNvSpPr>
          <p:nvPr>
            <p:ph type="dt" sz="half" idx="10"/>
          </p:nvPr>
        </p:nvSpPr>
        <p:spPr/>
        <p:txBody>
          <a:bodyPr/>
          <a:lstStyle/>
          <a:p>
            <a:fld id="{6D5CDF9B-D398-4250-A5D8-5FB8CF89A66D}" type="datetimeFigureOut">
              <a:rPr lang="de-DE" smtClean="0"/>
              <a:t>20.11.2024</a:t>
            </a:fld>
            <a:endParaRPr lang="de-DE"/>
          </a:p>
        </p:txBody>
      </p:sp>
      <p:sp>
        <p:nvSpPr>
          <p:cNvPr id="3" name="Fußzeilenplatzhalter 2">
            <a:extLst>
              <a:ext uri="{FF2B5EF4-FFF2-40B4-BE49-F238E27FC236}">
                <a16:creationId xmlns:a16="http://schemas.microsoft.com/office/drawing/2014/main" id="{C0747698-2BF0-9B8F-814D-967A650B7729}"/>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5290BFD3-9759-39BF-2B02-9D4426E3AC7B}"/>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21723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90DE8A-5E38-3E4B-295B-3039F30A319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E0E09E35-3452-F19A-BC77-8F27FD1ED4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8B6EA198-5EE8-10F7-45A7-84E5560C54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4B138E6-1FF4-E99F-535B-B1D3618F6E62}"/>
              </a:ext>
            </a:extLst>
          </p:cNvPr>
          <p:cNvSpPr>
            <a:spLocks noGrp="1"/>
          </p:cNvSpPr>
          <p:nvPr>
            <p:ph type="dt" sz="half" idx="10"/>
          </p:nvPr>
        </p:nvSpPr>
        <p:spPr/>
        <p:txBody>
          <a:bodyPr/>
          <a:lstStyle/>
          <a:p>
            <a:fld id="{6D5CDF9B-D398-4250-A5D8-5FB8CF89A66D}" type="datetimeFigureOut">
              <a:rPr lang="de-DE" smtClean="0"/>
              <a:t>20.11.2024</a:t>
            </a:fld>
            <a:endParaRPr lang="de-DE"/>
          </a:p>
        </p:txBody>
      </p:sp>
      <p:sp>
        <p:nvSpPr>
          <p:cNvPr id="6" name="Fußzeilenplatzhalter 5">
            <a:extLst>
              <a:ext uri="{FF2B5EF4-FFF2-40B4-BE49-F238E27FC236}">
                <a16:creationId xmlns:a16="http://schemas.microsoft.com/office/drawing/2014/main" id="{351F3D94-9BE8-C822-3C00-CCCDF97683C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EF9B42A-46E9-1943-30D5-3147F5164E48}"/>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4256547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CC3F26-9991-989F-F527-93B32C5AFA0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314B6C06-486D-CB46-82EF-1F0DC2E673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7B0711C6-DFF8-B47B-8307-85A868798D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B34D1D5-9E02-F954-9B97-638A4C3E4874}"/>
              </a:ext>
            </a:extLst>
          </p:cNvPr>
          <p:cNvSpPr>
            <a:spLocks noGrp="1"/>
          </p:cNvSpPr>
          <p:nvPr>
            <p:ph type="dt" sz="half" idx="10"/>
          </p:nvPr>
        </p:nvSpPr>
        <p:spPr/>
        <p:txBody>
          <a:bodyPr/>
          <a:lstStyle/>
          <a:p>
            <a:fld id="{6D5CDF9B-D398-4250-A5D8-5FB8CF89A66D}" type="datetimeFigureOut">
              <a:rPr lang="de-DE" smtClean="0"/>
              <a:t>20.11.2024</a:t>
            </a:fld>
            <a:endParaRPr lang="de-DE"/>
          </a:p>
        </p:txBody>
      </p:sp>
      <p:sp>
        <p:nvSpPr>
          <p:cNvPr id="6" name="Fußzeilenplatzhalter 5">
            <a:extLst>
              <a:ext uri="{FF2B5EF4-FFF2-40B4-BE49-F238E27FC236}">
                <a16:creationId xmlns:a16="http://schemas.microsoft.com/office/drawing/2014/main" id="{B336A3A3-A133-98E0-4258-6181E12C8CE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75B6D8C-2A2C-15CD-41A8-6CBF6761D5FE}"/>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003996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AAA808D-B564-B014-5754-ED091B75AE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2C010DC7-4326-1521-5C73-C77A794D0C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F8E760B-6A70-C901-854A-AD2CF1D227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D5CDF9B-D398-4250-A5D8-5FB8CF89A66D}" type="datetimeFigureOut">
              <a:rPr lang="de-DE" smtClean="0"/>
              <a:t>20.11.2024</a:t>
            </a:fld>
            <a:endParaRPr lang="de-DE"/>
          </a:p>
        </p:txBody>
      </p:sp>
      <p:sp>
        <p:nvSpPr>
          <p:cNvPr id="5" name="Fußzeilenplatzhalter 4">
            <a:extLst>
              <a:ext uri="{FF2B5EF4-FFF2-40B4-BE49-F238E27FC236}">
                <a16:creationId xmlns:a16="http://schemas.microsoft.com/office/drawing/2014/main" id="{5B5F39B9-C9F0-D311-F8F0-8B738CEB65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DE"/>
          </a:p>
        </p:txBody>
      </p:sp>
      <p:sp>
        <p:nvSpPr>
          <p:cNvPr id="6" name="Foliennummernplatzhalter 5">
            <a:extLst>
              <a:ext uri="{FF2B5EF4-FFF2-40B4-BE49-F238E27FC236}">
                <a16:creationId xmlns:a16="http://schemas.microsoft.com/office/drawing/2014/main" id="{16C08555-C97B-7FC8-B363-861D891F78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74AA04A-910D-49C8-BDFA-72A8D7D5950A}" type="slidenum">
              <a:rPr lang="de-DE" smtClean="0"/>
              <a:t>‹Nr.›</a:t>
            </a:fld>
            <a:endParaRPr lang="de-DE"/>
          </a:p>
        </p:txBody>
      </p:sp>
    </p:spTree>
    <p:extLst>
      <p:ext uri="{BB962C8B-B14F-4D97-AF65-F5344CB8AC3E}">
        <p14:creationId xmlns:p14="http://schemas.microsoft.com/office/powerpoint/2010/main" val="1276523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hyperlink" Target="https://github.com/DevelopmentBvise/Schulu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FCB296D-6A02-6760-3E61-755F5F10DA1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64" b="2270"/>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145" name="Rectangle 1087">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EA24867-36F9-0F61-D7FA-5D7E344549F1}"/>
              </a:ext>
            </a:extLst>
          </p:cNvPr>
          <p:cNvSpPr>
            <a:spLocks noGrp="1"/>
          </p:cNvSpPr>
          <p:nvPr>
            <p:ph type="ctrTitle"/>
          </p:nvPr>
        </p:nvSpPr>
        <p:spPr>
          <a:xfrm>
            <a:off x="523875" y="5317240"/>
            <a:ext cx="11210925" cy="744836"/>
          </a:xfrm>
        </p:spPr>
        <p:txBody>
          <a:bodyPr vert="horz" lIns="91440" tIns="45720" rIns="91440" bIns="45720" rtlCol="0" anchor="ctr">
            <a:normAutofit/>
          </a:bodyPr>
          <a:lstStyle/>
          <a:p>
            <a:r>
              <a:rPr lang="en-US" sz="3600" dirty="0" err="1">
                <a:solidFill>
                  <a:schemeClr val="tx1">
                    <a:lumMod val="85000"/>
                    <a:lumOff val="15000"/>
                  </a:schemeClr>
                </a:solidFill>
              </a:rPr>
              <a:t>Schulung</a:t>
            </a:r>
            <a:r>
              <a:rPr lang="en-US" sz="3600" dirty="0">
                <a:solidFill>
                  <a:schemeClr val="tx1">
                    <a:lumMod val="85000"/>
                    <a:lumOff val="15000"/>
                  </a:schemeClr>
                </a:solidFill>
              </a:rPr>
              <a:t>: SAP UI5 und Fiori</a:t>
            </a:r>
          </a:p>
        </p:txBody>
      </p:sp>
      <p:cxnSp>
        <p:nvCxnSpPr>
          <p:cNvPr id="1146" name="Straight Connector 1089">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147" name="Straight Connector 1091">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6629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CB2AABA-E2BA-57BA-5DA0-F93F97CC6560}"/>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D1866A62-7B6A-1AC0-2019-BE234BBDF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D181375A-55B6-CFD2-D7AC-BE02268F7729}"/>
              </a:ext>
            </a:extLst>
          </p:cNvPr>
          <p:cNvSpPr>
            <a:spLocks noGrp="1"/>
          </p:cNvSpPr>
          <p:nvPr>
            <p:ph type="title"/>
          </p:nvPr>
        </p:nvSpPr>
        <p:spPr>
          <a:xfrm>
            <a:off x="838200" y="365125"/>
            <a:ext cx="10515600" cy="1325563"/>
          </a:xfrm>
        </p:spPr>
        <p:txBody>
          <a:bodyPr>
            <a:normAutofit/>
          </a:bodyPr>
          <a:lstStyle/>
          <a:p>
            <a:r>
              <a:rPr lang="de-DE" sz="4200" dirty="0"/>
              <a:t>Navigation mit Methode </a:t>
            </a:r>
            <a:r>
              <a:rPr lang="de-DE" sz="4200" dirty="0" err="1"/>
              <a:t>navTo</a:t>
            </a:r>
            <a:endParaRPr lang="de-DE" sz="4200" dirty="0"/>
          </a:p>
        </p:txBody>
      </p:sp>
      <p:sp>
        <p:nvSpPr>
          <p:cNvPr id="43" name="sketch line">
            <a:extLst>
              <a:ext uri="{FF2B5EF4-FFF2-40B4-BE49-F238E27FC236}">
                <a16:creationId xmlns:a16="http://schemas.microsoft.com/office/drawing/2014/main" id="{C6F51486-01C3-D738-804A-8D186E5CB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nhaltsplatzhalter 2">
            <a:extLst>
              <a:ext uri="{FF2B5EF4-FFF2-40B4-BE49-F238E27FC236}">
                <a16:creationId xmlns:a16="http://schemas.microsoft.com/office/drawing/2014/main" id="{4B3951AD-6DA3-4A58-72AD-76F6F2846B4B}"/>
              </a:ext>
            </a:extLst>
          </p:cNvPr>
          <p:cNvSpPr>
            <a:spLocks noGrp="1"/>
          </p:cNvSpPr>
          <p:nvPr>
            <p:ph idx="1"/>
          </p:nvPr>
        </p:nvSpPr>
        <p:spPr>
          <a:xfrm>
            <a:off x="838200" y="1920331"/>
            <a:ext cx="10777396" cy="2396542"/>
          </a:xfrm>
        </p:spPr>
        <p:txBody>
          <a:bodyPr>
            <a:normAutofit lnSpcReduction="10000"/>
          </a:bodyPr>
          <a:lstStyle/>
          <a:p>
            <a:pPr algn="l"/>
            <a:r>
              <a:rPr lang="de-DE" b="0" i="0" dirty="0">
                <a:solidFill>
                  <a:srgbClr val="223548"/>
                </a:solidFill>
                <a:effectLst/>
                <a:latin typeface="72 Brand Variable"/>
              </a:rPr>
              <a:t>Um von einem View-Controller aus auf die Router-Instanz zuzugreifen, können Sie die Methode </a:t>
            </a:r>
            <a:r>
              <a:rPr lang="de-DE" b="0" i="0" dirty="0" err="1">
                <a:solidFill>
                  <a:srgbClr val="223548"/>
                </a:solidFill>
                <a:effectLst/>
                <a:latin typeface="72 Brand Variable"/>
              </a:rPr>
              <a:t>getOwnerComponent</a:t>
            </a:r>
            <a:r>
              <a:rPr lang="de-DE" b="0" i="0" dirty="0">
                <a:solidFill>
                  <a:srgbClr val="223548"/>
                </a:solidFill>
                <a:effectLst/>
                <a:latin typeface="72 Brand Variable"/>
              </a:rPr>
              <a:t> des Controllers verwenden, um Zugriff auf die </a:t>
            </a:r>
            <a:r>
              <a:rPr lang="de-DE" b="0" i="0" dirty="0" err="1">
                <a:solidFill>
                  <a:srgbClr val="223548"/>
                </a:solidFill>
                <a:effectLst/>
                <a:latin typeface="72 Brand Variable"/>
              </a:rPr>
              <a:t>Owner-Component</a:t>
            </a:r>
            <a:r>
              <a:rPr lang="de-DE" b="0" i="0" dirty="0">
                <a:solidFill>
                  <a:srgbClr val="223548"/>
                </a:solidFill>
                <a:effectLst/>
                <a:latin typeface="72 Brand Variable"/>
              </a:rPr>
              <a:t> zu erhalten, die die Methode </a:t>
            </a:r>
            <a:r>
              <a:rPr lang="de-DE" b="0" i="0" dirty="0" err="1">
                <a:solidFill>
                  <a:srgbClr val="223548"/>
                </a:solidFill>
                <a:effectLst/>
                <a:latin typeface="72 Brand Variable"/>
              </a:rPr>
              <a:t>getRouter</a:t>
            </a:r>
            <a:r>
              <a:rPr lang="de-DE" b="0" i="0" dirty="0">
                <a:solidFill>
                  <a:srgbClr val="223548"/>
                </a:solidFill>
                <a:effectLst/>
                <a:latin typeface="72 Brand Variable"/>
              </a:rPr>
              <a:t> bereitstellt.</a:t>
            </a:r>
          </a:p>
          <a:p>
            <a:pPr algn="l"/>
            <a:r>
              <a:rPr lang="de-DE" u="none" strike="noStrike" dirty="0">
                <a:solidFill>
                  <a:srgbClr val="223548"/>
                </a:solidFill>
                <a:latin typeface="72 Brand Variable"/>
              </a:rPr>
              <a:t>Der Router selbst hat eine Methode </a:t>
            </a:r>
            <a:r>
              <a:rPr lang="de-DE" u="none" strike="noStrike" dirty="0" err="1">
                <a:solidFill>
                  <a:srgbClr val="223548"/>
                </a:solidFill>
                <a:latin typeface="72 Brand Variable"/>
              </a:rPr>
              <a:t>navTo</a:t>
            </a:r>
            <a:r>
              <a:rPr lang="de-DE" dirty="0">
                <a:solidFill>
                  <a:srgbClr val="223548"/>
                </a:solidFill>
                <a:latin typeface="72 Brand Variable"/>
              </a:rPr>
              <a:t>, </a:t>
            </a:r>
            <a:r>
              <a:rPr lang="de-DE" u="none" strike="noStrike" dirty="0">
                <a:solidFill>
                  <a:srgbClr val="223548"/>
                </a:solidFill>
                <a:latin typeface="72 Brand Variable"/>
              </a:rPr>
              <a:t>mit welcher </a:t>
            </a:r>
            <a:r>
              <a:rPr lang="de-DE" dirty="0">
                <a:solidFill>
                  <a:srgbClr val="223548"/>
                </a:solidFill>
                <a:latin typeface="72 Brand Variable"/>
              </a:rPr>
              <a:t>eine Navigation getriggert werden kann</a:t>
            </a:r>
            <a:endParaRPr lang="de-DE" i="0" u="none" strike="noStrike" dirty="0">
              <a:effectLst/>
              <a:latin typeface="-apple-system"/>
            </a:endParaRPr>
          </a:p>
        </p:txBody>
      </p:sp>
      <p:pic>
        <p:nvPicPr>
          <p:cNvPr id="4" name="Grafik 3">
            <a:extLst>
              <a:ext uri="{FF2B5EF4-FFF2-40B4-BE49-F238E27FC236}">
                <a16:creationId xmlns:a16="http://schemas.microsoft.com/office/drawing/2014/main" id="{372B68F4-4C8F-2204-59A9-AF3F9D99B4AD}"/>
              </a:ext>
            </a:extLst>
          </p:cNvPr>
          <p:cNvPicPr>
            <a:picLocks noChangeAspect="1"/>
          </p:cNvPicPr>
          <p:nvPr/>
        </p:nvPicPr>
        <p:blipFill>
          <a:blip r:embed="rId3"/>
          <a:stretch>
            <a:fillRect/>
          </a:stretch>
        </p:blipFill>
        <p:spPr>
          <a:xfrm>
            <a:off x="2184771" y="4413443"/>
            <a:ext cx="6913962" cy="2039619"/>
          </a:xfrm>
          <a:prstGeom prst="rect">
            <a:avLst/>
          </a:prstGeom>
        </p:spPr>
      </p:pic>
    </p:spTree>
    <p:extLst>
      <p:ext uri="{BB962C8B-B14F-4D97-AF65-F5344CB8AC3E}">
        <p14:creationId xmlns:p14="http://schemas.microsoft.com/office/powerpoint/2010/main" val="598958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02B745D-12BF-3DF2-87AD-AFBAE060FE9C}"/>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B7462543-8EA6-CD6D-C5E2-404B166C1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1A7E8D12-A0A6-B157-BA35-72CD79D487D7}"/>
              </a:ext>
            </a:extLst>
          </p:cNvPr>
          <p:cNvSpPr>
            <a:spLocks noGrp="1"/>
          </p:cNvSpPr>
          <p:nvPr>
            <p:ph type="title"/>
          </p:nvPr>
        </p:nvSpPr>
        <p:spPr>
          <a:xfrm>
            <a:off x="838200" y="365125"/>
            <a:ext cx="10515600" cy="1325563"/>
          </a:xfrm>
        </p:spPr>
        <p:txBody>
          <a:bodyPr>
            <a:normAutofit/>
          </a:bodyPr>
          <a:lstStyle/>
          <a:p>
            <a:r>
              <a:rPr lang="de-DE" sz="4200" dirty="0"/>
              <a:t>Navigation zurück – Mittels Back Button</a:t>
            </a:r>
          </a:p>
        </p:txBody>
      </p:sp>
      <p:sp>
        <p:nvSpPr>
          <p:cNvPr id="43" name="sketch line">
            <a:extLst>
              <a:ext uri="{FF2B5EF4-FFF2-40B4-BE49-F238E27FC236}">
                <a16:creationId xmlns:a16="http://schemas.microsoft.com/office/drawing/2014/main" id="{B22A4AB0-C2F7-5845-D4BB-09A7BDA98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fik 5">
            <a:extLst>
              <a:ext uri="{FF2B5EF4-FFF2-40B4-BE49-F238E27FC236}">
                <a16:creationId xmlns:a16="http://schemas.microsoft.com/office/drawing/2014/main" id="{0FF5785F-79B8-59CC-16AC-AE2D77DBD547}"/>
              </a:ext>
            </a:extLst>
          </p:cNvPr>
          <p:cNvPicPr>
            <a:picLocks noChangeAspect="1"/>
          </p:cNvPicPr>
          <p:nvPr/>
        </p:nvPicPr>
        <p:blipFill>
          <a:blip r:embed="rId3"/>
          <a:stretch>
            <a:fillRect/>
          </a:stretch>
        </p:blipFill>
        <p:spPr>
          <a:xfrm>
            <a:off x="1784253" y="1769261"/>
            <a:ext cx="7935432" cy="4496427"/>
          </a:xfrm>
          <a:prstGeom prst="rect">
            <a:avLst/>
          </a:prstGeom>
        </p:spPr>
      </p:pic>
    </p:spTree>
    <p:extLst>
      <p:ext uri="{BB962C8B-B14F-4D97-AF65-F5344CB8AC3E}">
        <p14:creationId xmlns:p14="http://schemas.microsoft.com/office/powerpoint/2010/main" val="2218759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08A23BE-E814-1EED-7130-4897888BD5D6}"/>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925334CF-2D20-55D3-1992-D3C4C52C2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5F8618D-B359-75E7-FD8A-25C082C640FA}"/>
              </a:ext>
            </a:extLst>
          </p:cNvPr>
          <p:cNvSpPr>
            <a:spLocks noGrp="1"/>
          </p:cNvSpPr>
          <p:nvPr>
            <p:ph type="title"/>
          </p:nvPr>
        </p:nvSpPr>
        <p:spPr>
          <a:xfrm>
            <a:off x="838200" y="365125"/>
            <a:ext cx="10515600" cy="1325563"/>
          </a:xfrm>
        </p:spPr>
        <p:txBody>
          <a:bodyPr>
            <a:normAutofit/>
          </a:bodyPr>
          <a:lstStyle/>
          <a:p>
            <a:r>
              <a:rPr lang="de-DE" sz="4200" dirty="0"/>
              <a:t>Navigation zurück – Mittels Back Button</a:t>
            </a:r>
          </a:p>
        </p:txBody>
      </p:sp>
      <p:sp>
        <p:nvSpPr>
          <p:cNvPr id="43" name="sketch line">
            <a:extLst>
              <a:ext uri="{FF2B5EF4-FFF2-40B4-BE49-F238E27FC236}">
                <a16:creationId xmlns:a16="http://schemas.microsoft.com/office/drawing/2014/main" id="{0AFB3B6A-1146-E502-7F82-14490162B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nhaltsplatzhalter 2">
            <a:extLst>
              <a:ext uri="{FF2B5EF4-FFF2-40B4-BE49-F238E27FC236}">
                <a16:creationId xmlns:a16="http://schemas.microsoft.com/office/drawing/2014/main" id="{30D8B025-B327-0C0E-3F8D-4D2ED4A18BC0}"/>
              </a:ext>
            </a:extLst>
          </p:cNvPr>
          <p:cNvSpPr>
            <a:spLocks noGrp="1"/>
          </p:cNvSpPr>
          <p:nvPr>
            <p:ph idx="1"/>
          </p:nvPr>
        </p:nvSpPr>
        <p:spPr>
          <a:xfrm>
            <a:off x="838200" y="1920331"/>
            <a:ext cx="10777396" cy="4163416"/>
          </a:xfrm>
        </p:spPr>
        <p:txBody>
          <a:bodyPr>
            <a:normAutofit fontScale="92500" lnSpcReduction="10000"/>
          </a:bodyPr>
          <a:lstStyle/>
          <a:p>
            <a:pPr>
              <a:lnSpc>
                <a:spcPct val="110000"/>
              </a:lnSpc>
            </a:pPr>
            <a:r>
              <a:rPr lang="de-DE" sz="1600" dirty="0">
                <a:solidFill>
                  <a:srgbClr val="223548"/>
                </a:solidFill>
                <a:latin typeface="72 Brand Variable"/>
              </a:rPr>
              <a:t>Um </a:t>
            </a:r>
            <a:r>
              <a:rPr lang="de-DE" sz="1600" dirty="0" err="1">
                <a:solidFill>
                  <a:srgbClr val="223548"/>
                </a:solidFill>
                <a:latin typeface="72 Brand Variable"/>
              </a:rPr>
              <a:t>zuückzunavigieren</a:t>
            </a:r>
            <a:r>
              <a:rPr lang="de-DE" sz="1600" dirty="0">
                <a:solidFill>
                  <a:srgbClr val="223548"/>
                </a:solidFill>
                <a:latin typeface="72 Brand Variable"/>
              </a:rPr>
              <a:t> könnte der User den </a:t>
            </a:r>
            <a:r>
              <a:rPr lang="de-DE" sz="1600" dirty="0" err="1">
                <a:solidFill>
                  <a:srgbClr val="223548"/>
                </a:solidFill>
                <a:latin typeface="72 Brand Variable"/>
              </a:rPr>
              <a:t>Zuück</a:t>
            </a:r>
            <a:r>
              <a:rPr lang="de-DE" sz="1600" dirty="0">
                <a:solidFill>
                  <a:srgbClr val="223548"/>
                </a:solidFill>
                <a:latin typeface="72 Brand Variable"/>
              </a:rPr>
              <a:t> Button des Browsers verwenden, der benutzt aber nur die </a:t>
            </a:r>
            <a:r>
              <a:rPr lang="de-DE" sz="1600" dirty="0" err="1">
                <a:solidFill>
                  <a:srgbClr val="223548"/>
                </a:solidFill>
                <a:latin typeface="72 Brand Variable"/>
              </a:rPr>
              <a:t>History</a:t>
            </a:r>
            <a:r>
              <a:rPr lang="de-DE" sz="1600" dirty="0">
                <a:solidFill>
                  <a:srgbClr val="223548"/>
                </a:solidFill>
                <a:latin typeface="72 Brand Variable"/>
              </a:rPr>
              <a:t>. Dadurch könnte das zum Verlassen der App führen.</a:t>
            </a:r>
          </a:p>
          <a:p>
            <a:pPr>
              <a:lnSpc>
                <a:spcPct val="110000"/>
              </a:lnSpc>
            </a:pPr>
            <a:r>
              <a:rPr lang="de-DE" sz="1600" dirty="0">
                <a:solidFill>
                  <a:srgbClr val="223548"/>
                </a:solidFill>
                <a:latin typeface="72 Brand Variable"/>
              </a:rPr>
              <a:t>Um dieses Verhalten zu ändern, wird für die Anwendung im gezeigten Beispiel eine eigene Schaltfläche Zurück implementiert. In der Implementierung der entsprechenden </a:t>
            </a:r>
            <a:r>
              <a:rPr lang="de-DE" sz="1600" dirty="0" err="1">
                <a:solidFill>
                  <a:srgbClr val="223548"/>
                </a:solidFill>
                <a:latin typeface="72 Brand Variable"/>
              </a:rPr>
              <a:t>onNavBack</a:t>
            </a:r>
            <a:r>
              <a:rPr lang="de-DE" sz="1600" dirty="0">
                <a:solidFill>
                  <a:srgbClr val="223548"/>
                </a:solidFill>
                <a:latin typeface="72 Brand Variable"/>
              </a:rPr>
              <a:t>-Eventhandler-Methode wird das Modul </a:t>
            </a:r>
            <a:r>
              <a:rPr lang="de-DE" sz="1600" dirty="0" err="1">
                <a:solidFill>
                  <a:srgbClr val="223548"/>
                </a:solidFill>
                <a:latin typeface="72 Brand Variable"/>
              </a:rPr>
              <a:t>sap</a:t>
            </a:r>
            <a:r>
              <a:rPr lang="de-DE" sz="1600" dirty="0">
                <a:solidFill>
                  <a:srgbClr val="223548"/>
                </a:solidFill>
                <a:latin typeface="72 Brand Variable"/>
              </a:rPr>
              <a:t>/ui/</a:t>
            </a:r>
            <a:r>
              <a:rPr lang="de-DE" sz="1600" dirty="0" err="1">
                <a:solidFill>
                  <a:srgbClr val="223548"/>
                </a:solidFill>
                <a:latin typeface="72 Brand Variable"/>
              </a:rPr>
              <a:t>core</a:t>
            </a:r>
            <a:r>
              <a:rPr lang="de-DE" sz="1600" dirty="0">
                <a:solidFill>
                  <a:srgbClr val="223548"/>
                </a:solidFill>
                <a:latin typeface="72 Brand Variable"/>
              </a:rPr>
              <a:t>/</a:t>
            </a:r>
            <a:r>
              <a:rPr lang="de-DE" sz="1600" dirty="0" err="1">
                <a:solidFill>
                  <a:srgbClr val="223548"/>
                </a:solidFill>
                <a:latin typeface="72 Brand Variable"/>
              </a:rPr>
              <a:t>routing</a:t>
            </a:r>
            <a:r>
              <a:rPr lang="de-DE" sz="1600" dirty="0">
                <a:solidFill>
                  <a:srgbClr val="223548"/>
                </a:solidFill>
                <a:latin typeface="72 Brand Variable"/>
              </a:rPr>
              <a:t>/</a:t>
            </a:r>
            <a:r>
              <a:rPr lang="de-DE" sz="1600" dirty="0" err="1">
                <a:solidFill>
                  <a:srgbClr val="223548"/>
                </a:solidFill>
                <a:latin typeface="72 Brand Variable"/>
              </a:rPr>
              <a:t>History</a:t>
            </a:r>
            <a:r>
              <a:rPr lang="de-DE" sz="1600" dirty="0">
                <a:solidFill>
                  <a:srgbClr val="223548"/>
                </a:solidFill>
                <a:latin typeface="72 Brand Variable"/>
              </a:rPr>
              <a:t> verwendet, um auf die Navigationshistorie der SAPUI5-Anwendung zuzugreifen. Die </a:t>
            </a:r>
            <a:r>
              <a:rPr lang="de-DE" sz="1600" dirty="0" err="1">
                <a:solidFill>
                  <a:srgbClr val="223548"/>
                </a:solidFill>
                <a:latin typeface="72 Brand Variable"/>
              </a:rPr>
              <a:t>getPreviousHash</a:t>
            </a:r>
            <a:r>
              <a:rPr lang="de-DE" sz="1600" dirty="0">
                <a:solidFill>
                  <a:srgbClr val="223548"/>
                </a:solidFill>
                <a:latin typeface="72 Brand Variable"/>
              </a:rPr>
              <a:t>-Methode des </a:t>
            </a:r>
            <a:r>
              <a:rPr lang="de-DE" sz="1600" dirty="0" err="1">
                <a:solidFill>
                  <a:srgbClr val="223548"/>
                </a:solidFill>
                <a:latin typeface="72 Brand Variable"/>
              </a:rPr>
              <a:t>history</a:t>
            </a:r>
            <a:r>
              <a:rPr lang="de-DE" sz="1600" dirty="0">
                <a:solidFill>
                  <a:srgbClr val="223548"/>
                </a:solidFill>
                <a:latin typeface="72 Brand Variable"/>
              </a:rPr>
              <a:t>-Objekts wird verwendet, um zu prüfen, ob ein vorheriger Hash-Wert in der Anwendungshistorie vorhanden ist. Ist dies der Fall, navigiert die Anwendung über die native </a:t>
            </a:r>
            <a:r>
              <a:rPr lang="de-DE" sz="1600" dirty="0" err="1">
                <a:solidFill>
                  <a:srgbClr val="223548"/>
                </a:solidFill>
                <a:latin typeface="72 Brand Variable"/>
              </a:rPr>
              <a:t>History</a:t>
            </a:r>
            <a:r>
              <a:rPr lang="de-DE" sz="1600" dirty="0">
                <a:solidFill>
                  <a:srgbClr val="223548"/>
                </a:solidFill>
                <a:latin typeface="72 Brand Variable"/>
              </a:rPr>
              <a:t>-API des Browsers zu diesem vorherigen Hash-Wert. In diesem Fall entspricht die Funktionalität der Zurück-Schaltfläche der Anwendung der Funktionalität der nativen Zurück-Schaltfläche des Browsers.</a:t>
            </a:r>
            <a:br>
              <a:rPr lang="de-DE" sz="1600" dirty="0">
                <a:solidFill>
                  <a:srgbClr val="223548"/>
                </a:solidFill>
                <a:latin typeface="72 Brand Variable"/>
              </a:rPr>
            </a:br>
            <a:endParaRPr lang="de-DE" sz="1600" dirty="0">
              <a:solidFill>
                <a:srgbClr val="223548"/>
              </a:solidFill>
              <a:latin typeface="72 Brand Variable"/>
            </a:endParaRPr>
          </a:p>
          <a:p>
            <a:pPr>
              <a:lnSpc>
                <a:spcPct val="110000"/>
              </a:lnSpc>
            </a:pPr>
            <a:r>
              <a:rPr lang="de-DE" sz="1600" dirty="0">
                <a:solidFill>
                  <a:srgbClr val="223548"/>
                </a:solidFill>
                <a:latin typeface="72 Brand Variable"/>
              </a:rPr>
              <a:t>Wenn es jedoch keinen vorherigen Hash gibt, navigiert die Anwendung über den Router zu der Route mit dem Namen „Übersicht“. Das heißt, es wird zu einer anderen Seite innerhalb der Anwendung navigiert, während die Verwendung der systemeigenen Browser-Schaltfläche Zurück in diesem Fall zum Beenden der Anwendung führen würde.</a:t>
            </a:r>
            <a:br>
              <a:rPr lang="de-DE" sz="1600" dirty="0">
                <a:solidFill>
                  <a:srgbClr val="223548"/>
                </a:solidFill>
                <a:latin typeface="72 Brand Variable"/>
              </a:rPr>
            </a:br>
            <a:endParaRPr lang="de-DE" sz="1600" dirty="0">
              <a:solidFill>
                <a:srgbClr val="223548"/>
              </a:solidFill>
              <a:latin typeface="72 Brand Variable"/>
            </a:endParaRPr>
          </a:p>
          <a:p>
            <a:pPr>
              <a:lnSpc>
                <a:spcPct val="110000"/>
              </a:lnSpc>
            </a:pPr>
            <a:r>
              <a:rPr lang="de-DE" sz="1600" dirty="0">
                <a:solidFill>
                  <a:srgbClr val="223548"/>
                </a:solidFill>
                <a:latin typeface="72 Brand Variable"/>
              </a:rPr>
              <a:t>Der zweite Parameter beim Aufruf der Methode </a:t>
            </a:r>
            <a:r>
              <a:rPr lang="de-DE" sz="1600" dirty="0" err="1">
                <a:solidFill>
                  <a:srgbClr val="223548"/>
                </a:solidFill>
                <a:latin typeface="72 Brand Variable"/>
              </a:rPr>
              <a:t>navTo</a:t>
            </a:r>
            <a:r>
              <a:rPr lang="de-DE" sz="1600" dirty="0">
                <a:solidFill>
                  <a:srgbClr val="223548"/>
                </a:solidFill>
                <a:latin typeface="72 Brand Variable"/>
              </a:rPr>
              <a:t> ist ein leeres Objekt, da keine weiteren Parameter an die Route übergeben werden. Der dritte Parameter hat den Wert </a:t>
            </a:r>
            <a:r>
              <a:rPr lang="de-DE" sz="1600" dirty="0" err="1">
                <a:solidFill>
                  <a:srgbClr val="223548"/>
                </a:solidFill>
                <a:latin typeface="72 Brand Variable"/>
              </a:rPr>
              <a:t>true</a:t>
            </a:r>
            <a:r>
              <a:rPr lang="de-DE" sz="1600" dirty="0">
                <a:solidFill>
                  <a:srgbClr val="223548"/>
                </a:solidFill>
                <a:latin typeface="72 Brand Variable"/>
              </a:rPr>
              <a:t> und sorgt dafür, dass der Hash ersetzt wird, so dass es keinen Eintrag im Browserverlauf gibt.</a:t>
            </a:r>
          </a:p>
        </p:txBody>
      </p:sp>
    </p:spTree>
    <p:extLst>
      <p:ext uri="{BB962C8B-B14F-4D97-AF65-F5344CB8AC3E}">
        <p14:creationId xmlns:p14="http://schemas.microsoft.com/office/powerpoint/2010/main" val="2551969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3AE1483-E688-6CE1-9931-232E19D827EE}"/>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71814C3D-B3F5-508D-F6C4-58C23D797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02D2E741-3CB1-C8A4-533C-AAD6433086D9}"/>
              </a:ext>
            </a:extLst>
          </p:cNvPr>
          <p:cNvSpPr>
            <a:spLocks noGrp="1"/>
          </p:cNvSpPr>
          <p:nvPr>
            <p:ph type="title"/>
          </p:nvPr>
        </p:nvSpPr>
        <p:spPr>
          <a:xfrm>
            <a:off x="838200" y="365125"/>
            <a:ext cx="10515600" cy="1325563"/>
          </a:xfrm>
        </p:spPr>
        <p:txBody>
          <a:bodyPr>
            <a:normAutofit/>
          </a:bodyPr>
          <a:lstStyle/>
          <a:p>
            <a:r>
              <a:rPr lang="de-DE" sz="4200" dirty="0"/>
              <a:t>Ungültige Hashes abfangen</a:t>
            </a:r>
          </a:p>
        </p:txBody>
      </p:sp>
      <p:sp>
        <p:nvSpPr>
          <p:cNvPr id="43" name="sketch line">
            <a:extLst>
              <a:ext uri="{FF2B5EF4-FFF2-40B4-BE49-F238E27FC236}">
                <a16:creationId xmlns:a16="http://schemas.microsoft.com/office/drawing/2014/main" id="{8F7BD238-C483-68BD-14F7-237E4AF55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52A3949D-556E-A695-7860-2DB92676E412}"/>
              </a:ext>
            </a:extLst>
          </p:cNvPr>
          <p:cNvSpPr>
            <a:spLocks noGrp="1"/>
          </p:cNvSpPr>
          <p:nvPr>
            <p:ph idx="1"/>
          </p:nvPr>
        </p:nvSpPr>
        <p:spPr>
          <a:xfrm>
            <a:off x="838200" y="1920331"/>
            <a:ext cx="10515600" cy="4251960"/>
          </a:xfrm>
        </p:spPr>
        <p:txBody>
          <a:bodyPr>
            <a:normAutofit/>
          </a:bodyPr>
          <a:lstStyle/>
          <a:p>
            <a:r>
              <a:rPr kumimoji="0" lang="de-DE" sz="2400" b="0" i="0" u="none" strike="noStrike" kern="0" cap="none" spc="0" normalizeH="0" baseline="0" noProof="0" dirty="0">
                <a:ln>
                  <a:noFill/>
                </a:ln>
                <a:solidFill>
                  <a:sysClr val="windowText" lastClr="000000"/>
                </a:solidFill>
                <a:effectLst/>
                <a:uLnTx/>
                <a:uFillTx/>
                <a:latin typeface="Arial"/>
                <a:cs typeface="Arial"/>
              </a:rPr>
              <a:t>Abfangen </a:t>
            </a:r>
            <a:r>
              <a:rPr lang="de-DE" sz="2400" kern="0" dirty="0">
                <a:solidFill>
                  <a:sysClr val="windowText" lastClr="000000"/>
                </a:solidFill>
                <a:latin typeface="Arial"/>
                <a:cs typeface="Arial"/>
              </a:rPr>
              <a:t>von ungültigen Hashes und weiterleiten auf Fehlerseite</a:t>
            </a:r>
            <a:endParaRPr kumimoji="0" lang="de-DE" sz="2400" b="0" i="0" u="none" strike="noStrike" kern="0" cap="none" spc="0" normalizeH="0" baseline="0" noProof="0" dirty="0">
              <a:ln>
                <a:noFill/>
              </a:ln>
              <a:solidFill>
                <a:sysClr val="windowText" lastClr="000000"/>
              </a:solidFill>
              <a:effectLst/>
              <a:uLnTx/>
              <a:uFillTx/>
              <a:latin typeface="Arial"/>
              <a:cs typeface="Arial"/>
            </a:endParaRPr>
          </a:p>
        </p:txBody>
      </p:sp>
    </p:spTree>
    <p:extLst>
      <p:ext uri="{BB962C8B-B14F-4D97-AF65-F5344CB8AC3E}">
        <p14:creationId xmlns:p14="http://schemas.microsoft.com/office/powerpoint/2010/main" val="2818650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CAEF58B-9640-015A-4F78-498D033D3A1C}"/>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1DA28F16-A003-F797-6508-13920C1EAA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D671B83B-CF63-41ED-9EA6-B6C63D6763BC}"/>
              </a:ext>
            </a:extLst>
          </p:cNvPr>
          <p:cNvSpPr>
            <a:spLocks noGrp="1"/>
          </p:cNvSpPr>
          <p:nvPr>
            <p:ph type="title"/>
          </p:nvPr>
        </p:nvSpPr>
        <p:spPr>
          <a:xfrm>
            <a:off x="838200" y="365125"/>
            <a:ext cx="10515600" cy="1325563"/>
          </a:xfrm>
        </p:spPr>
        <p:txBody>
          <a:bodyPr>
            <a:normAutofit/>
          </a:bodyPr>
          <a:lstStyle/>
          <a:p>
            <a:r>
              <a:rPr lang="de-DE" sz="4200" dirty="0"/>
              <a:t>Zu Routen mit obligatorischen Parametern navigieren</a:t>
            </a:r>
          </a:p>
        </p:txBody>
      </p:sp>
      <p:sp>
        <p:nvSpPr>
          <p:cNvPr id="43" name="sketch line">
            <a:extLst>
              <a:ext uri="{FF2B5EF4-FFF2-40B4-BE49-F238E27FC236}">
                <a16:creationId xmlns:a16="http://schemas.microsoft.com/office/drawing/2014/main" id="{E2FAAEC1-A7E9-A9C8-70EE-04BCDDCE2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79C4C705-559C-8078-9DDB-89BD4625D4ED}"/>
              </a:ext>
            </a:extLst>
          </p:cNvPr>
          <p:cNvSpPr>
            <a:spLocks noGrp="1"/>
          </p:cNvSpPr>
          <p:nvPr>
            <p:ph idx="1"/>
          </p:nvPr>
        </p:nvSpPr>
        <p:spPr>
          <a:xfrm>
            <a:off x="838200" y="1920331"/>
            <a:ext cx="4856430" cy="4251960"/>
          </a:xfrm>
        </p:spPr>
        <p:txBody>
          <a:bodyPr>
            <a:normAutofit/>
          </a:bodyPr>
          <a:lstStyle/>
          <a:p>
            <a:r>
              <a:rPr kumimoji="0" lang="de-DE" sz="2400" b="0" i="0" u="none" strike="noStrike" kern="0" cap="none" spc="0" normalizeH="0" baseline="0" noProof="0" dirty="0">
                <a:ln>
                  <a:noFill/>
                </a:ln>
                <a:solidFill>
                  <a:sysClr val="windowText" lastClr="000000"/>
                </a:solidFill>
                <a:effectLst/>
                <a:uLnTx/>
                <a:uFillTx/>
                <a:latin typeface="Arial"/>
                <a:cs typeface="Arial"/>
              </a:rPr>
              <a:t>Ziele definieren, die Parameter erfordern</a:t>
            </a:r>
          </a:p>
          <a:p>
            <a:r>
              <a:rPr lang="de-DE" sz="2400" kern="0" dirty="0">
                <a:solidFill>
                  <a:sysClr val="windowText" lastClr="000000"/>
                </a:solidFill>
                <a:latin typeface="Arial"/>
                <a:cs typeface="Arial"/>
              </a:rPr>
              <a:t>Zum Beispiel: Detailseite zu einer selektierten Entität</a:t>
            </a:r>
          </a:p>
          <a:p>
            <a:r>
              <a:rPr lang="de-DE" sz="2400" kern="0" dirty="0">
                <a:solidFill>
                  <a:sysClr val="windowText" lastClr="000000"/>
                </a:solidFill>
                <a:latin typeface="Arial"/>
                <a:cs typeface="Arial"/>
              </a:rPr>
              <a:t>ID der selektierten Entität kann als Parameter weitergegeben werden, so dass die Seite den Parameter lesen und die entsprechenden Daten zur Entität einlesen kann</a:t>
            </a:r>
            <a:endParaRPr kumimoji="0" lang="de-DE" sz="2400" b="0" i="0" u="none" strike="noStrike" kern="0" cap="none" spc="0" normalizeH="0" baseline="0" noProof="0" dirty="0">
              <a:ln>
                <a:noFill/>
              </a:ln>
              <a:solidFill>
                <a:sysClr val="windowText" lastClr="000000"/>
              </a:solidFill>
              <a:effectLst/>
              <a:uLnTx/>
              <a:uFillTx/>
              <a:latin typeface="Arial"/>
              <a:cs typeface="Arial"/>
            </a:endParaRPr>
          </a:p>
        </p:txBody>
      </p:sp>
      <p:pic>
        <p:nvPicPr>
          <p:cNvPr id="4" name="Grafik 3">
            <a:extLst>
              <a:ext uri="{FF2B5EF4-FFF2-40B4-BE49-F238E27FC236}">
                <a16:creationId xmlns:a16="http://schemas.microsoft.com/office/drawing/2014/main" id="{0A2F3AB9-5918-0807-5E09-C1D4B82A8989}"/>
              </a:ext>
            </a:extLst>
          </p:cNvPr>
          <p:cNvPicPr>
            <a:picLocks noChangeAspect="1"/>
          </p:cNvPicPr>
          <p:nvPr/>
        </p:nvPicPr>
        <p:blipFill>
          <a:blip r:embed="rId3"/>
          <a:stretch>
            <a:fillRect/>
          </a:stretch>
        </p:blipFill>
        <p:spPr>
          <a:xfrm>
            <a:off x="5970183" y="1920331"/>
            <a:ext cx="4887007" cy="4163006"/>
          </a:xfrm>
          <a:prstGeom prst="rect">
            <a:avLst/>
          </a:prstGeom>
        </p:spPr>
      </p:pic>
    </p:spTree>
    <p:extLst>
      <p:ext uri="{BB962C8B-B14F-4D97-AF65-F5344CB8AC3E}">
        <p14:creationId xmlns:p14="http://schemas.microsoft.com/office/powerpoint/2010/main" val="42376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84AC992-8A2D-0D1F-7CAA-F039DF576E3C}"/>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E238E1DB-7A0F-457F-60F8-B3FC9A0FF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AD3FB881-6026-5B06-0769-967F4881231C}"/>
              </a:ext>
            </a:extLst>
          </p:cNvPr>
          <p:cNvSpPr>
            <a:spLocks noGrp="1"/>
          </p:cNvSpPr>
          <p:nvPr>
            <p:ph type="title"/>
          </p:nvPr>
        </p:nvSpPr>
        <p:spPr>
          <a:xfrm>
            <a:off x="838200" y="365125"/>
            <a:ext cx="10515600" cy="1325563"/>
          </a:xfrm>
        </p:spPr>
        <p:txBody>
          <a:bodyPr>
            <a:normAutofit/>
          </a:bodyPr>
          <a:lstStyle/>
          <a:p>
            <a:r>
              <a:rPr lang="de-DE" sz="4200" dirty="0"/>
              <a:t>Zu Routen mit obligatorischen Parametern navigieren</a:t>
            </a:r>
          </a:p>
        </p:txBody>
      </p:sp>
      <p:sp>
        <p:nvSpPr>
          <p:cNvPr id="43" name="sketch line">
            <a:extLst>
              <a:ext uri="{FF2B5EF4-FFF2-40B4-BE49-F238E27FC236}">
                <a16:creationId xmlns:a16="http://schemas.microsoft.com/office/drawing/2014/main" id="{A9E79D5F-8AD3-C4AF-FE5A-788BBE6620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1026" name="Picture 2">
            <a:extLst>
              <a:ext uri="{FF2B5EF4-FFF2-40B4-BE49-F238E27FC236}">
                <a16:creationId xmlns:a16="http://schemas.microsoft.com/office/drawing/2014/main" id="{47BDF7E2-278E-B51E-6A56-7DA143AC7E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1891" y="2055813"/>
            <a:ext cx="7946846" cy="4270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9045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0015EE4-63C3-F0B6-897B-56482A77C5C3}"/>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EB720C13-0869-7FBE-6483-8D1D7603A5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547133AC-8085-025F-8986-30F71C62BEC1}"/>
              </a:ext>
            </a:extLst>
          </p:cNvPr>
          <p:cNvSpPr>
            <a:spLocks noGrp="1"/>
          </p:cNvSpPr>
          <p:nvPr>
            <p:ph type="title"/>
          </p:nvPr>
        </p:nvSpPr>
        <p:spPr>
          <a:xfrm>
            <a:off x="838200" y="365125"/>
            <a:ext cx="10515600" cy="1325563"/>
          </a:xfrm>
        </p:spPr>
        <p:txBody>
          <a:bodyPr>
            <a:normAutofit/>
          </a:bodyPr>
          <a:lstStyle/>
          <a:p>
            <a:r>
              <a:rPr lang="de-DE" sz="4200" dirty="0"/>
              <a:t>Routing Events</a:t>
            </a:r>
          </a:p>
        </p:txBody>
      </p:sp>
      <p:sp>
        <p:nvSpPr>
          <p:cNvPr id="43" name="sketch line">
            <a:extLst>
              <a:ext uri="{FF2B5EF4-FFF2-40B4-BE49-F238E27FC236}">
                <a16:creationId xmlns:a16="http://schemas.microsoft.com/office/drawing/2014/main" id="{6CEFFC20-6752-78A6-500C-15BA6652D0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2050" name="Picture 2">
            <a:extLst>
              <a:ext uri="{FF2B5EF4-FFF2-40B4-BE49-F238E27FC236}">
                <a16:creationId xmlns:a16="http://schemas.microsoft.com/office/drawing/2014/main" id="{90668518-01D2-6278-3055-CE5B8FBBD6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093" y="1788720"/>
            <a:ext cx="9172575" cy="4819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0120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204CBC8-1C58-C7A8-0D28-CF1EE1CAC742}"/>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33577A2F-57D9-4CFA-B0E9-B826FE27F7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F01E88F7-036C-1589-B2DC-ED69FA2C9642}"/>
              </a:ext>
            </a:extLst>
          </p:cNvPr>
          <p:cNvSpPr>
            <a:spLocks noGrp="1"/>
          </p:cNvSpPr>
          <p:nvPr>
            <p:ph type="title"/>
          </p:nvPr>
        </p:nvSpPr>
        <p:spPr>
          <a:xfrm>
            <a:off x="838200" y="365125"/>
            <a:ext cx="10515600" cy="1325563"/>
          </a:xfrm>
        </p:spPr>
        <p:txBody>
          <a:bodyPr>
            <a:normAutofit/>
          </a:bodyPr>
          <a:lstStyle/>
          <a:p>
            <a:r>
              <a:rPr lang="de-DE" sz="4200" dirty="0"/>
              <a:t>MVC Konzept – JavaScript Views</a:t>
            </a:r>
          </a:p>
        </p:txBody>
      </p:sp>
      <p:sp>
        <p:nvSpPr>
          <p:cNvPr id="43" name="sketch line">
            <a:extLst>
              <a:ext uri="{FF2B5EF4-FFF2-40B4-BE49-F238E27FC236}">
                <a16:creationId xmlns:a16="http://schemas.microsoft.com/office/drawing/2014/main" id="{125A4BF0-D385-5E18-E17E-DB17CC0DF0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D8DDAFC2-AB21-8A15-C573-6EF19298614D}"/>
              </a:ext>
            </a:extLst>
          </p:cNvPr>
          <p:cNvSpPr>
            <a:spLocks noGrp="1"/>
          </p:cNvSpPr>
          <p:nvPr>
            <p:ph idx="1"/>
          </p:nvPr>
        </p:nvSpPr>
        <p:spPr>
          <a:xfrm>
            <a:off x="838200" y="1920331"/>
            <a:ext cx="3942030" cy="4251960"/>
          </a:xfrm>
        </p:spPr>
        <p:txBody>
          <a:bodyPr>
            <a:normAutofit fontScale="92500" lnSpcReduction="10000"/>
          </a:bodyPr>
          <a:lstStyle/>
          <a:p>
            <a:r>
              <a:rPr kumimoji="0" lang="de-DE" sz="2400" b="0" i="0" u="none" strike="noStrike" kern="0" cap="none" spc="0" normalizeH="0" baseline="0" noProof="0" dirty="0">
                <a:ln>
                  <a:noFill/>
                </a:ln>
                <a:solidFill>
                  <a:sysClr val="windowText" lastClr="000000"/>
                </a:solidFill>
                <a:effectLst/>
                <a:uLnTx/>
                <a:uFillTx/>
                <a:latin typeface="Arial"/>
                <a:cs typeface="Arial"/>
              </a:rPr>
              <a:t>Programmatischer Ansatz = direkter Zugriff auf sämtliche Funktionalitäten der SAPUI5 Bibliothek</a:t>
            </a:r>
          </a:p>
          <a:p>
            <a:r>
              <a:rPr lang="de-DE" sz="2400" kern="0" dirty="0">
                <a:solidFill>
                  <a:sysClr val="windowText" lastClr="000000"/>
                </a:solidFill>
                <a:latin typeface="Arial"/>
                <a:cs typeface="Arial"/>
              </a:rPr>
              <a:t>Event-Behandlungen,  die gemäß dem MVC-Konzept eigentlich in einem Controller abzubilden sind, können deshalb auch im View definiert werden. </a:t>
            </a:r>
          </a:p>
          <a:p>
            <a:r>
              <a:rPr lang="de-DE" sz="2400" kern="0" dirty="0">
                <a:solidFill>
                  <a:sysClr val="windowText" lastClr="000000"/>
                </a:solidFill>
                <a:latin typeface="Arial"/>
                <a:cs typeface="Arial"/>
              </a:rPr>
              <a:t>Dieses Vorgehen widerspricht allerdings dem MVC-Konzept</a:t>
            </a:r>
          </a:p>
          <a:p>
            <a:r>
              <a:rPr lang="de-DE" sz="2400" i="1" kern="0" dirty="0">
                <a:solidFill>
                  <a:sysClr val="windowText" lastClr="000000"/>
                </a:solidFill>
                <a:latin typeface="Arial"/>
                <a:cs typeface="Arial"/>
              </a:rPr>
              <a:t>Nicht empfohlen!</a:t>
            </a:r>
          </a:p>
        </p:txBody>
      </p:sp>
      <p:grpSp>
        <p:nvGrpSpPr>
          <p:cNvPr id="3" name="object 12">
            <a:extLst>
              <a:ext uri="{FF2B5EF4-FFF2-40B4-BE49-F238E27FC236}">
                <a16:creationId xmlns:a16="http://schemas.microsoft.com/office/drawing/2014/main" id="{CBF0CB75-6816-A13A-04C5-82C10E07A4D6}"/>
              </a:ext>
            </a:extLst>
          </p:cNvPr>
          <p:cNvGrpSpPr/>
          <p:nvPr/>
        </p:nvGrpSpPr>
        <p:grpSpPr>
          <a:xfrm>
            <a:off x="5618430" y="1920331"/>
            <a:ext cx="5472065" cy="4233672"/>
            <a:chOff x="1630108" y="3062409"/>
            <a:chExt cx="4591685" cy="3448685"/>
          </a:xfrm>
        </p:grpSpPr>
        <p:pic>
          <p:nvPicPr>
            <p:cNvPr id="4" name="object 13">
              <a:extLst>
                <a:ext uri="{FF2B5EF4-FFF2-40B4-BE49-F238E27FC236}">
                  <a16:creationId xmlns:a16="http://schemas.microsoft.com/office/drawing/2014/main" id="{BE4213F9-EB6E-4442-A770-CC37E3187121}"/>
                </a:ext>
              </a:extLst>
            </p:cNvPr>
            <p:cNvPicPr/>
            <p:nvPr/>
          </p:nvPicPr>
          <p:blipFill>
            <a:blip r:embed="rId3" cstate="print"/>
            <a:stretch>
              <a:fillRect/>
            </a:stretch>
          </p:blipFill>
          <p:spPr>
            <a:xfrm>
              <a:off x="1639574" y="3155807"/>
              <a:ext cx="4571996" cy="3284219"/>
            </a:xfrm>
            <a:prstGeom prst="rect">
              <a:avLst/>
            </a:prstGeom>
          </p:spPr>
        </p:pic>
        <p:sp>
          <p:nvSpPr>
            <p:cNvPr id="5" name="object 14">
              <a:extLst>
                <a:ext uri="{FF2B5EF4-FFF2-40B4-BE49-F238E27FC236}">
                  <a16:creationId xmlns:a16="http://schemas.microsoft.com/office/drawing/2014/main" id="{1B047F34-D881-EBAF-586D-C6289B0E9A26}"/>
                </a:ext>
              </a:extLst>
            </p:cNvPr>
            <p:cNvSpPr/>
            <p:nvPr/>
          </p:nvSpPr>
          <p:spPr>
            <a:xfrm>
              <a:off x="1634870" y="3067171"/>
              <a:ext cx="4582160" cy="3439160"/>
            </a:xfrm>
            <a:custGeom>
              <a:avLst/>
              <a:gdLst/>
              <a:ahLst/>
              <a:cxnLst/>
              <a:rect l="l" t="t" r="r" b="b"/>
              <a:pathLst>
                <a:path w="4582160" h="3439159">
                  <a:moveTo>
                    <a:pt x="0" y="3438540"/>
                  </a:moveTo>
                  <a:lnTo>
                    <a:pt x="4581540" y="3438540"/>
                  </a:lnTo>
                  <a:lnTo>
                    <a:pt x="4581540" y="0"/>
                  </a:lnTo>
                  <a:lnTo>
                    <a:pt x="0" y="0"/>
                  </a:lnTo>
                  <a:lnTo>
                    <a:pt x="0" y="3438540"/>
                  </a:lnTo>
                  <a:close/>
                </a:path>
              </a:pathLst>
            </a:custGeom>
            <a:ln w="9524">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grpSp>
    </p:spTree>
    <p:extLst>
      <p:ext uri="{BB962C8B-B14F-4D97-AF65-F5344CB8AC3E}">
        <p14:creationId xmlns:p14="http://schemas.microsoft.com/office/powerpoint/2010/main" val="2451198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2019EEC-9285-5C87-7552-AAF12A39DAD4}"/>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EF879169-2F6D-997D-685B-E2C891AA87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F33C9CDB-C48E-3B65-1D43-0649D1FAEBD2}"/>
              </a:ext>
            </a:extLst>
          </p:cNvPr>
          <p:cNvSpPr>
            <a:spLocks noGrp="1"/>
          </p:cNvSpPr>
          <p:nvPr>
            <p:ph type="title"/>
          </p:nvPr>
        </p:nvSpPr>
        <p:spPr>
          <a:xfrm>
            <a:off x="838200" y="365125"/>
            <a:ext cx="10515600" cy="1325563"/>
          </a:xfrm>
        </p:spPr>
        <p:txBody>
          <a:bodyPr>
            <a:normAutofit/>
          </a:bodyPr>
          <a:lstStyle/>
          <a:p>
            <a:r>
              <a:rPr lang="de-DE" sz="4200" dirty="0"/>
              <a:t>MVC Konzept – JSON Views</a:t>
            </a:r>
          </a:p>
        </p:txBody>
      </p:sp>
      <p:sp>
        <p:nvSpPr>
          <p:cNvPr id="43" name="sketch line">
            <a:extLst>
              <a:ext uri="{FF2B5EF4-FFF2-40B4-BE49-F238E27FC236}">
                <a16:creationId xmlns:a16="http://schemas.microsoft.com/office/drawing/2014/main" id="{8B1C3853-3CC0-A2A5-2935-49A761A09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A7160120-971D-5931-0337-EF7A8CA15F0E}"/>
              </a:ext>
            </a:extLst>
          </p:cNvPr>
          <p:cNvSpPr>
            <a:spLocks noGrp="1"/>
          </p:cNvSpPr>
          <p:nvPr>
            <p:ph idx="1"/>
          </p:nvPr>
        </p:nvSpPr>
        <p:spPr>
          <a:xfrm>
            <a:off x="838200" y="1920331"/>
            <a:ext cx="3942030" cy="4251960"/>
          </a:xfrm>
        </p:spPr>
        <p:txBody>
          <a:bodyPr>
            <a:normAutofit fontScale="92500" lnSpcReduction="10000"/>
          </a:bodyPr>
          <a:lstStyle/>
          <a:p>
            <a:r>
              <a:rPr kumimoji="0" lang="de-DE" sz="2400" b="0" i="0" u="none" strike="noStrike" kern="0" cap="none" spc="0" normalizeH="0" baseline="0" noProof="0" dirty="0">
                <a:ln>
                  <a:noFill/>
                </a:ln>
                <a:solidFill>
                  <a:sysClr val="windowText" lastClr="000000"/>
                </a:solidFill>
                <a:effectLst/>
                <a:uLnTx/>
                <a:uFillTx/>
                <a:latin typeface="Arial"/>
                <a:cs typeface="Arial"/>
              </a:rPr>
              <a:t>Programmatischer Ansatz = direkter Zugriff auf sämtliche Funktionalitäten der SAPUI5 Bibliothek</a:t>
            </a:r>
          </a:p>
          <a:p>
            <a:r>
              <a:rPr lang="de-DE" sz="2400" kern="0" dirty="0">
                <a:solidFill>
                  <a:sysClr val="windowText" lastClr="000000"/>
                </a:solidFill>
                <a:latin typeface="Arial"/>
                <a:cs typeface="Arial"/>
              </a:rPr>
              <a:t>Event-Behandlungen,  die gemäß dem MVC-Konzept eigentlich in einem Controller abzubilden sind, können deshalb auch im View definiert werden. </a:t>
            </a:r>
          </a:p>
          <a:p>
            <a:r>
              <a:rPr lang="de-DE" sz="2400" kern="0" dirty="0">
                <a:solidFill>
                  <a:sysClr val="windowText" lastClr="000000"/>
                </a:solidFill>
                <a:latin typeface="Arial"/>
                <a:cs typeface="Arial"/>
              </a:rPr>
              <a:t>Dieses Vorgehen widerspricht allerdings dem MVC-Konzept!</a:t>
            </a:r>
          </a:p>
        </p:txBody>
      </p:sp>
      <p:grpSp>
        <p:nvGrpSpPr>
          <p:cNvPr id="6" name="object 13">
            <a:extLst>
              <a:ext uri="{FF2B5EF4-FFF2-40B4-BE49-F238E27FC236}">
                <a16:creationId xmlns:a16="http://schemas.microsoft.com/office/drawing/2014/main" id="{45D1C1CC-E596-87D3-6A79-F02C1FC62ED4}"/>
              </a:ext>
            </a:extLst>
          </p:cNvPr>
          <p:cNvGrpSpPr/>
          <p:nvPr/>
        </p:nvGrpSpPr>
        <p:grpSpPr>
          <a:xfrm>
            <a:off x="5468146" y="1920331"/>
            <a:ext cx="5495601" cy="4172651"/>
            <a:chOff x="1629477" y="1431851"/>
            <a:chExt cx="4591685" cy="3448685"/>
          </a:xfrm>
        </p:grpSpPr>
        <p:pic>
          <p:nvPicPr>
            <p:cNvPr id="7" name="object 14">
              <a:extLst>
                <a:ext uri="{FF2B5EF4-FFF2-40B4-BE49-F238E27FC236}">
                  <a16:creationId xmlns:a16="http://schemas.microsoft.com/office/drawing/2014/main" id="{AB70421A-F838-DFB1-0C5D-9120CC721CF8}"/>
                </a:ext>
              </a:extLst>
            </p:cNvPr>
            <p:cNvPicPr/>
            <p:nvPr/>
          </p:nvPicPr>
          <p:blipFill>
            <a:blip r:embed="rId3" cstate="print"/>
            <a:stretch>
              <a:fillRect/>
            </a:stretch>
          </p:blipFill>
          <p:spPr>
            <a:xfrm>
              <a:off x="1638933" y="1502420"/>
              <a:ext cx="4571996" cy="3352799"/>
            </a:xfrm>
            <a:prstGeom prst="rect">
              <a:avLst/>
            </a:prstGeom>
          </p:spPr>
        </p:pic>
        <p:sp>
          <p:nvSpPr>
            <p:cNvPr id="8" name="object 15">
              <a:extLst>
                <a:ext uri="{FF2B5EF4-FFF2-40B4-BE49-F238E27FC236}">
                  <a16:creationId xmlns:a16="http://schemas.microsoft.com/office/drawing/2014/main" id="{77FF6CA5-CB3A-AC7A-D23A-E13ADB13C365}"/>
                </a:ext>
              </a:extLst>
            </p:cNvPr>
            <p:cNvSpPr/>
            <p:nvPr/>
          </p:nvSpPr>
          <p:spPr>
            <a:xfrm>
              <a:off x="1634239" y="1436613"/>
              <a:ext cx="4582160" cy="3439160"/>
            </a:xfrm>
            <a:custGeom>
              <a:avLst/>
              <a:gdLst/>
              <a:ahLst/>
              <a:cxnLst/>
              <a:rect l="l" t="t" r="r" b="b"/>
              <a:pathLst>
                <a:path w="4582160" h="3439160">
                  <a:moveTo>
                    <a:pt x="0" y="3438540"/>
                  </a:moveTo>
                  <a:lnTo>
                    <a:pt x="4581540" y="3438540"/>
                  </a:lnTo>
                  <a:lnTo>
                    <a:pt x="4581540" y="0"/>
                  </a:lnTo>
                  <a:lnTo>
                    <a:pt x="0" y="0"/>
                  </a:lnTo>
                  <a:lnTo>
                    <a:pt x="0" y="3438540"/>
                  </a:lnTo>
                  <a:close/>
                </a:path>
              </a:pathLst>
            </a:custGeom>
            <a:ln w="9524">
              <a:solidFill>
                <a:srgbClr val="000000"/>
              </a:solidFill>
            </a:ln>
          </p:spPr>
          <p:txBody>
            <a:bodyPr wrap="square" lIns="0" tIns="0" rIns="0" bIns="0" rtlCol="0"/>
            <a:lstStyle/>
            <a:p>
              <a:endParaRPr/>
            </a:p>
          </p:txBody>
        </p:sp>
      </p:grpSp>
    </p:spTree>
    <p:extLst>
      <p:ext uri="{BB962C8B-B14F-4D97-AF65-F5344CB8AC3E}">
        <p14:creationId xmlns:p14="http://schemas.microsoft.com/office/powerpoint/2010/main" val="169583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0B4C848-AE1A-4980-46F5-F7364AC3C65E}"/>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FE434BB8-1ED7-6240-1B4D-A3F6B3B05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415D8CC5-507E-6A31-F5D9-58210D373E76}"/>
              </a:ext>
            </a:extLst>
          </p:cNvPr>
          <p:cNvSpPr>
            <a:spLocks noGrp="1"/>
          </p:cNvSpPr>
          <p:nvPr>
            <p:ph type="title"/>
          </p:nvPr>
        </p:nvSpPr>
        <p:spPr>
          <a:xfrm>
            <a:off x="838200" y="365125"/>
            <a:ext cx="10515600" cy="1325563"/>
          </a:xfrm>
        </p:spPr>
        <p:txBody>
          <a:bodyPr>
            <a:normAutofit/>
          </a:bodyPr>
          <a:lstStyle/>
          <a:p>
            <a:r>
              <a:rPr lang="de-DE" sz="4200" dirty="0"/>
              <a:t>MVC Konzept – HTML Views</a:t>
            </a:r>
          </a:p>
        </p:txBody>
      </p:sp>
      <p:sp>
        <p:nvSpPr>
          <p:cNvPr id="43" name="sketch line">
            <a:extLst>
              <a:ext uri="{FF2B5EF4-FFF2-40B4-BE49-F238E27FC236}">
                <a16:creationId xmlns:a16="http://schemas.microsoft.com/office/drawing/2014/main" id="{1827A9FF-8A4D-9A06-1B9F-9E3242F8EA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54E9BCF6-9C5E-3454-0DAF-ECD40B298707}"/>
              </a:ext>
            </a:extLst>
          </p:cNvPr>
          <p:cNvSpPr>
            <a:spLocks noGrp="1"/>
          </p:cNvSpPr>
          <p:nvPr>
            <p:ph idx="1"/>
          </p:nvPr>
        </p:nvSpPr>
        <p:spPr>
          <a:xfrm>
            <a:off x="838200" y="1920331"/>
            <a:ext cx="3942030" cy="4251960"/>
          </a:xfrm>
        </p:spPr>
        <p:txBody>
          <a:bodyPr>
            <a:normAutofit/>
          </a:bodyPr>
          <a:lstStyle/>
          <a:p>
            <a:r>
              <a:rPr kumimoji="0" lang="de-DE" sz="2400" b="0" i="0" u="none" strike="noStrike" kern="0" cap="none" spc="0" normalizeH="0" baseline="0" noProof="0" dirty="0">
                <a:ln>
                  <a:noFill/>
                </a:ln>
                <a:solidFill>
                  <a:sysClr val="windowText" lastClr="000000"/>
                </a:solidFill>
                <a:effectLst/>
                <a:uLnTx/>
                <a:uFillTx/>
                <a:latin typeface="Arial"/>
                <a:cs typeface="Arial"/>
              </a:rPr>
              <a:t>Deklarativer Ansatz, strukturiert, Definition von HTML (Control wird über Attribut definiert)</a:t>
            </a:r>
          </a:p>
          <a:p>
            <a:r>
              <a:rPr lang="de-DE" sz="2400" kern="0" dirty="0">
                <a:solidFill>
                  <a:sysClr val="windowText" lastClr="000000"/>
                </a:solidFill>
                <a:latin typeface="Arial"/>
                <a:cs typeface="Arial"/>
              </a:rPr>
              <a:t>Nachteil: Event-Handler können nicht an Kontrollelemente gebunden werden. </a:t>
            </a:r>
          </a:p>
          <a:p>
            <a:r>
              <a:rPr lang="de-DE" sz="2400" kern="0" dirty="0">
                <a:solidFill>
                  <a:sysClr val="windowText" lastClr="000000"/>
                </a:solidFill>
                <a:latin typeface="Arial"/>
                <a:cs typeface="Arial"/>
              </a:rPr>
              <a:t>XML Views sind vorzuziehen</a:t>
            </a:r>
          </a:p>
        </p:txBody>
      </p:sp>
      <p:grpSp>
        <p:nvGrpSpPr>
          <p:cNvPr id="3" name="object 11">
            <a:extLst>
              <a:ext uri="{FF2B5EF4-FFF2-40B4-BE49-F238E27FC236}">
                <a16:creationId xmlns:a16="http://schemas.microsoft.com/office/drawing/2014/main" id="{0CD0B128-2951-2A44-D2A0-F0D94FF8F534}"/>
              </a:ext>
            </a:extLst>
          </p:cNvPr>
          <p:cNvGrpSpPr/>
          <p:nvPr/>
        </p:nvGrpSpPr>
        <p:grpSpPr>
          <a:xfrm>
            <a:off x="5405403" y="1920331"/>
            <a:ext cx="5513076" cy="4036306"/>
            <a:chOff x="1630108" y="1431851"/>
            <a:chExt cx="4591685" cy="3448685"/>
          </a:xfrm>
        </p:grpSpPr>
        <p:pic>
          <p:nvPicPr>
            <p:cNvPr id="4" name="object 12">
              <a:extLst>
                <a:ext uri="{FF2B5EF4-FFF2-40B4-BE49-F238E27FC236}">
                  <a16:creationId xmlns:a16="http://schemas.microsoft.com/office/drawing/2014/main" id="{6FD5C519-7005-9C1D-8E3E-AFA393359C8B}"/>
                </a:ext>
              </a:extLst>
            </p:cNvPr>
            <p:cNvPicPr/>
            <p:nvPr/>
          </p:nvPicPr>
          <p:blipFill>
            <a:blip r:embed="rId3" cstate="print"/>
            <a:stretch>
              <a:fillRect/>
            </a:stretch>
          </p:blipFill>
          <p:spPr>
            <a:xfrm>
              <a:off x="1639574" y="1525280"/>
              <a:ext cx="4571996" cy="3284219"/>
            </a:xfrm>
            <a:prstGeom prst="rect">
              <a:avLst/>
            </a:prstGeom>
          </p:spPr>
        </p:pic>
        <p:sp>
          <p:nvSpPr>
            <p:cNvPr id="5" name="object 13">
              <a:extLst>
                <a:ext uri="{FF2B5EF4-FFF2-40B4-BE49-F238E27FC236}">
                  <a16:creationId xmlns:a16="http://schemas.microsoft.com/office/drawing/2014/main" id="{E570CAE4-65CD-29A0-CA98-1F07D833F7ED}"/>
                </a:ext>
              </a:extLst>
            </p:cNvPr>
            <p:cNvSpPr/>
            <p:nvPr/>
          </p:nvSpPr>
          <p:spPr>
            <a:xfrm>
              <a:off x="1634870" y="1436613"/>
              <a:ext cx="4582160" cy="3439160"/>
            </a:xfrm>
            <a:custGeom>
              <a:avLst/>
              <a:gdLst/>
              <a:ahLst/>
              <a:cxnLst/>
              <a:rect l="l" t="t" r="r" b="b"/>
              <a:pathLst>
                <a:path w="4582160" h="3439160">
                  <a:moveTo>
                    <a:pt x="0" y="3438540"/>
                  </a:moveTo>
                  <a:lnTo>
                    <a:pt x="4581540" y="3438540"/>
                  </a:lnTo>
                  <a:lnTo>
                    <a:pt x="4581540" y="0"/>
                  </a:lnTo>
                  <a:lnTo>
                    <a:pt x="0" y="0"/>
                  </a:lnTo>
                  <a:lnTo>
                    <a:pt x="0" y="3438540"/>
                  </a:lnTo>
                  <a:close/>
                </a:path>
              </a:pathLst>
            </a:custGeom>
            <a:ln w="9524">
              <a:solidFill>
                <a:srgbClr val="000000"/>
              </a:solidFill>
            </a:ln>
          </p:spPr>
          <p:txBody>
            <a:bodyPr wrap="square" lIns="0" tIns="0" rIns="0" bIns="0" rtlCol="0"/>
            <a:lstStyle/>
            <a:p>
              <a:endParaRPr/>
            </a:p>
          </p:txBody>
        </p:sp>
      </p:grpSp>
    </p:spTree>
    <p:extLst>
      <p:ext uri="{BB962C8B-B14F-4D97-AF65-F5344CB8AC3E}">
        <p14:creationId xmlns:p14="http://schemas.microsoft.com/office/powerpoint/2010/main" val="2748682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144E2EC-346A-B8F5-DF88-883C037FA3E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EFE4F4-0289-27D6-F0D4-9EB14C012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2E256282-855F-F213-6562-C735C50DC130}"/>
              </a:ext>
            </a:extLst>
          </p:cNvPr>
          <p:cNvSpPr>
            <a:spLocks noGrp="1"/>
          </p:cNvSpPr>
          <p:nvPr>
            <p:ph type="title"/>
          </p:nvPr>
        </p:nvSpPr>
        <p:spPr>
          <a:xfrm>
            <a:off x="838200" y="365125"/>
            <a:ext cx="10515600" cy="1325563"/>
          </a:xfrm>
        </p:spPr>
        <p:txBody>
          <a:bodyPr>
            <a:normAutofit/>
          </a:bodyPr>
          <a:lstStyle/>
          <a:p>
            <a:r>
              <a:rPr lang="de-DE" sz="5400" dirty="0"/>
              <a:t>Agenda</a:t>
            </a:r>
          </a:p>
        </p:txBody>
      </p:sp>
      <p:sp>
        <p:nvSpPr>
          <p:cNvPr id="10" name="sketch line">
            <a:extLst>
              <a:ext uri="{FF2B5EF4-FFF2-40B4-BE49-F238E27FC236}">
                <a16:creationId xmlns:a16="http://schemas.microsoft.com/office/drawing/2014/main" id="{78DDB1B1-9A60-7209-4C38-FDCEA3DD2D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A5A53BA8-2569-F98B-19A8-0F967E86F692}"/>
              </a:ext>
            </a:extLst>
          </p:cNvPr>
          <p:cNvSpPr>
            <a:spLocks noGrp="1"/>
          </p:cNvSpPr>
          <p:nvPr>
            <p:ph idx="1"/>
          </p:nvPr>
        </p:nvSpPr>
        <p:spPr>
          <a:xfrm>
            <a:off x="838200" y="1929384"/>
            <a:ext cx="10515600" cy="4251960"/>
          </a:xfrm>
        </p:spPr>
        <p:txBody>
          <a:bodyPr>
            <a:normAutofit/>
          </a:bodyPr>
          <a:lstStyle/>
          <a:p>
            <a:pPr lvl="0"/>
            <a:r>
              <a:rPr lang="de-DE" sz="2400" dirty="0">
                <a:latin typeface="Arial" panose="020B0604020202020204" pitchFamily="34" charset="0"/>
                <a:cs typeface="Times New Roman" panose="02020603050405020304" pitchFamily="18" charset="0"/>
              </a:rPr>
              <a:t>Arbeiten mit der SAPUI5 Doku </a:t>
            </a:r>
          </a:p>
          <a:p>
            <a:pPr lvl="0"/>
            <a:r>
              <a:rPr lang="de-DE" sz="2400" dirty="0">
                <a:latin typeface="Arial" panose="020B0604020202020204" pitchFamily="34" charset="0"/>
                <a:cs typeface="Times New Roman" panose="02020603050405020304" pitchFamily="18" charset="0"/>
              </a:rPr>
              <a:t>UI-Elemente verwenden </a:t>
            </a:r>
          </a:p>
          <a:p>
            <a:pPr lvl="0"/>
            <a:r>
              <a:rPr lang="de-DE" sz="2400" dirty="0" err="1">
                <a:latin typeface="Arial" panose="020B0604020202020204" pitchFamily="34" charset="0"/>
                <a:cs typeface="Times New Roman" panose="02020603050405020304" pitchFamily="18" charset="0"/>
              </a:rPr>
              <a:t>Formatter</a:t>
            </a:r>
            <a:r>
              <a:rPr lang="de-DE" sz="2400" dirty="0">
                <a:latin typeface="Arial" panose="020B0604020202020204" pitchFamily="34" charset="0"/>
                <a:cs typeface="Times New Roman" panose="02020603050405020304" pitchFamily="18" charset="0"/>
              </a:rPr>
              <a:t> </a:t>
            </a:r>
          </a:p>
          <a:p>
            <a:pPr lvl="0"/>
            <a:r>
              <a:rPr lang="de-DE" sz="2400" dirty="0">
                <a:latin typeface="Arial" panose="020B0604020202020204" pitchFamily="34" charset="0"/>
                <a:cs typeface="Times New Roman" panose="02020603050405020304" pitchFamily="18" charset="0"/>
              </a:rPr>
              <a:t>Navigation / Routing </a:t>
            </a:r>
          </a:p>
          <a:p>
            <a:r>
              <a:rPr lang="de-DE" sz="2400" dirty="0">
                <a:latin typeface="Arial" panose="020B0604020202020204" pitchFamily="34" charset="0"/>
                <a:cs typeface="Times New Roman" panose="02020603050405020304" pitchFamily="18" charset="0"/>
              </a:rPr>
              <a:t>Fragmente und Dialoge </a:t>
            </a:r>
          </a:p>
          <a:p>
            <a:endParaRPr lang="de-DE" sz="2200" dirty="0"/>
          </a:p>
        </p:txBody>
      </p:sp>
    </p:spTree>
    <p:extLst>
      <p:ext uri="{BB962C8B-B14F-4D97-AF65-F5344CB8AC3E}">
        <p14:creationId xmlns:p14="http://schemas.microsoft.com/office/powerpoint/2010/main" val="31437664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157F8CE-EE7A-DC73-B40F-21767BF7FF16}"/>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65AC43BC-0B50-D257-D668-A735921AB6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B4635140-CBE1-9EDE-9D2B-44ED2F294688}"/>
              </a:ext>
            </a:extLst>
          </p:cNvPr>
          <p:cNvSpPr>
            <a:spLocks noGrp="1"/>
          </p:cNvSpPr>
          <p:nvPr>
            <p:ph type="title"/>
          </p:nvPr>
        </p:nvSpPr>
        <p:spPr>
          <a:xfrm>
            <a:off x="838200" y="365125"/>
            <a:ext cx="10515600" cy="1325563"/>
          </a:xfrm>
        </p:spPr>
        <p:txBody>
          <a:bodyPr>
            <a:normAutofit/>
          </a:bodyPr>
          <a:lstStyle/>
          <a:p>
            <a:r>
              <a:rPr lang="de-DE" sz="4200" dirty="0"/>
              <a:t>MVC Konzept – XML Views</a:t>
            </a:r>
          </a:p>
        </p:txBody>
      </p:sp>
      <p:sp>
        <p:nvSpPr>
          <p:cNvPr id="43" name="sketch line">
            <a:extLst>
              <a:ext uri="{FF2B5EF4-FFF2-40B4-BE49-F238E27FC236}">
                <a16:creationId xmlns:a16="http://schemas.microsoft.com/office/drawing/2014/main" id="{6261B14E-2361-A24B-05D9-93A1A0768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7D94C763-E75E-BC67-6781-A8E8C8820112}"/>
              </a:ext>
            </a:extLst>
          </p:cNvPr>
          <p:cNvSpPr>
            <a:spLocks noGrp="1"/>
          </p:cNvSpPr>
          <p:nvPr>
            <p:ph idx="1"/>
          </p:nvPr>
        </p:nvSpPr>
        <p:spPr>
          <a:xfrm>
            <a:off x="838200" y="1920331"/>
            <a:ext cx="3942030" cy="4251960"/>
          </a:xfrm>
        </p:spPr>
        <p:txBody>
          <a:bodyPr>
            <a:normAutofit/>
          </a:bodyPr>
          <a:lstStyle/>
          <a:p>
            <a:r>
              <a:rPr kumimoji="0" lang="de-DE" sz="2400" b="0" i="0" u="none" strike="noStrike" kern="0" cap="none" spc="0" normalizeH="0" baseline="0" noProof="0" dirty="0">
                <a:ln>
                  <a:noFill/>
                </a:ln>
                <a:solidFill>
                  <a:sysClr val="windowText" lastClr="000000"/>
                </a:solidFill>
                <a:effectLst/>
                <a:uLnTx/>
                <a:uFillTx/>
                <a:latin typeface="Arial"/>
                <a:cs typeface="Arial"/>
              </a:rPr>
              <a:t>Deklarativer Ansatz, formell, kompakt, strukturiert</a:t>
            </a:r>
          </a:p>
          <a:p>
            <a:r>
              <a:rPr lang="de-DE" sz="2400" kern="0" dirty="0">
                <a:solidFill>
                  <a:sysClr val="windowText" lastClr="000000"/>
                </a:solidFill>
                <a:latin typeface="Arial"/>
                <a:cs typeface="Arial"/>
              </a:rPr>
              <a:t>Vorteil: Kann mit reinem HTML gemixt werden</a:t>
            </a:r>
          </a:p>
          <a:p>
            <a:r>
              <a:rPr lang="de-DE" sz="2400" kern="0" dirty="0">
                <a:solidFill>
                  <a:sysClr val="windowText" lastClr="000000"/>
                </a:solidFill>
                <a:latin typeface="Arial"/>
                <a:cs typeface="Arial"/>
              </a:rPr>
              <a:t>XML Views sind „Best Practice“ in der UI5 Entwicklung</a:t>
            </a:r>
          </a:p>
        </p:txBody>
      </p:sp>
      <p:grpSp>
        <p:nvGrpSpPr>
          <p:cNvPr id="6" name="object 16">
            <a:extLst>
              <a:ext uri="{FF2B5EF4-FFF2-40B4-BE49-F238E27FC236}">
                <a16:creationId xmlns:a16="http://schemas.microsoft.com/office/drawing/2014/main" id="{C0F03FEE-7CFF-14FC-CC6B-CB5F1767CC9A}"/>
              </a:ext>
            </a:extLst>
          </p:cNvPr>
          <p:cNvGrpSpPr/>
          <p:nvPr/>
        </p:nvGrpSpPr>
        <p:grpSpPr>
          <a:xfrm>
            <a:off x="5329197" y="1866709"/>
            <a:ext cx="5682963" cy="4305582"/>
            <a:chOff x="1634239" y="5474573"/>
            <a:chExt cx="4582160" cy="3439160"/>
          </a:xfrm>
        </p:grpSpPr>
        <p:pic>
          <p:nvPicPr>
            <p:cNvPr id="7" name="object 17">
              <a:extLst>
                <a:ext uri="{FF2B5EF4-FFF2-40B4-BE49-F238E27FC236}">
                  <a16:creationId xmlns:a16="http://schemas.microsoft.com/office/drawing/2014/main" id="{409052F2-08A1-600B-C30A-918A3375B7F4}"/>
                </a:ext>
              </a:extLst>
            </p:cNvPr>
            <p:cNvPicPr/>
            <p:nvPr/>
          </p:nvPicPr>
          <p:blipFill>
            <a:blip r:embed="rId3" cstate="print"/>
            <a:stretch>
              <a:fillRect/>
            </a:stretch>
          </p:blipFill>
          <p:spPr>
            <a:xfrm>
              <a:off x="1639320" y="5525866"/>
              <a:ext cx="4571996" cy="3284217"/>
            </a:xfrm>
            <a:prstGeom prst="rect">
              <a:avLst/>
            </a:prstGeom>
          </p:spPr>
        </p:pic>
        <p:sp>
          <p:nvSpPr>
            <p:cNvPr id="8" name="object 18">
              <a:extLst>
                <a:ext uri="{FF2B5EF4-FFF2-40B4-BE49-F238E27FC236}">
                  <a16:creationId xmlns:a16="http://schemas.microsoft.com/office/drawing/2014/main" id="{A202AF6C-BD90-7F4E-934C-2BC00C081D02}"/>
                </a:ext>
              </a:extLst>
            </p:cNvPr>
            <p:cNvSpPr/>
            <p:nvPr/>
          </p:nvSpPr>
          <p:spPr>
            <a:xfrm>
              <a:off x="1634239" y="5474573"/>
              <a:ext cx="4582160" cy="3439160"/>
            </a:xfrm>
            <a:custGeom>
              <a:avLst/>
              <a:gdLst/>
              <a:ahLst/>
              <a:cxnLst/>
              <a:rect l="l" t="t" r="r" b="b"/>
              <a:pathLst>
                <a:path w="4582160" h="3439159">
                  <a:moveTo>
                    <a:pt x="0" y="3438540"/>
                  </a:moveTo>
                  <a:lnTo>
                    <a:pt x="4581540" y="3438540"/>
                  </a:lnTo>
                  <a:lnTo>
                    <a:pt x="4581540" y="0"/>
                  </a:lnTo>
                  <a:lnTo>
                    <a:pt x="0" y="0"/>
                  </a:lnTo>
                  <a:lnTo>
                    <a:pt x="0" y="3438540"/>
                  </a:lnTo>
                  <a:close/>
                </a:path>
              </a:pathLst>
            </a:custGeom>
            <a:ln w="9524">
              <a:solidFill>
                <a:srgbClr val="000000"/>
              </a:solidFill>
            </a:ln>
          </p:spPr>
          <p:txBody>
            <a:bodyPr wrap="square" lIns="0" tIns="0" rIns="0" bIns="0" rtlCol="0"/>
            <a:lstStyle/>
            <a:p>
              <a:endParaRPr/>
            </a:p>
          </p:txBody>
        </p:sp>
      </p:grpSp>
    </p:spTree>
    <p:extLst>
      <p:ext uri="{BB962C8B-B14F-4D97-AF65-F5344CB8AC3E}">
        <p14:creationId xmlns:p14="http://schemas.microsoft.com/office/powerpoint/2010/main" val="30542483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5ACEBD3-07F7-0D10-118B-CF590CFCF01D}"/>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1F5A4254-DF51-982B-72E4-509671D8B7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BA953C15-F08F-AC01-F890-14D2C6F30F4E}"/>
              </a:ext>
            </a:extLst>
          </p:cNvPr>
          <p:cNvSpPr>
            <a:spLocks noGrp="1"/>
          </p:cNvSpPr>
          <p:nvPr>
            <p:ph type="title"/>
          </p:nvPr>
        </p:nvSpPr>
        <p:spPr>
          <a:xfrm>
            <a:off x="838200" y="365125"/>
            <a:ext cx="10515600" cy="1325563"/>
          </a:xfrm>
        </p:spPr>
        <p:txBody>
          <a:bodyPr>
            <a:normAutofit/>
          </a:bodyPr>
          <a:lstStyle/>
          <a:p>
            <a:r>
              <a:rPr lang="de-DE" sz="4200" dirty="0"/>
              <a:t>MVC Konzept – View und Controller</a:t>
            </a:r>
          </a:p>
        </p:txBody>
      </p:sp>
      <p:sp>
        <p:nvSpPr>
          <p:cNvPr id="43" name="sketch line">
            <a:extLst>
              <a:ext uri="{FF2B5EF4-FFF2-40B4-BE49-F238E27FC236}">
                <a16:creationId xmlns:a16="http://schemas.microsoft.com/office/drawing/2014/main" id="{0C5FCD93-7FBD-14C0-BDB9-CB5E33F330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DDC49D69-E1D1-4C61-94A4-88DC6805B7C6}"/>
              </a:ext>
            </a:extLst>
          </p:cNvPr>
          <p:cNvSpPr>
            <a:spLocks noGrp="1"/>
          </p:cNvSpPr>
          <p:nvPr>
            <p:ph idx="1"/>
          </p:nvPr>
        </p:nvSpPr>
        <p:spPr>
          <a:xfrm>
            <a:off x="838200" y="1920331"/>
            <a:ext cx="3942030" cy="4251960"/>
          </a:xfrm>
        </p:spPr>
        <p:txBody>
          <a:bodyPr>
            <a:normAutofit fontScale="92500"/>
          </a:bodyPr>
          <a:lstStyle/>
          <a:p>
            <a:r>
              <a:rPr kumimoji="0" lang="de-DE" sz="2400" b="0" i="0" u="none" strike="noStrike" kern="0" cap="none" spc="0" normalizeH="0" baseline="0" noProof="0" dirty="0">
                <a:ln>
                  <a:noFill/>
                </a:ln>
                <a:solidFill>
                  <a:sysClr val="windowText" lastClr="000000"/>
                </a:solidFill>
                <a:effectLst/>
                <a:uLnTx/>
                <a:uFillTx/>
                <a:latin typeface="Arial"/>
                <a:cs typeface="Arial"/>
              </a:rPr>
              <a:t>Verknüpfung von View und Controller in XML View durch: </a:t>
            </a:r>
            <a:r>
              <a:rPr kumimoji="0" lang="de-DE" sz="2400" b="0" i="1" u="none" strike="noStrike" kern="0" cap="none" spc="0" normalizeH="0" baseline="0" noProof="0" dirty="0" err="1">
                <a:ln>
                  <a:noFill/>
                </a:ln>
                <a:solidFill>
                  <a:sysClr val="windowText" lastClr="000000"/>
                </a:solidFill>
                <a:effectLst/>
                <a:uLnTx/>
                <a:uFillTx/>
                <a:latin typeface="Arial"/>
                <a:cs typeface="Arial"/>
              </a:rPr>
              <a:t>controllerName</a:t>
            </a:r>
            <a:r>
              <a:rPr kumimoji="0" lang="de-DE" sz="2400" b="0" i="1" u="none" strike="noStrike" kern="0" cap="none" spc="0" normalizeH="0" baseline="0" noProof="0" dirty="0">
                <a:ln>
                  <a:noFill/>
                </a:ln>
                <a:solidFill>
                  <a:sysClr val="windowText" lastClr="000000"/>
                </a:solidFill>
                <a:effectLst/>
                <a:uLnTx/>
                <a:uFillTx/>
                <a:latin typeface="Arial"/>
                <a:cs typeface="Arial"/>
              </a:rPr>
              <a:t>=..</a:t>
            </a:r>
            <a:br>
              <a:rPr kumimoji="0" lang="de-DE" sz="2400" b="0" i="1" u="none" strike="noStrike" kern="0" cap="none" spc="0" normalizeH="0" baseline="0" noProof="0" dirty="0">
                <a:ln>
                  <a:noFill/>
                </a:ln>
                <a:solidFill>
                  <a:sysClr val="windowText" lastClr="000000"/>
                </a:solidFill>
                <a:effectLst/>
                <a:uLnTx/>
                <a:uFillTx/>
                <a:latin typeface="Arial"/>
                <a:cs typeface="Arial"/>
              </a:rPr>
            </a:br>
            <a:endParaRPr kumimoji="0" lang="de-DE" sz="2400" b="0" i="0" u="none" strike="noStrike" kern="0" cap="none" spc="0" normalizeH="0" baseline="0" noProof="0" dirty="0">
              <a:ln>
                <a:noFill/>
              </a:ln>
              <a:solidFill>
                <a:sysClr val="windowText" lastClr="000000"/>
              </a:solidFill>
              <a:effectLst/>
              <a:uLnTx/>
              <a:uFillTx/>
              <a:latin typeface="Arial"/>
              <a:cs typeface="Arial"/>
            </a:endParaRPr>
          </a:p>
          <a:p>
            <a:r>
              <a:rPr lang="de-DE" sz="2400" kern="0" dirty="0">
                <a:solidFill>
                  <a:sysClr val="windowText" lastClr="000000"/>
                </a:solidFill>
                <a:latin typeface="Arial"/>
                <a:cs typeface="Arial"/>
              </a:rPr>
              <a:t>Bsp. für Wiederverwendung: View zeigt </a:t>
            </a:r>
            <a:r>
              <a:rPr lang="de-DE" sz="2400" kern="0" dirty="0" err="1">
                <a:solidFill>
                  <a:sysClr val="windowText" lastClr="000000"/>
                </a:solidFill>
                <a:latin typeface="Arial"/>
                <a:cs typeface="Arial"/>
              </a:rPr>
              <a:t>Infomationen</a:t>
            </a:r>
            <a:r>
              <a:rPr lang="de-DE" sz="2400" kern="0" dirty="0">
                <a:solidFill>
                  <a:sysClr val="windowText" lastClr="000000"/>
                </a:solidFill>
                <a:latin typeface="Arial"/>
                <a:cs typeface="Arial"/>
              </a:rPr>
              <a:t> an, einmal für Produkte und für Kunden (selbes Layout), Controller mit selber Logik, Zuweisung unterschiedlicher Models (Daten) in </a:t>
            </a:r>
            <a:r>
              <a:rPr lang="de-DE" sz="2400" kern="0" dirty="0" err="1">
                <a:solidFill>
                  <a:sysClr val="windowText" lastClr="000000"/>
                </a:solidFill>
                <a:latin typeface="Arial"/>
                <a:cs typeface="Arial"/>
              </a:rPr>
              <a:t>Component</a:t>
            </a:r>
            <a:endParaRPr kumimoji="0" lang="de-DE" sz="2400" b="0" i="0" u="none" strike="noStrike" kern="0" cap="none" spc="0" normalizeH="0" baseline="0" noProof="0" dirty="0">
              <a:ln>
                <a:noFill/>
              </a:ln>
              <a:solidFill>
                <a:sysClr val="windowText" lastClr="000000"/>
              </a:solidFill>
              <a:effectLst/>
              <a:uLnTx/>
              <a:uFillTx/>
              <a:latin typeface="Arial"/>
              <a:cs typeface="Arial"/>
            </a:endParaRPr>
          </a:p>
        </p:txBody>
      </p:sp>
      <p:grpSp>
        <p:nvGrpSpPr>
          <p:cNvPr id="3" name="object 14">
            <a:extLst>
              <a:ext uri="{FF2B5EF4-FFF2-40B4-BE49-F238E27FC236}">
                <a16:creationId xmlns:a16="http://schemas.microsoft.com/office/drawing/2014/main" id="{1BF50939-EB7F-F233-24D5-B159ABBB2884}"/>
              </a:ext>
            </a:extLst>
          </p:cNvPr>
          <p:cNvGrpSpPr/>
          <p:nvPr/>
        </p:nvGrpSpPr>
        <p:grpSpPr>
          <a:xfrm>
            <a:off x="5470588" y="1902043"/>
            <a:ext cx="5410772" cy="3900634"/>
            <a:chOff x="1630108" y="5051342"/>
            <a:chExt cx="4591685" cy="3448685"/>
          </a:xfrm>
        </p:grpSpPr>
        <p:pic>
          <p:nvPicPr>
            <p:cNvPr id="4" name="object 15">
              <a:extLst>
                <a:ext uri="{FF2B5EF4-FFF2-40B4-BE49-F238E27FC236}">
                  <a16:creationId xmlns:a16="http://schemas.microsoft.com/office/drawing/2014/main" id="{92877E23-78D4-2AB2-7833-EDA7682312AD}"/>
                </a:ext>
              </a:extLst>
            </p:cNvPr>
            <p:cNvPicPr/>
            <p:nvPr/>
          </p:nvPicPr>
          <p:blipFill>
            <a:blip r:embed="rId3" cstate="print"/>
            <a:stretch>
              <a:fillRect/>
            </a:stretch>
          </p:blipFill>
          <p:spPr>
            <a:xfrm>
              <a:off x="1639574" y="5144773"/>
              <a:ext cx="4571996" cy="3284216"/>
            </a:xfrm>
            <a:prstGeom prst="rect">
              <a:avLst/>
            </a:prstGeom>
          </p:spPr>
        </p:pic>
        <p:sp>
          <p:nvSpPr>
            <p:cNvPr id="5" name="object 16">
              <a:extLst>
                <a:ext uri="{FF2B5EF4-FFF2-40B4-BE49-F238E27FC236}">
                  <a16:creationId xmlns:a16="http://schemas.microsoft.com/office/drawing/2014/main" id="{7398B7DB-7BF0-F990-0F2F-D9457370F163}"/>
                </a:ext>
              </a:extLst>
            </p:cNvPr>
            <p:cNvSpPr/>
            <p:nvPr/>
          </p:nvSpPr>
          <p:spPr>
            <a:xfrm>
              <a:off x="1634870" y="5056104"/>
              <a:ext cx="4582160" cy="3439160"/>
            </a:xfrm>
            <a:custGeom>
              <a:avLst/>
              <a:gdLst/>
              <a:ahLst/>
              <a:cxnLst/>
              <a:rect l="l" t="t" r="r" b="b"/>
              <a:pathLst>
                <a:path w="4582160" h="3439159">
                  <a:moveTo>
                    <a:pt x="0" y="3438540"/>
                  </a:moveTo>
                  <a:lnTo>
                    <a:pt x="4581540" y="3438540"/>
                  </a:lnTo>
                  <a:lnTo>
                    <a:pt x="4581540" y="0"/>
                  </a:lnTo>
                  <a:lnTo>
                    <a:pt x="0" y="0"/>
                  </a:lnTo>
                  <a:lnTo>
                    <a:pt x="0" y="3438540"/>
                  </a:lnTo>
                  <a:close/>
                </a:path>
              </a:pathLst>
            </a:custGeom>
            <a:ln w="9524">
              <a:solidFill>
                <a:srgbClr val="000000"/>
              </a:solidFill>
            </a:ln>
          </p:spPr>
          <p:txBody>
            <a:bodyPr wrap="square" lIns="0" tIns="0" rIns="0" bIns="0" rtlCol="0"/>
            <a:lstStyle/>
            <a:p>
              <a:endParaRPr/>
            </a:p>
          </p:txBody>
        </p:sp>
      </p:grpSp>
      <p:pic>
        <p:nvPicPr>
          <p:cNvPr id="9" name="Grafik 8">
            <a:extLst>
              <a:ext uri="{FF2B5EF4-FFF2-40B4-BE49-F238E27FC236}">
                <a16:creationId xmlns:a16="http://schemas.microsoft.com/office/drawing/2014/main" id="{3DE3C748-4BF6-2FFA-EFD7-3D7BCE8F66E2}"/>
              </a:ext>
            </a:extLst>
          </p:cNvPr>
          <p:cNvPicPr>
            <a:picLocks noChangeAspect="1"/>
          </p:cNvPicPr>
          <p:nvPr/>
        </p:nvPicPr>
        <p:blipFill>
          <a:blip r:embed="rId4"/>
          <a:stretch>
            <a:fillRect/>
          </a:stretch>
        </p:blipFill>
        <p:spPr>
          <a:xfrm>
            <a:off x="5754676" y="4756556"/>
            <a:ext cx="4706007" cy="1257475"/>
          </a:xfrm>
          <a:prstGeom prst="rect">
            <a:avLst/>
          </a:prstGeom>
        </p:spPr>
      </p:pic>
    </p:spTree>
    <p:extLst>
      <p:ext uri="{BB962C8B-B14F-4D97-AF65-F5344CB8AC3E}">
        <p14:creationId xmlns:p14="http://schemas.microsoft.com/office/powerpoint/2010/main" val="38145580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D9E925F-179F-0BAE-C2A9-D2A6A429C078}"/>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A6822580-3AEB-CB0D-5664-7AB33F3902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CF534D52-591E-8FED-DFAA-B04A5C925AF5}"/>
              </a:ext>
            </a:extLst>
          </p:cNvPr>
          <p:cNvSpPr>
            <a:spLocks noGrp="1"/>
          </p:cNvSpPr>
          <p:nvPr>
            <p:ph type="title"/>
          </p:nvPr>
        </p:nvSpPr>
        <p:spPr>
          <a:xfrm>
            <a:off x="838200" y="365125"/>
            <a:ext cx="10515600" cy="1325563"/>
          </a:xfrm>
        </p:spPr>
        <p:txBody>
          <a:bodyPr>
            <a:normAutofit/>
          </a:bodyPr>
          <a:lstStyle/>
          <a:p>
            <a:r>
              <a:rPr lang="de-DE" sz="4200" dirty="0"/>
              <a:t>Controller in SAPUI5</a:t>
            </a:r>
          </a:p>
        </p:txBody>
      </p:sp>
      <p:sp>
        <p:nvSpPr>
          <p:cNvPr id="43" name="sketch line">
            <a:extLst>
              <a:ext uri="{FF2B5EF4-FFF2-40B4-BE49-F238E27FC236}">
                <a16:creationId xmlns:a16="http://schemas.microsoft.com/office/drawing/2014/main" id="{67B71F23-E5EA-7244-A441-9A35EE433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6EB3E084-7CDF-1B9F-B920-A4603F341F0D}"/>
              </a:ext>
            </a:extLst>
          </p:cNvPr>
          <p:cNvSpPr>
            <a:spLocks noGrp="1"/>
          </p:cNvSpPr>
          <p:nvPr>
            <p:ph idx="1"/>
          </p:nvPr>
        </p:nvSpPr>
        <p:spPr>
          <a:xfrm>
            <a:off x="838200" y="1920331"/>
            <a:ext cx="3942030" cy="4251960"/>
          </a:xfrm>
        </p:spPr>
        <p:txBody>
          <a:bodyPr>
            <a:normAutofit fontScale="92500"/>
          </a:bodyPr>
          <a:lstStyle/>
          <a:p>
            <a:r>
              <a:rPr kumimoji="0" lang="de-DE" sz="2400" b="0" i="0" u="none" strike="noStrike" kern="0" cap="none" spc="0" normalizeH="0" baseline="0" noProof="0" dirty="0">
                <a:ln>
                  <a:noFill/>
                </a:ln>
                <a:solidFill>
                  <a:sysClr val="windowText" lastClr="000000"/>
                </a:solidFill>
                <a:effectLst/>
                <a:uLnTx/>
                <a:uFillTx/>
                <a:latin typeface="Arial"/>
                <a:cs typeface="Arial"/>
              </a:rPr>
              <a:t>Verknüpfung von View und Controller in XML View durch: </a:t>
            </a:r>
            <a:r>
              <a:rPr kumimoji="0" lang="de-DE" sz="2400" b="0" i="1" u="none" strike="noStrike" kern="0" cap="none" spc="0" normalizeH="0" baseline="0" noProof="0" dirty="0" err="1">
                <a:ln>
                  <a:noFill/>
                </a:ln>
                <a:solidFill>
                  <a:sysClr val="windowText" lastClr="000000"/>
                </a:solidFill>
                <a:effectLst/>
                <a:uLnTx/>
                <a:uFillTx/>
                <a:latin typeface="Arial"/>
                <a:cs typeface="Arial"/>
              </a:rPr>
              <a:t>controllerName</a:t>
            </a:r>
            <a:r>
              <a:rPr kumimoji="0" lang="de-DE" sz="2400" b="0" i="1" u="none" strike="noStrike" kern="0" cap="none" spc="0" normalizeH="0" baseline="0" noProof="0" dirty="0">
                <a:ln>
                  <a:noFill/>
                </a:ln>
                <a:solidFill>
                  <a:sysClr val="windowText" lastClr="000000"/>
                </a:solidFill>
                <a:effectLst/>
                <a:uLnTx/>
                <a:uFillTx/>
                <a:latin typeface="Arial"/>
                <a:cs typeface="Arial"/>
              </a:rPr>
              <a:t>=..</a:t>
            </a:r>
            <a:br>
              <a:rPr kumimoji="0" lang="de-DE" sz="2400" b="0" i="1" u="none" strike="noStrike" kern="0" cap="none" spc="0" normalizeH="0" baseline="0" noProof="0" dirty="0">
                <a:ln>
                  <a:noFill/>
                </a:ln>
                <a:solidFill>
                  <a:sysClr val="windowText" lastClr="000000"/>
                </a:solidFill>
                <a:effectLst/>
                <a:uLnTx/>
                <a:uFillTx/>
                <a:latin typeface="Arial"/>
                <a:cs typeface="Arial"/>
              </a:rPr>
            </a:br>
            <a:endParaRPr kumimoji="0" lang="de-DE" sz="2400" b="0" i="0" u="none" strike="noStrike" kern="0" cap="none" spc="0" normalizeH="0" baseline="0" noProof="0" dirty="0">
              <a:ln>
                <a:noFill/>
              </a:ln>
              <a:solidFill>
                <a:sysClr val="windowText" lastClr="000000"/>
              </a:solidFill>
              <a:effectLst/>
              <a:uLnTx/>
              <a:uFillTx/>
              <a:latin typeface="Arial"/>
              <a:cs typeface="Arial"/>
            </a:endParaRPr>
          </a:p>
          <a:p>
            <a:r>
              <a:rPr lang="de-DE" sz="2400" kern="0" dirty="0">
                <a:solidFill>
                  <a:sysClr val="windowText" lastClr="000000"/>
                </a:solidFill>
                <a:latin typeface="Arial"/>
                <a:cs typeface="Arial"/>
              </a:rPr>
              <a:t>Bsp. für Wiederverwendung: View zeigt </a:t>
            </a:r>
            <a:r>
              <a:rPr lang="de-DE" sz="2400" kern="0" dirty="0" err="1">
                <a:solidFill>
                  <a:sysClr val="windowText" lastClr="000000"/>
                </a:solidFill>
                <a:latin typeface="Arial"/>
                <a:cs typeface="Arial"/>
              </a:rPr>
              <a:t>Infomationen</a:t>
            </a:r>
            <a:r>
              <a:rPr lang="de-DE" sz="2400" kern="0" dirty="0">
                <a:solidFill>
                  <a:sysClr val="windowText" lastClr="000000"/>
                </a:solidFill>
                <a:latin typeface="Arial"/>
                <a:cs typeface="Arial"/>
              </a:rPr>
              <a:t> an, einmal für Produkte und für Kunden (selbes Layout), Controller mit selber Logik, Zuweisung unterschiedlicher Models (Daten) in </a:t>
            </a:r>
            <a:r>
              <a:rPr lang="de-DE" sz="2400" kern="0" dirty="0" err="1">
                <a:solidFill>
                  <a:sysClr val="windowText" lastClr="000000"/>
                </a:solidFill>
                <a:latin typeface="Arial"/>
                <a:cs typeface="Arial"/>
              </a:rPr>
              <a:t>Component</a:t>
            </a:r>
            <a:endParaRPr kumimoji="0" lang="de-DE" sz="2400" b="0" i="0" u="none" strike="noStrike" kern="0" cap="none" spc="0" normalizeH="0" baseline="0" noProof="0" dirty="0">
              <a:ln>
                <a:noFill/>
              </a:ln>
              <a:solidFill>
                <a:sysClr val="windowText" lastClr="000000"/>
              </a:solidFill>
              <a:effectLst/>
              <a:uLnTx/>
              <a:uFillTx/>
              <a:latin typeface="Arial"/>
              <a:cs typeface="Arial"/>
            </a:endParaRPr>
          </a:p>
        </p:txBody>
      </p:sp>
      <p:grpSp>
        <p:nvGrpSpPr>
          <p:cNvPr id="3" name="object 10">
            <a:extLst>
              <a:ext uri="{FF2B5EF4-FFF2-40B4-BE49-F238E27FC236}">
                <a16:creationId xmlns:a16="http://schemas.microsoft.com/office/drawing/2014/main" id="{D4818854-1D9E-9F13-2D90-BA4D43DBCD7B}"/>
              </a:ext>
            </a:extLst>
          </p:cNvPr>
          <p:cNvGrpSpPr/>
          <p:nvPr/>
        </p:nvGrpSpPr>
        <p:grpSpPr>
          <a:xfrm>
            <a:off x="5676376" y="1920331"/>
            <a:ext cx="5613295" cy="4215384"/>
            <a:chOff x="1629477" y="1431851"/>
            <a:chExt cx="4591685" cy="3448685"/>
          </a:xfrm>
        </p:grpSpPr>
        <p:pic>
          <p:nvPicPr>
            <p:cNvPr id="4" name="object 11">
              <a:extLst>
                <a:ext uri="{FF2B5EF4-FFF2-40B4-BE49-F238E27FC236}">
                  <a16:creationId xmlns:a16="http://schemas.microsoft.com/office/drawing/2014/main" id="{C172CE60-1746-6231-5DF7-E7AC0E80BAD5}"/>
                </a:ext>
              </a:extLst>
            </p:cNvPr>
            <p:cNvPicPr/>
            <p:nvPr/>
          </p:nvPicPr>
          <p:blipFill>
            <a:blip r:embed="rId3" cstate="print"/>
            <a:stretch>
              <a:fillRect/>
            </a:stretch>
          </p:blipFill>
          <p:spPr>
            <a:xfrm>
              <a:off x="1638933" y="1525280"/>
              <a:ext cx="4571996" cy="3284219"/>
            </a:xfrm>
            <a:prstGeom prst="rect">
              <a:avLst/>
            </a:prstGeom>
          </p:spPr>
        </p:pic>
        <p:sp>
          <p:nvSpPr>
            <p:cNvPr id="5" name="object 12">
              <a:extLst>
                <a:ext uri="{FF2B5EF4-FFF2-40B4-BE49-F238E27FC236}">
                  <a16:creationId xmlns:a16="http://schemas.microsoft.com/office/drawing/2014/main" id="{A8F6F55A-72AF-1AAC-1E59-E461F2DB58CF}"/>
                </a:ext>
              </a:extLst>
            </p:cNvPr>
            <p:cNvSpPr/>
            <p:nvPr/>
          </p:nvSpPr>
          <p:spPr>
            <a:xfrm>
              <a:off x="1634239" y="1436613"/>
              <a:ext cx="4582160" cy="3439160"/>
            </a:xfrm>
            <a:custGeom>
              <a:avLst/>
              <a:gdLst/>
              <a:ahLst/>
              <a:cxnLst/>
              <a:rect l="l" t="t" r="r" b="b"/>
              <a:pathLst>
                <a:path w="4582160" h="3439160">
                  <a:moveTo>
                    <a:pt x="0" y="3438540"/>
                  </a:moveTo>
                  <a:lnTo>
                    <a:pt x="4581540" y="3438540"/>
                  </a:lnTo>
                  <a:lnTo>
                    <a:pt x="4581540" y="0"/>
                  </a:lnTo>
                  <a:lnTo>
                    <a:pt x="0" y="0"/>
                  </a:lnTo>
                  <a:lnTo>
                    <a:pt x="0" y="3438540"/>
                  </a:lnTo>
                  <a:close/>
                </a:path>
              </a:pathLst>
            </a:custGeom>
            <a:ln w="9524">
              <a:solidFill>
                <a:srgbClr val="000000"/>
              </a:solidFill>
            </a:ln>
          </p:spPr>
          <p:txBody>
            <a:bodyPr wrap="square" lIns="0" tIns="0" rIns="0" bIns="0" rtlCol="0"/>
            <a:lstStyle/>
            <a:p>
              <a:endParaRPr/>
            </a:p>
          </p:txBody>
        </p:sp>
      </p:grpSp>
    </p:spTree>
    <p:extLst>
      <p:ext uri="{BB962C8B-B14F-4D97-AF65-F5344CB8AC3E}">
        <p14:creationId xmlns:p14="http://schemas.microsoft.com/office/powerpoint/2010/main" val="305352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B59BCC6-B114-9ADC-AFD7-AFE38B9D700A}"/>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CF169D53-5270-C59B-33A8-C3643E7926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A855864F-84AC-631E-EB29-5537F19449CC}"/>
              </a:ext>
            </a:extLst>
          </p:cNvPr>
          <p:cNvSpPr>
            <a:spLocks noGrp="1"/>
          </p:cNvSpPr>
          <p:nvPr>
            <p:ph type="title"/>
          </p:nvPr>
        </p:nvSpPr>
        <p:spPr>
          <a:xfrm>
            <a:off x="838200" y="365125"/>
            <a:ext cx="10515600" cy="1325563"/>
          </a:xfrm>
        </p:spPr>
        <p:txBody>
          <a:bodyPr>
            <a:normAutofit/>
          </a:bodyPr>
          <a:lstStyle/>
          <a:p>
            <a:r>
              <a:rPr lang="de-DE" sz="4200" dirty="0"/>
              <a:t>Controller – Registrierung Events</a:t>
            </a:r>
          </a:p>
        </p:txBody>
      </p:sp>
      <p:sp>
        <p:nvSpPr>
          <p:cNvPr id="43" name="sketch line">
            <a:extLst>
              <a:ext uri="{FF2B5EF4-FFF2-40B4-BE49-F238E27FC236}">
                <a16:creationId xmlns:a16="http://schemas.microsoft.com/office/drawing/2014/main" id="{3A40D81B-4CC2-560B-4AEB-1F7DC59C1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D7E64220-70A1-CA77-A215-776AA0040893}"/>
              </a:ext>
            </a:extLst>
          </p:cNvPr>
          <p:cNvSpPr>
            <a:spLocks noGrp="1"/>
          </p:cNvSpPr>
          <p:nvPr>
            <p:ph idx="1"/>
          </p:nvPr>
        </p:nvSpPr>
        <p:spPr>
          <a:xfrm>
            <a:off x="838200" y="1920331"/>
            <a:ext cx="3942030" cy="4251960"/>
          </a:xfrm>
        </p:spPr>
        <p:txBody>
          <a:bodyPr>
            <a:normAutofit/>
          </a:bodyPr>
          <a:lstStyle/>
          <a:p>
            <a:br>
              <a:rPr kumimoji="0" lang="de-DE" sz="2400" b="0" i="1" u="none" strike="noStrike" kern="0" cap="none" spc="0" normalizeH="0" baseline="0" noProof="0" dirty="0">
                <a:ln>
                  <a:noFill/>
                </a:ln>
                <a:solidFill>
                  <a:sysClr val="windowText" lastClr="000000"/>
                </a:solidFill>
                <a:effectLst/>
                <a:uLnTx/>
                <a:uFillTx/>
                <a:latin typeface="Arial"/>
                <a:cs typeface="Arial"/>
              </a:rPr>
            </a:br>
            <a:endParaRPr kumimoji="0" lang="de-DE" sz="2400" b="0" i="0" u="none" strike="noStrike" kern="0" cap="none" spc="0" normalizeH="0" baseline="0" noProof="0" dirty="0">
              <a:ln>
                <a:noFill/>
              </a:ln>
              <a:solidFill>
                <a:sysClr val="windowText" lastClr="000000"/>
              </a:solidFill>
              <a:effectLst/>
              <a:uLnTx/>
              <a:uFillTx/>
              <a:latin typeface="Arial"/>
              <a:cs typeface="Arial"/>
            </a:endParaRPr>
          </a:p>
          <a:p>
            <a:r>
              <a:rPr lang="de-DE" sz="2400" kern="0" dirty="0">
                <a:solidFill>
                  <a:sysClr val="windowText" lastClr="000000"/>
                </a:solidFill>
                <a:latin typeface="Arial"/>
                <a:cs typeface="Arial"/>
              </a:rPr>
              <a:t>Bsp. für Wiederverwendung: View zeigt Informationen an, einmal für Produkte und für Kunden (selbes Layout), Controller mit selber Logik, Zuweisung unterschiedlicher Models (Daten) in </a:t>
            </a:r>
            <a:r>
              <a:rPr lang="de-DE" sz="2400" kern="0" dirty="0" err="1">
                <a:solidFill>
                  <a:sysClr val="windowText" lastClr="000000"/>
                </a:solidFill>
                <a:latin typeface="Arial"/>
                <a:cs typeface="Arial"/>
              </a:rPr>
              <a:t>Component</a:t>
            </a:r>
            <a:endParaRPr kumimoji="0" lang="de-DE" sz="2400" b="0" i="0" u="none" strike="noStrike" kern="0" cap="none" spc="0" normalizeH="0" baseline="0" noProof="0" dirty="0">
              <a:ln>
                <a:noFill/>
              </a:ln>
              <a:solidFill>
                <a:sysClr val="windowText" lastClr="000000"/>
              </a:solidFill>
              <a:effectLst/>
              <a:uLnTx/>
              <a:uFillTx/>
              <a:latin typeface="Arial"/>
              <a:cs typeface="Arial"/>
            </a:endParaRPr>
          </a:p>
        </p:txBody>
      </p:sp>
      <p:pic>
        <p:nvPicPr>
          <p:cNvPr id="6" name="object 14">
            <a:extLst>
              <a:ext uri="{FF2B5EF4-FFF2-40B4-BE49-F238E27FC236}">
                <a16:creationId xmlns:a16="http://schemas.microsoft.com/office/drawing/2014/main" id="{DF8EEE86-FE7A-6A72-6F9F-FDE87DC8C3F0}"/>
              </a:ext>
            </a:extLst>
          </p:cNvPr>
          <p:cNvPicPr/>
          <p:nvPr/>
        </p:nvPicPr>
        <p:blipFill>
          <a:blip r:embed="rId3" cstate="print"/>
          <a:stretch>
            <a:fillRect/>
          </a:stretch>
        </p:blipFill>
        <p:spPr>
          <a:xfrm>
            <a:off x="5618429" y="1827831"/>
            <a:ext cx="5499225" cy="4002420"/>
          </a:xfrm>
          <a:prstGeom prst="rect">
            <a:avLst/>
          </a:prstGeom>
        </p:spPr>
      </p:pic>
    </p:spTree>
    <p:extLst>
      <p:ext uri="{BB962C8B-B14F-4D97-AF65-F5344CB8AC3E}">
        <p14:creationId xmlns:p14="http://schemas.microsoft.com/office/powerpoint/2010/main" val="1468046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AD8367B-07C8-D8A8-9779-121ECD1A740A}"/>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EFA6AE96-AA5E-C32C-F761-7391B2613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AF96BBD1-EF1C-ED70-A3BD-6B87D19C5692}"/>
              </a:ext>
            </a:extLst>
          </p:cNvPr>
          <p:cNvSpPr>
            <a:spLocks noGrp="1"/>
          </p:cNvSpPr>
          <p:nvPr>
            <p:ph type="title"/>
          </p:nvPr>
        </p:nvSpPr>
        <p:spPr>
          <a:xfrm>
            <a:off x="838200" y="365125"/>
            <a:ext cx="10515600" cy="1325563"/>
          </a:xfrm>
        </p:spPr>
        <p:txBody>
          <a:bodyPr>
            <a:normAutofit/>
          </a:bodyPr>
          <a:lstStyle/>
          <a:p>
            <a:r>
              <a:rPr lang="de-DE" sz="4000" dirty="0"/>
              <a:t>Controller – Registrierung v. Events im Controller</a:t>
            </a:r>
          </a:p>
        </p:txBody>
      </p:sp>
      <p:sp>
        <p:nvSpPr>
          <p:cNvPr id="43" name="sketch line">
            <a:extLst>
              <a:ext uri="{FF2B5EF4-FFF2-40B4-BE49-F238E27FC236}">
                <a16:creationId xmlns:a16="http://schemas.microsoft.com/office/drawing/2014/main" id="{19B645E9-1EEF-56BB-D042-620EE0F6B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9AC4ED1D-A68A-A7B9-7C9F-7E30D91BF8C0}"/>
              </a:ext>
            </a:extLst>
          </p:cNvPr>
          <p:cNvSpPr>
            <a:spLocks noGrp="1"/>
          </p:cNvSpPr>
          <p:nvPr>
            <p:ph idx="1"/>
          </p:nvPr>
        </p:nvSpPr>
        <p:spPr>
          <a:xfrm>
            <a:off x="838200" y="1920331"/>
            <a:ext cx="10515600" cy="4251960"/>
          </a:xfrm>
        </p:spPr>
        <p:txBody>
          <a:bodyPr>
            <a:normAutofit fontScale="92500" lnSpcReduction="20000"/>
          </a:bodyPr>
          <a:lstStyle/>
          <a:p>
            <a:r>
              <a:rPr lang="de-DE" sz="2400" i="1" kern="0" dirty="0">
                <a:solidFill>
                  <a:sysClr val="windowText" lastClr="000000"/>
                </a:solidFill>
                <a:latin typeface="Arial"/>
                <a:cs typeface="Arial"/>
              </a:rPr>
              <a:t>Im Controller:</a:t>
            </a:r>
          </a:p>
          <a:p>
            <a:pPr lvl="1"/>
            <a:r>
              <a:rPr lang="de-DE" sz="2000" kern="0" dirty="0">
                <a:solidFill>
                  <a:sysClr val="windowText" lastClr="000000"/>
                </a:solidFill>
                <a:latin typeface="Arial"/>
                <a:cs typeface="Arial"/>
              </a:rPr>
              <a:t>Registrierung des Events für ein SAPUI5 Control durch Aufruf von ui5Control.attach&lt;</a:t>
            </a:r>
            <a:r>
              <a:rPr lang="de-DE" sz="2000" kern="0" dirty="0" err="1">
                <a:solidFill>
                  <a:sysClr val="windowText" lastClr="000000"/>
                </a:solidFill>
                <a:latin typeface="Arial"/>
                <a:cs typeface="Arial"/>
              </a:rPr>
              <a:t>EventName</a:t>
            </a:r>
            <a:r>
              <a:rPr lang="de-DE" sz="2000" kern="0" dirty="0">
                <a:solidFill>
                  <a:sysClr val="windowText" lastClr="000000"/>
                </a:solidFill>
                <a:latin typeface="Arial"/>
                <a:cs typeface="Arial"/>
              </a:rPr>
              <a:t>&gt; und Übergabe der </a:t>
            </a:r>
            <a:r>
              <a:rPr lang="de-DE" sz="2000" kern="0" dirty="0" err="1">
                <a:solidFill>
                  <a:sysClr val="windowText" lastClr="000000"/>
                </a:solidFill>
                <a:latin typeface="Arial"/>
                <a:cs typeface="Arial"/>
              </a:rPr>
              <a:t>EventHandler</a:t>
            </a:r>
            <a:r>
              <a:rPr lang="de-DE" sz="2000" kern="0" dirty="0">
                <a:solidFill>
                  <a:sysClr val="windowText" lastClr="000000"/>
                </a:solidFill>
                <a:latin typeface="Arial"/>
                <a:cs typeface="Arial"/>
              </a:rPr>
              <a:t> Funktion welche den Code nach Eintreten des Events ausführt:</a:t>
            </a:r>
          </a:p>
          <a:p>
            <a:pPr marL="457200" lvl="1" indent="0">
              <a:buNone/>
            </a:pPr>
            <a:endParaRPr lang="de-DE" sz="2000" kern="0" dirty="0">
              <a:solidFill>
                <a:sysClr val="windowText" lastClr="000000"/>
              </a:solidFill>
              <a:latin typeface="Arial"/>
              <a:cs typeface="Arial"/>
            </a:endParaRPr>
          </a:p>
          <a:p>
            <a:pPr lvl="2"/>
            <a:r>
              <a:rPr lang="de-DE" sz="1600" i="1" kern="0" dirty="0">
                <a:solidFill>
                  <a:sysClr val="windowText" lastClr="000000"/>
                </a:solidFill>
                <a:latin typeface="Arial"/>
                <a:cs typeface="Arial"/>
              </a:rPr>
              <a:t>	oSlider1.attachChange( </a:t>
            </a:r>
            <a:r>
              <a:rPr lang="de-DE" sz="1600" i="1" kern="0" dirty="0" err="1">
                <a:solidFill>
                  <a:sysClr val="windowText" lastClr="000000"/>
                </a:solidFill>
                <a:latin typeface="Arial"/>
                <a:cs typeface="Arial"/>
              </a:rPr>
              <a:t>function</a:t>
            </a:r>
            <a:r>
              <a:rPr lang="de-DE" sz="1600" i="1" kern="0" dirty="0">
                <a:solidFill>
                  <a:sysClr val="windowText" lastClr="000000"/>
                </a:solidFill>
                <a:latin typeface="Arial"/>
                <a:cs typeface="Arial"/>
              </a:rPr>
              <a:t>() { alert(„</a:t>
            </a:r>
            <a:r>
              <a:rPr lang="de-DE" sz="1600" i="1" kern="0" dirty="0" err="1">
                <a:solidFill>
                  <a:sysClr val="windowText" lastClr="000000"/>
                </a:solidFill>
                <a:latin typeface="Arial"/>
                <a:cs typeface="Arial"/>
              </a:rPr>
              <a:t>you</a:t>
            </a:r>
            <a:r>
              <a:rPr lang="de-DE" sz="1600" i="1" kern="0" dirty="0">
                <a:solidFill>
                  <a:sysClr val="windowText" lastClr="000000"/>
                </a:solidFill>
                <a:latin typeface="Arial"/>
                <a:cs typeface="Arial"/>
              </a:rPr>
              <a:t> </a:t>
            </a:r>
            <a:r>
              <a:rPr lang="de-DE" sz="1600" i="1" kern="0" dirty="0" err="1">
                <a:solidFill>
                  <a:sysClr val="windowText" lastClr="000000"/>
                </a:solidFill>
                <a:latin typeface="Arial"/>
                <a:cs typeface="Arial"/>
              </a:rPr>
              <a:t>slided</a:t>
            </a:r>
            <a:r>
              <a:rPr lang="de-DE" sz="1600" i="1" kern="0" dirty="0">
                <a:solidFill>
                  <a:sysClr val="windowText" lastClr="000000"/>
                </a:solidFill>
                <a:latin typeface="Arial"/>
                <a:cs typeface="Arial"/>
              </a:rPr>
              <a:t>:“ + oSlider1.getValue());</a:t>
            </a:r>
            <a:br>
              <a:rPr lang="de-DE" sz="1600" i="1" kern="0" dirty="0">
                <a:solidFill>
                  <a:sysClr val="windowText" lastClr="000000"/>
                </a:solidFill>
                <a:latin typeface="Arial"/>
                <a:cs typeface="Arial"/>
              </a:rPr>
            </a:br>
            <a:endParaRPr lang="de-DE" sz="1600" i="1" kern="0" dirty="0">
              <a:solidFill>
                <a:sysClr val="windowText" lastClr="000000"/>
              </a:solidFill>
              <a:latin typeface="Arial"/>
              <a:cs typeface="Arial"/>
            </a:endParaRPr>
          </a:p>
          <a:p>
            <a:pPr lvl="1"/>
            <a:r>
              <a:rPr lang="de-DE" sz="2000" kern="0" dirty="0">
                <a:solidFill>
                  <a:sysClr val="windowText" lastClr="000000"/>
                </a:solidFill>
                <a:latin typeface="Arial"/>
                <a:cs typeface="Arial"/>
              </a:rPr>
              <a:t>Im Controller (</a:t>
            </a:r>
            <a:r>
              <a:rPr lang="de-DE" sz="2000" kern="0" dirty="0" err="1">
                <a:solidFill>
                  <a:sysClr val="windowText" lastClr="000000"/>
                </a:solidFill>
                <a:latin typeface="Arial"/>
                <a:cs typeface="Arial"/>
              </a:rPr>
              <a:t>this</a:t>
            </a:r>
            <a:r>
              <a:rPr lang="de-DE" sz="2000" kern="0" dirty="0">
                <a:solidFill>
                  <a:sysClr val="windowText" lastClr="000000"/>
                </a:solidFill>
                <a:latin typeface="Arial"/>
                <a:cs typeface="Arial"/>
              </a:rPr>
              <a:t>) ist </a:t>
            </a:r>
            <a:r>
              <a:rPr lang="de-DE" sz="2000" kern="0" dirty="0" err="1">
                <a:solidFill>
                  <a:sysClr val="windowText" lastClr="000000"/>
                </a:solidFill>
                <a:latin typeface="Arial"/>
                <a:cs typeface="Arial"/>
              </a:rPr>
              <a:t>EventHandler</a:t>
            </a:r>
            <a:r>
              <a:rPr lang="de-DE" sz="2000" kern="0" dirty="0">
                <a:solidFill>
                  <a:sysClr val="windowText" lastClr="000000"/>
                </a:solidFill>
                <a:latin typeface="Arial"/>
                <a:cs typeface="Arial"/>
              </a:rPr>
              <a:t> Funktion typischerweise eine Funktion, welche als Namenskonvention mit dem Präfix on… beginnen sollte:</a:t>
            </a:r>
            <a:br>
              <a:rPr lang="de-DE" sz="2000" kern="0" dirty="0">
                <a:solidFill>
                  <a:sysClr val="windowText" lastClr="000000"/>
                </a:solidFill>
                <a:latin typeface="Arial"/>
                <a:cs typeface="Arial"/>
              </a:rPr>
            </a:br>
            <a:endParaRPr lang="de-DE" sz="2000" kern="0" dirty="0">
              <a:solidFill>
                <a:sysClr val="windowText" lastClr="000000"/>
              </a:solidFill>
              <a:latin typeface="Arial"/>
              <a:cs typeface="Arial"/>
            </a:endParaRPr>
          </a:p>
          <a:p>
            <a:pPr lvl="2"/>
            <a:r>
              <a:rPr lang="de-DE" sz="1600" i="1" kern="0" dirty="0">
                <a:solidFill>
                  <a:sysClr val="windowText" lastClr="000000"/>
                </a:solidFill>
                <a:latin typeface="Arial"/>
                <a:cs typeface="Arial"/>
              </a:rPr>
              <a:t>	oSlider1.attachChange( </a:t>
            </a:r>
            <a:r>
              <a:rPr lang="de-DE" sz="1600" i="1" kern="0" dirty="0" err="1">
                <a:solidFill>
                  <a:sysClr val="windowText" lastClr="000000"/>
                </a:solidFill>
                <a:latin typeface="Arial"/>
                <a:cs typeface="Arial"/>
              </a:rPr>
              <a:t>this.onShowPopup</a:t>
            </a:r>
            <a:r>
              <a:rPr lang="de-DE" sz="1600" i="1" kern="0" dirty="0">
                <a:solidFill>
                  <a:sysClr val="windowText" lastClr="000000"/>
                </a:solidFill>
                <a:latin typeface="Arial"/>
                <a:cs typeface="Arial"/>
              </a:rPr>
              <a:t>);</a:t>
            </a:r>
            <a:br>
              <a:rPr lang="de-DE" sz="1600" i="1" kern="0" dirty="0">
                <a:solidFill>
                  <a:sysClr val="windowText" lastClr="000000"/>
                </a:solidFill>
                <a:latin typeface="Arial"/>
                <a:cs typeface="Arial"/>
              </a:rPr>
            </a:br>
            <a:endParaRPr lang="de-DE" sz="1600" i="1" kern="0" dirty="0">
              <a:solidFill>
                <a:sysClr val="windowText" lastClr="000000"/>
              </a:solidFill>
              <a:latin typeface="Arial"/>
              <a:cs typeface="Arial"/>
            </a:endParaRPr>
          </a:p>
          <a:p>
            <a:pPr lvl="1"/>
            <a:r>
              <a:rPr lang="de-DE" kern="0" dirty="0">
                <a:solidFill>
                  <a:sysClr val="windowText" lastClr="000000"/>
                </a:solidFill>
                <a:latin typeface="Arial"/>
                <a:cs typeface="Arial"/>
              </a:rPr>
              <a:t>Um eine mehrfache Registrierung zu vermeiden, </a:t>
            </a:r>
            <a:r>
              <a:rPr lang="de-DE" kern="0" dirty="0" err="1">
                <a:solidFill>
                  <a:sysClr val="windowText" lastClr="000000"/>
                </a:solidFill>
                <a:latin typeface="Arial"/>
                <a:cs typeface="Arial"/>
              </a:rPr>
              <a:t>attachChange</a:t>
            </a:r>
            <a:r>
              <a:rPr lang="de-DE" kern="0" dirty="0">
                <a:solidFill>
                  <a:sysClr val="windowText" lastClr="000000"/>
                </a:solidFill>
                <a:latin typeface="Arial"/>
                <a:cs typeface="Arial"/>
              </a:rPr>
              <a:t> nur einmal aufrufen und später (spätestens in </a:t>
            </a:r>
            <a:r>
              <a:rPr lang="de-DE" kern="0" dirty="0" err="1">
                <a:solidFill>
                  <a:sysClr val="windowText" lastClr="000000"/>
                </a:solidFill>
                <a:latin typeface="Arial"/>
                <a:cs typeface="Arial"/>
              </a:rPr>
              <a:t>onExit</a:t>
            </a:r>
            <a:r>
              <a:rPr lang="de-DE" kern="0" dirty="0">
                <a:solidFill>
                  <a:sysClr val="windowText" lastClr="000000"/>
                </a:solidFill>
                <a:latin typeface="Arial"/>
                <a:cs typeface="Arial"/>
              </a:rPr>
              <a:t> Methode) wieder </a:t>
            </a:r>
            <a:r>
              <a:rPr lang="de-DE" kern="0" dirty="0" err="1">
                <a:solidFill>
                  <a:sysClr val="windowText" lastClr="000000"/>
                </a:solidFill>
                <a:latin typeface="Arial"/>
                <a:cs typeface="Arial"/>
              </a:rPr>
              <a:t>deregistrieren</a:t>
            </a:r>
            <a:br>
              <a:rPr lang="de-DE" kern="0" dirty="0">
                <a:solidFill>
                  <a:sysClr val="windowText" lastClr="000000"/>
                </a:solidFill>
                <a:latin typeface="Arial"/>
                <a:cs typeface="Arial"/>
              </a:rPr>
            </a:br>
            <a:endParaRPr lang="de-DE" kern="0" dirty="0">
              <a:solidFill>
                <a:sysClr val="windowText" lastClr="000000"/>
              </a:solidFill>
              <a:latin typeface="Arial"/>
              <a:cs typeface="Arial"/>
            </a:endParaRPr>
          </a:p>
          <a:p>
            <a:pPr lvl="2"/>
            <a:r>
              <a:rPr lang="de-DE" sz="1600" i="1" kern="0" dirty="0">
                <a:solidFill>
                  <a:sysClr val="windowText" lastClr="000000"/>
                </a:solidFill>
                <a:latin typeface="Arial"/>
                <a:cs typeface="Arial"/>
              </a:rPr>
              <a:t>oSlider1.detachChange( </a:t>
            </a:r>
            <a:r>
              <a:rPr lang="de-DE" sz="1600" i="1" kern="0" dirty="0" err="1">
                <a:solidFill>
                  <a:sysClr val="windowText" lastClr="000000"/>
                </a:solidFill>
                <a:latin typeface="Arial"/>
                <a:cs typeface="Arial"/>
              </a:rPr>
              <a:t>this.onShowPopup</a:t>
            </a:r>
            <a:r>
              <a:rPr lang="de-DE" sz="1600" i="1" kern="0" dirty="0">
                <a:solidFill>
                  <a:sysClr val="windowText" lastClr="000000"/>
                </a:solidFill>
                <a:latin typeface="Arial"/>
                <a:cs typeface="Arial"/>
              </a:rPr>
              <a:t>);</a:t>
            </a:r>
            <a:br>
              <a:rPr lang="de-DE" kern="0" dirty="0">
                <a:solidFill>
                  <a:sysClr val="windowText" lastClr="000000"/>
                </a:solidFill>
                <a:latin typeface="Arial"/>
                <a:cs typeface="Arial"/>
              </a:rPr>
            </a:br>
            <a:endParaRPr lang="de-DE" sz="1600" kern="0" dirty="0">
              <a:solidFill>
                <a:sysClr val="windowText" lastClr="000000"/>
              </a:solidFill>
              <a:latin typeface="Arial"/>
              <a:cs typeface="Arial"/>
            </a:endParaRPr>
          </a:p>
          <a:p>
            <a:pPr marL="0" indent="0">
              <a:buNone/>
            </a:pPr>
            <a:endParaRPr kumimoji="0" lang="de-DE" sz="2000" b="0" i="1" u="none" strike="noStrike" kern="0" cap="none" spc="0" normalizeH="0" baseline="0" noProof="0" dirty="0">
              <a:ln>
                <a:noFill/>
              </a:ln>
              <a:solidFill>
                <a:sysClr val="windowText" lastClr="000000"/>
              </a:solidFill>
              <a:effectLst/>
              <a:uLnTx/>
              <a:uFillTx/>
              <a:latin typeface="Arial"/>
              <a:cs typeface="Arial"/>
            </a:endParaRPr>
          </a:p>
        </p:txBody>
      </p:sp>
    </p:spTree>
    <p:extLst>
      <p:ext uri="{BB962C8B-B14F-4D97-AF65-F5344CB8AC3E}">
        <p14:creationId xmlns:p14="http://schemas.microsoft.com/office/powerpoint/2010/main" val="16401336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3973EF9-8659-2E19-298F-3448BE19E6B8}"/>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CA3B0BCE-CE26-D9D3-7CDE-D94FF30617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21A2A221-4331-F0F9-0DC4-81D398356567}"/>
              </a:ext>
            </a:extLst>
          </p:cNvPr>
          <p:cNvSpPr>
            <a:spLocks noGrp="1"/>
          </p:cNvSpPr>
          <p:nvPr>
            <p:ph type="title"/>
          </p:nvPr>
        </p:nvSpPr>
        <p:spPr>
          <a:xfrm>
            <a:off x="838200" y="365125"/>
            <a:ext cx="10515600" cy="1325563"/>
          </a:xfrm>
        </p:spPr>
        <p:txBody>
          <a:bodyPr>
            <a:normAutofit/>
          </a:bodyPr>
          <a:lstStyle/>
          <a:p>
            <a:r>
              <a:rPr lang="de-DE" sz="4000" dirty="0"/>
              <a:t>Controller – Registrierung v. Events im View</a:t>
            </a:r>
          </a:p>
        </p:txBody>
      </p:sp>
      <p:sp>
        <p:nvSpPr>
          <p:cNvPr id="43" name="sketch line">
            <a:extLst>
              <a:ext uri="{FF2B5EF4-FFF2-40B4-BE49-F238E27FC236}">
                <a16:creationId xmlns:a16="http://schemas.microsoft.com/office/drawing/2014/main" id="{6C218276-1A7A-A6E8-8B17-FF4FC4E2F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C445EAA9-631C-7AF9-9F65-A9126DF6461E}"/>
              </a:ext>
            </a:extLst>
          </p:cNvPr>
          <p:cNvSpPr>
            <a:spLocks noGrp="1"/>
          </p:cNvSpPr>
          <p:nvPr>
            <p:ph idx="1"/>
          </p:nvPr>
        </p:nvSpPr>
        <p:spPr>
          <a:xfrm>
            <a:off x="838200" y="1920331"/>
            <a:ext cx="10515600" cy="4251960"/>
          </a:xfrm>
        </p:spPr>
        <p:txBody>
          <a:bodyPr>
            <a:normAutofit/>
          </a:bodyPr>
          <a:lstStyle/>
          <a:p>
            <a:r>
              <a:rPr lang="de-DE" sz="2400" kern="0" dirty="0">
                <a:solidFill>
                  <a:sysClr val="windowText" lastClr="000000"/>
                </a:solidFill>
                <a:latin typeface="Arial"/>
                <a:cs typeface="Arial"/>
              </a:rPr>
              <a:t>Im XML View:</a:t>
            </a:r>
          </a:p>
          <a:p>
            <a:pPr lvl="1"/>
            <a:r>
              <a:rPr lang="de-DE" sz="2000" kern="0" dirty="0">
                <a:solidFill>
                  <a:sysClr val="windowText" lastClr="000000"/>
                </a:solidFill>
                <a:latin typeface="Arial"/>
                <a:cs typeface="Arial"/>
              </a:rPr>
              <a:t>Registrierung des Events für ein SAPUI5 Control als Attribut mit </a:t>
            </a:r>
            <a:r>
              <a:rPr lang="de-DE" sz="2000" kern="0" dirty="0" err="1">
                <a:solidFill>
                  <a:sysClr val="windowText" lastClr="000000"/>
                </a:solidFill>
                <a:latin typeface="Arial"/>
                <a:cs typeface="Arial"/>
              </a:rPr>
              <a:t>EventNamen</a:t>
            </a:r>
            <a:r>
              <a:rPr lang="de-DE" sz="2000" kern="0" dirty="0">
                <a:solidFill>
                  <a:sysClr val="windowText" lastClr="000000"/>
                </a:solidFill>
                <a:latin typeface="Arial"/>
                <a:cs typeface="Arial"/>
              </a:rPr>
              <a:t>, welche auf </a:t>
            </a:r>
            <a:r>
              <a:rPr lang="de-DE" sz="2000" kern="0" dirty="0" err="1">
                <a:solidFill>
                  <a:sysClr val="windowText" lastClr="000000"/>
                </a:solidFill>
                <a:latin typeface="Arial"/>
                <a:cs typeface="Arial"/>
              </a:rPr>
              <a:t>EventHandler</a:t>
            </a:r>
            <a:r>
              <a:rPr lang="de-DE" sz="2000" kern="0" dirty="0">
                <a:solidFill>
                  <a:sysClr val="windowText" lastClr="000000"/>
                </a:solidFill>
                <a:latin typeface="Arial"/>
                <a:cs typeface="Arial"/>
              </a:rPr>
              <a:t> Funktion (im Controller) zeigt:</a:t>
            </a:r>
            <a:br>
              <a:rPr lang="de-DE" sz="2000" kern="0" dirty="0">
                <a:solidFill>
                  <a:sysClr val="windowText" lastClr="000000"/>
                </a:solidFill>
                <a:latin typeface="Arial"/>
                <a:cs typeface="Arial"/>
              </a:rPr>
            </a:br>
            <a:endParaRPr lang="de-DE" sz="2000" kern="0" dirty="0">
              <a:solidFill>
                <a:sysClr val="windowText" lastClr="000000"/>
              </a:solidFill>
              <a:latin typeface="Arial"/>
              <a:cs typeface="Arial"/>
            </a:endParaRPr>
          </a:p>
          <a:p>
            <a:pPr lvl="1"/>
            <a:r>
              <a:rPr lang="de-DE" sz="2000" kern="0" dirty="0">
                <a:solidFill>
                  <a:sysClr val="windowText" lastClr="000000"/>
                </a:solidFill>
                <a:latin typeface="Arial"/>
                <a:cs typeface="Arial"/>
              </a:rPr>
              <a:t>In Beispiel:</a:t>
            </a:r>
            <a:br>
              <a:rPr lang="de-DE" sz="2000" kern="0" dirty="0">
                <a:solidFill>
                  <a:sysClr val="windowText" lastClr="000000"/>
                </a:solidFill>
                <a:latin typeface="Arial"/>
                <a:cs typeface="Arial"/>
              </a:rPr>
            </a:br>
            <a:r>
              <a:rPr lang="de-DE" sz="2000" kern="0" dirty="0">
                <a:solidFill>
                  <a:sysClr val="windowText" lastClr="000000"/>
                </a:solidFill>
                <a:latin typeface="Arial"/>
                <a:cs typeface="Arial"/>
              </a:rPr>
              <a:t>UI5 Control ist ein Button</a:t>
            </a:r>
            <a:br>
              <a:rPr lang="de-DE" sz="2000" kern="0" dirty="0">
                <a:solidFill>
                  <a:sysClr val="windowText" lastClr="000000"/>
                </a:solidFill>
                <a:latin typeface="Arial"/>
                <a:cs typeface="Arial"/>
              </a:rPr>
            </a:br>
            <a:r>
              <a:rPr lang="de-DE" sz="2000" kern="0" dirty="0">
                <a:solidFill>
                  <a:sysClr val="windowText" lastClr="000000"/>
                </a:solidFill>
                <a:latin typeface="Arial"/>
                <a:cs typeface="Arial"/>
              </a:rPr>
              <a:t>Beim Event „press“ wird in </a:t>
            </a:r>
            <a:br>
              <a:rPr lang="de-DE" sz="2000" kern="0" dirty="0">
                <a:solidFill>
                  <a:sysClr val="windowText" lastClr="000000"/>
                </a:solidFill>
                <a:latin typeface="Arial"/>
                <a:cs typeface="Arial"/>
              </a:rPr>
            </a:br>
            <a:r>
              <a:rPr lang="de-DE" sz="2000" kern="0" dirty="0">
                <a:solidFill>
                  <a:sysClr val="windowText" lastClr="000000"/>
                </a:solidFill>
                <a:latin typeface="Arial"/>
                <a:cs typeface="Arial"/>
              </a:rPr>
              <a:t>Event Handler Funktion </a:t>
            </a:r>
            <a:br>
              <a:rPr lang="de-DE" sz="2000" kern="0" dirty="0">
                <a:solidFill>
                  <a:sysClr val="windowText" lastClr="000000"/>
                </a:solidFill>
                <a:latin typeface="Arial"/>
                <a:cs typeface="Arial"/>
              </a:rPr>
            </a:br>
            <a:r>
              <a:rPr lang="de-DE" sz="2000" kern="0" dirty="0">
                <a:solidFill>
                  <a:sysClr val="windowText" lastClr="000000"/>
                </a:solidFill>
                <a:latin typeface="Arial"/>
                <a:cs typeface="Arial"/>
              </a:rPr>
              <a:t>„.</a:t>
            </a:r>
            <a:r>
              <a:rPr lang="de-DE" sz="2000" kern="0" dirty="0" err="1">
                <a:solidFill>
                  <a:sysClr val="windowText" lastClr="000000"/>
                </a:solidFill>
                <a:latin typeface="Arial"/>
                <a:cs typeface="Arial"/>
              </a:rPr>
              <a:t>onShowPopup</a:t>
            </a:r>
            <a:r>
              <a:rPr lang="de-DE" sz="2000" kern="0" dirty="0">
                <a:solidFill>
                  <a:sysClr val="windowText" lastClr="000000"/>
                </a:solidFill>
                <a:latin typeface="Arial"/>
                <a:cs typeface="Arial"/>
              </a:rPr>
              <a:t>“ </a:t>
            </a:r>
            <a:br>
              <a:rPr lang="de-DE" sz="2000" kern="0" dirty="0">
                <a:solidFill>
                  <a:sysClr val="windowText" lastClr="000000"/>
                </a:solidFill>
                <a:latin typeface="Arial"/>
                <a:cs typeface="Arial"/>
              </a:rPr>
            </a:br>
            <a:r>
              <a:rPr lang="de-DE" sz="2000" kern="0" dirty="0">
                <a:solidFill>
                  <a:sysClr val="windowText" lastClr="000000"/>
                </a:solidFill>
                <a:latin typeface="Arial"/>
                <a:cs typeface="Arial"/>
              </a:rPr>
              <a:t>(im verknüpften Controller)</a:t>
            </a:r>
            <a:br>
              <a:rPr lang="de-DE" sz="2000" kern="0" dirty="0">
                <a:solidFill>
                  <a:sysClr val="windowText" lastClr="000000"/>
                </a:solidFill>
                <a:latin typeface="Arial"/>
                <a:cs typeface="Arial"/>
              </a:rPr>
            </a:br>
            <a:r>
              <a:rPr lang="de-DE" sz="2000" kern="0" dirty="0">
                <a:solidFill>
                  <a:sysClr val="windowText" lastClr="000000"/>
                </a:solidFill>
                <a:latin typeface="Arial"/>
                <a:cs typeface="Arial"/>
              </a:rPr>
              <a:t>gesprungen</a:t>
            </a:r>
          </a:p>
          <a:p>
            <a:pPr lvl="1"/>
            <a:endParaRPr lang="de-DE" sz="2000" kern="0" dirty="0">
              <a:solidFill>
                <a:sysClr val="windowText" lastClr="000000"/>
              </a:solidFill>
              <a:latin typeface="Arial"/>
              <a:cs typeface="Arial"/>
            </a:endParaRPr>
          </a:p>
          <a:p>
            <a:pPr marL="0" indent="0">
              <a:buNone/>
            </a:pPr>
            <a:endParaRPr kumimoji="0" lang="de-DE" sz="2000" b="0" i="1" u="none" strike="noStrike" kern="0" cap="none" spc="0" normalizeH="0" baseline="0" noProof="0" dirty="0">
              <a:ln>
                <a:noFill/>
              </a:ln>
              <a:solidFill>
                <a:sysClr val="windowText" lastClr="000000"/>
              </a:solidFill>
              <a:effectLst/>
              <a:uLnTx/>
              <a:uFillTx/>
              <a:latin typeface="Arial"/>
              <a:cs typeface="Arial"/>
            </a:endParaRPr>
          </a:p>
        </p:txBody>
      </p:sp>
      <p:pic>
        <p:nvPicPr>
          <p:cNvPr id="4" name="Grafik 3">
            <a:extLst>
              <a:ext uri="{FF2B5EF4-FFF2-40B4-BE49-F238E27FC236}">
                <a16:creationId xmlns:a16="http://schemas.microsoft.com/office/drawing/2014/main" id="{12C551AB-EF35-2259-82CD-6B251EE71FF8}"/>
              </a:ext>
            </a:extLst>
          </p:cNvPr>
          <p:cNvPicPr>
            <a:picLocks noChangeAspect="1"/>
          </p:cNvPicPr>
          <p:nvPr/>
        </p:nvPicPr>
        <p:blipFill>
          <a:blip r:embed="rId3"/>
          <a:stretch>
            <a:fillRect/>
          </a:stretch>
        </p:blipFill>
        <p:spPr>
          <a:xfrm>
            <a:off x="5521694" y="3002936"/>
            <a:ext cx="5477098" cy="3320840"/>
          </a:xfrm>
          <a:prstGeom prst="rect">
            <a:avLst/>
          </a:prstGeom>
        </p:spPr>
      </p:pic>
    </p:spTree>
    <p:extLst>
      <p:ext uri="{BB962C8B-B14F-4D97-AF65-F5344CB8AC3E}">
        <p14:creationId xmlns:p14="http://schemas.microsoft.com/office/powerpoint/2010/main" val="1636960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024199-7ED6-593B-EF06-463EBA58793C}"/>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8EA4E00D-B0E4-64DD-5B6E-4414AE4A581B}"/>
              </a:ext>
            </a:extLst>
          </p:cNvPr>
          <p:cNvSpPr>
            <a:spLocks noGrp="1"/>
          </p:cNvSpPr>
          <p:nvPr>
            <p:ph type="title"/>
          </p:nvPr>
        </p:nvSpPr>
        <p:spPr>
          <a:xfrm>
            <a:off x="838200" y="365125"/>
            <a:ext cx="10515600" cy="1325563"/>
          </a:xfrm>
        </p:spPr>
        <p:txBody>
          <a:bodyPr>
            <a:normAutofit/>
          </a:bodyPr>
          <a:lstStyle/>
          <a:p>
            <a:r>
              <a:rPr lang="de-DE" sz="4200" dirty="0"/>
              <a:t>Controller in SAPUI5 </a:t>
            </a:r>
          </a:p>
        </p:txBody>
      </p:sp>
      <p:sp>
        <p:nvSpPr>
          <p:cNvPr id="44" name="Inhaltsplatzhalter 2">
            <a:extLst>
              <a:ext uri="{FF2B5EF4-FFF2-40B4-BE49-F238E27FC236}">
                <a16:creationId xmlns:a16="http://schemas.microsoft.com/office/drawing/2014/main" id="{FDE0D811-A277-C377-5481-FB0FFC3AFB92}"/>
              </a:ext>
            </a:extLst>
          </p:cNvPr>
          <p:cNvSpPr>
            <a:spLocks noGrp="1"/>
          </p:cNvSpPr>
          <p:nvPr>
            <p:ph idx="1"/>
          </p:nvPr>
        </p:nvSpPr>
        <p:spPr>
          <a:xfrm>
            <a:off x="838200" y="1920331"/>
            <a:ext cx="3942030" cy="4251960"/>
          </a:xfrm>
        </p:spPr>
        <p:txBody>
          <a:bodyPr>
            <a:normAutofit fontScale="92500"/>
          </a:bodyPr>
          <a:lstStyle/>
          <a:p>
            <a:r>
              <a:rPr kumimoji="0" lang="de-DE" sz="2400" b="0" i="0" u="none" strike="noStrike" kern="0" cap="none" spc="0" normalizeH="0" baseline="0" noProof="0" dirty="0">
                <a:ln>
                  <a:noFill/>
                </a:ln>
                <a:solidFill>
                  <a:sysClr val="windowText" lastClr="000000"/>
                </a:solidFill>
                <a:effectLst/>
                <a:uLnTx/>
                <a:uFillTx/>
                <a:latin typeface="Arial"/>
                <a:cs typeface="Arial"/>
              </a:rPr>
              <a:t>Verknüpfung von View und Controller in XML View durch: </a:t>
            </a:r>
            <a:r>
              <a:rPr kumimoji="0" lang="de-DE" sz="2400" b="0" i="1" u="none" strike="noStrike" kern="0" cap="none" spc="0" normalizeH="0" baseline="0" noProof="0" dirty="0" err="1">
                <a:ln>
                  <a:noFill/>
                </a:ln>
                <a:solidFill>
                  <a:sysClr val="windowText" lastClr="000000"/>
                </a:solidFill>
                <a:effectLst/>
                <a:uLnTx/>
                <a:uFillTx/>
                <a:latin typeface="Arial"/>
                <a:cs typeface="Arial"/>
              </a:rPr>
              <a:t>controllerName</a:t>
            </a:r>
            <a:r>
              <a:rPr kumimoji="0" lang="de-DE" sz="2400" b="0" i="1" u="none" strike="noStrike" kern="0" cap="none" spc="0" normalizeH="0" baseline="0" noProof="0" dirty="0">
                <a:ln>
                  <a:noFill/>
                </a:ln>
                <a:solidFill>
                  <a:sysClr val="windowText" lastClr="000000"/>
                </a:solidFill>
                <a:effectLst/>
                <a:uLnTx/>
                <a:uFillTx/>
                <a:latin typeface="Arial"/>
                <a:cs typeface="Arial"/>
              </a:rPr>
              <a:t>=..</a:t>
            </a:r>
            <a:br>
              <a:rPr kumimoji="0" lang="de-DE" sz="2400" b="0" i="1" u="none" strike="noStrike" kern="0" cap="none" spc="0" normalizeH="0" baseline="0" noProof="0" dirty="0">
                <a:ln>
                  <a:noFill/>
                </a:ln>
                <a:solidFill>
                  <a:sysClr val="windowText" lastClr="000000"/>
                </a:solidFill>
                <a:effectLst/>
                <a:uLnTx/>
                <a:uFillTx/>
                <a:latin typeface="Arial"/>
                <a:cs typeface="Arial"/>
              </a:rPr>
            </a:br>
            <a:endParaRPr kumimoji="0" lang="de-DE" sz="2400" b="0" i="0" u="none" strike="noStrike" kern="0" cap="none" spc="0" normalizeH="0" baseline="0" noProof="0" dirty="0">
              <a:ln>
                <a:noFill/>
              </a:ln>
              <a:solidFill>
                <a:sysClr val="windowText" lastClr="000000"/>
              </a:solidFill>
              <a:effectLst/>
              <a:uLnTx/>
              <a:uFillTx/>
              <a:latin typeface="Arial"/>
              <a:cs typeface="Arial"/>
            </a:endParaRPr>
          </a:p>
          <a:p>
            <a:r>
              <a:rPr lang="de-DE" sz="2400" kern="0" dirty="0">
                <a:solidFill>
                  <a:sysClr val="windowText" lastClr="000000"/>
                </a:solidFill>
                <a:latin typeface="Arial"/>
                <a:cs typeface="Arial"/>
              </a:rPr>
              <a:t>Bsp. für Wiederverwendung: View zeigt </a:t>
            </a:r>
            <a:r>
              <a:rPr lang="de-DE" sz="2400" kern="0" dirty="0" err="1">
                <a:solidFill>
                  <a:sysClr val="windowText" lastClr="000000"/>
                </a:solidFill>
                <a:latin typeface="Arial"/>
                <a:cs typeface="Arial"/>
              </a:rPr>
              <a:t>Infomationen</a:t>
            </a:r>
            <a:r>
              <a:rPr lang="de-DE" sz="2400" kern="0" dirty="0">
                <a:solidFill>
                  <a:sysClr val="windowText" lastClr="000000"/>
                </a:solidFill>
                <a:latin typeface="Arial"/>
                <a:cs typeface="Arial"/>
              </a:rPr>
              <a:t> an, einmal für Produkte und für Kunden (selbes Layout), Controller mit selber Logik, Zuweisung unterschiedlicher Models (Daten) in </a:t>
            </a:r>
            <a:r>
              <a:rPr lang="de-DE" sz="2400" kern="0" dirty="0" err="1">
                <a:solidFill>
                  <a:sysClr val="windowText" lastClr="000000"/>
                </a:solidFill>
                <a:latin typeface="Arial"/>
                <a:cs typeface="Arial"/>
              </a:rPr>
              <a:t>Component</a:t>
            </a:r>
            <a:endParaRPr kumimoji="0" lang="de-DE" sz="2400" b="0" i="0" u="none" strike="noStrike" kern="0" cap="none" spc="0" normalizeH="0" baseline="0" noProof="0" dirty="0">
              <a:ln>
                <a:noFill/>
              </a:ln>
              <a:solidFill>
                <a:sysClr val="windowText" lastClr="000000"/>
              </a:solidFill>
              <a:effectLst/>
              <a:uLnTx/>
              <a:uFillTx/>
              <a:latin typeface="Arial"/>
              <a:cs typeface="Arial"/>
            </a:endParaRPr>
          </a:p>
        </p:txBody>
      </p:sp>
      <p:grpSp>
        <p:nvGrpSpPr>
          <p:cNvPr id="6" name="object 10">
            <a:extLst>
              <a:ext uri="{FF2B5EF4-FFF2-40B4-BE49-F238E27FC236}">
                <a16:creationId xmlns:a16="http://schemas.microsoft.com/office/drawing/2014/main" id="{690F5E46-4AC1-8999-EDCE-2A2E14CA1E76}"/>
              </a:ext>
            </a:extLst>
          </p:cNvPr>
          <p:cNvGrpSpPr/>
          <p:nvPr/>
        </p:nvGrpSpPr>
        <p:grpSpPr>
          <a:xfrm>
            <a:off x="5676376" y="1920331"/>
            <a:ext cx="5486547" cy="3973475"/>
            <a:chOff x="1629477" y="1431851"/>
            <a:chExt cx="4591685" cy="3448685"/>
          </a:xfrm>
        </p:grpSpPr>
        <p:pic>
          <p:nvPicPr>
            <p:cNvPr id="7" name="object 11">
              <a:extLst>
                <a:ext uri="{FF2B5EF4-FFF2-40B4-BE49-F238E27FC236}">
                  <a16:creationId xmlns:a16="http://schemas.microsoft.com/office/drawing/2014/main" id="{1D87E143-CAA7-1874-C572-2AD46A0047BD}"/>
                </a:ext>
              </a:extLst>
            </p:cNvPr>
            <p:cNvPicPr/>
            <p:nvPr/>
          </p:nvPicPr>
          <p:blipFill>
            <a:blip r:embed="rId3" cstate="print"/>
            <a:stretch>
              <a:fillRect/>
            </a:stretch>
          </p:blipFill>
          <p:spPr>
            <a:xfrm>
              <a:off x="1638933" y="1525280"/>
              <a:ext cx="4571996" cy="3284219"/>
            </a:xfrm>
            <a:prstGeom prst="rect">
              <a:avLst/>
            </a:prstGeom>
          </p:spPr>
        </p:pic>
        <p:sp>
          <p:nvSpPr>
            <p:cNvPr id="8" name="object 12">
              <a:extLst>
                <a:ext uri="{FF2B5EF4-FFF2-40B4-BE49-F238E27FC236}">
                  <a16:creationId xmlns:a16="http://schemas.microsoft.com/office/drawing/2014/main" id="{9C09685F-04B5-9479-2469-57FDB1DA832E}"/>
                </a:ext>
              </a:extLst>
            </p:cNvPr>
            <p:cNvSpPr/>
            <p:nvPr/>
          </p:nvSpPr>
          <p:spPr>
            <a:xfrm>
              <a:off x="1634239" y="1436613"/>
              <a:ext cx="4582160" cy="3439160"/>
            </a:xfrm>
            <a:custGeom>
              <a:avLst/>
              <a:gdLst/>
              <a:ahLst/>
              <a:cxnLst/>
              <a:rect l="l" t="t" r="r" b="b"/>
              <a:pathLst>
                <a:path w="4582160" h="3439160">
                  <a:moveTo>
                    <a:pt x="0" y="3438540"/>
                  </a:moveTo>
                  <a:lnTo>
                    <a:pt x="4581540" y="3438540"/>
                  </a:lnTo>
                  <a:lnTo>
                    <a:pt x="4581540" y="0"/>
                  </a:lnTo>
                  <a:lnTo>
                    <a:pt x="0" y="0"/>
                  </a:lnTo>
                  <a:lnTo>
                    <a:pt x="0" y="3438540"/>
                  </a:lnTo>
                  <a:close/>
                </a:path>
              </a:pathLst>
            </a:custGeom>
            <a:ln w="9524">
              <a:solidFill>
                <a:srgbClr val="000000"/>
              </a:solidFill>
            </a:ln>
          </p:spPr>
          <p:txBody>
            <a:bodyPr wrap="square" lIns="0" tIns="0" rIns="0" bIns="0" rtlCol="0"/>
            <a:lstStyle/>
            <a:p>
              <a:endParaRPr/>
            </a:p>
          </p:txBody>
        </p:sp>
      </p:grpSp>
    </p:spTree>
    <p:extLst>
      <p:ext uri="{BB962C8B-B14F-4D97-AF65-F5344CB8AC3E}">
        <p14:creationId xmlns:p14="http://schemas.microsoft.com/office/powerpoint/2010/main" val="9141882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7354214-C5AE-B610-389E-0898DCA23FD8}"/>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D6E35C7B-1CD0-672D-30F7-CA9F3C0B05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9249F7DE-316F-22CA-DB49-5F0F39F8279C}"/>
              </a:ext>
            </a:extLst>
          </p:cNvPr>
          <p:cNvSpPr>
            <a:spLocks noGrp="1"/>
          </p:cNvSpPr>
          <p:nvPr>
            <p:ph type="title"/>
          </p:nvPr>
        </p:nvSpPr>
        <p:spPr>
          <a:xfrm>
            <a:off x="838200" y="365125"/>
            <a:ext cx="10515600" cy="1325563"/>
          </a:xfrm>
        </p:spPr>
        <p:txBody>
          <a:bodyPr>
            <a:normAutofit/>
          </a:bodyPr>
          <a:lstStyle/>
          <a:p>
            <a:r>
              <a:rPr lang="de-DE" sz="4200" dirty="0"/>
              <a:t>Model View Controller Konzept</a:t>
            </a:r>
          </a:p>
        </p:txBody>
      </p:sp>
      <p:sp>
        <p:nvSpPr>
          <p:cNvPr id="43" name="sketch line">
            <a:extLst>
              <a:ext uri="{FF2B5EF4-FFF2-40B4-BE49-F238E27FC236}">
                <a16:creationId xmlns:a16="http://schemas.microsoft.com/office/drawing/2014/main" id="{9CEDA7E8-0328-6A91-0B3A-4EBF8DCC7D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0D63CC54-83FA-7E7F-8201-E7AD22D9F04A}"/>
              </a:ext>
            </a:extLst>
          </p:cNvPr>
          <p:cNvSpPr>
            <a:spLocks noGrp="1"/>
          </p:cNvSpPr>
          <p:nvPr>
            <p:ph idx="1"/>
          </p:nvPr>
        </p:nvSpPr>
        <p:spPr>
          <a:xfrm>
            <a:off x="838200" y="1920331"/>
            <a:ext cx="10515600" cy="4251960"/>
          </a:xfrm>
        </p:spPr>
        <p:txBody>
          <a:bodyPr>
            <a:normAutofit fontScale="85000" lnSpcReduction="20000"/>
          </a:bodyPr>
          <a:lstStyle/>
          <a:p>
            <a:r>
              <a:rPr lang="de-DE" i="0" u="none" strike="noStrike" dirty="0">
                <a:effectLst/>
                <a:latin typeface="-apple-system"/>
              </a:rPr>
              <a:t>Trennung des UI-Layout von Inhalt und Verhalten</a:t>
            </a:r>
          </a:p>
          <a:p>
            <a:r>
              <a:rPr lang="de-DE" dirty="0">
                <a:latin typeface="-apple-system"/>
              </a:rPr>
              <a:t>Automatische Aktualisierung des View wenn Model sich ändert</a:t>
            </a:r>
          </a:p>
          <a:p>
            <a:r>
              <a:rPr lang="de-DE" i="0" u="none" strike="noStrike" dirty="0">
                <a:effectLst/>
                <a:latin typeface="-apple-system"/>
              </a:rPr>
              <a:t>Model View Controller / MVC Konzept</a:t>
            </a:r>
          </a:p>
          <a:p>
            <a:pPr lvl="1"/>
            <a:r>
              <a:rPr lang="de-DE" dirty="0">
                <a:latin typeface="-apple-system"/>
              </a:rPr>
              <a:t>Model</a:t>
            </a:r>
          </a:p>
          <a:p>
            <a:pPr lvl="2"/>
            <a:r>
              <a:rPr lang="de-DE" i="0" u="none" strike="noStrike" dirty="0">
                <a:effectLst/>
                <a:latin typeface="-apple-system"/>
              </a:rPr>
              <a:t>Management der Anwendungsdaten</a:t>
            </a:r>
          </a:p>
          <a:p>
            <a:pPr lvl="1"/>
            <a:r>
              <a:rPr lang="de-DE" dirty="0">
                <a:latin typeface="-apple-system"/>
              </a:rPr>
              <a:t>View</a:t>
            </a:r>
          </a:p>
          <a:p>
            <a:pPr lvl="2"/>
            <a:r>
              <a:rPr lang="de-DE" i="0" u="none" strike="noStrike" dirty="0">
                <a:effectLst/>
                <a:latin typeface="-apple-system"/>
              </a:rPr>
              <a:t>Visualisierung (in HTML ähnlicher Syntax)</a:t>
            </a:r>
          </a:p>
          <a:p>
            <a:pPr lvl="2"/>
            <a:r>
              <a:rPr lang="de-DE" dirty="0">
                <a:latin typeface="-apple-system"/>
              </a:rPr>
              <a:t>Definition und Rendering des User Interfaces</a:t>
            </a:r>
          </a:p>
          <a:p>
            <a:pPr lvl="1"/>
            <a:r>
              <a:rPr lang="de-DE" i="0" u="none" strike="noStrike" dirty="0">
                <a:effectLst/>
                <a:latin typeface="-apple-system"/>
              </a:rPr>
              <a:t>Controller</a:t>
            </a:r>
          </a:p>
          <a:p>
            <a:pPr lvl="2"/>
            <a:r>
              <a:rPr lang="de-DE" i="0" u="none" strike="noStrike" dirty="0">
                <a:effectLst/>
                <a:latin typeface="-apple-system"/>
              </a:rPr>
              <a:t>Business Logik</a:t>
            </a:r>
          </a:p>
          <a:p>
            <a:pPr lvl="2"/>
            <a:r>
              <a:rPr lang="de-DE" i="0" u="none" strike="noStrike" dirty="0">
                <a:effectLst/>
                <a:latin typeface="-apple-system"/>
              </a:rPr>
              <a:t>Behandlung von Events, die View oder Nutzerinteraktionen auslösen</a:t>
            </a:r>
          </a:p>
          <a:p>
            <a:pPr lvl="2"/>
            <a:r>
              <a:rPr lang="de-DE" i="0" u="none" strike="noStrike" dirty="0">
                <a:effectLst/>
                <a:latin typeface="-apple-system"/>
              </a:rPr>
              <a:t>Modifikation von Views und Model</a:t>
            </a:r>
          </a:p>
          <a:p>
            <a:pPr lvl="2"/>
            <a:endParaRPr lang="de-DE" i="0" u="none" strike="noStrike" dirty="0">
              <a:effectLst/>
              <a:latin typeface="-apple-system"/>
            </a:endParaRPr>
          </a:p>
          <a:p>
            <a:r>
              <a:rPr lang="de-DE" dirty="0">
                <a:latin typeface="-apple-system"/>
              </a:rPr>
              <a:t>Nutzen: Bessere Kapselung, Wartbarkeit und Erweiterbarkeit</a:t>
            </a:r>
            <a:endParaRPr lang="de-DE" i="0" u="none" strike="noStrike" dirty="0">
              <a:effectLst/>
              <a:latin typeface="-apple-system"/>
            </a:endParaRPr>
          </a:p>
        </p:txBody>
      </p:sp>
      <p:pic>
        <p:nvPicPr>
          <p:cNvPr id="13" name="Grafik 12">
            <a:extLst>
              <a:ext uri="{FF2B5EF4-FFF2-40B4-BE49-F238E27FC236}">
                <a16:creationId xmlns:a16="http://schemas.microsoft.com/office/drawing/2014/main" id="{77997640-ED5C-94CE-1784-9ABF2CDB61EF}"/>
              </a:ext>
            </a:extLst>
          </p:cNvPr>
          <p:cNvPicPr>
            <a:picLocks noChangeAspect="1"/>
          </p:cNvPicPr>
          <p:nvPr/>
        </p:nvPicPr>
        <p:blipFill>
          <a:blip r:embed="rId3"/>
          <a:stretch>
            <a:fillRect/>
          </a:stretch>
        </p:blipFill>
        <p:spPr>
          <a:xfrm>
            <a:off x="8316173" y="2541462"/>
            <a:ext cx="3381847" cy="2600688"/>
          </a:xfrm>
          <a:prstGeom prst="rect">
            <a:avLst/>
          </a:prstGeom>
        </p:spPr>
      </p:pic>
    </p:spTree>
    <p:extLst>
      <p:ext uri="{BB962C8B-B14F-4D97-AF65-F5344CB8AC3E}">
        <p14:creationId xmlns:p14="http://schemas.microsoft.com/office/powerpoint/2010/main" val="33185902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0EEDDA-1DD6-06A0-03DC-F3270F95411C}"/>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A2A3114D-F81B-6FE4-92B0-26677E34A4E0}"/>
              </a:ext>
            </a:extLst>
          </p:cNvPr>
          <p:cNvSpPr>
            <a:spLocks noGrp="1"/>
          </p:cNvSpPr>
          <p:nvPr>
            <p:ph type="title"/>
          </p:nvPr>
        </p:nvSpPr>
        <p:spPr>
          <a:xfrm>
            <a:off x="838200" y="365125"/>
            <a:ext cx="10515600" cy="1325563"/>
          </a:xfrm>
        </p:spPr>
        <p:txBody>
          <a:bodyPr>
            <a:normAutofit/>
          </a:bodyPr>
          <a:lstStyle/>
          <a:p>
            <a:r>
              <a:rPr lang="de-DE" sz="4200" dirty="0"/>
              <a:t>Model View Controller Konzept</a:t>
            </a:r>
          </a:p>
        </p:txBody>
      </p:sp>
      <p:sp>
        <p:nvSpPr>
          <p:cNvPr id="44" name="Inhaltsplatzhalter 2">
            <a:extLst>
              <a:ext uri="{FF2B5EF4-FFF2-40B4-BE49-F238E27FC236}">
                <a16:creationId xmlns:a16="http://schemas.microsoft.com/office/drawing/2014/main" id="{5853080D-10D8-0EBC-10EF-68DA48AEEF67}"/>
              </a:ext>
            </a:extLst>
          </p:cNvPr>
          <p:cNvSpPr>
            <a:spLocks noGrp="1"/>
          </p:cNvSpPr>
          <p:nvPr>
            <p:ph idx="1"/>
          </p:nvPr>
        </p:nvSpPr>
        <p:spPr>
          <a:xfrm>
            <a:off x="838200" y="1920331"/>
            <a:ext cx="10515600" cy="4251960"/>
          </a:xfrm>
        </p:spPr>
        <p:txBody>
          <a:bodyPr>
            <a:normAutofit lnSpcReduction="10000"/>
          </a:bodyPr>
          <a:lstStyle/>
          <a:p>
            <a:r>
              <a:rPr kumimoji="0" lang="de-DE" sz="2800" b="0" i="0" u="none" strike="noStrike" kern="0" cap="none" spc="0" normalizeH="0" baseline="0" noProof="0" dirty="0">
                <a:ln>
                  <a:noFill/>
                </a:ln>
                <a:solidFill>
                  <a:sysClr val="windowText" lastClr="000000"/>
                </a:solidFill>
                <a:effectLst/>
                <a:uLnTx/>
                <a:uFillTx/>
                <a:latin typeface="Arial"/>
                <a:cs typeface="Arial"/>
              </a:rPr>
              <a:t>Jedem</a:t>
            </a:r>
            <a:r>
              <a:rPr kumimoji="0" lang="de-DE" sz="2800" b="0" i="0" u="none" strike="noStrike" kern="0" cap="none" spc="254" normalizeH="0" baseline="0" noProof="0" dirty="0">
                <a:ln>
                  <a:noFill/>
                </a:ln>
                <a:solidFill>
                  <a:sysClr val="windowText" lastClr="000000"/>
                </a:solidFill>
                <a:effectLst/>
                <a:uLnTx/>
                <a:uFillTx/>
                <a:latin typeface="Arial"/>
                <a:cs typeface="Arial"/>
              </a:rPr>
              <a:t> </a:t>
            </a:r>
            <a:r>
              <a:rPr kumimoji="0" lang="de-DE" sz="2800" b="0" i="0" u="none" strike="noStrike" kern="0" cap="none" spc="0" normalizeH="0" baseline="0" noProof="0" dirty="0">
                <a:ln>
                  <a:noFill/>
                </a:ln>
                <a:solidFill>
                  <a:sysClr val="windowText" lastClr="000000"/>
                </a:solidFill>
                <a:effectLst/>
                <a:uLnTx/>
                <a:uFillTx/>
                <a:latin typeface="Arial"/>
                <a:cs typeface="Arial"/>
              </a:rPr>
              <a:t>View</a:t>
            </a:r>
            <a:r>
              <a:rPr kumimoji="0" lang="de-DE" sz="2800" b="0" i="0" u="none" strike="noStrike" kern="0" cap="none" spc="265" normalizeH="0" baseline="0" noProof="0" dirty="0">
                <a:ln>
                  <a:noFill/>
                </a:ln>
                <a:solidFill>
                  <a:sysClr val="windowText" lastClr="000000"/>
                </a:solidFill>
                <a:effectLst/>
                <a:uLnTx/>
                <a:uFillTx/>
                <a:latin typeface="Arial"/>
                <a:cs typeface="Arial"/>
              </a:rPr>
              <a:t> </a:t>
            </a:r>
            <a:r>
              <a:rPr kumimoji="0" lang="de-DE" sz="2800" b="0" i="0" u="none" strike="noStrike" kern="0" cap="none" spc="0" normalizeH="0" baseline="0" noProof="0" dirty="0">
                <a:ln>
                  <a:noFill/>
                </a:ln>
                <a:solidFill>
                  <a:sysClr val="windowText" lastClr="000000"/>
                </a:solidFill>
                <a:effectLst/>
                <a:uLnTx/>
                <a:uFillTx/>
                <a:latin typeface="Arial"/>
                <a:cs typeface="Arial"/>
              </a:rPr>
              <a:t>ist</a:t>
            </a:r>
            <a:r>
              <a:rPr kumimoji="0" lang="de-DE" sz="2800" b="0" i="0" u="none" strike="noStrike" kern="0" cap="none" spc="250" normalizeH="0" baseline="0" noProof="0" dirty="0">
                <a:ln>
                  <a:noFill/>
                </a:ln>
                <a:solidFill>
                  <a:sysClr val="windowText" lastClr="000000"/>
                </a:solidFill>
                <a:effectLst/>
                <a:uLnTx/>
                <a:uFillTx/>
                <a:latin typeface="Arial"/>
                <a:cs typeface="Arial"/>
              </a:rPr>
              <a:t> </a:t>
            </a:r>
            <a:r>
              <a:rPr kumimoji="0" lang="de-DE" sz="2800" b="0" i="0" u="none" strike="noStrike" kern="0" cap="none" spc="0" normalizeH="0" baseline="0" noProof="0" dirty="0">
                <a:ln>
                  <a:noFill/>
                </a:ln>
                <a:solidFill>
                  <a:sysClr val="windowText" lastClr="000000"/>
                </a:solidFill>
                <a:effectLst/>
                <a:uLnTx/>
                <a:uFillTx/>
                <a:latin typeface="Arial"/>
                <a:cs typeface="Arial"/>
              </a:rPr>
              <a:t>stets</a:t>
            </a:r>
            <a:r>
              <a:rPr kumimoji="0" lang="de-DE" sz="2800" b="0" i="0" u="none" strike="noStrike" kern="0" cap="none" spc="245" normalizeH="0" baseline="0" noProof="0" dirty="0">
                <a:ln>
                  <a:noFill/>
                </a:ln>
                <a:solidFill>
                  <a:sysClr val="windowText" lastClr="000000"/>
                </a:solidFill>
                <a:effectLst/>
                <a:uLnTx/>
                <a:uFillTx/>
                <a:latin typeface="Arial"/>
                <a:cs typeface="Arial"/>
              </a:rPr>
              <a:t> </a:t>
            </a:r>
            <a:r>
              <a:rPr kumimoji="0" lang="de-DE" sz="2800" b="0" i="0" u="none" strike="noStrike" kern="0" cap="none" spc="0" normalizeH="0" baseline="0" noProof="0" dirty="0">
                <a:ln>
                  <a:noFill/>
                </a:ln>
                <a:solidFill>
                  <a:sysClr val="windowText" lastClr="000000"/>
                </a:solidFill>
                <a:effectLst/>
                <a:uLnTx/>
                <a:uFillTx/>
                <a:latin typeface="Arial"/>
                <a:cs typeface="Arial"/>
              </a:rPr>
              <a:t>ein</a:t>
            </a:r>
            <a:r>
              <a:rPr kumimoji="0" lang="de-DE" sz="2800" b="0" i="0" u="none" strike="noStrike" kern="0" cap="none" spc="250" normalizeH="0" baseline="0" noProof="0" dirty="0">
                <a:ln>
                  <a:noFill/>
                </a:ln>
                <a:solidFill>
                  <a:sysClr val="windowText" lastClr="000000"/>
                </a:solidFill>
                <a:effectLst/>
                <a:uLnTx/>
                <a:uFillTx/>
                <a:latin typeface="Arial"/>
                <a:cs typeface="Arial"/>
              </a:rPr>
              <a:t> </a:t>
            </a:r>
            <a:r>
              <a:rPr kumimoji="0" lang="de-DE" sz="2800" b="0" i="0" u="none" strike="noStrike" kern="0" cap="none" spc="0" normalizeH="0" baseline="0" noProof="0" dirty="0">
                <a:ln>
                  <a:noFill/>
                </a:ln>
                <a:solidFill>
                  <a:sysClr val="windowText" lastClr="000000"/>
                </a:solidFill>
                <a:effectLst/>
                <a:uLnTx/>
                <a:uFillTx/>
                <a:latin typeface="Arial"/>
                <a:cs typeface="Arial"/>
              </a:rPr>
              <a:t>Controller</a:t>
            </a:r>
            <a:r>
              <a:rPr kumimoji="0" lang="de-DE" sz="2800" b="0" i="0" u="none" strike="noStrike" kern="0" cap="none" spc="260" normalizeH="0" baseline="0" noProof="0" dirty="0">
                <a:ln>
                  <a:noFill/>
                </a:ln>
                <a:solidFill>
                  <a:sysClr val="windowText" lastClr="000000"/>
                </a:solidFill>
                <a:effectLst/>
                <a:uLnTx/>
                <a:uFillTx/>
                <a:latin typeface="Arial"/>
                <a:cs typeface="Arial"/>
              </a:rPr>
              <a:t> </a:t>
            </a:r>
            <a:r>
              <a:rPr kumimoji="0" lang="de-DE" sz="2800" b="0" i="0" u="none" strike="noStrike" kern="0" cap="none" spc="0" normalizeH="0" baseline="0" noProof="0" dirty="0">
                <a:ln>
                  <a:noFill/>
                </a:ln>
                <a:solidFill>
                  <a:sysClr val="windowText" lastClr="000000"/>
                </a:solidFill>
                <a:effectLst/>
                <a:uLnTx/>
                <a:uFillTx/>
                <a:latin typeface="Arial"/>
                <a:cs typeface="Arial"/>
              </a:rPr>
              <a:t>zugeordnet.</a:t>
            </a:r>
            <a:r>
              <a:rPr kumimoji="0" lang="de-DE" sz="2800" b="0" i="0" u="none" strike="noStrike" kern="0" cap="none" spc="250" normalizeH="0" baseline="0" noProof="0" dirty="0">
                <a:ln>
                  <a:noFill/>
                </a:ln>
                <a:solidFill>
                  <a:sysClr val="windowText" lastClr="000000"/>
                </a:solidFill>
                <a:effectLst/>
                <a:uLnTx/>
                <a:uFillTx/>
                <a:latin typeface="Arial"/>
                <a:cs typeface="Arial"/>
              </a:rPr>
              <a:t> </a:t>
            </a:r>
            <a:r>
              <a:rPr kumimoji="0" lang="de-DE" sz="2800" b="0" i="0" u="none" strike="noStrike" kern="0" cap="none" spc="0" normalizeH="0" baseline="0" noProof="0" dirty="0">
                <a:ln>
                  <a:noFill/>
                </a:ln>
                <a:solidFill>
                  <a:sysClr val="windowText" lastClr="000000"/>
                </a:solidFill>
                <a:effectLst/>
                <a:uLnTx/>
                <a:uFillTx/>
                <a:latin typeface="Arial"/>
                <a:cs typeface="Arial"/>
              </a:rPr>
              <a:t>Je</a:t>
            </a:r>
            <a:r>
              <a:rPr kumimoji="0" lang="de-DE" sz="2800" b="0" i="0" u="none" strike="noStrike" kern="0" cap="none" spc="245" normalizeH="0" baseline="0" noProof="0" dirty="0">
                <a:ln>
                  <a:noFill/>
                </a:ln>
                <a:solidFill>
                  <a:sysClr val="windowText" lastClr="000000"/>
                </a:solidFill>
                <a:effectLst/>
                <a:uLnTx/>
                <a:uFillTx/>
                <a:latin typeface="Arial"/>
                <a:cs typeface="Arial"/>
              </a:rPr>
              <a:t> </a:t>
            </a:r>
            <a:r>
              <a:rPr kumimoji="0" lang="de-DE" sz="2800" b="0" i="0" u="none" strike="noStrike" kern="0" cap="none" spc="0" normalizeH="0" baseline="0" noProof="0" dirty="0">
                <a:ln>
                  <a:noFill/>
                </a:ln>
                <a:solidFill>
                  <a:sysClr val="windowText" lastClr="000000"/>
                </a:solidFill>
                <a:effectLst/>
                <a:uLnTx/>
                <a:uFillTx/>
                <a:latin typeface="Arial"/>
                <a:cs typeface="Arial"/>
              </a:rPr>
              <a:t>Anwendung</a:t>
            </a:r>
            <a:r>
              <a:rPr kumimoji="0" lang="de-DE" sz="2800" b="0" i="0" u="none" strike="noStrike" kern="0" cap="none" spc="240" normalizeH="0" baseline="0" noProof="0" dirty="0">
                <a:ln>
                  <a:noFill/>
                </a:ln>
                <a:solidFill>
                  <a:sysClr val="windowText" lastClr="000000"/>
                </a:solidFill>
                <a:effectLst/>
                <a:uLnTx/>
                <a:uFillTx/>
                <a:latin typeface="Arial"/>
                <a:cs typeface="Arial"/>
              </a:rPr>
              <a:t> </a:t>
            </a:r>
            <a:r>
              <a:rPr kumimoji="0" lang="de-DE" sz="2800" b="0" i="0" u="none" strike="noStrike" kern="0" cap="none" spc="-20" normalizeH="0" baseline="0" noProof="0" dirty="0">
                <a:ln>
                  <a:noFill/>
                </a:ln>
                <a:solidFill>
                  <a:sysClr val="windowText" lastClr="000000"/>
                </a:solidFill>
                <a:effectLst/>
                <a:uLnTx/>
                <a:uFillTx/>
                <a:latin typeface="Arial"/>
                <a:cs typeface="Arial"/>
              </a:rPr>
              <a:t>wird </a:t>
            </a:r>
            <a:r>
              <a:rPr kumimoji="0" lang="de-DE" sz="2800" b="0" i="0" u="none" strike="noStrike" kern="0" cap="none" spc="0" normalizeH="0" baseline="0" noProof="0" dirty="0">
                <a:ln>
                  <a:noFill/>
                </a:ln>
                <a:solidFill>
                  <a:sysClr val="windowText" lastClr="000000"/>
                </a:solidFill>
                <a:effectLst/>
                <a:uLnTx/>
                <a:uFillTx/>
                <a:latin typeface="Arial"/>
                <a:cs typeface="Arial"/>
              </a:rPr>
              <a:t>aber</a:t>
            </a:r>
            <a:r>
              <a:rPr kumimoji="0" lang="de-DE" sz="2800" b="0" i="0" u="none" strike="noStrike" kern="0" cap="none" spc="-15" normalizeH="0" baseline="0" noProof="0" dirty="0">
                <a:ln>
                  <a:noFill/>
                </a:ln>
                <a:solidFill>
                  <a:sysClr val="windowText" lastClr="000000"/>
                </a:solidFill>
                <a:effectLst/>
                <a:uLnTx/>
                <a:uFillTx/>
                <a:latin typeface="Arial"/>
                <a:cs typeface="Arial"/>
              </a:rPr>
              <a:t> meist </a:t>
            </a:r>
            <a:r>
              <a:rPr kumimoji="0" lang="de-DE" sz="2800" b="0" i="0" u="none" strike="noStrike" kern="0" cap="none" spc="0" normalizeH="0" baseline="0" noProof="0" dirty="0">
                <a:ln>
                  <a:noFill/>
                </a:ln>
                <a:solidFill>
                  <a:sysClr val="windowText" lastClr="000000"/>
                </a:solidFill>
                <a:effectLst/>
                <a:uLnTx/>
                <a:uFillTx/>
                <a:latin typeface="Arial"/>
                <a:cs typeface="Arial"/>
              </a:rPr>
              <a:t>nur</a:t>
            </a:r>
            <a:r>
              <a:rPr kumimoji="0" lang="de-DE" sz="2800" b="0" i="0" u="none" strike="noStrike" kern="0" cap="none" spc="-15" normalizeH="0" baseline="0" noProof="0" dirty="0">
                <a:ln>
                  <a:noFill/>
                </a:ln>
                <a:solidFill>
                  <a:sysClr val="windowText" lastClr="000000"/>
                </a:solidFill>
                <a:effectLst/>
                <a:uLnTx/>
                <a:uFillTx/>
                <a:latin typeface="Arial"/>
                <a:cs typeface="Arial"/>
              </a:rPr>
              <a:t> </a:t>
            </a:r>
            <a:r>
              <a:rPr kumimoji="0" lang="de-DE" sz="2800" b="0" i="0" u="none" strike="noStrike" kern="0" cap="none" spc="0" normalizeH="0" baseline="0" noProof="0" dirty="0">
                <a:ln>
                  <a:noFill/>
                </a:ln>
                <a:solidFill>
                  <a:sysClr val="windowText" lastClr="000000"/>
                </a:solidFill>
                <a:effectLst/>
                <a:uLnTx/>
                <a:uFillTx/>
                <a:latin typeface="Arial"/>
                <a:cs typeface="Arial"/>
              </a:rPr>
              <a:t>ein</a:t>
            </a:r>
            <a:r>
              <a:rPr kumimoji="0" lang="de-DE" sz="2800" b="0" i="0" u="none" strike="noStrike" kern="0" cap="none" spc="-15" normalizeH="0" baseline="0" noProof="0" dirty="0">
                <a:ln>
                  <a:noFill/>
                </a:ln>
                <a:solidFill>
                  <a:sysClr val="windowText" lastClr="000000"/>
                </a:solidFill>
                <a:effectLst/>
                <a:uLnTx/>
                <a:uFillTx/>
                <a:latin typeface="Arial"/>
                <a:cs typeface="Arial"/>
              </a:rPr>
              <a:t> </a:t>
            </a:r>
            <a:r>
              <a:rPr kumimoji="0" lang="de-DE" sz="2800" b="0" i="0" u="none" strike="noStrike" kern="0" cap="none" spc="0" normalizeH="0" baseline="0" noProof="0" dirty="0">
                <a:ln>
                  <a:noFill/>
                </a:ln>
                <a:solidFill>
                  <a:sysClr val="windowText" lastClr="000000"/>
                </a:solidFill>
                <a:effectLst/>
                <a:uLnTx/>
                <a:uFillTx/>
                <a:latin typeface="Arial"/>
                <a:cs typeface="Arial"/>
              </a:rPr>
              <a:t>Model</a:t>
            </a:r>
            <a:r>
              <a:rPr kumimoji="0" lang="de-DE" sz="2800" b="0" i="0" u="none" strike="noStrike" kern="0" cap="none" spc="-15" normalizeH="0" baseline="0" noProof="0" dirty="0">
                <a:ln>
                  <a:noFill/>
                </a:ln>
                <a:solidFill>
                  <a:sysClr val="windowText" lastClr="000000"/>
                </a:solidFill>
                <a:effectLst/>
                <a:uLnTx/>
                <a:uFillTx/>
                <a:latin typeface="Arial"/>
                <a:cs typeface="Arial"/>
              </a:rPr>
              <a:t> </a:t>
            </a:r>
            <a:r>
              <a:rPr kumimoji="0" lang="de-DE" sz="2800" b="0" i="0" u="none" strike="noStrike" kern="0" cap="none" spc="-10" normalizeH="0" baseline="0" noProof="0" dirty="0">
                <a:ln>
                  <a:noFill/>
                </a:ln>
                <a:solidFill>
                  <a:sysClr val="windowText" lastClr="000000"/>
                </a:solidFill>
                <a:effectLst/>
                <a:uLnTx/>
                <a:uFillTx/>
                <a:latin typeface="Arial"/>
                <a:cs typeface="Arial"/>
              </a:rPr>
              <a:t>verwendet.</a:t>
            </a:r>
            <a:endParaRPr kumimoji="0" lang="de-DE" sz="2800" b="0" i="0" u="none" strike="noStrike" kern="0" cap="none" spc="0" normalizeH="0" baseline="0" noProof="0" dirty="0">
              <a:ln>
                <a:noFill/>
              </a:ln>
              <a:solidFill>
                <a:sysClr val="windowText" lastClr="000000"/>
              </a:solidFill>
              <a:effectLst/>
              <a:uLnTx/>
              <a:uFillTx/>
              <a:latin typeface="Arial"/>
              <a:cs typeface="Arial"/>
            </a:endParaRPr>
          </a:p>
          <a:p>
            <a:r>
              <a:rPr kumimoji="0" lang="de-DE" sz="2800" b="0" i="0" u="none" strike="noStrike" kern="0" cap="none" spc="0" normalizeH="0" baseline="0" noProof="0" dirty="0">
                <a:ln>
                  <a:noFill/>
                </a:ln>
                <a:solidFill>
                  <a:sysClr val="windowText" lastClr="000000"/>
                </a:solidFill>
                <a:effectLst/>
                <a:uLnTx/>
                <a:uFillTx/>
                <a:latin typeface="Arial"/>
                <a:cs typeface="Arial"/>
              </a:rPr>
              <a:t>in</a:t>
            </a:r>
            <a:r>
              <a:rPr kumimoji="0" lang="de-DE" sz="2800" b="0" i="0" u="none" strike="noStrike" kern="0" cap="none" spc="5" normalizeH="0" baseline="0" noProof="0" dirty="0">
                <a:ln>
                  <a:noFill/>
                </a:ln>
                <a:solidFill>
                  <a:sysClr val="windowText" lastClr="000000"/>
                </a:solidFill>
                <a:effectLst/>
                <a:uLnTx/>
                <a:uFillTx/>
                <a:latin typeface="Arial"/>
                <a:cs typeface="Arial"/>
              </a:rPr>
              <a:t> </a:t>
            </a:r>
            <a:r>
              <a:rPr kumimoji="0" lang="de-DE" sz="2800" b="0" i="0" u="none" strike="noStrike" kern="0" cap="none" spc="0" normalizeH="0" baseline="0" noProof="0" dirty="0">
                <a:ln>
                  <a:noFill/>
                </a:ln>
                <a:solidFill>
                  <a:sysClr val="windowText" lastClr="000000"/>
                </a:solidFill>
                <a:effectLst/>
                <a:uLnTx/>
                <a:uFillTx/>
                <a:latin typeface="Arial"/>
                <a:cs typeface="Arial"/>
              </a:rPr>
              <a:t>Model,</a:t>
            </a:r>
            <a:r>
              <a:rPr kumimoji="0" lang="de-DE" sz="2800" b="0" i="0" u="none" strike="noStrike" kern="0" cap="none" spc="-5" normalizeH="0" baseline="0" noProof="0" dirty="0">
                <a:ln>
                  <a:noFill/>
                </a:ln>
                <a:solidFill>
                  <a:sysClr val="windowText" lastClr="000000"/>
                </a:solidFill>
                <a:effectLst/>
                <a:uLnTx/>
                <a:uFillTx/>
                <a:latin typeface="Arial"/>
                <a:cs typeface="Arial"/>
              </a:rPr>
              <a:t> </a:t>
            </a:r>
            <a:r>
              <a:rPr kumimoji="0" lang="de-DE" sz="2800" b="0" i="0" u="none" strike="noStrike" kern="0" cap="none" spc="0" normalizeH="0" baseline="0" noProof="0" dirty="0">
                <a:ln>
                  <a:noFill/>
                </a:ln>
                <a:solidFill>
                  <a:sysClr val="windowText" lastClr="000000"/>
                </a:solidFill>
                <a:effectLst/>
                <a:uLnTx/>
                <a:uFillTx/>
                <a:latin typeface="Arial"/>
                <a:cs typeface="Arial"/>
              </a:rPr>
              <a:t>Views</a:t>
            </a:r>
            <a:r>
              <a:rPr kumimoji="0" lang="de-DE" sz="2800" b="0" i="0" u="none" strike="noStrike" kern="0" cap="none" spc="-10" normalizeH="0" baseline="0" noProof="0" dirty="0">
                <a:ln>
                  <a:noFill/>
                </a:ln>
                <a:solidFill>
                  <a:sysClr val="windowText" lastClr="000000"/>
                </a:solidFill>
                <a:effectLst/>
                <a:uLnTx/>
                <a:uFillTx/>
                <a:latin typeface="Arial"/>
                <a:cs typeface="Arial"/>
              </a:rPr>
              <a:t> </a:t>
            </a:r>
            <a:r>
              <a:rPr kumimoji="0" lang="de-DE" sz="2800" b="0" i="0" u="none" strike="noStrike" kern="0" cap="none" spc="0" normalizeH="0" baseline="0" noProof="0" dirty="0">
                <a:ln>
                  <a:noFill/>
                </a:ln>
                <a:solidFill>
                  <a:sysClr val="windowText" lastClr="000000"/>
                </a:solidFill>
                <a:effectLst/>
                <a:uLnTx/>
                <a:uFillTx/>
                <a:latin typeface="Arial"/>
                <a:cs typeface="Arial"/>
              </a:rPr>
              <a:t>und </a:t>
            </a:r>
            <a:r>
              <a:rPr kumimoji="0" lang="de-DE" sz="2800" b="0" i="0" u="none" strike="noStrike" kern="0" cap="none" spc="-20" normalizeH="0" baseline="0" noProof="0" dirty="0" err="1">
                <a:ln>
                  <a:noFill/>
                </a:ln>
                <a:solidFill>
                  <a:sysClr val="windowText" lastClr="000000"/>
                </a:solidFill>
                <a:effectLst/>
                <a:uLnTx/>
                <a:uFillTx/>
                <a:latin typeface="Arial"/>
                <a:cs typeface="Arial"/>
              </a:rPr>
              <a:t>Con</a:t>
            </a:r>
            <a:r>
              <a:rPr kumimoji="0" lang="de-DE" sz="2800" b="0" i="0" u="none" strike="noStrike" kern="0" cap="none" spc="-20" normalizeH="0" baseline="0" noProof="0" dirty="0">
                <a:ln>
                  <a:noFill/>
                </a:ln>
                <a:solidFill>
                  <a:sysClr val="windowText" lastClr="000000"/>
                </a:solidFill>
                <a:effectLst/>
                <a:uLnTx/>
                <a:uFillTx/>
                <a:latin typeface="Arial"/>
                <a:cs typeface="Arial"/>
              </a:rPr>
              <a:t>- </a:t>
            </a:r>
            <a:r>
              <a:rPr kumimoji="0" lang="de-DE" sz="2800" b="0" i="0" u="none" strike="noStrike" kern="0" cap="none" spc="0" normalizeH="0" baseline="0" noProof="0" dirty="0" err="1">
                <a:ln>
                  <a:noFill/>
                </a:ln>
                <a:solidFill>
                  <a:sysClr val="windowText" lastClr="000000"/>
                </a:solidFill>
                <a:effectLst/>
                <a:uLnTx/>
                <a:uFillTx/>
                <a:latin typeface="Arial"/>
                <a:cs typeface="Arial"/>
              </a:rPr>
              <a:t>troller</a:t>
            </a:r>
            <a:r>
              <a:rPr kumimoji="0" lang="de-DE" sz="2800" b="0" i="0" u="none" strike="noStrike" kern="0" cap="none" spc="95" normalizeH="0" baseline="0" noProof="0" dirty="0">
                <a:ln>
                  <a:noFill/>
                </a:ln>
                <a:solidFill>
                  <a:sysClr val="windowText" lastClr="000000"/>
                </a:solidFill>
                <a:effectLst/>
                <a:uLnTx/>
                <a:uFillTx/>
                <a:latin typeface="Arial"/>
                <a:cs typeface="Arial"/>
              </a:rPr>
              <a:t> </a:t>
            </a:r>
            <a:r>
              <a:rPr kumimoji="0" lang="de-DE" sz="2800" b="0" i="0" u="none" strike="noStrike" kern="0" cap="none" spc="0" normalizeH="0" baseline="0" noProof="0" dirty="0">
                <a:ln>
                  <a:noFill/>
                </a:ln>
                <a:solidFill>
                  <a:sysClr val="windowText" lastClr="000000"/>
                </a:solidFill>
                <a:effectLst/>
                <a:uLnTx/>
                <a:uFillTx/>
                <a:latin typeface="Arial"/>
                <a:cs typeface="Arial"/>
              </a:rPr>
              <a:t>soll</a:t>
            </a:r>
            <a:r>
              <a:rPr kumimoji="0" lang="de-DE" sz="2800" b="0" i="0" u="none" strike="noStrike" kern="0" cap="none" spc="75" normalizeH="0" baseline="0" noProof="0" dirty="0">
                <a:ln>
                  <a:noFill/>
                </a:ln>
                <a:solidFill>
                  <a:sysClr val="windowText" lastClr="000000"/>
                </a:solidFill>
                <a:effectLst/>
                <a:uLnTx/>
                <a:uFillTx/>
                <a:latin typeface="Arial"/>
                <a:cs typeface="Arial"/>
              </a:rPr>
              <a:t> </a:t>
            </a:r>
            <a:r>
              <a:rPr kumimoji="0" lang="de-DE" sz="2800" b="0" i="0" u="none" strike="noStrike" kern="0" cap="none" spc="0" normalizeH="0" baseline="0" noProof="0" dirty="0">
                <a:ln>
                  <a:noFill/>
                </a:ln>
                <a:solidFill>
                  <a:sysClr val="windowText" lastClr="000000"/>
                </a:solidFill>
                <a:effectLst/>
                <a:uLnTx/>
                <a:uFillTx/>
                <a:latin typeface="Arial"/>
                <a:cs typeface="Arial"/>
              </a:rPr>
              <a:t>deren</a:t>
            </a:r>
            <a:r>
              <a:rPr kumimoji="0" lang="de-DE" sz="2800" b="0" i="0" u="none" strike="noStrike" kern="0" cap="none" spc="85" normalizeH="0" baseline="0" noProof="0" dirty="0">
                <a:ln>
                  <a:noFill/>
                </a:ln>
                <a:solidFill>
                  <a:sysClr val="windowText" lastClr="000000"/>
                </a:solidFill>
                <a:effectLst/>
                <a:uLnTx/>
                <a:uFillTx/>
                <a:latin typeface="Arial"/>
                <a:cs typeface="Arial"/>
              </a:rPr>
              <a:t> </a:t>
            </a:r>
            <a:r>
              <a:rPr kumimoji="0" lang="de-DE" sz="2800" b="0" i="0" u="none" strike="noStrike" kern="0" cap="none" spc="0" normalizeH="0" baseline="0" noProof="0" dirty="0">
                <a:ln>
                  <a:noFill/>
                </a:ln>
                <a:solidFill>
                  <a:sysClr val="windowText" lastClr="000000"/>
                </a:solidFill>
                <a:effectLst/>
                <a:uLnTx/>
                <a:uFillTx/>
                <a:latin typeface="Arial"/>
                <a:cs typeface="Arial"/>
              </a:rPr>
              <a:t>Wiederverwendbarkeit</a:t>
            </a:r>
            <a:r>
              <a:rPr kumimoji="0" lang="de-DE" sz="2800" b="0" i="0" u="none" strike="noStrike" kern="0" cap="none" spc="85" normalizeH="0" baseline="0" noProof="0" dirty="0">
                <a:ln>
                  <a:noFill/>
                </a:ln>
                <a:solidFill>
                  <a:sysClr val="windowText" lastClr="000000"/>
                </a:solidFill>
                <a:effectLst/>
                <a:uLnTx/>
                <a:uFillTx/>
                <a:latin typeface="Arial"/>
                <a:cs typeface="Arial"/>
              </a:rPr>
              <a:t> </a:t>
            </a:r>
            <a:r>
              <a:rPr kumimoji="0" lang="de-DE" sz="2800" b="0" i="0" u="none" strike="noStrike" kern="0" cap="none" spc="0" normalizeH="0" baseline="0" noProof="0" dirty="0">
                <a:ln>
                  <a:noFill/>
                </a:ln>
                <a:solidFill>
                  <a:sysClr val="windowText" lastClr="000000"/>
                </a:solidFill>
                <a:effectLst/>
                <a:uLnTx/>
                <a:uFillTx/>
                <a:latin typeface="Arial"/>
                <a:cs typeface="Arial"/>
              </a:rPr>
              <a:t>in</a:t>
            </a:r>
            <a:r>
              <a:rPr kumimoji="0" lang="de-DE" sz="2800" b="0" i="0" u="none" strike="noStrike" kern="0" cap="none" spc="80" normalizeH="0" baseline="0" noProof="0" dirty="0">
                <a:ln>
                  <a:noFill/>
                </a:ln>
                <a:solidFill>
                  <a:sysClr val="windowText" lastClr="000000"/>
                </a:solidFill>
                <a:effectLst/>
                <a:uLnTx/>
                <a:uFillTx/>
                <a:latin typeface="Arial"/>
                <a:cs typeface="Arial"/>
              </a:rPr>
              <a:t> </a:t>
            </a:r>
            <a:r>
              <a:rPr kumimoji="0" lang="de-DE" sz="2800" b="0" i="0" u="none" strike="noStrike" kern="0" cap="none" spc="0" normalizeH="0" baseline="0" noProof="0" dirty="0">
                <a:ln>
                  <a:noFill/>
                </a:ln>
                <a:solidFill>
                  <a:sysClr val="windowText" lastClr="000000"/>
                </a:solidFill>
                <a:effectLst/>
                <a:uLnTx/>
                <a:uFillTx/>
                <a:latin typeface="Arial"/>
                <a:cs typeface="Arial"/>
              </a:rPr>
              <a:t>anderen</a:t>
            </a:r>
            <a:r>
              <a:rPr kumimoji="0" lang="de-DE" sz="2800" b="0" i="0" u="none" strike="noStrike" kern="0" cap="none" spc="85" normalizeH="0" baseline="0" noProof="0" dirty="0">
                <a:ln>
                  <a:noFill/>
                </a:ln>
                <a:solidFill>
                  <a:sysClr val="windowText" lastClr="000000"/>
                </a:solidFill>
                <a:effectLst/>
                <a:uLnTx/>
                <a:uFillTx/>
                <a:latin typeface="Arial"/>
                <a:cs typeface="Arial"/>
              </a:rPr>
              <a:t> </a:t>
            </a:r>
            <a:r>
              <a:rPr kumimoji="0" lang="de-DE" sz="2800" b="0" i="0" u="none" strike="noStrike" kern="0" cap="none" spc="0" normalizeH="0" baseline="0" noProof="0" dirty="0">
                <a:ln>
                  <a:noFill/>
                </a:ln>
                <a:solidFill>
                  <a:sysClr val="windowText" lastClr="000000"/>
                </a:solidFill>
                <a:effectLst/>
                <a:uLnTx/>
                <a:uFillTx/>
                <a:latin typeface="Arial"/>
                <a:cs typeface="Arial"/>
              </a:rPr>
              <a:t>Anwendungen</a:t>
            </a:r>
            <a:r>
              <a:rPr kumimoji="0" lang="de-DE" sz="2800" b="0" i="0" u="none" strike="noStrike" kern="0" cap="none" spc="80" normalizeH="0" baseline="0" noProof="0" dirty="0">
                <a:ln>
                  <a:noFill/>
                </a:ln>
                <a:solidFill>
                  <a:sysClr val="windowText" lastClr="000000"/>
                </a:solidFill>
                <a:effectLst/>
                <a:uLnTx/>
                <a:uFillTx/>
                <a:latin typeface="Arial"/>
                <a:cs typeface="Arial"/>
              </a:rPr>
              <a:t> </a:t>
            </a:r>
            <a:r>
              <a:rPr kumimoji="0" lang="de-DE" sz="2800" b="0" i="0" u="none" strike="noStrike" kern="0" cap="none" spc="-20" normalizeH="0" baseline="0" noProof="0" dirty="0">
                <a:ln>
                  <a:noFill/>
                </a:ln>
                <a:solidFill>
                  <a:sysClr val="windowText" lastClr="000000"/>
                </a:solidFill>
                <a:effectLst/>
                <a:uLnTx/>
                <a:uFillTx/>
                <a:latin typeface="Arial"/>
                <a:cs typeface="Arial"/>
              </a:rPr>
              <a:t>oder </a:t>
            </a:r>
            <a:r>
              <a:rPr kumimoji="0" lang="de-DE" sz="2800" b="0" i="0" u="none" strike="noStrike" kern="0" cap="none" spc="0" normalizeH="0" baseline="0" noProof="0" dirty="0">
                <a:ln>
                  <a:noFill/>
                </a:ln>
                <a:solidFill>
                  <a:sysClr val="windowText" lastClr="000000"/>
                </a:solidFill>
                <a:effectLst/>
                <a:uLnTx/>
                <a:uFillTx/>
                <a:latin typeface="Arial"/>
                <a:cs typeface="Arial"/>
              </a:rPr>
              <a:t>Bereichen</a:t>
            </a:r>
            <a:r>
              <a:rPr kumimoji="0" lang="de-DE" sz="2800" b="0" i="0" u="none" strike="noStrike" kern="0" cap="none" spc="-5" normalizeH="0" baseline="0" noProof="0" dirty="0">
                <a:ln>
                  <a:noFill/>
                </a:ln>
                <a:solidFill>
                  <a:sysClr val="windowText" lastClr="000000"/>
                </a:solidFill>
                <a:effectLst/>
                <a:uLnTx/>
                <a:uFillTx/>
                <a:latin typeface="Arial"/>
                <a:cs typeface="Arial"/>
              </a:rPr>
              <a:t> </a:t>
            </a:r>
            <a:r>
              <a:rPr kumimoji="0" lang="de-DE" sz="2800" b="0" i="0" u="none" strike="noStrike" kern="0" cap="none" spc="0" normalizeH="0" baseline="0" noProof="0" dirty="0">
                <a:ln>
                  <a:noFill/>
                </a:ln>
                <a:solidFill>
                  <a:sysClr val="windowText" lastClr="000000"/>
                </a:solidFill>
                <a:effectLst/>
                <a:uLnTx/>
                <a:uFillTx/>
                <a:latin typeface="Arial"/>
                <a:cs typeface="Arial"/>
              </a:rPr>
              <a:t>der</a:t>
            </a:r>
            <a:r>
              <a:rPr kumimoji="0" lang="de-DE" sz="2800" b="0" i="0" u="none" strike="noStrike" kern="0" cap="none" spc="-15" normalizeH="0" baseline="0" noProof="0" dirty="0">
                <a:ln>
                  <a:noFill/>
                </a:ln>
                <a:solidFill>
                  <a:sysClr val="windowText" lastClr="000000"/>
                </a:solidFill>
                <a:effectLst/>
                <a:uLnTx/>
                <a:uFillTx/>
                <a:latin typeface="Arial"/>
                <a:cs typeface="Arial"/>
              </a:rPr>
              <a:t> </a:t>
            </a:r>
            <a:r>
              <a:rPr kumimoji="0" lang="de-DE" sz="2800" b="0" i="0" u="none" strike="noStrike" kern="0" cap="none" spc="0" normalizeH="0" baseline="0" noProof="0" dirty="0">
                <a:ln>
                  <a:noFill/>
                </a:ln>
                <a:solidFill>
                  <a:sysClr val="windowText" lastClr="000000"/>
                </a:solidFill>
                <a:effectLst/>
                <a:uLnTx/>
                <a:uFillTx/>
                <a:latin typeface="Arial"/>
                <a:cs typeface="Arial"/>
              </a:rPr>
              <a:t>gleichen</a:t>
            </a:r>
            <a:r>
              <a:rPr kumimoji="0" lang="de-DE" sz="2800" b="0" i="0" u="none" strike="noStrike" kern="0" cap="none" spc="-25" normalizeH="0" baseline="0" noProof="0" dirty="0">
                <a:ln>
                  <a:noFill/>
                </a:ln>
                <a:solidFill>
                  <a:sysClr val="windowText" lastClr="000000"/>
                </a:solidFill>
                <a:effectLst/>
                <a:uLnTx/>
                <a:uFillTx/>
                <a:latin typeface="Arial"/>
                <a:cs typeface="Arial"/>
              </a:rPr>
              <a:t> </a:t>
            </a:r>
            <a:r>
              <a:rPr kumimoji="0" lang="de-DE" sz="2800" b="0" i="0" u="none" strike="noStrike" kern="0" cap="none" spc="0" normalizeH="0" baseline="0" noProof="0" dirty="0">
                <a:ln>
                  <a:noFill/>
                </a:ln>
                <a:solidFill>
                  <a:sysClr val="windowText" lastClr="000000"/>
                </a:solidFill>
                <a:effectLst/>
                <a:uLnTx/>
                <a:uFillTx/>
                <a:latin typeface="Arial"/>
                <a:cs typeface="Arial"/>
              </a:rPr>
              <a:t>SAPUI5-Anwendung</a:t>
            </a:r>
            <a:r>
              <a:rPr kumimoji="0" lang="de-DE" sz="2800" b="0" i="0" u="none" strike="noStrike" kern="0" cap="none" spc="-25" normalizeH="0" baseline="0" noProof="0" dirty="0">
                <a:ln>
                  <a:noFill/>
                </a:ln>
                <a:solidFill>
                  <a:sysClr val="windowText" lastClr="000000"/>
                </a:solidFill>
                <a:effectLst/>
                <a:uLnTx/>
                <a:uFillTx/>
                <a:latin typeface="Arial"/>
                <a:cs typeface="Arial"/>
              </a:rPr>
              <a:t> </a:t>
            </a:r>
            <a:r>
              <a:rPr kumimoji="0" lang="de-DE" sz="2800" b="0" i="0" u="none" strike="noStrike" kern="0" cap="none" spc="-10" normalizeH="0" baseline="0" noProof="0" dirty="0">
                <a:ln>
                  <a:noFill/>
                </a:ln>
                <a:solidFill>
                  <a:sysClr val="windowText" lastClr="000000"/>
                </a:solidFill>
                <a:effectLst/>
                <a:uLnTx/>
                <a:uFillTx/>
                <a:latin typeface="Arial"/>
                <a:cs typeface="Arial"/>
              </a:rPr>
              <a:t>gewährleisten </a:t>
            </a:r>
          </a:p>
          <a:p>
            <a:r>
              <a:rPr kumimoji="0" lang="de-DE" sz="2800" b="0" i="0" u="none" strike="noStrike" kern="0" cap="none" spc="-10" normalizeH="0" baseline="0" noProof="0" dirty="0" err="1">
                <a:ln>
                  <a:noFill/>
                </a:ln>
                <a:solidFill>
                  <a:sysClr val="windowText" lastClr="000000"/>
                </a:solidFill>
                <a:effectLst/>
                <a:uLnTx/>
                <a:uFillTx/>
                <a:latin typeface="Arial"/>
                <a:cs typeface="Arial"/>
              </a:rPr>
              <a:t>Auc</a:t>
            </a:r>
            <a:r>
              <a:rPr lang="de-DE" kern="0" spc="-10" dirty="0">
                <a:solidFill>
                  <a:sysClr val="windowText" lastClr="000000"/>
                </a:solidFill>
                <a:latin typeface="Arial"/>
                <a:cs typeface="Arial"/>
              </a:rPr>
              <a:t>h möglich: </a:t>
            </a:r>
            <a:r>
              <a:rPr kumimoji="0" lang="de-DE" sz="2800" b="0" i="0" u="none" strike="noStrike" kern="0" cap="none" spc="-10" normalizeH="0" baseline="0" noProof="0" dirty="0">
                <a:ln>
                  <a:noFill/>
                </a:ln>
                <a:solidFill>
                  <a:sysClr val="windowText" lastClr="000000"/>
                </a:solidFill>
                <a:effectLst/>
                <a:uLnTx/>
                <a:uFillTx/>
                <a:latin typeface="Arial"/>
                <a:cs typeface="Arial"/>
              </a:rPr>
              <a:t>SAPUI5 </a:t>
            </a:r>
            <a:r>
              <a:rPr kumimoji="0" lang="de-DE" sz="2800" b="0" i="0" u="none" strike="noStrike" kern="0" cap="none" spc="0" normalizeH="0" baseline="0" noProof="0" dirty="0">
                <a:ln>
                  <a:noFill/>
                </a:ln>
                <a:solidFill>
                  <a:sysClr val="windowText" lastClr="000000"/>
                </a:solidFill>
                <a:effectLst/>
                <a:uLnTx/>
                <a:uFillTx/>
                <a:latin typeface="Arial"/>
                <a:cs typeface="Arial"/>
              </a:rPr>
              <a:t>ohne</a:t>
            </a:r>
            <a:r>
              <a:rPr kumimoji="0" lang="de-DE" sz="2800" b="0" i="0" u="none" strike="noStrike" kern="0" cap="none" spc="330" normalizeH="0" baseline="0" noProof="0" dirty="0">
                <a:ln>
                  <a:noFill/>
                </a:ln>
                <a:solidFill>
                  <a:sysClr val="windowText" lastClr="000000"/>
                </a:solidFill>
                <a:effectLst/>
                <a:uLnTx/>
                <a:uFillTx/>
                <a:latin typeface="Arial"/>
                <a:cs typeface="Arial"/>
              </a:rPr>
              <a:t> </a:t>
            </a:r>
            <a:r>
              <a:rPr kumimoji="0" lang="de-DE" sz="2800" b="0" i="0" u="none" strike="noStrike" kern="0" cap="none" spc="-10" normalizeH="0" baseline="0" noProof="0" dirty="0">
                <a:ln>
                  <a:noFill/>
                </a:ln>
                <a:solidFill>
                  <a:sysClr val="windowText" lastClr="000000"/>
                </a:solidFill>
                <a:effectLst/>
                <a:uLnTx/>
                <a:uFillTx/>
                <a:latin typeface="Arial"/>
                <a:cs typeface="Arial"/>
              </a:rPr>
              <a:t>MVC-</a:t>
            </a:r>
            <a:r>
              <a:rPr kumimoji="0" lang="de-DE" sz="2800" b="0" i="0" u="none" strike="noStrike" kern="0" cap="none" spc="0" normalizeH="0" baseline="0" noProof="0" dirty="0">
                <a:ln>
                  <a:noFill/>
                </a:ln>
                <a:solidFill>
                  <a:sysClr val="windowText" lastClr="000000"/>
                </a:solidFill>
                <a:effectLst/>
                <a:uLnTx/>
                <a:uFillTx/>
                <a:latin typeface="Arial"/>
                <a:cs typeface="Arial"/>
              </a:rPr>
              <a:t>Konzept</a:t>
            </a:r>
            <a:r>
              <a:rPr kumimoji="0" lang="de-DE" sz="2800" b="0" i="0" u="none" strike="noStrike" kern="0" cap="none" spc="220" normalizeH="0" baseline="0" noProof="0" dirty="0">
                <a:ln>
                  <a:noFill/>
                </a:ln>
                <a:solidFill>
                  <a:sysClr val="windowText" lastClr="000000"/>
                </a:solidFill>
                <a:effectLst/>
                <a:uLnTx/>
                <a:uFillTx/>
                <a:latin typeface="Arial"/>
                <a:cs typeface="Arial"/>
              </a:rPr>
              <a:t> zu </a:t>
            </a:r>
            <a:r>
              <a:rPr kumimoji="0" lang="de-DE" sz="2800" b="0" i="0" u="none" strike="noStrike" kern="0" cap="none" spc="0" normalizeH="0" baseline="0" noProof="0" dirty="0">
                <a:ln>
                  <a:noFill/>
                </a:ln>
                <a:solidFill>
                  <a:sysClr val="windowText" lastClr="000000"/>
                </a:solidFill>
                <a:effectLst/>
                <a:uLnTx/>
                <a:uFillTx/>
                <a:latin typeface="Arial"/>
                <a:cs typeface="Arial"/>
              </a:rPr>
              <a:t>erstellen</a:t>
            </a:r>
            <a:r>
              <a:rPr kumimoji="0" lang="de-DE" sz="2800" b="0" i="0" u="none" strike="noStrike" kern="0" cap="none" spc="229" normalizeH="0" baseline="0" noProof="0" dirty="0">
                <a:ln>
                  <a:noFill/>
                </a:ln>
                <a:solidFill>
                  <a:sysClr val="windowText" lastClr="000000"/>
                </a:solidFill>
                <a:effectLst/>
                <a:uLnTx/>
                <a:uFillTx/>
                <a:latin typeface="Arial"/>
                <a:cs typeface="Arial"/>
              </a:rPr>
              <a:t> </a:t>
            </a:r>
            <a:r>
              <a:rPr kumimoji="0" lang="de-DE" sz="2800" b="0" i="0" u="none" strike="noStrike" kern="0" cap="none" spc="0" normalizeH="0" baseline="0" noProof="0" dirty="0">
                <a:ln>
                  <a:noFill/>
                </a:ln>
                <a:solidFill>
                  <a:sysClr val="windowText" lastClr="000000"/>
                </a:solidFill>
                <a:effectLst/>
                <a:uLnTx/>
                <a:uFillTx/>
                <a:latin typeface="Arial"/>
                <a:cs typeface="Arial"/>
              </a:rPr>
              <a:t>und</a:t>
            </a:r>
            <a:r>
              <a:rPr kumimoji="0" lang="de-DE" sz="2800" b="0" i="0" u="none" strike="noStrike" kern="0" cap="none" spc="260" normalizeH="0" baseline="0" noProof="0" dirty="0">
                <a:ln>
                  <a:noFill/>
                </a:ln>
                <a:solidFill>
                  <a:sysClr val="windowText" lastClr="000000"/>
                </a:solidFill>
                <a:effectLst/>
                <a:uLnTx/>
                <a:uFillTx/>
                <a:latin typeface="Arial"/>
                <a:cs typeface="Arial"/>
              </a:rPr>
              <a:t> </a:t>
            </a:r>
            <a:r>
              <a:rPr kumimoji="0" lang="de-DE" sz="2800" b="0" i="0" u="none" strike="noStrike" kern="0" cap="none" spc="0" normalizeH="0" baseline="0" noProof="0" dirty="0">
                <a:ln>
                  <a:noFill/>
                </a:ln>
                <a:solidFill>
                  <a:sysClr val="windowText" lastClr="000000"/>
                </a:solidFill>
                <a:effectLst/>
                <a:uLnTx/>
                <a:uFillTx/>
                <a:latin typeface="Arial"/>
                <a:cs typeface="Arial"/>
              </a:rPr>
              <a:t>vollständige</a:t>
            </a:r>
            <a:r>
              <a:rPr kumimoji="0" lang="de-DE" sz="2800" b="0" i="0" u="none" strike="noStrike" kern="0" cap="none" spc="229" normalizeH="0" baseline="0" noProof="0" dirty="0">
                <a:ln>
                  <a:noFill/>
                </a:ln>
                <a:solidFill>
                  <a:sysClr val="windowText" lastClr="000000"/>
                </a:solidFill>
                <a:effectLst/>
                <a:uLnTx/>
                <a:uFillTx/>
                <a:latin typeface="Arial"/>
                <a:cs typeface="Arial"/>
              </a:rPr>
              <a:t> </a:t>
            </a:r>
            <a:r>
              <a:rPr kumimoji="0" lang="de-DE" sz="2800" b="0" i="0" u="none" strike="noStrike" kern="0" cap="none" spc="-10" normalizeH="0" baseline="0" noProof="0" dirty="0">
                <a:ln>
                  <a:noFill/>
                </a:ln>
                <a:solidFill>
                  <a:sysClr val="windowText" lastClr="000000"/>
                </a:solidFill>
                <a:effectLst/>
                <a:uLnTx/>
                <a:uFillTx/>
                <a:latin typeface="Arial"/>
                <a:cs typeface="Arial"/>
              </a:rPr>
              <a:t>SAPUI5-Anwendung </a:t>
            </a:r>
            <a:r>
              <a:rPr kumimoji="0" lang="de-DE" sz="2800" b="0" i="0" u="none" strike="noStrike" kern="0" cap="none" spc="0" normalizeH="0" baseline="0" noProof="0" dirty="0">
                <a:ln>
                  <a:noFill/>
                </a:ln>
                <a:solidFill>
                  <a:sysClr val="windowText" lastClr="000000"/>
                </a:solidFill>
                <a:effectLst/>
                <a:uLnTx/>
                <a:uFillTx/>
                <a:latin typeface="Arial"/>
                <a:cs typeface="Arial"/>
              </a:rPr>
              <a:t>in einer </a:t>
            </a:r>
            <a:r>
              <a:rPr kumimoji="0" lang="de-DE" sz="2800" b="0" i="0" u="none" strike="noStrike" kern="0" cap="none" spc="-10" normalizeH="0" baseline="0" noProof="0" dirty="0">
                <a:ln>
                  <a:noFill/>
                </a:ln>
                <a:solidFill>
                  <a:sysClr val="windowText" lastClr="000000"/>
                </a:solidFill>
                <a:effectLst/>
                <a:uLnTx/>
                <a:uFillTx/>
                <a:latin typeface="Arial"/>
                <a:cs typeface="Arial"/>
              </a:rPr>
              <a:t>HTML-</a:t>
            </a:r>
            <a:r>
              <a:rPr kumimoji="0" lang="de-DE" sz="2800" b="0" i="0" u="none" strike="noStrike" kern="0" cap="none" spc="0" normalizeH="0" baseline="0" noProof="0" dirty="0">
                <a:ln>
                  <a:noFill/>
                </a:ln>
                <a:solidFill>
                  <a:sysClr val="windowText" lastClr="000000"/>
                </a:solidFill>
                <a:effectLst/>
                <a:uLnTx/>
                <a:uFillTx/>
                <a:latin typeface="Arial"/>
                <a:cs typeface="Arial"/>
              </a:rPr>
              <a:t>Datei</a:t>
            </a:r>
            <a:r>
              <a:rPr kumimoji="0" lang="de-DE" sz="2800" b="0" i="0" u="none" strike="noStrike" kern="0" cap="none" spc="-15" normalizeH="0" baseline="0" noProof="0" dirty="0">
                <a:ln>
                  <a:noFill/>
                </a:ln>
                <a:solidFill>
                  <a:sysClr val="windowText" lastClr="000000"/>
                </a:solidFill>
                <a:effectLst/>
                <a:uLnTx/>
                <a:uFillTx/>
                <a:latin typeface="Arial"/>
                <a:cs typeface="Arial"/>
              </a:rPr>
              <a:t> </a:t>
            </a:r>
            <a:r>
              <a:rPr kumimoji="0" lang="de-DE" sz="2800" b="0" i="0" u="none" strike="noStrike" kern="0" cap="none" spc="0" normalizeH="0" baseline="0" noProof="0" dirty="0">
                <a:ln>
                  <a:noFill/>
                </a:ln>
                <a:solidFill>
                  <a:sysClr val="windowText" lastClr="000000"/>
                </a:solidFill>
                <a:effectLst/>
                <a:uLnTx/>
                <a:uFillTx/>
                <a:latin typeface="Arial"/>
                <a:cs typeface="Arial"/>
              </a:rPr>
              <a:t>zu </a:t>
            </a:r>
            <a:r>
              <a:rPr kumimoji="0" lang="de-DE" sz="2800" b="0" i="0" u="none" strike="noStrike" kern="0" cap="none" spc="-10" normalizeH="0" baseline="0" noProof="0" dirty="0">
                <a:ln>
                  <a:noFill/>
                </a:ln>
                <a:solidFill>
                  <a:sysClr val="windowText" lastClr="000000"/>
                </a:solidFill>
                <a:effectLst/>
                <a:uLnTx/>
                <a:uFillTx/>
                <a:latin typeface="Arial"/>
                <a:cs typeface="Arial"/>
              </a:rPr>
              <a:t>entwickeln</a:t>
            </a:r>
          </a:p>
          <a:p>
            <a:r>
              <a:rPr kumimoji="0" lang="de-DE" sz="2800" b="0" i="0" u="none" strike="noStrike" kern="0" cap="none" spc="0" normalizeH="0" baseline="0" noProof="0" dirty="0">
                <a:ln>
                  <a:noFill/>
                </a:ln>
                <a:solidFill>
                  <a:sysClr val="windowText" lastClr="000000"/>
                </a:solidFill>
                <a:effectLst/>
                <a:uLnTx/>
                <a:uFillTx/>
                <a:latin typeface="Arial"/>
                <a:cs typeface="Arial"/>
              </a:rPr>
              <a:t>Views</a:t>
            </a:r>
            <a:r>
              <a:rPr kumimoji="0" lang="de-DE" sz="2800" b="0" i="0" u="none" strike="noStrike" kern="0" cap="none" spc="200" normalizeH="0" baseline="0" noProof="0" dirty="0">
                <a:ln>
                  <a:noFill/>
                </a:ln>
                <a:solidFill>
                  <a:sysClr val="windowText" lastClr="000000"/>
                </a:solidFill>
                <a:effectLst/>
                <a:uLnTx/>
                <a:uFillTx/>
                <a:latin typeface="Arial"/>
                <a:cs typeface="Arial"/>
              </a:rPr>
              <a:t> </a:t>
            </a:r>
            <a:r>
              <a:rPr kumimoji="0" lang="de-DE" sz="2800" b="0" i="0" u="none" strike="noStrike" kern="0" cap="none" spc="0" normalizeH="0" baseline="0" noProof="0" dirty="0">
                <a:ln>
                  <a:noFill/>
                </a:ln>
                <a:solidFill>
                  <a:sysClr val="windowText" lastClr="000000"/>
                </a:solidFill>
                <a:effectLst/>
                <a:uLnTx/>
                <a:uFillTx/>
                <a:latin typeface="Arial"/>
                <a:cs typeface="Arial"/>
              </a:rPr>
              <a:t>können</a:t>
            </a:r>
            <a:r>
              <a:rPr kumimoji="0" lang="de-DE" sz="2800" b="0" i="0" u="none" strike="noStrike" kern="0" cap="none" spc="204" normalizeH="0" baseline="0" noProof="0" dirty="0">
                <a:ln>
                  <a:noFill/>
                </a:ln>
                <a:solidFill>
                  <a:sysClr val="windowText" lastClr="000000"/>
                </a:solidFill>
                <a:effectLst/>
                <a:uLnTx/>
                <a:uFillTx/>
                <a:latin typeface="Arial"/>
                <a:cs typeface="Arial"/>
              </a:rPr>
              <a:t> </a:t>
            </a:r>
            <a:r>
              <a:rPr kumimoji="0" lang="de-DE" sz="2800" b="0" i="0" u="none" strike="noStrike" kern="0" cap="none" spc="0" normalizeH="0" baseline="0" noProof="0" dirty="0">
                <a:ln>
                  <a:noFill/>
                </a:ln>
                <a:solidFill>
                  <a:sysClr val="windowText" lastClr="000000"/>
                </a:solidFill>
                <a:effectLst/>
                <a:uLnTx/>
                <a:uFillTx/>
                <a:latin typeface="Arial"/>
                <a:cs typeface="Arial"/>
              </a:rPr>
              <a:t>in</a:t>
            </a:r>
            <a:r>
              <a:rPr kumimoji="0" lang="de-DE" sz="2800" b="0" i="0" u="none" strike="noStrike" kern="0" cap="none" spc="210" normalizeH="0" baseline="0" noProof="0" dirty="0">
                <a:ln>
                  <a:noFill/>
                </a:ln>
                <a:solidFill>
                  <a:sysClr val="windowText" lastClr="000000"/>
                </a:solidFill>
                <a:effectLst/>
                <a:uLnTx/>
                <a:uFillTx/>
                <a:latin typeface="Arial"/>
                <a:cs typeface="Arial"/>
              </a:rPr>
              <a:t> </a:t>
            </a:r>
            <a:r>
              <a:rPr kumimoji="0" lang="de-DE" sz="2800" b="0" i="0" u="none" strike="noStrike" kern="0" cap="none" spc="0" normalizeH="0" baseline="0" noProof="0" dirty="0">
                <a:ln>
                  <a:noFill/>
                </a:ln>
                <a:solidFill>
                  <a:sysClr val="windowText" lastClr="000000"/>
                </a:solidFill>
                <a:effectLst/>
                <a:uLnTx/>
                <a:uFillTx/>
                <a:latin typeface="Arial"/>
                <a:cs typeface="Arial"/>
              </a:rPr>
              <a:t>vier</a:t>
            </a:r>
            <a:r>
              <a:rPr kumimoji="0" lang="de-DE" sz="2800" b="0" i="0" u="none" strike="noStrike" kern="0" cap="none" spc="190" normalizeH="0" baseline="0" noProof="0" dirty="0">
                <a:ln>
                  <a:noFill/>
                </a:ln>
                <a:solidFill>
                  <a:sysClr val="windowText" lastClr="000000"/>
                </a:solidFill>
                <a:effectLst/>
                <a:uLnTx/>
                <a:uFillTx/>
                <a:latin typeface="Arial"/>
                <a:cs typeface="Arial"/>
              </a:rPr>
              <a:t> </a:t>
            </a:r>
            <a:r>
              <a:rPr kumimoji="0" lang="de-DE" sz="2800" b="0" i="0" u="none" strike="noStrike" kern="0" cap="none" spc="0" normalizeH="0" baseline="0" noProof="0" dirty="0">
                <a:ln>
                  <a:noFill/>
                </a:ln>
                <a:solidFill>
                  <a:sysClr val="windowText" lastClr="000000"/>
                </a:solidFill>
                <a:effectLst/>
                <a:uLnTx/>
                <a:uFillTx/>
                <a:latin typeface="Arial"/>
                <a:cs typeface="Arial"/>
              </a:rPr>
              <a:t>Notationssprachen</a:t>
            </a:r>
            <a:r>
              <a:rPr kumimoji="0" lang="de-DE" sz="2800" b="0" i="0" u="none" strike="noStrike" kern="0" cap="none" spc="210" normalizeH="0" baseline="0" noProof="0" dirty="0">
                <a:ln>
                  <a:noFill/>
                </a:ln>
                <a:solidFill>
                  <a:sysClr val="windowText" lastClr="000000"/>
                </a:solidFill>
                <a:effectLst/>
                <a:uLnTx/>
                <a:uFillTx/>
                <a:latin typeface="Arial"/>
                <a:cs typeface="Arial"/>
              </a:rPr>
              <a:t> </a:t>
            </a:r>
            <a:r>
              <a:rPr kumimoji="0" lang="de-DE" sz="2800" b="0" i="0" u="none" strike="noStrike" kern="0" cap="none" spc="0" normalizeH="0" baseline="0" noProof="0" dirty="0">
                <a:ln>
                  <a:noFill/>
                </a:ln>
                <a:solidFill>
                  <a:sysClr val="windowText" lastClr="000000"/>
                </a:solidFill>
                <a:effectLst/>
                <a:uLnTx/>
                <a:uFillTx/>
                <a:latin typeface="Arial"/>
                <a:cs typeface="Arial"/>
              </a:rPr>
              <a:t>verfasst</a:t>
            </a:r>
            <a:r>
              <a:rPr kumimoji="0" lang="de-DE" sz="2800" b="0" i="0" u="none" strike="noStrike" kern="0" cap="none" spc="204" normalizeH="0" baseline="0" noProof="0" dirty="0">
                <a:ln>
                  <a:noFill/>
                </a:ln>
                <a:solidFill>
                  <a:sysClr val="windowText" lastClr="000000"/>
                </a:solidFill>
                <a:effectLst/>
                <a:uLnTx/>
                <a:uFillTx/>
                <a:latin typeface="Arial"/>
                <a:cs typeface="Arial"/>
              </a:rPr>
              <a:t> </a:t>
            </a:r>
            <a:r>
              <a:rPr kumimoji="0" lang="de-DE" sz="2800" b="0" i="0" u="none" strike="noStrike" kern="0" cap="none" spc="0" normalizeH="0" baseline="0" noProof="0" dirty="0">
                <a:ln>
                  <a:noFill/>
                </a:ln>
                <a:solidFill>
                  <a:sysClr val="windowText" lastClr="000000"/>
                </a:solidFill>
                <a:effectLst/>
                <a:uLnTx/>
                <a:uFillTx/>
                <a:latin typeface="Arial"/>
                <a:cs typeface="Arial"/>
              </a:rPr>
              <a:t>werden:</a:t>
            </a:r>
            <a:r>
              <a:rPr kumimoji="0" lang="de-DE" sz="2800" b="0" i="0" u="none" strike="noStrike" kern="0" cap="none" spc="210" normalizeH="0" baseline="0" noProof="0" dirty="0">
                <a:ln>
                  <a:noFill/>
                </a:ln>
                <a:solidFill>
                  <a:sysClr val="windowText" lastClr="000000"/>
                </a:solidFill>
                <a:effectLst/>
                <a:uLnTx/>
                <a:uFillTx/>
                <a:latin typeface="Arial"/>
                <a:cs typeface="Arial"/>
              </a:rPr>
              <a:t> </a:t>
            </a:r>
            <a:r>
              <a:rPr kumimoji="0" lang="de-DE" sz="2800" b="0" i="0" u="none" strike="noStrike" kern="0" cap="none" spc="-10" normalizeH="0" baseline="0" noProof="0" dirty="0">
                <a:ln>
                  <a:noFill/>
                </a:ln>
                <a:solidFill>
                  <a:sysClr val="windowText" lastClr="000000"/>
                </a:solidFill>
                <a:effectLst/>
                <a:uLnTx/>
                <a:uFillTx/>
                <a:latin typeface="Arial"/>
                <a:cs typeface="Arial"/>
              </a:rPr>
              <a:t>JavaScript, </a:t>
            </a:r>
            <a:r>
              <a:rPr kumimoji="0" lang="de-DE" sz="2800" b="0" i="0" u="none" strike="noStrike" kern="0" cap="none" spc="0" normalizeH="0" baseline="0" noProof="0" dirty="0">
                <a:ln>
                  <a:noFill/>
                </a:ln>
                <a:solidFill>
                  <a:sysClr val="windowText" lastClr="000000"/>
                </a:solidFill>
                <a:effectLst/>
                <a:uLnTx/>
                <a:uFillTx/>
                <a:latin typeface="Arial"/>
                <a:cs typeface="Arial"/>
              </a:rPr>
              <a:t>JSON,</a:t>
            </a:r>
            <a:r>
              <a:rPr kumimoji="0" lang="de-DE" sz="2800" b="0" i="0" u="none" strike="noStrike" kern="0" cap="none" spc="-15" normalizeH="0" baseline="0" noProof="0" dirty="0">
                <a:ln>
                  <a:noFill/>
                </a:ln>
                <a:solidFill>
                  <a:sysClr val="windowText" lastClr="000000"/>
                </a:solidFill>
                <a:effectLst/>
                <a:uLnTx/>
                <a:uFillTx/>
                <a:latin typeface="Arial"/>
                <a:cs typeface="Arial"/>
              </a:rPr>
              <a:t> </a:t>
            </a:r>
            <a:r>
              <a:rPr kumimoji="0" lang="de-DE" sz="2800" b="0" i="0" u="none" strike="noStrike" kern="0" cap="none" spc="0" normalizeH="0" baseline="0" noProof="0" dirty="0">
                <a:ln>
                  <a:noFill/>
                </a:ln>
                <a:solidFill>
                  <a:sysClr val="windowText" lastClr="000000"/>
                </a:solidFill>
                <a:effectLst/>
                <a:uLnTx/>
                <a:uFillTx/>
                <a:latin typeface="Arial"/>
                <a:cs typeface="Arial"/>
              </a:rPr>
              <a:t>HTML</a:t>
            </a:r>
            <a:r>
              <a:rPr kumimoji="0" lang="de-DE" sz="2800" b="0" i="0" u="none" strike="noStrike" kern="0" cap="none" spc="-15" normalizeH="0" baseline="0" noProof="0" dirty="0">
                <a:ln>
                  <a:noFill/>
                </a:ln>
                <a:solidFill>
                  <a:sysClr val="windowText" lastClr="000000"/>
                </a:solidFill>
                <a:effectLst/>
                <a:uLnTx/>
                <a:uFillTx/>
                <a:latin typeface="Arial"/>
                <a:cs typeface="Arial"/>
              </a:rPr>
              <a:t> </a:t>
            </a:r>
            <a:r>
              <a:rPr kumimoji="0" lang="de-DE" sz="2800" b="0" i="0" u="none" strike="noStrike" kern="0" cap="none" spc="0" normalizeH="0" baseline="0" noProof="0" dirty="0">
                <a:ln>
                  <a:noFill/>
                </a:ln>
                <a:solidFill>
                  <a:sysClr val="windowText" lastClr="000000"/>
                </a:solidFill>
                <a:effectLst/>
                <a:uLnTx/>
                <a:uFillTx/>
                <a:latin typeface="Arial"/>
                <a:cs typeface="Arial"/>
              </a:rPr>
              <a:t>und</a:t>
            </a:r>
            <a:r>
              <a:rPr kumimoji="0" lang="de-DE" sz="2800" b="0" i="0" u="none" strike="noStrike" kern="0" cap="none" spc="-10" normalizeH="0" baseline="0" noProof="0" dirty="0">
                <a:ln>
                  <a:noFill/>
                </a:ln>
                <a:solidFill>
                  <a:sysClr val="windowText" lastClr="000000"/>
                </a:solidFill>
                <a:effectLst/>
                <a:uLnTx/>
                <a:uFillTx/>
                <a:latin typeface="Arial"/>
                <a:cs typeface="Arial"/>
              </a:rPr>
              <a:t> </a:t>
            </a:r>
            <a:r>
              <a:rPr kumimoji="0" lang="de-DE" sz="2800" b="0" i="0" u="none" strike="noStrike" kern="0" cap="none" spc="0" normalizeH="0" baseline="0" noProof="0" dirty="0">
                <a:ln>
                  <a:noFill/>
                </a:ln>
                <a:solidFill>
                  <a:sysClr val="windowText" lastClr="000000"/>
                </a:solidFill>
                <a:effectLst/>
                <a:uLnTx/>
                <a:uFillTx/>
                <a:latin typeface="Arial"/>
                <a:cs typeface="Arial"/>
              </a:rPr>
              <a:t>XML.</a:t>
            </a:r>
            <a:r>
              <a:rPr kumimoji="0" lang="de-DE" sz="2800" b="0" i="0" u="none" strike="noStrike" kern="0" cap="none" spc="-15" normalizeH="0" baseline="0" noProof="0" dirty="0">
                <a:ln>
                  <a:noFill/>
                </a:ln>
                <a:solidFill>
                  <a:sysClr val="windowText" lastClr="000000"/>
                </a:solidFill>
                <a:effectLst/>
                <a:uLnTx/>
                <a:uFillTx/>
                <a:latin typeface="Arial"/>
                <a:cs typeface="Arial"/>
              </a:rPr>
              <a:t> </a:t>
            </a:r>
            <a:r>
              <a:rPr kumimoji="0" lang="de-DE" sz="2800" b="0" i="0" u="none" strike="noStrike" kern="0" cap="none" spc="0" normalizeH="0" baseline="0" noProof="0" dirty="0">
                <a:ln>
                  <a:noFill/>
                </a:ln>
                <a:solidFill>
                  <a:sysClr val="windowText" lastClr="000000"/>
                </a:solidFill>
                <a:effectLst/>
                <a:uLnTx/>
                <a:uFillTx/>
                <a:latin typeface="Arial"/>
                <a:cs typeface="Arial"/>
              </a:rPr>
              <a:t>Jede</a:t>
            </a:r>
            <a:r>
              <a:rPr kumimoji="0" lang="de-DE" sz="2800" b="0" i="0" u="none" strike="noStrike" kern="0" cap="none" spc="-10" normalizeH="0" baseline="0" noProof="0" dirty="0">
                <a:ln>
                  <a:noFill/>
                </a:ln>
                <a:solidFill>
                  <a:sysClr val="windowText" lastClr="000000"/>
                </a:solidFill>
                <a:effectLst/>
                <a:uLnTx/>
                <a:uFillTx/>
                <a:latin typeface="Arial"/>
                <a:cs typeface="Arial"/>
              </a:rPr>
              <a:t> </a:t>
            </a:r>
            <a:r>
              <a:rPr kumimoji="0" lang="de-DE" sz="2800" b="0" i="0" u="none" strike="noStrike" kern="0" cap="none" spc="0" normalizeH="0" baseline="0" noProof="0" dirty="0">
                <a:ln>
                  <a:noFill/>
                </a:ln>
                <a:solidFill>
                  <a:sysClr val="windowText" lastClr="000000"/>
                </a:solidFill>
                <a:effectLst/>
                <a:uLnTx/>
                <a:uFillTx/>
                <a:latin typeface="Arial"/>
                <a:cs typeface="Arial"/>
              </a:rPr>
              <a:t>weist</a:t>
            </a:r>
            <a:r>
              <a:rPr kumimoji="0" lang="de-DE" sz="2800" b="0" i="0" u="none" strike="noStrike" kern="0" cap="none" spc="-15" normalizeH="0" baseline="0" noProof="0" dirty="0">
                <a:ln>
                  <a:noFill/>
                </a:ln>
                <a:solidFill>
                  <a:sysClr val="windowText" lastClr="000000"/>
                </a:solidFill>
                <a:effectLst/>
                <a:uLnTx/>
                <a:uFillTx/>
                <a:latin typeface="Arial"/>
                <a:cs typeface="Arial"/>
              </a:rPr>
              <a:t> </a:t>
            </a:r>
            <a:r>
              <a:rPr kumimoji="0" lang="de-DE" sz="2800" b="0" i="0" u="none" strike="noStrike" kern="0" cap="none" spc="0" normalizeH="0" baseline="0" noProof="0" dirty="0">
                <a:ln>
                  <a:noFill/>
                </a:ln>
                <a:solidFill>
                  <a:sysClr val="windowText" lastClr="000000"/>
                </a:solidFill>
                <a:effectLst/>
                <a:uLnTx/>
                <a:uFillTx/>
                <a:latin typeface="Arial"/>
                <a:cs typeface="Arial"/>
              </a:rPr>
              <a:t>Vor-</a:t>
            </a:r>
            <a:r>
              <a:rPr kumimoji="0" lang="de-DE" sz="2800" b="0" i="0" u="none" strike="noStrike" kern="0" cap="none" spc="-15" normalizeH="0" baseline="0" noProof="0" dirty="0">
                <a:ln>
                  <a:noFill/>
                </a:ln>
                <a:solidFill>
                  <a:sysClr val="windowText" lastClr="000000"/>
                </a:solidFill>
                <a:effectLst/>
                <a:uLnTx/>
                <a:uFillTx/>
                <a:latin typeface="Arial"/>
                <a:cs typeface="Arial"/>
              </a:rPr>
              <a:t> </a:t>
            </a:r>
            <a:r>
              <a:rPr kumimoji="0" lang="de-DE" sz="2800" b="0" i="0" u="none" strike="noStrike" kern="0" cap="none" spc="0" normalizeH="0" baseline="0" noProof="0" dirty="0">
                <a:ln>
                  <a:noFill/>
                </a:ln>
                <a:solidFill>
                  <a:sysClr val="windowText" lastClr="000000"/>
                </a:solidFill>
                <a:effectLst/>
                <a:uLnTx/>
                <a:uFillTx/>
                <a:latin typeface="Arial"/>
                <a:cs typeface="Arial"/>
              </a:rPr>
              <a:t>und</a:t>
            </a:r>
            <a:r>
              <a:rPr kumimoji="0" lang="de-DE" sz="2800" b="0" i="0" u="none" strike="noStrike" kern="0" cap="none" spc="-20" normalizeH="0" baseline="0" noProof="0" dirty="0">
                <a:ln>
                  <a:noFill/>
                </a:ln>
                <a:solidFill>
                  <a:sysClr val="windowText" lastClr="000000"/>
                </a:solidFill>
                <a:effectLst/>
                <a:uLnTx/>
                <a:uFillTx/>
                <a:latin typeface="Arial"/>
                <a:cs typeface="Arial"/>
              </a:rPr>
              <a:t> </a:t>
            </a:r>
            <a:r>
              <a:rPr kumimoji="0" lang="de-DE" sz="2800" b="0" i="0" u="none" strike="noStrike" kern="0" cap="none" spc="0" normalizeH="0" baseline="0" noProof="0" dirty="0">
                <a:ln>
                  <a:noFill/>
                </a:ln>
                <a:solidFill>
                  <a:sysClr val="windowText" lastClr="000000"/>
                </a:solidFill>
                <a:effectLst/>
                <a:uLnTx/>
                <a:uFillTx/>
                <a:latin typeface="Arial"/>
                <a:cs typeface="Arial"/>
              </a:rPr>
              <a:t>Nachteile</a:t>
            </a:r>
            <a:r>
              <a:rPr kumimoji="0" lang="de-DE" sz="2800" b="0" i="0" u="none" strike="noStrike" kern="0" cap="none" spc="-25" normalizeH="0" baseline="0" noProof="0" dirty="0">
                <a:ln>
                  <a:noFill/>
                </a:ln>
                <a:solidFill>
                  <a:sysClr val="windowText" lastClr="000000"/>
                </a:solidFill>
                <a:effectLst/>
                <a:uLnTx/>
                <a:uFillTx/>
                <a:latin typeface="Arial"/>
                <a:cs typeface="Arial"/>
              </a:rPr>
              <a:t> </a:t>
            </a:r>
            <a:r>
              <a:rPr kumimoji="0" lang="de-DE" sz="2800" b="0" i="0" u="none" strike="noStrike" kern="0" cap="none" spc="-20" normalizeH="0" baseline="0" noProof="0" dirty="0">
                <a:ln>
                  <a:noFill/>
                </a:ln>
                <a:solidFill>
                  <a:sysClr val="windowText" lastClr="000000"/>
                </a:solidFill>
                <a:effectLst/>
                <a:uLnTx/>
                <a:uFillTx/>
                <a:latin typeface="Arial"/>
                <a:cs typeface="Arial"/>
              </a:rPr>
              <a:t>auf.</a:t>
            </a:r>
            <a:endParaRPr kumimoji="0" lang="de-DE" sz="2800" b="0" i="0" u="none" strike="noStrike" kern="0" cap="none" spc="0" normalizeH="0" baseline="0" noProof="0" dirty="0">
              <a:ln>
                <a:noFill/>
              </a:ln>
              <a:solidFill>
                <a:sysClr val="windowText" lastClr="000000"/>
              </a:solidFill>
              <a:effectLst/>
              <a:uLnTx/>
              <a:uFillTx/>
              <a:latin typeface="Arial"/>
              <a:cs typeface="Arial"/>
            </a:endParaRPr>
          </a:p>
        </p:txBody>
      </p:sp>
    </p:spTree>
    <p:extLst>
      <p:ext uri="{BB962C8B-B14F-4D97-AF65-F5344CB8AC3E}">
        <p14:creationId xmlns:p14="http://schemas.microsoft.com/office/powerpoint/2010/main" val="13490941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5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BF776A2D-74A9-5B50-790C-8534F51B028E}"/>
              </a:ext>
            </a:extLst>
          </p:cNvPr>
          <p:cNvSpPr>
            <a:spLocks noGrp="1"/>
          </p:cNvSpPr>
          <p:nvPr>
            <p:ph type="title"/>
          </p:nvPr>
        </p:nvSpPr>
        <p:spPr>
          <a:xfrm>
            <a:off x="838200" y="365125"/>
            <a:ext cx="10515600" cy="1325563"/>
          </a:xfrm>
        </p:spPr>
        <p:txBody>
          <a:bodyPr>
            <a:normAutofit/>
          </a:bodyPr>
          <a:lstStyle/>
          <a:p>
            <a:r>
              <a:rPr lang="de-DE" sz="4200" dirty="0"/>
              <a:t>Evolution </a:t>
            </a:r>
            <a:r>
              <a:rPr lang="de-DE" sz="4200" dirty="0" err="1"/>
              <a:t>of</a:t>
            </a:r>
            <a:r>
              <a:rPr lang="de-DE" sz="4200" dirty="0"/>
              <a:t> ABAP-</a:t>
            </a:r>
            <a:r>
              <a:rPr lang="de-DE" sz="4200" dirty="0" err="1"/>
              <a:t>based</a:t>
            </a:r>
            <a:r>
              <a:rPr lang="de-DE" sz="4200" dirty="0"/>
              <a:t> </a:t>
            </a:r>
            <a:r>
              <a:rPr lang="de-DE" sz="4200" dirty="0" err="1"/>
              <a:t>programming</a:t>
            </a:r>
            <a:r>
              <a:rPr lang="de-DE" sz="4200" dirty="0"/>
              <a:t> </a:t>
            </a:r>
            <a:r>
              <a:rPr lang="de-DE" sz="4200" dirty="0" err="1"/>
              <a:t>models</a:t>
            </a:r>
            <a:endParaRPr lang="de-DE" sz="4200" dirty="0"/>
          </a:p>
        </p:txBody>
      </p:sp>
      <p:sp>
        <p:nvSpPr>
          <p:cNvPr id="6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nhaltsplatzhalter 2">
            <a:extLst>
              <a:ext uri="{FF2B5EF4-FFF2-40B4-BE49-F238E27FC236}">
                <a16:creationId xmlns:a16="http://schemas.microsoft.com/office/drawing/2014/main" id="{05A1F1B0-3FD3-E1DC-86FF-4670D8B70F7C}"/>
              </a:ext>
            </a:extLst>
          </p:cNvPr>
          <p:cNvSpPr>
            <a:spLocks noGrp="1"/>
          </p:cNvSpPr>
          <p:nvPr>
            <p:ph idx="1"/>
          </p:nvPr>
        </p:nvSpPr>
        <p:spPr>
          <a:xfrm>
            <a:off x="838200" y="1929384"/>
            <a:ext cx="10515600" cy="4251960"/>
          </a:xfrm>
        </p:spPr>
        <p:txBody>
          <a:bodyPr>
            <a:normAutofit/>
          </a:bodyPr>
          <a:lstStyle/>
          <a:p>
            <a:pPr>
              <a:buFont typeface="+mj-lt"/>
              <a:buAutoNum type="arabicPeriod"/>
            </a:pPr>
            <a:r>
              <a:rPr lang="de-DE" i="0" u="none" strike="noStrike" dirty="0">
                <a:effectLst/>
                <a:latin typeface="-apple-system"/>
              </a:rPr>
              <a:t> Classic </a:t>
            </a:r>
            <a:r>
              <a:rPr lang="de-DE" i="0" u="none" strike="noStrike" dirty="0" err="1">
                <a:effectLst/>
                <a:latin typeface="-apple-system"/>
              </a:rPr>
              <a:t>application</a:t>
            </a:r>
            <a:r>
              <a:rPr lang="de-DE" i="0" u="none" strike="noStrike" dirty="0">
                <a:effectLst/>
                <a:latin typeface="-apple-system"/>
              </a:rPr>
              <a:t> </a:t>
            </a:r>
            <a:r>
              <a:rPr lang="de-DE" i="0" u="none" strike="noStrike" dirty="0" err="1">
                <a:effectLst/>
                <a:latin typeface="-apple-system"/>
              </a:rPr>
              <a:t>development</a:t>
            </a:r>
            <a:r>
              <a:rPr lang="de-DE" i="0" u="none" strike="noStrike" dirty="0">
                <a:effectLst/>
                <a:latin typeface="-apple-system"/>
              </a:rPr>
              <a:t> </a:t>
            </a:r>
            <a:r>
              <a:rPr lang="de-DE" i="0" u="none" strike="noStrike" dirty="0" err="1">
                <a:effectLst/>
                <a:latin typeface="-apple-system"/>
              </a:rPr>
              <a:t>with</a:t>
            </a:r>
            <a:r>
              <a:rPr lang="de-DE" i="0" u="none" strike="noStrike" dirty="0">
                <a:effectLst/>
                <a:latin typeface="-apple-system"/>
              </a:rPr>
              <a:t> ABAP  </a:t>
            </a:r>
          </a:p>
          <a:p>
            <a:pPr>
              <a:buFont typeface="+mj-lt"/>
              <a:buAutoNum type="arabicPeriod"/>
            </a:pPr>
            <a:r>
              <a:rPr lang="de-DE" i="0" u="none" strike="noStrike" dirty="0">
                <a:effectLst/>
                <a:latin typeface="-apple-system"/>
              </a:rPr>
              <a:t> Business </a:t>
            </a:r>
            <a:r>
              <a:rPr lang="de-DE" i="0" u="none" strike="noStrike" dirty="0" err="1">
                <a:effectLst/>
                <a:latin typeface="-apple-system"/>
              </a:rPr>
              <a:t>Object</a:t>
            </a:r>
            <a:r>
              <a:rPr lang="de-DE" i="0" u="none" strike="noStrike" dirty="0">
                <a:effectLst/>
                <a:latin typeface="-apple-system"/>
              </a:rPr>
              <a:t> Processing Framework (BOPF) </a:t>
            </a:r>
          </a:p>
          <a:p>
            <a:pPr>
              <a:buFont typeface="+mj-lt"/>
              <a:buAutoNum type="arabicPeriod"/>
            </a:pPr>
            <a:r>
              <a:rPr lang="de-DE" i="0" u="none" strike="noStrike" dirty="0">
                <a:effectLst/>
                <a:latin typeface="-apple-system"/>
              </a:rPr>
              <a:t> ABAP </a:t>
            </a:r>
            <a:r>
              <a:rPr lang="de-DE" i="0" u="none" strike="noStrike" dirty="0" err="1">
                <a:effectLst/>
                <a:latin typeface="-apple-system"/>
              </a:rPr>
              <a:t>RESTful</a:t>
            </a:r>
            <a:r>
              <a:rPr lang="de-DE" i="0" u="none" strike="noStrike" dirty="0">
                <a:effectLst/>
                <a:latin typeface="-apple-system"/>
              </a:rPr>
              <a:t> </a:t>
            </a:r>
            <a:r>
              <a:rPr lang="de-DE" i="0" u="none" strike="noStrike" dirty="0" err="1">
                <a:effectLst/>
                <a:latin typeface="-apple-system"/>
              </a:rPr>
              <a:t>Application</a:t>
            </a:r>
            <a:r>
              <a:rPr lang="de-DE" i="0" u="none" strike="noStrike" dirty="0">
                <a:effectLst/>
                <a:latin typeface="-apple-system"/>
              </a:rPr>
              <a:t> </a:t>
            </a:r>
            <a:r>
              <a:rPr lang="de-DE" i="0" u="none" strike="noStrike" dirty="0" err="1">
                <a:effectLst/>
                <a:latin typeface="-apple-system"/>
              </a:rPr>
              <a:t>Programming</a:t>
            </a:r>
            <a:r>
              <a:rPr lang="de-DE" i="0" u="none" strike="noStrike" dirty="0">
                <a:effectLst/>
                <a:latin typeface="-apple-system"/>
              </a:rPr>
              <a:t> Model (RAP)</a:t>
            </a:r>
          </a:p>
        </p:txBody>
      </p:sp>
    </p:spTree>
    <p:extLst>
      <p:ext uri="{BB962C8B-B14F-4D97-AF65-F5344CB8AC3E}">
        <p14:creationId xmlns:p14="http://schemas.microsoft.com/office/powerpoint/2010/main" val="3857883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4" name="Rectangle 8">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EA24867-36F9-0F61-D7FA-5D7E344549F1}"/>
              </a:ext>
            </a:extLst>
          </p:cNvPr>
          <p:cNvSpPr>
            <a:spLocks noGrp="1"/>
          </p:cNvSpPr>
          <p:nvPr>
            <p:ph type="ctrTitle"/>
          </p:nvPr>
        </p:nvSpPr>
        <p:spPr>
          <a:xfrm>
            <a:off x="643468" y="643467"/>
            <a:ext cx="4620584" cy="4567137"/>
          </a:xfrm>
        </p:spPr>
        <p:txBody>
          <a:bodyPr>
            <a:normAutofit/>
          </a:bodyPr>
          <a:lstStyle/>
          <a:p>
            <a:pPr algn="l"/>
            <a:r>
              <a:rPr lang="de-DE" sz="4400" dirty="0"/>
              <a:t>Navigation und Routing</a:t>
            </a:r>
          </a:p>
        </p:txBody>
      </p:sp>
      <p:sp>
        <p:nvSpPr>
          <p:cNvPr id="3" name="Untertitel 2">
            <a:extLst>
              <a:ext uri="{FF2B5EF4-FFF2-40B4-BE49-F238E27FC236}">
                <a16:creationId xmlns:a16="http://schemas.microsoft.com/office/drawing/2014/main" id="{B2AC74AD-386B-54E2-7A7C-96B10A166B3F}"/>
              </a:ext>
            </a:extLst>
          </p:cNvPr>
          <p:cNvSpPr>
            <a:spLocks noGrp="1"/>
          </p:cNvSpPr>
          <p:nvPr>
            <p:ph type="subTitle" idx="1"/>
          </p:nvPr>
        </p:nvSpPr>
        <p:spPr>
          <a:xfrm>
            <a:off x="643467" y="5277684"/>
            <a:ext cx="4620584" cy="775494"/>
          </a:xfrm>
        </p:spPr>
        <p:txBody>
          <a:bodyPr>
            <a:normAutofit/>
          </a:bodyPr>
          <a:lstStyle/>
          <a:p>
            <a:pPr algn="l"/>
            <a:r>
              <a:rPr lang="de-DE" dirty="0"/>
              <a:t>Erläuterung des Konzeptes</a:t>
            </a:r>
          </a:p>
        </p:txBody>
      </p:sp>
      <p:pic>
        <p:nvPicPr>
          <p:cNvPr id="115" name="Picture 4">
            <a:extLst>
              <a:ext uri="{FF2B5EF4-FFF2-40B4-BE49-F238E27FC236}">
                <a16:creationId xmlns:a16="http://schemas.microsoft.com/office/drawing/2014/main" id="{3D82A014-FE84-D8E4-DD05-A62EF20C7388}"/>
              </a:ext>
            </a:extLst>
          </p:cNvPr>
          <p:cNvPicPr>
            <a:picLocks noChangeAspect="1"/>
          </p:cNvPicPr>
          <p:nvPr/>
        </p:nvPicPr>
        <p:blipFill rotWithShape="1">
          <a:blip r:embed="rId2"/>
          <a:srcRect l="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7756806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A24867-36F9-0F61-D7FA-5D7E344549F1}"/>
              </a:ext>
            </a:extLst>
          </p:cNvPr>
          <p:cNvSpPr>
            <a:spLocks noGrp="1"/>
          </p:cNvSpPr>
          <p:nvPr>
            <p:ph type="ctrTitle"/>
          </p:nvPr>
        </p:nvSpPr>
        <p:spPr>
          <a:xfrm>
            <a:off x="643468" y="643467"/>
            <a:ext cx="4620584" cy="4567137"/>
          </a:xfrm>
        </p:spPr>
        <p:txBody>
          <a:bodyPr>
            <a:normAutofit/>
          </a:bodyPr>
          <a:lstStyle/>
          <a:p>
            <a:pPr algn="l"/>
            <a:r>
              <a:rPr lang="de-DE" sz="4400"/>
              <a:t>Einführung</a:t>
            </a:r>
          </a:p>
        </p:txBody>
      </p:sp>
      <p:sp>
        <p:nvSpPr>
          <p:cNvPr id="3" name="Untertitel 2">
            <a:extLst>
              <a:ext uri="{FF2B5EF4-FFF2-40B4-BE49-F238E27FC236}">
                <a16:creationId xmlns:a16="http://schemas.microsoft.com/office/drawing/2014/main" id="{B2AC74AD-386B-54E2-7A7C-96B10A166B3F}"/>
              </a:ext>
            </a:extLst>
          </p:cNvPr>
          <p:cNvSpPr>
            <a:spLocks noGrp="1"/>
          </p:cNvSpPr>
          <p:nvPr>
            <p:ph type="subTitle" idx="1"/>
          </p:nvPr>
        </p:nvSpPr>
        <p:spPr>
          <a:xfrm>
            <a:off x="643467" y="5277684"/>
            <a:ext cx="4620584" cy="775494"/>
          </a:xfrm>
        </p:spPr>
        <p:txBody>
          <a:bodyPr>
            <a:normAutofit/>
          </a:bodyPr>
          <a:lstStyle/>
          <a:p>
            <a:pPr algn="l"/>
            <a:r>
              <a:rPr lang="de-DE" dirty="0"/>
              <a:t>Erläuterung der Architektur</a:t>
            </a:r>
          </a:p>
        </p:txBody>
      </p:sp>
      <p:pic>
        <p:nvPicPr>
          <p:cNvPr id="115" name="Picture 4">
            <a:extLst>
              <a:ext uri="{FF2B5EF4-FFF2-40B4-BE49-F238E27FC236}">
                <a16:creationId xmlns:a16="http://schemas.microsoft.com/office/drawing/2014/main" id="{3D82A014-FE84-D8E4-DD05-A62EF20C7388}"/>
              </a:ext>
            </a:extLst>
          </p:cNvPr>
          <p:cNvPicPr>
            <a:picLocks noChangeAspect="1"/>
          </p:cNvPicPr>
          <p:nvPr/>
        </p:nvPicPr>
        <p:blipFill rotWithShape="1">
          <a:blip r:embed="rId2"/>
          <a:srcRect l="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9452094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5654AFE3-ED9B-EC90-0655-5AB5B39B5582}"/>
              </a:ext>
            </a:extLst>
          </p:cNvPr>
          <p:cNvSpPr>
            <a:spLocks noGrp="1"/>
          </p:cNvSpPr>
          <p:nvPr>
            <p:ph type="title"/>
          </p:nvPr>
        </p:nvSpPr>
        <p:spPr>
          <a:xfrm>
            <a:off x="841248" y="548640"/>
            <a:ext cx="3600860" cy="5431536"/>
          </a:xfrm>
        </p:spPr>
        <p:txBody>
          <a:bodyPr>
            <a:normAutofit/>
          </a:bodyPr>
          <a:lstStyle/>
          <a:p>
            <a:r>
              <a:rPr lang="de-DE" sz="3400" dirty="0"/>
              <a:t>RAP Transaktionsmodel</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0EE9D3BE-0CFD-35AA-2150-6F60CC19F3EE}"/>
              </a:ext>
            </a:extLst>
          </p:cNvPr>
          <p:cNvSpPr>
            <a:spLocks noGrp="1"/>
          </p:cNvSpPr>
          <p:nvPr>
            <p:ph idx="1"/>
          </p:nvPr>
        </p:nvSpPr>
        <p:spPr>
          <a:xfrm>
            <a:off x="5126418" y="552091"/>
            <a:ext cx="6224335" cy="5431536"/>
          </a:xfrm>
        </p:spPr>
        <p:txBody>
          <a:bodyPr anchor="ctr">
            <a:normAutofit/>
          </a:bodyPr>
          <a:lstStyle/>
          <a:p>
            <a:r>
              <a:rPr lang="de-DE" sz="1400" b="1" i="0" u="none" strike="noStrike" dirty="0">
                <a:effectLst/>
                <a:latin typeface="-apple-system"/>
              </a:rPr>
              <a:t>Interaktionsphase</a:t>
            </a:r>
            <a:endParaRPr lang="de-DE" sz="1400" b="0" i="0" u="none" strike="noStrike" dirty="0">
              <a:effectLst/>
              <a:latin typeface="-apple-system"/>
            </a:endParaRPr>
          </a:p>
          <a:p>
            <a:pPr lvl="1"/>
            <a:r>
              <a:rPr lang="de-DE" sz="1400" b="0" i="0" u="none" strike="noStrike" dirty="0">
                <a:effectLst/>
                <a:latin typeface="-apple-system"/>
              </a:rPr>
              <a:t>Während der Interaktionsphase werden Operationen auf einer Geschäftsobjekt-Instanz durchgeführt, z. B. eine Position angelegt oder geändert.</a:t>
            </a:r>
          </a:p>
          <a:p>
            <a:pPr lvl="1"/>
            <a:r>
              <a:rPr lang="de-DE" sz="1400" b="0" i="0" u="none" strike="noStrike" dirty="0">
                <a:effectLst/>
                <a:latin typeface="-apple-system"/>
              </a:rPr>
              <a:t>Als Ergebnis dieser Operationen werden die Instanzen der jeweiligen CDS-Entitäten im Transaktionspuffer vorgehalten</a:t>
            </a:r>
          </a:p>
          <a:p>
            <a:r>
              <a:rPr lang="de-DE" sz="1400" b="1" i="0" u="none" strike="noStrike" dirty="0">
                <a:effectLst/>
                <a:latin typeface="-apple-system"/>
              </a:rPr>
              <a:t>Speichersequenz</a:t>
            </a:r>
            <a:endParaRPr lang="de-DE" sz="1400" b="0" i="0" u="none" strike="noStrike" dirty="0">
              <a:effectLst/>
              <a:latin typeface="-apple-system"/>
            </a:endParaRPr>
          </a:p>
          <a:p>
            <a:pPr lvl="1"/>
            <a:r>
              <a:rPr lang="de-DE" sz="1400" b="0" i="0" u="none" strike="noStrike" dirty="0">
                <a:effectLst/>
                <a:latin typeface="-apple-system"/>
              </a:rPr>
              <a:t>Die anschließende Speichersequenz wird durch einen Commit angestoßen.</a:t>
            </a:r>
          </a:p>
          <a:p>
            <a:pPr lvl="1"/>
            <a:r>
              <a:rPr lang="de-DE" sz="1400" b="0" i="0" u="none" strike="noStrike" dirty="0">
                <a:effectLst/>
                <a:latin typeface="-apple-system"/>
              </a:rPr>
              <a:t>Dabei wird der Zustand des Transaktionspuffers persistent auf die Datenbank geschrieben. </a:t>
            </a:r>
          </a:p>
          <a:p>
            <a:pPr lvl="1"/>
            <a:r>
              <a:rPr lang="de-DE" sz="1400" b="0" i="0" u="none" strike="noStrike" dirty="0">
                <a:effectLst/>
                <a:latin typeface="-apple-system"/>
              </a:rPr>
              <a:t>Der Zustand des Transaktionspuffers wird nicht über mehrere </a:t>
            </a:r>
            <a:r>
              <a:rPr lang="de-DE" sz="1400" b="0" i="0" u="none" strike="noStrike" dirty="0" err="1">
                <a:effectLst/>
                <a:latin typeface="-apple-system"/>
              </a:rPr>
              <a:t>Requests</a:t>
            </a:r>
            <a:r>
              <a:rPr lang="de-DE" sz="1400" b="0" i="0" u="none" strike="noStrike" dirty="0">
                <a:effectLst/>
                <a:latin typeface="-apple-system"/>
              </a:rPr>
              <a:t> hinweg vorgehalten, da dies ein wesentliches REST-Prinzip verletzen würde.</a:t>
            </a:r>
          </a:p>
          <a:p>
            <a:pPr marL="0" indent="0">
              <a:buNone/>
            </a:pPr>
            <a:r>
              <a:rPr lang="de-DE" sz="1400" b="0" i="0" u="none" strike="noStrike" dirty="0">
                <a:effectLst/>
                <a:latin typeface="-apple-system"/>
              </a:rPr>
              <a:t>Das </a:t>
            </a:r>
            <a:r>
              <a:rPr lang="de-DE" sz="1400" b="1" i="0" u="none" strike="noStrike" dirty="0" err="1">
                <a:effectLst/>
                <a:latin typeface="-apple-system"/>
              </a:rPr>
              <a:t>Draft</a:t>
            </a:r>
            <a:r>
              <a:rPr lang="de-DE" sz="1400" b="1" i="0" u="none" strike="noStrike" dirty="0">
                <a:effectLst/>
                <a:latin typeface="-apple-system"/>
              </a:rPr>
              <a:t>-Handling</a:t>
            </a:r>
            <a:r>
              <a:rPr lang="de-DE" sz="1400" b="0" i="0" u="none" strike="noStrike" dirty="0">
                <a:effectLst/>
                <a:latin typeface="-apple-system"/>
              </a:rPr>
              <a:t> im ABAP </a:t>
            </a:r>
            <a:r>
              <a:rPr lang="de-DE" sz="1400" b="0" i="0" u="none" strike="noStrike" dirty="0" err="1">
                <a:effectLst/>
                <a:latin typeface="-apple-system"/>
              </a:rPr>
              <a:t>RESTful</a:t>
            </a:r>
            <a:r>
              <a:rPr lang="de-DE" sz="1400" b="0" i="0" u="none" strike="noStrike" dirty="0">
                <a:effectLst/>
                <a:latin typeface="-apple-system"/>
              </a:rPr>
              <a:t> </a:t>
            </a:r>
            <a:r>
              <a:rPr lang="de-DE" sz="1400" b="0" i="0" u="none" strike="noStrike" dirty="0" err="1">
                <a:effectLst/>
                <a:latin typeface="-apple-system"/>
              </a:rPr>
              <a:t>Application</a:t>
            </a:r>
            <a:r>
              <a:rPr lang="de-DE" sz="1400" b="0" i="0" u="none" strike="noStrike" dirty="0">
                <a:effectLst/>
                <a:latin typeface="-apple-system"/>
              </a:rPr>
              <a:t> </a:t>
            </a:r>
            <a:r>
              <a:rPr lang="de-DE" sz="1400" b="0" i="0" u="none" strike="noStrike" dirty="0" err="1">
                <a:effectLst/>
                <a:latin typeface="-apple-system"/>
              </a:rPr>
              <a:t>Programming</a:t>
            </a:r>
            <a:r>
              <a:rPr lang="de-DE" sz="1400" b="0" i="0" u="none" strike="noStrike" dirty="0">
                <a:effectLst/>
                <a:latin typeface="-apple-system"/>
              </a:rPr>
              <a:t> Model erlaubt es temporär, den Zustand des Transaktionspuffers mit inkonsistenten Anwendungsdaten persistent auf der Datenbank abzulegen. Somit besteht die Möglichkeit, die Interaktionsphase auf mehrere eigenständige </a:t>
            </a:r>
            <a:r>
              <a:rPr lang="de-DE" sz="1400" b="0" i="0" u="none" strike="noStrike" dirty="0" err="1">
                <a:effectLst/>
                <a:latin typeface="-apple-system"/>
              </a:rPr>
              <a:t>Requests</a:t>
            </a:r>
            <a:r>
              <a:rPr lang="de-DE" sz="1400" dirty="0">
                <a:latin typeface="-apple-system"/>
              </a:rPr>
              <a:t> </a:t>
            </a:r>
            <a:r>
              <a:rPr lang="de-DE" sz="1400" b="0" i="0" u="none" strike="noStrike" dirty="0">
                <a:effectLst/>
                <a:latin typeface="-apple-system"/>
              </a:rPr>
              <a:t>bzw. Benutzersitzungen zu verteilen, ohne die REST-Prinzipien der zustandslosen Kommunikation zu verletzen.</a:t>
            </a:r>
          </a:p>
        </p:txBody>
      </p:sp>
    </p:spTree>
    <p:extLst>
      <p:ext uri="{BB962C8B-B14F-4D97-AF65-F5344CB8AC3E}">
        <p14:creationId xmlns:p14="http://schemas.microsoft.com/office/powerpoint/2010/main" val="17655033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el 1">
            <a:extLst>
              <a:ext uri="{FF2B5EF4-FFF2-40B4-BE49-F238E27FC236}">
                <a16:creationId xmlns:a16="http://schemas.microsoft.com/office/drawing/2014/main" id="{F809A9B2-E7A6-7D53-6D4B-85063794178D}"/>
              </a:ext>
            </a:extLst>
          </p:cNvPr>
          <p:cNvSpPr>
            <a:spLocks noGrp="1"/>
          </p:cNvSpPr>
          <p:nvPr>
            <p:ph type="title"/>
          </p:nvPr>
        </p:nvSpPr>
        <p:spPr>
          <a:xfrm>
            <a:off x="841246" y="673770"/>
            <a:ext cx="3644489" cy="2414488"/>
          </a:xfrm>
        </p:spPr>
        <p:txBody>
          <a:bodyPr anchor="t">
            <a:normAutofit/>
          </a:bodyPr>
          <a:lstStyle/>
          <a:p>
            <a:r>
              <a:rPr lang="de-DE" sz="2600" dirty="0">
                <a:solidFill>
                  <a:srgbClr val="FFFFFF"/>
                </a:solidFill>
              </a:rPr>
              <a:t>Implementierungstypen</a:t>
            </a:r>
          </a:p>
        </p:txBody>
      </p:sp>
      <p:sp>
        <p:nvSpPr>
          <p:cNvPr id="3" name="Inhaltsplatzhalter 2">
            <a:extLst>
              <a:ext uri="{FF2B5EF4-FFF2-40B4-BE49-F238E27FC236}">
                <a16:creationId xmlns:a16="http://schemas.microsoft.com/office/drawing/2014/main" id="{34730A4B-2EDD-8247-11D7-960CE14D2D17}"/>
              </a:ext>
            </a:extLst>
          </p:cNvPr>
          <p:cNvSpPr>
            <a:spLocks noGrp="1"/>
          </p:cNvSpPr>
          <p:nvPr>
            <p:ph idx="1"/>
          </p:nvPr>
        </p:nvSpPr>
        <p:spPr>
          <a:xfrm>
            <a:off x="6095999" y="882315"/>
            <a:ext cx="5254754" cy="5294647"/>
          </a:xfrm>
        </p:spPr>
        <p:txBody>
          <a:bodyPr>
            <a:normAutofit/>
          </a:bodyPr>
          <a:lstStyle/>
          <a:p>
            <a:pPr marL="0" indent="0">
              <a:buNone/>
            </a:pPr>
            <a:r>
              <a:rPr lang="de-DE" sz="1700" b="1" i="0" u="none" strike="noStrike" dirty="0" err="1">
                <a:effectLst/>
                <a:latin typeface="-apple-system"/>
              </a:rPr>
              <a:t>Managed</a:t>
            </a:r>
            <a:r>
              <a:rPr lang="de-DE" sz="1700" b="1" i="0" u="none" strike="noStrike" dirty="0">
                <a:effectLst/>
                <a:latin typeface="-apple-system"/>
              </a:rPr>
              <a:t> Scenario</a:t>
            </a:r>
            <a:r>
              <a:rPr lang="de-DE" sz="1700" b="0" i="0" u="none" strike="noStrike" dirty="0">
                <a:effectLst/>
                <a:latin typeface="-apple-system"/>
              </a:rPr>
              <a:t>:</a:t>
            </a:r>
          </a:p>
          <a:p>
            <a:r>
              <a:rPr lang="de-DE" sz="1700" b="0" i="0" u="none" strike="noStrike" dirty="0">
                <a:effectLst/>
                <a:latin typeface="-apple-system"/>
              </a:rPr>
              <a:t>Im </a:t>
            </a:r>
            <a:r>
              <a:rPr lang="de-DE" sz="1700" b="0" i="0" u="none" strike="noStrike" dirty="0" err="1">
                <a:effectLst/>
                <a:latin typeface="-apple-system"/>
              </a:rPr>
              <a:t>Managed</a:t>
            </a:r>
            <a:r>
              <a:rPr lang="de-DE" sz="1700" b="0" i="0" u="none" strike="noStrike" dirty="0">
                <a:effectLst/>
                <a:latin typeface="-apple-system"/>
              </a:rPr>
              <a:t> Scenario verwenden Sie eine vorgefertigte Implementierung des Geschäftsobjekts, den </a:t>
            </a:r>
            <a:r>
              <a:rPr lang="de-DE" sz="1700" b="0" i="0" u="none" strike="noStrike" dirty="0" err="1">
                <a:effectLst/>
                <a:latin typeface="-apple-system"/>
              </a:rPr>
              <a:t>Managed</a:t>
            </a:r>
            <a:r>
              <a:rPr lang="de-DE" sz="1700" b="0" i="0" u="none" strike="noStrike" dirty="0">
                <a:effectLst/>
                <a:latin typeface="-apple-system"/>
              </a:rPr>
              <a:t> BO Provider, der vom RAP bereitgestellt wird.</a:t>
            </a:r>
          </a:p>
          <a:p>
            <a:r>
              <a:rPr lang="de-DE" sz="1700" b="0" i="0" u="none" strike="noStrike" dirty="0">
                <a:effectLst/>
                <a:latin typeface="-apple-system"/>
              </a:rPr>
              <a:t>Der </a:t>
            </a:r>
            <a:r>
              <a:rPr lang="de-DE" sz="1700" b="0" i="0" u="none" strike="noStrike" dirty="0" err="1">
                <a:effectLst/>
                <a:latin typeface="-apple-system"/>
              </a:rPr>
              <a:t>Managed</a:t>
            </a:r>
            <a:r>
              <a:rPr lang="de-DE" sz="1700" b="0" i="0" u="none" strike="noStrike" dirty="0">
                <a:effectLst/>
                <a:latin typeface="-apple-system"/>
              </a:rPr>
              <a:t> BO Provider realisiert Standardoperationen wie das Anlegen (</a:t>
            </a:r>
            <a:r>
              <a:rPr lang="de-DE" sz="1700" b="0" i="0" u="none" strike="noStrike" dirty="0" err="1">
                <a:effectLst/>
                <a:latin typeface="-apple-system"/>
              </a:rPr>
              <a:t>create</a:t>
            </a:r>
            <a:r>
              <a:rPr lang="de-DE" sz="1700" b="0" i="0" u="none" strike="noStrike" dirty="0">
                <a:effectLst/>
                <a:latin typeface="-apple-system"/>
              </a:rPr>
              <a:t>), Lesen (</a:t>
            </a:r>
            <a:r>
              <a:rPr lang="de-DE" sz="1700" b="0" i="0" u="none" strike="noStrike" dirty="0" err="1">
                <a:effectLst/>
                <a:latin typeface="-apple-system"/>
              </a:rPr>
              <a:t>read</a:t>
            </a:r>
            <a:r>
              <a:rPr lang="de-DE" sz="1700" b="0" i="0" u="none" strike="noStrike" dirty="0">
                <a:effectLst/>
                <a:latin typeface="-apple-system"/>
              </a:rPr>
              <a:t>), Aktualisieren (update) und Löschen (</a:t>
            </a:r>
            <a:r>
              <a:rPr lang="de-DE" sz="1700" b="0" i="0" u="none" strike="noStrike" dirty="0" err="1">
                <a:effectLst/>
                <a:latin typeface="-apple-system"/>
              </a:rPr>
              <a:t>delete</a:t>
            </a:r>
            <a:r>
              <a:rPr lang="de-DE" sz="1700" b="0" i="0" u="none" strike="noStrike" dirty="0">
                <a:effectLst/>
                <a:latin typeface="-apple-system"/>
              </a:rPr>
              <a:t>) von Instanzen der jeweiligen CDS-Entität während der Interaktionsphase und der Speichersequenz (CRUD). </a:t>
            </a:r>
          </a:p>
          <a:p>
            <a:r>
              <a:rPr lang="de-DE" sz="1700" b="0" i="0" u="none" strike="noStrike" dirty="0">
                <a:effectLst/>
                <a:latin typeface="-apple-system"/>
              </a:rPr>
              <a:t>Die Handhabung des Transaktionspuffers ist ebenfalls Teil des </a:t>
            </a:r>
            <a:r>
              <a:rPr lang="de-DE" sz="1700" b="0" i="0" u="none" strike="noStrike" dirty="0" err="1">
                <a:effectLst/>
                <a:latin typeface="-apple-system"/>
              </a:rPr>
              <a:t>Managed</a:t>
            </a:r>
            <a:r>
              <a:rPr lang="de-DE" sz="1700" b="0" i="0" u="none" strike="noStrike" dirty="0">
                <a:effectLst/>
                <a:latin typeface="-apple-system"/>
              </a:rPr>
              <a:t> Szenarios. </a:t>
            </a:r>
          </a:p>
          <a:p>
            <a:r>
              <a:rPr lang="de-DE" sz="1700" b="0" i="0" u="none" strike="noStrike" dirty="0">
                <a:effectLst/>
                <a:latin typeface="-apple-system"/>
              </a:rPr>
              <a:t>Optional können Sie der Speichersequenz weitere Logik hinzufügen (Additional Save) oder diese selbst implementieren (</a:t>
            </a:r>
            <a:r>
              <a:rPr lang="de-DE" sz="1700" b="0" i="0" u="none" strike="noStrike" dirty="0" err="1">
                <a:effectLst/>
                <a:latin typeface="-apple-system"/>
              </a:rPr>
              <a:t>Unmanaged</a:t>
            </a:r>
            <a:r>
              <a:rPr lang="de-DE" sz="1700" b="0" i="0" u="none" strike="noStrike" dirty="0">
                <a:effectLst/>
                <a:latin typeface="-apple-system"/>
              </a:rPr>
              <a:t> Save).</a:t>
            </a:r>
          </a:p>
        </p:txBody>
      </p:sp>
    </p:spTree>
    <p:extLst>
      <p:ext uri="{BB962C8B-B14F-4D97-AF65-F5344CB8AC3E}">
        <p14:creationId xmlns:p14="http://schemas.microsoft.com/office/powerpoint/2010/main" val="36120618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el 1">
            <a:extLst>
              <a:ext uri="{FF2B5EF4-FFF2-40B4-BE49-F238E27FC236}">
                <a16:creationId xmlns:a16="http://schemas.microsoft.com/office/drawing/2014/main" id="{8130274E-E04C-764E-BBC1-0258CC09FCE3}"/>
              </a:ext>
            </a:extLst>
          </p:cNvPr>
          <p:cNvSpPr>
            <a:spLocks noGrp="1"/>
          </p:cNvSpPr>
          <p:nvPr>
            <p:ph type="title"/>
          </p:nvPr>
        </p:nvSpPr>
        <p:spPr>
          <a:xfrm>
            <a:off x="841246" y="673770"/>
            <a:ext cx="3644489" cy="2414488"/>
          </a:xfrm>
        </p:spPr>
        <p:txBody>
          <a:bodyPr anchor="t">
            <a:normAutofit/>
          </a:bodyPr>
          <a:lstStyle/>
          <a:p>
            <a:r>
              <a:rPr lang="de-DE" sz="2600" dirty="0">
                <a:solidFill>
                  <a:srgbClr val="FFFFFF"/>
                </a:solidFill>
              </a:rPr>
              <a:t>Implementierungstypen</a:t>
            </a:r>
          </a:p>
        </p:txBody>
      </p:sp>
      <p:sp>
        <p:nvSpPr>
          <p:cNvPr id="3" name="Inhaltsplatzhalter 2">
            <a:extLst>
              <a:ext uri="{FF2B5EF4-FFF2-40B4-BE49-F238E27FC236}">
                <a16:creationId xmlns:a16="http://schemas.microsoft.com/office/drawing/2014/main" id="{BE2FCD9C-B206-EEF6-FCC0-8049CD4E3765}"/>
              </a:ext>
            </a:extLst>
          </p:cNvPr>
          <p:cNvSpPr>
            <a:spLocks noGrp="1"/>
          </p:cNvSpPr>
          <p:nvPr>
            <p:ph idx="1"/>
          </p:nvPr>
        </p:nvSpPr>
        <p:spPr>
          <a:xfrm>
            <a:off x="6095999" y="882315"/>
            <a:ext cx="5254754" cy="5294647"/>
          </a:xfrm>
        </p:spPr>
        <p:txBody>
          <a:bodyPr>
            <a:normAutofit/>
          </a:bodyPr>
          <a:lstStyle/>
          <a:p>
            <a:pPr marL="0" indent="0">
              <a:buNone/>
            </a:pPr>
            <a:r>
              <a:rPr lang="de-DE" sz="1700" b="1" i="0" u="none" strike="noStrike" dirty="0" err="1">
                <a:effectLst/>
                <a:latin typeface="-apple-system"/>
              </a:rPr>
              <a:t>Unmanaged</a:t>
            </a:r>
            <a:r>
              <a:rPr lang="de-DE" sz="1700" b="1" i="0" u="none" strike="noStrike" dirty="0">
                <a:effectLst/>
                <a:latin typeface="-apple-system"/>
              </a:rPr>
              <a:t> Scenario</a:t>
            </a:r>
            <a:r>
              <a:rPr lang="de-DE" sz="1700" b="0" i="0" u="none" strike="noStrike" dirty="0">
                <a:effectLst/>
                <a:latin typeface="-apple-system"/>
              </a:rPr>
              <a:t>:</a:t>
            </a:r>
          </a:p>
          <a:p>
            <a:r>
              <a:rPr lang="de-DE" sz="1700" b="0" i="0" u="none" strike="noStrike" dirty="0">
                <a:effectLst/>
                <a:latin typeface="-apple-system"/>
              </a:rPr>
              <a:t>Im </a:t>
            </a:r>
            <a:r>
              <a:rPr lang="de-DE" sz="1700" b="0" i="0" u="none" strike="noStrike" dirty="0" err="1">
                <a:effectLst/>
                <a:latin typeface="-apple-system"/>
              </a:rPr>
              <a:t>unmanaged</a:t>
            </a:r>
            <a:r>
              <a:rPr lang="de-DE" sz="1700" b="0" i="0" u="none" strike="noStrike" dirty="0">
                <a:effectLst/>
                <a:latin typeface="-apple-system"/>
              </a:rPr>
              <a:t> Szenario können Sie die Standardfunktionalität eines Business-Objekts selbst implementieren.</a:t>
            </a:r>
          </a:p>
          <a:p>
            <a:r>
              <a:rPr lang="de-DE" sz="1700" b="0" i="0" u="none" strike="noStrike" dirty="0">
                <a:effectLst/>
                <a:latin typeface="-apple-system"/>
              </a:rPr>
              <a:t>Dies gilt sowohl für die Interaktionsphase mit dem Transaktionspuffer als auch für die Ablagefolge.</a:t>
            </a:r>
            <a:endParaRPr lang="de-DE" sz="1700" dirty="0"/>
          </a:p>
        </p:txBody>
      </p:sp>
    </p:spTree>
    <p:extLst>
      <p:ext uri="{BB962C8B-B14F-4D97-AF65-F5344CB8AC3E}">
        <p14:creationId xmlns:p14="http://schemas.microsoft.com/office/powerpoint/2010/main" val="349121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7CDDC3A-29BC-39A8-93BC-B04C6321CFB5}"/>
              </a:ext>
            </a:extLst>
          </p:cNvPr>
          <p:cNvSpPr>
            <a:spLocks noGrp="1"/>
          </p:cNvSpPr>
          <p:nvPr>
            <p:ph type="title"/>
          </p:nvPr>
        </p:nvSpPr>
        <p:spPr>
          <a:xfrm>
            <a:off x="838200" y="365125"/>
            <a:ext cx="10515600" cy="1325563"/>
          </a:xfrm>
        </p:spPr>
        <p:txBody>
          <a:bodyPr>
            <a:normAutofit/>
          </a:bodyPr>
          <a:lstStyle/>
          <a:p>
            <a:r>
              <a:rPr lang="de-DE" sz="5400" dirty="0"/>
              <a:t>Entity Manipulation Language</a:t>
            </a:r>
          </a:p>
        </p:txBody>
      </p:sp>
      <p:sp>
        <p:nvSpPr>
          <p:cNvPr id="1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0FEFCF36-8ADD-BC76-8014-3525B608EDFF}"/>
              </a:ext>
            </a:extLst>
          </p:cNvPr>
          <p:cNvSpPr>
            <a:spLocks noGrp="1"/>
          </p:cNvSpPr>
          <p:nvPr>
            <p:ph idx="1"/>
          </p:nvPr>
        </p:nvSpPr>
        <p:spPr>
          <a:xfrm>
            <a:off x="838200" y="1929384"/>
            <a:ext cx="10515600" cy="4251960"/>
          </a:xfrm>
        </p:spPr>
        <p:txBody>
          <a:bodyPr>
            <a:normAutofit/>
          </a:bodyPr>
          <a:lstStyle/>
          <a:p>
            <a:pPr marL="0" indent="0">
              <a:buNone/>
            </a:pPr>
            <a:r>
              <a:rPr lang="de-DE" sz="1600" b="0" i="0" u="none" strike="noStrike" dirty="0">
                <a:effectLst/>
                <a:latin typeface="-apple-system"/>
              </a:rPr>
              <a:t>Die Entity Manipulation Language (EML) ist eine standardisierte, typsichere API, die fest im ABAP-Sprachumfang verankert ist. Sie ermöglicht den Zugriff auf Daten und Funktionalitäten von Geschäftsobjekten</a:t>
            </a:r>
          </a:p>
          <a:p>
            <a:r>
              <a:rPr lang="de-DE" sz="1600" b="0" i="0" u="none" strike="noStrike" dirty="0">
                <a:effectLst/>
                <a:latin typeface="-apple-system"/>
              </a:rPr>
              <a:t>MODIFY</a:t>
            </a:r>
          </a:p>
          <a:p>
            <a:r>
              <a:rPr lang="de-DE" sz="1600" b="0" i="0" u="none" strike="noStrike" dirty="0">
                <a:effectLst/>
                <a:latin typeface="-apple-system"/>
              </a:rPr>
              <a:t>READ</a:t>
            </a:r>
          </a:p>
          <a:p>
            <a:r>
              <a:rPr lang="de-DE" sz="1600" dirty="0">
                <a:latin typeface="-apple-system"/>
              </a:rPr>
              <a:t>CREATE</a:t>
            </a:r>
          </a:p>
          <a:p>
            <a:r>
              <a:rPr lang="de-DE" sz="1600" dirty="0">
                <a:latin typeface="-apple-system"/>
              </a:rPr>
              <a:t>DELETE</a:t>
            </a:r>
          </a:p>
          <a:p>
            <a:pPr marL="0" indent="0">
              <a:buNone/>
            </a:pPr>
            <a:r>
              <a:rPr lang="de-DE" sz="1600" b="0" i="0" u="none" strike="noStrike" dirty="0">
                <a:effectLst/>
                <a:latin typeface="-apple-system"/>
              </a:rPr>
              <a:t>Beachte die Dokumentation im GIT</a:t>
            </a:r>
          </a:p>
        </p:txBody>
      </p:sp>
    </p:spTree>
    <p:extLst>
      <p:ext uri="{BB962C8B-B14F-4D97-AF65-F5344CB8AC3E}">
        <p14:creationId xmlns:p14="http://schemas.microsoft.com/office/powerpoint/2010/main" val="6341867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A24867-36F9-0F61-D7FA-5D7E344549F1}"/>
              </a:ext>
            </a:extLst>
          </p:cNvPr>
          <p:cNvSpPr>
            <a:spLocks noGrp="1"/>
          </p:cNvSpPr>
          <p:nvPr>
            <p:ph type="ctrTitle"/>
          </p:nvPr>
        </p:nvSpPr>
        <p:spPr>
          <a:xfrm>
            <a:off x="643468" y="643467"/>
            <a:ext cx="4620584" cy="4567137"/>
          </a:xfrm>
        </p:spPr>
        <p:txBody>
          <a:bodyPr>
            <a:normAutofit/>
          </a:bodyPr>
          <a:lstStyle/>
          <a:p>
            <a:pPr algn="l"/>
            <a:r>
              <a:rPr lang="de-DE" sz="4400" dirty="0"/>
              <a:t>Einführung</a:t>
            </a:r>
          </a:p>
        </p:txBody>
      </p:sp>
      <p:sp>
        <p:nvSpPr>
          <p:cNvPr id="3" name="Untertitel 2">
            <a:extLst>
              <a:ext uri="{FF2B5EF4-FFF2-40B4-BE49-F238E27FC236}">
                <a16:creationId xmlns:a16="http://schemas.microsoft.com/office/drawing/2014/main" id="{B2AC74AD-386B-54E2-7A7C-96B10A166B3F}"/>
              </a:ext>
            </a:extLst>
          </p:cNvPr>
          <p:cNvSpPr>
            <a:spLocks noGrp="1"/>
          </p:cNvSpPr>
          <p:nvPr>
            <p:ph type="subTitle" idx="1"/>
          </p:nvPr>
        </p:nvSpPr>
        <p:spPr>
          <a:xfrm>
            <a:off x="643467" y="5277684"/>
            <a:ext cx="4620584" cy="775494"/>
          </a:xfrm>
        </p:spPr>
        <p:txBody>
          <a:bodyPr>
            <a:normAutofit/>
          </a:bodyPr>
          <a:lstStyle/>
          <a:p>
            <a:pPr algn="l"/>
            <a:r>
              <a:rPr lang="de-DE" i="0" u="none" strike="noStrike" dirty="0">
                <a:solidFill>
                  <a:srgbClr val="111111"/>
                </a:solidFill>
                <a:effectLst/>
                <a:latin typeface="-apple-system"/>
              </a:rPr>
              <a:t>SAP Clean Core Model</a:t>
            </a:r>
            <a:endParaRPr lang="de-DE" dirty="0"/>
          </a:p>
        </p:txBody>
      </p:sp>
      <p:pic>
        <p:nvPicPr>
          <p:cNvPr id="115" name="Picture 4">
            <a:extLst>
              <a:ext uri="{FF2B5EF4-FFF2-40B4-BE49-F238E27FC236}">
                <a16:creationId xmlns:a16="http://schemas.microsoft.com/office/drawing/2014/main" id="{3D82A014-FE84-D8E4-DD05-A62EF20C7388}"/>
              </a:ext>
            </a:extLst>
          </p:cNvPr>
          <p:cNvPicPr>
            <a:picLocks noChangeAspect="1"/>
          </p:cNvPicPr>
          <p:nvPr/>
        </p:nvPicPr>
        <p:blipFill rotWithShape="1">
          <a:blip r:embed="rId2"/>
          <a:srcRect l="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175318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2" name="Freeform: Shape 31">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Arc 33">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066F26E6-47A7-5C27-9CB9-E4BDE03C074B}"/>
              </a:ext>
            </a:extLst>
          </p:cNvPr>
          <p:cNvSpPr>
            <a:spLocks noGrp="1"/>
          </p:cNvSpPr>
          <p:nvPr>
            <p:ph type="title"/>
          </p:nvPr>
        </p:nvSpPr>
        <p:spPr>
          <a:xfrm>
            <a:off x="838201" y="479493"/>
            <a:ext cx="5257800" cy="1325563"/>
          </a:xfrm>
        </p:spPr>
        <p:txBody>
          <a:bodyPr>
            <a:normAutofit/>
          </a:bodyPr>
          <a:lstStyle/>
          <a:p>
            <a:r>
              <a:rPr lang="de-DE"/>
              <a:t>SAP Clean Core Model</a:t>
            </a:r>
          </a:p>
        </p:txBody>
      </p:sp>
      <p:graphicFrame>
        <p:nvGraphicFramePr>
          <p:cNvPr id="25" name="Inhaltsplatzhalter 2">
            <a:extLst>
              <a:ext uri="{FF2B5EF4-FFF2-40B4-BE49-F238E27FC236}">
                <a16:creationId xmlns:a16="http://schemas.microsoft.com/office/drawing/2014/main" id="{E7845C51-9B9B-47E9-ADD2-2DAF7562747C}"/>
              </a:ext>
            </a:extLst>
          </p:cNvPr>
          <p:cNvGraphicFramePr>
            <a:graphicFrameLocks noGrp="1"/>
          </p:cNvGraphicFramePr>
          <p:nvPr>
            <p:ph idx="1"/>
            <p:extLst>
              <p:ext uri="{D42A27DB-BD31-4B8C-83A1-F6EECF244321}">
                <p14:modId xmlns:p14="http://schemas.microsoft.com/office/powerpoint/2010/main" val="3410649010"/>
              </p:ext>
            </p:extLst>
          </p:nvPr>
        </p:nvGraphicFramePr>
        <p:xfrm>
          <a:off x="838201" y="1984443"/>
          <a:ext cx="5257800" cy="4192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70180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83CF82E-D120-CEEF-7BF6-C4969EA33F48}"/>
              </a:ext>
            </a:extLst>
          </p:cNvPr>
          <p:cNvSpPr>
            <a:spLocks noGrp="1"/>
          </p:cNvSpPr>
          <p:nvPr>
            <p:ph type="title"/>
          </p:nvPr>
        </p:nvSpPr>
        <p:spPr>
          <a:xfrm>
            <a:off x="686834" y="1153572"/>
            <a:ext cx="3200400" cy="4461163"/>
          </a:xfrm>
        </p:spPr>
        <p:txBody>
          <a:bodyPr>
            <a:normAutofit/>
          </a:bodyPr>
          <a:lstStyle/>
          <a:p>
            <a:r>
              <a:rPr lang="de-DE">
                <a:solidFill>
                  <a:srgbClr val="FFFFFF"/>
                </a:solidFill>
              </a:rPr>
              <a:t>SAP Clean Core Model</a:t>
            </a:r>
          </a:p>
        </p:txBody>
      </p:sp>
      <p:sp>
        <p:nvSpPr>
          <p:cNvPr id="29"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 name="Inhaltsplatzhalter 2">
            <a:extLst>
              <a:ext uri="{FF2B5EF4-FFF2-40B4-BE49-F238E27FC236}">
                <a16:creationId xmlns:a16="http://schemas.microsoft.com/office/drawing/2014/main" id="{73A3B424-04C7-0C7C-7473-6318C8950088}"/>
              </a:ext>
            </a:extLst>
          </p:cNvPr>
          <p:cNvSpPr>
            <a:spLocks noGrp="1"/>
          </p:cNvSpPr>
          <p:nvPr>
            <p:ph idx="1"/>
          </p:nvPr>
        </p:nvSpPr>
        <p:spPr>
          <a:xfrm>
            <a:off x="4447308" y="591344"/>
            <a:ext cx="6906491" cy="5585619"/>
          </a:xfrm>
        </p:spPr>
        <p:txBody>
          <a:bodyPr anchor="ctr">
            <a:normAutofit/>
          </a:bodyPr>
          <a:lstStyle/>
          <a:p>
            <a:pPr marL="0" indent="0">
              <a:buNone/>
            </a:pPr>
            <a:r>
              <a:rPr lang="de-DE" sz="3200" i="0" u="none" strike="noStrike" dirty="0" err="1">
                <a:effectLst/>
                <a:latin typeface="-apple-system"/>
              </a:rPr>
              <a:t>Three</a:t>
            </a:r>
            <a:r>
              <a:rPr lang="de-DE" sz="3200" i="0" u="none" strike="noStrike" dirty="0">
                <a:effectLst/>
                <a:latin typeface="-apple-system"/>
              </a:rPr>
              <a:t> </a:t>
            </a:r>
            <a:r>
              <a:rPr lang="de-DE" sz="3200" i="0" u="none" strike="noStrike" dirty="0" err="1">
                <a:effectLst/>
                <a:latin typeface="-apple-system"/>
              </a:rPr>
              <a:t>tier</a:t>
            </a:r>
            <a:r>
              <a:rPr lang="de-DE" sz="3200" i="0" u="none" strike="noStrike" dirty="0">
                <a:effectLst/>
                <a:latin typeface="-apple-system"/>
              </a:rPr>
              <a:t> </a:t>
            </a:r>
            <a:r>
              <a:rPr lang="de-DE" sz="3200" i="0" u="none" strike="noStrike" dirty="0" err="1">
                <a:effectLst/>
                <a:latin typeface="-apple-system"/>
              </a:rPr>
              <a:t>model</a:t>
            </a:r>
            <a:r>
              <a:rPr lang="de-DE" sz="3200" i="0" u="none" strike="noStrike" dirty="0">
                <a:effectLst/>
                <a:latin typeface="-apple-system"/>
              </a:rPr>
              <a:t> </a:t>
            </a:r>
          </a:p>
          <a:p>
            <a:pPr marL="0" indent="0">
              <a:buNone/>
            </a:pPr>
            <a:endParaRPr lang="de-DE" sz="200" i="0" u="none" strike="noStrike" dirty="0">
              <a:effectLst/>
              <a:latin typeface="-apple-system"/>
            </a:endParaRPr>
          </a:p>
          <a:p>
            <a:r>
              <a:rPr lang="de-DE" sz="2000" b="1" i="0" u="none" strike="noStrike" dirty="0">
                <a:effectLst/>
                <a:latin typeface="-apple-system"/>
              </a:rPr>
              <a:t>Cloud </a:t>
            </a:r>
            <a:r>
              <a:rPr lang="de-DE" sz="2000" b="1" i="0" u="none" strike="noStrike" dirty="0" err="1">
                <a:effectLst/>
                <a:latin typeface="-apple-system"/>
              </a:rPr>
              <a:t>expansion</a:t>
            </a:r>
            <a:r>
              <a:rPr lang="de-DE" sz="2000" b="1" i="0" u="none" strike="noStrike" dirty="0">
                <a:effectLst/>
                <a:latin typeface="-apple-system"/>
              </a:rPr>
              <a:t> </a:t>
            </a:r>
            <a:r>
              <a:rPr lang="de-DE" sz="2000" b="1" i="0" u="none" strike="noStrike" dirty="0" err="1">
                <a:effectLst/>
                <a:latin typeface="-apple-system"/>
              </a:rPr>
              <a:t>model</a:t>
            </a:r>
            <a:r>
              <a:rPr lang="de-DE" sz="2000" b="1" i="0" u="none" strike="noStrike" dirty="0">
                <a:effectLst/>
                <a:latin typeface="-apple-system"/>
              </a:rPr>
              <a:t> (Tier 1) </a:t>
            </a:r>
          </a:p>
          <a:p>
            <a:pPr lvl="1"/>
            <a:r>
              <a:rPr lang="de-DE" sz="1600" dirty="0">
                <a:latin typeface="-apple-system"/>
              </a:rPr>
              <a:t>Cloud Development Model</a:t>
            </a:r>
          </a:p>
          <a:p>
            <a:pPr lvl="1"/>
            <a:r>
              <a:rPr lang="de-DE" sz="1600" i="0" u="none" strike="noStrike" dirty="0">
                <a:effectLst/>
                <a:latin typeface="-apple-system"/>
              </a:rPr>
              <a:t>Nur zugelassene ABAP-Cloud-Objekttypen (z.B. ABAP </a:t>
            </a:r>
            <a:r>
              <a:rPr lang="de-DE" sz="1600" i="0" u="none" strike="noStrike" dirty="0" err="1">
                <a:effectLst/>
                <a:latin typeface="-apple-system"/>
              </a:rPr>
              <a:t>RESTful</a:t>
            </a:r>
            <a:r>
              <a:rPr lang="de-DE" sz="1600" i="0" u="none" strike="noStrike" dirty="0">
                <a:effectLst/>
                <a:latin typeface="-apple-system"/>
              </a:rPr>
              <a:t> </a:t>
            </a:r>
            <a:r>
              <a:rPr lang="de-DE" sz="1600" i="0" u="none" strike="noStrike" dirty="0" err="1">
                <a:effectLst/>
                <a:latin typeface="-apple-system"/>
              </a:rPr>
              <a:t>Application</a:t>
            </a:r>
            <a:r>
              <a:rPr lang="de-DE" sz="1600" i="0" u="none" strike="noStrike" dirty="0">
                <a:effectLst/>
                <a:latin typeface="-apple-system"/>
              </a:rPr>
              <a:t> </a:t>
            </a:r>
            <a:r>
              <a:rPr lang="de-DE" sz="1600" i="0" u="none" strike="noStrike" dirty="0" err="1">
                <a:effectLst/>
                <a:latin typeface="-apple-system"/>
              </a:rPr>
              <a:t>Programming</a:t>
            </a:r>
            <a:r>
              <a:rPr lang="de-DE" sz="1600" i="0" u="none" strike="noStrike" dirty="0">
                <a:effectLst/>
                <a:latin typeface="-apple-system"/>
              </a:rPr>
              <a:t> Model Artefakte) können entwickelt werden.</a:t>
            </a:r>
          </a:p>
          <a:p>
            <a:pPr lvl="1"/>
            <a:r>
              <a:rPr lang="de-DE" sz="1600" i="0" u="none" strike="noStrike" dirty="0">
                <a:effectLst/>
                <a:latin typeface="-apple-system"/>
              </a:rPr>
              <a:t>Die ABAP-Cloud-Sprache wird durch eine Syntaxprüfung erzwungen</a:t>
            </a:r>
            <a:r>
              <a:rPr lang="de-DE" sz="1600" dirty="0">
                <a:latin typeface="-apple-system"/>
              </a:rPr>
              <a:t>.</a:t>
            </a:r>
          </a:p>
          <a:p>
            <a:pPr lvl="1"/>
            <a:r>
              <a:rPr lang="de-DE" sz="1600" i="0" u="none" strike="noStrike" dirty="0">
                <a:effectLst/>
                <a:latin typeface="-apple-system"/>
              </a:rPr>
              <a:t>Die Verwendung freigegebener APIs wird durch die Syntaxprüfung erzwungen.</a:t>
            </a:r>
          </a:p>
          <a:p>
            <a:pPr lvl="1"/>
            <a:r>
              <a:rPr lang="de-DE" sz="1600" i="0" u="none" strike="noStrike" dirty="0" err="1">
                <a:effectLst/>
                <a:latin typeface="-apple-system"/>
              </a:rPr>
              <a:t>Eclipse</a:t>
            </a:r>
            <a:r>
              <a:rPr lang="de-DE" sz="1600" i="0" u="none" strike="noStrike" dirty="0">
                <a:effectLst/>
                <a:latin typeface="-apple-system"/>
              </a:rPr>
              <a:t> wird für die Erstellung aller Entwicklungsobjekte verwendet</a:t>
            </a:r>
          </a:p>
          <a:p>
            <a:r>
              <a:rPr lang="de-DE" sz="2000" b="1" i="0" u="none" strike="noStrike" dirty="0">
                <a:effectLst/>
                <a:latin typeface="-apple-system"/>
              </a:rPr>
              <a:t>Cloud-API-</a:t>
            </a:r>
            <a:r>
              <a:rPr lang="de-DE" sz="2000" b="1" i="0" u="none" strike="noStrike" dirty="0" err="1">
                <a:effectLst/>
                <a:latin typeface="-apple-system"/>
              </a:rPr>
              <a:t>Enablement</a:t>
            </a:r>
            <a:r>
              <a:rPr lang="de-DE" sz="2000" b="1" i="0" u="none" strike="noStrike" dirty="0">
                <a:effectLst/>
                <a:latin typeface="-apple-system"/>
              </a:rPr>
              <a:t> (Tier 2)</a:t>
            </a:r>
          </a:p>
          <a:p>
            <a:pPr lvl="1"/>
            <a:r>
              <a:rPr lang="de-DE" sz="1600" b="0" i="0" u="none" strike="noStrike" dirty="0">
                <a:effectLst/>
                <a:latin typeface="-apple-system"/>
              </a:rPr>
              <a:t>Diese Ebene deckt Anwendungsfälle ab, in denen ein nicht freigegebenes API (z.B. ein BAPI oder </a:t>
            </a:r>
            <a:r>
              <a:rPr lang="de-DE" sz="1600" b="0" i="0" u="none" strike="noStrike" dirty="0" err="1">
                <a:effectLst/>
                <a:latin typeface="-apple-system"/>
              </a:rPr>
              <a:t>SAPscript</a:t>
            </a:r>
            <a:r>
              <a:rPr lang="de-DE" sz="1600" b="0" i="0" u="none" strike="noStrike" dirty="0">
                <a:effectLst/>
                <a:latin typeface="-apple-system"/>
              </a:rPr>
              <a:t>-Texte) dennoch für die Entwicklung benötigt werden.</a:t>
            </a:r>
          </a:p>
          <a:p>
            <a:r>
              <a:rPr lang="de-DE" sz="2000" b="1" i="0" strike="noStrike" dirty="0">
                <a:effectLst/>
                <a:latin typeface="-apple-system"/>
              </a:rPr>
              <a:t>Classic ABAP </a:t>
            </a:r>
            <a:r>
              <a:rPr lang="de-DE" sz="2000" b="1" i="0" strike="noStrike" dirty="0" err="1">
                <a:effectLst/>
                <a:latin typeface="-apple-system"/>
              </a:rPr>
              <a:t>extensions</a:t>
            </a:r>
            <a:r>
              <a:rPr lang="de-DE" sz="2000" b="1" i="0" strike="noStrike" dirty="0">
                <a:effectLst/>
                <a:latin typeface="-apple-system"/>
              </a:rPr>
              <a:t> (Tier 3) </a:t>
            </a:r>
          </a:p>
          <a:p>
            <a:pPr marL="0" indent="0">
              <a:buNone/>
            </a:pPr>
            <a:endParaRPr lang="de-DE" sz="200" b="1" i="0" strike="noStrike" dirty="0">
              <a:effectLst/>
              <a:latin typeface="-apple-system"/>
            </a:endParaRPr>
          </a:p>
          <a:p>
            <a:pPr marL="0" indent="0">
              <a:buNone/>
            </a:pPr>
            <a:r>
              <a:rPr lang="de-DE" sz="2000" b="0" i="0" u="none" strike="noStrike" dirty="0">
                <a:effectLst/>
                <a:latin typeface="-apple-system"/>
              </a:rPr>
              <a:t>Insgesamt zielt das Clean Core Model darauf ab, die Systemintegrität zu erhalten, effiziente Upgrades zu ermöglichen und die Komplexität von Erweiterungen zu minimieren.</a:t>
            </a:r>
          </a:p>
        </p:txBody>
      </p:sp>
    </p:spTree>
    <p:extLst>
      <p:ext uri="{BB962C8B-B14F-4D97-AF65-F5344CB8AC3E}">
        <p14:creationId xmlns:p14="http://schemas.microsoft.com/office/powerpoint/2010/main" val="26686260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D38F30CC-4177-F92D-F50E-946B9D8ECC42}"/>
              </a:ext>
            </a:extLst>
          </p:cNvPr>
          <p:cNvSpPr>
            <a:spLocks noGrp="1"/>
          </p:cNvSpPr>
          <p:nvPr>
            <p:ph type="title"/>
          </p:nvPr>
        </p:nvSpPr>
        <p:spPr>
          <a:xfrm>
            <a:off x="838200" y="365125"/>
            <a:ext cx="10515600" cy="1325563"/>
          </a:xfrm>
        </p:spPr>
        <p:txBody>
          <a:bodyPr>
            <a:normAutofit/>
          </a:bodyPr>
          <a:lstStyle/>
          <a:p>
            <a:r>
              <a:rPr lang="de-DE" sz="5400"/>
              <a:t>Tier 1 Anwendungsfälle</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6E8E5F21-A304-EE6A-1928-DE39AE0D38BB}"/>
              </a:ext>
            </a:extLst>
          </p:cNvPr>
          <p:cNvSpPr>
            <a:spLocks noGrp="1"/>
          </p:cNvSpPr>
          <p:nvPr>
            <p:ph idx="1"/>
          </p:nvPr>
        </p:nvSpPr>
        <p:spPr>
          <a:xfrm>
            <a:off x="838200" y="1929384"/>
            <a:ext cx="10515600" cy="4251960"/>
          </a:xfrm>
        </p:spPr>
        <p:txBody>
          <a:bodyPr>
            <a:normAutofit/>
          </a:bodyPr>
          <a:lstStyle/>
          <a:p>
            <a:r>
              <a:rPr lang="de-DE" sz="2200"/>
              <a:t>Hinzufügen eines benutzerdefinierten Feldes zu einer Datenbanktabelle oder einer CDS-View über ein freigegebenes Verfahren.</a:t>
            </a:r>
          </a:p>
          <a:p>
            <a:r>
              <a:rPr lang="de-DE" sz="2200"/>
              <a:t>Implementierung eines freigegebenen SAP BAdI</a:t>
            </a:r>
          </a:p>
          <a:p>
            <a:r>
              <a:rPr lang="de-DE" sz="2200"/>
              <a:t>Erstellen einer benutzerdefinierten ABAP RAP Basierten SAP Fiori-App.</a:t>
            </a:r>
          </a:p>
        </p:txBody>
      </p:sp>
    </p:spTree>
    <p:extLst>
      <p:ext uri="{BB962C8B-B14F-4D97-AF65-F5344CB8AC3E}">
        <p14:creationId xmlns:p14="http://schemas.microsoft.com/office/powerpoint/2010/main" val="32301272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D38F30CC-4177-F92D-F50E-946B9D8ECC42}"/>
              </a:ext>
            </a:extLst>
          </p:cNvPr>
          <p:cNvSpPr>
            <a:spLocks noGrp="1"/>
          </p:cNvSpPr>
          <p:nvPr>
            <p:ph type="title"/>
          </p:nvPr>
        </p:nvSpPr>
        <p:spPr>
          <a:xfrm>
            <a:off x="838200" y="365125"/>
            <a:ext cx="10515600" cy="1325563"/>
          </a:xfrm>
        </p:spPr>
        <p:txBody>
          <a:bodyPr>
            <a:normAutofit/>
          </a:bodyPr>
          <a:lstStyle/>
          <a:p>
            <a:r>
              <a:rPr lang="de-DE" sz="5400"/>
              <a:t>Tier 2 Anwendungsfälle</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6E8E5F21-A304-EE6A-1928-DE39AE0D38BB}"/>
              </a:ext>
            </a:extLst>
          </p:cNvPr>
          <p:cNvSpPr>
            <a:spLocks noGrp="1"/>
          </p:cNvSpPr>
          <p:nvPr>
            <p:ph idx="1"/>
          </p:nvPr>
        </p:nvSpPr>
        <p:spPr>
          <a:xfrm>
            <a:off x="838200" y="1929384"/>
            <a:ext cx="10515600" cy="4251960"/>
          </a:xfrm>
        </p:spPr>
        <p:txBody>
          <a:bodyPr>
            <a:normAutofit/>
          </a:bodyPr>
          <a:lstStyle/>
          <a:p>
            <a:r>
              <a:rPr lang="de-DE" sz="2200"/>
              <a:t>Erstellung einer Wrapper-Klasse um nicht freigegebene SAP-Objekte (z.B. BAPI)</a:t>
            </a:r>
          </a:p>
          <a:p>
            <a:r>
              <a:rPr lang="de-DE" sz="2200"/>
              <a:t>Erstellung einer CDS-View als Wrapper für eine nicht freigegebene SAP-Tabelle oder CDS-View</a:t>
            </a:r>
          </a:p>
          <a:p>
            <a:r>
              <a:rPr lang="de-DE" sz="2200"/>
              <a:t>Erstellen eines ABAP RAP Interfaces um nicht freigegebene SAP-Objekte.</a:t>
            </a:r>
          </a:p>
        </p:txBody>
      </p:sp>
    </p:spTree>
    <p:extLst>
      <p:ext uri="{BB962C8B-B14F-4D97-AF65-F5344CB8AC3E}">
        <p14:creationId xmlns:p14="http://schemas.microsoft.com/office/powerpoint/2010/main" val="3333567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E4DFC087-09E8-E7CD-2D4B-E53F0F941467}"/>
              </a:ext>
            </a:extLst>
          </p:cNvPr>
          <p:cNvSpPr>
            <a:spLocks noGrp="1"/>
          </p:cNvSpPr>
          <p:nvPr>
            <p:ph type="title"/>
          </p:nvPr>
        </p:nvSpPr>
        <p:spPr>
          <a:xfrm>
            <a:off x="686834" y="591344"/>
            <a:ext cx="3200400" cy="5585619"/>
          </a:xfrm>
        </p:spPr>
        <p:txBody>
          <a:bodyPr>
            <a:normAutofit/>
          </a:bodyPr>
          <a:lstStyle/>
          <a:p>
            <a:r>
              <a:rPr lang="de-DE" sz="2800" dirty="0">
                <a:solidFill>
                  <a:srgbClr val="FFFFFF"/>
                </a:solidFill>
              </a:rPr>
              <a:t>UI Navigation</a:t>
            </a:r>
            <a:br>
              <a:rPr lang="de-DE" sz="2800" dirty="0">
                <a:solidFill>
                  <a:srgbClr val="FFFFFF"/>
                </a:solidFill>
              </a:rPr>
            </a:br>
            <a:endParaRPr lang="de-DE" sz="2800" dirty="0">
              <a:solidFill>
                <a:srgbClr val="FFFFFF"/>
              </a:solidFill>
            </a:endParaRPr>
          </a:p>
        </p:txBody>
      </p:sp>
      <p:sp>
        <p:nvSpPr>
          <p:cNvPr id="15"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Inhaltsplatzhalter 2">
            <a:extLst>
              <a:ext uri="{FF2B5EF4-FFF2-40B4-BE49-F238E27FC236}">
                <a16:creationId xmlns:a16="http://schemas.microsoft.com/office/drawing/2014/main" id="{0703F553-162E-C044-0A4F-8BA6E035BF58}"/>
              </a:ext>
            </a:extLst>
          </p:cNvPr>
          <p:cNvSpPr>
            <a:spLocks noGrp="1"/>
          </p:cNvSpPr>
          <p:nvPr>
            <p:ph idx="1"/>
          </p:nvPr>
        </p:nvSpPr>
        <p:spPr>
          <a:xfrm>
            <a:off x="4447308" y="591344"/>
            <a:ext cx="6906491" cy="5585619"/>
          </a:xfrm>
        </p:spPr>
        <p:txBody>
          <a:bodyPr anchor="ctr">
            <a:normAutofit/>
          </a:bodyPr>
          <a:lstStyle/>
          <a:p>
            <a:r>
              <a:rPr lang="de-DE" sz="1300" b="0" i="0" u="none" strike="noStrike" dirty="0">
                <a:effectLst/>
                <a:latin typeface="-apple-system"/>
              </a:rPr>
              <a:t>SAPUI5 bietet eine Hash-basierte Navigation, die es ermöglicht, Single Page Applikationen zu erstellen, bei denen die Navigation durch Änderung des Hashes (alles was in der URL auf „#“ folgt) erfolgt. So muss der Browser die Seite nicht neu laden. </a:t>
            </a:r>
          </a:p>
          <a:p>
            <a:r>
              <a:rPr lang="de-DE" sz="1300" b="1" i="0" u="none" strike="noStrike" dirty="0">
                <a:effectLst/>
                <a:latin typeface="-apple-system"/>
              </a:rPr>
              <a:t>Hash-basierte Navigation</a:t>
            </a:r>
            <a:r>
              <a:rPr lang="de-DE" sz="1300" b="0" i="0" u="none" strike="noStrike" dirty="0">
                <a:effectLst/>
                <a:latin typeface="-apple-system"/>
              </a:rPr>
              <a:t> ermöglicht Lesezeichen und Deep Links zu Seiten innerhalb einer Anwendung; das bedeutet, dass Sie die Anwendung starten und den mit Lesezeichen versehenen Zustand wieder aufnehmen können. </a:t>
            </a:r>
          </a:p>
          <a:p>
            <a:endParaRPr lang="de-DE" sz="1300" b="0" i="0" u="none" strike="noStrike" dirty="0">
              <a:effectLst/>
              <a:latin typeface="-apple-system"/>
            </a:endParaRPr>
          </a:p>
        </p:txBody>
      </p:sp>
      <p:pic>
        <p:nvPicPr>
          <p:cNvPr id="1026" name="Picture 2" descr="SAP Fiori Architektur - Onpremise vs. Cloud">
            <a:extLst>
              <a:ext uri="{FF2B5EF4-FFF2-40B4-BE49-F238E27FC236}">
                <a16:creationId xmlns:a16="http://schemas.microsoft.com/office/drawing/2014/main" id="{629E21C4-2A38-F4D4-35B5-E1CC81B169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0328" y="142546"/>
            <a:ext cx="4467145" cy="603441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AP Fiori Architecture">
            <a:extLst>
              <a:ext uri="{FF2B5EF4-FFF2-40B4-BE49-F238E27FC236}">
                <a16:creationId xmlns:a16="http://schemas.microsoft.com/office/drawing/2014/main" id="{290227C6-F068-5614-B00E-CF6D7D20AD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1064" y="2928985"/>
            <a:ext cx="5238750" cy="300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66618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D38F30CC-4177-F92D-F50E-946B9D8ECC42}"/>
              </a:ext>
            </a:extLst>
          </p:cNvPr>
          <p:cNvSpPr>
            <a:spLocks noGrp="1"/>
          </p:cNvSpPr>
          <p:nvPr>
            <p:ph type="title"/>
          </p:nvPr>
        </p:nvSpPr>
        <p:spPr>
          <a:xfrm>
            <a:off x="838200" y="365125"/>
            <a:ext cx="10515600" cy="1325563"/>
          </a:xfrm>
        </p:spPr>
        <p:txBody>
          <a:bodyPr>
            <a:normAutofit/>
          </a:bodyPr>
          <a:lstStyle/>
          <a:p>
            <a:r>
              <a:rPr lang="de-DE" sz="5400"/>
              <a:t>Tier 3 Anwendungsfälle</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6E8E5F21-A304-EE6A-1928-DE39AE0D38BB}"/>
              </a:ext>
            </a:extLst>
          </p:cNvPr>
          <p:cNvSpPr>
            <a:spLocks noGrp="1"/>
          </p:cNvSpPr>
          <p:nvPr>
            <p:ph idx="1"/>
          </p:nvPr>
        </p:nvSpPr>
        <p:spPr>
          <a:xfrm>
            <a:off x="838200" y="1929384"/>
            <a:ext cx="10515600" cy="4251960"/>
          </a:xfrm>
        </p:spPr>
        <p:txBody>
          <a:bodyPr>
            <a:normAutofit/>
          </a:bodyPr>
          <a:lstStyle/>
          <a:p>
            <a:r>
              <a:rPr lang="de-DE" sz="2200" dirty="0"/>
              <a:t>Implementierung eines nicht-freigegebenen </a:t>
            </a:r>
            <a:r>
              <a:rPr lang="de-DE" sz="2200" dirty="0" err="1"/>
              <a:t>BAdI</a:t>
            </a:r>
            <a:endParaRPr lang="de-DE" sz="2200" dirty="0"/>
          </a:p>
          <a:p>
            <a:r>
              <a:rPr lang="de-DE" sz="2200" dirty="0"/>
              <a:t>Erweiterung einer SAP Fiori Anwendung basierend auf dem ABAP Programmiermodell für SAP Fiori (SEGW, BOPF, UI5)</a:t>
            </a:r>
          </a:p>
          <a:p>
            <a:r>
              <a:rPr lang="de-DE" sz="2200" dirty="0"/>
              <a:t>Erweiterung einer SAP-Anwendung mit Legacy-UI-Technologie, z.B. SAP GUI-Transaktion</a:t>
            </a:r>
          </a:p>
          <a:p>
            <a:r>
              <a:rPr lang="de-DE" sz="2200" dirty="0"/>
              <a:t>Modifizierung beliebiger SAP-Objekte.</a:t>
            </a:r>
          </a:p>
        </p:txBody>
      </p:sp>
    </p:spTree>
    <p:extLst>
      <p:ext uri="{BB962C8B-B14F-4D97-AF65-F5344CB8AC3E}">
        <p14:creationId xmlns:p14="http://schemas.microsoft.com/office/powerpoint/2010/main" val="38310264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48651EE-51F0-1898-96F3-58D98C22B45E}"/>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Three Tier Model</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nhaltsplatzhalter 3">
            <a:extLst>
              <a:ext uri="{FF2B5EF4-FFF2-40B4-BE49-F238E27FC236}">
                <a16:creationId xmlns:a16="http://schemas.microsoft.com/office/drawing/2014/main" id="{6B4FA7FE-9F67-1BAA-40B3-557BCF756183}"/>
              </a:ext>
            </a:extLst>
          </p:cNvPr>
          <p:cNvPicPr>
            <a:picLocks noGrp="1" noChangeAspect="1"/>
          </p:cNvPicPr>
          <p:nvPr>
            <p:ph idx="1"/>
          </p:nvPr>
        </p:nvPicPr>
        <p:blipFill>
          <a:blip r:embed="rId3"/>
          <a:stretch>
            <a:fillRect/>
          </a:stretch>
        </p:blipFill>
        <p:spPr>
          <a:xfrm>
            <a:off x="4654296" y="1746905"/>
            <a:ext cx="7214616" cy="3336758"/>
          </a:xfrm>
          <a:prstGeom prst="rect">
            <a:avLst/>
          </a:prstGeom>
        </p:spPr>
      </p:pic>
    </p:spTree>
    <p:extLst>
      <p:ext uri="{BB962C8B-B14F-4D97-AF65-F5344CB8AC3E}">
        <p14:creationId xmlns:p14="http://schemas.microsoft.com/office/powerpoint/2010/main" val="11223501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68E28BC3-E766-1FAB-EE64-1E0760635F58}"/>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a:solidFill>
                  <a:schemeClr val="tx1"/>
                </a:solidFill>
                <a:latin typeface="+mj-lt"/>
                <a:ea typeface="+mj-ea"/>
                <a:cs typeface="+mj-cs"/>
              </a:rPr>
              <a:t>Hands On</a:t>
            </a:r>
          </a:p>
        </p:txBody>
      </p:sp>
      <p:sp>
        <p:nvSpPr>
          <p:cNvPr id="3" name="Inhaltsplatzhalter 2">
            <a:extLst>
              <a:ext uri="{FF2B5EF4-FFF2-40B4-BE49-F238E27FC236}">
                <a16:creationId xmlns:a16="http://schemas.microsoft.com/office/drawing/2014/main" id="{61AF2CE0-2B59-4403-89D2-452D5E1A30B7}"/>
              </a:ext>
            </a:extLst>
          </p:cNvPr>
          <p:cNvSpPr>
            <a:spLocks noGrp="1"/>
          </p:cNvSpPr>
          <p:nvPr>
            <p:ph idx="1"/>
          </p:nvPr>
        </p:nvSpPr>
        <p:spPr>
          <a:xfrm>
            <a:off x="838199" y="4983276"/>
            <a:ext cx="10512552" cy="1126680"/>
          </a:xfrm>
        </p:spPr>
        <p:txBody>
          <a:bodyPr vert="horz" lIns="91440" tIns="45720" rIns="91440" bIns="45720" rtlCol="0">
            <a:normAutofit/>
          </a:bodyPr>
          <a:lstStyle/>
          <a:p>
            <a:pPr marL="0" indent="0">
              <a:buNone/>
            </a:pPr>
            <a:r>
              <a:rPr lang="en-US" sz="2400" kern="1200" dirty="0" err="1">
                <a:solidFill>
                  <a:schemeClr val="tx1"/>
                </a:solidFill>
                <a:latin typeface="+mn-lt"/>
                <a:ea typeface="+mn-ea"/>
                <a:cs typeface="+mn-cs"/>
              </a:rPr>
              <a:t>Freigegebene</a:t>
            </a:r>
            <a:r>
              <a:rPr lang="en-US" sz="2400" kern="1200" dirty="0">
                <a:solidFill>
                  <a:schemeClr val="tx1"/>
                </a:solidFill>
                <a:latin typeface="+mn-lt"/>
                <a:ea typeface="+mn-ea"/>
                <a:cs typeface="+mn-cs"/>
              </a:rPr>
              <a:t> </a:t>
            </a:r>
            <a:r>
              <a:rPr lang="en-US" sz="2400" kern="1200" dirty="0" err="1">
                <a:solidFill>
                  <a:schemeClr val="tx1"/>
                </a:solidFill>
                <a:latin typeface="+mn-lt"/>
                <a:ea typeface="+mn-ea"/>
                <a:cs typeface="+mn-cs"/>
              </a:rPr>
              <a:t>Objekte</a:t>
            </a:r>
            <a:endParaRPr lang="en-US" sz="2400" kern="1200" dirty="0">
              <a:solidFill>
                <a:schemeClr val="tx1"/>
              </a:solidFill>
              <a:latin typeface="+mn-lt"/>
              <a:ea typeface="+mn-ea"/>
              <a:cs typeface="+mn-cs"/>
            </a:endParaRPr>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3851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A24867-36F9-0F61-D7FA-5D7E344549F1}"/>
              </a:ext>
            </a:extLst>
          </p:cNvPr>
          <p:cNvSpPr>
            <a:spLocks noGrp="1"/>
          </p:cNvSpPr>
          <p:nvPr>
            <p:ph type="ctrTitle"/>
          </p:nvPr>
        </p:nvSpPr>
        <p:spPr>
          <a:xfrm>
            <a:off x="643468" y="643467"/>
            <a:ext cx="4620584" cy="4567137"/>
          </a:xfrm>
        </p:spPr>
        <p:txBody>
          <a:bodyPr>
            <a:normAutofit/>
          </a:bodyPr>
          <a:lstStyle/>
          <a:p>
            <a:pPr algn="l"/>
            <a:r>
              <a:rPr lang="de-DE" sz="4400"/>
              <a:t>Einführung</a:t>
            </a:r>
          </a:p>
        </p:txBody>
      </p:sp>
      <p:sp>
        <p:nvSpPr>
          <p:cNvPr id="3" name="Untertitel 2">
            <a:extLst>
              <a:ext uri="{FF2B5EF4-FFF2-40B4-BE49-F238E27FC236}">
                <a16:creationId xmlns:a16="http://schemas.microsoft.com/office/drawing/2014/main" id="{B2AC74AD-386B-54E2-7A7C-96B10A166B3F}"/>
              </a:ext>
            </a:extLst>
          </p:cNvPr>
          <p:cNvSpPr>
            <a:spLocks noGrp="1"/>
          </p:cNvSpPr>
          <p:nvPr>
            <p:ph type="subTitle" idx="1"/>
          </p:nvPr>
        </p:nvSpPr>
        <p:spPr>
          <a:xfrm>
            <a:off x="643467" y="5277684"/>
            <a:ext cx="4620584" cy="775494"/>
          </a:xfrm>
        </p:spPr>
        <p:txBody>
          <a:bodyPr>
            <a:normAutofit/>
          </a:bodyPr>
          <a:lstStyle/>
          <a:p>
            <a:pPr algn="l"/>
            <a:r>
              <a:rPr lang="en-GB" sz="1800" dirty="0" err="1">
                <a:effectLst/>
                <a:latin typeface="Aptos" panose="020B0004020202020204" pitchFamily="34" charset="0"/>
                <a:ea typeface="Aptos" panose="020B0004020202020204" pitchFamily="34" charset="0"/>
                <a:cs typeface="Times New Roman" panose="02020603050405020304" pitchFamily="18" charset="0"/>
              </a:rPr>
              <a:t>Grundlagen</a:t>
            </a:r>
            <a:r>
              <a:rPr lang="en-GB" sz="1800" dirty="0">
                <a:effectLst/>
                <a:latin typeface="Aptos" panose="020B0004020202020204" pitchFamily="34" charset="0"/>
                <a:ea typeface="Aptos" panose="020B0004020202020204" pitchFamily="34" charset="0"/>
                <a:cs typeface="Times New Roman" panose="02020603050405020304" pitchFamily="18" charset="0"/>
              </a:rPr>
              <a:t> der RAP </a:t>
            </a:r>
            <a:r>
              <a:rPr lang="en-GB" sz="1800" dirty="0" err="1">
                <a:effectLst/>
                <a:latin typeface="Aptos" panose="020B0004020202020204" pitchFamily="34" charset="0"/>
                <a:ea typeface="Aptos" panose="020B0004020202020204" pitchFamily="34" charset="0"/>
                <a:cs typeface="Times New Roman" panose="02020603050405020304" pitchFamily="18" charset="0"/>
              </a:rPr>
              <a:t>Implementierung</a:t>
            </a:r>
            <a:endParaRPr lang="de-DE" dirty="0"/>
          </a:p>
        </p:txBody>
      </p:sp>
      <p:pic>
        <p:nvPicPr>
          <p:cNvPr id="115" name="Picture 4">
            <a:extLst>
              <a:ext uri="{FF2B5EF4-FFF2-40B4-BE49-F238E27FC236}">
                <a16:creationId xmlns:a16="http://schemas.microsoft.com/office/drawing/2014/main" id="{3D82A014-FE84-D8E4-DD05-A62EF20C7388}"/>
              </a:ext>
            </a:extLst>
          </p:cNvPr>
          <p:cNvPicPr>
            <a:picLocks noChangeAspect="1"/>
          </p:cNvPicPr>
          <p:nvPr/>
        </p:nvPicPr>
        <p:blipFill rotWithShape="1">
          <a:blip r:embed="rId2"/>
          <a:srcRect l="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5068240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8F7A710F-41D2-A712-7A17-8CFB51A61117}"/>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3100" kern="1200">
                <a:solidFill>
                  <a:schemeClr val="tx1"/>
                </a:solidFill>
                <a:latin typeface="+mj-lt"/>
                <a:ea typeface="+mj-ea"/>
                <a:cs typeface="+mj-cs"/>
              </a:rPr>
              <a:t>RAP Implementierungs-Workflow</a:t>
            </a:r>
          </a:p>
        </p:txBody>
      </p:sp>
      <p:sp>
        <p:nvSpPr>
          <p:cNvPr id="15"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fik 2">
            <a:extLst>
              <a:ext uri="{FF2B5EF4-FFF2-40B4-BE49-F238E27FC236}">
                <a16:creationId xmlns:a16="http://schemas.microsoft.com/office/drawing/2014/main" id="{870467EB-D1BE-81E8-0161-E9297CBF01CF}"/>
              </a:ext>
            </a:extLst>
          </p:cNvPr>
          <p:cNvPicPr>
            <a:picLocks noChangeAspect="1"/>
          </p:cNvPicPr>
          <p:nvPr/>
        </p:nvPicPr>
        <p:blipFill>
          <a:blip r:embed="rId3"/>
          <a:stretch>
            <a:fillRect/>
          </a:stretch>
        </p:blipFill>
        <p:spPr>
          <a:xfrm>
            <a:off x="5500005" y="692150"/>
            <a:ext cx="5715000" cy="5473700"/>
          </a:xfrm>
          <a:prstGeom prst="rect">
            <a:avLst/>
          </a:prstGeom>
        </p:spPr>
      </p:pic>
      <p:pic>
        <p:nvPicPr>
          <p:cNvPr id="4" name="Grafik 3">
            <a:extLst>
              <a:ext uri="{FF2B5EF4-FFF2-40B4-BE49-F238E27FC236}">
                <a16:creationId xmlns:a16="http://schemas.microsoft.com/office/drawing/2014/main" id="{E360D608-41F5-E911-46C0-2C2F544E94DC}"/>
              </a:ext>
            </a:extLst>
          </p:cNvPr>
          <p:cNvPicPr>
            <a:picLocks noChangeAspect="1"/>
          </p:cNvPicPr>
          <p:nvPr/>
        </p:nvPicPr>
        <p:blipFill>
          <a:blip r:embed="rId4"/>
          <a:stretch>
            <a:fillRect/>
          </a:stretch>
        </p:blipFill>
        <p:spPr>
          <a:xfrm>
            <a:off x="5838299" y="452628"/>
            <a:ext cx="5865204" cy="5952744"/>
          </a:xfrm>
          <a:prstGeom prst="rect">
            <a:avLst/>
          </a:prstGeom>
        </p:spPr>
      </p:pic>
    </p:spTree>
    <p:extLst>
      <p:ext uri="{BB962C8B-B14F-4D97-AF65-F5344CB8AC3E}">
        <p14:creationId xmlns:p14="http://schemas.microsoft.com/office/powerpoint/2010/main" val="4059745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BD2FA14-319D-DB2F-E6CE-E8160E3BF65D}"/>
              </a:ext>
            </a:extLst>
          </p:cNvPr>
          <p:cNvSpPr>
            <a:spLocks noGrp="1"/>
          </p:cNvSpPr>
          <p:nvPr>
            <p:ph type="title"/>
          </p:nvPr>
        </p:nvSpPr>
        <p:spPr>
          <a:xfrm>
            <a:off x="838200" y="365125"/>
            <a:ext cx="10515600" cy="1325563"/>
          </a:xfrm>
        </p:spPr>
        <p:txBody>
          <a:bodyPr>
            <a:normAutofit/>
          </a:bodyPr>
          <a:lstStyle/>
          <a:p>
            <a:r>
              <a:rPr lang="de-DE" sz="5400"/>
              <a:t>Quiz</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1BE54DF2-41C9-929F-DC77-8C1015569BB2}"/>
              </a:ext>
            </a:extLst>
          </p:cNvPr>
          <p:cNvSpPr>
            <a:spLocks noGrp="1"/>
          </p:cNvSpPr>
          <p:nvPr>
            <p:ph idx="1"/>
          </p:nvPr>
        </p:nvSpPr>
        <p:spPr>
          <a:xfrm>
            <a:off x="838200" y="1929384"/>
            <a:ext cx="10515600" cy="4251960"/>
          </a:xfrm>
        </p:spPr>
        <p:txBody>
          <a:bodyPr>
            <a:normAutofit/>
          </a:bodyPr>
          <a:lstStyle/>
          <a:p>
            <a:r>
              <a:rPr lang="de-DE" sz="2200"/>
              <a:t>Nenne die technologischen Innovationen von S4Hana.</a:t>
            </a:r>
          </a:p>
          <a:p>
            <a:r>
              <a:rPr lang="de-DE" sz="2200"/>
              <a:t>Wofür steht CRUD?</a:t>
            </a:r>
          </a:p>
          <a:p>
            <a:r>
              <a:rPr lang="de-DE" sz="2200"/>
              <a:t>Was ist der Unterschied zwischen dem Managed und Unmanaged Scenario?</a:t>
            </a:r>
          </a:p>
          <a:p>
            <a:r>
              <a:rPr lang="de-DE" sz="2200"/>
              <a:t>Was ist in Tier 1, 2 und 3 erlaubt?</a:t>
            </a:r>
          </a:p>
          <a:p>
            <a:r>
              <a:rPr lang="de-DE" sz="2200"/>
              <a:t>Nenne die einzelnen Schritte des SAP Implementierungs-Workflows.</a:t>
            </a:r>
          </a:p>
          <a:p>
            <a:endParaRPr lang="de-DE" sz="2200"/>
          </a:p>
          <a:p>
            <a:endParaRPr lang="de-DE" sz="2200"/>
          </a:p>
        </p:txBody>
      </p:sp>
    </p:spTree>
    <p:extLst>
      <p:ext uri="{BB962C8B-B14F-4D97-AF65-F5344CB8AC3E}">
        <p14:creationId xmlns:p14="http://schemas.microsoft.com/office/powerpoint/2010/main" val="3088085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79404D56-55BC-20F7-D0B6-02315EF0160C}"/>
              </a:ext>
            </a:extLst>
          </p:cNvPr>
          <p:cNvSpPr>
            <a:spLocks noGrp="1"/>
          </p:cNvSpPr>
          <p:nvPr>
            <p:ph type="title"/>
          </p:nvPr>
        </p:nvSpPr>
        <p:spPr>
          <a:xfrm>
            <a:off x="640080" y="325369"/>
            <a:ext cx="4368602" cy="1956841"/>
          </a:xfrm>
        </p:spPr>
        <p:txBody>
          <a:bodyPr anchor="b">
            <a:normAutofit/>
          </a:bodyPr>
          <a:lstStyle/>
          <a:p>
            <a:r>
              <a:rPr lang="de-DE" sz="5400"/>
              <a:t>Info</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18CC2487-103E-F62E-E707-CBFB07336CB8}"/>
              </a:ext>
            </a:extLst>
          </p:cNvPr>
          <p:cNvSpPr>
            <a:spLocks noGrp="1"/>
          </p:cNvSpPr>
          <p:nvPr>
            <p:ph idx="1"/>
          </p:nvPr>
        </p:nvSpPr>
        <p:spPr>
          <a:xfrm>
            <a:off x="640080" y="2872899"/>
            <a:ext cx="4243589" cy="3320668"/>
          </a:xfrm>
        </p:spPr>
        <p:txBody>
          <a:bodyPr>
            <a:normAutofit/>
          </a:bodyPr>
          <a:lstStyle/>
          <a:p>
            <a:pPr marL="0" indent="0">
              <a:buNone/>
            </a:pPr>
            <a:r>
              <a:rPr lang="de-DE" sz="2200" dirty="0"/>
              <a:t>Die Quelltexte zur Übungen oder Musterlösungen sind unter </a:t>
            </a:r>
            <a:r>
              <a:rPr lang="de-DE" sz="2200" dirty="0">
                <a:hlinkClick r:id="rId2"/>
              </a:rPr>
              <a:t>GitHub Schulung</a:t>
            </a:r>
            <a:r>
              <a:rPr lang="de-DE" sz="2200" dirty="0"/>
              <a:t> zu finden.</a:t>
            </a:r>
          </a:p>
        </p:txBody>
      </p:sp>
      <p:pic>
        <p:nvPicPr>
          <p:cNvPr id="5" name="Picture 4" descr="Aufbruch zu einer Reise alleine">
            <a:extLst>
              <a:ext uri="{FF2B5EF4-FFF2-40B4-BE49-F238E27FC236}">
                <a16:creationId xmlns:a16="http://schemas.microsoft.com/office/drawing/2014/main" id="{405D972B-858F-BF1E-2DD5-ECF918EBBB49}"/>
              </a:ext>
            </a:extLst>
          </p:cNvPr>
          <p:cNvPicPr>
            <a:picLocks noChangeAspect="1"/>
          </p:cNvPicPr>
          <p:nvPr/>
        </p:nvPicPr>
        <p:blipFill rotWithShape="1">
          <a:blip r:embed="rId3"/>
          <a:srcRect l="16803" r="7970"/>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970467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97F167C-EA70-FF0F-F323-126494283157}"/>
              </a:ext>
            </a:extLst>
          </p:cNvPr>
          <p:cNvSpPr>
            <a:spLocks noGrp="1"/>
          </p:cNvSpPr>
          <p:nvPr>
            <p:ph type="title"/>
          </p:nvPr>
        </p:nvSpPr>
        <p:spPr>
          <a:xfrm>
            <a:off x="838200" y="365125"/>
            <a:ext cx="10515600" cy="1325563"/>
          </a:xfrm>
        </p:spPr>
        <p:txBody>
          <a:bodyPr>
            <a:normAutofit/>
          </a:bodyPr>
          <a:lstStyle/>
          <a:p>
            <a:r>
              <a:rPr lang="de-DE" sz="4200" dirty="0"/>
              <a:t>Routing Konfiguration</a:t>
            </a:r>
          </a:p>
        </p:txBody>
      </p:sp>
      <p:sp>
        <p:nvSpPr>
          <p:cNvPr id="4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nhaltsplatzhalter 2">
            <a:extLst>
              <a:ext uri="{FF2B5EF4-FFF2-40B4-BE49-F238E27FC236}">
                <a16:creationId xmlns:a16="http://schemas.microsoft.com/office/drawing/2014/main" id="{A3717B52-2B6D-DA0E-0033-CD89516E531E}"/>
              </a:ext>
            </a:extLst>
          </p:cNvPr>
          <p:cNvSpPr>
            <a:spLocks noGrp="1"/>
          </p:cNvSpPr>
          <p:nvPr>
            <p:ph idx="1"/>
          </p:nvPr>
        </p:nvSpPr>
        <p:spPr>
          <a:xfrm>
            <a:off x="838200" y="1920331"/>
            <a:ext cx="10515600" cy="4251960"/>
          </a:xfrm>
        </p:spPr>
        <p:txBody>
          <a:bodyPr>
            <a:normAutofit/>
          </a:bodyPr>
          <a:lstStyle/>
          <a:p>
            <a:r>
              <a:rPr lang="de-DE" i="0" u="none" strike="noStrike" dirty="0">
                <a:effectLst/>
                <a:latin typeface="-apple-system"/>
              </a:rPr>
              <a:t>Befindet sich im </a:t>
            </a:r>
            <a:r>
              <a:rPr lang="de-DE" i="0" u="none" strike="noStrike" dirty="0" err="1">
                <a:effectLst/>
                <a:latin typeface="-apple-system"/>
              </a:rPr>
              <a:t>Application</a:t>
            </a:r>
            <a:r>
              <a:rPr lang="de-DE" i="0" u="none" strike="noStrike" dirty="0">
                <a:effectLst/>
                <a:latin typeface="-apple-system"/>
              </a:rPr>
              <a:t> Deskriptor File (</a:t>
            </a:r>
            <a:r>
              <a:rPr lang="de-DE" i="0" u="none" strike="noStrike" dirty="0" err="1">
                <a:effectLst/>
                <a:latin typeface="-apple-system"/>
              </a:rPr>
              <a:t>manifest.json</a:t>
            </a:r>
            <a:r>
              <a:rPr lang="de-DE" i="0" u="none" strike="noStrike" dirty="0">
                <a:effectLst/>
                <a:latin typeface="-apple-system"/>
              </a:rPr>
              <a:t>) in der Eigenschaft </a:t>
            </a:r>
            <a:r>
              <a:rPr lang="de-DE" i="0" u="none" strike="noStrike" dirty="0" err="1">
                <a:effectLst/>
                <a:latin typeface="-apple-system"/>
              </a:rPr>
              <a:t>routing</a:t>
            </a:r>
            <a:r>
              <a:rPr lang="de-DE" i="0" u="none" strike="noStrike" dirty="0">
                <a:effectLst/>
                <a:latin typeface="-apple-system"/>
              </a:rPr>
              <a:t> des sap.ui5-Namensraumes. </a:t>
            </a:r>
          </a:p>
          <a:p>
            <a:r>
              <a:rPr lang="de-DE" i="0" u="none" strike="noStrike" dirty="0">
                <a:effectLst/>
                <a:latin typeface="-apple-system"/>
              </a:rPr>
              <a:t>Besteht aus den folgenden drei Abschnitten: </a:t>
            </a:r>
            <a:r>
              <a:rPr lang="de-DE" i="0" u="none" strike="noStrike" dirty="0" err="1">
                <a:effectLst/>
                <a:latin typeface="-apple-system"/>
              </a:rPr>
              <a:t>config</a:t>
            </a:r>
            <a:r>
              <a:rPr lang="de-DE" i="0" u="none" strike="noStrike" dirty="0">
                <a:effectLst/>
                <a:latin typeface="-apple-system"/>
              </a:rPr>
              <a:t>, </a:t>
            </a:r>
            <a:r>
              <a:rPr lang="de-DE" i="0" u="none" strike="noStrike" dirty="0" err="1">
                <a:effectLst/>
                <a:latin typeface="-apple-system"/>
              </a:rPr>
              <a:t>routes</a:t>
            </a:r>
            <a:r>
              <a:rPr lang="de-DE" i="0" u="none" strike="noStrike" dirty="0">
                <a:effectLst/>
                <a:latin typeface="-apple-system"/>
              </a:rPr>
              <a:t> und </a:t>
            </a:r>
            <a:r>
              <a:rPr lang="de-DE" i="0" u="none" strike="noStrike" dirty="0" err="1">
                <a:effectLst/>
                <a:latin typeface="-apple-system"/>
              </a:rPr>
              <a:t>targets</a:t>
            </a:r>
            <a:endParaRPr lang="de-DE" i="0" u="none" strike="noStrike" dirty="0">
              <a:effectLst/>
              <a:latin typeface="-apple-system"/>
            </a:endParaRPr>
          </a:p>
          <a:p>
            <a:endParaRPr lang="de-DE" i="0" u="none" strike="noStrike" dirty="0">
              <a:effectLst/>
              <a:latin typeface="-apple-system"/>
            </a:endParaRPr>
          </a:p>
        </p:txBody>
      </p:sp>
      <p:pic>
        <p:nvPicPr>
          <p:cNvPr id="15" name="Grafik 14">
            <a:extLst>
              <a:ext uri="{FF2B5EF4-FFF2-40B4-BE49-F238E27FC236}">
                <a16:creationId xmlns:a16="http://schemas.microsoft.com/office/drawing/2014/main" id="{195AD89A-8F91-50F2-56DD-2B131D50F5CD}"/>
              </a:ext>
            </a:extLst>
          </p:cNvPr>
          <p:cNvPicPr>
            <a:picLocks noChangeAspect="1"/>
          </p:cNvPicPr>
          <p:nvPr/>
        </p:nvPicPr>
        <p:blipFill>
          <a:blip r:embed="rId3"/>
          <a:stretch>
            <a:fillRect/>
          </a:stretch>
        </p:blipFill>
        <p:spPr>
          <a:xfrm>
            <a:off x="4381294" y="3467259"/>
            <a:ext cx="3610479" cy="2391109"/>
          </a:xfrm>
          <a:prstGeom prst="rect">
            <a:avLst/>
          </a:prstGeom>
        </p:spPr>
      </p:pic>
    </p:spTree>
    <p:extLst>
      <p:ext uri="{BB962C8B-B14F-4D97-AF65-F5344CB8AC3E}">
        <p14:creationId xmlns:p14="http://schemas.microsoft.com/office/powerpoint/2010/main" val="2096618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4074873-F80E-123E-4402-A51A506E436C}"/>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DA78D8C1-4228-BBDD-03E1-7AF5887249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935CE719-B1E1-4E83-38ED-0039C44FB3ED}"/>
              </a:ext>
            </a:extLst>
          </p:cNvPr>
          <p:cNvSpPr>
            <a:spLocks noGrp="1"/>
          </p:cNvSpPr>
          <p:nvPr>
            <p:ph type="title"/>
          </p:nvPr>
        </p:nvSpPr>
        <p:spPr>
          <a:xfrm>
            <a:off x="838200" y="365125"/>
            <a:ext cx="10515600" cy="1325563"/>
          </a:xfrm>
        </p:spPr>
        <p:txBody>
          <a:bodyPr>
            <a:normAutofit/>
          </a:bodyPr>
          <a:lstStyle/>
          <a:p>
            <a:r>
              <a:rPr lang="de-DE" sz="4200" dirty="0"/>
              <a:t>Routing Konfiguration - </a:t>
            </a:r>
            <a:r>
              <a:rPr lang="de-DE" sz="4200" dirty="0" err="1"/>
              <a:t>config</a:t>
            </a:r>
            <a:endParaRPr lang="de-DE" sz="4200" dirty="0"/>
          </a:p>
        </p:txBody>
      </p:sp>
      <p:sp>
        <p:nvSpPr>
          <p:cNvPr id="43" name="sketch line">
            <a:extLst>
              <a:ext uri="{FF2B5EF4-FFF2-40B4-BE49-F238E27FC236}">
                <a16:creationId xmlns:a16="http://schemas.microsoft.com/office/drawing/2014/main" id="{D33C56CA-3942-FC5B-002A-1471A3252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nhaltsplatzhalter 2">
            <a:extLst>
              <a:ext uri="{FF2B5EF4-FFF2-40B4-BE49-F238E27FC236}">
                <a16:creationId xmlns:a16="http://schemas.microsoft.com/office/drawing/2014/main" id="{FF0E1507-0B7E-BDA6-D9A1-0F09294199A5}"/>
              </a:ext>
            </a:extLst>
          </p:cNvPr>
          <p:cNvSpPr>
            <a:spLocks noGrp="1"/>
          </p:cNvSpPr>
          <p:nvPr>
            <p:ph idx="1"/>
          </p:nvPr>
        </p:nvSpPr>
        <p:spPr>
          <a:xfrm>
            <a:off x="838200" y="1920331"/>
            <a:ext cx="5816097" cy="4251960"/>
          </a:xfrm>
        </p:spPr>
        <p:txBody>
          <a:bodyPr>
            <a:normAutofit/>
          </a:bodyPr>
          <a:lstStyle/>
          <a:p>
            <a:r>
              <a:rPr lang="de-DE" sz="2200" i="1" u="none" strike="noStrike" dirty="0" err="1">
                <a:effectLst/>
                <a:latin typeface="-apple-system"/>
              </a:rPr>
              <a:t>config</a:t>
            </a:r>
            <a:r>
              <a:rPr lang="de-DE" sz="2200" i="1" u="none" strike="noStrike" dirty="0">
                <a:effectLst/>
                <a:latin typeface="-apple-system"/>
              </a:rPr>
              <a:t>: </a:t>
            </a:r>
          </a:p>
          <a:p>
            <a:r>
              <a:rPr lang="de-DE" sz="2200" i="0" u="none" strike="noStrike" dirty="0">
                <a:effectLst/>
                <a:latin typeface="-apple-system"/>
              </a:rPr>
              <a:t>Enthält die globale </a:t>
            </a:r>
            <a:r>
              <a:rPr lang="de-DE" sz="2200" i="0" u="none" strike="noStrike" dirty="0" err="1">
                <a:effectLst/>
                <a:latin typeface="-apple-system"/>
              </a:rPr>
              <a:t>Routerkonfiguration</a:t>
            </a:r>
            <a:r>
              <a:rPr lang="de-DE" sz="2200" i="0" u="none" strike="noStrike" dirty="0">
                <a:effectLst/>
                <a:latin typeface="-apple-system"/>
              </a:rPr>
              <a:t> und Standardwerte, die für alle Routen und Targets gelten. Es wird die </a:t>
            </a:r>
            <a:r>
              <a:rPr lang="de-DE" sz="2200" dirty="0" err="1"/>
              <a:t>Routerklasse</a:t>
            </a:r>
            <a:r>
              <a:rPr lang="de-DE" sz="2200" dirty="0"/>
              <a:t> definiert und wo sich die Views in der App befinden. Um die Views automatisch zu laden und anzuzeigen, wird angegeben, welches Control zur Anzeige der Seiten verwendet wird (</a:t>
            </a:r>
            <a:r>
              <a:rPr lang="de-DE" sz="2200" dirty="0" err="1"/>
              <a:t>app</a:t>
            </a:r>
            <a:r>
              <a:rPr lang="de-DE" sz="2200" dirty="0"/>
              <a:t>) und welche </a:t>
            </a:r>
            <a:r>
              <a:rPr lang="de-DE" sz="2200" dirty="0" err="1"/>
              <a:t>controlAggregation</a:t>
            </a:r>
            <a:r>
              <a:rPr lang="de-DE" sz="2200" dirty="0"/>
              <a:t> gefüllt werden soll, wenn eine neue Seite angezeigt wird (</a:t>
            </a:r>
            <a:r>
              <a:rPr lang="de-DE" sz="2200" dirty="0" err="1"/>
              <a:t>pages</a:t>
            </a:r>
            <a:r>
              <a:rPr lang="de-DE" sz="2200" dirty="0"/>
              <a:t>)</a:t>
            </a:r>
          </a:p>
          <a:p>
            <a:endParaRPr lang="de-DE" i="0" u="none" strike="noStrike" dirty="0">
              <a:effectLst/>
              <a:latin typeface="-apple-system"/>
            </a:endParaRPr>
          </a:p>
          <a:p>
            <a:endParaRPr lang="de-DE" i="0" u="none" strike="noStrike" dirty="0">
              <a:effectLst/>
              <a:latin typeface="-apple-system"/>
            </a:endParaRPr>
          </a:p>
        </p:txBody>
      </p:sp>
      <p:pic>
        <p:nvPicPr>
          <p:cNvPr id="8" name="Grafik 7">
            <a:extLst>
              <a:ext uri="{FF2B5EF4-FFF2-40B4-BE49-F238E27FC236}">
                <a16:creationId xmlns:a16="http://schemas.microsoft.com/office/drawing/2014/main" id="{80572E22-F737-AAD3-3E5A-5A5891E39C4F}"/>
              </a:ext>
            </a:extLst>
          </p:cNvPr>
          <p:cNvPicPr>
            <a:picLocks noChangeAspect="1"/>
          </p:cNvPicPr>
          <p:nvPr/>
        </p:nvPicPr>
        <p:blipFill>
          <a:blip r:embed="rId3"/>
          <a:stretch>
            <a:fillRect/>
          </a:stretch>
        </p:blipFill>
        <p:spPr>
          <a:xfrm>
            <a:off x="6889041" y="2452755"/>
            <a:ext cx="5065167" cy="3011720"/>
          </a:xfrm>
          <a:prstGeom prst="rect">
            <a:avLst/>
          </a:prstGeom>
        </p:spPr>
      </p:pic>
    </p:spTree>
    <p:extLst>
      <p:ext uri="{BB962C8B-B14F-4D97-AF65-F5344CB8AC3E}">
        <p14:creationId xmlns:p14="http://schemas.microsoft.com/office/powerpoint/2010/main" val="3764736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D4E6671-DA52-B977-9962-7EAD46EFB5E0}"/>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D2BBB6E3-ED25-4769-AF8B-8BEBB69A3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9BE73323-DA2C-C3DC-6368-3066F14BF04F}"/>
              </a:ext>
            </a:extLst>
          </p:cNvPr>
          <p:cNvSpPr>
            <a:spLocks noGrp="1"/>
          </p:cNvSpPr>
          <p:nvPr>
            <p:ph type="title"/>
          </p:nvPr>
        </p:nvSpPr>
        <p:spPr>
          <a:xfrm>
            <a:off x="838200" y="365125"/>
            <a:ext cx="10515600" cy="1325563"/>
          </a:xfrm>
        </p:spPr>
        <p:txBody>
          <a:bodyPr>
            <a:normAutofit/>
          </a:bodyPr>
          <a:lstStyle/>
          <a:p>
            <a:r>
              <a:rPr lang="de-DE" sz="4200" dirty="0"/>
              <a:t>Routing Konfiguration – </a:t>
            </a:r>
            <a:r>
              <a:rPr lang="de-DE" sz="4200" dirty="0" err="1"/>
              <a:t>routes</a:t>
            </a:r>
            <a:r>
              <a:rPr lang="de-DE" sz="4200" dirty="0"/>
              <a:t>/</a:t>
            </a:r>
            <a:r>
              <a:rPr lang="de-DE" sz="4200" dirty="0" err="1"/>
              <a:t>targets</a:t>
            </a:r>
            <a:endParaRPr lang="de-DE" sz="4200" dirty="0"/>
          </a:p>
        </p:txBody>
      </p:sp>
      <p:sp>
        <p:nvSpPr>
          <p:cNvPr id="43" name="sketch line">
            <a:extLst>
              <a:ext uri="{FF2B5EF4-FFF2-40B4-BE49-F238E27FC236}">
                <a16:creationId xmlns:a16="http://schemas.microsoft.com/office/drawing/2014/main" id="{9DE3AD2D-E1C4-EDDB-812A-DC3240BB5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nhaltsplatzhalter 2">
            <a:extLst>
              <a:ext uri="{FF2B5EF4-FFF2-40B4-BE49-F238E27FC236}">
                <a16:creationId xmlns:a16="http://schemas.microsoft.com/office/drawing/2014/main" id="{086470B3-A065-22B5-679D-68B531E35070}"/>
              </a:ext>
            </a:extLst>
          </p:cNvPr>
          <p:cNvSpPr>
            <a:spLocks noGrp="1"/>
          </p:cNvSpPr>
          <p:nvPr>
            <p:ph idx="1"/>
          </p:nvPr>
        </p:nvSpPr>
        <p:spPr>
          <a:xfrm>
            <a:off x="838200" y="1920331"/>
            <a:ext cx="6652182" cy="4251960"/>
          </a:xfrm>
        </p:spPr>
        <p:txBody>
          <a:bodyPr>
            <a:normAutofit fontScale="92500" lnSpcReduction="20000"/>
          </a:bodyPr>
          <a:lstStyle/>
          <a:p>
            <a:r>
              <a:rPr lang="de-DE" i="1" dirty="0" err="1">
                <a:latin typeface="-apple-system"/>
              </a:rPr>
              <a:t>r</a:t>
            </a:r>
            <a:r>
              <a:rPr lang="de-DE" i="1" u="none" strike="noStrike" dirty="0" err="1">
                <a:effectLst/>
                <a:latin typeface="-apple-system"/>
              </a:rPr>
              <a:t>outes</a:t>
            </a:r>
            <a:r>
              <a:rPr lang="de-DE" i="0" u="none" strike="noStrike" dirty="0">
                <a:effectLst/>
                <a:latin typeface="-apple-system"/>
              </a:rPr>
              <a:t>: Jede Route definiert einen Namen, ein </a:t>
            </a:r>
            <a:r>
              <a:rPr lang="de-DE" dirty="0">
                <a:latin typeface="-apple-system"/>
              </a:rPr>
              <a:t>Pattern </a:t>
            </a:r>
            <a:r>
              <a:rPr lang="de-DE" i="0" u="none" strike="noStrike" dirty="0">
                <a:effectLst/>
                <a:latin typeface="-apple-system"/>
              </a:rPr>
              <a:t>und ein oder mehrere Targets, zu denen navigiert wird, wenn die Route getroffen wurde. Das Pattern ist im Grunde der URL-Teil, der zur Route passt. Das Pattern „“ wird meistens für die Hauptseite verwendet</a:t>
            </a:r>
          </a:p>
          <a:p>
            <a:endParaRPr lang="de-DE" i="0" u="none" strike="noStrike" dirty="0">
              <a:effectLst/>
              <a:latin typeface="-apple-system"/>
            </a:endParaRPr>
          </a:p>
          <a:p>
            <a:pPr>
              <a:buFont typeface="Arial" panose="020B0604020202020204" pitchFamily="34" charset="0"/>
              <a:buChar char="•"/>
            </a:pPr>
            <a:r>
              <a:rPr lang="de-DE" i="1" dirty="0" err="1">
                <a:latin typeface="-apple-system"/>
              </a:rPr>
              <a:t>targets</a:t>
            </a:r>
            <a:r>
              <a:rPr lang="de-DE" dirty="0">
                <a:latin typeface="-apple-system"/>
              </a:rPr>
              <a:t>: D</a:t>
            </a:r>
            <a:r>
              <a:rPr lang="de-DE" dirty="0"/>
              <a:t>efinieren den View oder Komponente. Ein </a:t>
            </a:r>
            <a:r>
              <a:rPr lang="de-DE" dirty="0" err="1"/>
              <a:t>target</a:t>
            </a:r>
            <a:r>
              <a:rPr lang="de-DE" dirty="0"/>
              <a:t> kann einer oder mehreren Routen zugeordnet sein. Wenn Target angezeigt wird, werden View oder Komponente geladen und zur angegebenen </a:t>
            </a:r>
            <a:r>
              <a:rPr lang="de-DE" dirty="0" err="1"/>
              <a:t>controlAggregation</a:t>
            </a:r>
            <a:r>
              <a:rPr lang="de-DE" dirty="0"/>
              <a:t> (in </a:t>
            </a:r>
            <a:r>
              <a:rPr lang="de-DE" dirty="0" err="1"/>
              <a:t>config</a:t>
            </a:r>
            <a:r>
              <a:rPr lang="de-DE" dirty="0"/>
              <a:t>-Teil)  hinzugefügt. </a:t>
            </a:r>
          </a:p>
          <a:p>
            <a:endParaRPr lang="de-DE" i="0" u="none" strike="noStrike" dirty="0">
              <a:effectLst/>
              <a:latin typeface="-apple-system"/>
            </a:endParaRPr>
          </a:p>
        </p:txBody>
      </p:sp>
      <p:pic>
        <p:nvPicPr>
          <p:cNvPr id="4" name="Grafik 3">
            <a:extLst>
              <a:ext uri="{FF2B5EF4-FFF2-40B4-BE49-F238E27FC236}">
                <a16:creationId xmlns:a16="http://schemas.microsoft.com/office/drawing/2014/main" id="{C1CA58A6-DA29-088E-D9C9-895E38BC3073}"/>
              </a:ext>
            </a:extLst>
          </p:cNvPr>
          <p:cNvPicPr>
            <a:picLocks noChangeAspect="1"/>
          </p:cNvPicPr>
          <p:nvPr/>
        </p:nvPicPr>
        <p:blipFill>
          <a:blip r:embed="rId3"/>
          <a:stretch>
            <a:fillRect/>
          </a:stretch>
        </p:blipFill>
        <p:spPr>
          <a:xfrm>
            <a:off x="7490382" y="2065516"/>
            <a:ext cx="4208271" cy="4000305"/>
          </a:xfrm>
          <a:prstGeom prst="rect">
            <a:avLst/>
          </a:prstGeom>
        </p:spPr>
      </p:pic>
    </p:spTree>
    <p:extLst>
      <p:ext uri="{BB962C8B-B14F-4D97-AF65-F5344CB8AC3E}">
        <p14:creationId xmlns:p14="http://schemas.microsoft.com/office/powerpoint/2010/main" val="1112424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4D4576A-C1E4-6AAD-7022-668D0A18AA48}"/>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E055E3A6-A6A6-E905-4F72-C9D6AEE34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607BFDE0-6EED-59C7-2BB6-F96F3D1E22FC}"/>
              </a:ext>
            </a:extLst>
          </p:cNvPr>
          <p:cNvSpPr>
            <a:spLocks noGrp="1"/>
          </p:cNvSpPr>
          <p:nvPr>
            <p:ph type="title"/>
          </p:nvPr>
        </p:nvSpPr>
        <p:spPr>
          <a:xfrm>
            <a:off x="838200" y="365125"/>
            <a:ext cx="10515600" cy="1325563"/>
          </a:xfrm>
        </p:spPr>
        <p:txBody>
          <a:bodyPr>
            <a:normAutofit/>
          </a:bodyPr>
          <a:lstStyle/>
          <a:p>
            <a:r>
              <a:rPr lang="de-DE" sz="4200" dirty="0"/>
              <a:t>Routing – Router initialisieren</a:t>
            </a:r>
          </a:p>
        </p:txBody>
      </p:sp>
      <p:sp>
        <p:nvSpPr>
          <p:cNvPr id="43" name="sketch line">
            <a:extLst>
              <a:ext uri="{FF2B5EF4-FFF2-40B4-BE49-F238E27FC236}">
                <a16:creationId xmlns:a16="http://schemas.microsoft.com/office/drawing/2014/main" id="{B48386AE-D355-766C-2F42-1E28829022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nhaltsplatzhalter 2">
            <a:extLst>
              <a:ext uri="{FF2B5EF4-FFF2-40B4-BE49-F238E27FC236}">
                <a16:creationId xmlns:a16="http://schemas.microsoft.com/office/drawing/2014/main" id="{3633C487-1C56-C62A-530B-93D124EFC4C0}"/>
              </a:ext>
            </a:extLst>
          </p:cNvPr>
          <p:cNvSpPr>
            <a:spLocks noGrp="1"/>
          </p:cNvSpPr>
          <p:nvPr>
            <p:ph idx="1"/>
          </p:nvPr>
        </p:nvSpPr>
        <p:spPr>
          <a:xfrm>
            <a:off x="838200" y="1920331"/>
            <a:ext cx="6652182" cy="4251960"/>
          </a:xfrm>
        </p:spPr>
        <p:txBody>
          <a:bodyPr>
            <a:normAutofit fontScale="92500"/>
          </a:bodyPr>
          <a:lstStyle/>
          <a:p>
            <a:r>
              <a:rPr lang="de-DE" dirty="0">
                <a:latin typeface="-apple-system"/>
              </a:rPr>
              <a:t>Der Router muss vorher noch von der Komponente initialisiert werden. Dazu eine Reference auf den Router in der </a:t>
            </a:r>
            <a:r>
              <a:rPr lang="de-DE" dirty="0" err="1">
                <a:latin typeface="-apple-system"/>
              </a:rPr>
              <a:t>init</a:t>
            </a:r>
            <a:r>
              <a:rPr lang="de-DE" dirty="0">
                <a:latin typeface="-apple-system"/>
              </a:rPr>
              <a:t>-Methode des Component.js-Komponentencontrollers holen und die </a:t>
            </a:r>
            <a:r>
              <a:rPr lang="de-DE" dirty="0" err="1">
                <a:latin typeface="-apple-system"/>
              </a:rPr>
              <a:t>initialize</a:t>
            </a:r>
            <a:r>
              <a:rPr lang="de-DE" dirty="0">
                <a:latin typeface="-apple-system"/>
              </a:rPr>
              <a:t>-Methode aufrufen.</a:t>
            </a:r>
          </a:p>
          <a:p>
            <a:r>
              <a:rPr lang="de-DE" dirty="0">
                <a:latin typeface="-apple-system"/>
              </a:rPr>
              <a:t>Nach Initialisierung wird die Routing-Konfiguration in </a:t>
            </a:r>
            <a:r>
              <a:rPr lang="de-DE" dirty="0" err="1">
                <a:latin typeface="-apple-system"/>
              </a:rPr>
              <a:t>manifest.json</a:t>
            </a:r>
            <a:r>
              <a:rPr lang="de-DE" dirty="0">
                <a:latin typeface="-apple-system"/>
              </a:rPr>
              <a:t> automatisch in der Anwendung aktiviert: Die aktuelle URL wird ausgewertet und die entsprechenden Ansichten werden automatisch angezeigt.</a:t>
            </a:r>
          </a:p>
          <a:p>
            <a:endParaRPr lang="de-DE" i="0" u="none" strike="noStrike" dirty="0">
              <a:effectLst/>
              <a:latin typeface="-apple-system"/>
            </a:endParaRPr>
          </a:p>
        </p:txBody>
      </p:sp>
      <p:pic>
        <p:nvPicPr>
          <p:cNvPr id="16" name="Grafik 15">
            <a:extLst>
              <a:ext uri="{FF2B5EF4-FFF2-40B4-BE49-F238E27FC236}">
                <a16:creationId xmlns:a16="http://schemas.microsoft.com/office/drawing/2014/main" id="{842501BF-025A-E14F-B996-6BBD173A26DA}"/>
              </a:ext>
            </a:extLst>
          </p:cNvPr>
          <p:cNvPicPr>
            <a:picLocks noChangeAspect="1"/>
          </p:cNvPicPr>
          <p:nvPr/>
        </p:nvPicPr>
        <p:blipFill>
          <a:blip r:embed="rId3"/>
          <a:stretch>
            <a:fillRect/>
          </a:stretch>
        </p:blipFill>
        <p:spPr>
          <a:xfrm>
            <a:off x="7490382" y="2213726"/>
            <a:ext cx="4231635" cy="3435275"/>
          </a:xfrm>
          <a:prstGeom prst="rect">
            <a:avLst/>
          </a:prstGeom>
        </p:spPr>
      </p:pic>
    </p:spTree>
    <p:extLst>
      <p:ext uri="{BB962C8B-B14F-4D97-AF65-F5344CB8AC3E}">
        <p14:creationId xmlns:p14="http://schemas.microsoft.com/office/powerpoint/2010/main" val="112193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D8E1AAB-4FCE-8EB8-72CE-DECDF86FD47C}"/>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4B373A13-2EDF-8978-D07C-68DF308884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66E4841B-2E0F-CA18-C7E5-4B9355E58D99}"/>
              </a:ext>
            </a:extLst>
          </p:cNvPr>
          <p:cNvSpPr>
            <a:spLocks noGrp="1"/>
          </p:cNvSpPr>
          <p:nvPr>
            <p:ph type="title"/>
          </p:nvPr>
        </p:nvSpPr>
        <p:spPr>
          <a:xfrm>
            <a:off x="838200" y="365125"/>
            <a:ext cx="10515600" cy="1325563"/>
          </a:xfrm>
        </p:spPr>
        <p:txBody>
          <a:bodyPr>
            <a:normAutofit/>
          </a:bodyPr>
          <a:lstStyle/>
          <a:p>
            <a:r>
              <a:rPr lang="de-DE" sz="4200" dirty="0"/>
              <a:t>Navigation mit hart codierten Patterns</a:t>
            </a:r>
          </a:p>
        </p:txBody>
      </p:sp>
      <p:sp>
        <p:nvSpPr>
          <p:cNvPr id="43" name="sketch line">
            <a:extLst>
              <a:ext uri="{FF2B5EF4-FFF2-40B4-BE49-F238E27FC236}">
                <a16:creationId xmlns:a16="http://schemas.microsoft.com/office/drawing/2014/main" id="{C4498C2F-385F-85ED-F978-FCC3599571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nhaltsplatzhalter 2">
            <a:extLst>
              <a:ext uri="{FF2B5EF4-FFF2-40B4-BE49-F238E27FC236}">
                <a16:creationId xmlns:a16="http://schemas.microsoft.com/office/drawing/2014/main" id="{C49AE0CB-1E3E-75A2-16FA-5E406AE7C7D6}"/>
              </a:ext>
            </a:extLst>
          </p:cNvPr>
          <p:cNvSpPr>
            <a:spLocks noGrp="1"/>
          </p:cNvSpPr>
          <p:nvPr>
            <p:ph idx="1"/>
          </p:nvPr>
        </p:nvSpPr>
        <p:spPr>
          <a:xfrm>
            <a:off x="838200" y="1920331"/>
            <a:ext cx="6652182" cy="4251960"/>
          </a:xfrm>
        </p:spPr>
        <p:txBody>
          <a:bodyPr>
            <a:normAutofit/>
          </a:bodyPr>
          <a:lstStyle/>
          <a:p>
            <a:endParaRPr lang="de-DE" i="0" u="none" strike="noStrike" dirty="0">
              <a:effectLst/>
              <a:latin typeface="-apple-system"/>
            </a:endParaRPr>
          </a:p>
        </p:txBody>
      </p:sp>
      <p:pic>
        <p:nvPicPr>
          <p:cNvPr id="16" name="Grafik 15">
            <a:extLst>
              <a:ext uri="{FF2B5EF4-FFF2-40B4-BE49-F238E27FC236}">
                <a16:creationId xmlns:a16="http://schemas.microsoft.com/office/drawing/2014/main" id="{D6227C9F-58A6-7FCD-E3DF-066B7C1063F0}"/>
              </a:ext>
            </a:extLst>
          </p:cNvPr>
          <p:cNvPicPr>
            <a:picLocks noChangeAspect="1"/>
          </p:cNvPicPr>
          <p:nvPr/>
        </p:nvPicPr>
        <p:blipFill>
          <a:blip r:embed="rId3"/>
          <a:stretch>
            <a:fillRect/>
          </a:stretch>
        </p:blipFill>
        <p:spPr>
          <a:xfrm>
            <a:off x="7490382" y="2213726"/>
            <a:ext cx="4231635" cy="3435275"/>
          </a:xfrm>
          <a:prstGeom prst="rect">
            <a:avLst/>
          </a:prstGeom>
        </p:spPr>
      </p:pic>
    </p:spTree>
    <p:extLst>
      <p:ext uri="{BB962C8B-B14F-4D97-AF65-F5344CB8AC3E}">
        <p14:creationId xmlns:p14="http://schemas.microsoft.com/office/powerpoint/2010/main" val="2926319190"/>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2380</Words>
  <Application>Microsoft Office PowerPoint</Application>
  <PresentationFormat>Breitbild</PresentationFormat>
  <Paragraphs>211</Paragraphs>
  <Slides>46</Slides>
  <Notes>26</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46</vt:i4>
      </vt:variant>
    </vt:vector>
  </HeadingPairs>
  <TitlesOfParts>
    <vt:vector size="53" baseType="lpstr">
      <vt:lpstr>72 Brand Variable</vt:lpstr>
      <vt:lpstr>-apple-system</vt:lpstr>
      <vt:lpstr>Aptos</vt:lpstr>
      <vt:lpstr>Aptos Display</vt:lpstr>
      <vt:lpstr>Arial</vt:lpstr>
      <vt:lpstr>Calibri</vt:lpstr>
      <vt:lpstr>Office</vt:lpstr>
      <vt:lpstr>Schulung: SAP UI5 und Fiori</vt:lpstr>
      <vt:lpstr>Agenda</vt:lpstr>
      <vt:lpstr>Navigation und Routing</vt:lpstr>
      <vt:lpstr>UI Navigation </vt:lpstr>
      <vt:lpstr>Routing Konfiguration</vt:lpstr>
      <vt:lpstr>Routing Konfiguration - config</vt:lpstr>
      <vt:lpstr>Routing Konfiguration – routes/targets</vt:lpstr>
      <vt:lpstr>Routing – Router initialisieren</vt:lpstr>
      <vt:lpstr>Navigation mit hart codierten Patterns</vt:lpstr>
      <vt:lpstr>Navigation mit Methode navTo</vt:lpstr>
      <vt:lpstr>Navigation zurück – Mittels Back Button</vt:lpstr>
      <vt:lpstr>Navigation zurück – Mittels Back Button</vt:lpstr>
      <vt:lpstr>Ungültige Hashes abfangen</vt:lpstr>
      <vt:lpstr>Zu Routen mit obligatorischen Parametern navigieren</vt:lpstr>
      <vt:lpstr>Zu Routen mit obligatorischen Parametern navigieren</vt:lpstr>
      <vt:lpstr>Routing Events</vt:lpstr>
      <vt:lpstr>MVC Konzept – JavaScript Views</vt:lpstr>
      <vt:lpstr>MVC Konzept – JSON Views</vt:lpstr>
      <vt:lpstr>MVC Konzept – HTML Views</vt:lpstr>
      <vt:lpstr>MVC Konzept – XML Views</vt:lpstr>
      <vt:lpstr>MVC Konzept – View und Controller</vt:lpstr>
      <vt:lpstr>Controller in SAPUI5</vt:lpstr>
      <vt:lpstr>Controller – Registrierung Events</vt:lpstr>
      <vt:lpstr>Controller – Registrierung v. Events im Controller</vt:lpstr>
      <vt:lpstr>Controller – Registrierung v. Events im View</vt:lpstr>
      <vt:lpstr>Controller in SAPUI5 </vt:lpstr>
      <vt:lpstr>Model View Controller Konzept</vt:lpstr>
      <vt:lpstr>Model View Controller Konzept</vt:lpstr>
      <vt:lpstr>Evolution of ABAP-based programming models</vt:lpstr>
      <vt:lpstr>Einführung</vt:lpstr>
      <vt:lpstr>RAP Transaktionsmodel</vt:lpstr>
      <vt:lpstr>Implementierungstypen</vt:lpstr>
      <vt:lpstr>Implementierungstypen</vt:lpstr>
      <vt:lpstr>Entity Manipulation Language</vt:lpstr>
      <vt:lpstr>Einführung</vt:lpstr>
      <vt:lpstr>SAP Clean Core Model</vt:lpstr>
      <vt:lpstr>SAP Clean Core Model</vt:lpstr>
      <vt:lpstr>Tier 1 Anwendungsfälle</vt:lpstr>
      <vt:lpstr>Tier 2 Anwendungsfälle</vt:lpstr>
      <vt:lpstr>Tier 3 Anwendungsfälle</vt:lpstr>
      <vt:lpstr>Three Tier Model</vt:lpstr>
      <vt:lpstr>Hands On</vt:lpstr>
      <vt:lpstr>Einführung</vt:lpstr>
      <vt:lpstr>RAP Implementierungs-Workflow</vt:lpstr>
      <vt:lpstr>Quiz</vt:lpstr>
      <vt:lpstr>Info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 Implementierungs-Workflow</dc:title>
  <dc:creator>Nils Meyhoff</dc:creator>
  <cp:lastModifiedBy>Matti Lange</cp:lastModifiedBy>
  <cp:revision>142</cp:revision>
  <dcterms:created xsi:type="dcterms:W3CDTF">2024-05-22T07:20:18Z</dcterms:created>
  <dcterms:modified xsi:type="dcterms:W3CDTF">2024-11-19T23:48:48Z</dcterms:modified>
</cp:coreProperties>
</file>