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82" r:id="rId2"/>
    <p:sldId id="387" r:id="rId3"/>
    <p:sldId id="412" r:id="rId4"/>
    <p:sldId id="402" r:id="rId5"/>
    <p:sldId id="414" r:id="rId6"/>
    <p:sldId id="413" r:id="rId7"/>
    <p:sldId id="415" r:id="rId8"/>
    <p:sldId id="404" r:id="rId9"/>
    <p:sldId id="403" r:id="rId10"/>
    <p:sldId id="405" r:id="rId11"/>
    <p:sldId id="416" r:id="rId12"/>
    <p:sldId id="406" r:id="rId13"/>
    <p:sldId id="290" r:id="rId14"/>
    <p:sldId id="417" r:id="rId15"/>
    <p:sldId id="423" r:id="rId16"/>
    <p:sldId id="327" r:id="rId17"/>
    <p:sldId id="424" r:id="rId18"/>
    <p:sldId id="409" r:id="rId19"/>
    <p:sldId id="410" r:id="rId20"/>
    <p:sldId id="425" r:id="rId21"/>
    <p:sldId id="408" r:id="rId22"/>
    <p:sldId id="431" r:id="rId23"/>
    <p:sldId id="432" r:id="rId24"/>
    <p:sldId id="427" r:id="rId25"/>
    <p:sldId id="426" r:id="rId26"/>
    <p:sldId id="429" r:id="rId27"/>
    <p:sldId id="428" r:id="rId28"/>
    <p:sldId id="430" r:id="rId29"/>
    <p:sldId id="407" r:id="rId30"/>
    <p:sldId id="400" r:id="rId31"/>
    <p:sldId id="422" r:id="rId32"/>
    <p:sldId id="398" r:id="rId33"/>
    <p:sldId id="418" r:id="rId34"/>
    <p:sldId id="419" r:id="rId35"/>
    <p:sldId id="411" r:id="rId36"/>
    <p:sldId id="388" r:id="rId37"/>
    <p:sldId id="401" r:id="rId38"/>
    <p:sldId id="365" r:id="rId3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0" autoAdjust="0"/>
    <p:restoredTop sz="94676"/>
  </p:normalViewPr>
  <p:slideViewPr>
    <p:cSldViewPr snapToGrid="0">
      <p:cViewPr varScale="1">
        <p:scale>
          <a:sx n="106" d="100"/>
          <a:sy n="106" d="100"/>
        </p:scale>
        <p:origin x="13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CDFA6-41EB-B780-3E34-C23AFD776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2A625CF-935F-8254-3146-F469E72B4F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B08B27-3B83-08D7-EEF4-E0C95C7C8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4D76F2-093E-2A08-F820-1A1EA4B7D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7736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19277-1E26-5FB6-2262-44F0E3F5D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3ED1B10-ECA8-11B5-FD98-DAD0501CD2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1C3F03-F08D-192C-3BD8-85B9A5BF9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BA37B5-CFFE-5E40-AEE6-2314D6002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807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71D0E-2C95-2D5B-C7DE-8510B3268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D5E4C2C-C6AB-CEAA-1097-ED7B6A7AB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1FB5BFB-39C6-0C42-2A98-4EE355D2E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786C05-2398-0722-79A5-FF8A7D453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02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2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7355E-2C43-FF9E-9860-C43B17337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87DFCE-9AF4-72D3-736C-4D7D68507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3096027-8B69-5B09-AFDC-2167D9251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ED1FAC-5E6E-2375-AE90-6D322550D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017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C5AC8-B651-8DE7-145B-AC5F87DD7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79C8EFB-B478-B89E-E0B6-E4ADE10B5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E257301-AC1E-502C-2064-2B85C4EEC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B61BB9-32D2-56A5-3E06-D89D416B1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639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C3DA9-86DB-1BBD-7DD5-CDE2F718A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3CA675A-A895-78AA-5BC3-11DAAC543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E1E987-A996-1A5C-4E2E-8ACA8DFCB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F4F791-7DA1-9876-6313-BF43C2E9B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258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0FA7B-E280-586A-4BBA-082B6F2A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1020011-8D75-BFA0-F5AC-E0F5EFAA9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06F887F-2820-1FDB-3AE1-0EDCBE567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B26B2F-4A0C-A1A2-6F4D-E71EA8BEB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763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8BE96-5BAF-13DA-2C97-B82214655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105AB34-2B7A-2B14-EA3F-56AC8A64DF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3650E25-C0B7-CD7E-92C9-C94033886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EDB3B-CF59-6788-AAA1-5D5365CAA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55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1EAAD-31B1-52A6-69C7-2BF60EBAB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CA312B7-A868-84F2-2C46-35F364F53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96C2596-C35A-3F98-2668-C8AF6284A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8841E1-568E-C1BB-B5A9-7E40D1575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1781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6CB61-C44C-F68D-D283-EFA8EF2BF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766072E-1C2A-EC27-F7C4-59EA17875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403FEC9-2985-6AAC-CD4A-58CC167DD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12C385-5795-063B-EE93-DA7FC6BF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67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79317-1403-649B-4D16-834A26C4D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5D5CAF0-02DD-DE30-6634-55D39A81F7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5D4F699-AA19-9E50-1652-4826756F6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C3B393-942F-9EBC-A070-07ED1B813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8362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9D293-1042-D9B7-A870-A61A5AA2D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969419-9E3F-3C85-4DC4-02CE6E88E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C6D431F-492C-7298-0D13-9BF0EFFC8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8DA2D-0DEC-04FC-BE72-24B2A32BC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7710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07A9C-734B-C722-8A6A-15D28B9DE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B35B0AB-D0E4-4560-4BD0-CF704F43EA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960A9AD-3D7C-047D-2721-A5E54362B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ACBFED-8974-2A34-763B-A4C0B8E0F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558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9AA56-0E85-6AFC-0A64-6C0950792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1E0CC47-BD48-3444-D11B-66D27143F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B22EA66-C5E0-565C-5EC2-06CAC4564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DD3D10-F0A8-BC71-221C-7BF72E29B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285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9E068-4463-9A4A-0EE0-74FC2FB7C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B06C194-E22F-5883-C0E6-8364356573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CA890D9-F1AE-2875-C9FB-25066A054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A2B0A4-77B8-A400-0156-05BA2D594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65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F1E05-D58F-0DB5-65CB-679C28A00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6717D33-E4BD-7D26-ACFE-E014A6D02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BE7C212-935F-FB89-7B16-570A22CD1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6445BB-F378-CF00-A9B0-9BFE74A36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4614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223D7-7B1B-CD4E-DD40-7B65DE4C5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575B952-BBF4-BB1D-1293-4E5155386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8ED2E38-8264-05D5-9494-59E9C4C9F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EDD729-33A5-7790-B0C7-0D7352B96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589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B1264-CCED-AF2D-F593-2ED3A018F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615AD6A-2B95-791B-B77B-4D95E9A3D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CFC439-F5B7-CCEF-7201-336FF54A9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87ED3E-6DC7-E11A-1064-4AF5DAD65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402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5FFB0-00A2-2D42-F0C5-B4F8E2FFC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994D47-AE69-9774-A414-C606EA129D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998AAB4-D20D-07CF-39DC-404656E59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11CE81-637D-7437-4D53-D3F59D2C8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369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10DD2-012C-38F8-5EF1-5E0752C4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F8C91B0-D451-3389-AF31-73B3B075C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285570-ECE3-4D26-6F35-A147C25BB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CDD6A6-0A3E-24EF-F36E-F216A8518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2486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C96C5-D762-94F9-631B-C399A28D8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B613C39-8AB9-5FF1-BDBD-BD22F6FAD4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4B9127-DA8A-0B83-4852-8BEE6F5AF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8A59DA-2BB2-366A-81CA-378111C8C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228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C3E90-C20A-F009-CEF1-946FE5E3A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953616-B592-E94F-276D-CA158E70D2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D3C43E4-0260-492D-78B2-1548A8E4D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4FEFAE-3D11-4FCA-4DDC-BA3685454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3174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1184-90C7-C813-F761-C3396A331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5CAAAE2-15E3-E138-3F9A-987E9FFA2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13DAD31-B92B-402E-D40B-EED68A1A2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F4F0BD-8329-2636-E1F4-5FB1D0985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1778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C2CFF-3AF6-B78D-9310-9BCA1D5B8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304C91-CD60-F353-E036-F5EBE073A1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82A18A-D325-FE96-294F-DD4C9A532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25D5DE-C843-B459-61B7-44483B58A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313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4372E-7A60-D33A-26A4-EC78C84F7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5E11E6-7764-0E0D-BC4D-6D750AE86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4FC37DC-BBF5-2637-2829-D28CC4B50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C1DBDF-30DD-0464-15C1-8FF7A280B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839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A4D98-89E2-A2B9-6849-B7EEA0A3D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2E369A0-89C2-FFB1-65CE-8A2E1C145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91BE1E5-95B9-72ED-CF9B-C83F1AA60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CED6AF-0B9D-66F2-8902-640E990B5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06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E0374-DDBD-5CFD-E32A-B26CA3404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8CC7CBC-E0F7-DF41-386A-15B8C98F4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2B7C016-B3F4-B1A6-26BB-D6009713A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3DF005-086B-233F-51AA-066344A74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653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3A8F3-9605-9981-7FE0-11C24C232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EF5D379-6AA7-978D-8000-C964995E3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2B73A3D-BABC-9291-0458-FC838CAC36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09525A-606E-01C9-EFC6-ED9BAB52E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3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4D3F5-CA23-3250-BBEE-025ECECD1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7E93C1-9F16-D2B4-0772-F886DDC690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A48EA7A-78EA-A507-9681-4AD1D1EE0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8A1721-892F-8FD0-C86F-16BE39670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172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46B76-B274-E8A9-9F5D-4AD0016DE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DB3B677-4479-A8D9-7881-34D50136ED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2A6ABD8-B44F-B5B4-C2CB-492BEF116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4F36A2-6F8B-1A18-499B-7FADB5DD6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144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B896D-1AC8-063E-66B7-730383934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6D0B539-39D5-389F-E349-662C44DA2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F693C3-FF83-A629-1FEB-C4DDF1DDC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5E8551-956C-01AA-993D-9C9744239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0C8601-5E09-0E4C-A79E-D4DC8377D91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38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Schulung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SAP UI5 und Fiori</a:t>
            </a: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B7B624-0105-D879-0B26-5EBCE121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E798C082-18CD-D4D9-B341-08B6B5453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E6F638-F5BE-95CB-9BDC-01142867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5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FAEE6E1E-704F-A6F6-5BED-23096152D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8AD01F53-6397-F31E-1903-00820B09D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9531804-5167-2110-D654-FD192F0A5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75" y="1751417"/>
            <a:ext cx="9290650" cy="504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317D7-42A1-21D4-38E8-FC2DC5F19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623EEBD4-E13D-BE2A-8573-EFD96F9D1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E6E139-B958-03C1-BB12-C86240AA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- 6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ABDE0075-A6AF-48DC-0149-1744E450F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B6199B70-DB1E-5EA0-9A32-BE77D407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7CBE10DD-4E32-E465-F2C8-42EA6C622C03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de-DE" sz="4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Erklärung – Einlesen der Daten und Abschicken der geänderten Daten ans Backend</a:t>
            </a:r>
            <a:endParaRPr lang="de-DE" dirty="0">
              <a:latin typeface="-apple-system"/>
            </a:endParaRPr>
          </a:p>
          <a:p>
            <a:endParaRPr lang="de-D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89976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14750B-B127-C4B8-1DB3-858CE746F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68F1639-462A-A1D8-D3CF-D93A17B24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386E97-094B-03A0-0D6C-9C736502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- 6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326B7B1-5FE0-B9E0-CFBA-C98D28DCF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07A66AB4-5AEC-E78F-E839-7E4E9D0C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80113D-22EE-8DF2-F1C8-2B194442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3"/>
            <a:ext cx="7830643" cy="6477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64B4A9-CB6A-8502-B553-946802C40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497" y="2972952"/>
            <a:ext cx="8087854" cy="184810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4599F5B-06B8-9E95-1705-4BFCC1BB4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497" y="4648829"/>
            <a:ext cx="6773220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2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SAPUI5 Debugging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AC74AD-386B-54E2-7A7C-96B10A16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/>
              <a:t>Welche Möglichkeiten </a:t>
            </a:r>
            <a:r>
              <a:rPr lang="de-DE" dirty="0"/>
              <a:t>gibt es?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3D82A014-FE84-D8E4-DD05-A62EF20C7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568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F4614-C343-F27F-1533-ADA585658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1EB44BB2-8DF1-EA4A-DC5C-721446366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E744AD-8706-004C-66B4-4460EB16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SAP UI5 Debugging - Möglichkeiten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AC679C2-E649-B224-240F-445B37944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02BAEEB4-16DF-44BB-EE78-7D78E5470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3EF7A16-AFD2-B121-A3A1-3209888F081C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Debugging mit den Entwicklertools des Browsers (Chrome oder MS Edge)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UI5 Inspector(als Erweiterung im Browser) kann beim Debuggen helfen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SAP UI5 Support </a:t>
            </a:r>
            <a:r>
              <a:rPr lang="de-DE" dirty="0" err="1">
                <a:latin typeface="-apple-system"/>
              </a:rPr>
              <a:t>Assistant</a:t>
            </a:r>
            <a:endParaRPr lang="de-DE" dirty="0">
              <a:latin typeface="-apple-system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UI5 Diagnosetool</a:t>
            </a:r>
          </a:p>
          <a:p>
            <a:endParaRPr lang="de-D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8369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6E422F-DAA2-6EA8-3755-EDC44641B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7D42F45B-B86B-1CC2-4EF3-6E1A3581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697516-F186-DC8C-AC36-FFC90E5B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Elements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E6DC2D08-0BFD-DD76-786C-93BF5B2F0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72617EB2-177C-9397-5152-5EFF94E0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6FC1271-C3A5-9E80-0699-37D100A9E66B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Untersuchen und Bearbeiten des DOM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Bearbeiten von CSS-Stilen</a:t>
            </a:r>
          </a:p>
          <a:p>
            <a:endParaRPr lang="de-D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0049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7F167C-EA70-FF0F-F323-12649428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Elements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ECCE6D-AFAF-A9A4-AB4C-50ED74987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7E150DA-A95B-7C75-E62F-31074BB1E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27" y="1825625"/>
            <a:ext cx="96963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18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47A85F-3C75-6492-1B7C-E52B5675B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E214D486-7729-E083-1F81-AD16B65B1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175AEF-0459-662F-90C5-6BCC2386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Network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02D7E599-DFE3-5D8B-7728-9B312FE39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1D63A73D-3C1B-33DD-F451-D053C229E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18962EB3-9429-145B-4A76-B3621AFEF209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25524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Anzeigen von Netzwerkaktivitäten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Anzeige von Ladezeiten von Dateien und Serveranfragen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Überprüfen von AJAX-Anfragen und Antworten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Überprüfen von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</a:t>
            </a:r>
            <a:r>
              <a:rPr lang="de-DE" dirty="0" err="1">
                <a:latin typeface="-apple-system"/>
              </a:rPr>
              <a:t>Requests</a:t>
            </a:r>
            <a:r>
              <a:rPr lang="de-DE" dirty="0">
                <a:latin typeface="-apple-system"/>
              </a:rPr>
              <a:t> und Antworten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Nachverfolgen des Aufrufstapels (In welchem </a:t>
            </a:r>
            <a:r>
              <a:rPr lang="de-DE" dirty="0" err="1">
                <a:latin typeface="-apple-system"/>
              </a:rPr>
              <a:t>Codeteil</a:t>
            </a:r>
            <a:r>
              <a:rPr lang="de-DE" dirty="0">
                <a:latin typeface="-apple-system"/>
              </a:rPr>
              <a:t> wurde der Request initial aufgerufen?) – Initiator:</a:t>
            </a:r>
          </a:p>
          <a:p>
            <a:pPr marL="0" indent="0">
              <a:buNone/>
            </a:pPr>
            <a:endParaRPr lang="de-DE" dirty="0">
              <a:latin typeface="-apple-system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-apple-system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-apple-system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-apple-system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D46D417-314A-A568-CE66-1EC7DBCC6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40" y="4743696"/>
            <a:ext cx="4058860" cy="184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4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989A5-26F0-6161-2277-547A6ED70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22F58CFB-C594-055F-BB66-D4152115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7AB5838-ACC6-8DDC-26DB-FD09B4506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Network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733F0992-7DC8-93D4-C18F-05BD6D58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38A2F1-D0B6-C28B-7066-E94821EC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F0452F3-08FA-269B-B91D-561ED1818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0652"/>
            <a:ext cx="9878639" cy="407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2F0AB1-4F1D-6471-F796-FF0D8D748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E07E83E3-2A00-C661-70C5-8D90E9961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584DC7-0DD4-F2A0-2F7A-DFCBC44C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Network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A26EF03E-8571-B159-7927-C74891163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1C9B6A9-BC64-3FAD-6C8B-2B1C6B24D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02573"/>
            <a:ext cx="10515600" cy="3397441"/>
          </a:xfrm>
        </p:spPr>
      </p:pic>
    </p:spTree>
    <p:extLst>
      <p:ext uri="{BB962C8B-B14F-4D97-AF65-F5344CB8AC3E}">
        <p14:creationId xmlns:p14="http://schemas.microsoft.com/office/powerpoint/2010/main" val="900654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4E2EC-346A-B8F5-DF88-883C037F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EFE4F4-0289-27D6-F0D4-9EB14C012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256282-855F-F213-6562-C735C50D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Agenda – Tag 05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78DDB1B1-9A60-7209-4C38-FDCEA3DD2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53BA8-2569-F98B-19A8-0F967E86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0"/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Data Binding im </a:t>
            </a:r>
            <a:r>
              <a:rPr lang="de-DE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OData</a:t>
            </a: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 Model</a:t>
            </a:r>
          </a:p>
          <a:p>
            <a:pPr lvl="0"/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SAP UI5 Debugging</a:t>
            </a:r>
          </a:p>
          <a:p>
            <a:pPr lvl="0"/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Abschlussaufgabe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143766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46BF95-B028-328E-D726-360CA02FF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783843C5-22FD-003F-B422-FAACA78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979AD-E2E3-2C11-2578-1D9F5A733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Source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F265DF6C-A41F-C690-F38B-5B2C8F975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AE120AA4-95A2-4826-433A-088E4279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CE233D9-1DB3-3699-3F8A-7A6FCE55D28A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11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Setzen von Breakpoints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Durchlaufen von Code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Inspizieren des Aufrufstapels (Call Stack)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Überprüfen von Variablenwerten</a:t>
            </a:r>
          </a:p>
        </p:txBody>
      </p:sp>
    </p:spTree>
    <p:extLst>
      <p:ext uri="{BB962C8B-B14F-4D97-AF65-F5344CB8AC3E}">
        <p14:creationId xmlns:p14="http://schemas.microsoft.com/office/powerpoint/2010/main" val="3630260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1EF749-1E23-52C3-D83D-96C1BCE8D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B8B17C4-A9DA-3505-7E4E-796C023F7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45D517-711E-B0EF-9A0D-51AB650DC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Source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FAC019C-0A29-6116-52A3-FB779B979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526527C-6CD3-98F2-7D8C-0B380EC1D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9338"/>
            <a:ext cx="10040581" cy="22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48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FBC23E-42B5-29EE-DEEF-FE697E87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FF15B1D0-1D5E-0B39-0D8C-F173E6CD6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56253F-40CA-5557-A3E2-A48E2DD2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Source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37D1EDCF-ED4F-EDD8-7EEC-BA2735D35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ACDA6AF5-9966-9E43-0CE0-32058AE4F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CCFA9EF-107E-307E-8993-C3A6C17FA00C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11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Wenn alle Sourcen geladen sind, kann nach Dateien gesucht werden , um dort Breakpoints zu setzen (Klick auf 3 Punkte -&gt; Open File und dann Dateinamen) oder links im Dateibaum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Es können auch Dateien der SAP UI5 </a:t>
            </a:r>
            <a:r>
              <a:rPr lang="de-DE" dirty="0" err="1">
                <a:latin typeface="-apple-system"/>
              </a:rPr>
              <a:t>Standardsources</a:t>
            </a:r>
            <a:r>
              <a:rPr lang="de-DE" dirty="0">
                <a:latin typeface="-apple-system"/>
              </a:rPr>
              <a:t> </a:t>
            </a:r>
            <a:r>
              <a:rPr lang="de-DE" dirty="0" err="1">
                <a:latin typeface="-apple-system"/>
              </a:rPr>
              <a:t>debugged</a:t>
            </a:r>
            <a:r>
              <a:rPr lang="de-DE" dirty="0">
                <a:latin typeface="-apple-system"/>
              </a:rPr>
              <a:t> werden (nicht </a:t>
            </a:r>
            <a:r>
              <a:rPr lang="de-DE" dirty="0" err="1">
                <a:latin typeface="-apple-system"/>
              </a:rPr>
              <a:t>minifizierte</a:t>
            </a:r>
            <a:r>
              <a:rPr lang="de-DE" dirty="0">
                <a:latin typeface="-apple-system"/>
              </a:rPr>
              <a:t> Dateien enden dort auf *–dbg.js)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Wenn SAP UI5 </a:t>
            </a:r>
            <a:r>
              <a:rPr lang="de-DE" dirty="0" err="1">
                <a:latin typeface="-apple-system"/>
              </a:rPr>
              <a:t>Standardsourcen</a:t>
            </a:r>
            <a:r>
              <a:rPr lang="de-DE" dirty="0">
                <a:latin typeface="-apple-system"/>
              </a:rPr>
              <a:t> nicht geladen, dann in Adressleiste URL Parameter „</a:t>
            </a:r>
            <a:r>
              <a:rPr lang="de-DE" dirty="0" err="1">
                <a:latin typeface="-apple-system"/>
              </a:rPr>
              <a:t>sap</a:t>
            </a:r>
            <a:r>
              <a:rPr lang="de-DE" dirty="0">
                <a:latin typeface="-apple-system"/>
              </a:rPr>
              <a:t>-ui-</a:t>
            </a:r>
            <a:r>
              <a:rPr lang="de-DE" dirty="0" err="1">
                <a:latin typeface="-apple-system"/>
              </a:rPr>
              <a:t>debug</a:t>
            </a:r>
            <a:r>
              <a:rPr lang="de-DE" dirty="0">
                <a:latin typeface="-apple-system"/>
              </a:rPr>
              <a:t>=</a:t>
            </a:r>
            <a:r>
              <a:rPr lang="de-DE" dirty="0" err="1">
                <a:latin typeface="-apple-system"/>
              </a:rPr>
              <a:t>true</a:t>
            </a:r>
            <a:r>
              <a:rPr lang="de-DE" dirty="0">
                <a:latin typeface="-apple-system"/>
              </a:rPr>
              <a:t>“ hinzufügen und Seite neu laden</a:t>
            </a:r>
          </a:p>
        </p:txBody>
      </p:sp>
    </p:spTree>
    <p:extLst>
      <p:ext uri="{BB962C8B-B14F-4D97-AF65-F5344CB8AC3E}">
        <p14:creationId xmlns:p14="http://schemas.microsoft.com/office/powerpoint/2010/main" val="1452362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492517-6B73-545E-5092-74481F480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869E8C52-8108-AD1A-05BA-4FBB82B00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6F1B7C-B929-4C9A-46AA-7A0994FF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Source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0BE8B820-3F0C-2051-14F6-BF887949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78C6688A-A0CB-B133-9CE7-D1E819B60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17184BF2-9193-3E70-D92A-28769BE776CB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11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-apple-system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6727F5-4AC0-2C03-F2BA-10A3E106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5813"/>
            <a:ext cx="5540041" cy="291861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6A33BF5-795A-094D-93DE-56972357E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236" y="2747562"/>
            <a:ext cx="6187458" cy="30485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BF3E6E7-CADA-BD2A-D175-F5950FA26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845" y="3611019"/>
            <a:ext cx="2942465" cy="129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2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F61E03-B22B-4B6A-AACE-882AD1BC4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C4874F1A-0FE9-F594-3C58-AC7482B45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116BA4-BD8F-6994-C3EC-4E624A50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</a:t>
            </a:r>
            <a:r>
              <a:rPr lang="de-DE" sz="4200" dirty="0" err="1"/>
              <a:t>Console</a:t>
            </a:r>
            <a:r>
              <a:rPr lang="de-DE" sz="4200" dirty="0"/>
              <a:t>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B38BB718-0D27-E3C6-82BF-3D684EFD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9CF3E095-6BFD-D111-EE5F-E049677D7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66E24232-AE8D-F9AE-388C-B8A11359291E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116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Anzeigen von Fehlern, Warnungen und Protokollen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Ausführen von JavaScript-Befehlen / UI5 Anweisungen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Wenn Debugger an einem </a:t>
            </a:r>
            <a:r>
              <a:rPr lang="de-DE">
                <a:latin typeface="-apple-system"/>
              </a:rPr>
              <a:t>Breakpoint stoppt</a:t>
            </a:r>
            <a:r>
              <a:rPr lang="de-DE" dirty="0">
                <a:latin typeface="-apple-system"/>
              </a:rPr>
              <a:t>, kann man von diesem Punkt an UI5 oder </a:t>
            </a:r>
            <a:r>
              <a:rPr lang="de-DE" dirty="0" err="1">
                <a:latin typeface="-apple-system"/>
              </a:rPr>
              <a:t>Javascript</a:t>
            </a:r>
            <a:r>
              <a:rPr lang="de-DE" dirty="0">
                <a:latin typeface="-apple-system"/>
              </a:rPr>
              <a:t> Anweisungen eingeben und ausführen oder sich auch Variablenwerte anzeigen lassen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475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B4C144-D474-A8AD-1C84-CDE461B10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F3EFFF64-20BC-2287-E506-D8C7BE876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493065-8FBA-435B-B6DD-EE3A21F9D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1. Entwickler Tools – </a:t>
            </a:r>
            <a:r>
              <a:rPr lang="de-DE" sz="4200" dirty="0" err="1"/>
              <a:t>Console</a:t>
            </a:r>
            <a:r>
              <a:rPr lang="de-DE" sz="4200" dirty="0"/>
              <a:t> Tab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D1D0569B-75EE-DF9D-E4EE-A08DF0FBD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081E4409-1CF1-0EB2-0E47-140E5D6DD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93737"/>
            <a:ext cx="10515600" cy="4215113"/>
          </a:xfrm>
        </p:spPr>
      </p:pic>
    </p:spTree>
    <p:extLst>
      <p:ext uri="{BB962C8B-B14F-4D97-AF65-F5344CB8AC3E}">
        <p14:creationId xmlns:p14="http://schemas.microsoft.com/office/powerpoint/2010/main" val="3263664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C67BB0-3321-6714-1F25-C2B029EAD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CD833CD3-11D9-A034-1277-B23A91A0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E2F551-3269-10AD-D5D7-51697F14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2. UI5 Inspector - Starten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8D5508B2-AD45-9C7B-DC7B-8D96149A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001EB7AC-2564-6DD7-C10D-DBBC73EB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A9960624-7CB9-276B-1FCB-1FA76416A923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116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Laden Sie die UI5 Inspector Erweiterung aus dem Chrome Web Store oder dem Firefox Add-</a:t>
            </a:r>
            <a:r>
              <a:rPr lang="de-DE" sz="5900" dirty="0" err="1">
                <a:latin typeface="-apple-system"/>
              </a:rPr>
              <a:t>ons</a:t>
            </a:r>
            <a:r>
              <a:rPr lang="de-DE" sz="5900" dirty="0">
                <a:latin typeface="-apple-system"/>
              </a:rPr>
              <a:t> Store herunter und installieren Sie sie.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Öffnen Sie Ihre SAPUI5-Anwendung im Browser.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Öffnen Sie die Entwicklertools des Browsers (F12 oder Rechtsklick -&gt; Untersuchen).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Wechseln Sie zum Tab "UI5" (dieser Tab wird durch die Installation des UI5 Inspector hinzugefügt).</a:t>
            </a:r>
          </a:p>
        </p:txBody>
      </p:sp>
    </p:spTree>
    <p:extLst>
      <p:ext uri="{BB962C8B-B14F-4D97-AF65-F5344CB8AC3E}">
        <p14:creationId xmlns:p14="http://schemas.microsoft.com/office/powerpoint/2010/main" val="974715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5F7FB3-8966-4A6F-A397-25CD5B1B6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45ABAC8C-0D57-C65F-3B4D-4659C0181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B390FB-DC94-4F58-7892-B375D993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2. UI5 Inspector - Features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4084EB97-B0BB-BAE1-CC8C-6AA99CB42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8D3FABF7-C20D-2F1C-7B74-1A9B10367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3B26B9B1-39F5-7186-E2C8-E97A0D356F1C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116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b="1" dirty="0">
                <a:latin typeface="-apple-system"/>
              </a:rPr>
              <a:t>Control </a:t>
            </a:r>
            <a:r>
              <a:rPr lang="de-DE" sz="5900" b="1" dirty="0" err="1">
                <a:latin typeface="-apple-system"/>
              </a:rPr>
              <a:t>Tree</a:t>
            </a:r>
            <a:r>
              <a:rPr lang="de-DE" sz="5900" b="1" dirty="0">
                <a:latin typeface="-apple-system"/>
              </a:rPr>
              <a:t>:</a:t>
            </a:r>
            <a:r>
              <a:rPr lang="de-DE" sz="5900" dirty="0">
                <a:latin typeface="-apple-system"/>
              </a:rPr>
              <a:t> Zeigt die Hierarchie der UI5-Steuerelemente an.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Ermöglicht das Navigieren durch die Struktur der UI5-Komponenten.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b="1" dirty="0">
                <a:latin typeface="-apple-system"/>
              </a:rPr>
              <a:t>Properties: </a:t>
            </a:r>
            <a:r>
              <a:rPr lang="de-DE" sz="5900" dirty="0">
                <a:latin typeface="-apple-system"/>
              </a:rPr>
              <a:t>Zeigt die Eigenschaften der ausgewählten UI5-Steuerelemente an.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Ermöglicht das Bearbeiten von Eigenschaften in Echtzeit.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b="1" dirty="0" err="1">
                <a:latin typeface="-apple-system"/>
              </a:rPr>
              <a:t>Bindings</a:t>
            </a:r>
            <a:r>
              <a:rPr lang="de-DE" sz="5900" b="1" dirty="0">
                <a:latin typeface="-apple-system"/>
              </a:rPr>
              <a:t>: </a:t>
            </a:r>
            <a:r>
              <a:rPr lang="de-DE" sz="5900" dirty="0">
                <a:latin typeface="-apple-system"/>
              </a:rPr>
              <a:t>Zeigt die Datenbindungen der Steuerelemente an.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Hilft beim Überprüfen und Debuggen von Datenbindungen.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b="1" dirty="0">
                <a:latin typeface="-apple-system"/>
              </a:rPr>
              <a:t>Models: </a:t>
            </a:r>
            <a:r>
              <a:rPr lang="de-DE" sz="5900" dirty="0">
                <a:latin typeface="-apple-system"/>
              </a:rPr>
              <a:t>Zeigt die Modelle und deren Daten an.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Ermöglicht das Untersuchen und Bearbeiten von Modelldaten.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b="1" dirty="0">
                <a:latin typeface="-apple-system"/>
              </a:rPr>
              <a:t>Events: </a:t>
            </a:r>
            <a:r>
              <a:rPr lang="de-DE" sz="5900" dirty="0">
                <a:latin typeface="-apple-system"/>
              </a:rPr>
              <a:t>Listet alle Event-</a:t>
            </a:r>
            <a:r>
              <a:rPr lang="de-DE" sz="5900" dirty="0" err="1">
                <a:latin typeface="-apple-system"/>
              </a:rPr>
              <a:t>Listener</a:t>
            </a:r>
            <a:r>
              <a:rPr lang="de-DE" sz="5900" dirty="0">
                <a:latin typeface="-apple-system"/>
              </a:rPr>
              <a:t> und deren zugehörige Steuerelemente auf.</a:t>
            </a:r>
          </a:p>
          <a:p>
            <a:pPr marL="514350" indent="-51435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de-DE" sz="5900" dirty="0">
                <a:latin typeface="-apple-system"/>
              </a:rPr>
              <a:t>Hilft beim Debuggen von Event-Handling-Problemen.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29494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2C38D7-A7B3-777A-075E-A324B2E10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624D7923-9EE0-67A0-22B0-39819E894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B8D13A-9744-8CF9-A68E-483069CA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2. UI5 Inspector – Wie hilft er beim Debuggen?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9551D260-F9FD-483F-EFF1-B43100D5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1AEFC66D-FC6D-BD50-3631-86A30A4A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DFCFEAFD-6A47-2B15-5BF6-6AB6CE864DC4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116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Echtzeit-Inspektion:</a:t>
            </a:r>
          </a:p>
          <a:p>
            <a:pPr marL="457200" lvl="1" indent="0">
              <a:buNone/>
            </a:pPr>
            <a:r>
              <a:rPr lang="de-DE" dirty="0">
                <a:latin typeface="-apple-system"/>
              </a:rPr>
              <a:t>	Sie können die Struktur und die Eigenschaften der UI5-Komponenten in Echtzeit 	untersuchen und ändern, was das Debuggen und Testen erleichtert.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Datenbindung:</a:t>
            </a:r>
          </a:p>
          <a:p>
            <a:pPr marL="457200" lvl="1" indent="0">
              <a:buNone/>
            </a:pPr>
            <a:r>
              <a:rPr lang="de-DE" dirty="0">
                <a:latin typeface="-apple-system"/>
              </a:rPr>
              <a:t>	Der UI5 Inspector zeigt die Datenbindungen und Modelle an, was hilft, Probleme mit 	der Datenbindung schnell zu identifizieren und zu beheben.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Event-Handling:</a:t>
            </a:r>
          </a:p>
          <a:p>
            <a:pPr marL="457200" lvl="1" indent="0">
              <a:buNone/>
            </a:pPr>
            <a:r>
              <a:rPr lang="de-DE" dirty="0">
                <a:latin typeface="-apple-system"/>
              </a:rPr>
              <a:t>	Durch die Anzeige der Event-</a:t>
            </a:r>
            <a:r>
              <a:rPr lang="de-DE" dirty="0" err="1">
                <a:latin typeface="-apple-system"/>
              </a:rPr>
              <a:t>Listener</a:t>
            </a:r>
            <a:r>
              <a:rPr lang="de-DE" dirty="0">
                <a:latin typeface="-apple-system"/>
              </a:rPr>
              <a:t> können Sie Probleme mit der 	Ereignisbehandlung leichter debuggen.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Performance-Analyse:</a:t>
            </a:r>
          </a:p>
          <a:p>
            <a:pPr marL="457200" lvl="1" indent="0">
              <a:buNone/>
            </a:pPr>
            <a:r>
              <a:rPr lang="de-DE" dirty="0">
                <a:latin typeface="-apple-system"/>
              </a:rPr>
              <a:t>	Durch das Untersuchen der Hierarchie und der Eigenschaften der UI5-Komponenten 	können Sie Performance-Probleme identifizieren und optimieren.</a:t>
            </a:r>
          </a:p>
        </p:txBody>
      </p:sp>
    </p:spTree>
    <p:extLst>
      <p:ext uri="{BB962C8B-B14F-4D97-AF65-F5344CB8AC3E}">
        <p14:creationId xmlns:p14="http://schemas.microsoft.com/office/powerpoint/2010/main" val="356870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654FE1-FFC1-4510-3A9C-C88BD744B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98CB87C8-7387-9D47-CC3C-5E0DC736D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408721-D57C-7513-6938-BD725698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2. UI5 Inspector - Features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9452F257-E366-698D-F300-B5B0E3A47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E3F7C3-D278-151D-5D99-D47745BE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EAC4F9-89E0-5743-D638-5DC5B194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0652"/>
            <a:ext cx="10392394" cy="344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7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91E74-32ED-50F2-E21F-567201441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C5AB95DA-4D71-815D-43CA-F4C7FFFB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EAB039-9A99-52EE-F822-6873DC85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Data Binding im </a:t>
            </a:r>
            <a:r>
              <a:rPr lang="de-DE" sz="4400" dirty="0" err="1"/>
              <a:t>OData</a:t>
            </a:r>
            <a:r>
              <a:rPr lang="de-DE" sz="4400" dirty="0"/>
              <a:t> Model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A3D212-B1D3-A141-CB30-874F27682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Konzeptes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BFF5A4FA-ABB7-B4B7-499E-A1FC75563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8553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CD88D0-DE07-47FE-12B2-551B4C674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505CAA45-F03A-F8CB-F16A-871B6741C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E79DA12-D7ED-EC88-058B-04971953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3. SAPUI5 Support </a:t>
            </a:r>
            <a:r>
              <a:rPr lang="de-DE" sz="4200" dirty="0" err="1"/>
              <a:t>Assistant</a:t>
            </a:r>
            <a:r>
              <a:rPr lang="de-DE" sz="4200" dirty="0"/>
              <a:t> - Starten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B876B5D7-0F67-1205-5C35-246DB6FDF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F6F2F47-C43A-B190-A7D0-078638E1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764" y="1880220"/>
            <a:ext cx="5216585" cy="378868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2103BC-18DA-2EF6-C848-CC12DBC57CC9}"/>
              </a:ext>
            </a:extLst>
          </p:cNvPr>
          <p:cNvSpPr txBox="1">
            <a:spLocks/>
          </p:cNvSpPr>
          <p:nvPr/>
        </p:nvSpPr>
        <p:spPr>
          <a:xfrm>
            <a:off x="735059" y="1880220"/>
            <a:ext cx="5086102" cy="461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Der Support </a:t>
            </a:r>
            <a:r>
              <a:rPr lang="de-DE" dirty="0" err="1">
                <a:latin typeface="-apple-system"/>
              </a:rPr>
              <a:t>Assistant</a:t>
            </a:r>
            <a:r>
              <a:rPr lang="de-DE" dirty="0">
                <a:latin typeface="-apple-system"/>
              </a:rPr>
              <a:t> kann in der </a:t>
            </a:r>
            <a:r>
              <a:rPr lang="de-DE" dirty="0" err="1">
                <a:latin typeface="-apple-system"/>
              </a:rPr>
              <a:t>WebIDE</a:t>
            </a:r>
            <a:r>
              <a:rPr lang="de-DE" dirty="0">
                <a:latin typeface="-apple-system"/>
              </a:rPr>
              <a:t> durch Setzen eines Hakens in der Run </a:t>
            </a:r>
            <a:r>
              <a:rPr lang="de-DE" dirty="0" err="1">
                <a:latin typeface="-apple-system"/>
              </a:rPr>
              <a:t>Configuration</a:t>
            </a:r>
            <a:r>
              <a:rPr lang="de-DE" dirty="0">
                <a:latin typeface="-apple-system"/>
              </a:rPr>
              <a:t> gestartet werden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-apple-system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Alternativ über das Hinzufügen des URL Parameters: „</a:t>
            </a:r>
            <a:r>
              <a:rPr lang="de-DE" dirty="0" err="1">
                <a:latin typeface="-apple-system"/>
              </a:rPr>
              <a:t>sap</a:t>
            </a:r>
            <a:r>
              <a:rPr lang="de-DE" dirty="0">
                <a:latin typeface="-apple-system"/>
              </a:rPr>
              <a:t>-ui-support=</a:t>
            </a:r>
            <a:r>
              <a:rPr lang="de-DE" dirty="0" err="1">
                <a:latin typeface="-apple-system"/>
              </a:rPr>
              <a:t>true</a:t>
            </a:r>
            <a:r>
              <a:rPr lang="de-DE" dirty="0">
                <a:latin typeface="-apple-system"/>
              </a:rPr>
              <a:t>“: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6CBEABB-F1C4-C847-DBEB-4275C3B03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59" y="6174591"/>
            <a:ext cx="6449325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83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EE845-52DA-B9EB-F2CF-8890B1B26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DDC28F4F-5B7A-3714-7AAD-5BFDEF08D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F3FF4D-072A-68AB-6E7E-38CDC018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3. SAPUI5 Support </a:t>
            </a:r>
            <a:r>
              <a:rPr lang="de-DE" sz="4200" dirty="0" err="1"/>
              <a:t>Assistant</a:t>
            </a:r>
            <a:r>
              <a:rPr lang="de-DE" sz="4200" dirty="0"/>
              <a:t> - Features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8BD3BE7C-4E4D-9C4F-7B79-178F4A50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C4E10CC5-2875-CDDC-BCEC-A589EEACA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1FB09973-E6BE-86C3-C68A-BDAD39B1615A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251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Prüfungen: Führt eine Reihe von vordefinierten Prüfungen durch, um potenzielle Probleme und Best Practices zu identifizieren.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Ergebnisse: Zeigt die Ergebnisse der Prüfungen an, einschließlich Warnungen und Fehlern.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Empfehlungen: Gibt Empfehlungen zur Behebung der identifizierten Probleme.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Filter: Ermöglicht das Filtern der Ergebnisse nach Schweregrad und Kategorie.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Export: Bietet die Möglichkeit, die Ergebnisse der Analyse zu exportieren.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Mit dem SAPUI5 Support </a:t>
            </a:r>
            <a:r>
              <a:rPr lang="de-DE" dirty="0" err="1">
                <a:latin typeface="-apple-system"/>
              </a:rPr>
              <a:t>Assistant</a:t>
            </a:r>
            <a:r>
              <a:rPr lang="de-DE" dirty="0">
                <a:latin typeface="-apple-system"/>
              </a:rPr>
              <a:t> können Entwickler die Qualität ihrer SAPUI5 Apps verbessern, indem sie potenzielle Probleme frühzeitig erkennen und beheben.</a:t>
            </a:r>
          </a:p>
        </p:txBody>
      </p:sp>
    </p:spTree>
    <p:extLst>
      <p:ext uri="{BB962C8B-B14F-4D97-AF65-F5344CB8AC3E}">
        <p14:creationId xmlns:p14="http://schemas.microsoft.com/office/powerpoint/2010/main" val="910995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B7AF5-3850-3D2D-941A-3DA4712AA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56B5D7B7-259D-BC8D-083E-E1A938ECD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02189E-35A3-83A6-B50B-5C429BC3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3. SAPUI5 Support </a:t>
            </a:r>
            <a:r>
              <a:rPr lang="de-DE" sz="4200" dirty="0" err="1"/>
              <a:t>Assistant</a:t>
            </a:r>
            <a:r>
              <a:rPr lang="de-DE" sz="4200" dirty="0"/>
              <a:t> - Features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9F657FAD-4A55-7024-F4AE-768A2E1F0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74A74CC-0971-C03E-4DDF-0CB4B0594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6043" y="1920875"/>
            <a:ext cx="9879913" cy="4251325"/>
          </a:xfrm>
        </p:spPr>
      </p:pic>
    </p:spTree>
    <p:extLst>
      <p:ext uri="{BB962C8B-B14F-4D97-AF65-F5344CB8AC3E}">
        <p14:creationId xmlns:p14="http://schemas.microsoft.com/office/powerpoint/2010/main" val="3912368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418B86-463B-7534-CF1F-A2E584B65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53A4367F-1635-EBCC-F2EF-7662730BB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84B4B3-25DE-74B9-AAA0-355A379A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4. SAP UI5 Diagnosetool – (UI5 </a:t>
            </a:r>
            <a:r>
              <a:rPr lang="de-DE" sz="4200" dirty="0" err="1"/>
              <a:t>Diagnostics</a:t>
            </a:r>
            <a:r>
              <a:rPr lang="de-DE" sz="4200" dirty="0"/>
              <a:t>) - 1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CA20572-26F1-8DC3-8CC8-4AC35C1D9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5C083738-D3AE-D271-BC7D-71C6B056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3DE1CC3-4163-4AD5-F3A0-D08B2658D45D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4965071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Tastenkombination: Drücken Sie </a:t>
            </a:r>
            <a:r>
              <a:rPr lang="de-DE" dirty="0" err="1">
                <a:latin typeface="-apple-system"/>
              </a:rPr>
              <a:t>Ctrl</a:t>
            </a:r>
            <a:r>
              <a:rPr lang="de-DE" dirty="0">
                <a:latin typeface="-apple-system"/>
              </a:rPr>
              <a:t> + Shift + Alt + S gleichzeitig, um das Diagnosetool zu öffnen.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Alternativ: Fügen Sie den Parameter </a:t>
            </a:r>
            <a:r>
              <a:rPr lang="de-DE" dirty="0" err="1">
                <a:latin typeface="-apple-system"/>
              </a:rPr>
              <a:t>sap</a:t>
            </a:r>
            <a:r>
              <a:rPr lang="de-DE" dirty="0">
                <a:latin typeface="-apple-system"/>
              </a:rPr>
              <a:t>-ui-</a:t>
            </a:r>
            <a:r>
              <a:rPr lang="de-DE" dirty="0" err="1">
                <a:latin typeface="-apple-system"/>
              </a:rPr>
              <a:t>debug</a:t>
            </a:r>
            <a:r>
              <a:rPr lang="de-DE" dirty="0">
                <a:latin typeface="-apple-system"/>
              </a:rPr>
              <a:t>=</a:t>
            </a:r>
            <a:r>
              <a:rPr lang="de-DE" dirty="0" err="1">
                <a:latin typeface="-apple-system"/>
              </a:rPr>
              <a:t>true</a:t>
            </a:r>
            <a:r>
              <a:rPr lang="de-DE" dirty="0">
                <a:latin typeface="-apple-system"/>
              </a:rPr>
              <a:t> zur URL der App hinzu, um das Diagnosetool automatisch zu aktivieren.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FA5931-87F7-A8FD-0517-C43F26284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76" y="2055813"/>
            <a:ext cx="5766254" cy="27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90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297E8E-D900-1B35-AF41-B88F9DD48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24EEFCD4-599B-E73C-701C-AB19F44B1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3D3D3C-662C-1B22-BF53-05183900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4. SAP UI5 Diagnosetool – (UI5 </a:t>
            </a:r>
            <a:r>
              <a:rPr lang="de-DE" sz="4200" dirty="0" err="1"/>
              <a:t>Diagnostics</a:t>
            </a:r>
            <a:r>
              <a:rPr lang="de-DE" sz="4200" dirty="0"/>
              <a:t>) - 2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4291BABB-6DF8-8AE7-B480-2748010E8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DE130E7C-FC58-76D3-58B3-39B061B59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437262D9-0EA3-5E3C-B951-F1E28E9AD005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251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Version Information: Zeigt die verwendete SAPUI5-Version an.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 err="1">
                <a:latin typeface="-apple-system"/>
              </a:rPr>
              <a:t>Loaded</a:t>
            </a:r>
            <a:r>
              <a:rPr lang="de-DE" dirty="0">
                <a:latin typeface="-apple-system"/>
              </a:rPr>
              <a:t> Modules: Listet alle geladenen Module und deren Pfade auf.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Performance </a:t>
            </a:r>
            <a:r>
              <a:rPr lang="de-DE" dirty="0" err="1">
                <a:latin typeface="-apple-system"/>
              </a:rPr>
              <a:t>Metrics</a:t>
            </a:r>
            <a:r>
              <a:rPr lang="de-DE" dirty="0">
                <a:latin typeface="-apple-system"/>
              </a:rPr>
              <a:t>: Bietet Einblicke in die Performance der App, einschließlich Ladezeiten und Rendering-Zeiten.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Control </a:t>
            </a:r>
            <a:r>
              <a:rPr lang="de-DE" dirty="0" err="1">
                <a:latin typeface="-apple-system"/>
              </a:rPr>
              <a:t>Tree</a:t>
            </a:r>
            <a:r>
              <a:rPr lang="de-DE" dirty="0">
                <a:latin typeface="-apple-system"/>
              </a:rPr>
              <a:t>: Zeigt die Hierarchie der UI5-Steuerelemente an.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Binding Information: Zeigt die Datenbindungen der Steuerelemente an.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Model Data: Zeigt die Modelle und deren Daten an.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Event </a:t>
            </a:r>
            <a:r>
              <a:rPr lang="de-DE" dirty="0" err="1">
                <a:latin typeface="-apple-system"/>
              </a:rPr>
              <a:t>Listeners</a:t>
            </a:r>
            <a:r>
              <a:rPr lang="de-DE" dirty="0">
                <a:latin typeface="-apple-system"/>
              </a:rPr>
              <a:t>: Listet alle Event-</a:t>
            </a:r>
            <a:r>
              <a:rPr lang="de-DE" dirty="0" err="1">
                <a:latin typeface="-apple-system"/>
              </a:rPr>
              <a:t>Listener</a:t>
            </a:r>
            <a:r>
              <a:rPr lang="de-DE" dirty="0">
                <a:latin typeface="-apple-system"/>
              </a:rPr>
              <a:t> und deren zugehörige Steuerelemente auf.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Debugging: Man kann in UI5 Controls Breakpoints setzen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Starten der App mit einer anderen Bootstrap-URL / anderer UI5 Version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de-D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83655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C97FBC-0469-51B4-9C26-2814511EF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075EA873-ED4B-CD73-530F-8E0E80F3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163AC8-A5C9-43F1-2B12-0CE94DCD6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Abschlussaufgabe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B312AC-5D0C-0D12-F789-B4BC6EC0F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endParaRPr lang="de-DE" dirty="0"/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41058F6A-662F-3789-9F9C-5F4BA81A41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210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074873-F80E-123E-4402-A51A506E4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DA78D8C1-4228-BBDD-03E1-7AF588724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5CE719-B1E1-4E83-38ED-0039C44F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Abschlussaufgabe - 1 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D33C56CA-3942-FC5B-002A-1471A3252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FF0E1507-0B7E-BDA6-D9A1-0F092941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de-DE" dirty="0">
                <a:latin typeface="-apple-system"/>
              </a:rPr>
              <a:t>Lege im SAP Backend in TA SEGW einen eigenen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Service an</a:t>
            </a:r>
          </a:p>
          <a:p>
            <a:pPr marL="514350" indent="-514350">
              <a:buAutoNum type="arabicPeriod"/>
            </a:pPr>
            <a:r>
              <a:rPr lang="de-DE" dirty="0">
                <a:latin typeface="-apple-system"/>
              </a:rPr>
              <a:t>Füge Entität und Entitätsmenge hinzu. Nutze dafür die ABAP Tabelle SFLIGHT</a:t>
            </a:r>
          </a:p>
          <a:p>
            <a:pPr marL="514350" indent="-514350"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Implementiere die CRUD Methoden in Methoden der Implementierungsklasse (*..DPC_EXT) durch </a:t>
            </a:r>
            <a:r>
              <a:rPr lang="de-DE" i="0" u="none" strike="noStrike" dirty="0" err="1">
                <a:effectLst/>
                <a:latin typeface="-apple-system"/>
              </a:rPr>
              <a:t>Redefinieren</a:t>
            </a:r>
            <a:r>
              <a:rPr lang="de-DE" i="0" u="none" strike="noStrike" dirty="0">
                <a:effectLst/>
                <a:latin typeface="-apple-system"/>
              </a:rPr>
              <a:t> der Methoden</a:t>
            </a:r>
          </a:p>
          <a:p>
            <a:pPr marL="514350" indent="-514350"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Generiere den </a:t>
            </a:r>
            <a:r>
              <a:rPr lang="de-DE" i="0" u="none" strike="noStrike" dirty="0" err="1">
                <a:effectLst/>
                <a:latin typeface="-apple-system"/>
              </a:rPr>
              <a:t>Odata</a:t>
            </a:r>
            <a:r>
              <a:rPr lang="de-DE" i="0" u="none" strike="noStrike" dirty="0">
                <a:effectLst/>
                <a:latin typeface="-apple-system"/>
              </a:rPr>
              <a:t> Ser</a:t>
            </a:r>
            <a:r>
              <a:rPr lang="de-DE" dirty="0">
                <a:latin typeface="-apple-system"/>
              </a:rPr>
              <a:t>vice und füge ihn in TA /IWFND/MAINT_SERVICE hinzu (Veröffentlichen)</a:t>
            </a:r>
          </a:p>
          <a:p>
            <a:pPr marL="514350" indent="-514350"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Lege in der </a:t>
            </a:r>
            <a:r>
              <a:rPr lang="de-DE" i="0" u="none" strike="noStrike" dirty="0" err="1">
                <a:effectLst/>
                <a:latin typeface="-apple-system"/>
              </a:rPr>
              <a:t>WebIDE</a:t>
            </a:r>
            <a:r>
              <a:rPr lang="de-DE" i="0" u="none" strike="noStrike" dirty="0">
                <a:effectLst/>
                <a:latin typeface="-apple-system"/>
              </a:rPr>
              <a:t> neues Project Template (LIST Report) an und greife auf die Entität deines </a:t>
            </a:r>
            <a:r>
              <a:rPr lang="de-DE" i="0" u="none" strike="noStrike" dirty="0" err="1">
                <a:effectLst/>
                <a:latin typeface="-apple-system"/>
              </a:rPr>
              <a:t>Odata</a:t>
            </a:r>
            <a:r>
              <a:rPr lang="de-DE" i="0" u="none" strike="noStrike" dirty="0">
                <a:effectLst/>
                <a:latin typeface="-apple-system"/>
              </a:rPr>
              <a:t> Service zu</a:t>
            </a: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64736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3C6CA0-9EAB-4523-2A9F-FA53EFA66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F2F855FE-46DA-0139-63AF-D0627C795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330146-498A-79AD-CA69-E95F0A53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Abschlussaufgabe - 2 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8E66342-8C37-89DE-A728-6F2CEFB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85013338-CD28-61B5-C759-95D4B58BA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>
                <a:latin typeface="-apple-system"/>
              </a:rPr>
              <a:t>Gib Daten aus Entitätsmenge deines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Service in einer Smart Table aus und platziere über der </a:t>
            </a:r>
            <a:r>
              <a:rPr lang="de-DE" dirty="0" err="1">
                <a:latin typeface="-apple-system"/>
              </a:rPr>
              <a:t>SmartTable</a:t>
            </a:r>
            <a:r>
              <a:rPr lang="de-DE" dirty="0">
                <a:latin typeface="-apple-system"/>
              </a:rPr>
              <a:t> eine Smart Filter Bar</a:t>
            </a:r>
          </a:p>
          <a:p>
            <a:pPr marL="514350" indent="-514350">
              <a:buAutoNum type="arabicPeriod"/>
            </a:pPr>
            <a:r>
              <a:rPr lang="de-DE" i="0" u="none" strike="noStrike" dirty="0">
                <a:effectLst/>
                <a:latin typeface="-apple-system"/>
              </a:rPr>
              <a:t>Fehlen dir Annotationen in Smart Table (initial keine Spalten sichtbar) nutze entsprechende </a:t>
            </a:r>
            <a:r>
              <a:rPr lang="de-DE" i="0" u="none" strike="noStrike" dirty="0" err="1">
                <a:effectLst/>
                <a:latin typeface="-apple-system"/>
              </a:rPr>
              <a:t>SmartTable</a:t>
            </a:r>
            <a:r>
              <a:rPr lang="de-DE" i="0" u="none" strike="noStrike" dirty="0">
                <a:effectLst/>
                <a:latin typeface="-apple-system"/>
              </a:rPr>
              <a:t> Properties und blende initial die entsprechenden Spalten ein (Achte auf Case sensitive Namen der Felder -&gt; siehe Name in </a:t>
            </a:r>
            <a:r>
              <a:rPr lang="de-DE" i="0" u="none" strike="noStrike" dirty="0" err="1">
                <a:effectLst/>
                <a:latin typeface="-apple-system"/>
              </a:rPr>
              <a:t>Odata</a:t>
            </a:r>
            <a:r>
              <a:rPr lang="de-DE" i="0" u="none" strike="noStrike" dirty="0">
                <a:effectLst/>
                <a:latin typeface="-apple-system"/>
              </a:rPr>
              <a:t> Entität)</a:t>
            </a:r>
          </a:p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5720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404D56-55BC-20F7-D0B6-02315EF0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Info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CC2487-103E-F62E-E707-CBFB0733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Die Quelltexte zur Übungen oder Musterlösungen sind unter </a:t>
            </a:r>
            <a:r>
              <a:rPr lang="de-DE" sz="2200" dirty="0">
                <a:hlinkClick r:id="rId2"/>
              </a:rPr>
              <a:t>GitHub Schulung</a:t>
            </a:r>
            <a:r>
              <a:rPr lang="de-DE" sz="2200" dirty="0"/>
              <a:t> zu finden.</a:t>
            </a:r>
          </a:p>
        </p:txBody>
      </p:sp>
      <p:pic>
        <p:nvPicPr>
          <p:cNvPr id="5" name="Picture 4" descr="Aufbruch zu einer Reise alleine">
            <a:extLst>
              <a:ext uri="{FF2B5EF4-FFF2-40B4-BE49-F238E27FC236}">
                <a16:creationId xmlns:a16="http://schemas.microsoft.com/office/drawing/2014/main" id="{405D972B-858F-BF1E-2DD5-ECF918EBB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3" r="79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04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0E7639-4CC1-C267-7BE5-33E382425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E4BE8828-9C02-ECF3-F754-7F893428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84D9BA-E243-53DB-CFC5-0ADC71C4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Binding an einen Dialog bei Hinzufügen neuer Datensatz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5344077A-F24A-ED62-693F-AFCFD89E3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BA5B1D5C-EE92-8B62-C293-73DA2281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F4683AB5-56AB-5DE0-72EA-E6BF508586BB}"/>
              </a:ext>
            </a:extLst>
          </p:cNvPr>
          <p:cNvSpPr txBox="1">
            <a:spLocks/>
          </p:cNvSpPr>
          <p:nvPr/>
        </p:nvSpPr>
        <p:spPr>
          <a:xfrm>
            <a:off x="838200" y="2055813"/>
            <a:ext cx="10750236" cy="4251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Zunächst: 4 Einträge im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Model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Klick auf „+“ -&gt; Öffnen eines Dialogs mit Formular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Durch </a:t>
            </a:r>
            <a:r>
              <a:rPr lang="de-DE" dirty="0" err="1">
                <a:latin typeface="-apple-system"/>
              </a:rPr>
              <a:t>ODataModel</a:t>
            </a:r>
            <a:r>
              <a:rPr lang="de-DE" dirty="0">
                <a:latin typeface="-apple-system"/>
              </a:rPr>
              <a:t> Funktion </a:t>
            </a:r>
            <a:r>
              <a:rPr lang="de-DE" dirty="0" err="1">
                <a:latin typeface="-apple-system"/>
              </a:rPr>
              <a:t>createEntry</a:t>
            </a:r>
            <a:r>
              <a:rPr lang="de-DE" dirty="0">
                <a:latin typeface="-apple-system"/>
              </a:rPr>
              <a:t> wird neuer, leerer Datensatz lokal im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Model angelegt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Dann wird Dialog an diesen neuen Datensatz im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Model </a:t>
            </a:r>
            <a:r>
              <a:rPr lang="de-DE" dirty="0" err="1">
                <a:latin typeface="-apple-system"/>
              </a:rPr>
              <a:t>gebindet</a:t>
            </a:r>
            <a:r>
              <a:rPr lang="de-DE" dirty="0">
                <a:latin typeface="-apple-system"/>
              </a:rPr>
              <a:t> (gebunden)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Wenn </a:t>
            </a:r>
            <a:r>
              <a:rPr lang="de-DE" dirty="0" err="1">
                <a:latin typeface="-apple-system"/>
              </a:rPr>
              <a:t>Odata</a:t>
            </a:r>
            <a:r>
              <a:rPr lang="de-DE" dirty="0">
                <a:latin typeface="-apple-system"/>
              </a:rPr>
              <a:t> Model im </a:t>
            </a:r>
            <a:r>
              <a:rPr lang="de-DE" dirty="0" err="1">
                <a:latin typeface="-apple-system"/>
              </a:rPr>
              <a:t>TwoWay</a:t>
            </a:r>
            <a:r>
              <a:rPr lang="de-DE" dirty="0">
                <a:latin typeface="-apple-system"/>
              </a:rPr>
              <a:t> Binding Mode ist, landen alle Werte aus Eingabefeldern direkt in diesem neuen Datensatz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dirty="0">
                <a:latin typeface="-apple-system"/>
              </a:rPr>
              <a:t>Bei Klick auf „Hinzufügen“ wird </a:t>
            </a:r>
            <a:r>
              <a:rPr lang="de-DE" dirty="0" err="1">
                <a:latin typeface="-apple-system"/>
              </a:rPr>
              <a:t>BindingContext</a:t>
            </a:r>
            <a:r>
              <a:rPr lang="de-DE" dirty="0">
                <a:latin typeface="-apple-system"/>
              </a:rPr>
              <a:t> des Dialogs eingelesen (das ist der Datensatz) und dessen Werte gelesen und diese als </a:t>
            </a:r>
            <a:r>
              <a:rPr lang="de-DE" dirty="0" err="1">
                <a:latin typeface="-apple-system"/>
              </a:rPr>
              <a:t>Object</a:t>
            </a:r>
            <a:r>
              <a:rPr lang="de-DE" dirty="0">
                <a:latin typeface="-apple-system"/>
              </a:rPr>
              <a:t> per </a:t>
            </a:r>
            <a:r>
              <a:rPr lang="de-DE" dirty="0" err="1">
                <a:latin typeface="-apple-system"/>
              </a:rPr>
              <a:t>Odata.create</a:t>
            </a:r>
            <a:r>
              <a:rPr lang="de-DE" dirty="0">
                <a:latin typeface="-apple-system"/>
              </a:rPr>
              <a:t> Methode ans Backend geschickt</a:t>
            </a:r>
          </a:p>
          <a:p>
            <a:endParaRPr lang="de-DE" dirty="0">
              <a:latin typeface="-apple-system"/>
            </a:endParaRPr>
          </a:p>
          <a:p>
            <a:endParaRPr lang="de-DE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8458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7355EF-8F43-F61F-8A18-A234AE210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A9FA122B-FC93-3E0C-859F-A240B3110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15F50E-9E57-F33A-7923-A2CB9879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1 und 2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29531489-A902-2436-A806-FF4D5072D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9BA924C6-CEFC-E985-7856-CB630C337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8885884-6D33-1A86-81C8-03537A7B8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4074"/>
            <a:ext cx="9777743" cy="291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2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68D36C-DFE2-3A5B-F8A7-5E1A2BE73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34FB7E23-01D2-70A5-EB98-1B8CAECA6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E7CB28-89DC-93DC-9543-FB91813F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3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3934148A-96A8-A163-FF5C-69CAA020B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722E9A0A-A47C-7020-0A7A-274D29419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053471C-6630-100A-DAB1-011AA9CD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435" y="2140803"/>
            <a:ext cx="9107171" cy="172426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58CB480-59F7-0A55-1EE7-A9E1EC87D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76" y="3515858"/>
            <a:ext cx="525853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5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86EB86-D23F-F3A9-E4FE-299E5290F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729DB506-8058-5C39-3B75-57624AF2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4B48FC-28B0-8F4E-9086-DDFDFC37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4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6C549D2E-6431-EE6D-817B-0BF9B70D7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D02B4C2A-1A92-3321-6334-446E33EF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808E4A4-E90F-007A-17CD-12465CF0F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76" y="4085541"/>
            <a:ext cx="8411749" cy="148610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9B4A59B-802D-1ED6-0660-21E6EEE54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1217" y="5729158"/>
            <a:ext cx="4553585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F2FB48-DDAC-FD3C-F6C9-6B4167627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E378D64A-C607-8D85-869B-34F0A5E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23C1AF-5B9C-2403-C8FF-99DDDA11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4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925B1338-8045-487A-7147-9641EA7FE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90E3468C-670D-A0F8-CF1E-A1629E75C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0D287D-C2DD-D084-73EC-8713454E3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" y="1798493"/>
            <a:ext cx="10605263" cy="44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55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0D7808-8761-A1BC-2E5B-FA588B540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883C221F-5FB7-EF21-3D10-75C4926A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9DB7CB-9B16-3488-5387-EB45C6CC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Erklärung Binding an </a:t>
            </a:r>
            <a:r>
              <a:rPr lang="de-DE" sz="4200" dirty="0" err="1"/>
              <a:t>OData</a:t>
            </a:r>
            <a:r>
              <a:rPr lang="de-DE" sz="4200" dirty="0"/>
              <a:t> Model – 4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434B9450-2860-EABE-5543-307AAC68D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B730395C-1AE6-FF86-D416-403675978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750236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  <a:p>
            <a:endParaRPr lang="de-DE" i="0" u="none" strike="noStrike" dirty="0">
              <a:effectLst/>
              <a:latin typeface="-apple-system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78CE215-A030-8122-E4DC-5C3A3A0C3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2148"/>
            <a:ext cx="9311340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5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Microsoft Office PowerPoint</Application>
  <PresentationFormat>Breitbild</PresentationFormat>
  <Paragraphs>178</Paragraphs>
  <Slides>38</Slides>
  <Notes>32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3" baseType="lpstr">
      <vt:lpstr>-apple-system</vt:lpstr>
      <vt:lpstr>Aptos</vt:lpstr>
      <vt:lpstr>Aptos Display</vt:lpstr>
      <vt:lpstr>Arial</vt:lpstr>
      <vt:lpstr>Office</vt:lpstr>
      <vt:lpstr>Schulung: SAP UI5 und Fiori</vt:lpstr>
      <vt:lpstr>Agenda – Tag 05</vt:lpstr>
      <vt:lpstr>Data Binding im OData Model</vt:lpstr>
      <vt:lpstr>Erklärung Binding an OData Model – Binding an einen Dialog bei Hinzufügen neuer Datensatz</vt:lpstr>
      <vt:lpstr>Erklärung Binding an OData Model – 1 und 2</vt:lpstr>
      <vt:lpstr>Erklärung Binding an OData Model – 3</vt:lpstr>
      <vt:lpstr>Erklärung Binding an OData Model – 4</vt:lpstr>
      <vt:lpstr>Erklärung Binding an OData Model – 4</vt:lpstr>
      <vt:lpstr>Erklärung Binding an OData Model – 4</vt:lpstr>
      <vt:lpstr>Erklärung Binding an OData Model – 5</vt:lpstr>
      <vt:lpstr>Erklärung Binding an OData Model - 6</vt:lpstr>
      <vt:lpstr>Erklärung Binding an OData Model - 6</vt:lpstr>
      <vt:lpstr>SAPUI5 Debugging</vt:lpstr>
      <vt:lpstr>SAP UI5 Debugging - Möglichkeiten</vt:lpstr>
      <vt:lpstr>1. Entwickler Tools – Elements Tab</vt:lpstr>
      <vt:lpstr>1. Entwickler Tools – Elements Tab</vt:lpstr>
      <vt:lpstr>1. Entwickler Tools – Network Tab</vt:lpstr>
      <vt:lpstr>1. Entwickler Tools – Network Tab</vt:lpstr>
      <vt:lpstr>1. Entwickler Tools – Network Tab</vt:lpstr>
      <vt:lpstr>1. Entwickler Tools – Source Tab</vt:lpstr>
      <vt:lpstr>1. Entwickler Tools – Source Tab</vt:lpstr>
      <vt:lpstr>1. Entwickler Tools – Source Tab</vt:lpstr>
      <vt:lpstr>1. Entwickler Tools – Source Tab</vt:lpstr>
      <vt:lpstr>1. Entwickler Tools – Console Tab</vt:lpstr>
      <vt:lpstr>1. Entwickler Tools – Console Tab</vt:lpstr>
      <vt:lpstr>2. UI5 Inspector - Starten</vt:lpstr>
      <vt:lpstr>2. UI5 Inspector - Features</vt:lpstr>
      <vt:lpstr>2. UI5 Inspector – Wie hilft er beim Debuggen?</vt:lpstr>
      <vt:lpstr>2. UI5 Inspector - Features</vt:lpstr>
      <vt:lpstr>3. SAPUI5 Support Assistant - Starten</vt:lpstr>
      <vt:lpstr>3. SAPUI5 Support Assistant - Features</vt:lpstr>
      <vt:lpstr>3. SAPUI5 Support Assistant - Features</vt:lpstr>
      <vt:lpstr>4. SAP UI5 Diagnosetool – (UI5 Diagnostics) - 1</vt:lpstr>
      <vt:lpstr>4. SAP UI5 Diagnosetool – (UI5 Diagnostics) - 2</vt:lpstr>
      <vt:lpstr>Abschlussaufgabe</vt:lpstr>
      <vt:lpstr>Abschlussaufgabe - 1 </vt:lpstr>
      <vt:lpstr>Abschlussaufgabe - 2 </vt:lpstr>
      <vt:lpstr>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Matti Lange</cp:lastModifiedBy>
  <cp:revision>188</cp:revision>
  <dcterms:created xsi:type="dcterms:W3CDTF">2024-05-22T07:20:18Z</dcterms:created>
  <dcterms:modified xsi:type="dcterms:W3CDTF">2024-12-11T23:04:57Z</dcterms:modified>
</cp:coreProperties>
</file>