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24002" y="162052"/>
            <a:ext cx="11545570" cy="1981835"/>
          </a:xfrm>
          <a:custGeom>
            <a:avLst/>
            <a:gdLst/>
            <a:ahLst/>
            <a:cxnLst/>
            <a:rect l="l" t="t" r="r" b="b"/>
            <a:pathLst>
              <a:path w="11545570" h="1981835">
                <a:moveTo>
                  <a:pt x="0" y="1981581"/>
                </a:moveTo>
                <a:lnTo>
                  <a:pt x="11545189" y="1981581"/>
                </a:lnTo>
                <a:lnTo>
                  <a:pt x="11545189" y="0"/>
                </a:lnTo>
                <a:lnTo>
                  <a:pt x="0" y="0"/>
                </a:lnTo>
                <a:lnTo>
                  <a:pt x="0" y="1981581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437" y="6083718"/>
            <a:ext cx="913244" cy="45360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24002" y="12"/>
            <a:ext cx="11545570" cy="162560"/>
          </a:xfrm>
          <a:custGeom>
            <a:avLst/>
            <a:gdLst/>
            <a:ahLst/>
            <a:cxnLst/>
            <a:rect l="l" t="t" r="r" b="b"/>
            <a:pathLst>
              <a:path w="11545570" h="162560">
                <a:moveTo>
                  <a:pt x="11545189" y="0"/>
                </a:moveTo>
                <a:lnTo>
                  <a:pt x="0" y="0"/>
                </a:lnTo>
                <a:lnTo>
                  <a:pt x="0" y="162039"/>
                </a:lnTo>
                <a:lnTo>
                  <a:pt x="11545189" y="162039"/>
                </a:lnTo>
                <a:lnTo>
                  <a:pt x="11545189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437" y="6083718"/>
            <a:ext cx="913244" cy="45360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324002" y="12"/>
            <a:ext cx="11545570" cy="162560"/>
          </a:xfrm>
          <a:custGeom>
            <a:avLst/>
            <a:gdLst/>
            <a:ahLst/>
            <a:cxnLst/>
            <a:rect l="l" t="t" r="r" b="b"/>
            <a:pathLst>
              <a:path w="11545570" h="162560">
                <a:moveTo>
                  <a:pt x="11545189" y="0"/>
                </a:moveTo>
                <a:lnTo>
                  <a:pt x="0" y="0"/>
                </a:lnTo>
                <a:lnTo>
                  <a:pt x="0" y="162039"/>
                </a:lnTo>
                <a:lnTo>
                  <a:pt x="11545189" y="162039"/>
                </a:lnTo>
                <a:lnTo>
                  <a:pt x="11545189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4002" y="12"/>
            <a:ext cx="11545570" cy="162560"/>
          </a:xfrm>
          <a:custGeom>
            <a:avLst/>
            <a:gdLst/>
            <a:ahLst/>
            <a:cxnLst/>
            <a:rect l="l" t="t" r="r" b="b"/>
            <a:pathLst>
              <a:path w="11545570" h="162560">
                <a:moveTo>
                  <a:pt x="11545189" y="0"/>
                </a:moveTo>
                <a:lnTo>
                  <a:pt x="0" y="0"/>
                </a:lnTo>
                <a:lnTo>
                  <a:pt x="0" y="162039"/>
                </a:lnTo>
                <a:lnTo>
                  <a:pt x="11545189" y="162039"/>
                </a:lnTo>
                <a:lnTo>
                  <a:pt x="11545189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24002" y="1231519"/>
            <a:ext cx="11545570" cy="0"/>
          </a:xfrm>
          <a:custGeom>
            <a:avLst/>
            <a:gdLst/>
            <a:ahLst/>
            <a:cxnLst/>
            <a:rect l="l" t="t" r="r" b="b"/>
            <a:pathLst>
              <a:path w="11545570" h="0">
                <a:moveTo>
                  <a:pt x="0" y="0"/>
                </a:moveTo>
                <a:lnTo>
                  <a:pt x="11545163" y="0"/>
                </a:lnTo>
              </a:path>
            </a:pathLst>
          </a:custGeom>
          <a:ln w="953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24002" y="6542785"/>
            <a:ext cx="11545570" cy="316865"/>
          </a:xfrm>
          <a:custGeom>
            <a:avLst/>
            <a:gdLst/>
            <a:ahLst/>
            <a:cxnLst/>
            <a:rect l="l" t="t" r="r" b="b"/>
            <a:pathLst>
              <a:path w="11545570" h="316865">
                <a:moveTo>
                  <a:pt x="11545189" y="0"/>
                </a:moveTo>
                <a:lnTo>
                  <a:pt x="0" y="0"/>
                </a:lnTo>
                <a:lnTo>
                  <a:pt x="0" y="316801"/>
                </a:lnTo>
                <a:lnTo>
                  <a:pt x="11545189" y="316801"/>
                </a:lnTo>
                <a:lnTo>
                  <a:pt x="115451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45720" y="1339392"/>
            <a:ext cx="6123318" cy="48500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467" y="467423"/>
            <a:ext cx="7615555" cy="448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117" y="1419923"/>
            <a:ext cx="11451590" cy="467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7509" y="6645922"/>
            <a:ext cx="204914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624056" y="6645922"/>
            <a:ext cx="222250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1.png"/><Relationship Id="rId4" Type="http://schemas.openxmlformats.org/officeDocument/2006/relationships/image" Target="../media/image2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4002" y="162052"/>
            <a:ext cx="11545570" cy="1981835"/>
          </a:xfrm>
          <a:prstGeom prst="rect">
            <a:avLst/>
          </a:prstGeom>
          <a:solidFill>
            <a:srgbClr val="FFFFFF">
              <a:alpha val="74900"/>
            </a:srgbClr>
          </a:solidFill>
        </p:spPr>
        <p:txBody>
          <a:bodyPr wrap="square" lIns="0" tIns="147320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160"/>
              </a:spcBef>
            </a:pPr>
            <a:r>
              <a:rPr dirty="0" sz="5150" b="1">
                <a:latin typeface="Arial"/>
                <a:cs typeface="Arial"/>
              </a:rPr>
              <a:t>JavaScript</a:t>
            </a:r>
            <a:r>
              <a:rPr dirty="0" sz="5150" spc="204" b="1">
                <a:latin typeface="Arial"/>
                <a:cs typeface="Arial"/>
              </a:rPr>
              <a:t> </a:t>
            </a:r>
            <a:r>
              <a:rPr dirty="0" sz="5150" b="1">
                <a:latin typeface="Arial"/>
                <a:cs typeface="Arial"/>
              </a:rPr>
              <a:t>for</a:t>
            </a:r>
            <a:r>
              <a:rPr dirty="0" sz="5150" spc="-270" b="1">
                <a:latin typeface="Arial"/>
                <a:cs typeface="Arial"/>
              </a:rPr>
              <a:t> </a:t>
            </a:r>
            <a:r>
              <a:rPr dirty="0" sz="5150" b="1">
                <a:latin typeface="Arial"/>
                <a:cs typeface="Arial"/>
              </a:rPr>
              <a:t>ABAP</a:t>
            </a:r>
            <a:r>
              <a:rPr dirty="0" sz="5150" spc="-65" b="1">
                <a:latin typeface="Arial"/>
                <a:cs typeface="Arial"/>
              </a:rPr>
              <a:t> </a:t>
            </a:r>
            <a:r>
              <a:rPr dirty="0" sz="5150" spc="-10" b="1">
                <a:latin typeface="Arial"/>
                <a:cs typeface="Arial"/>
              </a:rPr>
              <a:t>Programmers</a:t>
            </a:r>
            <a:endParaRPr sz="5150">
              <a:latin typeface="Arial"/>
              <a:cs typeface="Arial"/>
            </a:endParaRPr>
          </a:p>
          <a:p>
            <a:pPr marL="144145">
              <a:lnSpc>
                <a:spcPts val="3080"/>
              </a:lnSpc>
              <a:spcBef>
                <a:spcPts val="125"/>
              </a:spcBef>
            </a:pPr>
            <a:r>
              <a:rPr dirty="0" sz="2600" b="1">
                <a:latin typeface="Arial"/>
                <a:cs typeface="Arial"/>
              </a:rPr>
              <a:t>Data</a:t>
            </a:r>
            <a:r>
              <a:rPr dirty="0" sz="2600" spc="-25" b="1">
                <a:latin typeface="Arial"/>
                <a:cs typeface="Arial"/>
              </a:rPr>
              <a:t> </a:t>
            </a:r>
            <a:r>
              <a:rPr dirty="0" sz="2600" spc="-20" b="1">
                <a:latin typeface="Arial"/>
                <a:cs typeface="Arial"/>
              </a:rPr>
              <a:t>Types</a:t>
            </a:r>
            <a:endParaRPr sz="2600">
              <a:latin typeface="Arial"/>
              <a:cs typeface="Arial"/>
            </a:endParaRPr>
          </a:p>
          <a:p>
            <a:pPr marL="144145">
              <a:lnSpc>
                <a:spcPts val="2360"/>
              </a:lnSpc>
            </a:pPr>
            <a:r>
              <a:rPr dirty="0" sz="2000">
                <a:latin typeface="Arial"/>
                <a:cs typeface="Arial"/>
              </a:rPr>
              <a:t>Chris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</a:t>
            </a:r>
            <a:r>
              <a:rPr dirty="0" sz="2000" spc="-36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healy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6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RIG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1/3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117" y="1419923"/>
            <a:ext cx="59905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coding,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66700" y="2114550"/>
            <a:ext cx="11706225" cy="3733800"/>
            <a:chOff x="266700" y="2114550"/>
            <a:chExt cx="11706225" cy="37338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5"/>
              <a:ext cx="11668125" cy="36957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50"/>
              <a:ext cx="10839450" cy="37338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26847" y="2149182"/>
            <a:ext cx="11530965" cy="3557270"/>
          </a:xfrm>
          <a:prstGeom prst="rect">
            <a:avLst/>
          </a:prstGeom>
          <a:solidFill>
            <a:srgbClr val="FFFFEF"/>
          </a:solidFill>
          <a:ln w="9534">
            <a:solidFill>
              <a:srgbClr val="BEBEBE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320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Special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  <a:tabLst>
                <a:tab pos="1539875" algn="l"/>
              </a:tabLst>
            </a:pP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null</a:t>
            </a:r>
            <a:r>
              <a:rPr dirty="0" sz="1500" spc="-10" b="1">
                <a:latin typeface="Consolas"/>
                <a:cs typeface="Consolas"/>
              </a:rPr>
              <a:t>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Indicates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explicit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non-value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tabLst>
                <a:tab pos="1539875" algn="l"/>
              </a:tabLst>
            </a:pP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undefined</a:t>
            </a:r>
            <a:r>
              <a:rPr dirty="0" sz="1500" spc="-10" b="1">
                <a:latin typeface="Consolas"/>
                <a:cs typeface="Consolas"/>
              </a:rPr>
              <a:t>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Indicates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indeterminate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(E.G.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variable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declared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but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initialised)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71755" marR="10402570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Boolean </a:t>
            </a: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true</a:t>
            </a:r>
            <a:r>
              <a:rPr dirty="0" sz="1500" spc="-10" b="1">
                <a:latin typeface="Consolas"/>
                <a:cs typeface="Consolas"/>
              </a:rPr>
              <a:t>; </a:t>
            </a: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false</a:t>
            </a:r>
            <a:r>
              <a:rPr dirty="0" sz="1500" spc="-10" b="1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1/3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117" y="1419923"/>
            <a:ext cx="59905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coding,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66700" y="2114550"/>
            <a:ext cx="11706225" cy="3733800"/>
            <a:chOff x="266700" y="2114550"/>
            <a:chExt cx="11706225" cy="37338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5"/>
              <a:ext cx="11668125" cy="36957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50"/>
              <a:ext cx="10839450" cy="37338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26847" y="2149182"/>
            <a:ext cx="11530965" cy="3557270"/>
          </a:xfrm>
          <a:prstGeom prst="rect">
            <a:avLst/>
          </a:prstGeom>
          <a:solidFill>
            <a:srgbClr val="FFFFEF"/>
          </a:solidFill>
          <a:ln w="9534">
            <a:solidFill>
              <a:srgbClr val="BEBEBE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320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Special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  <a:tabLst>
                <a:tab pos="1539875" algn="l"/>
              </a:tabLst>
            </a:pP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null</a:t>
            </a:r>
            <a:r>
              <a:rPr dirty="0" sz="1500" spc="-10" b="1">
                <a:latin typeface="Consolas"/>
                <a:cs typeface="Consolas"/>
              </a:rPr>
              <a:t>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Indicates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explicit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non-value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tabLst>
                <a:tab pos="1539875" algn="l"/>
              </a:tabLst>
            </a:pP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undefined</a:t>
            </a:r>
            <a:r>
              <a:rPr dirty="0" sz="1500" spc="-10" b="1">
                <a:latin typeface="Consolas"/>
                <a:cs typeface="Consolas"/>
              </a:rPr>
              <a:t>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Indicates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indeterminate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(E.G.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variable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declared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but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initialised)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71755" marR="10402570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Boolean </a:t>
            </a: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true</a:t>
            </a:r>
            <a:r>
              <a:rPr dirty="0" sz="1500" spc="-10" b="1">
                <a:latin typeface="Consolas"/>
                <a:cs typeface="Consolas"/>
              </a:rPr>
              <a:t>; </a:t>
            </a: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false</a:t>
            </a:r>
            <a:r>
              <a:rPr dirty="0" sz="1500" spc="-10" b="1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71755" marR="5474335">
              <a:lnSpc>
                <a:spcPct val="100000"/>
              </a:lnSpc>
              <a:spcBef>
                <a:spcPts val="5"/>
              </a:spcBef>
              <a:tabLst>
                <a:tab pos="1539875" algn="l"/>
              </a:tabLst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String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–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contains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Unicode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characters </a:t>
            </a:r>
            <a:r>
              <a:rPr dirty="0" sz="1500" spc="-10" b="1">
                <a:solidFill>
                  <a:srgbClr val="2A00FF"/>
                </a:solidFill>
                <a:latin typeface="Consolas"/>
                <a:cs typeface="Consolas"/>
              </a:rPr>
              <a:t>'Bazinga!'</a:t>
            </a:r>
            <a:r>
              <a:rPr dirty="0" sz="1500" spc="-10" b="1">
                <a:latin typeface="Consolas"/>
                <a:cs typeface="Consolas"/>
              </a:rPr>
              <a:t>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Can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delimited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either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single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quotes </a:t>
            </a:r>
            <a:r>
              <a:rPr dirty="0" sz="1500" spc="-25" b="1">
                <a:solidFill>
                  <a:srgbClr val="2A00FF"/>
                </a:solidFill>
                <a:latin typeface="Consolas"/>
                <a:cs typeface="Consolas"/>
              </a:rPr>
              <a:t>""</a:t>
            </a:r>
            <a:r>
              <a:rPr dirty="0" sz="1500" spc="-25" b="1">
                <a:latin typeface="Consolas"/>
                <a:cs typeface="Consolas"/>
              </a:rPr>
              <a:t>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double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quotes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700" y="1339392"/>
            <a:ext cx="11706225" cy="4850130"/>
            <a:chOff x="266700" y="1339392"/>
            <a:chExt cx="11706225" cy="48501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4"/>
              <a:ext cx="11668125" cy="36957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49"/>
              <a:ext cx="10839450" cy="3733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2/3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326847" y="2149182"/>
            <a:ext cx="11530965" cy="3557270"/>
          </a:xfrm>
          <a:prstGeom prst="rect">
            <a:avLst/>
          </a:prstGeom>
          <a:solidFill>
            <a:srgbClr val="FFFFEF"/>
          </a:solidFill>
          <a:ln w="9534">
            <a:solidFill>
              <a:srgbClr val="BEBEBE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320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Number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  <a:tabLst>
                <a:tab pos="1539875" algn="l"/>
              </a:tabLst>
            </a:pPr>
            <a:r>
              <a:rPr dirty="0" sz="1500" spc="-10" b="1">
                <a:latin typeface="Consolas"/>
                <a:cs typeface="Consolas"/>
              </a:rPr>
              <a:t>3.1415926;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Stored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64-bit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floating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point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number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tabLst>
                <a:tab pos="1539875" algn="l"/>
              </a:tabLst>
            </a:pPr>
            <a:r>
              <a:rPr dirty="0" sz="1500" spc="-25" b="1">
                <a:latin typeface="Consolas"/>
                <a:cs typeface="Consolas"/>
              </a:rPr>
              <a:t>1;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careful,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this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stored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floating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point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integer!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117" y="1419923"/>
            <a:ext cx="59905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coding,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700" y="1339392"/>
            <a:ext cx="11706225" cy="4850130"/>
            <a:chOff x="266700" y="1339392"/>
            <a:chExt cx="11706225" cy="48501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4"/>
              <a:ext cx="11668125" cy="36957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49"/>
              <a:ext cx="10839450" cy="3733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2/3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326847" y="2149182"/>
            <a:ext cx="11530965" cy="3557270"/>
          </a:xfrm>
          <a:prstGeom prst="rect">
            <a:avLst/>
          </a:prstGeom>
          <a:solidFill>
            <a:srgbClr val="FFFFEF"/>
          </a:solidFill>
          <a:ln w="9534">
            <a:solidFill>
              <a:srgbClr val="BEBEBE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320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Number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  <a:tabLst>
                <a:tab pos="1539875" algn="l"/>
              </a:tabLst>
            </a:pPr>
            <a:r>
              <a:rPr dirty="0" sz="1500" spc="-10" b="1">
                <a:latin typeface="Consolas"/>
                <a:cs typeface="Consolas"/>
              </a:rPr>
              <a:t>3.1415926;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Stored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64-bit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floating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point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number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tabLst>
                <a:tab pos="1539875" algn="l"/>
              </a:tabLst>
            </a:pPr>
            <a:r>
              <a:rPr dirty="0" sz="1500" spc="-25" b="1">
                <a:latin typeface="Consolas"/>
                <a:cs typeface="Consolas"/>
              </a:rPr>
              <a:t>1;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careful,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this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stored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floating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point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integer!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Warning!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All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usual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problems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associated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with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trying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to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represent</a:t>
            </a:r>
            <a:r>
              <a:rPr dirty="0" sz="1500" spc="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decimal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values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binary</a:t>
            </a:r>
            <a:endParaRPr sz="1500">
              <a:latin typeface="Consolas"/>
              <a:cs typeface="Consolas"/>
            </a:endParaRPr>
          </a:p>
          <a:p>
            <a:pPr marL="71755" marR="6104890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floating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point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format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still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apply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JavaScript! </a:t>
            </a:r>
            <a:r>
              <a:rPr dirty="0" sz="1500" b="1">
                <a:solidFill>
                  <a:srgbClr val="990000"/>
                </a:solidFill>
                <a:latin typeface="Consolas"/>
                <a:cs typeface="Consolas"/>
              </a:rPr>
              <a:t>var</a:t>
            </a:r>
            <a:r>
              <a:rPr dirty="0" sz="1500" spc="-10" b="1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result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=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0.1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+</a:t>
            </a:r>
            <a:r>
              <a:rPr dirty="0" sz="1500" spc="-10" b="1">
                <a:latin typeface="Consolas"/>
                <a:cs typeface="Consolas"/>
              </a:rPr>
              <a:t> </a:t>
            </a:r>
            <a:r>
              <a:rPr dirty="0" sz="1500" spc="-20" b="1">
                <a:latin typeface="Consolas"/>
                <a:cs typeface="Consolas"/>
              </a:rPr>
              <a:t>0.2;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  <a:tabLst>
                <a:tab pos="1539875" algn="l"/>
              </a:tabLst>
            </a:pPr>
            <a:r>
              <a:rPr dirty="0" sz="1500" spc="-10" b="1">
                <a:latin typeface="Consolas"/>
                <a:cs typeface="Consolas"/>
              </a:rPr>
              <a:t>result;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Wingdings"/>
                <a:cs typeface="Wingdings"/>
              </a:rPr>
              <a:t></a:t>
            </a:r>
            <a:r>
              <a:rPr dirty="0" sz="1500" spc="45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0.30000000000000004,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0.3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(Decimal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0.1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has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exact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binary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equivalent)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117" y="1419923"/>
            <a:ext cx="59905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coding,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700" y="1339392"/>
            <a:ext cx="11706225" cy="4850130"/>
            <a:chOff x="266700" y="1339392"/>
            <a:chExt cx="11706225" cy="48501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4"/>
              <a:ext cx="11668125" cy="36957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49"/>
              <a:ext cx="10839450" cy="37338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6847" y="2149182"/>
              <a:ext cx="11530965" cy="3557270"/>
            </a:xfrm>
            <a:custGeom>
              <a:avLst/>
              <a:gdLst/>
              <a:ahLst/>
              <a:cxnLst/>
              <a:rect l="l" t="t" r="r" b="b"/>
              <a:pathLst>
                <a:path w="11530965" h="3557270">
                  <a:moveTo>
                    <a:pt x="11530584" y="0"/>
                  </a:moveTo>
                  <a:lnTo>
                    <a:pt x="0" y="0"/>
                  </a:lnTo>
                  <a:lnTo>
                    <a:pt x="0" y="3557016"/>
                  </a:lnTo>
                  <a:lnTo>
                    <a:pt x="11530584" y="3557016"/>
                  </a:lnTo>
                  <a:lnTo>
                    <a:pt x="11530584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47" y="2149182"/>
              <a:ext cx="11530965" cy="3557270"/>
            </a:xfrm>
            <a:custGeom>
              <a:avLst/>
              <a:gdLst/>
              <a:ahLst/>
              <a:cxnLst/>
              <a:rect l="l" t="t" r="r" b="b"/>
              <a:pathLst>
                <a:path w="11530965" h="3557270">
                  <a:moveTo>
                    <a:pt x="0" y="3557016"/>
                  </a:moveTo>
                  <a:lnTo>
                    <a:pt x="11530584" y="3557016"/>
                  </a:lnTo>
                  <a:lnTo>
                    <a:pt x="11530584" y="0"/>
                  </a:lnTo>
                  <a:lnTo>
                    <a:pt x="0" y="0"/>
                  </a:lnTo>
                  <a:lnTo>
                    <a:pt x="0" y="3557016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2/3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386397" y="2634678"/>
            <a:ext cx="10731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Consolas"/>
                <a:cs typeface="Consolas"/>
              </a:rPr>
              <a:t>3.1415926;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25" b="1">
                <a:latin typeface="Consolas"/>
                <a:cs typeface="Consolas"/>
              </a:rPr>
              <a:t>1;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54454" y="2634678"/>
            <a:ext cx="735965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Stored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64-bit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floating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point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number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careful,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this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stored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floating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point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integer!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6397" y="3321367"/>
            <a:ext cx="10293350" cy="16281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Warning!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All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usual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problems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associated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with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trying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to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represent</a:t>
            </a:r>
            <a:r>
              <a:rPr dirty="0" sz="1500" spc="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decimal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values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binary</a:t>
            </a:r>
            <a:endParaRPr sz="1500">
              <a:latin typeface="Consolas"/>
              <a:cs typeface="Consolas"/>
            </a:endParaRPr>
          </a:p>
          <a:p>
            <a:pPr marL="12700" marR="4926965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floating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point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format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still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apply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JavaScript! </a:t>
            </a:r>
            <a:r>
              <a:rPr dirty="0" sz="1500" b="1">
                <a:solidFill>
                  <a:srgbClr val="990000"/>
                </a:solidFill>
                <a:latin typeface="Consolas"/>
                <a:cs typeface="Consolas"/>
              </a:rPr>
              <a:t>var</a:t>
            </a:r>
            <a:r>
              <a:rPr dirty="0" sz="1500" spc="-10" b="1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result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=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0.1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+</a:t>
            </a:r>
            <a:r>
              <a:rPr dirty="0" sz="1500" spc="-10" b="1">
                <a:latin typeface="Consolas"/>
                <a:cs typeface="Consolas"/>
              </a:rPr>
              <a:t> </a:t>
            </a:r>
            <a:r>
              <a:rPr dirty="0" sz="1500" spc="-20" b="1">
                <a:latin typeface="Consolas"/>
                <a:cs typeface="Consolas"/>
              </a:rPr>
              <a:t>0.2;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80185" algn="l"/>
              </a:tabLst>
            </a:pPr>
            <a:r>
              <a:rPr dirty="0" sz="1500" spc="-10" b="1">
                <a:latin typeface="Consolas"/>
                <a:cs typeface="Consolas"/>
              </a:rPr>
              <a:t>result;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Wingdings"/>
                <a:cs typeface="Wingdings"/>
              </a:rPr>
              <a:t></a:t>
            </a:r>
            <a:r>
              <a:rPr dirty="0" sz="1500" spc="45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0.30000000000000004,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0.3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(Decimal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0.1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has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exact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binary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equivalent)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Special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numerical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could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returned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event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illegal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mathematical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operations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(These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are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actually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stored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properties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Global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Object)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6397" y="4923853"/>
            <a:ext cx="96837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latin typeface="Consolas"/>
                <a:cs typeface="Consolas"/>
              </a:rPr>
              <a:t>NaN;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spc="-10" b="1">
                <a:latin typeface="Consolas"/>
                <a:cs typeface="Consolas"/>
              </a:rPr>
              <a:t>Infinity;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854454" y="4923853"/>
            <a:ext cx="399097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2789" algn="l"/>
              </a:tabLst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'Not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Number'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	E.G.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1/'cat' </a:t>
            </a:r>
            <a:r>
              <a:rPr dirty="0" sz="1500" b="1">
                <a:solidFill>
                  <a:srgbClr val="007E00"/>
                </a:solidFill>
                <a:latin typeface="Wingdings"/>
                <a:cs typeface="Wingdings"/>
              </a:rPr>
              <a:t></a:t>
            </a:r>
            <a:r>
              <a:rPr dirty="0" sz="1500" spc="459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NaN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result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division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5117" y="1419923"/>
            <a:ext cx="10480040" cy="1240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coding,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2000">
              <a:latin typeface="Arial"/>
              <a:cs typeface="Arial"/>
            </a:endParaRPr>
          </a:p>
          <a:p>
            <a:pPr marL="93980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Number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700" y="1339392"/>
            <a:ext cx="11706225" cy="5520690"/>
            <a:chOff x="266700" y="1339392"/>
            <a:chExt cx="11706225" cy="552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4"/>
              <a:ext cx="11668125" cy="43910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49"/>
              <a:ext cx="10839450" cy="44196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11530584" y="0"/>
                  </a:moveTo>
                  <a:lnTo>
                    <a:pt x="0" y="0"/>
                  </a:lnTo>
                  <a:lnTo>
                    <a:pt x="0" y="4249547"/>
                  </a:lnTo>
                  <a:lnTo>
                    <a:pt x="11530584" y="4249547"/>
                  </a:lnTo>
                  <a:lnTo>
                    <a:pt x="11530584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0" y="4249547"/>
                  </a:moveTo>
                  <a:lnTo>
                    <a:pt x="11530584" y="4249547"/>
                  </a:lnTo>
                  <a:lnTo>
                    <a:pt x="11530584" y="0"/>
                  </a:lnTo>
                  <a:lnTo>
                    <a:pt x="0" y="0"/>
                  </a:lnTo>
                  <a:lnTo>
                    <a:pt x="0" y="4249547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3/3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3997325" algn="l"/>
              </a:tabLst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addition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basic data</a:t>
            </a:r>
            <a:r>
              <a:rPr dirty="0" spc="-45"/>
              <a:t> </a:t>
            </a:r>
            <a:r>
              <a:rPr dirty="0"/>
              <a:t>type</a:t>
            </a:r>
            <a:r>
              <a:rPr dirty="0" spc="-50"/>
              <a:t> </a:t>
            </a:r>
            <a:r>
              <a:rPr dirty="0"/>
              <a:t>of Object,</a:t>
            </a:r>
            <a:r>
              <a:rPr dirty="0" spc="-95"/>
              <a:t> </a:t>
            </a:r>
            <a:r>
              <a:rPr dirty="0"/>
              <a:t>JavaScript</a:t>
            </a:r>
            <a:r>
              <a:rPr dirty="0" spc="-5"/>
              <a:t> </a:t>
            </a:r>
            <a:r>
              <a:rPr dirty="0"/>
              <a:t>provides several</a:t>
            </a:r>
            <a:r>
              <a:rPr dirty="0" spc="-50"/>
              <a:t> </a:t>
            </a:r>
            <a:r>
              <a:rPr dirty="0"/>
              <a:t>built-in</a:t>
            </a:r>
            <a:r>
              <a:rPr dirty="0" spc="-45"/>
              <a:t> </a:t>
            </a:r>
            <a:r>
              <a:rPr dirty="0"/>
              <a:t>objects</a:t>
            </a:r>
            <a:r>
              <a:rPr dirty="0" spc="-85"/>
              <a:t> </a:t>
            </a:r>
            <a:r>
              <a:rPr dirty="0"/>
              <a:t>that</a:t>
            </a:r>
            <a:r>
              <a:rPr dirty="0" spc="-10"/>
              <a:t> </a:t>
            </a:r>
            <a:r>
              <a:rPr dirty="0"/>
              <a:t>behave</a:t>
            </a:r>
            <a:r>
              <a:rPr dirty="0" spc="40"/>
              <a:t> </a:t>
            </a:r>
            <a:r>
              <a:rPr dirty="0" spc="-25"/>
              <a:t>as </a:t>
            </a:r>
            <a:r>
              <a:rPr dirty="0"/>
              <a:t>if</a:t>
            </a:r>
            <a:r>
              <a:rPr dirty="0" spc="65"/>
              <a:t> </a:t>
            </a:r>
            <a:r>
              <a:rPr dirty="0"/>
              <a:t>they</a:t>
            </a:r>
            <a:r>
              <a:rPr dirty="0" spc="-95"/>
              <a:t> </a:t>
            </a:r>
            <a:r>
              <a:rPr dirty="0"/>
              <a:t>were</a:t>
            </a:r>
            <a:r>
              <a:rPr dirty="0" spc="30"/>
              <a:t> </a:t>
            </a:r>
            <a:r>
              <a:rPr dirty="0"/>
              <a:t>composite</a:t>
            </a:r>
            <a:r>
              <a:rPr dirty="0" spc="-14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types.</a:t>
            </a:r>
            <a:r>
              <a:rPr dirty="0"/>
              <a:t>	E.G.</a:t>
            </a:r>
            <a:r>
              <a:rPr dirty="0" spc="-60"/>
              <a:t> </a:t>
            </a:r>
            <a:r>
              <a:rPr dirty="0"/>
              <a:t>Array,</a:t>
            </a:r>
            <a:r>
              <a:rPr dirty="0" spc="-55"/>
              <a:t> </a:t>
            </a:r>
            <a:r>
              <a:rPr dirty="0"/>
              <a:t>Date,</a:t>
            </a:r>
            <a:r>
              <a:rPr dirty="0" spc="-55"/>
              <a:t> </a:t>
            </a:r>
            <a:r>
              <a:rPr dirty="0"/>
              <a:t>Function,</a:t>
            </a:r>
            <a:r>
              <a:rPr dirty="0" spc="-55"/>
              <a:t> </a:t>
            </a:r>
            <a:r>
              <a:rPr dirty="0"/>
              <a:t>Math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RegEx</a:t>
            </a:r>
            <a:r>
              <a:rPr dirty="0" spc="30"/>
              <a:t> </a:t>
            </a:r>
            <a:r>
              <a:rPr dirty="0" spc="-20"/>
              <a:t>etc.</a:t>
            </a:r>
          </a:p>
          <a:p>
            <a:pPr marL="93980">
              <a:lnSpc>
                <a:spcPct val="100000"/>
              </a:lnSpc>
              <a:spcBef>
                <a:spcPts val="113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unordered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name:value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pairs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delimited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curly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braces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pet1:</a:t>
            </a:r>
            <a:r>
              <a:rPr dirty="0" sz="1500" spc="-10" b="1"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2A00FF"/>
                </a:solidFill>
                <a:latin typeface="Consolas"/>
                <a:cs typeface="Consolas"/>
              </a:rPr>
              <a:t>'cat'</a:t>
            </a:r>
            <a:r>
              <a:rPr dirty="0" sz="1500" spc="-10" b="1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latin typeface="Consolas"/>
                <a:cs typeface="Consolas"/>
              </a:rPr>
              <a:t>pet2: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2A00FF"/>
                </a:solidFill>
                <a:latin typeface="Consolas"/>
                <a:cs typeface="Consolas"/>
              </a:rPr>
              <a:t>'dog'</a:t>
            </a:r>
            <a:r>
              <a:rPr dirty="0" sz="1500" spc="-2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00" spc="-25" b="1">
                <a:latin typeface="Consolas"/>
                <a:cs typeface="Consolas"/>
              </a:rPr>
              <a:t>};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700" y="1339392"/>
            <a:ext cx="11706225" cy="5520690"/>
            <a:chOff x="266700" y="1339392"/>
            <a:chExt cx="11706225" cy="552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4"/>
              <a:ext cx="11668125" cy="43910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49"/>
              <a:ext cx="10839450" cy="44196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11530584" y="0"/>
                  </a:moveTo>
                  <a:lnTo>
                    <a:pt x="0" y="0"/>
                  </a:lnTo>
                  <a:lnTo>
                    <a:pt x="0" y="4249547"/>
                  </a:lnTo>
                  <a:lnTo>
                    <a:pt x="11530584" y="4249547"/>
                  </a:lnTo>
                  <a:lnTo>
                    <a:pt x="11530584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0" y="4249547"/>
                  </a:moveTo>
                  <a:lnTo>
                    <a:pt x="11530584" y="4249547"/>
                  </a:lnTo>
                  <a:lnTo>
                    <a:pt x="11530584" y="0"/>
                  </a:lnTo>
                  <a:lnTo>
                    <a:pt x="0" y="0"/>
                  </a:lnTo>
                  <a:lnTo>
                    <a:pt x="0" y="4249547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3/3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3997325" algn="l"/>
              </a:tabLst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addition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basic data</a:t>
            </a:r>
            <a:r>
              <a:rPr dirty="0" spc="-45"/>
              <a:t> </a:t>
            </a:r>
            <a:r>
              <a:rPr dirty="0"/>
              <a:t>type</a:t>
            </a:r>
            <a:r>
              <a:rPr dirty="0" spc="-50"/>
              <a:t> </a:t>
            </a:r>
            <a:r>
              <a:rPr dirty="0"/>
              <a:t>of Object,</a:t>
            </a:r>
            <a:r>
              <a:rPr dirty="0" spc="-95"/>
              <a:t> </a:t>
            </a:r>
            <a:r>
              <a:rPr dirty="0"/>
              <a:t>JavaScript</a:t>
            </a:r>
            <a:r>
              <a:rPr dirty="0" spc="-5"/>
              <a:t> </a:t>
            </a:r>
            <a:r>
              <a:rPr dirty="0"/>
              <a:t>provides several</a:t>
            </a:r>
            <a:r>
              <a:rPr dirty="0" spc="-50"/>
              <a:t> </a:t>
            </a:r>
            <a:r>
              <a:rPr dirty="0"/>
              <a:t>built-in</a:t>
            </a:r>
            <a:r>
              <a:rPr dirty="0" spc="-45"/>
              <a:t> </a:t>
            </a:r>
            <a:r>
              <a:rPr dirty="0"/>
              <a:t>objects</a:t>
            </a:r>
            <a:r>
              <a:rPr dirty="0" spc="-85"/>
              <a:t> </a:t>
            </a:r>
            <a:r>
              <a:rPr dirty="0"/>
              <a:t>that</a:t>
            </a:r>
            <a:r>
              <a:rPr dirty="0" spc="-10"/>
              <a:t> </a:t>
            </a:r>
            <a:r>
              <a:rPr dirty="0"/>
              <a:t>behave</a:t>
            </a:r>
            <a:r>
              <a:rPr dirty="0" spc="40"/>
              <a:t> </a:t>
            </a:r>
            <a:r>
              <a:rPr dirty="0" spc="-25"/>
              <a:t>as </a:t>
            </a:r>
            <a:r>
              <a:rPr dirty="0"/>
              <a:t>if</a:t>
            </a:r>
            <a:r>
              <a:rPr dirty="0" spc="65"/>
              <a:t> </a:t>
            </a:r>
            <a:r>
              <a:rPr dirty="0"/>
              <a:t>they</a:t>
            </a:r>
            <a:r>
              <a:rPr dirty="0" spc="-95"/>
              <a:t> </a:t>
            </a:r>
            <a:r>
              <a:rPr dirty="0"/>
              <a:t>were</a:t>
            </a:r>
            <a:r>
              <a:rPr dirty="0" spc="30"/>
              <a:t> </a:t>
            </a:r>
            <a:r>
              <a:rPr dirty="0"/>
              <a:t>composite</a:t>
            </a:r>
            <a:r>
              <a:rPr dirty="0" spc="-14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types.</a:t>
            </a:r>
            <a:r>
              <a:rPr dirty="0"/>
              <a:t>	E.G.</a:t>
            </a:r>
            <a:r>
              <a:rPr dirty="0" spc="-60"/>
              <a:t> </a:t>
            </a:r>
            <a:r>
              <a:rPr dirty="0"/>
              <a:t>Array,</a:t>
            </a:r>
            <a:r>
              <a:rPr dirty="0" spc="-55"/>
              <a:t> </a:t>
            </a:r>
            <a:r>
              <a:rPr dirty="0"/>
              <a:t>Date,</a:t>
            </a:r>
            <a:r>
              <a:rPr dirty="0" spc="-55"/>
              <a:t> </a:t>
            </a:r>
            <a:r>
              <a:rPr dirty="0"/>
              <a:t>Function,</a:t>
            </a:r>
            <a:r>
              <a:rPr dirty="0" spc="-55"/>
              <a:t> </a:t>
            </a:r>
            <a:r>
              <a:rPr dirty="0"/>
              <a:t>Math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RegEx</a:t>
            </a:r>
            <a:r>
              <a:rPr dirty="0" spc="30"/>
              <a:t> </a:t>
            </a:r>
            <a:r>
              <a:rPr dirty="0" spc="-20"/>
              <a:t>etc.</a:t>
            </a:r>
          </a:p>
          <a:p>
            <a:pPr marL="93980">
              <a:lnSpc>
                <a:spcPct val="100000"/>
              </a:lnSpc>
              <a:spcBef>
                <a:spcPts val="113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unordered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name:value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pairs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delimited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curly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braces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pet1:</a:t>
            </a:r>
            <a:r>
              <a:rPr dirty="0" sz="1500" spc="-10" b="1"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2A00FF"/>
                </a:solidFill>
                <a:latin typeface="Consolas"/>
                <a:cs typeface="Consolas"/>
              </a:rPr>
              <a:t>'cat'</a:t>
            </a:r>
            <a:r>
              <a:rPr dirty="0" sz="1500" spc="-10" b="1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latin typeface="Consolas"/>
                <a:cs typeface="Consolas"/>
              </a:rPr>
              <a:t>pet2: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2A00FF"/>
                </a:solidFill>
                <a:latin typeface="Consolas"/>
                <a:cs typeface="Consolas"/>
              </a:rPr>
              <a:t>'dog'</a:t>
            </a:r>
            <a:r>
              <a:rPr dirty="0" sz="1500" spc="-2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00" spc="-25" b="1">
                <a:latin typeface="Consolas"/>
                <a:cs typeface="Consolas"/>
              </a:rPr>
              <a:t>};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93980" marR="17100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Array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accessed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numerical,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based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index </a:t>
            </a:r>
            <a:r>
              <a:rPr dirty="0" sz="1500" spc="-10" b="1">
                <a:latin typeface="Consolas"/>
                <a:cs typeface="Consolas"/>
              </a:rPr>
              <a:t>[1,2,3,4,5];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700" y="1339392"/>
            <a:ext cx="11706225" cy="5520690"/>
            <a:chOff x="266700" y="1339392"/>
            <a:chExt cx="11706225" cy="552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4"/>
              <a:ext cx="11668125" cy="43910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49"/>
              <a:ext cx="10839450" cy="44196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11530584" y="0"/>
                  </a:moveTo>
                  <a:lnTo>
                    <a:pt x="0" y="0"/>
                  </a:lnTo>
                  <a:lnTo>
                    <a:pt x="0" y="4249547"/>
                  </a:lnTo>
                  <a:lnTo>
                    <a:pt x="11530584" y="4249547"/>
                  </a:lnTo>
                  <a:lnTo>
                    <a:pt x="11530584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0" y="4249547"/>
                  </a:moveTo>
                  <a:lnTo>
                    <a:pt x="11530584" y="4249547"/>
                  </a:lnTo>
                  <a:lnTo>
                    <a:pt x="11530584" y="0"/>
                  </a:lnTo>
                  <a:lnTo>
                    <a:pt x="0" y="0"/>
                  </a:lnTo>
                  <a:lnTo>
                    <a:pt x="0" y="4249547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3/3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3997325" algn="l"/>
              </a:tabLst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addition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basic data</a:t>
            </a:r>
            <a:r>
              <a:rPr dirty="0" spc="-45"/>
              <a:t> </a:t>
            </a:r>
            <a:r>
              <a:rPr dirty="0"/>
              <a:t>type</a:t>
            </a:r>
            <a:r>
              <a:rPr dirty="0" spc="-50"/>
              <a:t> </a:t>
            </a:r>
            <a:r>
              <a:rPr dirty="0"/>
              <a:t>of Object,</a:t>
            </a:r>
            <a:r>
              <a:rPr dirty="0" spc="-95"/>
              <a:t> </a:t>
            </a:r>
            <a:r>
              <a:rPr dirty="0"/>
              <a:t>JavaScript</a:t>
            </a:r>
            <a:r>
              <a:rPr dirty="0" spc="-5"/>
              <a:t> </a:t>
            </a:r>
            <a:r>
              <a:rPr dirty="0"/>
              <a:t>provides several</a:t>
            </a:r>
            <a:r>
              <a:rPr dirty="0" spc="-50"/>
              <a:t> </a:t>
            </a:r>
            <a:r>
              <a:rPr dirty="0"/>
              <a:t>built-in</a:t>
            </a:r>
            <a:r>
              <a:rPr dirty="0" spc="-45"/>
              <a:t> </a:t>
            </a:r>
            <a:r>
              <a:rPr dirty="0"/>
              <a:t>objects</a:t>
            </a:r>
            <a:r>
              <a:rPr dirty="0" spc="-85"/>
              <a:t> </a:t>
            </a:r>
            <a:r>
              <a:rPr dirty="0"/>
              <a:t>that</a:t>
            </a:r>
            <a:r>
              <a:rPr dirty="0" spc="-10"/>
              <a:t> </a:t>
            </a:r>
            <a:r>
              <a:rPr dirty="0"/>
              <a:t>behave</a:t>
            </a:r>
            <a:r>
              <a:rPr dirty="0" spc="40"/>
              <a:t> </a:t>
            </a:r>
            <a:r>
              <a:rPr dirty="0" spc="-25"/>
              <a:t>as </a:t>
            </a:r>
            <a:r>
              <a:rPr dirty="0"/>
              <a:t>if</a:t>
            </a:r>
            <a:r>
              <a:rPr dirty="0" spc="65"/>
              <a:t> </a:t>
            </a:r>
            <a:r>
              <a:rPr dirty="0"/>
              <a:t>they</a:t>
            </a:r>
            <a:r>
              <a:rPr dirty="0" spc="-95"/>
              <a:t> </a:t>
            </a:r>
            <a:r>
              <a:rPr dirty="0"/>
              <a:t>were</a:t>
            </a:r>
            <a:r>
              <a:rPr dirty="0" spc="30"/>
              <a:t> </a:t>
            </a:r>
            <a:r>
              <a:rPr dirty="0"/>
              <a:t>composite</a:t>
            </a:r>
            <a:r>
              <a:rPr dirty="0" spc="-14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types.</a:t>
            </a:r>
            <a:r>
              <a:rPr dirty="0"/>
              <a:t>	E.G.</a:t>
            </a:r>
            <a:r>
              <a:rPr dirty="0" spc="-60"/>
              <a:t> </a:t>
            </a:r>
            <a:r>
              <a:rPr dirty="0"/>
              <a:t>Array,</a:t>
            </a:r>
            <a:r>
              <a:rPr dirty="0" spc="-55"/>
              <a:t> </a:t>
            </a:r>
            <a:r>
              <a:rPr dirty="0"/>
              <a:t>Date,</a:t>
            </a:r>
            <a:r>
              <a:rPr dirty="0" spc="-55"/>
              <a:t> </a:t>
            </a:r>
            <a:r>
              <a:rPr dirty="0"/>
              <a:t>Function,</a:t>
            </a:r>
            <a:r>
              <a:rPr dirty="0" spc="-55"/>
              <a:t> </a:t>
            </a:r>
            <a:r>
              <a:rPr dirty="0"/>
              <a:t>Math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RegEx</a:t>
            </a:r>
            <a:r>
              <a:rPr dirty="0" spc="30"/>
              <a:t> </a:t>
            </a:r>
            <a:r>
              <a:rPr dirty="0" spc="-20"/>
              <a:t>etc.</a:t>
            </a:r>
          </a:p>
          <a:p>
            <a:pPr marL="93980">
              <a:lnSpc>
                <a:spcPct val="100000"/>
              </a:lnSpc>
              <a:spcBef>
                <a:spcPts val="113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unordered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name:value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pairs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delimited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curly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braces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pet1:</a:t>
            </a:r>
            <a:r>
              <a:rPr dirty="0" sz="1500" spc="-10" b="1"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2A00FF"/>
                </a:solidFill>
                <a:latin typeface="Consolas"/>
                <a:cs typeface="Consolas"/>
              </a:rPr>
              <a:t>'cat'</a:t>
            </a:r>
            <a:r>
              <a:rPr dirty="0" sz="1500" spc="-10" b="1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latin typeface="Consolas"/>
                <a:cs typeface="Consolas"/>
              </a:rPr>
              <a:t>pet2: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2A00FF"/>
                </a:solidFill>
                <a:latin typeface="Consolas"/>
                <a:cs typeface="Consolas"/>
              </a:rPr>
              <a:t>'dog'</a:t>
            </a:r>
            <a:r>
              <a:rPr dirty="0" sz="1500" spc="-2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00" spc="-25" b="1">
                <a:latin typeface="Consolas"/>
                <a:cs typeface="Consolas"/>
              </a:rPr>
              <a:t>};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93980" marR="17100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Array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accessed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numerical,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based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index </a:t>
            </a:r>
            <a:r>
              <a:rPr dirty="0" sz="1500" spc="-10" b="1">
                <a:latin typeface="Consolas"/>
                <a:cs typeface="Consolas"/>
              </a:rPr>
              <a:t>[1,2,3,4,5];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93980" marR="25482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Function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special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has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both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properties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executable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content </a:t>
            </a:r>
            <a:r>
              <a:rPr dirty="0" sz="1500" b="1">
                <a:solidFill>
                  <a:srgbClr val="7E0054"/>
                </a:solidFill>
                <a:latin typeface="Consolas"/>
                <a:cs typeface="Consolas"/>
              </a:rPr>
              <a:t>function</a:t>
            </a:r>
            <a:r>
              <a:rPr dirty="0" sz="1500" b="1">
                <a:latin typeface="Consolas"/>
                <a:cs typeface="Consolas"/>
              </a:rPr>
              <a:t>()</a:t>
            </a:r>
            <a:r>
              <a:rPr dirty="0" sz="1500" spc="-2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/*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statements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*/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60" b="1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700" y="1339392"/>
            <a:ext cx="11706225" cy="5520690"/>
            <a:chOff x="266700" y="1339392"/>
            <a:chExt cx="11706225" cy="552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4"/>
              <a:ext cx="11668125" cy="43910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49"/>
              <a:ext cx="10839450" cy="44196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11530584" y="0"/>
                  </a:moveTo>
                  <a:lnTo>
                    <a:pt x="0" y="0"/>
                  </a:lnTo>
                  <a:lnTo>
                    <a:pt x="0" y="4249547"/>
                  </a:lnTo>
                  <a:lnTo>
                    <a:pt x="11530584" y="4249547"/>
                  </a:lnTo>
                  <a:lnTo>
                    <a:pt x="11530584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0" y="4249547"/>
                  </a:moveTo>
                  <a:lnTo>
                    <a:pt x="11530584" y="4249547"/>
                  </a:lnTo>
                  <a:lnTo>
                    <a:pt x="11530584" y="0"/>
                  </a:lnTo>
                  <a:lnTo>
                    <a:pt x="0" y="0"/>
                  </a:lnTo>
                  <a:lnTo>
                    <a:pt x="0" y="4249547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3/3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3997325" algn="l"/>
              </a:tabLst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addition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basic data</a:t>
            </a:r>
            <a:r>
              <a:rPr dirty="0" spc="-45"/>
              <a:t> </a:t>
            </a:r>
            <a:r>
              <a:rPr dirty="0"/>
              <a:t>type</a:t>
            </a:r>
            <a:r>
              <a:rPr dirty="0" spc="-50"/>
              <a:t> </a:t>
            </a:r>
            <a:r>
              <a:rPr dirty="0"/>
              <a:t>of Object,</a:t>
            </a:r>
            <a:r>
              <a:rPr dirty="0" spc="-95"/>
              <a:t> </a:t>
            </a:r>
            <a:r>
              <a:rPr dirty="0"/>
              <a:t>JavaScript</a:t>
            </a:r>
            <a:r>
              <a:rPr dirty="0" spc="-5"/>
              <a:t> </a:t>
            </a:r>
            <a:r>
              <a:rPr dirty="0"/>
              <a:t>provides several</a:t>
            </a:r>
            <a:r>
              <a:rPr dirty="0" spc="-50"/>
              <a:t> </a:t>
            </a:r>
            <a:r>
              <a:rPr dirty="0"/>
              <a:t>built-in</a:t>
            </a:r>
            <a:r>
              <a:rPr dirty="0" spc="-45"/>
              <a:t> </a:t>
            </a:r>
            <a:r>
              <a:rPr dirty="0"/>
              <a:t>objects</a:t>
            </a:r>
            <a:r>
              <a:rPr dirty="0" spc="-85"/>
              <a:t> </a:t>
            </a:r>
            <a:r>
              <a:rPr dirty="0"/>
              <a:t>that</a:t>
            </a:r>
            <a:r>
              <a:rPr dirty="0" spc="-10"/>
              <a:t> </a:t>
            </a:r>
            <a:r>
              <a:rPr dirty="0"/>
              <a:t>behave</a:t>
            </a:r>
            <a:r>
              <a:rPr dirty="0" spc="40"/>
              <a:t> </a:t>
            </a:r>
            <a:r>
              <a:rPr dirty="0" spc="-25"/>
              <a:t>as </a:t>
            </a:r>
            <a:r>
              <a:rPr dirty="0"/>
              <a:t>if</a:t>
            </a:r>
            <a:r>
              <a:rPr dirty="0" spc="65"/>
              <a:t> </a:t>
            </a:r>
            <a:r>
              <a:rPr dirty="0"/>
              <a:t>they</a:t>
            </a:r>
            <a:r>
              <a:rPr dirty="0" spc="-95"/>
              <a:t> </a:t>
            </a:r>
            <a:r>
              <a:rPr dirty="0"/>
              <a:t>were</a:t>
            </a:r>
            <a:r>
              <a:rPr dirty="0" spc="30"/>
              <a:t> </a:t>
            </a:r>
            <a:r>
              <a:rPr dirty="0"/>
              <a:t>composite</a:t>
            </a:r>
            <a:r>
              <a:rPr dirty="0" spc="-14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types.</a:t>
            </a:r>
            <a:r>
              <a:rPr dirty="0"/>
              <a:t>	E.G.</a:t>
            </a:r>
            <a:r>
              <a:rPr dirty="0" spc="-60"/>
              <a:t> </a:t>
            </a:r>
            <a:r>
              <a:rPr dirty="0"/>
              <a:t>Array,</a:t>
            </a:r>
            <a:r>
              <a:rPr dirty="0" spc="-55"/>
              <a:t> </a:t>
            </a:r>
            <a:r>
              <a:rPr dirty="0"/>
              <a:t>Date,</a:t>
            </a:r>
            <a:r>
              <a:rPr dirty="0" spc="-55"/>
              <a:t> </a:t>
            </a:r>
            <a:r>
              <a:rPr dirty="0"/>
              <a:t>Function,</a:t>
            </a:r>
            <a:r>
              <a:rPr dirty="0" spc="-55"/>
              <a:t> </a:t>
            </a:r>
            <a:r>
              <a:rPr dirty="0"/>
              <a:t>Math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RegEx</a:t>
            </a:r>
            <a:r>
              <a:rPr dirty="0" spc="30"/>
              <a:t> </a:t>
            </a:r>
            <a:r>
              <a:rPr dirty="0" spc="-20"/>
              <a:t>etc.</a:t>
            </a:r>
          </a:p>
          <a:p>
            <a:pPr marL="93980">
              <a:lnSpc>
                <a:spcPct val="100000"/>
              </a:lnSpc>
              <a:spcBef>
                <a:spcPts val="113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unordered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name:value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pairs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delimited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curly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braces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pet1:</a:t>
            </a:r>
            <a:r>
              <a:rPr dirty="0" sz="1500" spc="-10" b="1"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2A00FF"/>
                </a:solidFill>
                <a:latin typeface="Consolas"/>
                <a:cs typeface="Consolas"/>
              </a:rPr>
              <a:t>'cat'</a:t>
            </a:r>
            <a:r>
              <a:rPr dirty="0" sz="1500" spc="-10" b="1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latin typeface="Consolas"/>
                <a:cs typeface="Consolas"/>
              </a:rPr>
              <a:t>pet2: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2A00FF"/>
                </a:solidFill>
                <a:latin typeface="Consolas"/>
                <a:cs typeface="Consolas"/>
              </a:rPr>
              <a:t>'dog'</a:t>
            </a:r>
            <a:r>
              <a:rPr dirty="0" sz="1500" spc="-2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00" spc="-25" b="1">
                <a:latin typeface="Consolas"/>
                <a:cs typeface="Consolas"/>
              </a:rPr>
              <a:t>};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93980" marR="17100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Array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accessed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numerical,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based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index </a:t>
            </a:r>
            <a:r>
              <a:rPr dirty="0" sz="1500" spc="-10" b="1">
                <a:latin typeface="Consolas"/>
                <a:cs typeface="Consolas"/>
              </a:rPr>
              <a:t>[1,2,3,4,5];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93980" marR="25482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Function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special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has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both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properties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executable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content </a:t>
            </a:r>
            <a:r>
              <a:rPr dirty="0" sz="1500" b="1">
                <a:solidFill>
                  <a:srgbClr val="7E0054"/>
                </a:solidFill>
                <a:latin typeface="Consolas"/>
                <a:cs typeface="Consolas"/>
              </a:rPr>
              <a:t>function</a:t>
            </a:r>
            <a:r>
              <a:rPr dirty="0" sz="1500" b="1">
                <a:latin typeface="Consolas"/>
                <a:cs typeface="Consolas"/>
              </a:rPr>
              <a:t>()</a:t>
            </a:r>
            <a:r>
              <a:rPr dirty="0" sz="1500" spc="-2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/*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statements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*/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60" b="1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onsolas"/>
              <a:cs typeface="Consolas"/>
            </a:endParaRPr>
          </a:p>
          <a:p>
            <a:pPr marL="93980" marR="3699510">
              <a:lnSpc>
                <a:spcPct val="100000"/>
              </a:lnSpc>
              <a:tabLst>
                <a:tab pos="1142365" algn="l"/>
              </a:tabLst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Math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Contains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many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useful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mathematical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functions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constants </a:t>
            </a:r>
            <a:r>
              <a:rPr dirty="0" sz="1500" spc="-10" b="1">
                <a:latin typeface="Consolas"/>
                <a:cs typeface="Consolas"/>
              </a:rPr>
              <a:t>Math.PI;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Wingdings"/>
                <a:cs typeface="Wingdings"/>
              </a:rPr>
              <a:t></a:t>
            </a:r>
            <a:r>
              <a:rPr dirty="0" sz="1500" spc="46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3.141592653589793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700" y="1339392"/>
            <a:ext cx="11706225" cy="5520690"/>
            <a:chOff x="266700" y="1339392"/>
            <a:chExt cx="11706225" cy="552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4"/>
              <a:ext cx="11668125" cy="448627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49"/>
              <a:ext cx="10839450" cy="44196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6847" y="2149157"/>
              <a:ext cx="11530965" cy="4342130"/>
            </a:xfrm>
            <a:custGeom>
              <a:avLst/>
              <a:gdLst/>
              <a:ahLst/>
              <a:cxnLst/>
              <a:rect l="l" t="t" r="r" b="b"/>
              <a:pathLst>
                <a:path w="11530965" h="4342130">
                  <a:moveTo>
                    <a:pt x="11530584" y="0"/>
                  </a:moveTo>
                  <a:lnTo>
                    <a:pt x="0" y="0"/>
                  </a:lnTo>
                  <a:lnTo>
                    <a:pt x="0" y="4341876"/>
                  </a:lnTo>
                  <a:lnTo>
                    <a:pt x="11530584" y="4341876"/>
                  </a:lnTo>
                  <a:lnTo>
                    <a:pt x="11530584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47" y="2149157"/>
              <a:ext cx="11530965" cy="4342130"/>
            </a:xfrm>
            <a:custGeom>
              <a:avLst/>
              <a:gdLst/>
              <a:ahLst/>
              <a:cxnLst/>
              <a:rect l="l" t="t" r="r" b="b"/>
              <a:pathLst>
                <a:path w="11530965" h="4342130">
                  <a:moveTo>
                    <a:pt x="0" y="4341876"/>
                  </a:moveTo>
                  <a:lnTo>
                    <a:pt x="11530584" y="4341876"/>
                  </a:lnTo>
                  <a:lnTo>
                    <a:pt x="11530584" y="0"/>
                  </a:lnTo>
                  <a:lnTo>
                    <a:pt x="0" y="0"/>
                  </a:lnTo>
                  <a:lnTo>
                    <a:pt x="0" y="4341876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3/3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3997325" algn="l"/>
              </a:tabLst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addition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basic data</a:t>
            </a:r>
            <a:r>
              <a:rPr dirty="0" spc="-45"/>
              <a:t> </a:t>
            </a:r>
            <a:r>
              <a:rPr dirty="0"/>
              <a:t>type</a:t>
            </a:r>
            <a:r>
              <a:rPr dirty="0" spc="-50"/>
              <a:t> </a:t>
            </a:r>
            <a:r>
              <a:rPr dirty="0"/>
              <a:t>of Object,</a:t>
            </a:r>
            <a:r>
              <a:rPr dirty="0" spc="-95"/>
              <a:t> </a:t>
            </a:r>
            <a:r>
              <a:rPr dirty="0"/>
              <a:t>JavaScript</a:t>
            </a:r>
            <a:r>
              <a:rPr dirty="0" spc="-5"/>
              <a:t> </a:t>
            </a:r>
            <a:r>
              <a:rPr dirty="0"/>
              <a:t>provides several</a:t>
            </a:r>
            <a:r>
              <a:rPr dirty="0" spc="-50"/>
              <a:t> </a:t>
            </a:r>
            <a:r>
              <a:rPr dirty="0"/>
              <a:t>built-in</a:t>
            </a:r>
            <a:r>
              <a:rPr dirty="0" spc="-45"/>
              <a:t> </a:t>
            </a:r>
            <a:r>
              <a:rPr dirty="0"/>
              <a:t>objects</a:t>
            </a:r>
            <a:r>
              <a:rPr dirty="0" spc="-85"/>
              <a:t> </a:t>
            </a:r>
            <a:r>
              <a:rPr dirty="0"/>
              <a:t>that</a:t>
            </a:r>
            <a:r>
              <a:rPr dirty="0" spc="-10"/>
              <a:t> </a:t>
            </a:r>
            <a:r>
              <a:rPr dirty="0"/>
              <a:t>behave</a:t>
            </a:r>
            <a:r>
              <a:rPr dirty="0" spc="40"/>
              <a:t> </a:t>
            </a:r>
            <a:r>
              <a:rPr dirty="0" spc="-25"/>
              <a:t>as </a:t>
            </a:r>
            <a:r>
              <a:rPr dirty="0"/>
              <a:t>if</a:t>
            </a:r>
            <a:r>
              <a:rPr dirty="0" spc="65"/>
              <a:t> </a:t>
            </a:r>
            <a:r>
              <a:rPr dirty="0"/>
              <a:t>they</a:t>
            </a:r>
            <a:r>
              <a:rPr dirty="0" spc="-95"/>
              <a:t> </a:t>
            </a:r>
            <a:r>
              <a:rPr dirty="0"/>
              <a:t>were</a:t>
            </a:r>
            <a:r>
              <a:rPr dirty="0" spc="30"/>
              <a:t> </a:t>
            </a:r>
            <a:r>
              <a:rPr dirty="0"/>
              <a:t>composite</a:t>
            </a:r>
            <a:r>
              <a:rPr dirty="0" spc="-14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types.</a:t>
            </a:r>
            <a:r>
              <a:rPr dirty="0"/>
              <a:t>	E.G.</a:t>
            </a:r>
            <a:r>
              <a:rPr dirty="0" spc="-60"/>
              <a:t> </a:t>
            </a:r>
            <a:r>
              <a:rPr dirty="0"/>
              <a:t>Array,</a:t>
            </a:r>
            <a:r>
              <a:rPr dirty="0" spc="-55"/>
              <a:t> </a:t>
            </a:r>
            <a:r>
              <a:rPr dirty="0"/>
              <a:t>Date,</a:t>
            </a:r>
            <a:r>
              <a:rPr dirty="0" spc="-55"/>
              <a:t> </a:t>
            </a:r>
            <a:r>
              <a:rPr dirty="0"/>
              <a:t>Function,</a:t>
            </a:r>
            <a:r>
              <a:rPr dirty="0" spc="-55"/>
              <a:t> </a:t>
            </a:r>
            <a:r>
              <a:rPr dirty="0"/>
              <a:t>Math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RegEx</a:t>
            </a:r>
            <a:r>
              <a:rPr dirty="0" spc="30"/>
              <a:t> </a:t>
            </a:r>
            <a:r>
              <a:rPr dirty="0" spc="-20"/>
              <a:t>etc.</a:t>
            </a:r>
          </a:p>
          <a:p>
            <a:pPr marL="93980">
              <a:lnSpc>
                <a:spcPct val="100000"/>
              </a:lnSpc>
              <a:spcBef>
                <a:spcPts val="113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unordered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name:value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pairs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delimited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curly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braces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pet1:</a:t>
            </a:r>
            <a:r>
              <a:rPr dirty="0" sz="1500" spc="-10" b="1"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2A00FF"/>
                </a:solidFill>
                <a:latin typeface="Consolas"/>
                <a:cs typeface="Consolas"/>
              </a:rPr>
              <a:t>'cat'</a:t>
            </a:r>
            <a:r>
              <a:rPr dirty="0" sz="1500" spc="-10" b="1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latin typeface="Consolas"/>
                <a:cs typeface="Consolas"/>
              </a:rPr>
              <a:t>pet2: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2A00FF"/>
                </a:solidFill>
                <a:latin typeface="Consolas"/>
                <a:cs typeface="Consolas"/>
              </a:rPr>
              <a:t>'dog'</a:t>
            </a:r>
            <a:r>
              <a:rPr dirty="0" sz="1500" spc="-2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00" spc="-25" b="1">
                <a:latin typeface="Consolas"/>
                <a:cs typeface="Consolas"/>
              </a:rPr>
              <a:t>};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93980" marR="17100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Array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accessed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numerical,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based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index </a:t>
            </a:r>
            <a:r>
              <a:rPr dirty="0" sz="1500" spc="-10" b="1">
                <a:latin typeface="Consolas"/>
                <a:cs typeface="Consolas"/>
              </a:rPr>
              <a:t>[1,2,3,4,5];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93980" marR="25482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Function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special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has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both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properties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executable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content </a:t>
            </a:r>
            <a:r>
              <a:rPr dirty="0" sz="1500" b="1">
                <a:solidFill>
                  <a:srgbClr val="7E0054"/>
                </a:solidFill>
                <a:latin typeface="Consolas"/>
                <a:cs typeface="Consolas"/>
              </a:rPr>
              <a:t>function</a:t>
            </a:r>
            <a:r>
              <a:rPr dirty="0" sz="1500" b="1">
                <a:latin typeface="Consolas"/>
                <a:cs typeface="Consolas"/>
              </a:rPr>
              <a:t>()</a:t>
            </a:r>
            <a:r>
              <a:rPr dirty="0" sz="1500" spc="-2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/*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statements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*/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60" b="1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onsolas"/>
              <a:cs typeface="Consolas"/>
            </a:endParaRPr>
          </a:p>
          <a:p>
            <a:pPr marL="93980" marR="3699510">
              <a:lnSpc>
                <a:spcPct val="100000"/>
              </a:lnSpc>
              <a:tabLst>
                <a:tab pos="1142365" algn="l"/>
              </a:tabLst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Math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Contains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many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useful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mathematical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functions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constants </a:t>
            </a:r>
            <a:r>
              <a:rPr dirty="0" sz="1500" spc="-10" b="1">
                <a:latin typeface="Consolas"/>
                <a:cs typeface="Consolas"/>
              </a:rPr>
              <a:t>Math.PI;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Wingdings"/>
                <a:cs typeface="Wingdings"/>
              </a:rPr>
              <a:t></a:t>
            </a:r>
            <a:r>
              <a:rPr dirty="0" sz="1500" spc="46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3.141592653589793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Regular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Expression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tool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for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specifying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extracting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patterns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text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within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string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500" spc="-10">
                <a:latin typeface="Consolas"/>
                <a:cs typeface="Consolas"/>
              </a:rPr>
              <a:t>/^(?:([A-Za-z]+):)?(\/{0,3})([0-9.\-A-Za-z]+)(?::(\d+))?(?:\/([^?#]*))?(?:\?([^#]*))?(?:#(.*))?$/;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24002" y="12"/>
            <a:ext cx="11545570" cy="162560"/>
          </a:xfrm>
          <a:custGeom>
            <a:avLst/>
            <a:gdLst/>
            <a:ahLst/>
            <a:cxnLst/>
            <a:rect l="l" t="t" r="r" b="b"/>
            <a:pathLst>
              <a:path w="11545570" h="162560">
                <a:moveTo>
                  <a:pt x="11545189" y="0"/>
                </a:moveTo>
                <a:lnTo>
                  <a:pt x="0" y="0"/>
                </a:lnTo>
                <a:lnTo>
                  <a:pt x="0" y="162039"/>
                </a:lnTo>
                <a:lnTo>
                  <a:pt x="11545189" y="162039"/>
                </a:lnTo>
                <a:lnTo>
                  <a:pt x="11545189" y="0"/>
                </a:lnTo>
                <a:close/>
              </a:path>
            </a:pathLst>
          </a:custGeom>
          <a:solidFill>
            <a:srgbClr val="EFAB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437" y="6083718"/>
            <a:ext cx="913244" cy="45360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104" y="163829"/>
            <a:ext cx="11545189" cy="212902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467" y="2264028"/>
            <a:ext cx="2175510" cy="941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0" spc="-20">
                <a:solidFill>
                  <a:srgbClr val="000000"/>
                </a:solidFill>
              </a:rPr>
              <a:t>ABAP</a:t>
            </a:r>
            <a:endParaRPr sz="6000"/>
          </a:p>
        </p:txBody>
      </p:sp>
      <p:sp>
        <p:nvSpPr>
          <p:cNvPr id="6" name="object 6" descr=""/>
          <p:cNvSpPr txBox="1"/>
          <p:nvPr/>
        </p:nvSpPr>
        <p:spPr>
          <a:xfrm>
            <a:off x="8032750" y="2264028"/>
            <a:ext cx="3846195" cy="941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000" spc="-30" b="1">
                <a:latin typeface="Arial"/>
                <a:cs typeface="Arial"/>
              </a:rPr>
              <a:t>JavaScript</a:t>
            </a:r>
            <a:endParaRPr sz="60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1053" y="3334981"/>
            <a:ext cx="11491722" cy="39234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3540" y="3323018"/>
            <a:ext cx="2701925" cy="6743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50">
                <a:latin typeface="Arial"/>
                <a:cs typeface="Arial"/>
              </a:rPr>
              <a:t>Strongly</a:t>
            </a:r>
            <a:r>
              <a:rPr dirty="0" sz="1850" spc="70">
                <a:latin typeface="Arial"/>
                <a:cs typeface="Arial"/>
              </a:rPr>
              <a:t> </a:t>
            </a:r>
            <a:r>
              <a:rPr dirty="0" sz="1850" spc="-20">
                <a:latin typeface="Arial"/>
                <a:cs typeface="Arial"/>
              </a:rPr>
              <a:t>typed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850">
                <a:latin typeface="Arial"/>
                <a:cs typeface="Arial"/>
              </a:rPr>
              <a:t>Syntax</a:t>
            </a:r>
            <a:r>
              <a:rPr dirty="0" sz="1850" spc="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similar</a:t>
            </a:r>
            <a:r>
              <a:rPr dirty="0" sz="1850" spc="12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to</a:t>
            </a:r>
            <a:r>
              <a:rPr dirty="0" sz="1850" spc="165">
                <a:latin typeface="Arial"/>
                <a:cs typeface="Arial"/>
              </a:rPr>
              <a:t> </a:t>
            </a:r>
            <a:r>
              <a:rPr dirty="0" sz="1850" spc="-20">
                <a:latin typeface="Arial"/>
                <a:cs typeface="Arial"/>
              </a:rPr>
              <a:t>COBOL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067418" y="3323018"/>
            <a:ext cx="2740660" cy="674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276985">
              <a:lnSpc>
                <a:spcPct val="115100"/>
              </a:lnSpc>
              <a:spcBef>
                <a:spcPts val="95"/>
              </a:spcBef>
            </a:pPr>
            <a:r>
              <a:rPr dirty="0" sz="1850" spc="50">
                <a:latin typeface="Arial"/>
                <a:cs typeface="Arial"/>
              </a:rPr>
              <a:t>Weakly</a:t>
            </a:r>
            <a:r>
              <a:rPr dirty="0" sz="1850" spc="-175">
                <a:latin typeface="Arial"/>
                <a:cs typeface="Arial"/>
              </a:rPr>
              <a:t> </a:t>
            </a:r>
            <a:r>
              <a:rPr dirty="0" sz="1850" spc="-20">
                <a:latin typeface="Arial"/>
                <a:cs typeface="Arial"/>
              </a:rPr>
              <a:t>typed </a:t>
            </a:r>
            <a:r>
              <a:rPr dirty="0" sz="1850">
                <a:latin typeface="Arial"/>
                <a:cs typeface="Arial"/>
              </a:rPr>
              <a:t>Syntax</a:t>
            </a:r>
            <a:r>
              <a:rPr dirty="0" sz="1850" spc="5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derived</a:t>
            </a:r>
            <a:r>
              <a:rPr dirty="0" sz="1850" spc="254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from</a:t>
            </a:r>
            <a:r>
              <a:rPr dirty="0" sz="1850" spc="100">
                <a:latin typeface="Arial"/>
                <a:cs typeface="Arial"/>
              </a:rPr>
              <a:t> </a:t>
            </a:r>
            <a:r>
              <a:rPr dirty="0" sz="1850" spc="-20">
                <a:latin typeface="Arial"/>
                <a:cs typeface="Arial"/>
              </a:rPr>
              <a:t>Java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3540" y="3961955"/>
            <a:ext cx="3634740" cy="135191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50">
                <a:latin typeface="Arial"/>
                <a:cs typeface="Arial"/>
              </a:rPr>
              <a:t>Block</a:t>
            </a:r>
            <a:r>
              <a:rPr dirty="0" sz="1850" spc="170"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Scope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50">
                <a:latin typeface="Arial"/>
                <a:cs typeface="Arial"/>
              </a:rPr>
              <a:t>No</a:t>
            </a:r>
            <a:r>
              <a:rPr dirty="0" sz="1850" spc="9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equivalent</a:t>
            </a:r>
            <a:r>
              <a:rPr dirty="0" sz="1850" spc="85"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concept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ts val="2630"/>
              </a:lnSpc>
              <a:spcBef>
                <a:spcPts val="25"/>
              </a:spcBef>
            </a:pPr>
            <a:r>
              <a:rPr dirty="0" sz="1850">
                <a:latin typeface="Arial"/>
                <a:cs typeface="Arial"/>
              </a:rPr>
              <a:t>OO</a:t>
            </a:r>
            <a:r>
              <a:rPr dirty="0" sz="1850" spc="4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using</a:t>
            </a:r>
            <a:r>
              <a:rPr dirty="0" sz="1850" spc="10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class</a:t>
            </a:r>
            <a:r>
              <a:rPr dirty="0" sz="1850" spc="13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based</a:t>
            </a:r>
            <a:r>
              <a:rPr dirty="0" sz="1850" spc="105"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inheritance </a:t>
            </a:r>
            <a:r>
              <a:rPr dirty="0" sz="1850">
                <a:latin typeface="Arial"/>
                <a:cs typeface="Arial"/>
              </a:rPr>
              <a:t>Imperative</a:t>
            </a:r>
            <a:r>
              <a:rPr dirty="0" sz="1850" spc="165"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programming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660005" y="3961955"/>
            <a:ext cx="4173220" cy="1351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724535" marR="30480" indent="1906270">
              <a:lnSpc>
                <a:spcPct val="116700"/>
              </a:lnSpc>
              <a:spcBef>
                <a:spcPts val="135"/>
              </a:spcBef>
            </a:pPr>
            <a:r>
              <a:rPr dirty="0" sz="1850">
                <a:latin typeface="Arial"/>
                <a:cs typeface="Arial"/>
              </a:rPr>
              <a:t>Lexical</a:t>
            </a:r>
            <a:r>
              <a:rPr dirty="0" sz="1850" spc="130">
                <a:latin typeface="Arial"/>
                <a:cs typeface="Arial"/>
              </a:rPr>
              <a:t> </a:t>
            </a:r>
            <a:r>
              <a:rPr dirty="0" sz="1850" spc="-20">
                <a:latin typeface="Arial"/>
                <a:cs typeface="Arial"/>
              </a:rPr>
              <a:t>Scope </a:t>
            </a:r>
            <a:r>
              <a:rPr dirty="0" sz="1850">
                <a:latin typeface="Arial"/>
                <a:cs typeface="Arial"/>
              </a:rPr>
              <a:t>Functions</a:t>
            </a:r>
            <a:r>
              <a:rPr dirty="0" sz="1850" spc="10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are</a:t>
            </a:r>
            <a:r>
              <a:rPr dirty="0" sz="1850" spc="17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1</a:t>
            </a:r>
            <a:r>
              <a:rPr dirty="0" baseline="26666" sz="1875">
                <a:latin typeface="Arial"/>
                <a:cs typeface="Arial"/>
              </a:rPr>
              <a:t>st</a:t>
            </a:r>
            <a:r>
              <a:rPr dirty="0" baseline="26666" sz="1875" spc="397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class</a:t>
            </a:r>
            <a:r>
              <a:rPr dirty="0" sz="1850" spc="30"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citizens </a:t>
            </a:r>
            <a:r>
              <a:rPr dirty="0" sz="1850">
                <a:latin typeface="Arial"/>
                <a:cs typeface="Arial"/>
              </a:rPr>
              <a:t>OO</a:t>
            </a:r>
            <a:r>
              <a:rPr dirty="0" sz="1850" spc="11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using</a:t>
            </a:r>
            <a:r>
              <a:rPr dirty="0" sz="1850" spc="8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referential</a:t>
            </a:r>
            <a:r>
              <a:rPr dirty="0" sz="1850" spc="185"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inheritance</a:t>
            </a:r>
            <a:endParaRPr sz="1850">
              <a:latin typeface="Arial"/>
              <a:cs typeface="Arial"/>
            </a:endParaRPr>
          </a:p>
          <a:p>
            <a:pPr algn="just" marL="38100">
              <a:lnSpc>
                <a:spcPct val="100000"/>
              </a:lnSpc>
              <a:spcBef>
                <a:spcPts val="409"/>
              </a:spcBef>
            </a:pPr>
            <a:r>
              <a:rPr dirty="0" sz="1850">
                <a:latin typeface="Arial"/>
                <a:cs typeface="Arial"/>
              </a:rPr>
              <a:t>Imperative</a:t>
            </a:r>
            <a:r>
              <a:rPr dirty="0" sz="1850" spc="31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or</a:t>
            </a:r>
            <a:r>
              <a:rPr dirty="0" sz="1850" spc="2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Functional</a:t>
            </a:r>
            <a:r>
              <a:rPr dirty="0" sz="1850" spc="170"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programming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6700" y="1339392"/>
            <a:ext cx="11706225" cy="5520690"/>
            <a:chOff x="266700" y="1339392"/>
            <a:chExt cx="11706225" cy="552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4"/>
              <a:ext cx="11668125" cy="43910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49"/>
              <a:ext cx="10839450" cy="44196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11530584" y="0"/>
                  </a:moveTo>
                  <a:lnTo>
                    <a:pt x="0" y="0"/>
                  </a:lnTo>
                  <a:lnTo>
                    <a:pt x="0" y="4249547"/>
                  </a:lnTo>
                  <a:lnTo>
                    <a:pt x="11530584" y="4249547"/>
                  </a:lnTo>
                  <a:lnTo>
                    <a:pt x="11530584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47" y="2149144"/>
              <a:ext cx="11530965" cy="4250055"/>
            </a:xfrm>
            <a:custGeom>
              <a:avLst/>
              <a:gdLst/>
              <a:ahLst/>
              <a:cxnLst/>
              <a:rect l="l" t="t" r="r" b="b"/>
              <a:pathLst>
                <a:path w="11530965" h="4250055">
                  <a:moveTo>
                    <a:pt x="0" y="4249547"/>
                  </a:moveTo>
                  <a:lnTo>
                    <a:pt x="11530584" y="4249547"/>
                  </a:lnTo>
                  <a:lnTo>
                    <a:pt x="11530584" y="0"/>
                  </a:lnTo>
                  <a:lnTo>
                    <a:pt x="0" y="0"/>
                  </a:lnTo>
                  <a:lnTo>
                    <a:pt x="0" y="4249547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3/3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3997325" algn="l"/>
              </a:tabLst>
            </a:pPr>
            <a:r>
              <a:rPr dirty="0"/>
              <a:t>In</a:t>
            </a:r>
            <a:r>
              <a:rPr dirty="0" spc="-50"/>
              <a:t> </a:t>
            </a:r>
            <a:r>
              <a:rPr dirty="0"/>
              <a:t>addition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4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basic data</a:t>
            </a:r>
            <a:r>
              <a:rPr dirty="0" spc="-45"/>
              <a:t> </a:t>
            </a:r>
            <a:r>
              <a:rPr dirty="0"/>
              <a:t>type</a:t>
            </a:r>
            <a:r>
              <a:rPr dirty="0" spc="-50"/>
              <a:t> </a:t>
            </a:r>
            <a:r>
              <a:rPr dirty="0"/>
              <a:t>of Object,</a:t>
            </a:r>
            <a:r>
              <a:rPr dirty="0" spc="-95"/>
              <a:t> </a:t>
            </a:r>
            <a:r>
              <a:rPr dirty="0"/>
              <a:t>JavaScript</a:t>
            </a:r>
            <a:r>
              <a:rPr dirty="0" spc="-5"/>
              <a:t> </a:t>
            </a:r>
            <a:r>
              <a:rPr dirty="0"/>
              <a:t>provides several</a:t>
            </a:r>
            <a:r>
              <a:rPr dirty="0" spc="-50"/>
              <a:t> </a:t>
            </a:r>
            <a:r>
              <a:rPr dirty="0"/>
              <a:t>built-in</a:t>
            </a:r>
            <a:r>
              <a:rPr dirty="0" spc="-45"/>
              <a:t> </a:t>
            </a:r>
            <a:r>
              <a:rPr dirty="0"/>
              <a:t>objects</a:t>
            </a:r>
            <a:r>
              <a:rPr dirty="0" spc="-85"/>
              <a:t> </a:t>
            </a:r>
            <a:r>
              <a:rPr dirty="0"/>
              <a:t>that</a:t>
            </a:r>
            <a:r>
              <a:rPr dirty="0" spc="-10"/>
              <a:t> </a:t>
            </a:r>
            <a:r>
              <a:rPr dirty="0"/>
              <a:t>behave</a:t>
            </a:r>
            <a:r>
              <a:rPr dirty="0" spc="40"/>
              <a:t> </a:t>
            </a:r>
            <a:r>
              <a:rPr dirty="0" spc="-25"/>
              <a:t>as </a:t>
            </a:r>
            <a:r>
              <a:rPr dirty="0"/>
              <a:t>if</a:t>
            </a:r>
            <a:r>
              <a:rPr dirty="0" spc="65"/>
              <a:t> </a:t>
            </a:r>
            <a:r>
              <a:rPr dirty="0"/>
              <a:t>they</a:t>
            </a:r>
            <a:r>
              <a:rPr dirty="0" spc="-95"/>
              <a:t> </a:t>
            </a:r>
            <a:r>
              <a:rPr dirty="0"/>
              <a:t>were</a:t>
            </a:r>
            <a:r>
              <a:rPr dirty="0" spc="30"/>
              <a:t> </a:t>
            </a:r>
            <a:r>
              <a:rPr dirty="0"/>
              <a:t>composite</a:t>
            </a:r>
            <a:r>
              <a:rPr dirty="0" spc="-140"/>
              <a:t> </a:t>
            </a:r>
            <a:r>
              <a:rPr dirty="0"/>
              <a:t>data</a:t>
            </a:r>
            <a:r>
              <a:rPr dirty="0" spc="-55"/>
              <a:t> </a:t>
            </a:r>
            <a:r>
              <a:rPr dirty="0" spc="-10"/>
              <a:t>types.</a:t>
            </a:r>
            <a:r>
              <a:rPr dirty="0"/>
              <a:t>	E.G.</a:t>
            </a:r>
            <a:r>
              <a:rPr dirty="0" spc="-60"/>
              <a:t> </a:t>
            </a:r>
            <a:r>
              <a:rPr dirty="0"/>
              <a:t>Array,</a:t>
            </a:r>
            <a:r>
              <a:rPr dirty="0" spc="-55"/>
              <a:t> </a:t>
            </a:r>
            <a:r>
              <a:rPr dirty="0"/>
              <a:t>Date,</a:t>
            </a:r>
            <a:r>
              <a:rPr dirty="0" spc="-55"/>
              <a:t> </a:t>
            </a:r>
            <a:r>
              <a:rPr dirty="0"/>
              <a:t>Function,</a:t>
            </a:r>
            <a:r>
              <a:rPr dirty="0" spc="-55"/>
              <a:t> </a:t>
            </a:r>
            <a:r>
              <a:rPr dirty="0"/>
              <a:t>Math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RegEx</a:t>
            </a:r>
            <a:r>
              <a:rPr dirty="0" spc="30"/>
              <a:t> </a:t>
            </a:r>
            <a:r>
              <a:rPr dirty="0" spc="-20"/>
              <a:t>etc.</a:t>
            </a:r>
          </a:p>
          <a:p>
            <a:pPr marL="93980">
              <a:lnSpc>
                <a:spcPct val="100000"/>
              </a:lnSpc>
              <a:spcBef>
                <a:spcPts val="113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unordered</a:t>
            </a:r>
            <a:r>
              <a:rPr dirty="0" sz="1500" spc="-1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name:value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pairs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delimited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curly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braces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1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pet1:</a:t>
            </a:r>
            <a:r>
              <a:rPr dirty="0" sz="1500" spc="-10" b="1"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2A00FF"/>
                </a:solidFill>
                <a:latin typeface="Consolas"/>
                <a:cs typeface="Consolas"/>
              </a:rPr>
              <a:t>'cat'</a:t>
            </a:r>
            <a:r>
              <a:rPr dirty="0" sz="1500" spc="-10" b="1">
                <a:latin typeface="Consolas"/>
                <a:cs typeface="Consolas"/>
              </a:rPr>
              <a:t>,</a:t>
            </a:r>
            <a:endParaRPr sz="1500">
              <a:latin typeface="Consolas"/>
              <a:cs typeface="Consolas"/>
            </a:endParaRPr>
          </a:p>
          <a:p>
            <a:pPr marL="30353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latin typeface="Consolas"/>
                <a:cs typeface="Consolas"/>
              </a:rPr>
              <a:t>pet2: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2A00FF"/>
                </a:solidFill>
                <a:latin typeface="Consolas"/>
                <a:cs typeface="Consolas"/>
              </a:rPr>
              <a:t>'dog'</a:t>
            </a:r>
            <a:r>
              <a:rPr dirty="0" sz="1500" spc="-2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00" spc="-25" b="1">
                <a:latin typeface="Consolas"/>
                <a:cs typeface="Consolas"/>
              </a:rPr>
              <a:t>};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onsolas"/>
              <a:cs typeface="Consolas"/>
            </a:endParaRPr>
          </a:p>
          <a:p>
            <a:pPr marL="93980" marR="17100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Array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Zero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or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more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values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any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type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accessed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by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numerical,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0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based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index </a:t>
            </a:r>
            <a:r>
              <a:rPr dirty="0" sz="1500" spc="-10" b="1">
                <a:latin typeface="Consolas"/>
                <a:cs typeface="Consolas"/>
              </a:rPr>
              <a:t>[1,2,3,4,5];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93980" marR="25482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Function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special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has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both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properties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executable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content </a:t>
            </a:r>
            <a:r>
              <a:rPr dirty="0" sz="1500" b="1">
                <a:solidFill>
                  <a:srgbClr val="7E0054"/>
                </a:solidFill>
                <a:latin typeface="Consolas"/>
                <a:cs typeface="Consolas"/>
              </a:rPr>
              <a:t>function</a:t>
            </a:r>
            <a:r>
              <a:rPr dirty="0" sz="1500" b="1">
                <a:latin typeface="Consolas"/>
                <a:cs typeface="Consolas"/>
              </a:rPr>
              <a:t>()</a:t>
            </a:r>
            <a:r>
              <a:rPr dirty="0" sz="1500" spc="-25" b="1">
                <a:latin typeface="Consolas"/>
                <a:cs typeface="Consolas"/>
              </a:rPr>
              <a:t> </a:t>
            </a:r>
            <a:r>
              <a:rPr dirty="0" sz="1500" b="1">
                <a:latin typeface="Consolas"/>
                <a:cs typeface="Consolas"/>
              </a:rPr>
              <a:t>{</a:t>
            </a:r>
            <a:r>
              <a:rPr dirty="0" sz="1500" spc="-20" b="1"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/*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statements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*/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60" b="1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Consolas"/>
              <a:cs typeface="Consolas"/>
            </a:endParaRPr>
          </a:p>
          <a:p>
            <a:pPr marL="93980" marR="3699510">
              <a:lnSpc>
                <a:spcPct val="100000"/>
              </a:lnSpc>
              <a:tabLst>
                <a:tab pos="1142365" algn="l"/>
              </a:tabLst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Math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Contains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many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useful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mathematical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functions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constants </a:t>
            </a:r>
            <a:r>
              <a:rPr dirty="0" sz="1500" spc="-10" b="1">
                <a:latin typeface="Consolas"/>
                <a:cs typeface="Consolas"/>
              </a:rPr>
              <a:t>Math.PI;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Wingdings"/>
                <a:cs typeface="Wingdings"/>
              </a:rPr>
              <a:t></a:t>
            </a:r>
            <a:r>
              <a:rPr dirty="0" sz="1500" spc="465">
                <a:solidFill>
                  <a:srgbClr val="007E00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3.141592653589793</a:t>
            </a:r>
            <a:endParaRPr sz="1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Regular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Expression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Object.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tool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for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specifying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extracting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patterns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of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text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within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string</a:t>
            </a:r>
            <a:endParaRPr sz="15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  <a:spcBef>
                <a:spcPts val="5"/>
              </a:spcBef>
              <a:tabLst>
                <a:tab pos="8265795" algn="l"/>
              </a:tabLst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Regular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expressions</a:t>
            </a:r>
            <a:r>
              <a:rPr dirty="0" sz="1500" spc="-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are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sometimes</a:t>
            </a:r>
            <a:r>
              <a:rPr dirty="0" sz="1500" spc="-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confused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with</a:t>
            </a:r>
            <a:r>
              <a:rPr dirty="0" sz="1500" spc="-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Egyptian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hieroglyphics...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	:-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)</a:t>
            </a:r>
            <a:endParaRPr sz="1500">
              <a:latin typeface="Consolas"/>
              <a:cs typeface="Consola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74904" y="5857773"/>
            <a:ext cx="10229850" cy="399415"/>
            <a:chOff x="374904" y="5857773"/>
            <a:chExt cx="10229850" cy="3994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904" y="5857773"/>
              <a:ext cx="5147056" cy="3989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7698" y="5857773"/>
              <a:ext cx="5147056" cy="39899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7175" y="1339392"/>
            <a:ext cx="11715750" cy="4975860"/>
            <a:chOff x="257175" y="1339392"/>
            <a:chExt cx="11715750" cy="49758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5" y="2124074"/>
              <a:ext cx="11677650" cy="41719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" y="2114549"/>
              <a:ext cx="10820400" cy="42005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11531727" y="0"/>
                  </a:moveTo>
                  <a:lnTo>
                    <a:pt x="0" y="0"/>
                  </a:lnTo>
                  <a:lnTo>
                    <a:pt x="0" y="4034028"/>
                  </a:lnTo>
                  <a:lnTo>
                    <a:pt x="11531727" y="4034028"/>
                  </a:lnTo>
                  <a:lnTo>
                    <a:pt x="11531727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0" y="4034028"/>
                  </a:moveTo>
                  <a:lnTo>
                    <a:pt x="11531727" y="4034028"/>
                  </a:lnTo>
                  <a:lnTo>
                    <a:pt x="11531727" y="0"/>
                  </a:lnTo>
                  <a:lnTo>
                    <a:pt x="0" y="0"/>
                  </a:lnTo>
                  <a:lnTo>
                    <a:pt x="0" y="4034028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Variables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/>
              <a:t>Data</a:t>
            </a:r>
            <a:r>
              <a:rPr dirty="0" spc="150"/>
              <a:t> </a:t>
            </a:r>
            <a:r>
              <a:rPr dirty="0" spc="-10"/>
              <a:t>Types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314325" y="1419923"/>
            <a:ext cx="11499850" cy="17564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weakly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languages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JavaScript,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concept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declaring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should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particular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type.</a:t>
            </a:r>
            <a:r>
              <a:rPr dirty="0" sz="1800" spc="10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determined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simply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value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currently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holds.</a:t>
            </a:r>
            <a:endParaRPr sz="18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639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weakly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typed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language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means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types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are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determined</a:t>
            </a:r>
            <a:endParaRPr sz="1550">
              <a:latin typeface="Consolas"/>
              <a:cs typeface="Consolas"/>
            </a:endParaRPr>
          </a:p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dynamically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runtime,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statically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design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007E00"/>
                </a:solidFill>
                <a:latin typeface="Consolas"/>
                <a:cs typeface="Consolas"/>
              </a:rPr>
              <a:t>time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50">
              <a:latin typeface="Consolas"/>
              <a:cs typeface="Consolas"/>
            </a:endParaRPr>
          </a:p>
          <a:p>
            <a:pPr marL="83185">
              <a:lnSpc>
                <a:spcPct val="100000"/>
              </a:lnSpc>
              <a:tabLst>
                <a:tab pos="3429000" algn="l"/>
              </a:tabLst>
            </a:pPr>
            <a:r>
              <a:rPr dirty="0" sz="1550" b="1">
                <a:solidFill>
                  <a:srgbClr val="7E0054"/>
                </a:solidFill>
                <a:latin typeface="Consolas"/>
                <a:cs typeface="Consolas"/>
              </a:rPr>
              <a:t>var</a:t>
            </a:r>
            <a:r>
              <a:rPr dirty="0" sz="1550" spc="125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12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30" b="1"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2A00FF"/>
                </a:solidFill>
                <a:latin typeface="Consolas"/>
                <a:cs typeface="Consolas"/>
              </a:rPr>
              <a:t>'Hello</a:t>
            </a:r>
            <a:r>
              <a:rPr dirty="0" sz="1550" spc="12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2A00FF"/>
                </a:solidFill>
                <a:latin typeface="Consolas"/>
                <a:cs typeface="Consolas"/>
              </a:rPr>
              <a:t>world'</a:t>
            </a:r>
            <a:r>
              <a:rPr dirty="0" sz="1550" spc="-10" b="1">
                <a:latin typeface="Consolas"/>
                <a:cs typeface="Consolas"/>
              </a:rPr>
              <a:t>;</a:t>
            </a:r>
            <a:r>
              <a:rPr dirty="0" sz="1550" b="1">
                <a:latin typeface="Consolas"/>
                <a:cs typeface="Consolas"/>
              </a:rPr>
              <a:t>	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Variable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'whoAmI'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is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both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declared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&amp;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assigned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string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value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7175" y="1339392"/>
            <a:ext cx="11715750" cy="4975860"/>
            <a:chOff x="257175" y="1339392"/>
            <a:chExt cx="11715750" cy="49758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5" y="2124074"/>
              <a:ext cx="11677650" cy="41719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" y="2114549"/>
              <a:ext cx="10820400" cy="42005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11531727" y="0"/>
                  </a:moveTo>
                  <a:lnTo>
                    <a:pt x="0" y="0"/>
                  </a:lnTo>
                  <a:lnTo>
                    <a:pt x="0" y="4034028"/>
                  </a:lnTo>
                  <a:lnTo>
                    <a:pt x="11531727" y="4034028"/>
                  </a:lnTo>
                  <a:lnTo>
                    <a:pt x="11531727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0" y="4034028"/>
                  </a:moveTo>
                  <a:lnTo>
                    <a:pt x="11531727" y="4034028"/>
                  </a:lnTo>
                  <a:lnTo>
                    <a:pt x="11531727" y="0"/>
                  </a:lnTo>
                  <a:lnTo>
                    <a:pt x="0" y="0"/>
                  </a:lnTo>
                  <a:lnTo>
                    <a:pt x="0" y="4034028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Variables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/>
              <a:t>Data</a:t>
            </a:r>
            <a:r>
              <a:rPr dirty="0" spc="150"/>
              <a:t> </a:t>
            </a:r>
            <a:r>
              <a:rPr dirty="0" spc="-10"/>
              <a:t>Types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314325" y="1419923"/>
            <a:ext cx="11499850" cy="12700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weakly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languages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JavaScript,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concept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declaring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should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particular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type.</a:t>
            </a:r>
            <a:r>
              <a:rPr dirty="0" sz="1800" spc="10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determined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simply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value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currently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holds.</a:t>
            </a:r>
            <a:endParaRPr sz="18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639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weakly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typed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language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means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types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are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determined</a:t>
            </a:r>
            <a:endParaRPr sz="1550">
              <a:latin typeface="Consolas"/>
              <a:cs typeface="Consolas"/>
            </a:endParaRPr>
          </a:p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dynamically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runtime,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statically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design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007E00"/>
                </a:solidFill>
                <a:latin typeface="Consolas"/>
                <a:cs typeface="Consolas"/>
              </a:rPr>
              <a:t>time</a:t>
            </a:r>
            <a:endParaRPr sz="1550">
              <a:latin typeface="Consolas"/>
              <a:cs typeface="Consolas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366077" y="2974775"/>
          <a:ext cx="10478135" cy="933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8655"/>
                <a:gridCol w="443230"/>
                <a:gridCol w="1000760"/>
                <a:gridCol w="5750560"/>
              </a:tblGrid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1480"/>
                        </a:lnSpc>
                      </a:pPr>
                      <a:r>
                        <a:rPr dirty="0" sz="1550" b="1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r>
                        <a:rPr dirty="0" sz="1550" spc="125" b="1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latin typeface="Consolas"/>
                          <a:cs typeface="Consolas"/>
                        </a:rPr>
                        <a:t>whoAmI</a:t>
                      </a:r>
                      <a:r>
                        <a:rPr dirty="0" sz="1550" spc="1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550" spc="13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'Hello</a:t>
                      </a:r>
                      <a:r>
                        <a:rPr dirty="0" sz="1550" spc="120" b="1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world'</a:t>
                      </a:r>
                      <a:r>
                        <a:rPr dirty="0" sz="1550" spc="-10" b="1">
                          <a:latin typeface="Consolas"/>
                          <a:cs typeface="Consolas"/>
                        </a:rPr>
                        <a:t>;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480"/>
                        </a:lnSpc>
                      </a:pPr>
                      <a:r>
                        <a:rPr dirty="0" sz="1550" spc="-2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550" spc="-1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480"/>
                        </a:lnSpc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'whoAmI'</a:t>
                      </a:r>
                      <a:r>
                        <a:rPr dirty="0" sz="1550" spc="16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dirty="0" sz="1550" spc="17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both</a:t>
                      </a:r>
                      <a:r>
                        <a:rPr dirty="0" sz="1550" spc="9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declared</a:t>
                      </a:r>
                      <a:r>
                        <a:rPr dirty="0" sz="1550" spc="8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z="1550" spc="9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assigned</a:t>
                      </a:r>
                      <a:r>
                        <a:rPr dirty="0" sz="1550" spc="8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z="1550" spc="17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dirty="0" sz="1550" spc="9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670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50" b="1">
                          <a:latin typeface="Consolas"/>
                          <a:cs typeface="Consolas"/>
                        </a:rPr>
                        <a:t>whoAmI</a:t>
                      </a:r>
                      <a:r>
                        <a:rPr dirty="0" sz="1550" spc="10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550" spc="18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latin typeface="Consolas"/>
                          <a:cs typeface="Consolas"/>
                        </a:rPr>
                        <a:t>1.61792;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50" spc="-2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Now</a:t>
                      </a:r>
                      <a:r>
                        <a:rPr dirty="0" sz="1550" spc="3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2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z="1550" spc="1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</a:tr>
              <a:tr h="223520">
                <a:tc>
                  <a:txBody>
                    <a:bodyPr/>
                    <a:lstStyle/>
                    <a:p>
                      <a:pPr marL="31750">
                        <a:lnSpc>
                          <a:spcPts val="1664"/>
                        </a:lnSpc>
                      </a:pPr>
                      <a:r>
                        <a:rPr dirty="0" sz="1550" b="1">
                          <a:latin typeface="Consolas"/>
                          <a:cs typeface="Consolas"/>
                        </a:rPr>
                        <a:t>whoAmI</a:t>
                      </a:r>
                      <a:r>
                        <a:rPr dirty="0" sz="1550" spc="9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550" spc="17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latin typeface="Consolas"/>
                          <a:cs typeface="Consolas"/>
                        </a:rPr>
                        <a:t>[1,2,3,4,5];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664"/>
                        </a:lnSpc>
                      </a:pPr>
                      <a:r>
                        <a:rPr dirty="0" sz="1550" spc="-2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4"/>
                        </a:lnSpc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Now</a:t>
                      </a:r>
                      <a:r>
                        <a:rPr dirty="0" sz="1550" spc="3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2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664"/>
                        </a:lnSpc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dirty="0" sz="1550" spc="6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57175" y="1339392"/>
            <a:ext cx="11715750" cy="4975860"/>
            <a:chOff x="257175" y="1339392"/>
            <a:chExt cx="11715750" cy="49758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5" y="2124074"/>
              <a:ext cx="11677650" cy="41719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" y="2114549"/>
              <a:ext cx="10820400" cy="42005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11531727" y="0"/>
                  </a:moveTo>
                  <a:lnTo>
                    <a:pt x="0" y="0"/>
                  </a:lnTo>
                  <a:lnTo>
                    <a:pt x="0" y="4034028"/>
                  </a:lnTo>
                  <a:lnTo>
                    <a:pt x="11531727" y="4034028"/>
                  </a:lnTo>
                  <a:lnTo>
                    <a:pt x="11531727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0" y="4034028"/>
                  </a:moveTo>
                  <a:lnTo>
                    <a:pt x="11531727" y="4034028"/>
                  </a:lnTo>
                  <a:lnTo>
                    <a:pt x="11531727" y="0"/>
                  </a:lnTo>
                  <a:lnTo>
                    <a:pt x="0" y="0"/>
                  </a:lnTo>
                  <a:lnTo>
                    <a:pt x="0" y="4034028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Variables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/>
              <a:t>Data</a:t>
            </a:r>
            <a:r>
              <a:rPr dirty="0" spc="150"/>
              <a:t> </a:t>
            </a:r>
            <a:r>
              <a:rPr dirty="0" spc="-10"/>
              <a:t>Types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314325" y="1419923"/>
            <a:ext cx="11499850" cy="12700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weakly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languages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JavaScript,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concept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declaring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should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particular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type.</a:t>
            </a:r>
            <a:r>
              <a:rPr dirty="0" sz="1800" spc="10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determined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simply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value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currently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holds.</a:t>
            </a:r>
            <a:endParaRPr sz="180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639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weakly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typed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language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means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types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are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determined</a:t>
            </a:r>
            <a:endParaRPr sz="1550">
              <a:latin typeface="Consolas"/>
              <a:cs typeface="Consolas"/>
            </a:endParaRPr>
          </a:p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dynamically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runtime,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statically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design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007E00"/>
                </a:solidFill>
                <a:latin typeface="Consolas"/>
                <a:cs typeface="Consolas"/>
              </a:rPr>
              <a:t>time</a:t>
            </a:r>
            <a:endParaRPr sz="1550">
              <a:latin typeface="Consolas"/>
              <a:cs typeface="Consolas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366077" y="2974775"/>
          <a:ext cx="10478135" cy="1419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8655"/>
                <a:gridCol w="443230"/>
                <a:gridCol w="1000760"/>
                <a:gridCol w="5750560"/>
              </a:tblGrid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1480"/>
                        </a:lnSpc>
                      </a:pPr>
                      <a:r>
                        <a:rPr dirty="0" sz="1550" b="1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var</a:t>
                      </a:r>
                      <a:r>
                        <a:rPr dirty="0" sz="1550" spc="125" b="1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latin typeface="Consolas"/>
                          <a:cs typeface="Consolas"/>
                        </a:rPr>
                        <a:t>whoAmI</a:t>
                      </a:r>
                      <a:r>
                        <a:rPr dirty="0" sz="1550" spc="1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550" spc="13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'Hello</a:t>
                      </a:r>
                      <a:r>
                        <a:rPr dirty="0" sz="1550" spc="120" b="1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solidFill>
                            <a:srgbClr val="2A00FF"/>
                          </a:solidFill>
                          <a:latin typeface="Consolas"/>
                          <a:cs typeface="Consolas"/>
                        </a:rPr>
                        <a:t>world'</a:t>
                      </a:r>
                      <a:r>
                        <a:rPr dirty="0" sz="1550" spc="-10" b="1">
                          <a:latin typeface="Consolas"/>
                          <a:cs typeface="Consolas"/>
                        </a:rPr>
                        <a:t>;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480"/>
                        </a:lnSpc>
                      </a:pPr>
                      <a:r>
                        <a:rPr dirty="0" sz="1550" spc="-2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dirty="0" sz="1550" spc="-1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Variable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480"/>
                        </a:lnSpc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'whoAmI'</a:t>
                      </a:r>
                      <a:r>
                        <a:rPr dirty="0" sz="1550" spc="16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dirty="0" sz="1550" spc="17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both</a:t>
                      </a:r>
                      <a:r>
                        <a:rPr dirty="0" sz="1550" spc="9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declared</a:t>
                      </a:r>
                      <a:r>
                        <a:rPr dirty="0" sz="1550" spc="8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&amp;</a:t>
                      </a:r>
                      <a:r>
                        <a:rPr dirty="0" sz="1550" spc="9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assigned</a:t>
                      </a:r>
                      <a:r>
                        <a:rPr dirty="0" sz="1550" spc="8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z="1550" spc="17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string</a:t>
                      </a:r>
                      <a:r>
                        <a:rPr dirty="0" sz="1550" spc="9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value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6703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50" b="1">
                          <a:latin typeface="Consolas"/>
                          <a:cs typeface="Consolas"/>
                        </a:rPr>
                        <a:t>whoAmI</a:t>
                      </a:r>
                      <a:r>
                        <a:rPr dirty="0" sz="1550" spc="10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550" spc="18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latin typeface="Consolas"/>
                          <a:cs typeface="Consolas"/>
                        </a:rPr>
                        <a:t>1.61792;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50" spc="-2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Now</a:t>
                      </a:r>
                      <a:r>
                        <a:rPr dirty="0" sz="1550" spc="3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2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z="1550" spc="1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number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</a:tr>
              <a:tr h="367030">
                <a:tc>
                  <a:txBody>
                    <a:bodyPr/>
                    <a:lstStyle/>
                    <a:p>
                      <a:pPr marL="31750">
                        <a:lnSpc>
                          <a:spcPts val="1670"/>
                        </a:lnSpc>
                      </a:pPr>
                      <a:r>
                        <a:rPr dirty="0" sz="1550" b="1">
                          <a:latin typeface="Consolas"/>
                          <a:cs typeface="Consolas"/>
                        </a:rPr>
                        <a:t>whoAmI</a:t>
                      </a:r>
                      <a:r>
                        <a:rPr dirty="0" sz="1550" spc="9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550" spc="17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latin typeface="Consolas"/>
                          <a:cs typeface="Consolas"/>
                        </a:rPr>
                        <a:t>[1,2,3,4,5];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670"/>
                        </a:lnSpc>
                      </a:pPr>
                      <a:r>
                        <a:rPr dirty="0" sz="1550" spc="-2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0"/>
                        </a:lnSpc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Now</a:t>
                      </a:r>
                      <a:r>
                        <a:rPr dirty="0" sz="1550" spc="3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2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670"/>
                        </a:lnSpc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an</a:t>
                      </a:r>
                      <a:r>
                        <a:rPr dirty="0" sz="1550" spc="6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  <a:spcBef>
                          <a:spcPts val="745"/>
                        </a:spcBef>
                      </a:pPr>
                      <a:r>
                        <a:rPr dirty="0" sz="1550" b="1">
                          <a:latin typeface="Consolas"/>
                          <a:cs typeface="Consolas"/>
                        </a:rPr>
                        <a:t>whoAmI</a:t>
                      </a:r>
                      <a:r>
                        <a:rPr dirty="0" sz="1550" spc="10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550" spc="18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20" b="1">
                          <a:solidFill>
                            <a:srgbClr val="7E0054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r>
                        <a:rPr dirty="0" sz="1550" spc="-20" b="1">
                          <a:latin typeface="Consolas"/>
                          <a:cs typeface="Consolas"/>
                        </a:rPr>
                        <a:t>;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algn="r" marR="51435">
                        <a:lnSpc>
                          <a:spcPts val="1855"/>
                        </a:lnSpc>
                        <a:spcBef>
                          <a:spcPts val="745"/>
                        </a:spcBef>
                      </a:pPr>
                      <a:r>
                        <a:rPr dirty="0" sz="1550" spc="-2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  <a:spcBef>
                          <a:spcPts val="745"/>
                        </a:spcBef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Now</a:t>
                      </a:r>
                      <a:r>
                        <a:rPr dirty="0" sz="1550" spc="3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2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it's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855"/>
                        </a:lnSpc>
                        <a:spcBef>
                          <a:spcPts val="745"/>
                        </a:spcBef>
                      </a:pPr>
                      <a:r>
                        <a:rPr dirty="0" sz="155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dirty="0" sz="1550" spc="15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550" spc="-10" b="1">
                          <a:solidFill>
                            <a:srgbClr val="007E00"/>
                          </a:solidFill>
                          <a:latin typeface="Consolas"/>
                          <a:cs typeface="Consolas"/>
                        </a:rPr>
                        <a:t>Boolean</a:t>
                      </a:r>
                      <a:endParaRPr sz="1550">
                        <a:latin typeface="Consolas"/>
                        <a:cs typeface="Consolas"/>
                      </a:endParaRPr>
                    </a:p>
                  </a:txBody>
                  <a:tcPr marL="0" marR="0" marB="0" marT="9461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Variables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/>
              <a:t>Data</a:t>
            </a:r>
            <a:r>
              <a:rPr dirty="0" spc="150"/>
              <a:t> </a:t>
            </a:r>
            <a:r>
              <a:rPr dirty="0" spc="-10"/>
              <a:t>Types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325" y="1419923"/>
            <a:ext cx="11499850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weakly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languages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JavaScript,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concept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declaring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should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particular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type.</a:t>
            </a:r>
            <a:r>
              <a:rPr dirty="0" sz="1800" spc="10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determined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simply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value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currently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holds.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57175" y="2114550"/>
            <a:ext cx="11715750" cy="4200525"/>
            <a:chOff x="257175" y="2114550"/>
            <a:chExt cx="11715750" cy="42005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5" y="2124075"/>
              <a:ext cx="11677650" cy="4171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" y="2114550"/>
              <a:ext cx="10820400" cy="420052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11531727" y="0"/>
                  </a:moveTo>
                  <a:lnTo>
                    <a:pt x="0" y="0"/>
                  </a:lnTo>
                  <a:lnTo>
                    <a:pt x="0" y="4034028"/>
                  </a:lnTo>
                  <a:lnTo>
                    <a:pt x="11531727" y="4034028"/>
                  </a:lnTo>
                  <a:lnTo>
                    <a:pt x="11531727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0" y="4034028"/>
                  </a:moveTo>
                  <a:lnTo>
                    <a:pt x="11531727" y="4034028"/>
                  </a:lnTo>
                  <a:lnTo>
                    <a:pt x="11531727" y="0"/>
                  </a:lnTo>
                  <a:lnTo>
                    <a:pt x="0" y="0"/>
                  </a:lnTo>
                  <a:lnTo>
                    <a:pt x="0" y="4034028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85127" y="2176081"/>
            <a:ext cx="8917305" cy="1000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weakly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typed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language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means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types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are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determined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dynamically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runtime,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statically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design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007E00"/>
                </a:solidFill>
                <a:latin typeface="Consolas"/>
                <a:cs typeface="Consolas"/>
              </a:rPr>
              <a:t>time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3357879" algn="l"/>
              </a:tabLst>
            </a:pPr>
            <a:r>
              <a:rPr dirty="0" sz="1550" b="1">
                <a:solidFill>
                  <a:srgbClr val="7E0054"/>
                </a:solidFill>
                <a:latin typeface="Consolas"/>
                <a:cs typeface="Consolas"/>
              </a:rPr>
              <a:t>var</a:t>
            </a:r>
            <a:r>
              <a:rPr dirty="0" sz="1550" spc="125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12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30" b="1"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2A00FF"/>
                </a:solidFill>
                <a:latin typeface="Consolas"/>
                <a:cs typeface="Consolas"/>
              </a:rPr>
              <a:t>'Hello</a:t>
            </a:r>
            <a:r>
              <a:rPr dirty="0" sz="1550" spc="12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2A00FF"/>
                </a:solidFill>
                <a:latin typeface="Consolas"/>
                <a:cs typeface="Consolas"/>
              </a:rPr>
              <a:t>world'</a:t>
            </a:r>
            <a:r>
              <a:rPr dirty="0" sz="1550" spc="-10" b="1">
                <a:latin typeface="Consolas"/>
                <a:cs typeface="Consolas"/>
              </a:rPr>
              <a:t>;</a:t>
            </a:r>
            <a:r>
              <a:rPr dirty="0" sz="1550" b="1">
                <a:latin typeface="Consolas"/>
                <a:cs typeface="Consolas"/>
              </a:rPr>
              <a:t>	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Variable</a:t>
            </a:r>
            <a:r>
              <a:rPr dirty="0" sz="1550" spc="1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'whoAmI'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is</a:t>
            </a:r>
            <a:r>
              <a:rPr dirty="0" sz="1550" spc="1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both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declared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&amp;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assigned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9394762" y="2910522"/>
            <a:ext cx="13544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string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value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5127" y="3396932"/>
            <a:ext cx="2363470" cy="5137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10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80" b="1">
                <a:latin typeface="Consolas"/>
                <a:cs typeface="Consolas"/>
              </a:rPr>
              <a:t> </a:t>
            </a:r>
            <a:r>
              <a:rPr dirty="0" sz="1550" spc="-10" b="1">
                <a:latin typeface="Consolas"/>
                <a:cs typeface="Consolas"/>
              </a:rPr>
              <a:t>1.61792;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9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75" b="1">
                <a:latin typeface="Consolas"/>
                <a:cs typeface="Consolas"/>
              </a:rPr>
              <a:t> </a:t>
            </a:r>
            <a:r>
              <a:rPr dirty="0" sz="1550" spc="-10" b="1">
                <a:latin typeface="Consolas"/>
                <a:cs typeface="Consolas"/>
              </a:rPr>
              <a:t>[1,2,3,4,5];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30878" y="3396932"/>
            <a:ext cx="2240915" cy="5137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Now</a:t>
            </a:r>
            <a:r>
              <a:rPr dirty="0" sz="1550" spc="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it's</a:t>
            </a:r>
            <a:r>
              <a:rPr dirty="0" sz="1550" spc="10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number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Now</a:t>
            </a:r>
            <a:r>
              <a:rPr dirty="0" sz="1550" spc="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it's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007E00"/>
                </a:solidFill>
                <a:latin typeface="Consolas"/>
                <a:cs typeface="Consolas"/>
              </a:rPr>
              <a:t>array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5127" y="4131373"/>
            <a:ext cx="158432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10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80" b="1"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7E0054"/>
                </a:solidFill>
                <a:latin typeface="Consolas"/>
                <a:cs typeface="Consolas"/>
              </a:rPr>
              <a:t>true</a:t>
            </a:r>
            <a:r>
              <a:rPr dirty="0" sz="1550" spc="-20" b="1"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30878" y="4131373"/>
            <a:ext cx="23545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Now</a:t>
            </a:r>
            <a:r>
              <a:rPr dirty="0" sz="1550" spc="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it's</a:t>
            </a:r>
            <a:r>
              <a:rPr dirty="0" sz="1550" spc="1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Boolean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5127" y="4617656"/>
            <a:ext cx="114490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9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75" b="1">
                <a:latin typeface="Consolas"/>
                <a:cs typeface="Consolas"/>
              </a:rPr>
              <a:t> </a:t>
            </a:r>
            <a:r>
              <a:rPr dirty="0" sz="1550" spc="-50" b="1">
                <a:latin typeface="Consolas"/>
                <a:cs typeface="Consolas"/>
              </a:rPr>
              <a:t>{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30878" y="4617656"/>
            <a:ext cx="235585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9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Now</a:t>
            </a:r>
            <a:r>
              <a:rPr dirty="0" sz="1550" spc="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it's</a:t>
            </a:r>
            <a:r>
              <a:rPr dirty="0" sz="1550" spc="114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object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5127" y="4866004"/>
            <a:ext cx="3251835" cy="504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Consolas"/>
                <a:cs typeface="Consolas"/>
              </a:rPr>
              <a:t>someProperty:</a:t>
            </a:r>
            <a:r>
              <a:rPr dirty="0" sz="1550" spc="175" b="1"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2A00FF"/>
                </a:solidFill>
                <a:latin typeface="Consolas"/>
                <a:cs typeface="Consolas"/>
              </a:rPr>
              <a:t>'Hello</a:t>
            </a:r>
            <a:r>
              <a:rPr dirty="0" sz="1550" spc="17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2A00FF"/>
                </a:solidFill>
                <a:latin typeface="Consolas"/>
                <a:cs typeface="Consolas"/>
              </a:rPr>
              <a:t>world'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50" spc="-50" b="1">
                <a:latin typeface="Consolas"/>
                <a:cs typeface="Consolas"/>
              </a:rPr>
              <a:t>}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Variables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/>
              <a:t>Data</a:t>
            </a:r>
            <a:r>
              <a:rPr dirty="0" spc="150"/>
              <a:t> </a:t>
            </a:r>
            <a:r>
              <a:rPr dirty="0" spc="-10"/>
              <a:t>Types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325" y="1419923"/>
            <a:ext cx="11499850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weakly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languages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JavaScript,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there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concept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declaring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should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hold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particular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type.</a:t>
            </a:r>
            <a:r>
              <a:rPr dirty="0" sz="1800" spc="10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variable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determined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simply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by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value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currently</a:t>
            </a:r>
            <a:r>
              <a:rPr dirty="0" sz="1800" spc="-11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holds.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57175" y="2114550"/>
            <a:ext cx="11715750" cy="4200525"/>
            <a:chOff x="257175" y="2114550"/>
            <a:chExt cx="11715750" cy="42005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5" y="2124075"/>
              <a:ext cx="11677650" cy="41719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" y="2114550"/>
              <a:ext cx="10820400" cy="420052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11531727" y="0"/>
                  </a:moveTo>
                  <a:lnTo>
                    <a:pt x="0" y="0"/>
                  </a:lnTo>
                  <a:lnTo>
                    <a:pt x="0" y="4034028"/>
                  </a:lnTo>
                  <a:lnTo>
                    <a:pt x="11531727" y="4034028"/>
                  </a:lnTo>
                  <a:lnTo>
                    <a:pt x="11531727" y="0"/>
                  </a:lnTo>
                  <a:close/>
                </a:path>
              </a:pathLst>
            </a:custGeom>
            <a:solidFill>
              <a:srgbClr val="FFF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5373" y="2148433"/>
              <a:ext cx="11532235" cy="4034154"/>
            </a:xfrm>
            <a:custGeom>
              <a:avLst/>
              <a:gdLst/>
              <a:ahLst/>
              <a:cxnLst/>
              <a:rect l="l" t="t" r="r" b="b"/>
              <a:pathLst>
                <a:path w="11532235" h="4034154">
                  <a:moveTo>
                    <a:pt x="0" y="4034028"/>
                  </a:moveTo>
                  <a:lnTo>
                    <a:pt x="11531727" y="4034028"/>
                  </a:lnTo>
                  <a:lnTo>
                    <a:pt x="11531727" y="0"/>
                  </a:lnTo>
                  <a:lnTo>
                    <a:pt x="0" y="0"/>
                  </a:lnTo>
                  <a:lnTo>
                    <a:pt x="0" y="4034028"/>
                  </a:lnTo>
                  <a:close/>
                </a:path>
              </a:pathLst>
            </a:custGeom>
            <a:ln w="953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85127" y="2176081"/>
            <a:ext cx="8917305" cy="10007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weakly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typed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language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means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that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data</a:t>
            </a:r>
            <a:r>
              <a:rPr dirty="0" sz="1550" spc="7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types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are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determined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dynamically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runtime,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statically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at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design</a:t>
            </a:r>
            <a:r>
              <a:rPr dirty="0" sz="1550" spc="8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007E00"/>
                </a:solidFill>
                <a:latin typeface="Consolas"/>
                <a:cs typeface="Consolas"/>
              </a:rPr>
              <a:t>time</a:t>
            </a:r>
            <a:endParaRPr sz="15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tabLst>
                <a:tab pos="3357879" algn="l"/>
              </a:tabLst>
            </a:pPr>
            <a:r>
              <a:rPr dirty="0" sz="1550" b="1">
                <a:solidFill>
                  <a:srgbClr val="7E0054"/>
                </a:solidFill>
                <a:latin typeface="Consolas"/>
                <a:cs typeface="Consolas"/>
              </a:rPr>
              <a:t>var</a:t>
            </a:r>
            <a:r>
              <a:rPr dirty="0" sz="1550" spc="125" b="1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12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30" b="1"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2A00FF"/>
                </a:solidFill>
                <a:latin typeface="Consolas"/>
                <a:cs typeface="Consolas"/>
              </a:rPr>
              <a:t>'Hello</a:t>
            </a:r>
            <a:r>
              <a:rPr dirty="0" sz="1550" spc="12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2A00FF"/>
                </a:solidFill>
                <a:latin typeface="Consolas"/>
                <a:cs typeface="Consolas"/>
              </a:rPr>
              <a:t>world'</a:t>
            </a:r>
            <a:r>
              <a:rPr dirty="0" sz="1550" spc="-10" b="1">
                <a:latin typeface="Consolas"/>
                <a:cs typeface="Consolas"/>
              </a:rPr>
              <a:t>;</a:t>
            </a:r>
            <a:r>
              <a:rPr dirty="0" sz="1550" b="1">
                <a:latin typeface="Consolas"/>
                <a:cs typeface="Consolas"/>
              </a:rPr>
              <a:t>	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Variable</a:t>
            </a:r>
            <a:r>
              <a:rPr dirty="0" sz="1550" spc="1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'whoAmI'</a:t>
            </a:r>
            <a:r>
              <a:rPr dirty="0" sz="1550" spc="16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is</a:t>
            </a:r>
            <a:r>
              <a:rPr dirty="0" sz="1550" spc="1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both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declared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&amp;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assigned</a:t>
            </a:r>
            <a:r>
              <a:rPr dirty="0" sz="1550" spc="8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9394762" y="2910522"/>
            <a:ext cx="13544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string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value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5127" y="3396932"/>
            <a:ext cx="2363470" cy="5137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10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80" b="1">
                <a:latin typeface="Consolas"/>
                <a:cs typeface="Consolas"/>
              </a:rPr>
              <a:t> </a:t>
            </a:r>
            <a:r>
              <a:rPr dirty="0" sz="1550" spc="-10" b="1">
                <a:latin typeface="Consolas"/>
                <a:cs typeface="Consolas"/>
              </a:rPr>
              <a:t>1.61792;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9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75" b="1">
                <a:latin typeface="Consolas"/>
                <a:cs typeface="Consolas"/>
              </a:rPr>
              <a:t> </a:t>
            </a:r>
            <a:r>
              <a:rPr dirty="0" sz="1550" spc="-10" b="1">
                <a:latin typeface="Consolas"/>
                <a:cs typeface="Consolas"/>
              </a:rPr>
              <a:t>[1,2,3,4,5];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30878" y="3396932"/>
            <a:ext cx="2240915" cy="5137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Now</a:t>
            </a:r>
            <a:r>
              <a:rPr dirty="0" sz="1550" spc="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it's</a:t>
            </a:r>
            <a:r>
              <a:rPr dirty="0" sz="1550" spc="10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number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Now</a:t>
            </a:r>
            <a:r>
              <a:rPr dirty="0" sz="1550" spc="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it's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007E00"/>
                </a:solidFill>
                <a:latin typeface="Consolas"/>
                <a:cs typeface="Consolas"/>
              </a:rPr>
              <a:t>array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5127" y="4131373"/>
            <a:ext cx="158432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10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80" b="1"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7E0054"/>
                </a:solidFill>
                <a:latin typeface="Consolas"/>
                <a:cs typeface="Consolas"/>
              </a:rPr>
              <a:t>true</a:t>
            </a:r>
            <a:r>
              <a:rPr dirty="0" sz="1550" spc="-20" b="1">
                <a:latin typeface="Consolas"/>
                <a:cs typeface="Consolas"/>
              </a:rPr>
              <a:t>;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30878" y="4131373"/>
            <a:ext cx="235458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Now</a:t>
            </a:r>
            <a:r>
              <a:rPr dirty="0" sz="1550" spc="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it's</a:t>
            </a:r>
            <a:r>
              <a:rPr dirty="0" sz="1550" spc="1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50" spc="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Boolean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5127" y="4617656"/>
            <a:ext cx="114490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90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175" b="1">
                <a:latin typeface="Consolas"/>
                <a:cs typeface="Consolas"/>
              </a:rPr>
              <a:t> </a:t>
            </a:r>
            <a:r>
              <a:rPr dirty="0" sz="1550" spc="-50" b="1">
                <a:latin typeface="Consolas"/>
                <a:cs typeface="Consolas"/>
              </a:rPr>
              <a:t>{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30878" y="4617656"/>
            <a:ext cx="235585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9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Now</a:t>
            </a:r>
            <a:r>
              <a:rPr dirty="0" sz="1550" spc="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it's</a:t>
            </a:r>
            <a:r>
              <a:rPr dirty="0" sz="1550" spc="114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50" spc="10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007E00"/>
                </a:solidFill>
                <a:latin typeface="Consolas"/>
                <a:cs typeface="Consolas"/>
              </a:rPr>
              <a:t>object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5127" y="4866004"/>
            <a:ext cx="3251835" cy="5041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Consolas"/>
                <a:cs typeface="Consolas"/>
              </a:rPr>
              <a:t>someProperty:</a:t>
            </a:r>
            <a:r>
              <a:rPr dirty="0" sz="1550" spc="175" b="1"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2A00FF"/>
                </a:solidFill>
                <a:latin typeface="Consolas"/>
                <a:cs typeface="Consolas"/>
              </a:rPr>
              <a:t>'Hello</a:t>
            </a:r>
            <a:r>
              <a:rPr dirty="0" sz="1550" spc="170" b="1">
                <a:solidFill>
                  <a:srgbClr val="2A00FF"/>
                </a:solidFill>
                <a:latin typeface="Consolas"/>
                <a:cs typeface="Consolas"/>
              </a:rPr>
              <a:t> </a:t>
            </a:r>
            <a:r>
              <a:rPr dirty="0" sz="1550" spc="-10" b="1">
                <a:solidFill>
                  <a:srgbClr val="2A00FF"/>
                </a:solidFill>
                <a:latin typeface="Consolas"/>
                <a:cs typeface="Consolas"/>
              </a:rPr>
              <a:t>world'</a:t>
            </a:r>
            <a:endParaRPr sz="1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50" spc="-50" b="1">
                <a:latin typeface="Consolas"/>
                <a:cs typeface="Consolas"/>
              </a:rPr>
              <a:t>}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5127" y="5600382"/>
            <a:ext cx="269875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latin typeface="Consolas"/>
                <a:cs typeface="Consolas"/>
              </a:rPr>
              <a:t>whoAmI</a:t>
            </a:r>
            <a:r>
              <a:rPr dirty="0" sz="1550" spc="105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=</a:t>
            </a:r>
            <a:r>
              <a:rPr dirty="0" sz="1550" spc="200" b="1"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7E0054"/>
                </a:solidFill>
                <a:latin typeface="Consolas"/>
                <a:cs typeface="Consolas"/>
              </a:rPr>
              <a:t>function</a:t>
            </a:r>
            <a:r>
              <a:rPr dirty="0" sz="1550" b="1">
                <a:latin typeface="Consolas"/>
                <a:cs typeface="Consolas"/>
              </a:rPr>
              <a:t>()</a:t>
            </a:r>
            <a:r>
              <a:rPr dirty="0" sz="1550" spc="105" b="1">
                <a:latin typeface="Consolas"/>
                <a:cs typeface="Consolas"/>
              </a:rPr>
              <a:t> </a:t>
            </a:r>
            <a:r>
              <a:rPr dirty="0" sz="1550" b="1">
                <a:latin typeface="Consolas"/>
                <a:cs typeface="Consolas"/>
              </a:rPr>
              <a:t>{</a:t>
            </a:r>
            <a:r>
              <a:rPr dirty="0" sz="1550" spc="110" b="1">
                <a:latin typeface="Consolas"/>
                <a:cs typeface="Consolas"/>
              </a:rPr>
              <a:t> </a:t>
            </a:r>
            <a:r>
              <a:rPr dirty="0" sz="1550" spc="-25" b="1">
                <a:latin typeface="Consolas"/>
                <a:cs typeface="Consolas"/>
              </a:rPr>
              <a:t>};</a:t>
            </a:r>
            <a:endParaRPr sz="155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30878" y="5600382"/>
            <a:ext cx="3573779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50" spc="1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Now</a:t>
            </a:r>
            <a:r>
              <a:rPr dirty="0" sz="1550" spc="5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it's</a:t>
            </a:r>
            <a:r>
              <a:rPr dirty="0" sz="1550" spc="13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a...you</a:t>
            </a:r>
            <a:r>
              <a:rPr dirty="0" sz="1550" spc="5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get</a:t>
            </a:r>
            <a:r>
              <a:rPr dirty="0" sz="1550" spc="1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b="1">
                <a:solidFill>
                  <a:srgbClr val="007E00"/>
                </a:solidFill>
                <a:latin typeface="Consolas"/>
                <a:cs typeface="Consolas"/>
              </a:rPr>
              <a:t>the</a:t>
            </a:r>
            <a:r>
              <a:rPr dirty="0" sz="1550" spc="5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50" spc="-20" b="1">
                <a:solidFill>
                  <a:srgbClr val="007E00"/>
                </a:solidFill>
                <a:latin typeface="Consolas"/>
                <a:cs typeface="Consolas"/>
              </a:rPr>
              <a:t>idea</a:t>
            </a:r>
            <a:endParaRPr sz="15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Strongly</a:t>
            </a:r>
            <a:r>
              <a:rPr dirty="0" spc="100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/>
              <a:t>vs.</a:t>
            </a:r>
            <a:r>
              <a:rPr dirty="0" spc="-30"/>
              <a:t> </a:t>
            </a:r>
            <a:r>
              <a:rPr dirty="0"/>
              <a:t>Weakly</a:t>
            </a:r>
            <a:r>
              <a:rPr dirty="0" spc="25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 spc="-10"/>
              <a:t>Languages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05117" y="1345120"/>
            <a:ext cx="9979025" cy="178498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two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schools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thought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determining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should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stored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variables:</a:t>
            </a:r>
            <a:endParaRPr sz="2000">
              <a:latin typeface="Arial"/>
              <a:cs typeface="Arial"/>
            </a:endParaRPr>
          </a:p>
          <a:p>
            <a:pPr marL="357505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7505" algn="l"/>
              </a:tabLst>
            </a:pPr>
            <a:r>
              <a:rPr dirty="0" sz="2000" b="1">
                <a:latin typeface="Arial"/>
                <a:cs typeface="Arial"/>
              </a:rPr>
              <a:t>ABAP</a:t>
            </a:r>
            <a:r>
              <a:rPr dirty="0" sz="2000" spc="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Strong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(or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Static)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  <a:p>
            <a:pPr marL="377190" marR="423672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Apart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symbols,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all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ABAP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 </a:t>
            </a:r>
            <a:r>
              <a:rPr dirty="0" sz="2000">
                <a:latin typeface="Arial"/>
                <a:cs typeface="Arial"/>
              </a:rPr>
              <a:t>must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defined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declaration </a:t>
            </a:r>
            <a:r>
              <a:rPr dirty="0" sz="2000" spc="-2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Strongly</a:t>
            </a:r>
            <a:r>
              <a:rPr dirty="0" spc="100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/>
              <a:t>vs.</a:t>
            </a:r>
            <a:r>
              <a:rPr dirty="0" spc="-30"/>
              <a:t> </a:t>
            </a:r>
            <a:r>
              <a:rPr dirty="0"/>
              <a:t>Weakly</a:t>
            </a:r>
            <a:r>
              <a:rPr dirty="0" spc="25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 spc="-10"/>
              <a:t>Languages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05117" y="1419923"/>
            <a:ext cx="997902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two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schools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thought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determining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should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stored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1731479"/>
            <a:ext cx="5744845" cy="139890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ABAP</a:t>
            </a:r>
            <a:r>
              <a:rPr dirty="0" sz="2000" spc="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Strong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(or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Static)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  <a:p>
            <a:pPr marL="374650" marR="508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Apart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symbols,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all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ABAP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 </a:t>
            </a:r>
            <a:r>
              <a:rPr dirty="0" sz="2000">
                <a:latin typeface="Arial"/>
                <a:cs typeface="Arial"/>
              </a:rPr>
              <a:t>must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defined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declaration </a:t>
            </a:r>
            <a:r>
              <a:rPr dirty="0" sz="2000" spc="-2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56959" y="1731479"/>
            <a:ext cx="5563870" cy="10934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JavaScript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uses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Weak</a:t>
            </a:r>
            <a:r>
              <a:rPr dirty="0" sz="2000" spc="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(or</a:t>
            </a:r>
            <a:r>
              <a:rPr dirty="0" sz="2000" spc="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Dynamic)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variable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takes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whatever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currently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holds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Strongly</a:t>
            </a:r>
            <a:r>
              <a:rPr dirty="0" spc="100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/>
              <a:t>vs.</a:t>
            </a:r>
            <a:r>
              <a:rPr dirty="0" spc="-30"/>
              <a:t> </a:t>
            </a:r>
            <a:r>
              <a:rPr dirty="0"/>
              <a:t>Weakly</a:t>
            </a:r>
            <a:r>
              <a:rPr dirty="0" spc="25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 spc="-10"/>
              <a:t>Languages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05117" y="1419923"/>
            <a:ext cx="997902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two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schools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thought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determining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should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stored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56959" y="1731479"/>
            <a:ext cx="5563870" cy="10934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JavaScript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uses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Weak</a:t>
            </a:r>
            <a:r>
              <a:rPr dirty="0" sz="2000" spc="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(or</a:t>
            </a:r>
            <a:r>
              <a:rPr dirty="0" sz="2000" spc="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Dynamic)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variable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takes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whatever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currently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holds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7340" y="1731479"/>
            <a:ext cx="5744845" cy="173672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ABAP</a:t>
            </a:r>
            <a:r>
              <a:rPr dirty="0" sz="2000" spc="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Strong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(or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Static)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  <a:p>
            <a:pPr marL="374650" marR="508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Apart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symbols,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all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ABAP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 </a:t>
            </a:r>
            <a:r>
              <a:rPr dirty="0" sz="2000">
                <a:latin typeface="Arial"/>
                <a:cs typeface="Arial"/>
              </a:rPr>
              <a:t>must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defined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declaration </a:t>
            </a:r>
            <a:r>
              <a:rPr dirty="0" sz="2000" spc="-2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Pros and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Cons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Strong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2307" y="3457511"/>
            <a:ext cx="5189855" cy="721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dirty="0" sz="2250" spc="-50">
                <a:solidFill>
                  <a:srgbClr val="4FB81C"/>
                </a:solidFill>
                <a:latin typeface="Arial"/>
                <a:cs typeface="Arial"/>
              </a:rPr>
              <a:t>+</a:t>
            </a:r>
            <a:r>
              <a:rPr dirty="0" sz="2250">
                <a:solidFill>
                  <a:srgbClr val="4FB81C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errors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trapped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compile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tabLst>
                <a:tab pos="342900" algn="l"/>
              </a:tabLst>
            </a:pPr>
            <a:r>
              <a:rPr dirty="0" sz="2250" spc="-5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225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Rigid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reduce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flexibility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Strongly</a:t>
            </a:r>
            <a:r>
              <a:rPr dirty="0" spc="100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/>
              <a:t>vs.</a:t>
            </a:r>
            <a:r>
              <a:rPr dirty="0" spc="-30"/>
              <a:t> </a:t>
            </a:r>
            <a:r>
              <a:rPr dirty="0"/>
              <a:t>Weakly</a:t>
            </a:r>
            <a:r>
              <a:rPr dirty="0" spc="25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 spc="-10"/>
              <a:t>Languages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05117" y="1419923"/>
            <a:ext cx="997902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two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schools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thought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determining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should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stored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56959" y="1731479"/>
            <a:ext cx="5563870" cy="10934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JavaScript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uses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Weak</a:t>
            </a:r>
            <a:r>
              <a:rPr dirty="0" sz="2000" spc="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(or</a:t>
            </a:r>
            <a:r>
              <a:rPr dirty="0" sz="2000" spc="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Dynamic)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variable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takes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whatever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currently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holds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7340" y="1731479"/>
            <a:ext cx="5744845" cy="173672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ABAP</a:t>
            </a:r>
            <a:r>
              <a:rPr dirty="0" sz="2000" spc="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Strong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(or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Static)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  <a:p>
            <a:pPr marL="374650" marR="508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Apart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symbols,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all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ABAP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 </a:t>
            </a:r>
            <a:r>
              <a:rPr dirty="0" sz="2000">
                <a:latin typeface="Arial"/>
                <a:cs typeface="Arial"/>
              </a:rPr>
              <a:t>must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defined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declaration </a:t>
            </a:r>
            <a:r>
              <a:rPr dirty="0" sz="2000" spc="-2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Pros and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Cons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Strong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2307" y="3457511"/>
            <a:ext cx="5189855" cy="721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dirty="0" sz="2250" spc="-50">
                <a:solidFill>
                  <a:srgbClr val="4FB81C"/>
                </a:solidFill>
                <a:latin typeface="Arial"/>
                <a:cs typeface="Arial"/>
              </a:rPr>
              <a:t>+</a:t>
            </a:r>
            <a:r>
              <a:rPr dirty="0" sz="2250">
                <a:solidFill>
                  <a:srgbClr val="4FB81C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errors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trapped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compile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tabLst>
                <a:tab pos="342900" algn="l"/>
              </a:tabLst>
            </a:pPr>
            <a:r>
              <a:rPr dirty="0" sz="2250" spc="-5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225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Rigid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reduce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flexibility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84951" y="3133407"/>
            <a:ext cx="411607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Pros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and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Weak</a:t>
            </a:r>
            <a:r>
              <a:rPr dirty="0" sz="2000" spc="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59854" y="3457511"/>
            <a:ext cx="5182235" cy="98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sz="2250" spc="-5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225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errors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 only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trapped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runtime</a:t>
            </a:r>
            <a:endParaRPr sz="1800">
              <a:latin typeface="Arial"/>
              <a:cs typeface="Arial"/>
            </a:endParaRPr>
          </a:p>
          <a:p>
            <a:pPr marL="342900" marR="5080" indent="-342900">
              <a:lnSpc>
                <a:spcPts val="2180"/>
              </a:lnSpc>
              <a:spcBef>
                <a:spcPts val="590"/>
              </a:spcBef>
              <a:tabLst>
                <a:tab pos="342265" algn="l"/>
              </a:tabLst>
            </a:pPr>
            <a:r>
              <a:rPr dirty="0" sz="2250" spc="-50">
                <a:solidFill>
                  <a:srgbClr val="4FB81C"/>
                </a:solidFill>
                <a:latin typeface="Arial"/>
                <a:cs typeface="Arial"/>
              </a:rPr>
              <a:t>+</a:t>
            </a:r>
            <a:r>
              <a:rPr dirty="0" sz="2250">
                <a:solidFill>
                  <a:srgbClr val="4FB81C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Highly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flexible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dynamic </a:t>
            </a:r>
            <a:r>
              <a:rPr dirty="0" sz="1800">
                <a:latin typeface="Arial"/>
                <a:cs typeface="Arial"/>
              </a:rPr>
              <a:t>style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coding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Strongly</a:t>
            </a:r>
            <a:r>
              <a:rPr dirty="0" spc="100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/>
              <a:t>vs.</a:t>
            </a:r>
            <a:r>
              <a:rPr dirty="0" spc="-30"/>
              <a:t> </a:t>
            </a:r>
            <a:r>
              <a:rPr dirty="0"/>
              <a:t>Weakly</a:t>
            </a:r>
            <a:r>
              <a:rPr dirty="0" spc="25"/>
              <a:t> </a:t>
            </a:r>
            <a:r>
              <a:rPr dirty="0"/>
              <a:t>Typed</a:t>
            </a:r>
            <a:r>
              <a:rPr dirty="0" spc="95"/>
              <a:t> </a:t>
            </a:r>
            <a:r>
              <a:rPr dirty="0" spc="-10"/>
              <a:t>Languages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05117" y="1419923"/>
            <a:ext cx="997902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two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schools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thought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determining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should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stored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56959" y="1731479"/>
            <a:ext cx="5563870" cy="10934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JavaScript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uses</a:t>
            </a:r>
            <a:r>
              <a:rPr dirty="0" sz="2000" spc="-10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Weak</a:t>
            </a:r>
            <a:r>
              <a:rPr dirty="0" sz="2000" spc="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(or</a:t>
            </a:r>
            <a:r>
              <a:rPr dirty="0" sz="2000" spc="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Dynamic)</a:t>
            </a:r>
            <a:r>
              <a:rPr dirty="0" sz="2000" spc="-10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variable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takes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whatever</a:t>
            </a:r>
            <a:endParaRPr sz="200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currently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holds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7340" y="1731479"/>
            <a:ext cx="5744845" cy="173672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ABAP</a:t>
            </a:r>
            <a:r>
              <a:rPr dirty="0" sz="2000" spc="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uses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Strong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(or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Static)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  <a:p>
            <a:pPr marL="374650" marR="508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Apart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from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field</a:t>
            </a:r>
            <a:r>
              <a:rPr dirty="0" sz="2000" spc="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symbols,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all</a:t>
            </a:r>
            <a:r>
              <a:rPr dirty="0" sz="2000" spc="-1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ABAP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variables </a:t>
            </a:r>
            <a:r>
              <a:rPr dirty="0" sz="2000">
                <a:latin typeface="Arial"/>
                <a:cs typeface="Arial"/>
              </a:rPr>
              <a:t>must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have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defined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declaration </a:t>
            </a:r>
            <a:r>
              <a:rPr dirty="0" sz="2000" spc="-2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Pros and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Cons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Strong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2307" y="3457511"/>
            <a:ext cx="5189855" cy="721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dirty="0" sz="2250" spc="-50">
                <a:solidFill>
                  <a:srgbClr val="4FB81C"/>
                </a:solidFill>
                <a:latin typeface="Arial"/>
                <a:cs typeface="Arial"/>
              </a:rPr>
              <a:t>+</a:t>
            </a:r>
            <a:r>
              <a:rPr dirty="0" sz="2250">
                <a:solidFill>
                  <a:srgbClr val="4FB81C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errors</a:t>
            </a:r>
            <a:r>
              <a:rPr dirty="0" sz="1800" spc="10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trapped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compile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tabLst>
                <a:tab pos="342900" algn="l"/>
              </a:tabLst>
            </a:pPr>
            <a:r>
              <a:rPr dirty="0" sz="2250" spc="-5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225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Rigid</a:t>
            </a:r>
            <a:r>
              <a:rPr dirty="0" sz="1800" spc="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systems</a:t>
            </a:r>
            <a:r>
              <a:rPr dirty="0" sz="1800" spc="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reduce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</a:t>
            </a:r>
            <a:r>
              <a:rPr dirty="0" sz="1800" spc="-19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flexibility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84951" y="3133407"/>
            <a:ext cx="411607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Pros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and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Cons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Weak</a:t>
            </a:r>
            <a:r>
              <a:rPr dirty="0" sz="2000" spc="4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Typing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59854" y="3457511"/>
            <a:ext cx="5182235" cy="98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dirty="0" sz="2250" spc="-5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z="225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errors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can only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trapped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runtime</a:t>
            </a:r>
            <a:endParaRPr sz="1800">
              <a:latin typeface="Arial"/>
              <a:cs typeface="Arial"/>
            </a:endParaRPr>
          </a:p>
          <a:p>
            <a:pPr marL="342900" marR="5080" indent="-342900">
              <a:lnSpc>
                <a:spcPts val="2180"/>
              </a:lnSpc>
              <a:spcBef>
                <a:spcPts val="590"/>
              </a:spcBef>
              <a:tabLst>
                <a:tab pos="342265" algn="l"/>
              </a:tabLst>
            </a:pPr>
            <a:r>
              <a:rPr dirty="0" sz="2250" spc="-50">
                <a:solidFill>
                  <a:srgbClr val="4FB81C"/>
                </a:solidFill>
                <a:latin typeface="Arial"/>
                <a:cs typeface="Arial"/>
              </a:rPr>
              <a:t>+</a:t>
            </a:r>
            <a:r>
              <a:rPr dirty="0" sz="2250">
                <a:solidFill>
                  <a:srgbClr val="4FB81C"/>
                </a:solidFill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Highly</a:t>
            </a:r>
            <a:r>
              <a:rPr dirty="0" sz="1800" spc="-1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flexible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type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allows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dynamic </a:t>
            </a:r>
            <a:r>
              <a:rPr dirty="0" sz="1800">
                <a:latin typeface="Arial"/>
                <a:cs typeface="Arial"/>
              </a:rPr>
              <a:t>style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coding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5117" y="5119687"/>
            <a:ext cx="11074400" cy="640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Compiled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languages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(E.G.</a:t>
            </a:r>
            <a:r>
              <a:rPr dirty="0" sz="2000" spc="-180">
                <a:latin typeface="Arial"/>
                <a:cs typeface="Arial"/>
              </a:rPr>
              <a:t> </a:t>
            </a:r>
            <a:r>
              <a:rPr dirty="0" sz="2000" spc="-45">
                <a:latin typeface="Arial"/>
                <a:cs typeface="Arial"/>
              </a:rPr>
              <a:t>ABAP,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Java,</a:t>
            </a:r>
            <a:r>
              <a:rPr dirty="0" sz="2000" spc="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C)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strong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typing,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whereas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interpreted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scripting </a:t>
            </a:r>
            <a:r>
              <a:rPr dirty="0" sz="2000">
                <a:latin typeface="Arial"/>
                <a:cs typeface="Arial"/>
              </a:rPr>
              <a:t>languages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(E.G.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JavaScript,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Ruby,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Python)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tend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weak</a:t>
            </a:r>
            <a:r>
              <a:rPr dirty="0" sz="2000" spc="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typing.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25"/>
              <a:t> </a:t>
            </a:r>
            <a:r>
              <a:rPr dirty="0"/>
              <a:t>Data</a:t>
            </a:r>
            <a:r>
              <a:rPr dirty="0" spc="175"/>
              <a:t> </a:t>
            </a:r>
            <a:r>
              <a:rPr dirty="0"/>
              <a:t>Types:</a:t>
            </a:r>
            <a:r>
              <a:rPr dirty="0" spc="120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117" y="1347812"/>
            <a:ext cx="10713720" cy="78867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JavaScript,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only</a:t>
            </a:r>
            <a:r>
              <a:rPr dirty="0" sz="2000" spc="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6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000">
                <a:latin typeface="Arial"/>
                <a:cs typeface="Arial"/>
              </a:rPr>
              <a:t>At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any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time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variable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belongs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only</a:t>
            </a:r>
            <a:r>
              <a:rPr dirty="0" sz="2000" spc="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following</a:t>
            </a:r>
            <a:r>
              <a:rPr dirty="0" sz="2000" spc="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types.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686050"/>
            <a:ext cx="9772650" cy="2981325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251804" y="2700608"/>
          <a:ext cx="9768205" cy="287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0535"/>
                <a:gridCol w="7941309"/>
              </a:tblGrid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21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76CA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dirty="0" sz="2100" spc="-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dirty="0" sz="2100" spc="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1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this</a:t>
                      </a:r>
                      <a:r>
                        <a:rPr dirty="0" sz="21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variable…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R w="12700">
                      <a:solidFill>
                        <a:srgbClr val="0076CA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6CA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100" spc="-20">
                          <a:latin typeface="Arial"/>
                          <a:cs typeface="Arial"/>
                        </a:rPr>
                        <a:t>Null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0076CA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100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2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explicitly</a:t>
                      </a:r>
                      <a:r>
                        <a:rPr dirty="0" sz="2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defined</a:t>
                      </a:r>
                      <a:r>
                        <a:rPr dirty="0" sz="2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21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having</a:t>
                      </a:r>
                      <a:r>
                        <a:rPr dirty="0" sz="2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no</a:t>
                      </a:r>
                      <a:r>
                        <a:rPr dirty="0" sz="2100" spc="-1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10">
                          <a:latin typeface="Arial"/>
                          <a:cs typeface="Arial"/>
                        </a:rPr>
                        <a:t>value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0076CA">
                        <a:alpha val="39999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100" spc="-10">
                          <a:latin typeface="Arial"/>
                          <a:cs typeface="Arial"/>
                        </a:rPr>
                        <a:t>Undefined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BBC9E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100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2100" spc="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10">
                          <a:latin typeface="Arial"/>
                          <a:cs typeface="Arial"/>
                        </a:rPr>
                        <a:t>indeterminate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BBC9E7"/>
                    </a:solidFill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100" spc="-10">
                          <a:latin typeface="Arial"/>
                          <a:cs typeface="Arial"/>
                        </a:rPr>
                        <a:t>Boolean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0076CA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100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2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either</a:t>
                      </a:r>
                      <a:r>
                        <a:rPr dirty="0" sz="2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2100" spc="-5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2100" spc="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20">
                          <a:solidFill>
                            <a:srgbClr val="660066"/>
                          </a:solidFill>
                          <a:latin typeface="Arial"/>
                          <a:cs typeface="Arial"/>
                        </a:rPr>
                        <a:t>false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0076CA">
                        <a:alpha val="39999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100" spc="-10">
                          <a:latin typeface="Arial"/>
                          <a:cs typeface="Arial"/>
                        </a:rPr>
                        <a:t>String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BBC9E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2100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21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21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immutable</a:t>
                      </a:r>
                      <a:r>
                        <a:rPr dirty="0" sz="2100" spc="-1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collection</a:t>
                      </a:r>
                      <a:r>
                        <a:rPr dirty="0" sz="2100" spc="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1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zero</a:t>
                      </a:r>
                      <a:r>
                        <a:rPr dirty="0" sz="2100" spc="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or</a:t>
                      </a:r>
                      <a:r>
                        <a:rPr dirty="0" sz="2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more</a:t>
                      </a:r>
                      <a:r>
                        <a:rPr dirty="0" sz="2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Unicode</a:t>
                      </a:r>
                      <a:r>
                        <a:rPr dirty="0" sz="21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10">
                          <a:latin typeface="Arial"/>
                          <a:cs typeface="Arial"/>
                        </a:rPr>
                        <a:t>characters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BBC9E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00" spc="-10">
                          <a:latin typeface="Arial"/>
                          <a:cs typeface="Arial"/>
                        </a:rPr>
                        <a:t>Number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0076CA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100">
                          <a:latin typeface="Arial"/>
                          <a:cs typeface="Arial"/>
                        </a:rPr>
                        <a:t>Can</a:t>
                      </a:r>
                      <a:r>
                        <a:rPr dirty="0" sz="2100" spc="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be</a:t>
                      </a:r>
                      <a:r>
                        <a:rPr dirty="0" sz="21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used</a:t>
                      </a:r>
                      <a:r>
                        <a:rPr dirty="0" sz="2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1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mathematical</a:t>
                      </a:r>
                      <a:r>
                        <a:rPr dirty="0" sz="21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10">
                          <a:latin typeface="Arial"/>
                          <a:cs typeface="Arial"/>
                        </a:rPr>
                        <a:t>operations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0076CA">
                        <a:alpha val="39999"/>
                      </a:srgb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100" spc="-10">
                          <a:latin typeface="Arial"/>
                          <a:cs typeface="Arial"/>
                        </a:rPr>
                        <a:t>Object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BBC9E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2100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2100" spc="-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an</a:t>
                      </a:r>
                      <a:r>
                        <a:rPr dirty="0" sz="2100" spc="-1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unordered</a:t>
                      </a:r>
                      <a:r>
                        <a:rPr dirty="0" sz="21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collection</a:t>
                      </a:r>
                      <a:r>
                        <a:rPr dirty="0" sz="2100" spc="8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1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>
                          <a:latin typeface="Arial"/>
                          <a:cs typeface="Arial"/>
                        </a:rPr>
                        <a:t>name/value</a:t>
                      </a:r>
                      <a:r>
                        <a:rPr dirty="0" sz="21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100" spc="-10">
                          <a:latin typeface="Arial"/>
                          <a:cs typeface="Arial"/>
                        </a:rPr>
                        <a:t>pairs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0076CA"/>
                      </a:solidFill>
                      <a:prstDash val="solid"/>
                    </a:lnL>
                    <a:lnR w="12700">
                      <a:solidFill>
                        <a:srgbClr val="0076CA"/>
                      </a:solidFill>
                      <a:prstDash val="solid"/>
                    </a:lnR>
                    <a:lnT w="12700">
                      <a:solidFill>
                        <a:srgbClr val="0076CA"/>
                      </a:solidFill>
                      <a:prstDash val="solid"/>
                    </a:lnT>
                    <a:lnB w="12700">
                      <a:solidFill>
                        <a:srgbClr val="0076CA"/>
                      </a:solidFill>
                      <a:prstDash val="solid"/>
                    </a:lnB>
                    <a:solidFill>
                      <a:srgbClr val="BBC9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JavaScript</a:t>
            </a:r>
            <a:r>
              <a:rPr dirty="0" spc="10"/>
              <a:t> </a:t>
            </a:r>
            <a:r>
              <a:rPr dirty="0"/>
              <a:t>Data</a:t>
            </a:r>
            <a:r>
              <a:rPr dirty="0" spc="160"/>
              <a:t> </a:t>
            </a:r>
            <a:r>
              <a:rPr dirty="0"/>
              <a:t>Types</a:t>
            </a:r>
            <a:r>
              <a:rPr dirty="0" spc="165"/>
              <a:t> </a:t>
            </a:r>
            <a:r>
              <a:rPr dirty="0" spc="-25"/>
              <a:t>1/3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117" y="1419923"/>
            <a:ext cx="59905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coding,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types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</a:t>
            </a:r>
            <a:r>
              <a:rPr dirty="0" sz="2000" spc="8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follows: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66700" y="2114550"/>
            <a:ext cx="11706225" cy="3733800"/>
            <a:chOff x="266700" y="2114550"/>
            <a:chExt cx="11706225" cy="37338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24075"/>
              <a:ext cx="11668125" cy="36957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2114550"/>
              <a:ext cx="10839450" cy="37338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26847" y="2149182"/>
            <a:ext cx="11530965" cy="3557270"/>
          </a:xfrm>
          <a:prstGeom prst="rect">
            <a:avLst/>
          </a:prstGeom>
          <a:solidFill>
            <a:srgbClr val="FFFFEF"/>
          </a:solidFill>
          <a:ln w="9534">
            <a:solidFill>
              <a:srgbClr val="BEBEBE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320"/>
              </a:spcBef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47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-----------------------------------------------------------------------------------------------</a:t>
            </a:r>
            <a:r>
              <a:rPr dirty="0" sz="1500" spc="-50" b="1">
                <a:solidFill>
                  <a:srgbClr val="007E00"/>
                </a:solidFill>
                <a:latin typeface="Consolas"/>
                <a:cs typeface="Consolas"/>
              </a:rPr>
              <a:t>-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</a:pP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Special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  <a:tabLst>
                <a:tab pos="1539875" algn="l"/>
              </a:tabLst>
            </a:pP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null</a:t>
            </a:r>
            <a:r>
              <a:rPr dirty="0" sz="1500" spc="-10" b="1">
                <a:latin typeface="Consolas"/>
                <a:cs typeface="Consolas"/>
              </a:rPr>
              <a:t>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Indicates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00" spc="-2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explicit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 non-value</a:t>
            </a:r>
            <a:endParaRPr sz="1500">
              <a:latin typeface="Consolas"/>
              <a:cs typeface="Consolas"/>
            </a:endParaRPr>
          </a:p>
          <a:p>
            <a:pPr marL="71755">
              <a:lnSpc>
                <a:spcPct val="100000"/>
              </a:lnSpc>
              <a:tabLst>
                <a:tab pos="1539875" algn="l"/>
              </a:tabLst>
            </a:pPr>
            <a:r>
              <a:rPr dirty="0" sz="1500" spc="-10" b="1">
                <a:solidFill>
                  <a:srgbClr val="7E0054"/>
                </a:solidFill>
                <a:latin typeface="Consolas"/>
                <a:cs typeface="Consolas"/>
              </a:rPr>
              <a:t>undefined</a:t>
            </a:r>
            <a:r>
              <a:rPr dirty="0" sz="1500" spc="-10" b="1">
                <a:latin typeface="Consolas"/>
                <a:cs typeface="Consolas"/>
              </a:rPr>
              <a:t>;</a:t>
            </a:r>
            <a:r>
              <a:rPr dirty="0" sz="1500" b="1">
                <a:latin typeface="Consolas"/>
                <a:cs typeface="Consolas"/>
              </a:rPr>
              <a:t>	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//</a:t>
            </a:r>
            <a:r>
              <a:rPr dirty="0" sz="1500" spc="-30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Indicates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an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indeterminate</a:t>
            </a:r>
            <a:r>
              <a:rPr dirty="0" sz="1500" spc="-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value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(E.G.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a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variable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is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declared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but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b="1">
                <a:solidFill>
                  <a:srgbClr val="007E00"/>
                </a:solidFill>
                <a:latin typeface="Consolas"/>
                <a:cs typeface="Consolas"/>
              </a:rPr>
              <a:t>not</a:t>
            </a:r>
            <a:r>
              <a:rPr dirty="0" sz="1500" spc="-25" b="1">
                <a:solidFill>
                  <a:srgbClr val="007E00"/>
                </a:solidFill>
                <a:latin typeface="Consolas"/>
                <a:cs typeface="Consolas"/>
              </a:rPr>
              <a:t> </a:t>
            </a:r>
            <a:r>
              <a:rPr dirty="0" sz="1500" spc="-10" b="1">
                <a:solidFill>
                  <a:srgbClr val="007E00"/>
                </a:solidFill>
                <a:latin typeface="Consolas"/>
                <a:cs typeface="Consolas"/>
              </a:rPr>
              <a:t>initialised)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©</a:t>
            </a:r>
            <a:r>
              <a:rPr dirty="0" spc="340"/>
              <a:t> </a:t>
            </a:r>
            <a:r>
              <a:rPr dirty="0"/>
              <a:t>2013</a:t>
            </a:r>
            <a:r>
              <a:rPr dirty="0" spc="130"/>
              <a:t> </a:t>
            </a:r>
            <a:r>
              <a:rPr dirty="0"/>
              <a:t>SAP</a:t>
            </a:r>
            <a:r>
              <a:rPr dirty="0" spc="5"/>
              <a:t> </a:t>
            </a:r>
            <a:r>
              <a:rPr dirty="0"/>
              <a:t>AG.</a:t>
            </a:r>
            <a:r>
              <a:rPr dirty="0" spc="9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rights</a:t>
            </a:r>
            <a:r>
              <a:rPr dirty="0" spc="105"/>
              <a:t> </a:t>
            </a:r>
            <a:r>
              <a:rPr dirty="0" spc="-10"/>
              <a:t>reserved.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 Whealy</dc:creator>
  <dc:subject>JavaScript coding</dc:subject>
  <dc:title>JavaScript for Beginners</dc:title>
  <dcterms:created xsi:type="dcterms:W3CDTF">2024-12-10T10:20:23Z</dcterms:created>
  <dcterms:modified xsi:type="dcterms:W3CDTF">2024-12-10T10:20:23Z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2024-12-10T00:00:00Z</vt:filetime>
  </property>
  <property fmtid="{D5CDD505-2E9C-101B-9397-08002B2CF9AE}" pid="5" name="Producer">
    <vt:lpwstr>Microsoft® PowerPoint® 2010</vt:lpwstr>
  </property>
</Properties>
</file>