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3"/>
  </p:notesMasterIdLst>
  <p:sldIdLst>
    <p:sldId id="282" r:id="rId3"/>
    <p:sldId id="387" r:id="rId4"/>
    <p:sldId id="428" r:id="rId5"/>
    <p:sldId id="427" r:id="rId6"/>
    <p:sldId id="532" r:id="rId7"/>
    <p:sldId id="533" r:id="rId8"/>
    <p:sldId id="430" r:id="rId9"/>
    <p:sldId id="434" r:id="rId10"/>
    <p:sldId id="534" r:id="rId11"/>
    <p:sldId id="435" r:id="rId12"/>
    <p:sldId id="436" r:id="rId13"/>
    <p:sldId id="437" r:id="rId14"/>
    <p:sldId id="438" r:id="rId15"/>
    <p:sldId id="439" r:id="rId16"/>
    <p:sldId id="440" r:id="rId17"/>
    <p:sldId id="441" r:id="rId18"/>
    <p:sldId id="500" r:id="rId19"/>
    <p:sldId id="501" r:id="rId20"/>
    <p:sldId id="442" r:id="rId21"/>
    <p:sldId id="443" r:id="rId22"/>
    <p:sldId id="444" r:id="rId23"/>
    <p:sldId id="445" r:id="rId24"/>
    <p:sldId id="446" r:id="rId25"/>
    <p:sldId id="447" r:id="rId26"/>
    <p:sldId id="448" r:id="rId27"/>
    <p:sldId id="449" r:id="rId28"/>
    <p:sldId id="450" r:id="rId29"/>
    <p:sldId id="451" r:id="rId30"/>
    <p:sldId id="452" r:id="rId31"/>
    <p:sldId id="453" r:id="rId32"/>
    <p:sldId id="454" r:id="rId33"/>
    <p:sldId id="455" r:id="rId34"/>
    <p:sldId id="456" r:id="rId35"/>
    <p:sldId id="457" r:id="rId36"/>
    <p:sldId id="458" r:id="rId37"/>
    <p:sldId id="459" r:id="rId38"/>
    <p:sldId id="460" r:id="rId39"/>
    <p:sldId id="461" r:id="rId40"/>
    <p:sldId id="462" r:id="rId41"/>
    <p:sldId id="463" r:id="rId42"/>
    <p:sldId id="464" r:id="rId43"/>
    <p:sldId id="465" r:id="rId44"/>
    <p:sldId id="466" r:id="rId45"/>
    <p:sldId id="467" r:id="rId46"/>
    <p:sldId id="468" r:id="rId47"/>
    <p:sldId id="469" r:id="rId48"/>
    <p:sldId id="470" r:id="rId49"/>
    <p:sldId id="471" r:id="rId50"/>
    <p:sldId id="472" r:id="rId51"/>
    <p:sldId id="473" r:id="rId52"/>
    <p:sldId id="474" r:id="rId53"/>
    <p:sldId id="475" r:id="rId54"/>
    <p:sldId id="476" r:id="rId55"/>
    <p:sldId id="477" r:id="rId56"/>
    <p:sldId id="478" r:id="rId57"/>
    <p:sldId id="479" r:id="rId58"/>
    <p:sldId id="480" r:id="rId59"/>
    <p:sldId id="481" r:id="rId60"/>
    <p:sldId id="482" r:id="rId61"/>
    <p:sldId id="483" r:id="rId62"/>
    <p:sldId id="484" r:id="rId63"/>
    <p:sldId id="516" r:id="rId64"/>
    <p:sldId id="531" r:id="rId65"/>
    <p:sldId id="524" r:id="rId66"/>
    <p:sldId id="515" r:id="rId67"/>
    <p:sldId id="522" r:id="rId68"/>
    <p:sldId id="517" r:id="rId69"/>
    <p:sldId id="519" r:id="rId70"/>
    <p:sldId id="523" r:id="rId71"/>
    <p:sldId id="518" r:id="rId72"/>
    <p:sldId id="520" r:id="rId73"/>
    <p:sldId id="521" r:id="rId74"/>
    <p:sldId id="525" r:id="rId75"/>
    <p:sldId id="526" r:id="rId76"/>
    <p:sldId id="527" r:id="rId77"/>
    <p:sldId id="528" r:id="rId78"/>
    <p:sldId id="530" r:id="rId79"/>
    <p:sldId id="529" r:id="rId80"/>
    <p:sldId id="371" r:id="rId81"/>
    <p:sldId id="365" r:id="rId8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10" autoAdjust="0"/>
    <p:restoredTop sz="94676"/>
  </p:normalViewPr>
  <p:slideViewPr>
    <p:cSldViewPr snapToGrid="0">
      <p:cViewPr varScale="1">
        <p:scale>
          <a:sx n="105" d="100"/>
          <a:sy n="105" d="100"/>
        </p:scale>
        <p:origin x="13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7B15D5-F9AC-4344-92C6-565A5174D220}" type="doc">
      <dgm:prSet loTypeId="urn:microsoft.com/office/officeart/2005/8/layout/vProcess5" loCatId="process" qsTypeId="urn:microsoft.com/office/officeart/2005/8/quickstyle/simple1" qsCatId="simple" csTypeId="urn:microsoft.com/office/officeart/2005/8/colors/accent5_1" csCatId="accent5" phldr="1"/>
      <dgm:spPr/>
      <dgm:t>
        <a:bodyPr/>
        <a:lstStyle/>
        <a:p>
          <a:endParaRPr lang="de-DE"/>
        </a:p>
      </dgm:t>
    </dgm:pt>
    <dgm:pt modelId="{3D1748DE-5C36-434F-BD32-A7E138A76E66}">
      <dgm:prSet phldrT="[Text]" custT="1"/>
      <dgm:spPr>
        <a:ln>
          <a:solidFill>
            <a:schemeClr val="accent3">
              <a:lumMod val="40000"/>
              <a:lumOff val="60000"/>
            </a:schemeClr>
          </a:solidFill>
        </a:ln>
      </dgm:spPr>
      <dgm:t>
        <a:bodyPr/>
        <a:lstStyle/>
        <a:p>
          <a:r>
            <a:rPr lang="en-US" sz="1800" dirty="0" err="1"/>
            <a:t>Erstellung</a:t>
          </a:r>
          <a:r>
            <a:rPr lang="en-US" sz="1800" dirty="0"/>
            <a:t> </a:t>
          </a:r>
          <a:r>
            <a:rPr lang="en-US" sz="1800" dirty="0" err="1"/>
            <a:t>eines</a:t>
          </a:r>
          <a:r>
            <a:rPr lang="en-US" sz="1800" dirty="0"/>
            <a:t> Entity und </a:t>
          </a:r>
          <a:r>
            <a:rPr lang="en-US" sz="1800" dirty="0" err="1"/>
            <a:t>EntitySet</a:t>
          </a:r>
          <a:endParaRPr lang="de-DE" sz="1800" dirty="0"/>
        </a:p>
      </dgm:t>
    </dgm:pt>
    <dgm:pt modelId="{4DDA03AF-A1B5-4A44-8140-931CAED6A8AB}" type="parTrans" cxnId="{730DD001-6CA5-441A-A113-C2193B502F07}">
      <dgm:prSet/>
      <dgm:spPr/>
      <dgm:t>
        <a:bodyPr/>
        <a:lstStyle/>
        <a:p>
          <a:endParaRPr lang="de-DE" sz="2000"/>
        </a:p>
      </dgm:t>
    </dgm:pt>
    <dgm:pt modelId="{300ED3C2-ABBF-4B06-9921-CDED1AFBFF1F}" type="sibTrans" cxnId="{730DD001-6CA5-441A-A113-C2193B502F07}">
      <dgm:prSet custT="1"/>
      <dgm:spPr>
        <a:ln>
          <a:solidFill>
            <a:schemeClr val="accent3">
              <a:lumMod val="40000"/>
              <a:lumOff val="60000"/>
            </a:schemeClr>
          </a:solidFill>
        </a:ln>
      </dgm:spPr>
      <dgm:t>
        <a:bodyPr/>
        <a:lstStyle/>
        <a:p>
          <a:endParaRPr lang="de-DE" sz="2800"/>
        </a:p>
      </dgm:t>
    </dgm:pt>
    <dgm:pt modelId="{EE7ED346-7F85-4886-844B-12F4843A47DE}">
      <dgm:prSet custT="1"/>
      <dgm:spPr>
        <a:ln>
          <a:solidFill>
            <a:schemeClr val="accent3">
              <a:lumMod val="40000"/>
              <a:lumOff val="60000"/>
            </a:schemeClr>
          </a:solidFill>
        </a:ln>
      </dgm:spPr>
      <dgm:t>
        <a:bodyPr/>
        <a:lstStyle/>
        <a:p>
          <a:r>
            <a:rPr lang="de-DE" sz="1400" dirty="0"/>
            <a:t>Definition der Schnittstellenelemente</a:t>
          </a:r>
          <a:endParaRPr lang="en-US" sz="1400" dirty="0"/>
        </a:p>
      </dgm:t>
    </dgm:pt>
    <dgm:pt modelId="{2A2DBCB7-39AB-4865-80E2-793C1F485790}" type="parTrans" cxnId="{F01ED1F1-617A-4789-AA67-9E80DA67CD47}">
      <dgm:prSet/>
      <dgm:spPr/>
      <dgm:t>
        <a:bodyPr/>
        <a:lstStyle/>
        <a:p>
          <a:endParaRPr lang="de-DE" sz="2000"/>
        </a:p>
      </dgm:t>
    </dgm:pt>
    <dgm:pt modelId="{389C9285-071B-4008-A13C-8CEB1F246A12}" type="sibTrans" cxnId="{F01ED1F1-617A-4789-AA67-9E80DA67CD47}">
      <dgm:prSet/>
      <dgm:spPr/>
      <dgm:t>
        <a:bodyPr/>
        <a:lstStyle/>
        <a:p>
          <a:endParaRPr lang="de-DE" sz="2000"/>
        </a:p>
      </dgm:t>
    </dgm:pt>
    <dgm:pt modelId="{6B6BAD1D-D98E-41C6-91CA-58AECCEDC143}">
      <dgm:prSet custT="1"/>
      <dgm:spPr>
        <a:ln>
          <a:solidFill>
            <a:schemeClr val="accent3">
              <a:lumMod val="40000"/>
              <a:lumOff val="60000"/>
            </a:schemeClr>
          </a:solidFill>
        </a:ln>
      </dgm:spPr>
      <dgm:t>
        <a:bodyPr/>
        <a:lstStyle/>
        <a:p>
          <a:r>
            <a:rPr lang="de-DE" sz="1800" dirty="0"/>
            <a:t>Generierung der Service Objekte und Klassen</a:t>
          </a:r>
        </a:p>
        <a:p>
          <a:r>
            <a:rPr lang="en-US" sz="1400" dirty="0"/>
            <a:t>Je </a:t>
          </a:r>
          <a:r>
            <a:rPr lang="en-US" sz="1400" dirty="0" err="1"/>
            <a:t>eine</a:t>
          </a:r>
          <a:r>
            <a:rPr lang="en-US" sz="1400" dirty="0"/>
            <a:t> </a:t>
          </a:r>
          <a:r>
            <a:rPr lang="en-US" sz="1400" dirty="0" err="1"/>
            <a:t>Methode</a:t>
          </a:r>
          <a:r>
            <a:rPr lang="en-US" sz="1400" dirty="0"/>
            <a:t> </a:t>
          </a:r>
          <a:r>
            <a:rPr lang="en-US" sz="1400" dirty="0" err="1"/>
            <a:t>für</a:t>
          </a:r>
          <a:r>
            <a:rPr lang="en-US" sz="1400" dirty="0"/>
            <a:t> CREATE/READ/UPDATE/DELETE</a:t>
          </a:r>
          <a:endParaRPr lang="en-US" sz="1800" dirty="0"/>
        </a:p>
      </dgm:t>
    </dgm:pt>
    <dgm:pt modelId="{8C7ABB33-1913-480F-9398-A840ED8FED88}" type="parTrans" cxnId="{CA26DFF2-6056-460D-AEDC-769C74A4CB42}">
      <dgm:prSet/>
      <dgm:spPr/>
      <dgm:t>
        <a:bodyPr/>
        <a:lstStyle/>
        <a:p>
          <a:endParaRPr lang="de-DE" sz="2000"/>
        </a:p>
      </dgm:t>
    </dgm:pt>
    <dgm:pt modelId="{E1FF9E72-58FD-48FF-93C1-CB0C4C46DE15}" type="sibTrans" cxnId="{CA26DFF2-6056-460D-AEDC-769C74A4CB42}">
      <dgm:prSet custT="1"/>
      <dgm:spPr>
        <a:ln>
          <a:solidFill>
            <a:schemeClr val="accent3">
              <a:lumMod val="40000"/>
              <a:lumOff val="60000"/>
            </a:schemeClr>
          </a:solidFill>
        </a:ln>
      </dgm:spPr>
      <dgm:t>
        <a:bodyPr/>
        <a:lstStyle/>
        <a:p>
          <a:endParaRPr lang="de-DE" sz="2800"/>
        </a:p>
      </dgm:t>
    </dgm:pt>
    <dgm:pt modelId="{61FFC062-5DB2-4BAB-86B7-0B02A8489BFF}">
      <dgm:prSet custT="1"/>
      <dgm:spPr>
        <a:ln>
          <a:solidFill>
            <a:schemeClr val="accent3">
              <a:lumMod val="40000"/>
              <a:lumOff val="60000"/>
            </a:schemeClr>
          </a:solidFill>
        </a:ln>
      </dgm:spPr>
      <dgm:t>
        <a:bodyPr/>
        <a:lstStyle/>
        <a:p>
          <a:r>
            <a:rPr lang="en-US" sz="1800" dirty="0" err="1"/>
            <a:t>Implementierung</a:t>
          </a:r>
          <a:r>
            <a:rPr lang="en-US" sz="1800" dirty="0"/>
            <a:t> der </a:t>
          </a:r>
          <a:r>
            <a:rPr lang="en-US" sz="1800" dirty="0" err="1"/>
            <a:t>Klassen-Methoden</a:t>
          </a:r>
          <a:endParaRPr lang="en-US" sz="1800" dirty="0"/>
        </a:p>
      </dgm:t>
    </dgm:pt>
    <dgm:pt modelId="{9CD116DD-703B-4BA3-876B-2E937E21398A}" type="parTrans" cxnId="{6E168D2E-DE73-4749-B310-C1134B0F5538}">
      <dgm:prSet/>
      <dgm:spPr/>
      <dgm:t>
        <a:bodyPr/>
        <a:lstStyle/>
        <a:p>
          <a:endParaRPr lang="de-DE" sz="2000"/>
        </a:p>
      </dgm:t>
    </dgm:pt>
    <dgm:pt modelId="{8C30EDC0-9676-4584-B0EB-8FE960EC3C09}" type="sibTrans" cxnId="{6E168D2E-DE73-4749-B310-C1134B0F5538}">
      <dgm:prSet custT="1"/>
      <dgm:spPr>
        <a:ln>
          <a:solidFill>
            <a:schemeClr val="accent3">
              <a:lumMod val="40000"/>
              <a:lumOff val="60000"/>
            </a:schemeClr>
          </a:solidFill>
        </a:ln>
      </dgm:spPr>
      <dgm:t>
        <a:bodyPr/>
        <a:lstStyle/>
        <a:p>
          <a:endParaRPr lang="de-DE" sz="2800"/>
        </a:p>
      </dgm:t>
    </dgm:pt>
    <dgm:pt modelId="{9D695CFC-62CA-463B-8500-888563FBC7AD}">
      <dgm:prSet custT="1"/>
      <dgm:spPr>
        <a:ln>
          <a:solidFill>
            <a:schemeClr val="accent3">
              <a:lumMod val="40000"/>
              <a:lumOff val="60000"/>
            </a:schemeClr>
          </a:solidFill>
        </a:ln>
      </dgm:spPr>
      <dgm:t>
        <a:bodyPr/>
        <a:lstStyle/>
        <a:p>
          <a:r>
            <a:rPr lang="en-US" sz="1800" dirty="0" err="1"/>
            <a:t>Veröffentlichung</a:t>
          </a:r>
          <a:endParaRPr lang="en-US" sz="1800" dirty="0"/>
        </a:p>
      </dgm:t>
    </dgm:pt>
    <dgm:pt modelId="{272B99E7-E4C4-43A1-BAAB-E633A3FBB4D9}" type="parTrans" cxnId="{9D597622-130E-42D8-8949-F869D61AF5F8}">
      <dgm:prSet/>
      <dgm:spPr/>
      <dgm:t>
        <a:bodyPr/>
        <a:lstStyle/>
        <a:p>
          <a:endParaRPr lang="de-DE" sz="2000"/>
        </a:p>
      </dgm:t>
    </dgm:pt>
    <dgm:pt modelId="{4EEF7721-EB35-494F-815E-BC83604AA1A8}" type="sibTrans" cxnId="{9D597622-130E-42D8-8949-F869D61AF5F8}">
      <dgm:prSet custT="1"/>
      <dgm:spPr/>
      <dgm:t>
        <a:bodyPr/>
        <a:lstStyle/>
        <a:p>
          <a:endParaRPr lang="de-DE" sz="2800"/>
        </a:p>
      </dgm:t>
    </dgm:pt>
    <dgm:pt modelId="{88DF1890-7DB3-42AF-BE82-C31735C43A1D}">
      <dgm:prSet custT="1"/>
      <dgm:spPr>
        <a:ln>
          <a:solidFill>
            <a:schemeClr val="accent3">
              <a:lumMod val="40000"/>
              <a:lumOff val="60000"/>
            </a:schemeClr>
          </a:solidFill>
        </a:ln>
      </dgm:spPr>
      <dgm:t>
        <a:bodyPr/>
        <a:lstStyle/>
        <a:p>
          <a:r>
            <a:rPr lang="en-US" sz="1400" dirty="0" err="1"/>
            <a:t>Konfiguration</a:t>
          </a:r>
          <a:r>
            <a:rPr lang="en-US" sz="1400" dirty="0"/>
            <a:t> des Service</a:t>
          </a:r>
        </a:p>
      </dgm:t>
    </dgm:pt>
    <dgm:pt modelId="{5B7B3A0F-CF94-4613-AC50-608844917F90}" type="parTrans" cxnId="{F591E7A3-99B9-43C9-A451-9533106CE04E}">
      <dgm:prSet/>
      <dgm:spPr/>
      <dgm:t>
        <a:bodyPr/>
        <a:lstStyle/>
        <a:p>
          <a:endParaRPr lang="de-DE" sz="2000"/>
        </a:p>
      </dgm:t>
    </dgm:pt>
    <dgm:pt modelId="{AA5BF39E-B9A8-4B35-A355-A1BD48E329AA}" type="sibTrans" cxnId="{F591E7A3-99B9-43C9-A451-9533106CE04E}">
      <dgm:prSet/>
      <dgm:spPr/>
      <dgm:t>
        <a:bodyPr/>
        <a:lstStyle/>
        <a:p>
          <a:endParaRPr lang="de-DE" sz="2000"/>
        </a:p>
      </dgm:t>
    </dgm:pt>
    <dgm:pt modelId="{C7B06F0A-F68C-4079-AED8-F3A0C7B3B9C9}">
      <dgm:prSet custT="1"/>
      <dgm:spPr>
        <a:ln>
          <a:solidFill>
            <a:schemeClr val="accent3">
              <a:lumMod val="40000"/>
              <a:lumOff val="60000"/>
            </a:schemeClr>
          </a:solidFill>
        </a:ln>
      </dgm:spPr>
      <dgm:t>
        <a:bodyPr/>
        <a:lstStyle/>
        <a:p>
          <a:r>
            <a:rPr lang="en-US" sz="1400" dirty="0"/>
            <a:t>In ABAP </a:t>
          </a:r>
          <a:r>
            <a:rPr lang="en-US" sz="1400" dirty="0" err="1"/>
            <a:t>unter</a:t>
          </a:r>
          <a:r>
            <a:rPr lang="en-US" sz="1400" dirty="0"/>
            <a:t> </a:t>
          </a:r>
          <a:r>
            <a:rPr lang="en-US" sz="1400" dirty="0" err="1"/>
            <a:t>Berücksichtigung</a:t>
          </a:r>
          <a:r>
            <a:rPr lang="en-US" sz="1400" dirty="0"/>
            <a:t> der Business </a:t>
          </a:r>
          <a:r>
            <a:rPr lang="en-US" sz="1400" dirty="0" err="1"/>
            <a:t>Prozesse</a:t>
          </a:r>
          <a:endParaRPr lang="en-US" sz="1400" dirty="0"/>
        </a:p>
      </dgm:t>
    </dgm:pt>
    <dgm:pt modelId="{A0A8DD12-3752-41FB-B966-47C4E7E9D0AB}" type="sibTrans" cxnId="{499626E4-A95D-4CEF-8EC2-CE94A8BCEB4A}">
      <dgm:prSet/>
      <dgm:spPr/>
      <dgm:t>
        <a:bodyPr/>
        <a:lstStyle/>
        <a:p>
          <a:endParaRPr lang="de-DE" sz="2000"/>
        </a:p>
      </dgm:t>
    </dgm:pt>
    <dgm:pt modelId="{F151784F-401C-4BF8-A60A-917E275FFC38}" type="parTrans" cxnId="{499626E4-A95D-4CEF-8EC2-CE94A8BCEB4A}">
      <dgm:prSet/>
      <dgm:spPr/>
      <dgm:t>
        <a:bodyPr/>
        <a:lstStyle/>
        <a:p>
          <a:endParaRPr lang="de-DE" sz="2000"/>
        </a:p>
      </dgm:t>
    </dgm:pt>
    <dgm:pt modelId="{10AD1894-DD2F-48D6-A7C8-690839E96B96}" type="pres">
      <dgm:prSet presAssocID="{9C7B15D5-F9AC-4344-92C6-565A5174D220}" presName="outerComposite" presStyleCnt="0">
        <dgm:presLayoutVars>
          <dgm:chMax val="5"/>
          <dgm:dir/>
          <dgm:resizeHandles val="exact"/>
        </dgm:presLayoutVars>
      </dgm:prSet>
      <dgm:spPr/>
    </dgm:pt>
    <dgm:pt modelId="{779A1FCF-944D-407C-8F0C-0AD0607AE0F2}" type="pres">
      <dgm:prSet presAssocID="{9C7B15D5-F9AC-4344-92C6-565A5174D220}" presName="dummyMaxCanvas" presStyleCnt="0">
        <dgm:presLayoutVars/>
      </dgm:prSet>
      <dgm:spPr/>
    </dgm:pt>
    <dgm:pt modelId="{1D3A8CBA-EB76-4F93-8426-FC2BBF729D78}" type="pres">
      <dgm:prSet presAssocID="{9C7B15D5-F9AC-4344-92C6-565A5174D220}" presName="FourNodes_1" presStyleLbl="node1" presStyleIdx="0" presStyleCnt="4">
        <dgm:presLayoutVars>
          <dgm:bulletEnabled val="1"/>
        </dgm:presLayoutVars>
      </dgm:prSet>
      <dgm:spPr/>
    </dgm:pt>
    <dgm:pt modelId="{050E9E15-5DBB-490E-88E4-D2E6304A3FBE}" type="pres">
      <dgm:prSet presAssocID="{9C7B15D5-F9AC-4344-92C6-565A5174D220}" presName="FourNodes_2" presStyleLbl="node1" presStyleIdx="1" presStyleCnt="4">
        <dgm:presLayoutVars>
          <dgm:bulletEnabled val="1"/>
        </dgm:presLayoutVars>
      </dgm:prSet>
      <dgm:spPr/>
    </dgm:pt>
    <dgm:pt modelId="{123468FC-657B-4D7A-8694-7A3C99BD91DF}" type="pres">
      <dgm:prSet presAssocID="{9C7B15D5-F9AC-4344-92C6-565A5174D220}" presName="FourNodes_3" presStyleLbl="node1" presStyleIdx="2" presStyleCnt="4">
        <dgm:presLayoutVars>
          <dgm:bulletEnabled val="1"/>
        </dgm:presLayoutVars>
      </dgm:prSet>
      <dgm:spPr/>
    </dgm:pt>
    <dgm:pt modelId="{D96F5296-ED88-41F3-B603-2BF5298953F7}" type="pres">
      <dgm:prSet presAssocID="{9C7B15D5-F9AC-4344-92C6-565A5174D220}" presName="FourNodes_4" presStyleLbl="node1" presStyleIdx="3" presStyleCnt="4">
        <dgm:presLayoutVars>
          <dgm:bulletEnabled val="1"/>
        </dgm:presLayoutVars>
      </dgm:prSet>
      <dgm:spPr/>
    </dgm:pt>
    <dgm:pt modelId="{0B4DDC72-2E1F-4AAF-B72F-B3337F412B72}" type="pres">
      <dgm:prSet presAssocID="{9C7B15D5-F9AC-4344-92C6-565A5174D220}" presName="FourConn_1-2" presStyleLbl="fgAccFollowNode1" presStyleIdx="0" presStyleCnt="3">
        <dgm:presLayoutVars>
          <dgm:bulletEnabled val="1"/>
        </dgm:presLayoutVars>
      </dgm:prSet>
      <dgm:spPr/>
    </dgm:pt>
    <dgm:pt modelId="{853782B8-3082-4ACB-95A3-6E6D9DC11D9D}" type="pres">
      <dgm:prSet presAssocID="{9C7B15D5-F9AC-4344-92C6-565A5174D220}" presName="FourConn_2-3" presStyleLbl="fgAccFollowNode1" presStyleIdx="1" presStyleCnt="3">
        <dgm:presLayoutVars>
          <dgm:bulletEnabled val="1"/>
        </dgm:presLayoutVars>
      </dgm:prSet>
      <dgm:spPr/>
    </dgm:pt>
    <dgm:pt modelId="{EAE41032-6D04-41D0-ABF9-7B4777AF50DD}" type="pres">
      <dgm:prSet presAssocID="{9C7B15D5-F9AC-4344-92C6-565A5174D220}" presName="FourConn_3-4" presStyleLbl="fgAccFollowNode1" presStyleIdx="2" presStyleCnt="3">
        <dgm:presLayoutVars>
          <dgm:bulletEnabled val="1"/>
        </dgm:presLayoutVars>
      </dgm:prSet>
      <dgm:spPr/>
    </dgm:pt>
    <dgm:pt modelId="{72143A77-343B-456D-891A-8A69B968269F}" type="pres">
      <dgm:prSet presAssocID="{9C7B15D5-F9AC-4344-92C6-565A5174D220}" presName="FourNodes_1_text" presStyleLbl="node1" presStyleIdx="3" presStyleCnt="4">
        <dgm:presLayoutVars>
          <dgm:bulletEnabled val="1"/>
        </dgm:presLayoutVars>
      </dgm:prSet>
      <dgm:spPr/>
    </dgm:pt>
    <dgm:pt modelId="{DBC9E11D-6883-4AF4-B724-224097C2C960}" type="pres">
      <dgm:prSet presAssocID="{9C7B15D5-F9AC-4344-92C6-565A5174D220}" presName="FourNodes_2_text" presStyleLbl="node1" presStyleIdx="3" presStyleCnt="4">
        <dgm:presLayoutVars>
          <dgm:bulletEnabled val="1"/>
        </dgm:presLayoutVars>
      </dgm:prSet>
      <dgm:spPr/>
    </dgm:pt>
    <dgm:pt modelId="{76F299AF-72C4-4EB9-8249-DD5F4185CC10}" type="pres">
      <dgm:prSet presAssocID="{9C7B15D5-F9AC-4344-92C6-565A5174D220}" presName="FourNodes_3_text" presStyleLbl="node1" presStyleIdx="3" presStyleCnt="4">
        <dgm:presLayoutVars>
          <dgm:bulletEnabled val="1"/>
        </dgm:presLayoutVars>
      </dgm:prSet>
      <dgm:spPr/>
    </dgm:pt>
    <dgm:pt modelId="{BD30AFA1-F756-4B75-A1A9-1E3C6B74B729}" type="pres">
      <dgm:prSet presAssocID="{9C7B15D5-F9AC-4344-92C6-565A5174D220}" presName="FourNodes_4_text" presStyleLbl="node1" presStyleIdx="3" presStyleCnt="4">
        <dgm:presLayoutVars>
          <dgm:bulletEnabled val="1"/>
        </dgm:presLayoutVars>
      </dgm:prSet>
      <dgm:spPr/>
    </dgm:pt>
  </dgm:ptLst>
  <dgm:cxnLst>
    <dgm:cxn modelId="{730DD001-6CA5-441A-A113-C2193B502F07}" srcId="{9C7B15D5-F9AC-4344-92C6-565A5174D220}" destId="{3D1748DE-5C36-434F-BD32-A7E138A76E66}" srcOrd="0" destOrd="0" parTransId="{4DDA03AF-A1B5-4A44-8140-931CAED6A8AB}" sibTransId="{300ED3C2-ABBF-4B06-9921-CDED1AFBFF1F}"/>
    <dgm:cxn modelId="{F3442809-8F67-49AB-92F2-B8106DE6F1E4}" type="presOf" srcId="{88DF1890-7DB3-42AF-BE82-C31735C43A1D}" destId="{BD30AFA1-F756-4B75-A1A9-1E3C6B74B729}" srcOrd="1" destOrd="1" presId="urn:microsoft.com/office/officeart/2005/8/layout/vProcess5"/>
    <dgm:cxn modelId="{B4F10C0D-FB15-4698-A818-6A145AED9F8D}" type="presOf" srcId="{88DF1890-7DB3-42AF-BE82-C31735C43A1D}" destId="{D96F5296-ED88-41F3-B603-2BF5298953F7}" srcOrd="0" destOrd="1" presId="urn:microsoft.com/office/officeart/2005/8/layout/vProcess5"/>
    <dgm:cxn modelId="{9D597622-130E-42D8-8949-F869D61AF5F8}" srcId="{9C7B15D5-F9AC-4344-92C6-565A5174D220}" destId="{9D695CFC-62CA-463B-8500-888563FBC7AD}" srcOrd="3" destOrd="0" parTransId="{272B99E7-E4C4-43A1-BAAB-E633A3FBB4D9}" sibTransId="{4EEF7721-EB35-494F-815E-BC83604AA1A8}"/>
    <dgm:cxn modelId="{14871526-3040-45E3-8A6C-BF980B4FEFCF}" type="presOf" srcId="{61FFC062-5DB2-4BAB-86B7-0B02A8489BFF}" destId="{123468FC-657B-4D7A-8694-7A3C99BD91DF}" srcOrd="0" destOrd="0" presId="urn:microsoft.com/office/officeart/2005/8/layout/vProcess5"/>
    <dgm:cxn modelId="{9F0D542E-5EBA-4C31-879F-14E8E31E65A3}" type="presOf" srcId="{C7B06F0A-F68C-4079-AED8-F3A0C7B3B9C9}" destId="{123468FC-657B-4D7A-8694-7A3C99BD91DF}" srcOrd="0" destOrd="1" presId="urn:microsoft.com/office/officeart/2005/8/layout/vProcess5"/>
    <dgm:cxn modelId="{6E168D2E-DE73-4749-B310-C1134B0F5538}" srcId="{9C7B15D5-F9AC-4344-92C6-565A5174D220}" destId="{61FFC062-5DB2-4BAB-86B7-0B02A8489BFF}" srcOrd="2" destOrd="0" parTransId="{9CD116DD-703B-4BA3-876B-2E937E21398A}" sibTransId="{8C30EDC0-9676-4584-B0EB-8FE960EC3C09}"/>
    <dgm:cxn modelId="{8B594F3F-CEDB-42AE-9C11-6C841A58B1F0}" type="presOf" srcId="{8C30EDC0-9676-4584-B0EB-8FE960EC3C09}" destId="{EAE41032-6D04-41D0-ABF9-7B4777AF50DD}" srcOrd="0" destOrd="0" presId="urn:microsoft.com/office/officeart/2005/8/layout/vProcess5"/>
    <dgm:cxn modelId="{09BF185B-6908-4888-AE29-59B65122CC97}" type="presOf" srcId="{9D695CFC-62CA-463B-8500-888563FBC7AD}" destId="{D96F5296-ED88-41F3-B603-2BF5298953F7}" srcOrd="0" destOrd="0" presId="urn:microsoft.com/office/officeart/2005/8/layout/vProcess5"/>
    <dgm:cxn modelId="{022C0D6F-2625-4287-857D-558F43FCDFA6}" type="presOf" srcId="{3D1748DE-5C36-434F-BD32-A7E138A76E66}" destId="{72143A77-343B-456D-891A-8A69B968269F}" srcOrd="1" destOrd="0" presId="urn:microsoft.com/office/officeart/2005/8/layout/vProcess5"/>
    <dgm:cxn modelId="{9CF5207A-1DFD-4415-8419-979FE3EB3CAD}" type="presOf" srcId="{61FFC062-5DB2-4BAB-86B7-0B02A8489BFF}" destId="{76F299AF-72C4-4EB9-8249-DD5F4185CC10}" srcOrd="1" destOrd="0" presId="urn:microsoft.com/office/officeart/2005/8/layout/vProcess5"/>
    <dgm:cxn modelId="{12B8BB80-7948-428F-A986-AB2A02A73753}" type="presOf" srcId="{3D1748DE-5C36-434F-BD32-A7E138A76E66}" destId="{1D3A8CBA-EB76-4F93-8426-FC2BBF729D78}" srcOrd="0" destOrd="0" presId="urn:microsoft.com/office/officeart/2005/8/layout/vProcess5"/>
    <dgm:cxn modelId="{299E3887-A3CA-4156-8BC7-137474754EF0}" type="presOf" srcId="{6B6BAD1D-D98E-41C6-91CA-58AECCEDC143}" destId="{DBC9E11D-6883-4AF4-B724-224097C2C960}" srcOrd="1" destOrd="0" presId="urn:microsoft.com/office/officeart/2005/8/layout/vProcess5"/>
    <dgm:cxn modelId="{F3463898-68BA-49B0-9E09-FE834BC7B082}" type="presOf" srcId="{E1FF9E72-58FD-48FF-93C1-CB0C4C46DE15}" destId="{853782B8-3082-4ACB-95A3-6E6D9DC11D9D}" srcOrd="0" destOrd="0" presId="urn:microsoft.com/office/officeart/2005/8/layout/vProcess5"/>
    <dgm:cxn modelId="{3BC79198-8158-4196-A463-28E9C7B0C535}" type="presOf" srcId="{EE7ED346-7F85-4886-844B-12F4843A47DE}" destId="{72143A77-343B-456D-891A-8A69B968269F}" srcOrd="1" destOrd="1" presId="urn:microsoft.com/office/officeart/2005/8/layout/vProcess5"/>
    <dgm:cxn modelId="{7FD0E99C-C52D-49A0-BF6C-087F47304B8F}" type="presOf" srcId="{9C7B15D5-F9AC-4344-92C6-565A5174D220}" destId="{10AD1894-DD2F-48D6-A7C8-690839E96B96}" srcOrd="0" destOrd="0" presId="urn:microsoft.com/office/officeart/2005/8/layout/vProcess5"/>
    <dgm:cxn modelId="{F591E7A3-99B9-43C9-A451-9533106CE04E}" srcId="{9D695CFC-62CA-463B-8500-888563FBC7AD}" destId="{88DF1890-7DB3-42AF-BE82-C31735C43A1D}" srcOrd="0" destOrd="0" parTransId="{5B7B3A0F-CF94-4613-AC50-608844917F90}" sibTransId="{AA5BF39E-B9A8-4B35-A355-A1BD48E329AA}"/>
    <dgm:cxn modelId="{DBECC9B4-B2E1-454F-B141-8EAEAE51892C}" type="presOf" srcId="{C7B06F0A-F68C-4079-AED8-F3A0C7B3B9C9}" destId="{76F299AF-72C4-4EB9-8249-DD5F4185CC10}" srcOrd="1" destOrd="1" presId="urn:microsoft.com/office/officeart/2005/8/layout/vProcess5"/>
    <dgm:cxn modelId="{CA1AF4BD-2020-48AC-A52C-D851F8678C95}" type="presOf" srcId="{9D695CFC-62CA-463B-8500-888563FBC7AD}" destId="{BD30AFA1-F756-4B75-A1A9-1E3C6B74B729}" srcOrd="1" destOrd="0" presId="urn:microsoft.com/office/officeart/2005/8/layout/vProcess5"/>
    <dgm:cxn modelId="{893492C7-DA18-4B31-919F-C9C646CF0B78}" type="presOf" srcId="{300ED3C2-ABBF-4B06-9921-CDED1AFBFF1F}" destId="{0B4DDC72-2E1F-4AAF-B72F-B3337F412B72}" srcOrd="0" destOrd="0" presId="urn:microsoft.com/office/officeart/2005/8/layout/vProcess5"/>
    <dgm:cxn modelId="{49DF6BD5-DAE5-436A-940B-8EC71A4A790E}" type="presOf" srcId="{6B6BAD1D-D98E-41C6-91CA-58AECCEDC143}" destId="{050E9E15-5DBB-490E-88E4-D2E6304A3FBE}" srcOrd="0" destOrd="0" presId="urn:microsoft.com/office/officeart/2005/8/layout/vProcess5"/>
    <dgm:cxn modelId="{EEFD39DC-4E57-41D2-B841-6567B2B7A7D0}" type="presOf" srcId="{EE7ED346-7F85-4886-844B-12F4843A47DE}" destId="{1D3A8CBA-EB76-4F93-8426-FC2BBF729D78}" srcOrd="0" destOrd="1" presId="urn:microsoft.com/office/officeart/2005/8/layout/vProcess5"/>
    <dgm:cxn modelId="{499626E4-A95D-4CEF-8EC2-CE94A8BCEB4A}" srcId="{61FFC062-5DB2-4BAB-86B7-0B02A8489BFF}" destId="{C7B06F0A-F68C-4079-AED8-F3A0C7B3B9C9}" srcOrd="0" destOrd="0" parTransId="{F151784F-401C-4BF8-A60A-917E275FFC38}" sibTransId="{A0A8DD12-3752-41FB-B966-47C4E7E9D0AB}"/>
    <dgm:cxn modelId="{F01ED1F1-617A-4789-AA67-9E80DA67CD47}" srcId="{3D1748DE-5C36-434F-BD32-A7E138A76E66}" destId="{EE7ED346-7F85-4886-844B-12F4843A47DE}" srcOrd="0" destOrd="0" parTransId="{2A2DBCB7-39AB-4865-80E2-793C1F485790}" sibTransId="{389C9285-071B-4008-A13C-8CEB1F246A12}"/>
    <dgm:cxn modelId="{CA26DFF2-6056-460D-AEDC-769C74A4CB42}" srcId="{9C7B15D5-F9AC-4344-92C6-565A5174D220}" destId="{6B6BAD1D-D98E-41C6-91CA-58AECCEDC143}" srcOrd="1" destOrd="0" parTransId="{8C7ABB33-1913-480F-9398-A840ED8FED88}" sibTransId="{E1FF9E72-58FD-48FF-93C1-CB0C4C46DE15}"/>
    <dgm:cxn modelId="{02F3369B-193E-464C-A2EB-C04770930E88}" type="presParOf" srcId="{10AD1894-DD2F-48D6-A7C8-690839E96B96}" destId="{779A1FCF-944D-407C-8F0C-0AD0607AE0F2}" srcOrd="0" destOrd="0" presId="urn:microsoft.com/office/officeart/2005/8/layout/vProcess5"/>
    <dgm:cxn modelId="{406C70E9-819B-4F2D-9A3E-407447AE2DDF}" type="presParOf" srcId="{10AD1894-DD2F-48D6-A7C8-690839E96B96}" destId="{1D3A8CBA-EB76-4F93-8426-FC2BBF729D78}" srcOrd="1" destOrd="0" presId="urn:microsoft.com/office/officeart/2005/8/layout/vProcess5"/>
    <dgm:cxn modelId="{AAAFA471-6341-4F87-B5D3-41E9D076BC57}" type="presParOf" srcId="{10AD1894-DD2F-48D6-A7C8-690839E96B96}" destId="{050E9E15-5DBB-490E-88E4-D2E6304A3FBE}" srcOrd="2" destOrd="0" presId="urn:microsoft.com/office/officeart/2005/8/layout/vProcess5"/>
    <dgm:cxn modelId="{95254546-F625-4350-873E-6CB93E0F8223}" type="presParOf" srcId="{10AD1894-DD2F-48D6-A7C8-690839E96B96}" destId="{123468FC-657B-4D7A-8694-7A3C99BD91DF}" srcOrd="3" destOrd="0" presId="urn:microsoft.com/office/officeart/2005/8/layout/vProcess5"/>
    <dgm:cxn modelId="{C2A98FA1-5B15-444E-B650-7E1C0E8705A3}" type="presParOf" srcId="{10AD1894-DD2F-48D6-A7C8-690839E96B96}" destId="{D96F5296-ED88-41F3-B603-2BF5298953F7}" srcOrd="4" destOrd="0" presId="urn:microsoft.com/office/officeart/2005/8/layout/vProcess5"/>
    <dgm:cxn modelId="{3FBEEBFD-F1B4-43EA-B21D-D6C210BB9C55}" type="presParOf" srcId="{10AD1894-DD2F-48D6-A7C8-690839E96B96}" destId="{0B4DDC72-2E1F-4AAF-B72F-B3337F412B72}" srcOrd="5" destOrd="0" presId="urn:microsoft.com/office/officeart/2005/8/layout/vProcess5"/>
    <dgm:cxn modelId="{07E72052-7F5E-41BD-A06A-E789C69ABAB0}" type="presParOf" srcId="{10AD1894-DD2F-48D6-A7C8-690839E96B96}" destId="{853782B8-3082-4ACB-95A3-6E6D9DC11D9D}" srcOrd="6" destOrd="0" presId="urn:microsoft.com/office/officeart/2005/8/layout/vProcess5"/>
    <dgm:cxn modelId="{388DC1FE-8277-4D7F-A41C-6EA431879347}" type="presParOf" srcId="{10AD1894-DD2F-48D6-A7C8-690839E96B96}" destId="{EAE41032-6D04-41D0-ABF9-7B4777AF50DD}" srcOrd="7" destOrd="0" presId="urn:microsoft.com/office/officeart/2005/8/layout/vProcess5"/>
    <dgm:cxn modelId="{0C7451F9-6AAA-4F25-A1FD-F7AACBAA675B}" type="presParOf" srcId="{10AD1894-DD2F-48D6-A7C8-690839E96B96}" destId="{72143A77-343B-456D-891A-8A69B968269F}" srcOrd="8" destOrd="0" presId="urn:microsoft.com/office/officeart/2005/8/layout/vProcess5"/>
    <dgm:cxn modelId="{2A8C41C5-4777-4457-B4B2-AA34E432F81D}" type="presParOf" srcId="{10AD1894-DD2F-48D6-A7C8-690839E96B96}" destId="{DBC9E11D-6883-4AF4-B724-224097C2C960}" srcOrd="9" destOrd="0" presId="urn:microsoft.com/office/officeart/2005/8/layout/vProcess5"/>
    <dgm:cxn modelId="{4C8BB4B5-E675-4462-8D18-CC1D53065514}" type="presParOf" srcId="{10AD1894-DD2F-48D6-A7C8-690839E96B96}" destId="{76F299AF-72C4-4EB9-8249-DD5F4185CC10}" srcOrd="10" destOrd="0" presId="urn:microsoft.com/office/officeart/2005/8/layout/vProcess5"/>
    <dgm:cxn modelId="{7616BFF5-F807-4B14-8346-C521EA0EF73A}" type="presParOf" srcId="{10AD1894-DD2F-48D6-A7C8-690839E96B96}" destId="{BD30AFA1-F756-4B75-A1A9-1E3C6B74B729}"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A8CBA-EB76-4F93-8426-FC2BBF729D78}">
      <dsp:nvSpPr>
        <dsp:cNvPr id="0" name=""/>
        <dsp:cNvSpPr/>
      </dsp:nvSpPr>
      <dsp:spPr>
        <a:xfrm>
          <a:off x="0" y="0"/>
          <a:ext cx="6644640" cy="972312"/>
        </a:xfrm>
        <a:prstGeom prst="roundRect">
          <a:avLst>
            <a:gd name="adj" fmla="val 10000"/>
          </a:avLst>
        </a:prstGeom>
        <a:solidFill>
          <a:schemeClr val="lt1">
            <a:hueOff val="0"/>
            <a:satOff val="0"/>
            <a:lumOff val="0"/>
            <a:alphaOff val="0"/>
          </a:schemeClr>
        </a:solidFill>
        <a:ln w="12700" cap="flat" cmpd="sng" algn="ctr">
          <a:solidFill>
            <a:schemeClr val="accent3">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Erstellung</a:t>
          </a:r>
          <a:r>
            <a:rPr lang="en-US" sz="1800" kern="1200" dirty="0"/>
            <a:t> </a:t>
          </a:r>
          <a:r>
            <a:rPr lang="en-US" sz="1800" kern="1200" dirty="0" err="1"/>
            <a:t>eines</a:t>
          </a:r>
          <a:r>
            <a:rPr lang="en-US" sz="1800" kern="1200" dirty="0"/>
            <a:t> Entity und </a:t>
          </a:r>
          <a:r>
            <a:rPr lang="en-US" sz="1800" kern="1200" dirty="0" err="1"/>
            <a:t>EntitySet</a:t>
          </a:r>
          <a:endParaRPr lang="de-DE" sz="1800" kern="1200" dirty="0"/>
        </a:p>
        <a:p>
          <a:pPr marL="114300" lvl="1" indent="-114300" algn="l" defTabSz="622300">
            <a:lnSpc>
              <a:spcPct val="90000"/>
            </a:lnSpc>
            <a:spcBef>
              <a:spcPct val="0"/>
            </a:spcBef>
            <a:spcAft>
              <a:spcPct val="15000"/>
            </a:spcAft>
            <a:buChar char="•"/>
          </a:pPr>
          <a:r>
            <a:rPr lang="de-DE" sz="1400" kern="1200" dirty="0"/>
            <a:t>Definition der Schnittstellenelemente</a:t>
          </a:r>
          <a:endParaRPr lang="en-US" sz="1400" kern="1200" dirty="0"/>
        </a:p>
      </dsp:txBody>
      <dsp:txXfrm>
        <a:off x="28478" y="28478"/>
        <a:ext cx="5513279" cy="915356"/>
      </dsp:txXfrm>
    </dsp:sp>
    <dsp:sp modelId="{050E9E15-5DBB-490E-88E4-D2E6304A3FBE}">
      <dsp:nvSpPr>
        <dsp:cNvPr id="0" name=""/>
        <dsp:cNvSpPr/>
      </dsp:nvSpPr>
      <dsp:spPr>
        <a:xfrm>
          <a:off x="556488" y="1149096"/>
          <a:ext cx="6644640" cy="972312"/>
        </a:xfrm>
        <a:prstGeom prst="roundRect">
          <a:avLst>
            <a:gd name="adj" fmla="val 10000"/>
          </a:avLst>
        </a:prstGeom>
        <a:solidFill>
          <a:schemeClr val="lt1">
            <a:hueOff val="0"/>
            <a:satOff val="0"/>
            <a:lumOff val="0"/>
            <a:alphaOff val="0"/>
          </a:schemeClr>
        </a:solidFill>
        <a:ln w="12700" cap="flat" cmpd="sng" algn="ctr">
          <a:solidFill>
            <a:schemeClr val="accent3">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de-DE" sz="1800" kern="1200" dirty="0"/>
            <a:t>Generierung der Service Objekte und Klassen</a:t>
          </a:r>
        </a:p>
        <a:p>
          <a:pPr marL="0" lvl="0" indent="0" algn="l" defTabSz="800100">
            <a:lnSpc>
              <a:spcPct val="90000"/>
            </a:lnSpc>
            <a:spcBef>
              <a:spcPct val="0"/>
            </a:spcBef>
            <a:spcAft>
              <a:spcPct val="35000"/>
            </a:spcAft>
            <a:buNone/>
          </a:pPr>
          <a:r>
            <a:rPr lang="en-US" sz="1400" kern="1200" dirty="0"/>
            <a:t>Je </a:t>
          </a:r>
          <a:r>
            <a:rPr lang="en-US" sz="1400" kern="1200" dirty="0" err="1"/>
            <a:t>eine</a:t>
          </a:r>
          <a:r>
            <a:rPr lang="en-US" sz="1400" kern="1200" dirty="0"/>
            <a:t> </a:t>
          </a:r>
          <a:r>
            <a:rPr lang="en-US" sz="1400" kern="1200" dirty="0" err="1"/>
            <a:t>Methode</a:t>
          </a:r>
          <a:r>
            <a:rPr lang="en-US" sz="1400" kern="1200" dirty="0"/>
            <a:t> </a:t>
          </a:r>
          <a:r>
            <a:rPr lang="en-US" sz="1400" kern="1200" dirty="0" err="1"/>
            <a:t>für</a:t>
          </a:r>
          <a:r>
            <a:rPr lang="en-US" sz="1400" kern="1200" dirty="0"/>
            <a:t> CREATE/READ/UPDATE/DELETE</a:t>
          </a:r>
          <a:endParaRPr lang="en-US" sz="1800" kern="1200" dirty="0"/>
        </a:p>
      </dsp:txBody>
      <dsp:txXfrm>
        <a:off x="584966" y="1177574"/>
        <a:ext cx="5399192" cy="915356"/>
      </dsp:txXfrm>
    </dsp:sp>
    <dsp:sp modelId="{123468FC-657B-4D7A-8694-7A3C99BD91DF}">
      <dsp:nvSpPr>
        <dsp:cNvPr id="0" name=""/>
        <dsp:cNvSpPr/>
      </dsp:nvSpPr>
      <dsp:spPr>
        <a:xfrm>
          <a:off x="1104671" y="2298192"/>
          <a:ext cx="6644640" cy="972312"/>
        </a:xfrm>
        <a:prstGeom prst="roundRect">
          <a:avLst>
            <a:gd name="adj" fmla="val 10000"/>
          </a:avLst>
        </a:prstGeom>
        <a:solidFill>
          <a:schemeClr val="lt1">
            <a:hueOff val="0"/>
            <a:satOff val="0"/>
            <a:lumOff val="0"/>
            <a:alphaOff val="0"/>
          </a:schemeClr>
        </a:solidFill>
        <a:ln w="12700" cap="flat" cmpd="sng" algn="ctr">
          <a:solidFill>
            <a:schemeClr val="accent3">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Implementierung</a:t>
          </a:r>
          <a:r>
            <a:rPr lang="en-US" sz="1800" kern="1200" dirty="0"/>
            <a:t> der </a:t>
          </a:r>
          <a:r>
            <a:rPr lang="en-US" sz="1800" kern="1200" dirty="0" err="1"/>
            <a:t>Klassen-Methoden</a:t>
          </a:r>
          <a:endParaRPr lang="en-US" sz="1800" kern="1200" dirty="0"/>
        </a:p>
        <a:p>
          <a:pPr marL="114300" lvl="1" indent="-114300" algn="l" defTabSz="622300">
            <a:lnSpc>
              <a:spcPct val="90000"/>
            </a:lnSpc>
            <a:spcBef>
              <a:spcPct val="0"/>
            </a:spcBef>
            <a:spcAft>
              <a:spcPct val="15000"/>
            </a:spcAft>
            <a:buChar char="•"/>
          </a:pPr>
          <a:r>
            <a:rPr lang="en-US" sz="1400" kern="1200" dirty="0"/>
            <a:t>In ABAP </a:t>
          </a:r>
          <a:r>
            <a:rPr lang="en-US" sz="1400" kern="1200" dirty="0" err="1"/>
            <a:t>unter</a:t>
          </a:r>
          <a:r>
            <a:rPr lang="en-US" sz="1400" kern="1200" dirty="0"/>
            <a:t> </a:t>
          </a:r>
          <a:r>
            <a:rPr lang="en-US" sz="1400" kern="1200" dirty="0" err="1"/>
            <a:t>Berücksichtigung</a:t>
          </a:r>
          <a:r>
            <a:rPr lang="en-US" sz="1400" kern="1200" dirty="0"/>
            <a:t> der Business </a:t>
          </a:r>
          <a:r>
            <a:rPr lang="en-US" sz="1400" kern="1200" dirty="0" err="1"/>
            <a:t>Prozesse</a:t>
          </a:r>
          <a:endParaRPr lang="en-US" sz="1400" kern="1200" dirty="0"/>
        </a:p>
      </dsp:txBody>
      <dsp:txXfrm>
        <a:off x="1133149" y="2326670"/>
        <a:ext cx="5407498" cy="915356"/>
      </dsp:txXfrm>
    </dsp:sp>
    <dsp:sp modelId="{D96F5296-ED88-41F3-B603-2BF5298953F7}">
      <dsp:nvSpPr>
        <dsp:cNvPr id="0" name=""/>
        <dsp:cNvSpPr/>
      </dsp:nvSpPr>
      <dsp:spPr>
        <a:xfrm>
          <a:off x="1661159" y="3447288"/>
          <a:ext cx="6644640" cy="972312"/>
        </a:xfrm>
        <a:prstGeom prst="roundRect">
          <a:avLst>
            <a:gd name="adj" fmla="val 10000"/>
          </a:avLst>
        </a:prstGeom>
        <a:solidFill>
          <a:schemeClr val="lt1">
            <a:hueOff val="0"/>
            <a:satOff val="0"/>
            <a:lumOff val="0"/>
            <a:alphaOff val="0"/>
          </a:schemeClr>
        </a:solidFill>
        <a:ln w="12700" cap="flat" cmpd="sng" algn="ctr">
          <a:solidFill>
            <a:schemeClr val="accent3">
              <a:lumMod val="40000"/>
              <a:lumOff val="6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Veröffentlichung</a:t>
          </a:r>
          <a:endParaRPr lang="en-US" sz="1800" kern="1200" dirty="0"/>
        </a:p>
        <a:p>
          <a:pPr marL="114300" lvl="1" indent="-114300" algn="l" defTabSz="622300">
            <a:lnSpc>
              <a:spcPct val="90000"/>
            </a:lnSpc>
            <a:spcBef>
              <a:spcPct val="0"/>
            </a:spcBef>
            <a:spcAft>
              <a:spcPct val="15000"/>
            </a:spcAft>
            <a:buChar char="•"/>
          </a:pPr>
          <a:r>
            <a:rPr lang="en-US" sz="1400" kern="1200" dirty="0" err="1"/>
            <a:t>Konfiguration</a:t>
          </a:r>
          <a:r>
            <a:rPr lang="en-US" sz="1400" kern="1200" dirty="0"/>
            <a:t> des Service</a:t>
          </a:r>
        </a:p>
      </dsp:txBody>
      <dsp:txXfrm>
        <a:off x="1689637" y="3475766"/>
        <a:ext cx="5399192" cy="915356"/>
      </dsp:txXfrm>
    </dsp:sp>
    <dsp:sp modelId="{0B4DDC72-2E1F-4AAF-B72F-B3337F412B72}">
      <dsp:nvSpPr>
        <dsp:cNvPr id="0" name=""/>
        <dsp:cNvSpPr/>
      </dsp:nvSpPr>
      <dsp:spPr>
        <a:xfrm>
          <a:off x="6012637" y="744702"/>
          <a:ext cx="632002" cy="632002"/>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3">
              <a:lumMod val="40000"/>
              <a:lumOff val="6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de-DE" sz="2800" kern="1200"/>
        </a:p>
      </dsp:txBody>
      <dsp:txXfrm>
        <a:off x="6154837" y="744702"/>
        <a:ext cx="347602" cy="475582"/>
      </dsp:txXfrm>
    </dsp:sp>
    <dsp:sp modelId="{853782B8-3082-4ACB-95A3-6E6D9DC11D9D}">
      <dsp:nvSpPr>
        <dsp:cNvPr id="0" name=""/>
        <dsp:cNvSpPr/>
      </dsp:nvSpPr>
      <dsp:spPr>
        <a:xfrm>
          <a:off x="6569125" y="1893798"/>
          <a:ext cx="632002" cy="632002"/>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3">
              <a:lumMod val="40000"/>
              <a:lumOff val="6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de-DE" sz="2800" kern="1200"/>
        </a:p>
      </dsp:txBody>
      <dsp:txXfrm>
        <a:off x="6711325" y="1893798"/>
        <a:ext cx="347602" cy="475582"/>
      </dsp:txXfrm>
    </dsp:sp>
    <dsp:sp modelId="{EAE41032-6D04-41D0-ABF9-7B4777AF50DD}">
      <dsp:nvSpPr>
        <dsp:cNvPr id="0" name=""/>
        <dsp:cNvSpPr/>
      </dsp:nvSpPr>
      <dsp:spPr>
        <a:xfrm>
          <a:off x="7117308" y="3042894"/>
          <a:ext cx="632002" cy="632002"/>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3">
              <a:lumMod val="40000"/>
              <a:lumOff val="6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de-DE" sz="2800" kern="1200"/>
        </a:p>
      </dsp:txBody>
      <dsp:txXfrm>
        <a:off x="7259508" y="3042894"/>
        <a:ext cx="347602" cy="47558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8D8E7-E4ED-C44E-8758-E77C2E550289}" type="datetimeFigureOut">
              <a:rPr lang="de-DE" smtClean="0"/>
              <a:t>19.02.2025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0C8601-5E09-0E4C-A79E-D4DC8377D91B}" type="slidenum">
              <a:rPr lang="de-DE" smtClean="0"/>
              <a:t>‹Nr.›</a:t>
            </a:fld>
            <a:endParaRPr lang="de-DE"/>
          </a:p>
        </p:txBody>
      </p:sp>
    </p:spTree>
    <p:extLst>
      <p:ext uri="{BB962C8B-B14F-4D97-AF65-F5344CB8AC3E}">
        <p14:creationId xmlns:p14="http://schemas.microsoft.com/office/powerpoint/2010/main" val="3987350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84150" y="665163"/>
            <a:ext cx="7654925" cy="4306887"/>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2489073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84150" y="665163"/>
            <a:ext cx="7654925" cy="4306887"/>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4001172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9935C2-78F2-8CE2-DE15-DF06576EB83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CFAFCA5-BC9C-B131-30CA-CD0A1FF693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6B489BB-7237-138F-9544-99099D5DD8BA}"/>
              </a:ext>
            </a:extLst>
          </p:cNvPr>
          <p:cNvSpPr>
            <a:spLocks noGrp="1"/>
          </p:cNvSpPr>
          <p:nvPr>
            <p:ph type="dt" sz="half" idx="10"/>
          </p:nvPr>
        </p:nvSpPr>
        <p:spPr/>
        <p:txBody>
          <a:bodyPr/>
          <a:lstStyle/>
          <a:p>
            <a:fld id="{6D5CDF9B-D398-4250-A5D8-5FB8CF89A66D}" type="datetimeFigureOut">
              <a:rPr lang="de-DE" smtClean="0"/>
              <a:t>19.02.2025</a:t>
            </a:fld>
            <a:endParaRPr lang="de-DE"/>
          </a:p>
        </p:txBody>
      </p:sp>
      <p:sp>
        <p:nvSpPr>
          <p:cNvPr id="5" name="Fußzeilenplatzhalter 4">
            <a:extLst>
              <a:ext uri="{FF2B5EF4-FFF2-40B4-BE49-F238E27FC236}">
                <a16:creationId xmlns:a16="http://schemas.microsoft.com/office/drawing/2014/main" id="{B9926D46-DE3C-8224-3418-37A9600EE5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FF066ED-2285-98C9-DB36-19E2DAEDBAF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567603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583A1C-92CA-00A2-7E2B-2C678F1045F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0FA80F0-96F5-15C8-DFF5-0DDA06750F9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78A3EF4-8C0F-D1C3-78F9-715FB873716B}"/>
              </a:ext>
            </a:extLst>
          </p:cNvPr>
          <p:cNvSpPr>
            <a:spLocks noGrp="1"/>
          </p:cNvSpPr>
          <p:nvPr>
            <p:ph type="dt" sz="half" idx="10"/>
          </p:nvPr>
        </p:nvSpPr>
        <p:spPr/>
        <p:txBody>
          <a:bodyPr/>
          <a:lstStyle/>
          <a:p>
            <a:fld id="{6D5CDF9B-D398-4250-A5D8-5FB8CF89A66D}" type="datetimeFigureOut">
              <a:rPr lang="de-DE" smtClean="0"/>
              <a:t>19.02.2025</a:t>
            </a:fld>
            <a:endParaRPr lang="de-DE"/>
          </a:p>
        </p:txBody>
      </p:sp>
      <p:sp>
        <p:nvSpPr>
          <p:cNvPr id="5" name="Fußzeilenplatzhalter 4">
            <a:extLst>
              <a:ext uri="{FF2B5EF4-FFF2-40B4-BE49-F238E27FC236}">
                <a16:creationId xmlns:a16="http://schemas.microsoft.com/office/drawing/2014/main" id="{0696A4A1-AB7B-DD60-6EE4-1A2333B184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0AB9E70-00C6-7A89-85B9-59408BB6B46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7282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97064B3-B714-9020-DE01-4F43DFFFD3CB}"/>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62F7689-21B5-11DC-5510-9C91932C341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86767CC-E73E-2BC3-8AB9-37D027E7A638}"/>
              </a:ext>
            </a:extLst>
          </p:cNvPr>
          <p:cNvSpPr>
            <a:spLocks noGrp="1"/>
          </p:cNvSpPr>
          <p:nvPr>
            <p:ph type="dt" sz="half" idx="10"/>
          </p:nvPr>
        </p:nvSpPr>
        <p:spPr/>
        <p:txBody>
          <a:bodyPr/>
          <a:lstStyle/>
          <a:p>
            <a:fld id="{6D5CDF9B-D398-4250-A5D8-5FB8CF89A66D}" type="datetimeFigureOut">
              <a:rPr lang="de-DE" smtClean="0"/>
              <a:t>19.02.2025</a:t>
            </a:fld>
            <a:endParaRPr lang="de-DE"/>
          </a:p>
        </p:txBody>
      </p:sp>
      <p:sp>
        <p:nvSpPr>
          <p:cNvPr id="5" name="Fußzeilenplatzhalter 4">
            <a:extLst>
              <a:ext uri="{FF2B5EF4-FFF2-40B4-BE49-F238E27FC236}">
                <a16:creationId xmlns:a16="http://schemas.microsoft.com/office/drawing/2014/main" id="{0EFDB351-2786-5644-88EF-3F5D0F4347C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8776612-6CB1-F77A-5CC1-1E596C8F965C}"/>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055180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elfolie">
    <p:spTree>
      <p:nvGrpSpPr>
        <p:cNvPr id="1" name=""/>
        <p:cNvGrpSpPr/>
        <p:nvPr/>
      </p:nvGrpSpPr>
      <p:grpSpPr>
        <a:xfrm>
          <a:off x="0" y="0"/>
          <a:ext cx="0" cy="0"/>
          <a:chOff x="0" y="0"/>
          <a:chExt cx="0" cy="0"/>
        </a:xfrm>
      </p:grpSpPr>
      <p:sp>
        <p:nvSpPr>
          <p:cNvPr id="20" name="Textplatzhalter 19"/>
          <p:cNvSpPr>
            <a:spLocks noGrp="1"/>
          </p:cNvSpPr>
          <p:nvPr>
            <p:ph type="body" sz="quarter" idx="12" hasCustomPrompt="1"/>
          </p:nvPr>
        </p:nvSpPr>
        <p:spPr>
          <a:xfrm>
            <a:off x="431801" y="4293096"/>
            <a:ext cx="11328399" cy="1584176"/>
          </a:xfrm>
          <a:prstGeom prst="rect">
            <a:avLst/>
          </a:prstGeom>
        </p:spPr>
        <p:txBody>
          <a:bodyPr lIns="90000" anchor="t"/>
          <a:lstStyle>
            <a:lvl1pPr marL="342900" indent="-342900">
              <a:buNone/>
              <a:defRPr lang="de-DE" sz="2000" dirty="0" smtClean="0">
                <a:solidFill>
                  <a:schemeClr val="tx1"/>
                </a:solidFill>
              </a:defRPr>
            </a:lvl1pPr>
          </a:lstStyle>
          <a:p>
            <a:pPr marL="0" lvl="0" indent="0"/>
            <a:r>
              <a:rPr lang="de-DE" dirty="0"/>
              <a:t>Untertitel</a:t>
            </a:r>
          </a:p>
        </p:txBody>
      </p:sp>
      <p:sp>
        <p:nvSpPr>
          <p:cNvPr id="3" name="Titel 2"/>
          <p:cNvSpPr>
            <a:spLocks noGrp="1"/>
          </p:cNvSpPr>
          <p:nvPr>
            <p:ph type="title" hasCustomPrompt="1"/>
          </p:nvPr>
        </p:nvSpPr>
        <p:spPr>
          <a:xfrm>
            <a:off x="431801" y="2132856"/>
            <a:ext cx="11328400" cy="2160240"/>
          </a:xfrm>
        </p:spPr>
        <p:txBody>
          <a:bodyPr anchor="b"/>
          <a:lstStyle>
            <a:lvl1pPr>
              <a:defRPr sz="4000" baseline="0">
                <a:solidFill>
                  <a:schemeClr val="accent3"/>
                </a:solidFill>
              </a:defRPr>
            </a:lvl1pPr>
          </a:lstStyle>
          <a:p>
            <a:r>
              <a:rPr lang="de-DE" dirty="0"/>
              <a:t>Thema der Präsentation</a:t>
            </a:r>
          </a:p>
        </p:txBody>
      </p:sp>
      <p:pic>
        <p:nvPicPr>
          <p:cNvPr id="4" name="Grafik 3" descr="Ein Bild, das Schrift, Grafiken, Logo, Screenshot enthält.&#10;&#10;Automatisch generierte Beschreibung">
            <a:extLst>
              <a:ext uri="{FF2B5EF4-FFF2-40B4-BE49-F238E27FC236}">
                <a16:creationId xmlns:a16="http://schemas.microsoft.com/office/drawing/2014/main" id="{590CE4F7-04BB-3DA9-9EC3-4303ECE0C55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75746" y="260648"/>
            <a:ext cx="2881381" cy="1260350"/>
          </a:xfrm>
          <a:prstGeom prst="rect">
            <a:avLst/>
          </a:prstGeom>
        </p:spPr>
      </p:pic>
    </p:spTree>
    <p:extLst>
      <p:ext uri="{BB962C8B-B14F-4D97-AF65-F5344CB8AC3E}">
        <p14:creationId xmlns:p14="http://schemas.microsoft.com/office/powerpoint/2010/main" val="1981422345"/>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tx1"/>
                </a:solidFill>
              </a:defRPr>
            </a:lvl1pPr>
          </a:lstStyle>
          <a:p>
            <a:r>
              <a:rPr lang="de-DE"/>
              <a:t>Mastertitelformat bearbeiten</a:t>
            </a:r>
            <a:endParaRPr lang="de-DE" dirty="0"/>
          </a:p>
        </p:txBody>
      </p:sp>
      <p:sp>
        <p:nvSpPr>
          <p:cNvPr id="6" name="Datumsplatzhalter 5">
            <a:extLst>
              <a:ext uri="{FF2B5EF4-FFF2-40B4-BE49-F238E27FC236}">
                <a16:creationId xmlns:a16="http://schemas.microsoft.com/office/drawing/2014/main" id="{9515FE13-AC0F-A441-BB41-B4977ED536C5}"/>
              </a:ext>
            </a:extLst>
          </p:cNvPr>
          <p:cNvSpPr>
            <a:spLocks noGrp="1"/>
          </p:cNvSpPr>
          <p:nvPr>
            <p:ph type="dt" sz="half" idx="10"/>
          </p:nvPr>
        </p:nvSpPr>
        <p:spPr/>
        <p:txBody>
          <a:bodyPr/>
          <a:lstStyle/>
          <a:p>
            <a:r>
              <a:rPr lang="de-DE"/>
              <a:t>1.1.0324 © Cegos Integrata GmbH</a:t>
            </a:r>
            <a:endParaRPr lang="de-DE" dirty="0"/>
          </a:p>
        </p:txBody>
      </p:sp>
      <p:sp>
        <p:nvSpPr>
          <p:cNvPr id="7" name="Fußzeilenplatzhalter 6">
            <a:extLst>
              <a:ext uri="{FF2B5EF4-FFF2-40B4-BE49-F238E27FC236}">
                <a16:creationId xmlns:a16="http://schemas.microsoft.com/office/drawing/2014/main" id="{FF27A7FF-463E-204E-9CEC-A6AC5E74838D}"/>
              </a:ext>
            </a:extLst>
          </p:cNvPr>
          <p:cNvSpPr>
            <a:spLocks noGrp="1"/>
          </p:cNvSpPr>
          <p:nvPr>
            <p:ph type="ftr" sz="quarter" idx="11"/>
          </p:nvPr>
        </p:nvSpPr>
        <p:spPr/>
        <p:txBody>
          <a:bodyPr/>
          <a:lstStyle/>
          <a:p>
            <a:r>
              <a:rPr lang="de-DE"/>
              <a:t>Entwicklung von modernen SAPUI5 Oberflächen mit JavaScript und HTML5</a:t>
            </a:r>
            <a:endParaRPr lang="de-DE" dirty="0"/>
          </a:p>
        </p:txBody>
      </p:sp>
      <p:sp>
        <p:nvSpPr>
          <p:cNvPr id="8" name="Foliennummernplatzhalter 7">
            <a:extLst>
              <a:ext uri="{FF2B5EF4-FFF2-40B4-BE49-F238E27FC236}">
                <a16:creationId xmlns:a16="http://schemas.microsoft.com/office/drawing/2014/main" id="{9B370C5F-9464-6349-ADA0-350E0E925858}"/>
              </a:ext>
            </a:extLst>
          </p:cNvPr>
          <p:cNvSpPr>
            <a:spLocks noGrp="1"/>
          </p:cNvSpPr>
          <p:nvPr>
            <p:ph type="sldNum" sz="quarter" idx="12"/>
          </p:nvPr>
        </p:nvSpPr>
        <p:spPr/>
        <p:txBody>
          <a:bodyPr/>
          <a:lstStyle/>
          <a:p>
            <a:pPr>
              <a:defRPr/>
            </a:pPr>
            <a:r>
              <a:rPr lang="de-DE"/>
              <a:t>Seite </a:t>
            </a:r>
            <a:fld id="{6765688B-2299-4937-B826-0378CB54D361}" type="slidenum">
              <a:rPr lang="de-DE" smtClean="0"/>
              <a:pPr>
                <a:defRPr/>
              </a:pPr>
              <a:t>‹Nr.›</a:t>
            </a:fld>
            <a:endParaRPr lang="de-DE"/>
          </a:p>
        </p:txBody>
      </p:sp>
    </p:spTree>
    <p:extLst>
      <p:ext uri="{BB962C8B-B14F-4D97-AF65-F5344CB8AC3E}">
        <p14:creationId xmlns:p14="http://schemas.microsoft.com/office/powerpoint/2010/main" val="3465983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tx1"/>
                </a:solidFill>
              </a:defRPr>
            </a:lvl1pPr>
          </a:lstStyle>
          <a:p>
            <a:r>
              <a:rPr lang="de-DE"/>
              <a:t>Mastertitelformat bearbeiten</a:t>
            </a:r>
            <a:endParaRPr lang="de-DE" dirty="0"/>
          </a:p>
        </p:txBody>
      </p:sp>
      <p:sp>
        <p:nvSpPr>
          <p:cNvPr id="4" name="Datumsplatzhalter 3"/>
          <p:cNvSpPr>
            <a:spLocks noGrp="1"/>
          </p:cNvSpPr>
          <p:nvPr>
            <p:ph type="dt" sz="half" idx="10"/>
          </p:nvPr>
        </p:nvSpPr>
        <p:spPr/>
        <p:txBody>
          <a:bodyPr/>
          <a:lstStyle>
            <a:lvl1pPr>
              <a:defRPr>
                <a:solidFill>
                  <a:schemeClr val="tx1"/>
                </a:solidFill>
              </a:defRPr>
            </a:lvl1pPr>
          </a:lstStyle>
          <a:p>
            <a:r>
              <a:rPr lang="de-DE"/>
              <a:t>1.1.0324 © Cegos Integrata GmbH</a:t>
            </a:r>
            <a:endParaRPr lang="de-DE" dirty="0"/>
          </a:p>
        </p:txBody>
      </p:sp>
      <p:sp>
        <p:nvSpPr>
          <p:cNvPr id="5" name="Fußzeilenplatzhalter 4"/>
          <p:cNvSpPr>
            <a:spLocks noGrp="1"/>
          </p:cNvSpPr>
          <p:nvPr>
            <p:ph type="ftr" sz="quarter" idx="11"/>
          </p:nvPr>
        </p:nvSpPr>
        <p:spPr/>
        <p:txBody>
          <a:bodyPr/>
          <a:lstStyle>
            <a:lvl1pPr>
              <a:defRPr>
                <a:solidFill>
                  <a:schemeClr val="tx1"/>
                </a:solidFill>
              </a:defRPr>
            </a:lvl1pPr>
          </a:lstStyle>
          <a:p>
            <a:r>
              <a:rPr lang="de-DE"/>
              <a:t>Entwicklung von modernen SAPUI5 Oberflächen mit JavaScript und HTML5</a:t>
            </a:r>
            <a:endParaRPr lang="de-DE" dirty="0"/>
          </a:p>
        </p:txBody>
      </p:sp>
      <p:sp>
        <p:nvSpPr>
          <p:cNvPr id="6" name="Foliennummernplatzhalter 5"/>
          <p:cNvSpPr>
            <a:spLocks noGrp="1"/>
          </p:cNvSpPr>
          <p:nvPr>
            <p:ph type="sldNum" sz="quarter" idx="12"/>
          </p:nvPr>
        </p:nvSpPr>
        <p:spPr/>
        <p:txBody>
          <a:bodyPr/>
          <a:lstStyle>
            <a:lvl1pPr>
              <a:defRPr sz="1000">
                <a:solidFill>
                  <a:schemeClr val="tx1"/>
                </a:solidFill>
              </a:defRPr>
            </a:lvl1pPr>
          </a:lstStyle>
          <a:p>
            <a:pPr>
              <a:defRPr/>
            </a:pPr>
            <a:r>
              <a:rPr lang="de-DE"/>
              <a:t>Seite </a:t>
            </a:r>
            <a:fld id="{D22A2EFB-88EA-4F03-B9A3-82C34BC21B7C}" type="slidenum">
              <a:rPr lang="de-DE" smtClean="0"/>
              <a:pPr>
                <a:defRPr/>
              </a:pPr>
              <a:t>‹Nr.›</a:t>
            </a:fld>
            <a:endParaRPr lang="de-DE"/>
          </a:p>
        </p:txBody>
      </p:sp>
      <p:sp>
        <p:nvSpPr>
          <p:cNvPr id="9" name="Textplatzhalter 9"/>
          <p:cNvSpPr>
            <a:spLocks noGrp="1"/>
          </p:cNvSpPr>
          <p:nvPr>
            <p:ph idx="1"/>
          </p:nvPr>
        </p:nvSpPr>
        <p:spPr>
          <a:xfrm>
            <a:off x="431800" y="1196752"/>
            <a:ext cx="11328400" cy="5090554"/>
          </a:xfrm>
          <a:prstGeom prst="rect">
            <a:avLst/>
          </a:prstGeom>
        </p:spPr>
        <p:txBody>
          <a:bodyPr vert="horz" lIns="91440" tIns="45720" rIns="91440" bIns="45720" rtlCol="0">
            <a:norm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p:txBody>
      </p:sp>
    </p:spTree>
    <p:extLst>
      <p:ext uri="{BB962C8B-B14F-4D97-AF65-F5344CB8AC3E}">
        <p14:creationId xmlns:p14="http://schemas.microsoft.com/office/powerpoint/2010/main" val="2632903801"/>
      </p:ext>
    </p:extLst>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Erläuterungen">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chemeClr val="tx1"/>
                </a:solidFill>
              </a:defRPr>
            </a:lvl1pPr>
          </a:lstStyle>
          <a:p>
            <a:r>
              <a:rPr lang="de-DE" dirty="0"/>
              <a:t>Folie für Erläuterungen</a:t>
            </a:r>
          </a:p>
        </p:txBody>
      </p:sp>
      <p:sp>
        <p:nvSpPr>
          <p:cNvPr id="4" name="Datumsplatzhalter 3"/>
          <p:cNvSpPr>
            <a:spLocks noGrp="1"/>
          </p:cNvSpPr>
          <p:nvPr>
            <p:ph type="dt" sz="half" idx="10"/>
          </p:nvPr>
        </p:nvSpPr>
        <p:spPr/>
        <p:txBody>
          <a:bodyPr/>
          <a:lstStyle/>
          <a:p>
            <a:r>
              <a:rPr lang="de-DE"/>
              <a:t>1.1.0324 © Cegos Integrata GmbH</a:t>
            </a:r>
            <a:endParaRPr lang="de-DE" dirty="0"/>
          </a:p>
        </p:txBody>
      </p:sp>
      <p:sp>
        <p:nvSpPr>
          <p:cNvPr id="5" name="Fußzeilenplatzhalter 4"/>
          <p:cNvSpPr>
            <a:spLocks noGrp="1"/>
          </p:cNvSpPr>
          <p:nvPr>
            <p:ph type="ftr" sz="quarter" idx="11"/>
          </p:nvPr>
        </p:nvSpPr>
        <p:spPr/>
        <p:txBody>
          <a:bodyPr/>
          <a:lstStyle/>
          <a:p>
            <a:r>
              <a:rPr lang="de-DE"/>
              <a:t>Entwicklung von modernen SAPUI5 Oberflächen mit JavaScript und HTML5</a:t>
            </a:r>
            <a:endParaRPr lang="de-DE" dirty="0"/>
          </a:p>
        </p:txBody>
      </p:sp>
      <p:sp>
        <p:nvSpPr>
          <p:cNvPr id="6" name="Foliennummernplatzhalter 5"/>
          <p:cNvSpPr>
            <a:spLocks noGrp="1"/>
          </p:cNvSpPr>
          <p:nvPr>
            <p:ph type="sldNum" sz="quarter" idx="12"/>
          </p:nvPr>
        </p:nvSpPr>
        <p:spPr/>
        <p:txBody>
          <a:bodyPr/>
          <a:lstStyle>
            <a:lvl1pPr>
              <a:defRPr sz="1000">
                <a:solidFill>
                  <a:schemeClr val="accent2"/>
                </a:solidFill>
              </a:defRPr>
            </a:lvl1pPr>
          </a:lstStyle>
          <a:p>
            <a:pPr>
              <a:defRPr/>
            </a:pPr>
            <a:r>
              <a:rPr lang="de-DE"/>
              <a:t>Seite </a:t>
            </a:r>
            <a:fld id="{6765688B-2299-4937-B826-0378CB54D361}" type="slidenum">
              <a:rPr lang="de-DE" smtClean="0"/>
              <a:pPr>
                <a:defRPr/>
              </a:pPr>
              <a:t>‹Nr.›</a:t>
            </a:fld>
            <a:endParaRPr lang="de-DE"/>
          </a:p>
        </p:txBody>
      </p:sp>
      <p:sp>
        <p:nvSpPr>
          <p:cNvPr id="7" name="Textplatzhalter 9"/>
          <p:cNvSpPr>
            <a:spLocks noGrp="1"/>
          </p:cNvSpPr>
          <p:nvPr>
            <p:ph idx="1"/>
          </p:nvPr>
        </p:nvSpPr>
        <p:spPr>
          <a:xfrm>
            <a:off x="431800" y="1196752"/>
            <a:ext cx="11328400" cy="5090554"/>
          </a:xfrm>
          <a:prstGeom prst="rect">
            <a:avLst/>
          </a:prstGeom>
        </p:spPr>
        <p:txBody>
          <a:bodyPr vert="horz" lIns="91440" tIns="45720" rIns="91440" bIns="45720" rtlCol="0">
            <a:norm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p:txBody>
      </p:sp>
    </p:spTree>
    <p:extLst>
      <p:ext uri="{BB962C8B-B14F-4D97-AF65-F5344CB8AC3E}">
        <p14:creationId xmlns:p14="http://schemas.microsoft.com/office/powerpoint/2010/main" val="1458633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31800" y="4293097"/>
            <a:ext cx="11328400" cy="1362075"/>
          </a:xfrm>
        </p:spPr>
        <p:txBody>
          <a:bodyPr anchor="t"/>
          <a:lstStyle>
            <a:lvl1pPr algn="l">
              <a:defRPr sz="2400" b="1" cap="all" baseline="0">
                <a:solidFill>
                  <a:schemeClr val="tx1"/>
                </a:solidFill>
              </a:defRPr>
            </a:lvl1pPr>
          </a:lstStyle>
          <a:p>
            <a:r>
              <a:rPr lang="de-DE" dirty="0"/>
              <a:t>Name des Kapitels</a:t>
            </a:r>
          </a:p>
        </p:txBody>
      </p:sp>
      <p:sp>
        <p:nvSpPr>
          <p:cNvPr id="3" name="Textplatzhalter 2"/>
          <p:cNvSpPr>
            <a:spLocks noGrp="1"/>
          </p:cNvSpPr>
          <p:nvPr>
            <p:ph type="body" idx="1" hasCustomPrompt="1"/>
          </p:nvPr>
        </p:nvSpPr>
        <p:spPr>
          <a:xfrm>
            <a:off x="431800" y="2792909"/>
            <a:ext cx="11328400" cy="1500187"/>
          </a:xfrm>
          <a:prstGeom prst="rect">
            <a:avLst/>
          </a:prstGeom>
        </p:spPr>
        <p:txBody>
          <a:bodyPr lIns="90000" anchor="b">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dirty="0"/>
              <a:t>Kapitelnummer</a:t>
            </a:r>
          </a:p>
        </p:txBody>
      </p:sp>
      <p:sp>
        <p:nvSpPr>
          <p:cNvPr id="4" name="Datumsplatzhalter 3"/>
          <p:cNvSpPr>
            <a:spLocks noGrp="1"/>
          </p:cNvSpPr>
          <p:nvPr>
            <p:ph type="dt" sz="half" idx="10"/>
          </p:nvPr>
        </p:nvSpPr>
        <p:spPr/>
        <p:txBody>
          <a:bodyPr/>
          <a:lstStyle>
            <a:lvl1pPr>
              <a:defRPr>
                <a:solidFill>
                  <a:schemeClr val="tx1"/>
                </a:solidFill>
              </a:defRPr>
            </a:lvl1pPr>
          </a:lstStyle>
          <a:p>
            <a:r>
              <a:rPr lang="de-DE"/>
              <a:t>1.1.0324 © Cegos Integrata GmbH</a:t>
            </a:r>
            <a:endParaRPr lang="de-DE" dirty="0"/>
          </a:p>
        </p:txBody>
      </p:sp>
      <p:sp>
        <p:nvSpPr>
          <p:cNvPr id="5" name="Fußzeilenplatzhalter 4"/>
          <p:cNvSpPr>
            <a:spLocks noGrp="1"/>
          </p:cNvSpPr>
          <p:nvPr>
            <p:ph type="ftr" sz="quarter" idx="11"/>
          </p:nvPr>
        </p:nvSpPr>
        <p:spPr/>
        <p:txBody>
          <a:bodyPr/>
          <a:lstStyle>
            <a:lvl1pPr>
              <a:defRPr>
                <a:solidFill>
                  <a:schemeClr val="tx1"/>
                </a:solidFill>
              </a:defRPr>
            </a:lvl1pPr>
          </a:lstStyle>
          <a:p>
            <a:r>
              <a:rPr lang="de-DE"/>
              <a:t>Entwicklung von modernen SAPUI5 Oberflächen mit JavaScript und HTML5</a:t>
            </a:r>
            <a:endParaRPr lang="de-DE" dirty="0"/>
          </a:p>
        </p:txBody>
      </p:sp>
      <p:sp>
        <p:nvSpPr>
          <p:cNvPr id="6" name="Foliennummernplatzhalter 5"/>
          <p:cNvSpPr>
            <a:spLocks noGrp="1"/>
          </p:cNvSpPr>
          <p:nvPr>
            <p:ph type="sldNum" sz="quarter" idx="12"/>
          </p:nvPr>
        </p:nvSpPr>
        <p:spPr/>
        <p:txBody>
          <a:bodyPr/>
          <a:lstStyle>
            <a:lvl1pPr>
              <a:defRPr>
                <a:solidFill>
                  <a:schemeClr val="tx1"/>
                </a:solidFill>
              </a:defRPr>
            </a:lvl1pPr>
          </a:lstStyle>
          <a:p>
            <a:pPr>
              <a:defRPr/>
            </a:pPr>
            <a:r>
              <a:rPr lang="de-DE"/>
              <a:t>Seite </a:t>
            </a:r>
            <a:fld id="{6765688B-2299-4937-B826-0378CB54D361}" type="slidenum">
              <a:rPr lang="de-DE" smtClean="0"/>
              <a:pPr>
                <a:defRPr/>
              </a:pPr>
              <a:t>‹Nr.›</a:t>
            </a:fld>
            <a:endParaRPr lang="de-DE"/>
          </a:p>
        </p:txBody>
      </p:sp>
    </p:spTree>
    <p:extLst>
      <p:ext uri="{BB962C8B-B14F-4D97-AF65-F5344CB8AC3E}">
        <p14:creationId xmlns:p14="http://schemas.microsoft.com/office/powerpoint/2010/main" val="2472329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tx1"/>
                </a:solidFill>
              </a:defRPr>
            </a:lvl1pPr>
          </a:lstStyle>
          <a:p>
            <a:r>
              <a:rPr lang="de-DE"/>
              <a:t>Mastertitelformat bearbeiten</a:t>
            </a:r>
          </a:p>
        </p:txBody>
      </p:sp>
      <p:sp>
        <p:nvSpPr>
          <p:cNvPr id="3" name="Inhaltsplatzhalter 2"/>
          <p:cNvSpPr>
            <a:spLocks noGrp="1"/>
          </p:cNvSpPr>
          <p:nvPr>
            <p:ph sz="half" idx="1"/>
          </p:nvPr>
        </p:nvSpPr>
        <p:spPr>
          <a:xfrm>
            <a:off x="431371" y="1295401"/>
            <a:ext cx="5450557" cy="5013907"/>
          </a:xfrm>
          <a:prstGeom prst="rect">
            <a:avLst/>
          </a:prstGeom>
        </p:spPr>
        <p:txBody>
          <a:bodyPr>
            <a:normAutofit/>
          </a:bodyPr>
          <a:lstStyle>
            <a:lvl1pPr>
              <a:defRPr sz="2000">
                <a:solidFill>
                  <a:schemeClr val="tx1"/>
                </a:solidFill>
              </a:defRPr>
            </a:lvl1pPr>
            <a:lvl2pPr marL="574675" indent="-285750">
              <a:defRPr lang="de-DE" sz="1800" kern="1200" dirty="0" smtClean="0">
                <a:solidFill>
                  <a:schemeClr val="tx1"/>
                </a:solidFill>
                <a:latin typeface="+mn-lt"/>
                <a:ea typeface="+mn-ea"/>
                <a:cs typeface="+mn-cs"/>
              </a:defRPr>
            </a:lvl2pPr>
            <a:lvl3pPr marL="557213" indent="-285750">
              <a:defRPr lang="de-DE" sz="1800" kern="1200" dirty="0" smtClean="0">
                <a:solidFill>
                  <a:schemeClr val="tx1"/>
                </a:solidFill>
                <a:latin typeface="+mn-lt"/>
                <a:ea typeface="+mn-ea"/>
                <a:cs typeface="+mn-cs"/>
              </a:defRPr>
            </a:lvl3pPr>
            <a:lvl4pPr>
              <a:defRPr sz="1200"/>
            </a:lvl4pPr>
            <a:lvl5pPr>
              <a:defRPr sz="1200"/>
            </a:lvl5pPr>
            <a:lvl6pPr>
              <a:defRPr sz="1800"/>
            </a:lvl6pPr>
            <a:lvl7pPr>
              <a:defRPr sz="1800"/>
            </a:lvl7pPr>
            <a:lvl8pPr>
              <a:defRPr sz="1800"/>
            </a:lvl8pPr>
            <a:lvl9pPr>
              <a:defRPr sz="1800"/>
            </a:lvl9pPr>
          </a:lstStyle>
          <a:p>
            <a:pPr lvl="0"/>
            <a:r>
              <a:rPr lang="de-DE"/>
              <a:t>Mastertextformat bearbeiten</a:t>
            </a:r>
          </a:p>
        </p:txBody>
      </p:sp>
      <p:sp>
        <p:nvSpPr>
          <p:cNvPr id="4" name="Inhaltsplatzhalter 3"/>
          <p:cNvSpPr>
            <a:spLocks noGrp="1"/>
          </p:cNvSpPr>
          <p:nvPr>
            <p:ph sz="half" idx="2"/>
          </p:nvPr>
        </p:nvSpPr>
        <p:spPr>
          <a:xfrm>
            <a:off x="6288619" y="1295401"/>
            <a:ext cx="5471581" cy="5013907"/>
          </a:xfrm>
          <a:prstGeom prst="rect">
            <a:avLst/>
          </a:prstGeom>
        </p:spPr>
        <p:txBody>
          <a:bodyPr>
            <a:normAutofit/>
          </a:bodyPr>
          <a:lstStyle>
            <a:lvl1pPr>
              <a:defRPr sz="2000">
                <a:solidFill>
                  <a:schemeClr val="tx1"/>
                </a:solidFill>
              </a:defRPr>
            </a:lvl1pPr>
            <a:lvl2pPr>
              <a:defRPr sz="1800">
                <a:solidFill>
                  <a:schemeClr val="tx1"/>
                </a:solidFill>
              </a:defRPr>
            </a:lvl2pPr>
            <a:lvl3pPr>
              <a:defRPr sz="1800">
                <a:solidFill>
                  <a:schemeClr val="tx1"/>
                </a:solidFill>
              </a:defRPr>
            </a:lvl3pPr>
            <a:lvl4pPr>
              <a:defRPr sz="1200"/>
            </a:lvl4pPr>
            <a:lvl5pPr>
              <a:defRPr sz="1200"/>
            </a:lvl5pPr>
            <a:lvl6pPr>
              <a:defRPr sz="1800"/>
            </a:lvl6pPr>
            <a:lvl7pPr>
              <a:defRPr sz="1800"/>
            </a:lvl7pPr>
            <a:lvl8pPr>
              <a:defRPr sz="1800"/>
            </a:lvl8pPr>
            <a:lvl9pPr>
              <a:defRPr sz="1800"/>
            </a:lvl9pPr>
          </a:lstStyle>
          <a:p>
            <a:pPr lvl="0"/>
            <a:r>
              <a:rPr lang="de-DE"/>
              <a:t>Mastertextformat bearbeiten</a:t>
            </a:r>
          </a:p>
        </p:txBody>
      </p:sp>
      <p:sp>
        <p:nvSpPr>
          <p:cNvPr id="8" name="Datumsplatzhalter 7">
            <a:extLst>
              <a:ext uri="{FF2B5EF4-FFF2-40B4-BE49-F238E27FC236}">
                <a16:creationId xmlns:a16="http://schemas.microsoft.com/office/drawing/2014/main" id="{5C1633E4-9377-3D40-89DC-F89FB735A088}"/>
              </a:ext>
            </a:extLst>
          </p:cNvPr>
          <p:cNvSpPr>
            <a:spLocks noGrp="1"/>
          </p:cNvSpPr>
          <p:nvPr>
            <p:ph type="dt" sz="half" idx="10"/>
          </p:nvPr>
        </p:nvSpPr>
        <p:spPr/>
        <p:txBody>
          <a:bodyPr/>
          <a:lstStyle/>
          <a:p>
            <a:r>
              <a:rPr lang="de-DE"/>
              <a:t>1.1.0324 © Cegos Integrata GmbH</a:t>
            </a:r>
          </a:p>
        </p:txBody>
      </p:sp>
      <p:sp>
        <p:nvSpPr>
          <p:cNvPr id="9" name="Fußzeilenplatzhalter 8">
            <a:extLst>
              <a:ext uri="{FF2B5EF4-FFF2-40B4-BE49-F238E27FC236}">
                <a16:creationId xmlns:a16="http://schemas.microsoft.com/office/drawing/2014/main" id="{66FB4C1B-6CE1-BA45-93E0-6EF594CC4F87}"/>
              </a:ext>
            </a:extLst>
          </p:cNvPr>
          <p:cNvSpPr>
            <a:spLocks noGrp="1"/>
          </p:cNvSpPr>
          <p:nvPr>
            <p:ph type="ftr" sz="quarter" idx="11"/>
          </p:nvPr>
        </p:nvSpPr>
        <p:spPr/>
        <p:txBody>
          <a:bodyPr/>
          <a:lstStyle/>
          <a:p>
            <a:r>
              <a:rPr lang="de-DE"/>
              <a:t>Entwicklung von modernen SAPUI5 Oberflächen mit JavaScript und HTML5</a:t>
            </a:r>
            <a:endParaRPr lang="de-DE" dirty="0"/>
          </a:p>
        </p:txBody>
      </p:sp>
      <p:sp>
        <p:nvSpPr>
          <p:cNvPr id="10" name="Foliennummernplatzhalter 9">
            <a:extLst>
              <a:ext uri="{FF2B5EF4-FFF2-40B4-BE49-F238E27FC236}">
                <a16:creationId xmlns:a16="http://schemas.microsoft.com/office/drawing/2014/main" id="{F9D74992-862A-FD4F-9B7B-D381264DDE0D}"/>
              </a:ext>
            </a:extLst>
          </p:cNvPr>
          <p:cNvSpPr>
            <a:spLocks noGrp="1"/>
          </p:cNvSpPr>
          <p:nvPr>
            <p:ph type="sldNum" sz="quarter" idx="12"/>
          </p:nvPr>
        </p:nvSpPr>
        <p:spPr/>
        <p:txBody>
          <a:bodyPr/>
          <a:lstStyle/>
          <a:p>
            <a:pPr>
              <a:defRPr/>
            </a:pPr>
            <a:r>
              <a:rPr lang="de-DE"/>
              <a:t>Seite </a:t>
            </a:r>
            <a:fld id="{6765688B-2299-4937-B826-0378CB54D361}" type="slidenum">
              <a:rPr lang="de-DE" smtClean="0"/>
              <a:pPr>
                <a:defRPr/>
              </a:pPr>
              <a:t>‹Nr.›</a:t>
            </a:fld>
            <a:endParaRPr lang="de-DE"/>
          </a:p>
        </p:txBody>
      </p:sp>
    </p:spTree>
    <p:extLst>
      <p:ext uri="{BB962C8B-B14F-4D97-AF65-F5344CB8AC3E}">
        <p14:creationId xmlns:p14="http://schemas.microsoft.com/office/powerpoint/2010/main" val="30495851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tx1"/>
                </a:solidFill>
              </a:defRPr>
            </a:lvl1pPr>
          </a:lstStyle>
          <a:p>
            <a:r>
              <a:rPr lang="de-DE"/>
              <a:t>Mastertitelformat bearbeiten</a:t>
            </a:r>
          </a:p>
        </p:txBody>
      </p:sp>
      <p:sp>
        <p:nvSpPr>
          <p:cNvPr id="3" name="Textplatzhalter 2"/>
          <p:cNvSpPr>
            <a:spLocks noGrp="1"/>
          </p:cNvSpPr>
          <p:nvPr>
            <p:ph type="body" idx="1"/>
          </p:nvPr>
        </p:nvSpPr>
        <p:spPr>
          <a:xfrm>
            <a:off x="431371" y="1295400"/>
            <a:ext cx="5459959" cy="639762"/>
          </a:xfrm>
          <a:prstGeom prst="rect">
            <a:avLst/>
          </a:prstGeom>
        </p:spPr>
        <p:txBody>
          <a:bodyPr anchor="b">
            <a:normAutofit/>
          </a:bodyPr>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431371" y="1935162"/>
            <a:ext cx="5459959" cy="4374145"/>
          </a:xfrm>
          <a:prstGeom prst="rect">
            <a:avLst/>
          </a:prstGeom>
        </p:spPr>
        <p:txBody>
          <a:bodyPr>
            <a:normAutofit/>
          </a:bodyPr>
          <a:lstStyle>
            <a:lvl1pPr>
              <a:defRPr sz="20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1600"/>
            </a:lvl6pPr>
            <a:lvl7pPr>
              <a:defRPr sz="1600"/>
            </a:lvl7pPr>
            <a:lvl8pPr>
              <a:defRPr sz="1600"/>
            </a:lvl8pPr>
            <a:lvl9pPr>
              <a:defRPr sz="1600"/>
            </a:lvl9pPr>
          </a:lstStyle>
          <a:p>
            <a:pPr lvl="0"/>
            <a:r>
              <a:rPr lang="de-DE"/>
              <a:t>Mastertextformat bearbeiten</a:t>
            </a:r>
          </a:p>
        </p:txBody>
      </p:sp>
      <p:sp>
        <p:nvSpPr>
          <p:cNvPr id="5" name="Textplatzhalter 4"/>
          <p:cNvSpPr>
            <a:spLocks noGrp="1"/>
          </p:cNvSpPr>
          <p:nvPr>
            <p:ph type="body" sz="quarter" idx="3"/>
          </p:nvPr>
        </p:nvSpPr>
        <p:spPr>
          <a:xfrm>
            <a:off x="6288619" y="1295400"/>
            <a:ext cx="5471581" cy="639762"/>
          </a:xfrm>
          <a:prstGeom prst="rect">
            <a:avLst/>
          </a:prstGeom>
        </p:spPr>
        <p:txBody>
          <a:bodyPr anchor="b">
            <a:normAutofit/>
          </a:bodyPr>
          <a:lstStyle>
            <a:lvl1pPr marL="0" indent="0">
              <a:buNone/>
              <a:defRPr sz="1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300241" y="1935162"/>
            <a:ext cx="5459959" cy="4374145"/>
          </a:xfrm>
          <a:prstGeom prst="rect">
            <a:avLst/>
          </a:prstGeom>
        </p:spPr>
        <p:txBody>
          <a:bodyPr>
            <a:normAutofit/>
          </a:bodyPr>
          <a:lstStyle>
            <a:lvl1pPr>
              <a:defRPr sz="20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1600"/>
            </a:lvl6pPr>
            <a:lvl7pPr>
              <a:defRPr sz="1600"/>
            </a:lvl7pPr>
            <a:lvl8pPr>
              <a:defRPr sz="1600"/>
            </a:lvl8pPr>
            <a:lvl9pPr>
              <a:defRPr sz="1600"/>
            </a:lvl9pPr>
          </a:lstStyle>
          <a:p>
            <a:pPr lvl="0"/>
            <a:r>
              <a:rPr lang="de-DE"/>
              <a:t>Mastertextformat bearbeiten</a:t>
            </a:r>
          </a:p>
        </p:txBody>
      </p:sp>
      <p:sp>
        <p:nvSpPr>
          <p:cNvPr id="10" name="Datumsplatzhalter 9">
            <a:extLst>
              <a:ext uri="{FF2B5EF4-FFF2-40B4-BE49-F238E27FC236}">
                <a16:creationId xmlns:a16="http://schemas.microsoft.com/office/drawing/2014/main" id="{8FBD8FD4-0261-AC4F-827E-9503172113F7}"/>
              </a:ext>
            </a:extLst>
          </p:cNvPr>
          <p:cNvSpPr>
            <a:spLocks noGrp="1"/>
          </p:cNvSpPr>
          <p:nvPr>
            <p:ph type="dt" sz="half" idx="10"/>
          </p:nvPr>
        </p:nvSpPr>
        <p:spPr/>
        <p:txBody>
          <a:bodyPr/>
          <a:lstStyle/>
          <a:p>
            <a:r>
              <a:rPr lang="de-DE"/>
              <a:t>1.1.0324 © Cegos Integrata GmbH</a:t>
            </a:r>
          </a:p>
        </p:txBody>
      </p:sp>
      <p:sp>
        <p:nvSpPr>
          <p:cNvPr id="11" name="Fußzeilenplatzhalter 10">
            <a:extLst>
              <a:ext uri="{FF2B5EF4-FFF2-40B4-BE49-F238E27FC236}">
                <a16:creationId xmlns:a16="http://schemas.microsoft.com/office/drawing/2014/main" id="{117D95D8-0AE8-044E-A3DE-D007B8CBFEF7}"/>
              </a:ext>
            </a:extLst>
          </p:cNvPr>
          <p:cNvSpPr>
            <a:spLocks noGrp="1"/>
          </p:cNvSpPr>
          <p:nvPr>
            <p:ph type="ftr" sz="quarter" idx="11"/>
          </p:nvPr>
        </p:nvSpPr>
        <p:spPr/>
        <p:txBody>
          <a:bodyPr/>
          <a:lstStyle/>
          <a:p>
            <a:r>
              <a:rPr lang="de-DE"/>
              <a:t>Entwicklung von modernen SAPUI5 Oberflächen mit JavaScript und HTML5</a:t>
            </a:r>
            <a:endParaRPr lang="de-DE" dirty="0"/>
          </a:p>
        </p:txBody>
      </p:sp>
      <p:sp>
        <p:nvSpPr>
          <p:cNvPr id="12" name="Foliennummernplatzhalter 11">
            <a:extLst>
              <a:ext uri="{FF2B5EF4-FFF2-40B4-BE49-F238E27FC236}">
                <a16:creationId xmlns:a16="http://schemas.microsoft.com/office/drawing/2014/main" id="{928E8651-8196-2B47-ACFF-17A9B60DD80B}"/>
              </a:ext>
            </a:extLst>
          </p:cNvPr>
          <p:cNvSpPr>
            <a:spLocks noGrp="1"/>
          </p:cNvSpPr>
          <p:nvPr>
            <p:ph type="sldNum" sz="quarter" idx="12"/>
          </p:nvPr>
        </p:nvSpPr>
        <p:spPr/>
        <p:txBody>
          <a:bodyPr/>
          <a:lstStyle/>
          <a:p>
            <a:pPr>
              <a:defRPr/>
            </a:pPr>
            <a:r>
              <a:rPr lang="de-DE"/>
              <a:t>Seite </a:t>
            </a:r>
            <a:fld id="{6765688B-2299-4937-B826-0378CB54D361}" type="slidenum">
              <a:rPr lang="de-DE" smtClean="0"/>
              <a:pPr>
                <a:defRPr/>
              </a:pPr>
              <a:t>‹Nr.›</a:t>
            </a:fld>
            <a:endParaRPr lang="de-DE"/>
          </a:p>
        </p:txBody>
      </p:sp>
    </p:spTree>
    <p:extLst>
      <p:ext uri="{BB962C8B-B14F-4D97-AF65-F5344CB8AC3E}">
        <p14:creationId xmlns:p14="http://schemas.microsoft.com/office/powerpoint/2010/main" val="3594155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431371" y="1218667"/>
            <a:ext cx="4011084" cy="990600"/>
          </a:xfrm>
        </p:spPr>
        <p:txBody>
          <a:bodyPr anchor="b"/>
          <a:lstStyle>
            <a:lvl1pPr algn="l">
              <a:defRPr sz="2000" b="1">
                <a:solidFill>
                  <a:schemeClr val="tx1"/>
                </a:solidFill>
              </a:defRPr>
            </a:lvl1pPr>
          </a:lstStyle>
          <a:p>
            <a:r>
              <a:rPr lang="de-DE" dirty="0"/>
              <a:t>Titelmasterformat </a:t>
            </a:r>
            <a:br>
              <a:rPr lang="de-DE" dirty="0"/>
            </a:br>
            <a:r>
              <a:rPr lang="de-DE" dirty="0"/>
              <a:t>durch Klicken </a:t>
            </a:r>
            <a:br>
              <a:rPr lang="de-DE" dirty="0"/>
            </a:br>
            <a:r>
              <a:rPr lang="de-DE" dirty="0"/>
              <a:t>bearbeiten</a:t>
            </a:r>
          </a:p>
        </p:txBody>
      </p:sp>
      <p:sp>
        <p:nvSpPr>
          <p:cNvPr id="3" name="Inhaltsplatzhalter 2"/>
          <p:cNvSpPr>
            <a:spLocks noGrp="1"/>
          </p:cNvSpPr>
          <p:nvPr>
            <p:ph idx="1"/>
          </p:nvPr>
        </p:nvSpPr>
        <p:spPr>
          <a:xfrm>
            <a:off x="4876800" y="1219200"/>
            <a:ext cx="6883400" cy="5090108"/>
          </a:xfrm>
          <a:prstGeom prst="rect">
            <a:avLst/>
          </a:prstGeom>
        </p:spPr>
        <p:txBody>
          <a:bodyPr>
            <a:normAutofit/>
          </a:bodyPr>
          <a:lstStyle>
            <a:lvl1pPr>
              <a:defRPr sz="20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de-DE"/>
              <a:t>Mastertextformat bearbeiten</a:t>
            </a:r>
          </a:p>
        </p:txBody>
      </p:sp>
      <p:sp>
        <p:nvSpPr>
          <p:cNvPr id="4" name="Textplatzhalter 3"/>
          <p:cNvSpPr>
            <a:spLocks noGrp="1"/>
          </p:cNvSpPr>
          <p:nvPr>
            <p:ph type="body" sz="half" idx="2"/>
          </p:nvPr>
        </p:nvSpPr>
        <p:spPr>
          <a:xfrm>
            <a:off x="431371" y="2286000"/>
            <a:ext cx="4103180" cy="4023308"/>
          </a:xfrm>
          <a:prstGeom prst="rect">
            <a:avLst/>
          </a:prstGeom>
        </p:spPr>
        <p:txBody>
          <a:bodyPr/>
          <a:lstStyle>
            <a:lvl1pPr marL="0" indent="0">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8" name="Titel 1"/>
          <p:cNvSpPr txBox="1">
            <a:spLocks/>
          </p:cNvSpPr>
          <p:nvPr/>
        </p:nvSpPr>
        <p:spPr>
          <a:xfrm>
            <a:off x="335362" y="0"/>
            <a:ext cx="7584841" cy="935038"/>
          </a:xfrm>
          <a:prstGeom prst="rect">
            <a:avLst/>
          </a:prstGeom>
        </p:spPr>
        <p:txBody>
          <a:bodyPr vert="horz" lIns="90000" tIns="45720" rIns="91440" bIns="45720" rtlCol="0" anchor="ctr">
            <a:noAutofit/>
          </a:bodyPr>
          <a:lstStyle>
            <a:lvl1pPr algn="l" defTabSz="914400" rtl="0" eaLnBrk="1" latinLnBrk="0" hangingPunct="1">
              <a:spcBef>
                <a:spcPct val="0"/>
              </a:spcBef>
              <a:buNone/>
              <a:defRPr sz="2400" b="0" kern="1200">
                <a:solidFill>
                  <a:schemeClr val="tx2"/>
                </a:solidFill>
                <a:latin typeface="+mj-lt"/>
                <a:ea typeface="+mj-ea"/>
                <a:cs typeface="+mj-cs"/>
              </a:defRPr>
            </a:lvl1pPr>
          </a:lstStyle>
          <a:p>
            <a:r>
              <a:rPr lang="de-DE" sz="2400">
                <a:solidFill>
                  <a:schemeClr val="tx1"/>
                </a:solidFill>
              </a:rPr>
              <a:t>Titelmasterformat durch Klicken bearbeiten</a:t>
            </a:r>
          </a:p>
        </p:txBody>
      </p:sp>
      <p:sp>
        <p:nvSpPr>
          <p:cNvPr id="9" name="Datumsplatzhalter 8">
            <a:extLst>
              <a:ext uri="{FF2B5EF4-FFF2-40B4-BE49-F238E27FC236}">
                <a16:creationId xmlns:a16="http://schemas.microsoft.com/office/drawing/2014/main" id="{908931CD-3FC1-6D4A-9D97-7B9D9B6029D7}"/>
              </a:ext>
            </a:extLst>
          </p:cNvPr>
          <p:cNvSpPr>
            <a:spLocks noGrp="1"/>
          </p:cNvSpPr>
          <p:nvPr>
            <p:ph type="dt" sz="half" idx="10"/>
          </p:nvPr>
        </p:nvSpPr>
        <p:spPr/>
        <p:txBody>
          <a:bodyPr/>
          <a:lstStyle/>
          <a:p>
            <a:r>
              <a:rPr lang="de-DE"/>
              <a:t>1.1.0324 © Cegos Integrata GmbH</a:t>
            </a:r>
          </a:p>
        </p:txBody>
      </p:sp>
      <p:sp>
        <p:nvSpPr>
          <p:cNvPr id="10" name="Fußzeilenplatzhalter 9">
            <a:extLst>
              <a:ext uri="{FF2B5EF4-FFF2-40B4-BE49-F238E27FC236}">
                <a16:creationId xmlns:a16="http://schemas.microsoft.com/office/drawing/2014/main" id="{B72D7D88-85F7-EC49-B4C6-3ED8F5D66BC5}"/>
              </a:ext>
            </a:extLst>
          </p:cNvPr>
          <p:cNvSpPr>
            <a:spLocks noGrp="1"/>
          </p:cNvSpPr>
          <p:nvPr>
            <p:ph type="ftr" sz="quarter" idx="11"/>
          </p:nvPr>
        </p:nvSpPr>
        <p:spPr/>
        <p:txBody>
          <a:bodyPr/>
          <a:lstStyle/>
          <a:p>
            <a:r>
              <a:rPr lang="de-DE"/>
              <a:t>Entwicklung von modernen SAPUI5 Oberflächen mit JavaScript und HTML5</a:t>
            </a:r>
            <a:endParaRPr lang="de-DE" dirty="0"/>
          </a:p>
        </p:txBody>
      </p:sp>
      <p:sp>
        <p:nvSpPr>
          <p:cNvPr id="11" name="Foliennummernplatzhalter 10">
            <a:extLst>
              <a:ext uri="{FF2B5EF4-FFF2-40B4-BE49-F238E27FC236}">
                <a16:creationId xmlns:a16="http://schemas.microsoft.com/office/drawing/2014/main" id="{63E18A59-59B5-4B49-B2FA-57CC2D0813FC}"/>
              </a:ext>
            </a:extLst>
          </p:cNvPr>
          <p:cNvSpPr>
            <a:spLocks noGrp="1"/>
          </p:cNvSpPr>
          <p:nvPr>
            <p:ph type="sldNum" sz="quarter" idx="12"/>
          </p:nvPr>
        </p:nvSpPr>
        <p:spPr/>
        <p:txBody>
          <a:bodyPr/>
          <a:lstStyle/>
          <a:p>
            <a:pPr>
              <a:defRPr/>
            </a:pPr>
            <a:r>
              <a:rPr lang="de-DE"/>
              <a:t>Seite </a:t>
            </a:r>
            <a:fld id="{6765688B-2299-4937-B826-0378CB54D361}" type="slidenum">
              <a:rPr lang="de-DE" smtClean="0"/>
              <a:pPr>
                <a:defRPr/>
              </a:pPr>
              <a:t>‹Nr.›</a:t>
            </a:fld>
            <a:endParaRPr lang="de-DE"/>
          </a:p>
        </p:txBody>
      </p:sp>
    </p:spTree>
    <p:extLst>
      <p:ext uri="{BB962C8B-B14F-4D97-AF65-F5344CB8AC3E}">
        <p14:creationId xmlns:p14="http://schemas.microsoft.com/office/powerpoint/2010/main" val="84877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27191B-5CA0-983D-D5A1-711E6D91D98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E535EEB-9486-5DF8-5485-AE40595FC1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FB2F0FC-5BEB-F4C9-FA98-78E9D4A5BA4D}"/>
              </a:ext>
            </a:extLst>
          </p:cNvPr>
          <p:cNvSpPr>
            <a:spLocks noGrp="1"/>
          </p:cNvSpPr>
          <p:nvPr>
            <p:ph type="dt" sz="half" idx="10"/>
          </p:nvPr>
        </p:nvSpPr>
        <p:spPr/>
        <p:txBody>
          <a:bodyPr/>
          <a:lstStyle/>
          <a:p>
            <a:fld id="{6D5CDF9B-D398-4250-A5D8-5FB8CF89A66D}" type="datetimeFigureOut">
              <a:rPr lang="de-DE" smtClean="0"/>
              <a:t>19.02.2025</a:t>
            </a:fld>
            <a:endParaRPr lang="de-DE"/>
          </a:p>
        </p:txBody>
      </p:sp>
      <p:sp>
        <p:nvSpPr>
          <p:cNvPr id="5" name="Fußzeilenplatzhalter 4">
            <a:extLst>
              <a:ext uri="{FF2B5EF4-FFF2-40B4-BE49-F238E27FC236}">
                <a16:creationId xmlns:a16="http://schemas.microsoft.com/office/drawing/2014/main" id="{5964D031-C70E-F5B6-A025-0C2310CC3F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83EF60F-EEE7-1E45-FF17-0D6889FB64B0}"/>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3200061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431371" y="1066800"/>
            <a:ext cx="11328829" cy="4700585"/>
          </a:xfrm>
          <a:prstGeom prst="rect">
            <a:avLst/>
          </a:prstGeo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de-DE" dirty="0"/>
          </a:p>
        </p:txBody>
      </p:sp>
      <p:sp>
        <p:nvSpPr>
          <p:cNvPr id="4" name="Textplatzhalter 3"/>
          <p:cNvSpPr>
            <a:spLocks noGrp="1"/>
          </p:cNvSpPr>
          <p:nvPr>
            <p:ph type="body" sz="half" idx="2"/>
          </p:nvPr>
        </p:nvSpPr>
        <p:spPr>
          <a:xfrm>
            <a:off x="431800" y="5846761"/>
            <a:ext cx="11328400" cy="533400"/>
          </a:xfrm>
          <a:prstGeom prst="rect">
            <a:avLst/>
          </a:prstGeom>
        </p:spPr>
        <p:txBody>
          <a:bodyPr lIns="9000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8" name="Titel 7"/>
          <p:cNvSpPr>
            <a:spLocks noGrp="1"/>
          </p:cNvSpPr>
          <p:nvPr>
            <p:ph type="title"/>
          </p:nvPr>
        </p:nvSpPr>
        <p:spPr/>
        <p:txBody>
          <a:bodyPr/>
          <a:lstStyle>
            <a:lvl1pPr>
              <a:defRPr>
                <a:solidFill>
                  <a:schemeClr val="tx1"/>
                </a:solidFill>
              </a:defRPr>
            </a:lvl1pPr>
          </a:lstStyle>
          <a:p>
            <a:r>
              <a:rPr lang="de-DE"/>
              <a:t>Mastertitelformat bearbeiten</a:t>
            </a:r>
            <a:endParaRPr lang="de-DE" dirty="0"/>
          </a:p>
        </p:txBody>
      </p:sp>
      <p:sp>
        <p:nvSpPr>
          <p:cNvPr id="2" name="Datumsplatzhalter 1">
            <a:extLst>
              <a:ext uri="{FF2B5EF4-FFF2-40B4-BE49-F238E27FC236}">
                <a16:creationId xmlns:a16="http://schemas.microsoft.com/office/drawing/2014/main" id="{90908A56-4B20-474C-8B1D-C606A833A2B4}"/>
              </a:ext>
            </a:extLst>
          </p:cNvPr>
          <p:cNvSpPr>
            <a:spLocks noGrp="1"/>
          </p:cNvSpPr>
          <p:nvPr>
            <p:ph type="dt" sz="half" idx="10"/>
          </p:nvPr>
        </p:nvSpPr>
        <p:spPr/>
        <p:txBody>
          <a:bodyPr/>
          <a:lstStyle/>
          <a:p>
            <a:r>
              <a:rPr lang="de-DE"/>
              <a:t>1.1.0324 © Cegos Integrata GmbH</a:t>
            </a:r>
            <a:endParaRPr lang="de-DE" dirty="0"/>
          </a:p>
        </p:txBody>
      </p:sp>
      <p:sp>
        <p:nvSpPr>
          <p:cNvPr id="9" name="Fußzeilenplatzhalter 8">
            <a:extLst>
              <a:ext uri="{FF2B5EF4-FFF2-40B4-BE49-F238E27FC236}">
                <a16:creationId xmlns:a16="http://schemas.microsoft.com/office/drawing/2014/main" id="{05514699-F45F-CE46-9F96-CA29803F0B34}"/>
              </a:ext>
            </a:extLst>
          </p:cNvPr>
          <p:cNvSpPr>
            <a:spLocks noGrp="1"/>
          </p:cNvSpPr>
          <p:nvPr>
            <p:ph type="ftr" sz="quarter" idx="11"/>
          </p:nvPr>
        </p:nvSpPr>
        <p:spPr/>
        <p:txBody>
          <a:bodyPr/>
          <a:lstStyle/>
          <a:p>
            <a:r>
              <a:rPr lang="de-DE"/>
              <a:t>Entwicklung von modernen SAPUI5 Oberflächen mit JavaScript und HTML5</a:t>
            </a:r>
            <a:endParaRPr lang="de-DE" dirty="0"/>
          </a:p>
        </p:txBody>
      </p:sp>
      <p:sp>
        <p:nvSpPr>
          <p:cNvPr id="10" name="Foliennummernplatzhalter 9">
            <a:extLst>
              <a:ext uri="{FF2B5EF4-FFF2-40B4-BE49-F238E27FC236}">
                <a16:creationId xmlns:a16="http://schemas.microsoft.com/office/drawing/2014/main" id="{2FBF68FC-4B9C-3B4E-85D0-4724A1097039}"/>
              </a:ext>
            </a:extLst>
          </p:cNvPr>
          <p:cNvSpPr>
            <a:spLocks noGrp="1"/>
          </p:cNvSpPr>
          <p:nvPr>
            <p:ph type="sldNum" sz="quarter" idx="12"/>
          </p:nvPr>
        </p:nvSpPr>
        <p:spPr/>
        <p:txBody>
          <a:bodyPr/>
          <a:lstStyle/>
          <a:p>
            <a:pPr>
              <a:defRPr/>
            </a:pPr>
            <a:r>
              <a:rPr lang="de-DE"/>
              <a:t>Seite </a:t>
            </a:r>
            <a:fld id="{6765688B-2299-4937-B826-0378CB54D361}" type="slidenum">
              <a:rPr lang="de-DE" smtClean="0"/>
              <a:pPr>
                <a:defRPr/>
              </a:pPr>
              <a:t>‹Nr.›</a:t>
            </a:fld>
            <a:endParaRPr lang="de-DE"/>
          </a:p>
        </p:txBody>
      </p:sp>
    </p:spTree>
    <p:extLst>
      <p:ext uri="{BB962C8B-B14F-4D97-AF65-F5344CB8AC3E}">
        <p14:creationId xmlns:p14="http://schemas.microsoft.com/office/powerpoint/2010/main" val="3034102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6" name="Textfeld 5"/>
          <p:cNvSpPr txBox="1"/>
          <p:nvPr/>
        </p:nvSpPr>
        <p:spPr>
          <a:xfrm>
            <a:off x="431800" y="3429000"/>
            <a:ext cx="11328401" cy="2308324"/>
          </a:xfrm>
          <a:prstGeom prst="rect">
            <a:avLst/>
          </a:prstGeom>
          <a:noFill/>
        </p:spPr>
        <p:txBody>
          <a:bodyPr wrap="square" rtlCol="0">
            <a:spAutoFit/>
          </a:bodyPr>
          <a:lstStyle/>
          <a:p>
            <a:r>
              <a:rPr lang="de-DE" sz="1800" dirty="0">
                <a:solidFill>
                  <a:schemeClr val="tx1"/>
                </a:solidFill>
                <a:latin typeface="+mn-lt"/>
                <a:cs typeface="Calibri" pitchFamily="34" charset="0"/>
              </a:rPr>
              <a:t>© Cegos Integrata</a:t>
            </a:r>
            <a:r>
              <a:rPr lang="de-DE" sz="1800" baseline="0" dirty="0">
                <a:solidFill>
                  <a:schemeClr val="tx1"/>
                </a:solidFill>
                <a:latin typeface="+mn-lt"/>
                <a:cs typeface="Calibri" pitchFamily="34" charset="0"/>
              </a:rPr>
              <a:t> GmbH</a:t>
            </a:r>
          </a:p>
          <a:p>
            <a:pPr marL="0" indent="0">
              <a:buNone/>
            </a:pPr>
            <a:endParaRPr lang="de-DE" sz="1800" dirty="0">
              <a:solidFill>
                <a:schemeClr val="tx1"/>
              </a:solidFill>
              <a:latin typeface="+mn-lt"/>
            </a:endParaRPr>
          </a:p>
          <a:p>
            <a:pPr marL="0" indent="0">
              <a:buNone/>
            </a:pPr>
            <a:r>
              <a:rPr lang="de-DE" sz="1800" dirty="0">
                <a:solidFill>
                  <a:schemeClr val="tx1"/>
                </a:solidFill>
                <a:latin typeface="+mn-lt"/>
              </a:rPr>
              <a:t>Cegos Integrata GmbH </a:t>
            </a:r>
          </a:p>
          <a:p>
            <a:pPr marL="0" indent="0">
              <a:buNone/>
            </a:pPr>
            <a:r>
              <a:rPr lang="de-DE" sz="1800" dirty="0" err="1">
                <a:solidFill>
                  <a:schemeClr val="tx1"/>
                </a:solidFill>
                <a:latin typeface="+mn-lt"/>
              </a:rPr>
              <a:t>Zettachring</a:t>
            </a:r>
            <a:r>
              <a:rPr lang="de-DE" sz="1800" dirty="0">
                <a:solidFill>
                  <a:schemeClr val="tx1"/>
                </a:solidFill>
                <a:latin typeface="+mn-lt"/>
              </a:rPr>
              <a:t> 4 </a:t>
            </a:r>
            <a:br>
              <a:rPr lang="de-DE" sz="1800" dirty="0">
                <a:solidFill>
                  <a:schemeClr val="tx1"/>
                </a:solidFill>
                <a:latin typeface="+mn-lt"/>
              </a:rPr>
            </a:br>
            <a:r>
              <a:rPr lang="de-DE" sz="1800" dirty="0">
                <a:solidFill>
                  <a:schemeClr val="tx1"/>
                </a:solidFill>
                <a:latin typeface="+mn-lt"/>
              </a:rPr>
              <a:t>70567 Stuttgart</a:t>
            </a:r>
            <a:endParaRPr lang="de-DE" sz="1800" dirty="0">
              <a:solidFill>
                <a:schemeClr val="tx1"/>
              </a:solidFill>
              <a:latin typeface="+mn-lt"/>
              <a:cs typeface="Calibri" pitchFamily="34" charset="0"/>
            </a:endParaRPr>
          </a:p>
          <a:p>
            <a:endParaRPr lang="de-DE" sz="1800" dirty="0">
              <a:solidFill>
                <a:schemeClr val="tx1"/>
              </a:solidFill>
              <a:latin typeface="+mn-lt"/>
              <a:cs typeface="Calibri" pitchFamily="34" charset="0"/>
            </a:endParaRPr>
          </a:p>
          <a:p>
            <a:r>
              <a:rPr lang="de-DE" sz="1800" b="1" dirty="0">
                <a:solidFill>
                  <a:schemeClr val="tx1"/>
                </a:solidFill>
                <a:latin typeface="+mn-lt"/>
                <a:cs typeface="Calibri" pitchFamily="34" charset="0"/>
              </a:rPr>
              <a:t>Alle Rechte, einschließlich derjenigen des auszugsweisen Abdrucks, der fotomechanischen und elektronischen Wiedergabe vorbehalten.</a:t>
            </a:r>
          </a:p>
        </p:txBody>
      </p:sp>
      <p:sp>
        <p:nvSpPr>
          <p:cNvPr id="7" name="Textfeld 6"/>
          <p:cNvSpPr txBox="1"/>
          <p:nvPr/>
        </p:nvSpPr>
        <p:spPr>
          <a:xfrm>
            <a:off x="409880" y="0"/>
            <a:ext cx="7872875" cy="935038"/>
          </a:xfrm>
          <a:prstGeom prst="rect">
            <a:avLst/>
          </a:prstGeom>
        </p:spPr>
        <p:txBody>
          <a:bodyPr vert="horz" lIns="0" tIns="45720" rIns="91440" bIns="45720" rtlCol="0" anchor="ctr">
            <a:noAutofit/>
          </a:bodyPr>
          <a:lstStyle>
            <a:lvl1pPr>
              <a:spcBef>
                <a:spcPct val="0"/>
              </a:spcBef>
              <a:buNone/>
              <a:defRPr sz="2400" b="0">
                <a:solidFill>
                  <a:schemeClr val="tx2"/>
                </a:solidFill>
                <a:latin typeface="+mj-lt"/>
                <a:ea typeface="+mj-ea"/>
                <a:cs typeface="+mj-cs"/>
              </a:defRPr>
            </a:lvl1pPr>
          </a:lstStyle>
          <a:p>
            <a:pPr lvl="0"/>
            <a:r>
              <a:rPr lang="de-DE" sz="2400" dirty="0">
                <a:solidFill>
                  <a:schemeClr val="tx1"/>
                </a:solidFill>
              </a:rPr>
              <a:t>Copyright und Impressum</a:t>
            </a:r>
          </a:p>
        </p:txBody>
      </p:sp>
    </p:spTree>
    <p:extLst>
      <p:ext uri="{BB962C8B-B14F-4D97-AF65-F5344CB8AC3E}">
        <p14:creationId xmlns:p14="http://schemas.microsoft.com/office/powerpoint/2010/main" val="3510266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1AD1C7-A5C1-C930-2914-38ADE99BFB0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EA1F983-9BCD-0ED9-785A-7723165792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8743A3A-E91D-F59B-C1FC-C2C6E648FCC6}"/>
              </a:ext>
            </a:extLst>
          </p:cNvPr>
          <p:cNvSpPr>
            <a:spLocks noGrp="1"/>
          </p:cNvSpPr>
          <p:nvPr>
            <p:ph type="dt" sz="half" idx="10"/>
          </p:nvPr>
        </p:nvSpPr>
        <p:spPr/>
        <p:txBody>
          <a:bodyPr/>
          <a:lstStyle/>
          <a:p>
            <a:fld id="{6D5CDF9B-D398-4250-A5D8-5FB8CF89A66D}" type="datetimeFigureOut">
              <a:rPr lang="de-DE" smtClean="0"/>
              <a:t>19.02.2025</a:t>
            </a:fld>
            <a:endParaRPr lang="de-DE"/>
          </a:p>
        </p:txBody>
      </p:sp>
      <p:sp>
        <p:nvSpPr>
          <p:cNvPr id="5" name="Fußzeilenplatzhalter 4">
            <a:extLst>
              <a:ext uri="{FF2B5EF4-FFF2-40B4-BE49-F238E27FC236}">
                <a16:creationId xmlns:a16="http://schemas.microsoft.com/office/drawing/2014/main" id="{943D7BCE-8B9D-4550-B07A-13B88ABDF7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C486A3-4964-A4F0-18AF-24845A55C936}"/>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543028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FB9016-2298-71CC-33A8-E0C0ACA6721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5910517-033D-640F-655D-C1CD63D41B72}"/>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6641769-5917-7DF3-85AF-A4C1AA85870E}"/>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042DEB4-2D53-5503-2A31-31DD7ADC9AD9}"/>
              </a:ext>
            </a:extLst>
          </p:cNvPr>
          <p:cNvSpPr>
            <a:spLocks noGrp="1"/>
          </p:cNvSpPr>
          <p:nvPr>
            <p:ph type="dt" sz="half" idx="10"/>
          </p:nvPr>
        </p:nvSpPr>
        <p:spPr/>
        <p:txBody>
          <a:bodyPr/>
          <a:lstStyle/>
          <a:p>
            <a:fld id="{6D5CDF9B-D398-4250-A5D8-5FB8CF89A66D}" type="datetimeFigureOut">
              <a:rPr lang="de-DE" smtClean="0"/>
              <a:t>19.02.2025</a:t>
            </a:fld>
            <a:endParaRPr lang="de-DE"/>
          </a:p>
        </p:txBody>
      </p:sp>
      <p:sp>
        <p:nvSpPr>
          <p:cNvPr id="6" name="Fußzeilenplatzhalter 5">
            <a:extLst>
              <a:ext uri="{FF2B5EF4-FFF2-40B4-BE49-F238E27FC236}">
                <a16:creationId xmlns:a16="http://schemas.microsoft.com/office/drawing/2014/main" id="{327DF5B1-6BDC-1875-8109-3B15C11169F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3AC6855-325C-618C-6AB7-1FFE49C5F663}"/>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898850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3AE191-290B-22AF-36E7-6D502A532F2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A739AF56-12A9-1107-C0A8-33D9EF0E86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6FA4991-D9C0-83FE-F13F-57F62F5877C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C9CC8B-D93F-8925-DB1C-41439F261E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101BB909-2974-F9AA-8343-0AB4436C79A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6D7841-C083-D1E6-37BD-121F09458046}"/>
              </a:ext>
            </a:extLst>
          </p:cNvPr>
          <p:cNvSpPr>
            <a:spLocks noGrp="1"/>
          </p:cNvSpPr>
          <p:nvPr>
            <p:ph type="dt" sz="half" idx="10"/>
          </p:nvPr>
        </p:nvSpPr>
        <p:spPr/>
        <p:txBody>
          <a:bodyPr/>
          <a:lstStyle/>
          <a:p>
            <a:fld id="{6D5CDF9B-D398-4250-A5D8-5FB8CF89A66D}" type="datetimeFigureOut">
              <a:rPr lang="de-DE" smtClean="0"/>
              <a:t>19.02.2025</a:t>
            </a:fld>
            <a:endParaRPr lang="de-DE"/>
          </a:p>
        </p:txBody>
      </p:sp>
      <p:sp>
        <p:nvSpPr>
          <p:cNvPr id="8" name="Fußzeilenplatzhalter 7">
            <a:extLst>
              <a:ext uri="{FF2B5EF4-FFF2-40B4-BE49-F238E27FC236}">
                <a16:creationId xmlns:a16="http://schemas.microsoft.com/office/drawing/2014/main" id="{018866B4-C0B0-0129-27B0-D230F19F4C0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07E5015-F56F-9180-43F6-A96D1373CE14}"/>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323784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C7C2C-3CB8-5198-E4A8-8333491CBF9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52D01F5-965A-8A43-C1E1-779672D51A00}"/>
              </a:ext>
            </a:extLst>
          </p:cNvPr>
          <p:cNvSpPr>
            <a:spLocks noGrp="1"/>
          </p:cNvSpPr>
          <p:nvPr>
            <p:ph type="dt" sz="half" idx="10"/>
          </p:nvPr>
        </p:nvSpPr>
        <p:spPr/>
        <p:txBody>
          <a:bodyPr/>
          <a:lstStyle/>
          <a:p>
            <a:fld id="{6D5CDF9B-D398-4250-A5D8-5FB8CF89A66D}" type="datetimeFigureOut">
              <a:rPr lang="de-DE" smtClean="0"/>
              <a:t>19.02.2025</a:t>
            </a:fld>
            <a:endParaRPr lang="de-DE"/>
          </a:p>
        </p:txBody>
      </p:sp>
      <p:sp>
        <p:nvSpPr>
          <p:cNvPr id="4" name="Fußzeilenplatzhalter 3">
            <a:extLst>
              <a:ext uri="{FF2B5EF4-FFF2-40B4-BE49-F238E27FC236}">
                <a16:creationId xmlns:a16="http://schemas.microsoft.com/office/drawing/2014/main" id="{D4A39F2A-39F1-BBE2-C2C8-DD743EB9D39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E7A4344-C0C9-675F-3F4A-A47E3CFA1247}"/>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24295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88ED92C-D5B9-E79A-9DA2-92A53AD121FD}"/>
              </a:ext>
            </a:extLst>
          </p:cNvPr>
          <p:cNvSpPr>
            <a:spLocks noGrp="1"/>
          </p:cNvSpPr>
          <p:nvPr>
            <p:ph type="dt" sz="half" idx="10"/>
          </p:nvPr>
        </p:nvSpPr>
        <p:spPr/>
        <p:txBody>
          <a:bodyPr/>
          <a:lstStyle/>
          <a:p>
            <a:fld id="{6D5CDF9B-D398-4250-A5D8-5FB8CF89A66D}" type="datetimeFigureOut">
              <a:rPr lang="de-DE" smtClean="0"/>
              <a:t>19.02.2025</a:t>
            </a:fld>
            <a:endParaRPr lang="de-DE"/>
          </a:p>
        </p:txBody>
      </p:sp>
      <p:sp>
        <p:nvSpPr>
          <p:cNvPr id="3" name="Fußzeilenplatzhalter 2">
            <a:extLst>
              <a:ext uri="{FF2B5EF4-FFF2-40B4-BE49-F238E27FC236}">
                <a16:creationId xmlns:a16="http://schemas.microsoft.com/office/drawing/2014/main" id="{C0747698-2BF0-9B8F-814D-967A650B772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290BFD3-9759-39BF-2B02-9D4426E3AC7B}"/>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21723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90DE8A-5E38-3E4B-295B-3039F30A319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0E09E35-3452-F19A-BC77-8F27FD1ED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B6EA198-5EE8-10F7-45A7-84E5560C5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4B138E6-1FF4-E99F-535B-B1D3618F6E62}"/>
              </a:ext>
            </a:extLst>
          </p:cNvPr>
          <p:cNvSpPr>
            <a:spLocks noGrp="1"/>
          </p:cNvSpPr>
          <p:nvPr>
            <p:ph type="dt" sz="half" idx="10"/>
          </p:nvPr>
        </p:nvSpPr>
        <p:spPr/>
        <p:txBody>
          <a:bodyPr/>
          <a:lstStyle/>
          <a:p>
            <a:fld id="{6D5CDF9B-D398-4250-A5D8-5FB8CF89A66D}" type="datetimeFigureOut">
              <a:rPr lang="de-DE" smtClean="0"/>
              <a:t>19.02.2025</a:t>
            </a:fld>
            <a:endParaRPr lang="de-DE"/>
          </a:p>
        </p:txBody>
      </p:sp>
      <p:sp>
        <p:nvSpPr>
          <p:cNvPr id="6" name="Fußzeilenplatzhalter 5">
            <a:extLst>
              <a:ext uri="{FF2B5EF4-FFF2-40B4-BE49-F238E27FC236}">
                <a16:creationId xmlns:a16="http://schemas.microsoft.com/office/drawing/2014/main" id="{351F3D94-9BE8-C822-3C00-CCCDF97683C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EF9B42A-46E9-1943-30D5-3147F5164E48}"/>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4256547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CC3F26-9991-989F-F527-93B32C5AFA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14B6C06-486D-CB46-82EF-1F0DC2E67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B0711C6-DFF8-B47B-8307-85A868798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34D1D5-9E02-F954-9B97-638A4C3E4874}"/>
              </a:ext>
            </a:extLst>
          </p:cNvPr>
          <p:cNvSpPr>
            <a:spLocks noGrp="1"/>
          </p:cNvSpPr>
          <p:nvPr>
            <p:ph type="dt" sz="half" idx="10"/>
          </p:nvPr>
        </p:nvSpPr>
        <p:spPr/>
        <p:txBody>
          <a:bodyPr/>
          <a:lstStyle/>
          <a:p>
            <a:fld id="{6D5CDF9B-D398-4250-A5D8-5FB8CF89A66D}" type="datetimeFigureOut">
              <a:rPr lang="de-DE" smtClean="0"/>
              <a:t>19.02.2025</a:t>
            </a:fld>
            <a:endParaRPr lang="de-DE"/>
          </a:p>
        </p:txBody>
      </p:sp>
      <p:sp>
        <p:nvSpPr>
          <p:cNvPr id="6" name="Fußzeilenplatzhalter 5">
            <a:extLst>
              <a:ext uri="{FF2B5EF4-FFF2-40B4-BE49-F238E27FC236}">
                <a16:creationId xmlns:a16="http://schemas.microsoft.com/office/drawing/2014/main" id="{B336A3A3-A133-98E0-4258-6181E12C8C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75B6D8C-2A2C-15CD-41A8-6CBF6761D5FE}"/>
              </a:ext>
            </a:extLst>
          </p:cNvPr>
          <p:cNvSpPr>
            <a:spLocks noGrp="1"/>
          </p:cNvSpPr>
          <p:nvPr>
            <p:ph type="sldNum" sz="quarter" idx="12"/>
          </p:nvPr>
        </p:nvSpPr>
        <p:spPr/>
        <p:txBody>
          <a:bodyPr/>
          <a:lstStyle/>
          <a:p>
            <a:fld id="{F74AA04A-910D-49C8-BDFA-72A8D7D5950A}" type="slidenum">
              <a:rPr lang="de-DE" smtClean="0"/>
              <a:t>‹Nr.›</a:t>
            </a:fld>
            <a:endParaRPr lang="de-DE"/>
          </a:p>
        </p:txBody>
      </p:sp>
    </p:spTree>
    <p:extLst>
      <p:ext uri="{BB962C8B-B14F-4D97-AF65-F5344CB8AC3E}">
        <p14:creationId xmlns:p14="http://schemas.microsoft.com/office/powerpoint/2010/main" val="1003996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AAA808D-B564-B014-5754-ED091B75AE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2C010DC7-4326-1521-5C73-C77A794D0C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F8E760B-6A70-C901-854A-AD2CF1D22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5CDF9B-D398-4250-A5D8-5FB8CF89A66D}" type="datetimeFigureOut">
              <a:rPr lang="de-DE" smtClean="0"/>
              <a:t>19.02.2025</a:t>
            </a:fld>
            <a:endParaRPr lang="de-DE"/>
          </a:p>
        </p:txBody>
      </p:sp>
      <p:sp>
        <p:nvSpPr>
          <p:cNvPr id="5" name="Fußzeilenplatzhalter 4">
            <a:extLst>
              <a:ext uri="{FF2B5EF4-FFF2-40B4-BE49-F238E27FC236}">
                <a16:creationId xmlns:a16="http://schemas.microsoft.com/office/drawing/2014/main" id="{5B5F39B9-C9F0-D311-F8F0-8B738CEB65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16C08555-C97B-7FC8-B363-861D891F7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4AA04A-910D-49C8-BDFA-72A8D7D5950A}" type="slidenum">
              <a:rPr lang="de-DE" smtClean="0"/>
              <a:t>‹Nr.›</a:t>
            </a:fld>
            <a:endParaRPr lang="de-DE"/>
          </a:p>
        </p:txBody>
      </p:sp>
    </p:spTree>
    <p:extLst>
      <p:ext uri="{BB962C8B-B14F-4D97-AF65-F5344CB8AC3E}">
        <p14:creationId xmlns:p14="http://schemas.microsoft.com/office/powerpoint/2010/main" val="1276523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31372" y="1"/>
            <a:ext cx="7584841" cy="935035"/>
          </a:xfrm>
          <a:prstGeom prst="rect">
            <a:avLst/>
          </a:prstGeom>
        </p:spPr>
        <p:txBody>
          <a:bodyPr vert="horz" lIns="90000" tIns="45720" rIns="91440" bIns="45720" rtlCol="0" anchor="ctr">
            <a:noAutofit/>
          </a:bodyPr>
          <a:lstStyle/>
          <a:p>
            <a:r>
              <a:rPr lang="de-DE" dirty="0"/>
              <a:t>Titelmasterformat durch Klicken bearbeiten</a:t>
            </a:r>
          </a:p>
        </p:txBody>
      </p:sp>
      <p:sp>
        <p:nvSpPr>
          <p:cNvPr id="8" name="Line 70"/>
          <p:cNvSpPr>
            <a:spLocks noChangeShapeType="1"/>
          </p:cNvSpPr>
          <p:nvPr/>
        </p:nvSpPr>
        <p:spPr bwMode="auto">
          <a:xfrm>
            <a:off x="0" y="6459538"/>
            <a:ext cx="12192000" cy="0"/>
          </a:xfrm>
          <a:prstGeom prst="line">
            <a:avLst/>
          </a:prstGeom>
          <a:noFill/>
          <a:ln w="12700">
            <a:solidFill>
              <a:srgbClr val="BFBFBF"/>
            </a:solidFill>
            <a:round/>
            <a:headEnd/>
            <a:tailEnd/>
          </a:ln>
          <a:extLst>
            <a:ext uri="{909E8E84-426E-40DD-AFC4-6F175D3DCCD1}">
              <a14:hiddenFill xmlns:a14="http://schemas.microsoft.com/office/drawing/2010/main">
                <a:noFill/>
              </a14:hiddenFill>
            </a:ext>
          </a:extLst>
        </p:spPr>
        <p:txBody>
          <a:bodyPr lIns="0" tIns="0" rIns="0" bIns="0" anchor="ctr"/>
          <a:lstStyle/>
          <a:p>
            <a:pPr lvl="0"/>
            <a:endParaRPr lang="de-DE" sz="1800" dirty="0">
              <a:solidFill>
                <a:schemeClr val="tx1"/>
              </a:solidFill>
            </a:endParaRPr>
          </a:p>
        </p:txBody>
      </p:sp>
      <p:sp>
        <p:nvSpPr>
          <p:cNvPr id="9" name="Line 71"/>
          <p:cNvSpPr>
            <a:spLocks noChangeShapeType="1"/>
          </p:cNvSpPr>
          <p:nvPr/>
        </p:nvSpPr>
        <p:spPr bwMode="auto">
          <a:xfrm>
            <a:off x="0" y="935038"/>
            <a:ext cx="12192000" cy="0"/>
          </a:xfrm>
          <a:prstGeom prst="line">
            <a:avLst/>
          </a:prstGeom>
          <a:noFill/>
          <a:ln w="12700">
            <a:solidFill>
              <a:srgbClr val="BFBFBF"/>
            </a:solidFill>
            <a:round/>
            <a:headEnd/>
            <a:tailEnd/>
          </a:ln>
          <a:extLst>
            <a:ext uri="{909E8E84-426E-40DD-AFC4-6F175D3DCCD1}">
              <a14:hiddenFill xmlns:a14="http://schemas.microsoft.com/office/drawing/2010/main">
                <a:noFill/>
              </a14:hiddenFill>
            </a:ext>
          </a:extLst>
        </p:spPr>
        <p:txBody>
          <a:bodyPr lIns="0" tIns="0" rIns="0" bIns="0" anchor="ctr"/>
          <a:lstStyle/>
          <a:p>
            <a:endParaRPr lang="de-DE" sz="1800" dirty="0">
              <a:solidFill>
                <a:schemeClr val="tx1"/>
              </a:solidFill>
            </a:endParaRPr>
          </a:p>
        </p:txBody>
      </p:sp>
      <p:sp>
        <p:nvSpPr>
          <p:cNvPr id="4" name="Datumsplatzhalter 3"/>
          <p:cNvSpPr>
            <a:spLocks noGrp="1"/>
          </p:cNvSpPr>
          <p:nvPr>
            <p:ph type="dt" sz="half" idx="2"/>
          </p:nvPr>
        </p:nvSpPr>
        <p:spPr>
          <a:xfrm>
            <a:off x="431371" y="6459538"/>
            <a:ext cx="3780928"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Autofit/>
          </a:bodyPr>
          <a:lstStyle>
            <a:lvl1pPr algn="l">
              <a:defRPr lang="en-US" sz="1000" b="0" smtClean="0">
                <a:solidFill>
                  <a:schemeClr val="tx1"/>
                </a:solidFill>
              </a:defRPr>
            </a:lvl1pPr>
          </a:lstStyle>
          <a:p>
            <a:r>
              <a:rPr lang="de-DE"/>
              <a:t>1.1.0324 © Cegos Integrata GmbH</a:t>
            </a:r>
            <a:endParaRPr lang="de-DE" dirty="0"/>
          </a:p>
        </p:txBody>
      </p:sp>
      <p:sp>
        <p:nvSpPr>
          <p:cNvPr id="5" name="Fußzeilenplatzhalter 4"/>
          <p:cNvSpPr>
            <a:spLocks noGrp="1"/>
          </p:cNvSpPr>
          <p:nvPr>
            <p:ph type="ftr" sz="quarter" idx="3"/>
          </p:nvPr>
        </p:nvSpPr>
        <p:spPr>
          <a:xfrm>
            <a:off x="4463819" y="6459538"/>
            <a:ext cx="5952661"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0">
            <a:noAutofit/>
          </a:bodyPr>
          <a:lstStyle>
            <a:lvl1pPr algn="ctr">
              <a:defRPr lang="de-DE" sz="1000" b="0" dirty="0">
                <a:solidFill>
                  <a:schemeClr val="tx1"/>
                </a:solidFill>
              </a:defRPr>
            </a:lvl1pPr>
          </a:lstStyle>
          <a:p>
            <a:r>
              <a:rPr lang="de-DE"/>
              <a:t>Entwicklung von modernen SAPUI5 Oberflächen mit JavaScript und HTML5</a:t>
            </a:r>
            <a:endParaRPr lang="de-DE" dirty="0"/>
          </a:p>
        </p:txBody>
      </p:sp>
      <p:sp>
        <p:nvSpPr>
          <p:cNvPr id="6" name="Foliennummernplatzhalter 5"/>
          <p:cNvSpPr>
            <a:spLocks noGrp="1"/>
          </p:cNvSpPr>
          <p:nvPr>
            <p:ph type="sldNum" sz="quarter" idx="4"/>
          </p:nvPr>
        </p:nvSpPr>
        <p:spPr>
          <a:xfrm>
            <a:off x="10668000" y="6459538"/>
            <a:ext cx="10922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oAutofit/>
          </a:bodyPr>
          <a:lstStyle>
            <a:lvl1pPr algn="r">
              <a:defRPr lang="en-US" sz="1000" b="0" smtClean="0">
                <a:solidFill>
                  <a:schemeClr val="tx1"/>
                </a:solidFill>
              </a:defRPr>
            </a:lvl1pPr>
          </a:lstStyle>
          <a:p>
            <a:pPr>
              <a:defRPr/>
            </a:pPr>
            <a:r>
              <a:rPr lang="de-DE"/>
              <a:t>Seite </a:t>
            </a:r>
            <a:fld id="{6765688B-2299-4937-B826-0378CB54D361}" type="slidenum">
              <a:rPr lang="de-DE" smtClean="0"/>
              <a:pPr>
                <a:defRPr/>
              </a:pPr>
              <a:t>‹Nr.›</a:t>
            </a:fld>
            <a:endParaRPr lang="de-DE"/>
          </a:p>
        </p:txBody>
      </p:sp>
      <p:sp>
        <p:nvSpPr>
          <p:cNvPr id="10" name="Textplatzhalter 9"/>
          <p:cNvSpPr>
            <a:spLocks noGrp="1"/>
          </p:cNvSpPr>
          <p:nvPr>
            <p:ph type="body" idx="1"/>
          </p:nvPr>
        </p:nvSpPr>
        <p:spPr>
          <a:xfrm>
            <a:off x="431371" y="1196752"/>
            <a:ext cx="11329259" cy="5090554"/>
          </a:xfrm>
          <a:prstGeom prst="rect">
            <a:avLst/>
          </a:prstGeom>
        </p:spPr>
        <p:txBody>
          <a:bodyPr vert="horz" lIns="91440" tIns="45720" rIns="91440" bIns="45720" rtlCol="0">
            <a:noAutofit/>
          </a:bodyPr>
          <a:lstStyle/>
          <a:p>
            <a:pPr lvl="0"/>
            <a:r>
              <a:rPr lang="de-DE" dirty="0"/>
              <a: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pic>
        <p:nvPicPr>
          <p:cNvPr id="7" name="Grafik 6" descr="Ein Bild, das Schrift, Grafiken, Logo, Screenshot enthält.&#10;&#10;Automatisch generierte Beschreibung">
            <a:extLst>
              <a:ext uri="{FF2B5EF4-FFF2-40B4-BE49-F238E27FC236}">
                <a16:creationId xmlns:a16="http://schemas.microsoft.com/office/drawing/2014/main" id="{D9B50DEA-E3D7-A7E1-5832-9861B7C61CDE}"/>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9666773" y="1"/>
            <a:ext cx="2497768" cy="1092553"/>
          </a:xfrm>
          <a:prstGeom prst="rect">
            <a:avLst/>
          </a:prstGeom>
        </p:spPr>
      </p:pic>
    </p:spTree>
    <p:extLst>
      <p:ext uri="{BB962C8B-B14F-4D97-AF65-F5344CB8AC3E}">
        <p14:creationId xmlns:p14="http://schemas.microsoft.com/office/powerpoint/2010/main" val="3156754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p:zoom/>
  </p:transition>
  <p:hf hdr="0"/>
  <p:txStyles>
    <p:titleStyle>
      <a:lvl1pPr algn="l" defTabSz="914400" rtl="0" eaLnBrk="1" latinLnBrk="0" hangingPunct="1">
        <a:spcBef>
          <a:spcPct val="0"/>
        </a:spcBef>
        <a:buNone/>
        <a:defRPr sz="2400" b="0" kern="1200">
          <a:solidFill>
            <a:schemeClr val="tx1"/>
          </a:solidFill>
          <a:latin typeface="+mj-lt"/>
          <a:ea typeface="+mj-ea"/>
          <a:cs typeface="+mj-cs"/>
        </a:defRPr>
      </a:lvl1pPr>
    </p:titleStyle>
    <p:bodyStyle>
      <a:lvl1pPr marL="269875" indent="-269875" algn="l" defTabSz="914400" rtl="0" eaLnBrk="1" latinLnBrk="0" hangingPunct="1">
        <a:spcBef>
          <a:spcPts val="600"/>
        </a:spcBef>
        <a:buClr>
          <a:schemeClr val="accent3"/>
        </a:buClr>
        <a:buFont typeface="Wingdings" pitchFamily="2" charset="2"/>
        <a:buChar char="§"/>
        <a:defRPr lang="de-DE" sz="2000" kern="1200" dirty="0" smtClean="0">
          <a:solidFill>
            <a:schemeClr val="tx1"/>
          </a:solidFill>
          <a:latin typeface="+mn-lt"/>
          <a:ea typeface="+mn-ea"/>
          <a:cs typeface="+mn-cs"/>
        </a:defRPr>
      </a:lvl1pPr>
      <a:lvl2pPr marL="539750" indent="-250825" algn="l" defTabSz="914400" rtl="0" eaLnBrk="1" latinLnBrk="0" hangingPunct="1">
        <a:spcBef>
          <a:spcPts val="0"/>
        </a:spcBef>
        <a:buClr>
          <a:schemeClr val="accent3"/>
        </a:buClr>
        <a:buFont typeface="Wingdings" pitchFamily="2" charset="2"/>
        <a:buChar char="§"/>
        <a:defRPr lang="de-DE" sz="1800" kern="1200" dirty="0" smtClean="0">
          <a:solidFill>
            <a:schemeClr val="tx1"/>
          </a:solidFill>
          <a:latin typeface="+mn-lt"/>
          <a:ea typeface="+mn-ea"/>
          <a:cs typeface="+mn-cs"/>
        </a:defRPr>
      </a:lvl2pPr>
      <a:lvl3pPr marL="714375" indent="-174625" algn="l" defTabSz="914400" rtl="0" eaLnBrk="1" latinLnBrk="0" hangingPunct="1">
        <a:spcBef>
          <a:spcPts val="0"/>
        </a:spcBef>
        <a:buClr>
          <a:schemeClr val="accent3"/>
        </a:buClr>
        <a:buFont typeface="Wingdings" pitchFamily="2" charset="2"/>
        <a:buChar char="§"/>
        <a:defRPr lang="de-DE" sz="1600" kern="1200" dirty="0" smtClean="0">
          <a:solidFill>
            <a:schemeClr val="tx1"/>
          </a:solidFill>
          <a:latin typeface="+mn-lt"/>
          <a:ea typeface="+mn-ea"/>
          <a:cs typeface="+mn-cs"/>
        </a:defRPr>
      </a:lvl3pPr>
      <a:lvl4pPr marL="896938" indent="-182563" algn="l" defTabSz="914400" rtl="0" eaLnBrk="1" latinLnBrk="0" hangingPunct="1">
        <a:spcBef>
          <a:spcPts val="0"/>
        </a:spcBef>
        <a:buClr>
          <a:schemeClr val="accent3"/>
        </a:buClr>
        <a:buFont typeface="Wingdings" pitchFamily="2" charset="2"/>
        <a:buChar char="§"/>
        <a:defRPr lang="de-DE" sz="1400" kern="1200" dirty="0" smtClean="0">
          <a:solidFill>
            <a:schemeClr val="tx1"/>
          </a:solidFill>
          <a:latin typeface="+mn-lt"/>
          <a:ea typeface="+mn-ea"/>
          <a:cs typeface="+mn-cs"/>
        </a:defRPr>
      </a:lvl4pPr>
      <a:lvl5pPr marL="1079500" indent="-182563" algn="l" defTabSz="914400" rtl="0" eaLnBrk="1" latinLnBrk="0" hangingPunct="1">
        <a:spcBef>
          <a:spcPts val="0"/>
        </a:spcBef>
        <a:buClr>
          <a:schemeClr val="accent3"/>
        </a:buClr>
        <a:buFont typeface="Wingdings" pitchFamily="2" charset="2"/>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5556">
          <p15:clr>
            <a:srgbClr val="F26B43"/>
          </p15:clr>
        </p15:guide>
        <p15:guide id="4" pos="204">
          <p15:clr>
            <a:srgbClr val="F26B43"/>
          </p15:clr>
        </p15:guide>
        <p15:guide id="5" pos="2971">
          <p15:clr>
            <a:srgbClr val="F26B43"/>
          </p15:clr>
        </p15:guide>
        <p15:guide id="6" pos="278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rvices.odata.org/odata/odata.svc/"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hyperlink" Target="http://services.odata.org/odata/odata.svc/Categories?$expand=Products" TargetMode="External"/><Relationship Id="rId2" Type="http://schemas.openxmlformats.org/officeDocument/2006/relationships/hyperlink" Target="http://services.odata.org/odata/odata.svc/Categories(1" TargetMode="Externa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ervername:port/sap/customer/12345" TargetMode="Externa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hyperlink" Target="http://services.odata.org/odata/odata.svc/Categories" TargetMode="Externa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hyperlink" Target="http://services.odata.org/odata/odata.svc/Categories(1" TargetMode="Externa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ervices.odata.org/odata/odata.svc/Categories(1" TargetMode="Externa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14.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ctivate-hr.de/sap-hr-entwicklung/odata-grundlagen-services-anlegen-und-testen/" TargetMode="External"/><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hyperlink" Target="https://github.com/DevelopmentBvise/Schulu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CB296D-6A02-6760-3E61-755F5F10DA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164" b="227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145" name="Rectangle 108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A24867-36F9-0F61-D7FA-5D7E344549F1}"/>
              </a:ext>
            </a:extLst>
          </p:cNvPr>
          <p:cNvSpPr>
            <a:spLocks noGrp="1"/>
          </p:cNvSpPr>
          <p:nvPr>
            <p:ph type="ctrTitle"/>
          </p:nvPr>
        </p:nvSpPr>
        <p:spPr>
          <a:xfrm>
            <a:off x="523875" y="5317240"/>
            <a:ext cx="11210925" cy="744836"/>
          </a:xfrm>
        </p:spPr>
        <p:txBody>
          <a:bodyPr vert="horz" lIns="91440" tIns="45720" rIns="91440" bIns="45720" rtlCol="0" anchor="ctr">
            <a:normAutofit/>
          </a:bodyPr>
          <a:lstStyle/>
          <a:p>
            <a:r>
              <a:rPr lang="en-US" sz="3600" dirty="0" err="1">
                <a:solidFill>
                  <a:schemeClr val="tx1">
                    <a:lumMod val="85000"/>
                    <a:lumOff val="15000"/>
                  </a:schemeClr>
                </a:solidFill>
              </a:rPr>
              <a:t>Schulung</a:t>
            </a:r>
            <a:r>
              <a:rPr lang="en-US" sz="3600" dirty="0">
                <a:solidFill>
                  <a:schemeClr val="tx1">
                    <a:lumMod val="85000"/>
                    <a:lumOff val="15000"/>
                  </a:schemeClr>
                </a:solidFill>
              </a:rPr>
              <a:t>: SAP UI5 und Fiori</a:t>
            </a:r>
          </a:p>
        </p:txBody>
      </p:sp>
      <p:cxnSp>
        <p:nvCxnSpPr>
          <p:cNvPr id="1146" name="Straight Connector 108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147" name="Straight Connector 109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662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OData</a:t>
            </a:r>
            <a:r>
              <a:rPr lang="de-DE" dirty="0"/>
              <a:t> als Standard</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33" name="Foliennummernplatzhalter 32"/>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10</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b="0" dirty="0"/>
              <a:t>Jeder beliebige Client mit einer </a:t>
            </a:r>
            <a:r>
              <a:rPr lang="de-DE" b="0" dirty="0" err="1"/>
              <a:t>OData</a:t>
            </a:r>
            <a:r>
              <a:rPr lang="de-DE" b="0" dirty="0"/>
              <a:t>-Bibliothek kann mit jedem anderen beliebigen Client mit einer </a:t>
            </a:r>
            <a:r>
              <a:rPr lang="de-DE" b="0" dirty="0" err="1"/>
              <a:t>OData</a:t>
            </a:r>
            <a:r>
              <a:rPr lang="de-DE" b="0" dirty="0"/>
              <a:t>-Bibliothek kommunizieren</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1" y="2252316"/>
            <a:ext cx="7537078" cy="3515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5303582"/>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ODBC für das Web</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dirty="0">
                <a:solidFill>
                  <a:srgbClr val="000000"/>
                </a:solidFill>
                <a:latin typeface="Arial" panose="020B0604020202020204"/>
              </a:rPr>
              <a:t>von modernen SAPUI5 Oberflächen mit JavaScript und HTML5</a:t>
            </a: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11</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en-US" dirty="0"/>
              <a:t>OData </a:t>
            </a:r>
            <a:r>
              <a:rPr lang="en-US" dirty="0" err="1"/>
              <a:t>kann</a:t>
            </a:r>
            <a:r>
              <a:rPr lang="en-US" dirty="0"/>
              <a:t> </a:t>
            </a:r>
            <a:r>
              <a:rPr lang="en-US" dirty="0" err="1"/>
              <a:t>benutzt</a:t>
            </a:r>
            <a:r>
              <a:rPr lang="en-US" dirty="0"/>
              <a:t> </a:t>
            </a:r>
            <a:r>
              <a:rPr lang="en-US" dirty="0" err="1"/>
              <a:t>werden</a:t>
            </a:r>
            <a:r>
              <a:rPr lang="en-US" dirty="0"/>
              <a:t> um die </a:t>
            </a:r>
            <a:r>
              <a:rPr lang="en-US" dirty="0" err="1"/>
              <a:t>Daten</a:t>
            </a:r>
            <a:r>
              <a:rPr lang="en-US" dirty="0"/>
              <a:t> </a:t>
            </a:r>
            <a:r>
              <a:rPr lang="en-US" dirty="0" err="1"/>
              <a:t>wie</a:t>
            </a:r>
            <a:r>
              <a:rPr lang="en-US" dirty="0"/>
              <a:t> </a:t>
            </a:r>
            <a:r>
              <a:rPr lang="en-US" dirty="0" err="1"/>
              <a:t>eine</a:t>
            </a:r>
            <a:r>
              <a:rPr lang="en-US" dirty="0"/>
              <a:t> </a:t>
            </a:r>
            <a:r>
              <a:rPr lang="en-US" dirty="0" err="1"/>
              <a:t>Datenbank</a:t>
            </a:r>
            <a:r>
              <a:rPr lang="en-US" dirty="0"/>
              <a:t> </a:t>
            </a:r>
            <a:r>
              <a:rPr lang="en-US" dirty="0" err="1"/>
              <a:t>anzusprechen</a:t>
            </a:r>
            <a:endParaRPr lang="en-US" dirty="0"/>
          </a:p>
          <a:p>
            <a:r>
              <a:rPr lang="en-US" dirty="0"/>
              <a:t>EDM (Entity Data Model) </a:t>
            </a:r>
            <a:r>
              <a:rPr lang="en-US" dirty="0" err="1"/>
              <a:t>zur</a:t>
            </a:r>
            <a:r>
              <a:rPr lang="en-US" dirty="0"/>
              <a:t> </a:t>
            </a:r>
            <a:r>
              <a:rPr lang="en-US" dirty="0" err="1"/>
              <a:t>Beschreibung</a:t>
            </a:r>
            <a:r>
              <a:rPr lang="en-US" dirty="0"/>
              <a:t> der </a:t>
            </a:r>
            <a:r>
              <a:rPr lang="en-US" dirty="0" err="1"/>
              <a:t>Daten</a:t>
            </a:r>
            <a:endParaRPr lang="en-US" dirty="0"/>
          </a:p>
          <a:p>
            <a:r>
              <a:rPr lang="en-US" dirty="0" err="1"/>
              <a:t>Jede</a:t>
            </a:r>
            <a:r>
              <a:rPr lang="en-US" dirty="0"/>
              <a:t> </a:t>
            </a:r>
            <a:r>
              <a:rPr lang="en-US" dirty="0" err="1"/>
              <a:t>Entität</a:t>
            </a:r>
            <a:r>
              <a:rPr lang="en-US" dirty="0"/>
              <a:t> hat CRUD-</a:t>
            </a:r>
            <a:r>
              <a:rPr lang="en-US" dirty="0" err="1"/>
              <a:t>Methoden</a:t>
            </a:r>
            <a:endParaRPr lang="en-US" dirty="0"/>
          </a:p>
          <a:p>
            <a:r>
              <a:rPr lang="en-US" dirty="0" err="1"/>
              <a:t>Beziehungen</a:t>
            </a:r>
            <a:r>
              <a:rPr lang="en-US" dirty="0"/>
              <a:t> und </a:t>
            </a:r>
            <a:r>
              <a:rPr lang="en-US" dirty="0" err="1"/>
              <a:t>Navigationen</a:t>
            </a:r>
            <a:endParaRPr lang="en-US" dirty="0"/>
          </a:p>
          <a:p>
            <a:endParaRPr lang="de-DE" dirty="0"/>
          </a:p>
        </p:txBody>
      </p:sp>
      <p:pic>
        <p:nvPicPr>
          <p:cNvPr id="6" name="Picture 3"/>
          <p:cNvPicPr>
            <a:picLocks noChangeAspect="1"/>
          </p:cNvPicPr>
          <p:nvPr/>
        </p:nvPicPr>
        <p:blipFill>
          <a:blip r:embed="rId2"/>
          <a:stretch>
            <a:fillRect/>
          </a:stretch>
        </p:blipFill>
        <p:spPr>
          <a:xfrm>
            <a:off x="6744073" y="2427511"/>
            <a:ext cx="3517982" cy="3308488"/>
          </a:xfrm>
          <a:prstGeom prst="rect">
            <a:avLst/>
          </a:prstGeom>
          <a:ln>
            <a:solidFill>
              <a:schemeClr val="tx1"/>
            </a:solidFill>
          </a:ln>
        </p:spPr>
      </p:pic>
    </p:spTree>
    <p:extLst>
      <p:ext uri="{BB962C8B-B14F-4D97-AF65-F5344CB8AC3E}">
        <p14:creationId xmlns:p14="http://schemas.microsoft.com/office/powerpoint/2010/main" val="1868363296"/>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OData Servicedokument</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12</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Repräsentiert einen Service, indem es alle Ressourcen (z.B. </a:t>
            </a:r>
            <a:r>
              <a:rPr lang="de-DE" dirty="0" err="1"/>
              <a:t>Entitysets</a:t>
            </a:r>
            <a:r>
              <a:rPr lang="de-DE" dirty="0"/>
              <a:t>), auf die zugegriffen werden kann, ihre URIs, Namen und Operationen beinhaltet</a:t>
            </a:r>
          </a:p>
        </p:txBody>
      </p:sp>
      <p:pic>
        <p:nvPicPr>
          <p:cNvPr id="8" name="Grafik 7">
            <a:extLst>
              <a:ext uri="{FF2B5EF4-FFF2-40B4-BE49-F238E27FC236}">
                <a16:creationId xmlns:a16="http://schemas.microsoft.com/office/drawing/2014/main" id="{50E91301-0800-6EBD-B479-5BEE6920268D}"/>
              </a:ext>
            </a:extLst>
          </p:cNvPr>
          <p:cNvPicPr>
            <a:picLocks noChangeAspect="1"/>
          </p:cNvPicPr>
          <p:nvPr/>
        </p:nvPicPr>
        <p:blipFill>
          <a:blip r:embed="rId2"/>
          <a:stretch>
            <a:fillRect/>
          </a:stretch>
        </p:blipFill>
        <p:spPr>
          <a:xfrm>
            <a:off x="749808" y="2105700"/>
            <a:ext cx="9153144" cy="3785527"/>
          </a:xfrm>
          <a:prstGeom prst="rect">
            <a:avLst/>
          </a:prstGeom>
        </p:spPr>
      </p:pic>
    </p:spTree>
    <p:extLst>
      <p:ext uri="{BB962C8B-B14F-4D97-AF65-F5344CB8AC3E}">
        <p14:creationId xmlns:p14="http://schemas.microsoft.com/office/powerpoint/2010/main" val="2791262576"/>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OData Meta-Daten-Dokument</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13</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a:t>
            </a:r>
            <a:r>
              <a:rPr lang="de-DE" dirty="0" err="1"/>
              <a:t>metadata</a:t>
            </a:r>
            <a:endParaRPr lang="de-DE" dirty="0"/>
          </a:p>
          <a:p>
            <a:r>
              <a:rPr lang="de-DE" dirty="0"/>
              <a:t>Exponiert alle Metadaten eines Service. Dies beinhaltet das Datenmodell, die Typen, mögliche Aktionen, Relationen und semantische Informationen</a:t>
            </a:r>
          </a:p>
        </p:txBody>
      </p:sp>
      <p:pic>
        <p:nvPicPr>
          <p:cNvPr id="6" name="Content Placeholder 3"/>
          <p:cNvPicPr>
            <a:picLocks noChangeAspect="1"/>
          </p:cNvPicPr>
          <p:nvPr/>
        </p:nvPicPr>
        <p:blipFill>
          <a:blip r:embed="rId2"/>
          <a:stretch>
            <a:fillRect/>
          </a:stretch>
        </p:blipFill>
        <p:spPr bwMode="auto">
          <a:xfrm>
            <a:off x="2373115" y="2806938"/>
            <a:ext cx="7286554" cy="3142342"/>
          </a:xfrm>
          <a:prstGeom prst="rect">
            <a:avLst/>
          </a:prstGeom>
          <a:noFill/>
          <a:ln w="9525">
            <a:noFill/>
            <a:miter lim="800000"/>
            <a:headEnd/>
            <a:tailEnd/>
          </a:ln>
        </p:spPr>
      </p:pic>
    </p:spTree>
    <p:extLst>
      <p:ext uri="{BB962C8B-B14F-4D97-AF65-F5344CB8AC3E}">
        <p14:creationId xmlns:p14="http://schemas.microsoft.com/office/powerpoint/2010/main" val="2636163585"/>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Hands on! - Beispiel</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14</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en-US" dirty="0">
                <a:solidFill>
                  <a:srgbClr val="FF0000"/>
                </a:solidFill>
                <a:hlinkClick r:id="rId2">
                  <a:extLst>
                    <a:ext uri="{A12FA001-AC4F-418D-AE19-62706E023703}">
                      <ahyp:hlinkClr xmlns:ahyp="http://schemas.microsoft.com/office/drawing/2018/hyperlinkcolor" val="tx"/>
                    </a:ext>
                  </a:extLst>
                </a:hlinkClick>
              </a:rPr>
              <a:t>http://services.odata.org/odata/odata.svc/</a:t>
            </a:r>
            <a:r>
              <a:rPr lang="en-US" dirty="0">
                <a:solidFill>
                  <a:srgbClr val="FF0000"/>
                </a:solidFill>
              </a:rPr>
              <a:t> </a:t>
            </a:r>
            <a:endParaRPr lang="en-US" dirty="0">
              <a:solidFill>
                <a:srgbClr val="FF0000"/>
              </a:solidFill>
              <a:hlinkClick r:id="rId2">
                <a:extLst>
                  <a:ext uri="{A12FA001-AC4F-418D-AE19-62706E023703}">
                    <ahyp:hlinkClr xmlns:ahyp="http://schemas.microsoft.com/office/drawing/2018/hyperlinkcolor" val="tx"/>
                  </a:ext>
                </a:extLst>
              </a:hlinkClick>
            </a:endParaRPr>
          </a:p>
          <a:p>
            <a:endParaRPr lang="de-DE" dirty="0"/>
          </a:p>
        </p:txBody>
      </p:sp>
      <p:pic>
        <p:nvPicPr>
          <p:cNvPr id="6" name="Picture 3" descr="Image"/>
          <p:cNvPicPr>
            <a:picLocks noChangeAspect="1"/>
          </p:cNvPicPr>
          <p:nvPr/>
        </p:nvPicPr>
        <p:blipFill>
          <a:blip r:embed="rId3"/>
          <a:stretch>
            <a:fillRect/>
          </a:stretch>
        </p:blipFill>
        <p:spPr>
          <a:xfrm>
            <a:off x="3863752" y="2260847"/>
            <a:ext cx="4248472" cy="2336307"/>
          </a:xfrm>
          <a:prstGeom prst="rect">
            <a:avLst/>
          </a:prstGeom>
        </p:spPr>
      </p:pic>
    </p:spTree>
    <p:extLst>
      <p:ext uri="{BB962C8B-B14F-4D97-AF65-F5344CB8AC3E}">
        <p14:creationId xmlns:p14="http://schemas.microsoft.com/office/powerpoint/2010/main" val="3786392915"/>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sap-ds-debug=true</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15</a:t>
            </a:fld>
            <a:endParaRPr lang="de-DE">
              <a:solidFill>
                <a:srgbClr val="000000"/>
              </a:solidFill>
              <a:latin typeface="Arial" panose="020B0604020202020204"/>
            </a:endParaRPr>
          </a:p>
        </p:txBody>
      </p:sp>
      <p:sp>
        <p:nvSpPr>
          <p:cNvPr id="3" name="Inhaltsplatzhalter 2"/>
          <p:cNvSpPr>
            <a:spLocks noGrp="1"/>
          </p:cNvSpPr>
          <p:nvPr>
            <p:ph idx="1"/>
          </p:nvPr>
        </p:nvSpPr>
        <p:spPr>
          <a:xfrm>
            <a:off x="1775521" y="980728"/>
            <a:ext cx="8535203" cy="5090554"/>
          </a:xfrm>
        </p:spPr>
        <p:txBody>
          <a:bodyPr/>
          <a:lstStyle/>
          <a:p>
            <a:r>
              <a:rPr lang="de-DE"/>
              <a:t>Schaltet Feed-Interpretierung aus, da eine HTML-Seite zurückgegeben wird (kein XML)</a:t>
            </a:r>
          </a:p>
          <a:p>
            <a:r>
              <a:rPr lang="de-DE"/>
              <a:t>HTML -&gt; Links sind aktiviert</a:t>
            </a:r>
            <a:endParaRPr lang="de-DE"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223" y="2186128"/>
            <a:ext cx="4765024" cy="405118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05977748"/>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OData – Auswahl Rückgabeformat</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16</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a:t>$format=xml</a:t>
            </a:r>
          </a:p>
          <a:p>
            <a:r>
              <a:rPr lang="de-DE"/>
              <a:t>$format=json</a:t>
            </a:r>
          </a:p>
          <a:p>
            <a:endParaRPr lang="de-DE"/>
          </a:p>
          <a:p>
            <a:r>
              <a:rPr lang="de-DE"/>
              <a:t>-&gt; Für Firefox:</a:t>
            </a:r>
            <a:endParaRPr lang="de-DE"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8577" y="2204865"/>
            <a:ext cx="1946574" cy="576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3642438"/>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JavaScript </a:t>
            </a:r>
            <a:r>
              <a:rPr lang="de-DE" dirty="0" err="1"/>
              <a:t>Object</a:t>
            </a:r>
            <a:r>
              <a:rPr lang="de-DE" dirty="0"/>
              <a:t> Notation (JSON)</a:t>
            </a:r>
          </a:p>
        </p:txBody>
      </p:sp>
      <p:sp>
        <p:nvSpPr>
          <p:cNvPr id="4" name="Datumsplatzhalter 3"/>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6"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5" name="Foliennummernplatzhalter 4"/>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17</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Plattformunabhängiges Austauschformat</a:t>
            </a:r>
          </a:p>
          <a:p>
            <a:r>
              <a:rPr lang="de-DE" dirty="0"/>
              <a:t>Light-</a:t>
            </a:r>
            <a:r>
              <a:rPr lang="de-DE" dirty="0" err="1"/>
              <a:t>weight</a:t>
            </a:r>
            <a:r>
              <a:rPr lang="de-DE" dirty="0"/>
              <a:t>: Geringer Overhead</a:t>
            </a:r>
          </a:p>
          <a:p>
            <a:r>
              <a:rPr lang="de-DE" dirty="0"/>
              <a:t>Bibliotheken in vielen Programmiersprachen</a:t>
            </a:r>
          </a:p>
          <a:p>
            <a:r>
              <a:rPr lang="de-DE" dirty="0"/>
              <a:t>Besondere Bedeutung für</a:t>
            </a:r>
          </a:p>
          <a:p>
            <a:pPr lvl="1"/>
            <a:r>
              <a:rPr lang="de-DE" dirty="0"/>
              <a:t>Web (Ajax)</a:t>
            </a:r>
          </a:p>
          <a:p>
            <a:pPr lvl="1"/>
            <a:r>
              <a:rPr lang="de-DE" dirty="0"/>
              <a:t>Mobile Applikationen</a:t>
            </a:r>
          </a:p>
          <a:p>
            <a:endParaRPr lang="de-DE" dirty="0"/>
          </a:p>
          <a:p>
            <a:r>
              <a:rPr lang="de-DE" dirty="0"/>
              <a:t>Notation</a:t>
            </a:r>
          </a:p>
          <a:p>
            <a:pPr lvl="1"/>
            <a:r>
              <a:rPr lang="de-DE" dirty="0"/>
              <a:t>Eigenschaften durch Schlüssel/Wert – Paare </a:t>
            </a:r>
            <a:br>
              <a:rPr lang="de-DE" dirty="0"/>
            </a:br>
            <a:r>
              <a:rPr lang="de-DE" sz="1600" dirty="0">
                <a:latin typeface="Courier New" pitchFamily="49" charset="0"/>
                <a:ea typeface="ヒラギノ角ゴ Pro W3"/>
                <a:cs typeface="ヒラギノ角ゴ Pro W3"/>
              </a:rPr>
              <a:t>„Schlüsselstring": "Wertstring„</a:t>
            </a:r>
          </a:p>
          <a:p>
            <a:pPr lvl="1"/>
            <a:r>
              <a:rPr lang="de-DE" dirty="0"/>
              <a:t>String (" "),  Zahl (</a:t>
            </a:r>
            <a:r>
              <a:rPr lang="de-DE" sz="1600" b="1" dirty="0">
                <a:latin typeface="Courier New" pitchFamily="49" charset="0"/>
                <a:ea typeface="ヒラギノ角ゴ Pro W3"/>
                <a:cs typeface="ヒラギノ角ゴ Pro W3"/>
              </a:rPr>
              <a:t>0…9</a:t>
            </a:r>
            <a:r>
              <a:rPr lang="de-DE" dirty="0"/>
              <a:t>), Null (</a:t>
            </a:r>
            <a:r>
              <a:rPr lang="de-DE" sz="1600" b="1" dirty="0">
                <a:latin typeface="Courier New" pitchFamily="49" charset="0"/>
                <a:ea typeface="ヒラギノ角ゴ Pro W3"/>
                <a:cs typeface="ヒラギノ角ゴ Pro W3"/>
              </a:rPr>
              <a:t>null</a:t>
            </a:r>
            <a:r>
              <a:rPr lang="de-DE" dirty="0"/>
              <a:t>), Boolean (</a:t>
            </a:r>
            <a:r>
              <a:rPr lang="de-DE" sz="1600" b="1" dirty="0" err="1">
                <a:latin typeface="Courier New" pitchFamily="49" charset="0"/>
                <a:ea typeface="ヒラギノ角ゴ Pro W3"/>
                <a:cs typeface="ヒラギノ角ゴ Pro W3"/>
              </a:rPr>
              <a:t>true</a:t>
            </a:r>
            <a:r>
              <a:rPr lang="de-DE" sz="1600" b="1" dirty="0">
                <a:latin typeface="Courier New" pitchFamily="49" charset="0"/>
                <a:ea typeface="ヒラギノ角ゴ Pro W3"/>
                <a:cs typeface="ヒラギノ角ゴ Pro W3"/>
              </a:rPr>
              <a:t>, </a:t>
            </a:r>
            <a:r>
              <a:rPr lang="de-DE" sz="1600" b="1" dirty="0" err="1">
                <a:latin typeface="Courier New" pitchFamily="49" charset="0"/>
                <a:ea typeface="ヒラギノ角ゴ Pro W3"/>
                <a:cs typeface="ヒラギノ角ゴ Pro W3"/>
              </a:rPr>
              <a:t>false</a:t>
            </a:r>
            <a:r>
              <a:rPr lang="de-DE" sz="1600" dirty="0"/>
              <a:t>)</a:t>
            </a:r>
            <a:endParaRPr lang="de-DE" sz="1600" b="1" dirty="0">
              <a:latin typeface="Courier New" pitchFamily="49" charset="0"/>
              <a:ea typeface="ヒラギノ角ゴ Pro W3"/>
              <a:cs typeface="ヒラギノ角ゴ Pro W3"/>
            </a:endParaRPr>
          </a:p>
        </p:txBody>
      </p:sp>
      <p:sp>
        <p:nvSpPr>
          <p:cNvPr id="7" name="Rectangle 3"/>
          <p:cNvSpPr>
            <a:spLocks noChangeArrowheads="1"/>
          </p:cNvSpPr>
          <p:nvPr/>
        </p:nvSpPr>
        <p:spPr bwMode="auto">
          <a:xfrm>
            <a:off x="6636246" y="2357214"/>
            <a:ext cx="3707904" cy="1719858"/>
          </a:xfrm>
          <a:prstGeom prst="flowChartDocumen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fontAlgn="base">
              <a:spcBef>
                <a:spcPct val="0"/>
              </a:spcBef>
              <a:spcAft>
                <a:spcPct val="0"/>
              </a:spcAft>
            </a:pPr>
            <a:r>
              <a:rPr lang="de-DE" sz="1200" b="1" dirty="0">
                <a:solidFill>
                  <a:srgbClr val="000000"/>
                </a:solidFill>
                <a:latin typeface="Courier New" pitchFamily="49" charset="0"/>
                <a:ea typeface="ヒラギノ角ゴ Pro W3"/>
                <a:cs typeface="ヒラギノ角ゴ Pro W3"/>
              </a:rPr>
              <a:t>{</a:t>
            </a:r>
          </a:p>
          <a:p>
            <a:pPr marL="342900" indent="-342900" fontAlgn="base">
              <a:spcBef>
                <a:spcPct val="0"/>
              </a:spcBef>
              <a:spcAft>
                <a:spcPct val="0"/>
              </a:spcAft>
            </a:pPr>
            <a:r>
              <a:rPr lang="de-DE" sz="1200" b="1" dirty="0">
                <a:solidFill>
                  <a:srgbClr val="000000"/>
                </a:solidFill>
                <a:latin typeface="Courier New" pitchFamily="49" charset="0"/>
                <a:ea typeface="ヒラギノ角ゴ Pro W3"/>
                <a:cs typeface="ヒラギノ角ゴ Pro W3"/>
              </a:rPr>
              <a:t>	"Buch":</a:t>
            </a:r>
          </a:p>
          <a:p>
            <a:pPr marL="342900" indent="-342900" fontAlgn="base">
              <a:spcBef>
                <a:spcPct val="0"/>
              </a:spcBef>
              <a:spcAft>
                <a:spcPct val="0"/>
              </a:spcAft>
            </a:pPr>
            <a:r>
              <a:rPr lang="de-DE" sz="1200" b="1" dirty="0">
                <a:solidFill>
                  <a:srgbClr val="000000"/>
                </a:solidFill>
                <a:latin typeface="Courier New" pitchFamily="49" charset="0"/>
                <a:ea typeface="ヒラギノ角ゴ Pro W3"/>
                <a:cs typeface="ヒラギノ角ゴ Pro W3"/>
              </a:rPr>
              <a:t>		{</a:t>
            </a:r>
          </a:p>
          <a:p>
            <a:pPr marL="342900" indent="-342900" fontAlgn="base">
              <a:spcBef>
                <a:spcPct val="0"/>
              </a:spcBef>
              <a:spcAft>
                <a:spcPct val="0"/>
              </a:spcAft>
            </a:pPr>
            <a:r>
              <a:rPr lang="de-DE" sz="1200" b="1" dirty="0">
                <a:solidFill>
                  <a:srgbClr val="000000"/>
                </a:solidFill>
                <a:latin typeface="Courier New" pitchFamily="49" charset="0"/>
                <a:ea typeface="ヒラギノ角ゴ Pro W3"/>
                <a:cs typeface="ヒラギノ角ゴ Pro W3"/>
              </a:rPr>
              <a:t>		"Titel": "Harry Potter", </a:t>
            </a:r>
          </a:p>
          <a:p>
            <a:pPr marL="342900" indent="-342900" fontAlgn="base">
              <a:spcBef>
                <a:spcPct val="0"/>
              </a:spcBef>
              <a:spcAft>
                <a:spcPct val="0"/>
              </a:spcAft>
            </a:pPr>
            <a:r>
              <a:rPr lang="de-DE" sz="1200" b="1" dirty="0">
                <a:solidFill>
                  <a:srgbClr val="000000"/>
                </a:solidFill>
                <a:latin typeface="Courier New" pitchFamily="49" charset="0"/>
                <a:ea typeface="ヒラギノ角ゴ Pro W3"/>
                <a:cs typeface="ヒラギノ角ゴ Pro W3"/>
              </a:rPr>
              <a:t>		"Autor": "Joanne K. Rowling"</a:t>
            </a:r>
          </a:p>
          <a:p>
            <a:pPr marL="342900" indent="-342900" fontAlgn="base">
              <a:spcBef>
                <a:spcPct val="0"/>
              </a:spcBef>
              <a:spcAft>
                <a:spcPct val="0"/>
              </a:spcAft>
            </a:pPr>
            <a:r>
              <a:rPr lang="de-DE" sz="1200" b="1" dirty="0">
                <a:solidFill>
                  <a:srgbClr val="000000"/>
                </a:solidFill>
                <a:latin typeface="Courier New" pitchFamily="49" charset="0"/>
                <a:ea typeface="ヒラギノ角ゴ Pro W3"/>
                <a:cs typeface="ヒラギノ角ゴ Pro W3"/>
              </a:rPr>
              <a:t>		}</a:t>
            </a:r>
          </a:p>
          <a:p>
            <a:pPr marL="342900" indent="-342900" fontAlgn="base">
              <a:spcBef>
                <a:spcPct val="0"/>
              </a:spcBef>
              <a:spcAft>
                <a:spcPct val="0"/>
              </a:spcAft>
            </a:pPr>
            <a:r>
              <a:rPr lang="de-DE" sz="1200" b="1" dirty="0">
                <a:solidFill>
                  <a:srgbClr val="000000"/>
                </a:solidFill>
                <a:latin typeface="Courier New" pitchFamily="49" charset="0"/>
                <a:ea typeface="ヒラギノ角ゴ Pro W3"/>
                <a:cs typeface="ヒラギノ角ゴ Pro W3"/>
              </a:rPr>
              <a:t>}</a:t>
            </a:r>
            <a:endParaRPr lang="de-DE" sz="1200" b="1" dirty="0">
              <a:solidFill>
                <a:srgbClr val="0066FF"/>
              </a:solidFill>
              <a:latin typeface="Myriad Pro" charset="0"/>
              <a:ea typeface="ヒラギノ角ゴ Pro W3"/>
              <a:cs typeface="Times New Roman" pitchFamily="18" charset="0"/>
            </a:endParaRPr>
          </a:p>
        </p:txBody>
      </p:sp>
      <p:graphicFrame>
        <p:nvGraphicFramePr>
          <p:cNvPr id="8" name="Tabelle 7"/>
          <p:cNvGraphicFramePr>
            <a:graphicFrameLocks noGrp="1"/>
          </p:cNvGraphicFramePr>
          <p:nvPr/>
        </p:nvGraphicFramePr>
        <p:xfrm>
          <a:off x="1703513" y="4941168"/>
          <a:ext cx="8920163" cy="1280160"/>
        </p:xfrm>
        <a:graphic>
          <a:graphicData uri="http://schemas.openxmlformats.org/drawingml/2006/table">
            <a:tbl>
              <a:tblPr>
                <a:tableStyleId>{2D5ABB26-0587-4C30-8999-92F81FD0307C}</a:tableStyleId>
              </a:tblPr>
              <a:tblGrid>
                <a:gridCol w="4608512">
                  <a:extLst>
                    <a:ext uri="{9D8B030D-6E8A-4147-A177-3AD203B41FA5}">
                      <a16:colId xmlns:a16="http://schemas.microsoft.com/office/drawing/2014/main" val="20000"/>
                    </a:ext>
                  </a:extLst>
                </a:gridCol>
                <a:gridCol w="4311651">
                  <a:extLst>
                    <a:ext uri="{9D8B030D-6E8A-4147-A177-3AD203B41FA5}">
                      <a16:colId xmlns:a16="http://schemas.microsoft.com/office/drawing/2014/main" val="20001"/>
                    </a:ext>
                  </a:extLst>
                </a:gridCol>
              </a:tblGrid>
              <a:tr h="501650">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dirty="0"/>
                        <a:t>Objekt = Liste von Eigenschaften (mit Komma)	</a:t>
                      </a:r>
                      <a:br>
                        <a:rPr lang="de-DE" dirty="0"/>
                      </a:br>
                      <a:r>
                        <a:rPr lang="de-DE" sz="1200" kern="1200" dirty="0">
                          <a:latin typeface="Courier New" pitchFamily="49" charset="0"/>
                          <a:cs typeface="Courier New" pitchFamily="49" charset="0"/>
                        </a:rPr>
                        <a:t>"Buch": { </a:t>
                      </a:r>
                      <a:br>
                        <a:rPr lang="de-DE" sz="1200" kern="1200" dirty="0">
                          <a:latin typeface="Courier New" pitchFamily="49" charset="0"/>
                          <a:cs typeface="Courier New" pitchFamily="49" charset="0"/>
                        </a:rPr>
                      </a:br>
                      <a:r>
                        <a:rPr lang="de-DE" sz="1200" kern="1200" dirty="0">
                          <a:latin typeface="Courier New" pitchFamily="49" charset="0"/>
                          <a:cs typeface="Courier New" pitchFamily="49" charset="0"/>
                        </a:rPr>
                        <a:t>	"Titel": "Harry Potter", </a:t>
                      </a:r>
                      <a:br>
                        <a:rPr lang="de-DE" sz="1200" kern="1200" dirty="0">
                          <a:latin typeface="Courier New" pitchFamily="49" charset="0"/>
                          <a:cs typeface="Courier New" pitchFamily="49" charset="0"/>
                        </a:rPr>
                      </a:br>
                      <a:r>
                        <a:rPr lang="de-DE" sz="1200" kern="1200" dirty="0">
                          <a:latin typeface="Courier New" pitchFamily="49" charset="0"/>
                          <a:cs typeface="Courier New" pitchFamily="49" charset="0"/>
                        </a:rPr>
                        <a:t>	"Autor": "Joanne K. Rowling„</a:t>
                      </a:r>
                      <a:r>
                        <a:rPr lang="de-DE" sz="1200" kern="1200" baseline="0" dirty="0">
                          <a:latin typeface="Courier New" pitchFamily="49" charset="0"/>
                          <a:cs typeface="Courier New" pitchFamily="49" charset="0"/>
                        </a:rPr>
                        <a:t> </a:t>
                      </a:r>
                      <a:r>
                        <a:rPr lang="de-DE" sz="1200" kern="1200" dirty="0">
                          <a:latin typeface="Courier New" pitchFamily="49" charset="0"/>
                          <a:cs typeface="Courier New" pitchFamily="49" charset="0"/>
                        </a:rPr>
                        <a:t>}</a:t>
                      </a:r>
                      <a:endParaRPr lang="de-DE" sz="1200" b="1" kern="1200" dirty="0">
                        <a:solidFill>
                          <a:schemeClr val="tx1"/>
                        </a:solidFill>
                        <a:latin typeface="Courier New" pitchFamily="49" charset="0"/>
                        <a:ea typeface="ヒラギノ角ゴ Pro W3"/>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dirty="0"/>
                        <a:t>Liste von Objekten = Array</a:t>
                      </a:r>
                      <a:br>
                        <a:rPr lang="de-DE" sz="1800" kern="1200" dirty="0"/>
                      </a:br>
                      <a:r>
                        <a:rPr lang="de-DE" sz="1200" kern="1200" dirty="0">
                          <a:latin typeface="Courier New" pitchFamily="49" charset="0"/>
                          <a:cs typeface="Courier New" pitchFamily="49" charset="0"/>
                        </a:rPr>
                        <a:t>"Liste":[</a:t>
                      </a:r>
                      <a:br>
                        <a:rPr lang="de-DE" sz="1200" kern="1200" dirty="0">
                          <a:latin typeface="Courier New" pitchFamily="49" charset="0"/>
                          <a:cs typeface="Courier New" pitchFamily="49" charset="0"/>
                        </a:rPr>
                      </a:br>
                      <a:r>
                        <a:rPr lang="de-DE" sz="1200" kern="1200" dirty="0">
                          <a:latin typeface="Courier New" pitchFamily="49" charset="0"/>
                          <a:cs typeface="Courier New" pitchFamily="49" charset="0"/>
                        </a:rPr>
                        <a:t>  {"</a:t>
                      </a:r>
                      <a:r>
                        <a:rPr lang="de-DE" sz="1200" kern="1200" dirty="0" err="1">
                          <a:latin typeface="Courier New" pitchFamily="49" charset="0"/>
                          <a:cs typeface="Courier New" pitchFamily="49" charset="0"/>
                        </a:rPr>
                        <a:t>Listenelement":"erstes</a:t>
                      </a:r>
                      <a:r>
                        <a:rPr lang="de-DE" sz="1200" kern="1200" dirty="0">
                          <a:latin typeface="Courier New" pitchFamily="49" charset="0"/>
                          <a:cs typeface="Courier New" pitchFamily="49" charset="0"/>
                        </a:rPr>
                        <a:t> Element"},</a:t>
                      </a:r>
                    </a:p>
                    <a:p>
                      <a:pPr marL="0" marR="0" lvl="0" indent="0" algn="l" defTabSz="914400" rtl="0" eaLnBrk="1" fontAlgn="base" latinLnBrk="0" hangingPunct="1">
                        <a:lnSpc>
                          <a:spcPct val="100000"/>
                        </a:lnSpc>
                        <a:spcBef>
                          <a:spcPct val="0"/>
                        </a:spcBef>
                        <a:spcAft>
                          <a:spcPct val="0"/>
                        </a:spcAft>
                        <a:buClrTx/>
                        <a:buSzTx/>
                        <a:buFontTx/>
                        <a:buNone/>
                        <a:tabLst/>
                        <a:defRPr/>
                      </a:pPr>
                      <a:r>
                        <a:rPr lang="de-DE" sz="1200" kern="1200" dirty="0">
                          <a:latin typeface="Courier New" pitchFamily="49" charset="0"/>
                          <a:cs typeface="Courier New" pitchFamily="49" charset="0"/>
                        </a:rPr>
                        <a:t>  {"</a:t>
                      </a:r>
                      <a:r>
                        <a:rPr lang="de-DE" sz="1200" kern="1200" dirty="0" err="1">
                          <a:latin typeface="Courier New" pitchFamily="49" charset="0"/>
                          <a:cs typeface="Courier New" pitchFamily="49" charset="0"/>
                        </a:rPr>
                        <a:t>Listenelement":"zweites</a:t>
                      </a:r>
                      <a:r>
                        <a:rPr lang="de-DE" sz="1200" kern="1200" dirty="0">
                          <a:latin typeface="Courier New" pitchFamily="49" charset="0"/>
                          <a:cs typeface="Courier New" pitchFamily="49" charset="0"/>
                        </a:rPr>
                        <a:t> Element"},</a:t>
                      </a:r>
                      <a:br>
                        <a:rPr lang="de-DE" sz="1200" kern="1200" dirty="0">
                          <a:latin typeface="Courier New" pitchFamily="49" charset="0"/>
                          <a:cs typeface="Courier New" pitchFamily="49" charset="0"/>
                        </a:rPr>
                      </a:br>
                      <a:r>
                        <a:rPr lang="de-DE" sz="1200" kern="1200" dirty="0">
                          <a:latin typeface="Courier New" pitchFamily="49" charset="0"/>
                          <a:cs typeface="Courier New" pitchFamily="49" charset="0"/>
                        </a:rPr>
                        <a:t>  {"</a:t>
                      </a:r>
                      <a:r>
                        <a:rPr lang="de-DE" sz="1200" kern="1200" dirty="0" err="1">
                          <a:latin typeface="Courier New" pitchFamily="49" charset="0"/>
                          <a:cs typeface="Courier New" pitchFamily="49" charset="0"/>
                        </a:rPr>
                        <a:t>Listenelement":"drittes</a:t>
                      </a:r>
                      <a:r>
                        <a:rPr lang="de-DE" sz="1200" kern="1200" dirty="0">
                          <a:latin typeface="Courier New" pitchFamily="49" charset="0"/>
                          <a:cs typeface="Courier New" pitchFamily="49" charset="0"/>
                        </a:rPr>
                        <a:t> Element"}</a:t>
                      </a:r>
                      <a:r>
                        <a:rPr lang="de-DE" sz="1200" kern="1200" baseline="0" dirty="0">
                          <a:latin typeface="Courier New" pitchFamily="49" charset="0"/>
                          <a:cs typeface="Courier New" pitchFamily="49" charset="0"/>
                        </a:rPr>
                        <a:t> </a:t>
                      </a:r>
                      <a:br>
                        <a:rPr lang="de-DE" sz="1200" kern="1200" baseline="0" dirty="0">
                          <a:latin typeface="Courier New" pitchFamily="49" charset="0"/>
                          <a:cs typeface="Courier New" pitchFamily="49" charset="0"/>
                        </a:rPr>
                      </a:br>
                      <a:r>
                        <a:rPr lang="de-DE" sz="1200" kern="1200" dirty="0">
                          <a:latin typeface="Courier New" pitchFamily="49" charset="0"/>
                          <a:cs typeface="Courier New" pitchFamily="49" charset="0"/>
                        </a:rPr>
                        <a:t>]</a:t>
                      </a:r>
                      <a:r>
                        <a:rPr lang="de-DE" sz="1200" kern="1200" baseline="0" dirty="0">
                          <a:latin typeface="Courier New" pitchFamily="49" charset="0"/>
                          <a:cs typeface="Courier New" pitchFamily="49" charset="0"/>
                        </a:rPr>
                        <a:t> </a:t>
                      </a:r>
                      <a:endParaRPr lang="de-DE" sz="1200" b="1" kern="1200" dirty="0">
                        <a:solidFill>
                          <a:schemeClr val="tx1"/>
                        </a:solidFill>
                        <a:latin typeface="Courier New" pitchFamily="49" charset="0"/>
                        <a:cs typeface="Courier New" pitchFamily="49" charset="0"/>
                      </a:endParaRPr>
                    </a:p>
                  </a:txBody>
                  <a:tcPr horzOverflow="overflow"/>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9506549"/>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Vergleich XML vs. JSON</a:t>
            </a:r>
          </a:p>
        </p:txBody>
      </p:sp>
      <p:sp>
        <p:nvSpPr>
          <p:cNvPr id="3" name="Datumsplatzhalter 2"/>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6"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4" name="Foliennummernplatzhalter 3"/>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18</a:t>
            </a:fld>
            <a:endParaRPr lang="de-DE">
              <a:solidFill>
                <a:srgbClr val="000000"/>
              </a:solidFill>
              <a:latin typeface="Arial" panose="020B0604020202020204"/>
            </a:endParaRPr>
          </a:p>
        </p:txBody>
      </p:sp>
      <p:graphicFrame>
        <p:nvGraphicFramePr>
          <p:cNvPr id="26689" name="Group 65"/>
          <p:cNvGraphicFramePr>
            <a:graphicFrameLocks noGrp="1"/>
          </p:cNvGraphicFramePr>
          <p:nvPr/>
        </p:nvGraphicFramePr>
        <p:xfrm>
          <a:off x="1602000" y="1124744"/>
          <a:ext cx="8920163" cy="4119910"/>
        </p:xfrm>
        <a:graphic>
          <a:graphicData uri="http://schemas.openxmlformats.org/drawingml/2006/table">
            <a:tbl>
              <a:tblPr/>
              <a:tblGrid>
                <a:gridCol w="5230813">
                  <a:extLst>
                    <a:ext uri="{9D8B030D-6E8A-4147-A177-3AD203B41FA5}">
                      <a16:colId xmlns:a16="http://schemas.microsoft.com/office/drawing/2014/main" val="20000"/>
                    </a:ext>
                  </a:extLst>
                </a:gridCol>
                <a:gridCol w="3689350">
                  <a:extLst>
                    <a:ext uri="{9D8B030D-6E8A-4147-A177-3AD203B41FA5}">
                      <a16:colId xmlns:a16="http://schemas.microsoft.com/office/drawing/2014/main" val="20001"/>
                    </a:ext>
                  </a:extLst>
                </a:gridCol>
              </a:tblGrid>
              <a:tr h="4320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a:ln>
                            <a:noFill/>
                          </a:ln>
                          <a:solidFill>
                            <a:schemeClr val="tx1"/>
                          </a:solidFill>
                          <a:effectLst/>
                          <a:latin typeface="Arial" pitchFamily="34" charset="0"/>
                        </a:rPr>
                        <a:t>XML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a:ln>
                            <a:noFill/>
                          </a:ln>
                          <a:solidFill>
                            <a:schemeClr val="tx1"/>
                          </a:solidFill>
                          <a:effectLst/>
                          <a:latin typeface="Arial" pitchFamily="34" charset="0"/>
                        </a:rPr>
                        <a:t>JSON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84176">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dirty="0">
                        <a:ln>
                          <a:noFill/>
                        </a:ln>
                        <a:solidFill>
                          <a:srgbClr val="0D73BF"/>
                        </a:solidFill>
                        <a:effectLst/>
                        <a:latin typeface="Myriad Pro Light"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dirty="0">
                        <a:ln>
                          <a:noFill/>
                        </a:ln>
                        <a:solidFill>
                          <a:srgbClr val="0D73BF"/>
                        </a:solidFill>
                        <a:effectLst/>
                        <a:latin typeface="Myriad Pro Light"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de-DE" sz="2400" b="0" i="0" u="none" strike="noStrike" cap="none" normalizeH="0" baseline="0" dirty="0">
                        <a:ln>
                          <a:noFill/>
                        </a:ln>
                        <a:solidFill>
                          <a:srgbClr val="0D73BF"/>
                        </a:solidFill>
                        <a:effectLst/>
                        <a:latin typeface="Myriad Pro Light"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de-DE"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204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baseline="0" dirty="0">
                          <a:ln>
                            <a:noFill/>
                          </a:ln>
                          <a:solidFill>
                            <a:schemeClr val="tx1">
                              <a:lumMod val="95000"/>
                              <a:lumOff val="5000"/>
                            </a:schemeClr>
                          </a:solidFill>
                          <a:effectLst/>
                          <a:latin typeface="Myriad Pro Light" charset="0"/>
                        </a:rPr>
                        <a:t>-  Bsp. mit 143 Zeichen bzw. Byte</a:t>
                      </a:r>
                      <a:endParaRPr kumimoji="0" lang="de-DE" sz="1800" b="0" i="0" u="none" strike="noStrike" cap="none" normalizeH="0" baseline="0" dirty="0">
                        <a:ln>
                          <a:noFill/>
                        </a:ln>
                        <a:solidFill>
                          <a:schemeClr val="tx1">
                            <a:lumMod val="95000"/>
                            <a:lumOff val="5000"/>
                          </a:schemeClr>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baseline="0" dirty="0">
                          <a:ln>
                            <a:noFill/>
                          </a:ln>
                          <a:solidFill>
                            <a:schemeClr val="tx1">
                              <a:lumMod val="95000"/>
                              <a:lumOff val="5000"/>
                            </a:schemeClr>
                          </a:solidFill>
                          <a:effectLst/>
                          <a:latin typeface="Myriad Pro Light" charset="0"/>
                        </a:rPr>
                        <a:t>-  Bsp. mit 103 Zeichen </a:t>
                      </a:r>
                      <a:r>
                        <a:rPr kumimoji="0" lang="de-DE" sz="1800" b="0" i="0" u="none" strike="noStrike" cap="none" normalizeH="0" baseline="0" dirty="0" err="1">
                          <a:ln>
                            <a:noFill/>
                          </a:ln>
                          <a:solidFill>
                            <a:schemeClr val="tx1">
                              <a:lumMod val="95000"/>
                              <a:lumOff val="5000"/>
                            </a:schemeClr>
                          </a:solidFill>
                          <a:effectLst/>
                          <a:latin typeface="Myriad Pro Light" charset="0"/>
                        </a:rPr>
                        <a:t>btw</a:t>
                      </a:r>
                      <a:r>
                        <a:rPr kumimoji="0" lang="de-DE" sz="1800" b="0" i="0" u="none" strike="noStrike" cap="none" normalizeH="0" baseline="0" dirty="0">
                          <a:ln>
                            <a:noFill/>
                          </a:ln>
                          <a:solidFill>
                            <a:schemeClr val="tx1">
                              <a:lumMod val="95000"/>
                              <a:lumOff val="5000"/>
                            </a:schemeClr>
                          </a:solidFill>
                          <a:effectLst/>
                          <a:latin typeface="Myriad Pro Light" charset="0"/>
                        </a:rPr>
                        <a:t>. Byte</a:t>
                      </a:r>
                      <a:endParaRPr kumimoji="0" lang="de-DE" sz="1800" b="0" i="0" u="none" strike="noStrike" cap="none" normalizeH="0" baseline="0" dirty="0">
                        <a:ln>
                          <a:noFill/>
                        </a:ln>
                        <a:solidFill>
                          <a:schemeClr val="tx1">
                            <a:lumMod val="95000"/>
                            <a:lumOff val="5000"/>
                          </a:schemeClr>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7238">
                <a:tc>
                  <a:txBody>
                    <a:bodyPr/>
                    <a:lstStyle/>
                    <a:p>
                      <a:pPr marL="0" marR="0" lvl="0" indent="0" algn="l" defTabSz="914400" rtl="0" eaLnBrk="1" fontAlgn="base" latinLnBrk="0" hangingPunct="1">
                        <a:lnSpc>
                          <a:spcPct val="100000"/>
                        </a:lnSpc>
                        <a:spcBef>
                          <a:spcPct val="0"/>
                        </a:spcBef>
                        <a:spcAft>
                          <a:spcPct val="0"/>
                        </a:spcAft>
                        <a:buClr>
                          <a:srgbClr val="0D73BF"/>
                        </a:buClr>
                        <a:buSzPts val="1800"/>
                        <a:buFont typeface="Myriad Pro Light" charset="0"/>
                        <a:buChar char="-"/>
                        <a:tabLst/>
                      </a:pPr>
                      <a:r>
                        <a:rPr kumimoji="0" lang="de-DE" sz="1800" b="0" i="0" u="none" strike="noStrike" cap="none" normalizeH="0" baseline="0" dirty="0">
                          <a:ln>
                            <a:noFill/>
                          </a:ln>
                          <a:solidFill>
                            <a:schemeClr val="tx1">
                              <a:lumMod val="95000"/>
                              <a:lumOff val="5000"/>
                            </a:schemeClr>
                          </a:solidFill>
                          <a:effectLst/>
                          <a:latin typeface="Myriad Pro Light" charset="0"/>
                        </a:rPr>
                        <a:t>  Hoher Overhead</a:t>
                      </a:r>
                    </a:p>
                    <a:p>
                      <a:pPr marL="0" marR="0" lvl="0" indent="0" algn="l" defTabSz="914400" rtl="0" eaLnBrk="1" fontAlgn="base" latinLnBrk="0" hangingPunct="1">
                        <a:lnSpc>
                          <a:spcPct val="100000"/>
                        </a:lnSpc>
                        <a:spcBef>
                          <a:spcPct val="0"/>
                        </a:spcBef>
                        <a:spcAft>
                          <a:spcPct val="0"/>
                        </a:spcAft>
                        <a:buClr>
                          <a:srgbClr val="0D73BF"/>
                        </a:buClr>
                        <a:buSzPts val="1800"/>
                        <a:buFont typeface="Myriad Pro Light" charset="0"/>
                        <a:buChar char="-"/>
                        <a:tabLst/>
                      </a:pPr>
                      <a:r>
                        <a:rPr kumimoji="0" lang="de-DE" sz="1800" b="0" i="0" u="none" strike="noStrike" cap="none" normalizeH="0" baseline="0" dirty="0">
                          <a:ln>
                            <a:noFill/>
                          </a:ln>
                          <a:solidFill>
                            <a:schemeClr val="tx1">
                              <a:lumMod val="95000"/>
                              <a:lumOff val="5000"/>
                            </a:schemeClr>
                          </a:solidFill>
                          <a:effectLst/>
                          <a:latin typeface="Myriad Pro Light" charset="0"/>
                        </a:rPr>
                        <a:t>  Schema (</a:t>
                      </a:r>
                      <a:r>
                        <a:rPr kumimoji="0" lang="de-DE" sz="1800" b="0" i="0" u="none" strike="noStrike" cap="none" normalizeH="0" baseline="0" dirty="0" err="1">
                          <a:ln>
                            <a:noFill/>
                          </a:ln>
                          <a:solidFill>
                            <a:schemeClr val="tx1">
                              <a:lumMod val="95000"/>
                              <a:lumOff val="5000"/>
                            </a:schemeClr>
                          </a:solidFill>
                          <a:effectLst/>
                          <a:latin typeface="Myriad Pro Light" charset="0"/>
                        </a:rPr>
                        <a:t>xsd</a:t>
                      </a:r>
                      <a:r>
                        <a:rPr kumimoji="0" lang="de-DE" sz="1800" b="0" i="0" u="none" strike="noStrike" cap="none" normalizeH="0" baseline="0" dirty="0">
                          <a:ln>
                            <a:noFill/>
                          </a:ln>
                          <a:solidFill>
                            <a:schemeClr val="tx1">
                              <a:lumMod val="95000"/>
                              <a:lumOff val="5000"/>
                            </a:schemeClr>
                          </a:solidFill>
                          <a:effectLst/>
                          <a:latin typeface="Myriad Pro Light" charset="0"/>
                        </a:rPr>
                        <a:t>) zur Strukturdefinition</a:t>
                      </a:r>
                      <a:endParaRPr kumimoji="0" lang="de-DE" sz="1800" b="0" i="0" u="none" strike="noStrike" cap="none" normalizeH="0" baseline="0" dirty="0">
                        <a:ln>
                          <a:noFill/>
                        </a:ln>
                        <a:solidFill>
                          <a:schemeClr val="tx1">
                            <a:lumMod val="95000"/>
                            <a:lumOff val="5000"/>
                          </a:schemeClr>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261938" marR="0" lvl="0" indent="-261938" algn="l" defTabSz="914400" rtl="0" eaLnBrk="1" fontAlgn="base" latinLnBrk="0" hangingPunct="1">
                        <a:lnSpc>
                          <a:spcPct val="100000"/>
                        </a:lnSpc>
                        <a:spcBef>
                          <a:spcPct val="0"/>
                        </a:spcBef>
                        <a:spcAft>
                          <a:spcPct val="0"/>
                        </a:spcAft>
                        <a:buClr>
                          <a:srgbClr val="0D73BF"/>
                        </a:buClr>
                        <a:buSzPts val="1800"/>
                        <a:buFont typeface="Myriad Pro Light" charset="0"/>
                        <a:buChar char="-"/>
                        <a:tabLst/>
                      </a:pPr>
                      <a:r>
                        <a:rPr kumimoji="0" lang="de-DE" sz="1800" b="0" i="0" u="none" strike="noStrike" cap="none" normalizeH="0" baseline="0" dirty="0">
                          <a:ln>
                            <a:noFill/>
                          </a:ln>
                          <a:solidFill>
                            <a:schemeClr val="tx1">
                              <a:lumMod val="95000"/>
                              <a:lumOff val="5000"/>
                            </a:schemeClr>
                          </a:solidFill>
                          <a:effectLst/>
                          <a:latin typeface="Myriad Pro Light" charset="0"/>
                        </a:rPr>
                        <a:t>Basistypisierung aber keine Strukturdefinition</a:t>
                      </a:r>
                    </a:p>
                    <a:p>
                      <a:pPr marL="0" marR="0" lvl="0" indent="0" algn="l" defTabSz="914400" rtl="0" eaLnBrk="1" fontAlgn="base" latinLnBrk="0" hangingPunct="1">
                        <a:lnSpc>
                          <a:spcPct val="100000"/>
                        </a:lnSpc>
                        <a:spcBef>
                          <a:spcPct val="0"/>
                        </a:spcBef>
                        <a:spcAft>
                          <a:spcPct val="0"/>
                        </a:spcAft>
                        <a:buClr>
                          <a:srgbClr val="0D73BF"/>
                        </a:buClr>
                        <a:buSzPts val="1800"/>
                        <a:buFont typeface="Myriad Pro Light" charset="0"/>
                        <a:buChar char="-"/>
                        <a:tabLst/>
                      </a:pPr>
                      <a:r>
                        <a:rPr kumimoji="0" lang="de-DE" sz="1800" b="0" i="0" u="none" strike="noStrike" cap="none" normalizeH="0" baseline="0" dirty="0">
                          <a:ln>
                            <a:noFill/>
                          </a:ln>
                          <a:solidFill>
                            <a:schemeClr val="tx1">
                              <a:lumMod val="95000"/>
                              <a:lumOff val="5000"/>
                            </a:schemeClr>
                          </a:solidFill>
                          <a:effectLst/>
                          <a:latin typeface="Myriad Pro Light" charset="0"/>
                        </a:rPr>
                        <a:t>   einfacher &amp; lesbarer</a:t>
                      </a:r>
                      <a:endParaRPr kumimoji="0" lang="de-DE" sz="1800" b="0" i="0" u="none" strike="noStrike" cap="none" normalizeH="0" baseline="0" dirty="0">
                        <a:ln>
                          <a:noFill/>
                        </a:ln>
                        <a:solidFill>
                          <a:schemeClr val="tx1">
                            <a:lumMod val="95000"/>
                            <a:lumOff val="5000"/>
                          </a:schemeClr>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7238">
                <a:tc>
                  <a:txBody>
                    <a:bodyPr/>
                    <a:lstStyle/>
                    <a:p>
                      <a:pPr marL="174625" marR="0" lvl="0" indent="-174625" algn="l" defTabSz="914400" rtl="0" eaLnBrk="1" fontAlgn="base" latinLnBrk="0" hangingPunct="1">
                        <a:lnSpc>
                          <a:spcPct val="100000"/>
                        </a:lnSpc>
                        <a:spcBef>
                          <a:spcPct val="0"/>
                        </a:spcBef>
                        <a:spcAft>
                          <a:spcPct val="0"/>
                        </a:spcAft>
                        <a:buClr>
                          <a:srgbClr val="0D73BF"/>
                        </a:buClr>
                        <a:buSzPts val="1800"/>
                        <a:buFont typeface="Myriad Pro Light" charset="0"/>
                        <a:buChar char="-"/>
                        <a:tabLst/>
                      </a:pPr>
                      <a:r>
                        <a:rPr kumimoji="0" lang="de-DE" sz="1800" b="0" i="0" u="none" strike="noStrike" cap="none" normalizeH="0" baseline="0" dirty="0">
                          <a:ln>
                            <a:noFill/>
                          </a:ln>
                          <a:solidFill>
                            <a:schemeClr val="tx1">
                              <a:lumMod val="95000"/>
                              <a:lumOff val="5000"/>
                            </a:schemeClr>
                          </a:solidFill>
                          <a:effectLst/>
                          <a:latin typeface="Myriad Pro Light" charset="0"/>
                        </a:rPr>
                        <a:t>als Auszeichnungssprache vielseitiger </a:t>
                      </a:r>
                      <a:br>
                        <a:rPr kumimoji="0" lang="de-DE" sz="1800" b="0" i="0" u="none" strike="noStrike" cap="none" normalizeH="0" baseline="0" dirty="0">
                          <a:ln>
                            <a:noFill/>
                          </a:ln>
                          <a:solidFill>
                            <a:schemeClr val="tx1">
                              <a:lumMod val="95000"/>
                              <a:lumOff val="5000"/>
                            </a:schemeClr>
                          </a:solidFill>
                          <a:effectLst/>
                          <a:latin typeface="Myriad Pro Light" charset="0"/>
                        </a:rPr>
                      </a:br>
                      <a:r>
                        <a:rPr kumimoji="0" lang="de-DE" sz="1800" b="0" i="0" u="none" strike="noStrike" cap="none" normalizeH="0" baseline="0" dirty="0">
                          <a:ln>
                            <a:noFill/>
                          </a:ln>
                          <a:solidFill>
                            <a:schemeClr val="tx1">
                              <a:lumMod val="95000"/>
                              <a:lumOff val="5000"/>
                            </a:schemeClr>
                          </a:solidFill>
                          <a:effectLst/>
                          <a:latin typeface="Myriad Pro Light" charset="0"/>
                        </a:rPr>
                        <a:t>und verbreiteter</a:t>
                      </a:r>
                      <a:endParaRPr kumimoji="0" lang="de-DE" sz="1800" b="0" i="0" u="none" strike="noStrike" cap="none" normalizeH="0" baseline="0" dirty="0">
                        <a:ln>
                          <a:noFill/>
                        </a:ln>
                        <a:solidFill>
                          <a:schemeClr val="tx1">
                            <a:lumMod val="95000"/>
                            <a:lumOff val="5000"/>
                          </a:schemeClr>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baseline="0" dirty="0">
                          <a:ln>
                            <a:noFill/>
                          </a:ln>
                          <a:solidFill>
                            <a:schemeClr val="tx1">
                              <a:lumMod val="95000"/>
                              <a:lumOff val="5000"/>
                            </a:schemeClr>
                          </a:solidFill>
                          <a:effectLst/>
                          <a:latin typeface="Myriad Pro Light" charset="0"/>
                        </a:rPr>
                        <a:t>-  Für einfache Strukturen</a:t>
                      </a:r>
                      <a:endParaRPr kumimoji="0" lang="de-DE" sz="1800" b="0" i="0" u="none" strike="noStrike" cap="none" normalizeH="0" baseline="0" dirty="0">
                        <a:ln>
                          <a:noFill/>
                        </a:ln>
                        <a:solidFill>
                          <a:schemeClr val="tx1">
                            <a:lumMod val="95000"/>
                            <a:lumOff val="5000"/>
                          </a:schemeClr>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4" name="Rectangle 41"/>
          <p:cNvSpPr>
            <a:spLocks noChangeArrowheads="1"/>
          </p:cNvSpPr>
          <p:nvPr/>
        </p:nvSpPr>
        <p:spPr bwMode="auto">
          <a:xfrm>
            <a:off x="6939415" y="1536536"/>
            <a:ext cx="371768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200" dirty="0">
                <a:solidFill>
                  <a:srgbClr val="0000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"Partner":{</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"QUALF":"14",</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"Partner_</a:t>
            </a:r>
            <a:r>
              <a:rPr lang="en-US" sz="1200" dirty="0" err="1">
                <a:solidFill>
                  <a:srgbClr val="000000"/>
                </a:solidFill>
                <a:latin typeface="Courier New" pitchFamily="49" charset="0"/>
                <a:cs typeface="Courier New" pitchFamily="49" charset="0"/>
              </a:rPr>
              <a:t>Vorname</a:t>
            </a:r>
            <a:r>
              <a:rPr lang="en-US" sz="1200" dirty="0">
                <a:solidFill>
                  <a:srgbClr val="000000"/>
                </a:solidFill>
                <a:latin typeface="Courier New" pitchFamily="49" charset="0"/>
                <a:cs typeface="Courier New" pitchFamily="49" charset="0"/>
              </a:rPr>
              <a:t>":"Max",</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"Partner_</a:t>
            </a:r>
            <a:r>
              <a:rPr lang="en-US" sz="1200" dirty="0" err="1">
                <a:solidFill>
                  <a:srgbClr val="000000"/>
                </a:solidFill>
                <a:latin typeface="Courier New" pitchFamily="49" charset="0"/>
                <a:cs typeface="Courier New" pitchFamily="49" charset="0"/>
              </a:rPr>
              <a:t>Nachname</a:t>
            </a:r>
            <a:r>
              <a:rPr lang="en-US" sz="1200" dirty="0">
                <a:solidFill>
                  <a:srgbClr val="000000"/>
                </a:solidFill>
                <a:latin typeface="Courier New" pitchFamily="49" charset="0"/>
                <a:cs typeface="Courier New" pitchFamily="49" charset="0"/>
              </a:rPr>
              <a:t>":"</a:t>
            </a:r>
            <a:r>
              <a:rPr lang="en-US" sz="1200" dirty="0" err="1">
                <a:solidFill>
                  <a:srgbClr val="000000"/>
                </a:solidFill>
                <a:latin typeface="Courier New" pitchFamily="49" charset="0"/>
                <a:cs typeface="Courier New" pitchFamily="49" charset="0"/>
              </a:rPr>
              <a:t>Mustermann</a:t>
            </a:r>
            <a:r>
              <a:rPr lang="en-US" sz="1200" dirty="0">
                <a:solidFill>
                  <a:srgbClr val="000000"/>
                </a:solidFill>
                <a:latin typeface="Courier New" pitchFamily="49" charset="0"/>
                <a:cs typeface="Courier New" pitchFamily="49" charset="0"/>
              </a:rPr>
              <a:t>",</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"Partner_Nr":"1112"</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br>
              <a:rPr lang="en-US" sz="1200" dirty="0">
                <a:solidFill>
                  <a:srgbClr val="000000"/>
                </a:solidFill>
                <a:latin typeface="Courier New" pitchFamily="49" charset="0"/>
                <a:cs typeface="Courier New" pitchFamily="49" charset="0"/>
              </a:rPr>
            </a:br>
            <a:r>
              <a:rPr lang="en-US" sz="1200" dirty="0">
                <a:solidFill>
                  <a:srgbClr val="000000"/>
                </a:solidFill>
                <a:latin typeface="Courier New" pitchFamily="49" charset="0"/>
                <a:cs typeface="Courier New" pitchFamily="49" charset="0"/>
              </a:rPr>
              <a:t>} </a:t>
            </a:r>
            <a:endParaRPr lang="de-DE" sz="1200" dirty="0">
              <a:solidFill>
                <a:srgbClr val="000000"/>
              </a:solidFill>
              <a:latin typeface="Courier New" pitchFamily="49" charset="0"/>
              <a:cs typeface="Courier New" pitchFamily="49" charset="0"/>
            </a:endParaRPr>
          </a:p>
        </p:txBody>
      </p:sp>
      <p:sp>
        <p:nvSpPr>
          <p:cNvPr id="7" name="Rectangle 42"/>
          <p:cNvSpPr>
            <a:spLocks noChangeArrowheads="1"/>
          </p:cNvSpPr>
          <p:nvPr/>
        </p:nvSpPr>
        <p:spPr bwMode="auto">
          <a:xfrm>
            <a:off x="1578429" y="1628801"/>
            <a:ext cx="53609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fontAlgn="base">
              <a:spcBef>
                <a:spcPct val="0"/>
              </a:spcBef>
              <a:spcAft>
                <a:spcPct val="0"/>
              </a:spcAft>
            </a:pPr>
            <a:r>
              <a:rPr lang="de-DE" sz="1200" dirty="0">
                <a:solidFill>
                  <a:srgbClr val="000000"/>
                </a:solidFill>
                <a:latin typeface="Courier New" pitchFamily="49" charset="0"/>
                <a:cs typeface="Courier New" pitchFamily="49" charset="0"/>
              </a:rPr>
              <a:t> &lt;Partner&gt;</a:t>
            </a:r>
          </a:p>
          <a:p>
            <a:pPr fontAlgn="base">
              <a:spcBef>
                <a:spcPct val="0"/>
              </a:spcBef>
              <a:spcAft>
                <a:spcPct val="0"/>
              </a:spcAft>
            </a:pPr>
            <a:r>
              <a:rPr lang="de-DE" sz="1200" dirty="0">
                <a:solidFill>
                  <a:srgbClr val="000000"/>
                </a:solidFill>
                <a:latin typeface="Courier New" pitchFamily="49" charset="0"/>
                <a:cs typeface="Courier New" pitchFamily="49" charset="0"/>
              </a:rPr>
              <a:t>     &lt;QUALF&gt;14&lt;/QUALF&gt;</a:t>
            </a:r>
          </a:p>
          <a:p>
            <a:pPr fontAlgn="base">
              <a:spcBef>
                <a:spcPct val="0"/>
              </a:spcBef>
              <a:spcAft>
                <a:spcPct val="0"/>
              </a:spcAft>
            </a:pPr>
            <a:r>
              <a:rPr lang="de-DE" sz="1200" dirty="0">
                <a:solidFill>
                  <a:srgbClr val="000000"/>
                </a:solidFill>
                <a:latin typeface="Courier New" pitchFamily="49" charset="0"/>
                <a:cs typeface="Courier New" pitchFamily="49" charset="0"/>
              </a:rPr>
              <a:t>     &lt;</a:t>
            </a:r>
            <a:r>
              <a:rPr lang="de-DE" sz="1200" dirty="0" err="1">
                <a:solidFill>
                  <a:srgbClr val="000000"/>
                </a:solidFill>
                <a:latin typeface="Courier New" pitchFamily="49" charset="0"/>
                <a:cs typeface="Courier New" pitchFamily="49" charset="0"/>
              </a:rPr>
              <a:t>Partner_Vorname</a:t>
            </a:r>
            <a:r>
              <a:rPr lang="de-DE" sz="1200" dirty="0">
                <a:solidFill>
                  <a:srgbClr val="000000"/>
                </a:solidFill>
                <a:latin typeface="Courier New" pitchFamily="49" charset="0"/>
                <a:cs typeface="Courier New" pitchFamily="49" charset="0"/>
              </a:rPr>
              <a:t>&gt;Max&lt;/</a:t>
            </a:r>
            <a:r>
              <a:rPr lang="de-DE" sz="1200" dirty="0" err="1">
                <a:solidFill>
                  <a:srgbClr val="000000"/>
                </a:solidFill>
                <a:latin typeface="Courier New" pitchFamily="49" charset="0"/>
                <a:cs typeface="Courier New" pitchFamily="49" charset="0"/>
              </a:rPr>
              <a:t>Partner_Vorname</a:t>
            </a:r>
            <a:r>
              <a:rPr lang="de-DE" sz="1200" dirty="0">
                <a:solidFill>
                  <a:srgbClr val="000000"/>
                </a:solidFill>
                <a:latin typeface="Courier New" pitchFamily="49" charset="0"/>
                <a:cs typeface="Courier New" pitchFamily="49" charset="0"/>
              </a:rPr>
              <a:t>&gt;</a:t>
            </a:r>
          </a:p>
          <a:p>
            <a:pPr fontAlgn="base">
              <a:spcBef>
                <a:spcPct val="0"/>
              </a:spcBef>
              <a:spcAft>
                <a:spcPct val="0"/>
              </a:spcAft>
            </a:pPr>
            <a:r>
              <a:rPr lang="de-DE" sz="1200" dirty="0">
                <a:solidFill>
                  <a:srgbClr val="000000"/>
                </a:solidFill>
                <a:latin typeface="Courier New" pitchFamily="49" charset="0"/>
                <a:cs typeface="Courier New" pitchFamily="49" charset="0"/>
              </a:rPr>
              <a:t>     &lt;</a:t>
            </a:r>
            <a:r>
              <a:rPr lang="de-DE" sz="1200" dirty="0" err="1">
                <a:solidFill>
                  <a:srgbClr val="000000"/>
                </a:solidFill>
                <a:latin typeface="Courier New" pitchFamily="49" charset="0"/>
                <a:cs typeface="Courier New" pitchFamily="49" charset="0"/>
              </a:rPr>
              <a:t>Partner_Nachname</a:t>
            </a:r>
            <a:r>
              <a:rPr lang="de-DE" sz="1200" dirty="0">
                <a:solidFill>
                  <a:srgbClr val="000000"/>
                </a:solidFill>
                <a:latin typeface="Courier New" pitchFamily="49" charset="0"/>
                <a:cs typeface="Courier New" pitchFamily="49" charset="0"/>
              </a:rPr>
              <a:t>&gt;Mustermann&lt;/</a:t>
            </a:r>
            <a:r>
              <a:rPr lang="de-DE" sz="1200" dirty="0" err="1">
                <a:solidFill>
                  <a:srgbClr val="000000"/>
                </a:solidFill>
                <a:latin typeface="Courier New" pitchFamily="49" charset="0"/>
                <a:cs typeface="Courier New" pitchFamily="49" charset="0"/>
              </a:rPr>
              <a:t>Partner_Nachname</a:t>
            </a:r>
            <a:r>
              <a:rPr lang="de-DE" sz="1200" dirty="0">
                <a:solidFill>
                  <a:srgbClr val="000000"/>
                </a:solidFill>
                <a:latin typeface="Courier New" pitchFamily="49" charset="0"/>
                <a:cs typeface="Courier New" pitchFamily="49" charset="0"/>
              </a:rPr>
              <a:t>&gt;</a:t>
            </a:r>
          </a:p>
          <a:p>
            <a:pPr fontAlgn="base">
              <a:spcBef>
                <a:spcPct val="0"/>
              </a:spcBef>
              <a:spcAft>
                <a:spcPct val="0"/>
              </a:spcAft>
            </a:pPr>
            <a:r>
              <a:rPr lang="de-DE" sz="1200" dirty="0">
                <a:solidFill>
                  <a:srgbClr val="000000"/>
                </a:solidFill>
                <a:latin typeface="Courier New" pitchFamily="49" charset="0"/>
                <a:cs typeface="Courier New" pitchFamily="49" charset="0"/>
              </a:rPr>
              <a:t>     &lt;</a:t>
            </a:r>
            <a:r>
              <a:rPr lang="de-DE" sz="1200" dirty="0" err="1">
                <a:solidFill>
                  <a:srgbClr val="000000"/>
                </a:solidFill>
                <a:latin typeface="Courier New" pitchFamily="49" charset="0"/>
                <a:cs typeface="Courier New" pitchFamily="49" charset="0"/>
              </a:rPr>
              <a:t>Partner_Nr</a:t>
            </a:r>
            <a:r>
              <a:rPr lang="de-DE" sz="1200" dirty="0">
                <a:solidFill>
                  <a:srgbClr val="000000"/>
                </a:solidFill>
                <a:latin typeface="Courier New" pitchFamily="49" charset="0"/>
                <a:cs typeface="Courier New" pitchFamily="49" charset="0"/>
              </a:rPr>
              <a:t>&gt;1112&lt;/</a:t>
            </a:r>
            <a:r>
              <a:rPr lang="de-DE" sz="1200" dirty="0" err="1">
                <a:solidFill>
                  <a:srgbClr val="000000"/>
                </a:solidFill>
                <a:latin typeface="Courier New" pitchFamily="49" charset="0"/>
                <a:cs typeface="Courier New" pitchFamily="49" charset="0"/>
              </a:rPr>
              <a:t>Partner_Nr</a:t>
            </a:r>
            <a:r>
              <a:rPr lang="de-DE" sz="1200" dirty="0">
                <a:solidFill>
                  <a:srgbClr val="000000"/>
                </a:solidFill>
                <a:latin typeface="Courier New" pitchFamily="49" charset="0"/>
                <a:cs typeface="Courier New" pitchFamily="49" charset="0"/>
              </a:rPr>
              <a:t>&gt;</a:t>
            </a:r>
          </a:p>
          <a:p>
            <a:pPr fontAlgn="base">
              <a:spcBef>
                <a:spcPct val="0"/>
              </a:spcBef>
              <a:spcAft>
                <a:spcPct val="0"/>
              </a:spcAft>
            </a:pPr>
            <a:r>
              <a:rPr lang="de-DE" sz="1200" dirty="0">
                <a:solidFill>
                  <a:srgbClr val="000000"/>
                </a:solidFill>
                <a:latin typeface="Courier New" pitchFamily="49" charset="0"/>
                <a:cs typeface="Courier New" pitchFamily="49" charset="0"/>
              </a:rPr>
              <a:t>&lt;/Partner&gt;</a:t>
            </a:r>
          </a:p>
        </p:txBody>
      </p:sp>
    </p:spTree>
    <p:extLst>
      <p:ext uri="{BB962C8B-B14F-4D97-AF65-F5344CB8AC3E}">
        <p14:creationId xmlns:p14="http://schemas.microsoft.com/office/powerpoint/2010/main" val="2487975379"/>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Aufbau</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19</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Entity: Entität</a:t>
            </a:r>
          </a:p>
          <a:p>
            <a:r>
              <a:rPr lang="de-DE" dirty="0"/>
              <a:t>Entity Type: Entitätstyp</a:t>
            </a:r>
          </a:p>
          <a:p>
            <a:r>
              <a:rPr lang="de-DE" dirty="0"/>
              <a:t>Entity Set: Entitätsmenge</a:t>
            </a:r>
          </a:p>
          <a:p>
            <a:r>
              <a:rPr lang="de-DE" dirty="0"/>
              <a:t>Property: Attribut</a:t>
            </a:r>
          </a:p>
          <a:p>
            <a:r>
              <a:rPr lang="de-DE" dirty="0"/>
              <a:t>Navigation: Navigationsattribut</a:t>
            </a:r>
          </a:p>
          <a:p>
            <a:r>
              <a:rPr lang="de-DE" dirty="0" err="1"/>
              <a:t>Association</a:t>
            </a:r>
            <a:r>
              <a:rPr lang="de-DE" dirty="0"/>
              <a:t>: Assoziation</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7626" y="1340768"/>
            <a:ext cx="4446224" cy="252803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721960530"/>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44E2EC-346A-B8F5-DF88-883C037FA3E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EFE4F4-0289-27D6-F0D4-9EB14C01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2E256282-855F-F213-6562-C735C50DC130}"/>
              </a:ext>
            </a:extLst>
          </p:cNvPr>
          <p:cNvSpPr>
            <a:spLocks noGrp="1"/>
          </p:cNvSpPr>
          <p:nvPr>
            <p:ph type="title"/>
          </p:nvPr>
        </p:nvSpPr>
        <p:spPr>
          <a:xfrm>
            <a:off x="838200" y="365125"/>
            <a:ext cx="10515600" cy="1325563"/>
          </a:xfrm>
        </p:spPr>
        <p:txBody>
          <a:bodyPr>
            <a:normAutofit/>
          </a:bodyPr>
          <a:lstStyle/>
          <a:p>
            <a:r>
              <a:rPr lang="de-DE" sz="5400" dirty="0"/>
              <a:t>Agenda – Tag 03</a:t>
            </a:r>
          </a:p>
        </p:txBody>
      </p:sp>
      <p:sp>
        <p:nvSpPr>
          <p:cNvPr id="10" name="sketch line">
            <a:extLst>
              <a:ext uri="{FF2B5EF4-FFF2-40B4-BE49-F238E27FC236}">
                <a16:creationId xmlns:a16="http://schemas.microsoft.com/office/drawing/2014/main" id="{78DDB1B1-9A60-7209-4C38-FDCEA3DD2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Inhaltsplatzhalter 2">
            <a:extLst>
              <a:ext uri="{FF2B5EF4-FFF2-40B4-BE49-F238E27FC236}">
                <a16:creationId xmlns:a16="http://schemas.microsoft.com/office/drawing/2014/main" id="{A5A53BA8-2569-F98B-19A8-0F967E86F692}"/>
              </a:ext>
            </a:extLst>
          </p:cNvPr>
          <p:cNvSpPr>
            <a:spLocks noGrp="1"/>
          </p:cNvSpPr>
          <p:nvPr>
            <p:ph idx="1"/>
          </p:nvPr>
        </p:nvSpPr>
        <p:spPr>
          <a:xfrm>
            <a:off x="838200" y="1929384"/>
            <a:ext cx="10515600" cy="4251960"/>
          </a:xfrm>
        </p:spPr>
        <p:txBody>
          <a:bodyPr>
            <a:normAutofit/>
          </a:bodyPr>
          <a:lstStyle/>
          <a:p>
            <a:pPr marL="457200" indent="-457200">
              <a:lnSpc>
                <a:spcPct val="100000"/>
              </a:lnSpc>
              <a:buAutoNum type="arabicPeriod"/>
            </a:pPr>
            <a:r>
              <a:rPr lang="de-DE" sz="2400" dirty="0" err="1">
                <a:latin typeface="Arial" panose="020B0604020202020204" pitchFamily="34" charset="0"/>
                <a:cs typeface="Times New Roman" panose="02020603050405020304" pitchFamily="18" charset="0"/>
              </a:rPr>
              <a:t>OData</a:t>
            </a:r>
            <a:r>
              <a:rPr lang="de-DE" sz="2400" dirty="0">
                <a:latin typeface="Arial" panose="020B0604020202020204" pitchFamily="34" charset="0"/>
                <a:cs typeface="Times New Roman" panose="02020603050405020304" pitchFamily="18" charset="0"/>
              </a:rPr>
              <a:t> - Grundlagen </a:t>
            </a:r>
          </a:p>
          <a:p>
            <a:pPr marL="457200" indent="-457200">
              <a:lnSpc>
                <a:spcPct val="100000"/>
              </a:lnSpc>
              <a:buAutoNum type="arabicPeriod"/>
            </a:pPr>
            <a:r>
              <a:rPr lang="de-DE" sz="2400" dirty="0">
                <a:latin typeface="Arial" panose="020B0604020202020204" pitchFamily="34" charset="0"/>
                <a:cs typeface="Times New Roman" panose="02020603050405020304" pitchFamily="18" charset="0"/>
              </a:rPr>
              <a:t>Eigene Services mit der SAP Gateway </a:t>
            </a:r>
            <a:r>
              <a:rPr lang="de-DE" sz="2400" dirty="0" err="1">
                <a:latin typeface="Arial" panose="020B0604020202020204" pitchFamily="34" charset="0"/>
                <a:cs typeface="Times New Roman" panose="02020603050405020304" pitchFamily="18" charset="0"/>
              </a:rPr>
              <a:t>Workbench</a:t>
            </a:r>
            <a:r>
              <a:rPr lang="de-DE" sz="2400" dirty="0">
                <a:latin typeface="Arial" panose="020B0604020202020204" pitchFamily="34" charset="0"/>
                <a:cs typeface="Times New Roman" panose="02020603050405020304" pitchFamily="18" charset="0"/>
              </a:rPr>
              <a:t> erstellen </a:t>
            </a:r>
          </a:p>
          <a:p>
            <a:pPr marL="457200" indent="-457200">
              <a:lnSpc>
                <a:spcPct val="100000"/>
              </a:lnSpc>
              <a:buFont typeface="Arial" panose="020B0604020202020204" pitchFamily="34" charset="0"/>
              <a:buAutoNum type="arabicPeriod"/>
            </a:pPr>
            <a:r>
              <a:rPr lang="de-DE" sz="2400" dirty="0" err="1">
                <a:latin typeface="Arial" panose="020B0604020202020204" pitchFamily="34" charset="0"/>
                <a:cs typeface="Times New Roman" panose="02020603050405020304" pitchFamily="18" charset="0"/>
              </a:rPr>
              <a:t>OData</a:t>
            </a:r>
            <a:r>
              <a:rPr lang="de-DE" sz="2400" dirty="0">
                <a:latin typeface="Arial" panose="020B0604020202020204" pitchFamily="34" charset="0"/>
                <a:cs typeface="Times New Roman" panose="02020603050405020304" pitchFamily="18" charset="0"/>
              </a:rPr>
              <a:t> Services mit SAPUI5 konsumieren</a:t>
            </a:r>
          </a:p>
          <a:p>
            <a:pPr marL="457200" indent="-457200">
              <a:lnSpc>
                <a:spcPct val="100000"/>
              </a:lnSpc>
              <a:buFont typeface="Arial" panose="020B0604020202020204" pitchFamily="34" charset="0"/>
              <a:buAutoNum type="arabicPeriod"/>
            </a:pPr>
            <a:r>
              <a:rPr lang="de-DE" sz="2400" dirty="0" err="1">
                <a:latin typeface="Arial" panose="020B0604020202020204" pitchFamily="34" charset="0"/>
                <a:cs typeface="Times New Roman" panose="02020603050405020304" pitchFamily="18" charset="0"/>
              </a:rPr>
              <a:t>Databinding</a:t>
            </a:r>
            <a:r>
              <a:rPr lang="de-DE" sz="2400" dirty="0">
                <a:latin typeface="Arial" panose="020B0604020202020204" pitchFamily="34" charset="0"/>
                <a:cs typeface="Times New Roman" panose="02020603050405020304" pitchFamily="18" charset="0"/>
              </a:rPr>
              <a:t> von </a:t>
            </a:r>
            <a:r>
              <a:rPr lang="de-DE" sz="2400" dirty="0" err="1">
                <a:latin typeface="Arial" panose="020B0604020202020204" pitchFamily="34" charset="0"/>
                <a:cs typeface="Times New Roman" panose="02020603050405020304" pitchFamily="18" charset="0"/>
              </a:rPr>
              <a:t>OData</a:t>
            </a:r>
            <a:r>
              <a:rPr lang="de-DE" sz="2400" dirty="0">
                <a:latin typeface="Arial" panose="020B0604020202020204" pitchFamily="34" charset="0"/>
                <a:cs typeface="Times New Roman" panose="02020603050405020304" pitchFamily="18" charset="0"/>
              </a:rPr>
              <a:t> Services </a:t>
            </a:r>
          </a:p>
          <a:p>
            <a:pPr marL="457200" indent="-457200">
              <a:lnSpc>
                <a:spcPct val="100000"/>
              </a:lnSpc>
              <a:buFont typeface="Arial" panose="020B0604020202020204" pitchFamily="34" charset="0"/>
              <a:buAutoNum type="arabicPeriod"/>
            </a:pPr>
            <a:r>
              <a:rPr lang="de-DE" sz="2400" dirty="0">
                <a:latin typeface="Arial" panose="020B0604020202020204" pitchFamily="34" charset="0"/>
                <a:cs typeface="Times New Roman" panose="02020603050405020304" pitchFamily="18" charset="0"/>
              </a:rPr>
              <a:t>SAPUI5 - </a:t>
            </a:r>
            <a:r>
              <a:rPr lang="de-DE" sz="2400" dirty="0" err="1">
                <a:latin typeface="Arial" panose="020B0604020202020204" pitchFamily="34" charset="0"/>
                <a:cs typeface="Times New Roman" panose="02020603050405020304" pitchFamily="18" charset="0"/>
              </a:rPr>
              <a:t>local</a:t>
            </a:r>
            <a:r>
              <a:rPr lang="de-DE" sz="2400" dirty="0">
                <a:latin typeface="Arial" panose="020B0604020202020204" pitchFamily="34" charset="0"/>
                <a:cs typeface="Times New Roman" panose="02020603050405020304" pitchFamily="18" charset="0"/>
              </a:rPr>
              <a:t> und remote Datenhaltung mit </a:t>
            </a:r>
            <a:r>
              <a:rPr lang="de-DE" sz="2400" dirty="0" err="1">
                <a:latin typeface="Arial" panose="020B0604020202020204" pitchFamily="34" charset="0"/>
                <a:cs typeface="Times New Roman" panose="02020603050405020304" pitchFamily="18" charset="0"/>
              </a:rPr>
              <a:t>JSONModel</a:t>
            </a:r>
            <a:r>
              <a:rPr lang="de-DE" sz="2400" dirty="0">
                <a:latin typeface="Arial" panose="020B0604020202020204" pitchFamily="34" charset="0"/>
                <a:cs typeface="Times New Roman" panose="02020603050405020304" pitchFamily="18" charset="0"/>
              </a:rPr>
              <a:t> und </a:t>
            </a:r>
            <a:r>
              <a:rPr lang="de-DE" sz="2400" dirty="0" err="1">
                <a:latin typeface="Arial" panose="020B0604020202020204" pitchFamily="34" charset="0"/>
                <a:cs typeface="Times New Roman" panose="02020603050405020304" pitchFamily="18" charset="0"/>
              </a:rPr>
              <a:t>ODataModel</a:t>
            </a:r>
            <a:r>
              <a:rPr lang="de-DE" sz="2400" dirty="0">
                <a:latin typeface="Arial" panose="020B0604020202020204" pitchFamily="34" charset="0"/>
                <a:cs typeface="Times New Roman" panose="02020603050405020304" pitchFamily="18" charset="0"/>
              </a:rPr>
              <a:t> </a:t>
            </a:r>
          </a:p>
          <a:p>
            <a:pPr marL="457200" indent="-457200">
              <a:lnSpc>
                <a:spcPct val="100000"/>
              </a:lnSpc>
              <a:buAutoNum type="arabicPeriod"/>
            </a:pPr>
            <a:endParaRPr lang="de-DE" sz="2400" dirty="0">
              <a:latin typeface="Arial" panose="020B0604020202020204" pitchFamily="34" charset="0"/>
              <a:cs typeface="Times New Roman" panose="02020603050405020304" pitchFamily="18" charset="0"/>
            </a:endParaRPr>
          </a:p>
          <a:p>
            <a:endParaRPr lang="de-DE" sz="2200" dirty="0"/>
          </a:p>
        </p:txBody>
      </p:sp>
    </p:spTree>
    <p:extLst>
      <p:ext uri="{BB962C8B-B14F-4D97-AF65-F5344CB8AC3E}">
        <p14:creationId xmlns:p14="http://schemas.microsoft.com/office/powerpoint/2010/main" val="3143766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Entity Type – </a:t>
            </a:r>
            <a:r>
              <a:rPr lang="de-DE" dirty="0" err="1"/>
              <a:t>Entitäts</a:t>
            </a:r>
            <a:r>
              <a:rPr lang="de-DE" dirty="0"/>
              <a:t> Typ</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20</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b="0" dirty="0"/>
              <a:t>Beschreibt die Struktur einer Entität</a:t>
            </a:r>
          </a:p>
          <a:p>
            <a:r>
              <a:rPr lang="de-DE" b="0" dirty="0"/>
              <a:t>Legt Attribute mit ihren Datentypen fest</a:t>
            </a:r>
          </a:p>
          <a:p>
            <a:r>
              <a:rPr lang="de-DE" b="0" dirty="0"/>
              <a:t>Welche Attribute, Welche Schlüssel, Welche Navigationsattribute, etc.</a:t>
            </a:r>
          </a:p>
          <a:p>
            <a:endParaRPr lang="de-DE" b="0" dirty="0"/>
          </a:p>
          <a:p>
            <a:r>
              <a:rPr lang="de-DE" b="0" dirty="0"/>
              <a:t>Zum Beispiel Produkt:</a:t>
            </a:r>
          </a:p>
        </p:txBody>
      </p:sp>
      <p:pic>
        <p:nvPicPr>
          <p:cNvPr id="7" name="Picture 4" descr="Image"/>
          <p:cNvPicPr>
            <a:picLocks noChangeAspect="1"/>
          </p:cNvPicPr>
          <p:nvPr/>
        </p:nvPicPr>
        <p:blipFill>
          <a:blip r:embed="rId2"/>
          <a:stretch>
            <a:fillRect/>
          </a:stretch>
        </p:blipFill>
        <p:spPr>
          <a:xfrm>
            <a:off x="2197552" y="3385580"/>
            <a:ext cx="7579737" cy="2337585"/>
          </a:xfrm>
          <a:prstGeom prst="rect">
            <a:avLst/>
          </a:prstGeom>
          <a:ln>
            <a:solidFill>
              <a:schemeClr val="tx1"/>
            </a:solidFill>
          </a:ln>
        </p:spPr>
      </p:pic>
    </p:spTree>
    <p:extLst>
      <p:ext uri="{BB962C8B-B14F-4D97-AF65-F5344CB8AC3E}">
        <p14:creationId xmlns:p14="http://schemas.microsoft.com/office/powerpoint/2010/main" val="730836925"/>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Entity - Entität</a:t>
            </a:r>
            <a:endParaRPr lang="de-DE" dirty="0"/>
          </a:p>
        </p:txBody>
      </p:sp>
      <p:sp>
        <p:nvSpPr>
          <p:cNvPr id="8" name="Datumsplatzhalter 7"/>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9" name="Foliennummernplatzhalter 8"/>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21</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Konkrete Ausprägung eines Entitätstyps -&gt; eine Zeile einer Tabelle</a:t>
            </a:r>
          </a:p>
          <a:p>
            <a:r>
              <a:rPr lang="de-DE" dirty="0"/>
              <a:t>Ein Eintrag wird durch seinen Schlüssel eindeutig adressiert</a:t>
            </a:r>
          </a:p>
          <a:p>
            <a:endParaRPr lang="de-DE" dirty="0"/>
          </a:p>
          <a:p>
            <a:r>
              <a:rPr lang="de-DE" dirty="0"/>
              <a:t>Z. B. ein Produkt:</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968" y="3343434"/>
            <a:ext cx="2846105" cy="216983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3624" y="2968398"/>
            <a:ext cx="2851376" cy="291990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Pfeil nach rechts 5"/>
          <p:cNvSpPr/>
          <p:nvPr/>
        </p:nvSpPr>
        <p:spPr bwMode="auto">
          <a:xfrm>
            <a:off x="5497966" y="3859470"/>
            <a:ext cx="624568" cy="489109"/>
          </a:xfrm>
          <a:prstGeom prst="rightArrow">
            <a:avLst/>
          </a:prstGeom>
          <a:solidFill>
            <a:srgbClr val="C00000"/>
          </a:solidFill>
          <a:ln w="9525" cap="flat" cmpd="sng" algn="ctr">
            <a:solidFill>
              <a:schemeClr val="accent1"/>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7" name="Textfeld 6"/>
          <p:cNvSpPr txBox="1"/>
          <p:nvPr/>
        </p:nvSpPr>
        <p:spPr>
          <a:xfrm>
            <a:off x="5433404" y="3580244"/>
            <a:ext cx="918841" cy="276999"/>
          </a:xfrm>
          <a:prstGeom prst="rect">
            <a:avLst/>
          </a:prstGeom>
          <a:noFill/>
        </p:spPr>
        <p:txBody>
          <a:bodyPr wrap="none" rtlCol="0">
            <a:spAutoFit/>
          </a:bodyPr>
          <a:lstStyle/>
          <a:p>
            <a:r>
              <a:rPr lang="de-DE" sz="1200" dirty="0">
                <a:solidFill>
                  <a:srgbClr val="000000"/>
                </a:solidFill>
                <a:latin typeface="Arial" panose="020B0604020202020204"/>
              </a:rPr>
              <a:t>Basiert auf</a:t>
            </a:r>
          </a:p>
        </p:txBody>
      </p:sp>
    </p:spTree>
    <p:extLst>
      <p:ext uri="{BB962C8B-B14F-4D97-AF65-F5344CB8AC3E}">
        <p14:creationId xmlns:p14="http://schemas.microsoft.com/office/powerpoint/2010/main" val="2407308704"/>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Entity Set - Entitätsmenge</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9" name="Foliennummernplatzhalter 8"/>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22</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b="0" dirty="0"/>
              <a:t>Repräsentiert zur Laufzeit die (möglicherweise) leere Menge von Entitäten</a:t>
            </a:r>
          </a:p>
          <a:p>
            <a:r>
              <a:rPr lang="de-DE" b="0" dirty="0"/>
              <a:t>Basiert immer auf einen Entitätstyp</a:t>
            </a:r>
          </a:p>
          <a:p>
            <a:r>
              <a:rPr lang="de-DE" b="0" dirty="0"/>
              <a:t>Bspw. Könnten </a:t>
            </a:r>
            <a:r>
              <a:rPr lang="de-DE" dirty="0"/>
              <a:t>Mitarbeiter</a:t>
            </a:r>
            <a:r>
              <a:rPr lang="de-DE" b="0" dirty="0"/>
              <a:t> und </a:t>
            </a:r>
            <a:r>
              <a:rPr lang="de-DE" dirty="0"/>
              <a:t>Manager</a:t>
            </a:r>
            <a:r>
              <a:rPr lang="de-DE" b="0" dirty="0"/>
              <a:t> auf </a:t>
            </a:r>
            <a:r>
              <a:rPr lang="de-DE" dirty="0"/>
              <a:t>Person</a:t>
            </a:r>
            <a:r>
              <a:rPr lang="de-DE" b="0" dirty="0"/>
              <a:t> basieren</a:t>
            </a:r>
          </a:p>
        </p:txBody>
      </p:sp>
      <p:pic>
        <p:nvPicPr>
          <p:cNvPr id="7" name="Content Placeholder 3" descr="Image"/>
          <p:cNvPicPr>
            <a:picLocks noChangeAspect="1"/>
          </p:cNvPicPr>
          <p:nvPr/>
        </p:nvPicPr>
        <p:blipFill>
          <a:blip r:embed="rId2"/>
          <a:stretch>
            <a:fillRect/>
          </a:stretch>
        </p:blipFill>
        <p:spPr bwMode="auto">
          <a:xfrm>
            <a:off x="3776465" y="3135087"/>
            <a:ext cx="3750294" cy="1401798"/>
          </a:xfrm>
          <a:prstGeom prst="rect">
            <a:avLst/>
          </a:prstGeom>
          <a:noFill/>
          <a:ln w="9525">
            <a:solidFill>
              <a:schemeClr val="tx1"/>
            </a:solidFill>
            <a:miter lim="800000"/>
            <a:headEnd/>
            <a:tailEnd/>
          </a:ln>
        </p:spPr>
      </p:pic>
      <p:sp>
        <p:nvSpPr>
          <p:cNvPr id="8" name="Rechteck 7"/>
          <p:cNvSpPr/>
          <p:nvPr/>
        </p:nvSpPr>
        <p:spPr bwMode="auto">
          <a:xfrm>
            <a:off x="4022272" y="3305277"/>
            <a:ext cx="2945267" cy="246221"/>
          </a:xfrm>
          <a:prstGeom prst="rect">
            <a:avLst/>
          </a:prstGeom>
          <a:noFill/>
          <a:ln w="28575"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Tree>
    <p:extLst>
      <p:ext uri="{BB962C8B-B14F-4D97-AF65-F5344CB8AC3E}">
        <p14:creationId xmlns:p14="http://schemas.microsoft.com/office/powerpoint/2010/main" val="1025747939"/>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Property - Attribut</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23</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a:t>Ist ein typisiertes Element, das einen primitiven Datentyp, strukturierte Daten oder ein Navigationsattribut darstellt</a:t>
            </a:r>
          </a:p>
          <a:p>
            <a:r>
              <a:rPr lang="de-DE"/>
              <a:t>Attribute sind vergleichbar mit Feldern einer Datenbanktabelle</a:t>
            </a:r>
            <a:endParaRPr lang="de-DE" dirty="0"/>
          </a:p>
        </p:txBody>
      </p:sp>
    </p:spTree>
    <p:extLst>
      <p:ext uri="{BB962C8B-B14F-4D97-AF65-F5344CB8AC3E}">
        <p14:creationId xmlns:p14="http://schemas.microsoft.com/office/powerpoint/2010/main" val="4097760944"/>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47528" y="1"/>
            <a:ext cx="5760640" cy="935035"/>
          </a:xfrm>
        </p:spPr>
        <p:txBody>
          <a:bodyPr/>
          <a:lstStyle/>
          <a:p>
            <a:r>
              <a:rPr lang="de-DE" dirty="0"/>
              <a:t>Navigation Property – Navigationsattribut</a:t>
            </a:r>
            <a:br>
              <a:rPr lang="de-DE" dirty="0"/>
            </a:br>
            <a:r>
              <a:rPr lang="de-DE" dirty="0" err="1"/>
              <a:t>Association</a:t>
            </a:r>
            <a:r>
              <a:rPr lang="de-DE" dirty="0"/>
              <a:t> – Assoziation</a:t>
            </a:r>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24</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Ein Entitätstyp kann beliebig viele Navigationsattribute definieren</a:t>
            </a:r>
          </a:p>
          <a:p>
            <a:r>
              <a:rPr lang="de-DE" dirty="0"/>
              <a:t>Ist eine spezielle Form eines Attributs, das eine Verknüpfung zu einer anderen Ressource (Entität oder Entitätsmenge) darstellt -&gt; 1:1 </a:t>
            </a:r>
            <a:br>
              <a:rPr lang="de-DE" dirty="0"/>
            </a:br>
            <a:r>
              <a:rPr lang="de-DE" dirty="0"/>
              <a:t>oder 1:n</a:t>
            </a:r>
          </a:p>
          <a:p>
            <a:r>
              <a:rPr lang="de-DE" dirty="0" err="1"/>
              <a:t>Kardinalität</a:t>
            </a:r>
            <a:r>
              <a:rPr lang="de-DE" dirty="0"/>
              <a:t> sowie das Ziel werden durch Assoziation festgelegt + Fremdschlüsselbeziehung</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696" y="3284985"/>
            <a:ext cx="5391852" cy="306569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38775811"/>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Aufbau im Detail</a:t>
            </a:r>
            <a:endParaRPr lang="de-DE" dirty="0"/>
          </a:p>
        </p:txBody>
      </p:sp>
      <p:sp>
        <p:nvSpPr>
          <p:cNvPr id="3" name="Datumsplatzhalter 2"/>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25</a:t>
            </a:fld>
            <a:endParaRPr lang="de-DE">
              <a:solidFill>
                <a:srgbClr val="000000"/>
              </a:solidFill>
              <a:latin typeface="Arial" panose="020B0604020202020204"/>
            </a:endParaRPr>
          </a:p>
        </p:txBody>
      </p:sp>
      <p:pic>
        <p:nvPicPr>
          <p:cNvPr id="1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351585" y="1412776"/>
            <a:ext cx="7332861" cy="439125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90410210"/>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Abfrage-Optionen</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26</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en-US" b="0" dirty="0" err="1">
                <a:latin typeface="+mj-lt"/>
              </a:rPr>
              <a:t>Bilden</a:t>
            </a:r>
            <a:r>
              <a:rPr lang="en-US" b="0" dirty="0">
                <a:latin typeface="+mj-lt"/>
              </a:rPr>
              <a:t> SQL-</a:t>
            </a:r>
            <a:r>
              <a:rPr lang="en-US" b="0" dirty="0" err="1">
                <a:latin typeface="+mj-lt"/>
              </a:rPr>
              <a:t>Funktionalität</a:t>
            </a:r>
            <a:r>
              <a:rPr lang="en-US" b="0" dirty="0">
                <a:latin typeface="+mj-lt"/>
              </a:rPr>
              <a:t> </a:t>
            </a:r>
            <a:r>
              <a:rPr lang="en-US" b="0" dirty="0" err="1">
                <a:latin typeface="+mj-lt"/>
              </a:rPr>
              <a:t>nach</a:t>
            </a:r>
            <a:endParaRPr lang="en-US" b="0" dirty="0">
              <a:latin typeface="+mj-lt"/>
            </a:endParaRPr>
          </a:p>
          <a:p>
            <a:r>
              <a:rPr lang="en-US" b="0" dirty="0">
                <a:latin typeface="+mj-lt"/>
              </a:rPr>
              <a:t>Beeinflussen </a:t>
            </a:r>
            <a:r>
              <a:rPr lang="en-US" b="0" dirty="0" err="1">
                <a:latin typeface="+mj-lt"/>
              </a:rPr>
              <a:t>Ergebnismenge</a:t>
            </a:r>
            <a:endParaRPr lang="en-US" b="0" dirty="0">
              <a:latin typeface="+mj-lt"/>
            </a:endParaRPr>
          </a:p>
          <a:p>
            <a:endParaRPr lang="en-US" dirty="0">
              <a:latin typeface="+mj-lt"/>
            </a:endParaRPr>
          </a:p>
          <a:p>
            <a:r>
              <a:rPr lang="en-US" dirty="0" err="1">
                <a:latin typeface="+mj-lt"/>
              </a:rPr>
              <a:t>Operationen</a:t>
            </a:r>
            <a:r>
              <a:rPr lang="en-US" dirty="0">
                <a:latin typeface="+mj-lt"/>
              </a:rPr>
              <a:t>:</a:t>
            </a:r>
          </a:p>
          <a:p>
            <a:pPr lvl="1"/>
            <a:r>
              <a:rPr lang="en-US" dirty="0" err="1">
                <a:latin typeface="+mj-lt"/>
              </a:rPr>
              <a:t>Filtern</a:t>
            </a:r>
            <a:r>
              <a:rPr lang="en-US" dirty="0">
                <a:latin typeface="+mj-lt"/>
              </a:rPr>
              <a:t>	$</a:t>
            </a:r>
            <a:r>
              <a:rPr lang="en-US" b="1" dirty="0">
                <a:latin typeface="+mj-lt"/>
              </a:rPr>
              <a:t>filter</a:t>
            </a:r>
          </a:p>
          <a:p>
            <a:pPr lvl="1"/>
            <a:r>
              <a:rPr lang="en-US" dirty="0" err="1">
                <a:latin typeface="+mj-lt"/>
              </a:rPr>
              <a:t>Projektion</a:t>
            </a:r>
            <a:r>
              <a:rPr lang="en-US" dirty="0">
                <a:latin typeface="+mj-lt"/>
              </a:rPr>
              <a:t>	$</a:t>
            </a:r>
            <a:r>
              <a:rPr lang="en-US" b="1" dirty="0">
                <a:latin typeface="+mj-lt"/>
              </a:rPr>
              <a:t>select</a:t>
            </a:r>
          </a:p>
          <a:p>
            <a:pPr lvl="1"/>
            <a:r>
              <a:rPr lang="en-US" dirty="0" err="1">
                <a:latin typeface="+mj-lt"/>
              </a:rPr>
              <a:t>Sortieren</a:t>
            </a:r>
            <a:r>
              <a:rPr lang="en-US" dirty="0">
                <a:latin typeface="+mj-lt"/>
              </a:rPr>
              <a:t>	$</a:t>
            </a:r>
            <a:r>
              <a:rPr lang="en-US" b="1" dirty="0" err="1">
                <a:latin typeface="+mj-lt"/>
              </a:rPr>
              <a:t>orderby</a:t>
            </a:r>
            <a:endParaRPr lang="en-US" b="1" dirty="0">
              <a:latin typeface="+mj-lt"/>
            </a:endParaRPr>
          </a:p>
          <a:p>
            <a:pPr lvl="1"/>
            <a:r>
              <a:rPr lang="en-US" dirty="0">
                <a:latin typeface="+mj-lt"/>
              </a:rPr>
              <a:t>Paging	$</a:t>
            </a:r>
            <a:r>
              <a:rPr lang="en-US" b="1" dirty="0">
                <a:latin typeface="+mj-lt"/>
              </a:rPr>
              <a:t>top</a:t>
            </a:r>
            <a:r>
              <a:rPr lang="en-US" dirty="0">
                <a:latin typeface="+mj-lt"/>
              </a:rPr>
              <a:t> und $</a:t>
            </a:r>
            <a:r>
              <a:rPr lang="en-US" b="1" dirty="0">
                <a:latin typeface="+mj-lt"/>
              </a:rPr>
              <a:t>skip</a:t>
            </a:r>
          </a:p>
          <a:p>
            <a:pPr lvl="1"/>
            <a:r>
              <a:rPr lang="en-US" dirty="0" err="1">
                <a:latin typeface="+mj-lt"/>
              </a:rPr>
              <a:t>Inlining</a:t>
            </a:r>
            <a:r>
              <a:rPr lang="en-US" b="1" dirty="0">
                <a:latin typeface="+mj-lt"/>
              </a:rPr>
              <a:t>	</a:t>
            </a:r>
            <a:r>
              <a:rPr lang="en-US" dirty="0">
                <a:latin typeface="+mj-lt"/>
              </a:rPr>
              <a:t>$</a:t>
            </a:r>
            <a:r>
              <a:rPr lang="en-US" b="1" dirty="0">
                <a:latin typeface="+mj-lt"/>
              </a:rPr>
              <a:t>expand	</a:t>
            </a:r>
          </a:p>
          <a:p>
            <a:pPr marL="0" indent="0">
              <a:buNone/>
            </a:pPr>
            <a:endParaRPr lang="de-DE" dirty="0">
              <a:latin typeface="+mj-lt"/>
            </a:endParaRPr>
          </a:p>
          <a:p>
            <a:endParaRPr lang="de-DE" dirty="0">
              <a:latin typeface="+mj-lt"/>
            </a:endParaRPr>
          </a:p>
        </p:txBody>
      </p:sp>
    </p:spTree>
    <p:extLst>
      <p:ext uri="{BB962C8B-B14F-4D97-AF65-F5344CB8AC3E}">
        <p14:creationId xmlns:p14="http://schemas.microsoft.com/office/powerpoint/2010/main" val="3214849169"/>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t>
            </a:r>
            <a:r>
              <a:rPr lang="de-DE" dirty="0" err="1"/>
              <a:t>count</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9" name="Foliennummernplatzhalter 8"/>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27</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b="0" dirty="0"/>
              <a:t>Request: GET …/</a:t>
            </a:r>
            <a:r>
              <a:rPr lang="de-DE" b="0" dirty="0" err="1"/>
              <a:t>BusinessPartners</a:t>
            </a:r>
            <a:r>
              <a:rPr lang="de-DE" dirty="0"/>
              <a:t>/</a:t>
            </a:r>
            <a:r>
              <a:rPr lang="de-DE" b="1" dirty="0"/>
              <a:t>$</a:t>
            </a:r>
            <a:r>
              <a:rPr lang="de-DE" b="1" dirty="0" err="1"/>
              <a:t>count</a:t>
            </a:r>
            <a:endParaRPr lang="de-DE" b="1" dirty="0"/>
          </a:p>
          <a:p>
            <a:r>
              <a:rPr lang="de-DE" b="0" dirty="0"/>
              <a:t>Implementation: Automatisch</a:t>
            </a:r>
          </a:p>
          <a:p>
            <a:r>
              <a:rPr lang="de-DE" b="0" dirty="0"/>
              <a:t>SQL: SELECT COUNT(*) FROM </a:t>
            </a:r>
            <a:r>
              <a:rPr lang="de-DE" b="0" dirty="0" err="1"/>
              <a:t>BusinessPartners</a:t>
            </a:r>
            <a:endParaRPr lang="de-DE" b="0" dirty="0"/>
          </a:p>
          <a:p>
            <a:endParaRPr lang="de-DE"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26136" y="1196752"/>
            <a:ext cx="1318014" cy="340231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Abgerundetes Rechteck 7"/>
          <p:cNvSpPr/>
          <p:nvPr/>
        </p:nvSpPr>
        <p:spPr bwMode="auto">
          <a:xfrm>
            <a:off x="9892076" y="1307532"/>
            <a:ext cx="307800" cy="272415"/>
          </a:xfrm>
          <a:prstGeom prst="roundRect">
            <a:avLst/>
          </a:prstGeom>
          <a:noFill/>
          <a:ln w="762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0852" y="3274528"/>
            <a:ext cx="5219176" cy="8025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709640420"/>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t>
            </a:r>
            <a:r>
              <a:rPr lang="de-DE" dirty="0" err="1"/>
              <a:t>filter</a:t>
            </a:r>
            <a:endParaRPr lang="de-DE" dirty="0"/>
          </a:p>
        </p:txBody>
      </p:sp>
      <p:sp>
        <p:nvSpPr>
          <p:cNvPr id="8" name="Datumsplatzhalter 7"/>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9" name="Foliennummernplatzhalter 8"/>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28</a:t>
            </a:fld>
            <a:endParaRPr lang="de-DE">
              <a:solidFill>
                <a:srgbClr val="000000"/>
              </a:solidFill>
              <a:latin typeface="Arial" panose="020B0604020202020204"/>
            </a:endParaRPr>
          </a:p>
        </p:txBody>
      </p:sp>
      <p:sp>
        <p:nvSpPr>
          <p:cNvPr id="3" name="Inhaltsplatzhalter 2"/>
          <p:cNvSpPr>
            <a:spLocks noGrp="1"/>
          </p:cNvSpPr>
          <p:nvPr>
            <p:ph idx="1"/>
          </p:nvPr>
        </p:nvSpPr>
        <p:spPr>
          <a:xfrm>
            <a:off x="1847850" y="1196752"/>
            <a:ext cx="7056462" cy="5090554"/>
          </a:xfrm>
        </p:spPr>
        <p:txBody>
          <a:bodyPr/>
          <a:lstStyle/>
          <a:p>
            <a:pPr marL="0" indent="0">
              <a:buNone/>
            </a:pPr>
            <a:r>
              <a:rPr lang="en-US" b="0" dirty="0" err="1">
                <a:latin typeface="+mj-lt"/>
              </a:rPr>
              <a:t>Eingrenzung</a:t>
            </a:r>
            <a:r>
              <a:rPr lang="en-US" b="0" dirty="0">
                <a:latin typeface="+mj-lt"/>
              </a:rPr>
              <a:t> der Collections </a:t>
            </a:r>
          </a:p>
          <a:p>
            <a:pPr marL="0" indent="0">
              <a:buNone/>
            </a:pPr>
            <a:endParaRPr lang="en-US" b="0" dirty="0">
              <a:latin typeface="+mj-lt"/>
            </a:endParaRPr>
          </a:p>
          <a:p>
            <a:pPr marL="0" indent="0">
              <a:buNone/>
            </a:pPr>
            <a:r>
              <a:rPr lang="en-US" b="0" dirty="0" err="1">
                <a:latin typeface="+mj-lt"/>
              </a:rPr>
              <a:t>Abfrage</a:t>
            </a:r>
            <a:r>
              <a:rPr lang="en-US" b="0" dirty="0">
                <a:latin typeface="+mj-lt"/>
              </a:rPr>
              <a:t>: GET …/</a:t>
            </a:r>
            <a:r>
              <a:rPr lang="en-US" b="0" dirty="0" err="1">
                <a:latin typeface="+mj-lt"/>
              </a:rPr>
              <a:t>BusinessPartners</a:t>
            </a:r>
            <a:r>
              <a:rPr lang="en-US" b="0" dirty="0">
                <a:latin typeface="+mj-lt"/>
              </a:rPr>
              <a:t>?</a:t>
            </a:r>
          </a:p>
          <a:p>
            <a:pPr marL="0" indent="0">
              <a:buNone/>
            </a:pPr>
            <a:r>
              <a:rPr lang="en-US" b="1" dirty="0">
                <a:latin typeface="+mj-lt"/>
              </a:rPr>
              <a:t>$filter=</a:t>
            </a:r>
            <a:r>
              <a:rPr lang="en-US" b="1" dirty="0" err="1">
                <a:latin typeface="+mj-lt"/>
              </a:rPr>
              <a:t>startswith</a:t>
            </a:r>
            <a:r>
              <a:rPr lang="en-US" b="1" dirty="0">
                <a:latin typeface="+mj-lt"/>
              </a:rPr>
              <a:t>(</a:t>
            </a:r>
            <a:r>
              <a:rPr lang="en-US" b="1" dirty="0" err="1">
                <a:latin typeface="+mj-lt"/>
              </a:rPr>
              <a:t>CompanyName</a:t>
            </a:r>
            <a:r>
              <a:rPr lang="en-US" b="1" dirty="0">
                <a:latin typeface="+mj-lt"/>
              </a:rPr>
              <a:t>,’S’)</a:t>
            </a:r>
          </a:p>
          <a:p>
            <a:pPr marL="0" indent="0">
              <a:buNone/>
            </a:pPr>
            <a:endParaRPr lang="en-US" dirty="0">
              <a:latin typeface="+mj-lt"/>
            </a:endParaRPr>
          </a:p>
          <a:p>
            <a:pPr marL="0" indent="0">
              <a:buNone/>
            </a:pPr>
            <a:r>
              <a:rPr lang="en-US" b="0" dirty="0">
                <a:latin typeface="+mj-lt"/>
              </a:rPr>
              <a:t>/sap/</a:t>
            </a:r>
            <a:r>
              <a:rPr lang="en-US" b="0" dirty="0" err="1">
                <a:latin typeface="+mj-lt"/>
              </a:rPr>
              <a:t>opu</a:t>
            </a:r>
            <a:r>
              <a:rPr lang="en-US" b="0" dirty="0">
                <a:latin typeface="+mj-lt"/>
              </a:rPr>
              <a:t>/</a:t>
            </a:r>
            <a:r>
              <a:rPr lang="en-US" b="0" dirty="0" err="1">
                <a:latin typeface="+mj-lt"/>
              </a:rPr>
              <a:t>odata</a:t>
            </a:r>
            <a:r>
              <a:rPr lang="en-US" b="0" dirty="0">
                <a:latin typeface="+mj-lt"/>
              </a:rPr>
              <a:t>/sap/ZSRV/</a:t>
            </a:r>
            <a:r>
              <a:rPr lang="en-US" b="0" dirty="0" err="1">
                <a:latin typeface="+mj-lt"/>
              </a:rPr>
              <a:t>CustomerListSet</a:t>
            </a:r>
            <a:r>
              <a:rPr lang="en-US" b="1" dirty="0">
                <a:latin typeface="+mj-lt"/>
              </a:rPr>
              <a:t>?$filter=</a:t>
            </a:r>
            <a:r>
              <a:rPr lang="en-US" b="1" dirty="0" err="1">
                <a:latin typeface="+mj-lt"/>
              </a:rPr>
              <a:t>Countr</a:t>
            </a:r>
            <a:r>
              <a:rPr lang="en-US" b="1" dirty="0">
                <a:latin typeface="+mj-lt"/>
              </a:rPr>
              <a:t> </a:t>
            </a:r>
            <a:r>
              <a:rPr lang="en-US" b="1" dirty="0" err="1">
                <a:latin typeface="+mj-lt"/>
              </a:rPr>
              <a:t>eq</a:t>
            </a:r>
            <a:r>
              <a:rPr lang="en-US" b="1" dirty="0">
                <a:latin typeface="+mj-lt"/>
              </a:rPr>
              <a:t> 'DE'</a:t>
            </a:r>
            <a:br>
              <a:rPr lang="en-US" b="1" dirty="0">
                <a:latin typeface="+mj-lt"/>
              </a:rPr>
            </a:br>
            <a:r>
              <a:rPr lang="en-US" dirty="0">
                <a:latin typeface="+mj-lt"/>
              </a:rPr>
              <a:t>	</a:t>
            </a:r>
            <a:r>
              <a:rPr lang="en-US" b="0" dirty="0">
                <a:latin typeface="+mj-lt"/>
              </a:rPr>
              <a:t>$filter = </a:t>
            </a:r>
            <a:r>
              <a:rPr lang="en-US" b="0" i="1" dirty="0">
                <a:latin typeface="+mj-lt"/>
              </a:rPr>
              <a:t>&lt;</a:t>
            </a:r>
            <a:r>
              <a:rPr lang="en-US" b="0" i="1" dirty="0" err="1">
                <a:latin typeface="+mj-lt"/>
              </a:rPr>
              <a:t>Feldnaname</a:t>
            </a:r>
            <a:r>
              <a:rPr lang="en-US" b="0" i="1" dirty="0">
                <a:latin typeface="+mj-lt"/>
              </a:rPr>
              <a:t>&gt; </a:t>
            </a:r>
            <a:r>
              <a:rPr lang="en-US" b="1" dirty="0">
                <a:latin typeface="+mj-lt"/>
              </a:rPr>
              <a:t>&lt;operator&gt;</a:t>
            </a:r>
            <a:r>
              <a:rPr lang="en-US" b="0" dirty="0">
                <a:latin typeface="+mj-lt"/>
              </a:rPr>
              <a:t> </a:t>
            </a:r>
            <a:r>
              <a:rPr lang="en-US" b="0" i="1" dirty="0">
                <a:latin typeface="+mj-lt"/>
              </a:rPr>
              <a:t>&lt;value&gt;</a:t>
            </a:r>
            <a:br>
              <a:rPr lang="en-US" b="0" i="1" dirty="0">
                <a:latin typeface="+mj-lt"/>
              </a:rPr>
            </a:br>
            <a:r>
              <a:rPr lang="en-US" b="0" i="1" dirty="0">
                <a:latin typeface="+mj-lt"/>
              </a:rPr>
              <a:t>		</a:t>
            </a:r>
            <a:r>
              <a:rPr lang="en-US" b="1" dirty="0">
                <a:latin typeface="+mj-lt"/>
              </a:rPr>
              <a:t>{</a:t>
            </a:r>
            <a:r>
              <a:rPr lang="en-US" b="1" dirty="0" err="1">
                <a:latin typeface="+mj-lt"/>
              </a:rPr>
              <a:t>eq</a:t>
            </a:r>
            <a:r>
              <a:rPr lang="en-US" b="1" dirty="0">
                <a:latin typeface="+mj-lt"/>
              </a:rPr>
              <a:t>, ne, </a:t>
            </a:r>
            <a:r>
              <a:rPr lang="en-US" b="1" dirty="0" err="1">
                <a:latin typeface="+mj-lt"/>
              </a:rPr>
              <a:t>bt</a:t>
            </a:r>
            <a:r>
              <a:rPr lang="en-US" b="1" dirty="0">
                <a:latin typeface="+mj-lt"/>
              </a:rPr>
              <a:t>, </a:t>
            </a:r>
            <a:r>
              <a:rPr lang="en-US" b="1" dirty="0" err="1">
                <a:latin typeface="+mj-lt"/>
              </a:rPr>
              <a:t>nb</a:t>
            </a:r>
            <a:r>
              <a:rPr lang="en-US" b="1" dirty="0">
                <a:latin typeface="+mj-lt"/>
              </a:rPr>
              <a:t>, </a:t>
            </a:r>
            <a:r>
              <a:rPr lang="en-US" b="1" dirty="0" err="1">
                <a:latin typeface="+mj-lt"/>
              </a:rPr>
              <a:t>cp</a:t>
            </a:r>
            <a:r>
              <a:rPr lang="en-US" b="1" dirty="0">
                <a:latin typeface="+mj-lt"/>
              </a:rPr>
              <a:t>, </a:t>
            </a:r>
            <a:r>
              <a:rPr lang="en-US" b="1" dirty="0" err="1">
                <a:latin typeface="+mj-lt"/>
              </a:rPr>
              <a:t>np</a:t>
            </a:r>
            <a:r>
              <a:rPr lang="en-US" b="1" dirty="0">
                <a:latin typeface="+mj-lt"/>
              </a:rPr>
              <a:t>, </a:t>
            </a:r>
            <a:r>
              <a:rPr lang="en-US" b="1" dirty="0" err="1">
                <a:latin typeface="+mj-lt"/>
              </a:rPr>
              <a:t>lt</a:t>
            </a:r>
            <a:r>
              <a:rPr lang="en-US" b="1" dirty="0">
                <a:latin typeface="+mj-lt"/>
              </a:rPr>
              <a:t>, le, </a:t>
            </a:r>
            <a:r>
              <a:rPr lang="en-US" b="1" dirty="0" err="1">
                <a:latin typeface="+mj-lt"/>
              </a:rPr>
              <a:t>gt</a:t>
            </a:r>
            <a:r>
              <a:rPr lang="en-US" b="1" dirty="0">
                <a:latin typeface="+mj-lt"/>
              </a:rPr>
              <a:t>, </a:t>
            </a:r>
            <a:r>
              <a:rPr lang="en-US" b="1" dirty="0" err="1">
                <a:latin typeface="+mj-lt"/>
              </a:rPr>
              <a:t>ge</a:t>
            </a:r>
            <a:r>
              <a:rPr lang="en-US" b="1" dirty="0">
                <a:latin typeface="+mj-lt"/>
              </a:rPr>
              <a:t>}</a:t>
            </a:r>
          </a:p>
          <a:p>
            <a:pPr marL="0" indent="0">
              <a:buNone/>
            </a:pPr>
            <a:endParaRPr lang="en-US" dirty="0">
              <a:latin typeface="+mj-lt"/>
            </a:endParaRPr>
          </a:p>
          <a:p>
            <a:pPr marL="0" indent="0">
              <a:buNone/>
            </a:pPr>
            <a:r>
              <a:rPr lang="en-US" b="0" dirty="0" err="1">
                <a:latin typeface="+mj-lt"/>
              </a:rPr>
              <a:t>Implementierung</a:t>
            </a:r>
            <a:r>
              <a:rPr lang="en-US" b="0" dirty="0">
                <a:latin typeface="+mj-lt"/>
              </a:rPr>
              <a:t>: Framework </a:t>
            </a:r>
            <a:r>
              <a:rPr lang="en-US" b="0" dirty="0" err="1">
                <a:latin typeface="+mj-lt"/>
              </a:rPr>
              <a:t>erzeugt</a:t>
            </a:r>
            <a:r>
              <a:rPr lang="en-US" b="0" dirty="0">
                <a:latin typeface="+mj-lt"/>
              </a:rPr>
              <a:t> SO, Rest muss </a:t>
            </a:r>
            <a:r>
              <a:rPr lang="en-US" b="0" dirty="0" err="1">
                <a:latin typeface="+mj-lt"/>
              </a:rPr>
              <a:t>selbst</a:t>
            </a:r>
            <a:r>
              <a:rPr lang="en-US" b="0" dirty="0">
                <a:latin typeface="+mj-lt"/>
              </a:rPr>
              <a:t> </a:t>
            </a:r>
            <a:br>
              <a:rPr lang="en-US" b="0" dirty="0">
                <a:latin typeface="+mj-lt"/>
              </a:rPr>
            </a:br>
            <a:r>
              <a:rPr lang="en-US" b="0" dirty="0" err="1">
                <a:latin typeface="+mj-lt"/>
              </a:rPr>
              <a:t>implementiert</a:t>
            </a:r>
            <a:r>
              <a:rPr lang="en-US" b="0" dirty="0">
                <a:latin typeface="+mj-lt"/>
              </a:rPr>
              <a:t> </a:t>
            </a:r>
            <a:r>
              <a:rPr lang="en-US" b="0" dirty="0" err="1">
                <a:latin typeface="+mj-lt"/>
              </a:rPr>
              <a:t>werden</a:t>
            </a:r>
            <a:endParaRPr lang="en-US" b="0" dirty="0">
              <a:latin typeface="+mj-lt"/>
            </a:endParaRPr>
          </a:p>
          <a:p>
            <a:endParaRPr lang="de-DE" dirty="0">
              <a:latin typeface="+mj-lt"/>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0688" y="1196753"/>
            <a:ext cx="1193463" cy="293225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Abgerundetes Rechteck 6"/>
          <p:cNvSpPr/>
          <p:nvPr/>
        </p:nvSpPr>
        <p:spPr bwMode="auto">
          <a:xfrm>
            <a:off x="9198470" y="1502639"/>
            <a:ext cx="270000" cy="272415"/>
          </a:xfrm>
          <a:prstGeom prst="roundRect">
            <a:avLst/>
          </a:prstGeom>
          <a:noFill/>
          <a:ln w="762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Tree>
    <p:extLst>
      <p:ext uri="{BB962C8B-B14F-4D97-AF65-F5344CB8AC3E}">
        <p14:creationId xmlns:p14="http://schemas.microsoft.com/office/powerpoint/2010/main" val="946955789"/>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t>
            </a:r>
            <a:r>
              <a:rPr lang="de-DE" dirty="0" err="1"/>
              <a:t>select</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29</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pPr marL="0" indent="0">
              <a:buNone/>
            </a:pPr>
            <a:r>
              <a:rPr lang="en-US" b="0" dirty="0">
                <a:solidFill>
                  <a:srgbClr val="000000"/>
                </a:solidFill>
                <a:latin typeface="+mj-lt"/>
              </a:rPr>
              <a:t>= </a:t>
            </a:r>
            <a:r>
              <a:rPr lang="en-US" b="0" dirty="0" err="1">
                <a:solidFill>
                  <a:srgbClr val="000000"/>
                </a:solidFill>
                <a:latin typeface="+mj-lt"/>
              </a:rPr>
              <a:t>Spaltenauswahl</a:t>
            </a:r>
            <a:endParaRPr lang="en-US" b="0" dirty="0">
              <a:solidFill>
                <a:srgbClr val="000000"/>
              </a:solidFill>
              <a:latin typeface="+mj-lt"/>
            </a:endParaRPr>
          </a:p>
          <a:p>
            <a:pPr marL="0" indent="0">
              <a:buNone/>
            </a:pPr>
            <a:endParaRPr lang="en-US" b="0" dirty="0">
              <a:latin typeface="+mj-lt"/>
            </a:endParaRPr>
          </a:p>
          <a:p>
            <a:pPr marL="0" indent="0">
              <a:buNone/>
            </a:pPr>
            <a:r>
              <a:rPr lang="en-US" b="0" dirty="0" err="1">
                <a:latin typeface="+mj-lt"/>
              </a:rPr>
              <a:t>Abfrage</a:t>
            </a:r>
            <a:r>
              <a:rPr lang="en-US" b="0" dirty="0">
                <a:latin typeface="+mj-lt"/>
              </a:rPr>
              <a:t>: GET… /</a:t>
            </a:r>
            <a:r>
              <a:rPr lang="en-US" b="0" dirty="0" err="1">
                <a:latin typeface="+mj-lt"/>
              </a:rPr>
              <a:t>BusinessPartners</a:t>
            </a:r>
            <a:endParaRPr lang="en-US" b="0" dirty="0">
              <a:latin typeface="+mj-lt"/>
            </a:endParaRPr>
          </a:p>
          <a:p>
            <a:pPr marL="0" indent="0">
              <a:buNone/>
            </a:pPr>
            <a:r>
              <a:rPr lang="en-US" b="1" dirty="0">
                <a:latin typeface="+mj-lt"/>
              </a:rPr>
              <a:t>?$select=</a:t>
            </a:r>
            <a:r>
              <a:rPr lang="en-US" b="1" dirty="0" err="1">
                <a:latin typeface="+mj-lt"/>
              </a:rPr>
              <a:t>BusinessPartnerID,CompanyName</a:t>
            </a:r>
            <a:endParaRPr lang="en-US" b="1" dirty="0">
              <a:latin typeface="+mj-lt"/>
            </a:endParaRPr>
          </a:p>
          <a:p>
            <a:pPr marL="0" indent="0">
              <a:buNone/>
            </a:pPr>
            <a:r>
              <a:rPr lang="en-US" b="0" dirty="0">
                <a:latin typeface="+mj-lt"/>
              </a:rPr>
              <a:t>Implementation: </a:t>
            </a:r>
            <a:r>
              <a:rPr lang="en-US" b="0" dirty="0" err="1">
                <a:latin typeface="+mj-lt"/>
              </a:rPr>
              <a:t>Automatisch</a:t>
            </a:r>
            <a:r>
              <a:rPr lang="en-US" b="0" dirty="0">
                <a:latin typeface="+mj-lt"/>
              </a:rPr>
              <a:t>*</a:t>
            </a:r>
          </a:p>
          <a:p>
            <a:pPr marL="0" indent="0">
              <a:buNone/>
            </a:pPr>
            <a:r>
              <a:rPr lang="en-US" b="0" dirty="0">
                <a:latin typeface="+mj-lt"/>
              </a:rPr>
              <a:t>SQL: SELECT </a:t>
            </a:r>
            <a:r>
              <a:rPr lang="en-US" b="0" dirty="0" err="1">
                <a:latin typeface="+mj-lt"/>
              </a:rPr>
              <a:t>BusinessPartnerID,CompanyName</a:t>
            </a:r>
            <a:r>
              <a:rPr lang="en-US" b="0" dirty="0">
                <a:latin typeface="+mj-lt"/>
              </a:rPr>
              <a:t> </a:t>
            </a:r>
          </a:p>
          <a:p>
            <a:pPr marL="0" indent="0">
              <a:buNone/>
            </a:pPr>
            <a:r>
              <a:rPr lang="en-US" b="0" dirty="0">
                <a:latin typeface="+mj-lt"/>
              </a:rPr>
              <a:t>		FROM </a:t>
            </a:r>
            <a:r>
              <a:rPr lang="en-US" b="0" dirty="0" err="1">
                <a:latin typeface="+mj-lt"/>
              </a:rPr>
              <a:t>BusinessPartners</a:t>
            </a:r>
            <a:endParaRPr lang="en-US" b="0" dirty="0">
              <a:latin typeface="+mj-lt"/>
            </a:endParaRPr>
          </a:p>
          <a:p>
            <a:endParaRPr lang="de-DE" dirty="0">
              <a:latin typeface="+mj-lt"/>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2720" y="1196752"/>
            <a:ext cx="1171430" cy="304014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311268584"/>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Was ist REST?</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3</a:t>
            </a:fld>
            <a:endParaRPr lang="de-DE">
              <a:solidFill>
                <a:srgbClr val="000000"/>
              </a:solidFill>
              <a:latin typeface="Arial" panose="020B0604020202020204"/>
            </a:endParaRPr>
          </a:p>
        </p:txBody>
      </p:sp>
      <p:sp>
        <p:nvSpPr>
          <p:cNvPr id="3" name="Inhaltsplatzhalter 2"/>
          <p:cNvSpPr>
            <a:spLocks noGrp="1"/>
          </p:cNvSpPr>
          <p:nvPr>
            <p:ph idx="1"/>
          </p:nvPr>
        </p:nvSpPr>
        <p:spPr/>
        <p:txBody>
          <a:bodyPr>
            <a:normAutofit/>
          </a:bodyPr>
          <a:lstStyle/>
          <a:p>
            <a:r>
              <a:rPr lang="de-DE" dirty="0"/>
              <a:t>REST (</a:t>
            </a:r>
            <a:r>
              <a:rPr lang="de-DE" dirty="0" err="1"/>
              <a:t>REpresentational</a:t>
            </a:r>
            <a:r>
              <a:rPr lang="de-DE" dirty="0"/>
              <a:t> State Transfer) ist ein Software-Architekturstil, der eine Reihe von Methoden zum Aufbau einer Web </a:t>
            </a:r>
            <a:r>
              <a:rPr lang="de-DE" dirty="0" err="1"/>
              <a:t>Application</a:t>
            </a:r>
            <a:r>
              <a:rPr lang="de-DE" dirty="0"/>
              <a:t> </a:t>
            </a:r>
            <a:r>
              <a:rPr lang="de-DE" dirty="0" err="1"/>
              <a:t>Programming</a:t>
            </a:r>
            <a:r>
              <a:rPr lang="de-DE" dirty="0"/>
              <a:t> Interface (API) definiert. </a:t>
            </a:r>
          </a:p>
          <a:p>
            <a:r>
              <a:rPr lang="de-DE" dirty="0"/>
              <a:t>REST ist aufgrund seiner Einfachheit und Kundenfreundlichkeit eine der beliebtesten Arten von </a:t>
            </a:r>
            <a:r>
              <a:rPr lang="de-DE" dirty="0" err="1"/>
              <a:t>APIClient</a:t>
            </a:r>
            <a:r>
              <a:rPr lang="de-DE" dirty="0"/>
              <a:t>-Server-Architektur</a:t>
            </a:r>
          </a:p>
          <a:p>
            <a:r>
              <a:rPr lang="de-DE" dirty="0"/>
              <a:t>REST ist eine Alternative zu Verfahren wie SOAP (Simple </a:t>
            </a:r>
            <a:r>
              <a:rPr lang="de-DE" dirty="0" err="1"/>
              <a:t>Object</a:t>
            </a:r>
            <a:r>
              <a:rPr lang="de-DE" dirty="0"/>
              <a:t> Access Protocol) und WSDL (Web Services Description Language).</a:t>
            </a:r>
          </a:p>
          <a:p>
            <a:endParaRPr lang="de-DE" dirty="0"/>
          </a:p>
          <a:p>
            <a:endParaRPr lang="de-DE" dirty="0"/>
          </a:p>
        </p:txBody>
      </p:sp>
      <p:pic>
        <p:nvPicPr>
          <p:cNvPr id="1026" name="Picture 2" descr="REST-API">
            <a:extLst>
              <a:ext uri="{FF2B5EF4-FFF2-40B4-BE49-F238E27FC236}">
                <a16:creationId xmlns:a16="http://schemas.microsoft.com/office/drawing/2014/main" id="{72B400F5-D092-DF23-A6F9-697FBD5519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051" y="3429000"/>
            <a:ext cx="3848548" cy="2907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899414"/>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$top</a:t>
            </a:r>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30</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pPr marL="0" indent="0">
              <a:buNone/>
            </a:pPr>
            <a:r>
              <a:rPr lang="de-DE" b="0" dirty="0">
                <a:solidFill>
                  <a:srgbClr val="000000"/>
                </a:solidFill>
                <a:latin typeface="+mj-lt"/>
              </a:rPr>
              <a:t>Top = Wie viele Einträge wir zurückhaben wollen</a:t>
            </a:r>
            <a:endParaRPr lang="en-US" b="0" dirty="0">
              <a:solidFill>
                <a:srgbClr val="000000"/>
              </a:solidFill>
              <a:latin typeface="+mj-lt"/>
            </a:endParaRPr>
          </a:p>
          <a:p>
            <a:endParaRPr lang="de-DE" b="0" dirty="0">
              <a:latin typeface="+mj-lt"/>
            </a:endParaRPr>
          </a:p>
          <a:p>
            <a:r>
              <a:rPr lang="de-DE" b="0" dirty="0">
                <a:latin typeface="+mj-lt"/>
              </a:rPr>
              <a:t>Abfrage: GET …/</a:t>
            </a:r>
            <a:r>
              <a:rPr lang="de-DE" b="0" dirty="0" err="1">
                <a:latin typeface="+mj-lt"/>
              </a:rPr>
              <a:t>BusinessPartners</a:t>
            </a:r>
            <a:r>
              <a:rPr lang="de-DE" b="1" dirty="0">
                <a:latin typeface="+mj-lt"/>
              </a:rPr>
              <a:t>?$top=6</a:t>
            </a:r>
          </a:p>
          <a:p>
            <a:r>
              <a:rPr lang="de-DE" b="0" dirty="0">
                <a:latin typeface="+mj-lt"/>
              </a:rPr>
              <a:t>Implementierung: Selbst</a:t>
            </a:r>
          </a:p>
          <a:p>
            <a:r>
              <a:rPr lang="de-DE" b="0" dirty="0">
                <a:latin typeface="+mj-lt"/>
              </a:rPr>
              <a:t>SQL: SELECT * FROM </a:t>
            </a:r>
            <a:r>
              <a:rPr lang="de-DE" b="0" dirty="0" err="1">
                <a:latin typeface="+mj-lt"/>
              </a:rPr>
              <a:t>BusinessPartners</a:t>
            </a:r>
            <a:br>
              <a:rPr lang="de-DE" b="0" dirty="0">
                <a:latin typeface="+mj-lt"/>
              </a:rPr>
            </a:br>
            <a:r>
              <a:rPr lang="de-DE" b="0" dirty="0">
                <a:latin typeface="+mj-lt"/>
              </a:rPr>
              <a:t>		UP TO 6 ROWS</a:t>
            </a:r>
          </a:p>
          <a:p>
            <a:endParaRPr lang="de-DE" dirty="0">
              <a:latin typeface="+mj-lt"/>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9854" y="1196753"/>
            <a:ext cx="2664296" cy="398561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66704744"/>
      </p:ext>
    </p:extLst>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$skip</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31</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pPr marL="0" indent="0">
              <a:buNone/>
            </a:pPr>
            <a:r>
              <a:rPr lang="de-DE" b="0" dirty="0">
                <a:latin typeface="+mj-lt"/>
              </a:rPr>
              <a:t>Skip = Wie viele Einträge übersprungen werden sollen</a:t>
            </a:r>
            <a:endParaRPr lang="en-US" b="0" dirty="0">
              <a:latin typeface="+mj-lt"/>
            </a:endParaRPr>
          </a:p>
          <a:p>
            <a:pPr marL="0" indent="0">
              <a:buNone/>
            </a:pPr>
            <a:endParaRPr lang="en-US" b="0" u="sng" dirty="0">
              <a:latin typeface="+mj-lt"/>
            </a:endParaRPr>
          </a:p>
          <a:p>
            <a:pPr marL="0" indent="0">
              <a:buNone/>
            </a:pPr>
            <a:r>
              <a:rPr lang="en-US" b="0" dirty="0" err="1">
                <a:latin typeface="+mj-lt"/>
              </a:rPr>
              <a:t>Abfrage</a:t>
            </a:r>
            <a:r>
              <a:rPr lang="en-US" b="0" dirty="0">
                <a:latin typeface="+mj-lt"/>
              </a:rPr>
              <a:t>: GET …/</a:t>
            </a:r>
            <a:r>
              <a:rPr lang="en-US" b="0" dirty="0" err="1">
                <a:latin typeface="+mj-lt"/>
              </a:rPr>
              <a:t>BusinessPartners</a:t>
            </a:r>
            <a:r>
              <a:rPr lang="en-US" b="0" dirty="0">
                <a:latin typeface="+mj-lt"/>
              </a:rPr>
              <a:t>?</a:t>
            </a:r>
            <a:r>
              <a:rPr lang="en-US" b="1" dirty="0">
                <a:latin typeface="+mj-lt"/>
              </a:rPr>
              <a:t>$skip=6</a:t>
            </a:r>
            <a:r>
              <a:rPr lang="en-US" b="0" dirty="0">
                <a:latin typeface="+mj-lt"/>
              </a:rPr>
              <a:t>&amp;$top=6</a:t>
            </a:r>
          </a:p>
          <a:p>
            <a:endParaRPr lang="de-DE" dirty="0">
              <a:latin typeface="+mj-lt"/>
            </a:endParaRPr>
          </a:p>
        </p:txBody>
      </p:sp>
      <p:pic>
        <p:nvPicPr>
          <p:cNvPr id="8"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95048" y="1196753"/>
            <a:ext cx="2049102" cy="2785359"/>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Abgerundetes Rechteck 8"/>
          <p:cNvSpPr/>
          <p:nvPr/>
        </p:nvSpPr>
        <p:spPr bwMode="auto">
          <a:xfrm>
            <a:off x="9388494" y="3550416"/>
            <a:ext cx="113400" cy="255746"/>
          </a:xfrm>
          <a:prstGeom prst="roundRect">
            <a:avLst/>
          </a:prstGeom>
          <a:noFill/>
          <a:ln w="381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10" name="Abgerundetes Rechteck 9"/>
          <p:cNvSpPr/>
          <p:nvPr/>
        </p:nvSpPr>
        <p:spPr bwMode="auto">
          <a:xfrm>
            <a:off x="9882433" y="3529725"/>
            <a:ext cx="313200" cy="280800"/>
          </a:xfrm>
          <a:prstGeom prst="roundRect">
            <a:avLst/>
          </a:prstGeom>
          <a:noFill/>
          <a:ln w="381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Tree>
    <p:extLst>
      <p:ext uri="{BB962C8B-B14F-4D97-AF65-F5344CB8AC3E}">
        <p14:creationId xmlns:p14="http://schemas.microsoft.com/office/powerpoint/2010/main" val="3559663800"/>
      </p:ext>
    </p:extLst>
  </p:cSld>
  <p:clrMapOvr>
    <a:masterClrMapping/>
  </p:clrMapOvr>
  <p:transition>
    <p:zo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t>
            </a:r>
            <a:r>
              <a:rPr lang="de-DE" dirty="0" err="1"/>
              <a:t>inlinecount</a:t>
            </a:r>
            <a:endParaRPr lang="de-DE" dirty="0"/>
          </a:p>
        </p:txBody>
      </p:sp>
      <p:sp>
        <p:nvSpPr>
          <p:cNvPr id="9" name="Datumsplatzhalter 8"/>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10" name="Foliennummernplatzhalter 9"/>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32</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b="0" dirty="0"/>
              <a:t>Abfrage: </a:t>
            </a:r>
          </a:p>
          <a:p>
            <a:r>
              <a:rPr lang="de-DE" b="0" dirty="0"/>
              <a:t>GET .../</a:t>
            </a:r>
            <a:r>
              <a:rPr lang="de-DE" b="0" dirty="0" err="1"/>
              <a:t>BusinessPartners</a:t>
            </a:r>
            <a:r>
              <a:rPr lang="de-DE" b="0" dirty="0"/>
              <a:t>?$top=6&amp;</a:t>
            </a:r>
          </a:p>
          <a:p>
            <a:pPr marL="0" indent="0">
              <a:buNone/>
            </a:pPr>
            <a:r>
              <a:rPr lang="de-DE" b="0" dirty="0"/>
              <a:t>	$</a:t>
            </a:r>
            <a:r>
              <a:rPr lang="de-DE" b="0" dirty="0" err="1"/>
              <a:t>filter</a:t>
            </a:r>
            <a:r>
              <a:rPr lang="de-DE" b="0" dirty="0"/>
              <a:t>=</a:t>
            </a:r>
            <a:r>
              <a:rPr lang="de-DE" b="0" dirty="0" err="1"/>
              <a:t>startswith</a:t>
            </a:r>
            <a:r>
              <a:rPr lang="de-DE" b="0" dirty="0"/>
              <a:t>(</a:t>
            </a:r>
            <a:r>
              <a:rPr lang="de-DE" b="0" dirty="0" err="1"/>
              <a:t>CompanyName</a:t>
            </a:r>
            <a:r>
              <a:rPr lang="de-DE" b="0" dirty="0"/>
              <a:t>,‘S‘)</a:t>
            </a:r>
          </a:p>
          <a:p>
            <a:pPr marL="0" indent="0">
              <a:buNone/>
            </a:pPr>
            <a:r>
              <a:rPr lang="de-DE" b="0" dirty="0"/>
              <a:t>	</a:t>
            </a:r>
            <a:r>
              <a:rPr lang="de-DE" b="1" dirty="0"/>
              <a:t>&amp;$</a:t>
            </a:r>
            <a:r>
              <a:rPr lang="de-DE" b="1" dirty="0" err="1"/>
              <a:t>inlinecount</a:t>
            </a:r>
            <a:r>
              <a:rPr lang="de-DE" b="1" dirty="0"/>
              <a:t>=</a:t>
            </a:r>
            <a:r>
              <a:rPr lang="de-DE" b="1" dirty="0" err="1"/>
              <a:t>allpages</a:t>
            </a:r>
            <a:endParaRPr lang="de-DE" b="1" dirty="0"/>
          </a:p>
          <a:p>
            <a:r>
              <a:rPr lang="de-DE" b="0" dirty="0"/>
              <a:t>Implementierung: Selbst</a:t>
            </a:r>
          </a:p>
          <a:p>
            <a:endParaRPr lang="de-DE" dirty="0"/>
          </a:p>
          <a:p>
            <a:endParaRPr lang="de-DE" b="0" dirty="0"/>
          </a:p>
          <a:p>
            <a:r>
              <a:rPr lang="de-DE" b="0" dirty="0"/>
              <a:t>Count: “28“</a:t>
            </a:r>
          </a:p>
          <a:p>
            <a:endParaRPr lang="de-DE" dirty="0"/>
          </a:p>
        </p:txBody>
      </p:sp>
      <p:pic>
        <p:nvPicPr>
          <p:cNvPr id="6"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118418" y="1196752"/>
            <a:ext cx="2225733" cy="30478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Abgerundetes Rechteck 6"/>
          <p:cNvSpPr/>
          <p:nvPr/>
        </p:nvSpPr>
        <p:spPr bwMode="auto">
          <a:xfrm>
            <a:off x="9893079" y="1263414"/>
            <a:ext cx="243000" cy="267653"/>
          </a:xfrm>
          <a:prstGeom prst="roundRect">
            <a:avLst/>
          </a:prstGeom>
          <a:noFill/>
          <a:ln w="381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8" name="Abgerundetes Rechteck 7"/>
          <p:cNvSpPr/>
          <p:nvPr/>
        </p:nvSpPr>
        <p:spPr bwMode="auto">
          <a:xfrm>
            <a:off x="9905325" y="3846389"/>
            <a:ext cx="351000" cy="272415"/>
          </a:xfrm>
          <a:prstGeom prst="roundRect">
            <a:avLst/>
          </a:prstGeom>
          <a:noFill/>
          <a:ln w="381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11" name="Abgerundetes Rechteck 10"/>
          <p:cNvSpPr/>
          <p:nvPr/>
        </p:nvSpPr>
        <p:spPr bwMode="auto">
          <a:xfrm>
            <a:off x="9227060" y="3859511"/>
            <a:ext cx="135000" cy="258128"/>
          </a:xfrm>
          <a:prstGeom prst="roundRect">
            <a:avLst/>
          </a:prstGeom>
          <a:noFill/>
          <a:ln w="381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Tree>
    <p:extLst>
      <p:ext uri="{BB962C8B-B14F-4D97-AF65-F5344CB8AC3E}">
        <p14:creationId xmlns:p14="http://schemas.microsoft.com/office/powerpoint/2010/main" val="2495968928"/>
      </p:ext>
    </p:extLst>
  </p:cSld>
  <p:clrMapOvr>
    <a:masterClrMapping/>
  </p:clrMapOvr>
  <p:transition>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47528" y="1"/>
            <a:ext cx="6624736" cy="935035"/>
          </a:xfrm>
        </p:spPr>
        <p:txBody>
          <a:bodyPr/>
          <a:lstStyle/>
          <a:p>
            <a:r>
              <a:rPr lang="de-DE" dirty="0"/>
              <a:t>Kombination von $</a:t>
            </a:r>
            <a:r>
              <a:rPr lang="de-DE" dirty="0" err="1"/>
              <a:t>skip</a:t>
            </a:r>
            <a:r>
              <a:rPr lang="de-DE" dirty="0"/>
              <a:t>, $top, $</a:t>
            </a:r>
            <a:r>
              <a:rPr lang="de-DE" dirty="0" err="1"/>
              <a:t>inlinecount</a:t>
            </a:r>
            <a:endParaRPr lang="de-DE" dirty="0"/>
          </a:p>
        </p:txBody>
      </p:sp>
      <p:sp>
        <p:nvSpPr>
          <p:cNvPr id="3" name="Datumsplatzhalter 2"/>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13" name="Foliennummernplatzhalter 12"/>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33</a:t>
            </a:fld>
            <a:endParaRPr lang="de-DE">
              <a:solidFill>
                <a:srgbClr val="000000"/>
              </a:solidFill>
              <a:latin typeface="Arial" panose="020B0604020202020204"/>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3078" y="1861661"/>
            <a:ext cx="4337384" cy="329960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Abgerundetes Rechteck 6"/>
          <p:cNvSpPr/>
          <p:nvPr/>
        </p:nvSpPr>
        <p:spPr bwMode="auto">
          <a:xfrm>
            <a:off x="4322308" y="2004458"/>
            <a:ext cx="324000" cy="272415"/>
          </a:xfrm>
          <a:prstGeom prst="roundRect">
            <a:avLst/>
          </a:prstGeom>
          <a:noFill/>
          <a:ln w="762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8" name="Abgerundetes Rechteck 7"/>
          <p:cNvSpPr/>
          <p:nvPr/>
        </p:nvSpPr>
        <p:spPr bwMode="auto">
          <a:xfrm>
            <a:off x="4754429" y="2004458"/>
            <a:ext cx="850500" cy="272415"/>
          </a:xfrm>
          <a:prstGeom prst="roundRect">
            <a:avLst/>
          </a:prstGeom>
          <a:noFill/>
          <a:ln w="762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9" name="Abgerundetes Rechteck 8"/>
          <p:cNvSpPr/>
          <p:nvPr/>
        </p:nvSpPr>
        <p:spPr bwMode="auto">
          <a:xfrm>
            <a:off x="7377683" y="2004458"/>
            <a:ext cx="361800" cy="272415"/>
          </a:xfrm>
          <a:prstGeom prst="roundRect">
            <a:avLst/>
          </a:prstGeom>
          <a:noFill/>
          <a:ln w="762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10" name="Abgerundetes Rechteck 9"/>
          <p:cNvSpPr/>
          <p:nvPr/>
        </p:nvSpPr>
        <p:spPr bwMode="auto">
          <a:xfrm>
            <a:off x="6965387" y="2742008"/>
            <a:ext cx="218700" cy="265271"/>
          </a:xfrm>
          <a:prstGeom prst="roundRect">
            <a:avLst/>
          </a:prstGeom>
          <a:noFill/>
          <a:ln w="762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11" name="Abgerundetes Rechteck 10"/>
          <p:cNvSpPr/>
          <p:nvPr/>
        </p:nvSpPr>
        <p:spPr bwMode="auto">
          <a:xfrm>
            <a:off x="6965387" y="4874683"/>
            <a:ext cx="337500" cy="272415"/>
          </a:xfrm>
          <a:prstGeom prst="roundRect">
            <a:avLst/>
          </a:prstGeom>
          <a:noFill/>
          <a:ln w="76200"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14" name="Abgerundetes Rechteck 13"/>
          <p:cNvSpPr/>
          <p:nvPr/>
        </p:nvSpPr>
        <p:spPr>
          <a:xfrm>
            <a:off x="6240017" y="3212976"/>
            <a:ext cx="1062871" cy="1584176"/>
          </a:xfrm>
          <a:prstGeom prst="roundRect">
            <a:avLst/>
          </a:prstGeom>
          <a:noFill/>
          <a:ln w="57150"/>
        </p:spPr>
        <p:style>
          <a:lnRef idx="2">
            <a:schemeClr val="accent3"/>
          </a:lnRef>
          <a:fillRef idx="1">
            <a:schemeClr val="lt1"/>
          </a:fillRef>
          <a:effectRef idx="0">
            <a:schemeClr val="accent3"/>
          </a:effectRef>
          <a:fontRef idx="minor">
            <a:schemeClr val="dk1"/>
          </a:fontRef>
        </p:style>
        <p:txBody>
          <a:bodyPr rtlCol="0" anchor="ctr"/>
          <a:lstStyle/>
          <a:p>
            <a:pPr algn="ctr"/>
            <a:endParaRPr lang="de-DE">
              <a:solidFill>
                <a:srgbClr val="000000"/>
              </a:solidFill>
              <a:latin typeface="Arial" panose="020B0604020202020204"/>
            </a:endParaRPr>
          </a:p>
        </p:txBody>
      </p:sp>
    </p:spTree>
    <p:extLst>
      <p:ext uri="{BB962C8B-B14F-4D97-AF65-F5344CB8AC3E}">
        <p14:creationId xmlns:p14="http://schemas.microsoft.com/office/powerpoint/2010/main" val="4179495345"/>
      </p:ext>
    </p:extLst>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t>
            </a:r>
            <a:r>
              <a:rPr lang="en-US" dirty="0" err="1"/>
              <a:t>orderby</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34</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pPr marL="0" indent="0">
              <a:buNone/>
            </a:pPr>
            <a:r>
              <a:rPr lang="en-US" b="1" dirty="0">
                <a:latin typeface="+mj-lt"/>
              </a:rPr>
              <a:t>= </a:t>
            </a:r>
            <a:r>
              <a:rPr lang="en-US" b="1" dirty="0" err="1">
                <a:latin typeface="+mj-lt"/>
              </a:rPr>
              <a:t>Sortieren</a:t>
            </a:r>
            <a:endParaRPr lang="en-US" b="1" dirty="0">
              <a:latin typeface="+mj-lt"/>
            </a:endParaRPr>
          </a:p>
          <a:p>
            <a:endParaRPr lang="en-US" dirty="0">
              <a:latin typeface="+mj-lt"/>
            </a:endParaRPr>
          </a:p>
          <a:p>
            <a:r>
              <a:rPr lang="en-US" sz="1800" dirty="0">
                <a:latin typeface="+mj-lt"/>
              </a:rPr>
              <a:t>http://services.odata.org/OData/OData.svc/Products?</a:t>
            </a:r>
            <a:r>
              <a:rPr lang="en-US" sz="1800" b="1" dirty="0">
                <a:latin typeface="+mj-lt"/>
              </a:rPr>
              <a:t>$orderby=Rating </a:t>
            </a:r>
            <a:r>
              <a:rPr lang="en-US" sz="1800" b="1" dirty="0" err="1">
                <a:latin typeface="+mj-lt"/>
              </a:rPr>
              <a:t>asc</a:t>
            </a:r>
            <a:endParaRPr lang="en-US" sz="1800" b="1" dirty="0">
              <a:latin typeface="+mj-lt"/>
            </a:endParaRPr>
          </a:p>
          <a:p>
            <a:r>
              <a:rPr lang="en-US" sz="1800" dirty="0">
                <a:latin typeface="+mj-lt"/>
              </a:rPr>
              <a:t>http://services.odata.org/OData/OData.svc/Products?</a:t>
            </a:r>
            <a:r>
              <a:rPr lang="en-US" sz="1800" b="1" dirty="0">
                <a:latin typeface="+mj-lt"/>
              </a:rPr>
              <a:t>$orderby=Rating,Category </a:t>
            </a:r>
            <a:r>
              <a:rPr lang="en-US" sz="1800" b="1" dirty="0" err="1">
                <a:latin typeface="+mj-lt"/>
              </a:rPr>
              <a:t>desc</a:t>
            </a:r>
            <a:endParaRPr lang="en-US" sz="1800" b="1" dirty="0">
              <a:latin typeface="+mj-lt"/>
            </a:endParaRPr>
          </a:p>
        </p:txBody>
      </p:sp>
    </p:spTree>
    <p:extLst>
      <p:ext uri="{BB962C8B-B14F-4D97-AF65-F5344CB8AC3E}">
        <p14:creationId xmlns:p14="http://schemas.microsoft.com/office/powerpoint/2010/main" val="1843689513"/>
      </p:ext>
    </p:extLst>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$expand</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35</a:t>
            </a:fld>
            <a:endParaRPr lang="de-DE">
              <a:solidFill>
                <a:srgbClr val="000000"/>
              </a:solidFill>
              <a:latin typeface="Arial" panose="020B0604020202020204"/>
            </a:endParaRPr>
          </a:p>
        </p:txBody>
      </p:sp>
      <p:sp>
        <p:nvSpPr>
          <p:cNvPr id="3" name="Inhaltsplatzhalter 2"/>
          <p:cNvSpPr>
            <a:spLocks noGrp="1"/>
          </p:cNvSpPr>
          <p:nvPr>
            <p:ph idx="1"/>
          </p:nvPr>
        </p:nvSpPr>
        <p:spPr>
          <a:xfrm>
            <a:off x="1847850" y="1196752"/>
            <a:ext cx="8640638" cy="5090554"/>
          </a:xfrm>
        </p:spPr>
        <p:txBody>
          <a:bodyPr/>
          <a:lstStyle/>
          <a:p>
            <a:r>
              <a:rPr lang="en-US" b="0" dirty="0" err="1">
                <a:latin typeface="+mj-lt"/>
              </a:rPr>
              <a:t>Löst</a:t>
            </a:r>
            <a:r>
              <a:rPr lang="en-US" b="0" dirty="0">
                <a:latin typeface="+mj-lt"/>
              </a:rPr>
              <a:t> </a:t>
            </a:r>
            <a:r>
              <a:rPr lang="en-US" b="0" dirty="0" err="1">
                <a:latin typeface="+mj-lt"/>
              </a:rPr>
              <a:t>Assoziationen</a:t>
            </a:r>
            <a:r>
              <a:rPr lang="en-US" b="0" dirty="0">
                <a:latin typeface="+mj-lt"/>
              </a:rPr>
              <a:t> / </a:t>
            </a:r>
            <a:r>
              <a:rPr lang="en-US" b="0" dirty="0" err="1">
                <a:latin typeface="+mj-lt"/>
              </a:rPr>
              <a:t>Navigationen</a:t>
            </a:r>
            <a:r>
              <a:rPr lang="en-US" b="0" dirty="0">
                <a:latin typeface="+mj-lt"/>
              </a:rPr>
              <a:t> auf</a:t>
            </a:r>
          </a:p>
          <a:p>
            <a:r>
              <a:rPr lang="en-US" b="0" dirty="0" err="1">
                <a:latin typeface="+mj-lt"/>
              </a:rPr>
              <a:t>Gibt</a:t>
            </a:r>
            <a:r>
              <a:rPr lang="en-US" b="0" dirty="0">
                <a:latin typeface="+mj-lt"/>
              </a:rPr>
              <a:t> </a:t>
            </a:r>
            <a:r>
              <a:rPr lang="en-US" b="0" dirty="0" err="1">
                <a:latin typeface="+mj-lt"/>
              </a:rPr>
              <a:t>beide</a:t>
            </a:r>
            <a:r>
              <a:rPr lang="en-US" b="0" dirty="0">
                <a:latin typeface="+mj-lt"/>
              </a:rPr>
              <a:t> </a:t>
            </a:r>
            <a:r>
              <a:rPr lang="en-US" b="0" dirty="0" err="1">
                <a:latin typeface="+mj-lt"/>
              </a:rPr>
              <a:t>Ergebnisse</a:t>
            </a:r>
            <a:r>
              <a:rPr lang="en-US" b="0" dirty="0">
                <a:latin typeface="+mj-lt"/>
              </a:rPr>
              <a:t> </a:t>
            </a:r>
            <a:r>
              <a:rPr lang="en-US" b="0" dirty="0" err="1">
                <a:latin typeface="+mj-lt"/>
              </a:rPr>
              <a:t>zurück</a:t>
            </a:r>
            <a:endParaRPr lang="en-US" b="0" dirty="0">
              <a:latin typeface="+mj-lt"/>
            </a:endParaRPr>
          </a:p>
          <a:p>
            <a:endParaRPr lang="en-US" b="0" dirty="0">
              <a:latin typeface="+mj-lt"/>
            </a:endParaRPr>
          </a:p>
          <a:p>
            <a:pPr marL="0" indent="0">
              <a:buNone/>
            </a:pPr>
            <a:r>
              <a:rPr lang="en-US" b="0" dirty="0" err="1">
                <a:latin typeface="+mj-lt"/>
              </a:rPr>
              <a:t>Manuell</a:t>
            </a:r>
            <a:r>
              <a:rPr lang="en-US" b="0" dirty="0">
                <a:latin typeface="+mj-lt"/>
              </a:rPr>
              <a:t>:</a:t>
            </a:r>
          </a:p>
          <a:p>
            <a:r>
              <a:rPr lang="en-US" b="0" u="sng" dirty="0">
                <a:solidFill>
                  <a:srgbClr val="FF0000"/>
                </a:solidFill>
                <a:latin typeface="+mj-lt"/>
                <a:hlinkClick r:id="rId2">
                  <a:extLst>
                    <a:ext uri="{A12FA001-AC4F-418D-AE19-62706E023703}">
                      <ahyp:hlinkClr xmlns:ahyp="http://schemas.microsoft.com/office/drawing/2018/hyperlinkcolor" val="tx"/>
                    </a:ext>
                  </a:extLst>
                </a:hlinkClick>
              </a:rPr>
              <a:t>http://services.odata.org/odata/odata.svc/Categories(1</a:t>
            </a:r>
            <a:r>
              <a:rPr lang="en-US" b="0" u="sng" dirty="0">
                <a:solidFill>
                  <a:srgbClr val="FF0000"/>
                </a:solidFill>
                <a:latin typeface="+mj-lt"/>
              </a:rPr>
              <a:t>)</a:t>
            </a:r>
          </a:p>
          <a:p>
            <a:r>
              <a:rPr lang="en-US" b="0" u="sng" dirty="0">
                <a:solidFill>
                  <a:srgbClr val="FF0000"/>
                </a:solidFill>
                <a:latin typeface="+mj-lt"/>
                <a:hlinkClick r:id="" action="ppaction://noaction">
                  <a:extLst>
                    <a:ext uri="{A12FA001-AC4F-418D-AE19-62706E023703}">
                      <ahyp:hlinkClr xmlns:ahyp="http://schemas.microsoft.com/office/drawing/2018/hyperlinkcolor" val="tx"/>
                    </a:ext>
                  </a:extLst>
                </a:hlinkClick>
              </a:rPr>
              <a:t>http://services.odata.org/odata/odata.svc/Categories(1)/Products</a:t>
            </a:r>
          </a:p>
          <a:p>
            <a:pPr marL="0" indent="0">
              <a:buNone/>
            </a:pPr>
            <a:endParaRPr lang="en-US" b="0" u="sng" dirty="0">
              <a:solidFill>
                <a:srgbClr val="0000FF"/>
              </a:solidFill>
              <a:latin typeface="+mj-lt"/>
              <a:hlinkClick r:id="" action="ppaction://noaction">
                <a:extLst>
                  <a:ext uri="{A12FA001-AC4F-418D-AE19-62706E023703}">
                    <ahyp:hlinkClr xmlns:ahyp="http://schemas.microsoft.com/office/drawing/2018/hyperlinkcolor" val="tx"/>
                  </a:ext>
                </a:extLst>
              </a:hlinkClick>
            </a:endParaRPr>
          </a:p>
          <a:p>
            <a:pPr marL="0" indent="0">
              <a:buNone/>
            </a:pPr>
            <a:r>
              <a:rPr lang="en-US" b="0" dirty="0" err="1">
                <a:solidFill>
                  <a:srgbClr val="000000"/>
                </a:solidFill>
                <a:latin typeface="+mj-lt"/>
              </a:rPr>
              <a:t>Automatisch</a:t>
            </a:r>
            <a:r>
              <a:rPr lang="en-US" b="0" dirty="0">
                <a:solidFill>
                  <a:srgbClr val="000000"/>
                </a:solidFill>
                <a:latin typeface="+mj-lt"/>
              </a:rPr>
              <a:t>:</a:t>
            </a:r>
          </a:p>
          <a:p>
            <a:r>
              <a:rPr lang="en-US" b="0" u="sng" dirty="0">
                <a:solidFill>
                  <a:srgbClr val="FF0000"/>
                </a:solidFill>
                <a:latin typeface="+mj-lt"/>
                <a:hlinkClick r:id="rId3">
                  <a:extLst>
                    <a:ext uri="{A12FA001-AC4F-418D-AE19-62706E023703}">
                      <ahyp:hlinkClr xmlns:ahyp="http://schemas.microsoft.com/office/drawing/2018/hyperlinkcolor" val="tx"/>
                    </a:ext>
                  </a:extLst>
                </a:hlinkClick>
              </a:rPr>
              <a:t>http://services.odata.org/odata/odata.svc/Categories?$expand=Products</a:t>
            </a:r>
          </a:p>
          <a:p>
            <a:pPr marL="0" indent="0">
              <a:buNone/>
            </a:pPr>
            <a:r>
              <a:rPr lang="en-US" b="0" dirty="0">
                <a:solidFill>
                  <a:srgbClr val="000000"/>
                </a:solidFill>
                <a:latin typeface="+mj-lt"/>
              </a:rPr>
              <a:t>= </a:t>
            </a:r>
            <a:r>
              <a:rPr lang="en-US" b="0" dirty="0" err="1">
                <a:solidFill>
                  <a:srgbClr val="000000"/>
                </a:solidFill>
                <a:latin typeface="+mj-lt"/>
              </a:rPr>
              <a:t>Nur</a:t>
            </a:r>
            <a:r>
              <a:rPr lang="en-US" b="0" dirty="0">
                <a:solidFill>
                  <a:srgbClr val="000000"/>
                </a:solidFill>
                <a:latin typeface="+mj-lt"/>
              </a:rPr>
              <a:t> </a:t>
            </a:r>
            <a:r>
              <a:rPr lang="en-US" b="0" dirty="0" err="1">
                <a:solidFill>
                  <a:srgbClr val="000000"/>
                </a:solidFill>
                <a:latin typeface="+mj-lt"/>
              </a:rPr>
              <a:t>ein</a:t>
            </a:r>
            <a:r>
              <a:rPr lang="en-US" b="0" dirty="0">
                <a:solidFill>
                  <a:srgbClr val="000000"/>
                </a:solidFill>
                <a:latin typeface="+mj-lt"/>
              </a:rPr>
              <a:t> HTTP-Request!</a:t>
            </a:r>
          </a:p>
          <a:p>
            <a:endParaRPr lang="de-DE" dirty="0">
              <a:latin typeface="+mj-lt"/>
            </a:endParaRPr>
          </a:p>
        </p:txBody>
      </p:sp>
    </p:spTree>
    <p:extLst>
      <p:ext uri="{BB962C8B-B14F-4D97-AF65-F5344CB8AC3E}">
        <p14:creationId xmlns:p14="http://schemas.microsoft.com/office/powerpoint/2010/main" val="1830199193"/>
      </p:ext>
    </p:extLst>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Überblick</a:t>
            </a:r>
            <a:r>
              <a:rPr lang="en-US" dirty="0"/>
              <a:t>: </a:t>
            </a:r>
            <a:r>
              <a:rPr lang="en-US" dirty="0" err="1"/>
              <a:t>Abfrage-Optionen</a:t>
            </a:r>
            <a:endParaRPr lang="en-US"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36</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a:t>
            </a:r>
            <a:r>
              <a:rPr lang="de-DE" dirty="0" err="1"/>
              <a:t>select</a:t>
            </a:r>
            <a:r>
              <a:rPr lang="de-DE" dirty="0"/>
              <a:t>: </a:t>
            </a:r>
            <a:r>
              <a:rPr lang="de-DE" sz="1600" dirty="0"/>
              <a:t>/</a:t>
            </a:r>
            <a:r>
              <a:rPr lang="de-DE" sz="1600" dirty="0" err="1"/>
              <a:t>sap</a:t>
            </a:r>
            <a:r>
              <a:rPr lang="de-DE" sz="1600" dirty="0"/>
              <a:t>/</a:t>
            </a:r>
            <a:r>
              <a:rPr lang="de-DE" sz="1600" dirty="0" err="1"/>
              <a:t>opu</a:t>
            </a:r>
            <a:r>
              <a:rPr lang="de-DE" sz="1600" dirty="0"/>
              <a:t>/</a:t>
            </a:r>
            <a:r>
              <a:rPr lang="de-DE" sz="1600" dirty="0" err="1"/>
              <a:t>odata</a:t>
            </a:r>
            <a:r>
              <a:rPr lang="de-DE" sz="1600" dirty="0"/>
              <a:t>/</a:t>
            </a:r>
            <a:r>
              <a:rPr lang="de-DE" sz="1600" dirty="0" err="1"/>
              <a:t>sap</a:t>
            </a:r>
            <a:r>
              <a:rPr lang="de-DE" sz="1600" dirty="0"/>
              <a:t>/ZSRV/</a:t>
            </a:r>
            <a:r>
              <a:rPr lang="de-DE" sz="1600" dirty="0" err="1"/>
              <a:t>CustomerListSet</a:t>
            </a:r>
            <a:r>
              <a:rPr lang="de-DE" sz="1600" dirty="0"/>
              <a:t>?$</a:t>
            </a:r>
            <a:r>
              <a:rPr lang="de-DE" sz="1600" dirty="0" err="1"/>
              <a:t>select</a:t>
            </a:r>
            <a:r>
              <a:rPr lang="de-DE" sz="1600" dirty="0"/>
              <a:t>=</a:t>
            </a:r>
            <a:r>
              <a:rPr lang="de-DE" sz="1600" dirty="0" err="1"/>
              <a:t>Email,Country</a:t>
            </a:r>
            <a:endParaRPr lang="de-DE" sz="1600" dirty="0"/>
          </a:p>
          <a:p>
            <a:endParaRPr lang="en-US" sz="1600" dirty="0"/>
          </a:p>
          <a:p>
            <a:r>
              <a:rPr lang="de-DE" dirty="0"/>
              <a:t>$top: </a:t>
            </a:r>
            <a:r>
              <a:rPr lang="de-DE" sz="1600" dirty="0"/>
              <a:t>/</a:t>
            </a:r>
            <a:r>
              <a:rPr lang="de-DE" sz="1600" dirty="0" err="1"/>
              <a:t>sap</a:t>
            </a:r>
            <a:r>
              <a:rPr lang="de-DE" sz="1600" dirty="0"/>
              <a:t>/</a:t>
            </a:r>
            <a:r>
              <a:rPr lang="de-DE" sz="1600" dirty="0" err="1"/>
              <a:t>opu</a:t>
            </a:r>
            <a:r>
              <a:rPr lang="de-DE" sz="1600" dirty="0"/>
              <a:t>/</a:t>
            </a:r>
            <a:r>
              <a:rPr lang="de-DE" sz="1600" dirty="0" err="1"/>
              <a:t>odata</a:t>
            </a:r>
            <a:r>
              <a:rPr lang="de-DE" sz="1600" dirty="0"/>
              <a:t>/</a:t>
            </a:r>
            <a:r>
              <a:rPr lang="de-DE" sz="1600" dirty="0" err="1"/>
              <a:t>sap</a:t>
            </a:r>
            <a:r>
              <a:rPr lang="de-DE" sz="1600" dirty="0"/>
              <a:t>/ZSRV/</a:t>
            </a:r>
            <a:r>
              <a:rPr lang="de-DE" sz="1600" dirty="0" err="1"/>
              <a:t>CustomerListSet</a:t>
            </a:r>
            <a:r>
              <a:rPr lang="de-DE" sz="1600" dirty="0"/>
              <a:t>?$top=10</a:t>
            </a:r>
          </a:p>
          <a:p>
            <a:endParaRPr lang="de-DE" sz="1600" dirty="0"/>
          </a:p>
          <a:p>
            <a:r>
              <a:rPr lang="de-DE" dirty="0"/>
              <a:t>$</a:t>
            </a:r>
            <a:r>
              <a:rPr lang="de-DE" dirty="0" err="1"/>
              <a:t>skip</a:t>
            </a:r>
            <a:r>
              <a:rPr lang="de-DE" dirty="0"/>
              <a:t>: </a:t>
            </a:r>
            <a:r>
              <a:rPr lang="de-DE" sz="1600" dirty="0"/>
              <a:t>/</a:t>
            </a:r>
            <a:r>
              <a:rPr lang="de-DE" sz="1600" dirty="0" err="1"/>
              <a:t>sap</a:t>
            </a:r>
            <a:r>
              <a:rPr lang="de-DE" sz="1600" dirty="0"/>
              <a:t>/</a:t>
            </a:r>
            <a:r>
              <a:rPr lang="de-DE" sz="1600" dirty="0" err="1"/>
              <a:t>opu</a:t>
            </a:r>
            <a:r>
              <a:rPr lang="de-DE" sz="1600" dirty="0"/>
              <a:t>/</a:t>
            </a:r>
            <a:r>
              <a:rPr lang="de-DE" sz="1600" dirty="0" err="1"/>
              <a:t>odata</a:t>
            </a:r>
            <a:r>
              <a:rPr lang="de-DE" sz="1600" dirty="0"/>
              <a:t>/</a:t>
            </a:r>
            <a:r>
              <a:rPr lang="de-DE" sz="1600" dirty="0" err="1"/>
              <a:t>sap</a:t>
            </a:r>
            <a:r>
              <a:rPr lang="de-DE" sz="1600" dirty="0"/>
              <a:t>/ZSRV/</a:t>
            </a:r>
            <a:r>
              <a:rPr lang="de-DE" sz="1600" dirty="0" err="1"/>
              <a:t>CustomerListSet</a:t>
            </a:r>
            <a:r>
              <a:rPr lang="de-DE" sz="1600" dirty="0"/>
              <a:t>?$top=10&amp;skip=10</a:t>
            </a:r>
          </a:p>
          <a:p>
            <a:endParaRPr lang="de-DE" sz="1600" dirty="0"/>
          </a:p>
          <a:p>
            <a:r>
              <a:rPr lang="en-US" dirty="0"/>
              <a:t>$filter: </a:t>
            </a:r>
            <a:r>
              <a:rPr lang="en-US" sz="1600" dirty="0"/>
              <a:t>/sap/</a:t>
            </a:r>
            <a:r>
              <a:rPr lang="en-US" sz="1600" dirty="0" err="1"/>
              <a:t>opu</a:t>
            </a:r>
            <a:r>
              <a:rPr lang="en-US" sz="1600" dirty="0"/>
              <a:t>/</a:t>
            </a:r>
            <a:r>
              <a:rPr lang="en-US" sz="1600" dirty="0" err="1"/>
              <a:t>odata</a:t>
            </a:r>
            <a:r>
              <a:rPr lang="en-US" sz="1600" dirty="0"/>
              <a:t>/sap/ZSRV/</a:t>
            </a:r>
            <a:r>
              <a:rPr lang="en-US" sz="1600" dirty="0" err="1"/>
              <a:t>CustomerListSet</a:t>
            </a:r>
            <a:r>
              <a:rPr lang="en-US" sz="1600" dirty="0"/>
              <a:t>?$filter=</a:t>
            </a:r>
            <a:r>
              <a:rPr lang="en-US" sz="1600" dirty="0" err="1"/>
              <a:t>Countr</a:t>
            </a:r>
            <a:r>
              <a:rPr lang="en-US" sz="1600" dirty="0"/>
              <a:t> </a:t>
            </a:r>
            <a:r>
              <a:rPr lang="en-US" sz="1600" dirty="0" err="1"/>
              <a:t>eq</a:t>
            </a:r>
            <a:r>
              <a:rPr lang="en-US" sz="1600" dirty="0"/>
              <a:t> 'DE'</a:t>
            </a:r>
            <a:br>
              <a:rPr lang="en-US" dirty="0"/>
            </a:br>
            <a:r>
              <a:rPr lang="en-US" dirty="0"/>
              <a:t>	</a:t>
            </a:r>
            <a:r>
              <a:rPr lang="en-US" sz="1600" dirty="0"/>
              <a:t>$filter = </a:t>
            </a:r>
            <a:r>
              <a:rPr lang="en-US" sz="1600" i="1" dirty="0"/>
              <a:t>&lt;</a:t>
            </a:r>
            <a:r>
              <a:rPr lang="en-US" sz="1600" i="1" dirty="0" err="1"/>
              <a:t>Feldnaname</a:t>
            </a:r>
            <a:r>
              <a:rPr lang="en-US" sz="1600" i="1" dirty="0"/>
              <a:t>&gt; </a:t>
            </a:r>
            <a:r>
              <a:rPr lang="en-US" sz="1600" b="1" dirty="0"/>
              <a:t>&lt;operator&gt; </a:t>
            </a:r>
            <a:r>
              <a:rPr lang="en-US" sz="1600" i="1" dirty="0"/>
              <a:t>&lt;value&gt;</a:t>
            </a:r>
            <a:br>
              <a:rPr lang="en-US" sz="1600" i="1" dirty="0"/>
            </a:br>
            <a:r>
              <a:rPr lang="en-US" sz="1600" i="1" dirty="0"/>
              <a:t>		</a:t>
            </a:r>
            <a:r>
              <a:rPr lang="en-US" sz="1600" b="1" dirty="0"/>
              <a:t>{EQ, NE, BT, NB, CP, NP, LT, LE, GT, GE}</a:t>
            </a:r>
          </a:p>
          <a:p>
            <a:endParaRPr lang="en-US" dirty="0"/>
          </a:p>
          <a:p>
            <a:r>
              <a:rPr lang="en-US" dirty="0"/>
              <a:t>$expand: </a:t>
            </a:r>
            <a:r>
              <a:rPr lang="en-US" sz="1600" dirty="0"/>
              <a:t>/sap/</a:t>
            </a:r>
            <a:r>
              <a:rPr lang="en-US" sz="1600" dirty="0" err="1"/>
              <a:t>opu</a:t>
            </a:r>
            <a:r>
              <a:rPr lang="en-US" sz="1600" dirty="0"/>
              <a:t>/</a:t>
            </a:r>
            <a:r>
              <a:rPr lang="en-US" sz="1600" dirty="0" err="1"/>
              <a:t>odata</a:t>
            </a:r>
            <a:r>
              <a:rPr lang="en-US" sz="1600" dirty="0"/>
              <a:t>/sap/ZSRV/</a:t>
            </a:r>
            <a:r>
              <a:rPr lang="en-US" sz="1600" dirty="0" err="1"/>
              <a:t>CustomerListSet</a:t>
            </a:r>
            <a:r>
              <a:rPr lang="de-DE" sz="1600" dirty="0"/>
              <a:t>?$</a:t>
            </a:r>
            <a:r>
              <a:rPr lang="de-DE" sz="1600" dirty="0" err="1"/>
              <a:t>expand</a:t>
            </a:r>
            <a:r>
              <a:rPr lang="de-DE" sz="1600" dirty="0"/>
              <a:t>=</a:t>
            </a:r>
            <a:r>
              <a:rPr lang="de-DE" sz="1600" dirty="0" err="1"/>
              <a:t>toFlights</a:t>
            </a:r>
            <a:endParaRPr lang="de-DE" sz="1600" dirty="0"/>
          </a:p>
          <a:p>
            <a:r>
              <a:rPr lang="de-DE" dirty="0"/>
              <a:t>$</a:t>
            </a:r>
            <a:r>
              <a:rPr lang="de-DE" dirty="0" err="1"/>
              <a:t>orderby</a:t>
            </a:r>
            <a:r>
              <a:rPr lang="de-DE" dirty="0"/>
              <a:t>:</a:t>
            </a:r>
            <a:r>
              <a:rPr lang="en-US" dirty="0"/>
              <a:t> </a:t>
            </a:r>
            <a:r>
              <a:rPr lang="en-US" sz="1600" dirty="0"/>
              <a:t>/sap/</a:t>
            </a:r>
            <a:r>
              <a:rPr lang="en-US" sz="1600" dirty="0" err="1"/>
              <a:t>opu</a:t>
            </a:r>
            <a:r>
              <a:rPr lang="en-US" sz="1600" dirty="0"/>
              <a:t>/</a:t>
            </a:r>
            <a:r>
              <a:rPr lang="en-US" sz="1600" dirty="0" err="1"/>
              <a:t>odata</a:t>
            </a:r>
            <a:r>
              <a:rPr lang="en-US" sz="1600" dirty="0"/>
              <a:t>/sap/ZSRV/</a:t>
            </a:r>
            <a:r>
              <a:rPr lang="en-US" sz="1600" dirty="0" err="1"/>
              <a:t>CustomerListSet</a:t>
            </a:r>
            <a:r>
              <a:rPr lang="de-DE" sz="1600" dirty="0"/>
              <a:t>?$</a:t>
            </a:r>
            <a:r>
              <a:rPr lang="de-DE" sz="1600" dirty="0" err="1"/>
              <a:t>orderby</a:t>
            </a:r>
            <a:r>
              <a:rPr lang="de-DE" sz="1600" dirty="0"/>
              <a:t>=Country</a:t>
            </a:r>
            <a:endParaRPr lang="en-US" sz="1600" dirty="0"/>
          </a:p>
        </p:txBody>
      </p:sp>
    </p:spTree>
    <p:extLst>
      <p:ext uri="{BB962C8B-B14F-4D97-AF65-F5344CB8AC3E}">
        <p14:creationId xmlns:p14="http://schemas.microsoft.com/office/powerpoint/2010/main" val="3939875431"/>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CRUD(Q)-Methoden</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37</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en-US" dirty="0" err="1"/>
              <a:t>Endpunkt</a:t>
            </a:r>
            <a:r>
              <a:rPr lang="en-US" dirty="0"/>
              <a:t> </a:t>
            </a:r>
            <a:r>
              <a:rPr lang="en-US" dirty="0" err="1"/>
              <a:t>zeigt</a:t>
            </a:r>
            <a:r>
              <a:rPr lang="en-US" dirty="0"/>
              <a:t> auf Business Object: </a:t>
            </a:r>
          </a:p>
          <a:p>
            <a:r>
              <a:rPr lang="en-US" dirty="0">
                <a:solidFill>
                  <a:srgbClr val="FF0000"/>
                </a:solidFill>
                <a:hlinkClick r:id="rId2">
                  <a:extLst>
                    <a:ext uri="{A12FA001-AC4F-418D-AE19-62706E023703}">
                      <ahyp:hlinkClr xmlns:ahyp="http://schemas.microsoft.com/office/drawing/2018/hyperlinkcolor" val="tx"/>
                    </a:ext>
                  </a:extLst>
                </a:hlinkClick>
              </a:rPr>
              <a:t>http://servername:port/sap/customer/12345</a:t>
            </a:r>
            <a:endParaRPr lang="en-US" dirty="0">
              <a:solidFill>
                <a:srgbClr val="FF0000"/>
              </a:solidFill>
            </a:endParaRPr>
          </a:p>
          <a:p>
            <a:r>
              <a:rPr lang="en-US" dirty="0" err="1"/>
              <a:t>Können</a:t>
            </a:r>
            <a:r>
              <a:rPr lang="en-US" dirty="0"/>
              <a:t> auf die Ressource </a:t>
            </a:r>
            <a:r>
              <a:rPr lang="en-US" dirty="0" err="1"/>
              <a:t>angewandt</a:t>
            </a:r>
            <a:r>
              <a:rPr lang="en-US" dirty="0"/>
              <a:t> </a:t>
            </a:r>
            <a:r>
              <a:rPr lang="en-US" dirty="0" err="1"/>
              <a:t>werden</a:t>
            </a:r>
            <a:endParaRPr lang="en-US" dirty="0"/>
          </a:p>
          <a:p>
            <a:pPr lvl="1"/>
            <a:r>
              <a:rPr lang="en-US" dirty="0" err="1"/>
              <a:t>Neuen</a:t>
            </a:r>
            <a:r>
              <a:rPr lang="en-US" dirty="0"/>
              <a:t> </a:t>
            </a:r>
            <a:r>
              <a:rPr lang="en-US" dirty="0" err="1"/>
              <a:t>Kunden</a:t>
            </a:r>
            <a:r>
              <a:rPr lang="en-US" dirty="0"/>
              <a:t> </a:t>
            </a:r>
            <a:r>
              <a:rPr lang="en-US" dirty="0" err="1"/>
              <a:t>anlegen</a:t>
            </a:r>
            <a:endParaRPr lang="en-US" dirty="0"/>
          </a:p>
          <a:p>
            <a:pPr lvl="1"/>
            <a:r>
              <a:rPr lang="en-US" dirty="0" err="1"/>
              <a:t>Kunden</a:t>
            </a:r>
            <a:r>
              <a:rPr lang="en-US" dirty="0"/>
              <a:t> </a:t>
            </a:r>
            <a:r>
              <a:rPr lang="en-US" dirty="0" err="1"/>
              <a:t>lesen</a:t>
            </a:r>
            <a:endParaRPr lang="en-US" dirty="0"/>
          </a:p>
          <a:p>
            <a:pPr lvl="1"/>
            <a:r>
              <a:rPr lang="en-US" dirty="0" err="1"/>
              <a:t>Kunden</a:t>
            </a:r>
            <a:r>
              <a:rPr lang="en-US" dirty="0"/>
              <a:t> </a:t>
            </a:r>
            <a:r>
              <a:rPr lang="en-US" dirty="0" err="1"/>
              <a:t>aktualisieren</a:t>
            </a:r>
            <a:endParaRPr lang="en-US" dirty="0"/>
          </a:p>
          <a:p>
            <a:pPr lvl="1"/>
            <a:r>
              <a:rPr lang="en-US" dirty="0" err="1"/>
              <a:t>Kunden</a:t>
            </a:r>
            <a:r>
              <a:rPr lang="en-US" dirty="0"/>
              <a:t> </a:t>
            </a:r>
            <a:r>
              <a:rPr lang="en-US" dirty="0" err="1"/>
              <a:t>löschen</a:t>
            </a:r>
            <a:endParaRPr lang="en-US" dirty="0"/>
          </a:p>
          <a:p>
            <a:endParaRPr lang="de-DE" dirty="0"/>
          </a:p>
        </p:txBody>
      </p:sp>
      <p:pic>
        <p:nvPicPr>
          <p:cNvPr id="6" name="Picture 3"/>
          <p:cNvPicPr>
            <a:picLocks noChangeAspect="1"/>
          </p:cNvPicPr>
          <p:nvPr/>
        </p:nvPicPr>
        <p:blipFill>
          <a:blip r:embed="rId3"/>
          <a:stretch>
            <a:fillRect/>
          </a:stretch>
        </p:blipFill>
        <p:spPr>
          <a:xfrm>
            <a:off x="5595712" y="2924945"/>
            <a:ext cx="4532737" cy="1769421"/>
          </a:xfrm>
          <a:prstGeom prst="rect">
            <a:avLst/>
          </a:prstGeom>
          <a:ln>
            <a:noFill/>
          </a:ln>
        </p:spPr>
      </p:pic>
    </p:spTree>
    <p:extLst>
      <p:ext uri="{BB962C8B-B14F-4D97-AF65-F5344CB8AC3E}">
        <p14:creationId xmlns:p14="http://schemas.microsoft.com/office/powerpoint/2010/main" val="2712381107"/>
      </p:ext>
    </p:extLst>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RetrieveEntitySet</a:t>
            </a:r>
            <a:r>
              <a:rPr lang="en-US" dirty="0"/>
              <a:t> (QUERY)</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38</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b="0" dirty="0">
                <a:latin typeface="+mj-lt"/>
              </a:rPr>
              <a:t>Liest die gesamte Tabelle (wenn ohne Filter &amp; Select)</a:t>
            </a:r>
          </a:p>
          <a:p>
            <a:endParaRPr lang="de-DE" b="0" dirty="0">
              <a:latin typeface="+mj-lt"/>
            </a:endParaRPr>
          </a:p>
          <a:p>
            <a:r>
              <a:rPr lang="en-US" b="0" dirty="0">
                <a:latin typeface="+mj-lt"/>
              </a:rPr>
              <a:t>HTTP GET</a:t>
            </a:r>
          </a:p>
          <a:p>
            <a:r>
              <a:rPr lang="en-US" b="0" dirty="0">
                <a:solidFill>
                  <a:srgbClr val="FF0000"/>
                </a:solidFill>
                <a:latin typeface="+mj-lt"/>
                <a:hlinkClick r:id="rId2">
                  <a:extLst>
                    <a:ext uri="{A12FA001-AC4F-418D-AE19-62706E023703}">
                      <ahyp:hlinkClr xmlns:ahyp="http://schemas.microsoft.com/office/drawing/2018/hyperlinkcolor" val="tx"/>
                    </a:ext>
                  </a:extLst>
                </a:hlinkClick>
              </a:rPr>
              <a:t>http://services.odata.org/odata/odata.svc/Categories</a:t>
            </a:r>
          </a:p>
          <a:p>
            <a:endParaRPr lang="de-DE" b="0" dirty="0">
              <a:latin typeface="+mj-lt"/>
            </a:endParaRPr>
          </a:p>
        </p:txBody>
      </p:sp>
    </p:spTree>
    <p:extLst>
      <p:ext uri="{BB962C8B-B14F-4D97-AF65-F5344CB8AC3E}">
        <p14:creationId xmlns:p14="http://schemas.microsoft.com/office/powerpoint/2010/main" val="293758856"/>
      </p:ext>
    </p:extLst>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RetrieveEntity</a:t>
            </a:r>
            <a:r>
              <a:rPr lang="en-US" dirty="0"/>
              <a:t> (READ)</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39</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en-US" b="0" dirty="0" err="1">
                <a:latin typeface="+mj-lt"/>
              </a:rPr>
              <a:t>Liest</a:t>
            </a:r>
            <a:r>
              <a:rPr lang="en-US" b="0" dirty="0">
                <a:latin typeface="+mj-lt"/>
              </a:rPr>
              <a:t> </a:t>
            </a:r>
            <a:r>
              <a:rPr lang="en-US" b="0" dirty="0" err="1">
                <a:latin typeface="+mj-lt"/>
              </a:rPr>
              <a:t>genau</a:t>
            </a:r>
            <a:r>
              <a:rPr lang="en-US" b="0" dirty="0">
                <a:latin typeface="+mj-lt"/>
              </a:rPr>
              <a:t> </a:t>
            </a:r>
            <a:r>
              <a:rPr lang="en-US" b="0" dirty="0" err="1">
                <a:latin typeface="+mj-lt"/>
              </a:rPr>
              <a:t>eine</a:t>
            </a:r>
            <a:r>
              <a:rPr lang="en-US" b="0" dirty="0">
                <a:latin typeface="+mj-lt"/>
              </a:rPr>
              <a:t> </a:t>
            </a:r>
            <a:r>
              <a:rPr lang="en-US" b="0" dirty="0" err="1">
                <a:latin typeface="+mj-lt"/>
              </a:rPr>
              <a:t>Zeile</a:t>
            </a:r>
            <a:r>
              <a:rPr lang="en-US" b="0" dirty="0">
                <a:latin typeface="+mj-lt"/>
              </a:rPr>
              <a:t> -&gt; SELECT SINGLE</a:t>
            </a:r>
          </a:p>
          <a:p>
            <a:endParaRPr lang="en-US" b="0" dirty="0">
              <a:latin typeface="+mj-lt"/>
            </a:endParaRPr>
          </a:p>
          <a:p>
            <a:r>
              <a:rPr lang="en-US" b="0" dirty="0">
                <a:latin typeface="+mj-lt"/>
              </a:rPr>
              <a:t>HTTP GET</a:t>
            </a:r>
          </a:p>
          <a:p>
            <a:r>
              <a:rPr lang="en-US" b="0" dirty="0">
                <a:solidFill>
                  <a:srgbClr val="FF0000"/>
                </a:solidFill>
                <a:latin typeface="+mj-lt"/>
                <a:hlinkClick r:id="rId2">
                  <a:extLst>
                    <a:ext uri="{A12FA001-AC4F-418D-AE19-62706E023703}">
                      <ahyp:hlinkClr xmlns:ahyp="http://schemas.microsoft.com/office/drawing/2018/hyperlinkcolor" val="tx"/>
                    </a:ext>
                  </a:extLst>
                </a:hlinkClick>
              </a:rPr>
              <a:t>http://services.odata.org/odata/odata.svc/Categories(1</a:t>
            </a:r>
            <a:r>
              <a:rPr lang="en-US" b="0" dirty="0">
                <a:solidFill>
                  <a:srgbClr val="FF0000"/>
                </a:solidFill>
                <a:latin typeface="+mj-lt"/>
              </a:rPr>
              <a:t>)</a:t>
            </a:r>
          </a:p>
          <a:p>
            <a:endParaRPr lang="de-DE" b="0" dirty="0">
              <a:latin typeface="+mj-lt"/>
            </a:endParaRPr>
          </a:p>
        </p:txBody>
      </p:sp>
    </p:spTree>
    <p:extLst>
      <p:ext uri="{BB962C8B-B14F-4D97-AF65-F5344CB8AC3E}">
        <p14:creationId xmlns:p14="http://schemas.microsoft.com/office/powerpoint/2010/main" val="3836991051"/>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Charakteristiken von REST (1)</a:t>
            </a:r>
            <a:endParaRPr lang="de-DE" dirty="0"/>
          </a:p>
        </p:txBody>
      </p:sp>
      <p:sp>
        <p:nvSpPr>
          <p:cNvPr id="6" name="Datumsplatzhalt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1.1.0324 © Cegos Integrata GmbH</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 name="Fußzeilenplatzhalt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Entwicklung von modernen SAPUI5 Oberflächen mit JavaScript und HTML5</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 name="Foliennummernplatzhalt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Seite </a:t>
            </a:r>
            <a:fld id="{D22A2EFB-88EA-4F03-B9A3-82C34BC21B7C}" type="slidenum">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DE" sz="10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 name="Inhaltsplatzhalter 2"/>
          <p:cNvSpPr>
            <a:spLocks noGrp="1"/>
          </p:cNvSpPr>
          <p:nvPr>
            <p:ph idx="1"/>
          </p:nvPr>
        </p:nvSpPr>
        <p:spPr/>
        <p:txBody>
          <a:bodyPr/>
          <a:lstStyle/>
          <a:p>
            <a:r>
              <a:rPr lang="en-US" dirty="0"/>
              <a:t>Resources:</a:t>
            </a:r>
          </a:p>
          <a:p>
            <a:pPr lvl="1"/>
            <a:r>
              <a:rPr lang="en-US" dirty="0"/>
              <a:t>Code on Demand</a:t>
            </a:r>
          </a:p>
          <a:p>
            <a:pPr lvl="1"/>
            <a:r>
              <a:rPr lang="en-US" dirty="0"/>
              <a:t>Uniform Interface</a:t>
            </a:r>
          </a:p>
          <a:p>
            <a:pPr lvl="2"/>
            <a:r>
              <a:rPr lang="en-US" dirty="0"/>
              <a:t>Methods</a:t>
            </a:r>
          </a:p>
          <a:p>
            <a:pPr lvl="2"/>
            <a:r>
              <a:rPr lang="en-US" dirty="0"/>
              <a:t>Representation</a:t>
            </a:r>
          </a:p>
          <a:p>
            <a:r>
              <a:rPr lang="en-US" dirty="0"/>
              <a:t>Protocol</a:t>
            </a:r>
          </a:p>
          <a:p>
            <a:pPr lvl="1"/>
            <a:r>
              <a:rPr lang="en-US" dirty="0"/>
              <a:t>Client-Server</a:t>
            </a:r>
          </a:p>
          <a:p>
            <a:pPr lvl="1"/>
            <a:r>
              <a:rPr lang="en-US" dirty="0"/>
              <a:t>Stateless</a:t>
            </a:r>
          </a:p>
          <a:p>
            <a:pPr lvl="1"/>
            <a:r>
              <a:rPr lang="en-US" dirty="0"/>
              <a:t>Cacheable</a:t>
            </a:r>
          </a:p>
          <a:p>
            <a:pPr lvl="1"/>
            <a:r>
              <a:rPr lang="en-US" dirty="0"/>
              <a:t>Layered</a:t>
            </a:r>
          </a:p>
          <a:p>
            <a:endParaRPr lang="de-DE" dirty="0"/>
          </a:p>
        </p:txBody>
      </p:sp>
    </p:spTree>
    <p:extLst>
      <p:ext uri="{BB962C8B-B14F-4D97-AF65-F5344CB8AC3E}">
        <p14:creationId xmlns:p14="http://schemas.microsoft.com/office/powerpoint/2010/main" val="227822394"/>
      </p:ext>
    </p:extLst>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InsertEntity</a:t>
            </a:r>
            <a:r>
              <a:rPr lang="en-US" dirty="0"/>
              <a:t> (CREATE)</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40</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en-US" dirty="0" err="1">
                <a:latin typeface="+mj-lt"/>
              </a:rPr>
              <a:t>Exakt</a:t>
            </a:r>
            <a:r>
              <a:rPr lang="en-US" dirty="0">
                <a:latin typeface="+mj-lt"/>
              </a:rPr>
              <a:t> der </a:t>
            </a:r>
            <a:r>
              <a:rPr lang="en-US" dirty="0" err="1">
                <a:latin typeface="+mj-lt"/>
              </a:rPr>
              <a:t>selbe</a:t>
            </a:r>
            <a:r>
              <a:rPr lang="en-US" dirty="0">
                <a:latin typeface="+mj-lt"/>
              </a:rPr>
              <a:t> </a:t>
            </a:r>
            <a:r>
              <a:rPr lang="en-US" dirty="0" err="1">
                <a:latin typeface="+mj-lt"/>
              </a:rPr>
              <a:t>Aufruf</a:t>
            </a:r>
            <a:r>
              <a:rPr lang="en-US" dirty="0">
                <a:latin typeface="+mj-lt"/>
              </a:rPr>
              <a:t> </a:t>
            </a:r>
            <a:r>
              <a:rPr lang="en-US" dirty="0" err="1">
                <a:latin typeface="+mj-lt"/>
              </a:rPr>
              <a:t>wie</a:t>
            </a:r>
            <a:r>
              <a:rPr lang="en-US" dirty="0">
                <a:latin typeface="+mj-lt"/>
              </a:rPr>
              <a:t> </a:t>
            </a:r>
            <a:r>
              <a:rPr lang="en-US" dirty="0" err="1">
                <a:latin typeface="+mj-lt"/>
              </a:rPr>
              <a:t>bei</a:t>
            </a:r>
            <a:r>
              <a:rPr lang="en-US" dirty="0">
                <a:latin typeface="+mj-lt"/>
              </a:rPr>
              <a:t> </a:t>
            </a:r>
            <a:r>
              <a:rPr lang="en-US" dirty="0" err="1">
                <a:latin typeface="+mj-lt"/>
              </a:rPr>
              <a:t>GetEntitySet</a:t>
            </a:r>
            <a:r>
              <a:rPr lang="en-US" dirty="0">
                <a:latin typeface="+mj-lt"/>
              </a:rPr>
              <a:t>!</a:t>
            </a:r>
          </a:p>
          <a:p>
            <a:r>
              <a:rPr lang="en-US" dirty="0">
                <a:latin typeface="+mj-lt"/>
              </a:rPr>
              <a:t>Aber </a:t>
            </a:r>
            <a:r>
              <a:rPr lang="en-US" dirty="0" err="1">
                <a:latin typeface="+mj-lt"/>
              </a:rPr>
              <a:t>mit</a:t>
            </a:r>
            <a:r>
              <a:rPr lang="en-US" dirty="0">
                <a:latin typeface="+mj-lt"/>
              </a:rPr>
              <a:t> HTTP POST </a:t>
            </a:r>
            <a:r>
              <a:rPr lang="en-US" dirty="0" err="1">
                <a:latin typeface="+mj-lt"/>
              </a:rPr>
              <a:t>statt</a:t>
            </a:r>
            <a:r>
              <a:rPr lang="en-US" dirty="0">
                <a:latin typeface="+mj-lt"/>
              </a:rPr>
              <a:t> HTTP GET</a:t>
            </a:r>
          </a:p>
          <a:p>
            <a:pPr marL="0" indent="0">
              <a:buNone/>
            </a:pPr>
            <a:endParaRPr lang="en-US" dirty="0">
              <a:latin typeface="+mj-lt"/>
            </a:endParaRPr>
          </a:p>
          <a:p>
            <a:r>
              <a:rPr lang="en-US" dirty="0">
                <a:solidFill>
                  <a:srgbClr val="FF0000"/>
                </a:solidFill>
                <a:latin typeface="+mj-lt"/>
                <a:hlinkClick r:id="" action="ppaction://noaction">
                  <a:extLst>
                    <a:ext uri="{A12FA001-AC4F-418D-AE19-62706E023703}">
                      <ahyp:hlinkClr xmlns:ahyp="http://schemas.microsoft.com/office/drawing/2018/hyperlinkcolor" val="tx"/>
                    </a:ext>
                  </a:extLst>
                </a:hlinkClick>
              </a:rPr>
              <a:t>http://services.odata.org/odata/odata.svc/Categories</a:t>
            </a:r>
          </a:p>
          <a:p>
            <a:pPr marL="0" indent="0">
              <a:buNone/>
            </a:pPr>
            <a:endParaRPr lang="en-US" dirty="0">
              <a:latin typeface="+mj-lt"/>
              <a:hlinkClick r:id="" action="ppaction://noaction">
                <a:extLst>
                  <a:ext uri="{A12FA001-AC4F-418D-AE19-62706E023703}">
                    <ahyp:hlinkClr xmlns:ahyp="http://schemas.microsoft.com/office/drawing/2018/hyperlinkcolor" val="tx"/>
                  </a:ext>
                </a:extLst>
              </a:hlinkClick>
            </a:endParaRPr>
          </a:p>
          <a:p>
            <a:r>
              <a:rPr lang="de-DE" dirty="0">
                <a:latin typeface="+mj-lt"/>
              </a:rPr>
              <a:t>Im Header: </a:t>
            </a:r>
            <a:r>
              <a:rPr lang="en-US" dirty="0">
                <a:latin typeface="+mj-lt"/>
              </a:rPr>
              <a:t>Content-Type: Application/JSON</a:t>
            </a:r>
          </a:p>
          <a:p>
            <a:r>
              <a:rPr lang="de-DE" dirty="0">
                <a:latin typeface="+mj-lt"/>
              </a:rPr>
              <a:t>Im Body:</a:t>
            </a:r>
          </a:p>
          <a:p>
            <a:r>
              <a:rPr lang="en-US" dirty="0">
                <a:latin typeface="+mj-lt"/>
              </a:rPr>
              <a:t>{ "</a:t>
            </a:r>
            <a:r>
              <a:rPr lang="en-US" dirty="0" err="1">
                <a:latin typeface="+mj-lt"/>
              </a:rPr>
              <a:t>Custname</a:t>
            </a:r>
            <a:r>
              <a:rPr lang="en-US" dirty="0">
                <a:latin typeface="+mj-lt"/>
              </a:rPr>
              <a:t>" :"Ronald McDonald", "Form" :"HRH", "Street" :"</a:t>
            </a:r>
            <a:r>
              <a:rPr lang="en-US" dirty="0" err="1">
                <a:latin typeface="+mj-lt"/>
              </a:rPr>
              <a:t>Somwhere</a:t>
            </a:r>
            <a:r>
              <a:rPr lang="en-US" dirty="0">
                <a:latin typeface="+mj-lt"/>
              </a:rPr>
              <a:t> over the", "City" :"Rainbow" } </a:t>
            </a:r>
          </a:p>
          <a:p>
            <a:r>
              <a:rPr lang="en-US" dirty="0" err="1">
                <a:latin typeface="+mj-lt"/>
              </a:rPr>
              <a:t>Im</a:t>
            </a:r>
            <a:r>
              <a:rPr lang="en-US" dirty="0">
                <a:latin typeface="+mj-lt"/>
              </a:rPr>
              <a:t> Body </a:t>
            </a:r>
            <a:r>
              <a:rPr lang="en-US" dirty="0" err="1">
                <a:latin typeface="+mj-lt"/>
              </a:rPr>
              <a:t>steht</a:t>
            </a:r>
            <a:r>
              <a:rPr lang="en-US" dirty="0">
                <a:latin typeface="+mj-lt"/>
              </a:rPr>
              <a:t> der </a:t>
            </a:r>
            <a:r>
              <a:rPr lang="en-US" dirty="0" err="1">
                <a:latin typeface="+mj-lt"/>
              </a:rPr>
              <a:t>Datensatz</a:t>
            </a:r>
            <a:r>
              <a:rPr lang="en-US" dirty="0">
                <a:latin typeface="+mj-lt"/>
              </a:rPr>
              <a:t> der </a:t>
            </a:r>
            <a:r>
              <a:rPr lang="en-US" dirty="0" err="1">
                <a:latin typeface="+mj-lt"/>
              </a:rPr>
              <a:t>erzeugt</a:t>
            </a:r>
            <a:r>
              <a:rPr lang="en-US" dirty="0">
                <a:latin typeface="+mj-lt"/>
              </a:rPr>
              <a:t> </a:t>
            </a:r>
            <a:r>
              <a:rPr lang="en-US" dirty="0" err="1">
                <a:latin typeface="+mj-lt"/>
              </a:rPr>
              <a:t>werden</a:t>
            </a:r>
            <a:r>
              <a:rPr lang="en-US" dirty="0">
                <a:latin typeface="+mj-lt"/>
              </a:rPr>
              <a:t> </a:t>
            </a:r>
            <a:r>
              <a:rPr lang="en-US" dirty="0" err="1">
                <a:latin typeface="+mj-lt"/>
              </a:rPr>
              <a:t>soll</a:t>
            </a:r>
            <a:r>
              <a:rPr lang="en-US" dirty="0">
                <a:latin typeface="+mj-lt"/>
              </a:rPr>
              <a:t> (CREATE)</a:t>
            </a:r>
          </a:p>
          <a:p>
            <a:endParaRPr lang="de-DE" dirty="0">
              <a:latin typeface="+mj-lt"/>
            </a:endParaRPr>
          </a:p>
        </p:txBody>
      </p:sp>
      <p:pic>
        <p:nvPicPr>
          <p:cNvPr id="6" name="Picture 3"/>
          <p:cNvPicPr>
            <a:picLocks noChangeAspect="1"/>
          </p:cNvPicPr>
          <p:nvPr/>
        </p:nvPicPr>
        <p:blipFill>
          <a:blip r:embed="rId2"/>
          <a:stretch>
            <a:fillRect/>
          </a:stretch>
        </p:blipFill>
        <p:spPr>
          <a:xfrm>
            <a:off x="8620282" y="1573716"/>
            <a:ext cx="1723869" cy="703156"/>
          </a:xfrm>
          <a:prstGeom prst="rect">
            <a:avLst/>
          </a:prstGeom>
          <a:ln>
            <a:solidFill>
              <a:schemeClr val="tx1"/>
            </a:solidFill>
          </a:ln>
        </p:spPr>
      </p:pic>
    </p:spTree>
    <p:extLst>
      <p:ext uri="{BB962C8B-B14F-4D97-AF65-F5344CB8AC3E}">
        <p14:creationId xmlns:p14="http://schemas.microsoft.com/office/powerpoint/2010/main" val="520415492"/>
      </p:ext>
    </p:extLst>
  </p:cSld>
  <p:clrMapOvr>
    <a:masterClrMapping/>
  </p:clrMapOvr>
  <p:transition>
    <p:zo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UpdateEntity</a:t>
            </a:r>
            <a:r>
              <a:rPr lang="en-US" dirty="0"/>
              <a:t> (UPDATE)</a:t>
            </a:r>
            <a:endParaRPr lang="de-DE"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41</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en-US" dirty="0" err="1">
                <a:latin typeface="+mj-lt"/>
              </a:rPr>
              <a:t>Exakt</a:t>
            </a:r>
            <a:r>
              <a:rPr lang="en-US" dirty="0">
                <a:latin typeface="+mj-lt"/>
              </a:rPr>
              <a:t> der </a:t>
            </a:r>
            <a:r>
              <a:rPr lang="en-US" dirty="0" err="1">
                <a:latin typeface="+mj-lt"/>
              </a:rPr>
              <a:t>selbe</a:t>
            </a:r>
            <a:r>
              <a:rPr lang="en-US" dirty="0">
                <a:latin typeface="+mj-lt"/>
              </a:rPr>
              <a:t> </a:t>
            </a:r>
            <a:r>
              <a:rPr lang="en-US" dirty="0" err="1">
                <a:latin typeface="+mj-lt"/>
              </a:rPr>
              <a:t>Aufruf</a:t>
            </a:r>
            <a:r>
              <a:rPr lang="en-US" dirty="0">
                <a:latin typeface="+mj-lt"/>
              </a:rPr>
              <a:t> </a:t>
            </a:r>
            <a:r>
              <a:rPr lang="en-US" dirty="0" err="1">
                <a:latin typeface="+mj-lt"/>
              </a:rPr>
              <a:t>wie</a:t>
            </a:r>
            <a:r>
              <a:rPr lang="en-US" dirty="0">
                <a:latin typeface="+mj-lt"/>
              </a:rPr>
              <a:t> </a:t>
            </a:r>
            <a:r>
              <a:rPr lang="en-US" dirty="0" err="1">
                <a:latin typeface="+mj-lt"/>
              </a:rPr>
              <a:t>bei</a:t>
            </a:r>
            <a:r>
              <a:rPr lang="en-US" dirty="0">
                <a:latin typeface="+mj-lt"/>
              </a:rPr>
              <a:t> </a:t>
            </a:r>
            <a:r>
              <a:rPr lang="en-US" dirty="0" err="1">
                <a:latin typeface="+mj-lt"/>
              </a:rPr>
              <a:t>RetrieveEntity</a:t>
            </a:r>
            <a:r>
              <a:rPr lang="en-US" dirty="0">
                <a:latin typeface="+mj-lt"/>
              </a:rPr>
              <a:t> (READ) </a:t>
            </a:r>
            <a:r>
              <a:rPr lang="en-US" dirty="0" err="1">
                <a:latin typeface="+mj-lt"/>
              </a:rPr>
              <a:t>aber</a:t>
            </a:r>
            <a:r>
              <a:rPr lang="en-US" dirty="0">
                <a:latin typeface="+mj-lt"/>
              </a:rPr>
              <a:t>:</a:t>
            </a:r>
          </a:p>
          <a:p>
            <a:r>
              <a:rPr lang="en-US" dirty="0">
                <a:latin typeface="+mj-lt"/>
              </a:rPr>
              <a:t>HTTP PUT (</a:t>
            </a:r>
            <a:r>
              <a:rPr lang="en-US" dirty="0" err="1">
                <a:latin typeface="+mj-lt"/>
              </a:rPr>
              <a:t>anstatt</a:t>
            </a:r>
            <a:r>
              <a:rPr lang="en-US" dirty="0">
                <a:latin typeface="+mj-lt"/>
              </a:rPr>
              <a:t> GET)</a:t>
            </a:r>
          </a:p>
          <a:p>
            <a:endParaRPr lang="en-US" dirty="0">
              <a:latin typeface="+mj-lt"/>
            </a:endParaRPr>
          </a:p>
          <a:p>
            <a:r>
              <a:rPr lang="en-US" dirty="0">
                <a:solidFill>
                  <a:srgbClr val="FF0000"/>
                </a:solidFill>
                <a:latin typeface="+mj-lt"/>
                <a:hlinkClick r:id="rId2">
                  <a:extLst>
                    <a:ext uri="{A12FA001-AC4F-418D-AE19-62706E023703}">
                      <ahyp:hlinkClr xmlns:ahyp="http://schemas.microsoft.com/office/drawing/2018/hyperlinkcolor" val="tx"/>
                    </a:ext>
                  </a:extLst>
                </a:hlinkClick>
              </a:rPr>
              <a:t>http://services.odata.org/odata/odata.svc/Categories(1</a:t>
            </a:r>
            <a:r>
              <a:rPr lang="en-US" dirty="0">
                <a:solidFill>
                  <a:srgbClr val="FF0000"/>
                </a:solidFill>
                <a:latin typeface="+mj-lt"/>
              </a:rPr>
              <a:t>) </a:t>
            </a:r>
          </a:p>
          <a:p>
            <a:endParaRPr lang="en-US" dirty="0">
              <a:latin typeface="+mj-lt"/>
            </a:endParaRPr>
          </a:p>
          <a:p>
            <a:r>
              <a:rPr lang="en-US" dirty="0" err="1">
                <a:latin typeface="+mj-lt"/>
              </a:rPr>
              <a:t>Im</a:t>
            </a:r>
            <a:r>
              <a:rPr lang="en-US" dirty="0">
                <a:latin typeface="+mj-lt"/>
              </a:rPr>
              <a:t> Header: Content-Type: Application/JSON </a:t>
            </a:r>
          </a:p>
          <a:p>
            <a:r>
              <a:rPr lang="en-US" dirty="0" err="1">
                <a:latin typeface="+mj-lt"/>
              </a:rPr>
              <a:t>Im</a:t>
            </a:r>
            <a:r>
              <a:rPr lang="en-US" dirty="0">
                <a:latin typeface="+mj-lt"/>
              </a:rPr>
              <a:t> Body: </a:t>
            </a:r>
          </a:p>
          <a:p>
            <a:r>
              <a:rPr lang="en-US" dirty="0">
                <a:latin typeface="+mj-lt"/>
              </a:rPr>
              <a:t>{ "</a:t>
            </a:r>
            <a:r>
              <a:rPr lang="en-US" dirty="0" err="1">
                <a:latin typeface="+mj-lt"/>
              </a:rPr>
              <a:t>Custname</a:t>
            </a:r>
            <a:r>
              <a:rPr lang="en-US" dirty="0">
                <a:latin typeface="+mj-lt"/>
              </a:rPr>
              <a:t>" :"Ronald McDonald", "Form" :"HRH", "Street" :"</a:t>
            </a:r>
            <a:r>
              <a:rPr lang="en-US" dirty="0" err="1">
                <a:latin typeface="+mj-lt"/>
              </a:rPr>
              <a:t>Somwhere</a:t>
            </a:r>
            <a:r>
              <a:rPr lang="en-US" dirty="0">
                <a:latin typeface="+mj-lt"/>
              </a:rPr>
              <a:t> over the", "City" :"Rainbow" } </a:t>
            </a:r>
          </a:p>
          <a:p>
            <a:r>
              <a:rPr lang="en-US" dirty="0" err="1">
                <a:latin typeface="+mj-lt"/>
              </a:rPr>
              <a:t>Im</a:t>
            </a:r>
            <a:r>
              <a:rPr lang="en-US" dirty="0">
                <a:latin typeface="+mj-lt"/>
              </a:rPr>
              <a:t> Body </a:t>
            </a:r>
            <a:r>
              <a:rPr lang="en-US" dirty="0" err="1">
                <a:latin typeface="+mj-lt"/>
              </a:rPr>
              <a:t>steht</a:t>
            </a:r>
            <a:r>
              <a:rPr lang="en-US" dirty="0">
                <a:latin typeface="+mj-lt"/>
              </a:rPr>
              <a:t> die Felder des </a:t>
            </a:r>
            <a:r>
              <a:rPr lang="en-US" dirty="0" err="1">
                <a:latin typeface="+mj-lt"/>
              </a:rPr>
              <a:t>Datensatzes</a:t>
            </a:r>
            <a:r>
              <a:rPr lang="en-US" dirty="0">
                <a:latin typeface="+mj-lt"/>
              </a:rPr>
              <a:t> der </a:t>
            </a:r>
            <a:r>
              <a:rPr lang="en-US" dirty="0" err="1">
                <a:latin typeface="+mj-lt"/>
              </a:rPr>
              <a:t>geändert</a:t>
            </a:r>
            <a:r>
              <a:rPr lang="en-US" dirty="0">
                <a:latin typeface="+mj-lt"/>
              </a:rPr>
              <a:t> </a:t>
            </a:r>
            <a:r>
              <a:rPr lang="en-US" dirty="0" err="1">
                <a:latin typeface="+mj-lt"/>
              </a:rPr>
              <a:t>werden</a:t>
            </a:r>
            <a:r>
              <a:rPr lang="en-US" dirty="0">
                <a:latin typeface="+mj-lt"/>
              </a:rPr>
              <a:t> </a:t>
            </a:r>
            <a:r>
              <a:rPr lang="en-US" dirty="0" err="1">
                <a:latin typeface="+mj-lt"/>
              </a:rPr>
              <a:t>soll</a:t>
            </a:r>
            <a:r>
              <a:rPr lang="en-US" dirty="0">
                <a:latin typeface="+mj-lt"/>
              </a:rPr>
              <a:t> (UPDATE)</a:t>
            </a:r>
          </a:p>
          <a:p>
            <a:endParaRPr lang="en-US" dirty="0">
              <a:latin typeface="+mj-lt"/>
            </a:endParaRPr>
          </a:p>
          <a:p>
            <a:endParaRPr lang="de-DE" dirty="0">
              <a:latin typeface="+mj-lt"/>
            </a:endParaRPr>
          </a:p>
        </p:txBody>
      </p:sp>
      <p:pic>
        <p:nvPicPr>
          <p:cNvPr id="6" name="Picture 3"/>
          <p:cNvPicPr>
            <a:picLocks noChangeAspect="1"/>
          </p:cNvPicPr>
          <p:nvPr/>
        </p:nvPicPr>
        <p:blipFill>
          <a:blip r:embed="rId3"/>
          <a:stretch>
            <a:fillRect/>
          </a:stretch>
        </p:blipFill>
        <p:spPr>
          <a:xfrm>
            <a:off x="8616296" y="1560338"/>
            <a:ext cx="1727854" cy="644527"/>
          </a:xfrm>
          <a:prstGeom prst="rect">
            <a:avLst/>
          </a:prstGeom>
          <a:ln>
            <a:solidFill>
              <a:schemeClr val="tx1"/>
            </a:solidFill>
          </a:ln>
        </p:spPr>
      </p:pic>
    </p:spTree>
    <p:extLst>
      <p:ext uri="{BB962C8B-B14F-4D97-AF65-F5344CB8AC3E}">
        <p14:creationId xmlns:p14="http://schemas.microsoft.com/office/powerpoint/2010/main" val="1555932726"/>
      </p:ext>
    </p:extLst>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OData</a:t>
            </a:r>
            <a:r>
              <a:rPr lang="de-DE" dirty="0"/>
              <a:t> für SAP</a:t>
            </a:r>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42</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pPr marL="0" indent="0">
              <a:buNone/>
            </a:pPr>
            <a:r>
              <a:rPr lang="de-DE" dirty="0"/>
              <a:t>= </a:t>
            </a:r>
            <a:r>
              <a:rPr lang="de-DE" dirty="0" err="1"/>
              <a:t>OData</a:t>
            </a:r>
            <a:r>
              <a:rPr lang="de-DE" dirty="0"/>
              <a:t> + SAP </a:t>
            </a:r>
            <a:r>
              <a:rPr lang="de-DE" dirty="0" err="1"/>
              <a:t>Annotations</a:t>
            </a:r>
            <a:endParaRPr lang="de-DE" dirty="0"/>
          </a:p>
        </p:txBody>
      </p:sp>
      <p:pic>
        <p:nvPicPr>
          <p:cNvPr id="6" name="Content Placeholder 3"/>
          <p:cNvPicPr>
            <a:picLocks noChangeAspect="1"/>
          </p:cNvPicPr>
          <p:nvPr/>
        </p:nvPicPr>
        <p:blipFill>
          <a:blip r:embed="rId2"/>
          <a:stretch>
            <a:fillRect/>
          </a:stretch>
        </p:blipFill>
        <p:spPr bwMode="auto">
          <a:xfrm>
            <a:off x="2166939" y="1828346"/>
            <a:ext cx="7773869" cy="3365891"/>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747832263"/>
      </p:ext>
    </p:extLst>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ATOM</a:t>
            </a:r>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43</a:t>
            </a:fld>
            <a:endParaRPr lang="de-DE">
              <a:solidFill>
                <a:srgbClr val="000000"/>
              </a:solidFill>
              <a:latin typeface="Arial" panose="020B0604020202020204"/>
            </a:endParaRPr>
          </a:p>
        </p:txBody>
      </p:sp>
      <p:sp>
        <p:nvSpPr>
          <p:cNvPr id="3" name="Inhaltsplatzhalter 2"/>
          <p:cNvSpPr>
            <a:spLocks noGrp="1"/>
          </p:cNvSpPr>
          <p:nvPr>
            <p:ph idx="1"/>
          </p:nvPr>
        </p:nvSpPr>
        <p:spPr/>
        <p:txBody>
          <a:bodyPr>
            <a:normAutofit fontScale="85000" lnSpcReduction="20000"/>
          </a:bodyPr>
          <a:lstStyle/>
          <a:p>
            <a:pPr>
              <a:buFontTx/>
              <a:buChar char="-"/>
            </a:pPr>
            <a:r>
              <a:rPr lang="de-DE" sz="2900" dirty="0"/>
              <a:t>ATOM Format:</a:t>
            </a:r>
          </a:p>
          <a:p>
            <a:pPr lvl="1">
              <a:buFontTx/>
              <a:buChar char="-"/>
            </a:pPr>
            <a:r>
              <a:rPr lang="de-DE" sz="1900" dirty="0"/>
              <a:t>ATOM ist ein XML-basiertes Format, das zur Darstellung von Web-Feeds verwendet wird.</a:t>
            </a:r>
          </a:p>
          <a:p>
            <a:pPr lvl="1">
              <a:buFontTx/>
              <a:buChar char="-"/>
            </a:pPr>
            <a:r>
              <a:rPr lang="de-DE" sz="2100" dirty="0"/>
              <a:t>Es wird von </a:t>
            </a:r>
            <a:r>
              <a:rPr lang="de-DE" sz="2100" dirty="0" err="1"/>
              <a:t>OData</a:t>
            </a:r>
            <a:r>
              <a:rPr lang="de-DE" sz="2100" dirty="0"/>
              <a:t> verwendet, um Daten in einer strukturierten und standardisierten Weise zu übertragen.</a:t>
            </a:r>
          </a:p>
          <a:p>
            <a:pPr lvl="1">
              <a:buFontTx/>
              <a:buChar char="-"/>
            </a:pPr>
            <a:r>
              <a:rPr lang="en-US" sz="2600" dirty="0" err="1"/>
              <a:t>Ist</a:t>
            </a:r>
            <a:r>
              <a:rPr lang="en-US" sz="2600" dirty="0"/>
              <a:t> </a:t>
            </a:r>
            <a:r>
              <a:rPr lang="en-US" sz="2600" dirty="0" err="1"/>
              <a:t>eine</a:t>
            </a:r>
            <a:r>
              <a:rPr lang="en-US" sz="2600" dirty="0"/>
              <a:t> </a:t>
            </a:r>
            <a:r>
              <a:rPr lang="en-US" sz="2600" dirty="0" err="1"/>
              <a:t>Kombination</a:t>
            </a:r>
            <a:r>
              <a:rPr lang="en-US" sz="2600" dirty="0"/>
              <a:t> </a:t>
            </a:r>
            <a:r>
              <a:rPr lang="en-US" sz="2600" dirty="0" err="1"/>
              <a:t>aus</a:t>
            </a:r>
            <a:r>
              <a:rPr lang="en-US" sz="2600" dirty="0"/>
              <a:t> </a:t>
            </a:r>
            <a:r>
              <a:rPr lang="en-US" sz="2600" dirty="0" err="1"/>
              <a:t>zwei</a:t>
            </a:r>
            <a:r>
              <a:rPr lang="en-US" sz="2600" dirty="0"/>
              <a:t> Standards:</a:t>
            </a:r>
          </a:p>
          <a:p>
            <a:pPr lvl="2">
              <a:buFontTx/>
              <a:buChar char="-"/>
            </a:pPr>
            <a:r>
              <a:rPr lang="en-US" sz="2400" dirty="0"/>
              <a:t>Atom Syndication Format</a:t>
            </a:r>
          </a:p>
          <a:p>
            <a:pPr lvl="3">
              <a:buFontTx/>
              <a:buChar char="-"/>
            </a:pPr>
            <a:r>
              <a:rPr lang="en-US" sz="1700" dirty="0" err="1"/>
              <a:t>Definiert</a:t>
            </a:r>
            <a:r>
              <a:rPr lang="en-US" sz="1700" dirty="0"/>
              <a:t> das </a:t>
            </a:r>
            <a:r>
              <a:rPr lang="en-US" sz="1700" dirty="0" err="1"/>
              <a:t>Datenformat</a:t>
            </a:r>
            <a:r>
              <a:rPr lang="en-US" sz="1700" dirty="0"/>
              <a:t> für die </a:t>
            </a:r>
            <a:r>
              <a:rPr lang="en-US" sz="1700" dirty="0" err="1"/>
              <a:t>Dokumenten</a:t>
            </a:r>
            <a:r>
              <a:rPr lang="en-US" sz="1700" dirty="0"/>
              <a:t>-Feeds</a:t>
            </a:r>
          </a:p>
          <a:p>
            <a:pPr lvl="3">
              <a:buFontTx/>
              <a:buChar char="-"/>
            </a:pPr>
            <a:r>
              <a:rPr lang="en-US" sz="1900" dirty="0"/>
              <a:t>Sind die </a:t>
            </a:r>
            <a:r>
              <a:rPr lang="en-US" sz="1900" dirty="0" err="1"/>
              <a:t>Dokumente</a:t>
            </a:r>
            <a:r>
              <a:rPr lang="en-US" sz="1900" dirty="0"/>
              <a:t> die in OData </a:t>
            </a:r>
            <a:r>
              <a:rPr lang="en-US" sz="1900" dirty="0" err="1"/>
              <a:t>benutzt</a:t>
            </a:r>
            <a:r>
              <a:rPr lang="en-US" sz="1900" dirty="0"/>
              <a:t> </a:t>
            </a:r>
            <a:r>
              <a:rPr lang="en-US" sz="1900" dirty="0" err="1"/>
              <a:t>werden</a:t>
            </a:r>
            <a:r>
              <a:rPr lang="en-US" sz="1900" dirty="0"/>
              <a:t> (Business Objects </a:t>
            </a:r>
            <a:r>
              <a:rPr lang="en-US" sz="1900" dirty="0" err="1"/>
              <a:t>usw</a:t>
            </a:r>
            <a:r>
              <a:rPr lang="en-US" sz="1900" dirty="0"/>
              <a:t>.</a:t>
            </a:r>
          </a:p>
          <a:p>
            <a:pPr lvl="2">
              <a:buFontTx/>
              <a:buChar char="-"/>
            </a:pPr>
            <a:r>
              <a:rPr lang="en-US" sz="2300" dirty="0"/>
              <a:t>Atom Publishing Protocol</a:t>
            </a:r>
          </a:p>
          <a:p>
            <a:pPr lvl="4">
              <a:buFontTx/>
              <a:buChar char="-"/>
            </a:pPr>
            <a:r>
              <a:rPr lang="en-US" sz="1700" dirty="0" err="1"/>
              <a:t>Definiert</a:t>
            </a:r>
            <a:r>
              <a:rPr lang="en-US" sz="1700" dirty="0"/>
              <a:t> </a:t>
            </a:r>
            <a:r>
              <a:rPr lang="en-US" sz="1700" dirty="0" err="1"/>
              <a:t>wie</a:t>
            </a:r>
            <a:r>
              <a:rPr lang="en-US" sz="1700" dirty="0"/>
              <a:t> </a:t>
            </a:r>
            <a:r>
              <a:rPr lang="en-US" sz="1700" dirty="0" err="1"/>
              <a:t>Dokumente</a:t>
            </a:r>
            <a:r>
              <a:rPr lang="en-US" sz="1700" dirty="0"/>
              <a:t> </a:t>
            </a:r>
            <a:r>
              <a:rPr lang="en-US" sz="1700" dirty="0" err="1"/>
              <a:t>gelesen</a:t>
            </a:r>
            <a:r>
              <a:rPr lang="en-US" sz="1700" dirty="0"/>
              <a:t> und </a:t>
            </a:r>
            <a:r>
              <a:rPr lang="en-US" sz="1700" dirty="0" err="1"/>
              <a:t>modifiziert</a:t>
            </a:r>
            <a:r>
              <a:rPr lang="en-US" sz="1700" dirty="0"/>
              <a:t> </a:t>
            </a:r>
            <a:r>
              <a:rPr lang="en-US" sz="1700" dirty="0" err="1"/>
              <a:t>werden</a:t>
            </a:r>
            <a:endParaRPr lang="en-US" sz="1700" dirty="0"/>
          </a:p>
          <a:p>
            <a:pPr lvl="4">
              <a:buFontTx/>
              <a:buChar char="-"/>
            </a:pPr>
            <a:r>
              <a:rPr lang="en-US" sz="1900" dirty="0" err="1"/>
              <a:t>Nutzt</a:t>
            </a:r>
            <a:r>
              <a:rPr lang="en-US" sz="1900" dirty="0"/>
              <a:t> GET, POST, PUT, DELETE von HTTP (@REST)</a:t>
            </a:r>
          </a:p>
          <a:p>
            <a:pPr lvl="4">
              <a:buFontTx/>
              <a:buChar char="-"/>
            </a:pPr>
            <a:endParaRPr lang="en-US" sz="1900" dirty="0"/>
          </a:p>
          <a:p>
            <a:pPr>
              <a:buFontTx/>
              <a:buChar char="-"/>
            </a:pPr>
            <a:r>
              <a:rPr lang="de-DE" sz="2900" dirty="0"/>
              <a:t>Atom Feeds:</a:t>
            </a:r>
          </a:p>
          <a:p>
            <a:pPr lvl="1">
              <a:buFontTx/>
              <a:buChar char="-"/>
            </a:pPr>
            <a:r>
              <a:rPr lang="de-DE" sz="1900" dirty="0"/>
              <a:t>Ein Atom Feed ist eine Sammlung von Einträgen (</a:t>
            </a:r>
            <a:r>
              <a:rPr lang="de-DE" sz="1900" dirty="0" err="1"/>
              <a:t>Entries</a:t>
            </a:r>
            <a:r>
              <a:rPr lang="de-DE" sz="1900" dirty="0"/>
              <a:t>), die jeweils eine Ressource oder Entität darstellen.</a:t>
            </a:r>
          </a:p>
          <a:p>
            <a:pPr lvl="1">
              <a:buFontTx/>
              <a:buChar char="-"/>
            </a:pPr>
            <a:r>
              <a:rPr lang="de-DE" sz="2100" dirty="0"/>
              <a:t>Jeder Eintrag enthält Metadaten wie Titel, Autor, Aktualisierungsdatum und den eigentlichen Inhalt der Ressource.</a:t>
            </a:r>
          </a:p>
          <a:p>
            <a:pPr>
              <a:buFontTx/>
              <a:buChar char="-"/>
            </a:pPr>
            <a:r>
              <a:rPr lang="de-DE" sz="2900" dirty="0"/>
              <a:t>Verwendung in </a:t>
            </a:r>
            <a:r>
              <a:rPr lang="de-DE" sz="2900" dirty="0" err="1"/>
              <a:t>OData</a:t>
            </a:r>
            <a:r>
              <a:rPr lang="de-DE" sz="2900" dirty="0"/>
              <a:t>:</a:t>
            </a:r>
          </a:p>
          <a:p>
            <a:pPr lvl="1">
              <a:buFontTx/>
              <a:buChar char="-"/>
            </a:pPr>
            <a:r>
              <a:rPr lang="de-DE" sz="1900" dirty="0" err="1"/>
              <a:t>OData</a:t>
            </a:r>
            <a:r>
              <a:rPr lang="de-DE" sz="1900" dirty="0"/>
              <a:t> verwendet Atom Feeds, um Sammlungen von Entitäten zu repräsentieren.</a:t>
            </a:r>
          </a:p>
          <a:p>
            <a:pPr lvl="1">
              <a:buFontTx/>
              <a:buChar char="-"/>
            </a:pPr>
            <a:r>
              <a:rPr lang="de-DE" sz="2100" dirty="0"/>
              <a:t>Einzelne Entitäten werden als Atom </a:t>
            </a:r>
            <a:r>
              <a:rPr lang="de-DE" sz="2100" dirty="0" err="1"/>
              <a:t>Entries</a:t>
            </a:r>
            <a:r>
              <a:rPr lang="de-DE" sz="2100" dirty="0"/>
              <a:t> dargestellt.</a:t>
            </a:r>
          </a:p>
          <a:p>
            <a:pPr lvl="1">
              <a:buFontTx/>
              <a:buChar char="-"/>
            </a:pPr>
            <a:r>
              <a:rPr lang="de-DE" sz="2100" dirty="0"/>
              <a:t>Atom Feeds ermöglichen die strukturierte und standardisierte Übertragung von Daten zwischen Client und Server.</a:t>
            </a:r>
          </a:p>
          <a:p>
            <a:endParaRPr lang="en-US" dirty="0"/>
          </a:p>
          <a:p>
            <a:endParaRPr lang="de-DE" dirty="0"/>
          </a:p>
        </p:txBody>
      </p:sp>
      <p:pic>
        <p:nvPicPr>
          <p:cNvPr id="6" name="Picture 3"/>
          <p:cNvPicPr>
            <a:picLocks noChangeAspect="1"/>
          </p:cNvPicPr>
          <p:nvPr/>
        </p:nvPicPr>
        <p:blipFill>
          <a:blip r:embed="rId2"/>
          <a:stretch>
            <a:fillRect/>
          </a:stretch>
        </p:blipFill>
        <p:spPr>
          <a:xfrm>
            <a:off x="2801018" y="170659"/>
            <a:ext cx="1206750" cy="609600"/>
          </a:xfrm>
          <a:prstGeom prst="rect">
            <a:avLst/>
          </a:prstGeom>
        </p:spPr>
      </p:pic>
    </p:spTree>
    <p:extLst>
      <p:ext uri="{BB962C8B-B14F-4D97-AF65-F5344CB8AC3E}">
        <p14:creationId xmlns:p14="http://schemas.microsoft.com/office/powerpoint/2010/main" val="3936122416"/>
      </p:ext>
    </p:extLst>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ATOM</a:t>
            </a:r>
          </a:p>
        </p:txBody>
      </p:sp>
      <p:sp>
        <p:nvSpPr>
          <p:cNvPr id="9" name="Datumsplatzhalter 8"/>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10" name="Foliennummernplatzhalter 9"/>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44</a:t>
            </a:fld>
            <a:endParaRPr lang="de-DE">
              <a:solidFill>
                <a:srgbClr val="000000"/>
              </a:solidFill>
              <a:latin typeface="Arial" panose="020B0604020202020204"/>
            </a:endParaRPr>
          </a:p>
        </p:txBody>
      </p:sp>
      <p:pic>
        <p:nvPicPr>
          <p:cNvPr id="12" name="Content Placeholder 3">
            <a:extLst>
              <a:ext uri="{FF2B5EF4-FFF2-40B4-BE49-F238E27FC236}">
                <a16:creationId xmlns:a16="http://schemas.microsoft.com/office/drawing/2014/main" id="{B1E7A4D7-3959-4639-9F76-562EB5D9EF14}"/>
              </a:ext>
            </a:extLst>
          </p:cNvPr>
          <p:cNvPicPr>
            <a:picLocks noGrp="1" noChangeAspect="1"/>
          </p:cNvPicPr>
          <p:nvPr>
            <p:ph idx="1"/>
          </p:nvPr>
        </p:nvPicPr>
        <p:blipFill>
          <a:blip r:embed="rId2"/>
          <a:stretch>
            <a:fillRect/>
          </a:stretch>
        </p:blipFill>
        <p:spPr bwMode="auto">
          <a:xfrm>
            <a:off x="1847850" y="1500452"/>
            <a:ext cx="8496300" cy="4484158"/>
          </a:xfrm>
          <a:prstGeom prst="rect">
            <a:avLst/>
          </a:prstGeom>
          <a:noFill/>
          <a:ln w="9525">
            <a:solidFill>
              <a:schemeClr val="tx1"/>
            </a:solidFill>
            <a:miter lim="800000"/>
            <a:headEnd/>
            <a:tailEnd/>
          </a:ln>
        </p:spPr>
      </p:pic>
      <p:sp>
        <p:nvSpPr>
          <p:cNvPr id="7" name="Ellipse 6"/>
          <p:cNvSpPr/>
          <p:nvPr/>
        </p:nvSpPr>
        <p:spPr bwMode="auto">
          <a:xfrm>
            <a:off x="1991545" y="1500715"/>
            <a:ext cx="599303" cy="347064"/>
          </a:xfrm>
          <a:prstGeom prst="ellipse">
            <a:avLst/>
          </a:prstGeom>
          <a:noFill/>
          <a:ln w="28575"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
        <p:nvSpPr>
          <p:cNvPr id="8" name="Ellipse 7"/>
          <p:cNvSpPr/>
          <p:nvPr/>
        </p:nvSpPr>
        <p:spPr bwMode="auto">
          <a:xfrm>
            <a:off x="2207569" y="5671340"/>
            <a:ext cx="599303" cy="347064"/>
          </a:xfrm>
          <a:prstGeom prst="ellipse">
            <a:avLst/>
          </a:prstGeom>
          <a:noFill/>
          <a:ln w="28575" cap="flat" cmpd="sng" algn="ctr">
            <a:solidFill>
              <a:schemeClr val="accent3"/>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FFFFFF"/>
              </a:solidFill>
              <a:latin typeface="Arial" charset="0"/>
            </a:endParaRPr>
          </a:p>
        </p:txBody>
      </p:sp>
    </p:spTree>
    <p:extLst>
      <p:ext uri="{BB962C8B-B14F-4D97-AF65-F5344CB8AC3E}">
        <p14:creationId xmlns:p14="http://schemas.microsoft.com/office/powerpoint/2010/main" val="1708421878"/>
      </p:ext>
    </p:extLst>
  </p:cSld>
  <p:clrMapOvr>
    <a:masterClrMapping/>
  </p:clrMapOvr>
  <p:transition>
    <p:zo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ATOM: Feed Definition &amp; Content</a:t>
            </a:r>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45</a:t>
            </a:fld>
            <a:endParaRPr lang="de-DE">
              <a:solidFill>
                <a:srgbClr val="000000"/>
              </a:solidFill>
              <a:latin typeface="Arial" panose="020B0604020202020204"/>
            </a:endParaRPr>
          </a:p>
        </p:txBody>
      </p:sp>
      <p:pic>
        <p:nvPicPr>
          <p:cNvPr id="14" name="Content Placeholder 3"/>
          <p:cNvPicPr>
            <a:picLocks noGrp="1" noChangeAspect="1"/>
          </p:cNvPicPr>
          <p:nvPr>
            <p:ph idx="1"/>
          </p:nvPr>
        </p:nvPicPr>
        <p:blipFill>
          <a:blip r:embed="rId2"/>
          <a:stretch>
            <a:fillRect/>
          </a:stretch>
        </p:blipFill>
        <p:spPr bwMode="auto">
          <a:xfrm>
            <a:off x="1847850" y="1325551"/>
            <a:ext cx="8496300" cy="483396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1651584165"/>
      </p:ext>
    </p:extLst>
  </p:cSld>
  <p:clrMapOvr>
    <a:masterClrMapping/>
  </p:clrMapOvr>
  <p:transition>
    <p:zo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47528" y="1"/>
            <a:ext cx="5976664" cy="935035"/>
          </a:xfrm>
        </p:spPr>
        <p:txBody>
          <a:bodyPr/>
          <a:lstStyle/>
          <a:p>
            <a:r>
              <a:rPr lang="de-DE" dirty="0"/>
              <a:t>Das Problem: Hohe Kosten &amp; Komplexität bei Zugriff auf Daten aus SAP Modulen</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46</a:t>
            </a:fld>
            <a:endParaRPr lang="de-DE">
              <a:solidFill>
                <a:srgbClr val="000000"/>
              </a:solidFill>
              <a:latin typeface="Arial" panose="020B0604020202020204"/>
            </a:endParaRPr>
          </a:p>
        </p:txBody>
      </p:sp>
      <p:pic>
        <p:nvPicPr>
          <p:cNvPr id="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3592" y="1124744"/>
            <a:ext cx="6999296" cy="49810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8828883"/>
      </p:ext>
    </p:extLst>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Die </a:t>
            </a:r>
            <a:r>
              <a:rPr lang="en-US" dirty="0" err="1"/>
              <a:t>Lösung</a:t>
            </a:r>
            <a:r>
              <a:rPr lang="en-US" dirty="0"/>
              <a:t>: SAP Gateway 2.0</a:t>
            </a:r>
          </a:p>
        </p:txBody>
      </p:sp>
      <p:sp>
        <p:nvSpPr>
          <p:cNvPr id="26" name="Datumsplatzhalter 2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4" name="Fußzeilenplatzhalter 3"/>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27" name="Foliennummernplatzhalter 2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47</a:t>
            </a:fld>
            <a:endParaRPr lang="de-DE">
              <a:solidFill>
                <a:srgbClr val="000000"/>
              </a:solidFill>
              <a:latin typeface="Arial" panose="020B0604020202020204"/>
            </a:endParaRPr>
          </a:p>
        </p:txBody>
      </p:sp>
      <p:sp>
        <p:nvSpPr>
          <p:cNvPr id="29" name="Inhaltsplatzhalter 28"/>
          <p:cNvSpPr>
            <a:spLocks noGrp="1"/>
          </p:cNvSpPr>
          <p:nvPr>
            <p:ph idx="1"/>
          </p:nvPr>
        </p:nvSpPr>
        <p:spPr>
          <a:xfrm>
            <a:off x="1775521" y="1074750"/>
            <a:ext cx="8535203" cy="5090554"/>
          </a:xfrm>
        </p:spPr>
        <p:txBody>
          <a:bodyPr>
            <a:normAutofit/>
          </a:bodyPr>
          <a:lstStyle/>
          <a:p>
            <a:pPr>
              <a:spcBef>
                <a:spcPts val="200"/>
              </a:spcBef>
            </a:pPr>
            <a:r>
              <a:rPr lang="de-DE" sz="1800" dirty="0"/>
              <a:t>Datenzugriff auf SAP Business Suite mit beliebigen Anwendungen oder Geräten</a:t>
            </a:r>
          </a:p>
          <a:p>
            <a:pPr>
              <a:spcBef>
                <a:spcPts val="200"/>
              </a:spcBef>
            </a:pPr>
            <a:r>
              <a:rPr lang="de-DE" sz="1800" dirty="0"/>
              <a:t>Sogenannte „Gateway Services“ basieren auf modernen, standardisierten Open-Data-Protokoll (</a:t>
            </a:r>
            <a:r>
              <a:rPr lang="de-DE" sz="1800" dirty="0" err="1"/>
              <a:t>OData</a:t>
            </a:r>
            <a:r>
              <a:rPr lang="de-DE" sz="1800" dirty="0"/>
              <a:t>/ATOM) und REST-</a:t>
            </a:r>
            <a:r>
              <a:rPr lang="de-DE" sz="1800" dirty="0" err="1"/>
              <a:t>WebServices</a:t>
            </a:r>
            <a:r>
              <a:rPr lang="de-DE" sz="1800" dirty="0"/>
              <a:t> </a:t>
            </a:r>
          </a:p>
          <a:p>
            <a:pPr>
              <a:spcBef>
                <a:spcPts val="200"/>
              </a:spcBef>
            </a:pPr>
            <a:r>
              <a:rPr lang="de-DE" sz="1800" dirty="0"/>
              <a:t>Unabhängig von der Programmiersprache mit der auf SAP-Anwendungen zugegriffen wird </a:t>
            </a:r>
          </a:p>
          <a:p>
            <a:pPr lvl="1">
              <a:spcBef>
                <a:spcPts val="200"/>
              </a:spcBef>
            </a:pPr>
            <a:r>
              <a:rPr lang="de-DE" sz="1600" dirty="0"/>
              <a:t>z.B. für mobile Applikationen, IT-Integrationen, Desktop-Software</a:t>
            </a:r>
          </a:p>
          <a:p>
            <a:pPr>
              <a:spcBef>
                <a:spcPts val="200"/>
              </a:spcBef>
            </a:pPr>
            <a:endParaRPr lang="de-DE" sz="1800" dirty="0"/>
          </a:p>
        </p:txBody>
      </p:sp>
      <p:sp>
        <p:nvSpPr>
          <p:cNvPr id="5" name="Rectangle 3"/>
          <p:cNvSpPr txBox="1">
            <a:spLocks noChangeArrowheads="1"/>
          </p:cNvSpPr>
          <p:nvPr/>
        </p:nvSpPr>
        <p:spPr bwMode="auto">
          <a:xfrm>
            <a:off x="1701156" y="2564913"/>
            <a:ext cx="8709025" cy="3354709"/>
          </a:xfrm>
          <a:prstGeom prst="rect">
            <a:avLst/>
          </a:prstGeom>
          <a:noFill/>
          <a:ln w="9525">
            <a:noFill/>
            <a:miter lim="800000"/>
            <a:headEnd/>
            <a:tailEnd/>
          </a:ln>
          <a:effectLst/>
        </p:spPr>
        <p:txBody>
          <a:bodyPr vert="horz" wrap="square" lIns="216000" tIns="144000" rIns="216000" bIns="72000" numCol="1" anchor="t" anchorCtr="0" compatLnSpc="1">
            <a:prstTxWarp prst="textNoShape">
              <a:avLst/>
            </a:prstTxWarp>
            <a:normAutofit/>
          </a:bodyPr>
          <a:lstStyle>
            <a:lvl1pPr marL="179388" indent="-179388" algn="l" rtl="0" eaLnBrk="1" fontAlgn="base" hangingPunct="1">
              <a:spcBef>
                <a:spcPct val="30000"/>
              </a:spcBef>
              <a:spcAft>
                <a:spcPct val="0"/>
              </a:spcAft>
              <a:buClr>
                <a:schemeClr val="accent1"/>
              </a:buClr>
              <a:buFont typeface="Wingdings" pitchFamily="2" charset="2"/>
              <a:buChar char="§"/>
              <a:defRPr b="1">
                <a:solidFill>
                  <a:schemeClr val="hlink"/>
                </a:solidFill>
                <a:latin typeface="+mn-lt"/>
                <a:ea typeface="+mn-ea"/>
                <a:cs typeface="+mn-cs"/>
              </a:defRPr>
            </a:lvl1pPr>
            <a:lvl2pPr marL="358775" indent="-177800" algn="l" rtl="0" eaLnBrk="1" fontAlgn="base" hangingPunct="1">
              <a:spcBef>
                <a:spcPct val="20000"/>
              </a:spcBef>
              <a:spcAft>
                <a:spcPct val="0"/>
              </a:spcAft>
              <a:buClr>
                <a:schemeClr val="tx1"/>
              </a:buClr>
              <a:buFont typeface="Wingdings" pitchFamily="2" charset="2"/>
              <a:buChar char="§"/>
              <a:defRPr>
                <a:solidFill>
                  <a:schemeClr val="hlink"/>
                </a:solidFill>
                <a:latin typeface="+mn-lt"/>
              </a:defRPr>
            </a:lvl2pPr>
            <a:lvl3pPr marL="539750" indent="-179388" algn="l" rtl="0" eaLnBrk="1" fontAlgn="base" hangingPunct="1">
              <a:spcBef>
                <a:spcPct val="20000"/>
              </a:spcBef>
              <a:spcAft>
                <a:spcPct val="0"/>
              </a:spcAft>
              <a:buClr>
                <a:schemeClr val="accent2"/>
              </a:buClr>
              <a:buFont typeface="Wingdings" pitchFamily="2" charset="2"/>
              <a:buChar char="§"/>
              <a:defRPr>
                <a:solidFill>
                  <a:schemeClr val="hlink"/>
                </a:solidFill>
                <a:latin typeface="+mn-lt"/>
              </a:defRPr>
            </a:lvl3pPr>
            <a:lvl4pPr marL="719138" indent="-177800" algn="l" rtl="0" eaLnBrk="1" fontAlgn="base" hangingPunct="1">
              <a:spcBef>
                <a:spcPct val="0"/>
              </a:spcBef>
              <a:spcAft>
                <a:spcPct val="0"/>
              </a:spcAft>
              <a:buClr>
                <a:schemeClr val="tx1"/>
              </a:buClr>
              <a:buChar char="-"/>
              <a:defRPr>
                <a:solidFill>
                  <a:schemeClr val="hlink"/>
                </a:solidFill>
                <a:latin typeface="+mn-lt"/>
              </a:defRPr>
            </a:lvl4pPr>
            <a:lvl5pPr marL="900113" indent="-179388" algn="l" rtl="0" eaLnBrk="1" fontAlgn="base" hangingPunct="1">
              <a:spcBef>
                <a:spcPct val="20000"/>
              </a:spcBef>
              <a:spcAft>
                <a:spcPct val="0"/>
              </a:spcAft>
              <a:buClr>
                <a:schemeClr val="tx1"/>
              </a:buClr>
              <a:buChar char="-"/>
              <a:defRPr sz="1600">
                <a:solidFill>
                  <a:schemeClr val="tx1"/>
                </a:solidFill>
                <a:latin typeface="+mn-lt"/>
              </a:defRPr>
            </a:lvl5pPr>
            <a:lvl6pPr marL="1357313" indent="-179388" algn="l" rtl="0" eaLnBrk="1" fontAlgn="base" hangingPunct="1">
              <a:spcBef>
                <a:spcPct val="20000"/>
              </a:spcBef>
              <a:spcAft>
                <a:spcPct val="0"/>
              </a:spcAft>
              <a:buClr>
                <a:schemeClr val="tx1"/>
              </a:buClr>
              <a:buChar char="-"/>
              <a:defRPr sz="1600">
                <a:solidFill>
                  <a:schemeClr val="tx1"/>
                </a:solidFill>
                <a:latin typeface="+mn-lt"/>
              </a:defRPr>
            </a:lvl6pPr>
            <a:lvl7pPr marL="1814513" indent="-179388" algn="l" rtl="0" eaLnBrk="1" fontAlgn="base" hangingPunct="1">
              <a:spcBef>
                <a:spcPct val="20000"/>
              </a:spcBef>
              <a:spcAft>
                <a:spcPct val="0"/>
              </a:spcAft>
              <a:buClr>
                <a:schemeClr val="tx1"/>
              </a:buClr>
              <a:buChar char="-"/>
              <a:defRPr sz="1600">
                <a:solidFill>
                  <a:schemeClr val="tx1"/>
                </a:solidFill>
                <a:latin typeface="+mn-lt"/>
              </a:defRPr>
            </a:lvl7pPr>
            <a:lvl8pPr marL="2271713" indent="-179388" algn="l" rtl="0" eaLnBrk="1" fontAlgn="base" hangingPunct="1">
              <a:spcBef>
                <a:spcPct val="20000"/>
              </a:spcBef>
              <a:spcAft>
                <a:spcPct val="0"/>
              </a:spcAft>
              <a:buClr>
                <a:schemeClr val="tx1"/>
              </a:buClr>
              <a:buChar char="-"/>
              <a:defRPr sz="1600">
                <a:solidFill>
                  <a:schemeClr val="tx1"/>
                </a:solidFill>
                <a:latin typeface="+mn-lt"/>
              </a:defRPr>
            </a:lvl8pPr>
            <a:lvl9pPr marL="2728913" indent="-179388" algn="l" rtl="0" eaLnBrk="1" fontAlgn="base" hangingPunct="1">
              <a:spcBef>
                <a:spcPct val="20000"/>
              </a:spcBef>
              <a:spcAft>
                <a:spcPct val="0"/>
              </a:spcAft>
              <a:buClr>
                <a:schemeClr val="tx1"/>
              </a:buClr>
              <a:buChar char="-"/>
              <a:defRPr sz="1600">
                <a:solidFill>
                  <a:schemeClr val="tx1"/>
                </a:solidFill>
                <a:latin typeface="+mn-lt"/>
              </a:defRPr>
            </a:lvl9pPr>
          </a:lstStyle>
          <a:p>
            <a:pPr lvl="1">
              <a:buClr>
                <a:srgbClr val="000000"/>
              </a:buClr>
            </a:pPr>
            <a:endParaRPr lang="de-DE" sz="1200" kern="0" dirty="0">
              <a:solidFill>
                <a:srgbClr val="000000"/>
              </a:solidFill>
              <a:latin typeface="Arial" panose="020B0604020202020204"/>
            </a:endParaRPr>
          </a:p>
          <a:p>
            <a:pPr lvl="1">
              <a:buClr>
                <a:srgbClr val="000000"/>
              </a:buClr>
            </a:pPr>
            <a:endParaRPr lang="de-DE" sz="1200" kern="0" dirty="0">
              <a:solidFill>
                <a:srgbClr val="000000"/>
              </a:solidFill>
              <a:latin typeface="Arial" panose="020B0604020202020204"/>
            </a:endParaRPr>
          </a:p>
        </p:txBody>
      </p:sp>
      <p:pic>
        <p:nvPicPr>
          <p:cNvPr id="6" name="Picture 74" descr="scs_office"/>
          <p:cNvPicPr>
            <a:picLocks noChangeAspect="1" noChangeArrowheads="1"/>
          </p:cNvPicPr>
          <p:nvPr/>
        </p:nvPicPr>
        <p:blipFill>
          <a:blip r:embed="rId2"/>
          <a:srcRect/>
          <a:stretch>
            <a:fillRect/>
          </a:stretch>
        </p:blipFill>
        <p:spPr bwMode="auto">
          <a:xfrm>
            <a:off x="7481131" y="3415710"/>
            <a:ext cx="996302" cy="853493"/>
          </a:xfrm>
          <a:prstGeom prst="rect">
            <a:avLst/>
          </a:prstGeom>
          <a:noFill/>
          <a:ln w="9525">
            <a:noFill/>
            <a:miter lim="800000"/>
            <a:headEnd/>
            <a:tailEnd/>
          </a:ln>
        </p:spPr>
      </p:pic>
      <p:sp>
        <p:nvSpPr>
          <p:cNvPr id="7" name="AutoShape 75"/>
          <p:cNvSpPr>
            <a:spLocks noChangeArrowheads="1"/>
          </p:cNvSpPr>
          <p:nvPr/>
        </p:nvSpPr>
        <p:spPr bwMode="auto">
          <a:xfrm>
            <a:off x="9246846" y="3506434"/>
            <a:ext cx="1295361" cy="838371"/>
          </a:xfrm>
          <a:prstGeom prst="cloudCallout">
            <a:avLst>
              <a:gd name="adj1" fmla="val 65"/>
              <a:gd name="adj2" fmla="val 35370"/>
            </a:avLst>
          </a:prstGeom>
          <a:noFill/>
          <a:ln w="38100">
            <a:solidFill>
              <a:schemeClr val="tx1"/>
            </a:solidFill>
            <a:round/>
            <a:headEnd/>
            <a:tailEnd/>
          </a:ln>
        </p:spPr>
        <p:txBody>
          <a:bodyPr lIns="96771" tIns="48385" rIns="96771" bIns="48385"/>
          <a:lstStyle/>
          <a:p>
            <a:pPr algn="ctr" fontAlgn="base">
              <a:spcBef>
                <a:spcPct val="0"/>
              </a:spcBef>
              <a:spcAft>
                <a:spcPct val="0"/>
              </a:spcAft>
            </a:pPr>
            <a:endParaRPr lang="de-DE" sz="1600" b="1">
              <a:solidFill>
                <a:srgbClr val="4A4A4A"/>
              </a:solidFill>
              <a:latin typeface="Arial" panose="020B0604020202020204"/>
            </a:endParaRPr>
          </a:p>
        </p:txBody>
      </p:sp>
      <p:sp>
        <p:nvSpPr>
          <p:cNvPr id="8" name="AutoShape 76"/>
          <p:cNvSpPr>
            <a:spLocks noChangeArrowheads="1"/>
          </p:cNvSpPr>
          <p:nvPr/>
        </p:nvSpPr>
        <p:spPr bwMode="auto">
          <a:xfrm>
            <a:off x="1988282" y="3583723"/>
            <a:ext cx="1066866" cy="838371"/>
          </a:xfrm>
          <a:prstGeom prst="flowChartMultidocument">
            <a:avLst/>
          </a:prstGeom>
          <a:noFill/>
          <a:ln w="28575">
            <a:solidFill>
              <a:schemeClr val="tx1"/>
            </a:solidFill>
            <a:miter lim="800000"/>
            <a:headEnd/>
            <a:tailEnd/>
          </a:ln>
        </p:spPr>
        <p:txBody>
          <a:bodyPr wrap="none" lIns="96771" tIns="48385" rIns="96771" bIns="48385" anchor="ctr"/>
          <a:lstStyle/>
          <a:p>
            <a:pPr algn="ctr" fontAlgn="base">
              <a:spcBef>
                <a:spcPct val="0"/>
              </a:spcBef>
              <a:spcAft>
                <a:spcPct val="0"/>
              </a:spcAft>
            </a:pPr>
            <a:r>
              <a:rPr lang="de-DE" sz="1600" b="1">
                <a:solidFill>
                  <a:srgbClr val="4A4A4A"/>
                </a:solidFill>
                <a:latin typeface="Arial" panose="020B0604020202020204"/>
              </a:rPr>
              <a:t>www.</a:t>
            </a:r>
          </a:p>
        </p:txBody>
      </p:sp>
      <p:sp>
        <p:nvSpPr>
          <p:cNvPr id="9" name="Pfeil nach links und rechts 47"/>
          <p:cNvSpPr>
            <a:spLocks noChangeArrowheads="1"/>
          </p:cNvSpPr>
          <p:nvPr/>
        </p:nvSpPr>
        <p:spPr bwMode="auto">
          <a:xfrm rot="5400000">
            <a:off x="1786674" y="4709394"/>
            <a:ext cx="1436491" cy="273856"/>
          </a:xfrm>
          <a:prstGeom prst="leftArrow">
            <a:avLst>
              <a:gd name="adj1" fmla="val 50000"/>
              <a:gd name="adj2" fmla="val 131135"/>
            </a:avLst>
          </a:prstGeom>
          <a:ln>
            <a:headEnd/>
            <a:tailEnd/>
          </a:ln>
        </p:spPr>
        <p:style>
          <a:lnRef idx="2">
            <a:schemeClr val="accent2"/>
          </a:lnRef>
          <a:fillRef idx="1">
            <a:schemeClr val="lt1"/>
          </a:fillRef>
          <a:effectRef idx="0">
            <a:schemeClr val="accent2"/>
          </a:effectRef>
          <a:fontRef idx="minor">
            <a:schemeClr val="dk1"/>
          </a:fontRef>
        </p:style>
        <p:txBody>
          <a:bodyPr rot="10800000" vert="eaVert" lIns="96771" tIns="48385" rIns="96771" bIns="48385"/>
          <a:lstStyle/>
          <a:p>
            <a:pPr algn="ctr" eaLnBrk="0" fontAlgn="base" hangingPunct="0">
              <a:spcBef>
                <a:spcPct val="50000"/>
              </a:spcBef>
              <a:spcAft>
                <a:spcPct val="0"/>
              </a:spcAft>
              <a:defRPr/>
            </a:pPr>
            <a:endParaRPr lang="de-DE" sz="1500" b="1">
              <a:solidFill>
                <a:srgbClr val="000000"/>
              </a:solidFill>
              <a:latin typeface="Arial" panose="020B0604020202020204"/>
            </a:endParaRPr>
          </a:p>
        </p:txBody>
      </p:sp>
      <p:sp>
        <p:nvSpPr>
          <p:cNvPr id="10" name="Pfeil nach links und rechts 47"/>
          <p:cNvSpPr>
            <a:spLocks noChangeArrowheads="1"/>
          </p:cNvSpPr>
          <p:nvPr/>
        </p:nvSpPr>
        <p:spPr bwMode="auto">
          <a:xfrm rot="5400000">
            <a:off x="7281201" y="4709394"/>
            <a:ext cx="1436491" cy="273856"/>
          </a:xfrm>
          <a:prstGeom prst="leftArrow">
            <a:avLst>
              <a:gd name="adj1" fmla="val 50000"/>
              <a:gd name="adj2" fmla="val 131135"/>
            </a:avLst>
          </a:prstGeom>
          <a:ln>
            <a:headEnd/>
            <a:tailEnd/>
          </a:ln>
        </p:spPr>
        <p:style>
          <a:lnRef idx="2">
            <a:schemeClr val="accent2"/>
          </a:lnRef>
          <a:fillRef idx="1">
            <a:schemeClr val="lt1"/>
          </a:fillRef>
          <a:effectRef idx="0">
            <a:schemeClr val="accent2"/>
          </a:effectRef>
          <a:fontRef idx="minor">
            <a:schemeClr val="dk1"/>
          </a:fontRef>
        </p:style>
        <p:txBody>
          <a:bodyPr rot="10800000" vert="eaVert" lIns="96771" tIns="48385" rIns="96771" bIns="48385"/>
          <a:lstStyle/>
          <a:p>
            <a:pPr algn="ctr" eaLnBrk="0" fontAlgn="base" hangingPunct="0">
              <a:spcBef>
                <a:spcPct val="50000"/>
              </a:spcBef>
              <a:spcAft>
                <a:spcPct val="0"/>
              </a:spcAft>
              <a:defRPr/>
            </a:pPr>
            <a:endParaRPr lang="de-DE" sz="1500" b="1">
              <a:solidFill>
                <a:srgbClr val="000000"/>
              </a:solidFill>
              <a:latin typeface="Arial" panose="020B0604020202020204"/>
            </a:endParaRPr>
          </a:p>
        </p:txBody>
      </p:sp>
      <p:sp>
        <p:nvSpPr>
          <p:cNvPr id="11" name="Pfeil nach links und rechts 47"/>
          <p:cNvSpPr>
            <a:spLocks noChangeArrowheads="1"/>
          </p:cNvSpPr>
          <p:nvPr/>
        </p:nvSpPr>
        <p:spPr bwMode="auto">
          <a:xfrm rot="5400000">
            <a:off x="9198126" y="4709394"/>
            <a:ext cx="1436491" cy="273856"/>
          </a:xfrm>
          <a:prstGeom prst="leftArrow">
            <a:avLst>
              <a:gd name="adj1" fmla="val 50000"/>
              <a:gd name="adj2" fmla="val 131135"/>
            </a:avLst>
          </a:prstGeom>
          <a:ln>
            <a:headEnd/>
            <a:tailEnd/>
          </a:ln>
        </p:spPr>
        <p:style>
          <a:lnRef idx="2">
            <a:schemeClr val="accent2"/>
          </a:lnRef>
          <a:fillRef idx="1">
            <a:schemeClr val="lt1"/>
          </a:fillRef>
          <a:effectRef idx="0">
            <a:schemeClr val="accent2"/>
          </a:effectRef>
          <a:fontRef idx="minor">
            <a:schemeClr val="dk1"/>
          </a:fontRef>
        </p:style>
        <p:txBody>
          <a:bodyPr rot="10800000" vert="eaVert" lIns="96771" tIns="48385" rIns="96771" bIns="48385"/>
          <a:lstStyle/>
          <a:p>
            <a:pPr algn="ctr" eaLnBrk="0" fontAlgn="base" hangingPunct="0">
              <a:spcBef>
                <a:spcPct val="50000"/>
              </a:spcBef>
              <a:spcAft>
                <a:spcPct val="0"/>
              </a:spcAft>
              <a:defRPr/>
            </a:pPr>
            <a:endParaRPr lang="de-DE" sz="1500" b="1">
              <a:solidFill>
                <a:srgbClr val="000000"/>
              </a:solidFill>
              <a:latin typeface="Arial" panose="020B0604020202020204"/>
            </a:endParaRPr>
          </a:p>
        </p:txBody>
      </p:sp>
      <p:sp>
        <p:nvSpPr>
          <p:cNvPr id="12" name="Abgerundetes Rechteck 11"/>
          <p:cNvSpPr>
            <a:spLocks noChangeArrowheads="1"/>
          </p:cNvSpPr>
          <p:nvPr/>
        </p:nvSpPr>
        <p:spPr bwMode="auto">
          <a:xfrm>
            <a:off x="7252635" y="4700988"/>
            <a:ext cx="1601140" cy="482190"/>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000000"/>
            </a:solidFill>
            <a:round/>
            <a:headEnd/>
            <a:tailEnd/>
          </a:ln>
          <a:effectLst>
            <a:outerShdw dist="20000" dir="5400000" rotWithShape="0">
              <a:srgbClr val="000000">
                <a:alpha val="37999"/>
              </a:srgbClr>
            </a:outerShdw>
          </a:effectLst>
        </p:spPr>
        <p:txBody>
          <a:bodyPr lIns="96771" tIns="48385" rIns="96771" bIns="48385"/>
          <a:lstStyle/>
          <a:p>
            <a:pPr algn="ctr" eaLnBrk="0" fontAlgn="base" hangingPunct="0">
              <a:spcBef>
                <a:spcPct val="50000"/>
              </a:spcBef>
              <a:spcAft>
                <a:spcPct val="0"/>
              </a:spcAft>
              <a:defRPr/>
            </a:pPr>
            <a:r>
              <a:rPr lang="de-DE" sz="1300" b="1">
                <a:solidFill>
                  <a:srgbClr val="000000"/>
                </a:solidFill>
                <a:latin typeface="Arial" panose="020B0604020202020204"/>
              </a:rPr>
              <a:t>Duet Enterprise</a:t>
            </a:r>
          </a:p>
        </p:txBody>
      </p:sp>
      <p:sp>
        <p:nvSpPr>
          <p:cNvPr id="13" name="AutoShape 81" descr="9k="/>
          <p:cNvSpPr>
            <a:spLocks noChangeAspect="1" noChangeArrowheads="1"/>
          </p:cNvSpPr>
          <p:nvPr/>
        </p:nvSpPr>
        <p:spPr bwMode="auto">
          <a:xfrm>
            <a:off x="7701223" y="3408987"/>
            <a:ext cx="322580" cy="322580"/>
          </a:xfrm>
          <a:prstGeom prst="rect">
            <a:avLst/>
          </a:prstGeom>
          <a:noFill/>
          <a:ln w="9525">
            <a:noFill/>
            <a:miter lim="800000"/>
            <a:headEnd/>
            <a:tailEnd/>
          </a:ln>
        </p:spPr>
        <p:txBody>
          <a:bodyPr lIns="96771" tIns="48385" rIns="96771" bIns="48385"/>
          <a:lstStyle/>
          <a:p>
            <a:pPr fontAlgn="base">
              <a:spcBef>
                <a:spcPct val="0"/>
              </a:spcBef>
              <a:spcAft>
                <a:spcPct val="0"/>
              </a:spcAft>
            </a:pPr>
            <a:endParaRPr lang="de-DE" sz="1600" b="1">
              <a:solidFill>
                <a:srgbClr val="4A4A4A"/>
              </a:solidFill>
              <a:latin typeface="Arial" panose="020B0604020202020204"/>
            </a:endParaRPr>
          </a:p>
        </p:txBody>
      </p:sp>
      <p:sp>
        <p:nvSpPr>
          <p:cNvPr id="14" name="Rectangle 83"/>
          <p:cNvSpPr>
            <a:spLocks noChangeArrowheads="1"/>
          </p:cNvSpPr>
          <p:nvPr/>
        </p:nvSpPr>
        <p:spPr bwMode="auto">
          <a:xfrm>
            <a:off x="6720045" y="3177134"/>
            <a:ext cx="2286621" cy="343936"/>
          </a:xfrm>
          <a:prstGeom prst="rect">
            <a:avLst/>
          </a:prstGeom>
          <a:noFill/>
          <a:ln w="9525">
            <a:noFill/>
            <a:miter lim="800000"/>
            <a:headEnd/>
            <a:tailEnd/>
          </a:ln>
        </p:spPr>
        <p:txBody>
          <a:bodyPr lIns="96771" tIns="48385" rIns="96771" bIns="48385">
            <a:spAutoFit/>
          </a:bodyPr>
          <a:lstStyle/>
          <a:p>
            <a:pPr algn="ctr" fontAlgn="base">
              <a:spcBef>
                <a:spcPct val="0"/>
              </a:spcBef>
              <a:spcAft>
                <a:spcPct val="0"/>
              </a:spcAft>
            </a:pPr>
            <a:r>
              <a:rPr kumimoji="1" lang="de-DE" sz="1600" i="1">
                <a:solidFill>
                  <a:srgbClr val="000000"/>
                </a:solidFill>
                <a:latin typeface="Arial" panose="020B0604020202020204"/>
              </a:rPr>
              <a:t>Enterprise Software</a:t>
            </a:r>
          </a:p>
        </p:txBody>
      </p:sp>
      <p:sp>
        <p:nvSpPr>
          <p:cNvPr id="15" name="Rectangle 85"/>
          <p:cNvSpPr>
            <a:spLocks noChangeArrowheads="1"/>
          </p:cNvSpPr>
          <p:nvPr/>
        </p:nvSpPr>
        <p:spPr bwMode="auto">
          <a:xfrm>
            <a:off x="1378404" y="3177134"/>
            <a:ext cx="2629364" cy="343936"/>
          </a:xfrm>
          <a:prstGeom prst="rect">
            <a:avLst/>
          </a:prstGeom>
          <a:noFill/>
          <a:ln w="9525">
            <a:noFill/>
            <a:miter lim="800000"/>
            <a:headEnd/>
            <a:tailEnd/>
          </a:ln>
        </p:spPr>
        <p:txBody>
          <a:bodyPr lIns="96771" tIns="48385" rIns="96771" bIns="48385">
            <a:spAutoFit/>
          </a:bodyPr>
          <a:lstStyle/>
          <a:p>
            <a:pPr algn="ctr" fontAlgn="base">
              <a:spcBef>
                <a:spcPct val="0"/>
              </a:spcBef>
              <a:spcAft>
                <a:spcPct val="0"/>
              </a:spcAft>
            </a:pPr>
            <a:r>
              <a:rPr kumimoji="1" lang="de-DE" sz="1600" i="1" dirty="0">
                <a:solidFill>
                  <a:srgbClr val="000000"/>
                </a:solidFill>
                <a:latin typeface="Arial" panose="020B0604020202020204"/>
              </a:rPr>
              <a:t>Internet Applikationen</a:t>
            </a:r>
          </a:p>
        </p:txBody>
      </p:sp>
      <p:pic>
        <p:nvPicPr>
          <p:cNvPr id="16" name="Picture 4"/>
          <p:cNvPicPr>
            <a:picLocks noChangeAspect="1" noChangeArrowheads="1"/>
          </p:cNvPicPr>
          <p:nvPr/>
        </p:nvPicPr>
        <p:blipFill>
          <a:blip r:embed="rId3"/>
          <a:srcRect r="3516"/>
          <a:stretch>
            <a:fillRect/>
          </a:stretch>
        </p:blipFill>
        <p:spPr bwMode="auto">
          <a:xfrm>
            <a:off x="4282212" y="3450993"/>
            <a:ext cx="638440" cy="661961"/>
          </a:xfrm>
          <a:prstGeom prst="rect">
            <a:avLst/>
          </a:prstGeom>
          <a:noFill/>
          <a:ln w="9525" algn="ctr">
            <a:noFill/>
            <a:miter lim="800000"/>
            <a:headEnd/>
            <a:tailEnd/>
          </a:ln>
        </p:spPr>
      </p:pic>
      <p:pic>
        <p:nvPicPr>
          <p:cNvPr id="17" name="Picture 5"/>
          <p:cNvPicPr>
            <a:picLocks noChangeAspect="1" noChangeArrowheads="1"/>
          </p:cNvPicPr>
          <p:nvPr/>
        </p:nvPicPr>
        <p:blipFill>
          <a:blip r:embed="rId4"/>
          <a:srcRect l="17473" t="9245" r="21909" b="7031"/>
          <a:stretch>
            <a:fillRect/>
          </a:stretch>
        </p:blipFill>
        <p:spPr bwMode="auto">
          <a:xfrm>
            <a:off x="5659901" y="3536677"/>
            <a:ext cx="451949" cy="643479"/>
          </a:xfrm>
          <a:prstGeom prst="rect">
            <a:avLst/>
          </a:prstGeom>
          <a:noFill/>
          <a:ln w="9525" algn="ctr">
            <a:noFill/>
            <a:miter lim="800000"/>
            <a:headEnd/>
            <a:tailEnd/>
          </a:ln>
        </p:spPr>
      </p:pic>
      <p:pic>
        <p:nvPicPr>
          <p:cNvPr id="18" name="Picture 6"/>
          <p:cNvPicPr>
            <a:picLocks noChangeAspect="1" noChangeArrowheads="1"/>
          </p:cNvPicPr>
          <p:nvPr/>
        </p:nvPicPr>
        <p:blipFill>
          <a:blip r:embed="rId4"/>
          <a:srcRect l="17473" t="9245" r="21909" b="7031"/>
          <a:stretch>
            <a:fillRect/>
          </a:stretch>
        </p:blipFill>
        <p:spPr bwMode="auto">
          <a:xfrm rot="4963202">
            <a:off x="4903010" y="3747530"/>
            <a:ext cx="556114" cy="793009"/>
          </a:xfrm>
          <a:prstGeom prst="rect">
            <a:avLst/>
          </a:prstGeom>
          <a:noFill/>
          <a:ln w="9525" algn="ctr">
            <a:noFill/>
            <a:miter lim="800000"/>
            <a:headEnd/>
            <a:tailEnd/>
          </a:ln>
        </p:spPr>
      </p:pic>
      <p:sp>
        <p:nvSpPr>
          <p:cNvPr id="19" name="Pfeil nach links und rechts 47"/>
          <p:cNvSpPr>
            <a:spLocks noChangeArrowheads="1"/>
          </p:cNvSpPr>
          <p:nvPr/>
        </p:nvSpPr>
        <p:spPr bwMode="auto">
          <a:xfrm rot="5400000">
            <a:off x="3808422" y="4697627"/>
            <a:ext cx="1436490" cy="273858"/>
          </a:xfrm>
          <a:prstGeom prst="leftArrow">
            <a:avLst>
              <a:gd name="adj1" fmla="val 50000"/>
              <a:gd name="adj2" fmla="val 131135"/>
            </a:avLst>
          </a:prstGeom>
          <a:ln>
            <a:headEnd/>
            <a:tailEnd/>
          </a:ln>
        </p:spPr>
        <p:style>
          <a:lnRef idx="2">
            <a:schemeClr val="accent2"/>
          </a:lnRef>
          <a:fillRef idx="1">
            <a:schemeClr val="lt1"/>
          </a:fillRef>
          <a:effectRef idx="0">
            <a:schemeClr val="accent2"/>
          </a:effectRef>
          <a:fontRef idx="minor">
            <a:schemeClr val="dk1"/>
          </a:fontRef>
        </p:style>
        <p:txBody>
          <a:bodyPr rot="10800000" vert="eaVert" lIns="96771" tIns="48385" rIns="96771" bIns="48385"/>
          <a:lstStyle/>
          <a:p>
            <a:pPr algn="ctr" eaLnBrk="0" fontAlgn="base" hangingPunct="0">
              <a:spcBef>
                <a:spcPct val="50000"/>
              </a:spcBef>
              <a:spcAft>
                <a:spcPct val="0"/>
              </a:spcAft>
              <a:defRPr/>
            </a:pPr>
            <a:endParaRPr lang="de-DE" sz="1500" b="1">
              <a:solidFill>
                <a:srgbClr val="000000"/>
              </a:solidFill>
              <a:latin typeface="Arial" panose="020B0604020202020204"/>
            </a:endParaRPr>
          </a:p>
        </p:txBody>
      </p:sp>
      <p:sp>
        <p:nvSpPr>
          <p:cNvPr id="20" name="Pfeil nach links und rechts 47"/>
          <p:cNvSpPr>
            <a:spLocks noChangeArrowheads="1"/>
          </p:cNvSpPr>
          <p:nvPr/>
        </p:nvSpPr>
        <p:spPr bwMode="auto">
          <a:xfrm rot="5400000">
            <a:off x="5149145" y="4697627"/>
            <a:ext cx="1436490" cy="273858"/>
          </a:xfrm>
          <a:prstGeom prst="leftArrow">
            <a:avLst>
              <a:gd name="adj1" fmla="val 50000"/>
              <a:gd name="adj2" fmla="val 131135"/>
            </a:avLst>
          </a:prstGeom>
          <a:ln>
            <a:headEnd/>
            <a:tailEnd/>
          </a:ln>
        </p:spPr>
        <p:style>
          <a:lnRef idx="2">
            <a:schemeClr val="accent2"/>
          </a:lnRef>
          <a:fillRef idx="1">
            <a:schemeClr val="lt1"/>
          </a:fillRef>
          <a:effectRef idx="0">
            <a:schemeClr val="accent2"/>
          </a:effectRef>
          <a:fontRef idx="minor">
            <a:schemeClr val="dk1"/>
          </a:fontRef>
        </p:style>
        <p:txBody>
          <a:bodyPr rot="10800000" vert="eaVert" lIns="96771" tIns="48385" rIns="96771" bIns="48385"/>
          <a:lstStyle/>
          <a:p>
            <a:pPr algn="ctr" eaLnBrk="0" fontAlgn="base" hangingPunct="0">
              <a:spcBef>
                <a:spcPct val="50000"/>
              </a:spcBef>
              <a:spcAft>
                <a:spcPct val="0"/>
              </a:spcAft>
              <a:defRPr/>
            </a:pPr>
            <a:endParaRPr lang="de-DE" sz="1500" b="1">
              <a:solidFill>
                <a:srgbClr val="000000"/>
              </a:solidFill>
              <a:latin typeface="Arial" panose="020B0604020202020204"/>
            </a:endParaRPr>
          </a:p>
        </p:txBody>
      </p:sp>
      <p:sp>
        <p:nvSpPr>
          <p:cNvPr id="21" name="Abgerundetes Rechteck 41"/>
          <p:cNvSpPr>
            <a:spLocks noChangeArrowheads="1"/>
          </p:cNvSpPr>
          <p:nvPr/>
        </p:nvSpPr>
        <p:spPr bwMode="auto">
          <a:xfrm>
            <a:off x="3746259" y="4700988"/>
            <a:ext cx="1601139" cy="482190"/>
          </a:xfrm>
          <a:prstGeom prst="roundRect">
            <a:avLst>
              <a:gd name="adj" fmla="val 16667"/>
            </a:avLst>
          </a:prstGeom>
          <a:gradFill rotWithShape="1">
            <a:gsLst>
              <a:gs pos="0">
                <a:srgbClr val="BCBCBC"/>
              </a:gs>
              <a:gs pos="35001">
                <a:srgbClr val="D0D0D0"/>
              </a:gs>
              <a:gs pos="100000">
                <a:srgbClr val="EDEDED"/>
              </a:gs>
            </a:gsLst>
            <a:lin ang="16200000" scaled="1"/>
          </a:gradFill>
          <a:ln w="9525" algn="ctr">
            <a:solidFill>
              <a:srgbClr val="000000"/>
            </a:solidFill>
            <a:round/>
            <a:headEnd/>
            <a:tailEnd/>
          </a:ln>
          <a:effectLst>
            <a:outerShdw dist="20000" dir="5400000" rotWithShape="0">
              <a:srgbClr val="000000">
                <a:alpha val="37999"/>
              </a:srgbClr>
            </a:outerShdw>
          </a:effectLst>
        </p:spPr>
        <p:txBody>
          <a:bodyPr lIns="96771" tIns="48385" rIns="96771" bIns="48385"/>
          <a:lstStyle/>
          <a:p>
            <a:pPr algn="ctr" eaLnBrk="0" fontAlgn="base" hangingPunct="0">
              <a:spcBef>
                <a:spcPct val="50000"/>
              </a:spcBef>
              <a:spcAft>
                <a:spcPct val="0"/>
              </a:spcAft>
              <a:defRPr/>
            </a:pPr>
            <a:r>
              <a:rPr lang="de-DE" sz="1300" b="1" dirty="0" err="1">
                <a:solidFill>
                  <a:srgbClr val="000000"/>
                </a:solidFill>
                <a:latin typeface="Arial" panose="020B0604020202020204"/>
              </a:rPr>
              <a:t>Sybase</a:t>
            </a:r>
            <a:r>
              <a:rPr lang="de-DE" sz="1300" b="1" dirty="0">
                <a:solidFill>
                  <a:srgbClr val="000000"/>
                </a:solidFill>
                <a:latin typeface="Arial" panose="020B0604020202020204"/>
              </a:rPr>
              <a:t> </a:t>
            </a:r>
            <a:r>
              <a:rPr lang="de-DE" sz="1300" b="1" dirty="0" err="1">
                <a:solidFill>
                  <a:srgbClr val="000000"/>
                </a:solidFill>
                <a:latin typeface="Arial" panose="020B0604020202020204"/>
              </a:rPr>
              <a:t>Unwired</a:t>
            </a:r>
            <a:r>
              <a:rPr lang="de-DE" sz="1300" b="1" dirty="0">
                <a:solidFill>
                  <a:srgbClr val="000000"/>
                </a:solidFill>
                <a:latin typeface="Arial" panose="020B0604020202020204"/>
              </a:rPr>
              <a:t> </a:t>
            </a:r>
            <a:r>
              <a:rPr lang="de-DE" sz="1300" b="1" dirty="0" err="1">
                <a:solidFill>
                  <a:srgbClr val="000000"/>
                </a:solidFill>
                <a:latin typeface="Arial" panose="020B0604020202020204"/>
              </a:rPr>
              <a:t>Platform</a:t>
            </a:r>
            <a:endParaRPr lang="de-DE" sz="1300" b="1" dirty="0">
              <a:solidFill>
                <a:srgbClr val="000000"/>
              </a:solidFill>
              <a:latin typeface="Arial" panose="020B0604020202020204"/>
            </a:endParaRPr>
          </a:p>
        </p:txBody>
      </p:sp>
      <p:sp>
        <p:nvSpPr>
          <p:cNvPr id="22" name="Rectangle 92"/>
          <p:cNvSpPr>
            <a:spLocks noChangeArrowheads="1"/>
          </p:cNvSpPr>
          <p:nvPr/>
        </p:nvSpPr>
        <p:spPr bwMode="auto">
          <a:xfrm>
            <a:off x="4129324" y="3177134"/>
            <a:ext cx="2254700" cy="590158"/>
          </a:xfrm>
          <a:prstGeom prst="rect">
            <a:avLst/>
          </a:prstGeom>
          <a:noFill/>
          <a:ln w="9525">
            <a:noFill/>
            <a:miter lim="800000"/>
            <a:headEnd/>
            <a:tailEnd/>
          </a:ln>
        </p:spPr>
        <p:txBody>
          <a:bodyPr wrap="square" lIns="96771" tIns="48385" rIns="96771" bIns="48385">
            <a:spAutoFit/>
          </a:bodyPr>
          <a:lstStyle/>
          <a:p>
            <a:pPr algn="ctr" fontAlgn="base">
              <a:spcBef>
                <a:spcPct val="0"/>
              </a:spcBef>
              <a:spcAft>
                <a:spcPct val="0"/>
              </a:spcAft>
            </a:pPr>
            <a:r>
              <a:rPr kumimoji="1" lang="de-DE" sz="1600" i="1" dirty="0">
                <a:solidFill>
                  <a:srgbClr val="000000"/>
                </a:solidFill>
                <a:latin typeface="Arial" panose="020B0604020202020204"/>
              </a:rPr>
              <a:t>Mobile Geräte &amp; SAP UI5</a:t>
            </a:r>
          </a:p>
        </p:txBody>
      </p:sp>
      <p:sp>
        <p:nvSpPr>
          <p:cNvPr id="23" name="Abgerundetes Rechteck 41"/>
          <p:cNvSpPr/>
          <p:nvPr/>
        </p:nvSpPr>
        <p:spPr bwMode="auto">
          <a:xfrm>
            <a:off x="1842705" y="5337748"/>
            <a:ext cx="8687819" cy="532592"/>
          </a:xfrm>
          <a:prstGeom prst="roundRect">
            <a:avLst/>
          </a:prstGeom>
          <a:solidFill>
            <a:schemeClr val="bg1">
              <a:lumMod val="65000"/>
            </a:schemeClr>
          </a:solidFill>
          <a:ln>
            <a:solidFill>
              <a:schemeClr val="accent2">
                <a:lumMod val="60000"/>
                <a:lumOff val="40000"/>
              </a:schemeClr>
            </a:solidFill>
          </a:ln>
        </p:spPr>
        <p:style>
          <a:lnRef idx="1">
            <a:schemeClr val="accent6"/>
          </a:lnRef>
          <a:fillRef idx="2">
            <a:schemeClr val="accent6"/>
          </a:fillRef>
          <a:effectRef idx="1">
            <a:schemeClr val="accent6"/>
          </a:effectRef>
          <a:fontRef idx="minor">
            <a:schemeClr val="dk1"/>
          </a:fontRef>
        </p:style>
        <p:txBody>
          <a:bodyPr lIns="96771" tIns="48385" rIns="96771" bIns="48385"/>
          <a:lstStyle/>
          <a:p>
            <a:pPr algn="ctr" eaLnBrk="0" fontAlgn="base" hangingPunct="0">
              <a:spcBef>
                <a:spcPct val="50000"/>
              </a:spcBef>
              <a:spcAft>
                <a:spcPct val="0"/>
              </a:spcAft>
              <a:defRPr/>
            </a:pPr>
            <a:r>
              <a:rPr lang="de-DE" sz="1500" b="1" dirty="0">
                <a:solidFill>
                  <a:srgbClr val="000000"/>
                </a:solidFill>
                <a:latin typeface="Arial" panose="020B0604020202020204"/>
              </a:rPr>
              <a:t>SAP NetWeaver Gateway</a:t>
            </a:r>
          </a:p>
        </p:txBody>
      </p:sp>
      <p:sp>
        <p:nvSpPr>
          <p:cNvPr id="24" name="Pfeil nach links und rechts 47"/>
          <p:cNvSpPr>
            <a:spLocks noChangeArrowheads="1"/>
          </p:cNvSpPr>
          <p:nvPr/>
        </p:nvSpPr>
        <p:spPr bwMode="auto">
          <a:xfrm rot="5400000">
            <a:off x="5942154" y="5934184"/>
            <a:ext cx="609878" cy="273858"/>
          </a:xfrm>
          <a:prstGeom prst="leftArrow">
            <a:avLst>
              <a:gd name="adj1" fmla="val 50000"/>
              <a:gd name="adj2" fmla="val 55675"/>
            </a:avLst>
          </a:prstGeom>
          <a:ln>
            <a:headEnd/>
            <a:tailEnd/>
          </a:ln>
        </p:spPr>
        <p:style>
          <a:lnRef idx="2">
            <a:schemeClr val="accent2"/>
          </a:lnRef>
          <a:fillRef idx="1">
            <a:schemeClr val="lt1"/>
          </a:fillRef>
          <a:effectRef idx="0">
            <a:schemeClr val="accent2"/>
          </a:effectRef>
          <a:fontRef idx="minor">
            <a:schemeClr val="dk1"/>
          </a:fontRef>
        </p:style>
        <p:txBody>
          <a:bodyPr rot="10800000" vert="eaVert" lIns="96771" tIns="48385" rIns="96771" bIns="48385"/>
          <a:lstStyle/>
          <a:p>
            <a:pPr algn="ctr" eaLnBrk="0" fontAlgn="base" hangingPunct="0">
              <a:spcBef>
                <a:spcPct val="50000"/>
              </a:spcBef>
              <a:spcAft>
                <a:spcPct val="0"/>
              </a:spcAft>
              <a:defRPr/>
            </a:pPr>
            <a:endParaRPr lang="de-DE" sz="1500" b="1">
              <a:solidFill>
                <a:srgbClr val="000000"/>
              </a:solidFill>
              <a:latin typeface="Arial" panose="020B0604020202020204"/>
            </a:endParaRPr>
          </a:p>
        </p:txBody>
      </p:sp>
      <p:sp>
        <p:nvSpPr>
          <p:cNvPr id="25" name="Flussdiagramm: Alternativer Prozess 24"/>
          <p:cNvSpPr/>
          <p:nvPr/>
        </p:nvSpPr>
        <p:spPr bwMode="auto">
          <a:xfrm>
            <a:off x="1822539" y="6021288"/>
            <a:ext cx="8707980" cy="381384"/>
          </a:xfrm>
          <a:prstGeom prst="flowChartAlternateProcess">
            <a:avLst/>
          </a:prstGeom>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500" b="1" dirty="0">
                <a:solidFill>
                  <a:srgbClr val="000000"/>
                </a:solidFill>
                <a:latin typeface="Arial" panose="020B0604020202020204"/>
              </a:rPr>
              <a:t>SAP ERP/CRM/SRM</a:t>
            </a:r>
          </a:p>
        </p:txBody>
      </p:sp>
    </p:spTree>
    <p:extLst>
      <p:ext uri="{BB962C8B-B14F-4D97-AF65-F5344CB8AC3E}">
        <p14:creationId xmlns:p14="http://schemas.microsoft.com/office/powerpoint/2010/main" val="1626360792"/>
      </p:ext>
    </p:extLst>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Die Lösung: SAP Gateway</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48</a:t>
            </a:fld>
            <a:endParaRPr lang="de-DE">
              <a:solidFill>
                <a:srgbClr val="000000"/>
              </a:solidFill>
              <a:latin typeface="Arial" panose="020B0604020202020204"/>
            </a:endParaRPr>
          </a:p>
        </p:txBody>
      </p:sp>
      <p:pic>
        <p:nvPicPr>
          <p:cNvPr id="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5996" y="1700809"/>
            <a:ext cx="8394460" cy="39776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6081264"/>
      </p:ext>
    </p:extLst>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NetWeaver Gateway Software Komponenten</a:t>
            </a:r>
            <a:endParaRPr lang="en-US" dirty="0"/>
          </a:p>
        </p:txBody>
      </p:sp>
      <p:sp>
        <p:nvSpPr>
          <p:cNvPr id="3" name="Datumsplatzhalter 2"/>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49</a:t>
            </a:fld>
            <a:endParaRPr lang="de-DE">
              <a:solidFill>
                <a:srgbClr val="000000"/>
              </a:solidFill>
              <a:latin typeface="Arial" panose="020B0604020202020204"/>
            </a:endParaRPr>
          </a:p>
        </p:txBody>
      </p:sp>
      <p:graphicFrame>
        <p:nvGraphicFramePr>
          <p:cNvPr id="6" name="Tabelle 5"/>
          <p:cNvGraphicFramePr>
            <a:graphicFrameLocks noGrp="1"/>
          </p:cNvGraphicFramePr>
          <p:nvPr/>
        </p:nvGraphicFramePr>
        <p:xfrm>
          <a:off x="1919538" y="1124744"/>
          <a:ext cx="8136903" cy="5323840"/>
        </p:xfrm>
        <a:graphic>
          <a:graphicData uri="http://schemas.openxmlformats.org/drawingml/2006/table">
            <a:tbl>
              <a:tblPr firstRow="1" bandRow="1">
                <a:tableStyleId>{5C22544A-7EE6-4342-B048-85BDC9FD1C3A}</a:tableStyleId>
              </a:tblPr>
              <a:tblGrid>
                <a:gridCol w="1988181">
                  <a:extLst>
                    <a:ext uri="{9D8B030D-6E8A-4147-A177-3AD203B41FA5}">
                      <a16:colId xmlns:a16="http://schemas.microsoft.com/office/drawing/2014/main" val="20000"/>
                    </a:ext>
                  </a:extLst>
                </a:gridCol>
                <a:gridCol w="4852579">
                  <a:extLst>
                    <a:ext uri="{9D8B030D-6E8A-4147-A177-3AD203B41FA5}">
                      <a16:colId xmlns:a16="http://schemas.microsoft.com/office/drawing/2014/main" val="20001"/>
                    </a:ext>
                  </a:extLst>
                </a:gridCol>
                <a:gridCol w="1296143">
                  <a:extLst>
                    <a:ext uri="{9D8B030D-6E8A-4147-A177-3AD203B41FA5}">
                      <a16:colId xmlns:a16="http://schemas.microsoft.com/office/drawing/2014/main" val="20002"/>
                    </a:ext>
                  </a:extLst>
                </a:gridCol>
              </a:tblGrid>
              <a:tr h="370840">
                <a:tc>
                  <a:txBody>
                    <a:bodyPr/>
                    <a:lstStyle/>
                    <a:p>
                      <a:r>
                        <a:rPr lang="en-US" dirty="0" err="1">
                          <a:solidFill>
                            <a:schemeClr val="tx1"/>
                          </a:solidFill>
                        </a:rPr>
                        <a:t>Komponente</a:t>
                      </a:r>
                      <a:endParaRPr lang="en-US" dirty="0">
                        <a:solidFill>
                          <a:schemeClr val="tx1"/>
                        </a:solidFill>
                      </a:endParaRPr>
                    </a:p>
                  </a:txBody>
                  <a:tcPr/>
                </a:tc>
                <a:tc>
                  <a:txBody>
                    <a:bodyPr/>
                    <a:lstStyle/>
                    <a:p>
                      <a:r>
                        <a:rPr lang="de-DE" dirty="0">
                          <a:solidFill>
                            <a:schemeClr val="tx1"/>
                          </a:solidFill>
                        </a:rPr>
                        <a:t>Beschreibung</a:t>
                      </a:r>
                      <a:endParaRPr lang="en-US" dirty="0">
                        <a:solidFill>
                          <a:schemeClr val="tx1"/>
                        </a:solidFill>
                      </a:endParaRPr>
                    </a:p>
                  </a:txBody>
                  <a:tcPr/>
                </a:tc>
                <a:tc>
                  <a:txBody>
                    <a:bodyPr/>
                    <a:lstStyle/>
                    <a:p>
                      <a:pPr algn="ctr"/>
                      <a:r>
                        <a:rPr lang="de-DE" dirty="0">
                          <a:solidFill>
                            <a:schemeClr val="tx1"/>
                          </a:solidFill>
                        </a:rPr>
                        <a:t>Optional</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b="1" dirty="0"/>
                        <a:t>IW_FND</a:t>
                      </a:r>
                    </a:p>
                  </a:txBody>
                  <a:tcPr/>
                </a:tc>
                <a:tc>
                  <a:txBody>
                    <a:bodyPr/>
                    <a:lstStyle/>
                    <a:p>
                      <a:r>
                        <a:rPr lang="de-DE" dirty="0"/>
                        <a:t>Gateway Laufzeitumgebung, Metadaten, Services, Monitor</a:t>
                      </a: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GW_CORE</a:t>
                      </a:r>
                    </a:p>
                  </a:txBody>
                  <a:tcPr/>
                </a:tc>
                <a:tc>
                  <a:txBody>
                    <a:bodyPr/>
                    <a:lstStyle/>
                    <a:p>
                      <a:r>
                        <a:rPr lang="de-DE" dirty="0" err="1"/>
                        <a:t>OData</a:t>
                      </a:r>
                      <a:r>
                        <a:rPr lang="de-DE" dirty="0"/>
                        <a:t>-Bibliothek</a:t>
                      </a: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r>
                        <a:rPr lang="en-US" sz="1800" b="1" i="0" kern="1200" dirty="0">
                          <a:solidFill>
                            <a:schemeClr val="dk1"/>
                          </a:solidFill>
                          <a:effectLst/>
                          <a:latin typeface="+mn-lt"/>
                          <a:ea typeface="+mn-ea"/>
                          <a:cs typeface="+mn-cs"/>
                        </a:rPr>
                        <a:t>IW_BEP</a:t>
                      </a:r>
                      <a:endParaRPr lang="en-US" b="1" dirty="0"/>
                    </a:p>
                  </a:txBody>
                  <a:tcPr/>
                </a:tc>
                <a:tc>
                  <a:txBody>
                    <a:bodyPr/>
                    <a:lstStyle/>
                    <a:p>
                      <a:r>
                        <a:rPr lang="en-US" dirty="0"/>
                        <a:t>Business Enablement Provisioning Component</a:t>
                      </a:r>
                    </a:p>
                  </a:txBody>
                  <a:tcPr/>
                </a:tc>
                <a:tc>
                  <a:txBody>
                    <a:bodyPr/>
                    <a:lstStyle/>
                    <a:p>
                      <a:pPr algn="ctr"/>
                      <a:r>
                        <a:rPr lang="de-DE" dirty="0"/>
                        <a:t>X</a:t>
                      </a:r>
                      <a:endParaRPr lang="en-US"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b="1" dirty="0"/>
                        <a:t>SAP_GWFND</a:t>
                      </a:r>
                      <a:endParaRPr lang="en-US" b="1" dirty="0"/>
                    </a:p>
                  </a:txBody>
                  <a:tcPr/>
                </a:tc>
                <a:tc>
                  <a:txBody>
                    <a:bodyPr/>
                    <a:lstStyle/>
                    <a:p>
                      <a:r>
                        <a:rPr lang="de-DE" dirty="0"/>
                        <a:t>SAP NW Gateway </a:t>
                      </a:r>
                      <a:r>
                        <a:rPr lang="de-DE" dirty="0" err="1"/>
                        <a:t>Foundation</a:t>
                      </a:r>
                      <a:r>
                        <a:rPr lang="de-DE" dirty="0"/>
                        <a:t> (beinhaltet o.g. Komponenten ab NW 7.4)</a:t>
                      </a:r>
                      <a:endParaRPr lang="en-US" dirty="0"/>
                    </a:p>
                  </a:txBody>
                  <a:tcPr/>
                </a:tc>
                <a:tc>
                  <a:txBody>
                    <a:bodyPr/>
                    <a:lstStyle/>
                    <a:p>
                      <a:pPr algn="ctr"/>
                      <a:endParaRPr lang="en-US"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IW_CNT, IW_CBS</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a:t>Content, </a:t>
                      </a:r>
                      <a:r>
                        <a:rPr lang="en-US" sz="1800" b="0" i="0" kern="1200" dirty="0" err="1">
                          <a:solidFill>
                            <a:schemeClr val="dk1"/>
                          </a:solidFill>
                          <a:effectLst/>
                          <a:latin typeface="+mn-lt"/>
                          <a:ea typeface="+mn-ea"/>
                          <a:cs typeface="+mn-cs"/>
                        </a:rPr>
                        <a:t>Applikationsbasis</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Funktionen</a:t>
                      </a:r>
                      <a:r>
                        <a:rPr lang="en-US" sz="1800" b="0" i="0" kern="1200" dirty="0">
                          <a:solidFill>
                            <a:schemeClr val="dk1"/>
                          </a:solidFill>
                          <a:effectLst/>
                          <a:latin typeface="+mn-lt"/>
                          <a:ea typeface="+mn-ea"/>
                          <a:cs typeface="+mn-cs"/>
                        </a:rPr>
                        <a:t>, Business Workflow</a:t>
                      </a:r>
                      <a:endParaRPr lang="en-US" dirty="0"/>
                    </a:p>
                  </a:txBody>
                  <a:tcPr/>
                </a:tc>
                <a:tc>
                  <a:txBody>
                    <a:bodyPr/>
                    <a:lstStyle/>
                    <a:p>
                      <a:pPr algn="ctr"/>
                      <a:r>
                        <a:rPr lang="de-DE" dirty="0"/>
                        <a:t>X</a:t>
                      </a:r>
                      <a:endParaRPr lang="en-US" dirty="0"/>
                    </a:p>
                  </a:txBody>
                  <a:tcPr/>
                </a:tc>
                <a:extLst>
                  <a:ext uri="{0D108BD9-81ED-4DB2-BD59-A6C34878D82A}">
                    <a16:rowId xmlns:a16="http://schemas.microsoft.com/office/drawing/2014/main" val="10005"/>
                  </a:ext>
                </a:extLst>
              </a:tr>
              <a:tr h="370840">
                <a:tc>
                  <a:txBody>
                    <a:bodyPr/>
                    <a:lstStyle/>
                    <a:p>
                      <a:r>
                        <a:rPr lang="de-DE" b="1" dirty="0"/>
                        <a:t>IW_HDB</a:t>
                      </a:r>
                      <a:endParaRPr lang="en-US" b="1" dirty="0"/>
                    </a:p>
                  </a:txBody>
                  <a:tcPr/>
                </a:tc>
                <a:tc>
                  <a:txBody>
                    <a:bodyPr/>
                    <a:lstStyle/>
                    <a:p>
                      <a:r>
                        <a:rPr lang="de-DE" dirty="0"/>
                        <a:t>Business Content Adapter für HANA</a:t>
                      </a:r>
                      <a:endParaRPr lang="en-US" dirty="0"/>
                    </a:p>
                  </a:txBody>
                  <a:tcPr/>
                </a:tc>
                <a:tc>
                  <a:txBody>
                    <a:bodyPr/>
                    <a:lstStyle/>
                    <a:p>
                      <a:pPr algn="ctr"/>
                      <a:r>
                        <a:rPr lang="de-DE" dirty="0"/>
                        <a:t>X</a:t>
                      </a:r>
                      <a:endParaRPr lang="en-US" dirty="0"/>
                    </a:p>
                  </a:txBody>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IW_SPI</a:t>
                      </a:r>
                      <a:endParaRPr lang="en-US" b="1" dirty="0"/>
                    </a:p>
                  </a:txBody>
                  <a:tcPr/>
                </a:tc>
                <a:tc>
                  <a:txBody>
                    <a:bodyPr/>
                    <a:lstStyle/>
                    <a:p>
                      <a:r>
                        <a:rPr lang="de-DE" dirty="0"/>
                        <a:t>Generischer </a:t>
                      </a:r>
                      <a:r>
                        <a:rPr lang="de-DE" dirty="0" err="1"/>
                        <a:t>OData</a:t>
                      </a:r>
                      <a:r>
                        <a:rPr lang="de-DE" dirty="0"/>
                        <a:t>-Adapter für Services Provider Infrastruktur (SPI)</a:t>
                      </a:r>
                      <a:endParaRPr lang="en-US" dirty="0"/>
                    </a:p>
                  </a:txBody>
                  <a:tcPr/>
                </a:tc>
                <a:tc>
                  <a:txBody>
                    <a:bodyPr/>
                    <a:lstStyle/>
                    <a:p>
                      <a:pPr algn="ctr"/>
                      <a:r>
                        <a:rPr lang="de-DE" dirty="0"/>
                        <a:t>X</a:t>
                      </a:r>
                      <a:endParaRPr lang="en-US" dirty="0"/>
                    </a:p>
                  </a:txBody>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IW_PGW</a:t>
                      </a:r>
                      <a:endParaRPr lang="en-US" b="1" dirty="0"/>
                    </a:p>
                  </a:txBody>
                  <a:tcPr/>
                </a:tc>
                <a:tc>
                  <a:txBody>
                    <a:bodyPr/>
                    <a:lstStyle/>
                    <a:p>
                      <a:r>
                        <a:rPr lang="en-US" dirty="0"/>
                        <a:t>Content Provider </a:t>
                      </a:r>
                      <a:r>
                        <a:rPr lang="en-US" dirty="0" err="1"/>
                        <a:t>für</a:t>
                      </a:r>
                      <a:r>
                        <a:rPr lang="en-US" baseline="0" dirty="0"/>
                        <a:t> </a:t>
                      </a:r>
                      <a:r>
                        <a:rPr lang="en-US" dirty="0"/>
                        <a:t>SAP </a:t>
                      </a:r>
                      <a:r>
                        <a:rPr lang="en-US" dirty="0" err="1"/>
                        <a:t>NetWeaver</a:t>
                      </a:r>
                      <a:r>
                        <a:rPr lang="en-US" dirty="0"/>
                        <a:t> Business Process Management (BPM) </a:t>
                      </a:r>
                    </a:p>
                  </a:txBody>
                  <a:tcPr/>
                </a:tc>
                <a:tc>
                  <a:txBody>
                    <a:bodyPr/>
                    <a:lstStyle/>
                    <a:p>
                      <a:pPr algn="ctr"/>
                      <a:r>
                        <a:rPr lang="de-DE" dirty="0"/>
                        <a:t>X</a:t>
                      </a:r>
                      <a:endParaRPr lang="en-US" dirty="0"/>
                    </a:p>
                  </a:txBody>
                  <a:tcPr/>
                </a:tc>
                <a:extLst>
                  <a:ext uri="{0D108BD9-81ED-4DB2-BD59-A6C34878D82A}">
                    <a16:rowId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IW_SCS</a:t>
                      </a:r>
                      <a:endParaRPr lang="en-US" b="1" dirty="0"/>
                    </a:p>
                  </a:txBody>
                  <a:tcPr/>
                </a:tc>
                <a:tc>
                  <a:txBody>
                    <a:bodyPr/>
                    <a:lstStyle/>
                    <a:p>
                      <a:r>
                        <a:rPr lang="en-US" sz="1800" b="0" i="0" kern="1200" dirty="0">
                          <a:solidFill>
                            <a:schemeClr val="dk1"/>
                          </a:solidFill>
                          <a:effectLst/>
                          <a:latin typeface="+mn-lt"/>
                          <a:ea typeface="+mn-ea"/>
                          <a:cs typeface="+mn-cs"/>
                        </a:rPr>
                        <a:t>Screen Scraping Generator</a:t>
                      </a:r>
                      <a:endParaRPr lang="en-US" dirty="0"/>
                    </a:p>
                  </a:txBody>
                  <a:tcPr/>
                </a:tc>
                <a:tc>
                  <a:txBody>
                    <a:bodyPr/>
                    <a:lstStyle/>
                    <a:p>
                      <a:pPr algn="ctr"/>
                      <a:r>
                        <a:rPr lang="de-DE" dirty="0"/>
                        <a:t>X</a:t>
                      </a:r>
                      <a:endParaRPr lang="en-US"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670983075"/>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Charakteristiken von REST (2)</a:t>
            </a:r>
            <a:endParaRPr lang="de-DE" dirty="0"/>
          </a:p>
        </p:txBody>
      </p:sp>
      <p:sp>
        <p:nvSpPr>
          <p:cNvPr id="6" name="Datumsplatzhalt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1.1.0324 © Cegos Integrata GmbH</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 name="Fußzeilenplatzhalt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Entwicklung von modernen SAPUI5 Oberflächen mit JavaScript und HTML5</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 name="Foliennummernplatzhalt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Seite </a:t>
            </a:r>
            <a:fld id="{D22A2EFB-88EA-4F03-B9A3-82C34BC21B7C}" type="slidenum">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DE" sz="10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 name="Inhaltsplatzhalter 2"/>
          <p:cNvSpPr>
            <a:spLocks noGrp="1"/>
          </p:cNvSpPr>
          <p:nvPr>
            <p:ph idx="1"/>
          </p:nvPr>
        </p:nvSpPr>
        <p:spPr/>
        <p:txBody>
          <a:bodyPr/>
          <a:lstStyle/>
          <a:p>
            <a:r>
              <a:rPr lang="de-DE" dirty="0"/>
              <a:t>Client-Server-Architektur</a:t>
            </a:r>
          </a:p>
          <a:p>
            <a:pPr lvl="1"/>
            <a:r>
              <a:rPr lang="de-DE" dirty="0"/>
              <a:t>Eine einheitliche Schnittstelle trennt Client und Server</a:t>
            </a:r>
          </a:p>
          <a:p>
            <a:pPr lvl="1"/>
            <a:r>
              <a:rPr lang="de-DE" dirty="0"/>
              <a:t>„</a:t>
            </a:r>
            <a:r>
              <a:rPr lang="de-DE" dirty="0" err="1"/>
              <a:t>Seperation</a:t>
            </a:r>
            <a:r>
              <a:rPr lang="de-DE" dirty="0"/>
              <a:t> </a:t>
            </a:r>
            <a:r>
              <a:rPr lang="de-DE" dirty="0" err="1"/>
              <a:t>of</a:t>
            </a:r>
            <a:r>
              <a:rPr lang="de-DE" dirty="0"/>
              <a:t> </a:t>
            </a:r>
            <a:r>
              <a:rPr lang="de-DE" dirty="0" err="1"/>
              <a:t>Concerns</a:t>
            </a:r>
            <a:r>
              <a:rPr lang="de-DE" dirty="0"/>
              <a:t>“</a:t>
            </a:r>
          </a:p>
          <a:p>
            <a:pPr lvl="1"/>
            <a:endParaRPr lang="de-DE" dirty="0"/>
          </a:p>
          <a:p>
            <a:r>
              <a:rPr lang="de-DE" dirty="0"/>
              <a:t>Zustandslosigkeit</a:t>
            </a:r>
          </a:p>
          <a:p>
            <a:pPr lvl="1"/>
            <a:r>
              <a:rPr lang="de-DE" dirty="0"/>
              <a:t>Es werden keine Daten auf dem Server gespeichert</a:t>
            </a:r>
          </a:p>
          <a:p>
            <a:pPr lvl="1"/>
            <a:r>
              <a:rPr lang="de-DE" dirty="0"/>
              <a:t>Jede Abfrage muss alle benötigten Information für die Verarbeitung beinhalten</a:t>
            </a:r>
          </a:p>
          <a:p>
            <a:pPr lvl="1"/>
            <a:endParaRPr lang="de-DE" dirty="0"/>
          </a:p>
          <a:p>
            <a:r>
              <a:rPr lang="de-DE" dirty="0"/>
              <a:t>Pufferbarkeit</a:t>
            </a:r>
          </a:p>
          <a:p>
            <a:pPr lvl="1"/>
            <a:r>
              <a:rPr lang="de-DE" dirty="0"/>
              <a:t>Antworten des Servers müssen stets die Pufferbarkeit spezifizieren</a:t>
            </a:r>
          </a:p>
          <a:p>
            <a:pPr lvl="1"/>
            <a:r>
              <a:rPr lang="de-DE" dirty="0"/>
              <a:t>Wie lange darf etwas gespeichert werden</a:t>
            </a:r>
          </a:p>
          <a:p>
            <a:pPr lvl="1"/>
            <a:endParaRPr lang="de-DE" dirty="0"/>
          </a:p>
          <a:p>
            <a:r>
              <a:rPr lang="de-DE" dirty="0" err="1"/>
              <a:t>Mehrschichtigkeit</a:t>
            </a:r>
            <a:endParaRPr lang="de-DE" dirty="0"/>
          </a:p>
          <a:p>
            <a:pPr lvl="1"/>
            <a:r>
              <a:rPr lang="de-DE" dirty="0"/>
              <a:t>Der Client weiß nicht, ob er direkt mit dem End-Server verbunden ist</a:t>
            </a:r>
          </a:p>
          <a:p>
            <a:pPr lvl="1"/>
            <a:r>
              <a:rPr lang="de-DE" dirty="0"/>
              <a:t>oder ggfs. nur mit einem Server in der Mitte</a:t>
            </a:r>
          </a:p>
        </p:txBody>
      </p:sp>
    </p:spTree>
    <p:extLst>
      <p:ext uri="{BB962C8B-B14F-4D97-AF65-F5344CB8AC3E}">
        <p14:creationId xmlns:p14="http://schemas.microsoft.com/office/powerpoint/2010/main" val="3264409837"/>
      </p:ext>
    </p:extLst>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Neue Komponenten-Struktur in 7.40</a:t>
            </a:r>
          </a:p>
        </p:txBody>
      </p:sp>
      <p:sp>
        <p:nvSpPr>
          <p:cNvPr id="3" name="Datumsplatzhalter 2"/>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12" name="Foliennummernplatzhalter 11"/>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50</a:t>
            </a:fld>
            <a:endParaRPr lang="de-DE">
              <a:solidFill>
                <a:srgbClr val="000000"/>
              </a:solidFill>
              <a:latin typeface="Arial" panose="020B0604020202020204"/>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5530" y="1628801"/>
            <a:ext cx="6940407" cy="3744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8694964"/>
      </p:ext>
    </p:extLst>
  </p:cSld>
  <p:clrMapOvr>
    <a:masterClrMapping/>
  </p:clrMapOvr>
  <p:transition>
    <p:zo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47528" y="1"/>
            <a:ext cx="6624736" cy="935035"/>
          </a:xfrm>
        </p:spPr>
        <p:txBody>
          <a:bodyPr/>
          <a:lstStyle/>
          <a:p>
            <a:r>
              <a:rPr lang="de-DE" dirty="0"/>
              <a:t>SAP Gateway 2.0 </a:t>
            </a:r>
            <a:r>
              <a:rPr lang="de-DE" dirty="0" err="1"/>
              <a:t>Deployment</a:t>
            </a:r>
            <a:r>
              <a:rPr lang="de-DE" dirty="0"/>
              <a:t> Scenarios</a:t>
            </a:r>
          </a:p>
        </p:txBody>
      </p:sp>
      <p:sp>
        <p:nvSpPr>
          <p:cNvPr id="9" name="Datumsplatzhalter 8"/>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15" name="Foliennummernplatzhalter 14"/>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51</a:t>
            </a:fld>
            <a:endParaRPr lang="de-DE">
              <a:solidFill>
                <a:srgbClr val="000000"/>
              </a:solidFill>
              <a:latin typeface="Arial" panose="020B0604020202020204"/>
            </a:endParaRPr>
          </a:p>
        </p:txBody>
      </p:sp>
      <p:sp>
        <p:nvSpPr>
          <p:cNvPr id="3" name="Inhaltsplatzhalter 2"/>
          <p:cNvSpPr>
            <a:spLocks noGrp="1"/>
          </p:cNvSpPr>
          <p:nvPr>
            <p:ph idx="1"/>
          </p:nvPr>
        </p:nvSpPr>
        <p:spPr>
          <a:ln w="19050"/>
        </p:spPr>
        <p:txBody>
          <a:bodyPr/>
          <a:lstStyle/>
          <a:p>
            <a:r>
              <a:rPr lang="de-DE" dirty="0"/>
              <a:t>Central Hub (Entwicklung im Backend)</a:t>
            </a:r>
          </a:p>
        </p:txBody>
      </p:sp>
      <p:sp>
        <p:nvSpPr>
          <p:cNvPr id="6" name="Abgerundetes Rechteck 5"/>
          <p:cNvSpPr/>
          <p:nvPr/>
        </p:nvSpPr>
        <p:spPr bwMode="auto">
          <a:xfrm>
            <a:off x="2351586" y="5388272"/>
            <a:ext cx="3391240" cy="258128"/>
          </a:xfrm>
          <a:prstGeom prst="roundRect">
            <a:avLst>
              <a:gd name="adj" fmla="val 8827"/>
            </a:avLst>
          </a:prstGeom>
          <a:solidFill>
            <a:schemeClr val="bg1">
              <a:lumMod val="85000"/>
            </a:schemeClr>
          </a:solidFill>
          <a:ln w="9525" cap="flat" cmpd="sng" algn="ctr">
            <a:solidFill>
              <a:schemeClr val="accent2"/>
            </a:solidFill>
            <a:prstDash val="solid"/>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4A4A4A"/>
              </a:solidFill>
              <a:latin typeface="Arial" panose="020B0604020202020204"/>
            </a:endParaRPr>
          </a:p>
        </p:txBody>
      </p:sp>
      <p:sp>
        <p:nvSpPr>
          <p:cNvPr id="7" name="Flussdiagramm: Alternativer Prozess 6"/>
          <p:cNvSpPr/>
          <p:nvPr/>
        </p:nvSpPr>
        <p:spPr bwMode="auto">
          <a:xfrm>
            <a:off x="2590405" y="5067336"/>
            <a:ext cx="3008407" cy="846396"/>
          </a:xfrm>
          <a:prstGeom prst="flowChartAlternateProcess">
            <a:avLst/>
          </a:prstGeom>
          <a:solidFill>
            <a:schemeClr val="accent2">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fontAlgn="base">
              <a:spcBef>
                <a:spcPct val="50000"/>
              </a:spcBef>
              <a:spcAft>
                <a:spcPct val="0"/>
              </a:spcAft>
              <a:defRPr/>
            </a:pPr>
            <a:r>
              <a:rPr lang="de-DE" sz="1100" b="1" dirty="0" err="1">
                <a:solidFill>
                  <a:srgbClr val="4A4A4A"/>
                </a:solidFill>
                <a:latin typeface="Arial" panose="020B0604020202020204"/>
              </a:rPr>
              <a:t>Odata</a:t>
            </a:r>
            <a:r>
              <a:rPr lang="de-DE" sz="1100" b="1" dirty="0">
                <a:solidFill>
                  <a:srgbClr val="4A4A4A"/>
                </a:solidFill>
                <a:latin typeface="Arial" panose="020B0604020202020204"/>
              </a:rPr>
              <a:t> Design Time &amp; Service Provider </a:t>
            </a:r>
            <a:r>
              <a:rPr lang="de-DE" sz="1100" b="1" dirty="0" err="1">
                <a:solidFill>
                  <a:srgbClr val="4A4A4A"/>
                </a:solidFill>
                <a:latin typeface="Arial" panose="020B0604020202020204"/>
              </a:rPr>
              <a:t>Runtime</a:t>
            </a:r>
            <a:endParaRPr lang="de-DE" sz="1100" b="1" dirty="0">
              <a:solidFill>
                <a:srgbClr val="4A4A4A"/>
              </a:solidFill>
              <a:latin typeface="Arial" panose="020B0604020202020204"/>
            </a:endParaRPr>
          </a:p>
        </p:txBody>
      </p:sp>
      <p:sp>
        <p:nvSpPr>
          <p:cNvPr id="8" name="Flussdiagramm: Alternativer Prozess 7"/>
          <p:cNvSpPr/>
          <p:nvPr/>
        </p:nvSpPr>
        <p:spPr bwMode="auto">
          <a:xfrm>
            <a:off x="2430457" y="4617596"/>
            <a:ext cx="2585636" cy="365575"/>
          </a:xfrm>
          <a:prstGeom prst="flowChartAlternateProcess">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400" b="1" dirty="0">
                <a:solidFill>
                  <a:srgbClr val="000000"/>
                </a:solidFill>
                <a:latin typeface="Arial" panose="020B0604020202020204"/>
              </a:rPr>
              <a:t>SAP Business Suite</a:t>
            </a:r>
          </a:p>
        </p:txBody>
      </p:sp>
      <p:sp>
        <p:nvSpPr>
          <p:cNvPr id="10" name="Abgerundetes Rechteck 9"/>
          <p:cNvSpPr/>
          <p:nvPr/>
        </p:nvSpPr>
        <p:spPr bwMode="auto">
          <a:xfrm>
            <a:off x="3006520" y="6158235"/>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RFC</a:t>
            </a:r>
          </a:p>
        </p:txBody>
      </p:sp>
      <p:sp>
        <p:nvSpPr>
          <p:cNvPr id="11" name="Abgerundetes Rechteck 10"/>
          <p:cNvSpPr/>
          <p:nvPr/>
        </p:nvSpPr>
        <p:spPr bwMode="auto">
          <a:xfrm>
            <a:off x="3582583" y="6158235"/>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BOR</a:t>
            </a:r>
          </a:p>
        </p:txBody>
      </p:sp>
      <p:sp>
        <p:nvSpPr>
          <p:cNvPr id="12" name="Abgerundetes Rechteck 11"/>
          <p:cNvSpPr/>
          <p:nvPr/>
        </p:nvSpPr>
        <p:spPr bwMode="auto">
          <a:xfrm>
            <a:off x="4188802" y="6158235"/>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WF</a:t>
            </a:r>
          </a:p>
        </p:txBody>
      </p:sp>
      <p:sp>
        <p:nvSpPr>
          <p:cNvPr id="13" name="Abgerundetes Rechteck 12"/>
          <p:cNvSpPr/>
          <p:nvPr/>
        </p:nvSpPr>
        <p:spPr bwMode="auto">
          <a:xfrm>
            <a:off x="4806721" y="6158235"/>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BW</a:t>
            </a:r>
          </a:p>
        </p:txBody>
      </p:sp>
      <p:sp>
        <p:nvSpPr>
          <p:cNvPr id="14" name="Abgerundetes Rechteck 13"/>
          <p:cNvSpPr/>
          <p:nvPr/>
        </p:nvSpPr>
        <p:spPr bwMode="auto">
          <a:xfrm>
            <a:off x="2718488" y="5470394"/>
            <a:ext cx="2592288" cy="204311"/>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IW_BEP oder SAP_GWFND</a:t>
            </a:r>
          </a:p>
        </p:txBody>
      </p:sp>
      <p:cxnSp>
        <p:nvCxnSpPr>
          <p:cNvPr id="17" name="Gerade Verbindung 16"/>
          <p:cNvCxnSpPr>
            <a:stCxn id="10" idx="0"/>
          </p:cNvCxnSpPr>
          <p:nvPr/>
        </p:nvCxnSpPr>
        <p:spPr bwMode="auto">
          <a:xfrm flipV="1">
            <a:off x="3216082" y="5913741"/>
            <a:ext cx="0" cy="244503"/>
          </a:xfrm>
          <a:prstGeom prst="line">
            <a:avLst/>
          </a:prstGeom>
          <a:noFill/>
          <a:ln w="19050" cap="flat" cmpd="sng" algn="ctr">
            <a:solidFill>
              <a:schemeClr val="tx1"/>
            </a:solidFill>
            <a:prstDash val="sysDash"/>
            <a:round/>
            <a:headEnd type="none" w="med" len="med"/>
            <a:tailEnd type="none" w="med" len="med"/>
          </a:ln>
          <a:effectLst/>
        </p:spPr>
      </p:cxnSp>
      <p:cxnSp>
        <p:nvCxnSpPr>
          <p:cNvPr id="19" name="Gerade Verbindung 18"/>
          <p:cNvCxnSpPr>
            <a:stCxn id="11" idx="0"/>
          </p:cNvCxnSpPr>
          <p:nvPr/>
        </p:nvCxnSpPr>
        <p:spPr bwMode="auto">
          <a:xfrm flipV="1">
            <a:off x="3792146" y="5913741"/>
            <a:ext cx="0" cy="244503"/>
          </a:xfrm>
          <a:prstGeom prst="line">
            <a:avLst/>
          </a:prstGeom>
          <a:noFill/>
          <a:ln w="19050" cap="flat" cmpd="sng" algn="ctr">
            <a:solidFill>
              <a:schemeClr val="tx1"/>
            </a:solidFill>
            <a:prstDash val="sysDash"/>
            <a:round/>
            <a:headEnd type="none" w="med" len="med"/>
            <a:tailEnd type="none" w="med" len="med"/>
          </a:ln>
          <a:effectLst/>
        </p:spPr>
      </p:cxnSp>
      <p:cxnSp>
        <p:nvCxnSpPr>
          <p:cNvPr id="21" name="Gerade Verbindung 20"/>
          <p:cNvCxnSpPr>
            <a:stCxn id="12" idx="0"/>
          </p:cNvCxnSpPr>
          <p:nvPr/>
        </p:nvCxnSpPr>
        <p:spPr bwMode="auto">
          <a:xfrm flipV="1">
            <a:off x="4398365" y="5913741"/>
            <a:ext cx="0" cy="244503"/>
          </a:xfrm>
          <a:prstGeom prst="line">
            <a:avLst/>
          </a:prstGeom>
          <a:noFill/>
          <a:ln w="19050" cap="flat" cmpd="sng" algn="ctr">
            <a:solidFill>
              <a:schemeClr val="tx1"/>
            </a:solidFill>
            <a:prstDash val="sysDash"/>
            <a:round/>
            <a:headEnd type="none" w="med" len="med"/>
            <a:tailEnd type="none" w="med" len="med"/>
          </a:ln>
          <a:effectLst/>
        </p:spPr>
      </p:cxnSp>
      <p:cxnSp>
        <p:nvCxnSpPr>
          <p:cNvPr id="23" name="Gerade Verbindung 22"/>
          <p:cNvCxnSpPr>
            <a:stCxn id="13" idx="0"/>
          </p:cNvCxnSpPr>
          <p:nvPr/>
        </p:nvCxnSpPr>
        <p:spPr bwMode="auto">
          <a:xfrm flipV="1">
            <a:off x="5016282" y="5913741"/>
            <a:ext cx="0" cy="244503"/>
          </a:xfrm>
          <a:prstGeom prst="line">
            <a:avLst/>
          </a:prstGeom>
          <a:noFill/>
          <a:ln w="19050" cap="flat" cmpd="sng" algn="ctr">
            <a:solidFill>
              <a:schemeClr val="tx1"/>
            </a:solidFill>
            <a:prstDash val="sysDash"/>
            <a:round/>
            <a:headEnd type="none" w="med" len="med"/>
            <a:tailEnd type="none" w="med" len="med"/>
          </a:ln>
          <a:effectLst/>
        </p:spPr>
      </p:cxnSp>
      <p:sp>
        <p:nvSpPr>
          <p:cNvPr id="30" name="Abgerundetes Rechteck 29"/>
          <p:cNvSpPr/>
          <p:nvPr/>
        </p:nvSpPr>
        <p:spPr bwMode="auto">
          <a:xfrm>
            <a:off x="2351684" y="3155932"/>
            <a:ext cx="3391140" cy="258128"/>
          </a:xfrm>
          <a:prstGeom prst="roundRect">
            <a:avLst>
              <a:gd name="adj" fmla="val 8827"/>
            </a:avLst>
          </a:prstGeom>
          <a:solidFill>
            <a:schemeClr val="bg1">
              <a:lumMod val="85000"/>
            </a:schemeClr>
          </a:solidFill>
          <a:ln w="9525" cap="flat" cmpd="sng" algn="ctr">
            <a:solidFill>
              <a:schemeClr val="accent2"/>
            </a:solidFill>
            <a:prstDash val="solid"/>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4A4A4A"/>
              </a:solidFill>
              <a:latin typeface="Arial" panose="020B0604020202020204"/>
            </a:endParaRPr>
          </a:p>
        </p:txBody>
      </p:sp>
      <p:sp>
        <p:nvSpPr>
          <p:cNvPr id="31" name="Flussdiagramm: Alternativer Prozess 30"/>
          <p:cNvSpPr/>
          <p:nvPr/>
        </p:nvSpPr>
        <p:spPr bwMode="auto">
          <a:xfrm>
            <a:off x="2588089" y="3050996"/>
            <a:ext cx="3010718" cy="846396"/>
          </a:xfrm>
          <a:prstGeom prst="flowChartAlternateProcess">
            <a:avLst/>
          </a:prstGeom>
          <a:solidFill>
            <a:schemeClr val="accent2">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fontAlgn="base">
              <a:spcBef>
                <a:spcPct val="50000"/>
              </a:spcBef>
              <a:spcAft>
                <a:spcPct val="0"/>
              </a:spcAft>
              <a:defRPr/>
            </a:pPr>
            <a:r>
              <a:rPr lang="de-DE" sz="1100" b="1" dirty="0" err="1">
                <a:solidFill>
                  <a:srgbClr val="4A4A4A"/>
                </a:solidFill>
                <a:latin typeface="Arial" panose="020B0604020202020204"/>
              </a:rPr>
              <a:t>Odata</a:t>
            </a:r>
            <a:r>
              <a:rPr lang="de-DE" sz="1100" b="1" dirty="0">
                <a:solidFill>
                  <a:srgbClr val="4A4A4A"/>
                </a:solidFill>
                <a:latin typeface="Arial" panose="020B0604020202020204"/>
              </a:rPr>
              <a:t> </a:t>
            </a:r>
            <a:r>
              <a:rPr lang="de-DE" sz="1100" b="1" dirty="0" err="1">
                <a:solidFill>
                  <a:srgbClr val="4A4A4A"/>
                </a:solidFill>
                <a:latin typeface="Arial" panose="020B0604020202020204"/>
              </a:rPr>
              <a:t>Runtime</a:t>
            </a:r>
            <a:endParaRPr lang="de-DE" sz="1100" b="1" dirty="0">
              <a:solidFill>
                <a:srgbClr val="4A4A4A"/>
              </a:solidFill>
              <a:latin typeface="Arial" panose="020B0604020202020204"/>
            </a:endParaRPr>
          </a:p>
        </p:txBody>
      </p:sp>
      <p:sp>
        <p:nvSpPr>
          <p:cNvPr id="32" name="Flussdiagramm: Alternativer Prozess 31"/>
          <p:cNvSpPr/>
          <p:nvPr/>
        </p:nvSpPr>
        <p:spPr bwMode="auto">
          <a:xfrm>
            <a:off x="2428147" y="2601256"/>
            <a:ext cx="2585636" cy="365575"/>
          </a:xfrm>
          <a:prstGeom prst="flowChartAlternateProcess">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400" b="1" dirty="0">
                <a:solidFill>
                  <a:srgbClr val="000000"/>
                </a:solidFill>
                <a:latin typeface="Arial" panose="020B0604020202020204"/>
              </a:rPr>
              <a:t>Gateway Hub</a:t>
            </a:r>
          </a:p>
        </p:txBody>
      </p:sp>
      <p:sp>
        <p:nvSpPr>
          <p:cNvPr id="38" name="Abgerundetes Rechteck 37"/>
          <p:cNvSpPr/>
          <p:nvPr/>
        </p:nvSpPr>
        <p:spPr bwMode="auto">
          <a:xfrm>
            <a:off x="2718488" y="3368132"/>
            <a:ext cx="2592288" cy="408623"/>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GW_CORE und (IW_FND oder SAP_GWFND)</a:t>
            </a:r>
          </a:p>
        </p:txBody>
      </p:sp>
      <p:cxnSp>
        <p:nvCxnSpPr>
          <p:cNvPr id="44" name="Gerade Verbindung 43"/>
          <p:cNvCxnSpPr/>
          <p:nvPr/>
        </p:nvCxnSpPr>
        <p:spPr bwMode="auto">
          <a:xfrm flipV="1">
            <a:off x="5166759" y="3776754"/>
            <a:ext cx="0" cy="1290582"/>
          </a:xfrm>
          <a:prstGeom prst="line">
            <a:avLst/>
          </a:prstGeom>
          <a:noFill/>
          <a:ln w="19050" cap="flat" cmpd="sng" algn="ctr">
            <a:solidFill>
              <a:schemeClr val="tx1"/>
            </a:solidFill>
            <a:prstDash val="sysDash"/>
            <a:round/>
            <a:headEnd type="none" w="med" len="med"/>
            <a:tailEnd type="none" w="med" len="med"/>
          </a:ln>
          <a:effectLst/>
        </p:spPr>
      </p:cxnSp>
      <p:sp>
        <p:nvSpPr>
          <p:cNvPr id="46" name="Abgerundetes Rechteck 45"/>
          <p:cNvSpPr/>
          <p:nvPr/>
        </p:nvSpPr>
        <p:spPr bwMode="auto">
          <a:xfrm>
            <a:off x="4652233" y="4214054"/>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RFC</a:t>
            </a:r>
          </a:p>
        </p:txBody>
      </p:sp>
      <p:sp>
        <p:nvSpPr>
          <p:cNvPr id="47" name="Abgerundetes Rechteck 46"/>
          <p:cNvSpPr/>
          <p:nvPr/>
        </p:nvSpPr>
        <p:spPr bwMode="auto">
          <a:xfrm>
            <a:off x="2351586" y="1757546"/>
            <a:ext cx="3391240" cy="258128"/>
          </a:xfrm>
          <a:prstGeom prst="roundRect">
            <a:avLst>
              <a:gd name="adj" fmla="val 8827"/>
            </a:avLst>
          </a:prstGeom>
          <a:solidFill>
            <a:schemeClr val="bg1">
              <a:lumMod val="85000"/>
            </a:schemeClr>
          </a:solidFill>
          <a:ln w="9525" cap="flat" cmpd="sng" algn="ctr">
            <a:solidFill>
              <a:schemeClr val="accent2"/>
            </a:solidFill>
            <a:prstDash val="solid"/>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4A4A4A"/>
              </a:solidFill>
              <a:latin typeface="Arial" panose="020B0604020202020204"/>
            </a:endParaRPr>
          </a:p>
        </p:txBody>
      </p:sp>
      <p:sp>
        <p:nvSpPr>
          <p:cNvPr id="48" name="Flussdiagramm: Alternativer Prozess 47"/>
          <p:cNvSpPr/>
          <p:nvPr/>
        </p:nvSpPr>
        <p:spPr bwMode="auto">
          <a:xfrm>
            <a:off x="2588089" y="1757547"/>
            <a:ext cx="2434850" cy="296893"/>
          </a:xfrm>
          <a:prstGeom prst="flowChartAlternateProcess">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400" b="1" dirty="0">
                <a:solidFill>
                  <a:srgbClr val="000000"/>
                </a:solidFill>
                <a:latin typeface="Arial" panose="020B0604020202020204"/>
              </a:rPr>
              <a:t>Nutzer</a:t>
            </a:r>
          </a:p>
        </p:txBody>
      </p:sp>
      <p:cxnSp>
        <p:nvCxnSpPr>
          <p:cNvPr id="50" name="Gerade Verbindung 49"/>
          <p:cNvCxnSpPr>
            <a:endCxn id="31" idx="0"/>
          </p:cNvCxnSpPr>
          <p:nvPr/>
        </p:nvCxnSpPr>
        <p:spPr bwMode="auto">
          <a:xfrm flipH="1">
            <a:off x="4093449" y="2054440"/>
            <a:ext cx="1159" cy="996557"/>
          </a:xfrm>
          <a:prstGeom prst="line">
            <a:avLst/>
          </a:prstGeom>
          <a:noFill/>
          <a:ln w="19050" cap="flat" cmpd="sng" algn="ctr">
            <a:solidFill>
              <a:schemeClr val="tx1"/>
            </a:solidFill>
            <a:prstDash val="sysDash"/>
            <a:round/>
            <a:headEnd type="none" w="med" len="med"/>
            <a:tailEnd type="none" w="med" len="med"/>
          </a:ln>
          <a:effectLst/>
        </p:spPr>
      </p:cxnSp>
      <p:sp>
        <p:nvSpPr>
          <p:cNvPr id="51" name="Abgerundetes Rechteck 50"/>
          <p:cNvSpPr/>
          <p:nvPr/>
        </p:nvSpPr>
        <p:spPr bwMode="auto">
          <a:xfrm>
            <a:off x="3582583" y="2240647"/>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HTTP</a:t>
            </a:r>
          </a:p>
        </p:txBody>
      </p:sp>
      <p:graphicFrame>
        <p:nvGraphicFramePr>
          <p:cNvPr id="54" name="Tabelle 53"/>
          <p:cNvGraphicFramePr>
            <a:graphicFrameLocks noGrp="1"/>
          </p:cNvGraphicFramePr>
          <p:nvPr/>
        </p:nvGraphicFramePr>
        <p:xfrm>
          <a:off x="6888090" y="2420888"/>
          <a:ext cx="2912019" cy="1996440"/>
        </p:xfrm>
        <a:graphic>
          <a:graphicData uri="http://schemas.openxmlformats.org/drawingml/2006/table">
            <a:tbl>
              <a:tblPr firstRow="1" bandRow="1">
                <a:tableStyleId>{5C22544A-7EE6-4342-B048-85BDC9FD1C3A}</a:tableStyleId>
              </a:tblPr>
              <a:tblGrid>
                <a:gridCol w="2912019">
                  <a:extLst>
                    <a:ext uri="{9D8B030D-6E8A-4147-A177-3AD203B41FA5}">
                      <a16:colId xmlns:a16="http://schemas.microsoft.com/office/drawing/2014/main" val="20000"/>
                    </a:ext>
                  </a:extLst>
                </a:gridCol>
              </a:tblGrid>
              <a:tr h="1103200">
                <a:tc>
                  <a:txBody>
                    <a:bodyPr/>
                    <a:lstStyle/>
                    <a:p>
                      <a:pPr marL="174625" indent="-174625"/>
                      <a:r>
                        <a:rPr lang="de-DE" sz="1700" dirty="0"/>
                        <a:t>+ Entwicklung im</a:t>
                      </a:r>
                      <a:r>
                        <a:rPr lang="de-DE" sz="1700" baseline="0" dirty="0"/>
                        <a:t> Business System (Verwendung von SAP-Content)</a:t>
                      </a:r>
                      <a:endParaRPr lang="en-US" sz="1700" dirty="0"/>
                    </a:p>
                  </a:txBody>
                  <a:tcPr>
                    <a:solidFill>
                      <a:srgbClr val="92D050"/>
                    </a:solidFill>
                  </a:tcPr>
                </a:tc>
                <a:extLst>
                  <a:ext uri="{0D108BD9-81ED-4DB2-BD59-A6C34878D82A}">
                    <a16:rowId xmlns:a16="http://schemas.microsoft.com/office/drawing/2014/main" val="10000"/>
                  </a:ext>
                </a:extLst>
              </a:tr>
              <a:tr h="849762">
                <a:tc>
                  <a:txBody>
                    <a:bodyPr/>
                    <a:lstStyle/>
                    <a:p>
                      <a:pPr marL="174625" indent="-174625"/>
                      <a:r>
                        <a:rPr lang="de-DE" sz="1700" dirty="0"/>
                        <a:t>- Technische</a:t>
                      </a:r>
                      <a:r>
                        <a:rPr lang="de-DE" sz="1700" baseline="0" dirty="0"/>
                        <a:t> </a:t>
                      </a:r>
                      <a:r>
                        <a:rPr lang="de-DE" sz="1700" dirty="0"/>
                        <a:t>Anforderungen</a:t>
                      </a:r>
                      <a:r>
                        <a:rPr lang="de-DE" sz="1700" baseline="0" dirty="0"/>
                        <a:t> für IW_BEP im Business System</a:t>
                      </a:r>
                      <a:endParaRPr lang="en-US" sz="1700" dirty="0"/>
                    </a:p>
                  </a:txBody>
                  <a:tcP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17401105"/>
      </p:ext>
    </p:extLst>
  </p:cSld>
  <p:clrMapOvr>
    <a:masterClrMapping/>
  </p:clrMapOvr>
  <p:transition>
    <p:zo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47528" y="1"/>
            <a:ext cx="6696744" cy="935035"/>
          </a:xfrm>
        </p:spPr>
        <p:txBody>
          <a:bodyPr/>
          <a:lstStyle/>
          <a:p>
            <a:r>
              <a:rPr lang="de-DE" dirty="0"/>
              <a:t>SAP Gateway 2.0 </a:t>
            </a:r>
            <a:r>
              <a:rPr lang="de-DE" dirty="0" err="1"/>
              <a:t>Deployment</a:t>
            </a:r>
            <a:r>
              <a:rPr lang="de-DE" dirty="0"/>
              <a:t> Scenarios</a:t>
            </a:r>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9" name="Foliennummernplatzhalter 8"/>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52</a:t>
            </a:fld>
            <a:endParaRPr lang="de-DE">
              <a:solidFill>
                <a:srgbClr val="000000"/>
              </a:solidFill>
              <a:latin typeface="Arial" panose="020B0604020202020204"/>
            </a:endParaRPr>
          </a:p>
        </p:txBody>
      </p:sp>
      <p:sp>
        <p:nvSpPr>
          <p:cNvPr id="3" name="Inhaltsplatzhalter 2"/>
          <p:cNvSpPr>
            <a:spLocks noGrp="1"/>
          </p:cNvSpPr>
          <p:nvPr>
            <p:ph idx="1"/>
          </p:nvPr>
        </p:nvSpPr>
        <p:spPr>
          <a:ln w="19050"/>
        </p:spPr>
        <p:txBody>
          <a:bodyPr/>
          <a:lstStyle/>
          <a:p>
            <a:r>
              <a:rPr lang="de-DE" dirty="0"/>
              <a:t>Central Hub (Entwicklung im Hub)</a:t>
            </a:r>
          </a:p>
        </p:txBody>
      </p:sp>
      <p:sp>
        <p:nvSpPr>
          <p:cNvPr id="6" name="Abgerundetes Rechteck 5"/>
          <p:cNvSpPr/>
          <p:nvPr/>
        </p:nvSpPr>
        <p:spPr bwMode="auto">
          <a:xfrm>
            <a:off x="2351586" y="5874272"/>
            <a:ext cx="3391240" cy="258128"/>
          </a:xfrm>
          <a:prstGeom prst="roundRect">
            <a:avLst>
              <a:gd name="adj" fmla="val 8827"/>
            </a:avLst>
          </a:prstGeom>
          <a:solidFill>
            <a:schemeClr val="bg1">
              <a:lumMod val="85000"/>
            </a:schemeClr>
          </a:solidFill>
          <a:ln w="9525" cap="flat" cmpd="sng" algn="ctr">
            <a:solidFill>
              <a:schemeClr val="accent2"/>
            </a:solidFill>
            <a:prstDash val="solid"/>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4A4A4A"/>
              </a:solidFill>
              <a:latin typeface="Arial" panose="020B0604020202020204"/>
            </a:endParaRPr>
          </a:p>
        </p:txBody>
      </p:sp>
      <p:sp>
        <p:nvSpPr>
          <p:cNvPr id="10" name="Abgerundetes Rechteck 9"/>
          <p:cNvSpPr/>
          <p:nvPr/>
        </p:nvSpPr>
        <p:spPr bwMode="auto">
          <a:xfrm>
            <a:off x="3006520" y="6157671"/>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RFC</a:t>
            </a:r>
          </a:p>
        </p:txBody>
      </p:sp>
      <p:sp>
        <p:nvSpPr>
          <p:cNvPr id="11" name="Abgerundetes Rechteck 10"/>
          <p:cNvSpPr/>
          <p:nvPr/>
        </p:nvSpPr>
        <p:spPr bwMode="auto">
          <a:xfrm>
            <a:off x="3582583" y="6157671"/>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BOR</a:t>
            </a:r>
          </a:p>
        </p:txBody>
      </p:sp>
      <p:sp>
        <p:nvSpPr>
          <p:cNvPr id="12" name="Abgerundetes Rechteck 11"/>
          <p:cNvSpPr/>
          <p:nvPr/>
        </p:nvSpPr>
        <p:spPr bwMode="auto">
          <a:xfrm>
            <a:off x="4188802" y="6157671"/>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WF</a:t>
            </a:r>
          </a:p>
        </p:txBody>
      </p:sp>
      <p:sp>
        <p:nvSpPr>
          <p:cNvPr id="13" name="Abgerundetes Rechteck 12"/>
          <p:cNvSpPr/>
          <p:nvPr/>
        </p:nvSpPr>
        <p:spPr bwMode="auto">
          <a:xfrm>
            <a:off x="4806721" y="6157671"/>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BW</a:t>
            </a:r>
          </a:p>
        </p:txBody>
      </p:sp>
      <p:sp>
        <p:nvSpPr>
          <p:cNvPr id="30" name="Abgerundetes Rechteck 29"/>
          <p:cNvSpPr/>
          <p:nvPr/>
        </p:nvSpPr>
        <p:spPr bwMode="auto">
          <a:xfrm>
            <a:off x="2351684" y="3646701"/>
            <a:ext cx="3391140" cy="248603"/>
          </a:xfrm>
          <a:prstGeom prst="roundRect">
            <a:avLst>
              <a:gd name="adj" fmla="val 2037"/>
            </a:avLst>
          </a:prstGeom>
          <a:solidFill>
            <a:schemeClr val="bg1">
              <a:lumMod val="85000"/>
            </a:schemeClr>
          </a:solidFill>
          <a:ln w="9525" cap="flat" cmpd="sng" algn="ctr">
            <a:solidFill>
              <a:schemeClr val="accent2"/>
            </a:solidFill>
            <a:prstDash val="solid"/>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4A4A4A"/>
              </a:solidFill>
              <a:latin typeface="Arial" panose="020B0604020202020204"/>
            </a:endParaRPr>
          </a:p>
        </p:txBody>
      </p:sp>
      <p:sp>
        <p:nvSpPr>
          <p:cNvPr id="31" name="Flussdiagramm: Alternativer Prozess 30"/>
          <p:cNvSpPr/>
          <p:nvPr/>
        </p:nvSpPr>
        <p:spPr bwMode="auto">
          <a:xfrm>
            <a:off x="2588089" y="3050996"/>
            <a:ext cx="3010718" cy="1674148"/>
          </a:xfrm>
          <a:prstGeom prst="flowChartAlternateProcess">
            <a:avLst/>
          </a:prstGeom>
          <a:solidFill>
            <a:schemeClr val="accent2">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fontAlgn="base">
              <a:spcBef>
                <a:spcPct val="50000"/>
              </a:spcBef>
              <a:spcAft>
                <a:spcPct val="0"/>
              </a:spcAft>
              <a:defRPr/>
            </a:pPr>
            <a:r>
              <a:rPr lang="de-DE" sz="1100" b="1" dirty="0" err="1">
                <a:solidFill>
                  <a:srgbClr val="4A4A4A"/>
                </a:solidFill>
                <a:latin typeface="Arial" panose="020B0604020202020204"/>
              </a:rPr>
              <a:t>Odata</a:t>
            </a:r>
            <a:r>
              <a:rPr lang="de-DE" sz="1100" b="1" dirty="0">
                <a:solidFill>
                  <a:srgbClr val="4A4A4A"/>
                </a:solidFill>
                <a:latin typeface="Arial" panose="020B0604020202020204"/>
              </a:rPr>
              <a:t> </a:t>
            </a:r>
            <a:r>
              <a:rPr lang="de-DE" sz="1100" b="1" dirty="0" err="1">
                <a:solidFill>
                  <a:srgbClr val="4A4A4A"/>
                </a:solidFill>
                <a:latin typeface="Arial" panose="020B0604020202020204"/>
              </a:rPr>
              <a:t>Runtime</a:t>
            </a:r>
            <a:r>
              <a:rPr lang="de-DE" sz="1100" b="1" dirty="0">
                <a:solidFill>
                  <a:srgbClr val="4A4A4A"/>
                </a:solidFill>
                <a:latin typeface="Arial" panose="020B0604020202020204"/>
              </a:rPr>
              <a:t>, </a:t>
            </a:r>
            <a:r>
              <a:rPr lang="de-DE" sz="1100" b="1" dirty="0" err="1">
                <a:solidFill>
                  <a:srgbClr val="4A4A4A"/>
                </a:solidFill>
                <a:latin typeface="Arial" panose="020B0604020202020204"/>
              </a:rPr>
              <a:t>Odata</a:t>
            </a:r>
            <a:r>
              <a:rPr lang="de-DE" sz="1100" b="1" dirty="0">
                <a:solidFill>
                  <a:srgbClr val="4A4A4A"/>
                </a:solidFill>
                <a:latin typeface="Arial" panose="020B0604020202020204"/>
              </a:rPr>
              <a:t> Design Time &amp; Service Provider </a:t>
            </a:r>
            <a:r>
              <a:rPr lang="de-DE" sz="1100" b="1" dirty="0" err="1">
                <a:solidFill>
                  <a:srgbClr val="4A4A4A"/>
                </a:solidFill>
                <a:latin typeface="Arial" panose="020B0604020202020204"/>
              </a:rPr>
              <a:t>Runtime</a:t>
            </a:r>
            <a:endParaRPr lang="de-DE" sz="1100" b="1" dirty="0">
              <a:solidFill>
                <a:srgbClr val="4A4A4A"/>
              </a:solidFill>
              <a:latin typeface="Arial" panose="020B0604020202020204"/>
            </a:endParaRPr>
          </a:p>
        </p:txBody>
      </p:sp>
      <p:sp>
        <p:nvSpPr>
          <p:cNvPr id="32" name="Flussdiagramm: Alternativer Prozess 31"/>
          <p:cNvSpPr/>
          <p:nvPr/>
        </p:nvSpPr>
        <p:spPr bwMode="auto">
          <a:xfrm>
            <a:off x="2428147" y="2601256"/>
            <a:ext cx="2585636" cy="365575"/>
          </a:xfrm>
          <a:prstGeom prst="flowChartAlternateProcess">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400" b="1" dirty="0">
                <a:solidFill>
                  <a:srgbClr val="000000"/>
                </a:solidFill>
                <a:latin typeface="Arial" panose="020B0604020202020204"/>
              </a:rPr>
              <a:t>Gateway Hub</a:t>
            </a:r>
          </a:p>
        </p:txBody>
      </p:sp>
      <p:sp>
        <p:nvSpPr>
          <p:cNvPr id="38" name="Abgerundetes Rechteck 37"/>
          <p:cNvSpPr/>
          <p:nvPr/>
        </p:nvSpPr>
        <p:spPr bwMode="auto">
          <a:xfrm>
            <a:off x="2718488" y="3573018"/>
            <a:ext cx="2592288" cy="408623"/>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GW_CORE und (IW_FND oder SAP_GWFND)</a:t>
            </a:r>
          </a:p>
        </p:txBody>
      </p:sp>
      <p:sp>
        <p:nvSpPr>
          <p:cNvPr id="46" name="Abgerundetes Rechteck 45"/>
          <p:cNvSpPr/>
          <p:nvPr/>
        </p:nvSpPr>
        <p:spPr bwMode="auto">
          <a:xfrm>
            <a:off x="3883885" y="5157192"/>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RFC</a:t>
            </a:r>
          </a:p>
        </p:txBody>
      </p:sp>
      <p:sp>
        <p:nvSpPr>
          <p:cNvPr id="47" name="Abgerundetes Rechteck 46"/>
          <p:cNvSpPr/>
          <p:nvPr/>
        </p:nvSpPr>
        <p:spPr bwMode="auto">
          <a:xfrm>
            <a:off x="2351586" y="1757546"/>
            <a:ext cx="3391240" cy="258128"/>
          </a:xfrm>
          <a:prstGeom prst="roundRect">
            <a:avLst>
              <a:gd name="adj" fmla="val 8827"/>
            </a:avLst>
          </a:prstGeom>
          <a:solidFill>
            <a:schemeClr val="bg1">
              <a:lumMod val="85000"/>
            </a:schemeClr>
          </a:solidFill>
          <a:ln w="9525" cap="flat" cmpd="sng" algn="ctr">
            <a:solidFill>
              <a:schemeClr val="accent2"/>
            </a:solidFill>
            <a:prstDash val="solid"/>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4A4A4A"/>
              </a:solidFill>
              <a:latin typeface="Arial" panose="020B0604020202020204"/>
            </a:endParaRPr>
          </a:p>
        </p:txBody>
      </p:sp>
      <p:sp>
        <p:nvSpPr>
          <p:cNvPr id="48" name="Flussdiagramm: Alternativer Prozess 47"/>
          <p:cNvSpPr/>
          <p:nvPr/>
        </p:nvSpPr>
        <p:spPr bwMode="auto">
          <a:xfrm>
            <a:off x="2437303" y="1688865"/>
            <a:ext cx="2585636" cy="365575"/>
          </a:xfrm>
          <a:prstGeom prst="flowChartAlternateProcess">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400" b="1" dirty="0">
                <a:solidFill>
                  <a:srgbClr val="000000"/>
                </a:solidFill>
                <a:latin typeface="Arial" panose="020B0604020202020204"/>
              </a:rPr>
              <a:t>Nutzer</a:t>
            </a:r>
          </a:p>
        </p:txBody>
      </p:sp>
      <p:cxnSp>
        <p:nvCxnSpPr>
          <p:cNvPr id="50" name="Gerade Verbindung 49"/>
          <p:cNvCxnSpPr>
            <a:stCxn id="47" idx="2"/>
            <a:endCxn id="30" idx="0"/>
          </p:cNvCxnSpPr>
          <p:nvPr/>
        </p:nvCxnSpPr>
        <p:spPr bwMode="auto">
          <a:xfrm>
            <a:off x="4047205" y="2015682"/>
            <a:ext cx="50" cy="1631021"/>
          </a:xfrm>
          <a:prstGeom prst="line">
            <a:avLst/>
          </a:prstGeom>
          <a:noFill/>
          <a:ln w="19050" cap="flat" cmpd="sng" algn="ctr">
            <a:solidFill>
              <a:schemeClr val="tx1"/>
            </a:solidFill>
            <a:prstDash val="sysDash"/>
            <a:round/>
            <a:headEnd type="none" w="med" len="med"/>
            <a:tailEnd type="none" w="med" len="med"/>
          </a:ln>
          <a:effectLst/>
        </p:spPr>
      </p:cxnSp>
      <p:sp>
        <p:nvSpPr>
          <p:cNvPr id="51" name="Abgerundetes Rechteck 50"/>
          <p:cNvSpPr/>
          <p:nvPr/>
        </p:nvSpPr>
        <p:spPr bwMode="auto">
          <a:xfrm>
            <a:off x="3582583" y="2240647"/>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HTTP</a:t>
            </a:r>
          </a:p>
        </p:txBody>
      </p:sp>
      <p:sp>
        <p:nvSpPr>
          <p:cNvPr id="14" name="Abgerundetes Rechteck 13"/>
          <p:cNvSpPr/>
          <p:nvPr/>
        </p:nvSpPr>
        <p:spPr bwMode="auto">
          <a:xfrm>
            <a:off x="2751060" y="4209709"/>
            <a:ext cx="2592288" cy="204311"/>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IW_BEP oder SAP_GWFND</a:t>
            </a:r>
          </a:p>
        </p:txBody>
      </p:sp>
      <p:cxnSp>
        <p:nvCxnSpPr>
          <p:cNvPr id="17" name="Gerade Verbindung 16"/>
          <p:cNvCxnSpPr>
            <a:stCxn id="10" idx="0"/>
          </p:cNvCxnSpPr>
          <p:nvPr/>
        </p:nvCxnSpPr>
        <p:spPr bwMode="auto">
          <a:xfrm flipV="1">
            <a:off x="3216082" y="4725153"/>
            <a:ext cx="0" cy="1432527"/>
          </a:xfrm>
          <a:prstGeom prst="line">
            <a:avLst/>
          </a:prstGeom>
          <a:noFill/>
          <a:ln w="19050" cap="flat" cmpd="sng" algn="ctr">
            <a:solidFill>
              <a:schemeClr val="tx1"/>
            </a:solidFill>
            <a:prstDash val="sysDash"/>
            <a:round/>
            <a:headEnd type="none" w="med" len="med"/>
            <a:tailEnd type="none" w="med" len="med"/>
          </a:ln>
          <a:effectLst/>
        </p:spPr>
      </p:cxnSp>
      <p:cxnSp>
        <p:nvCxnSpPr>
          <p:cNvPr id="19" name="Gerade Verbindung 18"/>
          <p:cNvCxnSpPr>
            <a:stCxn id="11" idx="0"/>
          </p:cNvCxnSpPr>
          <p:nvPr/>
        </p:nvCxnSpPr>
        <p:spPr bwMode="auto">
          <a:xfrm flipV="1">
            <a:off x="3792146" y="4725153"/>
            <a:ext cx="0" cy="1432527"/>
          </a:xfrm>
          <a:prstGeom prst="line">
            <a:avLst/>
          </a:prstGeom>
          <a:noFill/>
          <a:ln w="19050" cap="flat" cmpd="sng" algn="ctr">
            <a:solidFill>
              <a:schemeClr val="tx1"/>
            </a:solidFill>
            <a:prstDash val="sysDash"/>
            <a:round/>
            <a:headEnd type="none" w="med" len="med"/>
            <a:tailEnd type="none" w="med" len="med"/>
          </a:ln>
          <a:effectLst/>
        </p:spPr>
      </p:cxnSp>
      <p:cxnSp>
        <p:nvCxnSpPr>
          <p:cNvPr id="21" name="Gerade Verbindung 20"/>
          <p:cNvCxnSpPr>
            <a:stCxn id="12" idx="0"/>
          </p:cNvCxnSpPr>
          <p:nvPr/>
        </p:nvCxnSpPr>
        <p:spPr bwMode="auto">
          <a:xfrm flipV="1">
            <a:off x="4398365" y="4725153"/>
            <a:ext cx="0" cy="1432527"/>
          </a:xfrm>
          <a:prstGeom prst="line">
            <a:avLst/>
          </a:prstGeom>
          <a:noFill/>
          <a:ln w="19050" cap="flat" cmpd="sng" algn="ctr">
            <a:solidFill>
              <a:schemeClr val="tx1"/>
            </a:solidFill>
            <a:prstDash val="sysDash"/>
            <a:round/>
            <a:headEnd type="none" w="med" len="med"/>
            <a:tailEnd type="none" w="med" len="med"/>
          </a:ln>
          <a:effectLst/>
        </p:spPr>
      </p:cxnSp>
      <p:cxnSp>
        <p:nvCxnSpPr>
          <p:cNvPr id="23" name="Gerade Verbindung 22"/>
          <p:cNvCxnSpPr>
            <a:stCxn id="13" idx="0"/>
          </p:cNvCxnSpPr>
          <p:nvPr/>
        </p:nvCxnSpPr>
        <p:spPr bwMode="auto">
          <a:xfrm flipH="1" flipV="1">
            <a:off x="5013786" y="4725153"/>
            <a:ext cx="2501" cy="1432527"/>
          </a:xfrm>
          <a:prstGeom prst="line">
            <a:avLst/>
          </a:prstGeom>
          <a:noFill/>
          <a:ln w="19050" cap="flat" cmpd="sng" algn="ctr">
            <a:solidFill>
              <a:schemeClr val="tx1"/>
            </a:solidFill>
            <a:prstDash val="sysDash"/>
            <a:round/>
            <a:headEnd type="none" w="med" len="med"/>
            <a:tailEnd type="none" w="med" len="med"/>
          </a:ln>
          <a:effectLst/>
        </p:spPr>
      </p:cxnSp>
      <p:sp>
        <p:nvSpPr>
          <p:cNvPr id="8" name="Flussdiagramm: Alternativer Prozess 7"/>
          <p:cNvSpPr/>
          <p:nvPr/>
        </p:nvSpPr>
        <p:spPr bwMode="auto">
          <a:xfrm>
            <a:off x="2430457" y="5589596"/>
            <a:ext cx="2585636" cy="365575"/>
          </a:xfrm>
          <a:prstGeom prst="flowChartAlternateProcess">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400" b="1" dirty="0">
                <a:solidFill>
                  <a:srgbClr val="000000"/>
                </a:solidFill>
                <a:latin typeface="Arial" panose="020B0604020202020204"/>
              </a:rPr>
              <a:t>SAP Business Suite</a:t>
            </a:r>
          </a:p>
        </p:txBody>
      </p:sp>
      <p:graphicFrame>
        <p:nvGraphicFramePr>
          <p:cNvPr id="24" name="Tabelle 23"/>
          <p:cNvGraphicFramePr>
            <a:graphicFrameLocks noGrp="1"/>
          </p:cNvGraphicFramePr>
          <p:nvPr/>
        </p:nvGraphicFramePr>
        <p:xfrm>
          <a:off x="6888090" y="2422800"/>
          <a:ext cx="2912019" cy="1996440"/>
        </p:xfrm>
        <a:graphic>
          <a:graphicData uri="http://schemas.openxmlformats.org/drawingml/2006/table">
            <a:tbl>
              <a:tblPr firstRow="1" bandRow="1">
                <a:tableStyleId>{5C22544A-7EE6-4342-B048-85BDC9FD1C3A}</a:tableStyleId>
              </a:tblPr>
              <a:tblGrid>
                <a:gridCol w="2912019">
                  <a:extLst>
                    <a:ext uri="{9D8B030D-6E8A-4147-A177-3AD203B41FA5}">
                      <a16:colId xmlns:a16="http://schemas.microsoft.com/office/drawing/2014/main" val="20000"/>
                    </a:ext>
                  </a:extLst>
                </a:gridCol>
              </a:tblGrid>
              <a:tr h="1103200">
                <a:tc>
                  <a:txBody>
                    <a:bodyPr/>
                    <a:lstStyle/>
                    <a:p>
                      <a:pPr marL="174625" indent="-174625"/>
                      <a:r>
                        <a:rPr lang="de-DE" sz="1700" dirty="0"/>
                        <a:t>+ Sichere Architektur (DMZ), </a:t>
                      </a:r>
                      <a:br>
                        <a:rPr lang="de-DE" sz="1700" dirty="0"/>
                      </a:br>
                      <a:r>
                        <a:rPr lang="de-DE" sz="1700" dirty="0" err="1"/>
                        <a:t>Noninvasiv</a:t>
                      </a:r>
                      <a:r>
                        <a:rPr lang="de-DE" sz="1700" dirty="0"/>
                        <a:t>, </a:t>
                      </a:r>
                      <a:br>
                        <a:rPr lang="de-DE" sz="1700" dirty="0"/>
                      </a:br>
                      <a:r>
                        <a:rPr lang="de-DE" sz="1700" dirty="0"/>
                        <a:t>Unabhängig</a:t>
                      </a:r>
                      <a:endParaRPr lang="en-US" sz="1700" dirty="0"/>
                    </a:p>
                  </a:txBody>
                  <a:tcPr>
                    <a:solidFill>
                      <a:srgbClr val="92D050"/>
                    </a:solidFill>
                  </a:tcPr>
                </a:tc>
                <a:extLst>
                  <a:ext uri="{0D108BD9-81ED-4DB2-BD59-A6C34878D82A}">
                    <a16:rowId xmlns:a16="http://schemas.microsoft.com/office/drawing/2014/main" val="10000"/>
                  </a:ext>
                </a:extLst>
              </a:tr>
              <a:tr h="849762">
                <a:tc>
                  <a:txBody>
                    <a:bodyPr/>
                    <a:lstStyle/>
                    <a:p>
                      <a:pPr marL="174625" indent="-174625"/>
                      <a:r>
                        <a:rPr lang="de-DE" sz="1700" dirty="0"/>
                        <a:t>-  Kein Zugriff auf SAP-Entwicklungsobjekte</a:t>
                      </a:r>
                      <a:r>
                        <a:rPr lang="de-DE" sz="1700" baseline="0" dirty="0"/>
                        <a:t> im Business System</a:t>
                      </a:r>
                      <a:endParaRPr lang="en-US" sz="1700" dirty="0"/>
                    </a:p>
                  </a:txBody>
                  <a:tcP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52581101"/>
      </p:ext>
    </p:extLst>
  </p:cSld>
  <p:clrMapOvr>
    <a:masterClrMapping/>
  </p:clrMapOvr>
  <p:transition>
    <p:zo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847528" y="1"/>
            <a:ext cx="6552728" cy="935035"/>
          </a:xfrm>
        </p:spPr>
        <p:txBody>
          <a:bodyPr/>
          <a:lstStyle/>
          <a:p>
            <a:r>
              <a:rPr lang="de-DE" dirty="0"/>
              <a:t>SAP Gateway 2.0 </a:t>
            </a:r>
            <a:r>
              <a:rPr lang="de-DE" dirty="0" err="1"/>
              <a:t>Deployment</a:t>
            </a:r>
            <a:r>
              <a:rPr lang="de-DE" dirty="0"/>
              <a:t> Scenarios</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53</a:t>
            </a:fld>
            <a:endParaRPr lang="de-DE">
              <a:solidFill>
                <a:srgbClr val="000000"/>
              </a:solidFill>
              <a:latin typeface="Arial" panose="020B0604020202020204"/>
            </a:endParaRPr>
          </a:p>
        </p:txBody>
      </p:sp>
      <p:sp>
        <p:nvSpPr>
          <p:cNvPr id="3" name="Inhaltsplatzhalter 2"/>
          <p:cNvSpPr>
            <a:spLocks noGrp="1"/>
          </p:cNvSpPr>
          <p:nvPr>
            <p:ph idx="1"/>
          </p:nvPr>
        </p:nvSpPr>
        <p:spPr>
          <a:ln w="19050"/>
        </p:spPr>
        <p:txBody>
          <a:bodyPr/>
          <a:lstStyle/>
          <a:p>
            <a:r>
              <a:rPr lang="de-DE" dirty="0"/>
              <a:t>Embedded</a:t>
            </a:r>
          </a:p>
        </p:txBody>
      </p:sp>
      <p:sp>
        <p:nvSpPr>
          <p:cNvPr id="30" name="Abgerundetes Rechteck 29"/>
          <p:cNvSpPr/>
          <p:nvPr/>
        </p:nvSpPr>
        <p:spPr bwMode="auto">
          <a:xfrm>
            <a:off x="2351684" y="3880702"/>
            <a:ext cx="3391140" cy="248603"/>
          </a:xfrm>
          <a:prstGeom prst="roundRect">
            <a:avLst>
              <a:gd name="adj" fmla="val 1719"/>
            </a:avLst>
          </a:prstGeom>
          <a:solidFill>
            <a:schemeClr val="bg1">
              <a:lumMod val="85000"/>
            </a:schemeClr>
          </a:solidFill>
          <a:ln w="9525" cap="flat" cmpd="sng" algn="ctr">
            <a:solidFill>
              <a:schemeClr val="tx1"/>
            </a:solidFill>
            <a:prstDash val="solid"/>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4A4A4A"/>
              </a:solidFill>
              <a:latin typeface="Arial" panose="020B0604020202020204"/>
            </a:endParaRPr>
          </a:p>
        </p:txBody>
      </p:sp>
      <p:sp>
        <p:nvSpPr>
          <p:cNvPr id="31" name="Flussdiagramm: Alternativer Prozess 30"/>
          <p:cNvSpPr/>
          <p:nvPr/>
        </p:nvSpPr>
        <p:spPr bwMode="auto">
          <a:xfrm>
            <a:off x="2588089" y="3050996"/>
            <a:ext cx="3010718" cy="1674148"/>
          </a:xfrm>
          <a:prstGeom prst="flowChartAlternateProcess">
            <a:avLst/>
          </a:prstGeom>
          <a:solidFill>
            <a:schemeClr val="accent2">
              <a:lumMod val="40000"/>
              <a:lumOff val="6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fontAlgn="base">
              <a:spcBef>
                <a:spcPct val="50000"/>
              </a:spcBef>
              <a:spcAft>
                <a:spcPct val="0"/>
              </a:spcAft>
              <a:defRPr/>
            </a:pPr>
            <a:r>
              <a:rPr lang="de-DE" sz="1100" b="1" dirty="0" err="1">
                <a:solidFill>
                  <a:srgbClr val="4A4A4A"/>
                </a:solidFill>
                <a:latin typeface="Arial" panose="020B0604020202020204"/>
              </a:rPr>
              <a:t>Odata</a:t>
            </a:r>
            <a:r>
              <a:rPr lang="de-DE" sz="1100" b="1" dirty="0">
                <a:solidFill>
                  <a:srgbClr val="4A4A4A"/>
                </a:solidFill>
                <a:latin typeface="Arial" panose="020B0604020202020204"/>
              </a:rPr>
              <a:t> </a:t>
            </a:r>
            <a:r>
              <a:rPr lang="de-DE" sz="1100" b="1" dirty="0" err="1">
                <a:solidFill>
                  <a:srgbClr val="4A4A4A"/>
                </a:solidFill>
                <a:latin typeface="Arial" panose="020B0604020202020204"/>
              </a:rPr>
              <a:t>Runtime</a:t>
            </a:r>
            <a:r>
              <a:rPr lang="de-DE" sz="1100" b="1" dirty="0">
                <a:solidFill>
                  <a:srgbClr val="4A4A4A"/>
                </a:solidFill>
                <a:latin typeface="Arial" panose="020B0604020202020204"/>
              </a:rPr>
              <a:t>, </a:t>
            </a:r>
            <a:r>
              <a:rPr lang="de-DE" sz="1100" b="1" dirty="0" err="1">
                <a:solidFill>
                  <a:srgbClr val="4A4A4A"/>
                </a:solidFill>
                <a:latin typeface="Arial" panose="020B0604020202020204"/>
              </a:rPr>
              <a:t>Odata</a:t>
            </a:r>
            <a:r>
              <a:rPr lang="de-DE" sz="1100" b="1" dirty="0">
                <a:solidFill>
                  <a:srgbClr val="4A4A4A"/>
                </a:solidFill>
                <a:latin typeface="Arial" panose="020B0604020202020204"/>
              </a:rPr>
              <a:t> Design Time &amp; Service Provider </a:t>
            </a:r>
            <a:r>
              <a:rPr lang="de-DE" sz="1100" b="1" dirty="0" err="1">
                <a:solidFill>
                  <a:srgbClr val="4A4A4A"/>
                </a:solidFill>
                <a:latin typeface="Arial" panose="020B0604020202020204"/>
              </a:rPr>
              <a:t>Runtime</a:t>
            </a:r>
            <a:endParaRPr lang="de-DE" sz="1100" b="1" dirty="0">
              <a:solidFill>
                <a:srgbClr val="4A4A4A"/>
              </a:solidFill>
              <a:latin typeface="Arial" panose="020B0604020202020204"/>
            </a:endParaRPr>
          </a:p>
        </p:txBody>
      </p:sp>
      <p:sp>
        <p:nvSpPr>
          <p:cNvPr id="32" name="Flussdiagramm: Alternativer Prozess 31"/>
          <p:cNvSpPr/>
          <p:nvPr/>
        </p:nvSpPr>
        <p:spPr bwMode="auto">
          <a:xfrm>
            <a:off x="2428147" y="2601256"/>
            <a:ext cx="2585636" cy="365575"/>
          </a:xfrm>
          <a:prstGeom prst="flowChartAlternateProcess">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400" b="1" dirty="0">
                <a:solidFill>
                  <a:srgbClr val="000000"/>
                </a:solidFill>
                <a:latin typeface="Arial" panose="020B0604020202020204"/>
              </a:rPr>
              <a:t>SAP Business Suite</a:t>
            </a:r>
          </a:p>
        </p:txBody>
      </p:sp>
      <p:sp>
        <p:nvSpPr>
          <p:cNvPr id="38" name="Abgerundetes Rechteck 37"/>
          <p:cNvSpPr/>
          <p:nvPr/>
        </p:nvSpPr>
        <p:spPr bwMode="auto">
          <a:xfrm>
            <a:off x="2718488" y="3573018"/>
            <a:ext cx="2592288" cy="408623"/>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GW_CORE und (IW_FND oder SAP_GWFND)</a:t>
            </a:r>
          </a:p>
        </p:txBody>
      </p:sp>
      <p:sp>
        <p:nvSpPr>
          <p:cNvPr id="47" name="Abgerundetes Rechteck 46"/>
          <p:cNvSpPr/>
          <p:nvPr/>
        </p:nvSpPr>
        <p:spPr bwMode="auto">
          <a:xfrm>
            <a:off x="2351586" y="1757546"/>
            <a:ext cx="3391240" cy="258128"/>
          </a:xfrm>
          <a:prstGeom prst="roundRect">
            <a:avLst>
              <a:gd name="adj" fmla="val 8827"/>
            </a:avLst>
          </a:prstGeom>
          <a:solidFill>
            <a:schemeClr val="bg1">
              <a:lumMod val="85000"/>
            </a:schemeClr>
          </a:solidFill>
          <a:ln w="9525" cap="flat" cmpd="sng" algn="ctr">
            <a:solidFill>
              <a:schemeClr val="tx1"/>
            </a:solidFill>
            <a:prstDash val="solid"/>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fontAlgn="base">
              <a:spcBef>
                <a:spcPct val="50000"/>
              </a:spcBef>
              <a:spcAft>
                <a:spcPct val="0"/>
              </a:spcAft>
            </a:pPr>
            <a:endParaRPr lang="de-DE" sz="1600" b="1">
              <a:solidFill>
                <a:srgbClr val="4A4A4A"/>
              </a:solidFill>
              <a:latin typeface="Arial" panose="020B0604020202020204"/>
            </a:endParaRPr>
          </a:p>
        </p:txBody>
      </p:sp>
      <p:sp>
        <p:nvSpPr>
          <p:cNvPr id="48" name="Flussdiagramm: Alternativer Prozess 47"/>
          <p:cNvSpPr/>
          <p:nvPr/>
        </p:nvSpPr>
        <p:spPr bwMode="auto">
          <a:xfrm>
            <a:off x="2437303" y="1688865"/>
            <a:ext cx="2585636" cy="365575"/>
          </a:xfrm>
          <a:prstGeom prst="flowChartAlternateProcess">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lIns="96771" tIns="48385" rIns="96771" bIns="48385"/>
          <a:lstStyle/>
          <a:p>
            <a:pPr algn="ctr" eaLnBrk="0" fontAlgn="base" hangingPunct="0">
              <a:spcBef>
                <a:spcPct val="50000"/>
              </a:spcBef>
              <a:spcAft>
                <a:spcPct val="0"/>
              </a:spcAft>
              <a:defRPr/>
            </a:pPr>
            <a:r>
              <a:rPr lang="de-DE" sz="1400" b="1" dirty="0">
                <a:solidFill>
                  <a:srgbClr val="000000"/>
                </a:solidFill>
                <a:latin typeface="Arial" panose="020B0604020202020204"/>
              </a:rPr>
              <a:t>Nutzer</a:t>
            </a:r>
          </a:p>
        </p:txBody>
      </p:sp>
      <p:cxnSp>
        <p:nvCxnSpPr>
          <p:cNvPr id="50" name="Gerade Verbindung 49"/>
          <p:cNvCxnSpPr>
            <a:stCxn id="47" idx="2"/>
            <a:endCxn id="30" idx="0"/>
          </p:cNvCxnSpPr>
          <p:nvPr/>
        </p:nvCxnSpPr>
        <p:spPr bwMode="auto">
          <a:xfrm>
            <a:off x="4047205" y="2015682"/>
            <a:ext cx="50" cy="1865021"/>
          </a:xfrm>
          <a:prstGeom prst="line">
            <a:avLst/>
          </a:prstGeom>
          <a:noFill/>
          <a:ln w="19050" cap="flat" cmpd="sng" algn="ctr">
            <a:solidFill>
              <a:schemeClr val="tx1"/>
            </a:solidFill>
            <a:prstDash val="sysDash"/>
            <a:round/>
            <a:headEnd type="none" w="med" len="med"/>
            <a:tailEnd type="none" w="med" len="med"/>
          </a:ln>
          <a:effectLst/>
        </p:spPr>
      </p:cxnSp>
      <p:sp>
        <p:nvSpPr>
          <p:cNvPr id="51" name="Abgerundetes Rechteck 50"/>
          <p:cNvSpPr/>
          <p:nvPr/>
        </p:nvSpPr>
        <p:spPr bwMode="auto">
          <a:xfrm>
            <a:off x="3582583" y="2240647"/>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HTTP</a:t>
            </a:r>
          </a:p>
        </p:txBody>
      </p:sp>
      <p:sp>
        <p:nvSpPr>
          <p:cNvPr id="14" name="Abgerundetes Rechteck 13"/>
          <p:cNvSpPr/>
          <p:nvPr/>
        </p:nvSpPr>
        <p:spPr bwMode="auto">
          <a:xfrm>
            <a:off x="2751060" y="4209709"/>
            <a:ext cx="2592288" cy="204311"/>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IW_BEP oder SAP_GWFND</a:t>
            </a:r>
          </a:p>
        </p:txBody>
      </p:sp>
      <p:cxnSp>
        <p:nvCxnSpPr>
          <p:cNvPr id="17" name="Gerade Verbindung 16"/>
          <p:cNvCxnSpPr>
            <a:stCxn id="10" idx="0"/>
          </p:cNvCxnSpPr>
          <p:nvPr/>
        </p:nvCxnSpPr>
        <p:spPr bwMode="auto">
          <a:xfrm flipV="1">
            <a:off x="3216082" y="4725144"/>
            <a:ext cx="0" cy="299744"/>
          </a:xfrm>
          <a:prstGeom prst="line">
            <a:avLst/>
          </a:prstGeom>
          <a:noFill/>
          <a:ln w="19050" cap="flat" cmpd="sng" algn="ctr">
            <a:solidFill>
              <a:schemeClr val="tx1"/>
            </a:solidFill>
            <a:prstDash val="sysDash"/>
            <a:round/>
            <a:headEnd type="none" w="med" len="med"/>
            <a:tailEnd type="none" w="med" len="med"/>
          </a:ln>
          <a:effectLst/>
        </p:spPr>
      </p:cxnSp>
      <p:cxnSp>
        <p:nvCxnSpPr>
          <p:cNvPr id="19" name="Gerade Verbindung 18"/>
          <p:cNvCxnSpPr>
            <a:stCxn id="11" idx="0"/>
          </p:cNvCxnSpPr>
          <p:nvPr/>
        </p:nvCxnSpPr>
        <p:spPr bwMode="auto">
          <a:xfrm flipV="1">
            <a:off x="3792146" y="4725144"/>
            <a:ext cx="0" cy="299744"/>
          </a:xfrm>
          <a:prstGeom prst="line">
            <a:avLst/>
          </a:prstGeom>
          <a:noFill/>
          <a:ln w="19050" cap="flat" cmpd="sng" algn="ctr">
            <a:solidFill>
              <a:schemeClr val="tx1"/>
            </a:solidFill>
            <a:prstDash val="sysDash"/>
            <a:round/>
            <a:headEnd type="none" w="med" len="med"/>
            <a:tailEnd type="none" w="med" len="med"/>
          </a:ln>
          <a:effectLst/>
        </p:spPr>
      </p:cxnSp>
      <p:cxnSp>
        <p:nvCxnSpPr>
          <p:cNvPr id="21" name="Gerade Verbindung 20"/>
          <p:cNvCxnSpPr>
            <a:stCxn id="12" idx="0"/>
          </p:cNvCxnSpPr>
          <p:nvPr/>
        </p:nvCxnSpPr>
        <p:spPr bwMode="auto">
          <a:xfrm flipV="1">
            <a:off x="4398365" y="4725144"/>
            <a:ext cx="0" cy="299744"/>
          </a:xfrm>
          <a:prstGeom prst="line">
            <a:avLst/>
          </a:prstGeom>
          <a:noFill/>
          <a:ln w="19050" cap="flat" cmpd="sng" algn="ctr">
            <a:solidFill>
              <a:schemeClr val="tx1"/>
            </a:solidFill>
            <a:prstDash val="sysDash"/>
            <a:round/>
            <a:headEnd type="none" w="med" len="med"/>
            <a:tailEnd type="none" w="med" len="med"/>
          </a:ln>
          <a:effectLst/>
        </p:spPr>
      </p:cxnSp>
      <p:cxnSp>
        <p:nvCxnSpPr>
          <p:cNvPr id="23" name="Gerade Verbindung 22"/>
          <p:cNvCxnSpPr>
            <a:stCxn id="13" idx="0"/>
          </p:cNvCxnSpPr>
          <p:nvPr/>
        </p:nvCxnSpPr>
        <p:spPr bwMode="auto">
          <a:xfrm flipH="1" flipV="1">
            <a:off x="5013786" y="4725144"/>
            <a:ext cx="2501" cy="299744"/>
          </a:xfrm>
          <a:prstGeom prst="line">
            <a:avLst/>
          </a:prstGeom>
          <a:noFill/>
          <a:ln w="19050" cap="flat" cmpd="sng" algn="ctr">
            <a:solidFill>
              <a:schemeClr val="tx1"/>
            </a:solidFill>
            <a:prstDash val="sysDash"/>
            <a:round/>
            <a:headEnd type="none" w="med" len="med"/>
            <a:tailEnd type="none" w="med" len="med"/>
          </a:ln>
          <a:effectLst/>
        </p:spPr>
      </p:cxnSp>
      <p:sp>
        <p:nvSpPr>
          <p:cNvPr id="10" name="Abgerundetes Rechteck 9"/>
          <p:cNvSpPr/>
          <p:nvPr/>
        </p:nvSpPr>
        <p:spPr bwMode="auto">
          <a:xfrm>
            <a:off x="3006520" y="5024888"/>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RFC</a:t>
            </a:r>
          </a:p>
        </p:txBody>
      </p:sp>
      <p:sp>
        <p:nvSpPr>
          <p:cNvPr id="11" name="Abgerundetes Rechteck 10"/>
          <p:cNvSpPr/>
          <p:nvPr/>
        </p:nvSpPr>
        <p:spPr bwMode="auto">
          <a:xfrm>
            <a:off x="3582583" y="5024888"/>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BOR</a:t>
            </a:r>
          </a:p>
        </p:txBody>
      </p:sp>
      <p:sp>
        <p:nvSpPr>
          <p:cNvPr id="12" name="Abgerundetes Rechteck 11"/>
          <p:cNvSpPr/>
          <p:nvPr/>
        </p:nvSpPr>
        <p:spPr bwMode="auto">
          <a:xfrm>
            <a:off x="4188802" y="5024888"/>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WF</a:t>
            </a:r>
          </a:p>
        </p:txBody>
      </p:sp>
      <p:sp>
        <p:nvSpPr>
          <p:cNvPr id="13" name="Abgerundetes Rechteck 12"/>
          <p:cNvSpPr/>
          <p:nvPr/>
        </p:nvSpPr>
        <p:spPr bwMode="auto">
          <a:xfrm>
            <a:off x="4806721" y="5024888"/>
            <a:ext cx="419126" cy="204312"/>
          </a:xfrm>
          <a:prstGeom prst="roundRect">
            <a:avLst/>
          </a:prstGeom>
          <a:solidFill>
            <a:schemeClr val="accent6">
              <a:lumMod val="20000"/>
              <a:lumOff val="80000"/>
            </a:schemeClr>
          </a:solidFill>
          <a:ln w="9525" cap="flat" cmpd="sng" algn="ctr">
            <a:solidFill>
              <a:schemeClr val="tx1"/>
            </a:solidFill>
            <a:prstDash val="dash"/>
            <a:round/>
            <a:headEnd type="none" w="med" len="med"/>
            <a:tailEnd type="none" w="med" len="med"/>
          </a:ln>
          <a:effectLst>
            <a:outerShdw blurRad="40005" dist="20320" dir="5400000" algn="ctr" rotWithShape="0">
              <a:srgbClr val="000000">
                <a:alpha val="38000"/>
              </a:srgbClr>
            </a:outerShdw>
          </a:effectLst>
        </p:spPr>
        <p:txBody>
          <a:bodyPr vert="horz" wrap="square" lIns="0" tIns="0" rIns="0" bIns="0" numCol="1" rtlCol="0" anchor="ctr" anchorCtr="0" compatLnSpc="1">
            <a:prstTxWarp prst="textNoShape">
              <a:avLst/>
            </a:prstTxWarp>
            <a:spAutoFit/>
          </a:bodyPr>
          <a:lstStyle/>
          <a:p>
            <a:pPr algn="ctr" fontAlgn="base">
              <a:spcBef>
                <a:spcPct val="50000"/>
              </a:spcBef>
              <a:spcAft>
                <a:spcPct val="0"/>
              </a:spcAft>
            </a:pPr>
            <a:r>
              <a:rPr lang="de-DE" sz="1200" b="1" dirty="0">
                <a:solidFill>
                  <a:srgbClr val="4A4A4A"/>
                </a:solidFill>
                <a:latin typeface="Arial" panose="020B0604020202020204"/>
              </a:rPr>
              <a:t>BW</a:t>
            </a:r>
          </a:p>
        </p:txBody>
      </p:sp>
      <p:graphicFrame>
        <p:nvGraphicFramePr>
          <p:cNvPr id="20" name="Tabelle 19"/>
          <p:cNvGraphicFramePr>
            <a:graphicFrameLocks noGrp="1"/>
          </p:cNvGraphicFramePr>
          <p:nvPr/>
        </p:nvGraphicFramePr>
        <p:xfrm>
          <a:off x="6888003" y="2422800"/>
          <a:ext cx="2912019" cy="1996440"/>
        </p:xfrm>
        <a:graphic>
          <a:graphicData uri="http://schemas.openxmlformats.org/drawingml/2006/table">
            <a:tbl>
              <a:tblPr firstRow="1" bandRow="1">
                <a:tableStyleId>{5C22544A-7EE6-4342-B048-85BDC9FD1C3A}</a:tableStyleId>
              </a:tblPr>
              <a:tblGrid>
                <a:gridCol w="2912019">
                  <a:extLst>
                    <a:ext uri="{9D8B030D-6E8A-4147-A177-3AD203B41FA5}">
                      <a16:colId xmlns:a16="http://schemas.microsoft.com/office/drawing/2014/main" val="20000"/>
                    </a:ext>
                  </a:extLst>
                </a:gridCol>
              </a:tblGrid>
              <a:tr h="1103200">
                <a:tc>
                  <a:txBody>
                    <a:bodyPr/>
                    <a:lstStyle/>
                    <a:p>
                      <a:pPr marL="174625" marR="0" indent="-174625" algn="l" defTabSz="914400" rtl="0" eaLnBrk="1" fontAlgn="auto" latinLnBrk="0" hangingPunct="1">
                        <a:lnSpc>
                          <a:spcPct val="100000"/>
                        </a:lnSpc>
                        <a:spcBef>
                          <a:spcPts val="0"/>
                        </a:spcBef>
                        <a:spcAft>
                          <a:spcPts val="0"/>
                        </a:spcAft>
                        <a:buClrTx/>
                        <a:buSzTx/>
                        <a:buFontTx/>
                        <a:buNone/>
                        <a:tabLst/>
                        <a:defRPr/>
                      </a:pPr>
                      <a:r>
                        <a:rPr lang="de-DE" sz="1700" dirty="0"/>
                        <a:t>+ Zugriff auf</a:t>
                      </a:r>
                      <a:r>
                        <a:rPr lang="de-DE" sz="1700" baseline="0" dirty="0"/>
                        <a:t> </a:t>
                      </a:r>
                      <a:r>
                        <a:rPr lang="de-DE" sz="1700" dirty="0"/>
                        <a:t>Entwicklungsobjekte</a:t>
                      </a:r>
                      <a:r>
                        <a:rPr lang="de-DE" sz="1700" baseline="0" dirty="0"/>
                        <a:t> im Business System</a:t>
                      </a:r>
                      <a:r>
                        <a:rPr lang="en-US" sz="1700" baseline="0" dirty="0"/>
                        <a:t>, </a:t>
                      </a:r>
                      <a:r>
                        <a:rPr lang="en-US" sz="1700" baseline="0" dirty="0" err="1"/>
                        <a:t>Kostenvorteile</a:t>
                      </a:r>
                      <a:endParaRPr lang="de-DE" sz="1700" baseline="0" dirty="0"/>
                    </a:p>
                  </a:txBody>
                  <a:tcPr>
                    <a:solidFill>
                      <a:srgbClr val="92D050"/>
                    </a:solidFill>
                  </a:tcPr>
                </a:tc>
                <a:extLst>
                  <a:ext uri="{0D108BD9-81ED-4DB2-BD59-A6C34878D82A}">
                    <a16:rowId xmlns:a16="http://schemas.microsoft.com/office/drawing/2014/main" val="10000"/>
                  </a:ext>
                </a:extLst>
              </a:tr>
              <a:tr h="849762">
                <a:tc>
                  <a:txBody>
                    <a:bodyPr/>
                    <a:lstStyle/>
                    <a:p>
                      <a:pPr marL="174625" indent="-174625"/>
                      <a:r>
                        <a:rPr lang="de-DE" sz="1700" dirty="0"/>
                        <a:t>-  Sicherheit, Technische</a:t>
                      </a:r>
                      <a:r>
                        <a:rPr lang="de-DE" sz="1700" baseline="0" dirty="0"/>
                        <a:t> Anforderungen im Business System</a:t>
                      </a:r>
                      <a:endParaRPr lang="en-US" sz="1700" dirty="0"/>
                    </a:p>
                  </a:txBody>
                  <a:tcP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55074730"/>
      </p:ext>
    </p:extLst>
  </p:cSld>
  <p:clrMapOvr>
    <a:masterClrMapping/>
  </p:clrMapOvr>
  <p:transition>
    <p:zo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SAP NetWeaver Gateway Tools</a:t>
            </a:r>
            <a:endParaRPr lang="en-US" dirty="0"/>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54</a:t>
            </a:fld>
            <a:endParaRPr lang="de-DE">
              <a:solidFill>
                <a:srgbClr val="000000"/>
              </a:solidFill>
              <a:latin typeface="Arial" panose="020B0604020202020204"/>
            </a:endParaRPr>
          </a:p>
        </p:txBody>
      </p:sp>
      <p:sp>
        <p:nvSpPr>
          <p:cNvPr id="3" name="Inhaltsplatzhalter 2"/>
          <p:cNvSpPr>
            <a:spLocks noGrp="1"/>
          </p:cNvSpPr>
          <p:nvPr>
            <p:ph idx="1"/>
          </p:nvPr>
        </p:nvSpPr>
        <p:spPr>
          <a:xfrm>
            <a:off x="1775521" y="4005064"/>
            <a:ext cx="8535203" cy="2282242"/>
          </a:xfrm>
        </p:spPr>
        <p:txBody>
          <a:bodyPr/>
          <a:lstStyle/>
          <a:p>
            <a:r>
              <a:rPr lang="de-DE" dirty="0"/>
              <a:t>Implementierung der generierten Objekte erfolgt über ABAP-</a:t>
            </a:r>
            <a:r>
              <a:rPr lang="de-DE" dirty="0" err="1"/>
              <a:t>Workbench</a:t>
            </a:r>
            <a:endParaRPr lang="de-DE" dirty="0"/>
          </a:p>
          <a:p>
            <a:r>
              <a:rPr lang="de-DE" dirty="0"/>
              <a:t>Customizing über </a:t>
            </a:r>
            <a:br>
              <a:rPr lang="de-DE" dirty="0"/>
            </a:br>
            <a:r>
              <a:rPr lang="de-DE" dirty="0" err="1"/>
              <a:t>Tcode</a:t>
            </a:r>
            <a:r>
              <a:rPr lang="de-DE" dirty="0"/>
              <a:t>: SPRO </a:t>
            </a:r>
            <a:r>
              <a:rPr lang="de-DE" dirty="0">
                <a:sym typeface="Wingdings" panose="05000000000000000000" pitchFamily="2" charset="2"/>
              </a:rPr>
              <a:t> SAP Referenz-IMG  SAP NetWeaver  Gateway</a:t>
            </a:r>
            <a:endParaRPr lang="de-DE" dirty="0"/>
          </a:p>
          <a:p>
            <a:endParaRPr lang="en-US" dirty="0"/>
          </a:p>
        </p:txBody>
      </p:sp>
      <p:graphicFrame>
        <p:nvGraphicFramePr>
          <p:cNvPr id="6" name="Tabelle 5"/>
          <p:cNvGraphicFramePr>
            <a:graphicFrameLocks noGrp="1"/>
          </p:cNvGraphicFramePr>
          <p:nvPr/>
        </p:nvGraphicFramePr>
        <p:xfrm>
          <a:off x="1919536" y="1268760"/>
          <a:ext cx="8136904" cy="2225040"/>
        </p:xfrm>
        <a:graphic>
          <a:graphicData uri="http://schemas.openxmlformats.org/drawingml/2006/table">
            <a:tbl>
              <a:tblPr firstRow="1" bandRow="1">
                <a:tableStyleId>{5C22544A-7EE6-4342-B048-85BDC9FD1C3A}</a:tableStyleId>
              </a:tblPr>
              <a:tblGrid>
                <a:gridCol w="3195556">
                  <a:extLst>
                    <a:ext uri="{9D8B030D-6E8A-4147-A177-3AD203B41FA5}">
                      <a16:colId xmlns:a16="http://schemas.microsoft.com/office/drawing/2014/main" val="20000"/>
                    </a:ext>
                  </a:extLst>
                </a:gridCol>
                <a:gridCol w="4941348">
                  <a:extLst>
                    <a:ext uri="{9D8B030D-6E8A-4147-A177-3AD203B41FA5}">
                      <a16:colId xmlns:a16="http://schemas.microsoft.com/office/drawing/2014/main" val="20001"/>
                    </a:ext>
                  </a:extLst>
                </a:gridCol>
              </a:tblGrid>
              <a:tr h="370840">
                <a:tc>
                  <a:txBody>
                    <a:bodyPr/>
                    <a:lstStyle/>
                    <a:p>
                      <a:r>
                        <a:rPr lang="en-US" dirty="0" err="1">
                          <a:solidFill>
                            <a:schemeClr val="tx1"/>
                          </a:solidFill>
                        </a:rPr>
                        <a:t>Transaktion</a:t>
                      </a:r>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r>
                        <a:rPr lang="de-DE" dirty="0"/>
                        <a:t>SEGW</a:t>
                      </a:r>
                      <a:endParaRPr lang="en-US" dirty="0"/>
                    </a:p>
                  </a:txBody>
                  <a:tcPr/>
                </a:tc>
                <a:tc>
                  <a:txBody>
                    <a:bodyPr/>
                    <a:lstStyle/>
                    <a:p>
                      <a:r>
                        <a:rPr lang="en-US" dirty="0"/>
                        <a:t>SAP </a:t>
                      </a:r>
                      <a:r>
                        <a:rPr lang="en-US" dirty="0" err="1"/>
                        <a:t>NetWeaver</a:t>
                      </a:r>
                      <a:r>
                        <a:rPr lang="en-US" baseline="0" dirty="0"/>
                        <a:t> Gateway Service Builder</a:t>
                      </a:r>
                      <a:endParaRPr lang="en-US" dirty="0"/>
                    </a:p>
                  </a:txBody>
                  <a:tcPr/>
                </a:tc>
                <a:extLst>
                  <a:ext uri="{0D108BD9-81ED-4DB2-BD59-A6C34878D82A}">
                    <a16:rowId xmlns:a16="http://schemas.microsoft.com/office/drawing/2014/main" val="10001"/>
                  </a:ext>
                </a:extLst>
              </a:tr>
              <a:tr h="370840">
                <a:tc>
                  <a:txBody>
                    <a:bodyPr/>
                    <a:lstStyle/>
                    <a:p>
                      <a:r>
                        <a:rPr lang="en-US" dirty="0"/>
                        <a:t>/IWFND/MAINT_SERVICE</a:t>
                      </a:r>
                    </a:p>
                  </a:txBody>
                  <a:tcPr/>
                </a:tc>
                <a:tc>
                  <a:txBody>
                    <a:bodyPr/>
                    <a:lstStyle/>
                    <a:p>
                      <a:r>
                        <a:rPr lang="en-US" dirty="0"/>
                        <a:t>Service </a:t>
                      </a:r>
                      <a:r>
                        <a:rPr lang="en-US" dirty="0" err="1"/>
                        <a:t>hinzufügen</a:t>
                      </a:r>
                      <a:endParaRPr lang="en-US" dirty="0"/>
                    </a:p>
                  </a:txBody>
                  <a:tcPr/>
                </a:tc>
                <a:extLst>
                  <a:ext uri="{0D108BD9-81ED-4DB2-BD59-A6C34878D82A}">
                    <a16:rowId xmlns:a16="http://schemas.microsoft.com/office/drawing/2014/main" val="10002"/>
                  </a:ext>
                </a:extLst>
              </a:tr>
              <a:tr h="370840">
                <a:tc>
                  <a:txBody>
                    <a:bodyPr/>
                    <a:lstStyle/>
                    <a:p>
                      <a:r>
                        <a:rPr lang="en-US" dirty="0"/>
                        <a:t>/IWFND/GW_CLIENT</a:t>
                      </a:r>
                    </a:p>
                  </a:txBody>
                  <a:tcPr/>
                </a:tc>
                <a:tc>
                  <a:txBody>
                    <a:bodyPr/>
                    <a:lstStyle/>
                    <a:p>
                      <a:r>
                        <a:rPr lang="en-US" dirty="0"/>
                        <a:t>Gateway Client</a:t>
                      </a:r>
                    </a:p>
                  </a:txBody>
                  <a:tcPr/>
                </a:tc>
                <a:extLst>
                  <a:ext uri="{0D108BD9-81ED-4DB2-BD59-A6C34878D82A}">
                    <a16:rowId xmlns:a16="http://schemas.microsoft.com/office/drawing/2014/main" val="10003"/>
                  </a:ext>
                </a:extLst>
              </a:tr>
              <a:tr h="370840">
                <a:tc>
                  <a:txBody>
                    <a:bodyPr/>
                    <a:lstStyle/>
                    <a:p>
                      <a:r>
                        <a:rPr lang="en-US" sz="1800" kern="1200" dirty="0">
                          <a:solidFill>
                            <a:schemeClr val="dk1"/>
                          </a:solidFill>
                          <a:effectLst/>
                          <a:latin typeface="+mn-lt"/>
                          <a:ea typeface="+mn-ea"/>
                          <a:cs typeface="+mn-cs"/>
                        </a:rPr>
                        <a:t>/IWFND/ERROR_LOG</a:t>
                      </a:r>
                      <a:endParaRPr lang="en-US" dirty="0"/>
                    </a:p>
                  </a:txBody>
                  <a:tcPr/>
                </a:tc>
                <a:tc>
                  <a:txBody>
                    <a:bodyPr/>
                    <a:lstStyle/>
                    <a:p>
                      <a:r>
                        <a:rPr lang="de-DE" dirty="0"/>
                        <a:t>Fehlerprotokoll</a:t>
                      </a:r>
                      <a:endParaRPr lang="en-US" dirty="0"/>
                    </a:p>
                  </a:txBody>
                  <a:tcPr/>
                </a:tc>
                <a:extLst>
                  <a:ext uri="{0D108BD9-81ED-4DB2-BD59-A6C34878D82A}">
                    <a16:rowId xmlns:a16="http://schemas.microsoft.com/office/drawing/2014/main" val="10004"/>
                  </a:ext>
                </a:extLst>
              </a:tr>
              <a:tr h="370840">
                <a:tc>
                  <a:txBody>
                    <a:bodyPr/>
                    <a:lstStyle/>
                    <a:p>
                      <a:r>
                        <a:rPr lang="de-DE" dirty="0"/>
                        <a:t>/IWFND/CACHE_CLEANUP</a:t>
                      </a:r>
                      <a:endParaRPr lang="en-US" dirty="0"/>
                    </a:p>
                  </a:txBody>
                  <a:tcPr/>
                </a:tc>
                <a:tc>
                  <a:txBody>
                    <a:bodyPr/>
                    <a:lstStyle/>
                    <a:p>
                      <a:r>
                        <a:rPr lang="de-DE" dirty="0"/>
                        <a:t>Cache des Modells leeren</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9201858"/>
      </p:ext>
    </p:extLst>
  </p:cSld>
  <p:clrMapOvr>
    <a:masterClrMapping/>
  </p:clrMapOvr>
  <p:transition>
    <p:zo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Service Implementierungs-Phase</a:t>
            </a:r>
          </a:p>
        </p:txBody>
      </p:sp>
      <p:sp>
        <p:nvSpPr>
          <p:cNvPr id="3" name="Datumsplatzhalter 2"/>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15" name="Foliennummernplatzhalter 14"/>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55</a:t>
            </a:fld>
            <a:endParaRPr lang="de-DE">
              <a:solidFill>
                <a:srgbClr val="000000"/>
              </a:solidFill>
              <a:latin typeface="Arial" panose="020B0604020202020204"/>
            </a:endParaRP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1759" y="1541865"/>
            <a:ext cx="10165752" cy="4487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9746218"/>
      </p:ext>
    </p:extLst>
  </p:cSld>
  <p:clrMapOvr>
    <a:masterClrMapping/>
  </p:clrMapOvr>
  <p:transition>
    <p:zo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Entwicklung von OData-Services</a:t>
            </a:r>
            <a:endParaRPr lang="en-US" dirty="0"/>
          </a:p>
        </p:txBody>
      </p:sp>
      <p:sp>
        <p:nvSpPr>
          <p:cNvPr id="8" name="Datumsplatzhalter 7"/>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9" name="Foliennummernplatzhalter 8"/>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56</a:t>
            </a:fld>
            <a:endParaRPr lang="de-DE">
              <a:solidFill>
                <a:srgbClr val="000000"/>
              </a:solidFill>
              <a:latin typeface="Arial" panose="020B0604020202020204"/>
            </a:endParaRPr>
          </a:p>
        </p:txBody>
      </p:sp>
      <p:sp>
        <p:nvSpPr>
          <p:cNvPr id="3" name="Inhaltsplatzhalter 2"/>
          <p:cNvSpPr>
            <a:spLocks noGrp="1"/>
          </p:cNvSpPr>
          <p:nvPr>
            <p:ph idx="1"/>
          </p:nvPr>
        </p:nvSpPr>
        <p:spPr>
          <a:xfrm>
            <a:off x="1775521" y="1052736"/>
            <a:ext cx="8535203" cy="5090554"/>
          </a:xfrm>
        </p:spPr>
        <p:txBody>
          <a:bodyPr/>
          <a:lstStyle/>
          <a:p>
            <a:r>
              <a:rPr lang="en-US" dirty="0"/>
              <a:t>OData Channel (ODC) </a:t>
            </a:r>
            <a:r>
              <a:rPr lang="en-US" dirty="0" err="1"/>
              <a:t>Programmierungsparadigma</a:t>
            </a:r>
            <a:r>
              <a:rPr lang="en-US" dirty="0"/>
              <a:t> </a:t>
            </a:r>
            <a:r>
              <a:rPr lang="en-US" dirty="0" err="1"/>
              <a:t>mit</a:t>
            </a:r>
            <a:r>
              <a:rPr lang="en-US" dirty="0"/>
              <a:t> SAP </a:t>
            </a:r>
            <a:r>
              <a:rPr lang="en-US" dirty="0" err="1"/>
              <a:t>NetWeaver</a:t>
            </a:r>
            <a:r>
              <a:rPr lang="en-US" dirty="0"/>
              <a:t> Gateway Service Builder</a:t>
            </a:r>
          </a:p>
          <a:p>
            <a:endParaRPr lang="en-US" dirty="0"/>
          </a:p>
        </p:txBody>
      </p:sp>
      <p:graphicFrame>
        <p:nvGraphicFramePr>
          <p:cNvPr id="7" name="Diagramm 6"/>
          <p:cNvGraphicFramePr/>
          <p:nvPr/>
        </p:nvGraphicFramePr>
        <p:xfrm>
          <a:off x="1920875" y="1817712"/>
          <a:ext cx="83058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6488237"/>
      </p:ext>
    </p:extLst>
  </p:cSld>
  <p:clrMapOvr>
    <a:masterClrMapping/>
  </p:clrMapOvr>
  <p:transition>
    <p:zo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Abfrageoptionen und Gateway</a:t>
            </a:r>
          </a:p>
        </p:txBody>
      </p:sp>
      <p:sp>
        <p:nvSpPr>
          <p:cNvPr id="7" name="Datumsplatzhalter 6"/>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57</a:t>
            </a:fld>
            <a:endParaRPr lang="de-DE">
              <a:solidFill>
                <a:srgbClr val="000000"/>
              </a:solidFill>
              <a:latin typeface="Arial" panose="020B0604020202020204"/>
            </a:endParaRPr>
          </a:p>
        </p:txBody>
      </p:sp>
      <p:pic>
        <p:nvPicPr>
          <p:cNvPr id="9" name="Inhaltsplatzhalter 8"/>
          <p:cNvPicPr>
            <a:picLocks noGrp="1"/>
          </p:cNvPicPr>
          <p:nvPr>
            <p:ph idx="1"/>
          </p:nvPr>
        </p:nvPicPr>
        <p:blipFill>
          <a:blip r:embed="rId2"/>
          <a:stretch>
            <a:fillRect/>
          </a:stretch>
        </p:blipFill>
        <p:spPr>
          <a:xfrm>
            <a:off x="2195513" y="2018506"/>
            <a:ext cx="7800975" cy="3448050"/>
          </a:xfrm>
          <a:prstGeom prst="rect">
            <a:avLst/>
          </a:prstGeom>
        </p:spPr>
      </p:pic>
    </p:spTree>
    <p:extLst>
      <p:ext uri="{BB962C8B-B14F-4D97-AF65-F5344CB8AC3E}">
        <p14:creationId xmlns:p14="http://schemas.microsoft.com/office/powerpoint/2010/main" val="663476392"/>
      </p:ext>
    </p:extLst>
  </p:cSld>
  <p:clrMapOvr>
    <a:masterClrMapping/>
  </p:clrMapOvr>
  <p:transition>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Code-basierte Implementierung</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58</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Direkte Navigation zu den CRUDQ-Methoden der DPC_EXT-Klasse:</a:t>
            </a:r>
          </a:p>
          <a:p>
            <a:endParaRPr lang="de-DE" dirty="0"/>
          </a:p>
          <a:p>
            <a:r>
              <a:rPr lang="de-DE" dirty="0"/>
              <a:t>Create	&lt;</a:t>
            </a:r>
            <a:r>
              <a:rPr lang="de-DE" dirty="0" err="1"/>
              <a:t>Entity_Set</a:t>
            </a:r>
            <a:r>
              <a:rPr lang="de-DE" dirty="0"/>
              <a:t>&gt;_CREATE_ENTITY</a:t>
            </a:r>
          </a:p>
          <a:p>
            <a:r>
              <a:rPr lang="de-DE" dirty="0"/>
              <a:t>Read		&lt;</a:t>
            </a:r>
            <a:r>
              <a:rPr lang="de-DE" dirty="0" err="1"/>
              <a:t>Entity_Set</a:t>
            </a:r>
            <a:r>
              <a:rPr lang="de-DE" dirty="0"/>
              <a:t>&gt;_GET_ENTITY</a:t>
            </a:r>
          </a:p>
          <a:p>
            <a:r>
              <a:rPr lang="de-DE" dirty="0"/>
              <a:t>Query	&lt;</a:t>
            </a:r>
            <a:r>
              <a:rPr lang="de-DE" dirty="0" err="1"/>
              <a:t>Entity_Set</a:t>
            </a:r>
            <a:r>
              <a:rPr lang="de-DE" dirty="0"/>
              <a:t>&gt;_GET_ENTITYSET</a:t>
            </a:r>
          </a:p>
          <a:p>
            <a:r>
              <a:rPr lang="de-DE" dirty="0"/>
              <a:t>Update	&lt;</a:t>
            </a:r>
            <a:r>
              <a:rPr lang="de-DE" dirty="0" err="1"/>
              <a:t>Entity_Set</a:t>
            </a:r>
            <a:r>
              <a:rPr lang="de-DE" dirty="0"/>
              <a:t>&gt;_UPDATE_ENTITY</a:t>
            </a:r>
          </a:p>
          <a:p>
            <a:r>
              <a:rPr lang="de-DE" dirty="0"/>
              <a:t>Delete	&lt;</a:t>
            </a:r>
            <a:r>
              <a:rPr lang="de-DE" dirty="0" err="1"/>
              <a:t>Entity_Set</a:t>
            </a:r>
            <a:r>
              <a:rPr lang="de-DE" dirty="0"/>
              <a:t>&gt;_DELETE_ENTITY</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0654" y="1643828"/>
            <a:ext cx="2827835" cy="264213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1160" y="4504560"/>
            <a:ext cx="4892990" cy="173275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999404603"/>
      </p:ext>
    </p:extLst>
  </p:cSld>
  <p:clrMapOvr>
    <a:masterClrMapping/>
  </p:clrMapOvr>
  <p:transition>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Best Practice – </a:t>
            </a:r>
            <a:r>
              <a:rPr lang="de-DE" dirty="0" err="1"/>
              <a:t>OData</a:t>
            </a:r>
            <a:r>
              <a:rPr lang="de-DE" dirty="0"/>
              <a:t> Entwicklung</a:t>
            </a:r>
            <a:endParaRPr lang="en-US"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59</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a:t>Beachte die REST-Architektur </a:t>
            </a:r>
          </a:p>
          <a:p>
            <a:r>
              <a:rPr lang="de-DE"/>
              <a:t>Implementiere immer die </a:t>
            </a:r>
            <a:r>
              <a:rPr lang="en-US"/>
              <a:t>OData Query Optionen ($filter, $top, $skip, $orderby)</a:t>
            </a:r>
          </a:p>
          <a:p>
            <a:r>
              <a:rPr lang="de-DE"/>
              <a:t>Biete möglichst viele Filteroptionen</a:t>
            </a:r>
          </a:p>
          <a:p>
            <a:r>
              <a:rPr lang="de-DE"/>
              <a:t>Verwende die passenden Datentypen </a:t>
            </a:r>
          </a:p>
          <a:p>
            <a:pPr lvl="1"/>
            <a:r>
              <a:rPr lang="en-US"/>
              <a:t>Quantitäten und  monetäre Größen: Edm.Decimal</a:t>
            </a:r>
          </a:p>
          <a:p>
            <a:pPr lvl="1"/>
            <a:r>
              <a:rPr lang="en-US"/>
              <a:t>Edm.IntXX Edm.Decimal bei NUMC Datentyp</a:t>
            </a:r>
          </a:p>
          <a:p>
            <a:r>
              <a:rPr lang="en-US"/>
              <a:t>Verwende und verlinke Medien Ressourcen</a:t>
            </a:r>
          </a:p>
          <a:p>
            <a:r>
              <a:rPr lang="en-US"/>
              <a:t>Biete navigierbare Eigenschaften für verlinkte Daten</a:t>
            </a:r>
            <a:endParaRPr lang="en-US" dirty="0"/>
          </a:p>
        </p:txBody>
      </p:sp>
    </p:spTree>
    <p:extLst>
      <p:ext uri="{BB962C8B-B14F-4D97-AF65-F5344CB8AC3E}">
        <p14:creationId xmlns:p14="http://schemas.microsoft.com/office/powerpoint/2010/main" val="1888666772"/>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Charakteristiken von REST (3)</a:t>
            </a:r>
            <a:endParaRPr lang="de-DE" dirty="0"/>
          </a:p>
        </p:txBody>
      </p:sp>
      <p:sp>
        <p:nvSpPr>
          <p:cNvPr id="6" name="Datumsplatzhalter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1.1.0324 © Cegos Integrata GmbH</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 name="Fußzeilenplatzhalt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Entwicklung von modernen SAPUI5 Oberflächen mit JavaScript und HTML5</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7" name="Foliennummernplatzhalt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Seite </a:t>
            </a:r>
            <a:fld id="{D22A2EFB-88EA-4F03-B9A3-82C34BC21B7C}" type="slidenum">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de-DE" sz="10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 name="Inhaltsplatzhalter 2"/>
          <p:cNvSpPr>
            <a:spLocks noGrp="1"/>
          </p:cNvSpPr>
          <p:nvPr>
            <p:ph idx="1"/>
          </p:nvPr>
        </p:nvSpPr>
        <p:spPr/>
        <p:txBody>
          <a:bodyPr/>
          <a:lstStyle/>
          <a:p>
            <a:r>
              <a:rPr lang="de-DE" dirty="0"/>
              <a:t>Einheitliche Schnittstelle</a:t>
            </a:r>
          </a:p>
          <a:p>
            <a:pPr lvl="1"/>
            <a:r>
              <a:rPr lang="de-DE" dirty="0"/>
              <a:t>Entkoppelt die Architektur</a:t>
            </a:r>
          </a:p>
          <a:p>
            <a:pPr lvl="1"/>
            <a:r>
              <a:rPr lang="de-DE" dirty="0"/>
              <a:t>Ressourcen werden nach einem einheitlichen Verfahren identifiziert -&gt; Name, Pfad, Primärschlüssel</a:t>
            </a:r>
          </a:p>
          <a:p>
            <a:pPr lvl="1"/>
            <a:r>
              <a:rPr lang="de-DE" dirty="0"/>
              <a:t>Abfrage und Manipulation werden ebenfalls nach einem einheitlichen Verfahren vorgenommen</a:t>
            </a:r>
          </a:p>
          <a:p>
            <a:pPr lvl="1"/>
            <a:endParaRPr lang="de-DE" dirty="0"/>
          </a:p>
          <a:p>
            <a:r>
              <a:rPr lang="de-DE" dirty="0"/>
              <a:t>Programmcode bei Bedarf</a:t>
            </a:r>
          </a:p>
          <a:p>
            <a:pPr lvl="1"/>
            <a:r>
              <a:rPr lang="de-DE" dirty="0"/>
              <a:t>Server können bei Bedarf die Funktionalität des Clients erweitern</a:t>
            </a:r>
          </a:p>
          <a:p>
            <a:pPr lvl="1"/>
            <a:r>
              <a:rPr lang="de-DE" dirty="0"/>
              <a:t>Durch übertragen von ausführbarem Programmcode</a:t>
            </a:r>
          </a:p>
          <a:p>
            <a:pPr lvl="1"/>
            <a:endParaRPr lang="de-DE" dirty="0"/>
          </a:p>
          <a:p>
            <a:r>
              <a:rPr lang="de-DE" dirty="0"/>
              <a:t>Eine Architektur muss diese Eigenschaften einhalten, damit sie REST-basiert genannt werden kann. Wie man dabei die eigentliche Implementierung vornimmt, ist egal</a:t>
            </a:r>
          </a:p>
        </p:txBody>
      </p:sp>
    </p:spTree>
    <p:extLst>
      <p:ext uri="{BB962C8B-B14F-4D97-AF65-F5344CB8AC3E}">
        <p14:creationId xmlns:p14="http://schemas.microsoft.com/office/powerpoint/2010/main" val="1556066086"/>
      </p:ext>
    </p:extLst>
  </p:cSld>
  <p:clrMapOvr>
    <a:masterClrMapping/>
  </p:clrMapOvr>
  <p:transition>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OData</a:t>
            </a:r>
            <a:r>
              <a:rPr lang="de-DE" dirty="0"/>
              <a:t>-Webservices und SAPUI5</a:t>
            </a:r>
            <a:endParaRPr lang="en-US" dirty="0"/>
          </a:p>
        </p:txBody>
      </p:sp>
      <p:sp>
        <p:nvSpPr>
          <p:cNvPr id="4" name="Datumsplatzhalter 3"/>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7" name="Fußzeilenplatzhalter 6"/>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5" name="Foliennummernplatzhalter 4"/>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60</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Trennung von UI-Entwicklung und Backend über definierte Schnittstelle</a:t>
            </a:r>
          </a:p>
          <a:p>
            <a:r>
              <a:rPr lang="de-DE" dirty="0"/>
              <a:t>Vorteile:</a:t>
            </a:r>
          </a:p>
          <a:p>
            <a:pPr lvl="1"/>
            <a:r>
              <a:rPr lang="de-DE" dirty="0"/>
              <a:t>Unterschiedliche Teams und Spezialisten für UI &amp; Backend </a:t>
            </a:r>
          </a:p>
          <a:p>
            <a:r>
              <a:rPr lang="de-DE" dirty="0"/>
              <a:t>Nachteile:</a:t>
            </a:r>
          </a:p>
          <a:p>
            <a:pPr lvl="1"/>
            <a:r>
              <a:rPr lang="de-DE" dirty="0"/>
              <a:t>Umfangreiche Entwicklung bei komplexen Applikationen</a:t>
            </a:r>
          </a:p>
          <a:p>
            <a:pPr lvl="1"/>
            <a:r>
              <a:rPr lang="de-DE" dirty="0"/>
              <a:t>Web- und ABAP-Erfahrungen notwendig bei kleinen Teams</a:t>
            </a:r>
          </a:p>
        </p:txBody>
      </p:sp>
    </p:spTree>
    <p:extLst>
      <p:ext uri="{BB962C8B-B14F-4D97-AF65-F5344CB8AC3E}">
        <p14:creationId xmlns:p14="http://schemas.microsoft.com/office/powerpoint/2010/main" val="1719422032"/>
      </p:ext>
    </p:extLst>
  </p:cSld>
  <p:clrMapOvr>
    <a:masterClrMapping/>
  </p:clrMapOvr>
  <p:transition>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Ausblick</a:t>
            </a:r>
            <a:endParaRPr lang="de-DE" dirty="0"/>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61</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Unterstützung des </a:t>
            </a:r>
            <a:r>
              <a:rPr lang="de-DE" dirty="0" err="1"/>
              <a:t>Odata</a:t>
            </a:r>
            <a:r>
              <a:rPr lang="de-DE" dirty="0"/>
              <a:t> v4.0-Standards</a:t>
            </a:r>
          </a:p>
          <a:p>
            <a:pPr lvl="1"/>
            <a:r>
              <a:rPr lang="de-DE" dirty="0"/>
              <a:t>10-60%-</a:t>
            </a:r>
            <a:r>
              <a:rPr lang="de-DE" dirty="0" err="1"/>
              <a:t>ige</a:t>
            </a:r>
            <a:r>
              <a:rPr lang="de-DE" dirty="0"/>
              <a:t> Reduktion der zu übertragenen Datenmenge durch mächtigere </a:t>
            </a:r>
            <a:br>
              <a:rPr lang="de-DE" dirty="0"/>
            </a:br>
            <a:r>
              <a:rPr lang="de-DE" dirty="0" err="1"/>
              <a:t>OData-Queries</a:t>
            </a:r>
            <a:r>
              <a:rPr lang="de-DE" dirty="0"/>
              <a:t> und optimiertes JSON-Protokoll</a:t>
            </a:r>
          </a:p>
          <a:p>
            <a:pPr lvl="1"/>
            <a:r>
              <a:rPr lang="de-DE" dirty="0"/>
              <a:t>Unterstützung von Aggregationen</a:t>
            </a:r>
          </a:p>
          <a:p>
            <a:r>
              <a:rPr lang="de-DE" dirty="0"/>
              <a:t>Konsolidierung der Administrationswerkzeuge</a:t>
            </a:r>
          </a:p>
          <a:p>
            <a:pPr lvl="1"/>
            <a:r>
              <a:rPr lang="de-DE" dirty="0"/>
              <a:t>Neue Transaktion zur Erleichterung von:</a:t>
            </a:r>
          </a:p>
          <a:p>
            <a:pPr lvl="2"/>
            <a:r>
              <a:rPr lang="de-DE" dirty="0"/>
              <a:t>Modellierung (SEGW)</a:t>
            </a:r>
          </a:p>
          <a:p>
            <a:pPr lvl="2"/>
            <a:r>
              <a:rPr lang="de-DE" dirty="0"/>
              <a:t>Konfiguration (/IWNFD/MAINT_SERVICE)</a:t>
            </a:r>
          </a:p>
          <a:p>
            <a:pPr lvl="2"/>
            <a:r>
              <a:rPr lang="de-DE" dirty="0"/>
              <a:t>Wartung (</a:t>
            </a:r>
            <a:r>
              <a:rPr lang="en-US" dirty="0"/>
              <a:t>/IWFND/ERROR_LOG</a:t>
            </a:r>
            <a:r>
              <a:rPr lang="de-DE" dirty="0"/>
              <a:t>)</a:t>
            </a:r>
          </a:p>
          <a:p>
            <a:pPr lvl="2"/>
            <a:r>
              <a:rPr lang="de-DE" dirty="0"/>
              <a:t>usw.</a:t>
            </a:r>
            <a:endParaRPr lang="en-US" dirty="0"/>
          </a:p>
        </p:txBody>
      </p:sp>
      <p:sp>
        <p:nvSpPr>
          <p:cNvPr id="7" name="Textfeld 6"/>
          <p:cNvSpPr txBox="1"/>
          <p:nvPr/>
        </p:nvSpPr>
        <p:spPr>
          <a:xfrm>
            <a:off x="1605190" y="6287844"/>
            <a:ext cx="2230098" cy="215444"/>
          </a:xfrm>
          <a:prstGeom prst="rect">
            <a:avLst/>
          </a:prstGeom>
          <a:noFill/>
        </p:spPr>
        <p:txBody>
          <a:bodyPr wrap="none" rtlCol="0">
            <a:spAutoFit/>
          </a:bodyPr>
          <a:lstStyle/>
          <a:p>
            <a:r>
              <a:rPr lang="de-DE" sz="800" dirty="0">
                <a:solidFill>
                  <a:srgbClr val="000000"/>
                </a:solidFill>
                <a:latin typeface="Arial" panose="020B0604020202020204"/>
              </a:rPr>
              <a:t>Quelle: Roadmap SAP Gateway 2.0 Q32015</a:t>
            </a:r>
          </a:p>
        </p:txBody>
      </p:sp>
    </p:spTree>
    <p:extLst>
      <p:ext uri="{BB962C8B-B14F-4D97-AF65-F5344CB8AC3E}">
        <p14:creationId xmlns:p14="http://schemas.microsoft.com/office/powerpoint/2010/main" val="3984910681"/>
      </p:ext>
    </p:extLst>
  </p:cSld>
  <p:clrMapOvr>
    <a:masterClrMapping/>
  </p:clrMapOvr>
  <p:transition>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6E170-0EBA-EF76-7F12-DDE0AA5A85B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1C5ABD3-0240-A989-50CC-32847DF37577}"/>
              </a:ext>
            </a:extLst>
          </p:cNvPr>
          <p:cNvSpPr>
            <a:spLocks noGrp="1"/>
          </p:cNvSpPr>
          <p:nvPr>
            <p:ph type="title"/>
          </p:nvPr>
        </p:nvSpPr>
        <p:spPr/>
        <p:txBody>
          <a:bodyPr/>
          <a:lstStyle/>
          <a:p>
            <a:r>
              <a:rPr lang="de-DE" dirty="0" err="1"/>
              <a:t>Odata</a:t>
            </a:r>
            <a:r>
              <a:rPr lang="de-DE" dirty="0"/>
              <a:t> Services in SAPUI5</a:t>
            </a:r>
          </a:p>
        </p:txBody>
      </p:sp>
      <p:sp>
        <p:nvSpPr>
          <p:cNvPr id="6" name="Datumsplatzhalter 5">
            <a:extLst>
              <a:ext uri="{FF2B5EF4-FFF2-40B4-BE49-F238E27FC236}">
                <a16:creationId xmlns:a16="http://schemas.microsoft.com/office/drawing/2014/main" id="{5058162F-BAB1-570A-1DFF-0313F2D663D8}"/>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AA5643DC-D4BF-AFC4-2397-10406476D40E}"/>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E6244B98-9D0E-75E6-65A3-C20857800B25}"/>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62</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5CD5A803-00A9-DAA1-3090-066DC2A950C4}"/>
              </a:ext>
            </a:extLst>
          </p:cNvPr>
          <p:cNvSpPr>
            <a:spLocks noGrp="1"/>
          </p:cNvSpPr>
          <p:nvPr>
            <p:ph idx="1"/>
          </p:nvPr>
        </p:nvSpPr>
        <p:spPr>
          <a:xfrm>
            <a:off x="431800" y="1196752"/>
            <a:ext cx="5664200" cy="5090554"/>
          </a:xfrm>
        </p:spPr>
        <p:txBody>
          <a:bodyPr>
            <a:normAutofit/>
          </a:bodyPr>
          <a:lstStyle/>
          <a:p>
            <a:r>
              <a:rPr lang="de-DE" dirty="0"/>
              <a:t>Definition </a:t>
            </a:r>
            <a:r>
              <a:rPr lang="de-DE" dirty="0" err="1"/>
              <a:t>OData</a:t>
            </a:r>
            <a:r>
              <a:rPr lang="de-DE" dirty="0"/>
              <a:t> (Open Data Protocol) </a:t>
            </a:r>
          </a:p>
          <a:p>
            <a:pPr lvl="1"/>
            <a:r>
              <a:rPr lang="de-DE" dirty="0"/>
              <a:t>ist ein standardisiertes Protokoll für den Zugriff auf und die Manipulation von Daten über </a:t>
            </a:r>
            <a:r>
              <a:rPr lang="de-DE" dirty="0" err="1"/>
              <a:t>RESTful</a:t>
            </a:r>
            <a:r>
              <a:rPr lang="de-DE" dirty="0"/>
              <a:t> APIs.</a:t>
            </a:r>
          </a:p>
          <a:p>
            <a:pPr marL="288925" lvl="1" indent="0">
              <a:buNone/>
            </a:pPr>
            <a:endParaRPr lang="de-DE" dirty="0"/>
          </a:p>
          <a:p>
            <a:r>
              <a:rPr lang="de-DE" dirty="0"/>
              <a:t>Verwendung in SAPUI5</a:t>
            </a:r>
          </a:p>
          <a:p>
            <a:pPr lvl="1"/>
            <a:r>
              <a:rPr lang="de-DE" dirty="0"/>
              <a:t>SAPUI5 unterstützt </a:t>
            </a:r>
            <a:r>
              <a:rPr lang="de-DE" dirty="0" err="1"/>
              <a:t>OData</a:t>
            </a:r>
            <a:r>
              <a:rPr lang="de-DE" dirty="0"/>
              <a:t> V2 und V4 zur Integration von Backend-Daten in UI5-Anwendungen.</a:t>
            </a:r>
          </a:p>
          <a:p>
            <a:pPr marL="288925" lvl="1" indent="0">
              <a:buNone/>
            </a:pPr>
            <a:endParaRPr lang="de-DE" dirty="0"/>
          </a:p>
          <a:p>
            <a:r>
              <a:rPr lang="de-DE" dirty="0"/>
              <a:t>Vorteile</a:t>
            </a:r>
          </a:p>
          <a:p>
            <a:pPr lvl="1"/>
            <a:r>
              <a:rPr lang="de-DE" dirty="0"/>
              <a:t>Standardisierte Schnittstelle, einfache Integration, Unterstützung für CRUD-Operationen (Create, Read, Update, Delete).Schritte:</a:t>
            </a:r>
          </a:p>
          <a:p>
            <a:endParaRPr lang="de-DE" dirty="0"/>
          </a:p>
        </p:txBody>
      </p:sp>
      <p:sp>
        <p:nvSpPr>
          <p:cNvPr id="7" name="Textfeld 6">
            <a:extLst>
              <a:ext uri="{FF2B5EF4-FFF2-40B4-BE49-F238E27FC236}">
                <a16:creationId xmlns:a16="http://schemas.microsoft.com/office/drawing/2014/main" id="{B7F4B357-076C-5CAD-7660-679DE9AA6F15}"/>
              </a:ext>
            </a:extLst>
          </p:cNvPr>
          <p:cNvSpPr txBox="1"/>
          <p:nvPr/>
        </p:nvSpPr>
        <p:spPr>
          <a:xfrm>
            <a:off x="1605190" y="6287844"/>
            <a:ext cx="2230098" cy="215444"/>
          </a:xfrm>
          <a:prstGeom prst="rect">
            <a:avLst/>
          </a:prstGeom>
          <a:noFill/>
        </p:spPr>
        <p:txBody>
          <a:bodyPr wrap="none" rtlCol="0">
            <a:spAutoFit/>
          </a:bodyPr>
          <a:lstStyle/>
          <a:p>
            <a:r>
              <a:rPr lang="de-DE" sz="800" dirty="0">
                <a:solidFill>
                  <a:srgbClr val="000000"/>
                </a:solidFill>
                <a:latin typeface="Arial" panose="020B0604020202020204"/>
              </a:rPr>
              <a:t>Quelle: Roadmap SAP Gateway 2.0 Q32015</a:t>
            </a:r>
          </a:p>
        </p:txBody>
      </p:sp>
      <p:pic>
        <p:nvPicPr>
          <p:cNvPr id="1026" name="Picture 2" descr="Ein Ansatz, um die genannten Schwierigkeiten zu beseitigen, ist die Verwendung von offenen Standards, die in einer Zwischenschicht mit dem SAP Gateway implementiert werden. SAP Gateway ist ein Framework und eine REST-basierte Schnittstelle für die ABAP-Technologieplattform auf Basis des OData-Protokolls.">
            <a:extLst>
              <a:ext uri="{FF2B5EF4-FFF2-40B4-BE49-F238E27FC236}">
                <a16:creationId xmlns:a16="http://schemas.microsoft.com/office/drawing/2014/main" id="{EFA74F58-D95A-2563-FE9B-3EDB12214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6180" y="1218160"/>
            <a:ext cx="4762500"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010444"/>
      </p:ext>
    </p:extLst>
  </p:cSld>
  <p:clrMapOvr>
    <a:masterClrMapping/>
  </p:clrMapOvr>
  <p:transition>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8DAA0-ED85-939A-7554-43FC82A028C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D8A95A6-07A8-9AB8-52E0-14A835E810DB}"/>
              </a:ext>
            </a:extLst>
          </p:cNvPr>
          <p:cNvSpPr>
            <a:spLocks noGrp="1"/>
          </p:cNvSpPr>
          <p:nvPr>
            <p:ph type="title"/>
          </p:nvPr>
        </p:nvSpPr>
        <p:spPr/>
        <p:txBody>
          <a:bodyPr/>
          <a:lstStyle/>
          <a:p>
            <a:r>
              <a:rPr lang="de-DE" dirty="0" err="1"/>
              <a:t>OData</a:t>
            </a:r>
            <a:r>
              <a:rPr lang="de-DE" dirty="0"/>
              <a:t> Services in SAPUI5</a:t>
            </a:r>
          </a:p>
        </p:txBody>
      </p:sp>
      <p:sp>
        <p:nvSpPr>
          <p:cNvPr id="6" name="Datumsplatzhalter 5">
            <a:extLst>
              <a:ext uri="{FF2B5EF4-FFF2-40B4-BE49-F238E27FC236}">
                <a16:creationId xmlns:a16="http://schemas.microsoft.com/office/drawing/2014/main" id="{614580A1-1690-EA0D-A686-7335359E5388}"/>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1AF7D578-481E-9E73-C384-E31DCD2ACF57}"/>
              </a:ext>
            </a:extLst>
          </p:cNvPr>
          <p:cNvSpPr>
            <a:spLocks noGrp="1"/>
          </p:cNvSpPr>
          <p:nvPr>
            <p:ph type="ftr" sz="quarter" idx="11"/>
          </p:nvPr>
        </p:nvSpPr>
        <p:spPr/>
        <p:txBody>
          <a:bodyPr/>
          <a:lstStyle/>
          <a:p>
            <a:r>
              <a:rPr lang="de-DE" dirty="0">
                <a:solidFill>
                  <a:srgbClr val="000000"/>
                </a:solidFill>
                <a:latin typeface="Arial" panose="020B0604020202020204"/>
              </a:rPr>
              <a:t>Entwicklung von modernen SAPUI5 Oberflächen mit JavaScript und HTML5</a:t>
            </a:r>
          </a:p>
        </p:txBody>
      </p:sp>
      <p:sp>
        <p:nvSpPr>
          <p:cNvPr id="8" name="Foliennummernplatzhalter 7">
            <a:extLst>
              <a:ext uri="{FF2B5EF4-FFF2-40B4-BE49-F238E27FC236}">
                <a16:creationId xmlns:a16="http://schemas.microsoft.com/office/drawing/2014/main" id="{8F20ADC1-938F-AACF-0C11-D1B6A1ED9813}"/>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63</a:t>
            </a:fld>
            <a:endParaRPr lang="de-DE">
              <a:solidFill>
                <a:srgbClr val="000000"/>
              </a:solidFill>
              <a:latin typeface="Arial" panose="020B0604020202020204"/>
            </a:endParaRPr>
          </a:p>
        </p:txBody>
      </p:sp>
      <p:sp>
        <p:nvSpPr>
          <p:cNvPr id="7" name="Textfeld 6">
            <a:extLst>
              <a:ext uri="{FF2B5EF4-FFF2-40B4-BE49-F238E27FC236}">
                <a16:creationId xmlns:a16="http://schemas.microsoft.com/office/drawing/2014/main" id="{09754E85-4060-CE86-BA51-CB0686BE2761}"/>
              </a:ext>
            </a:extLst>
          </p:cNvPr>
          <p:cNvSpPr txBox="1"/>
          <p:nvPr/>
        </p:nvSpPr>
        <p:spPr>
          <a:xfrm>
            <a:off x="1605190" y="6287844"/>
            <a:ext cx="2230098" cy="215444"/>
          </a:xfrm>
          <a:prstGeom prst="rect">
            <a:avLst/>
          </a:prstGeom>
          <a:noFill/>
        </p:spPr>
        <p:txBody>
          <a:bodyPr wrap="none" rtlCol="0">
            <a:spAutoFit/>
          </a:bodyPr>
          <a:lstStyle/>
          <a:p>
            <a:r>
              <a:rPr lang="de-DE" sz="800" dirty="0">
                <a:solidFill>
                  <a:srgbClr val="000000"/>
                </a:solidFill>
                <a:latin typeface="Arial" panose="020B0604020202020204"/>
              </a:rPr>
              <a:t>Quelle: Roadmap SAP Gateway 2.0 Q32015</a:t>
            </a:r>
          </a:p>
        </p:txBody>
      </p:sp>
      <p:pic>
        <p:nvPicPr>
          <p:cNvPr id="4" name="Picture 4" descr="SAP Fiori Architecture">
            <a:extLst>
              <a:ext uri="{FF2B5EF4-FFF2-40B4-BE49-F238E27FC236}">
                <a16:creationId xmlns:a16="http://schemas.microsoft.com/office/drawing/2014/main" id="{1EC81813-8D51-919A-E402-EDB06F3564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658" y="1176227"/>
            <a:ext cx="8896801" cy="5111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164347"/>
      </p:ext>
    </p:extLst>
  </p:cSld>
  <p:clrMapOvr>
    <a:masterClrMapping/>
  </p:clrMapOvr>
  <p:transition>
    <p:zo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02146-0342-4A85-9E15-0E68D14BB7D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17E3522-3B30-D3CA-FBEE-492E5C0C9F99}"/>
              </a:ext>
            </a:extLst>
          </p:cNvPr>
          <p:cNvSpPr>
            <a:spLocks noGrp="1"/>
          </p:cNvSpPr>
          <p:nvPr>
            <p:ph type="title"/>
          </p:nvPr>
        </p:nvSpPr>
        <p:spPr/>
        <p:txBody>
          <a:bodyPr/>
          <a:lstStyle/>
          <a:p>
            <a:r>
              <a:rPr lang="de-DE" dirty="0"/>
              <a:t>Einrichten eines </a:t>
            </a:r>
            <a:r>
              <a:rPr lang="de-DE" dirty="0" err="1"/>
              <a:t>OData</a:t>
            </a:r>
            <a:r>
              <a:rPr lang="de-DE" dirty="0"/>
              <a:t> Models in SAPUI5</a:t>
            </a:r>
          </a:p>
        </p:txBody>
      </p:sp>
      <p:sp>
        <p:nvSpPr>
          <p:cNvPr id="6" name="Datumsplatzhalter 5">
            <a:extLst>
              <a:ext uri="{FF2B5EF4-FFF2-40B4-BE49-F238E27FC236}">
                <a16:creationId xmlns:a16="http://schemas.microsoft.com/office/drawing/2014/main" id="{99AD06BC-BE7F-F701-C6F1-0D22CF952B37}"/>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263F9373-268E-BAEB-0F8A-80898E3A3E12}"/>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746D3F5C-EDF0-C863-B2F0-64A0CF303FFC}"/>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64</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F083D97D-E57B-5F4B-43CA-786C265C2F85}"/>
              </a:ext>
            </a:extLst>
          </p:cNvPr>
          <p:cNvSpPr>
            <a:spLocks noGrp="1"/>
          </p:cNvSpPr>
          <p:nvPr>
            <p:ph idx="1"/>
          </p:nvPr>
        </p:nvSpPr>
        <p:spPr>
          <a:xfrm>
            <a:off x="431800" y="1196752"/>
            <a:ext cx="5664200" cy="5090554"/>
          </a:xfrm>
        </p:spPr>
        <p:txBody>
          <a:bodyPr/>
          <a:lstStyle/>
          <a:p>
            <a:r>
              <a:rPr lang="de-DE" dirty="0"/>
              <a:t>Schritte:</a:t>
            </a:r>
          </a:p>
          <a:p>
            <a:r>
              <a:rPr lang="de-DE" dirty="0"/>
              <a:t>Definieren des </a:t>
            </a:r>
            <a:r>
              <a:rPr lang="de-DE" dirty="0" err="1"/>
              <a:t>OData</a:t>
            </a:r>
            <a:r>
              <a:rPr lang="de-DE" dirty="0"/>
              <a:t> Modells in der </a:t>
            </a:r>
            <a:r>
              <a:rPr lang="de-DE" dirty="0" err="1"/>
              <a:t>manifest.json</a:t>
            </a:r>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Initialisieren des Modells im Controller oder in der View</a:t>
            </a:r>
          </a:p>
          <a:p>
            <a:endParaRPr lang="de-DE" dirty="0"/>
          </a:p>
        </p:txBody>
      </p:sp>
      <p:pic>
        <p:nvPicPr>
          <p:cNvPr id="12" name="Grafik 11">
            <a:extLst>
              <a:ext uri="{FF2B5EF4-FFF2-40B4-BE49-F238E27FC236}">
                <a16:creationId xmlns:a16="http://schemas.microsoft.com/office/drawing/2014/main" id="{2B14B793-68C4-34FB-E6B0-6A61DAE37B8E}"/>
              </a:ext>
            </a:extLst>
          </p:cNvPr>
          <p:cNvPicPr>
            <a:picLocks noChangeAspect="1"/>
          </p:cNvPicPr>
          <p:nvPr/>
        </p:nvPicPr>
        <p:blipFill>
          <a:blip r:embed="rId2"/>
          <a:stretch>
            <a:fillRect/>
          </a:stretch>
        </p:blipFill>
        <p:spPr>
          <a:xfrm>
            <a:off x="0" y="2285238"/>
            <a:ext cx="6726936" cy="2287524"/>
          </a:xfrm>
          <a:prstGeom prst="rect">
            <a:avLst/>
          </a:prstGeom>
        </p:spPr>
      </p:pic>
    </p:spTree>
    <p:extLst>
      <p:ext uri="{BB962C8B-B14F-4D97-AF65-F5344CB8AC3E}">
        <p14:creationId xmlns:p14="http://schemas.microsoft.com/office/powerpoint/2010/main" val="1783290844"/>
      </p:ext>
    </p:extLst>
  </p:cSld>
  <p:clrMapOvr>
    <a:masterClrMapping/>
  </p:clrMapOvr>
  <p:transition>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1CE64-B7AB-A950-5855-4F269E6F555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EFA1811-DE5E-AF21-3D06-F2A66DDA43B3}"/>
              </a:ext>
            </a:extLst>
          </p:cNvPr>
          <p:cNvSpPr>
            <a:spLocks noGrp="1"/>
          </p:cNvSpPr>
          <p:nvPr>
            <p:ph type="title"/>
          </p:nvPr>
        </p:nvSpPr>
        <p:spPr/>
        <p:txBody>
          <a:bodyPr/>
          <a:lstStyle/>
          <a:p>
            <a:pPr marR="0" lvl="0" algn="l" defTabSz="914400" rtl="0" eaLnBrk="1" fontAlgn="auto" latinLnBrk="0" hangingPunct="1">
              <a:lnSpc>
                <a:spcPct val="100000"/>
              </a:lnSpc>
              <a:spcBef>
                <a:spcPts val="1000"/>
              </a:spcBef>
              <a:spcAft>
                <a:spcPts val="0"/>
              </a:spcAft>
              <a:buClrTx/>
              <a:buSzTx/>
              <a:tabLst/>
              <a:defRPr/>
            </a:pPr>
            <a:r>
              <a:rPr kumimoji="0" lang="de-DE"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Times New Roman" panose="02020603050405020304" pitchFamily="18" charset="0"/>
              </a:rPr>
              <a:t>Databinding</a:t>
            </a:r>
            <a:r>
              <a:rPr kumimoji="0" lang="de-DE" sz="24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 von </a:t>
            </a:r>
            <a:r>
              <a:rPr kumimoji="0" lang="de-DE"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Times New Roman" panose="02020603050405020304" pitchFamily="18" charset="0"/>
              </a:rPr>
              <a:t>OData</a:t>
            </a:r>
            <a:r>
              <a:rPr kumimoji="0" lang="de-DE" sz="24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 Services </a:t>
            </a:r>
          </a:p>
        </p:txBody>
      </p:sp>
      <p:sp>
        <p:nvSpPr>
          <p:cNvPr id="6" name="Datumsplatzhalter 5">
            <a:extLst>
              <a:ext uri="{FF2B5EF4-FFF2-40B4-BE49-F238E27FC236}">
                <a16:creationId xmlns:a16="http://schemas.microsoft.com/office/drawing/2014/main" id="{D4A70645-A512-A6B7-19DA-6338F6FFC4FF}"/>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8CB1F20E-5A4C-AFB5-41F1-AC5BD1DB4A82}"/>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03FEB3D0-EC82-F0A8-4283-8F3C0391CDF4}"/>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65</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2BA9F7FC-5EAF-5CBF-329E-09F78CCCEB50}"/>
              </a:ext>
            </a:extLst>
          </p:cNvPr>
          <p:cNvSpPr>
            <a:spLocks noGrp="1"/>
          </p:cNvSpPr>
          <p:nvPr>
            <p:ph idx="1"/>
          </p:nvPr>
        </p:nvSpPr>
        <p:spPr/>
        <p:txBody>
          <a:bodyPr/>
          <a:lstStyle/>
          <a:p>
            <a:r>
              <a:rPr lang="de-DE" dirty="0"/>
              <a:t>Verwendung in XML Views:</a:t>
            </a:r>
          </a:p>
          <a:p>
            <a:pPr lvl="1"/>
            <a:r>
              <a:rPr lang="de-DE" dirty="0"/>
              <a:t>Binden von UI-Elementen an </a:t>
            </a:r>
            <a:r>
              <a:rPr lang="de-DE" dirty="0" err="1"/>
              <a:t>OData</a:t>
            </a:r>
            <a:r>
              <a:rPr lang="de-DE" dirty="0"/>
              <a:t>-Modelldaten.</a:t>
            </a:r>
          </a:p>
          <a:p>
            <a:pPr lvl="1"/>
            <a:endParaRPr lang="de-DE" sz="20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516890" indent="0">
              <a:lnSpc>
                <a:spcPts val="1425"/>
              </a:lnSpc>
              <a:buNone/>
            </a:pPr>
            <a:endParaRPr lang="de-DE" dirty="0">
              <a:solidFill>
                <a:srgbClr val="CCCCCC"/>
              </a:solidFill>
              <a:latin typeface="Consolas" panose="020B0609020204030204" pitchFamily="49" charset="0"/>
              <a:ea typeface="Times New Roman" panose="02020603050405020304" pitchFamily="18" charset="0"/>
              <a:cs typeface="Times New Roman" panose="02020603050405020304" pitchFamily="18" charset="0"/>
            </a:endParaRPr>
          </a:p>
          <a:p>
            <a:pPr marL="516890" indent="0">
              <a:lnSpc>
                <a:spcPts val="1425"/>
              </a:lnSpc>
              <a:buNone/>
            </a:pPr>
            <a:endParaRPr lang="de-DE" sz="20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pPr marL="516890" indent="0">
              <a:lnSpc>
                <a:spcPts val="1425"/>
              </a:lnSpc>
              <a:buNone/>
            </a:pPr>
            <a:endParaRPr lang="de-DE" dirty="0">
              <a:solidFill>
                <a:srgbClr val="CCCCCC"/>
              </a:solidFill>
              <a:latin typeface="Consolas" panose="020B0609020204030204" pitchFamily="49" charset="0"/>
              <a:ea typeface="Times New Roman" panose="02020603050405020304" pitchFamily="18" charset="0"/>
              <a:cs typeface="Times New Roman" panose="02020603050405020304" pitchFamily="18" charset="0"/>
            </a:endParaRPr>
          </a:p>
          <a:p>
            <a:pPr marL="516890" indent="0">
              <a:lnSpc>
                <a:spcPts val="1425"/>
              </a:lnSpc>
              <a:buNone/>
            </a:pPr>
            <a:endParaRPr lang="de-DE" sz="2000" dirty="0">
              <a:solidFill>
                <a:srgbClr val="CCCCCC"/>
              </a:solidFill>
              <a:effectLst/>
              <a:latin typeface="Consolas" panose="020B0609020204030204" pitchFamily="49" charset="0"/>
              <a:ea typeface="Times New Roman" panose="02020603050405020304" pitchFamily="18" charset="0"/>
              <a:cs typeface="Times New Roman" panose="02020603050405020304" pitchFamily="18" charset="0"/>
            </a:endParaRPr>
          </a:p>
          <a:p>
            <a:endParaRPr lang="de-DE" dirty="0"/>
          </a:p>
        </p:txBody>
      </p:sp>
      <p:pic>
        <p:nvPicPr>
          <p:cNvPr id="15" name="Grafik 14">
            <a:extLst>
              <a:ext uri="{FF2B5EF4-FFF2-40B4-BE49-F238E27FC236}">
                <a16:creationId xmlns:a16="http://schemas.microsoft.com/office/drawing/2014/main" id="{8BA1C074-A6B4-C622-0437-6F8BACB27FC8}"/>
              </a:ext>
            </a:extLst>
          </p:cNvPr>
          <p:cNvPicPr>
            <a:picLocks noChangeAspect="1"/>
          </p:cNvPicPr>
          <p:nvPr/>
        </p:nvPicPr>
        <p:blipFill>
          <a:blip r:embed="rId2"/>
          <a:stretch>
            <a:fillRect/>
          </a:stretch>
        </p:blipFill>
        <p:spPr>
          <a:xfrm>
            <a:off x="0" y="1920262"/>
            <a:ext cx="9441342" cy="1338985"/>
          </a:xfrm>
          <a:prstGeom prst="rect">
            <a:avLst/>
          </a:prstGeom>
        </p:spPr>
      </p:pic>
    </p:spTree>
    <p:extLst>
      <p:ext uri="{BB962C8B-B14F-4D97-AF65-F5344CB8AC3E}">
        <p14:creationId xmlns:p14="http://schemas.microsoft.com/office/powerpoint/2010/main" val="1391786722"/>
      </p:ext>
    </p:extLst>
  </p:cSld>
  <p:clrMapOvr>
    <a:masterClrMapping/>
  </p:clrMapOvr>
  <p:transition>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CABF6-533A-DC11-330E-1BC82871D67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1C5D6CD-CFB8-01C9-ECD2-9FA524E4A826}"/>
              </a:ext>
            </a:extLst>
          </p:cNvPr>
          <p:cNvSpPr>
            <a:spLocks noGrp="1"/>
          </p:cNvSpPr>
          <p:nvPr>
            <p:ph type="title"/>
          </p:nvPr>
        </p:nvSpPr>
        <p:spPr/>
        <p:txBody>
          <a:bodyPr/>
          <a:lstStyle/>
          <a:p>
            <a:r>
              <a:rPr kumimoji="0" lang="de-DE"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Times New Roman" panose="02020603050405020304" pitchFamily="18" charset="0"/>
              </a:rPr>
              <a:t>Databinding</a:t>
            </a:r>
            <a:r>
              <a:rPr kumimoji="0" lang="de-DE" sz="24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 von </a:t>
            </a:r>
            <a:r>
              <a:rPr kumimoji="0" lang="de-DE" sz="2400" b="0" i="0" u="none" strike="noStrike" kern="1200" cap="none" spc="0" normalizeH="0" baseline="0" noProof="0" dirty="0" err="1">
                <a:ln>
                  <a:noFill/>
                </a:ln>
                <a:solidFill>
                  <a:prstClr val="black"/>
                </a:solidFill>
                <a:effectLst/>
                <a:uLnTx/>
                <a:uFillTx/>
                <a:latin typeface="Arial" panose="020B0604020202020204" pitchFamily="34" charset="0"/>
                <a:ea typeface="+mn-ea"/>
                <a:cs typeface="Times New Roman" panose="02020603050405020304" pitchFamily="18" charset="0"/>
              </a:rPr>
              <a:t>OData</a:t>
            </a:r>
            <a:r>
              <a:rPr kumimoji="0" lang="de-DE" sz="2400" b="0" i="0" u="none" strike="noStrike" kern="1200" cap="none" spc="0" normalizeH="0" baseline="0" noProof="0" dirty="0">
                <a:ln>
                  <a:noFill/>
                </a:ln>
                <a:solidFill>
                  <a:prstClr val="black"/>
                </a:solidFill>
                <a:effectLst/>
                <a:uLnTx/>
                <a:uFillTx/>
                <a:latin typeface="Arial" panose="020B0604020202020204" pitchFamily="34" charset="0"/>
                <a:ea typeface="+mn-ea"/>
                <a:cs typeface="Times New Roman" panose="02020603050405020304" pitchFamily="18" charset="0"/>
              </a:rPr>
              <a:t> Services </a:t>
            </a:r>
            <a:endParaRPr lang="de-DE" dirty="0"/>
          </a:p>
        </p:txBody>
      </p:sp>
      <p:sp>
        <p:nvSpPr>
          <p:cNvPr id="6" name="Datumsplatzhalter 5">
            <a:extLst>
              <a:ext uri="{FF2B5EF4-FFF2-40B4-BE49-F238E27FC236}">
                <a16:creationId xmlns:a16="http://schemas.microsoft.com/office/drawing/2014/main" id="{FF2AF389-A819-7466-310D-A717DCDB22E6}"/>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D3BB7652-ABDE-1858-BF7B-30FDA7469184}"/>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F5FCCEB6-30E3-8BE3-36EC-996703599B84}"/>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66</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65EF548F-C153-33DD-2DC0-BE313DC4F9F8}"/>
              </a:ext>
            </a:extLst>
          </p:cNvPr>
          <p:cNvSpPr>
            <a:spLocks noGrp="1"/>
          </p:cNvSpPr>
          <p:nvPr>
            <p:ph idx="1"/>
          </p:nvPr>
        </p:nvSpPr>
        <p:spPr/>
        <p:txBody>
          <a:bodyPr/>
          <a:lstStyle/>
          <a:p>
            <a:r>
              <a:rPr lang="de-DE" dirty="0"/>
              <a:t>Verwendung im Controller:</a:t>
            </a:r>
          </a:p>
          <a:p>
            <a:pPr lvl="1"/>
            <a:r>
              <a:rPr lang="de-DE" dirty="0"/>
              <a:t>Binden von UI-Elementen an </a:t>
            </a:r>
            <a:r>
              <a:rPr lang="de-DE" dirty="0" err="1"/>
              <a:t>OData</a:t>
            </a:r>
            <a:r>
              <a:rPr lang="de-DE" dirty="0"/>
              <a:t>-Modelldaten.</a:t>
            </a:r>
          </a:p>
          <a:p>
            <a:endParaRPr lang="de-DE" dirty="0"/>
          </a:p>
        </p:txBody>
      </p:sp>
      <p:pic>
        <p:nvPicPr>
          <p:cNvPr id="10" name="Grafik 9">
            <a:extLst>
              <a:ext uri="{FF2B5EF4-FFF2-40B4-BE49-F238E27FC236}">
                <a16:creationId xmlns:a16="http://schemas.microsoft.com/office/drawing/2014/main" id="{422CD664-D7DB-75B4-F935-08CD2CBA6028}"/>
              </a:ext>
            </a:extLst>
          </p:cNvPr>
          <p:cNvPicPr>
            <a:picLocks noChangeAspect="1"/>
          </p:cNvPicPr>
          <p:nvPr/>
        </p:nvPicPr>
        <p:blipFill>
          <a:blip r:embed="rId2"/>
          <a:stretch>
            <a:fillRect/>
          </a:stretch>
        </p:blipFill>
        <p:spPr>
          <a:xfrm>
            <a:off x="784863" y="1977453"/>
            <a:ext cx="6726936" cy="3439668"/>
          </a:xfrm>
          <a:prstGeom prst="rect">
            <a:avLst/>
          </a:prstGeom>
        </p:spPr>
      </p:pic>
    </p:spTree>
    <p:extLst>
      <p:ext uri="{BB962C8B-B14F-4D97-AF65-F5344CB8AC3E}">
        <p14:creationId xmlns:p14="http://schemas.microsoft.com/office/powerpoint/2010/main" val="2054674384"/>
      </p:ext>
    </p:extLst>
  </p:cSld>
  <p:clrMapOvr>
    <a:masterClrMapping/>
  </p:clrMapOvr>
  <p:transition>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D9EB0-B450-7F51-ED50-A7D7867532F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AC37724-6D69-E65C-E055-15F63A9CAFF5}"/>
              </a:ext>
            </a:extLst>
          </p:cNvPr>
          <p:cNvSpPr>
            <a:spLocks noGrp="1"/>
          </p:cNvSpPr>
          <p:nvPr>
            <p:ph type="title"/>
          </p:nvPr>
        </p:nvSpPr>
        <p:spPr/>
        <p:txBody>
          <a:bodyPr/>
          <a:lstStyle/>
          <a:p>
            <a:pPr algn="l">
              <a:spcBef>
                <a:spcPts val="1200"/>
              </a:spcBef>
              <a:spcAft>
                <a:spcPts val="600"/>
              </a:spcAft>
            </a:pPr>
            <a:r>
              <a:rPr lang="de-DE" dirty="0"/>
              <a:t>Lesen von Daten aus einem </a:t>
            </a:r>
            <a:r>
              <a:rPr lang="de-DE" dirty="0" err="1"/>
              <a:t>OData</a:t>
            </a:r>
            <a:r>
              <a:rPr lang="de-DE" dirty="0"/>
              <a:t> Service (Read)</a:t>
            </a:r>
          </a:p>
        </p:txBody>
      </p:sp>
      <p:sp>
        <p:nvSpPr>
          <p:cNvPr id="6" name="Datumsplatzhalter 5">
            <a:extLst>
              <a:ext uri="{FF2B5EF4-FFF2-40B4-BE49-F238E27FC236}">
                <a16:creationId xmlns:a16="http://schemas.microsoft.com/office/drawing/2014/main" id="{34F12C39-1CA0-D824-F187-C7D0F4DFD64A}"/>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067381E5-B3E4-9559-9E3F-7DDF96C3E392}"/>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9F6B8290-E1D5-9D87-95D4-1D9653660F74}"/>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67</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C6A94E4A-B9D0-42E7-1DED-F6A0F16FD2B6}"/>
              </a:ext>
            </a:extLst>
          </p:cNvPr>
          <p:cNvSpPr>
            <a:spLocks noGrp="1"/>
          </p:cNvSpPr>
          <p:nvPr>
            <p:ph idx="1"/>
          </p:nvPr>
        </p:nvSpPr>
        <p:spPr/>
        <p:txBody>
          <a:bodyPr/>
          <a:lstStyle/>
          <a:p>
            <a:r>
              <a:rPr lang="de-DE" dirty="0"/>
              <a:t>Verwendung im Controller:</a:t>
            </a:r>
          </a:p>
          <a:p>
            <a:r>
              <a:rPr lang="de-DE" dirty="0"/>
              <a:t>Lesen von Daten im </a:t>
            </a:r>
            <a:r>
              <a:rPr lang="de-DE" dirty="0" err="1"/>
              <a:t>OData</a:t>
            </a:r>
            <a:r>
              <a:rPr lang="de-DE" dirty="0"/>
              <a:t> Service (Wird zu einem GET Request)</a:t>
            </a:r>
          </a:p>
          <a:p>
            <a:r>
              <a:rPr lang="de-DE" dirty="0"/>
              <a:t>Im Beispiel werden alle Produkte (aus </a:t>
            </a:r>
            <a:r>
              <a:rPr lang="de-DE" dirty="0" err="1"/>
              <a:t>EntitySet</a:t>
            </a:r>
            <a:r>
              <a:rPr lang="de-DE" dirty="0"/>
              <a:t> Products) eingelesen</a:t>
            </a:r>
          </a:p>
          <a:p>
            <a:pPr marL="0" indent="0">
              <a:buNone/>
            </a:pPr>
            <a:endParaRPr lang="de-DE" dirty="0"/>
          </a:p>
          <a:p>
            <a:endParaRPr lang="de-DE" dirty="0"/>
          </a:p>
        </p:txBody>
      </p:sp>
      <p:pic>
        <p:nvPicPr>
          <p:cNvPr id="11" name="Grafik 10">
            <a:extLst>
              <a:ext uri="{FF2B5EF4-FFF2-40B4-BE49-F238E27FC236}">
                <a16:creationId xmlns:a16="http://schemas.microsoft.com/office/drawing/2014/main" id="{CA350E78-0618-95F3-3C8E-E11DBE63422C}"/>
              </a:ext>
            </a:extLst>
          </p:cNvPr>
          <p:cNvPicPr>
            <a:picLocks noChangeAspect="1"/>
          </p:cNvPicPr>
          <p:nvPr/>
        </p:nvPicPr>
        <p:blipFill>
          <a:blip r:embed="rId2"/>
          <a:stretch>
            <a:fillRect/>
          </a:stretch>
        </p:blipFill>
        <p:spPr>
          <a:xfrm>
            <a:off x="90535" y="2542314"/>
            <a:ext cx="6726936" cy="1525524"/>
          </a:xfrm>
          <a:prstGeom prst="rect">
            <a:avLst/>
          </a:prstGeom>
        </p:spPr>
      </p:pic>
    </p:spTree>
    <p:extLst>
      <p:ext uri="{BB962C8B-B14F-4D97-AF65-F5344CB8AC3E}">
        <p14:creationId xmlns:p14="http://schemas.microsoft.com/office/powerpoint/2010/main" val="1332421795"/>
      </p:ext>
    </p:extLst>
  </p:cSld>
  <p:clrMapOvr>
    <a:masterClrMapping/>
  </p:clrMapOvr>
  <p:transition>
    <p:zo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9ED25-08A7-7554-36DB-D2B23A23EB9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F36E558-A9F5-6CD5-0AC0-21F57FF0D0D5}"/>
              </a:ext>
            </a:extLst>
          </p:cNvPr>
          <p:cNvSpPr>
            <a:spLocks noGrp="1"/>
          </p:cNvSpPr>
          <p:nvPr>
            <p:ph type="title"/>
          </p:nvPr>
        </p:nvSpPr>
        <p:spPr/>
        <p:txBody>
          <a:bodyPr/>
          <a:lstStyle/>
          <a:p>
            <a:pPr algn="l">
              <a:spcBef>
                <a:spcPts val="1200"/>
              </a:spcBef>
              <a:spcAft>
                <a:spcPts val="600"/>
              </a:spcAft>
            </a:pPr>
            <a:r>
              <a:rPr lang="de-DE" dirty="0"/>
              <a:t>Ändern von Daten in einem </a:t>
            </a:r>
            <a:r>
              <a:rPr lang="de-DE" dirty="0" err="1"/>
              <a:t>OData</a:t>
            </a:r>
            <a:r>
              <a:rPr lang="de-DE" dirty="0"/>
              <a:t> Service (Create)</a:t>
            </a:r>
          </a:p>
        </p:txBody>
      </p:sp>
      <p:sp>
        <p:nvSpPr>
          <p:cNvPr id="6" name="Datumsplatzhalter 5">
            <a:extLst>
              <a:ext uri="{FF2B5EF4-FFF2-40B4-BE49-F238E27FC236}">
                <a16:creationId xmlns:a16="http://schemas.microsoft.com/office/drawing/2014/main" id="{04940D2C-90F0-F65C-E18B-4C59636B4CB8}"/>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B86B0B45-3A17-2EA9-48F2-3B7C161C252D}"/>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8EC1A535-1352-DC6E-C085-FC6621DFEDAA}"/>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68</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3F0FB5B9-CF13-02DE-529E-6D027608386A}"/>
              </a:ext>
            </a:extLst>
          </p:cNvPr>
          <p:cNvSpPr>
            <a:spLocks noGrp="1"/>
          </p:cNvSpPr>
          <p:nvPr>
            <p:ph idx="1"/>
          </p:nvPr>
        </p:nvSpPr>
        <p:spPr/>
        <p:txBody>
          <a:bodyPr/>
          <a:lstStyle/>
          <a:p>
            <a:r>
              <a:rPr lang="de-DE" dirty="0"/>
              <a:t>Verwendung im Controller:</a:t>
            </a:r>
          </a:p>
          <a:p>
            <a:r>
              <a:rPr lang="de-DE" dirty="0"/>
              <a:t>Erzeugen von Daten im </a:t>
            </a:r>
            <a:r>
              <a:rPr lang="de-DE" dirty="0" err="1"/>
              <a:t>OData</a:t>
            </a:r>
            <a:r>
              <a:rPr lang="de-DE" dirty="0"/>
              <a:t> Service (Wird zu einem POST Request)</a:t>
            </a:r>
          </a:p>
          <a:p>
            <a:r>
              <a:rPr lang="de-DE" dirty="0"/>
              <a:t>Im Beispiel wird im </a:t>
            </a:r>
            <a:r>
              <a:rPr lang="de-DE" dirty="0" err="1"/>
              <a:t>EntitySet</a:t>
            </a:r>
            <a:r>
              <a:rPr lang="de-DE" dirty="0"/>
              <a:t> Products ein neuer Datensatz angelegt</a:t>
            </a:r>
          </a:p>
          <a:p>
            <a:endParaRPr lang="de-DE" dirty="0"/>
          </a:p>
        </p:txBody>
      </p:sp>
      <p:pic>
        <p:nvPicPr>
          <p:cNvPr id="7" name="Grafik 6">
            <a:extLst>
              <a:ext uri="{FF2B5EF4-FFF2-40B4-BE49-F238E27FC236}">
                <a16:creationId xmlns:a16="http://schemas.microsoft.com/office/drawing/2014/main" id="{0D2BCEB9-9911-6CC8-64CF-10E5FBD7DF86}"/>
              </a:ext>
            </a:extLst>
          </p:cNvPr>
          <p:cNvPicPr>
            <a:picLocks noChangeAspect="1"/>
          </p:cNvPicPr>
          <p:nvPr/>
        </p:nvPicPr>
        <p:blipFill>
          <a:blip r:embed="rId2"/>
          <a:stretch>
            <a:fillRect/>
          </a:stretch>
        </p:blipFill>
        <p:spPr>
          <a:xfrm>
            <a:off x="776983" y="2429339"/>
            <a:ext cx="6726936" cy="3049524"/>
          </a:xfrm>
          <a:prstGeom prst="rect">
            <a:avLst/>
          </a:prstGeom>
        </p:spPr>
      </p:pic>
    </p:spTree>
    <p:extLst>
      <p:ext uri="{BB962C8B-B14F-4D97-AF65-F5344CB8AC3E}">
        <p14:creationId xmlns:p14="http://schemas.microsoft.com/office/powerpoint/2010/main" val="1594467060"/>
      </p:ext>
    </p:extLst>
  </p:cSld>
  <p:clrMapOvr>
    <a:masterClrMapping/>
  </p:clrMapOvr>
  <p:transition>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8DCD5-CC3B-440F-26DC-65FB5F54A51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28ECF76-0F82-1601-0925-3D4AF3AD79F1}"/>
              </a:ext>
            </a:extLst>
          </p:cNvPr>
          <p:cNvSpPr>
            <a:spLocks noGrp="1"/>
          </p:cNvSpPr>
          <p:nvPr>
            <p:ph type="title"/>
          </p:nvPr>
        </p:nvSpPr>
        <p:spPr/>
        <p:txBody>
          <a:bodyPr/>
          <a:lstStyle/>
          <a:p>
            <a:pPr algn="l">
              <a:spcBef>
                <a:spcPts val="1200"/>
              </a:spcBef>
              <a:spcAft>
                <a:spcPts val="600"/>
              </a:spcAft>
            </a:pPr>
            <a:r>
              <a:rPr lang="de-DE" dirty="0"/>
              <a:t>Ändern von Daten in einem </a:t>
            </a:r>
            <a:r>
              <a:rPr lang="de-DE" dirty="0" err="1"/>
              <a:t>OData</a:t>
            </a:r>
            <a:r>
              <a:rPr lang="de-DE" dirty="0"/>
              <a:t> Service (Update)</a:t>
            </a:r>
          </a:p>
        </p:txBody>
      </p:sp>
      <p:sp>
        <p:nvSpPr>
          <p:cNvPr id="6" name="Datumsplatzhalter 5">
            <a:extLst>
              <a:ext uri="{FF2B5EF4-FFF2-40B4-BE49-F238E27FC236}">
                <a16:creationId xmlns:a16="http://schemas.microsoft.com/office/drawing/2014/main" id="{B28A1B57-7FB9-6B27-F248-42F7665C7BDD}"/>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2CE56420-4027-2CFF-557A-CE38FD2F5B46}"/>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7AD2C33C-663B-24CE-3B8E-5A6515307A7B}"/>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69</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A6899841-0AC6-F698-8518-B855B040D91A}"/>
              </a:ext>
            </a:extLst>
          </p:cNvPr>
          <p:cNvSpPr>
            <a:spLocks noGrp="1"/>
          </p:cNvSpPr>
          <p:nvPr>
            <p:ph idx="1"/>
          </p:nvPr>
        </p:nvSpPr>
        <p:spPr/>
        <p:txBody>
          <a:bodyPr/>
          <a:lstStyle/>
          <a:p>
            <a:r>
              <a:rPr lang="de-DE" dirty="0"/>
              <a:t>Verwendung im Controller:</a:t>
            </a:r>
          </a:p>
          <a:p>
            <a:r>
              <a:rPr lang="de-DE" dirty="0"/>
              <a:t>Update von Daten im </a:t>
            </a:r>
            <a:r>
              <a:rPr lang="de-DE" dirty="0" err="1"/>
              <a:t>OData</a:t>
            </a:r>
            <a:r>
              <a:rPr lang="de-DE" dirty="0"/>
              <a:t> Service (Wird zu einem PUT Request)</a:t>
            </a:r>
          </a:p>
          <a:p>
            <a:r>
              <a:rPr lang="de-DE" dirty="0"/>
              <a:t>Im Beispiel wird </a:t>
            </a:r>
            <a:r>
              <a:rPr lang="de-DE" dirty="0" err="1"/>
              <a:t>Product</a:t>
            </a:r>
            <a:r>
              <a:rPr lang="de-DE" dirty="0"/>
              <a:t> mit Key (ID) = 1 aktualisiert, es werden Name und Price geändert</a:t>
            </a:r>
          </a:p>
          <a:p>
            <a:pPr marL="0" indent="0">
              <a:buNone/>
            </a:pPr>
            <a:endParaRPr lang="de-DE" dirty="0"/>
          </a:p>
          <a:p>
            <a:endParaRPr lang="de-DE" dirty="0"/>
          </a:p>
        </p:txBody>
      </p:sp>
      <p:pic>
        <p:nvPicPr>
          <p:cNvPr id="10" name="Grafik 9">
            <a:extLst>
              <a:ext uri="{FF2B5EF4-FFF2-40B4-BE49-F238E27FC236}">
                <a16:creationId xmlns:a16="http://schemas.microsoft.com/office/drawing/2014/main" id="{289375C3-DCD2-7926-D3DC-D488B81A2D56}"/>
              </a:ext>
            </a:extLst>
          </p:cNvPr>
          <p:cNvPicPr>
            <a:picLocks noChangeAspect="1"/>
          </p:cNvPicPr>
          <p:nvPr/>
        </p:nvPicPr>
        <p:blipFill>
          <a:blip r:embed="rId2"/>
          <a:stretch>
            <a:fillRect/>
          </a:stretch>
        </p:blipFill>
        <p:spPr>
          <a:xfrm>
            <a:off x="848831" y="2503017"/>
            <a:ext cx="6726936" cy="2478024"/>
          </a:xfrm>
          <a:prstGeom prst="rect">
            <a:avLst/>
          </a:prstGeom>
        </p:spPr>
      </p:pic>
    </p:spTree>
    <p:extLst>
      <p:ext uri="{BB962C8B-B14F-4D97-AF65-F5344CB8AC3E}">
        <p14:creationId xmlns:p14="http://schemas.microsoft.com/office/powerpoint/2010/main" val="646547329"/>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REST-Befehle</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7" name="Foliennummernplatzhalter 6"/>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7</a:t>
            </a:fld>
            <a:endParaRPr lang="de-DE">
              <a:solidFill>
                <a:srgbClr val="000000"/>
              </a:solidFill>
              <a:latin typeface="Arial" panose="020B0604020202020204"/>
            </a:endParaRPr>
          </a:p>
        </p:txBody>
      </p:sp>
      <p:sp>
        <p:nvSpPr>
          <p:cNvPr id="3" name="Inhaltsplatzhalter 2"/>
          <p:cNvSpPr>
            <a:spLocks noGrp="1"/>
          </p:cNvSpPr>
          <p:nvPr>
            <p:ph idx="1"/>
          </p:nvPr>
        </p:nvSpPr>
        <p:spPr/>
        <p:txBody>
          <a:bodyPr/>
          <a:lstStyle/>
          <a:p>
            <a:r>
              <a:rPr lang="de-DE" dirty="0"/>
              <a:t>GET: 	</a:t>
            </a:r>
            <a:r>
              <a:rPr lang="de-DE" b="0" dirty="0"/>
              <a:t>Ermitteln eines einzelnen Eintrags oder Liste</a:t>
            </a:r>
          </a:p>
          <a:p>
            <a:r>
              <a:rPr lang="de-DE" dirty="0"/>
              <a:t>POST:	</a:t>
            </a:r>
            <a:r>
              <a:rPr lang="de-DE" b="0" dirty="0"/>
              <a:t>Erzeugen eines neuen Eintrags</a:t>
            </a:r>
            <a:endParaRPr lang="de-DE" dirty="0"/>
          </a:p>
          <a:p>
            <a:r>
              <a:rPr lang="de-DE" dirty="0"/>
              <a:t>PUT:		</a:t>
            </a:r>
            <a:r>
              <a:rPr lang="de-DE" b="0" dirty="0"/>
              <a:t>Verändern eines existierenden Eintrags</a:t>
            </a:r>
          </a:p>
          <a:p>
            <a:r>
              <a:rPr lang="de-DE" dirty="0"/>
              <a:t>DELETE:	</a:t>
            </a:r>
            <a:r>
              <a:rPr lang="de-DE" b="0" dirty="0"/>
              <a:t>Löschen eines existierenden Eintrags</a:t>
            </a:r>
          </a:p>
          <a:p>
            <a:r>
              <a:rPr lang="de-DE" dirty="0"/>
              <a:t>PATCH:	</a:t>
            </a:r>
            <a:r>
              <a:rPr lang="de-DE" b="0" dirty="0"/>
              <a:t>Aktualisieren einzelner Attribute eines existierenden 			Eintrags</a:t>
            </a:r>
          </a:p>
        </p:txBody>
      </p:sp>
    </p:spTree>
    <p:extLst>
      <p:ext uri="{BB962C8B-B14F-4D97-AF65-F5344CB8AC3E}">
        <p14:creationId xmlns:p14="http://schemas.microsoft.com/office/powerpoint/2010/main" val="4144835158"/>
      </p:ext>
    </p:extLst>
  </p:cSld>
  <p:clrMapOvr>
    <a:masterClrMapping/>
  </p:clrMapOvr>
  <p:transition>
    <p:zo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B0B60-9F2D-2820-9E0D-3B04A514A0A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557057E-D2B0-57AB-A0AD-FDE727499096}"/>
              </a:ext>
            </a:extLst>
          </p:cNvPr>
          <p:cNvSpPr>
            <a:spLocks noGrp="1"/>
          </p:cNvSpPr>
          <p:nvPr>
            <p:ph type="title"/>
          </p:nvPr>
        </p:nvSpPr>
        <p:spPr/>
        <p:txBody>
          <a:bodyPr/>
          <a:lstStyle/>
          <a:p>
            <a:pPr algn="l">
              <a:spcBef>
                <a:spcPts val="1200"/>
              </a:spcBef>
              <a:spcAft>
                <a:spcPts val="600"/>
              </a:spcAft>
            </a:pPr>
            <a:r>
              <a:rPr lang="de-DE" dirty="0"/>
              <a:t>Löschen von Daten in einem </a:t>
            </a:r>
            <a:r>
              <a:rPr lang="de-DE" dirty="0" err="1"/>
              <a:t>OData</a:t>
            </a:r>
            <a:r>
              <a:rPr lang="de-DE" dirty="0"/>
              <a:t> Service (Remove)</a:t>
            </a:r>
          </a:p>
        </p:txBody>
      </p:sp>
      <p:sp>
        <p:nvSpPr>
          <p:cNvPr id="6" name="Datumsplatzhalter 5">
            <a:extLst>
              <a:ext uri="{FF2B5EF4-FFF2-40B4-BE49-F238E27FC236}">
                <a16:creationId xmlns:a16="http://schemas.microsoft.com/office/drawing/2014/main" id="{7B73D4EC-AE2D-A8E5-E3F3-13ACB9310512}"/>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29240B43-6803-15FB-3B91-34F6FA4A5F98}"/>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0C5557E2-84B8-A0A3-E9EB-729FFD7728F8}"/>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70</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6CF50DF4-2A79-C687-7E55-328650B3E316}"/>
              </a:ext>
            </a:extLst>
          </p:cNvPr>
          <p:cNvSpPr>
            <a:spLocks noGrp="1"/>
          </p:cNvSpPr>
          <p:nvPr>
            <p:ph idx="1"/>
          </p:nvPr>
        </p:nvSpPr>
        <p:spPr/>
        <p:txBody>
          <a:bodyPr/>
          <a:lstStyle/>
          <a:p>
            <a:r>
              <a:rPr lang="de-DE" dirty="0"/>
              <a:t>Verwendung im Controller:</a:t>
            </a:r>
          </a:p>
          <a:p>
            <a:r>
              <a:rPr lang="de-DE" dirty="0"/>
              <a:t>Update von Daten im </a:t>
            </a:r>
            <a:r>
              <a:rPr lang="de-DE" dirty="0" err="1"/>
              <a:t>OData</a:t>
            </a:r>
            <a:r>
              <a:rPr lang="de-DE" dirty="0"/>
              <a:t> Service (Wird zu einem DELETE Request)</a:t>
            </a:r>
          </a:p>
          <a:p>
            <a:r>
              <a:rPr lang="de-DE" dirty="0"/>
              <a:t>Im Beispiel wird </a:t>
            </a:r>
            <a:r>
              <a:rPr lang="de-DE" dirty="0" err="1"/>
              <a:t>Product</a:t>
            </a:r>
            <a:r>
              <a:rPr lang="de-DE" dirty="0"/>
              <a:t> mit Key (ID) = 1 aktualisiert</a:t>
            </a:r>
          </a:p>
        </p:txBody>
      </p:sp>
      <p:pic>
        <p:nvPicPr>
          <p:cNvPr id="11" name="Grafik 10">
            <a:extLst>
              <a:ext uri="{FF2B5EF4-FFF2-40B4-BE49-F238E27FC236}">
                <a16:creationId xmlns:a16="http://schemas.microsoft.com/office/drawing/2014/main" id="{F45A5D76-196B-0533-2112-9AE2E9B37100}"/>
              </a:ext>
            </a:extLst>
          </p:cNvPr>
          <p:cNvPicPr>
            <a:picLocks noChangeAspect="1"/>
          </p:cNvPicPr>
          <p:nvPr/>
        </p:nvPicPr>
        <p:blipFill>
          <a:blip r:embed="rId2"/>
          <a:stretch>
            <a:fillRect/>
          </a:stretch>
        </p:blipFill>
        <p:spPr>
          <a:xfrm>
            <a:off x="848831" y="2444239"/>
            <a:ext cx="6726936" cy="1716024"/>
          </a:xfrm>
          <a:prstGeom prst="rect">
            <a:avLst/>
          </a:prstGeom>
        </p:spPr>
      </p:pic>
    </p:spTree>
    <p:extLst>
      <p:ext uri="{BB962C8B-B14F-4D97-AF65-F5344CB8AC3E}">
        <p14:creationId xmlns:p14="http://schemas.microsoft.com/office/powerpoint/2010/main" val="3669660550"/>
      </p:ext>
    </p:extLst>
  </p:cSld>
  <p:clrMapOvr>
    <a:masterClrMapping/>
  </p:clrMapOvr>
  <p:transition>
    <p:zo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F4AA5-994E-E7C2-B439-D991611BFDD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DBE32FE-D252-8206-AAA0-8FCB12626E38}"/>
              </a:ext>
            </a:extLst>
          </p:cNvPr>
          <p:cNvSpPr>
            <a:spLocks noGrp="1"/>
          </p:cNvSpPr>
          <p:nvPr>
            <p:ph type="title"/>
          </p:nvPr>
        </p:nvSpPr>
        <p:spPr/>
        <p:txBody>
          <a:bodyPr/>
          <a:lstStyle/>
          <a:p>
            <a:pPr algn="l">
              <a:spcBef>
                <a:spcPts val="1200"/>
              </a:spcBef>
              <a:spcAft>
                <a:spcPts val="600"/>
              </a:spcAft>
            </a:pPr>
            <a:r>
              <a:rPr lang="de-DE" dirty="0"/>
              <a:t>Verwendung des $</a:t>
            </a:r>
            <a:r>
              <a:rPr lang="de-DE" dirty="0" err="1"/>
              <a:t>batch</a:t>
            </a:r>
            <a:r>
              <a:rPr lang="de-DE" dirty="0"/>
              <a:t> Modus</a:t>
            </a:r>
          </a:p>
        </p:txBody>
      </p:sp>
      <p:sp>
        <p:nvSpPr>
          <p:cNvPr id="6" name="Datumsplatzhalter 5">
            <a:extLst>
              <a:ext uri="{FF2B5EF4-FFF2-40B4-BE49-F238E27FC236}">
                <a16:creationId xmlns:a16="http://schemas.microsoft.com/office/drawing/2014/main" id="{396C0E5E-9D40-5098-9975-7BC1671598D9}"/>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3B0BE06C-6E90-175E-3CA0-DFB0EF394EB6}"/>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8C89F4F7-3E1D-9AD8-D4D7-006DD2A8E292}"/>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71</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78838DF5-7EF0-3C9C-DBEF-3D417372CA38}"/>
              </a:ext>
            </a:extLst>
          </p:cNvPr>
          <p:cNvSpPr>
            <a:spLocks noGrp="1"/>
          </p:cNvSpPr>
          <p:nvPr>
            <p:ph idx="1"/>
          </p:nvPr>
        </p:nvSpPr>
        <p:spPr/>
        <p:txBody>
          <a:bodyPr/>
          <a:lstStyle/>
          <a:p>
            <a:r>
              <a:rPr lang="de-DE" dirty="0"/>
              <a:t>Definition: Der $</a:t>
            </a:r>
            <a:r>
              <a:rPr lang="de-DE" dirty="0" err="1"/>
              <a:t>batch</a:t>
            </a:r>
            <a:r>
              <a:rPr lang="de-DE" dirty="0"/>
              <a:t> Modus ermöglicht das Bündeln mehrerer </a:t>
            </a:r>
            <a:r>
              <a:rPr lang="de-DE" dirty="0" err="1"/>
              <a:t>OData</a:t>
            </a:r>
            <a:r>
              <a:rPr lang="de-DE" dirty="0"/>
              <a:t>-Operationen in einer einzigen HTTP-Anfrage.</a:t>
            </a:r>
          </a:p>
          <a:p>
            <a:r>
              <a:rPr lang="de-DE" dirty="0"/>
              <a:t>Vorteile: Reduziert die Anzahl der HTTP-Anfragen, verbessert die Leistung.</a:t>
            </a:r>
          </a:p>
          <a:p>
            <a:r>
              <a:rPr lang="de-DE" dirty="0"/>
              <a:t>Beispiel (im Controller):</a:t>
            </a:r>
          </a:p>
          <a:p>
            <a:endParaRPr lang="de-DE" dirty="0"/>
          </a:p>
        </p:txBody>
      </p:sp>
      <p:pic>
        <p:nvPicPr>
          <p:cNvPr id="7" name="Grafik 6">
            <a:extLst>
              <a:ext uri="{FF2B5EF4-FFF2-40B4-BE49-F238E27FC236}">
                <a16:creationId xmlns:a16="http://schemas.microsoft.com/office/drawing/2014/main" id="{AD7B720E-EBDF-9611-8584-7F294C4241B7}"/>
              </a:ext>
            </a:extLst>
          </p:cNvPr>
          <p:cNvPicPr>
            <a:picLocks noChangeAspect="1"/>
          </p:cNvPicPr>
          <p:nvPr/>
        </p:nvPicPr>
        <p:blipFill>
          <a:blip r:embed="rId2"/>
          <a:stretch>
            <a:fillRect/>
          </a:stretch>
        </p:blipFill>
        <p:spPr>
          <a:xfrm>
            <a:off x="848831" y="2758750"/>
            <a:ext cx="6726936" cy="3259836"/>
          </a:xfrm>
          <a:prstGeom prst="rect">
            <a:avLst/>
          </a:prstGeom>
        </p:spPr>
      </p:pic>
    </p:spTree>
    <p:extLst>
      <p:ext uri="{BB962C8B-B14F-4D97-AF65-F5344CB8AC3E}">
        <p14:creationId xmlns:p14="http://schemas.microsoft.com/office/powerpoint/2010/main" val="1325447886"/>
      </p:ext>
    </p:extLst>
  </p:cSld>
  <p:clrMapOvr>
    <a:masterClrMapping/>
  </p:clrMapOvr>
  <p:transition>
    <p:zo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34FA4-3646-6FC3-B700-EFBC7B57CC4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5B67A3B-9A0D-475D-EE70-AAD4930AED0E}"/>
              </a:ext>
            </a:extLst>
          </p:cNvPr>
          <p:cNvSpPr>
            <a:spLocks noGrp="1"/>
          </p:cNvSpPr>
          <p:nvPr>
            <p:ph type="title"/>
          </p:nvPr>
        </p:nvSpPr>
        <p:spPr/>
        <p:txBody>
          <a:bodyPr/>
          <a:lstStyle/>
          <a:p>
            <a:pPr algn="l">
              <a:spcBef>
                <a:spcPts val="1200"/>
              </a:spcBef>
              <a:spcAft>
                <a:spcPts val="600"/>
              </a:spcAft>
            </a:pPr>
            <a:r>
              <a:rPr lang="de-DE" dirty="0"/>
              <a:t>Setzen des $</a:t>
            </a:r>
            <a:r>
              <a:rPr lang="de-DE" dirty="0" err="1"/>
              <a:t>batch</a:t>
            </a:r>
            <a:r>
              <a:rPr lang="de-DE" dirty="0"/>
              <a:t> Modus direkt für </a:t>
            </a:r>
            <a:r>
              <a:rPr lang="de-DE" dirty="0" err="1"/>
              <a:t>OData</a:t>
            </a:r>
            <a:r>
              <a:rPr lang="de-DE" dirty="0"/>
              <a:t> Model</a:t>
            </a:r>
          </a:p>
        </p:txBody>
      </p:sp>
      <p:sp>
        <p:nvSpPr>
          <p:cNvPr id="6" name="Datumsplatzhalter 5">
            <a:extLst>
              <a:ext uri="{FF2B5EF4-FFF2-40B4-BE49-F238E27FC236}">
                <a16:creationId xmlns:a16="http://schemas.microsoft.com/office/drawing/2014/main" id="{FE677AA3-80BB-1D30-BEAC-6748C25AEB4D}"/>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B17CF08E-D4C2-4522-218E-0B20D063BC9D}"/>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DE3429C7-7F14-0775-6B66-FA554709B6BB}"/>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72</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FBC4FE31-105E-3F99-AC89-4A8C68B7134F}"/>
              </a:ext>
            </a:extLst>
          </p:cNvPr>
          <p:cNvSpPr>
            <a:spLocks noGrp="1"/>
          </p:cNvSpPr>
          <p:nvPr>
            <p:ph idx="1"/>
          </p:nvPr>
        </p:nvSpPr>
        <p:spPr/>
        <p:txBody>
          <a:bodyPr/>
          <a:lstStyle/>
          <a:p>
            <a:r>
              <a:rPr lang="de-DE" dirty="0"/>
              <a:t>Der $</a:t>
            </a:r>
            <a:r>
              <a:rPr lang="de-DE" dirty="0" err="1"/>
              <a:t>batch</a:t>
            </a:r>
            <a:r>
              <a:rPr lang="de-DE" dirty="0"/>
              <a:t> Modus kann für </a:t>
            </a:r>
            <a:r>
              <a:rPr lang="de-DE" dirty="0" err="1"/>
              <a:t>OData</a:t>
            </a:r>
            <a:r>
              <a:rPr lang="de-DE" dirty="0"/>
              <a:t> Model gesetzt werden und wird dann automatisch für alle </a:t>
            </a:r>
            <a:r>
              <a:rPr lang="de-DE" dirty="0" err="1"/>
              <a:t>Requests</a:t>
            </a:r>
            <a:r>
              <a:rPr lang="de-DE" dirty="0"/>
              <a:t> verwendet</a:t>
            </a:r>
          </a:p>
          <a:p>
            <a:r>
              <a:rPr lang="de-DE" dirty="0" err="1"/>
              <a:t>Standardmässig</a:t>
            </a:r>
            <a:r>
              <a:rPr lang="de-DE" dirty="0"/>
              <a:t> ist der Batch Modus im </a:t>
            </a:r>
            <a:r>
              <a:rPr lang="de-DE" dirty="0" err="1"/>
              <a:t>ODataModel</a:t>
            </a:r>
            <a:r>
              <a:rPr lang="de-DE" dirty="0"/>
              <a:t> (für </a:t>
            </a:r>
            <a:r>
              <a:rPr lang="de-DE" dirty="0" err="1"/>
              <a:t>OData</a:t>
            </a:r>
            <a:r>
              <a:rPr lang="de-DE" dirty="0"/>
              <a:t> V2) gesetzt und aktiv</a:t>
            </a:r>
          </a:p>
          <a:p>
            <a:r>
              <a:rPr lang="de-DE" dirty="0"/>
              <a:t>Dadurch werden alle </a:t>
            </a:r>
            <a:r>
              <a:rPr lang="de-DE" dirty="0" err="1"/>
              <a:t>Requests</a:t>
            </a:r>
            <a:r>
              <a:rPr lang="de-DE" dirty="0"/>
              <a:t> automatisch in einem Batch Request gebündelt</a:t>
            </a:r>
          </a:p>
          <a:p>
            <a:endParaRPr lang="de-DE" dirty="0"/>
          </a:p>
          <a:p>
            <a:endParaRPr lang="de-DE" dirty="0"/>
          </a:p>
        </p:txBody>
      </p:sp>
      <p:pic>
        <p:nvPicPr>
          <p:cNvPr id="9" name="Grafik 8">
            <a:extLst>
              <a:ext uri="{FF2B5EF4-FFF2-40B4-BE49-F238E27FC236}">
                <a16:creationId xmlns:a16="http://schemas.microsoft.com/office/drawing/2014/main" id="{9AF17C19-7B80-78F6-6AFC-3DF30F18B250}"/>
              </a:ext>
            </a:extLst>
          </p:cNvPr>
          <p:cNvPicPr>
            <a:picLocks noChangeAspect="1"/>
          </p:cNvPicPr>
          <p:nvPr/>
        </p:nvPicPr>
        <p:blipFill>
          <a:blip r:embed="rId2"/>
          <a:stretch>
            <a:fillRect/>
          </a:stretch>
        </p:blipFill>
        <p:spPr>
          <a:xfrm>
            <a:off x="848831" y="2974381"/>
            <a:ext cx="6726936" cy="2478024"/>
          </a:xfrm>
          <a:prstGeom prst="rect">
            <a:avLst/>
          </a:prstGeom>
        </p:spPr>
      </p:pic>
    </p:spTree>
    <p:extLst>
      <p:ext uri="{BB962C8B-B14F-4D97-AF65-F5344CB8AC3E}">
        <p14:creationId xmlns:p14="http://schemas.microsoft.com/office/powerpoint/2010/main" val="3391903218"/>
      </p:ext>
    </p:extLst>
  </p:cSld>
  <p:clrMapOvr>
    <a:masterClrMapping/>
  </p:clrMapOvr>
  <p:transition>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3DC11-985E-06CD-1F6C-934F053F103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FE86CA0-C980-B130-887D-9CE0A8DF0F83}"/>
              </a:ext>
            </a:extLst>
          </p:cNvPr>
          <p:cNvSpPr>
            <a:spLocks noGrp="1"/>
          </p:cNvSpPr>
          <p:nvPr>
            <p:ph type="title"/>
          </p:nvPr>
        </p:nvSpPr>
        <p:spPr/>
        <p:txBody>
          <a:bodyPr/>
          <a:lstStyle/>
          <a:p>
            <a:pPr algn="l">
              <a:spcBef>
                <a:spcPts val="1200"/>
              </a:spcBef>
              <a:spcAft>
                <a:spcPts val="600"/>
              </a:spcAft>
            </a:pPr>
            <a:r>
              <a:rPr lang="de-DE" dirty="0"/>
              <a:t>Filtern von Daten des </a:t>
            </a:r>
            <a:r>
              <a:rPr lang="de-DE" dirty="0" err="1"/>
              <a:t>OData</a:t>
            </a:r>
            <a:r>
              <a:rPr lang="de-DE" dirty="0"/>
              <a:t> Service</a:t>
            </a:r>
          </a:p>
        </p:txBody>
      </p:sp>
      <p:sp>
        <p:nvSpPr>
          <p:cNvPr id="6" name="Datumsplatzhalter 5">
            <a:extLst>
              <a:ext uri="{FF2B5EF4-FFF2-40B4-BE49-F238E27FC236}">
                <a16:creationId xmlns:a16="http://schemas.microsoft.com/office/drawing/2014/main" id="{9E426DF8-8E63-0224-3BAE-1AA2E9EEA1F3}"/>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E593474E-DCB8-86C6-CA06-ACC02CC0DDB2}"/>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63289D0A-73A9-D92F-DA4C-233E35AA9968}"/>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73</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5D5A7FEC-D077-160B-25E3-6805094898CE}"/>
              </a:ext>
            </a:extLst>
          </p:cNvPr>
          <p:cNvSpPr>
            <a:spLocks noGrp="1"/>
          </p:cNvSpPr>
          <p:nvPr>
            <p:ph idx="1"/>
          </p:nvPr>
        </p:nvSpPr>
        <p:spPr/>
        <p:txBody>
          <a:bodyPr/>
          <a:lstStyle/>
          <a:p>
            <a:r>
              <a:rPr lang="de-DE" dirty="0"/>
              <a:t>Filtern von Daten direkt im XML View durch Verwendung von Filterparametern</a:t>
            </a:r>
          </a:p>
          <a:p>
            <a:endParaRPr lang="de-DE" dirty="0"/>
          </a:p>
          <a:p>
            <a:endParaRPr lang="de-DE" dirty="0"/>
          </a:p>
          <a:p>
            <a:endParaRPr lang="de-DE" dirty="0"/>
          </a:p>
          <a:p>
            <a:endParaRPr lang="de-DE" dirty="0"/>
          </a:p>
          <a:p>
            <a:endParaRPr lang="de-DE" dirty="0"/>
          </a:p>
          <a:p>
            <a:endParaRPr lang="de-DE" dirty="0"/>
          </a:p>
        </p:txBody>
      </p:sp>
      <p:pic>
        <p:nvPicPr>
          <p:cNvPr id="7" name="Grafik 6">
            <a:extLst>
              <a:ext uri="{FF2B5EF4-FFF2-40B4-BE49-F238E27FC236}">
                <a16:creationId xmlns:a16="http://schemas.microsoft.com/office/drawing/2014/main" id="{EE52D2F6-B140-C37A-D3A2-0A1540449383}"/>
              </a:ext>
            </a:extLst>
          </p:cNvPr>
          <p:cNvPicPr>
            <a:picLocks noChangeAspect="1"/>
          </p:cNvPicPr>
          <p:nvPr/>
        </p:nvPicPr>
        <p:blipFill>
          <a:blip r:embed="rId2"/>
          <a:stretch>
            <a:fillRect/>
          </a:stretch>
        </p:blipFill>
        <p:spPr>
          <a:xfrm>
            <a:off x="848830" y="1781170"/>
            <a:ext cx="9150395" cy="1478077"/>
          </a:xfrm>
          <a:prstGeom prst="rect">
            <a:avLst/>
          </a:prstGeom>
        </p:spPr>
      </p:pic>
    </p:spTree>
    <p:extLst>
      <p:ext uri="{BB962C8B-B14F-4D97-AF65-F5344CB8AC3E}">
        <p14:creationId xmlns:p14="http://schemas.microsoft.com/office/powerpoint/2010/main" val="1050218075"/>
      </p:ext>
    </p:extLst>
  </p:cSld>
  <p:clrMapOvr>
    <a:masterClrMapping/>
  </p:clrMapOvr>
  <p:transition>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52006-70F7-9202-F3E6-0932190D4EE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90A02C6-21C7-0E21-0C55-D45ECFF91BAD}"/>
              </a:ext>
            </a:extLst>
          </p:cNvPr>
          <p:cNvSpPr>
            <a:spLocks noGrp="1"/>
          </p:cNvSpPr>
          <p:nvPr>
            <p:ph type="title"/>
          </p:nvPr>
        </p:nvSpPr>
        <p:spPr/>
        <p:txBody>
          <a:bodyPr/>
          <a:lstStyle/>
          <a:p>
            <a:pPr algn="l">
              <a:spcBef>
                <a:spcPts val="1200"/>
              </a:spcBef>
              <a:spcAft>
                <a:spcPts val="600"/>
              </a:spcAft>
            </a:pPr>
            <a:r>
              <a:rPr lang="de-DE" dirty="0"/>
              <a:t>Filtern von Daten des </a:t>
            </a:r>
            <a:r>
              <a:rPr lang="de-DE" dirty="0" err="1"/>
              <a:t>OData</a:t>
            </a:r>
            <a:r>
              <a:rPr lang="de-DE" dirty="0"/>
              <a:t> Service</a:t>
            </a:r>
          </a:p>
        </p:txBody>
      </p:sp>
      <p:sp>
        <p:nvSpPr>
          <p:cNvPr id="6" name="Datumsplatzhalter 5">
            <a:extLst>
              <a:ext uri="{FF2B5EF4-FFF2-40B4-BE49-F238E27FC236}">
                <a16:creationId xmlns:a16="http://schemas.microsoft.com/office/drawing/2014/main" id="{DAF668DB-BCDC-1076-18F0-E6EC13B564A2}"/>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AEAFB282-68CD-83E7-A4B6-482E1D8EDF80}"/>
              </a:ext>
            </a:extLst>
          </p:cNvPr>
          <p:cNvSpPr>
            <a:spLocks noGrp="1"/>
          </p:cNvSpPr>
          <p:nvPr>
            <p:ph type="ftr" sz="quarter" idx="11"/>
          </p:nvPr>
        </p:nvSpPr>
        <p:spPr/>
        <p:txBody>
          <a:bodyPr/>
          <a:lstStyle/>
          <a:p>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4C64DDFD-8513-09C1-059D-BF8E7B9B86DF}"/>
              </a:ext>
            </a:extLst>
          </p:cNvPr>
          <p:cNvSpPr>
            <a:spLocks noGrp="1"/>
          </p:cNvSpPr>
          <p:nvPr>
            <p:ph type="sldNum" sz="quarter" idx="12"/>
          </p:nvPr>
        </p:nvSpPr>
        <p:spPr/>
        <p:txBody>
          <a:bodyPr/>
          <a:lstStyle/>
          <a:p>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t>74</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949EF9F7-995B-6DF1-0996-799390FBA23E}"/>
              </a:ext>
            </a:extLst>
          </p:cNvPr>
          <p:cNvSpPr>
            <a:spLocks noGrp="1"/>
          </p:cNvSpPr>
          <p:nvPr>
            <p:ph idx="1"/>
          </p:nvPr>
        </p:nvSpPr>
        <p:spPr/>
        <p:txBody>
          <a:bodyPr/>
          <a:lstStyle/>
          <a:p>
            <a:r>
              <a:rPr lang="de-DE" dirty="0"/>
              <a:t>Filtern von Daten im Controller</a:t>
            </a:r>
          </a:p>
          <a:p>
            <a:endParaRPr lang="de-DE" dirty="0"/>
          </a:p>
        </p:txBody>
      </p:sp>
      <p:pic>
        <p:nvPicPr>
          <p:cNvPr id="11" name="Grafik 10">
            <a:extLst>
              <a:ext uri="{FF2B5EF4-FFF2-40B4-BE49-F238E27FC236}">
                <a16:creationId xmlns:a16="http://schemas.microsoft.com/office/drawing/2014/main" id="{ACED68E3-32E7-04D8-BF87-775D76BBA2D7}"/>
              </a:ext>
            </a:extLst>
          </p:cNvPr>
          <p:cNvPicPr>
            <a:picLocks noChangeAspect="1"/>
          </p:cNvPicPr>
          <p:nvPr/>
        </p:nvPicPr>
        <p:blipFill>
          <a:blip r:embed="rId2"/>
          <a:stretch>
            <a:fillRect/>
          </a:stretch>
        </p:blipFill>
        <p:spPr>
          <a:xfrm>
            <a:off x="848831" y="1713975"/>
            <a:ext cx="7795120" cy="4406168"/>
          </a:xfrm>
          <a:prstGeom prst="rect">
            <a:avLst/>
          </a:prstGeom>
        </p:spPr>
      </p:pic>
    </p:spTree>
    <p:extLst>
      <p:ext uri="{BB962C8B-B14F-4D97-AF65-F5344CB8AC3E}">
        <p14:creationId xmlns:p14="http://schemas.microsoft.com/office/powerpoint/2010/main" val="2940086011"/>
      </p:ext>
    </p:extLst>
  </p:cSld>
  <p:clrMapOvr>
    <a:masterClrMapping/>
  </p:clrMapOvr>
  <p:transition>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CD8A4-500A-82C7-1A7F-FB63D8A0EBA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4BF4097-2EC5-C69C-6B6B-25E512C76632}"/>
              </a:ext>
            </a:extLst>
          </p:cNvPr>
          <p:cNvSpPr>
            <a:spLocks noGrp="1"/>
          </p:cNvSpPr>
          <p:nvPr>
            <p:ph type="title"/>
          </p:nvPr>
        </p:nvSpPr>
        <p:spPr/>
        <p:txBody>
          <a:bodyPr/>
          <a:lstStyle/>
          <a:p>
            <a:pPr algn="l">
              <a:spcBef>
                <a:spcPts val="1200"/>
              </a:spcBef>
              <a:spcAft>
                <a:spcPts val="600"/>
              </a:spcAft>
            </a:pPr>
            <a:r>
              <a:rPr lang="de-DE" dirty="0"/>
              <a:t>Sortieren von Daten des </a:t>
            </a:r>
            <a:r>
              <a:rPr lang="de-DE" dirty="0" err="1"/>
              <a:t>OData</a:t>
            </a:r>
            <a:r>
              <a:rPr lang="de-DE" dirty="0"/>
              <a:t> Service</a:t>
            </a:r>
          </a:p>
        </p:txBody>
      </p:sp>
      <p:sp>
        <p:nvSpPr>
          <p:cNvPr id="6" name="Datumsplatzhalter 5">
            <a:extLst>
              <a:ext uri="{FF2B5EF4-FFF2-40B4-BE49-F238E27FC236}">
                <a16:creationId xmlns:a16="http://schemas.microsoft.com/office/drawing/2014/main" id="{4D1A173B-C14F-AE26-5236-45302B18072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1.1.0324 © Cegos Integrata GmbH</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 name="Fußzeilenplatzhalter 4">
            <a:extLst>
              <a:ext uri="{FF2B5EF4-FFF2-40B4-BE49-F238E27FC236}">
                <a16:creationId xmlns:a16="http://schemas.microsoft.com/office/drawing/2014/main" id="{C0DD859C-3BE1-D493-2C32-0B0EB6FB269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Entwicklung von modernen SAPUI5 Oberflächen mit JavaScript und HTML5</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516EB1EC-6BCD-7A8E-9112-E254E3D4C51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Seite </a:t>
            </a:r>
            <a:fld id="{D22A2EFB-88EA-4F03-B9A3-82C34BC21B7C}" type="slidenum">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de-DE" sz="10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 name="Inhaltsplatzhalter 2">
            <a:extLst>
              <a:ext uri="{FF2B5EF4-FFF2-40B4-BE49-F238E27FC236}">
                <a16:creationId xmlns:a16="http://schemas.microsoft.com/office/drawing/2014/main" id="{7D616C34-72BC-87DA-825F-C211C83C821E}"/>
              </a:ext>
            </a:extLst>
          </p:cNvPr>
          <p:cNvSpPr>
            <a:spLocks noGrp="1"/>
          </p:cNvSpPr>
          <p:nvPr>
            <p:ph idx="1"/>
          </p:nvPr>
        </p:nvSpPr>
        <p:spPr/>
        <p:txBody>
          <a:bodyPr/>
          <a:lstStyle/>
          <a:p>
            <a:r>
              <a:rPr lang="de-DE" dirty="0"/>
              <a:t>Sortieren von Daten direkt im XML View durch Verwendung von Filterparametern</a:t>
            </a:r>
          </a:p>
          <a:p>
            <a:endParaRPr lang="de-DE" dirty="0"/>
          </a:p>
          <a:p>
            <a:endParaRPr lang="de-DE" dirty="0"/>
          </a:p>
          <a:p>
            <a:endParaRPr lang="de-DE" dirty="0"/>
          </a:p>
          <a:p>
            <a:endParaRPr lang="de-DE" dirty="0"/>
          </a:p>
          <a:p>
            <a:endParaRPr lang="de-DE" dirty="0"/>
          </a:p>
          <a:p>
            <a:endParaRPr lang="de-DE" dirty="0"/>
          </a:p>
        </p:txBody>
      </p:sp>
      <p:pic>
        <p:nvPicPr>
          <p:cNvPr id="9" name="Grafik 8">
            <a:extLst>
              <a:ext uri="{FF2B5EF4-FFF2-40B4-BE49-F238E27FC236}">
                <a16:creationId xmlns:a16="http://schemas.microsoft.com/office/drawing/2014/main" id="{06B463C8-BC07-6D03-DA1D-521824220D72}"/>
              </a:ext>
            </a:extLst>
          </p:cNvPr>
          <p:cNvPicPr>
            <a:picLocks noChangeAspect="1"/>
          </p:cNvPicPr>
          <p:nvPr/>
        </p:nvPicPr>
        <p:blipFill>
          <a:blip r:embed="rId2"/>
          <a:stretch>
            <a:fillRect/>
          </a:stretch>
        </p:blipFill>
        <p:spPr>
          <a:xfrm>
            <a:off x="848831" y="1706947"/>
            <a:ext cx="9549328" cy="1624727"/>
          </a:xfrm>
          <a:prstGeom prst="rect">
            <a:avLst/>
          </a:prstGeom>
        </p:spPr>
      </p:pic>
    </p:spTree>
    <p:extLst>
      <p:ext uri="{BB962C8B-B14F-4D97-AF65-F5344CB8AC3E}">
        <p14:creationId xmlns:p14="http://schemas.microsoft.com/office/powerpoint/2010/main" val="2143900939"/>
      </p:ext>
    </p:extLst>
  </p:cSld>
  <p:clrMapOvr>
    <a:masterClrMapping/>
  </p:clrMapOvr>
  <p:transition>
    <p:zo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78498-CF1A-B14D-3C5D-6B7D330C7C6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A810733-AC28-CEB6-9B32-193B6B02B711}"/>
              </a:ext>
            </a:extLst>
          </p:cNvPr>
          <p:cNvSpPr>
            <a:spLocks noGrp="1"/>
          </p:cNvSpPr>
          <p:nvPr>
            <p:ph type="title"/>
          </p:nvPr>
        </p:nvSpPr>
        <p:spPr/>
        <p:txBody>
          <a:bodyPr/>
          <a:lstStyle/>
          <a:p>
            <a:pPr algn="l">
              <a:spcBef>
                <a:spcPts val="1200"/>
              </a:spcBef>
              <a:spcAft>
                <a:spcPts val="600"/>
              </a:spcAft>
            </a:pPr>
            <a:r>
              <a:rPr lang="de-DE" dirty="0"/>
              <a:t>Sortieren von Daten des </a:t>
            </a:r>
            <a:r>
              <a:rPr lang="de-DE" dirty="0" err="1"/>
              <a:t>OData</a:t>
            </a:r>
            <a:r>
              <a:rPr lang="de-DE" dirty="0"/>
              <a:t> Service</a:t>
            </a:r>
          </a:p>
        </p:txBody>
      </p:sp>
      <p:sp>
        <p:nvSpPr>
          <p:cNvPr id="6" name="Datumsplatzhalter 5">
            <a:extLst>
              <a:ext uri="{FF2B5EF4-FFF2-40B4-BE49-F238E27FC236}">
                <a16:creationId xmlns:a16="http://schemas.microsoft.com/office/drawing/2014/main" id="{81A9D342-5629-E179-8C71-219265EACA1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1.1.0324 © Cegos Integrata GmbH</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 name="Fußzeilenplatzhalter 4">
            <a:extLst>
              <a:ext uri="{FF2B5EF4-FFF2-40B4-BE49-F238E27FC236}">
                <a16:creationId xmlns:a16="http://schemas.microsoft.com/office/drawing/2014/main" id="{7F7D0462-1EC1-7C29-C9BD-3188623DFD7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Entwicklung von modernen SAPUI5 Oberflächen mit JavaScript und HTML5</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0ED7AE36-DE01-54F8-922C-0E3B5647C1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Seite </a:t>
            </a:r>
            <a:fld id="{D22A2EFB-88EA-4F03-B9A3-82C34BC21B7C}" type="slidenum">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de-DE" sz="10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 name="Inhaltsplatzhalter 2">
            <a:extLst>
              <a:ext uri="{FF2B5EF4-FFF2-40B4-BE49-F238E27FC236}">
                <a16:creationId xmlns:a16="http://schemas.microsoft.com/office/drawing/2014/main" id="{16D4A21A-C33E-8CDD-AE15-BA901EA6363E}"/>
              </a:ext>
            </a:extLst>
          </p:cNvPr>
          <p:cNvSpPr>
            <a:spLocks noGrp="1"/>
          </p:cNvSpPr>
          <p:nvPr>
            <p:ph idx="1"/>
          </p:nvPr>
        </p:nvSpPr>
        <p:spPr/>
        <p:txBody>
          <a:bodyPr/>
          <a:lstStyle/>
          <a:p>
            <a:r>
              <a:rPr lang="de-DE" dirty="0"/>
              <a:t>Sortieren von Daten im Controller</a:t>
            </a:r>
          </a:p>
          <a:p>
            <a:endParaRPr lang="de-DE" dirty="0"/>
          </a:p>
        </p:txBody>
      </p:sp>
      <p:pic>
        <p:nvPicPr>
          <p:cNvPr id="10" name="Grafik 9">
            <a:extLst>
              <a:ext uri="{FF2B5EF4-FFF2-40B4-BE49-F238E27FC236}">
                <a16:creationId xmlns:a16="http://schemas.microsoft.com/office/drawing/2014/main" id="{47AB16D7-0B7B-A519-880A-A64A3408B25C}"/>
              </a:ext>
            </a:extLst>
          </p:cNvPr>
          <p:cNvPicPr>
            <a:picLocks noChangeAspect="1"/>
          </p:cNvPicPr>
          <p:nvPr/>
        </p:nvPicPr>
        <p:blipFill>
          <a:blip r:embed="rId2"/>
          <a:stretch>
            <a:fillRect/>
          </a:stretch>
        </p:blipFill>
        <p:spPr>
          <a:xfrm>
            <a:off x="848830" y="1690916"/>
            <a:ext cx="8295645" cy="4465440"/>
          </a:xfrm>
          <a:prstGeom prst="rect">
            <a:avLst/>
          </a:prstGeom>
        </p:spPr>
      </p:pic>
    </p:spTree>
    <p:extLst>
      <p:ext uri="{BB962C8B-B14F-4D97-AF65-F5344CB8AC3E}">
        <p14:creationId xmlns:p14="http://schemas.microsoft.com/office/powerpoint/2010/main" val="3351035565"/>
      </p:ext>
    </p:extLst>
  </p:cSld>
  <p:clrMapOvr>
    <a:masterClrMapping/>
  </p:clrMapOvr>
  <p:transition>
    <p:zo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CFC70-D159-5797-A898-B44D3435669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A060FBE-E6D5-1C99-FB8F-9BEBB4BC34A4}"/>
              </a:ext>
            </a:extLst>
          </p:cNvPr>
          <p:cNvSpPr>
            <a:spLocks noGrp="1"/>
          </p:cNvSpPr>
          <p:nvPr>
            <p:ph type="title"/>
          </p:nvPr>
        </p:nvSpPr>
        <p:spPr/>
        <p:txBody>
          <a:bodyPr/>
          <a:lstStyle/>
          <a:p>
            <a:pPr algn="l">
              <a:spcBef>
                <a:spcPts val="1200"/>
              </a:spcBef>
              <a:spcAft>
                <a:spcPts val="600"/>
              </a:spcAft>
            </a:pPr>
            <a:r>
              <a:rPr lang="de-DE" dirty="0"/>
              <a:t>Verwendung von $</a:t>
            </a:r>
            <a:r>
              <a:rPr lang="de-DE" dirty="0" err="1"/>
              <a:t>expand</a:t>
            </a:r>
            <a:r>
              <a:rPr lang="de-DE" dirty="0"/>
              <a:t> Parameter des </a:t>
            </a:r>
            <a:r>
              <a:rPr lang="de-DE" dirty="0" err="1"/>
              <a:t>OData</a:t>
            </a:r>
            <a:r>
              <a:rPr lang="de-DE" dirty="0"/>
              <a:t> Service</a:t>
            </a:r>
          </a:p>
        </p:txBody>
      </p:sp>
      <p:sp>
        <p:nvSpPr>
          <p:cNvPr id="6" name="Datumsplatzhalter 5">
            <a:extLst>
              <a:ext uri="{FF2B5EF4-FFF2-40B4-BE49-F238E27FC236}">
                <a16:creationId xmlns:a16="http://schemas.microsoft.com/office/drawing/2014/main" id="{3E07CA3F-772C-5E04-DF67-35C1651871B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1.1.0324 © Cegos Integrata GmbH</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 name="Fußzeilenplatzhalter 4">
            <a:extLst>
              <a:ext uri="{FF2B5EF4-FFF2-40B4-BE49-F238E27FC236}">
                <a16:creationId xmlns:a16="http://schemas.microsoft.com/office/drawing/2014/main" id="{1F1251D5-FCB9-EDAA-2586-C20035DF9A9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Entwicklung von modernen SAPUI5 Oberflächen mit JavaScript und HTML5</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022F137A-BA26-87F0-188C-429DABFDA45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Seite </a:t>
            </a:r>
            <a:fld id="{D22A2EFB-88EA-4F03-B9A3-82C34BC21B7C}" type="slidenum">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de-DE" sz="10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 name="Inhaltsplatzhalter 2">
            <a:extLst>
              <a:ext uri="{FF2B5EF4-FFF2-40B4-BE49-F238E27FC236}">
                <a16:creationId xmlns:a16="http://schemas.microsoft.com/office/drawing/2014/main" id="{60710736-CD15-3988-0B6F-E4208E6F05F8}"/>
              </a:ext>
            </a:extLst>
          </p:cNvPr>
          <p:cNvSpPr>
            <a:spLocks noGrp="1"/>
          </p:cNvSpPr>
          <p:nvPr>
            <p:ph idx="1"/>
          </p:nvPr>
        </p:nvSpPr>
        <p:spPr/>
        <p:txBody>
          <a:bodyPr/>
          <a:lstStyle/>
          <a:p>
            <a:r>
              <a:rPr lang="de-DE" dirty="0"/>
              <a:t>Verwendung von $</a:t>
            </a:r>
            <a:r>
              <a:rPr lang="de-DE" dirty="0" err="1"/>
              <a:t>expand</a:t>
            </a:r>
            <a:r>
              <a:rPr lang="de-DE" dirty="0"/>
              <a:t> im XML View, um verknüpfte Entitäten in einer einzigen Anfrage abzurufen.</a:t>
            </a:r>
          </a:p>
          <a:p>
            <a:r>
              <a:rPr lang="de-DE" dirty="0"/>
              <a:t>Im Beispiel werden alle Produkte UND die mit jedem Produkt verknüpften Supplier eingelesen</a:t>
            </a:r>
          </a:p>
          <a:p>
            <a:endParaRPr lang="de-DE" dirty="0"/>
          </a:p>
        </p:txBody>
      </p:sp>
      <p:pic>
        <p:nvPicPr>
          <p:cNvPr id="7" name="Grafik 6">
            <a:extLst>
              <a:ext uri="{FF2B5EF4-FFF2-40B4-BE49-F238E27FC236}">
                <a16:creationId xmlns:a16="http://schemas.microsoft.com/office/drawing/2014/main" id="{A8A97BD4-9705-AD15-0F09-C12327C77393}"/>
              </a:ext>
            </a:extLst>
          </p:cNvPr>
          <p:cNvPicPr>
            <a:picLocks noChangeAspect="1"/>
          </p:cNvPicPr>
          <p:nvPr/>
        </p:nvPicPr>
        <p:blipFill>
          <a:blip r:embed="rId2"/>
          <a:stretch>
            <a:fillRect/>
          </a:stretch>
        </p:blipFill>
        <p:spPr>
          <a:xfrm>
            <a:off x="723572" y="2633471"/>
            <a:ext cx="10744855" cy="3653835"/>
          </a:xfrm>
          <a:prstGeom prst="rect">
            <a:avLst/>
          </a:prstGeom>
        </p:spPr>
      </p:pic>
    </p:spTree>
    <p:extLst>
      <p:ext uri="{BB962C8B-B14F-4D97-AF65-F5344CB8AC3E}">
        <p14:creationId xmlns:p14="http://schemas.microsoft.com/office/powerpoint/2010/main" val="956512022"/>
      </p:ext>
    </p:extLst>
  </p:cSld>
  <p:clrMapOvr>
    <a:masterClrMapping/>
  </p:clrMapOvr>
  <p:transition>
    <p:zo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09F88-9560-B885-2DB2-AA8AB5C8A1D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1EFA9D1-3B63-E552-01B1-7620FDFECD63}"/>
              </a:ext>
            </a:extLst>
          </p:cNvPr>
          <p:cNvSpPr>
            <a:spLocks noGrp="1"/>
          </p:cNvSpPr>
          <p:nvPr>
            <p:ph type="title"/>
          </p:nvPr>
        </p:nvSpPr>
        <p:spPr/>
        <p:txBody>
          <a:bodyPr/>
          <a:lstStyle/>
          <a:p>
            <a:pPr algn="l">
              <a:spcBef>
                <a:spcPts val="1200"/>
              </a:spcBef>
              <a:spcAft>
                <a:spcPts val="600"/>
              </a:spcAft>
            </a:pPr>
            <a:r>
              <a:rPr lang="de-DE" dirty="0"/>
              <a:t>Verwendung von $</a:t>
            </a:r>
            <a:r>
              <a:rPr lang="de-DE" dirty="0" err="1"/>
              <a:t>expand</a:t>
            </a:r>
            <a:r>
              <a:rPr lang="de-DE" dirty="0"/>
              <a:t> Parameter des </a:t>
            </a:r>
            <a:r>
              <a:rPr lang="de-DE" dirty="0" err="1"/>
              <a:t>OData</a:t>
            </a:r>
            <a:r>
              <a:rPr lang="de-DE" dirty="0"/>
              <a:t> Service</a:t>
            </a:r>
          </a:p>
        </p:txBody>
      </p:sp>
      <p:sp>
        <p:nvSpPr>
          <p:cNvPr id="6" name="Datumsplatzhalter 5">
            <a:extLst>
              <a:ext uri="{FF2B5EF4-FFF2-40B4-BE49-F238E27FC236}">
                <a16:creationId xmlns:a16="http://schemas.microsoft.com/office/drawing/2014/main" id="{22701066-E2DA-BAAA-3BA7-2476542C8D7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1.1.0324 © Cegos Integrata GmbH</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5" name="Fußzeilenplatzhalter 4">
            <a:extLst>
              <a:ext uri="{FF2B5EF4-FFF2-40B4-BE49-F238E27FC236}">
                <a16:creationId xmlns:a16="http://schemas.microsoft.com/office/drawing/2014/main" id="{EF8A81E4-BFA2-508B-CF38-4A8F54EE8C49}"/>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Entwicklung von modernen SAPUI5 Oberflächen mit JavaScript und HTML5</a:t>
            </a:r>
            <a:endParaRPr kumimoji="0" lang="de-DE" sz="1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 name="Foliennummernplatzhalter 7">
            <a:extLst>
              <a:ext uri="{FF2B5EF4-FFF2-40B4-BE49-F238E27FC236}">
                <a16:creationId xmlns:a16="http://schemas.microsoft.com/office/drawing/2014/main" id="{E7CC0AC6-AE89-5355-A768-76D3E74E3D0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t>Seite </a:t>
            </a:r>
            <a:fld id="{D22A2EFB-88EA-4F03-B9A3-82C34BC21B7C}" type="slidenum">
              <a:rPr kumimoji="0" lang="de-DE" sz="1000" b="0" i="0" u="none" strike="noStrike" kern="1200" cap="none" spc="0" normalizeH="0" baseline="0" noProof="0">
                <a:ln>
                  <a:noFill/>
                </a:ln>
                <a:solidFill>
                  <a:srgbClr val="000000"/>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de-DE" sz="10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 name="Inhaltsplatzhalter 2">
            <a:extLst>
              <a:ext uri="{FF2B5EF4-FFF2-40B4-BE49-F238E27FC236}">
                <a16:creationId xmlns:a16="http://schemas.microsoft.com/office/drawing/2014/main" id="{45551695-7BEF-253A-81CF-6EA95FF63F8C}"/>
              </a:ext>
            </a:extLst>
          </p:cNvPr>
          <p:cNvSpPr>
            <a:spLocks noGrp="1"/>
          </p:cNvSpPr>
          <p:nvPr>
            <p:ph idx="1"/>
          </p:nvPr>
        </p:nvSpPr>
        <p:spPr/>
        <p:txBody>
          <a:bodyPr/>
          <a:lstStyle/>
          <a:p>
            <a:r>
              <a:rPr lang="de-DE" dirty="0"/>
              <a:t>Verwendung von $</a:t>
            </a:r>
            <a:r>
              <a:rPr lang="de-DE" dirty="0" err="1"/>
              <a:t>expand</a:t>
            </a:r>
            <a:r>
              <a:rPr lang="de-DE" dirty="0"/>
              <a:t> im Controller, um </a:t>
            </a:r>
            <a:r>
              <a:rPr lang="de-DE"/>
              <a:t>verknüpfte Entitäten also </a:t>
            </a:r>
            <a:r>
              <a:rPr lang="de-DE" dirty="0"/>
              <a:t>in einer einzigen Anfrage abzurufen.</a:t>
            </a:r>
          </a:p>
          <a:p>
            <a:endParaRPr lang="de-DE" dirty="0"/>
          </a:p>
          <a:p>
            <a:endParaRPr lang="de-DE" dirty="0"/>
          </a:p>
          <a:p>
            <a:endParaRPr lang="de-DE" dirty="0"/>
          </a:p>
          <a:p>
            <a:endParaRPr lang="de-DE" dirty="0"/>
          </a:p>
          <a:p>
            <a:endParaRPr lang="de-DE" dirty="0"/>
          </a:p>
        </p:txBody>
      </p:sp>
      <p:pic>
        <p:nvPicPr>
          <p:cNvPr id="7" name="Grafik 6">
            <a:extLst>
              <a:ext uri="{FF2B5EF4-FFF2-40B4-BE49-F238E27FC236}">
                <a16:creationId xmlns:a16="http://schemas.microsoft.com/office/drawing/2014/main" id="{77781E63-A560-6575-289A-B60A8CE459FA}"/>
              </a:ext>
            </a:extLst>
          </p:cNvPr>
          <p:cNvPicPr>
            <a:picLocks noChangeAspect="1"/>
          </p:cNvPicPr>
          <p:nvPr/>
        </p:nvPicPr>
        <p:blipFill>
          <a:blip r:embed="rId2"/>
          <a:stretch>
            <a:fillRect/>
          </a:stretch>
        </p:blipFill>
        <p:spPr>
          <a:xfrm>
            <a:off x="796950" y="1966320"/>
            <a:ext cx="8187268" cy="4407102"/>
          </a:xfrm>
          <a:prstGeom prst="rect">
            <a:avLst/>
          </a:prstGeom>
        </p:spPr>
      </p:pic>
    </p:spTree>
    <p:extLst>
      <p:ext uri="{BB962C8B-B14F-4D97-AF65-F5344CB8AC3E}">
        <p14:creationId xmlns:p14="http://schemas.microsoft.com/office/powerpoint/2010/main" val="887027293"/>
      </p:ext>
    </p:extLst>
  </p:cSld>
  <p:clrMapOvr>
    <a:masterClrMapping/>
  </p:clrMapOvr>
  <p:transition>
    <p:zoom/>
  </p:transition>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BD2FA14-319D-DB2F-E6CE-E8160E3BF65D}"/>
              </a:ext>
            </a:extLst>
          </p:cNvPr>
          <p:cNvSpPr>
            <a:spLocks noGrp="1"/>
          </p:cNvSpPr>
          <p:nvPr>
            <p:ph type="title"/>
          </p:nvPr>
        </p:nvSpPr>
        <p:spPr>
          <a:xfrm>
            <a:off x="838200" y="365125"/>
            <a:ext cx="10515600" cy="1325563"/>
          </a:xfrm>
        </p:spPr>
        <p:txBody>
          <a:bodyPr>
            <a:normAutofit/>
          </a:bodyPr>
          <a:lstStyle/>
          <a:p>
            <a:r>
              <a:rPr lang="de-DE" sz="5400" dirty="0"/>
              <a:t>Quiz - </a:t>
            </a:r>
            <a:r>
              <a:rPr lang="de-DE" sz="5400" dirty="0" err="1"/>
              <a:t>OData</a:t>
            </a:r>
            <a:r>
              <a:rPr lang="de-DE" sz="5400" dirty="0"/>
              <a:t> Grundlagen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BE54DF2-41C9-929F-DC77-8C1015569BB2}"/>
              </a:ext>
            </a:extLst>
          </p:cNvPr>
          <p:cNvSpPr>
            <a:spLocks noGrp="1"/>
          </p:cNvSpPr>
          <p:nvPr>
            <p:ph idx="1"/>
          </p:nvPr>
        </p:nvSpPr>
        <p:spPr>
          <a:xfrm>
            <a:off x="838200" y="1929384"/>
            <a:ext cx="10515600" cy="4251960"/>
          </a:xfrm>
        </p:spPr>
        <p:txBody>
          <a:bodyPr>
            <a:normAutofit/>
          </a:bodyPr>
          <a:lstStyle/>
          <a:p>
            <a:r>
              <a:rPr lang="de-DE" sz="2200" dirty="0"/>
              <a:t>Was ist </a:t>
            </a:r>
            <a:r>
              <a:rPr lang="de-DE" sz="2200" dirty="0" err="1"/>
              <a:t>OData</a:t>
            </a:r>
            <a:r>
              <a:rPr lang="de-DE" sz="2200" dirty="0"/>
              <a:t>? </a:t>
            </a:r>
          </a:p>
          <a:p>
            <a:r>
              <a:rPr lang="de-DE" sz="2200" dirty="0"/>
              <a:t>Welche REST Befehle gibt es?</a:t>
            </a:r>
          </a:p>
          <a:p>
            <a:r>
              <a:rPr lang="de-DE" sz="2200" dirty="0"/>
              <a:t>Mit welchem Parameter kann man die Ausgabe der </a:t>
            </a:r>
            <a:r>
              <a:rPr lang="de-DE" sz="2200" dirty="0" err="1"/>
              <a:t>OData</a:t>
            </a:r>
            <a:r>
              <a:rPr lang="de-DE" sz="2200" dirty="0"/>
              <a:t> Abfrage als JSON statt XML ausgeben? </a:t>
            </a:r>
          </a:p>
          <a:p>
            <a:r>
              <a:rPr lang="de-DE" sz="2200" dirty="0"/>
              <a:t>Welche CRUDQ-Methoden der DPC_EXT-Klasse kennen Sie?</a:t>
            </a:r>
          </a:p>
          <a:p>
            <a:r>
              <a:rPr lang="de-DE" sz="2200" dirty="0"/>
              <a:t>Wie und wo kann man in einer SAPUI5 App am einfachsten </a:t>
            </a:r>
            <a:r>
              <a:rPr lang="de-DE" sz="2200" dirty="0" err="1"/>
              <a:t>ODataModel</a:t>
            </a:r>
            <a:r>
              <a:rPr lang="de-DE" sz="2200" dirty="0"/>
              <a:t> und Service erzeugen und definieren?</a:t>
            </a:r>
          </a:p>
          <a:p>
            <a:r>
              <a:rPr lang="de-DE" sz="2200" dirty="0"/>
              <a:t>Welche beiden Funktionen kann man in UI5 der Funktion „</a:t>
            </a:r>
            <a:r>
              <a:rPr lang="de-DE" sz="2200" dirty="0" err="1"/>
              <a:t>create</a:t>
            </a:r>
            <a:r>
              <a:rPr lang="de-DE" sz="2200" dirty="0"/>
              <a:t>“ des </a:t>
            </a:r>
            <a:r>
              <a:rPr lang="de-DE" sz="2200" dirty="0" err="1"/>
              <a:t>ODataModel</a:t>
            </a:r>
            <a:r>
              <a:rPr lang="de-DE" sz="2200" dirty="0"/>
              <a:t> übergeben, die nach dem Ausführen des Create </a:t>
            </a:r>
            <a:r>
              <a:rPr lang="de-DE" sz="2200" dirty="0" err="1"/>
              <a:t>Requests</a:t>
            </a:r>
            <a:r>
              <a:rPr lang="de-DE" sz="2200"/>
              <a:t> ausgeführt werden?</a:t>
            </a:r>
            <a:endParaRPr lang="de-DE" sz="2200" dirty="0"/>
          </a:p>
          <a:p>
            <a:r>
              <a:rPr lang="de-DE" sz="2200" dirty="0"/>
              <a:t>Was macht der $</a:t>
            </a:r>
            <a:r>
              <a:rPr lang="de-DE" sz="2200" dirty="0" err="1"/>
              <a:t>batch</a:t>
            </a:r>
            <a:r>
              <a:rPr lang="de-DE" sz="2200" dirty="0"/>
              <a:t> Modus?</a:t>
            </a:r>
          </a:p>
          <a:p>
            <a:endParaRPr lang="de-DE" sz="2200" dirty="0"/>
          </a:p>
          <a:p>
            <a:endParaRPr lang="de-DE" sz="2200" dirty="0"/>
          </a:p>
        </p:txBody>
      </p:sp>
    </p:spTree>
    <p:extLst>
      <p:ext uri="{BB962C8B-B14F-4D97-AF65-F5344CB8AC3E}">
        <p14:creationId xmlns:p14="http://schemas.microsoft.com/office/powerpoint/2010/main" val="308808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Was ist </a:t>
            </a:r>
            <a:r>
              <a:rPr lang="de-DE" dirty="0" err="1"/>
              <a:t>OData</a:t>
            </a:r>
            <a:r>
              <a:rPr lang="de-DE" dirty="0"/>
              <a:t>?</a:t>
            </a:r>
          </a:p>
        </p:txBody>
      </p:sp>
      <p:sp>
        <p:nvSpPr>
          <p:cNvPr id="6" name="Datumsplatzhalter 5"/>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8</a:t>
            </a:fld>
            <a:endParaRPr lang="de-DE">
              <a:solidFill>
                <a:srgbClr val="000000"/>
              </a:solidFill>
              <a:latin typeface="Arial" panose="020B0604020202020204"/>
            </a:endParaRPr>
          </a:p>
        </p:txBody>
      </p:sp>
      <p:sp>
        <p:nvSpPr>
          <p:cNvPr id="3" name="Inhaltsplatzhalter 2"/>
          <p:cNvSpPr>
            <a:spLocks noGrp="1"/>
          </p:cNvSpPr>
          <p:nvPr>
            <p:ph idx="1"/>
          </p:nvPr>
        </p:nvSpPr>
        <p:spPr/>
        <p:txBody>
          <a:bodyPr>
            <a:normAutofit/>
          </a:bodyPr>
          <a:lstStyle/>
          <a:p>
            <a:pPr algn="l"/>
            <a:r>
              <a:rPr lang="de-DE" dirty="0" err="1">
                <a:latin typeface="+mj-lt"/>
              </a:rPr>
              <a:t>OData</a:t>
            </a:r>
            <a:r>
              <a:rPr lang="de-DE" dirty="0">
                <a:latin typeface="+mj-lt"/>
              </a:rPr>
              <a:t> (auch Open Data) ist von Microsoft publiziertes, auf http-basierendes Protokoll</a:t>
            </a:r>
          </a:p>
          <a:p>
            <a:pPr algn="l"/>
            <a:r>
              <a:rPr lang="de-DE" dirty="0">
                <a:latin typeface="+mj-lt"/>
              </a:rPr>
              <a:t>Dient Datenaustausch zwischen kompatiblen Softwaresystemen</a:t>
            </a:r>
          </a:p>
          <a:p>
            <a:pPr algn="l"/>
            <a:r>
              <a:rPr lang="de-DE" dirty="0">
                <a:latin typeface="+mj-lt"/>
              </a:rPr>
              <a:t>Mit </a:t>
            </a:r>
            <a:r>
              <a:rPr lang="de-DE" dirty="0" err="1">
                <a:latin typeface="+mj-lt"/>
              </a:rPr>
              <a:t>OData</a:t>
            </a:r>
            <a:r>
              <a:rPr lang="de-DE" dirty="0">
                <a:latin typeface="+mj-lt"/>
              </a:rPr>
              <a:t> ist zudem Integration von Daten aus verschiedenen Quellen möglich. </a:t>
            </a:r>
          </a:p>
          <a:p>
            <a:pPr algn="l"/>
            <a:r>
              <a:rPr lang="de-DE" dirty="0">
                <a:latin typeface="+mj-lt"/>
              </a:rPr>
              <a:t>So können Anwender also zu jeder Zeit und von überall ihre Daten sicher und schnell nutzen.</a:t>
            </a:r>
          </a:p>
          <a:p>
            <a:pPr algn="l"/>
            <a:r>
              <a:rPr lang="de-DE" dirty="0">
                <a:latin typeface="+mj-lt"/>
              </a:rPr>
              <a:t>Open Data bedeutet: „offene Daten“ – d.h., die Daten von allen Verantwortlichen ohne große Einschränkungen genutzt, verbreitet und verwendet werden können. </a:t>
            </a:r>
          </a:p>
          <a:p>
            <a:pPr algn="l"/>
            <a:r>
              <a:rPr lang="de-DE" dirty="0">
                <a:latin typeface="+mj-lt"/>
              </a:rPr>
              <a:t>Die Einbindung von </a:t>
            </a:r>
            <a:r>
              <a:rPr lang="de-DE" dirty="0" err="1">
                <a:latin typeface="+mj-lt"/>
                <a:hlinkClick r:id="rId2">
                  <a:extLst>
                    <a:ext uri="{A12FA001-AC4F-418D-AE19-62706E023703}">
                      <ahyp:hlinkClr xmlns:ahyp="http://schemas.microsoft.com/office/drawing/2018/hyperlinkcolor" val="tx"/>
                    </a:ext>
                  </a:extLst>
                </a:hlinkClick>
              </a:rPr>
              <a:t>OData</a:t>
            </a:r>
            <a:r>
              <a:rPr lang="de-DE" dirty="0">
                <a:latin typeface="+mj-lt"/>
              </a:rPr>
              <a:t> in Clouddienste ebenfalls möglich und stellt somit eine </a:t>
            </a:r>
          </a:p>
          <a:p>
            <a:pPr algn="l"/>
            <a:r>
              <a:rPr lang="de-DE" dirty="0">
                <a:latin typeface="+mj-lt"/>
              </a:rPr>
              <a:t>Einheitliche Semantik für Datenaustausch in Client-Server-Kommunikation </a:t>
            </a:r>
          </a:p>
          <a:p>
            <a:pPr algn="l"/>
            <a:r>
              <a:rPr lang="de-DE" dirty="0">
                <a:latin typeface="+mj-lt"/>
              </a:rPr>
              <a:t>Mit </a:t>
            </a:r>
            <a:r>
              <a:rPr lang="de-DE" dirty="0" err="1">
                <a:latin typeface="+mj-lt"/>
              </a:rPr>
              <a:t>OData</a:t>
            </a:r>
            <a:r>
              <a:rPr lang="de-DE" dirty="0">
                <a:latin typeface="+mj-lt"/>
              </a:rPr>
              <a:t> werden komplexe Standardkommunikationsprotokolle abgeschafft</a:t>
            </a:r>
          </a:p>
          <a:p>
            <a:pPr algn="l"/>
            <a:r>
              <a:rPr lang="de-DE" dirty="0">
                <a:latin typeface="+mj-lt"/>
              </a:rPr>
              <a:t>Dadurch muss keine Kommunikationen zwischen Server und einer Anwendung aufwendig </a:t>
            </a:r>
            <a:r>
              <a:rPr lang="de-DE" dirty="0" err="1">
                <a:latin typeface="+mj-lt"/>
              </a:rPr>
              <a:t>formatiertwerden</a:t>
            </a:r>
            <a:endParaRPr lang="de-DE" dirty="0">
              <a:latin typeface="+mj-lt"/>
            </a:endParaRPr>
          </a:p>
        </p:txBody>
      </p:sp>
    </p:spTree>
    <p:extLst>
      <p:ext uri="{BB962C8B-B14F-4D97-AF65-F5344CB8AC3E}">
        <p14:creationId xmlns:p14="http://schemas.microsoft.com/office/powerpoint/2010/main" val="1256937822"/>
      </p:ext>
    </p:extLst>
  </p:cSld>
  <p:clrMapOvr>
    <a:masterClrMapping/>
  </p:clrMapOvr>
  <p:transition>
    <p:zoom/>
  </p:transition>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9404D56-55BC-20F7-D0B6-02315EF0160C}"/>
              </a:ext>
            </a:extLst>
          </p:cNvPr>
          <p:cNvSpPr>
            <a:spLocks noGrp="1"/>
          </p:cNvSpPr>
          <p:nvPr>
            <p:ph type="title"/>
          </p:nvPr>
        </p:nvSpPr>
        <p:spPr>
          <a:xfrm>
            <a:off x="640080" y="325369"/>
            <a:ext cx="4368602" cy="1956841"/>
          </a:xfrm>
        </p:spPr>
        <p:txBody>
          <a:bodyPr anchor="b">
            <a:normAutofit/>
          </a:bodyPr>
          <a:lstStyle/>
          <a:p>
            <a:r>
              <a:rPr lang="de-DE" sz="5400"/>
              <a:t>Info</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18CC2487-103E-F62E-E707-CBFB07336CB8}"/>
              </a:ext>
            </a:extLst>
          </p:cNvPr>
          <p:cNvSpPr>
            <a:spLocks noGrp="1"/>
          </p:cNvSpPr>
          <p:nvPr>
            <p:ph idx="1"/>
          </p:nvPr>
        </p:nvSpPr>
        <p:spPr>
          <a:xfrm>
            <a:off x="640080" y="2872899"/>
            <a:ext cx="4243589" cy="3320668"/>
          </a:xfrm>
        </p:spPr>
        <p:txBody>
          <a:bodyPr>
            <a:normAutofit/>
          </a:bodyPr>
          <a:lstStyle/>
          <a:p>
            <a:pPr marL="0" indent="0">
              <a:buNone/>
            </a:pPr>
            <a:r>
              <a:rPr lang="de-DE" sz="2200" dirty="0"/>
              <a:t>Die Quelltexte zur Übungen oder Musterlösungen sind unter </a:t>
            </a:r>
            <a:r>
              <a:rPr lang="de-DE" sz="2200" dirty="0">
                <a:hlinkClick r:id="rId2"/>
              </a:rPr>
              <a:t>GitHub Schulung</a:t>
            </a:r>
            <a:r>
              <a:rPr lang="de-DE" sz="2200" dirty="0"/>
              <a:t> zu finden.</a:t>
            </a:r>
          </a:p>
        </p:txBody>
      </p:sp>
      <p:pic>
        <p:nvPicPr>
          <p:cNvPr id="5" name="Picture 4" descr="Aufbruch zu einer Reise alleine">
            <a:extLst>
              <a:ext uri="{FF2B5EF4-FFF2-40B4-BE49-F238E27FC236}">
                <a16:creationId xmlns:a16="http://schemas.microsoft.com/office/drawing/2014/main" id="{405D972B-858F-BF1E-2DD5-ECF918EBBB49}"/>
              </a:ext>
            </a:extLst>
          </p:cNvPr>
          <p:cNvPicPr>
            <a:picLocks noChangeAspect="1"/>
          </p:cNvPicPr>
          <p:nvPr/>
        </p:nvPicPr>
        <p:blipFill rotWithShape="1">
          <a:blip r:embed="rId3"/>
          <a:srcRect l="16803" r="797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97046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61253-D7B9-A4C1-B3CB-9257B947D0B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18F1D94-0D00-05B6-2560-F43E4B00CF9B}"/>
              </a:ext>
            </a:extLst>
          </p:cNvPr>
          <p:cNvSpPr>
            <a:spLocks noGrp="1"/>
          </p:cNvSpPr>
          <p:nvPr>
            <p:ph type="title"/>
          </p:nvPr>
        </p:nvSpPr>
        <p:spPr/>
        <p:txBody>
          <a:bodyPr/>
          <a:lstStyle/>
          <a:p>
            <a:r>
              <a:rPr lang="de-DE" dirty="0" err="1"/>
              <a:t>OData</a:t>
            </a:r>
            <a:r>
              <a:rPr lang="de-DE" dirty="0"/>
              <a:t> basiert auf</a:t>
            </a:r>
          </a:p>
        </p:txBody>
      </p:sp>
      <p:sp>
        <p:nvSpPr>
          <p:cNvPr id="6" name="Datumsplatzhalter 5">
            <a:extLst>
              <a:ext uri="{FF2B5EF4-FFF2-40B4-BE49-F238E27FC236}">
                <a16:creationId xmlns:a16="http://schemas.microsoft.com/office/drawing/2014/main" id="{5EBD8B5D-201F-FE13-D796-A75FBD50D5CB}"/>
              </a:ext>
            </a:extLst>
          </p:cNvPr>
          <p:cNvSpPr>
            <a:spLocks noGrp="1"/>
          </p:cNvSpPr>
          <p:nvPr>
            <p:ph type="dt" sz="half" idx="10"/>
          </p:nvPr>
        </p:nvSpPr>
        <p:spPr/>
        <p:txBody>
          <a:bodyPr/>
          <a:lstStyle/>
          <a:p>
            <a:r>
              <a:rPr lang="de-DE">
                <a:solidFill>
                  <a:srgbClr val="000000"/>
                </a:solidFill>
                <a:latin typeface="Arial" panose="020B0604020202020204"/>
              </a:rPr>
              <a:t>1.1.0324 © Cegos Integrata GmbH</a:t>
            </a:r>
            <a:endParaRPr lang="de-DE" dirty="0">
              <a:solidFill>
                <a:srgbClr val="000000"/>
              </a:solidFill>
              <a:latin typeface="Arial" panose="020B0604020202020204"/>
            </a:endParaRPr>
          </a:p>
        </p:txBody>
      </p:sp>
      <p:sp>
        <p:nvSpPr>
          <p:cNvPr id="5" name="Fußzeilenplatzhalter 4">
            <a:extLst>
              <a:ext uri="{FF2B5EF4-FFF2-40B4-BE49-F238E27FC236}">
                <a16:creationId xmlns:a16="http://schemas.microsoft.com/office/drawing/2014/main" id="{C8D502F0-2D3E-4E19-2E3C-F087DB6864FF}"/>
              </a:ext>
            </a:extLst>
          </p:cNvPr>
          <p:cNvSpPr>
            <a:spLocks noGrp="1"/>
          </p:cNvSpPr>
          <p:nvPr>
            <p:ph type="ftr" sz="quarter" idx="11"/>
          </p:nvPr>
        </p:nvSpPr>
        <p:spPr/>
        <p:txBody>
          <a:bodyPr/>
          <a:lstStyle/>
          <a:p>
            <a:pPr>
              <a:defRPr/>
            </a:pPr>
            <a:r>
              <a:rPr lang="de-DE">
                <a:solidFill>
                  <a:srgbClr val="000000"/>
                </a:solidFill>
                <a:latin typeface="Arial" panose="020B0604020202020204"/>
              </a:rPr>
              <a:t>Entwicklung von modernen SAPUI5 Oberflächen mit JavaScript und HTML5</a:t>
            </a:r>
            <a:endParaRPr lang="de-DE" dirty="0">
              <a:solidFill>
                <a:srgbClr val="000000"/>
              </a:solidFill>
              <a:latin typeface="Arial" panose="020B0604020202020204"/>
            </a:endParaRPr>
          </a:p>
        </p:txBody>
      </p:sp>
      <p:sp>
        <p:nvSpPr>
          <p:cNvPr id="8" name="Foliennummernplatzhalter 7">
            <a:extLst>
              <a:ext uri="{FF2B5EF4-FFF2-40B4-BE49-F238E27FC236}">
                <a16:creationId xmlns:a16="http://schemas.microsoft.com/office/drawing/2014/main" id="{4D3AFE41-DC22-9646-8116-D9B20A985A6A}"/>
              </a:ext>
            </a:extLst>
          </p:cNvPr>
          <p:cNvSpPr>
            <a:spLocks noGrp="1"/>
          </p:cNvSpPr>
          <p:nvPr>
            <p:ph type="sldNum" sz="quarter" idx="12"/>
          </p:nvPr>
        </p:nvSpPr>
        <p:spPr/>
        <p:txBody>
          <a:bodyPr/>
          <a:lstStyle/>
          <a:p>
            <a:pPr>
              <a:defRPr/>
            </a:pPr>
            <a:r>
              <a:rPr lang="de-DE">
                <a:solidFill>
                  <a:srgbClr val="000000"/>
                </a:solidFill>
                <a:latin typeface="Arial" panose="020B0604020202020204"/>
              </a:rPr>
              <a:t>Seite </a:t>
            </a:r>
            <a:fld id="{D22A2EFB-88EA-4F03-B9A3-82C34BC21B7C}" type="slidenum">
              <a:rPr lang="de-DE">
                <a:solidFill>
                  <a:srgbClr val="000000"/>
                </a:solidFill>
                <a:latin typeface="Arial" panose="020B0604020202020204"/>
              </a:rPr>
              <a:pPr>
                <a:defRPr/>
              </a:pPr>
              <a:t>9</a:t>
            </a:fld>
            <a:endParaRPr lang="de-DE">
              <a:solidFill>
                <a:srgbClr val="000000"/>
              </a:solidFill>
              <a:latin typeface="Arial" panose="020B0604020202020204"/>
            </a:endParaRPr>
          </a:p>
        </p:txBody>
      </p:sp>
      <p:sp>
        <p:nvSpPr>
          <p:cNvPr id="3" name="Inhaltsplatzhalter 2">
            <a:extLst>
              <a:ext uri="{FF2B5EF4-FFF2-40B4-BE49-F238E27FC236}">
                <a16:creationId xmlns:a16="http://schemas.microsoft.com/office/drawing/2014/main" id="{EC2BF89F-413B-0A89-E6E7-9A343A9E4FE8}"/>
              </a:ext>
            </a:extLst>
          </p:cNvPr>
          <p:cNvSpPr>
            <a:spLocks noGrp="1"/>
          </p:cNvSpPr>
          <p:nvPr>
            <p:ph idx="1"/>
          </p:nvPr>
        </p:nvSpPr>
        <p:spPr/>
        <p:txBody>
          <a:bodyPr/>
          <a:lstStyle/>
          <a:p>
            <a:r>
              <a:rPr lang="en-US" b="0" dirty="0" err="1">
                <a:latin typeface="+mj-lt"/>
              </a:rPr>
              <a:t>Basiert</a:t>
            </a:r>
            <a:r>
              <a:rPr lang="en-US" b="0" dirty="0">
                <a:latin typeface="+mj-lt"/>
              </a:rPr>
              <a:t> auf </a:t>
            </a:r>
            <a:r>
              <a:rPr lang="en-US" b="0" dirty="0" err="1">
                <a:latin typeface="+mj-lt"/>
              </a:rPr>
              <a:t>folgenden</a:t>
            </a:r>
            <a:r>
              <a:rPr lang="en-US" b="0" dirty="0">
                <a:latin typeface="+mj-lt"/>
              </a:rPr>
              <a:t> Standards:</a:t>
            </a:r>
            <a:br>
              <a:rPr lang="en-US" b="0" dirty="0">
                <a:latin typeface="+mj-lt"/>
              </a:rPr>
            </a:br>
            <a:r>
              <a:rPr lang="en-US" b="0" dirty="0">
                <a:latin typeface="+mj-lt"/>
              </a:rPr>
              <a:t>- HTTP, XML, Atom</a:t>
            </a:r>
          </a:p>
          <a:p>
            <a:r>
              <a:rPr lang="en-US" b="0" dirty="0">
                <a:latin typeface="+mj-lt"/>
              </a:rPr>
              <a:t>REST-</a:t>
            </a:r>
            <a:r>
              <a:rPr lang="en-US" b="0" dirty="0" err="1">
                <a:latin typeface="+mj-lt"/>
              </a:rPr>
              <a:t>Architektur</a:t>
            </a:r>
            <a:endParaRPr lang="en-US" b="0" dirty="0">
              <a:latin typeface="+mj-lt"/>
            </a:endParaRPr>
          </a:p>
          <a:p>
            <a:r>
              <a:rPr lang="en-US" b="0" dirty="0">
                <a:latin typeface="+mj-lt"/>
              </a:rPr>
              <a:t>Atom</a:t>
            </a:r>
          </a:p>
          <a:p>
            <a:r>
              <a:rPr lang="en-US" b="0" dirty="0">
                <a:latin typeface="+mj-lt"/>
              </a:rPr>
              <a:t>OData</a:t>
            </a:r>
            <a:br>
              <a:rPr lang="en-US" b="0" dirty="0">
                <a:latin typeface="+mj-lt"/>
              </a:rPr>
            </a:br>
            <a:endParaRPr lang="de-DE" b="0" dirty="0">
              <a:latin typeface="+mj-lt"/>
            </a:endParaRPr>
          </a:p>
        </p:txBody>
      </p:sp>
      <p:pic>
        <p:nvPicPr>
          <p:cNvPr id="7" name="Picture 3">
            <a:extLst>
              <a:ext uri="{FF2B5EF4-FFF2-40B4-BE49-F238E27FC236}">
                <a16:creationId xmlns:a16="http://schemas.microsoft.com/office/drawing/2014/main" id="{79956F5A-CBAC-E4F0-2684-EB3872F0605B}"/>
              </a:ext>
            </a:extLst>
          </p:cNvPr>
          <p:cNvPicPr>
            <a:picLocks noChangeAspect="1"/>
          </p:cNvPicPr>
          <p:nvPr/>
        </p:nvPicPr>
        <p:blipFill>
          <a:blip r:embed="rId2"/>
          <a:stretch>
            <a:fillRect/>
          </a:stretch>
        </p:blipFill>
        <p:spPr>
          <a:xfrm>
            <a:off x="7607846" y="1196752"/>
            <a:ext cx="2736304" cy="3096344"/>
          </a:xfrm>
          <a:prstGeom prst="rect">
            <a:avLst/>
          </a:prstGeom>
          <a:ln>
            <a:solidFill>
              <a:schemeClr val="tx1"/>
            </a:solidFill>
          </a:ln>
        </p:spPr>
      </p:pic>
    </p:spTree>
    <p:extLst>
      <p:ext uri="{BB962C8B-B14F-4D97-AF65-F5344CB8AC3E}">
        <p14:creationId xmlns:p14="http://schemas.microsoft.com/office/powerpoint/2010/main" val="3816755461"/>
      </p:ext>
    </p:extLst>
  </p:cSld>
  <p:clrMapOvr>
    <a:masterClrMapping/>
  </p:clrMapOvr>
  <p:transition>
    <p:zoom/>
  </p:transition>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Integrata2014">
  <a:themeElements>
    <a:clrScheme name="Benutzerdefiniert 3">
      <a:dk1>
        <a:srgbClr val="000000"/>
      </a:dk1>
      <a:lt1>
        <a:srgbClr val="FFFFFF"/>
      </a:lt1>
      <a:dk2>
        <a:srgbClr val="000000"/>
      </a:dk2>
      <a:lt2>
        <a:srgbClr val="FFFFFF"/>
      </a:lt2>
      <a:accent1>
        <a:srgbClr val="D20000"/>
      </a:accent1>
      <a:accent2>
        <a:srgbClr val="000000"/>
      </a:accent2>
      <a:accent3>
        <a:srgbClr val="D20000"/>
      </a:accent3>
      <a:accent4>
        <a:srgbClr val="F6A800"/>
      </a:accent4>
      <a:accent5>
        <a:srgbClr val="E95E0F"/>
      </a:accent5>
      <a:accent6>
        <a:srgbClr val="65599F"/>
      </a:accent6>
      <a:hlink>
        <a:srgbClr val="B0CB51"/>
      </a:hlink>
      <a:folHlink>
        <a:srgbClr val="E0519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tegrata2012">
      <a:fillStyleLst>
        <a:solidFill>
          <a:schemeClr val="phClr"/>
        </a:solidFill>
        <a:solidFill>
          <a:schemeClr val="phClr"/>
        </a:soli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effectStyle>
        <a:effectStyle>
          <a:effectLst/>
        </a:effectStyle>
        <a:effectStyle>
          <a:effectLst>
            <a:outerShdw blurRad="39999" dist="48400" dir="27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1" id="{F43A950C-3817-CB49-B35A-A5282E14158E}" vid="{E0337DBD-E2EB-B74A-BCD1-B718ED0C7F88}"/>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4728</Words>
  <Application>Microsoft Office PowerPoint</Application>
  <PresentationFormat>Breitbild</PresentationFormat>
  <Paragraphs>773</Paragraphs>
  <Slides>80</Slides>
  <Notes>2</Notes>
  <HiddenSlides>2</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80</vt:i4>
      </vt:variant>
    </vt:vector>
  </HeadingPairs>
  <TitlesOfParts>
    <vt:vector size="90" baseType="lpstr">
      <vt:lpstr>Aptos</vt:lpstr>
      <vt:lpstr>Aptos Display</vt:lpstr>
      <vt:lpstr>Arial</vt:lpstr>
      <vt:lpstr>Consolas</vt:lpstr>
      <vt:lpstr>Courier New</vt:lpstr>
      <vt:lpstr>Myriad Pro</vt:lpstr>
      <vt:lpstr>Myriad Pro Light</vt:lpstr>
      <vt:lpstr>Wingdings</vt:lpstr>
      <vt:lpstr>Office</vt:lpstr>
      <vt:lpstr>Integrata2014</vt:lpstr>
      <vt:lpstr>Schulung: SAP UI5 und Fiori</vt:lpstr>
      <vt:lpstr>Agenda – Tag 03</vt:lpstr>
      <vt:lpstr>Was ist REST?</vt:lpstr>
      <vt:lpstr>Charakteristiken von REST (1)</vt:lpstr>
      <vt:lpstr>Charakteristiken von REST (2)</vt:lpstr>
      <vt:lpstr>Charakteristiken von REST (3)</vt:lpstr>
      <vt:lpstr>REST-Befehle</vt:lpstr>
      <vt:lpstr>Was ist OData?</vt:lpstr>
      <vt:lpstr>OData basiert auf</vt:lpstr>
      <vt:lpstr>OData als Standard</vt:lpstr>
      <vt:lpstr>ODBC für das Web</vt:lpstr>
      <vt:lpstr>OData Servicedokument</vt:lpstr>
      <vt:lpstr>OData Meta-Daten-Dokument</vt:lpstr>
      <vt:lpstr>Hands on! - Beispiel</vt:lpstr>
      <vt:lpstr>sap-ds-debug=true</vt:lpstr>
      <vt:lpstr>OData – Auswahl Rückgabeformat</vt:lpstr>
      <vt:lpstr>JavaScript Object Notation (JSON)</vt:lpstr>
      <vt:lpstr>Vergleich XML vs. JSON</vt:lpstr>
      <vt:lpstr>Aufbau</vt:lpstr>
      <vt:lpstr>Entity Type – Entitäts Typ</vt:lpstr>
      <vt:lpstr>Entity - Entität</vt:lpstr>
      <vt:lpstr>Entity Set - Entitätsmenge</vt:lpstr>
      <vt:lpstr>Property - Attribut</vt:lpstr>
      <vt:lpstr>Navigation Property – Navigationsattribut Association – Assoziation</vt:lpstr>
      <vt:lpstr>Aufbau im Detail</vt:lpstr>
      <vt:lpstr>Abfrage-Optionen</vt:lpstr>
      <vt:lpstr>$count</vt:lpstr>
      <vt:lpstr>$filter</vt:lpstr>
      <vt:lpstr>$select</vt:lpstr>
      <vt:lpstr>$top</vt:lpstr>
      <vt:lpstr>$skip</vt:lpstr>
      <vt:lpstr>$inlinecount</vt:lpstr>
      <vt:lpstr>Kombination von $skip, $top, $inlinecount</vt:lpstr>
      <vt:lpstr>$orderby</vt:lpstr>
      <vt:lpstr>$expand</vt:lpstr>
      <vt:lpstr>Überblick: Abfrage-Optionen</vt:lpstr>
      <vt:lpstr>CRUD(Q)-Methoden</vt:lpstr>
      <vt:lpstr>RetrieveEntitySet (QUERY)</vt:lpstr>
      <vt:lpstr>RetrieveEntity (READ)</vt:lpstr>
      <vt:lpstr>InsertEntity (CREATE)</vt:lpstr>
      <vt:lpstr>UpdateEntity (UPDATE)</vt:lpstr>
      <vt:lpstr>OData für SAP</vt:lpstr>
      <vt:lpstr>ATOM</vt:lpstr>
      <vt:lpstr>ATOM</vt:lpstr>
      <vt:lpstr>ATOM: Feed Definition &amp; Content</vt:lpstr>
      <vt:lpstr>Das Problem: Hohe Kosten &amp; Komplexität bei Zugriff auf Daten aus SAP Modulen</vt:lpstr>
      <vt:lpstr>Die Lösung: SAP Gateway 2.0</vt:lpstr>
      <vt:lpstr>Die Lösung: SAP Gateway</vt:lpstr>
      <vt:lpstr>NetWeaver Gateway Software Komponenten</vt:lpstr>
      <vt:lpstr>Neue Komponenten-Struktur in 7.40</vt:lpstr>
      <vt:lpstr>SAP Gateway 2.0 Deployment Scenarios</vt:lpstr>
      <vt:lpstr>SAP Gateway 2.0 Deployment Scenarios</vt:lpstr>
      <vt:lpstr>SAP Gateway 2.0 Deployment Scenarios</vt:lpstr>
      <vt:lpstr>SAP NetWeaver Gateway Tools</vt:lpstr>
      <vt:lpstr>Service Implementierungs-Phase</vt:lpstr>
      <vt:lpstr>Entwicklung von OData-Services</vt:lpstr>
      <vt:lpstr>Abfrageoptionen und Gateway</vt:lpstr>
      <vt:lpstr>Code-basierte Implementierung</vt:lpstr>
      <vt:lpstr>Best Practice – OData Entwicklung</vt:lpstr>
      <vt:lpstr>OData-Webservices und SAPUI5</vt:lpstr>
      <vt:lpstr>Ausblick</vt:lpstr>
      <vt:lpstr>Odata Services in SAPUI5</vt:lpstr>
      <vt:lpstr>OData Services in SAPUI5</vt:lpstr>
      <vt:lpstr>Einrichten eines OData Models in SAPUI5</vt:lpstr>
      <vt:lpstr>Databinding von OData Services </vt:lpstr>
      <vt:lpstr>Databinding von OData Services </vt:lpstr>
      <vt:lpstr>Lesen von Daten aus einem OData Service (Read)</vt:lpstr>
      <vt:lpstr>Ändern von Daten in einem OData Service (Create)</vt:lpstr>
      <vt:lpstr>Ändern von Daten in einem OData Service (Update)</vt:lpstr>
      <vt:lpstr>Löschen von Daten in einem OData Service (Remove)</vt:lpstr>
      <vt:lpstr>Verwendung des $batch Modus</vt:lpstr>
      <vt:lpstr>Setzen des $batch Modus direkt für OData Model</vt:lpstr>
      <vt:lpstr>Filtern von Daten des OData Service</vt:lpstr>
      <vt:lpstr>Filtern von Daten des OData Service</vt:lpstr>
      <vt:lpstr>Sortieren von Daten des OData Service</vt:lpstr>
      <vt:lpstr>Sortieren von Daten des OData Service</vt:lpstr>
      <vt:lpstr>Verwendung von $expand Parameter des OData Service</vt:lpstr>
      <vt:lpstr>Verwendung von $expand Parameter des OData Service</vt:lpstr>
      <vt:lpstr>Quiz - OData Grundlagen</vt:lpstr>
      <vt:lpstr>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 Implementierungs-Workflow</dc:title>
  <dc:creator>Nils Meyhoff</dc:creator>
  <cp:lastModifiedBy>Lange, Matti</cp:lastModifiedBy>
  <cp:revision>221</cp:revision>
  <dcterms:created xsi:type="dcterms:W3CDTF">2024-05-22T07:20:18Z</dcterms:created>
  <dcterms:modified xsi:type="dcterms:W3CDTF">2025-02-19T22:57:46Z</dcterms:modified>
</cp:coreProperties>
</file>