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2" r:id="rId2"/>
    <p:sldId id="387" r:id="rId3"/>
    <p:sldId id="412" r:id="rId4"/>
    <p:sldId id="473" r:id="rId5"/>
    <p:sldId id="490" r:id="rId6"/>
    <p:sldId id="497" r:id="rId7"/>
    <p:sldId id="491" r:id="rId8"/>
    <p:sldId id="365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10" autoAdjust="0"/>
    <p:restoredTop sz="94676"/>
  </p:normalViewPr>
  <p:slideViewPr>
    <p:cSldViewPr snapToGrid="0">
      <p:cViewPr varScale="1">
        <p:scale>
          <a:sx n="105" d="100"/>
          <a:sy n="105" d="100"/>
        </p:scale>
        <p:origin x="13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D8D8E7-E4ED-C44E-8758-E77C2E550289}" type="datetimeFigureOut">
              <a:rPr lang="de-DE" smtClean="0"/>
              <a:t>19.02.2025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C8601-5E09-0E4C-A79E-D4DC8377D9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350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1FCCE-DF39-9389-734D-298321E658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D818915-B208-14F9-EF3E-C40E3782EC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ADE7613-667B-2157-9B07-0DE4E63DD0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1BC177-4D55-0E2A-8EB4-2D718AD832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0C8601-5E09-0E4C-A79E-D4DC8377D91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8398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0FBF7-D9E8-E766-207F-76F12A2CAC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1AFCC0A-88A6-5D2D-16AF-EDDFE8E6BD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5DEA4FE-7404-B921-73A2-A8F624E1CE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71E92E7-7A81-35E4-2FF1-1C11B31AEB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0C8601-5E09-0E4C-A79E-D4DC8377D91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8651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355B1-7942-60FD-AF2B-9EC574D9D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4ED0691-4CA7-C132-B8E4-09243E00B0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6D56F6A-AC7D-F298-7CFA-BE44D9F41E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4B37F8-EF87-3A93-2853-273F99FC46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0C8601-5E09-0E4C-A79E-D4DC8377D91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1067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935C2-78F2-8CE2-DE15-DF06576EB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FAFCA5-BC9C-B131-30CA-CD0A1FF69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B489BB-7237-138F-9544-99099D5DD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19.02.2025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926D46-DE3C-8224-3418-37A9600EE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F066ED-2285-98C9-DB36-19E2DAEDB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760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83A1C-92CA-00A2-7E2B-2C678F10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FA80F0-96F5-15C8-DFF5-0DDA06750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8A3EF4-8C0F-D1C3-78F9-715FB8737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19.02.2025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96A4A1-AB7B-DD60-6EE4-1A2333B18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AB9E70-00C6-7A89-85B9-59408BB6B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97064B3-B714-9020-DE01-4F43DFFFD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2F7689-21B5-11DC-5510-9C91932C3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6767CC-E73E-2BC3-8AB9-37D027E7A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19.02.2025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FDB351-2786-5644-88EF-3F5D0F434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776612-6CB1-F77A-5CC1-1E596C8F9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18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27191B-5CA0-983D-D5A1-711E6D91D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535EEB-9486-5DF8-5485-AE40595FC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B2F0FC-5BEB-F4C9-FA98-78E9D4A5B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19.02.2025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64D031-C70E-F5B6-A025-0C2310CC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3EF60F-EEE7-1E45-FF17-0D6889FB6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0006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1AD1C7-A5C1-C930-2914-38ADE99BF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A1F983-9BCD-0ED9-785A-772316579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743A3A-E91D-F59B-C1FC-C2C6E648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19.02.2025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3D7BCE-8B9D-4550-B07A-13B88ABDF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C486A3-4964-A4F0-18AF-24845A55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028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FB9016-2298-71CC-33A8-E0C0ACA67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910517-033D-640F-655D-C1CD63D41B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641769-5917-7DF3-85AF-A4C1AA858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42DEB4-2D53-5503-2A31-31DD7ADC9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19.02.2025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7DF5B1-6BDC-1875-8109-3B15C1116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AC6855-325C-618C-6AB7-1FFE49C5F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885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3AE191-290B-22AF-36E7-6D502A532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39AF56-12A9-1107-C0A8-33D9EF0E8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6FA4991-D9C0-83FE-F13F-57F62F587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C9CC8B-D93F-8925-DB1C-41439F261E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01BB909-2974-F9AA-8343-0AB4436C7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E6D7841-C083-D1E6-37BD-121F09458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19.02.2025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18866B4-C0B0-0129-27B0-D230F19F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07E5015-F56F-9180-43F6-A96D1373C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84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AC7C2C-3CB8-5198-E4A8-8333491CB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52D01F5-965A-8A43-C1E1-779672D51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19.02.2025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4A39F2A-39F1-BBE2-C2C8-DD743EB9D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7A4344-C0C9-675F-3F4A-A47E3CFA1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295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88ED92C-D5B9-E79A-9DA2-92A53AD12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19.02.2025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0747698-2BF0-9B8F-814D-967A650B7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90BFD3-9759-39BF-2B02-9D4426E3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3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0DE8A-5E38-3E4B-295B-3039F30A3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E09E35-3452-F19A-BC77-8F27FD1ED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6EA198-5EE8-10F7-45A7-84E5560C5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B138E6-1FF4-E99F-535B-B1D3618F6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19.02.2025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1F3D94-9BE8-C822-3C00-CCCDF9768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F9B42A-46E9-1943-30D5-3147F5164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54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CC3F26-9991-989F-F527-93B32C5AF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14B6C06-486D-CB46-82EF-1F0DC2E67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0711C6-DFF8-B47B-8307-85A868798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34D1D5-9E02-F954-9B97-638A4C3E4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DF9B-D398-4250-A5D8-5FB8CF89A66D}" type="datetimeFigureOut">
              <a:rPr lang="de-DE" smtClean="0"/>
              <a:t>19.02.2025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36A3A3-A133-98E0-4258-6181E12C8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5B6D8C-2A2C-15CD-41A8-6CBF6761D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3996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AAA808D-B564-B014-5754-ED091B75A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010DC7-4326-1521-5C73-C77A794D0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8E760B-6A70-C901-854A-AD2CF1D227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5CDF9B-D398-4250-A5D8-5FB8CF89A66D}" type="datetimeFigureOut">
              <a:rPr lang="de-DE" smtClean="0"/>
              <a:t>19.02.2025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5F39B9-C9F0-D311-F8F0-8B738CEB6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C08555-C97B-7FC8-B363-861D891F7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4AA04A-910D-49C8-BDFA-72A8D7D5950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523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github.com/MatLange/Schulung-SAPUI5-und-Fior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FCB296D-6A02-6760-3E61-755F5F10D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4" b="227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5" name="Rectangle 1087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A24867-36F9-0F61-D7FA-5D7E34454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Schulung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SAP UI5 und Fiori</a:t>
            </a:r>
          </a:p>
        </p:txBody>
      </p:sp>
      <p:cxnSp>
        <p:nvCxnSpPr>
          <p:cNvPr id="1146" name="Straight Connector 1089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7" name="Straight Connector 1091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62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44E2EC-346A-B8F5-DF88-883C037FA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EFE4F4-0289-27D6-F0D4-9EB14C012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256282-855F-F213-6562-C735C50DC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 dirty="0"/>
              <a:t>Anhang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78DDB1B1-9A60-7209-4C38-FDCEA3DD2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A53BA8-2569-F98B-19A8-0F967E86F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lvl="0"/>
            <a:r>
              <a:rPr lang="de-DE" sz="2400" dirty="0">
                <a:latin typeface="Arial" panose="020B0604020202020204" pitchFamily="34" charset="0"/>
                <a:cs typeface="Times New Roman" panose="02020603050405020304" pitchFamily="18" charset="0"/>
              </a:rPr>
              <a:t>Wie erstelle ich eine SAPUI5 Applikation</a:t>
            </a:r>
          </a:p>
          <a:p>
            <a:pPr lvl="0"/>
            <a:r>
              <a:rPr lang="de-DE" sz="2400" dirty="0">
                <a:latin typeface="Arial" panose="020B0604020202020204" pitchFamily="34" charset="0"/>
                <a:cs typeface="Times New Roman" panose="02020603050405020304" pitchFamily="18" charset="0"/>
              </a:rPr>
              <a:t>Abschlussaufgabe</a:t>
            </a:r>
          </a:p>
          <a:p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3143766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291E74-32ED-50F2-E21F-567201441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8">
            <a:extLst>
              <a:ext uri="{FF2B5EF4-FFF2-40B4-BE49-F238E27FC236}">
                <a16:creationId xmlns:a16="http://schemas.microsoft.com/office/drawing/2014/main" id="{C5AB95DA-4D71-815D-43CA-F4C7FFFB0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8EAB039-9A99-52EE-F822-6873DC85C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de-DE" sz="4400" dirty="0"/>
              <a:t>SAPUI5 Applikation erstellen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3A3D212-B1D3-A141-CB30-874F27682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de-DE" dirty="0"/>
              <a:t>Erläuterung</a:t>
            </a:r>
          </a:p>
        </p:txBody>
      </p:sp>
      <p:pic>
        <p:nvPicPr>
          <p:cNvPr id="115" name="Picture 4">
            <a:extLst>
              <a:ext uri="{FF2B5EF4-FFF2-40B4-BE49-F238E27FC236}">
                <a16:creationId xmlns:a16="http://schemas.microsoft.com/office/drawing/2014/main" id="{BFF5A4FA-ABB7-B4B7-499E-A1FC75563B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9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88553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0014B9-B472-FF8F-97EC-182011A97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0B469C00-F57E-4587-A6D5-121B67AAD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3E0FED4-7360-A56C-4CD7-8A65D7B9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400" dirty="0"/>
              <a:t>Entwicklungspfad wählen</a:t>
            </a:r>
            <a:endParaRPr lang="de-DE" sz="4200" dirty="0"/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C353656C-34FF-3925-AE26-452F0193F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B21A314-5421-9FB9-9EFF-185DCEF37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260" y="1839736"/>
            <a:ext cx="9580722" cy="439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023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AE2DD7-D601-D50C-68D8-F81C32E56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70BC0F7D-3580-853D-0E08-E5778101C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3F62E49-A8ED-0968-D44D-D242E5A28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200" dirty="0"/>
              <a:t>Wie erstelle ich eine SAPUI5 Applikation?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F2624763-DDF9-322B-D6E4-C6B8050A5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4" name="Inhaltsplatzhalter 2">
            <a:extLst>
              <a:ext uri="{FF2B5EF4-FFF2-40B4-BE49-F238E27FC236}">
                <a16:creationId xmlns:a16="http://schemas.microsoft.com/office/drawing/2014/main" id="{A30E6B29-F84F-A312-FBD6-CF2B66906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0331"/>
            <a:ext cx="10684764" cy="4251960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de-DE" dirty="0"/>
              <a:t>Richten Sie Ihre Entwicklungsumgebung mit Tools wie Web IDE oder SAP BAS ein.</a:t>
            </a:r>
          </a:p>
          <a:p>
            <a:pPr>
              <a:buFont typeface="+mj-lt"/>
              <a:buAutoNum type="arabicPeriod"/>
            </a:pPr>
            <a:r>
              <a:rPr lang="de-DE" dirty="0"/>
              <a:t>Erstellen eines neuen Projekt- oder Anwendungsordners.</a:t>
            </a:r>
          </a:p>
          <a:p>
            <a:pPr>
              <a:buFont typeface="+mj-lt"/>
              <a:buAutoNum type="arabicPeriod"/>
            </a:pPr>
            <a:r>
              <a:rPr lang="de-DE" dirty="0"/>
              <a:t>Definieren der Projektstruktur, einschließlich Views, Controllern und Models.</a:t>
            </a:r>
          </a:p>
          <a:p>
            <a:pPr>
              <a:buFont typeface="+mj-lt"/>
              <a:buAutoNum type="arabicPeriod"/>
            </a:pPr>
            <a:r>
              <a:rPr lang="de-DE" dirty="0"/>
              <a:t>Implementieren der Anwendungslogik, UI-Komponenten und des </a:t>
            </a:r>
            <a:r>
              <a:rPr lang="de-DE" dirty="0" err="1"/>
              <a:t>Databindings</a:t>
            </a:r>
            <a:r>
              <a:rPr lang="de-DE" dirty="0"/>
              <a:t>.</a:t>
            </a:r>
          </a:p>
          <a:p>
            <a:pPr>
              <a:buFont typeface="+mj-lt"/>
              <a:buAutoNum type="arabicPeriod"/>
            </a:pPr>
            <a:r>
              <a:rPr lang="de-DE" dirty="0"/>
              <a:t>Testen Sie die Anwendung lokal und beheben alle Probleme.</a:t>
            </a:r>
          </a:p>
          <a:p>
            <a:pPr>
              <a:buFont typeface="+mj-lt"/>
              <a:buAutoNum type="arabicPeriod"/>
            </a:pPr>
            <a:r>
              <a:rPr lang="de-DE" dirty="0"/>
              <a:t> Deployen der UI5 App auf einen Webserver oder in eine SAP-Umgebung (ABAP Repository) für den Produktionsgebrauch.</a:t>
            </a:r>
          </a:p>
          <a:p>
            <a:endParaRPr lang="de-DE" sz="1600" dirty="0">
              <a:solidFill>
                <a:srgbClr val="223548"/>
              </a:solidFill>
              <a:latin typeface="72 Brand Variable"/>
            </a:endParaRPr>
          </a:p>
          <a:p>
            <a:endParaRPr lang="de-DE" sz="1600" dirty="0">
              <a:solidFill>
                <a:srgbClr val="223548"/>
              </a:solidFill>
              <a:latin typeface="72 Brand Variable"/>
            </a:endParaRPr>
          </a:p>
          <a:p>
            <a:endParaRPr lang="de-DE" sz="1600" dirty="0">
              <a:solidFill>
                <a:srgbClr val="223548"/>
              </a:solidFill>
              <a:latin typeface="72 Brand Variable"/>
            </a:endParaRPr>
          </a:p>
          <a:p>
            <a:endParaRPr lang="de-DE" sz="1600" dirty="0">
              <a:solidFill>
                <a:srgbClr val="223548"/>
              </a:solidFill>
              <a:latin typeface="72 Brand Variable"/>
            </a:endParaRPr>
          </a:p>
          <a:p>
            <a:endParaRPr lang="de-DE" sz="1600" dirty="0">
              <a:solidFill>
                <a:srgbClr val="223548"/>
              </a:solidFill>
              <a:latin typeface="72 Brand Variable"/>
            </a:endParaRPr>
          </a:p>
          <a:p>
            <a:endParaRPr lang="de-DE" sz="1600" dirty="0">
              <a:solidFill>
                <a:srgbClr val="223548"/>
              </a:solidFill>
              <a:latin typeface="72 Brand Variable"/>
            </a:endParaRPr>
          </a:p>
          <a:p>
            <a:endParaRPr lang="de-DE" sz="1600" dirty="0">
              <a:solidFill>
                <a:srgbClr val="CCCCCC"/>
              </a:solidFill>
              <a:latin typeface="Segoe WPC"/>
            </a:endParaRPr>
          </a:p>
          <a:p>
            <a:endParaRPr lang="de-DE" sz="1600" b="0" i="0" dirty="0">
              <a:solidFill>
                <a:srgbClr val="CCCCCC"/>
              </a:solidFill>
              <a:effectLst/>
              <a:latin typeface="Segoe WPC"/>
            </a:endParaRPr>
          </a:p>
        </p:txBody>
      </p:sp>
    </p:spTree>
    <p:extLst>
      <p:ext uri="{BB962C8B-B14F-4D97-AF65-F5344CB8AC3E}">
        <p14:creationId xmlns:p14="http://schemas.microsoft.com/office/powerpoint/2010/main" val="1514974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9D0D10-96BC-C436-F8F9-D702245016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9DC560-5626-F291-0F6E-9DCF74778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CE563F-B4E5-2BC3-28F2-69C8745F3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C3D849A-8AFB-3EF2-EF78-B3BA3A13F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de-DE" sz="2800" dirty="0">
                <a:solidFill>
                  <a:srgbClr val="FFFFFF"/>
                </a:solidFill>
              </a:rPr>
              <a:t>Reihenfolge der Ereignisse beim Start einer UI5 App</a:t>
            </a:r>
          </a:p>
        </p:txBody>
      </p:sp>
      <p:sp>
        <p:nvSpPr>
          <p:cNvPr id="15" name="Arc 11">
            <a:extLst>
              <a:ext uri="{FF2B5EF4-FFF2-40B4-BE49-F238E27FC236}">
                <a16:creationId xmlns:a16="http://schemas.microsoft.com/office/drawing/2014/main" id="{3D07180E-8C27-EEE2-DC50-97562846E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810581-A603-A043-B7FB-EE9336FF5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endParaRPr lang="de-DE" sz="1300" dirty="0">
              <a:latin typeface="-apple-system"/>
            </a:endParaRPr>
          </a:p>
          <a:p>
            <a:endParaRPr lang="de-DE" sz="1300" b="0" i="0" u="none" strike="noStrike" dirty="0">
              <a:effectLst/>
              <a:latin typeface="-apple-system"/>
            </a:endParaRPr>
          </a:p>
          <a:p>
            <a:endParaRPr lang="de-DE" sz="1300" b="0" i="0" u="none" strike="noStrike" dirty="0">
              <a:effectLst/>
              <a:latin typeface="-apple-system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B0BBBBC-2422-345E-84A2-FDD2D3748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635" y="249382"/>
            <a:ext cx="3655453" cy="628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363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DD3E05-0A0B-6DCE-321F-3C7B1FA163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A554AE7C-7A88-370D-92FA-12D36EBF8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914DCAA-D44F-6ECE-0436-C009B088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4200" dirty="0"/>
              <a:t>SAPUI5 Aufbau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5BBABA3B-2BBC-5715-F3AF-D81A0DBB3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4" name="Inhaltsplatzhalter 2">
            <a:extLst>
              <a:ext uri="{FF2B5EF4-FFF2-40B4-BE49-F238E27FC236}">
                <a16:creationId xmlns:a16="http://schemas.microsoft.com/office/drawing/2014/main" id="{0F02646B-C7AD-E911-E5AF-A3AE497DE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36" y="3537150"/>
            <a:ext cx="7376541" cy="3114317"/>
          </a:xfrm>
        </p:spPr>
        <p:txBody>
          <a:bodyPr>
            <a:normAutofit/>
          </a:bodyPr>
          <a:lstStyle/>
          <a:p>
            <a:endParaRPr lang="de-DE" sz="1600" dirty="0">
              <a:solidFill>
                <a:srgbClr val="223548"/>
              </a:solidFill>
              <a:latin typeface="72 Brand Variable"/>
            </a:endParaRPr>
          </a:p>
          <a:p>
            <a:endParaRPr lang="de-DE" sz="1600" dirty="0">
              <a:solidFill>
                <a:srgbClr val="223548"/>
              </a:solidFill>
              <a:latin typeface="72 Brand Variable"/>
            </a:endParaRPr>
          </a:p>
          <a:p>
            <a:endParaRPr lang="de-DE" sz="1600" dirty="0">
              <a:solidFill>
                <a:srgbClr val="223548"/>
              </a:solidFill>
              <a:latin typeface="72 Brand Variable"/>
            </a:endParaRPr>
          </a:p>
          <a:p>
            <a:endParaRPr lang="de-DE" sz="1600" dirty="0">
              <a:solidFill>
                <a:srgbClr val="223548"/>
              </a:solidFill>
              <a:latin typeface="72 Brand Variable"/>
            </a:endParaRPr>
          </a:p>
          <a:p>
            <a:endParaRPr lang="de-DE" sz="1600" dirty="0">
              <a:solidFill>
                <a:srgbClr val="223548"/>
              </a:solidFill>
              <a:latin typeface="72 Brand Variable"/>
            </a:endParaRPr>
          </a:p>
          <a:p>
            <a:endParaRPr lang="de-DE" sz="1600" dirty="0">
              <a:solidFill>
                <a:srgbClr val="223548"/>
              </a:solidFill>
              <a:latin typeface="72 Brand Variable"/>
            </a:endParaRPr>
          </a:p>
          <a:p>
            <a:endParaRPr lang="de-DE" sz="1600" dirty="0">
              <a:solidFill>
                <a:srgbClr val="CCCCCC"/>
              </a:solidFill>
              <a:latin typeface="Segoe WPC"/>
            </a:endParaRPr>
          </a:p>
          <a:p>
            <a:endParaRPr lang="de-DE" sz="1600" b="0" i="0" dirty="0">
              <a:solidFill>
                <a:srgbClr val="CCCCCC"/>
              </a:solidFill>
              <a:effectLst/>
              <a:latin typeface="Segoe WPC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26A50BF-5DE3-9F04-7B4E-3B57A9550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637" y="1837395"/>
            <a:ext cx="6621877" cy="5023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497DDE1F-A2E4-F9DC-419E-D280DEBF4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7514" y="1304925"/>
            <a:ext cx="3810000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228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9404D56-55BC-20F7-D0B6-02315EF01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de-DE" sz="5400" dirty="0"/>
              <a:t>Info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CC2487-103E-F62E-E707-CBFB07336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200" dirty="0"/>
              <a:t>Die Quelltexte zur Übungen oder Musterlösungen sind unter </a:t>
            </a:r>
            <a:r>
              <a:rPr lang="de-DE" sz="2200" dirty="0">
                <a:hlinkClick r:id="rId2"/>
              </a:rPr>
              <a:t>GitHub Schulung</a:t>
            </a:r>
            <a:r>
              <a:rPr lang="de-DE" sz="2200" dirty="0"/>
              <a:t> zu finden.</a:t>
            </a:r>
          </a:p>
        </p:txBody>
      </p:sp>
      <p:pic>
        <p:nvPicPr>
          <p:cNvPr id="5" name="Picture 4" descr="Aufbruch zu einer Reise alleine">
            <a:extLst>
              <a:ext uri="{FF2B5EF4-FFF2-40B4-BE49-F238E27FC236}">
                <a16:creationId xmlns:a16="http://schemas.microsoft.com/office/drawing/2014/main" id="{405D972B-858F-BF1E-2DD5-ECF918EBBB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03" r="7970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7046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Microsoft Office PowerPoint</Application>
  <PresentationFormat>Breitbild</PresentationFormat>
  <Paragraphs>34</Paragraphs>
  <Slides>8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72 Brand Variable</vt:lpstr>
      <vt:lpstr>-apple-system</vt:lpstr>
      <vt:lpstr>Aptos</vt:lpstr>
      <vt:lpstr>Aptos Display</vt:lpstr>
      <vt:lpstr>Arial</vt:lpstr>
      <vt:lpstr>Segoe WPC</vt:lpstr>
      <vt:lpstr>Office</vt:lpstr>
      <vt:lpstr>Schulung: SAP UI5 und Fiori</vt:lpstr>
      <vt:lpstr>Anhang</vt:lpstr>
      <vt:lpstr>SAPUI5 Applikation erstellen</vt:lpstr>
      <vt:lpstr>Entwicklungspfad wählen</vt:lpstr>
      <vt:lpstr>Wie erstelle ich eine SAPUI5 Applikation?</vt:lpstr>
      <vt:lpstr>Reihenfolge der Ereignisse beim Start einer UI5 App</vt:lpstr>
      <vt:lpstr>SAPUI5 Aufbau</vt:lpstr>
      <vt:lpstr>Info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 Implementierungs-Workflow</dc:title>
  <dc:creator>Nils Meyhoff</dc:creator>
  <cp:lastModifiedBy>Lange, Matti</cp:lastModifiedBy>
  <cp:revision>191</cp:revision>
  <dcterms:created xsi:type="dcterms:W3CDTF">2024-05-22T07:20:18Z</dcterms:created>
  <dcterms:modified xsi:type="dcterms:W3CDTF">2025-02-19T22:26:45Z</dcterms:modified>
</cp:coreProperties>
</file>