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144_5D1442F9.xml" ContentType="application/vnd.ms-powerpoint.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82" r:id="rId2"/>
    <p:sldId id="339" r:id="rId3"/>
    <p:sldId id="347" r:id="rId4"/>
    <p:sldId id="290" r:id="rId5"/>
    <p:sldId id="327" r:id="rId6"/>
    <p:sldId id="291" r:id="rId7"/>
    <p:sldId id="292" r:id="rId8"/>
    <p:sldId id="326" r:id="rId9"/>
    <p:sldId id="293" r:id="rId10"/>
    <p:sldId id="294" r:id="rId11"/>
    <p:sldId id="345" r:id="rId12"/>
    <p:sldId id="295" r:id="rId13"/>
    <p:sldId id="296" r:id="rId14"/>
    <p:sldId id="297" r:id="rId15"/>
    <p:sldId id="298" r:id="rId16"/>
    <p:sldId id="299" r:id="rId17"/>
    <p:sldId id="348" r:id="rId18"/>
    <p:sldId id="300" r:id="rId19"/>
    <p:sldId id="325" r:id="rId20"/>
    <p:sldId id="306" r:id="rId21"/>
    <p:sldId id="307" r:id="rId22"/>
    <p:sldId id="346" r:id="rId23"/>
    <p:sldId id="308" r:id="rId24"/>
    <p:sldId id="309" r:id="rId25"/>
    <p:sldId id="322" r:id="rId26"/>
    <p:sldId id="319" r:id="rId27"/>
    <p:sldId id="329" r:id="rId28"/>
    <p:sldId id="320" r:id="rId29"/>
    <p:sldId id="324" r:id="rId30"/>
    <p:sldId id="321" r:id="rId31"/>
    <p:sldId id="328" r:id="rId32"/>
    <p:sldId id="301" r:id="rId33"/>
    <p:sldId id="330" r:id="rId34"/>
    <p:sldId id="331" r:id="rId35"/>
    <p:sldId id="332" r:id="rId36"/>
    <p:sldId id="333" r:id="rId37"/>
    <p:sldId id="334" r:id="rId38"/>
    <p:sldId id="335" r:id="rId39"/>
    <p:sldId id="337" r:id="rId40"/>
    <p:sldId id="341" r:id="rId41"/>
    <p:sldId id="342" r:id="rId42"/>
    <p:sldId id="336" r:id="rId43"/>
    <p:sldId id="343" r:id="rId44"/>
    <p:sldId id="338" r:id="rId4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22221CA-B03A-43E2-EDAC-ADFB4C19DD89}" name="Matti Lange" initials="ML" userId="5e43378e51e7ec7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45" autoAdjust="0"/>
    <p:restoredTop sz="82120" autoAdjust="0"/>
  </p:normalViewPr>
  <p:slideViewPr>
    <p:cSldViewPr snapToGrid="0">
      <p:cViewPr varScale="1">
        <p:scale>
          <a:sx n="103" d="100"/>
          <a:sy n="103" d="100"/>
        </p:scale>
        <p:origin x="510" y="96"/>
      </p:cViewPr>
      <p:guideLst/>
    </p:cSldViewPr>
  </p:slideViewPr>
  <p:outlineViewPr>
    <p:cViewPr>
      <p:scale>
        <a:sx n="33" d="100"/>
        <a:sy n="33" d="100"/>
      </p:scale>
      <p:origin x="0" y="-6120"/>
    </p:cViewPr>
  </p:outlineViewPr>
  <p:notesTextViewPr>
    <p:cViewPr>
      <p:scale>
        <a:sx n="1" d="1"/>
        <a:sy n="1" d="1"/>
      </p:scale>
      <p:origin x="0" y="-71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8/10/relationships/authors" Target="authors.xml"/></Relationships>
</file>

<file path=ppt/comments/modernComment_144_5D1442F9.xml><?xml version="1.0" encoding="utf-8"?>
<p188:cmLst xmlns:a="http://schemas.openxmlformats.org/drawingml/2006/main" xmlns:r="http://schemas.openxmlformats.org/officeDocument/2006/relationships" xmlns:p188="http://schemas.microsoft.com/office/powerpoint/2018/8/main">
  <p188:cm id="{96AD1F9C-2808-4654-AC79-5D01164744FC}" authorId="{E22221CA-B03A-43E2-EDAC-ADFB4C19DD89}" created="2024-06-26T09:57:12.301">
    <ac:deMkLst xmlns:ac="http://schemas.microsoft.com/office/drawing/2013/main/command">
      <pc:docMk xmlns:pc="http://schemas.microsoft.com/office/powerpoint/2013/main/command"/>
      <pc:sldMk xmlns:pc="http://schemas.microsoft.com/office/powerpoint/2013/main/command" cId="1561608953" sldId="324"/>
      <ac:spMk id="3" creationId="{10431D98-B330-4808-1393-31D8E2BB83AE}"/>
    </ac:deMkLst>
    <p188:txBody>
      <a:bodyPr/>
      <a:lstStyle/>
      <a:p>
        <a:r>
          <a:rPr lang="de-DE"/>
          <a:t>Assoziation
Eine Assoziation in einem ABAP CDS View definiert eine Beziehung zwischen zwei Entitäten, die lose gekoppelt ist. Das bedeutet, dass die verbundenen Entitäten unabhängig voneinander existieren können. Assoziationen werden verwendet, um Navigationen zwischen Entitäten zu ermöglichen, sodass man von einer Entität zur anderen navigieren kann, ohne explizite Joins in den Abfragen definieren zu müssen. Assoziationen können unidirektional oder bidirektional sein und unterstützen verschiedene Kardinalitäten (1:1, 1:n, n:1, n:m).
Verwendungszweck: Assoziationen werden hauptsächlich verwendet, um lesende Zugriffe auf verwandte Daten zu vereinfachen. Sie ermöglichen es, in Abfragen auf Attribute von verwandten Entitäten zuzugreifen, als wären sie Teil der ursprünglichen Entität.
Komposition
Eine Komposition in einem ABAP CDS View ist eine spezielle Form der Assoziation, die eine stärkere Beziehung zwischen zwei Entitäten definiert. Bei einer Komposition ist die Lebensdauer der untergeordneten Entität (Child) direkt an die Lebensdauer der übergeordneten Entität (Parent) gebunden. Wenn die übergeordnete Entität gelöscht wird, werden auch alle zugehörigen untergeordneten Entitäten gelöscht. Dies spiegelt eine "enthält"-Beziehung wider, bei der die untergeordneten Entitäten Teil der übergeordneten Entität sind.
Verwendungszweck: Kompositionen werden verwendet, um hierarchische Datenstrukturen zu modellieren, bei denen die Integrität zwischen übergeordneten und untergeordneten Daten gewährleistet sein muss. Sie sind nützlich für die Modellierung von Geschäftsobjekten, die aus mehreren Teilen bestehen, wie z.B. eine Bestellung und ihre Bestellpositionen.
Zusammenfassung</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help.sap.com/doc/abapdocu_750_index_htm/7.50/de-DE/abennews-75.htm" TargetMode="External"/><Relationship Id="rId1" Type="http://schemas.openxmlformats.org/officeDocument/2006/relationships/hyperlink" Target="https://help.sap.com/doc/abapdocu_750_index_htm/7.50/de-DE/abennews-740_sp08.htm" TargetMode="External"/><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hyperlink" Target="https://help.sap.com/doc/abapdocu_750_index_htm/7.50/de-DE/abennews-740_sp08.htm" TargetMode="External"/><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hyperlink" Target="https://help.sap.com/doc/abapdocu_750_index_htm/7.50/de-DE/abennews-75.htm" TargetMode="External"/></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37BC0EAE-B750-416B-BDD0-EE9706CFB133}"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6791AC8-8A1E-41E8-8F73-7B2D996DD1BF}">
      <dgm:prSet/>
      <dgm:spPr/>
      <dgm:t>
        <a:bodyPr/>
        <a:lstStyle/>
        <a:p>
          <a:pPr>
            <a:defRPr cap="all"/>
          </a:pPr>
          <a:r>
            <a:rPr lang="de-DE">
              <a:hlinkClick xmlns:r="http://schemas.openxmlformats.org/officeDocument/2006/relationships" r:id="rId1"/>
            </a:rPr>
            <a:t>Änderungen zu Release 7.40, SP08</a:t>
          </a:r>
          <a:endParaRPr lang="en-US"/>
        </a:p>
      </dgm:t>
    </dgm:pt>
    <dgm:pt modelId="{98632A13-96C6-453C-BFB3-556BFA2B6E7C}" type="parTrans" cxnId="{963B750D-1BD6-42C9-8886-A9F901AEF2B8}">
      <dgm:prSet/>
      <dgm:spPr/>
      <dgm:t>
        <a:bodyPr/>
        <a:lstStyle/>
        <a:p>
          <a:endParaRPr lang="en-US"/>
        </a:p>
      </dgm:t>
    </dgm:pt>
    <dgm:pt modelId="{A7D19645-DB1C-41BE-8622-233C88F743ED}" type="sibTrans" cxnId="{963B750D-1BD6-42C9-8886-A9F901AEF2B8}">
      <dgm:prSet/>
      <dgm:spPr/>
      <dgm:t>
        <a:bodyPr/>
        <a:lstStyle/>
        <a:p>
          <a:endParaRPr lang="en-US"/>
        </a:p>
      </dgm:t>
    </dgm:pt>
    <dgm:pt modelId="{1F248C33-9066-44B6-8F09-B76826FA85B2}">
      <dgm:prSet/>
      <dgm:spPr/>
      <dgm:t>
        <a:bodyPr/>
        <a:lstStyle/>
        <a:p>
          <a:pPr>
            <a:defRPr cap="all"/>
          </a:pPr>
          <a:r>
            <a:rPr lang="de-DE" dirty="0">
              <a:hlinkClick xmlns:r="http://schemas.openxmlformats.org/officeDocument/2006/relationships" r:id="rId2"/>
            </a:rPr>
            <a:t>Änderungen zu den Releases 7.5x</a:t>
          </a:r>
          <a:endParaRPr lang="en-US" dirty="0"/>
        </a:p>
      </dgm:t>
    </dgm:pt>
    <dgm:pt modelId="{6DCD11F8-BF12-4AC3-B003-D79A9B7C22AE}" type="parTrans" cxnId="{7E3113AF-5E76-47F0-8F7D-D61FD4E3460B}">
      <dgm:prSet/>
      <dgm:spPr/>
      <dgm:t>
        <a:bodyPr/>
        <a:lstStyle/>
        <a:p>
          <a:endParaRPr lang="en-US"/>
        </a:p>
      </dgm:t>
    </dgm:pt>
    <dgm:pt modelId="{CA404C14-4329-494D-A150-C32DE42C74CC}" type="sibTrans" cxnId="{7E3113AF-5E76-47F0-8F7D-D61FD4E3460B}">
      <dgm:prSet/>
      <dgm:spPr/>
      <dgm:t>
        <a:bodyPr/>
        <a:lstStyle/>
        <a:p>
          <a:endParaRPr lang="en-US"/>
        </a:p>
      </dgm:t>
    </dgm:pt>
    <dgm:pt modelId="{729EB1F9-69C7-4A1E-A218-97023CE1FE74}" type="pres">
      <dgm:prSet presAssocID="{37BC0EAE-B750-416B-BDD0-EE9706CFB133}" presName="root" presStyleCnt="0">
        <dgm:presLayoutVars>
          <dgm:dir/>
          <dgm:resizeHandles val="exact"/>
        </dgm:presLayoutVars>
      </dgm:prSet>
      <dgm:spPr/>
    </dgm:pt>
    <dgm:pt modelId="{54D6511B-7DD1-440F-AE79-E2786C0C08A7}" type="pres">
      <dgm:prSet presAssocID="{C6791AC8-8A1E-41E8-8F73-7B2D996DD1BF}" presName="compNode" presStyleCnt="0"/>
      <dgm:spPr/>
    </dgm:pt>
    <dgm:pt modelId="{D97B3C34-D721-43FA-BCED-0EFC7DF25B19}" type="pres">
      <dgm:prSet presAssocID="{C6791AC8-8A1E-41E8-8F73-7B2D996DD1BF}" presName="iconBgRect" presStyleLbl="bgShp" presStyleIdx="0" presStyleCnt="2"/>
      <dgm:spPr/>
    </dgm:pt>
    <dgm:pt modelId="{358D2B44-FDC5-4503-A338-5660D92A09B5}" type="pres">
      <dgm:prSet presAssocID="{C6791AC8-8A1E-41E8-8F73-7B2D996DD1BF}"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kument"/>
        </a:ext>
      </dgm:extLst>
    </dgm:pt>
    <dgm:pt modelId="{D316ACED-DE83-4B6A-BC84-19D840BF92F5}" type="pres">
      <dgm:prSet presAssocID="{C6791AC8-8A1E-41E8-8F73-7B2D996DD1BF}" presName="spaceRect" presStyleCnt="0"/>
      <dgm:spPr/>
    </dgm:pt>
    <dgm:pt modelId="{A18067FE-8C81-46CD-A2E7-D23EB0632787}" type="pres">
      <dgm:prSet presAssocID="{C6791AC8-8A1E-41E8-8F73-7B2D996DD1BF}" presName="textRect" presStyleLbl="revTx" presStyleIdx="0" presStyleCnt="2">
        <dgm:presLayoutVars>
          <dgm:chMax val="1"/>
          <dgm:chPref val="1"/>
        </dgm:presLayoutVars>
      </dgm:prSet>
      <dgm:spPr/>
    </dgm:pt>
    <dgm:pt modelId="{65FF3AB3-8D33-4F69-8FF4-BE46596CF5B2}" type="pres">
      <dgm:prSet presAssocID="{A7D19645-DB1C-41BE-8622-233C88F743ED}" presName="sibTrans" presStyleCnt="0"/>
      <dgm:spPr/>
    </dgm:pt>
    <dgm:pt modelId="{DE78D177-F5F3-46DE-8A46-92823074E45A}" type="pres">
      <dgm:prSet presAssocID="{1F248C33-9066-44B6-8F09-B76826FA85B2}" presName="compNode" presStyleCnt="0"/>
      <dgm:spPr/>
    </dgm:pt>
    <dgm:pt modelId="{562F8746-6AC2-4808-A8BA-90BA32125036}" type="pres">
      <dgm:prSet presAssocID="{1F248C33-9066-44B6-8F09-B76826FA85B2}" presName="iconBgRect" presStyleLbl="bgShp" presStyleIdx="1" presStyleCnt="2"/>
      <dgm:spPr>
        <a:solidFill>
          <a:schemeClr val="accent2"/>
        </a:solidFill>
      </dgm:spPr>
    </dgm:pt>
    <dgm:pt modelId="{D84195CA-3E99-4351-82ED-86644EB9BF8E}" type="pres">
      <dgm:prSet presAssocID="{1F248C33-9066-44B6-8F09-B76826FA85B2}"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18B1C9E8-119D-4A0C-9B06-FE9A21BBF2EC}" type="pres">
      <dgm:prSet presAssocID="{1F248C33-9066-44B6-8F09-B76826FA85B2}" presName="spaceRect" presStyleCnt="0"/>
      <dgm:spPr/>
    </dgm:pt>
    <dgm:pt modelId="{55C4AE62-E47B-47DE-A133-E50D59353067}" type="pres">
      <dgm:prSet presAssocID="{1F248C33-9066-44B6-8F09-B76826FA85B2}" presName="textRect" presStyleLbl="revTx" presStyleIdx="1" presStyleCnt="2">
        <dgm:presLayoutVars>
          <dgm:chMax val="1"/>
          <dgm:chPref val="1"/>
        </dgm:presLayoutVars>
      </dgm:prSet>
      <dgm:spPr/>
    </dgm:pt>
  </dgm:ptLst>
  <dgm:cxnLst>
    <dgm:cxn modelId="{963B750D-1BD6-42C9-8886-A9F901AEF2B8}" srcId="{37BC0EAE-B750-416B-BDD0-EE9706CFB133}" destId="{C6791AC8-8A1E-41E8-8F73-7B2D996DD1BF}" srcOrd="0" destOrd="0" parTransId="{98632A13-96C6-453C-BFB3-556BFA2B6E7C}" sibTransId="{A7D19645-DB1C-41BE-8622-233C88F743ED}"/>
    <dgm:cxn modelId="{ED736420-CB3D-4283-BCB5-55E01A6BA1CA}" type="presOf" srcId="{C6791AC8-8A1E-41E8-8F73-7B2D996DD1BF}" destId="{A18067FE-8C81-46CD-A2E7-D23EB0632787}" srcOrd="0" destOrd="0" presId="urn:microsoft.com/office/officeart/2018/5/layout/IconCircleLabelList"/>
    <dgm:cxn modelId="{E7EE193F-4F60-4637-A33B-E16B09954B27}" type="presOf" srcId="{37BC0EAE-B750-416B-BDD0-EE9706CFB133}" destId="{729EB1F9-69C7-4A1E-A218-97023CE1FE74}" srcOrd="0" destOrd="0" presId="urn:microsoft.com/office/officeart/2018/5/layout/IconCircleLabelList"/>
    <dgm:cxn modelId="{A1DACB98-299A-44AC-8B88-1B0662505DB6}" type="presOf" srcId="{1F248C33-9066-44B6-8F09-B76826FA85B2}" destId="{55C4AE62-E47B-47DE-A133-E50D59353067}" srcOrd="0" destOrd="0" presId="urn:microsoft.com/office/officeart/2018/5/layout/IconCircleLabelList"/>
    <dgm:cxn modelId="{7E3113AF-5E76-47F0-8F7D-D61FD4E3460B}" srcId="{37BC0EAE-B750-416B-BDD0-EE9706CFB133}" destId="{1F248C33-9066-44B6-8F09-B76826FA85B2}" srcOrd="1" destOrd="0" parTransId="{6DCD11F8-BF12-4AC3-B003-D79A9B7C22AE}" sibTransId="{CA404C14-4329-494D-A150-C32DE42C74CC}"/>
    <dgm:cxn modelId="{6CDD5C81-D965-4548-878B-879CB4B7894E}" type="presParOf" srcId="{729EB1F9-69C7-4A1E-A218-97023CE1FE74}" destId="{54D6511B-7DD1-440F-AE79-E2786C0C08A7}" srcOrd="0" destOrd="0" presId="urn:microsoft.com/office/officeart/2018/5/layout/IconCircleLabelList"/>
    <dgm:cxn modelId="{6CD49935-0A49-45CF-AF07-A37881E91804}" type="presParOf" srcId="{54D6511B-7DD1-440F-AE79-E2786C0C08A7}" destId="{D97B3C34-D721-43FA-BCED-0EFC7DF25B19}" srcOrd="0" destOrd="0" presId="urn:microsoft.com/office/officeart/2018/5/layout/IconCircleLabelList"/>
    <dgm:cxn modelId="{C3650BEF-F7C4-4B7C-AA35-6297A8B30C70}" type="presParOf" srcId="{54D6511B-7DD1-440F-AE79-E2786C0C08A7}" destId="{358D2B44-FDC5-4503-A338-5660D92A09B5}" srcOrd="1" destOrd="0" presId="urn:microsoft.com/office/officeart/2018/5/layout/IconCircleLabelList"/>
    <dgm:cxn modelId="{89D438AB-0C94-4433-8A85-2489B854CA72}" type="presParOf" srcId="{54D6511B-7DD1-440F-AE79-E2786C0C08A7}" destId="{D316ACED-DE83-4B6A-BC84-19D840BF92F5}" srcOrd="2" destOrd="0" presId="urn:microsoft.com/office/officeart/2018/5/layout/IconCircleLabelList"/>
    <dgm:cxn modelId="{7A34D4AB-55A3-4984-B96C-F9D8B5094422}" type="presParOf" srcId="{54D6511B-7DD1-440F-AE79-E2786C0C08A7}" destId="{A18067FE-8C81-46CD-A2E7-D23EB0632787}" srcOrd="3" destOrd="0" presId="urn:microsoft.com/office/officeart/2018/5/layout/IconCircleLabelList"/>
    <dgm:cxn modelId="{8D41A824-5001-494B-8116-16FB9ABB8BAB}" type="presParOf" srcId="{729EB1F9-69C7-4A1E-A218-97023CE1FE74}" destId="{65FF3AB3-8D33-4F69-8FF4-BE46596CF5B2}" srcOrd="1" destOrd="0" presId="urn:microsoft.com/office/officeart/2018/5/layout/IconCircleLabelList"/>
    <dgm:cxn modelId="{C53E0A0A-33DE-489E-B08D-8D1969E6CD32}" type="presParOf" srcId="{729EB1F9-69C7-4A1E-A218-97023CE1FE74}" destId="{DE78D177-F5F3-46DE-8A46-92823074E45A}" srcOrd="2" destOrd="0" presId="urn:microsoft.com/office/officeart/2018/5/layout/IconCircleLabelList"/>
    <dgm:cxn modelId="{2C7283DB-CBDE-4ABB-90CA-295FF401F7BE}" type="presParOf" srcId="{DE78D177-F5F3-46DE-8A46-92823074E45A}" destId="{562F8746-6AC2-4808-A8BA-90BA32125036}" srcOrd="0" destOrd="0" presId="urn:microsoft.com/office/officeart/2018/5/layout/IconCircleLabelList"/>
    <dgm:cxn modelId="{E2D3BEB4-2BFB-4639-B9A3-1FD30A4C3748}" type="presParOf" srcId="{DE78D177-F5F3-46DE-8A46-92823074E45A}" destId="{D84195CA-3E99-4351-82ED-86644EB9BF8E}" srcOrd="1" destOrd="0" presId="urn:microsoft.com/office/officeart/2018/5/layout/IconCircleLabelList"/>
    <dgm:cxn modelId="{4B4F9BBF-D43F-43CE-8101-3353A927CDD4}" type="presParOf" srcId="{DE78D177-F5F3-46DE-8A46-92823074E45A}" destId="{18B1C9E8-119D-4A0C-9B06-FE9A21BBF2EC}" srcOrd="2" destOrd="0" presId="urn:microsoft.com/office/officeart/2018/5/layout/IconCircleLabelList"/>
    <dgm:cxn modelId="{83206DAC-B545-46D0-8FD5-B8F4AD0EEFED}" type="presParOf" srcId="{DE78D177-F5F3-46DE-8A46-92823074E45A}" destId="{55C4AE62-E47B-47DE-A133-E50D5935306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B3C34-D721-43FA-BCED-0EFC7DF25B19}">
      <dsp:nvSpPr>
        <dsp:cNvPr id="0" name=""/>
        <dsp:cNvSpPr/>
      </dsp:nvSpPr>
      <dsp:spPr>
        <a:xfrm>
          <a:off x="2044800" y="174437"/>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8D2B44-FDC5-4503-A338-5660D92A09B5}">
      <dsp:nvSpPr>
        <dsp:cNvPr id="0" name=""/>
        <dsp:cNvSpPr/>
      </dsp:nvSpPr>
      <dsp:spPr>
        <a:xfrm>
          <a:off x="2512800" y="64243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8067FE-8C81-46CD-A2E7-D23EB0632787}">
      <dsp:nvSpPr>
        <dsp:cNvPr id="0" name=""/>
        <dsp:cNvSpPr/>
      </dsp:nvSpPr>
      <dsp:spPr>
        <a:xfrm>
          <a:off x="134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de-DE" sz="2500" kern="1200">
              <a:hlinkClick xmlns:r="http://schemas.openxmlformats.org/officeDocument/2006/relationships" r:id="rId3"/>
            </a:rPr>
            <a:t>Änderungen zu Release 7.40, SP08</a:t>
          </a:r>
          <a:endParaRPr lang="en-US" sz="2500" kern="1200"/>
        </a:p>
      </dsp:txBody>
      <dsp:txXfrm>
        <a:off x="1342800" y="3054438"/>
        <a:ext cx="3600000" cy="720000"/>
      </dsp:txXfrm>
    </dsp:sp>
    <dsp:sp modelId="{562F8746-6AC2-4808-A8BA-90BA32125036}">
      <dsp:nvSpPr>
        <dsp:cNvPr id="0" name=""/>
        <dsp:cNvSpPr/>
      </dsp:nvSpPr>
      <dsp:spPr>
        <a:xfrm>
          <a:off x="6274800" y="174437"/>
          <a:ext cx="2196000" cy="2196000"/>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D84195CA-3E99-4351-82ED-86644EB9BF8E}">
      <dsp:nvSpPr>
        <dsp:cNvPr id="0" name=""/>
        <dsp:cNvSpPr/>
      </dsp:nvSpPr>
      <dsp:spPr>
        <a:xfrm>
          <a:off x="6742800" y="642437"/>
          <a:ext cx="1260000" cy="126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C4AE62-E47B-47DE-A133-E50D59353067}">
      <dsp:nvSpPr>
        <dsp:cNvPr id="0" name=""/>
        <dsp:cNvSpPr/>
      </dsp:nvSpPr>
      <dsp:spPr>
        <a:xfrm>
          <a:off x="557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de-DE" sz="2500" kern="1200" dirty="0">
              <a:hlinkClick xmlns:r="http://schemas.openxmlformats.org/officeDocument/2006/relationships" r:id="rId4"/>
            </a:rPr>
            <a:t>Änderungen zu den Releases 7.5x</a:t>
          </a:r>
          <a:endParaRPr lang="en-US" sz="2500" kern="1200" dirty="0"/>
        </a:p>
      </dsp:txBody>
      <dsp:txXfrm>
        <a:off x="5572800" y="3054438"/>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30.06.2024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vscode-file://vscode-app/c:/Users/matti/AppData/Local/Programs/Microsoft%20VS%20Code/resources/app/out/vs/code/electron-sandbox/workbench/workbench.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ÜBUNG MACHEN WIR ZUSAMMEN (Ich klicke vor, die TN klicken nach)</a:t>
            </a:r>
          </a:p>
          <a:p>
            <a:endParaRPr lang="de-DE" dirty="0"/>
          </a:p>
          <a:p>
            <a:r>
              <a:rPr lang="de-DE" dirty="0"/>
              <a:t>REPORT </a:t>
            </a:r>
            <a:r>
              <a:rPr lang="de-DE" dirty="0" err="1"/>
              <a:t>zfetch_sales_order_item_product</a:t>
            </a:r>
            <a:r>
              <a:rPr lang="de-DE" dirty="0"/>
              <a:t>.</a:t>
            </a:r>
          </a:p>
          <a:p>
            <a:endParaRPr lang="de-DE" dirty="0"/>
          </a:p>
          <a:p>
            <a:r>
              <a:rPr lang="de-DE" dirty="0"/>
              <a:t>TYPES: BEGIN OF </a:t>
            </a:r>
            <a:r>
              <a:rPr lang="de-DE" dirty="0" err="1"/>
              <a:t>ty_sales_order_product</a:t>
            </a:r>
            <a:r>
              <a:rPr lang="de-DE" dirty="0"/>
              <a:t>,</a:t>
            </a:r>
          </a:p>
          <a:p>
            <a:r>
              <a:rPr lang="de-DE" dirty="0"/>
              <a:t>         </a:t>
            </a:r>
            <a:r>
              <a:rPr lang="de-DE" dirty="0" err="1"/>
              <a:t>salesorder</a:t>
            </a:r>
            <a:r>
              <a:rPr lang="de-DE" dirty="0"/>
              <a:t>          TYPE </a:t>
            </a:r>
            <a:r>
              <a:rPr lang="de-DE" dirty="0" err="1"/>
              <a:t>zsalesorderitem-salesorder</a:t>
            </a:r>
            <a:r>
              <a:rPr lang="de-DE" dirty="0"/>
              <a:t>,</a:t>
            </a:r>
          </a:p>
          <a:p>
            <a:r>
              <a:rPr lang="de-DE" dirty="0"/>
              <a:t>         </a:t>
            </a:r>
            <a:r>
              <a:rPr lang="de-DE" dirty="0" err="1"/>
              <a:t>salesorderitem</a:t>
            </a:r>
            <a:r>
              <a:rPr lang="de-DE" dirty="0"/>
              <a:t>      TYPE </a:t>
            </a:r>
            <a:r>
              <a:rPr lang="de-DE" dirty="0" err="1"/>
              <a:t>zsalesorderitem-salesorderitem</a:t>
            </a:r>
            <a:r>
              <a:rPr lang="de-DE" dirty="0"/>
              <a:t>,</a:t>
            </a:r>
          </a:p>
          <a:p>
            <a:r>
              <a:rPr lang="de-DE" dirty="0"/>
              <a:t>         </a:t>
            </a:r>
            <a:r>
              <a:rPr lang="de-DE" dirty="0" err="1"/>
              <a:t>product</a:t>
            </a:r>
            <a:r>
              <a:rPr lang="de-DE" dirty="0"/>
              <a:t>             TYPE </a:t>
            </a:r>
            <a:r>
              <a:rPr lang="de-DE" dirty="0" err="1"/>
              <a:t>zproduct-product</a:t>
            </a:r>
            <a:r>
              <a:rPr lang="de-DE" dirty="0"/>
              <a:t>,</a:t>
            </a:r>
          </a:p>
          <a:p>
            <a:r>
              <a:rPr lang="de-DE" dirty="0"/>
              <a:t>         </a:t>
            </a:r>
            <a:r>
              <a:rPr lang="de-DE" dirty="0" err="1"/>
              <a:t>orderquantity</a:t>
            </a:r>
            <a:r>
              <a:rPr lang="de-DE" dirty="0"/>
              <a:t>       TYPE </a:t>
            </a:r>
            <a:r>
              <a:rPr lang="de-DE" dirty="0" err="1"/>
              <a:t>zsalesorderitem-orderquantity</a:t>
            </a:r>
            <a:r>
              <a:rPr lang="de-DE" dirty="0"/>
              <a:t>,</a:t>
            </a:r>
          </a:p>
          <a:p>
            <a:r>
              <a:rPr lang="de-DE" dirty="0"/>
              <a:t>         </a:t>
            </a:r>
            <a:r>
              <a:rPr lang="de-DE" dirty="0" err="1"/>
              <a:t>orderquantityunit</a:t>
            </a:r>
            <a:r>
              <a:rPr lang="de-DE" dirty="0"/>
              <a:t>   TYPE </a:t>
            </a:r>
            <a:r>
              <a:rPr lang="de-DE" dirty="0" err="1"/>
              <a:t>zsalesorderitem-orderquantityunit</a:t>
            </a:r>
            <a:r>
              <a:rPr lang="de-DE" dirty="0"/>
              <a:t>,</a:t>
            </a:r>
          </a:p>
          <a:p>
            <a:r>
              <a:rPr lang="de-DE" dirty="0"/>
              <a:t>         </a:t>
            </a:r>
            <a:r>
              <a:rPr lang="de-DE" dirty="0" err="1"/>
              <a:t>netamount</a:t>
            </a:r>
            <a:r>
              <a:rPr lang="de-DE" dirty="0"/>
              <a:t>           TYPE </a:t>
            </a:r>
            <a:r>
              <a:rPr lang="de-DE" dirty="0" err="1"/>
              <a:t>zsalesorderitem-netamount</a:t>
            </a:r>
            <a:r>
              <a:rPr lang="de-DE" dirty="0"/>
              <a:t>,</a:t>
            </a:r>
          </a:p>
          <a:p>
            <a:r>
              <a:rPr lang="de-DE" dirty="0"/>
              <a:t>         </a:t>
            </a:r>
            <a:r>
              <a:rPr lang="de-DE" dirty="0" err="1"/>
              <a:t>transactioncurrency</a:t>
            </a:r>
            <a:r>
              <a:rPr lang="de-DE" dirty="0"/>
              <a:t> TYPE </a:t>
            </a:r>
            <a:r>
              <a:rPr lang="de-DE" dirty="0" err="1"/>
              <a:t>zsalesorderitem-transactioncurrency</a:t>
            </a:r>
            <a:r>
              <a:rPr lang="de-DE" dirty="0"/>
              <a:t>,</a:t>
            </a:r>
          </a:p>
          <a:p>
            <a:r>
              <a:rPr lang="de-DE" dirty="0"/>
              <a:t>         </a:t>
            </a:r>
            <a:r>
              <a:rPr lang="de-DE" dirty="0" err="1"/>
              <a:t>creationdate</a:t>
            </a:r>
            <a:r>
              <a:rPr lang="de-DE" dirty="0"/>
              <a:t>        TYPE </a:t>
            </a:r>
            <a:r>
              <a:rPr lang="de-DE" dirty="0" err="1"/>
              <a:t>zsalesorderitem-creationdate</a:t>
            </a:r>
            <a:r>
              <a:rPr lang="de-DE" dirty="0"/>
              <a:t>,</a:t>
            </a:r>
          </a:p>
          <a:p>
            <a:r>
              <a:rPr lang="de-DE" dirty="0"/>
              <a:t>         </a:t>
            </a:r>
            <a:r>
              <a:rPr lang="de-DE" dirty="0" err="1"/>
              <a:t>product_type</a:t>
            </a:r>
            <a:r>
              <a:rPr lang="de-DE" dirty="0"/>
              <a:t>        TYPE </a:t>
            </a:r>
            <a:r>
              <a:rPr lang="de-DE" dirty="0" err="1"/>
              <a:t>zproduct-product_type</a:t>
            </a:r>
            <a:r>
              <a:rPr lang="de-DE" dirty="0"/>
              <a:t>,</a:t>
            </a:r>
          </a:p>
          <a:p>
            <a:r>
              <a:rPr lang="de-DE" dirty="0"/>
              <a:t>         </a:t>
            </a:r>
            <a:r>
              <a:rPr lang="de-DE" dirty="0" err="1"/>
              <a:t>price</a:t>
            </a:r>
            <a:r>
              <a:rPr lang="de-DE" dirty="0"/>
              <a:t>               TYPE </a:t>
            </a:r>
            <a:r>
              <a:rPr lang="de-DE" dirty="0" err="1"/>
              <a:t>zproduct-price</a:t>
            </a:r>
            <a:r>
              <a:rPr lang="de-DE" dirty="0"/>
              <a:t>,</a:t>
            </a:r>
          </a:p>
          <a:p>
            <a:r>
              <a:rPr lang="de-DE" dirty="0"/>
              <a:t>         </a:t>
            </a:r>
            <a:r>
              <a:rPr lang="de-DE" dirty="0" err="1"/>
              <a:t>currency</a:t>
            </a:r>
            <a:r>
              <a:rPr lang="de-DE" dirty="0"/>
              <a:t>            TYPE </a:t>
            </a:r>
            <a:r>
              <a:rPr lang="de-DE" dirty="0" err="1"/>
              <a:t>zproduct-currency</a:t>
            </a:r>
            <a:r>
              <a:rPr lang="de-DE" dirty="0"/>
              <a:t>,</a:t>
            </a:r>
          </a:p>
          <a:p>
            <a:r>
              <a:rPr lang="de-DE" dirty="0"/>
              <a:t>       END OF </a:t>
            </a:r>
            <a:r>
              <a:rPr lang="de-DE" dirty="0" err="1"/>
              <a:t>ty_sales_order_product</a:t>
            </a:r>
            <a:r>
              <a:rPr lang="de-DE" dirty="0"/>
              <a:t>.</a:t>
            </a:r>
          </a:p>
          <a:p>
            <a:endParaRPr lang="de-DE" dirty="0"/>
          </a:p>
          <a:p>
            <a:r>
              <a:rPr lang="de-DE" dirty="0"/>
              <a:t>DATA: </a:t>
            </a:r>
            <a:r>
              <a:rPr lang="de-DE" dirty="0" err="1"/>
              <a:t>it_sales_order_product</a:t>
            </a:r>
            <a:r>
              <a:rPr lang="de-DE" dirty="0"/>
              <a:t> TYPE TABLE OF </a:t>
            </a:r>
            <a:r>
              <a:rPr lang="de-DE" dirty="0" err="1"/>
              <a:t>ty_sales_order_product</a:t>
            </a:r>
            <a:r>
              <a:rPr lang="de-DE" dirty="0"/>
              <a:t>,</a:t>
            </a:r>
          </a:p>
          <a:p>
            <a:r>
              <a:rPr lang="de-DE" dirty="0"/>
              <a:t>      </a:t>
            </a:r>
            <a:r>
              <a:rPr lang="de-DE" dirty="0" err="1"/>
              <a:t>wa_sales_order_product</a:t>
            </a:r>
            <a:r>
              <a:rPr lang="de-DE" dirty="0"/>
              <a:t> TYPE </a:t>
            </a:r>
            <a:r>
              <a:rPr lang="de-DE" dirty="0" err="1"/>
              <a:t>ty_sales_order_product</a:t>
            </a:r>
            <a:r>
              <a:rPr lang="de-DE" dirty="0"/>
              <a:t>.</a:t>
            </a:r>
          </a:p>
          <a:p>
            <a:endParaRPr lang="de-DE" dirty="0"/>
          </a:p>
          <a:p>
            <a:r>
              <a:rPr lang="de-DE" dirty="0"/>
              <a:t>SELECT </a:t>
            </a:r>
            <a:r>
              <a:rPr lang="de-DE" dirty="0" err="1"/>
              <a:t>soi~salesorder</a:t>
            </a:r>
            <a:r>
              <a:rPr lang="de-DE" dirty="0"/>
              <a:t>, </a:t>
            </a:r>
            <a:r>
              <a:rPr lang="de-DE" dirty="0" err="1"/>
              <a:t>soi~salesorderitem</a:t>
            </a:r>
            <a:r>
              <a:rPr lang="de-DE" dirty="0"/>
              <a:t>, </a:t>
            </a:r>
            <a:r>
              <a:rPr lang="de-DE" dirty="0" err="1"/>
              <a:t>soi~product</a:t>
            </a:r>
            <a:r>
              <a:rPr lang="de-DE" dirty="0"/>
              <a:t>, </a:t>
            </a:r>
            <a:r>
              <a:rPr lang="de-DE" dirty="0" err="1"/>
              <a:t>soi~orderquantity</a:t>
            </a:r>
            <a:r>
              <a:rPr lang="de-DE" dirty="0"/>
              <a:t>,</a:t>
            </a:r>
          </a:p>
          <a:p>
            <a:r>
              <a:rPr lang="de-DE" dirty="0"/>
              <a:t>       </a:t>
            </a:r>
            <a:r>
              <a:rPr lang="de-DE" dirty="0" err="1"/>
              <a:t>soi~orderquantityunit</a:t>
            </a:r>
            <a:r>
              <a:rPr lang="de-DE" dirty="0"/>
              <a:t>, </a:t>
            </a:r>
            <a:r>
              <a:rPr lang="de-DE" dirty="0" err="1"/>
              <a:t>soi~netamount</a:t>
            </a:r>
            <a:r>
              <a:rPr lang="de-DE" dirty="0"/>
              <a:t>, </a:t>
            </a:r>
            <a:r>
              <a:rPr lang="de-DE" dirty="0" err="1"/>
              <a:t>soi~transactioncurrency</a:t>
            </a:r>
            <a:r>
              <a:rPr lang="de-DE" dirty="0"/>
              <a:t>, </a:t>
            </a:r>
            <a:r>
              <a:rPr lang="de-DE" dirty="0" err="1"/>
              <a:t>soi~creationdate</a:t>
            </a:r>
            <a:r>
              <a:rPr lang="de-DE" dirty="0"/>
              <a:t>,</a:t>
            </a:r>
          </a:p>
          <a:p>
            <a:r>
              <a:rPr lang="de-DE" dirty="0"/>
              <a:t>       </a:t>
            </a:r>
            <a:r>
              <a:rPr lang="de-DE" dirty="0" err="1"/>
              <a:t>p~product_type</a:t>
            </a:r>
            <a:r>
              <a:rPr lang="de-DE" dirty="0"/>
              <a:t>, </a:t>
            </a:r>
            <a:r>
              <a:rPr lang="de-DE" dirty="0" err="1"/>
              <a:t>p~price</a:t>
            </a:r>
            <a:r>
              <a:rPr lang="de-DE" dirty="0"/>
              <a:t>, </a:t>
            </a:r>
            <a:r>
              <a:rPr lang="de-DE" dirty="0" err="1"/>
              <a:t>p~currency</a:t>
            </a:r>
            <a:endParaRPr lang="de-DE" dirty="0"/>
          </a:p>
          <a:p>
            <a:r>
              <a:rPr lang="de-DE" dirty="0"/>
              <a:t>  FROM </a:t>
            </a:r>
            <a:r>
              <a:rPr lang="de-DE" dirty="0" err="1"/>
              <a:t>zi_salesorderitem</a:t>
            </a:r>
            <a:r>
              <a:rPr lang="de-DE" dirty="0"/>
              <a:t> AS </a:t>
            </a:r>
            <a:r>
              <a:rPr lang="de-DE" dirty="0" err="1"/>
              <a:t>soi</a:t>
            </a:r>
            <a:endParaRPr lang="de-DE" dirty="0"/>
          </a:p>
          <a:p>
            <a:r>
              <a:rPr lang="de-DE" dirty="0"/>
              <a:t>  INNER JOIN </a:t>
            </a:r>
            <a:r>
              <a:rPr lang="de-DE" dirty="0" err="1"/>
              <a:t>zi_product</a:t>
            </a:r>
            <a:r>
              <a:rPr lang="de-DE" dirty="0"/>
              <a:t> AS p ON </a:t>
            </a:r>
            <a:r>
              <a:rPr lang="de-DE" dirty="0" err="1"/>
              <a:t>soi~product</a:t>
            </a:r>
            <a:r>
              <a:rPr lang="de-DE" dirty="0"/>
              <a:t> = </a:t>
            </a:r>
            <a:r>
              <a:rPr lang="de-DE" dirty="0" err="1"/>
              <a:t>p~product</a:t>
            </a:r>
            <a:endParaRPr lang="de-DE" dirty="0"/>
          </a:p>
          <a:p>
            <a:r>
              <a:rPr lang="de-DE" dirty="0"/>
              <a:t>  INTO TABLE @it_sales_order_product.</a:t>
            </a:r>
          </a:p>
          <a:p>
            <a:endParaRPr lang="de-DE" dirty="0"/>
          </a:p>
          <a:p>
            <a:r>
              <a:rPr lang="de-DE" dirty="0"/>
              <a:t>IF </a:t>
            </a:r>
            <a:r>
              <a:rPr lang="de-DE" dirty="0" err="1"/>
              <a:t>sy-subrc</a:t>
            </a:r>
            <a:r>
              <a:rPr lang="de-DE" dirty="0"/>
              <a:t> = 0.</a:t>
            </a:r>
          </a:p>
          <a:p>
            <a:r>
              <a:rPr lang="de-DE" dirty="0"/>
              <a:t>  LOOP AT </a:t>
            </a:r>
            <a:r>
              <a:rPr lang="de-DE" dirty="0" err="1"/>
              <a:t>it_sales_order_product</a:t>
            </a:r>
            <a:r>
              <a:rPr lang="de-DE" dirty="0"/>
              <a:t> INTO </a:t>
            </a:r>
            <a:r>
              <a:rPr lang="de-DE" dirty="0" err="1"/>
              <a:t>wa_sales_order_product</a:t>
            </a:r>
            <a:r>
              <a:rPr lang="de-DE" dirty="0"/>
              <a:t>.</a:t>
            </a:r>
          </a:p>
          <a:p>
            <a:r>
              <a:rPr lang="de-DE" dirty="0"/>
              <a:t>    WRITE: / </a:t>
            </a:r>
            <a:r>
              <a:rPr lang="de-DE" dirty="0" err="1"/>
              <a:t>wa_sales_order_product-salesorder</a:t>
            </a:r>
            <a:r>
              <a:rPr lang="de-DE" dirty="0"/>
              <a:t>, </a:t>
            </a:r>
            <a:r>
              <a:rPr lang="de-DE" dirty="0" err="1"/>
              <a:t>wa_sales_order_product-salesorderitem</a:t>
            </a:r>
            <a:r>
              <a:rPr lang="de-DE" dirty="0"/>
              <a:t>,</a:t>
            </a:r>
          </a:p>
          <a:p>
            <a:r>
              <a:rPr lang="de-DE" dirty="0"/>
              <a:t>             </a:t>
            </a:r>
            <a:r>
              <a:rPr lang="de-DE" dirty="0" err="1"/>
              <a:t>wa_sales_order_product-product</a:t>
            </a:r>
            <a:r>
              <a:rPr lang="de-DE" dirty="0"/>
              <a:t>, </a:t>
            </a:r>
            <a:r>
              <a:rPr lang="de-DE" dirty="0" err="1"/>
              <a:t>wa_sales_order_product-orderquantity</a:t>
            </a:r>
            <a:r>
              <a:rPr lang="de-DE" dirty="0"/>
              <a:t>,</a:t>
            </a:r>
          </a:p>
          <a:p>
            <a:r>
              <a:rPr lang="de-DE" dirty="0"/>
              <a:t>             </a:t>
            </a:r>
            <a:r>
              <a:rPr lang="de-DE" dirty="0" err="1"/>
              <a:t>wa_sales_order_product-orderquantityunit</a:t>
            </a:r>
            <a:r>
              <a:rPr lang="de-DE" dirty="0"/>
              <a:t>, </a:t>
            </a:r>
            <a:r>
              <a:rPr lang="de-DE" dirty="0" err="1"/>
              <a:t>wa_sales_order_product-netamount</a:t>
            </a:r>
            <a:r>
              <a:rPr lang="de-DE" dirty="0"/>
              <a:t>,</a:t>
            </a:r>
          </a:p>
          <a:p>
            <a:r>
              <a:rPr lang="de-DE" dirty="0"/>
              <a:t>             </a:t>
            </a:r>
            <a:r>
              <a:rPr lang="de-DE" dirty="0" err="1"/>
              <a:t>wa_sales_order_product-transactioncurrency</a:t>
            </a:r>
            <a:r>
              <a:rPr lang="de-DE" dirty="0"/>
              <a:t>, </a:t>
            </a:r>
            <a:r>
              <a:rPr lang="de-DE" dirty="0" err="1"/>
              <a:t>wa_sales_order_product-creationdate</a:t>
            </a:r>
            <a:r>
              <a:rPr lang="de-DE" dirty="0"/>
              <a:t>,</a:t>
            </a:r>
          </a:p>
          <a:p>
            <a:r>
              <a:rPr lang="de-DE" dirty="0"/>
              <a:t>             </a:t>
            </a:r>
            <a:r>
              <a:rPr lang="de-DE" dirty="0" err="1"/>
              <a:t>wa_sales_order_product-product_type</a:t>
            </a:r>
            <a:r>
              <a:rPr lang="de-DE" dirty="0"/>
              <a:t>, </a:t>
            </a:r>
            <a:r>
              <a:rPr lang="de-DE" dirty="0" err="1"/>
              <a:t>wa_sales_order_product-price</a:t>
            </a:r>
            <a:r>
              <a:rPr lang="de-DE" dirty="0"/>
              <a:t>,</a:t>
            </a:r>
          </a:p>
          <a:p>
            <a:r>
              <a:rPr lang="de-DE" dirty="0"/>
              <a:t>             </a:t>
            </a:r>
            <a:r>
              <a:rPr lang="de-DE" dirty="0" err="1"/>
              <a:t>wa_sales_order_product-currency</a:t>
            </a:r>
            <a:r>
              <a:rPr lang="de-DE" dirty="0"/>
              <a:t>.</a:t>
            </a:r>
          </a:p>
          <a:p>
            <a:r>
              <a:rPr lang="de-DE" dirty="0"/>
              <a:t>  ENDLOOP.</a:t>
            </a:r>
          </a:p>
          <a:p>
            <a:r>
              <a:rPr lang="de-DE" dirty="0"/>
              <a:t>ELSE.</a:t>
            </a:r>
          </a:p>
          <a:p>
            <a:r>
              <a:rPr lang="de-DE" dirty="0"/>
              <a:t>  WRITE: / '</a:t>
            </a:r>
            <a:r>
              <a:rPr lang="de-DE" dirty="0" err="1"/>
              <a:t>No</a:t>
            </a:r>
            <a:r>
              <a:rPr lang="de-DE" dirty="0"/>
              <a:t> </a:t>
            </a:r>
            <a:r>
              <a:rPr lang="de-DE" dirty="0" err="1"/>
              <a:t>data</a:t>
            </a:r>
            <a:r>
              <a:rPr lang="de-DE" dirty="0"/>
              <a:t> </a:t>
            </a:r>
            <a:r>
              <a:rPr lang="de-DE" dirty="0" err="1"/>
              <a:t>found</a:t>
            </a:r>
            <a:r>
              <a:rPr lang="de-DE" dirty="0"/>
              <a:t>'.</a:t>
            </a:r>
          </a:p>
          <a:p>
            <a:r>
              <a:rPr lang="de-DE" dirty="0"/>
              <a:t>ENDIF.</a:t>
            </a:r>
            <a:br>
              <a:rPr lang="de-DE" dirty="0"/>
            </a:br>
            <a:br>
              <a:rPr lang="de-DE" dirty="0"/>
            </a:br>
            <a:br>
              <a:rPr lang="de-DE" dirty="0"/>
            </a:br>
            <a:r>
              <a:rPr lang="de-DE" dirty="0"/>
              <a:t>ODER:</a:t>
            </a:r>
            <a:br>
              <a:rPr lang="de-DE" dirty="0"/>
            </a:br>
            <a:r>
              <a:rPr lang="en-US" dirty="0"/>
              <a:t>SELECT \_product-product            AS product,</a:t>
            </a:r>
          </a:p>
          <a:p>
            <a:r>
              <a:rPr lang="en-US" dirty="0"/>
              <a:t>       \_product-</a:t>
            </a:r>
            <a:r>
              <a:rPr lang="en-US" dirty="0" err="1"/>
              <a:t>producttype</a:t>
            </a:r>
            <a:r>
              <a:rPr lang="en-US" dirty="0"/>
              <a:t>        AS </a:t>
            </a:r>
            <a:r>
              <a:rPr lang="en-US" dirty="0" err="1"/>
              <a:t>producttype</a:t>
            </a:r>
            <a:r>
              <a:rPr lang="en-US" dirty="0"/>
              <a:t>,</a:t>
            </a:r>
          </a:p>
          <a:p>
            <a:r>
              <a:rPr lang="en-US" dirty="0"/>
              <a:t>       \_product-</a:t>
            </a:r>
            <a:r>
              <a:rPr lang="en-US" dirty="0" err="1"/>
              <a:t>authorizationgroup</a:t>
            </a:r>
            <a:r>
              <a:rPr lang="en-US" dirty="0"/>
              <a:t> AS </a:t>
            </a:r>
            <a:r>
              <a:rPr lang="en-US" dirty="0" err="1"/>
              <a:t>authorizationgroup</a:t>
            </a:r>
            <a:r>
              <a:rPr lang="en-US" dirty="0"/>
              <a:t>,</a:t>
            </a:r>
          </a:p>
          <a:p>
            <a:r>
              <a:rPr lang="en-US" dirty="0"/>
              <a:t>       \_product-</a:t>
            </a:r>
            <a:r>
              <a:rPr lang="en-US" dirty="0" err="1"/>
              <a:t>creationdatetime</a:t>
            </a:r>
            <a:r>
              <a:rPr lang="en-US" dirty="0"/>
              <a:t>   AS </a:t>
            </a:r>
            <a:r>
              <a:rPr lang="en-US" dirty="0" err="1"/>
              <a:t>creationdatetime</a:t>
            </a:r>
            <a:endParaRPr lang="en-US" dirty="0"/>
          </a:p>
          <a:p>
            <a:r>
              <a:rPr lang="en-US" dirty="0"/>
              <a:t>   FROM </a:t>
            </a:r>
            <a:r>
              <a:rPr lang="en-US" dirty="0" err="1"/>
              <a:t>zi_salesorderitem</a:t>
            </a:r>
            <a:endParaRPr lang="en-US" dirty="0"/>
          </a:p>
          <a:p>
            <a:r>
              <a:rPr lang="en-US" dirty="0"/>
              <a:t>   WHERE </a:t>
            </a:r>
            <a:r>
              <a:rPr lang="en-US" dirty="0" err="1"/>
              <a:t>zi_salesorderitem~salesorder</a:t>
            </a:r>
            <a:r>
              <a:rPr lang="en-US" dirty="0"/>
              <a:t> = 'S1'</a:t>
            </a:r>
          </a:p>
          <a:p>
            <a:r>
              <a:rPr lang="en-US" dirty="0"/>
              <a:t>     AND \_product-product IS NOT NULL</a:t>
            </a:r>
          </a:p>
          <a:p>
            <a:r>
              <a:rPr lang="en-US" dirty="0"/>
              <a:t>   INTO TABLE @DATA(lt_zi_product).</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67741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solidFill>
                  <a:srgbClr val="569CD6"/>
                </a:solidFill>
                <a:effectLst/>
                <a:highlight>
                  <a:srgbClr val="1F1F1F"/>
                </a:highlight>
                <a:latin typeface="Consolas" panose="020B0609020204030204" pitchFamily="49" charset="0"/>
              </a:rPr>
              <a:t># </a:t>
            </a:r>
            <a:r>
              <a:rPr lang="de-DE" b="1" dirty="0" err="1">
                <a:solidFill>
                  <a:srgbClr val="569CD6"/>
                </a:solidFill>
                <a:effectLst/>
                <a:highlight>
                  <a:srgbClr val="1F1F1F"/>
                </a:highlight>
                <a:latin typeface="Consolas" panose="020B0609020204030204" pitchFamily="49" charset="0"/>
              </a:rPr>
              <a:t>How</a:t>
            </a:r>
            <a:r>
              <a:rPr lang="de-DE" b="1" dirty="0">
                <a:solidFill>
                  <a:srgbClr val="569CD6"/>
                </a:solidFill>
                <a:effectLst/>
                <a:highlight>
                  <a:srgbClr val="1F1F1F"/>
                </a:highlight>
                <a:latin typeface="Consolas" panose="020B0609020204030204" pitchFamily="49" charset="0"/>
              </a:rPr>
              <a:t> </a:t>
            </a:r>
            <a:r>
              <a:rPr lang="de-DE" b="1" dirty="0" err="1">
                <a:solidFill>
                  <a:srgbClr val="569CD6"/>
                </a:solidFill>
                <a:effectLst/>
                <a:highlight>
                  <a:srgbClr val="1F1F1F"/>
                </a:highlight>
                <a:latin typeface="Consolas" panose="020B0609020204030204" pitchFamily="49" charset="0"/>
              </a:rPr>
              <a:t>to</a:t>
            </a:r>
            <a:r>
              <a:rPr lang="de-DE" b="1" dirty="0">
                <a:solidFill>
                  <a:srgbClr val="569CD6"/>
                </a:solidFill>
                <a:effectLst/>
                <a:highlight>
                  <a:srgbClr val="1F1F1F"/>
                </a:highlight>
                <a:latin typeface="Consolas" panose="020B0609020204030204" pitchFamily="49" charset="0"/>
              </a:rPr>
              <a:t> find Standard CDS Views</a:t>
            </a:r>
            <a:endParaRPr lang="de-DE" b="0" dirty="0">
              <a:solidFill>
                <a:srgbClr val="CCCCCC"/>
              </a:solidFill>
              <a:effectLst/>
              <a:highlight>
                <a:srgbClr val="1F1F1F"/>
              </a:highlight>
              <a:latin typeface="Consolas" panose="020B0609020204030204" pitchFamily="49" charset="0"/>
            </a:endParaRPr>
          </a:p>
          <a:p>
            <a:br>
              <a:rPr lang="de-DE" b="0" dirty="0">
                <a:solidFill>
                  <a:srgbClr val="CCCCCC"/>
                </a:solidFill>
                <a:effectLst/>
                <a:highlight>
                  <a:srgbClr val="1F1F1F"/>
                </a:highlight>
                <a:latin typeface="Consolas" panose="020B0609020204030204" pitchFamily="49" charset="0"/>
              </a:rPr>
            </a:br>
            <a:r>
              <a:rPr lang="de-DE" b="0" dirty="0">
                <a:solidFill>
                  <a:srgbClr val="6796E6"/>
                </a:solidFill>
                <a:effectLst/>
                <a:highlight>
                  <a:srgbClr val="1F1F1F"/>
                </a:highlight>
                <a:latin typeface="Consolas" panose="020B0609020204030204" pitchFamily="49" charset="0"/>
              </a:rPr>
              <a:t>1.</a:t>
            </a:r>
            <a:r>
              <a:rPr lang="de-DE" b="0" dirty="0">
                <a:solidFill>
                  <a:srgbClr val="CCCCCC"/>
                </a:solidFill>
                <a:effectLst/>
                <a:highlight>
                  <a:srgbClr val="1F1F1F"/>
                </a:highlight>
                <a:latin typeface="Consolas" panose="020B0609020204030204" pitchFamily="49" charset="0"/>
              </a:rPr>
              <a:t> Öffne </a:t>
            </a:r>
            <a:r>
              <a:rPr lang="de-DE" b="0" dirty="0" err="1">
                <a:solidFill>
                  <a:srgbClr val="CCCCCC"/>
                </a:solidFill>
                <a:effectLst/>
                <a:highlight>
                  <a:srgbClr val="1F1F1F"/>
                </a:highlight>
                <a:latin typeface="Consolas" panose="020B0609020204030204" pitchFamily="49" charset="0"/>
              </a:rPr>
              <a:t>Eclipse</a:t>
            </a:r>
            <a:endParaRPr lang="de-DE" b="0" dirty="0">
              <a:solidFill>
                <a:srgbClr val="CCCCCC"/>
              </a:solidFill>
              <a:effectLst/>
              <a:highlight>
                <a:srgbClr val="1F1F1F"/>
              </a:highlight>
              <a:latin typeface="Consolas" panose="020B0609020204030204" pitchFamily="49" charset="0"/>
            </a:endParaRPr>
          </a:p>
          <a:p>
            <a:r>
              <a:rPr lang="de-DE" b="0" dirty="0">
                <a:solidFill>
                  <a:srgbClr val="6796E6"/>
                </a:solidFill>
                <a:effectLst/>
                <a:highlight>
                  <a:srgbClr val="1F1F1F"/>
                </a:highlight>
                <a:latin typeface="Consolas" panose="020B0609020204030204" pitchFamily="49" charset="0"/>
              </a:rPr>
              <a:t>2.</a:t>
            </a:r>
            <a:r>
              <a:rPr lang="de-DE" b="0" dirty="0">
                <a:solidFill>
                  <a:srgbClr val="CCCCCC"/>
                </a:solidFill>
                <a:effectLst/>
                <a:highlight>
                  <a:srgbClr val="1F1F1F"/>
                </a:highlight>
                <a:latin typeface="Consolas" panose="020B0609020204030204" pitchFamily="49" charset="0"/>
              </a:rPr>
              <a:t> Rechtsklick auf System Library → </a:t>
            </a:r>
            <a:r>
              <a:rPr lang="de-DE" b="0" dirty="0" err="1">
                <a:solidFill>
                  <a:srgbClr val="CCCCCC"/>
                </a:solidFill>
                <a:effectLst/>
                <a:highlight>
                  <a:srgbClr val="1F1F1F"/>
                </a:highlight>
                <a:latin typeface="Consolas" panose="020B0609020204030204" pitchFamily="49" charset="0"/>
              </a:rPr>
              <a:t>Configure</a:t>
            </a:r>
            <a:r>
              <a:rPr lang="de-DE" b="0" dirty="0">
                <a:solidFill>
                  <a:srgbClr val="CCCCCC"/>
                </a:solidFill>
                <a:effectLst/>
                <a:highlight>
                  <a:srgbClr val="1F1F1F"/>
                </a:highlight>
                <a:latin typeface="Consolas" panose="020B0609020204030204" pitchFamily="49" charset="0"/>
              </a:rPr>
              <a:t> </a:t>
            </a:r>
            <a:r>
              <a:rPr lang="de-DE" b="0" dirty="0" err="1">
                <a:solidFill>
                  <a:srgbClr val="CCCCCC"/>
                </a:solidFill>
                <a:effectLst/>
                <a:highlight>
                  <a:srgbClr val="1F1F1F"/>
                </a:highlight>
                <a:latin typeface="Consolas" panose="020B0609020204030204" pitchFamily="49" charset="0"/>
              </a:rPr>
              <a:t>Tree</a:t>
            </a:r>
            <a:r>
              <a:rPr lang="de-DE" b="0" dirty="0">
                <a:solidFill>
                  <a:srgbClr val="CCCCCC"/>
                </a:solidFill>
                <a:effectLst/>
                <a:highlight>
                  <a:srgbClr val="1F1F1F"/>
                </a:highlight>
                <a:latin typeface="Consolas" panose="020B0609020204030204" pitchFamily="49" charset="0"/>
              </a:rPr>
              <a:t>…</a:t>
            </a:r>
          </a:p>
          <a:p>
            <a:r>
              <a:rPr lang="de-DE" b="0" dirty="0">
                <a:solidFill>
                  <a:srgbClr val="CCCCCC"/>
                </a:solidFill>
                <a:effectLst/>
                <a:highlight>
                  <a:srgbClr val="1F1F1F"/>
                </a:highlight>
                <a:latin typeface="Consolas" panose="020B0609020204030204" pitchFamily="49" charset="0"/>
              </a:rPr>
              <a:t>    </a:t>
            </a:r>
          </a:p>
          <a:p>
            <a:r>
              <a:rPr lang="de-DE" b="0" dirty="0">
                <a:solidFill>
                  <a:srgbClr val="CCCCCC"/>
                </a:solidFill>
                <a:effectLst/>
                <a:highlight>
                  <a:srgbClr val="1F1F1F"/>
                </a:highlight>
                <a:latin typeface="Consolas" panose="020B0609020204030204" pitchFamily="49" charset="0"/>
              </a:rPr>
              <a:t>    ![</a:t>
            </a:r>
            <a:r>
              <a:rPr lang="de-DE" b="0" dirty="0" err="1">
                <a:solidFill>
                  <a:srgbClr val="CE9178"/>
                </a:solidFill>
                <a:effectLst/>
                <a:highlight>
                  <a:srgbClr val="1F1F1F"/>
                </a:highlight>
                <a:latin typeface="Consolas" panose="020B0609020204030204" pitchFamily="49" charset="0"/>
              </a:rPr>
              <a:t>Untitled</a:t>
            </a:r>
            <a:r>
              <a:rPr lang="de-DE" b="0" dirty="0">
                <a:solidFill>
                  <a:srgbClr val="CCCCCC"/>
                </a:solidFill>
                <a:effectLst/>
                <a:highlight>
                  <a:srgbClr val="1F1F1F"/>
                </a:highlight>
                <a:latin typeface="Consolas" panose="020B0609020204030204" pitchFamily="49" charset="0"/>
              </a:rPr>
              <a:t>](</a:t>
            </a:r>
            <a:r>
              <a:rPr lang="de-DE" b="0" u="sng" dirty="0">
                <a:solidFill>
                  <a:srgbClr val="CCCCCC"/>
                </a:solidFill>
                <a:effectLst/>
                <a:highlight>
                  <a:srgbClr val="1F1F1F"/>
                </a:highlight>
                <a:latin typeface="Consolas" panose="020B0609020204030204" pitchFamily="49" charset="0"/>
              </a:rPr>
              <a:t>How%20to%20find%20Standard%20CDS%20Views%20bb962b9b4cc940a09c0ca442745bed43/Untitled.png</a:t>
            </a:r>
            <a:r>
              <a:rPr lang="de-DE" b="0" dirty="0">
                <a:solidFill>
                  <a:srgbClr val="CCCCCC"/>
                </a:solidFill>
                <a:effectLst/>
                <a:highlight>
                  <a:srgbClr val="1F1F1F"/>
                </a:highlight>
                <a:latin typeface="Consolas" panose="020B0609020204030204" pitchFamily="49" charset="0"/>
              </a:rPr>
              <a:t>)</a:t>
            </a:r>
          </a:p>
          <a:p>
            <a:r>
              <a:rPr lang="de-DE" b="0" dirty="0">
                <a:solidFill>
                  <a:srgbClr val="CCCCCC"/>
                </a:solidFill>
                <a:effectLst/>
                <a:highlight>
                  <a:srgbClr val="1F1F1F"/>
                </a:highlight>
                <a:latin typeface="Consolas" panose="020B0609020204030204" pitchFamily="49" charset="0"/>
              </a:rPr>
              <a:t>    </a:t>
            </a:r>
          </a:p>
          <a:p>
            <a:r>
              <a:rPr lang="de-DE" b="0" dirty="0">
                <a:solidFill>
                  <a:srgbClr val="6796E6"/>
                </a:solidFill>
                <a:effectLst/>
                <a:highlight>
                  <a:srgbClr val="1F1F1F"/>
                </a:highlight>
                <a:latin typeface="Consolas" panose="020B0609020204030204" pitchFamily="49" charset="0"/>
              </a:rPr>
              <a:t>3.</a:t>
            </a:r>
            <a:r>
              <a:rPr lang="de-DE" b="0" dirty="0">
                <a:solidFill>
                  <a:srgbClr val="CCCCCC"/>
                </a:solidFill>
                <a:effectLst/>
                <a:highlight>
                  <a:srgbClr val="1F1F1F"/>
                </a:highlight>
                <a:latin typeface="Consolas" panose="020B0609020204030204" pitchFamily="49" charset="0"/>
              </a:rPr>
              <a:t> Ändern der “Selected </a:t>
            </a:r>
            <a:r>
              <a:rPr lang="de-DE" b="0" dirty="0" err="1">
                <a:solidFill>
                  <a:srgbClr val="CCCCCC"/>
                </a:solidFill>
                <a:effectLst/>
                <a:highlight>
                  <a:srgbClr val="1F1F1F"/>
                </a:highlight>
                <a:latin typeface="Consolas" panose="020B0609020204030204" pitchFamily="49" charset="0"/>
              </a:rPr>
              <a:t>Tree</a:t>
            </a:r>
            <a:r>
              <a:rPr lang="de-DE" b="0" dirty="0">
                <a:solidFill>
                  <a:srgbClr val="CCCCCC"/>
                </a:solidFill>
                <a:effectLst/>
                <a:highlight>
                  <a:srgbClr val="1F1F1F"/>
                </a:highlight>
                <a:latin typeface="Consolas" panose="020B0609020204030204" pitchFamily="49" charset="0"/>
              </a:rPr>
              <a:t> Levels (</a:t>
            </a:r>
            <a:r>
              <a:rPr lang="de-DE" b="0" dirty="0" err="1">
                <a:solidFill>
                  <a:srgbClr val="CCCCCC"/>
                </a:solidFill>
                <a:effectLst/>
                <a:highlight>
                  <a:srgbClr val="1F1F1F"/>
                </a:highlight>
                <a:latin typeface="Consolas" panose="020B0609020204030204" pitchFamily="49" charset="0"/>
              </a:rPr>
              <a:t>preview</a:t>
            </a:r>
            <a:r>
              <a:rPr lang="de-DE" b="0" dirty="0">
                <a:solidFill>
                  <a:srgbClr val="CCCCCC"/>
                </a:solidFill>
                <a:effectLst/>
                <a:highlight>
                  <a:srgbClr val="1F1F1F"/>
                </a:highlight>
                <a:latin typeface="Consolas" panose="020B0609020204030204" pitchFamily="49" charset="0"/>
              </a:rPr>
              <a:t>)”.</a:t>
            </a:r>
          </a:p>
          <a:p>
            <a:r>
              <a:rPr lang="de-DE" b="0" dirty="0">
                <a:solidFill>
                  <a:srgbClr val="CCCCCC"/>
                </a:solidFill>
                <a:effectLst/>
                <a:highlight>
                  <a:srgbClr val="1F1F1F"/>
                </a:highlight>
                <a:latin typeface="Consolas" panose="020B0609020204030204" pitchFamily="49" charset="0"/>
              </a:rPr>
              <a:t>    </a:t>
            </a:r>
          </a:p>
          <a:p>
            <a:r>
              <a:rPr lang="de-DE" b="0" dirty="0">
                <a:solidFill>
                  <a:srgbClr val="CCCCCC"/>
                </a:solidFill>
                <a:effectLst/>
                <a:highlight>
                  <a:srgbClr val="1F1F1F"/>
                </a:highlight>
                <a:latin typeface="Consolas" panose="020B0609020204030204" pitchFamily="49" charset="0"/>
              </a:rPr>
              <a:t>    ![</a:t>
            </a:r>
            <a:r>
              <a:rPr lang="de-DE" b="0" dirty="0" err="1">
                <a:solidFill>
                  <a:srgbClr val="CE9178"/>
                </a:solidFill>
                <a:effectLst/>
                <a:highlight>
                  <a:srgbClr val="1F1F1F"/>
                </a:highlight>
                <a:latin typeface="Consolas" panose="020B0609020204030204" pitchFamily="49" charset="0"/>
              </a:rPr>
              <a:t>Untitled</a:t>
            </a:r>
            <a:r>
              <a:rPr lang="de-DE" b="0" dirty="0">
                <a:solidFill>
                  <a:srgbClr val="CCCCCC"/>
                </a:solidFill>
                <a:effectLst/>
                <a:highlight>
                  <a:srgbClr val="1F1F1F"/>
                </a:highlight>
                <a:latin typeface="Consolas" panose="020B0609020204030204" pitchFamily="49" charset="0"/>
              </a:rPr>
              <a:t>](</a:t>
            </a:r>
            <a:r>
              <a:rPr lang="de-DE" b="0" u="sng" dirty="0">
                <a:solidFill>
                  <a:srgbClr val="CCCCCC"/>
                </a:solidFill>
                <a:effectLst/>
                <a:highlight>
                  <a:srgbClr val="1F1F1F"/>
                </a:highlight>
                <a:latin typeface="Consolas" panose="020B0609020204030204" pitchFamily="49" charset="0"/>
              </a:rPr>
              <a:t>How%20to%20find%20Standard%20CDS%20Views%20bb962b9b4cc940a09c0ca442745bed43/Untitled%201.png</a:t>
            </a:r>
            <a:r>
              <a:rPr lang="de-DE" b="0" dirty="0">
                <a:solidFill>
                  <a:srgbClr val="CCCCCC"/>
                </a:solidFill>
                <a:effectLst/>
                <a:highlight>
                  <a:srgbClr val="1F1F1F"/>
                </a:highlight>
                <a:latin typeface="Consolas" panose="020B0609020204030204" pitchFamily="49" charset="0"/>
              </a:rPr>
              <a:t>)</a:t>
            </a:r>
          </a:p>
          <a:p>
            <a:r>
              <a:rPr lang="de-DE" b="0" dirty="0">
                <a:solidFill>
                  <a:srgbClr val="CCCCCC"/>
                </a:solidFill>
                <a:effectLst/>
                <a:highlight>
                  <a:srgbClr val="1F1F1F"/>
                </a:highlight>
                <a:latin typeface="Consolas" panose="020B0609020204030204" pitchFamily="49" charset="0"/>
              </a:rPr>
              <a:t>    </a:t>
            </a:r>
          </a:p>
          <a:p>
            <a:r>
              <a:rPr lang="de-DE" b="0" dirty="0">
                <a:solidFill>
                  <a:srgbClr val="6796E6"/>
                </a:solidFill>
                <a:effectLst/>
                <a:highlight>
                  <a:srgbClr val="1F1F1F"/>
                </a:highlight>
                <a:latin typeface="Consolas" panose="020B0609020204030204" pitchFamily="49" charset="0"/>
              </a:rPr>
              <a:t>4.</a:t>
            </a:r>
            <a:r>
              <a:rPr lang="de-DE" b="0" dirty="0">
                <a:solidFill>
                  <a:srgbClr val="CCCCCC"/>
                </a:solidFill>
                <a:effectLst/>
                <a:highlight>
                  <a:srgbClr val="1F1F1F"/>
                </a:highlight>
                <a:latin typeface="Consolas" panose="020B0609020204030204" pitchFamily="49" charset="0"/>
              </a:rPr>
              <a:t> Im Project Explorer nun auf System Library → USE_IN_KEY_USER_APPS (oder USE_IN_CLOUD_DEVELOPMENT) → Core Data Services → Data Definition gehen.</a:t>
            </a:r>
          </a:p>
          <a:p>
            <a:r>
              <a:rPr lang="de-DE" b="0" dirty="0">
                <a:solidFill>
                  <a:srgbClr val="CCCCCC"/>
                </a:solidFill>
                <a:effectLst/>
                <a:highlight>
                  <a:srgbClr val="1F1F1F"/>
                </a:highlight>
                <a:latin typeface="Consolas" panose="020B0609020204030204" pitchFamily="49" charset="0"/>
              </a:rPr>
              <a:t>    </a:t>
            </a:r>
          </a:p>
          <a:p>
            <a:r>
              <a:rPr lang="de-DE" b="0" dirty="0">
                <a:solidFill>
                  <a:srgbClr val="CCCCCC"/>
                </a:solidFill>
                <a:effectLst/>
                <a:highlight>
                  <a:srgbClr val="1F1F1F"/>
                </a:highlight>
                <a:latin typeface="Consolas" panose="020B0609020204030204" pitchFamily="49" charset="0"/>
              </a:rPr>
              <a:t>    ![</a:t>
            </a:r>
            <a:r>
              <a:rPr lang="de-DE" b="0" dirty="0" err="1">
                <a:solidFill>
                  <a:srgbClr val="CE9178"/>
                </a:solidFill>
                <a:effectLst/>
                <a:highlight>
                  <a:srgbClr val="1F1F1F"/>
                </a:highlight>
                <a:latin typeface="Consolas" panose="020B0609020204030204" pitchFamily="49" charset="0"/>
              </a:rPr>
              <a:t>Untitled</a:t>
            </a:r>
            <a:r>
              <a:rPr lang="de-DE" b="0" dirty="0">
                <a:solidFill>
                  <a:srgbClr val="CCCCCC"/>
                </a:solidFill>
                <a:effectLst/>
                <a:highlight>
                  <a:srgbClr val="1F1F1F"/>
                </a:highlight>
                <a:latin typeface="Consolas" panose="020B0609020204030204" pitchFamily="49" charset="0"/>
              </a:rPr>
              <a:t>](</a:t>
            </a:r>
            <a:r>
              <a:rPr lang="de-DE" b="0" u="sng" dirty="0">
                <a:solidFill>
                  <a:srgbClr val="CCCCCC"/>
                </a:solidFill>
                <a:effectLst/>
                <a:highlight>
                  <a:srgbClr val="1F1F1F"/>
                </a:highlight>
                <a:latin typeface="Consolas" panose="020B0609020204030204" pitchFamily="49" charset="0"/>
              </a:rPr>
              <a:t>How%20to%20find%20Standard%20CDS%20Views%20bb962b9b4cc940a09c0ca442745bed43/Untitled%202.png</a:t>
            </a:r>
            <a:r>
              <a:rPr lang="de-DE" b="0" dirty="0">
                <a:solidFill>
                  <a:srgbClr val="CCCCCC"/>
                </a:solidFill>
                <a:effectLst/>
                <a:highlight>
                  <a:srgbClr val="1F1F1F"/>
                </a:highlight>
                <a:latin typeface="Consolas" panose="020B0609020204030204" pitchFamily="49" charset="0"/>
              </a:rPr>
              <a:t>)</a:t>
            </a:r>
          </a:p>
          <a:p>
            <a:r>
              <a:rPr lang="de-DE" b="0" dirty="0">
                <a:solidFill>
                  <a:srgbClr val="CCCCCC"/>
                </a:solidFill>
                <a:effectLst/>
                <a:highlight>
                  <a:srgbClr val="1F1F1F"/>
                </a:highlight>
                <a:latin typeface="Consolas" panose="020B0609020204030204" pitchFamily="49" charset="0"/>
              </a:rPr>
              <a:t>    </a:t>
            </a:r>
          </a:p>
          <a:p>
            <a:r>
              <a:rPr lang="de-DE" b="0" dirty="0">
                <a:solidFill>
                  <a:srgbClr val="6796E6"/>
                </a:solidFill>
                <a:effectLst/>
                <a:highlight>
                  <a:srgbClr val="1F1F1F"/>
                </a:highlight>
                <a:latin typeface="Consolas" panose="020B0609020204030204" pitchFamily="49" charset="0"/>
              </a:rPr>
              <a:t>5.</a:t>
            </a:r>
            <a:r>
              <a:rPr lang="de-DE" b="0" dirty="0">
                <a:solidFill>
                  <a:srgbClr val="CCCCCC"/>
                </a:solidFill>
                <a:effectLst/>
                <a:highlight>
                  <a:srgbClr val="1F1F1F"/>
                </a:highlight>
                <a:latin typeface="Consolas" panose="020B0609020204030204" pitchFamily="49" charset="0"/>
              </a:rPr>
              <a:t> Jetzt anhand der Liste Standard CDS Views auswählen. Zum Beispiel auf I_PRODUCT und in der Data Preview ansehen.</a:t>
            </a:r>
          </a:p>
          <a:p>
            <a:r>
              <a:rPr lang="de-DE" b="0" dirty="0">
                <a:solidFill>
                  <a:srgbClr val="6796E6"/>
                </a:solidFill>
                <a:effectLst/>
                <a:highlight>
                  <a:srgbClr val="1F1F1F"/>
                </a:highlight>
                <a:latin typeface="Consolas" panose="020B0609020204030204" pitchFamily="49" charset="0"/>
              </a:rPr>
              <a:t>6.</a:t>
            </a:r>
            <a:r>
              <a:rPr lang="de-DE" b="0" dirty="0">
                <a:solidFill>
                  <a:srgbClr val="CCCCCC"/>
                </a:solidFill>
                <a:effectLst/>
                <a:highlight>
                  <a:srgbClr val="1F1F1F"/>
                </a:highlight>
                <a:latin typeface="Consolas" panose="020B0609020204030204" pitchFamily="49" charset="0"/>
              </a:rPr>
              <a:t> </a:t>
            </a:r>
          </a:p>
          <a:p>
            <a:r>
              <a:rPr lang="de-DE" b="0" dirty="0">
                <a:solidFill>
                  <a:srgbClr val="CCCCCC"/>
                </a:solidFill>
                <a:effectLst/>
                <a:highlight>
                  <a:srgbClr val="1F1F1F"/>
                </a:highlight>
                <a:latin typeface="Consolas" panose="020B0609020204030204" pitchFamily="49" charset="0"/>
              </a:rPr>
              <a:t>    </a:t>
            </a:r>
          </a:p>
          <a:p>
            <a:r>
              <a:rPr lang="de-DE" b="0" dirty="0">
                <a:solidFill>
                  <a:srgbClr val="CCCCCC"/>
                </a:solidFill>
                <a:effectLst/>
                <a:highlight>
                  <a:srgbClr val="1F1F1F"/>
                </a:highlight>
                <a:latin typeface="Consolas" panose="020B0609020204030204" pitchFamily="49" charset="0"/>
              </a:rPr>
              <a:t>    ![</a:t>
            </a:r>
            <a:r>
              <a:rPr lang="de-DE" b="0" dirty="0" err="1">
                <a:solidFill>
                  <a:srgbClr val="CE9178"/>
                </a:solidFill>
                <a:effectLst/>
                <a:highlight>
                  <a:srgbClr val="1F1F1F"/>
                </a:highlight>
                <a:latin typeface="Consolas" panose="020B0609020204030204" pitchFamily="49" charset="0"/>
              </a:rPr>
              <a:t>Untitled</a:t>
            </a:r>
            <a:r>
              <a:rPr lang="de-DE" b="0" dirty="0">
                <a:solidFill>
                  <a:srgbClr val="CCCCCC"/>
                </a:solidFill>
                <a:effectLst/>
                <a:highlight>
                  <a:srgbClr val="1F1F1F"/>
                </a:highlight>
                <a:latin typeface="Consolas" panose="020B0609020204030204" pitchFamily="49" charset="0"/>
              </a:rPr>
              <a:t>](</a:t>
            </a:r>
            <a:r>
              <a:rPr lang="de-DE" b="0" u="sng" dirty="0">
                <a:solidFill>
                  <a:srgbClr val="CCCCCC"/>
                </a:solidFill>
                <a:effectLst/>
                <a:highlight>
                  <a:srgbClr val="1F1F1F"/>
                </a:highlight>
                <a:latin typeface="Consolas" panose="020B0609020204030204" pitchFamily="49" charset="0"/>
              </a:rPr>
              <a:t>How%20to%20find%20Standard%20CDS%20Views%20bb962b9b4cc940a09c0ca442745bed43/Untitled%203.png</a:t>
            </a:r>
            <a:r>
              <a:rPr lang="de-DE" b="0" dirty="0">
                <a:solidFill>
                  <a:srgbClr val="CCCCCC"/>
                </a:solidFill>
                <a:effectLst/>
                <a:highlight>
                  <a:srgbClr val="1F1F1F"/>
                </a:highlight>
                <a:latin typeface="Consolas" panose="020B0609020204030204" pitchFamily="49" charset="0"/>
              </a:rPr>
              <a:t>)</a:t>
            </a:r>
          </a:p>
          <a:p>
            <a:r>
              <a:rPr lang="de-DE" b="0" dirty="0">
                <a:solidFill>
                  <a:srgbClr val="CCCCCC"/>
                </a:solidFill>
                <a:effectLst/>
                <a:highlight>
                  <a:srgbClr val="1F1F1F"/>
                </a:highlight>
                <a:latin typeface="Consolas" panose="020B0609020204030204" pitchFamily="49" charset="0"/>
              </a:rPr>
              <a:t>    </a:t>
            </a:r>
          </a:p>
          <a:p>
            <a:r>
              <a:rPr lang="de-DE" b="0" dirty="0">
                <a:solidFill>
                  <a:srgbClr val="CCCCCC"/>
                </a:solidFill>
                <a:effectLst/>
                <a:highlight>
                  <a:srgbClr val="1F1F1F"/>
                </a:highlight>
                <a:latin typeface="Consolas" panose="020B0609020204030204" pitchFamily="49" charset="0"/>
              </a:rPr>
              <a:t>    ![</a:t>
            </a:r>
            <a:r>
              <a:rPr lang="de-DE" b="0" dirty="0" err="1">
                <a:solidFill>
                  <a:srgbClr val="CE9178"/>
                </a:solidFill>
                <a:effectLst/>
                <a:highlight>
                  <a:srgbClr val="1F1F1F"/>
                </a:highlight>
                <a:latin typeface="Consolas" panose="020B0609020204030204" pitchFamily="49" charset="0"/>
              </a:rPr>
              <a:t>Untitled</a:t>
            </a:r>
            <a:r>
              <a:rPr lang="de-DE" b="0" dirty="0">
                <a:solidFill>
                  <a:srgbClr val="CCCCCC"/>
                </a:solidFill>
                <a:effectLst/>
                <a:highlight>
                  <a:srgbClr val="1F1F1F"/>
                </a:highlight>
                <a:latin typeface="Consolas" panose="020B0609020204030204" pitchFamily="49" charset="0"/>
              </a:rPr>
              <a:t>](</a:t>
            </a:r>
            <a:r>
              <a:rPr lang="de-DE" b="0" u="sng" dirty="0">
                <a:solidFill>
                  <a:srgbClr val="CCCCCC"/>
                </a:solidFill>
                <a:effectLst/>
                <a:highlight>
                  <a:srgbClr val="1F1F1F"/>
                </a:highlight>
                <a:latin typeface="Consolas" panose="020B0609020204030204" pitchFamily="49" charset="0"/>
              </a:rPr>
              <a:t>How%20to%20find%20Standard%20CDS%20Views%20bb962b9b4cc940a09c0ca442745bed43/Untitled%204.png</a:t>
            </a:r>
            <a:r>
              <a:rPr lang="de-DE" b="0" dirty="0">
                <a:solidFill>
                  <a:srgbClr val="CCCCCC"/>
                </a:solidFill>
                <a:effectLst/>
                <a:highlight>
                  <a:srgbClr val="1F1F1F"/>
                </a:highlight>
                <a:latin typeface="Consolas" panose="020B0609020204030204" pitchFamily="49" charset="0"/>
              </a:rPr>
              <a:t>)</a:t>
            </a:r>
          </a:p>
          <a:p>
            <a:endParaRPr lang="de-DE" dirty="0"/>
          </a:p>
          <a:p>
            <a:endParaRPr lang="de-DE" dirty="0"/>
          </a:p>
          <a:p>
            <a:endParaRPr lang="de-DE" dirty="0"/>
          </a:p>
          <a:p>
            <a:endParaRPr lang="de-DE" dirty="0"/>
          </a:p>
          <a:p>
            <a:endParaRPr lang="de-DE" dirty="0"/>
          </a:p>
          <a:p>
            <a:endParaRPr lang="de-DE" dirty="0"/>
          </a:p>
          <a:p>
            <a:r>
              <a:rPr lang="de-DE" dirty="0">
                <a:solidFill>
                  <a:srgbClr val="CCCCCC"/>
                </a:solidFill>
                <a:effectLst/>
                <a:highlight>
                  <a:srgbClr val="181818"/>
                </a:highlight>
              </a:rPr>
              <a:t>In SAP S/4HANA werden CDS (Core Data Services) Views nach ihrer Verwendung und ihrem Zugriffslevel in verschiedene Bereiche kategorisiert. Diese Kategorisierung hilft dabei, die Komplexität des Systems zu verwalten, die Sicherheit zu gewährleisten und die Wartbarkeit der Datenmodelle zu verbessern. Die Hauptbereiche für die systeminterne Verwendung von CDS Views sind:</a:t>
            </a:r>
          </a:p>
          <a:p>
            <a:r>
              <a:rPr lang="de-DE" b="1" dirty="0">
                <a:solidFill>
                  <a:srgbClr val="CCCCCC"/>
                </a:solidFill>
                <a:effectLst/>
                <a:highlight>
                  <a:srgbClr val="181818"/>
                </a:highlight>
              </a:rPr>
              <a:t>C1: Private Views</a:t>
            </a:r>
          </a:p>
          <a:p>
            <a:pPr>
              <a:buFont typeface="Arial" panose="020B0604020202020204" pitchFamily="34" charset="0"/>
              <a:buChar char="•"/>
            </a:pPr>
            <a:r>
              <a:rPr lang="de-DE" b="1" dirty="0">
                <a:solidFill>
                  <a:srgbClr val="CCCCCC"/>
                </a:solidFill>
                <a:effectLst/>
                <a:highlight>
                  <a:srgbClr val="181818"/>
                </a:highlight>
              </a:rPr>
              <a:t>Verwendung</a:t>
            </a:r>
            <a:r>
              <a:rPr lang="de-DE" dirty="0">
                <a:solidFill>
                  <a:srgbClr val="CCCCCC"/>
                </a:solidFill>
                <a:effectLst/>
                <a:highlight>
                  <a:srgbClr val="181818"/>
                </a:highlight>
              </a:rPr>
              <a:t>: Diese Views sind ausschließlich für die interne Verwendung innerhalb eines bestimmten Anwendungspakets gedacht. Sie sind nicht für den Zugriff außerhalb dieses Pakets vorgesehen und dienen in der Regel als Hilfsmittel oder Zwischenschicht für andere CDS Views.</a:t>
            </a:r>
          </a:p>
          <a:p>
            <a:pPr>
              <a:buFont typeface="Arial" panose="020B0604020202020204" pitchFamily="34" charset="0"/>
              <a:buChar char="•"/>
            </a:pPr>
            <a:r>
              <a:rPr lang="de-DE" b="1" dirty="0">
                <a:solidFill>
                  <a:srgbClr val="CCCCCC"/>
                </a:solidFill>
                <a:effectLst/>
                <a:highlight>
                  <a:srgbClr val="181818"/>
                </a:highlight>
              </a:rPr>
              <a:t>Zugriffslevel</a:t>
            </a:r>
            <a:r>
              <a:rPr lang="de-DE" dirty="0">
                <a:solidFill>
                  <a:srgbClr val="CCCCCC"/>
                </a:solidFill>
                <a:effectLst/>
                <a:highlight>
                  <a:srgbClr val="181818"/>
                </a:highlight>
              </a:rPr>
              <a:t>: Sehr eingeschränkt, nur innerhalb des eigenen Pakets.</a:t>
            </a:r>
          </a:p>
          <a:p>
            <a:r>
              <a:rPr lang="de-DE" b="1" dirty="0">
                <a:solidFill>
                  <a:srgbClr val="CCCCCC"/>
                </a:solidFill>
                <a:effectLst/>
                <a:highlight>
                  <a:srgbClr val="181818"/>
                </a:highlight>
              </a:rPr>
              <a:t>C2: </a:t>
            </a:r>
            <a:r>
              <a:rPr lang="de-DE" b="1" dirty="0" err="1">
                <a:solidFill>
                  <a:srgbClr val="CCCCCC"/>
                </a:solidFill>
                <a:effectLst/>
                <a:highlight>
                  <a:srgbClr val="181818"/>
                </a:highlight>
              </a:rPr>
              <a:t>Protected</a:t>
            </a:r>
            <a:r>
              <a:rPr lang="de-DE" b="1" dirty="0">
                <a:solidFill>
                  <a:srgbClr val="CCCCCC"/>
                </a:solidFill>
                <a:effectLst/>
                <a:highlight>
                  <a:srgbClr val="181818"/>
                </a:highlight>
              </a:rPr>
              <a:t> Views</a:t>
            </a:r>
          </a:p>
          <a:p>
            <a:pPr>
              <a:buFont typeface="Arial" panose="020B0604020202020204" pitchFamily="34" charset="0"/>
              <a:buChar char="•"/>
            </a:pPr>
            <a:r>
              <a:rPr lang="de-DE" b="1" dirty="0">
                <a:solidFill>
                  <a:srgbClr val="CCCCCC"/>
                </a:solidFill>
                <a:effectLst/>
                <a:highlight>
                  <a:srgbClr val="181818"/>
                </a:highlight>
              </a:rPr>
              <a:t>Verwendung</a:t>
            </a:r>
            <a:r>
              <a:rPr lang="de-DE" dirty="0">
                <a:solidFill>
                  <a:srgbClr val="CCCCCC"/>
                </a:solidFill>
                <a:effectLst/>
                <a:highlight>
                  <a:srgbClr val="181818"/>
                </a:highlight>
              </a:rPr>
              <a:t>: </a:t>
            </a:r>
            <a:r>
              <a:rPr lang="de-DE" dirty="0" err="1">
                <a:solidFill>
                  <a:srgbClr val="CCCCCC"/>
                </a:solidFill>
                <a:effectLst/>
                <a:highlight>
                  <a:srgbClr val="181818"/>
                </a:highlight>
              </a:rPr>
              <a:t>Protected</a:t>
            </a:r>
            <a:r>
              <a:rPr lang="de-DE" dirty="0">
                <a:solidFill>
                  <a:srgbClr val="CCCCCC"/>
                </a:solidFill>
                <a:effectLst/>
                <a:highlight>
                  <a:srgbClr val="181818"/>
                </a:highlight>
              </a:rPr>
              <a:t> Views sind für eine breitere, aber immer noch kontrollierte Verwendung gedacht. Sie können von anderen Anwendungspaketen innerhalb des gleichen Systems genutzt werden, sind aber nicht für den allgemeinen Zugriff oder für Endanwender bestimmt. Sie bieten eine stabilere Schnittstelle als C1 Views.</a:t>
            </a:r>
          </a:p>
          <a:p>
            <a:pPr>
              <a:buFont typeface="Arial" panose="020B0604020202020204" pitchFamily="34" charset="0"/>
              <a:buChar char="•"/>
            </a:pPr>
            <a:r>
              <a:rPr lang="de-DE" b="1" dirty="0">
                <a:solidFill>
                  <a:srgbClr val="CCCCCC"/>
                </a:solidFill>
                <a:effectLst/>
                <a:highlight>
                  <a:srgbClr val="181818"/>
                </a:highlight>
              </a:rPr>
              <a:t>Zugriffslevel</a:t>
            </a:r>
            <a:r>
              <a:rPr lang="de-DE" dirty="0">
                <a:solidFill>
                  <a:srgbClr val="CCCCCC"/>
                </a:solidFill>
                <a:effectLst/>
                <a:highlight>
                  <a:srgbClr val="181818"/>
                </a:highlight>
              </a:rPr>
              <a:t>: Eingeschränkt, innerhalb des Systems für spezifische Pakete oder Anwendungen.</a:t>
            </a:r>
          </a:p>
          <a:p>
            <a:r>
              <a:rPr lang="de-DE" b="1" dirty="0">
                <a:solidFill>
                  <a:srgbClr val="CCCCCC"/>
                </a:solidFill>
                <a:effectLst/>
                <a:highlight>
                  <a:srgbClr val="181818"/>
                </a:highlight>
              </a:rPr>
              <a:t>C3: Public Views</a:t>
            </a:r>
          </a:p>
          <a:p>
            <a:pPr>
              <a:buFont typeface="Arial" panose="020B0604020202020204" pitchFamily="34" charset="0"/>
              <a:buChar char="•"/>
            </a:pPr>
            <a:r>
              <a:rPr lang="de-DE" b="1" dirty="0">
                <a:solidFill>
                  <a:srgbClr val="CCCCCC"/>
                </a:solidFill>
                <a:effectLst/>
                <a:highlight>
                  <a:srgbClr val="181818"/>
                </a:highlight>
              </a:rPr>
              <a:t>Verwendung</a:t>
            </a:r>
            <a:r>
              <a:rPr lang="de-DE" dirty="0">
                <a:solidFill>
                  <a:srgbClr val="CCCCCC"/>
                </a:solidFill>
                <a:effectLst/>
                <a:highlight>
                  <a:srgbClr val="181818"/>
                </a:highlight>
              </a:rPr>
              <a:t>: Public Views sind für den allgemeinen Zugriff innerhalb des Systems konzipiert. Sie bieten eine offizielle Schnittstelle für Daten und Logik, auf die von verschiedenen Anwendungen und Paketen zugegriffen werden kann. Diese Views sind stabil und werden in der Regel nicht ohne vorherige Ankündigung geändert.</a:t>
            </a:r>
          </a:p>
          <a:p>
            <a:pPr>
              <a:buFont typeface="Arial" panose="020B0604020202020204" pitchFamily="34" charset="0"/>
              <a:buChar char="•"/>
            </a:pPr>
            <a:r>
              <a:rPr lang="de-DE" b="1" dirty="0">
                <a:solidFill>
                  <a:srgbClr val="CCCCCC"/>
                </a:solidFill>
                <a:effectLst/>
                <a:highlight>
                  <a:srgbClr val="181818"/>
                </a:highlight>
              </a:rPr>
              <a:t>Zugriffslevel</a:t>
            </a:r>
            <a:r>
              <a:rPr lang="de-DE" dirty="0">
                <a:solidFill>
                  <a:srgbClr val="CCCCCC"/>
                </a:solidFill>
                <a:effectLst/>
                <a:highlight>
                  <a:srgbClr val="181818"/>
                </a:highlight>
              </a:rPr>
              <a:t>: Offen für alle Anwendungen und Pakete innerhalb des Systems.</a:t>
            </a:r>
          </a:p>
          <a:p>
            <a:r>
              <a:rPr lang="de-DE" b="1" dirty="0">
                <a:solidFill>
                  <a:srgbClr val="CCCCCC"/>
                </a:solidFill>
                <a:effectLst/>
                <a:highlight>
                  <a:srgbClr val="181818"/>
                </a:highlight>
              </a:rPr>
              <a:t>C4: </a:t>
            </a:r>
            <a:r>
              <a:rPr lang="de-DE" b="1" dirty="0" err="1">
                <a:solidFill>
                  <a:srgbClr val="CCCCCC"/>
                </a:solidFill>
                <a:effectLst/>
                <a:highlight>
                  <a:srgbClr val="181818"/>
                </a:highlight>
              </a:rPr>
              <a:t>Released</a:t>
            </a:r>
            <a:r>
              <a:rPr lang="de-DE" b="1" dirty="0">
                <a:solidFill>
                  <a:srgbClr val="CCCCCC"/>
                </a:solidFill>
                <a:effectLst/>
                <a:highlight>
                  <a:srgbClr val="181818"/>
                </a:highlight>
              </a:rPr>
              <a:t> Views</a:t>
            </a:r>
          </a:p>
          <a:p>
            <a:pPr>
              <a:buFont typeface="Arial" panose="020B0604020202020204" pitchFamily="34" charset="0"/>
              <a:buChar char="•"/>
            </a:pPr>
            <a:r>
              <a:rPr lang="de-DE" b="1" dirty="0">
                <a:solidFill>
                  <a:srgbClr val="CCCCCC"/>
                </a:solidFill>
                <a:effectLst/>
                <a:highlight>
                  <a:srgbClr val="181818"/>
                </a:highlight>
              </a:rPr>
              <a:t>Verwendung</a:t>
            </a:r>
            <a:r>
              <a:rPr lang="de-DE" dirty="0">
                <a:solidFill>
                  <a:srgbClr val="CCCCCC"/>
                </a:solidFill>
                <a:effectLst/>
                <a:highlight>
                  <a:srgbClr val="181818"/>
                </a:highlight>
              </a:rPr>
              <a:t>: </a:t>
            </a:r>
            <a:r>
              <a:rPr lang="de-DE" dirty="0" err="1">
                <a:solidFill>
                  <a:srgbClr val="CCCCCC"/>
                </a:solidFill>
                <a:effectLst/>
                <a:highlight>
                  <a:srgbClr val="181818"/>
                </a:highlight>
              </a:rPr>
              <a:t>Released</a:t>
            </a:r>
            <a:r>
              <a:rPr lang="de-DE" dirty="0">
                <a:solidFill>
                  <a:srgbClr val="CCCCCC"/>
                </a:solidFill>
                <a:effectLst/>
                <a:highlight>
                  <a:srgbClr val="181818"/>
                </a:highlight>
              </a:rPr>
              <a:t> Views sind eine spezielle Kategorie von Public Views, die speziell für den externen Zugriff freigegeben wurden. Sie sind für die Verwendung durch Kunden und Partner gedacht, um Integration und Erweiterung des Systems zu ermöglichen. Diese Views haben eine sehr stabile Schnittstelle und unterliegen strengen Kompatibilitätsrichtlinien.</a:t>
            </a:r>
          </a:p>
          <a:p>
            <a:pPr>
              <a:buFont typeface="Arial" panose="020B0604020202020204" pitchFamily="34" charset="0"/>
              <a:buChar char="•"/>
            </a:pPr>
            <a:r>
              <a:rPr lang="de-DE" b="1" dirty="0">
                <a:solidFill>
                  <a:srgbClr val="CCCCCC"/>
                </a:solidFill>
                <a:effectLst/>
                <a:highlight>
                  <a:srgbClr val="181818"/>
                </a:highlight>
              </a:rPr>
              <a:t>Zugriffslevel</a:t>
            </a:r>
            <a:r>
              <a:rPr lang="de-DE" dirty="0">
                <a:solidFill>
                  <a:srgbClr val="CCCCCC"/>
                </a:solidFill>
                <a:effectLst/>
                <a:highlight>
                  <a:srgbClr val="181818"/>
                </a:highlight>
              </a:rPr>
              <a:t>: Offen für externe Systeme und Anwendungen, mit garantierter Stabilität und Kompatibilität.</a:t>
            </a:r>
          </a:p>
          <a:p>
            <a:r>
              <a:rPr lang="de-DE" b="1" dirty="0">
                <a:solidFill>
                  <a:srgbClr val="CCCCCC"/>
                </a:solidFill>
                <a:effectLst/>
                <a:highlight>
                  <a:srgbClr val="181818"/>
                </a:highlight>
              </a:rPr>
              <a:t>C5: </a:t>
            </a:r>
            <a:r>
              <a:rPr lang="de-DE" b="1" dirty="0" err="1">
                <a:solidFill>
                  <a:srgbClr val="CCCCCC"/>
                </a:solidFill>
                <a:effectLst/>
                <a:highlight>
                  <a:srgbClr val="181818"/>
                </a:highlight>
              </a:rPr>
              <a:t>Consumption</a:t>
            </a:r>
            <a:r>
              <a:rPr lang="de-DE" b="1" dirty="0">
                <a:solidFill>
                  <a:srgbClr val="CCCCCC"/>
                </a:solidFill>
                <a:effectLst/>
                <a:highlight>
                  <a:srgbClr val="181818"/>
                </a:highlight>
              </a:rPr>
              <a:t> Views</a:t>
            </a:r>
          </a:p>
          <a:p>
            <a:pPr>
              <a:buFont typeface="Arial" panose="020B0604020202020204" pitchFamily="34" charset="0"/>
              <a:buChar char="•"/>
            </a:pPr>
            <a:r>
              <a:rPr lang="de-DE" b="1" dirty="0">
                <a:solidFill>
                  <a:srgbClr val="CCCCCC"/>
                </a:solidFill>
                <a:effectLst/>
                <a:highlight>
                  <a:srgbClr val="181818"/>
                </a:highlight>
              </a:rPr>
              <a:t>Verwendung</a:t>
            </a:r>
            <a:r>
              <a:rPr lang="de-DE" dirty="0">
                <a:solidFill>
                  <a:srgbClr val="CCCCCC"/>
                </a:solidFill>
                <a:effectLst/>
                <a:highlight>
                  <a:srgbClr val="181818"/>
                </a:highlight>
              </a:rPr>
              <a:t>: </a:t>
            </a:r>
            <a:r>
              <a:rPr lang="de-DE" dirty="0" err="1">
                <a:solidFill>
                  <a:srgbClr val="CCCCCC"/>
                </a:solidFill>
                <a:effectLst/>
                <a:highlight>
                  <a:srgbClr val="181818"/>
                </a:highlight>
              </a:rPr>
              <a:t>Consumption</a:t>
            </a:r>
            <a:r>
              <a:rPr lang="de-DE" dirty="0">
                <a:solidFill>
                  <a:srgbClr val="CCCCCC"/>
                </a:solidFill>
                <a:effectLst/>
                <a:highlight>
                  <a:srgbClr val="181818"/>
                </a:highlight>
              </a:rPr>
              <a:t> Views sind für Endanwender und Frontend-Anwendungen konzipiert. Sie bieten eine benutzerfreundliche Schnittstelle zu den Daten und Logiken des Systems, oft angereichert mit zusätzlichen Informationen wie Texten, Währungsumrechnungen und anderen benutzerorientierten Features.</a:t>
            </a:r>
          </a:p>
          <a:p>
            <a:pPr>
              <a:buFont typeface="Arial" panose="020B0604020202020204" pitchFamily="34" charset="0"/>
              <a:buChar char="•"/>
            </a:pPr>
            <a:r>
              <a:rPr lang="de-DE" b="1" dirty="0">
                <a:solidFill>
                  <a:srgbClr val="CCCCCC"/>
                </a:solidFill>
                <a:effectLst/>
                <a:highlight>
                  <a:srgbClr val="181818"/>
                </a:highlight>
              </a:rPr>
              <a:t>Zugriffslevel</a:t>
            </a:r>
            <a:r>
              <a:rPr lang="de-DE" dirty="0">
                <a:solidFill>
                  <a:srgbClr val="CCCCCC"/>
                </a:solidFill>
                <a:effectLst/>
                <a:highlight>
                  <a:srgbClr val="181818"/>
                </a:highlight>
              </a:rPr>
              <a:t>: Offen für Endanwender und Frontend-Anwendungen, optimiert für Lesbarkeit und Benutzerfreundlichkeit.</a:t>
            </a:r>
          </a:p>
          <a:p>
            <a:r>
              <a:rPr lang="de-DE" b="1" dirty="0">
                <a:solidFill>
                  <a:srgbClr val="CCCCCC"/>
                </a:solidFill>
                <a:effectLst/>
                <a:highlight>
                  <a:srgbClr val="181818"/>
                </a:highlight>
              </a:rPr>
              <a:t>Zusammenfassung</a:t>
            </a:r>
          </a:p>
          <a:p>
            <a:r>
              <a:rPr lang="de-DE" dirty="0">
                <a:solidFill>
                  <a:srgbClr val="CCCCCC"/>
                </a:solidFill>
                <a:effectLst/>
                <a:highlight>
                  <a:srgbClr val="181818"/>
                </a:highlight>
              </a:rPr>
              <a:t>Diese Kategorisierung ermöglicht es Entwicklern und Systemarchitekten, eine klare Trennung zwischen verschiedenen Arten von CDS Views zu schaffen, basierend auf ihrer Verwendung und dem erforderlichen Zugriffslevel. Durch die Einhaltung dieser Struktur können SAP S/4HANA Systeme effizienter verwaltet, sicherer gestaltet und leichter erweitert werden, während gleichzeitig die Kompatibilität und Stabilität der Schnittstellen gewährleistet wird.</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16</a:t>
            </a:fld>
            <a:endParaRPr lang="de-DE"/>
          </a:p>
        </p:txBody>
      </p:sp>
    </p:spTree>
    <p:extLst>
      <p:ext uri="{BB962C8B-B14F-4D97-AF65-F5344CB8AC3E}">
        <p14:creationId xmlns:p14="http://schemas.microsoft.com/office/powerpoint/2010/main" val="702957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Man braucht SAP Cloud </a:t>
            </a:r>
            <a:r>
              <a:rPr lang="de-DE" dirty="0" err="1"/>
              <a:t>Platform</a:t>
            </a:r>
            <a:r>
              <a:rPr lang="de-DE" dirty="0"/>
              <a:t> oder SAP 4 HANA Account.</a:t>
            </a:r>
          </a:p>
          <a:p>
            <a:r>
              <a:rPr lang="de-DE" dirty="0"/>
              <a:t>Wir arbeiten mit </a:t>
            </a:r>
            <a:r>
              <a:rPr lang="de-DE" dirty="0" err="1"/>
              <a:t>Eclipse</a:t>
            </a:r>
            <a:r>
              <a:rPr lang="de-DE" dirty="0"/>
              <a:t>, dort sind die ABAP Development Tools installiert. Show </a:t>
            </a:r>
            <a:r>
              <a:rPr lang="de-DE" dirty="0" err="1"/>
              <a:t>Perspective</a:t>
            </a:r>
            <a:r>
              <a:rPr lang="de-DE" dirty="0"/>
              <a:t>-&gt;ABAP</a:t>
            </a:r>
          </a:p>
          <a:p>
            <a:r>
              <a:rPr lang="de-DE" dirty="0"/>
              <a:t>Wir connecten uns zum ABAP </a:t>
            </a:r>
            <a:r>
              <a:rPr lang="de-DE" dirty="0" err="1"/>
              <a:t>Syste</a:t>
            </a:r>
            <a:r>
              <a:rPr lang="de-DE" dirty="0"/>
              <a:t>.</a:t>
            </a:r>
          </a:p>
          <a:p>
            <a:endParaRPr lang="de-DE" dirty="0"/>
          </a:p>
          <a:p>
            <a:r>
              <a:rPr lang="de-DE" dirty="0"/>
              <a:t>Project Explorer hat ABAP Repository </a:t>
            </a:r>
            <a:r>
              <a:rPr lang="de-DE" dirty="0" err="1"/>
              <a:t>Tree</a:t>
            </a:r>
            <a:r>
              <a:rPr lang="de-DE" dirty="0"/>
              <a:t>. Generiertes Package </a:t>
            </a:r>
            <a:r>
              <a:rPr lang="de-DE" dirty="0" err="1"/>
              <a:t>ZLOCALm</a:t>
            </a:r>
            <a:r>
              <a:rPr lang="de-DE" dirty="0"/>
              <a:t> in </a:t>
            </a:r>
            <a:r>
              <a:rPr lang="de-DE" dirty="0" err="1"/>
              <a:t>Favourite</a:t>
            </a:r>
            <a:r>
              <a:rPr lang="de-DE" dirty="0"/>
              <a:t> Pack. Wir können Baum nach Wünschen definieren oder neuen hinzufügen (Wurzelknoten rechte Maustaste)</a:t>
            </a:r>
          </a:p>
          <a:p>
            <a:endParaRPr lang="de-DE" dirty="0"/>
          </a:p>
          <a:p>
            <a:r>
              <a:rPr lang="de-DE" dirty="0"/>
              <a:t>Mit Editor verlinken anklicken, dann wird jedes selektierte Objekte im Projekt Explorer Baum angezeigt</a:t>
            </a:r>
          </a:p>
          <a:p>
            <a:r>
              <a:rPr lang="de-DE" dirty="0"/>
              <a:t>Outline View (Zeigt interne Struktur)</a:t>
            </a:r>
          </a:p>
          <a:p>
            <a:r>
              <a:rPr lang="de-DE" dirty="0"/>
              <a:t>In der Mitte Reiterkarten für </a:t>
            </a:r>
            <a:r>
              <a:rPr lang="de-DE" dirty="0" err="1"/>
              <a:t>Devs</a:t>
            </a:r>
            <a:r>
              <a:rPr lang="de-DE" dirty="0"/>
              <a:t>: Problems View für Syntax Errors und </a:t>
            </a:r>
            <a:r>
              <a:rPr lang="de-DE" dirty="0" err="1"/>
              <a:t>Warnings</a:t>
            </a:r>
            <a:r>
              <a:rPr lang="de-DE" dirty="0"/>
              <a:t>. Sowie Properties View für Eigenschaften des ABAP Objekts</a:t>
            </a:r>
          </a:p>
          <a:p>
            <a:endParaRPr lang="de-DE" dirty="0"/>
          </a:p>
          <a:p>
            <a:r>
              <a:rPr lang="de-DE" dirty="0"/>
              <a:t>Sehr gut ist Relation Explorer. I RAP </a:t>
            </a:r>
            <a:r>
              <a:rPr lang="de-DE" dirty="0" err="1"/>
              <a:t>Context</a:t>
            </a:r>
            <a:r>
              <a:rPr lang="de-DE" dirty="0"/>
              <a:t> zeigt er Verbindungen von Bos unabhängig der </a:t>
            </a:r>
            <a:r>
              <a:rPr lang="de-DE" dirty="0" err="1"/>
              <a:t>techn.Location</a:t>
            </a:r>
            <a:r>
              <a:rPr lang="de-DE" dirty="0"/>
              <a:t> an</a:t>
            </a:r>
          </a:p>
          <a:p>
            <a:endParaRPr lang="de-DE" dirty="0"/>
          </a:p>
          <a:p>
            <a:r>
              <a:rPr lang="de-DE" dirty="0" err="1"/>
              <a:t>Perspective</a:t>
            </a:r>
            <a:r>
              <a:rPr lang="de-DE" dirty="0"/>
              <a:t> </a:t>
            </a:r>
            <a:r>
              <a:rPr lang="de-DE" dirty="0" err="1"/>
              <a:t>reset</a:t>
            </a:r>
            <a:r>
              <a:rPr lang="de-DE" dirty="0"/>
              <a:t> (Oben rechts ABAP </a:t>
            </a:r>
            <a:r>
              <a:rPr lang="de-DE" dirty="0" err="1"/>
              <a:t>Reset</a:t>
            </a:r>
            <a:r>
              <a:rPr lang="de-DE" dirty="0"/>
              <a:t>)</a:t>
            </a:r>
          </a:p>
          <a:p>
            <a:r>
              <a:rPr lang="de-DE" dirty="0"/>
              <a:t>CTRL + Shift + L -_&gt; Anzeige aller ABAP Shortcuts</a:t>
            </a:r>
          </a:p>
          <a:p>
            <a:endParaRPr lang="de-DE" dirty="0"/>
          </a:p>
          <a:p>
            <a:r>
              <a:rPr lang="de-DE" dirty="0"/>
              <a:t>Hilfe Menü: ABAP </a:t>
            </a:r>
            <a:r>
              <a:rPr lang="de-DE" dirty="0" err="1"/>
              <a:t>Documentation</a:t>
            </a:r>
            <a:r>
              <a:rPr lang="de-DE" dirty="0"/>
              <a:t> -&gt; </a:t>
            </a:r>
            <a:r>
              <a:rPr lang="de-DE"/>
              <a:t>Help Contents (CDS Und RAP Doku)</a:t>
            </a:r>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60277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Übergeordneter CDS View greift per </a:t>
            </a:r>
            <a:r>
              <a:rPr lang="de-DE" dirty="0" err="1"/>
              <a:t>Left</a:t>
            </a:r>
            <a:r>
              <a:rPr lang="de-DE" dirty="0"/>
              <a:t> </a:t>
            </a:r>
            <a:r>
              <a:rPr lang="de-DE" dirty="0" err="1"/>
              <a:t>Join</a:t>
            </a:r>
            <a:r>
              <a:rPr lang="de-DE" dirty="0"/>
              <a:t> auf die beiden BO Objekte ZI*</a:t>
            </a:r>
            <a:r>
              <a:rPr lang="de-DE" dirty="0" err="1"/>
              <a:t>Product</a:t>
            </a:r>
            <a:r>
              <a:rPr lang="de-DE" dirty="0"/>
              <a:t> und ZI*</a:t>
            </a:r>
            <a:r>
              <a:rPr lang="de-DE" dirty="0" err="1"/>
              <a:t>SalesOrderItem</a:t>
            </a:r>
            <a:r>
              <a:rPr lang="de-DE" dirty="0"/>
              <a:t> zu</a:t>
            </a:r>
          </a:p>
        </p:txBody>
      </p:sp>
      <p:sp>
        <p:nvSpPr>
          <p:cNvPr id="4" name="Foliennummernplatzhalter 3"/>
          <p:cNvSpPr>
            <a:spLocks noGrp="1"/>
          </p:cNvSpPr>
          <p:nvPr>
            <p:ph type="sldNum" sz="quarter" idx="5"/>
          </p:nvPr>
        </p:nvSpPr>
        <p:spPr/>
        <p:txBody>
          <a:bodyPr/>
          <a:lstStyle/>
          <a:p>
            <a:fld id="{DC0C8601-5E09-0E4C-A79E-D4DC8377D91B}" type="slidenum">
              <a:rPr lang="de-DE" smtClean="0"/>
              <a:t>21</a:t>
            </a:fld>
            <a:endParaRPr lang="de-DE"/>
          </a:p>
        </p:txBody>
      </p:sp>
    </p:spTree>
    <p:extLst>
      <p:ext uri="{BB962C8B-B14F-4D97-AF65-F5344CB8AC3E}">
        <p14:creationId xmlns:p14="http://schemas.microsoft.com/office/powerpoint/2010/main" val="117900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Entwicklungs</a:t>
            </a:r>
            <a:r>
              <a:rPr lang="de-DE" dirty="0"/>
              <a:t> Workflow für CDS Views, um Read </a:t>
            </a:r>
            <a:r>
              <a:rPr lang="de-DE" dirty="0" err="1"/>
              <a:t>Only</a:t>
            </a:r>
            <a:r>
              <a:rPr lang="de-DE" dirty="0"/>
              <a:t> Apps oder </a:t>
            </a:r>
            <a:r>
              <a:rPr lang="de-DE" dirty="0" err="1"/>
              <a:t>WebAPIS</a:t>
            </a:r>
            <a:r>
              <a:rPr lang="de-DE" dirty="0"/>
              <a:t> zu erstellen.</a:t>
            </a:r>
          </a:p>
        </p:txBody>
      </p:sp>
      <p:sp>
        <p:nvSpPr>
          <p:cNvPr id="4" name="Foliennummernplatzhalter 3"/>
          <p:cNvSpPr>
            <a:spLocks noGrp="1"/>
          </p:cNvSpPr>
          <p:nvPr>
            <p:ph type="sldNum" sz="quarter" idx="5"/>
          </p:nvPr>
        </p:nvSpPr>
        <p:spPr/>
        <p:txBody>
          <a:bodyPr/>
          <a:lstStyle/>
          <a:p>
            <a:fld id="{DC0C8601-5E09-0E4C-A79E-D4DC8377D91B}" type="slidenum">
              <a:rPr lang="de-DE" smtClean="0"/>
              <a:t>22</a:t>
            </a:fld>
            <a:endParaRPr lang="de-DE"/>
          </a:p>
        </p:txBody>
      </p:sp>
    </p:spTree>
    <p:extLst>
      <p:ext uri="{BB962C8B-B14F-4D97-AF65-F5344CB8AC3E}">
        <p14:creationId xmlns:p14="http://schemas.microsoft.com/office/powerpoint/2010/main" val="2002462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Nachspicken zum Beispiel im Package /DMO/FLIGHT (Suchen nach ABAP Package) – Referenz Datenmodell</a:t>
            </a:r>
          </a:p>
        </p:txBody>
      </p:sp>
      <p:sp>
        <p:nvSpPr>
          <p:cNvPr id="4" name="Foliennummernplatzhalter 3"/>
          <p:cNvSpPr>
            <a:spLocks noGrp="1"/>
          </p:cNvSpPr>
          <p:nvPr>
            <p:ph type="sldNum" sz="quarter" idx="5"/>
          </p:nvPr>
        </p:nvSpPr>
        <p:spPr/>
        <p:txBody>
          <a:bodyPr/>
          <a:lstStyle/>
          <a:p>
            <a:fld id="{DC0C8601-5E09-0E4C-A79E-D4DC8377D91B}" type="slidenum">
              <a:rPr lang="de-DE" smtClean="0"/>
              <a:t>23</a:t>
            </a:fld>
            <a:endParaRPr lang="de-DE"/>
          </a:p>
        </p:txBody>
      </p:sp>
    </p:spTree>
    <p:extLst>
      <p:ext uri="{BB962C8B-B14F-4D97-AF65-F5344CB8AC3E}">
        <p14:creationId xmlns:p14="http://schemas.microsoft.com/office/powerpoint/2010/main" val="3941524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CDS Views zunächst erstmal anlegen, ohne Assoziationen und Kompositionen.</a:t>
            </a:r>
          </a:p>
          <a:p>
            <a:br>
              <a:rPr lang="en-US" dirty="0"/>
            </a:br>
            <a:r>
              <a:rPr lang="en-US" b="0" i="0" dirty="0">
                <a:solidFill>
                  <a:srgbClr val="363636"/>
                </a:solidFill>
                <a:effectLst/>
                <a:highlight>
                  <a:srgbClr val="F6E0D5"/>
                </a:highlight>
                <a:latin typeface="Benton Sans"/>
              </a:rPr>
              <a:t>Various data definition templates are provided for your convenience.</a:t>
            </a:r>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24</a:t>
            </a:fld>
            <a:endParaRPr lang="de-DE"/>
          </a:p>
        </p:txBody>
      </p:sp>
    </p:spTree>
    <p:extLst>
      <p:ext uri="{BB962C8B-B14F-4D97-AF65-F5344CB8AC3E}">
        <p14:creationId xmlns:p14="http://schemas.microsoft.com/office/powerpoint/2010/main" val="2779520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CCCCCC"/>
                </a:solidFill>
                <a:effectLst/>
                <a:highlight>
                  <a:srgbClr val="181818"/>
                </a:highlight>
                <a:latin typeface="Segoe WPC"/>
              </a:rPr>
              <a:t>Assoziation (fast immer erste Wahl)</a:t>
            </a:r>
          </a:p>
          <a:p>
            <a:pPr algn="l"/>
            <a:r>
              <a:rPr lang="de-DE" b="0" i="0" dirty="0">
                <a:solidFill>
                  <a:srgbClr val="CCCCCC"/>
                </a:solidFill>
                <a:effectLst/>
                <a:highlight>
                  <a:srgbClr val="181818"/>
                </a:highlight>
                <a:latin typeface="Segoe WPC"/>
              </a:rPr>
              <a:t>Eine </a:t>
            </a:r>
            <a:r>
              <a:rPr lang="de-DE" b="1" i="0" dirty="0">
                <a:solidFill>
                  <a:srgbClr val="CCCCCC"/>
                </a:solidFill>
                <a:effectLst/>
                <a:highlight>
                  <a:srgbClr val="181818"/>
                </a:highlight>
                <a:latin typeface="Segoe WPC"/>
              </a:rPr>
              <a:t>Assoziation</a:t>
            </a:r>
            <a:r>
              <a:rPr lang="de-DE" b="0" i="0" dirty="0">
                <a:solidFill>
                  <a:srgbClr val="CCCCCC"/>
                </a:solidFill>
                <a:effectLst/>
                <a:highlight>
                  <a:srgbClr val="181818"/>
                </a:highlight>
                <a:latin typeface="Segoe WPC"/>
              </a:rPr>
              <a:t> in einem ABAP CDS View definiert eine Beziehung zwischen zwei Entitäten, die lose gekoppelt ist. Das bedeutet, dass die verbundenen Entitäten unabhängig voneinander existieren können. Assoziationen werden verwendet, um </a:t>
            </a:r>
            <a:r>
              <a:rPr lang="de-DE" b="0" i="0" dirty="0" err="1">
                <a:solidFill>
                  <a:srgbClr val="CCCCCC"/>
                </a:solidFill>
                <a:effectLst/>
                <a:highlight>
                  <a:srgbClr val="181818"/>
                </a:highlight>
                <a:latin typeface="Segoe WPC"/>
              </a:rPr>
              <a:t>Navigationen</a:t>
            </a:r>
            <a:r>
              <a:rPr lang="de-DE" b="0" i="0" dirty="0">
                <a:solidFill>
                  <a:srgbClr val="CCCCCC"/>
                </a:solidFill>
                <a:effectLst/>
                <a:highlight>
                  <a:srgbClr val="181818"/>
                </a:highlight>
                <a:latin typeface="Segoe WPC"/>
              </a:rPr>
              <a:t> zwischen Entitäten zu ermöglichen, sodass man von einer Entität zur anderen navigieren kann, ohne explizite </a:t>
            </a:r>
            <a:r>
              <a:rPr lang="de-DE" b="0"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in den Abfragen definieren zu müssen. Assoziationen können unidirektional oder bidirektional sein und unterstützen verschiedene Kardinalitäten (1:1, 1:n, n:1, n:m).</a:t>
            </a:r>
          </a:p>
          <a:p>
            <a:pPr algn="l"/>
            <a:r>
              <a:rPr lang="de-DE" b="1" i="0" dirty="0">
                <a:solidFill>
                  <a:srgbClr val="CCCCCC"/>
                </a:solidFill>
                <a:effectLst/>
                <a:highlight>
                  <a:srgbClr val="181818"/>
                </a:highlight>
                <a:latin typeface="Segoe WPC"/>
              </a:rPr>
              <a:t>Verwendungszweck</a:t>
            </a:r>
            <a:r>
              <a:rPr lang="de-DE" b="0" i="0" dirty="0">
                <a:solidFill>
                  <a:srgbClr val="CCCCCC"/>
                </a:solidFill>
                <a:effectLst/>
                <a:highlight>
                  <a:srgbClr val="181818"/>
                </a:highlight>
                <a:latin typeface="Segoe WPC"/>
              </a:rPr>
              <a:t>: Assoziationen werden hauptsächlich verwendet, um lesende Zugriffe auf verwandte Daten zu vereinfachen. Sie ermöglichen es, in Abfragen auf Attribute von verwandten Entitäten zuzugreifen, als wären sie Teil der ursprünglichen Entität.</a:t>
            </a:r>
          </a:p>
          <a:p>
            <a:pPr algn="l"/>
            <a:endParaRPr lang="de-DE" b="0" i="0" dirty="0">
              <a:solidFill>
                <a:srgbClr val="CCCCCC"/>
              </a:solidFill>
              <a:effectLst/>
              <a:highlight>
                <a:srgbClr val="181818"/>
              </a:highlight>
              <a:latin typeface="Segoe WPC"/>
            </a:endParaRPr>
          </a:p>
          <a:p>
            <a:pPr algn="l"/>
            <a:endParaRPr lang="de-DE" b="0" i="0" dirty="0">
              <a:solidFill>
                <a:srgbClr val="CCCCCC"/>
              </a:solidFill>
              <a:effectLst/>
              <a:highlight>
                <a:srgbClr val="181818"/>
              </a:highlight>
              <a:latin typeface="Segoe WPC"/>
            </a:endParaRPr>
          </a:p>
          <a:p>
            <a:pPr algn="l"/>
            <a:r>
              <a:rPr lang="de-DE" b="0" i="0" dirty="0">
                <a:solidFill>
                  <a:srgbClr val="CCCCCC"/>
                </a:solidFill>
                <a:effectLst/>
                <a:highlight>
                  <a:srgbClr val="181818"/>
                </a:highlight>
                <a:latin typeface="Segoe WPC"/>
              </a:rPr>
              <a:t>Assoziationen in CDS Views definieren eine Beziehung zwischen zwei Entitäten (z.B. CDS Views oder Datenbanktabellen), die es ermöglicht, auf die verbundenen Daten zu navigieren, ohne explizite </a:t>
            </a:r>
            <a:r>
              <a:rPr lang="de-DE" b="0"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zu verwenden. Assoziationen werden deklarativ definiert und können in der SELECT-Klausel, in Path </a:t>
            </a:r>
            <a:r>
              <a:rPr lang="de-DE" b="0" i="0" dirty="0" err="1">
                <a:solidFill>
                  <a:srgbClr val="CCCCCC"/>
                </a:solidFill>
                <a:effectLst/>
                <a:highlight>
                  <a:srgbClr val="181818"/>
                </a:highlight>
                <a:latin typeface="Segoe WPC"/>
              </a:rPr>
              <a:t>Expressions</a:t>
            </a:r>
            <a:r>
              <a:rPr lang="de-DE" b="0" i="0" dirty="0">
                <a:solidFill>
                  <a:srgbClr val="CCCCCC"/>
                </a:solidFill>
                <a:effectLst/>
                <a:highlight>
                  <a:srgbClr val="181818"/>
                </a:highlight>
                <a:latin typeface="Segoe WPC"/>
              </a:rPr>
              <a:t> oder in WHERE-Bedingungen verwendet werden, um auf Felder der assoziierten Entität zuzugreifen.</a:t>
            </a:r>
          </a:p>
          <a:p>
            <a:pPr algn="l"/>
            <a:r>
              <a:rPr lang="de-DE" b="1" i="0" dirty="0">
                <a:solidFill>
                  <a:srgbClr val="CCCCCC"/>
                </a:solidFill>
                <a:effectLst/>
                <a:highlight>
                  <a:srgbClr val="181818"/>
                </a:highlight>
                <a:latin typeface="Segoe WPC"/>
              </a:rPr>
              <a:t>Vorteile von Assoziationen:</a:t>
            </a:r>
            <a:endParaRPr lang="de-DE" b="0" i="0" dirty="0">
              <a:solidFill>
                <a:srgbClr val="CCCCCC"/>
              </a:solidFill>
              <a:effectLst/>
              <a:highlight>
                <a:srgbClr val="181818"/>
              </a:highlight>
              <a:latin typeface="Segoe WPC"/>
            </a:endParaRPr>
          </a:p>
          <a:p>
            <a:pPr algn="l">
              <a:buFont typeface="Arial" panose="020B0604020202020204" pitchFamily="34" charset="0"/>
              <a:buChar char="•"/>
            </a:pPr>
            <a:r>
              <a:rPr lang="de-DE" b="1" i="0" dirty="0">
                <a:solidFill>
                  <a:srgbClr val="CCCCCC"/>
                </a:solidFill>
                <a:effectLst/>
                <a:highlight>
                  <a:srgbClr val="181818"/>
                </a:highlight>
                <a:latin typeface="Segoe WPC"/>
              </a:rPr>
              <a:t>Navigation:</a:t>
            </a:r>
            <a:r>
              <a:rPr lang="de-DE" b="0" i="0" dirty="0">
                <a:solidFill>
                  <a:srgbClr val="CCCCCC"/>
                </a:solidFill>
                <a:effectLst/>
                <a:highlight>
                  <a:srgbClr val="181818"/>
                </a:highlight>
                <a:latin typeface="Segoe WPC"/>
              </a:rPr>
              <a:t> Ermöglicht die Navigation zwischen verbundenen Entitäten innerhalb des CDS Views und in ABAP-Programmen, die den CDS View verwenden.</a:t>
            </a:r>
          </a:p>
          <a:p>
            <a:pPr algn="l">
              <a:buFont typeface="Arial" panose="020B0604020202020204" pitchFamily="34" charset="0"/>
              <a:buChar char="•"/>
            </a:pPr>
            <a:r>
              <a:rPr lang="de-DE" b="1" i="0" dirty="0">
                <a:solidFill>
                  <a:srgbClr val="CCCCCC"/>
                </a:solidFill>
                <a:effectLst/>
                <a:highlight>
                  <a:srgbClr val="181818"/>
                </a:highlight>
                <a:latin typeface="Segoe WPC"/>
              </a:rPr>
              <a:t>Lesbarkeit und Wartbarkeit:</a:t>
            </a:r>
            <a:r>
              <a:rPr lang="de-DE" b="0" i="0" dirty="0">
                <a:solidFill>
                  <a:srgbClr val="CCCCCC"/>
                </a:solidFill>
                <a:effectLst/>
                <a:highlight>
                  <a:srgbClr val="181818"/>
                </a:highlight>
                <a:latin typeface="Segoe WPC"/>
              </a:rPr>
              <a:t> Verbessert die Lesbarkeit des Codes, da die Beziehungen zwischen den Entitäten klar definiert sind.</a:t>
            </a:r>
          </a:p>
          <a:p>
            <a:pPr algn="l">
              <a:buFont typeface="Arial" panose="020B0604020202020204" pitchFamily="34" charset="0"/>
              <a:buChar char="•"/>
            </a:pPr>
            <a:r>
              <a:rPr lang="de-DE" b="1" i="0" dirty="0">
                <a:solidFill>
                  <a:srgbClr val="CCCCCC"/>
                </a:solidFill>
                <a:effectLst/>
                <a:highlight>
                  <a:srgbClr val="181818"/>
                </a:highlight>
                <a:latin typeface="Segoe WPC"/>
              </a:rPr>
              <a:t>Wiederverwendbarkeit:</a:t>
            </a:r>
            <a:r>
              <a:rPr lang="de-DE" b="0" i="0" dirty="0">
                <a:solidFill>
                  <a:srgbClr val="CCCCCC"/>
                </a:solidFill>
                <a:effectLst/>
                <a:highlight>
                  <a:srgbClr val="181818"/>
                </a:highlight>
                <a:latin typeface="Segoe WPC"/>
              </a:rPr>
              <a:t> Assoziationen können in anderen CDS Views wiederverwendet werden, was die Entwicklung vereinfacht und fördert.</a:t>
            </a:r>
          </a:p>
          <a:p>
            <a:pPr algn="l"/>
            <a:r>
              <a:rPr lang="de-DE" b="1" i="0" dirty="0">
                <a:solidFill>
                  <a:srgbClr val="CCCCCC"/>
                </a:solidFill>
                <a:effectLst/>
                <a:highlight>
                  <a:srgbClr val="181818"/>
                </a:highlight>
                <a:latin typeface="Segoe WPC"/>
              </a:rPr>
              <a:t>Verwendung von Assoziationen:</a:t>
            </a:r>
            <a:r>
              <a:rPr lang="de-DE" b="0" i="0" dirty="0">
                <a:solidFill>
                  <a:srgbClr val="CCCCCC"/>
                </a:solidFill>
                <a:effectLst/>
                <a:highlight>
                  <a:srgbClr val="181818"/>
                </a:highlight>
                <a:latin typeface="Segoe WPC"/>
              </a:rPr>
              <a:t> Assoziationen werden typischerweise verwendet, wenn die Beziehung zwischen den Daten für die Navigation und Datenabstraktion wichtig ist, insbesondere in komplexen Datenmodellen.</a:t>
            </a:r>
          </a:p>
          <a:p>
            <a:pPr algn="l"/>
            <a:r>
              <a:rPr lang="de-DE" b="1" i="0" dirty="0" err="1">
                <a:solidFill>
                  <a:srgbClr val="CCCCCC"/>
                </a:solidFill>
                <a:effectLst/>
                <a:highlight>
                  <a:srgbClr val="181818"/>
                </a:highlight>
                <a:latin typeface="Segoe WPC"/>
              </a:rPr>
              <a:t>Joins</a:t>
            </a:r>
            <a:endParaRPr lang="de-DE" b="1" i="0" dirty="0">
              <a:solidFill>
                <a:srgbClr val="CCCCCC"/>
              </a:solidFill>
              <a:effectLst/>
              <a:highlight>
                <a:srgbClr val="181818"/>
              </a:highlight>
              <a:latin typeface="Segoe WPC"/>
            </a:endParaRPr>
          </a:p>
          <a:p>
            <a:pPr algn="l"/>
            <a:r>
              <a:rPr lang="de-DE" b="0"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in CDS Views werden verwendet, um Daten aus mehreren Tabellen oder Views basierend auf einer gemeinsamen Bedingung zu kombinieren. Es gibt verschiedene Arten von </a:t>
            </a:r>
            <a:r>
              <a:rPr lang="de-DE" b="0"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(INNER JOIN, LEFT OUTER JOIN, etc.), die bestimmen, wie die Daten kombiniert werden.</a:t>
            </a:r>
          </a:p>
          <a:p>
            <a:pPr algn="l"/>
            <a:r>
              <a:rPr lang="de-DE" b="1" i="0" dirty="0">
                <a:solidFill>
                  <a:srgbClr val="CCCCCC"/>
                </a:solidFill>
                <a:effectLst/>
                <a:highlight>
                  <a:srgbClr val="181818"/>
                </a:highlight>
                <a:latin typeface="Segoe WPC"/>
              </a:rPr>
              <a:t>Vorteile von </a:t>
            </a:r>
            <a:r>
              <a:rPr lang="de-DE" b="1" i="0" dirty="0" err="1">
                <a:solidFill>
                  <a:srgbClr val="CCCCCC"/>
                </a:solidFill>
                <a:effectLst/>
                <a:highlight>
                  <a:srgbClr val="181818"/>
                </a:highlight>
                <a:latin typeface="Segoe WPC"/>
              </a:rPr>
              <a:t>Joins</a:t>
            </a:r>
            <a:r>
              <a:rPr lang="de-DE" b="1" i="0" dirty="0">
                <a:solidFill>
                  <a:srgbClr val="CCCCCC"/>
                </a:solidFill>
                <a:effectLst/>
                <a:highlight>
                  <a:srgbClr val="181818"/>
                </a:highlight>
                <a:latin typeface="Segoe WPC"/>
              </a:rPr>
              <a:t>:</a:t>
            </a:r>
            <a:endParaRPr lang="de-DE" b="0" i="0" dirty="0">
              <a:solidFill>
                <a:srgbClr val="CCCCCC"/>
              </a:solidFill>
              <a:effectLst/>
              <a:highlight>
                <a:srgbClr val="181818"/>
              </a:highlight>
              <a:latin typeface="Segoe WPC"/>
            </a:endParaRPr>
          </a:p>
          <a:p>
            <a:pPr algn="l">
              <a:buFont typeface="Arial" panose="020B0604020202020204" pitchFamily="34" charset="0"/>
              <a:buChar char="•"/>
            </a:pPr>
            <a:r>
              <a:rPr lang="de-DE" b="1" i="0" dirty="0">
                <a:solidFill>
                  <a:srgbClr val="CCCCCC"/>
                </a:solidFill>
                <a:effectLst/>
                <a:highlight>
                  <a:srgbClr val="181818"/>
                </a:highlight>
                <a:latin typeface="Segoe WPC"/>
              </a:rPr>
              <a:t>Flexibilität:</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bieten eine hohe Flexibilität bei der Definition der Verknüpfungsbedingungen und der Auswahl der zu verknüpfenden Felder.</a:t>
            </a:r>
          </a:p>
          <a:p>
            <a:pPr algn="l">
              <a:buFont typeface="Arial" panose="020B0604020202020204" pitchFamily="34" charset="0"/>
              <a:buChar char="•"/>
            </a:pPr>
            <a:r>
              <a:rPr lang="de-DE" b="1" i="0" dirty="0">
                <a:solidFill>
                  <a:srgbClr val="CCCCCC"/>
                </a:solidFill>
                <a:effectLst/>
                <a:highlight>
                  <a:srgbClr val="181818"/>
                </a:highlight>
                <a:latin typeface="Segoe WPC"/>
              </a:rPr>
              <a:t>Performance:</a:t>
            </a:r>
            <a:r>
              <a:rPr lang="de-DE" b="0" i="0" dirty="0">
                <a:solidFill>
                  <a:srgbClr val="CCCCCC"/>
                </a:solidFill>
                <a:effectLst/>
                <a:highlight>
                  <a:srgbClr val="181818"/>
                </a:highlight>
                <a:latin typeface="Segoe WPC"/>
              </a:rPr>
              <a:t> In einigen Fällen können </a:t>
            </a:r>
            <a:r>
              <a:rPr lang="de-DE" b="0"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effizienter sein, insbesondere wenn spezifische Daten aus mehreren Quellen gefiltert und kombiniert werden müssen.</a:t>
            </a:r>
          </a:p>
          <a:p>
            <a:pPr algn="l"/>
            <a:r>
              <a:rPr lang="de-DE" b="1" i="0" dirty="0">
                <a:solidFill>
                  <a:srgbClr val="CCCCCC"/>
                </a:solidFill>
                <a:effectLst/>
                <a:highlight>
                  <a:srgbClr val="181818"/>
                </a:highlight>
                <a:latin typeface="Segoe WPC"/>
              </a:rPr>
              <a:t>Verwendung von </a:t>
            </a:r>
            <a:r>
              <a:rPr lang="de-DE" b="1" i="0" dirty="0" err="1">
                <a:solidFill>
                  <a:srgbClr val="CCCCCC"/>
                </a:solidFill>
                <a:effectLst/>
                <a:highlight>
                  <a:srgbClr val="181818"/>
                </a:highlight>
                <a:latin typeface="Segoe WPC"/>
              </a:rPr>
              <a:t>Joins</a:t>
            </a:r>
            <a:r>
              <a:rPr lang="de-DE" b="1" i="0" dirty="0">
                <a:solidFill>
                  <a:srgbClr val="CCCCCC"/>
                </a:solidFill>
                <a:effectLst/>
                <a:highlight>
                  <a:srgbClr val="181818"/>
                </a:highlight>
                <a:latin typeface="Segoe WPC"/>
              </a:rPr>
              <a:t>:</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werden typischerweise verwendet, wenn eine direkte und einmalige Verknüpfung von Daten aus verschiedenen Quellen erforderlich ist, insbesondere für spezifische Abfragen und Analysen.</a:t>
            </a:r>
          </a:p>
          <a:p>
            <a:pPr algn="l"/>
            <a:r>
              <a:rPr lang="de-DE" b="1" i="0" dirty="0">
                <a:solidFill>
                  <a:srgbClr val="CCCCCC"/>
                </a:solidFill>
                <a:effectLst/>
                <a:highlight>
                  <a:srgbClr val="181818"/>
                </a:highlight>
                <a:latin typeface="Segoe WPC"/>
              </a:rPr>
              <a:t>Unterschiede und Wann zu verwenden</a:t>
            </a:r>
          </a:p>
          <a:p>
            <a:pPr algn="l">
              <a:buFont typeface="Arial" panose="020B0604020202020204" pitchFamily="34" charset="0"/>
              <a:buChar char="•"/>
            </a:pPr>
            <a:r>
              <a:rPr lang="de-DE" b="1" i="0" dirty="0">
                <a:solidFill>
                  <a:srgbClr val="CCCCCC"/>
                </a:solidFill>
                <a:effectLst/>
                <a:highlight>
                  <a:srgbClr val="181818"/>
                </a:highlight>
                <a:latin typeface="Segoe WPC"/>
              </a:rPr>
              <a:t>Assoziationen</a:t>
            </a:r>
            <a:r>
              <a:rPr lang="de-DE" b="0" i="0" dirty="0">
                <a:solidFill>
                  <a:srgbClr val="CCCCCC"/>
                </a:solidFill>
                <a:effectLst/>
                <a:highlight>
                  <a:srgbClr val="181818"/>
                </a:highlight>
                <a:latin typeface="Segoe WPC"/>
              </a:rPr>
              <a:t> sind für Szenarien geeignet, in denen die Beziehungen zwischen den Datenmodellen wichtig sind und eine klare Navigation zwischen diesen Modellen erforderlich ist. Sie fördern die Wiederverwendbarkeit und die klare Strukturierung von Datenbeziehungen.</a:t>
            </a:r>
          </a:p>
          <a:p>
            <a:pPr algn="l">
              <a:buFont typeface="Arial" panose="020B0604020202020204" pitchFamily="34" charset="0"/>
              <a:buChar char="•"/>
            </a:pPr>
            <a:r>
              <a:rPr lang="de-DE" b="1"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sind leistungsfähig, wenn es um die einmalige, spezifische Kombination von Daten aus verschiedenen Quellen geht, insbesondere wenn komplexe Filter- und Auswahlbedingungen erforderlich sind.</a:t>
            </a:r>
          </a:p>
          <a:p>
            <a:pPr algn="l"/>
            <a:r>
              <a:rPr lang="de-DE" b="0" i="0" dirty="0">
                <a:solidFill>
                  <a:srgbClr val="CCCCCC"/>
                </a:solidFill>
                <a:effectLst/>
                <a:highlight>
                  <a:srgbClr val="181818"/>
                </a:highlight>
                <a:latin typeface="Segoe WPC"/>
              </a:rPr>
              <a:t>Die Wahl zwischen Assoziationen und </a:t>
            </a:r>
            <a:r>
              <a:rPr lang="de-DE" b="0"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hängt von den spezifischen Anforderungen der Datenabfrage, der gewünschten Klarheit der Datenmodellierung und den Performance-Überlegungen ab. In der Praxis werden oft beide Konzepte in einem CDS View verwendet, um die Vorteile beider Ansätze zu nutzen.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25</a:t>
            </a:fld>
            <a:endParaRPr lang="de-DE"/>
          </a:p>
        </p:txBody>
      </p:sp>
    </p:spTree>
    <p:extLst>
      <p:ext uri="{BB962C8B-B14F-4D97-AF65-F5344CB8AC3E}">
        <p14:creationId xmlns:p14="http://schemas.microsoft.com/office/powerpoint/2010/main" val="1893916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TN können im Data Preview die Assoziationen zum Navigieren und Hinabsteigen verwenden</a:t>
            </a:r>
          </a:p>
        </p:txBody>
      </p:sp>
      <p:sp>
        <p:nvSpPr>
          <p:cNvPr id="4" name="Foliennummernplatzhalter 3"/>
          <p:cNvSpPr>
            <a:spLocks noGrp="1"/>
          </p:cNvSpPr>
          <p:nvPr>
            <p:ph type="sldNum" sz="quarter" idx="5"/>
          </p:nvPr>
        </p:nvSpPr>
        <p:spPr/>
        <p:txBody>
          <a:bodyPr/>
          <a:lstStyle/>
          <a:p>
            <a:fld id="{DC0C8601-5E09-0E4C-A79E-D4DC8377D91B}" type="slidenum">
              <a:rPr lang="de-DE" smtClean="0"/>
              <a:t>26</a:t>
            </a:fld>
            <a:endParaRPr lang="de-DE"/>
          </a:p>
        </p:txBody>
      </p:sp>
    </p:spTree>
    <p:extLst>
      <p:ext uri="{BB962C8B-B14F-4D97-AF65-F5344CB8AC3E}">
        <p14:creationId xmlns:p14="http://schemas.microsoft.com/office/powerpoint/2010/main" val="1795532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definieren den BO </a:t>
            </a:r>
            <a:r>
              <a:rPr lang="de-DE" dirty="0" err="1"/>
              <a:t>Composition</a:t>
            </a:r>
            <a:r>
              <a:rPr lang="de-DE" dirty="0"/>
              <a:t> Baum für die Entitäten</a:t>
            </a:r>
          </a:p>
        </p:txBody>
      </p:sp>
      <p:sp>
        <p:nvSpPr>
          <p:cNvPr id="4" name="Foliennummernplatzhalter 3"/>
          <p:cNvSpPr>
            <a:spLocks noGrp="1"/>
          </p:cNvSpPr>
          <p:nvPr>
            <p:ph type="sldNum" sz="quarter" idx="5"/>
          </p:nvPr>
        </p:nvSpPr>
        <p:spPr/>
        <p:txBody>
          <a:bodyPr/>
          <a:lstStyle/>
          <a:p>
            <a:fld id="{DC0C8601-5E09-0E4C-A79E-D4DC8377D91B}" type="slidenum">
              <a:rPr lang="de-DE" smtClean="0"/>
              <a:t>27</a:t>
            </a:fld>
            <a:endParaRPr lang="de-DE"/>
          </a:p>
        </p:txBody>
      </p:sp>
    </p:spTree>
    <p:extLst>
      <p:ext uri="{BB962C8B-B14F-4D97-AF65-F5344CB8AC3E}">
        <p14:creationId xmlns:p14="http://schemas.microsoft.com/office/powerpoint/2010/main" val="2498993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CCCCCC"/>
                </a:solidFill>
                <a:effectLst/>
                <a:highlight>
                  <a:srgbClr val="181818"/>
                </a:highlight>
                <a:latin typeface="Segoe WPC"/>
              </a:rPr>
              <a:t>Assoziation</a:t>
            </a:r>
          </a:p>
          <a:p>
            <a:pPr algn="l"/>
            <a:r>
              <a:rPr lang="de-DE" b="0" i="0" dirty="0">
                <a:solidFill>
                  <a:srgbClr val="CCCCCC"/>
                </a:solidFill>
                <a:effectLst/>
                <a:highlight>
                  <a:srgbClr val="181818"/>
                </a:highlight>
                <a:latin typeface="Segoe WPC"/>
              </a:rPr>
              <a:t>Eine </a:t>
            </a:r>
            <a:r>
              <a:rPr lang="de-DE" b="1" i="0" dirty="0">
                <a:solidFill>
                  <a:srgbClr val="CCCCCC"/>
                </a:solidFill>
                <a:effectLst/>
                <a:highlight>
                  <a:srgbClr val="181818"/>
                </a:highlight>
                <a:latin typeface="Segoe WPC"/>
              </a:rPr>
              <a:t>Assoziation</a:t>
            </a:r>
            <a:r>
              <a:rPr lang="de-DE" b="0" i="0" dirty="0">
                <a:solidFill>
                  <a:srgbClr val="CCCCCC"/>
                </a:solidFill>
                <a:effectLst/>
                <a:highlight>
                  <a:srgbClr val="181818"/>
                </a:highlight>
                <a:latin typeface="Segoe WPC"/>
              </a:rPr>
              <a:t> in einem ABAP CDS View definiert eine Beziehung zwischen zwei Entitäten, die lose gekoppelt ist. Das bedeutet, dass die verbundenen Entitäten unabhängig voneinander existieren können. Assoziationen werden verwendet, um </a:t>
            </a:r>
            <a:r>
              <a:rPr lang="de-DE" b="0" i="0" dirty="0" err="1">
                <a:solidFill>
                  <a:srgbClr val="CCCCCC"/>
                </a:solidFill>
                <a:effectLst/>
                <a:highlight>
                  <a:srgbClr val="181818"/>
                </a:highlight>
                <a:latin typeface="Segoe WPC"/>
              </a:rPr>
              <a:t>Navigationen</a:t>
            </a:r>
            <a:r>
              <a:rPr lang="de-DE" b="0" i="0" dirty="0">
                <a:solidFill>
                  <a:srgbClr val="CCCCCC"/>
                </a:solidFill>
                <a:effectLst/>
                <a:highlight>
                  <a:srgbClr val="181818"/>
                </a:highlight>
                <a:latin typeface="Segoe WPC"/>
              </a:rPr>
              <a:t> zwischen Entitäten zu ermöglichen, sodass man von einer Entität zur anderen navigieren kann, ohne explizite </a:t>
            </a:r>
            <a:r>
              <a:rPr lang="de-DE" b="0"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in den Abfragen definieren zu müssen. Assoziationen können unidirektional oder bidirektional sein und unterstützen verschiedene Kardinalitäten (1:1, 1:n, n:1, n:m).</a:t>
            </a:r>
          </a:p>
          <a:p>
            <a:pPr algn="l"/>
            <a:r>
              <a:rPr lang="de-DE" b="1" i="0" dirty="0">
                <a:solidFill>
                  <a:srgbClr val="CCCCCC"/>
                </a:solidFill>
                <a:effectLst/>
                <a:highlight>
                  <a:srgbClr val="181818"/>
                </a:highlight>
                <a:latin typeface="Segoe WPC"/>
              </a:rPr>
              <a:t>Verwendungszweck</a:t>
            </a:r>
            <a:r>
              <a:rPr lang="de-DE" b="0" i="0" dirty="0">
                <a:solidFill>
                  <a:srgbClr val="CCCCCC"/>
                </a:solidFill>
                <a:effectLst/>
                <a:highlight>
                  <a:srgbClr val="181818"/>
                </a:highlight>
                <a:latin typeface="Segoe WPC"/>
              </a:rPr>
              <a:t>: Assoziationen werden hauptsächlich verwendet, um lesende Zugriffe auf verwandte Daten zu vereinfachen. Sie ermöglichen es, in Abfragen auf Attribute von verwandten Entitäten zuzugreifen, als wären sie Teil der ursprünglichen Entität.</a:t>
            </a:r>
          </a:p>
          <a:p>
            <a:pPr algn="l"/>
            <a:r>
              <a:rPr lang="de-DE" b="1" i="0" dirty="0">
                <a:solidFill>
                  <a:srgbClr val="CCCCCC"/>
                </a:solidFill>
                <a:effectLst/>
                <a:highlight>
                  <a:srgbClr val="181818"/>
                </a:highlight>
                <a:latin typeface="Segoe WPC"/>
              </a:rPr>
              <a:t>Komposition</a:t>
            </a:r>
          </a:p>
          <a:p>
            <a:pPr algn="l"/>
            <a:r>
              <a:rPr lang="de-DE" b="0" i="0" dirty="0">
                <a:solidFill>
                  <a:srgbClr val="CCCCCC"/>
                </a:solidFill>
                <a:effectLst/>
                <a:highlight>
                  <a:srgbClr val="181818"/>
                </a:highlight>
                <a:latin typeface="Segoe WPC"/>
              </a:rPr>
              <a:t>Eine </a:t>
            </a:r>
            <a:r>
              <a:rPr lang="de-DE" b="1" i="0" dirty="0">
                <a:solidFill>
                  <a:srgbClr val="CCCCCC"/>
                </a:solidFill>
                <a:effectLst/>
                <a:highlight>
                  <a:srgbClr val="181818"/>
                </a:highlight>
                <a:latin typeface="Segoe WPC"/>
              </a:rPr>
              <a:t>Komposition</a:t>
            </a:r>
            <a:r>
              <a:rPr lang="de-DE" b="0" i="0" dirty="0">
                <a:solidFill>
                  <a:srgbClr val="CCCCCC"/>
                </a:solidFill>
                <a:effectLst/>
                <a:highlight>
                  <a:srgbClr val="181818"/>
                </a:highlight>
                <a:latin typeface="Segoe WPC"/>
              </a:rPr>
              <a:t> in einem ABAP CDS View ist eine spezielle Form der Assoziation, die eine stärkere Beziehung zwischen zwei Entitäten definiert. Bei einer Komposition ist die Lebensdauer der untergeordneten Entität (Child) direkt an die Lebensdauer der übergeordneten Entität (Parent) gebunden. Wenn die übergeordnete Entität gelöscht wird, werden auch alle zugehörigen untergeordneten Entitäten gelöscht. Dies spiegelt eine "enthält"-Beziehung wider, bei der die untergeordneten Entitäten Teil der übergeordneten Entität sind.</a:t>
            </a:r>
          </a:p>
          <a:p>
            <a:pPr algn="l"/>
            <a:r>
              <a:rPr lang="de-DE" b="1" i="0" dirty="0">
                <a:solidFill>
                  <a:srgbClr val="CCCCCC"/>
                </a:solidFill>
                <a:effectLst/>
                <a:highlight>
                  <a:srgbClr val="181818"/>
                </a:highlight>
                <a:latin typeface="Segoe WPC"/>
              </a:rPr>
              <a:t>Verwendungszweck</a:t>
            </a:r>
            <a:r>
              <a:rPr lang="de-DE" b="0" i="0" dirty="0">
                <a:solidFill>
                  <a:srgbClr val="CCCCCC"/>
                </a:solidFill>
                <a:effectLst/>
                <a:highlight>
                  <a:srgbClr val="181818"/>
                </a:highlight>
                <a:latin typeface="Segoe WPC"/>
              </a:rPr>
              <a:t>: Kompositionen werden verwendet, um hierarchische Datenstrukturen zu modellieren, bei denen die Integrität zwischen übergeordneten und untergeordneten Daten gewährleistet sein muss. Sie sind nützlich für die Modellierung von Geschäftsobjekten, die aus mehreren Teilen bestehen, wie z.B. eine Bestellung und ihre Bestellpositionen.</a:t>
            </a:r>
          </a:p>
          <a:p>
            <a:pPr algn="l"/>
            <a:r>
              <a:rPr lang="de-DE" b="1" i="0" dirty="0">
                <a:solidFill>
                  <a:srgbClr val="CCCCCC"/>
                </a:solidFill>
                <a:effectLst/>
                <a:highlight>
                  <a:srgbClr val="181818"/>
                </a:highlight>
                <a:latin typeface="Segoe WPC"/>
              </a:rPr>
              <a:t>Zusammenfassung</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29</a:t>
            </a:fld>
            <a:endParaRPr lang="de-DE"/>
          </a:p>
        </p:txBody>
      </p:sp>
    </p:spTree>
    <p:extLst>
      <p:ext uri="{BB962C8B-B14F-4D97-AF65-F5344CB8AC3E}">
        <p14:creationId xmlns:p14="http://schemas.microsoft.com/office/powerpoint/2010/main" val="3763298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Brauchen wir in Hinführung und Vorbereitung auf das RAP Modell </a:t>
            </a:r>
          </a:p>
        </p:txBody>
      </p:sp>
      <p:sp>
        <p:nvSpPr>
          <p:cNvPr id="4" name="Foliennummernplatzhalter 3"/>
          <p:cNvSpPr>
            <a:spLocks noGrp="1"/>
          </p:cNvSpPr>
          <p:nvPr>
            <p:ph type="sldNum" sz="quarter" idx="5"/>
          </p:nvPr>
        </p:nvSpPr>
        <p:spPr/>
        <p:txBody>
          <a:bodyPr/>
          <a:lstStyle/>
          <a:p>
            <a:fld id="{DC0C8601-5E09-0E4C-A79E-D4DC8377D91B}" type="slidenum">
              <a:rPr lang="de-DE" smtClean="0"/>
              <a:t>4</a:t>
            </a:fld>
            <a:endParaRPr lang="de-DE"/>
          </a:p>
        </p:txBody>
      </p:sp>
    </p:spTree>
    <p:extLst>
      <p:ext uri="{BB962C8B-B14F-4D97-AF65-F5344CB8AC3E}">
        <p14:creationId xmlns:p14="http://schemas.microsoft.com/office/powerpoint/2010/main" val="99623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Parent – Child Beziehungen mit Kompositionen herstellen:</a:t>
            </a:r>
            <a:br>
              <a:rPr lang="de-DE" dirty="0"/>
            </a:br>
            <a:r>
              <a:rPr lang="de-DE" dirty="0" err="1"/>
              <a:t>SalesOrder</a:t>
            </a:r>
            <a:r>
              <a:rPr lang="de-DE" dirty="0"/>
              <a:t> -&gt; </a:t>
            </a:r>
            <a:r>
              <a:rPr lang="de-DE" dirty="0" err="1"/>
              <a:t>SalesOrderItem</a:t>
            </a:r>
            <a:r>
              <a:rPr lang="de-DE" dirty="0"/>
              <a:t> -&gt; </a:t>
            </a:r>
            <a:r>
              <a:rPr lang="de-DE" dirty="0" err="1"/>
              <a:t>SchalesOrderScheduleLine</a:t>
            </a:r>
            <a:endParaRPr lang="de-DE" dirty="0"/>
          </a:p>
          <a:p>
            <a:endParaRPr lang="de-DE" dirty="0"/>
          </a:p>
          <a:p>
            <a:endParaRPr lang="de-DE" dirty="0"/>
          </a:p>
          <a:p>
            <a:r>
              <a:rPr lang="de-DE" dirty="0"/>
              <a:t>Aus </a:t>
            </a:r>
            <a:r>
              <a:rPr lang="de-DE" dirty="0" err="1"/>
              <a:t>association</a:t>
            </a:r>
            <a:r>
              <a:rPr lang="de-DE" dirty="0"/>
              <a:t>[0..*] in Root Entity </a:t>
            </a:r>
            <a:r>
              <a:rPr lang="de-DE" dirty="0" err="1"/>
              <a:t>composition</a:t>
            </a:r>
            <a:r>
              <a:rPr lang="de-DE" dirty="0"/>
              <a:t>[0..*] </a:t>
            </a:r>
            <a:r>
              <a:rPr lang="de-DE" dirty="0" err="1"/>
              <a:t>of</a:t>
            </a:r>
            <a:r>
              <a:rPr lang="de-DE" dirty="0"/>
              <a:t> … machen. Dann nur speichern. </a:t>
            </a:r>
          </a:p>
          <a:p>
            <a:r>
              <a:rPr lang="de-DE" dirty="0"/>
              <a:t>Aus </a:t>
            </a:r>
            <a:r>
              <a:rPr lang="de-DE" dirty="0" err="1"/>
              <a:t>association</a:t>
            </a:r>
            <a:r>
              <a:rPr lang="de-DE" dirty="0"/>
              <a:t> im </a:t>
            </a:r>
            <a:r>
              <a:rPr lang="de-DE" dirty="0" err="1"/>
              <a:t>ChildView</a:t>
            </a:r>
            <a:r>
              <a:rPr lang="de-DE" dirty="0"/>
              <a:t> </a:t>
            </a:r>
            <a:r>
              <a:rPr lang="de-DE" dirty="0" err="1"/>
              <a:t>association</a:t>
            </a:r>
            <a:r>
              <a:rPr lang="de-DE" dirty="0"/>
              <a:t> </a:t>
            </a:r>
            <a:r>
              <a:rPr lang="de-DE" dirty="0" err="1"/>
              <a:t>to</a:t>
            </a:r>
            <a:r>
              <a:rPr lang="de-DE" dirty="0"/>
              <a:t> </a:t>
            </a:r>
            <a:r>
              <a:rPr lang="de-DE" dirty="0" err="1"/>
              <a:t>parent</a:t>
            </a:r>
            <a:r>
              <a:rPr lang="de-DE" dirty="0"/>
              <a:t> machen, nur speichern.</a:t>
            </a:r>
          </a:p>
          <a:p>
            <a:r>
              <a:rPr lang="de-DE" dirty="0"/>
              <a:t>Danach Root und Child CDS View gleichzeitig aktivieren.</a:t>
            </a:r>
          </a:p>
          <a:p>
            <a:endParaRPr lang="de-DE" dirty="0"/>
          </a:p>
          <a:p>
            <a:r>
              <a:rPr lang="de-DE" dirty="0"/>
              <a:t>Haben die Änderungen Auswirkungen auf die Daten? Nein!</a:t>
            </a:r>
          </a:p>
        </p:txBody>
      </p:sp>
      <p:sp>
        <p:nvSpPr>
          <p:cNvPr id="4" name="Foliennummernplatzhalter 3"/>
          <p:cNvSpPr>
            <a:spLocks noGrp="1"/>
          </p:cNvSpPr>
          <p:nvPr>
            <p:ph type="sldNum" sz="quarter" idx="5"/>
          </p:nvPr>
        </p:nvSpPr>
        <p:spPr/>
        <p:txBody>
          <a:bodyPr/>
          <a:lstStyle/>
          <a:p>
            <a:fld id="{DC0C8601-5E09-0E4C-A79E-D4DC8377D91B}" type="slidenum">
              <a:rPr lang="de-DE" smtClean="0"/>
              <a:t>30</a:t>
            </a:fld>
            <a:endParaRPr lang="de-DE"/>
          </a:p>
        </p:txBody>
      </p:sp>
    </p:spTree>
    <p:extLst>
      <p:ext uri="{BB962C8B-B14F-4D97-AF65-F5344CB8AC3E}">
        <p14:creationId xmlns:p14="http://schemas.microsoft.com/office/powerpoint/2010/main" val="214628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Was ist eine Entität?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Eine Entität in SAP HANA CDS (Core Data Services) Views repräsentiert eine Datenstruktur, die eine Geschäftslogik oder einen Geschäftsprozess abbildet. Sie besteht aus Feldern, die Attribute der Entität darstellen, und kann Beziehungen zu anderen Entitäten haben. Als Entität (englisch: Entity) wird in der Datenmodellierung ein eindeutig zu bestimmendes Objekt bezeichnet, über das Informationen gespeichert oder verarbeitet werden sollen.</a:t>
            </a:r>
          </a:p>
          <a:p>
            <a:endParaRPr lang="de-DE" dirty="0"/>
          </a:p>
          <a:p>
            <a:endParaRPr lang="de-DE" dirty="0"/>
          </a:p>
          <a:p>
            <a:r>
              <a:rPr lang="de-DE" dirty="0"/>
              <a:t>2.) Was ist ein Geschäftsobjekt?</a:t>
            </a:r>
          </a:p>
          <a:p>
            <a:r>
              <a:rPr lang="de-DE" dirty="0"/>
              <a:t>Ein Geschäftsobjekt ist eine Sammlung von Daten und Funktionen, die ein konkretes Geschäftselement oder einen Geschäftsprozess in einem ERP-System wie SAP abbilden. Es kapselt die Logik und die Daten, die für die Durchführung von Geschäftsprozessen erforderlich sind, und interagiert mit anderen Geschäftsobjekten, um komplexe Geschäftsanforderungen zu erfüllen.</a:t>
            </a:r>
          </a:p>
          <a:p>
            <a:endParaRPr lang="de-DE" dirty="0"/>
          </a:p>
          <a:p>
            <a:r>
              <a:rPr lang="de-DE" dirty="0"/>
              <a:t>3.) Unterschied zwischen einem CDS View mit "</a:t>
            </a:r>
            <a:r>
              <a:rPr lang="de-DE" dirty="0" err="1"/>
              <a:t>define</a:t>
            </a:r>
            <a:r>
              <a:rPr lang="de-DE" dirty="0"/>
              <a:t> </a:t>
            </a:r>
            <a:r>
              <a:rPr lang="de-DE" dirty="0" err="1"/>
              <a:t>view</a:t>
            </a:r>
            <a:r>
              <a:rPr lang="de-DE" dirty="0"/>
              <a:t>..." und "</a:t>
            </a:r>
            <a:r>
              <a:rPr lang="de-DE" dirty="0" err="1"/>
              <a:t>define</a:t>
            </a:r>
            <a:r>
              <a:rPr lang="de-DE" dirty="0"/>
              <a:t> </a:t>
            </a:r>
            <a:r>
              <a:rPr lang="de-DE" dirty="0" err="1"/>
              <a:t>view</a:t>
            </a:r>
            <a:r>
              <a:rPr lang="de-DE" dirty="0"/>
              <a:t> </a:t>
            </a:r>
            <a:r>
              <a:rPr lang="de-DE" dirty="0" err="1"/>
              <a:t>entity</a:t>
            </a:r>
            <a:r>
              <a:rPr lang="de-DE" dirty="0"/>
              <a:t>..."</a:t>
            </a:r>
          </a:p>
          <a:p>
            <a:r>
              <a:rPr lang="de-DE" dirty="0" err="1"/>
              <a:t>define</a:t>
            </a:r>
            <a:r>
              <a:rPr lang="de-DE" dirty="0"/>
              <a:t> </a:t>
            </a:r>
            <a:r>
              <a:rPr lang="de-DE" dirty="0" err="1"/>
              <a:t>view</a:t>
            </a:r>
            <a:r>
              <a:rPr lang="de-DE" dirty="0"/>
              <a:t>...: Wird verwendet, um einen CDS View zu definieren, der eine Abfrage darstellt. Diese Abfragen können Daten aus verschiedenen Quellen zusammenführen und für Berichte und Analysen zur Verfügung stellen.</a:t>
            </a:r>
          </a:p>
          <a:p>
            <a:r>
              <a:rPr lang="de-DE" dirty="0" err="1"/>
              <a:t>define</a:t>
            </a:r>
            <a:r>
              <a:rPr lang="de-DE" dirty="0"/>
              <a:t> </a:t>
            </a:r>
            <a:r>
              <a:rPr lang="de-DE" dirty="0" err="1"/>
              <a:t>view</a:t>
            </a:r>
            <a:r>
              <a:rPr lang="de-DE" dirty="0"/>
              <a:t> </a:t>
            </a:r>
            <a:r>
              <a:rPr lang="de-DE" dirty="0" err="1"/>
              <a:t>entity</a:t>
            </a:r>
            <a:r>
              <a:rPr lang="de-DE" dirty="0"/>
              <a:t>...: Wird verwendet, um eine CDS View Entity zu definieren. Diese Definition schafft eine stärkere Typisierung und ermöglicht die Definition von Entitäten, die in der Datenmodellierung verwendet werden können, einschließlich der Definition von Schlüsseln, Feldern und Beziehungen zu anderen Entitäten.</a:t>
            </a:r>
          </a:p>
          <a:p>
            <a:endParaRPr lang="de-DE" dirty="0"/>
          </a:p>
          <a:p>
            <a:r>
              <a:rPr lang="de-DE" dirty="0"/>
              <a:t>4.) Was sind Assoziationen? Vergleich mit einem konventionellen </a:t>
            </a:r>
            <a:r>
              <a:rPr lang="de-DE" dirty="0" err="1"/>
              <a:t>Join</a:t>
            </a:r>
            <a:endParaRPr lang="de-DE" dirty="0"/>
          </a:p>
          <a:p>
            <a:r>
              <a:rPr lang="de-DE" dirty="0"/>
              <a:t>Assoziationen in CDS Views definieren Beziehungen zwischen verschiedenen Entitäten. Sie ermöglichen es, auf verwandte Daten zuzugreifen, ohne explizite </a:t>
            </a:r>
            <a:r>
              <a:rPr lang="de-DE" dirty="0" err="1"/>
              <a:t>Joins</a:t>
            </a:r>
            <a:r>
              <a:rPr lang="de-DE" dirty="0"/>
              <a:t> in den Abfragen schreiben zu müssen. Im Vergleich zu einem konventionellen SQL-</a:t>
            </a:r>
            <a:r>
              <a:rPr lang="de-DE" dirty="0" err="1"/>
              <a:t>Join</a:t>
            </a:r>
            <a:r>
              <a:rPr lang="de-DE" dirty="0"/>
              <a:t>, bei dem die Verknüpfungslogik direkt in der Abfrage angegeben wird, bieten Assoziationen eine deklarative Methode, um Beziehungen zwischen Entitäten auszudrücken, was die Lesbarkeit und Wartbarkeit des Codes verbessert.</a:t>
            </a:r>
          </a:p>
          <a:p>
            <a:endParaRPr lang="de-DE" dirty="0"/>
          </a:p>
          <a:p>
            <a:r>
              <a:rPr lang="de-DE" dirty="0"/>
              <a:t>5.) Wofür werden Kompositionen verwendet?</a:t>
            </a:r>
          </a:p>
          <a:p>
            <a:r>
              <a:rPr lang="de-DE" dirty="0"/>
              <a:t>Kompositionen werden in CDS Views verwendet, um eine starke hierarchische Beziehung zwischen Entitäten zu definieren, typischerweise zwischen einem übergeordneten und einem oder mehreren untergeordneten Elementen. Sie werden verwendet, um komplexe Geschäftsobjekte zu modellieren, die aus mehreren Teilen bestehen, wobei die Lebensdauer der untergeordneten Elemente direkt von der des übergeordneten Elements abhängt.</a:t>
            </a:r>
          </a:p>
          <a:p>
            <a:endParaRPr lang="de-DE" dirty="0"/>
          </a:p>
          <a:p>
            <a:r>
              <a:rPr lang="de-DE" dirty="0"/>
              <a:t>6.) Grundstruktur eines CDS</a:t>
            </a:r>
          </a:p>
          <a:p>
            <a:r>
              <a:rPr lang="de-DE" dirty="0"/>
              <a:t>Die Grundstruktur eines CDS View besteht aus:</a:t>
            </a:r>
          </a:p>
          <a:p>
            <a:endParaRPr lang="de-DE" dirty="0"/>
          </a:p>
          <a:p>
            <a:r>
              <a:rPr lang="de-DE" dirty="0"/>
              <a:t>Definitionsbereich: Hier wird der CDS View mit </a:t>
            </a:r>
            <a:r>
              <a:rPr lang="de-DE" dirty="0" err="1"/>
              <a:t>define</a:t>
            </a:r>
            <a:r>
              <a:rPr lang="de-DE" dirty="0"/>
              <a:t> </a:t>
            </a:r>
            <a:r>
              <a:rPr lang="de-DE" dirty="0" err="1"/>
              <a:t>view</a:t>
            </a:r>
            <a:r>
              <a:rPr lang="de-DE" dirty="0"/>
              <a:t> oder </a:t>
            </a:r>
            <a:r>
              <a:rPr lang="de-DE" dirty="0" err="1"/>
              <a:t>define</a:t>
            </a:r>
            <a:r>
              <a:rPr lang="de-DE" dirty="0"/>
              <a:t> </a:t>
            </a:r>
            <a:r>
              <a:rPr lang="de-DE" dirty="0" err="1"/>
              <a:t>view</a:t>
            </a:r>
            <a:r>
              <a:rPr lang="de-DE" dirty="0"/>
              <a:t> </a:t>
            </a:r>
            <a:r>
              <a:rPr lang="de-DE" dirty="0" err="1"/>
              <a:t>entity</a:t>
            </a:r>
            <a:r>
              <a:rPr lang="de-DE" dirty="0"/>
              <a:t> eingeleitet.</a:t>
            </a:r>
          </a:p>
          <a:p>
            <a:endParaRPr lang="de-DE" dirty="0"/>
          </a:p>
          <a:p>
            <a:r>
              <a:rPr lang="de-DE" dirty="0"/>
              <a:t>Auswahlbereich: Hier werden die Datenquellen (Tabellen oder andere Views) und die Felder, die im View enthalten sein sollen, spezifiziert.</a:t>
            </a:r>
          </a:p>
          <a:p>
            <a:endParaRPr lang="de-DE" dirty="0"/>
          </a:p>
          <a:p>
            <a:r>
              <a:rPr lang="de-DE" dirty="0"/>
              <a:t>Bedingungsbereich: Hier können Filterbedingungen angegeben werden, um die Datenmenge einzuschränken.</a:t>
            </a:r>
          </a:p>
          <a:p>
            <a:endParaRPr lang="de-DE" dirty="0"/>
          </a:p>
          <a:p>
            <a:r>
              <a:rPr lang="de-DE" dirty="0"/>
              <a:t>Assoziationen/Kompositionen: Optional können Beziehungen zu anderen Entitäten definiert werden.</a:t>
            </a:r>
          </a:p>
          <a:p>
            <a:endParaRPr lang="de-DE" dirty="0"/>
          </a:p>
          <a:p>
            <a:r>
              <a:rPr lang="de-DE" dirty="0"/>
              <a:t>7.) Wofür werden Annotationen verwendet?</a:t>
            </a:r>
          </a:p>
          <a:p>
            <a:r>
              <a:rPr lang="de-DE" dirty="0"/>
              <a:t>Annotationen in CDS Views werden verwendet, um zusätzliche Metadaten über die Struktur oder das Verhalten des Views zu definieren. Sie können Informationen über die Benutzeroberfläche, Sicherheitsaspekte, semantische Eigenschaften oder Optimierungshinweise enthalten. Annotationen erweitern die Funktionalität von CDS Views, ohne die eigentliche Logik der Datenabfrage zu ändern.</a:t>
            </a:r>
          </a:p>
        </p:txBody>
      </p:sp>
      <p:sp>
        <p:nvSpPr>
          <p:cNvPr id="4" name="Foliennummernplatzhalter 3"/>
          <p:cNvSpPr>
            <a:spLocks noGrp="1"/>
          </p:cNvSpPr>
          <p:nvPr>
            <p:ph type="sldNum" sz="quarter" idx="5"/>
          </p:nvPr>
        </p:nvSpPr>
        <p:spPr/>
        <p:txBody>
          <a:bodyPr/>
          <a:lstStyle/>
          <a:p>
            <a:fld id="{DC0C8601-5E09-0E4C-A79E-D4DC8377D91B}" type="slidenum">
              <a:rPr lang="de-DE" smtClean="0"/>
              <a:t>31</a:t>
            </a:fld>
            <a:endParaRPr lang="de-DE"/>
          </a:p>
        </p:txBody>
      </p:sp>
    </p:spTree>
    <p:extLst>
      <p:ext uri="{BB962C8B-B14F-4D97-AF65-F5344CB8AC3E}">
        <p14:creationId xmlns:p14="http://schemas.microsoft.com/office/powerpoint/2010/main" val="1016336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CCCCCC"/>
                </a:solidFill>
                <a:effectLst/>
                <a:highlight>
                  <a:srgbClr val="181818"/>
                </a:highlight>
                <a:latin typeface="Segoe WPC"/>
              </a:rPr>
              <a:t>In ABAP, die Verwendung von USING CLIENT in einem SELECT-Statement für den Zugriff auf einen CDS View wird nicht empfohlen, da CDS Views bereits im Kontext eines Mandanten (Client) ausgeführt werden. Der Mandant wird in der Regel durch die Anmeldedaten des Benutzers oder die Systemkonfiguration bestimmt. Um die Mandantentrennung in ABAP zu gewährleisten, sollten CDS Views so entworfen werden, dass sie die Mandantenabhängigkeit innerhalb ihrer Definition berücksichtigen, anstatt sie bei jedem SELECT-Aufruf explizit anzugeben.</a:t>
            </a:r>
          </a:p>
          <a:p>
            <a:pPr algn="l"/>
            <a:r>
              <a:rPr lang="de-DE" b="0" i="0" dirty="0">
                <a:solidFill>
                  <a:srgbClr val="CCCCCC"/>
                </a:solidFill>
                <a:effectLst/>
                <a:highlight>
                  <a:srgbClr val="181818"/>
                </a:highlight>
                <a:latin typeface="Segoe WPC"/>
              </a:rPr>
              <a:t>Um den Zugriff auf den CDS View </a:t>
            </a:r>
            <a:r>
              <a:rPr lang="de-DE" b="0" i="0" dirty="0" err="1">
                <a:solidFill>
                  <a:srgbClr val="CCCCCC"/>
                </a:solidFill>
                <a:effectLst/>
                <a:highlight>
                  <a:srgbClr val="181818"/>
                </a:highlight>
                <a:latin typeface="Segoe WPC"/>
              </a:rPr>
              <a:t>zilan_salesorder</a:t>
            </a:r>
            <a:r>
              <a:rPr lang="de-DE" b="0" i="0" dirty="0">
                <a:solidFill>
                  <a:srgbClr val="CCCCCC"/>
                </a:solidFill>
                <a:effectLst/>
                <a:highlight>
                  <a:srgbClr val="181818"/>
                </a:highlight>
                <a:latin typeface="Segoe WPC"/>
              </a:rPr>
              <a:t> für einen spezifischen Mandanten (in diesem Fall 840) zu beschränken, ohne USING CLIENT zu verwenden, sollte stattdessen eine WHERE-Klausel verwendet werden, die das Mandantenfeld (</a:t>
            </a:r>
            <a:r>
              <a:rPr lang="de-DE" b="0" i="0" u="none" strike="noStrike" dirty="0">
                <a:solidFill>
                  <a:srgbClr val="CCCCCC"/>
                </a:solidFill>
                <a:effectLst/>
                <a:highlight>
                  <a:srgbClr val="181818"/>
                </a:highlight>
                <a:latin typeface="Segoe WPC"/>
                <a:hlinkClick r:id="rId3" tooltip="d:\Project React Programming\Microservices with React NodeJs\Repositories\blog\Client"/>
              </a:rPr>
              <a:t>Client</a:t>
            </a:r>
            <a:r>
              <a:rPr lang="de-DE" b="0" i="0" dirty="0">
                <a:solidFill>
                  <a:srgbClr val="CCCCCC"/>
                </a:solidFill>
                <a:effectLst/>
                <a:highlight>
                  <a:srgbClr val="181818"/>
                </a:highlight>
                <a:latin typeface="Segoe WPC"/>
              </a:rPr>
              <a:t> oder ein äquivalentes Feld, das den Mandanten repräsentiert, oft Mandt in Standard SAP Tabellen) direkt filtert. Dies setzt voraus, dass der CDS View ein Feld für den Mandanten enthält, was bei mandantenabhängigen CDS Views der Fall sein sollte.</a:t>
            </a:r>
          </a:p>
          <a:p>
            <a:br>
              <a:rPr lang="de-DE" dirty="0"/>
            </a:br>
            <a:r>
              <a:rPr lang="en-US" dirty="0"/>
              <a:t>SELECT *</a:t>
            </a:r>
          </a:p>
          <a:p>
            <a:r>
              <a:rPr lang="en-US" dirty="0"/>
              <a:t>  FROM </a:t>
            </a:r>
            <a:r>
              <a:rPr lang="en-US" dirty="0" err="1"/>
              <a:t>zilan_salesorder</a:t>
            </a:r>
            <a:endParaRPr lang="en-US" dirty="0"/>
          </a:p>
          <a:p>
            <a:r>
              <a:rPr lang="en-US" dirty="0"/>
              <a:t>  WHERE Client = '840'</a:t>
            </a:r>
          </a:p>
          <a:p>
            <a:r>
              <a:rPr lang="en-US" dirty="0"/>
              <a:t>  INTO TABLE @DATA(lt_zsalesorder2).</a:t>
            </a:r>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33</a:t>
            </a:fld>
            <a:endParaRPr lang="de-DE"/>
          </a:p>
        </p:txBody>
      </p:sp>
    </p:spTree>
    <p:extLst>
      <p:ext uri="{BB962C8B-B14F-4D97-AF65-F5344CB8AC3E}">
        <p14:creationId xmlns:p14="http://schemas.microsoft.com/office/powerpoint/2010/main" val="2230271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Alternative für Report ABAP Class anlegen mit Interface IF_OO_ADT_CLASSRUN (dann </a:t>
            </a:r>
            <a:r>
              <a:rPr lang="de-DE" dirty="0" err="1"/>
              <a:t>Quickfix</a:t>
            </a:r>
            <a:r>
              <a:rPr lang="de-DE" dirty="0"/>
              <a:t> -&gt; Main Methode implementieren, dort den Code rein, dann ausführen als ABAP Programm in der Konsole)</a:t>
            </a:r>
          </a:p>
          <a:p>
            <a:endParaRPr lang="de-DE" dirty="0"/>
          </a:p>
          <a:p>
            <a:endParaRPr lang="de-DE" dirty="0"/>
          </a:p>
          <a:p>
            <a:r>
              <a:rPr lang="de-DE" dirty="0"/>
              <a:t>ÜBUNG MACHEN WIR ZUSAMMEN (Ich klicke vor, die TN klicken nach)</a:t>
            </a:r>
          </a:p>
          <a:p>
            <a:endParaRPr lang="de-DE" dirty="0"/>
          </a:p>
          <a:p>
            <a:r>
              <a:rPr lang="de-DE" dirty="0"/>
              <a:t>REPORT </a:t>
            </a:r>
            <a:r>
              <a:rPr lang="de-DE" dirty="0" err="1"/>
              <a:t>zfetch_sales_order_item_product</a:t>
            </a:r>
            <a:r>
              <a:rPr lang="de-DE" dirty="0"/>
              <a:t>.</a:t>
            </a:r>
          </a:p>
          <a:p>
            <a:endParaRPr lang="de-DE" dirty="0"/>
          </a:p>
          <a:p>
            <a:r>
              <a:rPr lang="de-DE" dirty="0"/>
              <a:t>TYPES: BEGIN OF </a:t>
            </a:r>
            <a:r>
              <a:rPr lang="de-DE" dirty="0" err="1"/>
              <a:t>ty_sales_order_product</a:t>
            </a:r>
            <a:r>
              <a:rPr lang="de-DE" dirty="0"/>
              <a:t>,</a:t>
            </a:r>
          </a:p>
          <a:p>
            <a:r>
              <a:rPr lang="de-DE" dirty="0"/>
              <a:t>         </a:t>
            </a:r>
            <a:r>
              <a:rPr lang="de-DE" dirty="0" err="1"/>
              <a:t>salesorder</a:t>
            </a:r>
            <a:r>
              <a:rPr lang="de-DE" dirty="0"/>
              <a:t>          TYPE </a:t>
            </a:r>
            <a:r>
              <a:rPr lang="de-DE" dirty="0" err="1"/>
              <a:t>zsalesorderitem-salesorder</a:t>
            </a:r>
            <a:r>
              <a:rPr lang="de-DE" dirty="0"/>
              <a:t>,</a:t>
            </a:r>
          </a:p>
          <a:p>
            <a:r>
              <a:rPr lang="de-DE" dirty="0"/>
              <a:t>         </a:t>
            </a:r>
            <a:r>
              <a:rPr lang="de-DE" dirty="0" err="1"/>
              <a:t>salesorderitem</a:t>
            </a:r>
            <a:r>
              <a:rPr lang="de-DE" dirty="0"/>
              <a:t>      TYPE </a:t>
            </a:r>
            <a:r>
              <a:rPr lang="de-DE" dirty="0" err="1"/>
              <a:t>zsalesorderitem-salesorderitem</a:t>
            </a:r>
            <a:r>
              <a:rPr lang="de-DE" dirty="0"/>
              <a:t>,</a:t>
            </a:r>
          </a:p>
          <a:p>
            <a:r>
              <a:rPr lang="de-DE" dirty="0"/>
              <a:t>         </a:t>
            </a:r>
            <a:r>
              <a:rPr lang="de-DE" dirty="0" err="1"/>
              <a:t>product</a:t>
            </a:r>
            <a:r>
              <a:rPr lang="de-DE" dirty="0"/>
              <a:t>             TYPE </a:t>
            </a:r>
            <a:r>
              <a:rPr lang="de-DE" dirty="0" err="1"/>
              <a:t>zproduct-product</a:t>
            </a:r>
            <a:r>
              <a:rPr lang="de-DE" dirty="0"/>
              <a:t>,</a:t>
            </a:r>
          </a:p>
          <a:p>
            <a:r>
              <a:rPr lang="de-DE" dirty="0"/>
              <a:t>         </a:t>
            </a:r>
            <a:r>
              <a:rPr lang="de-DE" dirty="0" err="1"/>
              <a:t>orderquantity</a:t>
            </a:r>
            <a:r>
              <a:rPr lang="de-DE" dirty="0"/>
              <a:t>       TYPE </a:t>
            </a:r>
            <a:r>
              <a:rPr lang="de-DE" dirty="0" err="1"/>
              <a:t>zsalesorderitem-orderquantity</a:t>
            </a:r>
            <a:r>
              <a:rPr lang="de-DE" dirty="0"/>
              <a:t>,</a:t>
            </a:r>
          </a:p>
          <a:p>
            <a:r>
              <a:rPr lang="de-DE" dirty="0"/>
              <a:t>         </a:t>
            </a:r>
            <a:r>
              <a:rPr lang="de-DE" dirty="0" err="1"/>
              <a:t>orderquantityunit</a:t>
            </a:r>
            <a:r>
              <a:rPr lang="de-DE" dirty="0"/>
              <a:t>   TYPE </a:t>
            </a:r>
            <a:r>
              <a:rPr lang="de-DE" dirty="0" err="1"/>
              <a:t>zsalesorderitem-orderquantityunit</a:t>
            </a:r>
            <a:r>
              <a:rPr lang="de-DE" dirty="0"/>
              <a:t>,</a:t>
            </a:r>
          </a:p>
          <a:p>
            <a:r>
              <a:rPr lang="de-DE" dirty="0"/>
              <a:t>         </a:t>
            </a:r>
            <a:r>
              <a:rPr lang="de-DE" dirty="0" err="1"/>
              <a:t>netamount</a:t>
            </a:r>
            <a:r>
              <a:rPr lang="de-DE" dirty="0"/>
              <a:t>           TYPE </a:t>
            </a:r>
            <a:r>
              <a:rPr lang="de-DE" dirty="0" err="1"/>
              <a:t>zsalesorderitem-netamount</a:t>
            </a:r>
            <a:r>
              <a:rPr lang="de-DE" dirty="0"/>
              <a:t>,</a:t>
            </a:r>
          </a:p>
          <a:p>
            <a:r>
              <a:rPr lang="de-DE" dirty="0"/>
              <a:t>         </a:t>
            </a:r>
            <a:r>
              <a:rPr lang="de-DE" dirty="0" err="1"/>
              <a:t>transactioncurrency</a:t>
            </a:r>
            <a:r>
              <a:rPr lang="de-DE" dirty="0"/>
              <a:t> TYPE </a:t>
            </a:r>
            <a:r>
              <a:rPr lang="de-DE" dirty="0" err="1"/>
              <a:t>zsalesorderitem-transactioncurrency</a:t>
            </a:r>
            <a:r>
              <a:rPr lang="de-DE" dirty="0"/>
              <a:t>,</a:t>
            </a:r>
          </a:p>
          <a:p>
            <a:r>
              <a:rPr lang="de-DE" dirty="0"/>
              <a:t>         </a:t>
            </a:r>
            <a:r>
              <a:rPr lang="de-DE" dirty="0" err="1"/>
              <a:t>creationdate</a:t>
            </a:r>
            <a:r>
              <a:rPr lang="de-DE" dirty="0"/>
              <a:t>        TYPE </a:t>
            </a:r>
            <a:r>
              <a:rPr lang="de-DE" dirty="0" err="1"/>
              <a:t>zsalesorderitem-creationdate</a:t>
            </a:r>
            <a:r>
              <a:rPr lang="de-DE" dirty="0"/>
              <a:t>,</a:t>
            </a:r>
          </a:p>
          <a:p>
            <a:r>
              <a:rPr lang="de-DE" dirty="0"/>
              <a:t>         </a:t>
            </a:r>
            <a:r>
              <a:rPr lang="de-DE" dirty="0" err="1"/>
              <a:t>product_type</a:t>
            </a:r>
            <a:r>
              <a:rPr lang="de-DE" dirty="0"/>
              <a:t>        TYPE </a:t>
            </a:r>
            <a:r>
              <a:rPr lang="de-DE" dirty="0" err="1"/>
              <a:t>zproduct-product_type</a:t>
            </a:r>
            <a:r>
              <a:rPr lang="de-DE" dirty="0"/>
              <a:t>,</a:t>
            </a:r>
          </a:p>
          <a:p>
            <a:r>
              <a:rPr lang="de-DE" dirty="0"/>
              <a:t>         </a:t>
            </a:r>
            <a:r>
              <a:rPr lang="de-DE" dirty="0" err="1"/>
              <a:t>price</a:t>
            </a:r>
            <a:r>
              <a:rPr lang="de-DE" dirty="0"/>
              <a:t>               TYPE </a:t>
            </a:r>
            <a:r>
              <a:rPr lang="de-DE" dirty="0" err="1"/>
              <a:t>zproduct-price</a:t>
            </a:r>
            <a:r>
              <a:rPr lang="de-DE" dirty="0"/>
              <a:t>,</a:t>
            </a:r>
          </a:p>
          <a:p>
            <a:r>
              <a:rPr lang="de-DE" dirty="0"/>
              <a:t>         </a:t>
            </a:r>
            <a:r>
              <a:rPr lang="de-DE" dirty="0" err="1"/>
              <a:t>currency</a:t>
            </a:r>
            <a:r>
              <a:rPr lang="de-DE" dirty="0"/>
              <a:t>            TYPE </a:t>
            </a:r>
            <a:r>
              <a:rPr lang="de-DE" dirty="0" err="1"/>
              <a:t>zproduct-currency</a:t>
            </a:r>
            <a:r>
              <a:rPr lang="de-DE" dirty="0"/>
              <a:t>,</a:t>
            </a:r>
          </a:p>
          <a:p>
            <a:r>
              <a:rPr lang="de-DE" dirty="0"/>
              <a:t>       END OF </a:t>
            </a:r>
            <a:r>
              <a:rPr lang="de-DE" dirty="0" err="1"/>
              <a:t>ty_sales_order_product</a:t>
            </a:r>
            <a:r>
              <a:rPr lang="de-DE" dirty="0"/>
              <a:t>.</a:t>
            </a:r>
          </a:p>
          <a:p>
            <a:endParaRPr lang="de-DE" dirty="0"/>
          </a:p>
          <a:p>
            <a:r>
              <a:rPr lang="de-DE" dirty="0"/>
              <a:t>DATA: </a:t>
            </a:r>
            <a:r>
              <a:rPr lang="de-DE" dirty="0" err="1"/>
              <a:t>it_sales_order_product</a:t>
            </a:r>
            <a:r>
              <a:rPr lang="de-DE" dirty="0"/>
              <a:t> TYPE TABLE OF </a:t>
            </a:r>
            <a:r>
              <a:rPr lang="de-DE" dirty="0" err="1"/>
              <a:t>ty_sales_order_product</a:t>
            </a:r>
            <a:r>
              <a:rPr lang="de-DE" dirty="0"/>
              <a:t>,</a:t>
            </a:r>
          </a:p>
          <a:p>
            <a:r>
              <a:rPr lang="de-DE" dirty="0"/>
              <a:t>      </a:t>
            </a:r>
            <a:r>
              <a:rPr lang="de-DE" dirty="0" err="1"/>
              <a:t>wa_sales_order_product</a:t>
            </a:r>
            <a:r>
              <a:rPr lang="de-DE" dirty="0"/>
              <a:t> TYPE </a:t>
            </a:r>
            <a:r>
              <a:rPr lang="de-DE" dirty="0" err="1"/>
              <a:t>ty_sales_order_product</a:t>
            </a:r>
            <a:r>
              <a:rPr lang="de-DE" dirty="0"/>
              <a:t>.</a:t>
            </a:r>
          </a:p>
          <a:p>
            <a:endParaRPr lang="de-DE" dirty="0"/>
          </a:p>
          <a:p>
            <a:r>
              <a:rPr lang="de-DE" dirty="0"/>
              <a:t>SELECT </a:t>
            </a:r>
            <a:r>
              <a:rPr lang="de-DE" dirty="0" err="1"/>
              <a:t>soi~salesorder</a:t>
            </a:r>
            <a:r>
              <a:rPr lang="de-DE" dirty="0"/>
              <a:t>, </a:t>
            </a:r>
            <a:r>
              <a:rPr lang="de-DE" dirty="0" err="1"/>
              <a:t>soi~salesorderitem</a:t>
            </a:r>
            <a:r>
              <a:rPr lang="de-DE" dirty="0"/>
              <a:t>, </a:t>
            </a:r>
            <a:r>
              <a:rPr lang="de-DE" dirty="0" err="1"/>
              <a:t>soi~product</a:t>
            </a:r>
            <a:r>
              <a:rPr lang="de-DE" dirty="0"/>
              <a:t>, </a:t>
            </a:r>
            <a:r>
              <a:rPr lang="de-DE" dirty="0" err="1"/>
              <a:t>soi~orderquantity</a:t>
            </a:r>
            <a:r>
              <a:rPr lang="de-DE" dirty="0"/>
              <a:t>,</a:t>
            </a:r>
          </a:p>
          <a:p>
            <a:r>
              <a:rPr lang="de-DE" dirty="0"/>
              <a:t>       </a:t>
            </a:r>
            <a:r>
              <a:rPr lang="de-DE" dirty="0" err="1"/>
              <a:t>soi~orderquantityunit</a:t>
            </a:r>
            <a:r>
              <a:rPr lang="de-DE" dirty="0"/>
              <a:t>, </a:t>
            </a:r>
            <a:r>
              <a:rPr lang="de-DE" dirty="0" err="1"/>
              <a:t>soi~netamount</a:t>
            </a:r>
            <a:r>
              <a:rPr lang="de-DE" dirty="0"/>
              <a:t>, </a:t>
            </a:r>
            <a:r>
              <a:rPr lang="de-DE" dirty="0" err="1"/>
              <a:t>soi~transactioncurrency</a:t>
            </a:r>
            <a:r>
              <a:rPr lang="de-DE" dirty="0"/>
              <a:t>, </a:t>
            </a:r>
            <a:r>
              <a:rPr lang="de-DE" dirty="0" err="1"/>
              <a:t>soi~creationdate</a:t>
            </a:r>
            <a:r>
              <a:rPr lang="de-DE" dirty="0"/>
              <a:t>,</a:t>
            </a:r>
          </a:p>
          <a:p>
            <a:r>
              <a:rPr lang="de-DE" dirty="0"/>
              <a:t>       </a:t>
            </a:r>
            <a:r>
              <a:rPr lang="de-DE" dirty="0" err="1"/>
              <a:t>p~product_type</a:t>
            </a:r>
            <a:r>
              <a:rPr lang="de-DE" dirty="0"/>
              <a:t>, </a:t>
            </a:r>
            <a:r>
              <a:rPr lang="de-DE" dirty="0" err="1"/>
              <a:t>p~price</a:t>
            </a:r>
            <a:r>
              <a:rPr lang="de-DE" dirty="0"/>
              <a:t>, </a:t>
            </a:r>
            <a:r>
              <a:rPr lang="de-DE" dirty="0" err="1"/>
              <a:t>p~currency</a:t>
            </a:r>
            <a:endParaRPr lang="de-DE" dirty="0"/>
          </a:p>
          <a:p>
            <a:r>
              <a:rPr lang="de-DE" dirty="0"/>
              <a:t>  FROM </a:t>
            </a:r>
            <a:r>
              <a:rPr lang="de-DE" dirty="0" err="1"/>
              <a:t>zi_salesorderitem</a:t>
            </a:r>
            <a:r>
              <a:rPr lang="de-DE" dirty="0"/>
              <a:t> AS </a:t>
            </a:r>
            <a:r>
              <a:rPr lang="de-DE" dirty="0" err="1"/>
              <a:t>soi</a:t>
            </a:r>
            <a:endParaRPr lang="de-DE" dirty="0"/>
          </a:p>
          <a:p>
            <a:r>
              <a:rPr lang="de-DE" dirty="0"/>
              <a:t>  INNER JOIN </a:t>
            </a:r>
            <a:r>
              <a:rPr lang="de-DE" dirty="0" err="1"/>
              <a:t>zi_product</a:t>
            </a:r>
            <a:r>
              <a:rPr lang="de-DE" dirty="0"/>
              <a:t> AS p ON </a:t>
            </a:r>
            <a:r>
              <a:rPr lang="de-DE" dirty="0" err="1"/>
              <a:t>soi~product</a:t>
            </a:r>
            <a:r>
              <a:rPr lang="de-DE" dirty="0"/>
              <a:t> = </a:t>
            </a:r>
            <a:r>
              <a:rPr lang="de-DE" dirty="0" err="1"/>
              <a:t>p~product</a:t>
            </a:r>
            <a:endParaRPr lang="de-DE" dirty="0"/>
          </a:p>
          <a:p>
            <a:r>
              <a:rPr lang="de-DE" dirty="0"/>
              <a:t>  INTO TABLE @it_sales_order_product.</a:t>
            </a:r>
          </a:p>
          <a:p>
            <a:endParaRPr lang="de-DE" dirty="0"/>
          </a:p>
          <a:p>
            <a:r>
              <a:rPr lang="de-DE" dirty="0"/>
              <a:t>IF </a:t>
            </a:r>
            <a:r>
              <a:rPr lang="de-DE" dirty="0" err="1"/>
              <a:t>sy-subrc</a:t>
            </a:r>
            <a:r>
              <a:rPr lang="de-DE" dirty="0"/>
              <a:t> = 0.</a:t>
            </a:r>
          </a:p>
          <a:p>
            <a:r>
              <a:rPr lang="de-DE" dirty="0"/>
              <a:t>  LOOP AT </a:t>
            </a:r>
            <a:r>
              <a:rPr lang="de-DE" dirty="0" err="1"/>
              <a:t>it_sales_order_product</a:t>
            </a:r>
            <a:r>
              <a:rPr lang="de-DE" dirty="0"/>
              <a:t> INTO </a:t>
            </a:r>
            <a:r>
              <a:rPr lang="de-DE" dirty="0" err="1"/>
              <a:t>wa_sales_order_product</a:t>
            </a:r>
            <a:r>
              <a:rPr lang="de-DE" dirty="0"/>
              <a:t>.</a:t>
            </a:r>
          </a:p>
          <a:p>
            <a:r>
              <a:rPr lang="de-DE" dirty="0"/>
              <a:t>    WRITE: / </a:t>
            </a:r>
            <a:r>
              <a:rPr lang="de-DE" dirty="0" err="1"/>
              <a:t>wa_sales_order_product-salesorder</a:t>
            </a:r>
            <a:r>
              <a:rPr lang="de-DE" dirty="0"/>
              <a:t>, </a:t>
            </a:r>
            <a:r>
              <a:rPr lang="de-DE" dirty="0" err="1"/>
              <a:t>wa_sales_order_product-salesorderitem</a:t>
            </a:r>
            <a:r>
              <a:rPr lang="de-DE" dirty="0"/>
              <a:t>,</a:t>
            </a:r>
          </a:p>
          <a:p>
            <a:r>
              <a:rPr lang="de-DE" dirty="0"/>
              <a:t>             </a:t>
            </a:r>
            <a:r>
              <a:rPr lang="de-DE" dirty="0" err="1"/>
              <a:t>wa_sales_order_product-product</a:t>
            </a:r>
            <a:r>
              <a:rPr lang="de-DE" dirty="0"/>
              <a:t>, </a:t>
            </a:r>
            <a:r>
              <a:rPr lang="de-DE" dirty="0" err="1"/>
              <a:t>wa_sales_order_product-orderquantity</a:t>
            </a:r>
            <a:r>
              <a:rPr lang="de-DE" dirty="0"/>
              <a:t>,</a:t>
            </a:r>
          </a:p>
          <a:p>
            <a:r>
              <a:rPr lang="de-DE" dirty="0"/>
              <a:t>             </a:t>
            </a:r>
            <a:r>
              <a:rPr lang="de-DE" dirty="0" err="1"/>
              <a:t>wa_sales_order_product-orderquantityunit</a:t>
            </a:r>
            <a:r>
              <a:rPr lang="de-DE" dirty="0"/>
              <a:t>, </a:t>
            </a:r>
            <a:r>
              <a:rPr lang="de-DE" dirty="0" err="1"/>
              <a:t>wa_sales_order_product-netamount</a:t>
            </a:r>
            <a:r>
              <a:rPr lang="de-DE" dirty="0"/>
              <a:t>,</a:t>
            </a:r>
          </a:p>
          <a:p>
            <a:r>
              <a:rPr lang="de-DE" dirty="0"/>
              <a:t>             </a:t>
            </a:r>
            <a:r>
              <a:rPr lang="de-DE" dirty="0" err="1"/>
              <a:t>wa_sales_order_product-transactioncurrency</a:t>
            </a:r>
            <a:r>
              <a:rPr lang="de-DE" dirty="0"/>
              <a:t>, </a:t>
            </a:r>
            <a:r>
              <a:rPr lang="de-DE" dirty="0" err="1"/>
              <a:t>wa_sales_order_product-creationdate</a:t>
            </a:r>
            <a:r>
              <a:rPr lang="de-DE" dirty="0"/>
              <a:t>,</a:t>
            </a:r>
          </a:p>
          <a:p>
            <a:r>
              <a:rPr lang="de-DE" dirty="0"/>
              <a:t>             </a:t>
            </a:r>
            <a:r>
              <a:rPr lang="de-DE" dirty="0" err="1"/>
              <a:t>wa_sales_order_product-product_type</a:t>
            </a:r>
            <a:r>
              <a:rPr lang="de-DE" dirty="0"/>
              <a:t>, </a:t>
            </a:r>
            <a:r>
              <a:rPr lang="de-DE" dirty="0" err="1"/>
              <a:t>wa_sales_order_product-price</a:t>
            </a:r>
            <a:r>
              <a:rPr lang="de-DE" dirty="0"/>
              <a:t>,</a:t>
            </a:r>
          </a:p>
          <a:p>
            <a:r>
              <a:rPr lang="de-DE" dirty="0"/>
              <a:t>             </a:t>
            </a:r>
            <a:r>
              <a:rPr lang="de-DE" dirty="0" err="1"/>
              <a:t>wa_sales_order_product-currency</a:t>
            </a:r>
            <a:r>
              <a:rPr lang="de-DE" dirty="0"/>
              <a:t>.</a:t>
            </a:r>
          </a:p>
          <a:p>
            <a:r>
              <a:rPr lang="de-DE" dirty="0"/>
              <a:t>  ENDLOOP.</a:t>
            </a:r>
          </a:p>
          <a:p>
            <a:r>
              <a:rPr lang="de-DE" dirty="0"/>
              <a:t>ELSE.</a:t>
            </a:r>
          </a:p>
          <a:p>
            <a:r>
              <a:rPr lang="de-DE" dirty="0"/>
              <a:t>  WRITE: / '</a:t>
            </a:r>
            <a:r>
              <a:rPr lang="de-DE" dirty="0" err="1"/>
              <a:t>No</a:t>
            </a:r>
            <a:r>
              <a:rPr lang="de-DE" dirty="0"/>
              <a:t> </a:t>
            </a:r>
            <a:r>
              <a:rPr lang="de-DE" dirty="0" err="1"/>
              <a:t>data</a:t>
            </a:r>
            <a:r>
              <a:rPr lang="de-DE" dirty="0"/>
              <a:t> </a:t>
            </a:r>
            <a:r>
              <a:rPr lang="de-DE" dirty="0" err="1"/>
              <a:t>found</a:t>
            </a:r>
            <a:r>
              <a:rPr lang="de-DE" dirty="0"/>
              <a:t>'.</a:t>
            </a:r>
          </a:p>
          <a:p>
            <a:r>
              <a:rPr lang="de-DE" dirty="0"/>
              <a:t>ENDIF.</a:t>
            </a:r>
            <a:br>
              <a:rPr lang="de-DE" dirty="0"/>
            </a:br>
            <a:br>
              <a:rPr lang="de-DE" dirty="0"/>
            </a:br>
            <a:br>
              <a:rPr lang="de-DE" dirty="0"/>
            </a:br>
            <a:r>
              <a:rPr lang="de-DE" dirty="0"/>
              <a:t>ODER:</a:t>
            </a:r>
            <a:br>
              <a:rPr lang="de-DE" dirty="0"/>
            </a:br>
            <a:r>
              <a:rPr lang="en-US" dirty="0"/>
              <a:t>SELECT \_product-product            AS product,</a:t>
            </a:r>
          </a:p>
          <a:p>
            <a:r>
              <a:rPr lang="en-US" dirty="0"/>
              <a:t>       \_product-</a:t>
            </a:r>
            <a:r>
              <a:rPr lang="en-US" dirty="0" err="1"/>
              <a:t>producttype</a:t>
            </a:r>
            <a:r>
              <a:rPr lang="en-US" dirty="0"/>
              <a:t>        AS </a:t>
            </a:r>
            <a:r>
              <a:rPr lang="en-US" dirty="0" err="1"/>
              <a:t>producttype</a:t>
            </a:r>
            <a:r>
              <a:rPr lang="en-US" dirty="0"/>
              <a:t>,</a:t>
            </a:r>
          </a:p>
          <a:p>
            <a:r>
              <a:rPr lang="en-US" dirty="0"/>
              <a:t>       \_product-</a:t>
            </a:r>
            <a:r>
              <a:rPr lang="en-US" dirty="0" err="1"/>
              <a:t>authorizationgroup</a:t>
            </a:r>
            <a:r>
              <a:rPr lang="en-US" dirty="0"/>
              <a:t> AS </a:t>
            </a:r>
            <a:r>
              <a:rPr lang="en-US" dirty="0" err="1"/>
              <a:t>authorizationgroup</a:t>
            </a:r>
            <a:r>
              <a:rPr lang="en-US" dirty="0"/>
              <a:t>,</a:t>
            </a:r>
          </a:p>
          <a:p>
            <a:r>
              <a:rPr lang="en-US" dirty="0"/>
              <a:t>       \_product-</a:t>
            </a:r>
            <a:r>
              <a:rPr lang="en-US" dirty="0" err="1"/>
              <a:t>creationdatetime</a:t>
            </a:r>
            <a:r>
              <a:rPr lang="en-US" dirty="0"/>
              <a:t>   AS </a:t>
            </a:r>
            <a:r>
              <a:rPr lang="en-US" dirty="0" err="1"/>
              <a:t>creationdatetime</a:t>
            </a:r>
            <a:endParaRPr lang="en-US" dirty="0"/>
          </a:p>
          <a:p>
            <a:r>
              <a:rPr lang="en-US" dirty="0"/>
              <a:t>   FROM </a:t>
            </a:r>
            <a:r>
              <a:rPr lang="en-US" dirty="0" err="1"/>
              <a:t>zi_salesorderitem</a:t>
            </a:r>
            <a:endParaRPr lang="en-US" dirty="0"/>
          </a:p>
          <a:p>
            <a:r>
              <a:rPr lang="en-US" dirty="0"/>
              <a:t>   WHERE </a:t>
            </a:r>
            <a:r>
              <a:rPr lang="en-US" dirty="0" err="1"/>
              <a:t>zi_salesorderitem~salesorder</a:t>
            </a:r>
            <a:r>
              <a:rPr lang="en-US" dirty="0"/>
              <a:t> = 'S1'</a:t>
            </a:r>
          </a:p>
          <a:p>
            <a:r>
              <a:rPr lang="en-US" dirty="0"/>
              <a:t>     AND \_product-product IS NOT NULL</a:t>
            </a:r>
          </a:p>
          <a:p>
            <a:r>
              <a:rPr lang="en-US" dirty="0"/>
              <a:t>   INTO TABLE @DATA(lt_zi_product).</a:t>
            </a:r>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34</a:t>
            </a:fld>
            <a:endParaRPr lang="de-DE"/>
          </a:p>
        </p:txBody>
      </p:sp>
    </p:spTree>
    <p:extLst>
      <p:ext uri="{BB962C8B-B14F-4D97-AF65-F5344CB8AC3E}">
        <p14:creationId xmlns:p14="http://schemas.microsoft.com/office/powerpoint/2010/main" val="3983181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SELECT \_</a:t>
            </a:r>
            <a:r>
              <a:rPr lang="de-DE" dirty="0" err="1"/>
              <a:t>salesorder-salesordertype</a:t>
            </a:r>
            <a:r>
              <a:rPr lang="de-DE" dirty="0"/>
              <a:t>,</a:t>
            </a:r>
          </a:p>
          <a:p>
            <a:r>
              <a:rPr lang="de-DE" dirty="0"/>
              <a:t>       \_</a:t>
            </a:r>
            <a:r>
              <a:rPr lang="de-DE" dirty="0" err="1"/>
              <a:t>salesorderitem</a:t>
            </a:r>
            <a:r>
              <a:rPr lang="de-DE" dirty="0"/>
              <a:t>\_</a:t>
            </a:r>
            <a:r>
              <a:rPr lang="de-DE" dirty="0" err="1"/>
              <a:t>product</a:t>
            </a:r>
            <a:r>
              <a:rPr lang="de-DE" dirty="0"/>
              <a:t>\_</a:t>
            </a:r>
            <a:r>
              <a:rPr lang="de-DE" dirty="0" err="1"/>
              <a:t>text</a:t>
            </a:r>
            <a:r>
              <a:rPr lang="de-DE" dirty="0"/>
              <a:t>[ (1) INNER :</a:t>
            </a:r>
          </a:p>
          <a:p>
            <a:r>
              <a:rPr lang="de-DE" dirty="0"/>
              <a:t>                                         WHERE </a:t>
            </a:r>
            <a:r>
              <a:rPr lang="de-DE" dirty="0" err="1"/>
              <a:t>language</a:t>
            </a:r>
            <a:r>
              <a:rPr lang="de-DE" dirty="0"/>
              <a:t> = 'E' ]-</a:t>
            </a:r>
            <a:r>
              <a:rPr lang="de-DE" dirty="0" err="1"/>
              <a:t>productname</a:t>
            </a:r>
            <a:endParaRPr lang="de-DE" dirty="0"/>
          </a:p>
          <a:p>
            <a:r>
              <a:rPr lang="de-DE" dirty="0"/>
              <a:t>   FROM </a:t>
            </a:r>
            <a:r>
              <a:rPr lang="de-DE" dirty="0" err="1"/>
              <a:t>zi_salesorderscheduleline</a:t>
            </a:r>
            <a:endParaRPr lang="de-DE" dirty="0"/>
          </a:p>
          <a:p>
            <a:r>
              <a:rPr lang="de-DE" dirty="0"/>
              <a:t>   WHERE \_</a:t>
            </a:r>
            <a:r>
              <a:rPr lang="de-DE" dirty="0" err="1"/>
              <a:t>salesorderitem</a:t>
            </a:r>
            <a:r>
              <a:rPr lang="de-DE" dirty="0"/>
              <a:t>\_</a:t>
            </a:r>
            <a:r>
              <a:rPr lang="de-DE" dirty="0" err="1"/>
              <a:t>product-producttype</a:t>
            </a:r>
            <a:r>
              <a:rPr lang="de-DE" dirty="0"/>
              <a:t> EQ 'FERT'</a:t>
            </a:r>
          </a:p>
          <a:p>
            <a:r>
              <a:rPr lang="de-DE" dirty="0"/>
              <a:t>   INTO TABLE @DATA(lt_result2).</a:t>
            </a:r>
          </a:p>
          <a:p>
            <a:endParaRPr lang="de-DE" dirty="0"/>
          </a:p>
          <a:p>
            <a:r>
              <a:rPr lang="de-DE" dirty="0"/>
              <a:t>*####################################################################</a:t>
            </a:r>
          </a:p>
          <a:p>
            <a:endParaRPr lang="de-DE" dirty="0"/>
          </a:p>
          <a:p>
            <a:r>
              <a:rPr lang="de-DE" dirty="0"/>
              <a:t>SELECT \_</a:t>
            </a:r>
            <a:r>
              <a:rPr lang="de-DE" dirty="0" err="1"/>
              <a:t>salesorder-salesordertype</a:t>
            </a:r>
            <a:r>
              <a:rPr lang="de-DE" dirty="0"/>
              <a:t>,</a:t>
            </a:r>
          </a:p>
          <a:p>
            <a:r>
              <a:rPr lang="de-DE" dirty="0"/>
              <a:t>       \_</a:t>
            </a:r>
            <a:r>
              <a:rPr lang="de-DE" dirty="0" err="1"/>
              <a:t>salesorderitem</a:t>
            </a:r>
            <a:r>
              <a:rPr lang="de-DE" dirty="0"/>
              <a:t>\_</a:t>
            </a:r>
            <a:r>
              <a:rPr lang="de-DE" dirty="0" err="1"/>
              <a:t>product</a:t>
            </a:r>
            <a:r>
              <a:rPr lang="de-DE" dirty="0"/>
              <a:t>\_</a:t>
            </a:r>
            <a:r>
              <a:rPr lang="de-DE" dirty="0" err="1"/>
              <a:t>text</a:t>
            </a:r>
            <a:r>
              <a:rPr lang="de-DE" dirty="0"/>
              <a:t>[ (1) LEFT OUTER : WHERE </a:t>
            </a:r>
            <a:r>
              <a:rPr lang="de-DE" dirty="0" err="1"/>
              <a:t>language</a:t>
            </a:r>
            <a:r>
              <a:rPr lang="de-DE" dirty="0"/>
              <a:t> = @sy-langu ]-</a:t>
            </a:r>
            <a:r>
              <a:rPr lang="de-DE" dirty="0" err="1"/>
              <a:t>productname</a:t>
            </a:r>
            <a:endParaRPr lang="de-DE" dirty="0"/>
          </a:p>
          <a:p>
            <a:r>
              <a:rPr lang="de-DE" dirty="0"/>
              <a:t>   FROM </a:t>
            </a:r>
            <a:r>
              <a:rPr lang="de-DE" dirty="0" err="1"/>
              <a:t>zi_salesorderscheduleline</a:t>
            </a:r>
            <a:endParaRPr lang="de-DE" dirty="0"/>
          </a:p>
          <a:p>
            <a:r>
              <a:rPr lang="de-DE" dirty="0"/>
              <a:t>   WHERE \_</a:t>
            </a:r>
            <a:r>
              <a:rPr lang="de-DE" dirty="0" err="1"/>
              <a:t>salesorderitem</a:t>
            </a:r>
            <a:r>
              <a:rPr lang="de-DE" dirty="0"/>
              <a:t>\_</a:t>
            </a:r>
            <a:r>
              <a:rPr lang="de-DE" dirty="0" err="1"/>
              <a:t>product-producttype</a:t>
            </a:r>
            <a:r>
              <a:rPr lang="de-DE" dirty="0"/>
              <a:t> EQ 'FERT'</a:t>
            </a:r>
          </a:p>
          <a:p>
            <a:r>
              <a:rPr lang="de-DE" dirty="0"/>
              <a:t>   INTO TABLE @DATA(lt_result2b).</a:t>
            </a:r>
          </a:p>
          <a:p>
            <a:endParaRPr lang="de-DE" dirty="0"/>
          </a:p>
          <a:p>
            <a:endParaRPr lang="de-DE" dirty="0"/>
          </a:p>
          <a:p>
            <a:endParaRPr lang="de-DE" dirty="0"/>
          </a:p>
          <a:p>
            <a:pPr algn="l"/>
            <a:r>
              <a:rPr lang="de-DE" b="1" i="0" dirty="0">
                <a:solidFill>
                  <a:srgbClr val="CCCCCC"/>
                </a:solidFill>
                <a:effectLst/>
                <a:highlight>
                  <a:srgbClr val="181818"/>
                </a:highlight>
                <a:latin typeface="Segoe WPC"/>
              </a:rPr>
              <a:t>Erklärung der speziellen Zeichen:</a:t>
            </a:r>
          </a:p>
          <a:p>
            <a:pPr algn="l">
              <a:buFont typeface="Arial" panose="020B0604020202020204" pitchFamily="34" charset="0"/>
              <a:buChar char="•"/>
            </a:pPr>
            <a:r>
              <a:rPr lang="de-DE" b="1" i="0" dirty="0">
                <a:solidFill>
                  <a:srgbClr val="CCCCCC"/>
                </a:solidFill>
                <a:effectLst/>
                <a:highlight>
                  <a:srgbClr val="181818"/>
                </a:highlight>
                <a:latin typeface="Segoe WPC"/>
              </a:rPr>
              <a:t>_ (Unterstrich) vor Assoziationen</a:t>
            </a:r>
            <a:r>
              <a:rPr lang="de-DE" b="0" i="0" dirty="0">
                <a:solidFill>
                  <a:srgbClr val="CCCCCC"/>
                </a:solidFill>
                <a:effectLst/>
                <a:highlight>
                  <a:srgbClr val="181818"/>
                </a:highlight>
                <a:latin typeface="Segoe WPC"/>
              </a:rPr>
              <a:t>: Im Kontext von ABAP CDS Views dient der Unterstrich _ als Präfix für Assoziationen. Assoziationen sind Verknüpfungen zwischen verschiedenen CDS Views oder zwischen CDS Views und Tabellen, die es ermöglichen, Daten aus verbundenen Entitäten abzufragen, ohne explizite JOINs formulieren zu müssen. In deinem Beispiel:</a:t>
            </a: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_</a:t>
            </a:r>
            <a:r>
              <a:rPr lang="de-DE" b="0" i="0" dirty="0" err="1">
                <a:solidFill>
                  <a:srgbClr val="CCCCCC"/>
                </a:solidFill>
                <a:effectLst/>
                <a:highlight>
                  <a:srgbClr val="181818"/>
                </a:highlight>
                <a:latin typeface="Segoe WPC"/>
              </a:rPr>
              <a:t>salesorder</a:t>
            </a:r>
            <a:r>
              <a:rPr lang="de-DE" b="0" i="0" dirty="0">
                <a:solidFill>
                  <a:srgbClr val="CCCCCC"/>
                </a:solidFill>
                <a:effectLst/>
                <a:highlight>
                  <a:srgbClr val="181818"/>
                </a:highlight>
                <a:latin typeface="Segoe WPC"/>
              </a:rPr>
              <a:t> bezieht sich auf eine Assoziation, die Daten aus der mit </a:t>
            </a:r>
            <a:r>
              <a:rPr lang="de-DE" b="0" i="0" dirty="0" err="1">
                <a:solidFill>
                  <a:srgbClr val="CCCCCC"/>
                </a:solidFill>
                <a:effectLst/>
                <a:highlight>
                  <a:srgbClr val="181818"/>
                </a:highlight>
                <a:latin typeface="Segoe WPC"/>
              </a:rPr>
              <a:t>zi_salesorderscheduleline</a:t>
            </a:r>
            <a:r>
              <a:rPr lang="de-DE" b="0" i="0" dirty="0">
                <a:solidFill>
                  <a:srgbClr val="CCCCCC"/>
                </a:solidFill>
                <a:effectLst/>
                <a:highlight>
                  <a:srgbClr val="181818"/>
                </a:highlight>
                <a:latin typeface="Segoe WPC"/>
              </a:rPr>
              <a:t> verbundenen </a:t>
            </a:r>
            <a:r>
              <a:rPr lang="de-DE" b="0" i="0" dirty="0" err="1">
                <a:solidFill>
                  <a:srgbClr val="CCCCCC"/>
                </a:solidFill>
                <a:effectLst/>
                <a:highlight>
                  <a:srgbClr val="181818"/>
                </a:highlight>
                <a:latin typeface="Segoe WPC"/>
              </a:rPr>
              <a:t>salesorder</a:t>
            </a:r>
            <a:r>
              <a:rPr lang="de-DE" b="0" i="0" dirty="0">
                <a:solidFill>
                  <a:srgbClr val="CCCCCC"/>
                </a:solidFill>
                <a:effectLst/>
                <a:highlight>
                  <a:srgbClr val="181818"/>
                </a:highlight>
                <a:latin typeface="Segoe WPC"/>
              </a:rPr>
              <a:t>-Entität abruft.</a:t>
            </a: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_</a:t>
            </a:r>
            <a:r>
              <a:rPr lang="de-DE" b="0" i="0" dirty="0" err="1">
                <a:solidFill>
                  <a:srgbClr val="CCCCCC"/>
                </a:solidFill>
                <a:effectLst/>
                <a:highlight>
                  <a:srgbClr val="181818"/>
                </a:highlight>
                <a:latin typeface="Segoe WPC"/>
              </a:rPr>
              <a:t>salesorderitem_product</a:t>
            </a:r>
            <a:r>
              <a:rPr lang="de-DE" b="0" i="0" dirty="0">
                <a:solidFill>
                  <a:srgbClr val="CCCCCC"/>
                </a:solidFill>
                <a:effectLst/>
                <a:highlight>
                  <a:srgbClr val="181818"/>
                </a:highlight>
                <a:latin typeface="Segoe WPC"/>
              </a:rPr>
              <a:t> bezieht sich auf eine verschachtelte Assoziation, die über </a:t>
            </a:r>
            <a:r>
              <a:rPr lang="de-DE" b="0" i="0" dirty="0" err="1">
                <a:solidFill>
                  <a:srgbClr val="CCCCCC"/>
                </a:solidFill>
                <a:effectLst/>
                <a:highlight>
                  <a:srgbClr val="181818"/>
                </a:highlight>
                <a:latin typeface="Segoe WPC"/>
              </a:rPr>
              <a:t>salesorderitem</a:t>
            </a:r>
            <a:r>
              <a:rPr lang="de-DE" b="0" i="0" dirty="0">
                <a:solidFill>
                  <a:srgbClr val="CCCCCC"/>
                </a:solidFill>
                <a:effectLst/>
                <a:highlight>
                  <a:srgbClr val="181818"/>
                </a:highlight>
                <a:latin typeface="Segoe WPC"/>
              </a:rPr>
              <a:t> zu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führt.</a:t>
            </a: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_</a:t>
            </a:r>
            <a:r>
              <a:rPr lang="de-DE" b="0" i="0" dirty="0" err="1">
                <a:solidFill>
                  <a:srgbClr val="CCCCCC"/>
                </a:solidFill>
                <a:effectLst/>
                <a:highlight>
                  <a:srgbClr val="181818"/>
                </a:highlight>
                <a:latin typeface="Segoe WPC"/>
              </a:rPr>
              <a:t>salesorderitem_product_text</a:t>
            </a:r>
            <a:r>
              <a:rPr lang="de-DE" b="0" i="0" dirty="0">
                <a:solidFill>
                  <a:srgbClr val="CCCCCC"/>
                </a:solidFill>
                <a:effectLst/>
                <a:highlight>
                  <a:srgbClr val="181818"/>
                </a:highlight>
                <a:latin typeface="Segoe WPC"/>
              </a:rPr>
              <a:t> ist eine weitere Ebene der Assoziation, die auf Texte zu Produkten verweist.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1" i="0" dirty="0">
                <a:solidFill>
                  <a:srgbClr val="CCCCCC"/>
                </a:solidFill>
                <a:effectLst/>
                <a:highlight>
                  <a:srgbClr val="181818"/>
                </a:highlight>
                <a:latin typeface="Segoe WPC"/>
              </a:rPr>
              <a:t>[ (1) INNER : WHERE </a:t>
            </a:r>
            <a:r>
              <a:rPr lang="de-DE" b="1" i="0" dirty="0" err="1">
                <a:solidFill>
                  <a:srgbClr val="CCCCCC"/>
                </a:solidFill>
                <a:effectLst/>
                <a:highlight>
                  <a:srgbClr val="181818"/>
                </a:highlight>
                <a:latin typeface="Segoe WPC"/>
              </a:rPr>
              <a:t>language</a:t>
            </a:r>
            <a:r>
              <a:rPr lang="de-DE" b="1" i="0" dirty="0">
                <a:solidFill>
                  <a:srgbClr val="CCCCCC"/>
                </a:solidFill>
                <a:effectLst/>
                <a:highlight>
                  <a:srgbClr val="181818"/>
                </a:highlight>
                <a:latin typeface="Segoe WPC"/>
              </a:rPr>
              <a:t> = 'E' ]</a:t>
            </a:r>
            <a:r>
              <a:rPr lang="de-DE" b="0" i="0" dirty="0">
                <a:solidFill>
                  <a:srgbClr val="CCCCCC"/>
                </a:solidFill>
                <a:effectLst/>
                <a:highlight>
                  <a:srgbClr val="181818"/>
                </a:highlight>
                <a:latin typeface="Segoe WPC"/>
              </a:rPr>
              <a:t>: Diese Syntax wird verwendet, um eine Bedingung (hier: </a:t>
            </a:r>
            <a:r>
              <a:rPr lang="de-DE" b="0" i="0" dirty="0" err="1">
                <a:solidFill>
                  <a:srgbClr val="CCCCCC"/>
                </a:solidFill>
                <a:effectLst/>
                <a:highlight>
                  <a:srgbClr val="181818"/>
                </a:highlight>
                <a:latin typeface="Segoe WPC"/>
              </a:rPr>
              <a:t>language</a:t>
            </a:r>
            <a:r>
              <a:rPr lang="de-DE" b="0" i="0" dirty="0">
                <a:solidFill>
                  <a:srgbClr val="CCCCCC"/>
                </a:solidFill>
                <a:effectLst/>
                <a:highlight>
                  <a:srgbClr val="181818"/>
                </a:highlight>
                <a:latin typeface="Segoe WPC"/>
              </a:rPr>
              <a:t> = 'E') auf die Ergebnisse der Assoziation anzuwenden und dabei nur den ersten passenden Eintrag ((1)) zurückzugeben. Es handelt sich um eine sogenannte "Path Expression" mit einer Filterbedingung, die spezifisch für die selektierte Assoziation ist. In diesem Fall wird aus der </a:t>
            </a:r>
            <a:r>
              <a:rPr lang="de-DE" b="0" i="0" dirty="0" err="1">
                <a:solidFill>
                  <a:srgbClr val="CCCCCC"/>
                </a:solidFill>
                <a:effectLst/>
                <a:highlight>
                  <a:srgbClr val="181818"/>
                </a:highlight>
                <a:latin typeface="Segoe WPC"/>
              </a:rPr>
              <a:t>salesorderitem_product_text</a:t>
            </a:r>
            <a:r>
              <a:rPr lang="de-DE" b="0" i="0" dirty="0">
                <a:solidFill>
                  <a:srgbClr val="CCCCCC"/>
                </a:solidFill>
                <a:effectLst/>
                <a:highlight>
                  <a:srgbClr val="181818"/>
                </a:highlight>
                <a:latin typeface="Segoe WPC"/>
              </a:rPr>
              <a:t>-Assoziation nur der Produktnamen (</a:t>
            </a:r>
            <a:r>
              <a:rPr lang="de-DE" b="0" i="0" dirty="0" err="1">
                <a:solidFill>
                  <a:srgbClr val="CCCCCC"/>
                </a:solidFill>
                <a:effectLst/>
                <a:highlight>
                  <a:srgbClr val="181818"/>
                </a:highlight>
                <a:latin typeface="Segoe WPC"/>
              </a:rPr>
              <a:t>productname</a:t>
            </a:r>
            <a:r>
              <a:rPr lang="de-DE" b="0" i="0" dirty="0">
                <a:solidFill>
                  <a:srgbClr val="CCCCCC"/>
                </a:solidFill>
                <a:effectLst/>
                <a:highlight>
                  <a:srgbClr val="181818"/>
                </a:highlight>
                <a:latin typeface="Segoe WPC"/>
              </a:rPr>
              <a:t>) in englischer Sprache ('E') zurückgegeben.</a:t>
            </a:r>
            <a:br>
              <a:rPr lang="de-DE" b="0" i="0" dirty="0">
                <a:solidFill>
                  <a:srgbClr val="CCCCCC"/>
                </a:solidFill>
                <a:effectLst/>
                <a:highlight>
                  <a:srgbClr val="181818"/>
                </a:highlight>
                <a:latin typeface="Segoe WPC"/>
              </a:rPr>
            </a:br>
            <a:r>
              <a:rPr lang="de-DE" b="1" i="0" dirty="0">
                <a:solidFill>
                  <a:srgbClr val="CCCCCC"/>
                </a:solidFill>
                <a:effectLst/>
                <a:highlight>
                  <a:srgbClr val="181818"/>
                </a:highlight>
                <a:latin typeface="Segoe WPC"/>
              </a:rPr>
              <a:t>[ (1) LEFT OUTER : WHERE </a:t>
            </a:r>
            <a:r>
              <a:rPr lang="de-DE" b="1" i="0" dirty="0" err="1">
                <a:solidFill>
                  <a:srgbClr val="CCCCCC"/>
                </a:solidFill>
                <a:effectLst/>
                <a:highlight>
                  <a:srgbClr val="181818"/>
                </a:highlight>
                <a:latin typeface="Segoe WPC"/>
              </a:rPr>
              <a:t>language</a:t>
            </a:r>
            <a:r>
              <a:rPr lang="de-DE" b="1" i="0" dirty="0">
                <a:solidFill>
                  <a:srgbClr val="CCCCCC"/>
                </a:solidFill>
                <a:effectLst/>
                <a:highlight>
                  <a:srgbClr val="181818"/>
                </a:highlight>
                <a:latin typeface="Segoe WPC"/>
              </a:rPr>
              <a:t> = @sy-langu ]</a:t>
            </a:r>
            <a:r>
              <a:rPr lang="de-DE" b="0" i="0" dirty="0">
                <a:solidFill>
                  <a:srgbClr val="CCCCCC"/>
                </a:solidFill>
                <a:effectLst/>
                <a:highlight>
                  <a:srgbClr val="181818"/>
                </a:highlight>
                <a:latin typeface="Segoe WPC"/>
              </a:rPr>
              <a:t>: Diese Syntax wird verwendet, um eine Bedingung auf die Ergebnisse der Assoziation anzuwenden und dabei nur den ersten passenden Eintrag ((1)) zurückzugeben. Die Bedingung hier ist, dass die Sprache (</a:t>
            </a:r>
            <a:r>
              <a:rPr lang="de-DE" b="0" i="0" dirty="0" err="1">
                <a:solidFill>
                  <a:srgbClr val="CCCCCC"/>
                </a:solidFill>
                <a:effectLst/>
                <a:highlight>
                  <a:srgbClr val="181818"/>
                </a:highlight>
                <a:latin typeface="Segoe WPC"/>
              </a:rPr>
              <a:t>language</a:t>
            </a:r>
            <a:r>
              <a:rPr lang="de-DE" b="0" i="0" dirty="0">
                <a:solidFill>
                  <a:srgbClr val="CCCCCC"/>
                </a:solidFill>
                <a:effectLst/>
                <a:highlight>
                  <a:srgbClr val="181818"/>
                </a:highlight>
                <a:latin typeface="Segoe WPC"/>
              </a:rPr>
              <a:t>) des Textes der aktuellen Systemsprache (@sy-langu) entsprechen soll. LEFT OUTER spezifiziert die Art des </a:t>
            </a:r>
            <a:r>
              <a:rPr lang="de-DE" b="0" i="0" dirty="0" err="1">
                <a:solidFill>
                  <a:srgbClr val="CCCCCC"/>
                </a:solidFill>
                <a:effectLst/>
                <a:highlight>
                  <a:srgbClr val="181818"/>
                </a:highlight>
                <a:latin typeface="Segoe WPC"/>
              </a:rPr>
              <a:t>Joins</a:t>
            </a:r>
            <a:r>
              <a:rPr lang="de-DE" b="0" i="0" dirty="0">
                <a:solidFill>
                  <a:srgbClr val="CCCCCC"/>
                </a:solidFill>
                <a:effectLst/>
                <a:highlight>
                  <a:srgbClr val="181818"/>
                </a:highlight>
                <a:latin typeface="Segoe WPC"/>
              </a:rPr>
              <a:t>, der in diesem Fall ein "</a:t>
            </a:r>
            <a:r>
              <a:rPr lang="de-DE" b="0" i="0" dirty="0" err="1">
                <a:solidFill>
                  <a:srgbClr val="CCCCCC"/>
                </a:solidFill>
                <a:effectLst/>
                <a:highlight>
                  <a:srgbClr val="181818"/>
                </a:highlight>
                <a:latin typeface="Segoe WPC"/>
              </a:rPr>
              <a:t>Left</a:t>
            </a:r>
            <a:r>
              <a:rPr lang="de-DE" b="0" i="0" dirty="0">
                <a:solidFill>
                  <a:srgbClr val="CCCCCC"/>
                </a:solidFill>
                <a:effectLst/>
                <a:highlight>
                  <a:srgbClr val="181818"/>
                </a:highlight>
                <a:latin typeface="Segoe WPC"/>
              </a:rPr>
              <a:t> Outer </a:t>
            </a:r>
            <a:r>
              <a:rPr lang="de-DE" b="0" i="0" dirty="0" err="1">
                <a:solidFill>
                  <a:srgbClr val="CCCCCC"/>
                </a:solidFill>
                <a:effectLst/>
                <a:highlight>
                  <a:srgbClr val="181818"/>
                </a:highlight>
                <a:latin typeface="Segoe WPC"/>
              </a:rPr>
              <a:t>Join</a:t>
            </a:r>
            <a:r>
              <a:rPr lang="de-DE" b="0" i="0" dirty="0">
                <a:solidFill>
                  <a:srgbClr val="CCCCCC"/>
                </a:solidFill>
                <a:effectLst/>
                <a:highlight>
                  <a:srgbClr val="181818"/>
                </a:highlight>
                <a:latin typeface="Segoe WPC"/>
              </a:rPr>
              <a:t>" ist. Das bedeutet, dass alle Datensätze aus der primären Entität (</a:t>
            </a:r>
            <a:r>
              <a:rPr lang="de-DE" b="0" i="0" dirty="0" err="1">
                <a:solidFill>
                  <a:srgbClr val="CCCCCC"/>
                </a:solidFill>
                <a:effectLst/>
                <a:highlight>
                  <a:srgbClr val="181818"/>
                </a:highlight>
                <a:latin typeface="Segoe WPC"/>
              </a:rPr>
              <a:t>zi_salesorderscheduleline</a:t>
            </a:r>
            <a:r>
              <a:rPr lang="de-DE" b="0" i="0" dirty="0">
                <a:solidFill>
                  <a:srgbClr val="CCCCCC"/>
                </a:solidFill>
                <a:effectLst/>
                <a:highlight>
                  <a:srgbClr val="181818"/>
                </a:highlight>
                <a:latin typeface="Segoe WPC"/>
              </a:rPr>
              <a:t>) zurückgegeben werden, auch wenn keine übereinstimmenden Datensätze in der assoziierten Entität (_</a:t>
            </a:r>
            <a:r>
              <a:rPr lang="de-DE" b="0" i="0" dirty="0" err="1">
                <a:solidFill>
                  <a:srgbClr val="CCCCCC"/>
                </a:solidFill>
                <a:effectLst/>
                <a:highlight>
                  <a:srgbClr val="181818"/>
                </a:highlight>
                <a:latin typeface="Segoe WPC"/>
              </a:rPr>
              <a:t>salesorderitem_product_text</a:t>
            </a:r>
            <a:r>
              <a:rPr lang="de-DE" b="0" i="0" dirty="0">
                <a:solidFill>
                  <a:srgbClr val="CCCCCC"/>
                </a:solidFill>
                <a:effectLst/>
                <a:highlight>
                  <a:srgbClr val="181818"/>
                </a:highlight>
                <a:latin typeface="Segoe WPC"/>
              </a:rPr>
              <a:t>) gefunden werden. Wenn ein passender Datensatz vorhanden ist, wird der </a:t>
            </a:r>
            <a:r>
              <a:rPr lang="de-DE" b="0" i="0" dirty="0" err="1">
                <a:solidFill>
                  <a:srgbClr val="CCCCCC"/>
                </a:solidFill>
                <a:effectLst/>
                <a:highlight>
                  <a:srgbClr val="181818"/>
                </a:highlight>
                <a:latin typeface="Segoe WPC"/>
              </a:rPr>
              <a:t>productname</a:t>
            </a:r>
            <a:r>
              <a:rPr lang="de-DE" b="0" i="0" dirty="0">
                <a:solidFill>
                  <a:srgbClr val="CCCCCC"/>
                </a:solidFill>
                <a:effectLst/>
                <a:highlight>
                  <a:srgbClr val="181818"/>
                </a:highlight>
                <a:latin typeface="Segoe WPC"/>
              </a:rPr>
              <a:t> zurückgegeben; andernfalls wird der </a:t>
            </a:r>
            <a:r>
              <a:rPr lang="de-DE" b="0" i="0" dirty="0" err="1">
                <a:solidFill>
                  <a:srgbClr val="CCCCCC"/>
                </a:solidFill>
                <a:effectLst/>
                <a:highlight>
                  <a:srgbClr val="181818"/>
                </a:highlight>
                <a:latin typeface="Segoe WPC"/>
              </a:rPr>
              <a:t>productname</a:t>
            </a:r>
            <a:r>
              <a:rPr lang="de-DE" b="0" i="0" dirty="0">
                <a:solidFill>
                  <a:srgbClr val="CCCCCC"/>
                </a:solidFill>
                <a:effectLst/>
                <a:highlight>
                  <a:srgbClr val="181818"/>
                </a:highlight>
                <a:latin typeface="Segoe WPC"/>
              </a:rPr>
              <a:t> als NULL zurückgegeben.</a:t>
            </a:r>
          </a:p>
          <a:p>
            <a:pPr algn="l">
              <a:buFont typeface="Arial" panose="020B0604020202020204" pitchFamily="34" charset="0"/>
              <a:buChar char="•"/>
            </a:pPr>
            <a:endParaRPr lang="de-DE" b="0" i="0" dirty="0">
              <a:solidFill>
                <a:srgbClr val="CCCCCC"/>
              </a:solidFill>
              <a:effectLst/>
              <a:highlight>
                <a:srgbClr val="181818"/>
              </a:highlight>
              <a:latin typeface="Segoe WPC"/>
            </a:endParaRPr>
          </a:p>
          <a:p>
            <a:pPr algn="l">
              <a:buFont typeface="Arial" panose="020B0604020202020204" pitchFamily="34" charset="0"/>
              <a:buChar char="•"/>
            </a:pPr>
            <a:r>
              <a:rPr lang="de-DE" b="1" i="0" dirty="0">
                <a:solidFill>
                  <a:srgbClr val="CCCCCC"/>
                </a:solidFill>
                <a:effectLst/>
                <a:highlight>
                  <a:srgbClr val="181818"/>
                </a:highlight>
                <a:latin typeface="Segoe WPC"/>
              </a:rPr>
              <a:t>EQ 'FERT'</a:t>
            </a:r>
            <a:r>
              <a:rPr lang="de-DE" b="0" i="0" dirty="0">
                <a:solidFill>
                  <a:srgbClr val="CCCCCC"/>
                </a:solidFill>
                <a:effectLst/>
                <a:highlight>
                  <a:srgbClr val="181818"/>
                </a:highlight>
                <a:latin typeface="Segoe WPC"/>
              </a:rPr>
              <a:t>: Diese Bedingung wird in der WHERE-Klausel des SELECT-Statements verwendet, um nur die Datensätze zu selektieren, bei denen der </a:t>
            </a:r>
            <a:r>
              <a:rPr lang="de-DE" b="0" i="0" dirty="0" err="1">
                <a:solidFill>
                  <a:srgbClr val="CCCCCC"/>
                </a:solidFill>
                <a:effectLst/>
                <a:highlight>
                  <a:srgbClr val="181818"/>
                </a:highlight>
                <a:latin typeface="Segoe WPC"/>
              </a:rPr>
              <a:t>producttype</a:t>
            </a:r>
            <a:r>
              <a:rPr lang="de-DE" b="0" i="0" dirty="0">
                <a:solidFill>
                  <a:srgbClr val="CCCCCC"/>
                </a:solidFill>
                <a:effectLst/>
                <a:highlight>
                  <a:srgbClr val="181818"/>
                </a:highlight>
                <a:latin typeface="Segoe WPC"/>
              </a:rPr>
              <a:t> der assoziierten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-Entität gleich (EQ) 'FERT' ist.</a:t>
            </a:r>
          </a:p>
          <a:p>
            <a:pPr marL="0" marR="0" lvl="0" indent="0" algn="l" defTabSz="914400" rtl="0" eaLnBrk="1" fontAlgn="auto" latinLnBrk="0" hangingPunct="1">
              <a:lnSpc>
                <a:spcPct val="100000"/>
              </a:lnSpc>
              <a:spcBef>
                <a:spcPts val="0"/>
              </a:spcBef>
              <a:spcAft>
                <a:spcPts val="0"/>
              </a:spcAft>
              <a:buClrTx/>
              <a:buSzTx/>
              <a:buFontTx/>
              <a:buNone/>
              <a:tabLst/>
              <a:defRPr/>
            </a:pPr>
            <a:br>
              <a:rPr lang="de-DE" dirty="0"/>
            </a:br>
            <a:br>
              <a:rPr lang="de-DE" dirty="0"/>
            </a:br>
            <a:br>
              <a:rPr lang="de-DE" dirty="0"/>
            </a:br>
            <a:br>
              <a:rPr lang="de-DE" dirty="0"/>
            </a:br>
            <a:r>
              <a:rPr lang="de-DE" dirty="0"/>
              <a:t>4. </a:t>
            </a:r>
            <a:r>
              <a:rPr lang="de-DE" sz="1200" dirty="0"/>
              <a:t>Wie kann das Problem umgangen werden?</a:t>
            </a:r>
            <a:br>
              <a:rPr lang="de-DE" dirty="0"/>
            </a:br>
            <a:br>
              <a:rPr lang="de-DE" dirty="0"/>
            </a:br>
            <a:r>
              <a:rPr lang="de-DE" sz="1200" dirty="0"/>
              <a:t>Kardinalität verletzt. Lösung: Entweder Sprache mitgeben, oder direkt im CDS View die </a:t>
            </a:r>
            <a:r>
              <a:rPr lang="de-DE" sz="1200" dirty="0" err="1"/>
              <a:t>Where</a:t>
            </a:r>
            <a:r>
              <a:rPr lang="de-DE" sz="1200" dirty="0"/>
              <a:t> Bedingung anpassen:</a:t>
            </a:r>
            <a:br>
              <a:rPr lang="de-DE" sz="1200" dirty="0"/>
            </a:br>
            <a:r>
              <a:rPr lang="de-DE" sz="1200" dirty="0" err="1"/>
              <a:t>define</a:t>
            </a:r>
            <a:r>
              <a:rPr lang="de-DE" sz="1200" dirty="0"/>
              <a:t> </a:t>
            </a:r>
            <a:r>
              <a:rPr lang="de-DE" sz="1200" dirty="0" err="1"/>
              <a:t>view</a:t>
            </a:r>
            <a:r>
              <a:rPr lang="de-DE" sz="1200" dirty="0"/>
              <a:t> </a:t>
            </a:r>
            <a:r>
              <a:rPr lang="de-DE" sz="1200" dirty="0" err="1"/>
              <a:t>Zi_SalesOrderScheduleLine</a:t>
            </a:r>
            <a:r>
              <a:rPr lang="de-DE" sz="1200" dirty="0"/>
              <a:t> </a:t>
            </a:r>
            <a:r>
              <a:rPr lang="de-DE" sz="1200" dirty="0" err="1"/>
              <a:t>as</a:t>
            </a:r>
            <a:r>
              <a:rPr lang="de-DE" sz="1200" dirty="0"/>
              <a:t> </a:t>
            </a:r>
            <a:r>
              <a:rPr lang="de-DE" sz="1200" dirty="0" err="1"/>
              <a:t>select</a:t>
            </a:r>
            <a:r>
              <a:rPr lang="de-DE" sz="1200" dirty="0"/>
              <a:t> from ...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  // Gib nur Texte in der Systemsprache zurück</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  _</a:t>
            </a:r>
            <a:r>
              <a:rPr lang="de-DE" sz="1200" dirty="0" err="1"/>
              <a:t>salesorderitem_product_text</a:t>
            </a:r>
            <a:r>
              <a:rPr lang="de-DE" sz="1200" dirty="0"/>
              <a:t>[ WHERE </a:t>
            </a:r>
            <a:r>
              <a:rPr lang="de-DE" sz="1200" dirty="0" err="1"/>
              <a:t>language</a:t>
            </a:r>
            <a:r>
              <a:rPr lang="de-DE" sz="1200" dirty="0"/>
              <a:t> = @sy-langu ] </a:t>
            </a:r>
            <a:r>
              <a:rPr lang="de-DE" sz="1200" dirty="0" err="1"/>
              <a:t>as</a:t>
            </a:r>
            <a:r>
              <a:rPr lang="de-DE" sz="1200" dirty="0"/>
              <a:t> _</a:t>
            </a:r>
            <a:r>
              <a:rPr lang="de-DE" sz="1200" dirty="0" err="1"/>
              <a:t>localized_product_text</a:t>
            </a:r>
            <a:r>
              <a:rPr lang="de-DE"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35</a:t>
            </a:fld>
            <a:endParaRPr lang="de-DE"/>
          </a:p>
        </p:txBody>
      </p:sp>
    </p:spTree>
    <p:extLst>
      <p:ext uri="{BB962C8B-B14F-4D97-AF65-F5344CB8AC3E}">
        <p14:creationId xmlns:p14="http://schemas.microsoft.com/office/powerpoint/2010/main" val="3109122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 **####################################################################</a:t>
            </a:r>
          </a:p>
          <a:p>
            <a:endParaRPr lang="de-DE" dirty="0"/>
          </a:p>
          <a:p>
            <a:r>
              <a:rPr lang="de-DE" dirty="0"/>
              <a:t>SELECT *</a:t>
            </a:r>
          </a:p>
          <a:p>
            <a:r>
              <a:rPr lang="de-DE" dirty="0"/>
              <a:t>  FROM </a:t>
            </a:r>
            <a:r>
              <a:rPr lang="de-DE" dirty="0" err="1"/>
              <a:t>z_viewwithoptionalparameters</a:t>
            </a:r>
            <a:endParaRPr lang="de-DE" dirty="0"/>
          </a:p>
          <a:p>
            <a:r>
              <a:rPr lang="de-DE" dirty="0"/>
              <a:t>  INTO TABLE @DATA(lt_z_viewwithoptionalparams).</a:t>
            </a:r>
          </a:p>
          <a:p>
            <a:endParaRPr lang="de-DE" dirty="0"/>
          </a:p>
          <a:p>
            <a:r>
              <a:rPr lang="de-DE" dirty="0"/>
              <a:t>**####################################################################</a:t>
            </a:r>
          </a:p>
          <a:p>
            <a:r>
              <a:rPr lang="de-DE" dirty="0"/>
              <a:t>"With </a:t>
            </a:r>
            <a:r>
              <a:rPr lang="de-DE" dirty="0" err="1"/>
              <a:t>parameters</a:t>
            </a:r>
            <a:endParaRPr lang="de-DE" dirty="0"/>
          </a:p>
          <a:p>
            <a:r>
              <a:rPr lang="de-DE" dirty="0"/>
              <a:t>DATA: </a:t>
            </a:r>
            <a:r>
              <a:rPr lang="de-DE" dirty="0" err="1"/>
              <a:t>lv_current_date</a:t>
            </a:r>
            <a:r>
              <a:rPr lang="de-DE" dirty="0"/>
              <a:t> TYPE </a:t>
            </a:r>
            <a:r>
              <a:rPr lang="de-DE" dirty="0" err="1"/>
              <a:t>dats</a:t>
            </a:r>
            <a:r>
              <a:rPr lang="de-DE" dirty="0"/>
              <a:t>.</a:t>
            </a:r>
          </a:p>
          <a:p>
            <a:r>
              <a:rPr lang="de-DE" dirty="0" err="1"/>
              <a:t>lv_current_date</a:t>
            </a:r>
            <a:r>
              <a:rPr lang="de-DE" dirty="0"/>
              <a:t> = </a:t>
            </a:r>
            <a:r>
              <a:rPr lang="de-DE" dirty="0" err="1"/>
              <a:t>sy</a:t>
            </a:r>
            <a:r>
              <a:rPr lang="de-DE" dirty="0"/>
              <a:t>-datum.</a:t>
            </a:r>
          </a:p>
          <a:p>
            <a:endParaRPr lang="de-DE" dirty="0"/>
          </a:p>
          <a:p>
            <a:r>
              <a:rPr lang="de-DE" dirty="0"/>
              <a:t>SELECT *</a:t>
            </a:r>
          </a:p>
          <a:p>
            <a:r>
              <a:rPr lang="de-DE" dirty="0"/>
              <a:t>  FROM </a:t>
            </a:r>
            <a:r>
              <a:rPr lang="de-DE" dirty="0" err="1"/>
              <a:t>z_viewwithoptionalparameters</a:t>
            </a:r>
            <a:r>
              <a:rPr lang="de-DE" dirty="0"/>
              <a:t>( </a:t>
            </a:r>
            <a:r>
              <a:rPr lang="de-DE" dirty="0" err="1"/>
              <a:t>p_keydate</a:t>
            </a:r>
            <a:r>
              <a:rPr lang="de-DE" dirty="0"/>
              <a:t> = @lv_current_date )</a:t>
            </a:r>
          </a:p>
          <a:p>
            <a:r>
              <a:rPr lang="de-DE" dirty="0"/>
              <a:t>  INTO TABLE @DATA(lt_z_viewwithoptionalparamete2).</a:t>
            </a:r>
          </a:p>
          <a:p>
            <a:endParaRPr lang="de-DE" dirty="0"/>
          </a:p>
          <a:p>
            <a:r>
              <a:rPr lang="de-DE" dirty="0"/>
              <a:t>**####################################################################</a:t>
            </a:r>
          </a:p>
          <a:p>
            <a:endParaRPr lang="de-DE" dirty="0"/>
          </a:p>
          <a:p>
            <a:r>
              <a:rPr lang="de-DE" dirty="0"/>
              <a:t>SELECT *</a:t>
            </a:r>
          </a:p>
          <a:p>
            <a:r>
              <a:rPr lang="de-DE" dirty="0"/>
              <a:t>  FROM </a:t>
            </a:r>
            <a:r>
              <a:rPr lang="de-DE" dirty="0" err="1"/>
              <a:t>z_viewwithoptionalparameters</a:t>
            </a:r>
            <a:r>
              <a:rPr lang="de-DE" dirty="0"/>
              <a:t>( </a:t>
            </a:r>
            <a:r>
              <a:rPr lang="de-DE" dirty="0" err="1"/>
              <a:t>p_keydate</a:t>
            </a:r>
            <a:r>
              <a:rPr lang="de-DE" dirty="0"/>
              <a:t> = @sy-datum )</a:t>
            </a:r>
          </a:p>
          <a:p>
            <a:r>
              <a:rPr lang="de-DE" dirty="0"/>
              <a:t>  INTO TABLE @DATA(lt_z_viewwithoptionalparamete3).</a:t>
            </a:r>
          </a:p>
          <a:p>
            <a:endParaRPr lang="de-DE" dirty="0"/>
          </a:p>
          <a:p>
            <a:r>
              <a:rPr lang="de-DE" dirty="0"/>
              <a:t>3.) **####################################################################</a:t>
            </a:r>
          </a:p>
          <a:p>
            <a:endParaRPr lang="de-DE" dirty="0"/>
          </a:p>
          <a:p>
            <a:r>
              <a:rPr lang="de-DE" dirty="0"/>
              <a:t>SELECT *</a:t>
            </a:r>
          </a:p>
          <a:p>
            <a:r>
              <a:rPr lang="de-DE" dirty="0"/>
              <a:t>  FROM </a:t>
            </a:r>
            <a:r>
              <a:rPr lang="de-DE" dirty="0" err="1"/>
              <a:t>z_viewwithparameters</a:t>
            </a:r>
            <a:r>
              <a:rPr lang="de-DE" dirty="0"/>
              <a:t>( </a:t>
            </a:r>
            <a:r>
              <a:rPr lang="de-DE" dirty="0" err="1"/>
              <a:t>p_keydate</a:t>
            </a:r>
            <a:r>
              <a:rPr lang="de-DE" dirty="0"/>
              <a:t> = @sy-datum, </a:t>
            </a:r>
            <a:r>
              <a:rPr lang="de-DE" dirty="0" err="1"/>
              <a:t>p_language</a:t>
            </a:r>
            <a:r>
              <a:rPr lang="de-DE" dirty="0"/>
              <a:t> = 'E' )</a:t>
            </a:r>
          </a:p>
          <a:p>
            <a:r>
              <a:rPr lang="de-DE" dirty="0"/>
              <a:t>  INTO TABLE @DATA(lt_z_viewwithparameter).</a:t>
            </a:r>
          </a:p>
          <a:p>
            <a:endParaRPr lang="de-DE" dirty="0"/>
          </a:p>
          <a:p>
            <a:r>
              <a:rPr lang="de-DE" dirty="0"/>
              <a:t>**####################################################################</a:t>
            </a:r>
          </a:p>
        </p:txBody>
      </p:sp>
      <p:sp>
        <p:nvSpPr>
          <p:cNvPr id="4" name="Foliennummernplatzhalter 3"/>
          <p:cNvSpPr>
            <a:spLocks noGrp="1"/>
          </p:cNvSpPr>
          <p:nvPr>
            <p:ph type="sldNum" sz="quarter" idx="5"/>
          </p:nvPr>
        </p:nvSpPr>
        <p:spPr/>
        <p:txBody>
          <a:bodyPr/>
          <a:lstStyle/>
          <a:p>
            <a:fld id="{DC0C8601-5E09-0E4C-A79E-D4DC8377D91B}" type="slidenum">
              <a:rPr lang="de-DE" smtClean="0"/>
              <a:t>36</a:t>
            </a:fld>
            <a:endParaRPr lang="de-DE"/>
          </a:p>
        </p:txBody>
      </p:sp>
    </p:spTree>
    <p:extLst>
      <p:ext uri="{BB962C8B-B14F-4D97-AF65-F5344CB8AC3E}">
        <p14:creationId xmlns:p14="http://schemas.microsoft.com/office/powerpoint/2010/main" val="2358130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 </a:t>
            </a:r>
          </a:p>
          <a:p>
            <a:r>
              <a:rPr lang="de-DE" dirty="0"/>
              <a:t>@AbapCatalog.viewEnhancementCategory: [#NONE]</a:t>
            </a:r>
          </a:p>
          <a:p>
            <a:r>
              <a:rPr lang="de-DE" dirty="0"/>
              <a:t>@AccessControl.authorizationCheck: #NOT_REQUIRED</a:t>
            </a:r>
          </a:p>
          <a:p>
            <a:r>
              <a:rPr lang="de-DE" dirty="0"/>
              <a:t>@EndUserText.label: '</a:t>
            </a:r>
            <a:r>
              <a:rPr lang="de-DE" dirty="0" err="1"/>
              <a:t>left</a:t>
            </a:r>
            <a:r>
              <a:rPr lang="de-DE" dirty="0"/>
              <a:t> </a:t>
            </a:r>
            <a:r>
              <a:rPr lang="de-DE" dirty="0" err="1"/>
              <a:t>outer</a:t>
            </a:r>
            <a:r>
              <a:rPr lang="de-DE" dirty="0"/>
              <a:t> </a:t>
            </a:r>
            <a:r>
              <a:rPr lang="de-DE" dirty="0" err="1"/>
              <a:t>join</a:t>
            </a:r>
            <a:r>
              <a:rPr lang="de-DE" dirty="0"/>
              <a:t>'</a:t>
            </a:r>
          </a:p>
          <a:p>
            <a:r>
              <a:rPr lang="de-DE" dirty="0"/>
              <a:t>@Metadata.ignorePropagatedAnnotations: </a:t>
            </a:r>
            <a:r>
              <a:rPr lang="de-DE" dirty="0" err="1"/>
              <a:t>true</a:t>
            </a:r>
            <a:endParaRPr lang="de-DE" dirty="0"/>
          </a:p>
          <a:p>
            <a:r>
              <a:rPr lang="de-DE" dirty="0"/>
              <a:t>@ObjectModel.usageType:{</a:t>
            </a:r>
          </a:p>
          <a:p>
            <a:r>
              <a:rPr lang="de-DE" dirty="0"/>
              <a:t>    </a:t>
            </a:r>
            <a:r>
              <a:rPr lang="de-DE" dirty="0" err="1"/>
              <a:t>serviceQuality</a:t>
            </a:r>
            <a:r>
              <a:rPr lang="de-DE" dirty="0"/>
              <a:t>: #X,</a:t>
            </a:r>
          </a:p>
          <a:p>
            <a:r>
              <a:rPr lang="de-DE" dirty="0"/>
              <a:t>    </a:t>
            </a:r>
            <a:r>
              <a:rPr lang="de-DE" dirty="0" err="1"/>
              <a:t>sizeCategory</a:t>
            </a:r>
            <a:r>
              <a:rPr lang="de-DE" dirty="0"/>
              <a:t>: #S,</a:t>
            </a:r>
          </a:p>
          <a:p>
            <a:r>
              <a:rPr lang="de-DE" dirty="0"/>
              <a:t>    </a:t>
            </a:r>
            <a:r>
              <a:rPr lang="de-DE" dirty="0" err="1"/>
              <a:t>dataClass</a:t>
            </a:r>
            <a:r>
              <a:rPr lang="de-DE" dirty="0"/>
              <a:t>: #MIXED</a:t>
            </a:r>
          </a:p>
          <a:p>
            <a:r>
              <a:rPr lang="de-DE" dirty="0"/>
              <a:t>}</a:t>
            </a:r>
          </a:p>
          <a:p>
            <a:r>
              <a:rPr lang="de-DE" dirty="0" err="1"/>
              <a:t>define</a:t>
            </a:r>
            <a:r>
              <a:rPr lang="de-DE" dirty="0"/>
              <a:t> </a:t>
            </a:r>
            <a:r>
              <a:rPr lang="de-DE" dirty="0" err="1"/>
              <a:t>view</a:t>
            </a:r>
            <a:r>
              <a:rPr lang="de-DE" dirty="0"/>
              <a:t> </a:t>
            </a:r>
            <a:r>
              <a:rPr lang="de-DE" dirty="0" err="1"/>
              <a:t>entity</a:t>
            </a:r>
            <a:r>
              <a:rPr lang="de-DE" dirty="0"/>
              <a:t> </a:t>
            </a:r>
            <a:r>
              <a:rPr lang="de-DE" dirty="0" err="1"/>
              <a:t>zjo_view_with_LO_Join</a:t>
            </a:r>
            <a:r>
              <a:rPr lang="de-DE" dirty="0"/>
              <a:t> </a:t>
            </a:r>
          </a:p>
          <a:p>
            <a:r>
              <a:rPr lang="de-DE" dirty="0"/>
              <a:t>  </a:t>
            </a:r>
            <a:r>
              <a:rPr lang="de-DE" dirty="0" err="1"/>
              <a:t>as</a:t>
            </a:r>
            <a:r>
              <a:rPr lang="de-DE" dirty="0"/>
              <a:t> </a:t>
            </a:r>
            <a:r>
              <a:rPr lang="de-DE" dirty="0" err="1"/>
              <a:t>select</a:t>
            </a:r>
            <a:r>
              <a:rPr lang="de-DE" dirty="0"/>
              <a:t> from            </a:t>
            </a:r>
            <a:r>
              <a:rPr lang="de-DE" dirty="0" err="1"/>
              <a:t>Z_ViewAsDataSourceD</a:t>
            </a:r>
            <a:endParaRPr lang="de-DE" dirty="0"/>
          </a:p>
          <a:p>
            <a:r>
              <a:rPr lang="de-DE" dirty="0"/>
              <a:t>    </a:t>
            </a:r>
            <a:r>
              <a:rPr lang="de-DE" dirty="0" err="1"/>
              <a:t>left</a:t>
            </a:r>
            <a:r>
              <a:rPr lang="de-DE" dirty="0"/>
              <a:t> </a:t>
            </a:r>
            <a:r>
              <a:rPr lang="de-DE" dirty="0" err="1"/>
              <a:t>outer</a:t>
            </a:r>
            <a:r>
              <a:rPr lang="de-DE" dirty="0"/>
              <a:t> </a:t>
            </a:r>
            <a:r>
              <a:rPr lang="de-DE" dirty="0" err="1"/>
              <a:t>join</a:t>
            </a:r>
            <a:r>
              <a:rPr lang="de-DE" dirty="0"/>
              <a:t> </a:t>
            </a:r>
            <a:r>
              <a:rPr lang="de-DE" dirty="0" err="1"/>
              <a:t>Z_ViewAsDataSourceE</a:t>
            </a:r>
            <a:r>
              <a:rPr lang="de-DE" dirty="0"/>
              <a:t> </a:t>
            </a:r>
          </a:p>
          <a:p>
            <a:r>
              <a:rPr lang="de-DE" dirty="0"/>
              <a:t>    on Z_ViewAsDataSourceD.FieldD2 = Z_ViewAsDataSourceE.FieldE1</a:t>
            </a:r>
          </a:p>
          <a:p>
            <a:r>
              <a:rPr lang="de-DE" dirty="0"/>
              <a:t>{</a:t>
            </a:r>
          </a:p>
          <a:p>
            <a:r>
              <a:rPr lang="de-DE" dirty="0"/>
              <a:t>  </a:t>
            </a:r>
            <a:r>
              <a:rPr lang="de-DE" dirty="0" err="1"/>
              <a:t>key</a:t>
            </a:r>
            <a:r>
              <a:rPr lang="de-DE" dirty="0"/>
              <a:t> Z_ViewAsDataSourceD.FieldD1,</a:t>
            </a:r>
          </a:p>
          <a:p>
            <a:r>
              <a:rPr lang="de-DE" dirty="0"/>
              <a:t>  </a:t>
            </a:r>
            <a:r>
              <a:rPr lang="de-DE" dirty="0" err="1"/>
              <a:t>key</a:t>
            </a:r>
            <a:r>
              <a:rPr lang="de-DE" dirty="0"/>
              <a:t> Z_ViewAsDataSourceD.FieldD2,</a:t>
            </a:r>
          </a:p>
          <a:p>
            <a:r>
              <a:rPr lang="de-DE" dirty="0"/>
              <a:t>  </a:t>
            </a:r>
            <a:r>
              <a:rPr lang="de-DE" dirty="0" err="1"/>
              <a:t>key</a:t>
            </a:r>
            <a:r>
              <a:rPr lang="de-DE" dirty="0"/>
              <a:t> Z_ViewAsDataSourceE.FieldE2</a:t>
            </a:r>
          </a:p>
          <a:p>
            <a:r>
              <a:rPr lang="de-DE" dirty="0"/>
              <a:t>}</a:t>
            </a:r>
          </a:p>
          <a:p>
            <a:endParaRPr lang="de-DE" dirty="0"/>
          </a:p>
          <a:p>
            <a:r>
              <a:rPr lang="de-DE" dirty="0"/>
              <a:t>3.) </a:t>
            </a:r>
          </a:p>
          <a:p>
            <a:r>
              <a:rPr lang="de-DE" dirty="0"/>
              <a:t>@AbapCatalog.viewEnhancementCategory: [#NONE]</a:t>
            </a:r>
          </a:p>
          <a:p>
            <a:r>
              <a:rPr lang="de-DE" dirty="0"/>
              <a:t>@AccessControl.authorizationCheck: #NOT_REQUIRED</a:t>
            </a:r>
          </a:p>
          <a:p>
            <a:r>
              <a:rPr lang="de-DE" dirty="0"/>
              <a:t>@EndUserText.label: '</a:t>
            </a:r>
            <a:r>
              <a:rPr lang="de-DE" dirty="0" err="1"/>
              <a:t>Leftouter</a:t>
            </a:r>
            <a:r>
              <a:rPr lang="de-DE" dirty="0"/>
              <a:t> via </a:t>
            </a:r>
            <a:r>
              <a:rPr lang="de-DE" dirty="0" err="1"/>
              <a:t>Association</a:t>
            </a:r>
            <a:r>
              <a:rPr lang="de-DE" dirty="0"/>
              <a:t>'</a:t>
            </a:r>
          </a:p>
          <a:p>
            <a:r>
              <a:rPr lang="de-DE" dirty="0"/>
              <a:t>@Metadata.ignorePropagatedAnnotations: </a:t>
            </a:r>
            <a:r>
              <a:rPr lang="de-DE" dirty="0" err="1"/>
              <a:t>true</a:t>
            </a:r>
            <a:endParaRPr lang="de-DE" dirty="0"/>
          </a:p>
          <a:p>
            <a:r>
              <a:rPr lang="de-DE" dirty="0"/>
              <a:t>@ObjectModel.usageType:{</a:t>
            </a:r>
          </a:p>
          <a:p>
            <a:r>
              <a:rPr lang="de-DE" dirty="0"/>
              <a:t>    </a:t>
            </a:r>
            <a:r>
              <a:rPr lang="de-DE" dirty="0" err="1"/>
              <a:t>serviceQuality</a:t>
            </a:r>
            <a:r>
              <a:rPr lang="de-DE" dirty="0"/>
              <a:t>: #X,</a:t>
            </a:r>
          </a:p>
          <a:p>
            <a:r>
              <a:rPr lang="de-DE" dirty="0"/>
              <a:t>    </a:t>
            </a:r>
            <a:r>
              <a:rPr lang="de-DE" dirty="0" err="1"/>
              <a:t>sizeCategory</a:t>
            </a:r>
            <a:r>
              <a:rPr lang="de-DE" dirty="0"/>
              <a:t>: #S,</a:t>
            </a:r>
          </a:p>
          <a:p>
            <a:r>
              <a:rPr lang="de-DE" dirty="0"/>
              <a:t>    </a:t>
            </a:r>
            <a:r>
              <a:rPr lang="de-DE" dirty="0" err="1"/>
              <a:t>dataClass</a:t>
            </a:r>
            <a:r>
              <a:rPr lang="de-DE" dirty="0"/>
              <a:t>: #MIXED</a:t>
            </a:r>
          </a:p>
          <a:p>
            <a:r>
              <a:rPr lang="de-DE" dirty="0"/>
              <a:t>}</a:t>
            </a:r>
          </a:p>
          <a:p>
            <a:r>
              <a:rPr lang="de-DE" dirty="0" err="1"/>
              <a:t>define</a:t>
            </a:r>
            <a:r>
              <a:rPr lang="de-DE" dirty="0"/>
              <a:t> </a:t>
            </a:r>
            <a:r>
              <a:rPr lang="de-DE" dirty="0" err="1"/>
              <a:t>view</a:t>
            </a:r>
            <a:r>
              <a:rPr lang="de-DE" dirty="0"/>
              <a:t> </a:t>
            </a:r>
            <a:r>
              <a:rPr lang="de-DE" dirty="0" err="1"/>
              <a:t>entity</a:t>
            </a:r>
            <a:r>
              <a:rPr lang="de-DE" dirty="0"/>
              <a:t> ZI_JMLEFTOUTER </a:t>
            </a:r>
            <a:r>
              <a:rPr lang="de-DE" dirty="0" err="1"/>
              <a:t>as</a:t>
            </a:r>
            <a:r>
              <a:rPr lang="de-DE" dirty="0"/>
              <a:t> </a:t>
            </a:r>
            <a:r>
              <a:rPr lang="de-DE" dirty="0" err="1"/>
              <a:t>select</a:t>
            </a:r>
            <a:r>
              <a:rPr lang="de-DE" dirty="0"/>
              <a:t> from </a:t>
            </a:r>
            <a:r>
              <a:rPr lang="de-DE" dirty="0" err="1"/>
              <a:t>Z_ViewAsDataSourceD</a:t>
            </a:r>
            <a:r>
              <a:rPr lang="de-DE" dirty="0"/>
              <a:t> </a:t>
            </a:r>
            <a:r>
              <a:rPr lang="de-DE" dirty="0" err="1"/>
              <a:t>as</a:t>
            </a:r>
            <a:r>
              <a:rPr lang="de-DE" dirty="0"/>
              <a:t> </a:t>
            </a:r>
            <a:r>
              <a:rPr lang="de-DE" dirty="0" err="1"/>
              <a:t>sourceD</a:t>
            </a:r>
            <a:endParaRPr lang="de-DE" dirty="0"/>
          </a:p>
          <a:p>
            <a:r>
              <a:rPr lang="de-DE" dirty="0" err="1"/>
              <a:t>association</a:t>
            </a:r>
            <a:r>
              <a:rPr lang="de-DE" dirty="0"/>
              <a:t> [0..*] </a:t>
            </a:r>
            <a:r>
              <a:rPr lang="de-DE" dirty="0" err="1"/>
              <a:t>to</a:t>
            </a:r>
            <a:r>
              <a:rPr lang="de-DE" dirty="0"/>
              <a:t> </a:t>
            </a:r>
            <a:r>
              <a:rPr lang="de-DE" dirty="0" err="1"/>
              <a:t>Z_ViewAsDataSourceE</a:t>
            </a:r>
            <a:r>
              <a:rPr lang="de-DE" dirty="0"/>
              <a:t> </a:t>
            </a:r>
            <a:r>
              <a:rPr lang="de-DE" dirty="0" err="1"/>
              <a:t>as</a:t>
            </a:r>
            <a:r>
              <a:rPr lang="de-DE" dirty="0"/>
              <a:t> _</a:t>
            </a:r>
            <a:r>
              <a:rPr lang="de-DE" dirty="0" err="1"/>
              <a:t>sourceE</a:t>
            </a:r>
            <a:r>
              <a:rPr lang="de-DE" dirty="0"/>
              <a:t> on $projection.FieldD2 = _sourceE.FieldE1</a:t>
            </a:r>
          </a:p>
          <a:p>
            <a:r>
              <a:rPr lang="de-DE" dirty="0"/>
              <a:t>{</a:t>
            </a:r>
          </a:p>
          <a:p>
            <a:r>
              <a:rPr lang="de-DE" dirty="0"/>
              <a:t>    </a:t>
            </a:r>
            <a:r>
              <a:rPr lang="de-DE" dirty="0" err="1"/>
              <a:t>key</a:t>
            </a:r>
            <a:r>
              <a:rPr lang="de-DE" dirty="0"/>
              <a:t> FieldD1,</a:t>
            </a:r>
          </a:p>
          <a:p>
            <a:r>
              <a:rPr lang="de-DE" dirty="0"/>
              <a:t>    </a:t>
            </a:r>
            <a:r>
              <a:rPr lang="de-DE" dirty="0" err="1"/>
              <a:t>key</a:t>
            </a:r>
            <a:r>
              <a:rPr lang="de-DE" dirty="0"/>
              <a:t> FieldD2,</a:t>
            </a:r>
          </a:p>
          <a:p>
            <a:r>
              <a:rPr lang="de-DE" dirty="0"/>
              <a:t>    </a:t>
            </a:r>
            <a:r>
              <a:rPr lang="de-DE" dirty="0" err="1"/>
              <a:t>key</a:t>
            </a:r>
            <a:r>
              <a:rPr lang="de-DE" dirty="0"/>
              <a:t> _sourceE.FieldE2</a:t>
            </a:r>
          </a:p>
          <a:p>
            <a:r>
              <a:rPr lang="de-DE" dirty="0"/>
              <a:t>}</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38</a:t>
            </a:fld>
            <a:endParaRPr lang="de-DE"/>
          </a:p>
        </p:txBody>
      </p:sp>
    </p:spTree>
    <p:extLst>
      <p:ext uri="{BB962C8B-B14F-4D97-AF65-F5344CB8AC3E}">
        <p14:creationId xmlns:p14="http://schemas.microsoft.com/office/powerpoint/2010/main" val="1264882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2.) </a:t>
            </a:r>
            <a:r>
              <a:rPr lang="en-US" sz="1200" dirty="0" err="1"/>
              <a:t>Im</a:t>
            </a:r>
            <a:r>
              <a:rPr lang="en-US" sz="1200" dirty="0"/>
              <a:t> ABAP </a:t>
            </a:r>
            <a:r>
              <a:rPr lang="en-US" sz="1200" dirty="0" err="1"/>
              <a:t>sind</a:t>
            </a:r>
            <a:r>
              <a:rPr lang="en-US" sz="1200" dirty="0"/>
              <a:t> die </a:t>
            </a:r>
            <a:r>
              <a:rPr lang="en-US" sz="1200" dirty="0" err="1"/>
              <a:t>beiden</a:t>
            </a:r>
            <a:r>
              <a:rPr lang="en-US" sz="1200" dirty="0"/>
              <a:t> </a:t>
            </a:r>
            <a:r>
              <a:rPr lang="en-US" sz="1200" dirty="0" err="1"/>
              <a:t>unterschiedlichen</a:t>
            </a:r>
            <a:r>
              <a:rPr lang="en-US" sz="1200" dirty="0"/>
              <a:t> </a:t>
            </a:r>
            <a:r>
              <a:rPr lang="en-US" sz="1200" dirty="0" err="1"/>
              <a:t>Werte</a:t>
            </a:r>
            <a:r>
              <a:rPr lang="en-US" sz="1200" dirty="0"/>
              <a:t> </a:t>
            </a:r>
            <a:r>
              <a:rPr lang="en-US" sz="1200" dirty="0" err="1"/>
              <a:t>gleich</a:t>
            </a:r>
            <a:r>
              <a:rPr lang="en-US" sz="1200" dirty="0"/>
              <a:t>, </a:t>
            </a:r>
            <a:r>
              <a:rPr lang="en-US" sz="1200" dirty="0" err="1"/>
              <a:t>obwohl</a:t>
            </a:r>
            <a:r>
              <a:rPr lang="en-US" sz="1200" dirty="0"/>
              <a:t> </a:t>
            </a:r>
            <a:r>
              <a:rPr lang="en-US" sz="1200" dirty="0" err="1"/>
              <a:t>unterschiedliche</a:t>
            </a:r>
            <a:r>
              <a:rPr lang="en-US" sz="1200" dirty="0"/>
              <a:t> </a:t>
            </a:r>
            <a:r>
              <a:rPr lang="en-US" sz="1200" dirty="0" err="1"/>
              <a:t>Datentypen</a:t>
            </a:r>
            <a:r>
              <a:rPr lang="en-US" sz="1200" dirty="0"/>
              <a:t>. </a:t>
            </a:r>
            <a:r>
              <a:rPr lang="en-US" sz="1200" dirty="0" err="1"/>
              <a:t>Im</a:t>
            </a:r>
            <a:r>
              <a:rPr lang="en-US" sz="1200" dirty="0"/>
              <a:t> UI und Fiori  </a:t>
            </a:r>
            <a:r>
              <a:rPr lang="en-US" sz="1200" dirty="0" err="1"/>
              <a:t>sind</a:t>
            </a:r>
            <a:r>
              <a:rPr lang="en-US" sz="1200" dirty="0"/>
              <a:t> </a:t>
            </a:r>
            <a:r>
              <a:rPr lang="en-US" sz="1200" dirty="0" err="1"/>
              <a:t>sie</a:t>
            </a:r>
            <a:r>
              <a:rPr lang="en-US" sz="1200" dirty="0"/>
              <a:t> </a:t>
            </a:r>
            <a:r>
              <a:rPr lang="en-US" sz="1200" dirty="0" err="1"/>
              <a:t>nicht</a:t>
            </a:r>
            <a:r>
              <a:rPr lang="en-US" sz="1200" dirty="0"/>
              <a:t> </a:t>
            </a:r>
            <a:r>
              <a:rPr lang="en-US" sz="1200" dirty="0" err="1"/>
              <a:t>gleich</a:t>
            </a:r>
            <a:r>
              <a:rPr lang="en-US" sz="1200" dirty="0"/>
              <a:t>.</a:t>
            </a:r>
          </a:p>
          <a:p>
            <a:endParaRPr lang="de-DE" dirty="0"/>
          </a:p>
          <a:p>
            <a:r>
              <a:rPr lang="de-DE" dirty="0"/>
              <a:t>*####################################################################</a:t>
            </a:r>
          </a:p>
          <a:p>
            <a:endParaRPr lang="de-DE" dirty="0"/>
          </a:p>
          <a:p>
            <a:r>
              <a:rPr lang="de-DE" dirty="0"/>
              <a:t>SELECT </a:t>
            </a:r>
            <a:r>
              <a:rPr lang="de-DE" dirty="0" err="1"/>
              <a:t>z_viewwithdifferentdatatypes~castnumc</a:t>
            </a:r>
            <a:endParaRPr lang="de-DE" dirty="0"/>
          </a:p>
          <a:p>
            <a:r>
              <a:rPr lang="de-DE" dirty="0"/>
              <a:t>  FROM </a:t>
            </a:r>
            <a:r>
              <a:rPr lang="de-DE" dirty="0" err="1"/>
              <a:t>z_viewwithdifferentdatatypes</a:t>
            </a:r>
            <a:endParaRPr lang="de-DE" dirty="0"/>
          </a:p>
          <a:p>
            <a:r>
              <a:rPr lang="de-DE" dirty="0"/>
              <a:t>  WHERE </a:t>
            </a:r>
            <a:r>
              <a:rPr lang="de-DE" dirty="0" err="1"/>
              <a:t>z_viewwithdifferentdatatypes~castnumc</a:t>
            </a:r>
            <a:r>
              <a:rPr lang="de-DE" dirty="0"/>
              <a:t> IS INITIAL</a:t>
            </a:r>
          </a:p>
          <a:p>
            <a:r>
              <a:rPr lang="de-DE" dirty="0"/>
              <a:t>  INTO TABLE @DATA(lt_castnumc_1).</a:t>
            </a:r>
          </a:p>
          <a:p>
            <a:endParaRPr lang="de-DE" dirty="0"/>
          </a:p>
          <a:p>
            <a:r>
              <a:rPr lang="de-DE" dirty="0"/>
              <a:t>SELECT z_viewwithdifferentdatatypes~numc0000000000</a:t>
            </a:r>
          </a:p>
          <a:p>
            <a:r>
              <a:rPr lang="de-DE" dirty="0"/>
              <a:t>  FROM </a:t>
            </a:r>
            <a:r>
              <a:rPr lang="de-DE" dirty="0" err="1"/>
              <a:t>z_viewwithdifferentdatatypes</a:t>
            </a:r>
            <a:endParaRPr lang="de-DE" dirty="0"/>
          </a:p>
          <a:p>
            <a:r>
              <a:rPr lang="de-DE" dirty="0"/>
              <a:t>  WHERE z_viewwithdifferentdatatypes~numc0000000000 IS INITIAL</a:t>
            </a:r>
          </a:p>
          <a:p>
            <a:r>
              <a:rPr lang="de-DE" dirty="0"/>
              <a:t>  INTO TABLE @DATA(lt_castnumc_2).</a:t>
            </a:r>
          </a:p>
          <a:p>
            <a:endParaRPr lang="de-DE" dirty="0"/>
          </a:p>
          <a:p>
            <a:r>
              <a:rPr lang="de-DE" dirty="0"/>
              <a:t>SELECT </a:t>
            </a:r>
            <a:r>
              <a:rPr lang="de-DE" dirty="0" err="1"/>
              <a:t>z_viewwithdifferentdatatypes~castchar</a:t>
            </a:r>
            <a:endParaRPr lang="de-DE" dirty="0"/>
          </a:p>
          <a:p>
            <a:r>
              <a:rPr lang="de-DE" dirty="0"/>
              <a:t>  FROM </a:t>
            </a:r>
            <a:r>
              <a:rPr lang="de-DE" dirty="0" err="1"/>
              <a:t>z_viewwithdifferentdatatypes</a:t>
            </a:r>
            <a:endParaRPr lang="de-DE" dirty="0"/>
          </a:p>
          <a:p>
            <a:r>
              <a:rPr lang="de-DE" dirty="0"/>
              <a:t>  WHERE </a:t>
            </a:r>
            <a:r>
              <a:rPr lang="de-DE" dirty="0" err="1"/>
              <a:t>z_viewwithdifferentdatatypes~castchar</a:t>
            </a:r>
            <a:r>
              <a:rPr lang="de-DE" dirty="0"/>
              <a:t> IS INITIAL</a:t>
            </a:r>
          </a:p>
          <a:p>
            <a:r>
              <a:rPr lang="de-DE" dirty="0"/>
              <a:t>  INTO TABLE @DATA(lt_castnumc_3).</a:t>
            </a:r>
          </a:p>
          <a:p>
            <a:endParaRPr lang="de-DE" dirty="0"/>
          </a:p>
          <a:p>
            <a:r>
              <a:rPr lang="de-DE" dirty="0"/>
              <a:t>SELECT z_viewwithdifferentdatatypes~char0000000000</a:t>
            </a:r>
          </a:p>
          <a:p>
            <a:r>
              <a:rPr lang="de-DE" dirty="0"/>
              <a:t>  FROM </a:t>
            </a:r>
            <a:r>
              <a:rPr lang="de-DE" dirty="0" err="1"/>
              <a:t>z_viewwithdifferentdatatypes</a:t>
            </a:r>
            <a:endParaRPr lang="de-DE" dirty="0"/>
          </a:p>
          <a:p>
            <a:r>
              <a:rPr lang="de-DE" dirty="0"/>
              <a:t>  WHERE z_viewwithdifferentdatatypes~char0000000000 IS INITIAL</a:t>
            </a:r>
          </a:p>
          <a:p>
            <a:r>
              <a:rPr lang="de-DE" dirty="0"/>
              <a:t>  INTO TABLE @DATA(lt_castnumc_4).</a:t>
            </a:r>
          </a:p>
          <a:p>
            <a:endParaRPr lang="de-DE" dirty="0"/>
          </a:p>
          <a:p>
            <a:r>
              <a:rPr lang="de-DE" dirty="0"/>
              <a:t>SELECT *</a:t>
            </a:r>
          </a:p>
          <a:p>
            <a:r>
              <a:rPr lang="de-DE" dirty="0"/>
              <a:t>  FROM </a:t>
            </a:r>
            <a:r>
              <a:rPr lang="de-DE" dirty="0" err="1"/>
              <a:t>z_viewwithdifferentdatatypes</a:t>
            </a:r>
            <a:endParaRPr lang="de-DE" dirty="0"/>
          </a:p>
          <a:p>
            <a:r>
              <a:rPr lang="de-DE" dirty="0"/>
              <a:t>  INTO TABLE @DATA(lt_castnumc_5).</a:t>
            </a:r>
          </a:p>
          <a:p>
            <a:endParaRPr lang="de-DE" dirty="0"/>
          </a:p>
          <a:p>
            <a:r>
              <a:rPr lang="de-DE" dirty="0"/>
              <a:t>SELECT SINGLE *</a:t>
            </a:r>
          </a:p>
          <a:p>
            <a:r>
              <a:rPr lang="de-DE" dirty="0"/>
              <a:t>  FROM </a:t>
            </a:r>
            <a:r>
              <a:rPr lang="de-DE" dirty="0" err="1"/>
              <a:t>z_viewwithdifferentdatatypes</a:t>
            </a:r>
            <a:endParaRPr lang="de-DE" dirty="0"/>
          </a:p>
          <a:p>
            <a:r>
              <a:rPr lang="de-DE" dirty="0"/>
              <a:t>  WHERE </a:t>
            </a:r>
            <a:r>
              <a:rPr lang="de-DE" dirty="0" err="1"/>
              <a:t>z_viewwithdifferentdatatypes~castchar</a:t>
            </a:r>
            <a:r>
              <a:rPr lang="de-DE" dirty="0"/>
              <a:t> NE z_viewwithdifferentdatatypes~numc0000000000</a:t>
            </a:r>
          </a:p>
          <a:p>
            <a:r>
              <a:rPr lang="de-DE" dirty="0"/>
              <a:t>  INTO @DATA(ls_castnumc_6).</a:t>
            </a:r>
          </a:p>
          <a:p>
            <a:endParaRPr lang="de-DE" dirty="0"/>
          </a:p>
          <a:p>
            <a:r>
              <a:rPr lang="de-DE" dirty="0"/>
              <a:t>IF ( ls_castnumc_6-castchar EQ ls_castnumc_6-numc0000000000 ).</a:t>
            </a:r>
          </a:p>
          <a:p>
            <a:r>
              <a:rPr lang="de-DE" dirty="0"/>
              <a:t>  BREAK-POINT ##NO_BREAK.</a:t>
            </a:r>
          </a:p>
          <a:p>
            <a:r>
              <a:rPr lang="de-DE" dirty="0"/>
              <a:t>ELSE.</a:t>
            </a:r>
          </a:p>
          <a:p>
            <a:r>
              <a:rPr lang="de-DE" dirty="0"/>
              <a:t>  BREAK-POINT ##NO_BREAK.</a:t>
            </a:r>
          </a:p>
          <a:p>
            <a:r>
              <a:rPr lang="de-DE" dirty="0"/>
              <a:t>ENDIF.</a:t>
            </a:r>
          </a:p>
          <a:p>
            <a:endParaRPr lang="de-DE" dirty="0"/>
          </a:p>
          <a:p>
            <a:r>
              <a:rPr lang="de-DE" dirty="0"/>
              <a:t>SELECT SINGLE *</a:t>
            </a:r>
          </a:p>
          <a:p>
            <a:r>
              <a:rPr lang="de-DE" dirty="0"/>
              <a:t>  FROM </a:t>
            </a:r>
            <a:r>
              <a:rPr lang="de-DE" dirty="0" err="1"/>
              <a:t>z_viewwithdifferentdatatypes</a:t>
            </a:r>
            <a:endParaRPr lang="de-DE" dirty="0"/>
          </a:p>
          <a:p>
            <a:r>
              <a:rPr lang="de-DE" dirty="0"/>
              <a:t>  WHERE </a:t>
            </a:r>
            <a:r>
              <a:rPr lang="de-DE" dirty="0" err="1"/>
              <a:t>z_viewwithdifferentdatatypes~castchar</a:t>
            </a:r>
            <a:r>
              <a:rPr lang="de-DE" dirty="0"/>
              <a:t> EQ z_viewwithdifferentdatatypes~numc0000000000</a:t>
            </a:r>
          </a:p>
          <a:p>
            <a:r>
              <a:rPr lang="de-DE" dirty="0"/>
              <a:t>  INTO @DATA(ls_castnumc_7).</a:t>
            </a:r>
          </a:p>
          <a:p>
            <a:endParaRPr lang="de-DE" dirty="0"/>
          </a:p>
          <a:p>
            <a:r>
              <a:rPr lang="de-DE" dirty="0"/>
              <a:t>BREAK-POINT ##NO_BREAK.</a:t>
            </a:r>
          </a:p>
          <a:p>
            <a:endParaRPr lang="de-DE" dirty="0"/>
          </a:p>
          <a:p>
            <a:endParaRPr lang="de-DE" dirty="0"/>
          </a:p>
          <a:p>
            <a:endParaRPr lang="de-DE" dirty="0"/>
          </a:p>
          <a:p>
            <a:r>
              <a:rPr lang="de-DE" dirty="0"/>
              <a:t>ZUSATZAUFGABE:</a:t>
            </a:r>
          </a:p>
          <a:p>
            <a:r>
              <a:rPr lang="de-DE" dirty="0"/>
              <a:t>--------------------------------------------------</a:t>
            </a:r>
          </a:p>
          <a:p>
            <a:endParaRPr lang="de-DE" dirty="0"/>
          </a:p>
          <a:p>
            <a:endParaRPr lang="de-DE" dirty="0"/>
          </a:p>
          <a:p>
            <a:r>
              <a:rPr lang="de-DE" dirty="0" err="1"/>
              <a:t>AccessControl.authorizationCheck</a:t>
            </a:r>
            <a:r>
              <a:rPr lang="de-DE" dirty="0"/>
              <a:t>: #NOT_REQUIRED</a:t>
            </a:r>
          </a:p>
          <a:p>
            <a:r>
              <a:rPr lang="de-DE" dirty="0"/>
              <a:t>@EndUserText.label: 'Interface View </a:t>
            </a:r>
            <a:r>
              <a:rPr lang="de-DE" dirty="0" err="1"/>
              <a:t>SFlight</a:t>
            </a:r>
            <a:r>
              <a:rPr lang="de-DE" dirty="0"/>
              <a:t> </a:t>
            </a:r>
            <a:r>
              <a:rPr lang="de-DE" dirty="0" err="1"/>
              <a:t>with</a:t>
            </a:r>
            <a:r>
              <a:rPr lang="de-DE" dirty="0"/>
              <a:t> Date </a:t>
            </a:r>
            <a:r>
              <a:rPr lang="de-DE" dirty="0" err="1"/>
              <a:t>Conversion</a:t>
            </a:r>
            <a:r>
              <a:rPr lang="de-DE" dirty="0"/>
              <a:t>'</a:t>
            </a:r>
          </a:p>
          <a:p>
            <a:r>
              <a:rPr lang="de-DE" dirty="0" err="1"/>
              <a:t>define</a:t>
            </a:r>
            <a:r>
              <a:rPr lang="de-DE" dirty="0"/>
              <a:t> </a:t>
            </a:r>
            <a:r>
              <a:rPr lang="de-DE" dirty="0" err="1"/>
              <a:t>view</a:t>
            </a:r>
            <a:r>
              <a:rPr lang="de-DE" dirty="0"/>
              <a:t> </a:t>
            </a:r>
            <a:r>
              <a:rPr lang="de-DE" dirty="0" err="1"/>
              <a:t>entity</a:t>
            </a:r>
            <a:r>
              <a:rPr lang="de-DE" dirty="0"/>
              <a:t> ZILAN_SFLIGHT_W_CONVERSION</a:t>
            </a:r>
          </a:p>
          <a:p>
            <a:r>
              <a:rPr lang="de-DE" dirty="0"/>
              <a:t>  </a:t>
            </a:r>
            <a:r>
              <a:rPr lang="de-DE" dirty="0" err="1"/>
              <a:t>as</a:t>
            </a:r>
            <a:r>
              <a:rPr lang="de-DE" dirty="0"/>
              <a:t> </a:t>
            </a:r>
            <a:r>
              <a:rPr lang="de-DE" dirty="0" err="1"/>
              <a:t>select</a:t>
            </a:r>
            <a:r>
              <a:rPr lang="de-DE" dirty="0"/>
              <a:t> from ZI_SFLIGHT</a:t>
            </a:r>
          </a:p>
          <a:p>
            <a:r>
              <a:rPr lang="de-DE" dirty="0"/>
              <a:t>{</a:t>
            </a:r>
          </a:p>
          <a:p>
            <a:r>
              <a:rPr lang="de-DE" dirty="0"/>
              <a:t>  </a:t>
            </a:r>
            <a:r>
              <a:rPr lang="de-DE" dirty="0" err="1"/>
              <a:t>Carrid</a:t>
            </a:r>
            <a:r>
              <a:rPr lang="de-DE" dirty="0"/>
              <a:t>,</a:t>
            </a:r>
          </a:p>
          <a:p>
            <a:r>
              <a:rPr lang="de-DE" dirty="0"/>
              <a:t>  </a:t>
            </a:r>
            <a:r>
              <a:rPr lang="de-DE" dirty="0" err="1"/>
              <a:t>Connid</a:t>
            </a:r>
            <a:r>
              <a:rPr lang="de-DE" dirty="0"/>
              <a:t>,</a:t>
            </a:r>
          </a:p>
          <a:p>
            <a:r>
              <a:rPr lang="de-DE" dirty="0"/>
              <a:t>  </a:t>
            </a:r>
            <a:r>
              <a:rPr lang="de-DE" dirty="0" err="1"/>
              <a:t>Fldate</a:t>
            </a:r>
            <a:r>
              <a:rPr lang="de-DE" dirty="0"/>
              <a:t>,</a:t>
            </a:r>
          </a:p>
          <a:p>
            <a:r>
              <a:rPr lang="de-DE" dirty="0"/>
              <a:t>  Price,</a:t>
            </a:r>
          </a:p>
          <a:p>
            <a:r>
              <a:rPr lang="de-DE" dirty="0"/>
              <a:t>  Currency,</a:t>
            </a:r>
          </a:p>
          <a:p>
            <a:r>
              <a:rPr lang="de-DE" dirty="0"/>
              <a:t>  </a:t>
            </a:r>
            <a:r>
              <a:rPr lang="de-DE" dirty="0" err="1"/>
              <a:t>Planetype</a:t>
            </a:r>
            <a:r>
              <a:rPr lang="de-DE" dirty="0"/>
              <a:t>,</a:t>
            </a:r>
          </a:p>
          <a:p>
            <a:r>
              <a:rPr lang="de-DE" dirty="0"/>
              <a:t>  </a:t>
            </a:r>
            <a:r>
              <a:rPr lang="de-DE" dirty="0" err="1"/>
              <a:t>Seatsmax</a:t>
            </a:r>
            <a:r>
              <a:rPr lang="de-DE" dirty="0"/>
              <a:t>,</a:t>
            </a:r>
          </a:p>
          <a:p>
            <a:r>
              <a:rPr lang="de-DE" dirty="0"/>
              <a:t>  </a:t>
            </a:r>
            <a:r>
              <a:rPr lang="de-DE" dirty="0" err="1"/>
              <a:t>Seatsocc</a:t>
            </a:r>
            <a:r>
              <a:rPr lang="de-DE" dirty="0"/>
              <a:t>,</a:t>
            </a:r>
          </a:p>
          <a:p>
            <a:r>
              <a:rPr lang="de-DE" dirty="0"/>
              <a:t>  </a:t>
            </a:r>
            <a:r>
              <a:rPr lang="de-DE" dirty="0" err="1"/>
              <a:t>Paymentsum</a:t>
            </a:r>
            <a:r>
              <a:rPr lang="de-DE" dirty="0"/>
              <a:t>,</a:t>
            </a:r>
          </a:p>
          <a:p>
            <a:r>
              <a:rPr lang="de-DE" dirty="0"/>
              <a:t>  </a:t>
            </a:r>
            <a:r>
              <a:rPr lang="de-DE" dirty="0" err="1"/>
              <a:t>SeatsmaxB</a:t>
            </a:r>
            <a:r>
              <a:rPr lang="de-DE" dirty="0"/>
              <a:t>,</a:t>
            </a:r>
          </a:p>
          <a:p>
            <a:r>
              <a:rPr lang="de-DE" dirty="0"/>
              <a:t>  </a:t>
            </a:r>
            <a:r>
              <a:rPr lang="de-DE" dirty="0" err="1"/>
              <a:t>SeatsoccB</a:t>
            </a:r>
            <a:r>
              <a:rPr lang="de-DE" dirty="0"/>
              <a:t>,</a:t>
            </a:r>
          </a:p>
          <a:p>
            <a:r>
              <a:rPr lang="de-DE" dirty="0"/>
              <a:t>  </a:t>
            </a:r>
            <a:r>
              <a:rPr lang="de-DE" dirty="0" err="1"/>
              <a:t>SeatsmaxF</a:t>
            </a:r>
            <a:r>
              <a:rPr lang="de-DE" dirty="0"/>
              <a:t>,</a:t>
            </a:r>
          </a:p>
          <a:p>
            <a:r>
              <a:rPr lang="de-DE" dirty="0"/>
              <a:t>  </a:t>
            </a:r>
            <a:r>
              <a:rPr lang="de-DE" dirty="0" err="1"/>
              <a:t>SeatsoccF</a:t>
            </a:r>
            <a:r>
              <a:rPr lang="de-DE" dirty="0"/>
              <a:t>,</a:t>
            </a:r>
          </a:p>
          <a:p>
            <a:r>
              <a:rPr lang="de-DE" dirty="0"/>
              <a:t>  </a:t>
            </a:r>
            <a:r>
              <a:rPr lang="de-DE" dirty="0" err="1"/>
              <a:t>tstmp_to_dats</a:t>
            </a:r>
            <a:r>
              <a:rPr lang="de-DE" dirty="0"/>
              <a:t>( cast(</a:t>
            </a:r>
            <a:r>
              <a:rPr lang="de-DE" dirty="0" err="1"/>
              <a:t>CreatedAt</a:t>
            </a:r>
            <a:r>
              <a:rPr lang="de-DE" dirty="0"/>
              <a:t> </a:t>
            </a:r>
            <a:r>
              <a:rPr lang="de-DE" dirty="0" err="1"/>
              <a:t>as</a:t>
            </a:r>
            <a:r>
              <a:rPr lang="de-DE" dirty="0"/>
              <a:t> </a:t>
            </a:r>
            <a:r>
              <a:rPr lang="de-DE" dirty="0" err="1"/>
              <a:t>abap.dec</a:t>
            </a:r>
            <a:r>
              <a:rPr lang="de-DE" dirty="0"/>
              <a:t>(15)),</a:t>
            </a:r>
          </a:p>
          <a:p>
            <a:r>
              <a:rPr lang="de-DE" dirty="0"/>
              <a:t>                 </a:t>
            </a:r>
            <a:r>
              <a:rPr lang="de-DE" dirty="0" err="1"/>
              <a:t>abap_system_timezone</a:t>
            </a:r>
            <a:r>
              <a:rPr lang="de-DE" dirty="0"/>
              <a:t>( $session.</a:t>
            </a:r>
            <a:r>
              <a:rPr lang="de-DE" dirty="0" err="1"/>
              <a:t>client</a:t>
            </a:r>
            <a:r>
              <a:rPr lang="de-DE" dirty="0"/>
              <a:t>,'NULL' ),</a:t>
            </a:r>
          </a:p>
          <a:p>
            <a:r>
              <a:rPr lang="de-DE" dirty="0"/>
              <a:t>                 $</a:t>
            </a:r>
            <a:r>
              <a:rPr lang="de-DE" dirty="0" err="1"/>
              <a:t>session.client</a:t>
            </a:r>
            <a:r>
              <a:rPr lang="de-DE" dirty="0"/>
              <a:t>,</a:t>
            </a:r>
          </a:p>
          <a:p>
            <a:r>
              <a:rPr lang="de-DE" dirty="0"/>
              <a:t>                 'NULL' )   </a:t>
            </a:r>
            <a:r>
              <a:rPr lang="de-DE" dirty="0" err="1"/>
              <a:t>as</a:t>
            </a:r>
            <a:r>
              <a:rPr lang="de-DE" dirty="0"/>
              <a:t> </a:t>
            </a:r>
            <a:r>
              <a:rPr lang="de-DE" dirty="0" err="1"/>
              <a:t>CreatedAtDate</a:t>
            </a:r>
            <a:r>
              <a:rPr lang="de-DE" dirty="0"/>
              <a:t>,</a:t>
            </a:r>
          </a:p>
          <a:p>
            <a:r>
              <a:rPr lang="de-DE" dirty="0"/>
              <a:t>  </a:t>
            </a:r>
            <a:r>
              <a:rPr lang="de-DE" dirty="0" err="1"/>
              <a:t>CreatedBy</a:t>
            </a:r>
            <a:r>
              <a:rPr lang="de-DE" dirty="0"/>
              <a:t>,</a:t>
            </a:r>
          </a:p>
          <a:p>
            <a:r>
              <a:rPr lang="de-DE" dirty="0"/>
              <a:t>  </a:t>
            </a:r>
            <a:r>
              <a:rPr lang="de-DE" dirty="0" err="1"/>
              <a:t>tstmp_to_dats</a:t>
            </a:r>
            <a:r>
              <a:rPr lang="de-DE" dirty="0"/>
              <a:t>( cast(</a:t>
            </a:r>
            <a:r>
              <a:rPr lang="de-DE" dirty="0" err="1"/>
              <a:t>LastChangedAt</a:t>
            </a:r>
            <a:r>
              <a:rPr lang="de-DE" dirty="0"/>
              <a:t> </a:t>
            </a:r>
            <a:r>
              <a:rPr lang="de-DE" dirty="0" err="1"/>
              <a:t>as</a:t>
            </a:r>
            <a:r>
              <a:rPr lang="de-DE" dirty="0"/>
              <a:t> </a:t>
            </a:r>
            <a:r>
              <a:rPr lang="de-DE" dirty="0" err="1"/>
              <a:t>abap.dec</a:t>
            </a:r>
            <a:r>
              <a:rPr lang="de-DE" dirty="0"/>
              <a:t>(15)),</a:t>
            </a:r>
          </a:p>
          <a:p>
            <a:r>
              <a:rPr lang="de-DE" dirty="0"/>
              <a:t>                 </a:t>
            </a:r>
            <a:r>
              <a:rPr lang="de-DE" dirty="0" err="1"/>
              <a:t>abap_system_timezone</a:t>
            </a:r>
            <a:r>
              <a:rPr lang="de-DE" dirty="0"/>
              <a:t>( $session.</a:t>
            </a:r>
            <a:r>
              <a:rPr lang="de-DE" dirty="0" err="1"/>
              <a:t>client</a:t>
            </a:r>
            <a:r>
              <a:rPr lang="de-DE" dirty="0"/>
              <a:t>,'NULL' ),</a:t>
            </a:r>
          </a:p>
          <a:p>
            <a:r>
              <a:rPr lang="de-DE" dirty="0"/>
              <a:t>                 $</a:t>
            </a:r>
            <a:r>
              <a:rPr lang="de-DE" dirty="0" err="1"/>
              <a:t>session.client</a:t>
            </a:r>
            <a:r>
              <a:rPr lang="de-DE" dirty="0"/>
              <a:t>,</a:t>
            </a:r>
          </a:p>
          <a:p>
            <a:r>
              <a:rPr lang="de-DE" dirty="0"/>
              <a:t>                 'NULL' )   </a:t>
            </a:r>
            <a:r>
              <a:rPr lang="de-DE" dirty="0" err="1"/>
              <a:t>as</a:t>
            </a:r>
            <a:r>
              <a:rPr lang="de-DE" dirty="0"/>
              <a:t> </a:t>
            </a:r>
            <a:r>
              <a:rPr lang="de-DE" dirty="0" err="1"/>
              <a:t>LastChangedAtDate</a:t>
            </a:r>
            <a:r>
              <a:rPr lang="de-DE" dirty="0"/>
              <a:t>, </a:t>
            </a:r>
          </a:p>
          <a:p>
            <a:r>
              <a:rPr lang="de-DE" dirty="0"/>
              <a:t>  </a:t>
            </a:r>
            <a:r>
              <a:rPr lang="de-DE" dirty="0" err="1"/>
              <a:t>LastChangedBy</a:t>
            </a:r>
            <a:r>
              <a:rPr lang="de-DE" dirty="0"/>
              <a:t>,</a:t>
            </a:r>
          </a:p>
          <a:p>
            <a:r>
              <a:rPr lang="de-DE" dirty="0"/>
              <a:t>  </a:t>
            </a:r>
            <a:r>
              <a:rPr lang="de-DE" dirty="0" err="1"/>
              <a:t>tstmp_to_dats</a:t>
            </a:r>
            <a:r>
              <a:rPr lang="de-DE" dirty="0"/>
              <a:t>( cast(</a:t>
            </a:r>
            <a:r>
              <a:rPr lang="de-DE" dirty="0" err="1"/>
              <a:t>LocalLastChangedAt</a:t>
            </a:r>
            <a:r>
              <a:rPr lang="de-DE" dirty="0"/>
              <a:t> </a:t>
            </a:r>
            <a:r>
              <a:rPr lang="de-DE" dirty="0" err="1"/>
              <a:t>as</a:t>
            </a:r>
            <a:r>
              <a:rPr lang="de-DE" dirty="0"/>
              <a:t> </a:t>
            </a:r>
            <a:r>
              <a:rPr lang="de-DE" dirty="0" err="1"/>
              <a:t>abap.dec</a:t>
            </a:r>
            <a:r>
              <a:rPr lang="de-DE" dirty="0"/>
              <a:t>(15)),</a:t>
            </a:r>
          </a:p>
          <a:p>
            <a:r>
              <a:rPr lang="de-DE" dirty="0"/>
              <a:t>                 </a:t>
            </a:r>
            <a:r>
              <a:rPr lang="de-DE" dirty="0" err="1"/>
              <a:t>abap_system_timezone</a:t>
            </a:r>
            <a:r>
              <a:rPr lang="de-DE" dirty="0"/>
              <a:t>( $session.</a:t>
            </a:r>
            <a:r>
              <a:rPr lang="de-DE" dirty="0" err="1"/>
              <a:t>client</a:t>
            </a:r>
            <a:r>
              <a:rPr lang="de-DE" dirty="0"/>
              <a:t>,'NULL' ),</a:t>
            </a:r>
          </a:p>
          <a:p>
            <a:r>
              <a:rPr lang="de-DE" dirty="0"/>
              <a:t>                 $</a:t>
            </a:r>
            <a:r>
              <a:rPr lang="de-DE" dirty="0" err="1"/>
              <a:t>session.client</a:t>
            </a:r>
            <a:r>
              <a:rPr lang="de-DE" dirty="0"/>
              <a:t>,</a:t>
            </a:r>
          </a:p>
          <a:p>
            <a:r>
              <a:rPr lang="de-DE" dirty="0"/>
              <a:t>                 'NULL' )   </a:t>
            </a:r>
            <a:r>
              <a:rPr lang="de-DE" dirty="0" err="1"/>
              <a:t>as</a:t>
            </a:r>
            <a:r>
              <a:rPr lang="de-DE" dirty="0"/>
              <a:t> </a:t>
            </a:r>
            <a:r>
              <a:rPr lang="de-DE" dirty="0" err="1"/>
              <a:t>LocalLastChangedAtDate</a:t>
            </a:r>
            <a:r>
              <a:rPr lang="de-DE" dirty="0"/>
              <a:t>,   </a:t>
            </a:r>
          </a:p>
          <a:p>
            <a:r>
              <a:rPr lang="de-DE" dirty="0"/>
              <a:t>                 </a:t>
            </a:r>
          </a:p>
          <a:p>
            <a:r>
              <a:rPr lang="de-DE" dirty="0"/>
              <a:t>  _Booking</a:t>
            </a:r>
          </a:p>
          <a:p>
            <a:r>
              <a:rPr lang="de-DE" dirty="0"/>
              <a:t>}</a:t>
            </a:r>
          </a:p>
        </p:txBody>
      </p:sp>
      <p:sp>
        <p:nvSpPr>
          <p:cNvPr id="4" name="Foliennummernplatzhalter 3"/>
          <p:cNvSpPr>
            <a:spLocks noGrp="1"/>
          </p:cNvSpPr>
          <p:nvPr>
            <p:ph type="sldNum" sz="quarter" idx="5"/>
          </p:nvPr>
        </p:nvSpPr>
        <p:spPr/>
        <p:txBody>
          <a:bodyPr/>
          <a:lstStyle/>
          <a:p>
            <a:fld id="{DC0C8601-5E09-0E4C-A79E-D4DC8377D91B}" type="slidenum">
              <a:rPr lang="de-DE" smtClean="0"/>
              <a:t>39</a:t>
            </a:fld>
            <a:endParaRPr lang="de-DE"/>
          </a:p>
        </p:txBody>
      </p:sp>
    </p:spTree>
    <p:extLst>
      <p:ext uri="{BB962C8B-B14F-4D97-AF65-F5344CB8AC3E}">
        <p14:creationId xmlns:p14="http://schemas.microsoft.com/office/powerpoint/2010/main" val="4192001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CCCCCC"/>
                </a:solidFill>
                <a:effectLst/>
                <a:highlight>
                  <a:srgbClr val="181818"/>
                </a:highlight>
                <a:latin typeface="Segoe WPC"/>
              </a:rPr>
              <a:t>Dieser CDS View ZI_PRODUCTS_000 ist eine Datenmodellierungskomponente in SAP ABAP, die für die Bereitstellung einer Wertehilfe für Produkte konzipiert ist. Er selektiert Daten aus der Quelltabelle </a:t>
            </a:r>
            <a:r>
              <a:rPr lang="de-DE" b="0" i="0" dirty="0" err="1">
                <a:solidFill>
                  <a:srgbClr val="CCCCCC"/>
                </a:solidFill>
                <a:effectLst/>
                <a:highlight>
                  <a:srgbClr val="181818"/>
                </a:highlight>
                <a:latin typeface="Segoe WPC"/>
              </a:rPr>
              <a:t>I_Product</a:t>
            </a:r>
            <a:r>
              <a:rPr lang="de-DE" b="0" i="0" dirty="0">
                <a:solidFill>
                  <a:srgbClr val="CCCCCC"/>
                </a:solidFill>
                <a:effectLst/>
                <a:highlight>
                  <a:srgbClr val="181818"/>
                </a:highlight>
                <a:latin typeface="Segoe WPC"/>
              </a:rPr>
              <a:t> und passt diese an spezifische Anforderungen an. Hier sind die Hauptfunktionen und Merkmale des CDS Views:</a:t>
            </a:r>
          </a:p>
          <a:p>
            <a:pPr algn="l">
              <a:buFont typeface="Arial" panose="020B0604020202020204" pitchFamily="34" charset="0"/>
              <a:buChar char="•"/>
            </a:pPr>
            <a:r>
              <a:rPr lang="de-DE" b="1" i="0" dirty="0">
                <a:solidFill>
                  <a:srgbClr val="CCCCCC"/>
                </a:solidFill>
                <a:effectLst/>
                <a:highlight>
                  <a:srgbClr val="181818"/>
                </a:highlight>
                <a:latin typeface="Segoe WPC"/>
              </a:rPr>
              <a:t>Produktinformationen</a:t>
            </a:r>
            <a:r>
              <a:rPr lang="de-DE" b="0" i="0" dirty="0">
                <a:solidFill>
                  <a:srgbClr val="CCCCCC"/>
                </a:solidFill>
                <a:effectLst/>
                <a:highlight>
                  <a:srgbClr val="181818"/>
                </a:highlight>
                <a:latin typeface="Segoe WPC"/>
              </a:rPr>
              <a:t>: Der View liefert Informationen zu Produkten, einschließlich der Produkt-ID (</a:t>
            </a:r>
            <a:r>
              <a:rPr lang="de-DE" b="0" i="0" dirty="0" err="1">
                <a:solidFill>
                  <a:srgbClr val="CCCCCC"/>
                </a:solidFill>
                <a:effectLst/>
                <a:highlight>
                  <a:srgbClr val="181818"/>
                </a:highlight>
                <a:latin typeface="Segoe WPC"/>
              </a:rPr>
              <a:t>Product</a:t>
            </a:r>
            <a:r>
              <a:rPr lang="de-DE" b="0" i="0" dirty="0">
                <a:solidFill>
                  <a:srgbClr val="CCCCCC"/>
                </a:solidFill>
                <a:effectLst/>
                <a:highlight>
                  <a:srgbClr val="181818"/>
                </a:highlight>
                <a:latin typeface="Segoe WPC"/>
              </a:rPr>
              <a:t>), des Produktnamens (</a:t>
            </a:r>
            <a:r>
              <a:rPr lang="de-DE" b="0" i="0" dirty="0" err="1">
                <a:solidFill>
                  <a:srgbClr val="CCCCCC"/>
                </a:solidFill>
                <a:effectLst/>
                <a:highlight>
                  <a:srgbClr val="181818"/>
                </a:highlight>
                <a:latin typeface="Segoe WPC"/>
              </a:rPr>
              <a:t>ProductText</a:t>
            </a:r>
            <a:r>
              <a:rPr lang="de-DE" b="0" i="0" dirty="0">
                <a:solidFill>
                  <a:srgbClr val="CCCCCC"/>
                </a:solidFill>
                <a:effectLst/>
                <a:highlight>
                  <a:srgbClr val="181818"/>
                </a:highlight>
                <a:latin typeface="Segoe WPC"/>
              </a:rPr>
              <a:t>), des Preises (Price), der Währung (Currency), der Produktgruppe (</a:t>
            </a:r>
            <a:r>
              <a:rPr lang="de-DE" b="0" i="0" dirty="0" err="1">
                <a:solidFill>
                  <a:srgbClr val="CCCCCC"/>
                </a:solidFill>
                <a:effectLst/>
                <a:highlight>
                  <a:srgbClr val="181818"/>
                </a:highlight>
                <a:latin typeface="Segoe WPC"/>
              </a:rPr>
              <a:t>ProductGroup</a:t>
            </a:r>
            <a:r>
              <a:rPr lang="de-DE" b="0" i="0" dirty="0">
                <a:solidFill>
                  <a:srgbClr val="CCCCCC"/>
                </a:solidFill>
                <a:effectLst/>
                <a:highlight>
                  <a:srgbClr val="181818"/>
                </a:highlight>
                <a:latin typeface="Segoe WPC"/>
              </a:rPr>
              <a:t>) und der Basiseinheit (</a:t>
            </a:r>
            <a:r>
              <a:rPr lang="de-DE" b="0" i="0" dirty="0" err="1">
                <a:solidFill>
                  <a:srgbClr val="CCCCCC"/>
                </a:solidFill>
                <a:effectLst/>
                <a:highlight>
                  <a:srgbClr val="181818"/>
                </a:highlight>
                <a:latin typeface="Segoe WPC"/>
              </a:rPr>
              <a:t>BaseUnit</a:t>
            </a:r>
            <a:r>
              <a:rPr lang="de-DE" b="0" i="0" dirty="0">
                <a:solidFill>
                  <a:srgbClr val="CCCCCC"/>
                </a:solidFill>
                <a:effectLst/>
                <a:highlight>
                  <a:srgbClr val="181818"/>
                </a:highlight>
                <a:latin typeface="Segoe WPC"/>
              </a:rPr>
              <a:t>).</a:t>
            </a:r>
          </a:p>
          <a:p>
            <a:pPr algn="l">
              <a:buFont typeface="Arial" panose="020B0604020202020204" pitchFamily="34" charset="0"/>
              <a:buChar char="•"/>
            </a:pPr>
            <a:r>
              <a:rPr lang="de-DE" b="1" i="0" dirty="0">
                <a:solidFill>
                  <a:srgbClr val="CCCCCC"/>
                </a:solidFill>
                <a:effectLst/>
                <a:highlight>
                  <a:srgbClr val="181818"/>
                </a:highlight>
                <a:latin typeface="Segoe WPC"/>
              </a:rPr>
              <a:t>Sprachspezifische Produkttexte</a:t>
            </a:r>
            <a:r>
              <a:rPr lang="de-DE" b="0" i="0" dirty="0">
                <a:solidFill>
                  <a:srgbClr val="CCCCCC"/>
                </a:solidFill>
                <a:effectLst/>
                <a:highlight>
                  <a:srgbClr val="181818"/>
                </a:highlight>
                <a:latin typeface="Segoe WPC"/>
              </a:rPr>
              <a:t>: Der Produktname (</a:t>
            </a:r>
            <a:r>
              <a:rPr lang="de-DE" b="0" i="0" dirty="0" err="1">
                <a:solidFill>
                  <a:srgbClr val="CCCCCC"/>
                </a:solidFill>
                <a:effectLst/>
                <a:highlight>
                  <a:srgbClr val="181818"/>
                </a:highlight>
                <a:latin typeface="Segoe WPC"/>
              </a:rPr>
              <a:t>ProductText</a:t>
            </a:r>
            <a:r>
              <a:rPr lang="de-DE" b="0" i="0" dirty="0">
                <a:solidFill>
                  <a:srgbClr val="CCCCCC"/>
                </a:solidFill>
                <a:effectLst/>
                <a:highlight>
                  <a:srgbClr val="181818"/>
                </a:highlight>
                <a:latin typeface="Segoe WPC"/>
              </a:rPr>
              <a:t>) wird basierend auf der Systemsprache des Benutzers ausgewählt (_Text[1: Language=$</a:t>
            </a:r>
            <a:r>
              <a:rPr lang="de-DE" b="0" i="0" dirty="0" err="1">
                <a:solidFill>
                  <a:srgbClr val="CCCCCC"/>
                </a:solidFill>
                <a:effectLst/>
                <a:highlight>
                  <a:srgbClr val="181818"/>
                </a:highlight>
                <a:latin typeface="Segoe WPC"/>
              </a:rPr>
              <a:t>session.system_language</a:t>
            </a:r>
            <a:r>
              <a:rPr lang="de-DE" b="0" i="0" dirty="0">
                <a:solidFill>
                  <a:srgbClr val="CCCCCC"/>
                </a:solidFill>
                <a:effectLst/>
                <a:highlight>
                  <a:srgbClr val="181818"/>
                </a:highlight>
                <a:latin typeface="Segoe WPC"/>
              </a:rPr>
              <a:t>].</a:t>
            </a:r>
            <a:r>
              <a:rPr lang="de-DE" b="0" i="0" dirty="0" err="1">
                <a:solidFill>
                  <a:srgbClr val="CCCCCC"/>
                </a:solidFill>
                <a:effectLst/>
                <a:highlight>
                  <a:srgbClr val="181818"/>
                </a:highlight>
                <a:latin typeface="Segoe WPC"/>
              </a:rPr>
              <a:t>ProductName</a:t>
            </a:r>
            <a:r>
              <a:rPr lang="de-DE" b="0" i="0" dirty="0">
                <a:solidFill>
                  <a:srgbClr val="CCCCCC"/>
                </a:solidFill>
                <a:effectLst/>
                <a:highlight>
                  <a:srgbClr val="181818"/>
                </a:highlight>
                <a:latin typeface="Segoe WPC"/>
              </a:rPr>
              <a:t>), was eine lokalisierte Anzeige des Produktnamens ermöglicht.</a:t>
            </a:r>
          </a:p>
          <a:p>
            <a:pPr algn="l">
              <a:buFont typeface="Arial" panose="020B0604020202020204" pitchFamily="34" charset="0"/>
              <a:buChar char="•"/>
            </a:pPr>
            <a:r>
              <a:rPr lang="de-DE" b="1" i="0" dirty="0">
                <a:solidFill>
                  <a:srgbClr val="CCCCCC"/>
                </a:solidFill>
                <a:effectLst/>
                <a:highlight>
                  <a:srgbClr val="181818"/>
                </a:highlight>
                <a:latin typeface="Segoe WPC"/>
              </a:rPr>
              <a:t>Preisdefinition</a:t>
            </a:r>
            <a:r>
              <a:rPr lang="de-DE" b="0" i="0" dirty="0">
                <a:solidFill>
                  <a:srgbClr val="CCCCCC"/>
                </a:solidFill>
                <a:effectLst/>
                <a:highlight>
                  <a:srgbClr val="181818"/>
                </a:highlight>
                <a:latin typeface="Segoe WPC"/>
              </a:rPr>
              <a:t>: Der Preis (Price) wird durch eine CASE-Anweisung für bestimmte Produkt-IDs festgelegt. Für eine Reihe von definierten Produkt-IDs (ABC03, ABC04, ABC01, ABC30, ABC07, ABC05) werden spezifische Preise zugewiesen. Alle anderen Produkte erhalten standardmäßig einen Preis von 100000.</a:t>
            </a:r>
          </a:p>
          <a:p>
            <a:pPr algn="l">
              <a:buFont typeface="Arial" panose="020B0604020202020204" pitchFamily="34" charset="0"/>
              <a:buChar char="•"/>
            </a:pPr>
            <a:r>
              <a:rPr lang="de-DE" b="1" i="0" dirty="0">
                <a:solidFill>
                  <a:srgbClr val="CCCCCC"/>
                </a:solidFill>
                <a:effectLst/>
                <a:highlight>
                  <a:srgbClr val="181818"/>
                </a:highlight>
                <a:latin typeface="Segoe WPC"/>
              </a:rPr>
              <a:t>Feste Währung</a:t>
            </a:r>
            <a:r>
              <a:rPr lang="de-DE" b="0" i="0" dirty="0">
                <a:solidFill>
                  <a:srgbClr val="CCCCCC"/>
                </a:solidFill>
                <a:effectLst/>
                <a:highlight>
                  <a:srgbClr val="181818"/>
                </a:highlight>
                <a:latin typeface="Segoe WPC"/>
              </a:rPr>
              <a:t>: Die Währung wird für alle Produkte als EUR festgelegt (cast ( 'EUR' </a:t>
            </a:r>
            <a:r>
              <a:rPr lang="de-DE" b="0" i="0" dirty="0" err="1">
                <a:solidFill>
                  <a:srgbClr val="CCCCCC"/>
                </a:solidFill>
                <a:effectLst/>
                <a:highlight>
                  <a:srgbClr val="181818"/>
                </a:highlight>
                <a:latin typeface="Segoe WPC"/>
              </a:rPr>
              <a:t>as</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abap.cuky</a:t>
            </a:r>
            <a:r>
              <a:rPr lang="de-DE" b="0" i="0" dirty="0">
                <a:solidFill>
                  <a:srgbClr val="CCCCCC"/>
                </a:solidFill>
                <a:effectLst/>
                <a:highlight>
                  <a:srgbClr val="181818"/>
                </a:highlight>
                <a:latin typeface="Segoe WPC"/>
              </a:rPr>
              <a:t>( 5 ) )), was darauf hindeutet, dass der View für einen spezifischen Markt oder eine spezifische Region gedacht sein könnte.</a:t>
            </a:r>
          </a:p>
          <a:p>
            <a:pPr algn="l">
              <a:buFont typeface="Arial" panose="020B0604020202020204" pitchFamily="34" charset="0"/>
              <a:buChar char="•"/>
            </a:pPr>
            <a:r>
              <a:rPr lang="de-DE" b="1" i="0" dirty="0">
                <a:solidFill>
                  <a:srgbClr val="CCCCCC"/>
                </a:solidFill>
                <a:effectLst/>
                <a:highlight>
                  <a:srgbClr val="181818"/>
                </a:highlight>
                <a:latin typeface="Segoe WPC"/>
              </a:rPr>
              <a:t>Filterung</a:t>
            </a:r>
            <a:r>
              <a:rPr lang="de-DE" b="0" i="0" dirty="0">
                <a:solidFill>
                  <a:srgbClr val="CCCCCC"/>
                </a:solidFill>
                <a:effectLst/>
                <a:highlight>
                  <a:srgbClr val="181818"/>
                </a:highlight>
                <a:latin typeface="Segoe WPC"/>
              </a:rPr>
              <a:t>: Der View filtert Produkte basierend auf ihrer Produkt-ID, wobei nur bestimmte Produkt-IDs (ABC03, ABC04, ABC01, ABC30, ABC07, ABC05, XYZ01) in die Ergebnismenge aufgenommen werden.</a:t>
            </a:r>
          </a:p>
          <a:p>
            <a:pPr algn="l">
              <a:buFont typeface="Arial" panose="020B0604020202020204" pitchFamily="34" charset="0"/>
              <a:buChar char="•"/>
            </a:pPr>
            <a:r>
              <a:rPr lang="de-DE" b="1" i="0" dirty="0">
                <a:solidFill>
                  <a:srgbClr val="CCCCCC"/>
                </a:solidFill>
                <a:effectLst/>
                <a:highlight>
                  <a:srgbClr val="181818"/>
                </a:highlight>
                <a:latin typeface="Segoe WPC"/>
              </a:rPr>
              <a:t>Annotationen</a:t>
            </a:r>
            <a:r>
              <a:rPr lang="de-DE" b="0" i="0" dirty="0">
                <a:solidFill>
                  <a:srgbClr val="CCCCCC"/>
                </a:solidFill>
                <a:effectLst/>
                <a:highlight>
                  <a:srgbClr val="181818"/>
                </a:highlight>
                <a:latin typeface="Segoe WPC"/>
              </a:rPr>
              <a:t>:</a:t>
            </a: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@AccessControl.authorizationCheck: #NOT_REQUIRED deaktiviert die Überprüfung der Berechtigungen für diesen View, was bedeutet, dass keine spezifischen Berechtigungen erforderlich sind, um auf die Daten zuzugreifen.</a:t>
            </a: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@EndUserText.label: 'Value Help </a:t>
            </a:r>
            <a:r>
              <a:rPr lang="de-DE" b="0" i="0" dirty="0" err="1">
                <a:solidFill>
                  <a:srgbClr val="CCCCCC"/>
                </a:solidFill>
                <a:effectLst/>
                <a:highlight>
                  <a:srgbClr val="181818"/>
                </a:highlight>
                <a:latin typeface="Segoe WPC"/>
              </a:rPr>
              <a:t>for</a:t>
            </a:r>
            <a:r>
              <a:rPr lang="de-DE" b="0" i="0" dirty="0">
                <a:solidFill>
                  <a:srgbClr val="CCCCCC"/>
                </a:solidFill>
                <a:effectLst/>
                <a:highlight>
                  <a:srgbClr val="181818"/>
                </a:highlight>
                <a:latin typeface="Segoe WPC"/>
              </a:rPr>
              <a:t> I_PRODUCT' gibt dem View eine lesbare Bezeichnung, die in Benutzeroberflächen verwendet werden kann.</a:t>
            </a: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@Metadata.ignorePropagatedAnnotations: </a:t>
            </a:r>
            <a:r>
              <a:rPr lang="de-DE" b="0" i="0" dirty="0" err="1">
                <a:solidFill>
                  <a:srgbClr val="CCCCCC"/>
                </a:solidFill>
                <a:effectLst/>
                <a:highlight>
                  <a:srgbClr val="181818"/>
                </a:highlight>
                <a:latin typeface="Segoe WPC"/>
              </a:rPr>
              <a:t>true</a:t>
            </a:r>
            <a:r>
              <a:rPr lang="de-DE" b="0" i="0" dirty="0">
                <a:solidFill>
                  <a:srgbClr val="CCCCCC"/>
                </a:solidFill>
                <a:effectLst/>
                <a:highlight>
                  <a:srgbClr val="181818"/>
                </a:highlight>
                <a:latin typeface="Segoe WPC"/>
              </a:rPr>
              <a:t> verhindert, dass Annotationen von der Quelltabelle </a:t>
            </a:r>
            <a:r>
              <a:rPr lang="de-DE" b="0" i="0" dirty="0" err="1">
                <a:solidFill>
                  <a:srgbClr val="CCCCCC"/>
                </a:solidFill>
                <a:effectLst/>
                <a:highlight>
                  <a:srgbClr val="181818"/>
                </a:highlight>
                <a:latin typeface="Segoe WPC"/>
              </a:rPr>
              <a:t>I_Product</a:t>
            </a:r>
            <a:r>
              <a:rPr lang="de-DE" b="0" i="0" dirty="0">
                <a:solidFill>
                  <a:srgbClr val="CCCCCC"/>
                </a:solidFill>
                <a:effectLst/>
                <a:highlight>
                  <a:srgbClr val="181818"/>
                </a:highlight>
                <a:latin typeface="Segoe WPC"/>
              </a:rPr>
              <a:t> automatisch übernommen werden.</a:t>
            </a:r>
          </a:p>
          <a:p>
            <a:pPr marL="742950" lvl="1" indent="-285750" algn="l">
              <a:buFont typeface="Arial" panose="020B0604020202020204" pitchFamily="34" charset="0"/>
              <a:buChar char="•"/>
            </a:pPr>
            <a:r>
              <a:rPr lang="de-DE" b="0" i="0" dirty="0">
                <a:solidFill>
                  <a:srgbClr val="CCCCCC"/>
                </a:solidFill>
                <a:effectLst/>
                <a:highlight>
                  <a:srgbClr val="181818"/>
                </a:highlight>
                <a:latin typeface="Segoe WPC"/>
              </a:rPr>
              <a:t>@ObjectModel.usageType definiert die Nutzungseigenschaften des Views, wie die Servicequalität (</a:t>
            </a:r>
            <a:r>
              <a:rPr lang="de-DE" b="0" i="0" dirty="0" err="1">
                <a:solidFill>
                  <a:srgbClr val="CCCCCC"/>
                </a:solidFill>
                <a:effectLst/>
                <a:highlight>
                  <a:srgbClr val="181818"/>
                </a:highlight>
                <a:latin typeface="Segoe WPC"/>
              </a:rPr>
              <a:t>serviceQuality</a:t>
            </a:r>
            <a:r>
              <a:rPr lang="de-DE" b="0" i="0" dirty="0">
                <a:solidFill>
                  <a:srgbClr val="CCCCCC"/>
                </a:solidFill>
                <a:effectLst/>
                <a:highlight>
                  <a:srgbClr val="181818"/>
                </a:highlight>
                <a:latin typeface="Segoe WPC"/>
              </a:rPr>
              <a:t>: #X), die Größenkategorie (</a:t>
            </a:r>
            <a:r>
              <a:rPr lang="de-DE" b="0" i="0" dirty="0" err="1">
                <a:solidFill>
                  <a:srgbClr val="CCCCCC"/>
                </a:solidFill>
                <a:effectLst/>
                <a:highlight>
                  <a:srgbClr val="181818"/>
                </a:highlight>
                <a:latin typeface="Segoe WPC"/>
              </a:rPr>
              <a:t>sizeCategory</a:t>
            </a:r>
            <a:r>
              <a:rPr lang="de-DE" b="0" i="0" dirty="0">
                <a:solidFill>
                  <a:srgbClr val="CCCCCC"/>
                </a:solidFill>
                <a:effectLst/>
                <a:highlight>
                  <a:srgbClr val="181818"/>
                </a:highlight>
                <a:latin typeface="Segoe WPC"/>
              </a:rPr>
              <a:t>: #S) und die Datenklasse (</a:t>
            </a:r>
            <a:r>
              <a:rPr lang="de-DE" b="0" i="0" dirty="0" err="1">
                <a:solidFill>
                  <a:srgbClr val="CCCCCC"/>
                </a:solidFill>
                <a:effectLst/>
                <a:highlight>
                  <a:srgbClr val="181818"/>
                </a:highlight>
                <a:latin typeface="Segoe WPC"/>
              </a:rPr>
              <a:t>dataClass</a:t>
            </a:r>
            <a:r>
              <a:rPr lang="de-DE" b="0" i="0" dirty="0">
                <a:solidFill>
                  <a:srgbClr val="CCCCCC"/>
                </a:solidFill>
                <a:effectLst/>
                <a:highlight>
                  <a:srgbClr val="181818"/>
                </a:highlight>
                <a:latin typeface="Segoe WPC"/>
              </a:rPr>
              <a:t>: #MIXED).</a:t>
            </a:r>
          </a:p>
          <a:p>
            <a:pPr algn="l">
              <a:buFont typeface="Arial" panose="020B0604020202020204" pitchFamily="34" charset="0"/>
              <a:buChar char="•"/>
            </a:pPr>
            <a:r>
              <a:rPr lang="de-DE" b="1" i="0" dirty="0">
                <a:solidFill>
                  <a:srgbClr val="CCCCCC"/>
                </a:solidFill>
                <a:effectLst/>
                <a:highlight>
                  <a:srgbClr val="181818"/>
                </a:highlight>
                <a:latin typeface="Segoe WPC"/>
              </a:rPr>
              <a:t>UI-Annotationen</a:t>
            </a:r>
            <a:r>
              <a:rPr lang="de-DE" b="0" i="0" dirty="0">
                <a:solidFill>
                  <a:srgbClr val="CCCCCC"/>
                </a:solidFill>
                <a:effectLst/>
                <a:highlight>
                  <a:srgbClr val="181818"/>
                </a:highlight>
                <a:latin typeface="Segoe WPC"/>
              </a:rPr>
              <a:t>: Bestimmte Felder sind als für die Benutzeroberfläche verborgen markiert (@UI.hidden: </a:t>
            </a:r>
            <a:r>
              <a:rPr lang="de-DE" b="0" i="0" dirty="0" err="1">
                <a:solidFill>
                  <a:srgbClr val="CCCCCC"/>
                </a:solidFill>
                <a:effectLst/>
                <a:highlight>
                  <a:srgbClr val="181818"/>
                </a:highlight>
                <a:latin typeface="Segoe WPC"/>
              </a:rPr>
              <a:t>true</a:t>
            </a:r>
            <a:r>
              <a:rPr lang="de-DE" b="0" i="0" dirty="0">
                <a:solidFill>
                  <a:srgbClr val="CCCCCC"/>
                </a:solidFill>
                <a:effectLst/>
                <a:highlight>
                  <a:srgbClr val="181818"/>
                </a:highlight>
                <a:latin typeface="Segoe WPC"/>
              </a:rPr>
              <a:t>), was darauf hindeutet, dass sie für interne Zwecke oder für spezifische Anwendungen gedacht sind, die nicht alle Details anzeigen müssen.</a:t>
            </a:r>
          </a:p>
          <a:p>
            <a:pPr algn="l"/>
            <a:r>
              <a:rPr lang="de-DE" b="0" i="0" dirty="0">
                <a:solidFill>
                  <a:srgbClr val="CCCCCC"/>
                </a:solidFill>
                <a:effectLst/>
                <a:highlight>
                  <a:srgbClr val="181818"/>
                </a:highlight>
                <a:latin typeface="Segoe WPC"/>
              </a:rPr>
              <a:t>Zusammenfassend stellt dieser CDS View eine spezialisierte Schnittstelle für die Arbeit mit Produktinformationen bereit, wobei der Fokus auf einer festgelegten Liste von Produkten liegt, für die Preise und weitere Details explizit definiert sind.</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40</a:t>
            </a:fld>
            <a:endParaRPr lang="de-DE"/>
          </a:p>
        </p:txBody>
      </p:sp>
    </p:spTree>
    <p:extLst>
      <p:ext uri="{BB962C8B-B14F-4D97-AF65-F5344CB8AC3E}">
        <p14:creationId xmlns:p14="http://schemas.microsoft.com/office/powerpoint/2010/main" val="4278050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@AbapCatalog.sqlViewName: 'ZIAGGREGATION'</a:t>
            </a:r>
          </a:p>
          <a:p>
            <a:r>
              <a:rPr lang="de-DE" dirty="0"/>
              <a:t>@AbapCatalog.compiler.compareFilter: </a:t>
            </a:r>
            <a:r>
              <a:rPr lang="de-DE" dirty="0" err="1"/>
              <a:t>true</a:t>
            </a:r>
            <a:endParaRPr lang="de-DE" dirty="0"/>
          </a:p>
          <a:p>
            <a:r>
              <a:rPr lang="de-DE" dirty="0"/>
              <a:t>@AbapCatalog.viewEnhancementCategory: [#NONE]</a:t>
            </a:r>
          </a:p>
          <a:p>
            <a:r>
              <a:rPr lang="de-DE" dirty="0"/>
              <a:t>@AccessControl.authorizationCheck: #NOT_REQUIRED</a:t>
            </a:r>
          </a:p>
          <a:p>
            <a:r>
              <a:rPr lang="de-DE" dirty="0"/>
              <a:t>@EndUserText.label: 'Aggregation </a:t>
            </a:r>
            <a:r>
              <a:rPr lang="de-DE" dirty="0" err="1"/>
              <a:t>with</a:t>
            </a:r>
            <a:r>
              <a:rPr lang="de-DE" dirty="0"/>
              <a:t> Parameter'</a:t>
            </a:r>
          </a:p>
          <a:p>
            <a:r>
              <a:rPr lang="de-DE" dirty="0" err="1"/>
              <a:t>define</a:t>
            </a:r>
            <a:r>
              <a:rPr lang="de-DE" dirty="0"/>
              <a:t> </a:t>
            </a:r>
            <a:r>
              <a:rPr lang="de-DE" dirty="0" err="1"/>
              <a:t>view</a:t>
            </a:r>
            <a:r>
              <a:rPr lang="de-DE" dirty="0"/>
              <a:t> </a:t>
            </a:r>
            <a:r>
              <a:rPr lang="de-DE" dirty="0" err="1"/>
              <a:t>zI_aggregation_with_param</a:t>
            </a:r>
            <a:r>
              <a:rPr lang="de-DE" dirty="0"/>
              <a:t> </a:t>
            </a:r>
          </a:p>
          <a:p>
            <a:r>
              <a:rPr lang="de-DE" dirty="0" err="1"/>
              <a:t>as</a:t>
            </a:r>
            <a:r>
              <a:rPr lang="de-DE" dirty="0"/>
              <a:t> </a:t>
            </a:r>
            <a:r>
              <a:rPr lang="de-DE" dirty="0" err="1"/>
              <a:t>select</a:t>
            </a:r>
            <a:r>
              <a:rPr lang="de-DE" dirty="0"/>
              <a:t> from ZI_PRODUCTS_000</a:t>
            </a:r>
          </a:p>
          <a:p>
            <a:r>
              <a:rPr lang="de-DE" dirty="0"/>
              <a:t>{</a:t>
            </a:r>
          </a:p>
          <a:p>
            <a:r>
              <a:rPr lang="de-DE" dirty="0"/>
              <a:t>    </a:t>
            </a:r>
            <a:r>
              <a:rPr lang="de-DE" dirty="0" err="1"/>
              <a:t>key</a:t>
            </a:r>
            <a:r>
              <a:rPr lang="de-DE" dirty="0"/>
              <a:t> </a:t>
            </a:r>
            <a:r>
              <a:rPr lang="de-DE" dirty="0" err="1"/>
              <a:t>Product</a:t>
            </a:r>
            <a:r>
              <a:rPr lang="de-DE" dirty="0"/>
              <a:t>,</a:t>
            </a:r>
          </a:p>
          <a:p>
            <a:r>
              <a:rPr lang="de-DE" dirty="0"/>
              <a:t>    </a:t>
            </a:r>
            <a:r>
              <a:rPr lang="de-DE" dirty="0" err="1"/>
              <a:t>ProductText</a:t>
            </a:r>
            <a:r>
              <a:rPr lang="de-DE" dirty="0"/>
              <a:t>,</a:t>
            </a:r>
          </a:p>
          <a:p>
            <a:r>
              <a:rPr lang="de-DE" dirty="0"/>
              <a:t>    </a:t>
            </a:r>
            <a:r>
              <a:rPr lang="de-DE" dirty="0" err="1"/>
              <a:t>sum</a:t>
            </a:r>
            <a:r>
              <a:rPr lang="de-DE" dirty="0"/>
              <a:t>(Price) </a:t>
            </a:r>
            <a:r>
              <a:rPr lang="de-DE" dirty="0" err="1"/>
              <a:t>as</a:t>
            </a:r>
            <a:r>
              <a:rPr lang="de-DE" dirty="0"/>
              <a:t> </a:t>
            </a:r>
            <a:r>
              <a:rPr lang="de-DE" dirty="0" err="1"/>
              <a:t>totalPrice</a:t>
            </a:r>
            <a:r>
              <a:rPr lang="de-DE" dirty="0"/>
              <a:t>,</a:t>
            </a:r>
          </a:p>
          <a:p>
            <a:r>
              <a:rPr lang="de-DE" dirty="0"/>
              <a:t>    Currency,</a:t>
            </a:r>
          </a:p>
          <a:p>
            <a:r>
              <a:rPr lang="de-DE" dirty="0"/>
              <a:t>    </a:t>
            </a:r>
            <a:r>
              <a:rPr lang="de-DE" dirty="0" err="1"/>
              <a:t>ProductGroup</a:t>
            </a:r>
            <a:r>
              <a:rPr lang="de-DE" dirty="0"/>
              <a:t>,</a:t>
            </a:r>
          </a:p>
          <a:p>
            <a:r>
              <a:rPr lang="de-DE" dirty="0"/>
              <a:t>    </a:t>
            </a:r>
            <a:r>
              <a:rPr lang="de-DE" dirty="0" err="1"/>
              <a:t>BaseUnit</a:t>
            </a:r>
            <a:endParaRPr lang="de-DE" dirty="0"/>
          </a:p>
          <a:p>
            <a:r>
              <a:rPr lang="de-DE" dirty="0"/>
              <a:t>} </a:t>
            </a:r>
          </a:p>
          <a:p>
            <a:r>
              <a:rPr lang="de-DE" dirty="0" err="1"/>
              <a:t>group</a:t>
            </a:r>
            <a:r>
              <a:rPr lang="de-DE" dirty="0"/>
              <a:t> </a:t>
            </a:r>
            <a:r>
              <a:rPr lang="de-DE" dirty="0" err="1"/>
              <a:t>by</a:t>
            </a:r>
            <a:r>
              <a:rPr lang="de-DE" dirty="0"/>
              <a:t> </a:t>
            </a:r>
            <a:r>
              <a:rPr lang="de-DE" dirty="0" err="1"/>
              <a:t>ProductGroup</a:t>
            </a:r>
            <a:r>
              <a:rPr lang="de-DE" dirty="0"/>
              <a:t>,</a:t>
            </a:r>
          </a:p>
          <a:p>
            <a:r>
              <a:rPr lang="de-DE" dirty="0"/>
              <a:t>         </a:t>
            </a:r>
            <a:r>
              <a:rPr lang="de-DE" dirty="0" err="1"/>
              <a:t>Product</a:t>
            </a:r>
            <a:r>
              <a:rPr lang="de-DE" dirty="0"/>
              <a:t>,</a:t>
            </a:r>
          </a:p>
          <a:p>
            <a:r>
              <a:rPr lang="de-DE" dirty="0"/>
              <a:t>         </a:t>
            </a:r>
            <a:r>
              <a:rPr lang="de-DE" dirty="0" err="1"/>
              <a:t>ProductText</a:t>
            </a:r>
            <a:r>
              <a:rPr lang="de-DE" dirty="0"/>
              <a:t>,</a:t>
            </a:r>
          </a:p>
          <a:p>
            <a:r>
              <a:rPr lang="de-DE" dirty="0"/>
              <a:t>         Currency,</a:t>
            </a:r>
          </a:p>
          <a:p>
            <a:r>
              <a:rPr lang="de-DE" dirty="0"/>
              <a:t>         </a:t>
            </a:r>
            <a:r>
              <a:rPr lang="de-DE" dirty="0" err="1"/>
              <a:t>BaseUnit</a:t>
            </a:r>
            <a:br>
              <a:rPr lang="de-DE" dirty="0"/>
            </a:br>
            <a:br>
              <a:rPr lang="de-DE" dirty="0"/>
            </a:br>
            <a:br>
              <a:rPr lang="de-DE" dirty="0"/>
            </a:br>
            <a:br>
              <a:rPr lang="de-DE" dirty="0"/>
            </a:br>
            <a:br>
              <a:rPr lang="de-DE" dirty="0"/>
            </a:br>
            <a:r>
              <a:rPr lang="de-DE" dirty="0"/>
              <a:t>REPORT </a:t>
            </a:r>
            <a:r>
              <a:rPr lang="de-DE" dirty="0" err="1"/>
              <a:t>z_report_aggregation_param</a:t>
            </a:r>
            <a:r>
              <a:rPr lang="de-DE" dirty="0"/>
              <a:t>.</a:t>
            </a:r>
          </a:p>
          <a:p>
            <a:endParaRPr lang="de-DE" dirty="0"/>
          </a:p>
          <a:p>
            <a:r>
              <a:rPr lang="de-DE" dirty="0"/>
              <a:t>PARAMETERS: </a:t>
            </a:r>
            <a:r>
              <a:rPr lang="de-DE" dirty="0" err="1"/>
              <a:t>p_price</a:t>
            </a:r>
            <a:r>
              <a:rPr lang="de-DE" dirty="0"/>
              <a:t> TYPE DECIMALS VALUE 1000.</a:t>
            </a:r>
          </a:p>
          <a:p>
            <a:endParaRPr lang="de-DE" dirty="0"/>
          </a:p>
          <a:p>
            <a:r>
              <a:rPr lang="de-DE" dirty="0"/>
              <a:t>DATA: </a:t>
            </a:r>
            <a:r>
              <a:rPr lang="de-DE" dirty="0" err="1"/>
              <a:t>lt_result</a:t>
            </a:r>
            <a:r>
              <a:rPr lang="de-DE" dirty="0"/>
              <a:t> TYPE TABLE OF </a:t>
            </a:r>
            <a:r>
              <a:rPr lang="de-DE" dirty="0" err="1"/>
              <a:t>zI_aggregation_with_param</a:t>
            </a:r>
            <a:r>
              <a:rPr lang="de-DE" dirty="0"/>
              <a:t>.</a:t>
            </a:r>
          </a:p>
          <a:p>
            <a:endParaRPr lang="de-DE" dirty="0"/>
          </a:p>
          <a:p>
            <a:r>
              <a:rPr lang="de-DE" dirty="0"/>
              <a:t>SELECT </a:t>
            </a:r>
            <a:r>
              <a:rPr lang="de-DE" dirty="0" err="1"/>
              <a:t>Product</a:t>
            </a:r>
            <a:r>
              <a:rPr lang="de-DE" dirty="0"/>
              <a:t>, </a:t>
            </a:r>
          </a:p>
          <a:p>
            <a:r>
              <a:rPr lang="de-DE" dirty="0"/>
              <a:t>       </a:t>
            </a:r>
            <a:r>
              <a:rPr lang="de-DE" dirty="0" err="1"/>
              <a:t>ProductText</a:t>
            </a:r>
            <a:r>
              <a:rPr lang="de-DE" dirty="0"/>
              <a:t>, </a:t>
            </a:r>
          </a:p>
          <a:p>
            <a:r>
              <a:rPr lang="de-DE" dirty="0"/>
              <a:t>       </a:t>
            </a:r>
            <a:r>
              <a:rPr lang="de-DE" dirty="0" err="1"/>
              <a:t>totalPrice</a:t>
            </a:r>
            <a:r>
              <a:rPr lang="de-DE" dirty="0"/>
              <a:t>, </a:t>
            </a:r>
          </a:p>
          <a:p>
            <a:r>
              <a:rPr lang="de-DE" dirty="0"/>
              <a:t>       Currency, </a:t>
            </a:r>
          </a:p>
          <a:p>
            <a:r>
              <a:rPr lang="de-DE" dirty="0"/>
              <a:t>       </a:t>
            </a:r>
            <a:r>
              <a:rPr lang="de-DE" dirty="0" err="1"/>
              <a:t>ProductGroup</a:t>
            </a:r>
            <a:r>
              <a:rPr lang="de-DE" dirty="0"/>
              <a:t>, </a:t>
            </a:r>
          </a:p>
          <a:p>
            <a:r>
              <a:rPr lang="de-DE" dirty="0"/>
              <a:t>       </a:t>
            </a:r>
            <a:r>
              <a:rPr lang="de-DE" dirty="0" err="1"/>
              <a:t>BaseUnit</a:t>
            </a:r>
            <a:r>
              <a:rPr lang="de-DE" dirty="0"/>
              <a:t> </a:t>
            </a:r>
          </a:p>
          <a:p>
            <a:r>
              <a:rPr lang="de-DE" dirty="0"/>
              <a:t>  FROM </a:t>
            </a:r>
            <a:r>
              <a:rPr lang="de-DE" dirty="0" err="1"/>
              <a:t>zI_aggregation_with_param</a:t>
            </a:r>
            <a:endParaRPr lang="de-DE" dirty="0"/>
          </a:p>
          <a:p>
            <a:r>
              <a:rPr lang="de-DE" dirty="0"/>
              <a:t>  INTO TABLE @lt_result.</a:t>
            </a:r>
          </a:p>
          <a:p>
            <a:endParaRPr lang="de-DE" dirty="0"/>
          </a:p>
          <a:p>
            <a:r>
              <a:rPr lang="de-DE" dirty="0"/>
              <a:t>LOOP AT </a:t>
            </a:r>
            <a:r>
              <a:rPr lang="de-DE" dirty="0" err="1"/>
              <a:t>lt_result</a:t>
            </a:r>
            <a:r>
              <a:rPr lang="de-DE" dirty="0"/>
              <a:t> INTO DATA(</a:t>
            </a:r>
            <a:r>
              <a:rPr lang="de-DE" dirty="0" err="1"/>
              <a:t>ls_result</a:t>
            </a:r>
            <a:r>
              <a:rPr lang="de-DE" dirty="0"/>
              <a:t>) WHERE </a:t>
            </a:r>
            <a:r>
              <a:rPr lang="de-DE" dirty="0" err="1"/>
              <a:t>ls_result-totalPrice</a:t>
            </a:r>
            <a:r>
              <a:rPr lang="de-DE" dirty="0"/>
              <a:t> &gt; </a:t>
            </a:r>
            <a:r>
              <a:rPr lang="de-DE" dirty="0" err="1"/>
              <a:t>p_price</a:t>
            </a:r>
            <a:r>
              <a:rPr lang="de-DE" dirty="0"/>
              <a:t>.</a:t>
            </a:r>
          </a:p>
          <a:p>
            <a:r>
              <a:rPr lang="de-DE" dirty="0"/>
              <a:t>  WRITE: / </a:t>
            </a:r>
            <a:r>
              <a:rPr lang="de-DE" dirty="0" err="1"/>
              <a:t>ls_result-ProductText</a:t>
            </a:r>
            <a:r>
              <a:rPr lang="de-DE" dirty="0"/>
              <a:t>, </a:t>
            </a:r>
            <a:r>
              <a:rPr lang="de-DE" dirty="0" err="1"/>
              <a:t>ls_result-totalPrice</a:t>
            </a:r>
            <a:r>
              <a:rPr lang="de-DE" dirty="0"/>
              <a:t>.</a:t>
            </a:r>
          </a:p>
          <a:p>
            <a:r>
              <a:rPr lang="de-DE" dirty="0"/>
              <a:t>ENDLOOP.</a:t>
            </a:r>
          </a:p>
          <a:p>
            <a:endParaRPr lang="de-DE" dirty="0"/>
          </a:p>
          <a:p>
            <a:r>
              <a:rPr lang="de-DE" dirty="0"/>
              <a:t>IF </a:t>
            </a:r>
            <a:r>
              <a:rPr lang="de-DE" dirty="0" err="1"/>
              <a:t>sy-subrc</a:t>
            </a:r>
            <a:r>
              <a:rPr lang="de-DE" dirty="0"/>
              <a:t> &lt;&gt; 0.</a:t>
            </a:r>
          </a:p>
          <a:p>
            <a:r>
              <a:rPr lang="de-DE" dirty="0"/>
              <a:t>  WRITE: / 'Keine Daten gefunden'.</a:t>
            </a:r>
          </a:p>
          <a:p>
            <a:r>
              <a:rPr lang="de-DE" dirty="0"/>
              <a:t>ENDIF.</a:t>
            </a:r>
          </a:p>
          <a:p>
            <a:endParaRPr lang="de-DE" dirty="0"/>
          </a:p>
          <a:p>
            <a:endParaRPr lang="de-DE" dirty="0"/>
          </a:p>
          <a:p>
            <a:endParaRPr lang="de-DE" dirty="0"/>
          </a:p>
          <a:p>
            <a:r>
              <a:rPr lang="de-DE" dirty="0"/>
              <a:t>Oder:</a:t>
            </a:r>
            <a:br>
              <a:rPr lang="de-DE" dirty="0"/>
            </a:br>
            <a:r>
              <a:rPr lang="de-DE" dirty="0"/>
              <a:t>@AbapCatalog.sqlViewName: 'ZIAGGREGATION'</a:t>
            </a:r>
          </a:p>
          <a:p>
            <a:r>
              <a:rPr lang="de-DE" dirty="0"/>
              <a:t>@AbapCatalog.compiler.compareFilter: </a:t>
            </a:r>
            <a:r>
              <a:rPr lang="de-DE" dirty="0" err="1"/>
              <a:t>true</a:t>
            </a:r>
            <a:endParaRPr lang="de-DE" dirty="0"/>
          </a:p>
          <a:p>
            <a:r>
              <a:rPr lang="de-DE" dirty="0"/>
              <a:t>@AbapCatalog.viewEnhancementCategory: [#NONE]</a:t>
            </a:r>
          </a:p>
          <a:p>
            <a:r>
              <a:rPr lang="de-DE" dirty="0"/>
              <a:t>@AccessControl.authorizationCheck: #NOT_REQUIRED</a:t>
            </a:r>
          </a:p>
          <a:p>
            <a:r>
              <a:rPr lang="de-DE" dirty="0"/>
              <a:t>@EndUserText.label: 'Aggregation </a:t>
            </a:r>
            <a:r>
              <a:rPr lang="de-DE" dirty="0" err="1"/>
              <a:t>with</a:t>
            </a:r>
            <a:r>
              <a:rPr lang="de-DE" dirty="0"/>
              <a:t> Parameter Check'</a:t>
            </a:r>
          </a:p>
          <a:p>
            <a:r>
              <a:rPr lang="de-DE" dirty="0" err="1"/>
              <a:t>define</a:t>
            </a:r>
            <a:r>
              <a:rPr lang="de-DE" dirty="0"/>
              <a:t> </a:t>
            </a:r>
            <a:r>
              <a:rPr lang="de-DE" dirty="0" err="1"/>
              <a:t>view</a:t>
            </a:r>
            <a:r>
              <a:rPr lang="de-DE" dirty="0"/>
              <a:t> </a:t>
            </a:r>
            <a:r>
              <a:rPr lang="de-DE" dirty="0" err="1"/>
              <a:t>zI_aggregation_with_param_check</a:t>
            </a:r>
            <a:endParaRPr lang="de-DE" dirty="0"/>
          </a:p>
          <a:p>
            <a:r>
              <a:rPr lang="de-DE" dirty="0"/>
              <a:t>  </a:t>
            </a:r>
            <a:r>
              <a:rPr lang="de-DE" dirty="0" err="1"/>
              <a:t>with</a:t>
            </a:r>
            <a:r>
              <a:rPr lang="de-DE" dirty="0"/>
              <a:t> </a:t>
            </a:r>
            <a:r>
              <a:rPr lang="de-DE" dirty="0" err="1"/>
              <a:t>parameters</a:t>
            </a:r>
            <a:r>
              <a:rPr lang="de-DE" dirty="0"/>
              <a:t> </a:t>
            </a:r>
            <a:r>
              <a:rPr lang="de-DE" dirty="0" err="1"/>
              <a:t>p_min_total_price</a:t>
            </a:r>
            <a:r>
              <a:rPr lang="de-DE" dirty="0"/>
              <a:t> : DECIMAL(15,2)</a:t>
            </a:r>
          </a:p>
          <a:p>
            <a:r>
              <a:rPr lang="de-DE" dirty="0"/>
              <a:t>  </a:t>
            </a:r>
            <a:r>
              <a:rPr lang="de-DE" dirty="0" err="1"/>
              <a:t>as</a:t>
            </a:r>
            <a:r>
              <a:rPr lang="de-DE" dirty="0"/>
              <a:t> </a:t>
            </a:r>
            <a:r>
              <a:rPr lang="de-DE" dirty="0" err="1"/>
              <a:t>select</a:t>
            </a:r>
            <a:r>
              <a:rPr lang="de-DE" dirty="0"/>
              <a:t> from ZI_PRODUCTS_000</a:t>
            </a:r>
          </a:p>
          <a:p>
            <a:r>
              <a:rPr lang="de-DE" dirty="0"/>
              <a:t>{</a:t>
            </a:r>
          </a:p>
          <a:p>
            <a:r>
              <a:rPr lang="de-DE" dirty="0"/>
              <a:t>    </a:t>
            </a:r>
            <a:r>
              <a:rPr lang="de-DE" dirty="0" err="1"/>
              <a:t>key</a:t>
            </a:r>
            <a:r>
              <a:rPr lang="de-DE" dirty="0"/>
              <a:t> </a:t>
            </a:r>
            <a:r>
              <a:rPr lang="de-DE" dirty="0" err="1"/>
              <a:t>Product</a:t>
            </a:r>
            <a:r>
              <a:rPr lang="de-DE" dirty="0"/>
              <a:t>,</a:t>
            </a:r>
          </a:p>
          <a:p>
            <a:r>
              <a:rPr lang="de-DE" dirty="0"/>
              <a:t>    </a:t>
            </a:r>
            <a:r>
              <a:rPr lang="de-DE" dirty="0" err="1"/>
              <a:t>ProductText</a:t>
            </a:r>
            <a:r>
              <a:rPr lang="de-DE" dirty="0"/>
              <a:t>,</a:t>
            </a:r>
          </a:p>
          <a:p>
            <a:r>
              <a:rPr lang="de-DE" dirty="0"/>
              <a:t>    </a:t>
            </a:r>
            <a:r>
              <a:rPr lang="de-DE" dirty="0" err="1"/>
              <a:t>sum</a:t>
            </a:r>
            <a:r>
              <a:rPr lang="de-DE" dirty="0"/>
              <a:t>(Price) </a:t>
            </a:r>
            <a:r>
              <a:rPr lang="de-DE" dirty="0" err="1"/>
              <a:t>as</a:t>
            </a:r>
            <a:r>
              <a:rPr lang="de-DE" dirty="0"/>
              <a:t> </a:t>
            </a:r>
            <a:r>
              <a:rPr lang="de-DE" dirty="0" err="1"/>
              <a:t>totalPrice</a:t>
            </a:r>
            <a:r>
              <a:rPr lang="de-DE" dirty="0"/>
              <a:t>,</a:t>
            </a:r>
          </a:p>
          <a:p>
            <a:r>
              <a:rPr lang="de-DE" dirty="0"/>
              <a:t>    Currency,</a:t>
            </a:r>
          </a:p>
          <a:p>
            <a:r>
              <a:rPr lang="de-DE" dirty="0"/>
              <a:t>    </a:t>
            </a:r>
            <a:r>
              <a:rPr lang="de-DE" dirty="0" err="1"/>
              <a:t>ProductGroup</a:t>
            </a:r>
            <a:r>
              <a:rPr lang="de-DE" dirty="0"/>
              <a:t>,</a:t>
            </a:r>
          </a:p>
          <a:p>
            <a:r>
              <a:rPr lang="de-DE" dirty="0"/>
              <a:t>    </a:t>
            </a:r>
            <a:r>
              <a:rPr lang="de-DE" dirty="0" err="1"/>
              <a:t>BaseUnit</a:t>
            </a:r>
            <a:r>
              <a:rPr lang="de-DE" dirty="0"/>
              <a:t>,</a:t>
            </a:r>
          </a:p>
          <a:p>
            <a:r>
              <a:rPr lang="de-DE" dirty="0"/>
              <a:t>    </a:t>
            </a:r>
            <a:r>
              <a:rPr lang="de-DE" dirty="0" err="1"/>
              <a:t>case</a:t>
            </a:r>
            <a:r>
              <a:rPr lang="de-DE" dirty="0"/>
              <a:t> </a:t>
            </a:r>
            <a:r>
              <a:rPr lang="de-DE" dirty="0" err="1"/>
              <a:t>when</a:t>
            </a:r>
            <a:r>
              <a:rPr lang="de-DE" dirty="0"/>
              <a:t> </a:t>
            </a:r>
            <a:r>
              <a:rPr lang="de-DE" dirty="0" err="1"/>
              <a:t>sum</a:t>
            </a:r>
            <a:r>
              <a:rPr lang="de-DE" dirty="0"/>
              <a:t>(Price) &gt; :</a:t>
            </a:r>
            <a:r>
              <a:rPr lang="de-DE" dirty="0" err="1"/>
              <a:t>p_min_total_price</a:t>
            </a:r>
            <a:r>
              <a:rPr lang="de-DE" dirty="0"/>
              <a:t> </a:t>
            </a:r>
            <a:r>
              <a:rPr lang="de-DE" dirty="0" err="1"/>
              <a:t>then</a:t>
            </a:r>
            <a:r>
              <a:rPr lang="de-DE" dirty="0"/>
              <a:t> 1 </a:t>
            </a:r>
            <a:r>
              <a:rPr lang="de-DE" dirty="0" err="1"/>
              <a:t>else</a:t>
            </a:r>
            <a:r>
              <a:rPr lang="de-DE" dirty="0"/>
              <a:t> 0 end </a:t>
            </a:r>
            <a:r>
              <a:rPr lang="de-DE" dirty="0" err="1"/>
              <a:t>as</a:t>
            </a:r>
            <a:r>
              <a:rPr lang="de-DE" dirty="0"/>
              <a:t> </a:t>
            </a:r>
            <a:r>
              <a:rPr lang="de-DE" dirty="0" err="1"/>
              <a:t>PriceCheck</a:t>
            </a:r>
            <a:endParaRPr lang="de-DE" dirty="0"/>
          </a:p>
          <a:p>
            <a:r>
              <a:rPr lang="de-DE" dirty="0"/>
              <a:t>} </a:t>
            </a:r>
          </a:p>
          <a:p>
            <a:r>
              <a:rPr lang="de-DE" dirty="0" err="1"/>
              <a:t>group</a:t>
            </a:r>
            <a:r>
              <a:rPr lang="de-DE" dirty="0"/>
              <a:t> </a:t>
            </a:r>
            <a:r>
              <a:rPr lang="de-DE" dirty="0" err="1"/>
              <a:t>by</a:t>
            </a:r>
            <a:r>
              <a:rPr lang="de-DE" dirty="0"/>
              <a:t> </a:t>
            </a:r>
            <a:r>
              <a:rPr lang="de-DE" dirty="0" err="1"/>
              <a:t>ProductGroup</a:t>
            </a:r>
            <a:r>
              <a:rPr lang="de-DE" dirty="0"/>
              <a:t>,</a:t>
            </a:r>
          </a:p>
          <a:p>
            <a:r>
              <a:rPr lang="de-DE" dirty="0"/>
              <a:t>         </a:t>
            </a:r>
            <a:r>
              <a:rPr lang="de-DE" dirty="0" err="1"/>
              <a:t>Product</a:t>
            </a:r>
            <a:r>
              <a:rPr lang="de-DE" dirty="0"/>
              <a:t>,</a:t>
            </a:r>
          </a:p>
          <a:p>
            <a:r>
              <a:rPr lang="de-DE" dirty="0"/>
              <a:t>         </a:t>
            </a:r>
            <a:r>
              <a:rPr lang="de-DE" dirty="0" err="1"/>
              <a:t>ProductText</a:t>
            </a:r>
            <a:r>
              <a:rPr lang="de-DE" dirty="0"/>
              <a:t>,</a:t>
            </a:r>
          </a:p>
          <a:p>
            <a:r>
              <a:rPr lang="de-DE" dirty="0"/>
              <a:t>         Currency,</a:t>
            </a:r>
          </a:p>
          <a:p>
            <a:r>
              <a:rPr lang="de-DE" dirty="0"/>
              <a:t>         </a:t>
            </a:r>
            <a:r>
              <a:rPr lang="de-DE" dirty="0" err="1"/>
              <a:t>BaseUnit</a:t>
            </a:r>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41</a:t>
            </a:fld>
            <a:endParaRPr lang="de-DE"/>
          </a:p>
        </p:txBody>
      </p:sp>
    </p:spTree>
    <p:extLst>
      <p:ext uri="{BB962C8B-B14F-4D97-AF65-F5344CB8AC3E}">
        <p14:creationId xmlns:p14="http://schemas.microsoft.com/office/powerpoint/2010/main" val="587622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5</a:t>
            </a:fld>
            <a:endParaRPr lang="de-DE"/>
          </a:p>
        </p:txBody>
      </p:sp>
    </p:spTree>
    <p:extLst>
      <p:ext uri="{BB962C8B-B14F-4D97-AF65-F5344CB8AC3E}">
        <p14:creationId xmlns:p14="http://schemas.microsoft.com/office/powerpoint/2010/main" val="2508440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Übergehen.</a:t>
            </a:r>
          </a:p>
        </p:txBody>
      </p:sp>
      <p:sp>
        <p:nvSpPr>
          <p:cNvPr id="4" name="Foliennummernplatzhalter 3"/>
          <p:cNvSpPr>
            <a:spLocks noGrp="1"/>
          </p:cNvSpPr>
          <p:nvPr>
            <p:ph type="sldNum" sz="quarter" idx="5"/>
          </p:nvPr>
        </p:nvSpPr>
        <p:spPr/>
        <p:txBody>
          <a:bodyPr/>
          <a:lstStyle/>
          <a:p>
            <a:fld id="{DC0C8601-5E09-0E4C-A79E-D4DC8377D91B}" type="slidenum">
              <a:rPr lang="de-DE" smtClean="0"/>
              <a:t>42</a:t>
            </a:fld>
            <a:endParaRPr lang="de-DE"/>
          </a:p>
        </p:txBody>
      </p:sp>
    </p:spTree>
    <p:extLst>
      <p:ext uri="{BB962C8B-B14F-4D97-AF65-F5344CB8AC3E}">
        <p14:creationId xmlns:p14="http://schemas.microsoft.com/office/powerpoint/2010/main" val="5670592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Zusatzaufgabe. Soll zeigen: Rollenobjekte kann man vergeben (wenn es welche gibt). </a:t>
            </a:r>
          </a:p>
          <a:p>
            <a:endParaRPr lang="de-DE" dirty="0"/>
          </a:p>
          <a:p>
            <a:endParaRPr lang="de-DE" dirty="0"/>
          </a:p>
          <a:p>
            <a:endParaRPr lang="de-DE" dirty="0"/>
          </a:p>
          <a:p>
            <a:endParaRPr lang="de-DE" dirty="0"/>
          </a:p>
          <a:p>
            <a:r>
              <a:rPr lang="de-DE" dirty="0"/>
              <a:t>@AccessControl.authorizationCheck: #CHECK</a:t>
            </a:r>
          </a:p>
          <a:p>
            <a:r>
              <a:rPr lang="de-DE" dirty="0"/>
              <a:t>@EndUserText.label: 'Sales Order </a:t>
            </a:r>
            <a:r>
              <a:rPr lang="de-DE" dirty="0" err="1"/>
              <a:t>with</a:t>
            </a:r>
            <a:r>
              <a:rPr lang="de-DE" dirty="0"/>
              <a:t> User Input'</a:t>
            </a:r>
          </a:p>
          <a:p>
            <a:r>
              <a:rPr lang="de-DE" dirty="0"/>
              <a:t>@Metadata.ignorePropagatedAnnotations: </a:t>
            </a:r>
            <a:r>
              <a:rPr lang="de-DE" dirty="0" err="1"/>
              <a:t>true</a:t>
            </a:r>
            <a:endParaRPr lang="de-DE" dirty="0"/>
          </a:p>
          <a:p>
            <a:r>
              <a:rPr lang="de-DE" dirty="0" err="1"/>
              <a:t>define</a:t>
            </a:r>
            <a:r>
              <a:rPr lang="de-DE" dirty="0"/>
              <a:t> </a:t>
            </a:r>
            <a:r>
              <a:rPr lang="de-DE" dirty="0" err="1"/>
              <a:t>view</a:t>
            </a:r>
            <a:r>
              <a:rPr lang="de-DE" dirty="0"/>
              <a:t> </a:t>
            </a:r>
            <a:r>
              <a:rPr lang="de-DE" dirty="0" err="1"/>
              <a:t>entity</a:t>
            </a:r>
            <a:r>
              <a:rPr lang="de-DE" dirty="0"/>
              <a:t> ZC_SalesOrderWithUserInput2</a:t>
            </a:r>
          </a:p>
          <a:p>
            <a:r>
              <a:rPr lang="de-DE" dirty="0"/>
              <a:t>  </a:t>
            </a:r>
            <a:r>
              <a:rPr lang="de-DE" dirty="0" err="1"/>
              <a:t>with</a:t>
            </a:r>
            <a:r>
              <a:rPr lang="de-DE" dirty="0"/>
              <a:t> </a:t>
            </a:r>
            <a:r>
              <a:rPr lang="de-DE" dirty="0" err="1"/>
              <a:t>parameters</a:t>
            </a:r>
            <a:endParaRPr lang="de-DE" dirty="0"/>
          </a:p>
          <a:p>
            <a:r>
              <a:rPr lang="de-DE" dirty="0"/>
              <a:t>    </a:t>
            </a:r>
            <a:r>
              <a:rPr lang="de-DE" dirty="0" err="1"/>
              <a:t>P_UserInput</a:t>
            </a:r>
            <a:r>
              <a:rPr lang="de-DE" dirty="0"/>
              <a:t> : </a:t>
            </a:r>
            <a:r>
              <a:rPr lang="de-DE" dirty="0" err="1"/>
              <a:t>abap.char</a:t>
            </a:r>
            <a:r>
              <a:rPr lang="de-DE" dirty="0"/>
              <a:t>(4)</a:t>
            </a:r>
          </a:p>
          <a:p>
            <a:r>
              <a:rPr lang="de-DE" dirty="0"/>
              <a:t>  </a:t>
            </a:r>
            <a:r>
              <a:rPr lang="de-DE" dirty="0" err="1"/>
              <a:t>as</a:t>
            </a:r>
            <a:r>
              <a:rPr lang="de-DE" dirty="0"/>
              <a:t> </a:t>
            </a:r>
            <a:r>
              <a:rPr lang="de-DE" dirty="0" err="1"/>
              <a:t>select</a:t>
            </a:r>
            <a:r>
              <a:rPr lang="de-DE" dirty="0"/>
              <a:t> from </a:t>
            </a:r>
            <a:r>
              <a:rPr lang="de-DE" dirty="0" err="1"/>
              <a:t>ZI_SalesOrder</a:t>
            </a:r>
            <a:endParaRPr lang="de-DE" dirty="0"/>
          </a:p>
          <a:p>
            <a:r>
              <a:rPr lang="de-DE" dirty="0"/>
              <a:t>{</a:t>
            </a:r>
          </a:p>
          <a:p>
            <a:r>
              <a:rPr lang="de-DE" dirty="0"/>
              <a:t>  </a:t>
            </a:r>
            <a:r>
              <a:rPr lang="de-DE" dirty="0" err="1"/>
              <a:t>key</a:t>
            </a:r>
            <a:r>
              <a:rPr lang="de-DE" dirty="0"/>
              <a:t> </a:t>
            </a:r>
            <a:r>
              <a:rPr lang="de-DE" dirty="0" err="1"/>
              <a:t>SalesOrder</a:t>
            </a:r>
            <a:r>
              <a:rPr lang="de-DE" dirty="0"/>
              <a:t>,</a:t>
            </a:r>
          </a:p>
          <a:p>
            <a:r>
              <a:rPr lang="de-DE" dirty="0"/>
              <a:t>      $</a:t>
            </a:r>
            <a:r>
              <a:rPr lang="de-DE" dirty="0" err="1"/>
              <a:t>parameters.P_UserInput</a:t>
            </a:r>
            <a:r>
              <a:rPr lang="de-DE" dirty="0"/>
              <a:t> </a:t>
            </a:r>
            <a:r>
              <a:rPr lang="de-DE" dirty="0" err="1"/>
              <a:t>as</a:t>
            </a:r>
            <a:r>
              <a:rPr lang="de-DE" dirty="0"/>
              <a:t> </a:t>
            </a:r>
            <a:r>
              <a:rPr lang="de-DE" dirty="0" err="1"/>
              <a:t>UserInput</a:t>
            </a:r>
            <a:endParaRPr lang="de-DE" dirty="0"/>
          </a:p>
          <a:p>
            <a:r>
              <a:rPr lang="de-DE" dirty="0"/>
              <a:t>}</a:t>
            </a:r>
          </a:p>
          <a:p>
            <a:endParaRPr lang="de-DE" dirty="0"/>
          </a:p>
          <a:p>
            <a:r>
              <a:rPr lang="de-DE" dirty="0"/>
              <a:t>//@EndUserText.label: 'Auto </a:t>
            </a:r>
            <a:r>
              <a:rPr lang="de-DE" dirty="0" err="1"/>
              <a:t>assigned</a:t>
            </a:r>
            <a:r>
              <a:rPr lang="de-DE" dirty="0"/>
              <a:t> </a:t>
            </a:r>
            <a:r>
              <a:rPr lang="de-DE" dirty="0" err="1"/>
              <a:t>mapping</a:t>
            </a:r>
            <a:r>
              <a:rPr lang="de-DE" dirty="0"/>
              <a:t> </a:t>
            </a:r>
            <a:r>
              <a:rPr lang="de-DE" dirty="0" err="1"/>
              <a:t>role</a:t>
            </a:r>
            <a:r>
              <a:rPr lang="de-DE" dirty="0"/>
              <a:t> </a:t>
            </a:r>
            <a:r>
              <a:rPr lang="de-DE" dirty="0" err="1"/>
              <a:t>for</a:t>
            </a:r>
            <a:r>
              <a:rPr lang="de-DE" dirty="0"/>
              <a:t> ZC_SalesOrderWithUserInput2'</a:t>
            </a:r>
          </a:p>
          <a:p>
            <a:r>
              <a:rPr lang="de-DE" dirty="0"/>
              <a:t>//@MappingRole: </a:t>
            </a:r>
            <a:r>
              <a:rPr lang="de-DE" dirty="0" err="1"/>
              <a:t>true</a:t>
            </a:r>
            <a:endParaRPr lang="de-DE" dirty="0"/>
          </a:p>
          <a:p>
            <a:r>
              <a:rPr lang="de-DE" dirty="0"/>
              <a:t>//</a:t>
            </a:r>
            <a:r>
              <a:rPr lang="de-DE" dirty="0" err="1"/>
              <a:t>define</a:t>
            </a:r>
            <a:r>
              <a:rPr lang="de-DE" dirty="0"/>
              <a:t> </a:t>
            </a:r>
            <a:r>
              <a:rPr lang="de-DE" dirty="0" err="1"/>
              <a:t>role</a:t>
            </a:r>
            <a:r>
              <a:rPr lang="de-DE" dirty="0"/>
              <a:t> ZC_SalesOrderWithUserInput2 {</a:t>
            </a:r>
          </a:p>
          <a:p>
            <a:r>
              <a:rPr lang="de-DE" dirty="0"/>
              <a:t>//    </a:t>
            </a:r>
            <a:r>
              <a:rPr lang="de-DE" dirty="0" err="1"/>
              <a:t>grant</a:t>
            </a:r>
            <a:r>
              <a:rPr lang="de-DE" dirty="0"/>
              <a:t> </a:t>
            </a:r>
            <a:r>
              <a:rPr lang="de-DE" dirty="0" err="1"/>
              <a:t>select</a:t>
            </a:r>
            <a:r>
              <a:rPr lang="de-DE" dirty="0"/>
              <a:t> on ZC_SalesOrderWithUserInput2</a:t>
            </a:r>
          </a:p>
          <a:p>
            <a:r>
              <a:rPr lang="de-DE" dirty="0"/>
              <a:t>//    </a:t>
            </a:r>
            <a:r>
              <a:rPr lang="de-DE" dirty="0" err="1"/>
              <a:t>where</a:t>
            </a:r>
            <a:r>
              <a:rPr lang="de-DE" dirty="0"/>
              <a:t> ( </a:t>
            </a:r>
            <a:r>
              <a:rPr lang="de-DE" dirty="0" err="1"/>
              <a:t>UserInput</a:t>
            </a:r>
            <a:r>
              <a:rPr lang="de-DE" dirty="0"/>
              <a:t> ) =</a:t>
            </a:r>
          </a:p>
          <a:p>
            <a:r>
              <a:rPr lang="de-DE" dirty="0"/>
              <a:t>//    </a:t>
            </a:r>
            <a:r>
              <a:rPr lang="de-DE" dirty="0" err="1"/>
              <a:t>aspect</a:t>
            </a:r>
            <a:r>
              <a:rPr lang="de-DE" dirty="0"/>
              <a:t> </a:t>
            </a:r>
            <a:r>
              <a:rPr lang="de-DE" dirty="0" err="1"/>
              <a:t>pfcg_auth</a:t>
            </a:r>
            <a:r>
              <a:rPr lang="de-DE" dirty="0"/>
              <a:t> ( V_VBAK_AAT,</a:t>
            </a:r>
          </a:p>
          <a:p>
            <a:r>
              <a:rPr lang="de-DE" dirty="0"/>
              <a:t>//                       AUART,</a:t>
            </a:r>
          </a:p>
          <a:p>
            <a:r>
              <a:rPr lang="de-DE" dirty="0"/>
              <a:t>//                       ACTVT = '03' );</a:t>
            </a:r>
          </a:p>
          <a:p>
            <a:r>
              <a:rPr lang="de-DE" dirty="0"/>
              <a:t>//}</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43</a:t>
            </a:fld>
            <a:endParaRPr lang="de-DE"/>
          </a:p>
        </p:txBody>
      </p:sp>
    </p:spTree>
    <p:extLst>
      <p:ext uri="{BB962C8B-B14F-4D97-AF65-F5344CB8AC3E}">
        <p14:creationId xmlns:p14="http://schemas.microsoft.com/office/powerpoint/2010/main" val="732061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363636"/>
                </a:solidFill>
                <a:effectLst/>
                <a:highlight>
                  <a:srgbClr val="F6E0D5"/>
                </a:highlight>
                <a:latin typeface="Benton Sans"/>
              </a:rPr>
              <a:t>CDS view entities are the successor of the CDS </a:t>
            </a:r>
          </a:p>
          <a:p>
            <a:r>
              <a:rPr lang="en-US" b="0" i="0" dirty="0">
                <a:solidFill>
                  <a:srgbClr val="363636"/>
                </a:solidFill>
                <a:effectLst/>
                <a:highlight>
                  <a:srgbClr val="F6E0D5"/>
                </a:highlight>
                <a:latin typeface="Benton Sans"/>
              </a:rPr>
              <a:t>They offer many improvements in the area of lifecycle management ABAP Dictionary-based views.</a:t>
            </a:r>
          </a:p>
          <a:p>
            <a:r>
              <a:rPr lang="en-US" b="0" i="0" dirty="0">
                <a:solidFill>
                  <a:srgbClr val="363636"/>
                </a:solidFill>
                <a:effectLst/>
                <a:highlight>
                  <a:srgbClr val="F6E0D5"/>
                </a:highlight>
                <a:latin typeface="Benton Sans"/>
              </a:rPr>
              <a:t>The source-based CDS editor in ADT offers features such as syntax checks, syntax highlighting, element info, and quick fixes to best support the development of CDS data models.</a:t>
            </a:r>
            <a:endParaRPr lang="de-DE" dirty="0"/>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6</a:t>
            </a:fld>
            <a:endParaRPr lang="de-DE"/>
          </a:p>
        </p:txBody>
      </p:sp>
    </p:spTree>
    <p:extLst>
      <p:ext uri="{BB962C8B-B14F-4D97-AF65-F5344CB8AC3E}">
        <p14:creationId xmlns:p14="http://schemas.microsoft.com/office/powerpoint/2010/main" val="412798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CCCCCC"/>
                </a:solidFill>
                <a:effectLst/>
                <a:highlight>
                  <a:srgbClr val="181818"/>
                </a:highlight>
                <a:latin typeface="Segoe WPC"/>
              </a:rPr>
              <a:t>Ein ABAP CDS (Core Data Services) View ist eine erweiterte Form eines Datenmodells in SAP, das speziell für die Definition und das Management von Datenstrukturen innerhalb der SAP HANA Datenbank verwendet wird. CDS Views ermöglichen es, komplexe Datenabfragen und -operationen direkt auf der Datenbankebene durchzuführen, was zu einer verbesserten Leistung und Flexibilität führt. Die Verwendung von </a:t>
            </a:r>
            <a:r>
              <a:rPr lang="de-DE" b="0" i="0" dirty="0" err="1">
                <a:solidFill>
                  <a:srgbClr val="CCCCCC"/>
                </a:solidFill>
                <a:effectLst/>
                <a:highlight>
                  <a:srgbClr val="181818"/>
                </a:highlight>
                <a:latin typeface="Segoe WPC"/>
              </a:rPr>
              <a:t>entity</a:t>
            </a:r>
            <a:r>
              <a:rPr lang="de-DE" b="0" i="0" dirty="0">
                <a:solidFill>
                  <a:srgbClr val="CCCCCC"/>
                </a:solidFill>
                <a:effectLst/>
                <a:highlight>
                  <a:srgbClr val="181818"/>
                </a:highlight>
                <a:latin typeface="Segoe WPC"/>
              </a:rPr>
              <a:t> in einem CDS View kennzeichnet diesen als eine Entität, die Teil eines größeren Datenmodells sein kann und oft in der Datenmodellierung für Anwendungen verwendet wird.</a:t>
            </a:r>
          </a:p>
          <a:p>
            <a:pPr algn="l"/>
            <a:r>
              <a:rPr lang="de-DE" b="0" i="0" dirty="0">
                <a:solidFill>
                  <a:srgbClr val="CCCCCC"/>
                </a:solidFill>
                <a:effectLst/>
                <a:highlight>
                  <a:srgbClr val="181818"/>
                </a:highlight>
                <a:latin typeface="Segoe WPC"/>
              </a:rPr>
              <a:t>Ein ABAP CDS View mit </a:t>
            </a:r>
            <a:r>
              <a:rPr lang="de-DE" b="0" i="0" dirty="0" err="1">
                <a:solidFill>
                  <a:srgbClr val="CCCCCC"/>
                </a:solidFill>
                <a:effectLst/>
                <a:highlight>
                  <a:srgbClr val="181818"/>
                </a:highlight>
                <a:latin typeface="Segoe WPC"/>
              </a:rPr>
              <a:t>entity</a:t>
            </a:r>
            <a:r>
              <a:rPr lang="de-DE" b="0" i="0" dirty="0">
                <a:solidFill>
                  <a:srgbClr val="CCCCCC"/>
                </a:solidFill>
                <a:effectLst/>
                <a:highlight>
                  <a:srgbClr val="181818"/>
                </a:highlight>
                <a:latin typeface="Segoe WPC"/>
              </a:rPr>
              <a:t> setzt sich aus mehreren Schlüsselkomponenten zusammen:</a:t>
            </a:r>
          </a:p>
          <a:p>
            <a:pPr algn="l">
              <a:buFont typeface="+mj-lt"/>
              <a:buAutoNum type="arabicPeriod"/>
            </a:pPr>
            <a:r>
              <a:rPr lang="de-DE" b="1" i="0" dirty="0">
                <a:solidFill>
                  <a:srgbClr val="CCCCCC"/>
                </a:solidFill>
                <a:effectLst/>
                <a:highlight>
                  <a:srgbClr val="181818"/>
                </a:highlight>
                <a:latin typeface="Segoe WPC"/>
              </a:rPr>
              <a:t>Definitionsbereich</a:t>
            </a:r>
            <a:r>
              <a:rPr lang="de-DE" b="0" i="0" dirty="0">
                <a:solidFill>
                  <a:srgbClr val="CCCCCC"/>
                </a:solidFill>
                <a:effectLst/>
                <a:highlight>
                  <a:srgbClr val="181818"/>
                </a:highlight>
                <a:latin typeface="Segoe WPC"/>
              </a:rPr>
              <a:t>: Hier wird der CDS View definiert, einschließlich seines Namens und der Datenquelle(n), aus denen er Daten bezieht. Bei der Verwendung von </a:t>
            </a:r>
            <a:r>
              <a:rPr lang="de-DE" b="0" i="0" dirty="0" err="1">
                <a:solidFill>
                  <a:srgbClr val="CCCCCC"/>
                </a:solidFill>
                <a:effectLst/>
                <a:highlight>
                  <a:srgbClr val="181818"/>
                </a:highlight>
                <a:latin typeface="Segoe WPC"/>
              </a:rPr>
              <a:t>entity</a:t>
            </a:r>
            <a:r>
              <a:rPr lang="de-DE" b="0" i="0" dirty="0">
                <a:solidFill>
                  <a:srgbClr val="CCCCCC"/>
                </a:solidFill>
                <a:effectLst/>
                <a:highlight>
                  <a:srgbClr val="181818"/>
                </a:highlight>
                <a:latin typeface="Segoe WPC"/>
              </a:rPr>
              <a:t> wird der View als Entität innerhalb des Datenmodells definiert.</a:t>
            </a:r>
          </a:p>
          <a:p>
            <a:pPr algn="l">
              <a:buFont typeface="+mj-lt"/>
              <a:buAutoNum type="arabicPeriod"/>
            </a:pPr>
            <a:r>
              <a:rPr lang="de-DE" b="1" i="0" dirty="0">
                <a:solidFill>
                  <a:srgbClr val="CCCCCC"/>
                </a:solidFill>
                <a:effectLst/>
                <a:highlight>
                  <a:srgbClr val="181818"/>
                </a:highlight>
                <a:latin typeface="Segoe WPC"/>
              </a:rPr>
              <a:t>Felddefinitionen</a:t>
            </a:r>
            <a:r>
              <a:rPr lang="de-DE" b="0" i="0" dirty="0">
                <a:solidFill>
                  <a:srgbClr val="CCCCCC"/>
                </a:solidFill>
                <a:effectLst/>
                <a:highlight>
                  <a:srgbClr val="181818"/>
                </a:highlight>
                <a:latin typeface="Segoe WPC"/>
              </a:rPr>
              <a:t>: Innerhalb des Views werden die Felder (Spalten) spezifiziert, die in den Ergebnissen enthalten sein sollen. Diese Felder können direkt aus den zugrunde liegenden Datenquellen stammen oder durch Berechnungen und Transformationen innerhalb des CDS Views erzeugt werden.</a:t>
            </a:r>
          </a:p>
          <a:p>
            <a:pPr algn="l">
              <a:buFont typeface="+mj-lt"/>
              <a:buAutoNum type="arabicPeriod"/>
            </a:pPr>
            <a:r>
              <a:rPr lang="de-DE" b="1" i="0" dirty="0">
                <a:solidFill>
                  <a:srgbClr val="CCCCCC"/>
                </a:solidFill>
                <a:effectLst/>
                <a:highlight>
                  <a:srgbClr val="181818"/>
                </a:highlight>
                <a:latin typeface="Segoe WPC"/>
              </a:rPr>
              <a:t>Schlüsseldefinition</a:t>
            </a:r>
            <a:r>
              <a:rPr lang="de-DE" b="0" i="0" dirty="0">
                <a:solidFill>
                  <a:srgbClr val="CCCCCC"/>
                </a:solidFill>
                <a:effectLst/>
                <a:highlight>
                  <a:srgbClr val="181818"/>
                </a:highlight>
                <a:latin typeface="Segoe WPC"/>
              </a:rPr>
              <a:t>: Für CDS Views, die als </a:t>
            </a:r>
            <a:r>
              <a:rPr lang="de-DE" b="0" i="0" dirty="0" err="1">
                <a:solidFill>
                  <a:srgbClr val="CCCCCC"/>
                </a:solidFill>
                <a:effectLst/>
                <a:highlight>
                  <a:srgbClr val="181818"/>
                </a:highlight>
                <a:latin typeface="Segoe WPC"/>
              </a:rPr>
              <a:t>entity</a:t>
            </a:r>
            <a:r>
              <a:rPr lang="de-DE" b="0" i="0" dirty="0">
                <a:solidFill>
                  <a:srgbClr val="CCCCCC"/>
                </a:solidFill>
                <a:effectLst/>
                <a:highlight>
                  <a:srgbClr val="181818"/>
                </a:highlight>
                <a:latin typeface="Segoe WPC"/>
              </a:rPr>
              <a:t> definiert sind, ist die Definition eines Primärschlüssels erforderlich. Dieser Schlüssel identifiziert eindeutig jede Zeile innerhalb des Views.</a:t>
            </a:r>
          </a:p>
          <a:p>
            <a:pPr algn="l">
              <a:buFont typeface="+mj-lt"/>
              <a:buAutoNum type="arabicPeriod"/>
            </a:pPr>
            <a:r>
              <a:rPr lang="de-DE" b="1" i="0" dirty="0">
                <a:solidFill>
                  <a:srgbClr val="CCCCCC"/>
                </a:solidFill>
                <a:effectLst/>
                <a:highlight>
                  <a:srgbClr val="181818"/>
                </a:highlight>
                <a:latin typeface="Segoe WPC"/>
              </a:rPr>
              <a:t>Assoziationen und Kompositionen</a:t>
            </a:r>
            <a:r>
              <a:rPr lang="de-DE" b="0" i="0" dirty="0">
                <a:solidFill>
                  <a:srgbClr val="CCCCCC"/>
                </a:solidFill>
                <a:effectLst/>
                <a:highlight>
                  <a:srgbClr val="181818"/>
                </a:highlight>
                <a:latin typeface="Segoe WPC"/>
              </a:rPr>
              <a:t>: Assoziationen definieren Beziehungen zu anderen CDS Views oder Entitäten, wodurch komplexe Datenmodelle und Abfragen ermöglicht werden. Kompositionen sind eine spezielle Form der Assoziation, die eine starke hierarchische Beziehung zwischen Entitäten darstellt.</a:t>
            </a:r>
          </a:p>
          <a:p>
            <a:pPr algn="l">
              <a:buFont typeface="+mj-lt"/>
              <a:buAutoNum type="arabicPeriod"/>
            </a:pPr>
            <a:r>
              <a:rPr lang="de-DE" b="1" i="0" dirty="0">
                <a:solidFill>
                  <a:srgbClr val="CCCCCC"/>
                </a:solidFill>
                <a:effectLst/>
                <a:highlight>
                  <a:srgbClr val="181818"/>
                </a:highlight>
                <a:latin typeface="Segoe WPC"/>
              </a:rPr>
              <a:t>Annotationen</a:t>
            </a:r>
            <a:r>
              <a:rPr lang="de-DE" b="0" i="0" dirty="0">
                <a:solidFill>
                  <a:srgbClr val="CCCCCC"/>
                </a:solidFill>
                <a:effectLst/>
                <a:highlight>
                  <a:srgbClr val="181818"/>
                </a:highlight>
                <a:latin typeface="Segoe WPC"/>
              </a:rPr>
              <a:t>: Annotationen sind spezielle Markierungen innerhalb des CDS Views, die zusätzliche Informationen oder Verhaltensweisen definieren. Sie können für eine Vielzahl von Zwecken verwendet werden, einschließlich der Optimierung von Abfragen, der Definition von Benutzeroberflächenelementen oder der Sicherheitskonfiguration.</a:t>
            </a:r>
          </a:p>
          <a:p>
            <a:pPr algn="l">
              <a:buFont typeface="+mj-lt"/>
              <a:buAutoNum type="arabicPeriod"/>
            </a:pPr>
            <a:r>
              <a:rPr lang="de-DE" b="1" i="0" dirty="0">
                <a:solidFill>
                  <a:srgbClr val="CCCCCC"/>
                </a:solidFill>
                <a:effectLst/>
                <a:highlight>
                  <a:srgbClr val="181818"/>
                </a:highlight>
                <a:latin typeface="Segoe WPC"/>
              </a:rPr>
              <a:t>Abfragebedingungen</a:t>
            </a:r>
            <a:r>
              <a:rPr lang="de-DE" b="0" i="0" dirty="0">
                <a:solidFill>
                  <a:srgbClr val="CCCCCC"/>
                </a:solidFill>
                <a:effectLst/>
                <a:highlight>
                  <a:srgbClr val="181818"/>
                </a:highlight>
                <a:latin typeface="Segoe WPC"/>
              </a:rPr>
              <a:t>: Innerhalb des CDS Views können Bedingungen und Filter spezifiziert werden, um die zurückgegebenen Daten zu beschränken oder zu modifizieren.</a:t>
            </a:r>
          </a:p>
          <a:p>
            <a:pPr algn="l">
              <a:buFont typeface="+mj-lt"/>
              <a:buAutoNum type="arabicPeriod"/>
            </a:pPr>
            <a:r>
              <a:rPr lang="de-DE" b="1" i="0" dirty="0">
                <a:solidFill>
                  <a:srgbClr val="CCCCCC"/>
                </a:solidFill>
                <a:effectLst/>
                <a:highlight>
                  <a:srgbClr val="181818"/>
                </a:highlight>
                <a:latin typeface="Segoe WPC"/>
              </a:rPr>
              <a:t>Erweiterungspunkte</a:t>
            </a:r>
            <a:r>
              <a:rPr lang="de-DE" b="0" i="0" dirty="0">
                <a:solidFill>
                  <a:srgbClr val="CCCCCC"/>
                </a:solidFill>
                <a:effectLst/>
                <a:highlight>
                  <a:srgbClr val="181818"/>
                </a:highlight>
                <a:latin typeface="Segoe WPC"/>
              </a:rPr>
              <a:t>: CDS Views können so gestaltet werden, dass sie erweiterbar sind, was bedeutet, dass Entwickler zusätzliche Felder oder Logik hinzufügen können, ohne den ursprünglichen View zu ändern.</a:t>
            </a:r>
          </a:p>
          <a:p>
            <a:pPr algn="l"/>
            <a:r>
              <a:rPr lang="de-DE" b="0" i="0" dirty="0">
                <a:solidFill>
                  <a:srgbClr val="CCCCCC"/>
                </a:solidFill>
                <a:effectLst/>
                <a:highlight>
                  <a:srgbClr val="181818"/>
                </a:highlight>
                <a:latin typeface="Segoe WPC"/>
              </a:rPr>
              <a:t>Zusammenfassend ist ein ABAP CDS View mit </a:t>
            </a:r>
            <a:r>
              <a:rPr lang="de-DE" b="0" i="0" dirty="0" err="1">
                <a:solidFill>
                  <a:srgbClr val="CCCCCC"/>
                </a:solidFill>
                <a:effectLst/>
                <a:highlight>
                  <a:srgbClr val="181818"/>
                </a:highlight>
                <a:latin typeface="Segoe WPC"/>
              </a:rPr>
              <a:t>entity</a:t>
            </a:r>
            <a:r>
              <a:rPr lang="de-DE" b="0" i="0" dirty="0">
                <a:solidFill>
                  <a:srgbClr val="CCCCCC"/>
                </a:solidFill>
                <a:effectLst/>
                <a:highlight>
                  <a:srgbClr val="181818"/>
                </a:highlight>
                <a:latin typeface="Segoe WPC"/>
              </a:rPr>
              <a:t> ein mächtiges Werkzeug für die Datenmodellierung und -abfrage in SAP-Systemen, das eine hohe Leistung, Flexibilität und die Möglichkeit zur Definition komplexer Datenstrukturen und Geschäftslogiken bietet.</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7</a:t>
            </a:fld>
            <a:endParaRPr lang="de-DE"/>
          </a:p>
        </p:txBody>
      </p:sp>
    </p:spTree>
    <p:extLst>
      <p:ext uri="{BB962C8B-B14F-4D97-AF65-F5344CB8AC3E}">
        <p14:creationId xmlns:p14="http://schemas.microsoft.com/office/powerpoint/2010/main" val="503072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363636"/>
                </a:solidFill>
                <a:effectLst/>
                <a:highlight>
                  <a:srgbClr val="F6E0D5"/>
                </a:highlight>
                <a:latin typeface="Benton Sans"/>
              </a:rPr>
              <a:t>We will first define the classic CDS data model and then enhance it to define the business object structure.</a:t>
            </a:r>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9</a:t>
            </a:fld>
            <a:endParaRPr lang="de-DE"/>
          </a:p>
        </p:txBody>
      </p:sp>
    </p:spTree>
    <p:extLst>
      <p:ext uri="{BB962C8B-B14F-4D97-AF65-F5344CB8AC3E}">
        <p14:creationId xmlns:p14="http://schemas.microsoft.com/office/powerpoint/2010/main" val="3744659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CCCCCC"/>
                </a:solidFill>
                <a:effectLst/>
                <a:highlight>
                  <a:srgbClr val="181818"/>
                </a:highlight>
                <a:latin typeface="Segoe WPC"/>
              </a:rPr>
              <a:t>Das ABAP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Application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Programming</a:t>
            </a:r>
            <a:r>
              <a:rPr lang="de-DE" b="0" i="0" dirty="0">
                <a:solidFill>
                  <a:srgbClr val="CCCCCC"/>
                </a:solidFill>
                <a:effectLst/>
                <a:highlight>
                  <a:srgbClr val="181818"/>
                </a:highlight>
                <a:latin typeface="Segoe WPC"/>
              </a:rPr>
              <a:t> Model (RAP) und das Clean Core Konzept sind zwei wichtige Konzepte in der modernen SAP-Entwicklung, die eng miteinander verknüpft sind und gemeinsam die Entwicklung nachhaltiger, zukunftssicherer und wartbarer SAP-Anwendungen unterstützen.</a:t>
            </a:r>
          </a:p>
          <a:p>
            <a:pPr algn="l"/>
            <a:r>
              <a:rPr lang="de-DE" b="1" i="0" dirty="0">
                <a:solidFill>
                  <a:srgbClr val="CCCCCC"/>
                </a:solidFill>
                <a:effectLst/>
                <a:highlight>
                  <a:srgbClr val="181818"/>
                </a:highlight>
                <a:latin typeface="Segoe WPC"/>
              </a:rPr>
              <a:t>ABAP </a:t>
            </a:r>
            <a:r>
              <a:rPr lang="de-DE" b="1" i="0" dirty="0" err="1">
                <a:solidFill>
                  <a:srgbClr val="CCCCCC"/>
                </a:solidFill>
                <a:effectLst/>
                <a:highlight>
                  <a:srgbClr val="181818"/>
                </a:highlight>
                <a:latin typeface="Segoe WPC"/>
              </a:rPr>
              <a:t>RESTful</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Application</a:t>
            </a:r>
            <a:r>
              <a:rPr lang="de-DE" b="1" i="0" dirty="0">
                <a:solidFill>
                  <a:srgbClr val="CCCCCC"/>
                </a:solidFill>
                <a:effectLst/>
                <a:highlight>
                  <a:srgbClr val="181818"/>
                </a:highlight>
                <a:latin typeface="Segoe WPC"/>
              </a:rPr>
              <a:t> </a:t>
            </a:r>
            <a:r>
              <a:rPr lang="de-DE" b="1" i="0" dirty="0" err="1">
                <a:solidFill>
                  <a:srgbClr val="CCCCCC"/>
                </a:solidFill>
                <a:effectLst/>
                <a:highlight>
                  <a:srgbClr val="181818"/>
                </a:highlight>
                <a:latin typeface="Segoe WPC"/>
              </a:rPr>
              <a:t>Programming</a:t>
            </a:r>
            <a:r>
              <a:rPr lang="de-DE" b="1" i="0" dirty="0">
                <a:solidFill>
                  <a:srgbClr val="CCCCCC"/>
                </a:solidFill>
                <a:effectLst/>
                <a:highlight>
                  <a:srgbClr val="181818"/>
                </a:highlight>
                <a:latin typeface="Segoe WPC"/>
              </a:rPr>
              <a:t> Model (RAP)</a:t>
            </a:r>
          </a:p>
          <a:p>
            <a:pPr algn="l"/>
            <a:r>
              <a:rPr lang="de-DE" b="0" i="0" dirty="0">
                <a:solidFill>
                  <a:srgbClr val="CCCCCC"/>
                </a:solidFill>
                <a:effectLst/>
                <a:highlight>
                  <a:srgbClr val="181818"/>
                </a:highlight>
                <a:latin typeface="Segoe WPC"/>
              </a:rPr>
              <a:t>Das ABAP RAP ist ein Programmiermodell, das für die Entwicklung von Fiori-Anwendungen und SAP S/4HANA-Erweiterungen konzipiert wurde. Es ermöglicht die Erstellung von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-Services und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-Anwendungen auf Basis der ABAP-Programmiersprache. RAP fördert die Verwendung von CDS-Views, ABAP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Database </a:t>
            </a:r>
            <a:r>
              <a:rPr lang="de-DE" b="0" i="0" dirty="0" err="1">
                <a:solidFill>
                  <a:srgbClr val="CCCCCC"/>
                </a:solidFill>
                <a:effectLst/>
                <a:highlight>
                  <a:srgbClr val="181818"/>
                </a:highlight>
                <a:latin typeface="Segoe WPC"/>
              </a:rPr>
              <a:t>Procedures</a:t>
            </a:r>
            <a:r>
              <a:rPr lang="de-DE" b="0" i="0" dirty="0">
                <a:solidFill>
                  <a:srgbClr val="CCCCCC"/>
                </a:solidFill>
                <a:effectLst/>
                <a:highlight>
                  <a:srgbClr val="181818"/>
                </a:highlight>
                <a:latin typeface="Segoe WPC"/>
              </a:rPr>
              <a:t> (AMDPs) und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um Geschäftslogik, Datenmodellierung und Service-Definitionen zu vereinfachen und zu standardisieren.</a:t>
            </a:r>
          </a:p>
          <a:p>
            <a:pPr algn="l"/>
            <a:r>
              <a:rPr lang="de-DE" b="1" i="0" dirty="0">
                <a:solidFill>
                  <a:srgbClr val="CCCCCC"/>
                </a:solidFill>
                <a:effectLst/>
                <a:highlight>
                  <a:srgbClr val="181818"/>
                </a:highlight>
                <a:latin typeface="Segoe WPC"/>
              </a:rPr>
              <a:t>Clean Core Konzept</a:t>
            </a:r>
          </a:p>
          <a:p>
            <a:pPr algn="l"/>
            <a:r>
              <a:rPr lang="de-DE" b="0" i="0" dirty="0">
                <a:solidFill>
                  <a:srgbClr val="CCCCCC"/>
                </a:solidFill>
                <a:effectLst/>
                <a:highlight>
                  <a:srgbClr val="181818"/>
                </a:highlight>
                <a:latin typeface="Segoe WPC"/>
              </a:rPr>
              <a:t>Das Clean Core Konzept bezieht sich auf die Praxis, Anpassungen und Erweiterungen von SAP-Standardanwendungen so zu gestalten, dass der Kern des SAP-Systems ("der saubere Kern") unverändert bleibt. Dies bedeutet, dass kundenspezifische Anpassungen und Erweiterungen in einer Weise implementiert werden, die eine einfache Wartung, Upgrades und Migrationen ermöglicht, ohne die Integrität des SAP-Standardkerns zu beeinträchtigen.</a:t>
            </a:r>
          </a:p>
          <a:p>
            <a:pPr algn="l"/>
            <a:r>
              <a:rPr lang="de-DE" b="1" i="0" dirty="0">
                <a:solidFill>
                  <a:srgbClr val="CCCCCC"/>
                </a:solidFill>
                <a:effectLst/>
                <a:highlight>
                  <a:srgbClr val="181818"/>
                </a:highlight>
                <a:latin typeface="Segoe WPC"/>
              </a:rPr>
              <a:t>Verknüpfung von RAP und Clean Core</a:t>
            </a:r>
          </a:p>
          <a:p>
            <a:pPr algn="l">
              <a:buFont typeface="+mj-lt"/>
              <a:buAutoNum type="arabicPeriod"/>
            </a:pPr>
            <a:r>
              <a:rPr lang="de-DE" b="1" i="0" dirty="0">
                <a:solidFill>
                  <a:srgbClr val="CCCCCC"/>
                </a:solidFill>
                <a:effectLst/>
                <a:highlight>
                  <a:srgbClr val="181818"/>
                </a:highlight>
                <a:latin typeface="Segoe WPC"/>
              </a:rPr>
              <a:t>Erweiterbarkeit</a:t>
            </a:r>
            <a:r>
              <a:rPr lang="de-DE" b="0" i="0" dirty="0">
                <a:solidFill>
                  <a:srgbClr val="CCCCCC"/>
                </a:solidFill>
                <a:effectLst/>
                <a:highlight>
                  <a:srgbClr val="181818"/>
                </a:highlight>
                <a:latin typeface="Segoe WPC"/>
              </a:rPr>
              <a:t>: RAP unterstützt das Clean Core Konzept durch die Bereitstellung von Mechanismen für die Erweiterbarkeit, die es ermöglichen, Geschäftslogik und Anwendungsdatenmodelle zu erweitern, ohne den Standardcode zu ändern. Dies wird durch In-App-Erweiterungen und Side-</a:t>
            </a:r>
            <a:r>
              <a:rPr lang="de-DE" b="0" i="0" dirty="0" err="1">
                <a:solidFill>
                  <a:srgbClr val="CCCCCC"/>
                </a:solidFill>
                <a:effectLst/>
                <a:highlight>
                  <a:srgbClr val="181818"/>
                </a:highlight>
                <a:latin typeface="Segoe WPC"/>
              </a:rPr>
              <a:t>by</a:t>
            </a:r>
            <a:r>
              <a:rPr lang="de-DE" b="0" i="0" dirty="0">
                <a:solidFill>
                  <a:srgbClr val="CCCCCC"/>
                </a:solidFill>
                <a:effectLst/>
                <a:highlight>
                  <a:srgbClr val="181818"/>
                </a:highlight>
                <a:latin typeface="Segoe WPC"/>
              </a:rPr>
              <a:t>-Side-Erweiterungen erreicht, die auf SAP Cloud </a:t>
            </a:r>
            <a:r>
              <a:rPr lang="de-DE" b="0" i="0" dirty="0" err="1">
                <a:solidFill>
                  <a:srgbClr val="CCCCCC"/>
                </a:solidFill>
                <a:effectLst/>
                <a:highlight>
                  <a:srgbClr val="181818"/>
                </a:highlight>
                <a:latin typeface="Segoe WPC"/>
              </a:rPr>
              <a:t>Platform</a:t>
            </a:r>
            <a:r>
              <a:rPr lang="de-DE" b="0" i="0" dirty="0">
                <a:solidFill>
                  <a:srgbClr val="CCCCCC"/>
                </a:solidFill>
                <a:effectLst/>
                <a:highlight>
                  <a:srgbClr val="181818"/>
                </a:highlight>
                <a:latin typeface="Segoe WPC"/>
              </a:rPr>
              <a:t> oder anderen Plattformen gehostet werden können.</a:t>
            </a:r>
          </a:p>
          <a:p>
            <a:pPr algn="l">
              <a:buFont typeface="+mj-lt"/>
              <a:buAutoNum type="arabicPeriod"/>
            </a:pPr>
            <a:r>
              <a:rPr lang="de-DE" b="1" i="0" dirty="0">
                <a:solidFill>
                  <a:srgbClr val="CCCCCC"/>
                </a:solidFill>
                <a:effectLst/>
                <a:highlight>
                  <a:srgbClr val="181818"/>
                </a:highlight>
                <a:latin typeface="Segoe WPC"/>
              </a:rPr>
              <a:t>Deklarative Entwicklung</a:t>
            </a:r>
            <a:r>
              <a:rPr lang="de-DE" b="0" i="0" dirty="0">
                <a:solidFill>
                  <a:srgbClr val="CCCCCC"/>
                </a:solidFill>
                <a:effectLst/>
                <a:highlight>
                  <a:srgbClr val="181818"/>
                </a:highlight>
                <a:latin typeface="Segoe WPC"/>
              </a:rPr>
              <a:t>: Durch die Nutzung von CDS-Views und </a:t>
            </a:r>
            <a:r>
              <a:rPr lang="de-DE" b="0" i="0" dirty="0" err="1">
                <a:solidFill>
                  <a:srgbClr val="CCCCCC"/>
                </a:solidFill>
                <a:effectLst/>
                <a:highlight>
                  <a:srgbClr val="181818"/>
                </a:highlight>
                <a:latin typeface="Segoe WPC"/>
              </a:rPr>
              <a:t>Behavior</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Definitions</a:t>
            </a:r>
            <a:r>
              <a:rPr lang="de-DE" b="0" i="0" dirty="0">
                <a:solidFill>
                  <a:srgbClr val="CCCCCC"/>
                </a:solidFill>
                <a:effectLst/>
                <a:highlight>
                  <a:srgbClr val="181818"/>
                </a:highlight>
                <a:latin typeface="Segoe WPC"/>
              </a:rPr>
              <a:t> ermöglicht RAP eine deklarative Entwicklungsweise, die die Notwendigkeit von Anpassungen im Kernsystem reduziert. Stattdessen können Entwickler Datenmodelle und Geschäftslogik auf einer höheren Abstraktionsebene definieren, was die Einhaltung des Clean Core Konzepts fördert.</a:t>
            </a:r>
          </a:p>
          <a:p>
            <a:pPr algn="l">
              <a:buFont typeface="+mj-lt"/>
              <a:buAutoNum type="arabicPeriod"/>
            </a:pPr>
            <a:r>
              <a:rPr lang="de-DE" b="1" i="0" dirty="0">
                <a:solidFill>
                  <a:srgbClr val="CCCCCC"/>
                </a:solidFill>
                <a:effectLst/>
                <a:highlight>
                  <a:srgbClr val="181818"/>
                </a:highlight>
                <a:latin typeface="Segoe WPC"/>
              </a:rPr>
              <a:t>Serviceorientierung</a:t>
            </a:r>
            <a:r>
              <a:rPr lang="de-DE" b="0" i="0" dirty="0">
                <a:solidFill>
                  <a:srgbClr val="CCCCCC"/>
                </a:solidFill>
                <a:effectLst/>
                <a:highlight>
                  <a:srgbClr val="181818"/>
                </a:highlight>
                <a:latin typeface="Segoe WPC"/>
              </a:rPr>
              <a:t>: RAP fördert die Entwicklung von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-Services und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 APIs, die als Schnittstellen für Erweiterungen und Integrationen dienen. Diese Services ermöglichen es, Funktionalitäten zu erweitern oder zu integrieren, ohne direkt in den Kern des SAP-Systems einzugreifen, was den Clean Core Ansatz unterstützt.</a:t>
            </a:r>
          </a:p>
          <a:p>
            <a:pPr algn="l">
              <a:buFont typeface="+mj-lt"/>
              <a:buAutoNum type="arabicPeriod"/>
            </a:pPr>
            <a:r>
              <a:rPr lang="de-DE" b="1" i="0" dirty="0">
                <a:solidFill>
                  <a:srgbClr val="CCCCCC"/>
                </a:solidFill>
                <a:effectLst/>
                <a:highlight>
                  <a:srgbClr val="181818"/>
                </a:highlight>
                <a:latin typeface="Segoe WPC"/>
              </a:rPr>
              <a:t>Zukunftssicherheit und Wartbarkeit</a:t>
            </a:r>
            <a:r>
              <a:rPr lang="de-DE" b="0" i="0" dirty="0">
                <a:solidFill>
                  <a:srgbClr val="CCCCCC"/>
                </a:solidFill>
                <a:effectLst/>
                <a:highlight>
                  <a:srgbClr val="181818"/>
                </a:highlight>
                <a:latin typeface="Segoe WPC"/>
              </a:rPr>
              <a:t>: Durch die Trennung von Standard- und Erweiterungscode unterstützen RAP und das Clean Core Konzept die Zukunftssicherheit von SAP-Anwendungen. Anwendungen, die mit RAP entwickelt wurden, sind leichter zu warten, zu aktualisieren und zu migrieren, da die Kernlogik von den kundenspezifischen Anpassungen getrennt ist.</a:t>
            </a:r>
          </a:p>
          <a:p>
            <a:pPr algn="l"/>
            <a:r>
              <a:rPr lang="de-DE" b="0" i="0" dirty="0">
                <a:solidFill>
                  <a:srgbClr val="CCCCCC"/>
                </a:solidFill>
                <a:effectLst/>
                <a:highlight>
                  <a:srgbClr val="181818"/>
                </a:highlight>
                <a:latin typeface="Segoe WPC"/>
              </a:rPr>
              <a:t>Zusammenfassend lässt sich sagen, dass das ABAP RAP Modell und das Clean Core Konzept zusammenarbeiten, um die Entwicklung von SAP-Anwendungen zu vereinfachen und zu standardisieren, während gleichzeitig die Integrität und Wartbarkeit des SAP-Systems gewährleistet wird. Durch die Nutzung dieser Konzepte können Unternehmen ihre SAP-Landschaft zukunftssicher gestalten und gleichzeitig die Flexibilität bewahren, um auf Geschäftsanforderungen reagieren zu können.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12</a:t>
            </a:fld>
            <a:endParaRPr lang="de-DE"/>
          </a:p>
        </p:txBody>
      </p:sp>
    </p:spTree>
    <p:extLst>
      <p:ext uri="{BB962C8B-B14F-4D97-AF65-F5344CB8AC3E}">
        <p14:creationId xmlns:p14="http://schemas.microsoft.com/office/powerpoint/2010/main" val="261593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CCCCCC"/>
                </a:solidFill>
                <a:effectLst/>
                <a:highlight>
                  <a:srgbClr val="181818"/>
                </a:highlight>
                <a:latin typeface="Segoe WPC"/>
              </a:rPr>
              <a:t>Unterschiede zwischen ABAP 7.5x und ABAP 7.4</a:t>
            </a:r>
          </a:p>
          <a:p>
            <a:pPr algn="l">
              <a:buFont typeface="+mj-lt"/>
              <a:buAutoNum type="arabicPeriod"/>
            </a:pPr>
            <a:r>
              <a:rPr lang="de-DE" b="1" i="0" dirty="0">
                <a:solidFill>
                  <a:srgbClr val="CCCCCC"/>
                </a:solidFill>
                <a:effectLst/>
                <a:highlight>
                  <a:srgbClr val="181818"/>
                </a:highlight>
                <a:latin typeface="Segoe WPC"/>
              </a:rPr>
              <a:t>Verbesserte Programmiersprachfeatures</a:t>
            </a:r>
            <a:r>
              <a:rPr lang="de-DE" b="0" i="0" dirty="0">
                <a:solidFill>
                  <a:srgbClr val="CCCCCC"/>
                </a:solidFill>
                <a:effectLst/>
                <a:highlight>
                  <a:srgbClr val="181818"/>
                </a:highlight>
                <a:latin typeface="Segoe WPC"/>
              </a:rPr>
              <a:t>: ABAP 7.5x führte neue </a:t>
            </a:r>
            <a:r>
              <a:rPr lang="de-DE" b="0" i="0" dirty="0" err="1">
                <a:solidFill>
                  <a:srgbClr val="CCCCCC"/>
                </a:solidFill>
                <a:effectLst/>
                <a:highlight>
                  <a:srgbClr val="181818"/>
                </a:highlight>
                <a:latin typeface="Segoe WPC"/>
              </a:rPr>
              <a:t>Sprachkonstrukte</a:t>
            </a:r>
            <a:r>
              <a:rPr lang="de-DE" b="0" i="0" dirty="0">
                <a:solidFill>
                  <a:srgbClr val="CCCCCC"/>
                </a:solidFill>
                <a:effectLst/>
                <a:highlight>
                  <a:srgbClr val="181818"/>
                </a:highlight>
                <a:latin typeface="Segoe WPC"/>
              </a:rPr>
              <a:t> und Verbesserungen ein, die die Entwicklung vereinfachen und effizienter machen. Dazu gehören erweiterte Möglichkeiten für Inline-Deklarationen, verbesserte SQL-Funktionen und die Einführung von ABAP </a:t>
            </a:r>
            <a:r>
              <a:rPr lang="de-DE" b="0" i="0" dirty="0" err="1">
                <a:solidFill>
                  <a:srgbClr val="CCCCCC"/>
                </a:solidFill>
                <a:effectLst/>
                <a:highlight>
                  <a:srgbClr val="181818"/>
                </a:highlight>
                <a:latin typeface="Segoe WPC"/>
              </a:rPr>
              <a:t>Managed</a:t>
            </a:r>
            <a:r>
              <a:rPr lang="de-DE" b="0" i="0" dirty="0">
                <a:solidFill>
                  <a:srgbClr val="CCCCCC"/>
                </a:solidFill>
                <a:effectLst/>
                <a:highlight>
                  <a:srgbClr val="181818"/>
                </a:highlight>
                <a:latin typeface="Segoe WPC"/>
              </a:rPr>
              <a:t> Database </a:t>
            </a:r>
            <a:r>
              <a:rPr lang="de-DE" b="0" i="0" dirty="0" err="1">
                <a:solidFill>
                  <a:srgbClr val="CCCCCC"/>
                </a:solidFill>
                <a:effectLst/>
                <a:highlight>
                  <a:srgbClr val="181818"/>
                </a:highlight>
                <a:latin typeface="Segoe WPC"/>
              </a:rPr>
              <a:t>Procedures</a:t>
            </a:r>
            <a:r>
              <a:rPr lang="de-DE" b="0" i="0" dirty="0">
                <a:solidFill>
                  <a:srgbClr val="CCCCCC"/>
                </a:solidFill>
                <a:effectLst/>
                <a:highlight>
                  <a:srgbClr val="181818"/>
                </a:highlight>
                <a:latin typeface="Segoe WPC"/>
              </a:rPr>
              <a:t> (AMDPs), die eine engere Integration mit der HANA-Datenbank ermöglichen.</a:t>
            </a:r>
          </a:p>
          <a:p>
            <a:pPr algn="l">
              <a:buFont typeface="+mj-lt"/>
              <a:buAutoNum type="arabicPeriod"/>
            </a:pPr>
            <a:r>
              <a:rPr lang="de-DE" b="1" i="0" dirty="0">
                <a:solidFill>
                  <a:srgbClr val="CCCCCC"/>
                </a:solidFill>
                <a:effectLst/>
                <a:highlight>
                  <a:srgbClr val="181818"/>
                </a:highlight>
                <a:latin typeface="Segoe WPC"/>
              </a:rPr>
              <a:t>Erweiterte Unterstützung für CDS Views</a:t>
            </a:r>
            <a:r>
              <a:rPr lang="de-DE" b="0" i="0" dirty="0">
                <a:solidFill>
                  <a:srgbClr val="CCCCCC"/>
                </a:solidFill>
                <a:effectLst/>
                <a:highlight>
                  <a:srgbClr val="181818"/>
                </a:highlight>
                <a:latin typeface="Segoe WPC"/>
              </a:rPr>
              <a:t>: Während CDS Views bereits in ABAP 7.4 eingeführt wurden, wurden sie in ABAP 7.5x weiter verbessert, um leistungsfähigere Datenmodellierung und Integration mit der SAP HANA-Datenbank zu ermöglichen. Dies unterstützt die Entwicklung effizienter und optimierter Anwendungen.</a:t>
            </a:r>
          </a:p>
          <a:p>
            <a:pPr algn="l">
              <a:buFont typeface="+mj-lt"/>
              <a:buAutoNum type="arabicPeriod"/>
            </a:pPr>
            <a:r>
              <a:rPr lang="de-DE" b="1" i="0" dirty="0">
                <a:solidFill>
                  <a:srgbClr val="CCCCCC"/>
                </a:solidFill>
                <a:effectLst/>
                <a:highlight>
                  <a:srgbClr val="181818"/>
                </a:highlight>
                <a:latin typeface="Segoe WPC"/>
              </a:rPr>
              <a:t>Integration mit dem ABAP RAP Modell</a:t>
            </a:r>
            <a:r>
              <a:rPr lang="de-DE" b="0" i="0" dirty="0">
                <a:solidFill>
                  <a:srgbClr val="CCCCCC"/>
                </a:solidFill>
                <a:effectLst/>
                <a:highlight>
                  <a:srgbClr val="181818"/>
                </a:highlight>
                <a:latin typeface="Segoe WPC"/>
              </a:rPr>
              <a:t>: ABAP 7.5x legt den Grundstein für das ABAP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Application</a:t>
            </a:r>
            <a:r>
              <a:rPr lang="de-DE" b="0" i="0" dirty="0">
                <a:solidFill>
                  <a:srgbClr val="CCCCCC"/>
                </a:solidFill>
                <a:effectLst/>
                <a:highlight>
                  <a:srgbClr val="181818"/>
                </a:highlight>
                <a:latin typeface="Segoe WPC"/>
              </a:rPr>
              <a:t> </a:t>
            </a:r>
            <a:r>
              <a:rPr lang="de-DE" b="0" i="0" dirty="0" err="1">
                <a:solidFill>
                  <a:srgbClr val="CCCCCC"/>
                </a:solidFill>
                <a:effectLst/>
                <a:highlight>
                  <a:srgbClr val="181818"/>
                </a:highlight>
                <a:latin typeface="Segoe WPC"/>
              </a:rPr>
              <a:t>Programming</a:t>
            </a:r>
            <a:r>
              <a:rPr lang="de-DE" b="0" i="0" dirty="0">
                <a:solidFill>
                  <a:srgbClr val="CCCCCC"/>
                </a:solidFill>
                <a:effectLst/>
                <a:highlight>
                  <a:srgbClr val="181818"/>
                </a:highlight>
                <a:latin typeface="Segoe WPC"/>
              </a:rPr>
              <a:t> Model (RAP), das ein zentrales Element der Entwicklungsstrategie für SAP S/4HANA und SAP Fiori ist. RAP zielt darauf ab, die Entwicklung von </a:t>
            </a:r>
            <a:r>
              <a:rPr lang="de-DE" b="0" i="0" dirty="0" err="1">
                <a:solidFill>
                  <a:srgbClr val="CCCCCC"/>
                </a:solidFill>
                <a:effectLst/>
                <a:highlight>
                  <a:srgbClr val="181818"/>
                </a:highlight>
                <a:latin typeface="Segoe WPC"/>
              </a:rPr>
              <a:t>OData</a:t>
            </a:r>
            <a:r>
              <a:rPr lang="de-DE" b="0" i="0" dirty="0">
                <a:solidFill>
                  <a:srgbClr val="CCCCCC"/>
                </a:solidFill>
                <a:effectLst/>
                <a:highlight>
                  <a:srgbClr val="181818"/>
                </a:highlight>
                <a:latin typeface="Segoe WPC"/>
              </a:rPr>
              <a:t>-Services und </a:t>
            </a:r>
            <a:r>
              <a:rPr lang="de-DE" b="0" i="0" dirty="0" err="1">
                <a:solidFill>
                  <a:srgbClr val="CCCCCC"/>
                </a:solidFill>
                <a:effectLst/>
                <a:highlight>
                  <a:srgbClr val="181818"/>
                </a:highlight>
                <a:latin typeface="Segoe WPC"/>
              </a:rPr>
              <a:t>RESTful</a:t>
            </a:r>
            <a:r>
              <a:rPr lang="de-DE" b="0" i="0" dirty="0">
                <a:solidFill>
                  <a:srgbClr val="CCCCCC"/>
                </a:solidFill>
                <a:effectLst/>
                <a:highlight>
                  <a:srgbClr val="181818"/>
                </a:highlight>
                <a:latin typeface="Segoe WPC"/>
              </a:rPr>
              <a:t>-Anwendungen zu vereinfachen und zu standardisieren.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13</a:t>
            </a:fld>
            <a:endParaRPr lang="de-DE"/>
          </a:p>
        </p:txBody>
      </p:sp>
    </p:spTree>
    <p:extLst>
      <p:ext uri="{BB962C8B-B14F-4D97-AF65-F5344CB8AC3E}">
        <p14:creationId xmlns:p14="http://schemas.microsoft.com/office/powerpoint/2010/main" val="529706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1" i="0" dirty="0">
                <a:solidFill>
                  <a:srgbClr val="CCCCCC"/>
                </a:solidFill>
                <a:effectLst/>
                <a:highlight>
                  <a:srgbClr val="181818"/>
                </a:highlight>
                <a:latin typeface="Segoe WPC"/>
              </a:rPr>
              <a:t>Bedeutung von Clean ABAP</a:t>
            </a:r>
          </a:p>
          <a:p>
            <a:pPr algn="l"/>
            <a:r>
              <a:rPr lang="de-DE" b="0" i="0" dirty="0">
                <a:solidFill>
                  <a:srgbClr val="CCCCCC"/>
                </a:solidFill>
                <a:effectLst/>
                <a:highlight>
                  <a:srgbClr val="181818"/>
                </a:highlight>
                <a:latin typeface="Segoe WPC"/>
              </a:rPr>
              <a:t>Clean ABAP bezieht sich auf eine Sammlung von Best Practices, Richtlinien und Prinzipien für die ABAP-Entwicklung, die auf Sauberkeit, Lesbarkeit, Wartbarkeit und Effizienz des Codes abzielen. Die Bedeutung von Clean ABAP in Bezug auf das Clean Core Konzept und das ABAP RAP Modell umfasst:</a:t>
            </a:r>
          </a:p>
          <a:p>
            <a:pPr algn="l">
              <a:buFont typeface="+mj-lt"/>
              <a:buAutoNum type="arabicPeriod"/>
            </a:pPr>
            <a:r>
              <a:rPr lang="de-DE" b="1" i="0" dirty="0">
                <a:solidFill>
                  <a:srgbClr val="CCCCCC"/>
                </a:solidFill>
                <a:effectLst/>
                <a:highlight>
                  <a:srgbClr val="181818"/>
                </a:highlight>
                <a:latin typeface="Segoe WPC"/>
              </a:rPr>
              <a:t>Unterstützung des Clean Core Konzepts</a:t>
            </a:r>
            <a:r>
              <a:rPr lang="de-DE" b="0" i="0" dirty="0">
                <a:solidFill>
                  <a:srgbClr val="CCCCCC"/>
                </a:solidFill>
                <a:effectLst/>
                <a:highlight>
                  <a:srgbClr val="181818"/>
                </a:highlight>
                <a:latin typeface="Segoe WPC"/>
              </a:rPr>
              <a:t>: Clean ABAP fördert die Entwicklung von Code, der leicht zu warten und zu aktualisieren ist, was direkt zum Clean Core Konzept beiträgt. Durch die Vermeidung von unnötigen Anpassungen im Kernsystem und die Einhaltung von Best Practices können Entwickler sicherstellen, dass der Kern sauber bleibt und Erweiterungen zukunftssicher sind.</a:t>
            </a:r>
          </a:p>
          <a:p>
            <a:pPr algn="l">
              <a:buFont typeface="+mj-lt"/>
              <a:buAutoNum type="arabicPeriod"/>
            </a:pPr>
            <a:r>
              <a:rPr lang="de-DE" b="1" i="0" dirty="0">
                <a:solidFill>
                  <a:srgbClr val="CCCCCC"/>
                </a:solidFill>
                <a:effectLst/>
                <a:highlight>
                  <a:srgbClr val="181818"/>
                </a:highlight>
                <a:latin typeface="Segoe WPC"/>
              </a:rPr>
              <a:t>Optimierung für das ABAP RAP Modell</a:t>
            </a:r>
            <a:r>
              <a:rPr lang="de-DE" b="0" i="0" dirty="0">
                <a:solidFill>
                  <a:srgbClr val="CCCCCC"/>
                </a:solidFill>
                <a:effectLst/>
                <a:highlight>
                  <a:srgbClr val="181818"/>
                </a:highlight>
                <a:latin typeface="Segoe WPC"/>
              </a:rPr>
              <a:t>: Clean ABAP Prinzipien unterstützen die effiziente Nutzung des ABAP RAP Modells, indem sie klare Richtlinien für die Strukturierung von Code, die Verwendung von CDS Views und die Definition von Geschäftslogik bieten. Dies erleichtert die Entwicklung von Anwendungen, die den modernen Anforderungen von SAP S/4HANA und SAP Fiori entsprechen.</a:t>
            </a:r>
          </a:p>
          <a:p>
            <a:pPr algn="l">
              <a:buFont typeface="+mj-lt"/>
              <a:buAutoNum type="arabicPeriod"/>
            </a:pPr>
            <a:r>
              <a:rPr lang="de-DE" b="1" i="0" dirty="0">
                <a:solidFill>
                  <a:srgbClr val="CCCCCC"/>
                </a:solidFill>
                <a:effectLst/>
                <a:highlight>
                  <a:srgbClr val="181818"/>
                </a:highlight>
                <a:latin typeface="Segoe WPC"/>
              </a:rPr>
              <a:t>Förderung von Wartbarkeit und Zukunftssicherheit</a:t>
            </a:r>
            <a:r>
              <a:rPr lang="de-DE" b="0" i="0" dirty="0">
                <a:solidFill>
                  <a:srgbClr val="CCCCCC"/>
                </a:solidFill>
                <a:effectLst/>
                <a:highlight>
                  <a:srgbClr val="181818"/>
                </a:highlight>
                <a:latin typeface="Segoe WPC"/>
              </a:rPr>
              <a:t>: Clean ABAP Praktiken tragen dazu bei, dass der entwickelte Code leichter zu verstehen, zu testen und zu warten ist. Dies ist besonders wichtig in der dynamischen Landschaft von SAP S/4HANA, wo regelmäßige Updates und Innovationen die Anpassungsfähigkeit und Skalierbarkeit von Anwendungen erfordern.</a:t>
            </a:r>
          </a:p>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14</a:t>
            </a:fld>
            <a:endParaRPr lang="de-DE"/>
          </a:p>
        </p:txBody>
      </p:sp>
    </p:spTree>
    <p:extLst>
      <p:ext uri="{BB962C8B-B14F-4D97-AF65-F5344CB8AC3E}">
        <p14:creationId xmlns:p14="http://schemas.microsoft.com/office/powerpoint/2010/main" val="117231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30.06.2024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30.06.2024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AP/styleguides/blob/main/clean-abap/CleanABAP_de.m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evelopmentBvise/Schulu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DevelopmentBvise/Schulung"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DevelopmentBvise/Schulun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microsoft.com/office/2018/10/relationships/comments" Target="../comments/modernComment_144_5D1442F9.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DevelopmentBvise/Schulung"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a:solidFill>
                  <a:schemeClr val="tx1">
                    <a:lumMod val="85000"/>
                    <a:lumOff val="15000"/>
                  </a:schemeClr>
                </a:solidFill>
              </a:rPr>
              <a:t>Data Modeling with ABAP Core Data Services</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40738722-AB45-A066-657C-486D6F015E12}"/>
              </a:ext>
            </a:extLst>
          </p:cNvPr>
          <p:cNvSpPr>
            <a:spLocks noGrp="1"/>
          </p:cNvSpPr>
          <p:nvPr>
            <p:ph type="title"/>
          </p:nvPr>
        </p:nvSpPr>
        <p:spPr>
          <a:xfrm>
            <a:off x="838200" y="673770"/>
            <a:ext cx="3220329" cy="2027227"/>
          </a:xfrm>
        </p:spPr>
        <p:txBody>
          <a:bodyPr anchor="t">
            <a:normAutofit/>
          </a:bodyPr>
          <a:lstStyle/>
          <a:p>
            <a:r>
              <a:rPr lang="de-DE" sz="5400">
                <a:solidFill>
                  <a:srgbClr val="FFFFFF"/>
                </a:solidFill>
              </a:rPr>
              <a:t>ABAP CDS Objekte</a:t>
            </a:r>
          </a:p>
        </p:txBody>
      </p:sp>
      <p:graphicFrame>
        <p:nvGraphicFramePr>
          <p:cNvPr id="4" name="Inhaltsplatzhalter 3">
            <a:extLst>
              <a:ext uri="{FF2B5EF4-FFF2-40B4-BE49-F238E27FC236}">
                <a16:creationId xmlns:a16="http://schemas.microsoft.com/office/drawing/2014/main" id="{3E1E3644-C98E-80C7-2362-17267C51EF21}"/>
              </a:ext>
            </a:extLst>
          </p:cNvPr>
          <p:cNvGraphicFramePr>
            <a:graphicFrameLocks noGrp="1"/>
          </p:cNvGraphicFramePr>
          <p:nvPr>
            <p:ph idx="1"/>
            <p:extLst>
              <p:ext uri="{D42A27DB-BD31-4B8C-83A1-F6EECF244321}">
                <p14:modId xmlns:p14="http://schemas.microsoft.com/office/powerpoint/2010/main" val="3626520161"/>
              </p:ext>
            </p:extLst>
          </p:nvPr>
        </p:nvGraphicFramePr>
        <p:xfrm>
          <a:off x="5542672" y="1453918"/>
          <a:ext cx="5811129" cy="3853597"/>
        </p:xfrm>
        <a:graphic>
          <a:graphicData uri="http://schemas.openxmlformats.org/drawingml/2006/table">
            <a:tbl>
              <a:tblPr firstRow="1" bandRow="1">
                <a:noFill/>
                <a:tableStyleId>{5C22544A-7EE6-4342-B048-85BDC9FD1C3A}</a:tableStyleId>
              </a:tblPr>
              <a:tblGrid>
                <a:gridCol w="1911430">
                  <a:extLst>
                    <a:ext uri="{9D8B030D-6E8A-4147-A177-3AD203B41FA5}">
                      <a16:colId xmlns:a16="http://schemas.microsoft.com/office/drawing/2014/main" val="1689833894"/>
                    </a:ext>
                  </a:extLst>
                </a:gridCol>
                <a:gridCol w="1951174">
                  <a:extLst>
                    <a:ext uri="{9D8B030D-6E8A-4147-A177-3AD203B41FA5}">
                      <a16:colId xmlns:a16="http://schemas.microsoft.com/office/drawing/2014/main" val="168022353"/>
                    </a:ext>
                  </a:extLst>
                </a:gridCol>
                <a:gridCol w="1948525">
                  <a:extLst>
                    <a:ext uri="{9D8B030D-6E8A-4147-A177-3AD203B41FA5}">
                      <a16:colId xmlns:a16="http://schemas.microsoft.com/office/drawing/2014/main" val="2082193977"/>
                    </a:ext>
                  </a:extLst>
                </a:gridCol>
              </a:tblGrid>
              <a:tr h="640995">
                <a:tc>
                  <a:txBody>
                    <a:bodyPr/>
                    <a:lstStyle/>
                    <a:p>
                      <a:r>
                        <a:rPr lang="de-DE" sz="1500" b="1" dirty="0">
                          <a:solidFill>
                            <a:schemeClr val="tx1">
                              <a:lumMod val="75000"/>
                              <a:lumOff val="25000"/>
                            </a:schemeClr>
                          </a:solidFill>
                        </a:rPr>
                        <a:t>Development Objekte</a:t>
                      </a:r>
                    </a:p>
                  </a:txBody>
                  <a:tcPr marL="152618" marR="114463" marT="76309" marB="7630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de-DE" sz="1500" b="1">
                          <a:solidFill>
                            <a:schemeClr val="tx1">
                              <a:lumMod val="75000"/>
                              <a:lumOff val="25000"/>
                            </a:schemeClr>
                          </a:solidFill>
                        </a:rPr>
                        <a:t>Zweck</a:t>
                      </a:r>
                    </a:p>
                  </a:txBody>
                  <a:tcPr marL="152618" marR="114463" marT="76309" marB="7630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de-DE" sz="1500" b="1">
                          <a:solidFill>
                            <a:schemeClr val="tx1">
                              <a:lumMod val="75000"/>
                              <a:lumOff val="25000"/>
                            </a:schemeClr>
                          </a:solidFill>
                        </a:rPr>
                        <a:t>Hinweis</a:t>
                      </a:r>
                    </a:p>
                  </a:txBody>
                  <a:tcPr marL="152618" marR="114463" marT="76309" marB="7630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566206918"/>
                  </a:ext>
                </a:extLst>
              </a:tr>
              <a:tr h="1671163">
                <a:tc>
                  <a:txBody>
                    <a:bodyPr/>
                    <a:lstStyle/>
                    <a:p>
                      <a:r>
                        <a:rPr lang="de-DE" sz="1100" dirty="0">
                          <a:solidFill>
                            <a:schemeClr val="tx1">
                              <a:lumMod val="75000"/>
                              <a:lumOff val="25000"/>
                            </a:schemeClr>
                          </a:solidFill>
                        </a:rPr>
                        <a:t>CDS Data Definition</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dirty="0">
                          <a:solidFill>
                            <a:schemeClr val="tx1">
                              <a:lumMod val="75000"/>
                              <a:lumOff val="25000"/>
                            </a:schemeClr>
                          </a:solidFill>
                        </a:rPr>
                        <a:t>Definieren einer CDS Entity</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dirty="0">
                          <a:solidFill>
                            <a:schemeClr val="tx1">
                              <a:lumMod val="75000"/>
                              <a:lumOff val="25000"/>
                            </a:schemeClr>
                          </a:solidFill>
                        </a:rPr>
                        <a:t>CDS </a:t>
                      </a:r>
                      <a:r>
                        <a:rPr lang="de-DE" sz="1100" dirty="0" err="1">
                          <a:solidFill>
                            <a:schemeClr val="tx1">
                              <a:lumMod val="75000"/>
                              <a:lumOff val="25000"/>
                            </a:schemeClr>
                          </a:solidFill>
                        </a:rPr>
                        <a:t>Entities</a:t>
                      </a:r>
                      <a:r>
                        <a:rPr lang="de-DE" sz="1100" dirty="0">
                          <a:solidFill>
                            <a:schemeClr val="tx1">
                              <a:lumMod val="75000"/>
                              <a:lumOff val="25000"/>
                            </a:schemeClr>
                          </a:solidFill>
                        </a:rPr>
                        <a:t>:</a:t>
                      </a:r>
                    </a:p>
                    <a:p>
                      <a:pPr marL="285750" indent="-285750">
                        <a:buFont typeface="Arial" panose="020B0604020202020204" pitchFamily="34" charset="0"/>
                        <a:buChar char="•"/>
                      </a:pPr>
                      <a:r>
                        <a:rPr lang="de-DE" sz="1100" dirty="0">
                          <a:solidFill>
                            <a:schemeClr val="tx1">
                              <a:lumMod val="75000"/>
                              <a:lumOff val="25000"/>
                            </a:schemeClr>
                          </a:solidFill>
                        </a:rPr>
                        <a:t>CDS View Entity</a:t>
                      </a:r>
                    </a:p>
                    <a:p>
                      <a:pPr marL="285750" indent="-285750">
                        <a:buFont typeface="Arial" panose="020B0604020202020204" pitchFamily="34" charset="0"/>
                        <a:buChar char="•"/>
                      </a:pPr>
                      <a:r>
                        <a:rPr lang="de-DE" sz="1100" dirty="0">
                          <a:solidFill>
                            <a:schemeClr val="tx1">
                              <a:lumMod val="75000"/>
                              <a:lumOff val="25000"/>
                            </a:schemeClr>
                          </a:solidFill>
                        </a:rPr>
                        <a:t>CDS DDIC-</a:t>
                      </a:r>
                      <a:r>
                        <a:rPr lang="de-DE" sz="1100" dirty="0" err="1">
                          <a:solidFill>
                            <a:schemeClr val="tx1">
                              <a:lumMod val="75000"/>
                              <a:lumOff val="25000"/>
                            </a:schemeClr>
                          </a:solidFill>
                        </a:rPr>
                        <a:t>based</a:t>
                      </a:r>
                      <a:r>
                        <a:rPr lang="de-DE" sz="1100" dirty="0">
                          <a:solidFill>
                            <a:schemeClr val="tx1">
                              <a:lumMod val="75000"/>
                              <a:lumOff val="25000"/>
                            </a:schemeClr>
                          </a:solidFill>
                        </a:rPr>
                        <a:t> Views (obsolete)</a:t>
                      </a:r>
                    </a:p>
                    <a:p>
                      <a:pPr marL="285750" indent="-285750">
                        <a:buFont typeface="Arial" panose="020B0604020202020204" pitchFamily="34" charset="0"/>
                        <a:buChar char="•"/>
                      </a:pPr>
                      <a:r>
                        <a:rPr lang="de-DE" sz="1100" dirty="0">
                          <a:solidFill>
                            <a:schemeClr val="tx1">
                              <a:lumMod val="75000"/>
                              <a:lumOff val="25000"/>
                            </a:schemeClr>
                          </a:solidFill>
                        </a:rPr>
                        <a:t>CDS </a:t>
                      </a:r>
                      <a:r>
                        <a:rPr lang="de-DE" sz="1100" dirty="0" err="1">
                          <a:solidFill>
                            <a:schemeClr val="tx1">
                              <a:lumMod val="75000"/>
                              <a:lumOff val="25000"/>
                            </a:schemeClr>
                          </a:solidFill>
                        </a:rPr>
                        <a:t>Projection</a:t>
                      </a:r>
                      <a:r>
                        <a:rPr lang="de-DE" sz="1100" dirty="0">
                          <a:solidFill>
                            <a:schemeClr val="tx1">
                              <a:lumMod val="75000"/>
                              <a:lumOff val="25000"/>
                            </a:schemeClr>
                          </a:solidFill>
                        </a:rPr>
                        <a:t> Views</a:t>
                      </a:r>
                    </a:p>
                    <a:p>
                      <a:pPr marL="285750" indent="-285750">
                        <a:buFont typeface="Arial" panose="020B0604020202020204" pitchFamily="34" charset="0"/>
                        <a:buChar char="•"/>
                      </a:pPr>
                      <a:r>
                        <a:rPr lang="de-DE" sz="1100" dirty="0">
                          <a:solidFill>
                            <a:schemeClr val="tx1">
                              <a:lumMod val="75000"/>
                              <a:lumOff val="25000"/>
                            </a:schemeClr>
                          </a:solidFill>
                        </a:rPr>
                        <a:t>CDS Abstract </a:t>
                      </a:r>
                      <a:r>
                        <a:rPr lang="de-DE" sz="1100" dirty="0" err="1">
                          <a:solidFill>
                            <a:schemeClr val="tx1">
                              <a:lumMod val="75000"/>
                              <a:lumOff val="25000"/>
                            </a:schemeClr>
                          </a:solidFill>
                        </a:rPr>
                        <a:t>Entities</a:t>
                      </a:r>
                      <a:endParaRPr lang="de-DE" sz="1100" dirty="0">
                        <a:solidFill>
                          <a:schemeClr val="tx1">
                            <a:lumMod val="75000"/>
                            <a:lumOff val="25000"/>
                          </a:schemeClr>
                        </a:solidFill>
                      </a:endParaRPr>
                    </a:p>
                    <a:p>
                      <a:pPr marL="285750" indent="-285750">
                        <a:buFont typeface="Arial" panose="020B0604020202020204" pitchFamily="34" charset="0"/>
                        <a:buChar char="•"/>
                      </a:pPr>
                      <a:r>
                        <a:rPr lang="de-DE" sz="1100" dirty="0">
                          <a:solidFill>
                            <a:schemeClr val="tx1">
                              <a:lumMod val="75000"/>
                              <a:lumOff val="25000"/>
                            </a:schemeClr>
                          </a:solidFill>
                        </a:rPr>
                        <a:t>CDS Table </a:t>
                      </a:r>
                      <a:r>
                        <a:rPr lang="de-DE" sz="1100" dirty="0" err="1">
                          <a:solidFill>
                            <a:schemeClr val="tx1">
                              <a:lumMod val="75000"/>
                              <a:lumOff val="25000"/>
                            </a:schemeClr>
                          </a:solidFill>
                        </a:rPr>
                        <a:t>Functions</a:t>
                      </a:r>
                      <a:endParaRPr lang="de-DE" sz="1100" dirty="0">
                        <a:solidFill>
                          <a:schemeClr val="tx1">
                            <a:lumMod val="75000"/>
                            <a:lumOff val="25000"/>
                          </a:schemeClr>
                        </a:solidFill>
                      </a:endParaRPr>
                    </a:p>
                    <a:p>
                      <a:pPr marL="285750" indent="-285750">
                        <a:buFont typeface="Arial" panose="020B0604020202020204" pitchFamily="34" charset="0"/>
                        <a:buChar char="•"/>
                      </a:pPr>
                      <a:r>
                        <a:rPr lang="de-DE" sz="1100" dirty="0">
                          <a:solidFill>
                            <a:schemeClr val="tx1">
                              <a:lumMod val="75000"/>
                              <a:lumOff val="25000"/>
                            </a:schemeClr>
                          </a:solidFill>
                        </a:rPr>
                        <a:t>CDS Custom </a:t>
                      </a:r>
                      <a:r>
                        <a:rPr lang="de-DE" sz="1100" dirty="0" err="1">
                          <a:solidFill>
                            <a:schemeClr val="tx1">
                              <a:lumMod val="75000"/>
                              <a:lumOff val="25000"/>
                            </a:schemeClr>
                          </a:solidFill>
                        </a:rPr>
                        <a:t>Entities</a:t>
                      </a:r>
                      <a:endParaRPr lang="de-DE" sz="1100" dirty="0">
                        <a:solidFill>
                          <a:schemeClr val="tx1">
                            <a:lumMod val="75000"/>
                            <a:lumOff val="25000"/>
                          </a:schemeClr>
                        </a:solidFill>
                      </a:endParaRPr>
                    </a:p>
                    <a:p>
                      <a:pPr marL="285750" indent="-285750">
                        <a:buFont typeface="Arial" panose="020B0604020202020204" pitchFamily="34" charset="0"/>
                        <a:buChar char="•"/>
                      </a:pPr>
                      <a:r>
                        <a:rPr lang="de-DE" sz="1100" dirty="0">
                          <a:solidFill>
                            <a:schemeClr val="tx1">
                              <a:lumMod val="75000"/>
                              <a:lumOff val="25000"/>
                            </a:schemeClr>
                          </a:solidFill>
                        </a:rPr>
                        <a:t>CDS </a:t>
                      </a:r>
                      <a:r>
                        <a:rPr lang="de-DE" sz="1100" dirty="0" err="1">
                          <a:solidFill>
                            <a:schemeClr val="tx1">
                              <a:lumMod val="75000"/>
                              <a:lumOff val="25000"/>
                            </a:schemeClr>
                          </a:solidFill>
                        </a:rPr>
                        <a:t>Hierarchies</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049153574"/>
                  </a:ext>
                </a:extLst>
              </a:tr>
              <a:tr h="348477">
                <a:tc>
                  <a:txBody>
                    <a:bodyPr/>
                    <a:lstStyle/>
                    <a:p>
                      <a:r>
                        <a:rPr lang="de-DE" sz="1100" dirty="0">
                          <a:solidFill>
                            <a:schemeClr val="tx1">
                              <a:lumMod val="75000"/>
                              <a:lumOff val="25000"/>
                            </a:schemeClr>
                          </a:solidFill>
                        </a:rPr>
                        <a:t>CDS Access Control</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dirty="0">
                          <a:solidFill>
                            <a:schemeClr val="tx1">
                              <a:lumMod val="75000"/>
                              <a:lumOff val="25000"/>
                            </a:schemeClr>
                          </a:solidFill>
                        </a:rPr>
                        <a:t>Definieren einer CDS Rolle</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dirty="0">
                          <a:solidFill>
                            <a:schemeClr val="tx1">
                              <a:lumMod val="75000"/>
                              <a:lumOff val="25000"/>
                            </a:schemeClr>
                          </a:solidFill>
                        </a:rPr>
                        <a:t>Read Access Data</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17637759"/>
                  </a:ext>
                </a:extLst>
              </a:tr>
              <a:tr h="513813">
                <a:tc>
                  <a:txBody>
                    <a:bodyPr/>
                    <a:lstStyle/>
                    <a:p>
                      <a:r>
                        <a:rPr lang="de-DE" sz="1100">
                          <a:solidFill>
                            <a:schemeClr val="tx1">
                              <a:lumMod val="75000"/>
                              <a:lumOff val="25000"/>
                            </a:schemeClr>
                          </a:solidFill>
                        </a:rPr>
                        <a:t>CDS </a:t>
                      </a:r>
                      <a:r>
                        <a:rPr lang="de-DE" sz="1100" err="1">
                          <a:solidFill>
                            <a:schemeClr val="tx1">
                              <a:lumMod val="75000"/>
                              <a:lumOff val="25000"/>
                            </a:schemeClr>
                          </a:solidFill>
                        </a:rPr>
                        <a:t>Metadata</a:t>
                      </a:r>
                      <a:r>
                        <a:rPr lang="de-DE" sz="1100">
                          <a:solidFill>
                            <a:schemeClr val="tx1">
                              <a:lumMod val="75000"/>
                              <a:lumOff val="25000"/>
                            </a:schemeClr>
                          </a:solidFill>
                        </a:rPr>
                        <a:t> Extension</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dirty="0">
                          <a:solidFill>
                            <a:schemeClr val="tx1">
                              <a:lumMod val="75000"/>
                              <a:lumOff val="25000"/>
                            </a:schemeClr>
                          </a:solidFill>
                        </a:rPr>
                        <a:t>Hinzufügen von </a:t>
                      </a:r>
                      <a:r>
                        <a:rPr lang="de-DE" sz="1100" dirty="0" err="1">
                          <a:solidFill>
                            <a:schemeClr val="tx1">
                              <a:lumMod val="75000"/>
                              <a:lumOff val="25000"/>
                            </a:schemeClr>
                          </a:solidFill>
                        </a:rPr>
                        <a:t>Metadata</a:t>
                      </a:r>
                      <a:r>
                        <a:rPr lang="de-DE" sz="1100" dirty="0">
                          <a:solidFill>
                            <a:schemeClr val="tx1">
                              <a:lumMod val="75000"/>
                              <a:lumOff val="25000"/>
                            </a:schemeClr>
                          </a:solidFill>
                        </a:rPr>
                        <a:t> für eine CDS Entity</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a:solidFill>
                            <a:schemeClr val="tx1">
                              <a:lumMod val="75000"/>
                              <a:lumOff val="25000"/>
                            </a:schemeClr>
                          </a:solidFill>
                        </a:rPr>
                        <a:t>Metadaten für CDS Entity</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757436457"/>
                  </a:ext>
                </a:extLst>
              </a:tr>
              <a:tr h="679149">
                <a:tc>
                  <a:txBody>
                    <a:bodyPr/>
                    <a:lstStyle/>
                    <a:p>
                      <a:r>
                        <a:rPr lang="de-DE" sz="1100">
                          <a:solidFill>
                            <a:schemeClr val="tx1">
                              <a:lumMod val="75000"/>
                              <a:lumOff val="25000"/>
                            </a:schemeClr>
                          </a:solidFill>
                        </a:rPr>
                        <a:t>CDS </a:t>
                      </a:r>
                      <a:r>
                        <a:rPr lang="de-DE" sz="1100" err="1">
                          <a:solidFill>
                            <a:schemeClr val="tx1">
                              <a:lumMod val="75000"/>
                              <a:lumOff val="25000"/>
                            </a:schemeClr>
                          </a:solidFill>
                        </a:rPr>
                        <a:t>Behavior</a:t>
                      </a:r>
                      <a:endParaRPr lang="de-DE" sz="110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dirty="0">
                          <a:solidFill>
                            <a:schemeClr val="tx1">
                              <a:lumMod val="75000"/>
                              <a:lumOff val="25000"/>
                            </a:schemeClr>
                          </a:solidFill>
                        </a:rPr>
                        <a:t>Definieren des Verhaltens eines BOs</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dirty="0">
                          <a:solidFill>
                            <a:schemeClr val="tx1">
                              <a:lumMod val="75000"/>
                              <a:lumOff val="25000"/>
                            </a:schemeClr>
                          </a:solidFill>
                        </a:rPr>
                        <a:t>Wird für die Transaktionsverarbeitung in RAP verwendet.</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76128082"/>
                  </a:ext>
                </a:extLst>
              </a:tr>
            </a:tbl>
          </a:graphicData>
        </a:graphic>
      </p:graphicFrame>
      <p:sp>
        <p:nvSpPr>
          <p:cNvPr id="5" name="Rectangle 1">
            <a:extLst>
              <a:ext uri="{FF2B5EF4-FFF2-40B4-BE49-F238E27FC236}">
                <a16:creationId xmlns:a16="http://schemas.microsoft.com/office/drawing/2014/main" id="{F3F31854-0730-0508-B32D-9F8EEFF5E9CE}"/>
              </a:ext>
            </a:extLst>
          </p:cNvPr>
          <p:cNvSpPr>
            <a:spLocks noChangeArrowheads="1"/>
          </p:cNvSpPr>
          <p:nvPr/>
        </p:nvSpPr>
        <p:spPr bwMode="auto">
          <a:xfrm>
            <a:off x="838200" y="2006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196804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B3D9C7D4-DA70-C572-67AD-F73F6A1A83EF}"/>
              </a:ext>
            </a:extLst>
          </p:cNvPr>
          <p:cNvSpPr>
            <a:spLocks noGrp="1"/>
          </p:cNvSpPr>
          <p:nvPr>
            <p:ph type="title"/>
          </p:nvPr>
        </p:nvSpPr>
        <p:spPr>
          <a:xfrm>
            <a:off x="630935" y="639520"/>
            <a:ext cx="5569839" cy="1719072"/>
          </a:xfrm>
        </p:spPr>
        <p:txBody>
          <a:bodyPr vert="horz" lIns="91440" tIns="45720" rIns="91440" bIns="45720" rtlCol="0" anchor="b">
            <a:normAutofit/>
          </a:bodyPr>
          <a:lstStyle/>
          <a:p>
            <a:r>
              <a:rPr lang="en-US" sz="5400" kern="1200" dirty="0">
                <a:solidFill>
                  <a:schemeClr val="tx1"/>
                </a:solidFill>
                <a:latin typeface="+mj-lt"/>
                <a:ea typeface="+mj-ea"/>
                <a:cs typeface="+mj-cs"/>
              </a:rPr>
              <a:t>ABAP CDS </a:t>
            </a:r>
            <a:r>
              <a:rPr lang="en-US" sz="5400" kern="1200" dirty="0" err="1">
                <a:solidFill>
                  <a:schemeClr val="tx1"/>
                </a:solidFill>
                <a:latin typeface="+mj-lt"/>
                <a:ea typeface="+mj-ea"/>
                <a:cs typeface="+mj-cs"/>
              </a:rPr>
              <a:t>Objekte</a:t>
            </a:r>
            <a:endParaRPr lang="en-US" sz="5400" kern="1200" dirty="0">
              <a:solidFill>
                <a:schemeClr val="tx1"/>
              </a:solidFill>
              <a:latin typeface="+mj-lt"/>
              <a:ea typeface="+mj-ea"/>
              <a:cs typeface="+mj-cs"/>
            </a:endParaRPr>
          </a:p>
        </p:txBody>
      </p:sp>
      <p:sp>
        <p:nvSpPr>
          <p:cNvPr id="9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platzhalter 6">
            <a:extLst>
              <a:ext uri="{FF2B5EF4-FFF2-40B4-BE49-F238E27FC236}">
                <a16:creationId xmlns:a16="http://schemas.microsoft.com/office/drawing/2014/main" id="{68BF863A-080A-413F-73CA-153168F2DF15}"/>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buFont typeface="Arial" panose="020B0604020202020204" pitchFamily="34" charset="0"/>
              <a:buChar char="•"/>
            </a:pPr>
            <a:r>
              <a:rPr lang="en-US" sz="1400"/>
              <a:t>Geschäftsobjekte werden mit mehreren CDS-View Entitäten modelliert.</a:t>
            </a:r>
          </a:p>
          <a:p>
            <a:pPr marL="285750" indent="-228600">
              <a:buFont typeface="Arial" panose="020B0604020202020204" pitchFamily="34" charset="0"/>
              <a:buChar char="•"/>
            </a:pPr>
            <a:r>
              <a:rPr lang="en-US" sz="1400"/>
              <a:t>CDS Behavior für die Transaktionslogik.</a:t>
            </a:r>
          </a:p>
          <a:p>
            <a:pPr marL="285750" indent="-228600">
              <a:buFont typeface="Arial" panose="020B0604020202020204" pitchFamily="34" charset="0"/>
              <a:buChar char="•"/>
            </a:pPr>
            <a:r>
              <a:rPr lang="en-US" sz="1400"/>
              <a:t>Implementieren der Transaktionslogik in einem Behavior Pool (ABAP Class in der ABAP Code Library).</a:t>
            </a:r>
          </a:p>
          <a:p>
            <a:pPr marL="285750" indent="-228600">
              <a:buFont typeface="Arial" panose="020B0604020202020204" pitchFamily="34" charset="0"/>
              <a:buChar char="•"/>
            </a:pPr>
            <a:r>
              <a:rPr lang="en-US" sz="1400"/>
              <a:t>Business Services konsumieren BOs zum Beispiel mittels OData Services.</a:t>
            </a:r>
          </a:p>
          <a:p>
            <a:pPr marL="285750" indent="-228600">
              <a:buFont typeface="Arial" panose="020B0604020202020204" pitchFamily="34" charset="0"/>
              <a:buChar char="•"/>
            </a:pPr>
            <a:r>
              <a:rPr lang="en-US" sz="1400"/>
              <a:t>Zugriff im ABAP Code mittels Entity Modeling Language (EML).</a:t>
            </a:r>
          </a:p>
        </p:txBody>
      </p:sp>
      <p:pic>
        <p:nvPicPr>
          <p:cNvPr id="5" name="Grafik 4">
            <a:extLst>
              <a:ext uri="{FF2B5EF4-FFF2-40B4-BE49-F238E27FC236}">
                <a16:creationId xmlns:a16="http://schemas.microsoft.com/office/drawing/2014/main" id="{7941DAA8-BB46-E5E3-D700-E8577FDDD0F4}"/>
              </a:ext>
            </a:extLst>
          </p:cNvPr>
          <p:cNvPicPr>
            <a:picLocks noChangeAspect="1"/>
          </p:cNvPicPr>
          <p:nvPr/>
        </p:nvPicPr>
        <p:blipFill>
          <a:blip r:embed="rId2"/>
          <a:stretch>
            <a:fillRect/>
          </a:stretch>
        </p:blipFill>
        <p:spPr>
          <a:xfrm>
            <a:off x="112395" y="2701267"/>
            <a:ext cx="11133346" cy="4156733"/>
          </a:xfrm>
          <a:prstGeom prst="rect">
            <a:avLst/>
          </a:prstGeom>
        </p:spPr>
      </p:pic>
    </p:spTree>
    <p:extLst>
      <p:ext uri="{BB962C8B-B14F-4D97-AF65-F5344CB8AC3E}">
        <p14:creationId xmlns:p14="http://schemas.microsoft.com/office/powerpoint/2010/main" val="98800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a:t>Einführung</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en-US" sz="1800" dirty="0">
                <a:effectLst/>
                <a:latin typeface="Aptos" panose="020B0004020202020204" pitchFamily="34" charset="0"/>
                <a:ea typeface="Aptos" panose="020B0004020202020204" pitchFamily="34" charset="0"/>
                <a:cs typeface="Times New Roman" panose="02020603050405020304" pitchFamily="18" charset="0"/>
              </a:rPr>
              <a:t>ABAP 7.5x and Clean ABAP</a:t>
            </a:r>
            <a:r>
              <a:rPr lang="de-DE" dirty="0">
                <a:effectLst/>
              </a:rPr>
              <a:t> </a:t>
            </a:r>
            <a:endParaRPr lang="de-DE" dirty="0"/>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3"/>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0288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E2C5173-D044-5673-523A-FCBFDB3C60F9}"/>
              </a:ext>
            </a:extLst>
          </p:cNvPr>
          <p:cNvSpPr>
            <a:spLocks noGrp="1"/>
          </p:cNvSpPr>
          <p:nvPr>
            <p:ph type="title"/>
          </p:nvPr>
        </p:nvSpPr>
        <p:spPr>
          <a:xfrm>
            <a:off x="838200" y="365125"/>
            <a:ext cx="10515600" cy="1325563"/>
          </a:xfrm>
        </p:spPr>
        <p:txBody>
          <a:bodyPr>
            <a:normAutofit/>
          </a:bodyPr>
          <a:lstStyle/>
          <a:p>
            <a:r>
              <a:rPr lang="de-DE" sz="5400"/>
              <a:t>Änderungen zu ABAP 7.4 und 7.5</a:t>
            </a:r>
          </a:p>
        </p:txBody>
      </p:sp>
      <p:sp>
        <p:nvSpPr>
          <p:cNvPr id="8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4" name="Inhaltsplatzhalter 2">
            <a:extLst>
              <a:ext uri="{FF2B5EF4-FFF2-40B4-BE49-F238E27FC236}">
                <a16:creationId xmlns:a16="http://schemas.microsoft.com/office/drawing/2014/main" id="{4251C547-8C05-B714-6DE3-4648ABBB14E6}"/>
              </a:ext>
            </a:extLst>
          </p:cNvPr>
          <p:cNvGraphicFramePr>
            <a:graphicFrameLocks noGrp="1"/>
          </p:cNvGraphicFramePr>
          <p:nvPr>
            <p:ph idx="1"/>
            <p:extLst>
              <p:ext uri="{D42A27DB-BD31-4B8C-83A1-F6EECF244321}">
                <p14:modId xmlns:p14="http://schemas.microsoft.com/office/powerpoint/2010/main" val="280137872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7873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6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AA31BAB-A1BA-5D8A-E74D-89E5A10C7B3E}"/>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kern="1200">
                <a:latin typeface="+mj-lt"/>
                <a:ea typeface="+mj-ea"/>
                <a:cs typeface="+mj-cs"/>
              </a:rPr>
              <a:t>Clean ABAP	</a:t>
            </a:r>
          </a:p>
        </p:txBody>
      </p:sp>
      <p:sp>
        <p:nvSpPr>
          <p:cNvPr id="8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Inhaltsplatzhalter 2">
            <a:extLst>
              <a:ext uri="{FF2B5EF4-FFF2-40B4-BE49-F238E27FC236}">
                <a16:creationId xmlns:a16="http://schemas.microsoft.com/office/drawing/2014/main" id="{27A69DFF-9788-CC78-AD0A-7894BCCA720A}"/>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sz="2200" kern="1200" dirty="0">
                <a:latin typeface="+mn-lt"/>
                <a:ea typeface="+mn-ea"/>
                <a:cs typeface="+mn-cs"/>
                <a:hlinkClick r:id="rId3"/>
              </a:rPr>
              <a:t>Clean ABAP </a:t>
            </a:r>
            <a:r>
              <a:rPr lang="en-US" sz="2200" kern="1200" dirty="0" err="1">
                <a:latin typeface="+mn-lt"/>
                <a:ea typeface="+mn-ea"/>
                <a:cs typeface="+mn-cs"/>
                <a:hlinkClick r:id="rId3"/>
              </a:rPr>
              <a:t>Styleguide</a:t>
            </a:r>
            <a:endParaRPr lang="en-US" sz="2200" kern="1200" dirty="0">
              <a:latin typeface="+mn-lt"/>
              <a:ea typeface="+mn-ea"/>
              <a:cs typeface="+mn-cs"/>
            </a:endParaRPr>
          </a:p>
          <a:p>
            <a:r>
              <a:rPr lang="de-DE" sz="2200" b="0" i="0" u="none" strike="noStrike" dirty="0">
                <a:effectLst/>
                <a:highlight>
                  <a:srgbClr val="FFFFFF"/>
                </a:highlight>
                <a:latin typeface="static"/>
              </a:rPr>
              <a:t>Ziel des Guides ist es, Programmierer zu unterstützen, einen effizienteren, verständlicheren und robusteren Code zu schreiben.</a:t>
            </a:r>
            <a:endParaRPr lang="en-US" sz="2200" kern="1200" dirty="0">
              <a:latin typeface="+mn-lt"/>
              <a:ea typeface="+mn-ea"/>
              <a:cs typeface="+mn-cs"/>
            </a:endParaRPr>
          </a:p>
        </p:txBody>
      </p:sp>
      <p:pic>
        <p:nvPicPr>
          <p:cNvPr id="87" name="Picture 57" descr="Sicht von oben auf einen Holztisch mit Pflanze, weißer Tastatur, Kaffee in weißer Tasse, Notizbuch und Stift">
            <a:extLst>
              <a:ext uri="{FF2B5EF4-FFF2-40B4-BE49-F238E27FC236}">
                <a16:creationId xmlns:a16="http://schemas.microsoft.com/office/drawing/2014/main" id="{9253C3B0-80D4-C284-0E64-DC3DA591A262}"/>
              </a:ext>
            </a:extLst>
          </p:cNvPr>
          <p:cNvPicPr>
            <a:picLocks noChangeAspect="1"/>
          </p:cNvPicPr>
          <p:nvPr/>
        </p:nvPicPr>
        <p:blipFill rotWithShape="1">
          <a:blip r:embed="rId4"/>
          <a:srcRect l="15890" r="1615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98219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a:t>Einführung</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Arbeiten mit CDS Views</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171409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521A61-D8C1-C52D-CA4A-7F5DA4C8B761}"/>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01 - Hands On</a:t>
            </a:r>
            <a:br>
              <a:rPr lang="en-US" sz="6600" kern="1200" dirty="0">
                <a:solidFill>
                  <a:schemeClr val="tx1"/>
                </a:solidFill>
                <a:latin typeface="+mj-lt"/>
                <a:ea typeface="+mj-ea"/>
                <a:cs typeface="+mj-cs"/>
              </a:rPr>
            </a:br>
            <a:br>
              <a:rPr lang="en-US" sz="6600" dirty="0"/>
            </a:br>
            <a:r>
              <a:rPr lang="en-US" sz="2000" dirty="0"/>
              <a:t>Wo </a:t>
            </a:r>
            <a:r>
              <a:rPr lang="en-US" sz="2000" dirty="0" err="1"/>
              <a:t>findet</a:t>
            </a:r>
            <a:r>
              <a:rPr lang="en-US" sz="2000" dirty="0"/>
              <a:t> man (Standard)-CDS Views?</a:t>
            </a:r>
            <a:br>
              <a:rPr lang="en-US" sz="2000" dirty="0"/>
            </a:br>
            <a:r>
              <a:rPr lang="en-US" sz="2000" dirty="0"/>
              <a:t>Wie </a:t>
            </a:r>
            <a:r>
              <a:rPr lang="en-US" sz="2000" dirty="0" err="1"/>
              <a:t>aufrufen</a:t>
            </a:r>
            <a:r>
              <a:rPr lang="en-US" sz="2000" dirty="0"/>
              <a:t>, wo in der Doku?</a:t>
            </a:r>
            <a:endParaRPr lang="en-US" sz="2000" kern="1200" dirty="0">
              <a:solidFill>
                <a:schemeClr val="tx1"/>
              </a:solidFill>
            </a:endParaRPr>
          </a:p>
        </p:txBody>
      </p:sp>
      <p:sp>
        <p:nvSpPr>
          <p:cNvPr id="4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610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521A61-D8C1-C52D-CA4A-7F5DA4C8B761}"/>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err="1">
                <a:solidFill>
                  <a:schemeClr val="tx1"/>
                </a:solidFill>
                <a:latin typeface="+mj-lt"/>
                <a:ea typeface="+mj-ea"/>
                <a:cs typeface="+mj-cs"/>
              </a:rPr>
              <a:t>Entwicklungsumgebung</a:t>
            </a:r>
            <a:r>
              <a:rPr lang="en-US" sz="6600" kern="1200" dirty="0">
                <a:solidFill>
                  <a:schemeClr val="tx1"/>
                </a:solidFill>
                <a:latin typeface="+mj-lt"/>
                <a:ea typeface="+mj-ea"/>
                <a:cs typeface="+mj-cs"/>
              </a:rPr>
              <a:t> </a:t>
            </a:r>
            <a:r>
              <a:rPr lang="en-US" sz="6600" kern="1200" dirty="0" err="1">
                <a:solidFill>
                  <a:schemeClr val="tx1"/>
                </a:solidFill>
                <a:latin typeface="+mj-lt"/>
                <a:ea typeface="+mj-ea"/>
                <a:cs typeface="+mj-cs"/>
              </a:rPr>
              <a:t>kennenlernen</a:t>
            </a:r>
            <a:br>
              <a:rPr lang="en-US" sz="6600" kern="1200" dirty="0">
                <a:solidFill>
                  <a:schemeClr val="tx1"/>
                </a:solidFill>
                <a:latin typeface="+mj-lt"/>
                <a:ea typeface="+mj-ea"/>
                <a:cs typeface="+mj-cs"/>
              </a:rPr>
            </a:br>
            <a:br>
              <a:rPr lang="en-US" sz="6600" dirty="0"/>
            </a:br>
            <a:endParaRPr lang="en-US" sz="2000" kern="1200" dirty="0">
              <a:solidFill>
                <a:schemeClr val="tx1"/>
              </a:solidFill>
            </a:endParaRPr>
          </a:p>
        </p:txBody>
      </p:sp>
      <p:sp>
        <p:nvSpPr>
          <p:cNvPr id="4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E9FEA064-2213-DBB7-88D0-FEB57BAEA226}"/>
              </a:ext>
            </a:extLst>
          </p:cNvPr>
          <p:cNvPicPr>
            <a:picLocks noChangeAspect="1"/>
          </p:cNvPicPr>
          <p:nvPr/>
        </p:nvPicPr>
        <p:blipFill>
          <a:blip r:embed="rId3"/>
          <a:stretch>
            <a:fillRect/>
          </a:stretch>
        </p:blipFill>
        <p:spPr>
          <a:xfrm>
            <a:off x="8534399" y="3435263"/>
            <a:ext cx="2453051" cy="3121250"/>
          </a:xfrm>
          <a:prstGeom prst="rect">
            <a:avLst/>
          </a:prstGeom>
        </p:spPr>
      </p:pic>
    </p:spTree>
    <p:extLst>
      <p:ext uri="{BB962C8B-B14F-4D97-AF65-F5344CB8AC3E}">
        <p14:creationId xmlns:p14="http://schemas.microsoft.com/office/powerpoint/2010/main" val="242264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Basic SQL Features</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Praktische Übung</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7053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468EB86-2D45-FCEE-FAAC-FB52665E05FE}"/>
              </a:ext>
            </a:extLst>
          </p:cNvPr>
          <p:cNvSpPr>
            <a:spLocks noGrp="1"/>
          </p:cNvSpPr>
          <p:nvPr>
            <p:ph type="title"/>
          </p:nvPr>
        </p:nvSpPr>
        <p:spPr>
          <a:xfrm>
            <a:off x="686834" y="1153572"/>
            <a:ext cx="3200400" cy="4461163"/>
          </a:xfrm>
        </p:spPr>
        <p:txBody>
          <a:bodyPr>
            <a:normAutofit/>
          </a:bodyPr>
          <a:lstStyle/>
          <a:p>
            <a:r>
              <a:rPr lang="de-DE">
                <a:solidFill>
                  <a:srgbClr val="FFFFFF"/>
                </a:solidFill>
              </a:rPr>
              <a:t>Entity-Relationship Model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4DE2F418-5DDE-F5A3-8CA4-742AEE86A811}"/>
              </a:ext>
            </a:extLst>
          </p:cNvPr>
          <p:cNvSpPr>
            <a:spLocks noGrp="1"/>
          </p:cNvSpPr>
          <p:nvPr>
            <p:ph idx="1"/>
          </p:nvPr>
        </p:nvSpPr>
        <p:spPr>
          <a:xfrm>
            <a:off x="4447308" y="591344"/>
            <a:ext cx="6906491" cy="5585619"/>
          </a:xfrm>
        </p:spPr>
        <p:txBody>
          <a:bodyPr anchor="ctr">
            <a:normAutofit/>
          </a:bodyPr>
          <a:lstStyle/>
          <a:p>
            <a:r>
              <a:rPr lang="de-DE" dirty="0"/>
              <a:t>„Modell zur Darstellung von Dingen / Gegenständen / Objekten und deren Beziehungen“</a:t>
            </a:r>
          </a:p>
          <a:p>
            <a:r>
              <a:rPr lang="de-DE" dirty="0"/>
              <a:t>Semantische Datenmodellierung den in einem gegebenen Kontext (z. B. einem Projekt zur Erstellung eines Informationssystems) relevanten Ausschnitt der realen Welt zu bestimmen und darzustellen.</a:t>
            </a:r>
          </a:p>
          <a:p>
            <a:r>
              <a:rPr lang="de-DE" dirty="0"/>
              <a:t>Die grafische Darstellung von Entitäts- und Beziehungstypen wird Entity-</a:t>
            </a:r>
            <a:r>
              <a:rPr lang="de-DE" dirty="0" err="1"/>
              <a:t>Relationship</a:t>
            </a:r>
            <a:r>
              <a:rPr lang="de-DE" dirty="0"/>
              <a:t>-Diagramm (ERD) oder ER-Diagramm genannt.</a:t>
            </a:r>
          </a:p>
        </p:txBody>
      </p:sp>
    </p:spTree>
    <p:extLst>
      <p:ext uri="{BB962C8B-B14F-4D97-AF65-F5344CB8AC3E}">
        <p14:creationId xmlns:p14="http://schemas.microsoft.com/office/powerpoint/2010/main" val="183289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46A150BD-C90B-618D-F16F-F16CFBB5DC72}"/>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Tag 1</a:t>
            </a:r>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nhaltsplatzhalter 5">
            <a:extLst>
              <a:ext uri="{FF2B5EF4-FFF2-40B4-BE49-F238E27FC236}">
                <a16:creationId xmlns:a16="http://schemas.microsoft.com/office/drawing/2014/main" id="{A47B758E-3ADA-B0CF-1499-9F4AC787A0A0}"/>
              </a:ext>
            </a:extLst>
          </p:cNvPr>
          <p:cNvSpPr txBox="1">
            <a:spLocks/>
          </p:cNvSpPr>
          <p:nvPr/>
        </p:nvSpPr>
        <p:spPr>
          <a:xfrm>
            <a:off x="5325201" y="552091"/>
            <a:ext cx="6224335" cy="5431536"/>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200" dirty="0"/>
              <a:t>Vorstellungsrunde, Name, Position?</a:t>
            </a:r>
          </a:p>
          <a:p>
            <a:r>
              <a:rPr lang="de-DE" sz="2200" dirty="0"/>
              <a:t>Wo steht jeder? Vorerfahrungen / ABAP-OO?</a:t>
            </a:r>
          </a:p>
          <a:p>
            <a:r>
              <a:rPr lang="de-DE" sz="2200" dirty="0"/>
              <a:t>Erwartungen an die Schulung?</a:t>
            </a:r>
          </a:p>
          <a:p>
            <a:r>
              <a:rPr lang="de-DE" sz="2200" dirty="0"/>
              <a:t>Zeitrahmen absprechen (9.00-16.00, Mittag)</a:t>
            </a:r>
          </a:p>
        </p:txBody>
      </p:sp>
    </p:spTree>
    <p:extLst>
      <p:ext uri="{BB962C8B-B14F-4D97-AF65-F5344CB8AC3E}">
        <p14:creationId xmlns:p14="http://schemas.microsoft.com/office/powerpoint/2010/main" val="554490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11">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13">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3184E73D-FEFE-FAC3-7369-41F3F94E3E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rgbClr val="FFFFFF"/>
                </a:solidFill>
                <a:latin typeface="+mj-lt"/>
                <a:ea typeface="+mj-ea"/>
                <a:cs typeface="+mj-cs"/>
              </a:rPr>
              <a:t>Das Datenmodell definieren</a:t>
            </a:r>
          </a:p>
        </p:txBody>
      </p:sp>
      <p:pic>
        <p:nvPicPr>
          <p:cNvPr id="5" name="Inhaltsplatzhalter 4" descr="Ein Bild, das Text, Diagramm, parallel, Plan enthält.&#10;&#10;Automatisch generierte Beschreibung">
            <a:extLst>
              <a:ext uri="{FF2B5EF4-FFF2-40B4-BE49-F238E27FC236}">
                <a16:creationId xmlns:a16="http://schemas.microsoft.com/office/drawing/2014/main" id="{2295193C-DE66-5729-A9B9-599EC887A920}"/>
              </a:ext>
            </a:extLst>
          </p:cNvPr>
          <p:cNvPicPr>
            <a:picLocks noChangeAspect="1"/>
          </p:cNvPicPr>
          <p:nvPr/>
        </p:nvPicPr>
        <p:blipFill>
          <a:blip r:embed="rId2"/>
          <a:stretch>
            <a:fillRect/>
          </a:stretch>
        </p:blipFill>
        <p:spPr>
          <a:xfrm>
            <a:off x="952239" y="2348161"/>
            <a:ext cx="4142637" cy="3828801"/>
          </a:xfrm>
          <a:prstGeom prst="rect">
            <a:avLst/>
          </a:prstGeom>
        </p:spPr>
      </p:pic>
      <p:graphicFrame>
        <p:nvGraphicFramePr>
          <p:cNvPr id="8" name="Inhaltsplatzhalter 3">
            <a:extLst>
              <a:ext uri="{FF2B5EF4-FFF2-40B4-BE49-F238E27FC236}">
                <a16:creationId xmlns:a16="http://schemas.microsoft.com/office/drawing/2014/main" id="{BB5A6175-4903-8125-E0E8-BACC1CEC9A1B}"/>
              </a:ext>
            </a:extLst>
          </p:cNvPr>
          <p:cNvGraphicFramePr>
            <a:graphicFrameLocks noGrp="1"/>
          </p:cNvGraphicFramePr>
          <p:nvPr>
            <p:ph idx="1"/>
            <p:extLst>
              <p:ext uri="{D42A27DB-BD31-4B8C-83A1-F6EECF244321}">
                <p14:modId xmlns:p14="http://schemas.microsoft.com/office/powerpoint/2010/main" val="40414399"/>
              </p:ext>
            </p:extLst>
          </p:nvPr>
        </p:nvGraphicFramePr>
        <p:xfrm>
          <a:off x="5736349" y="2531949"/>
          <a:ext cx="5811130" cy="3293584"/>
        </p:xfrm>
        <a:graphic>
          <a:graphicData uri="http://schemas.openxmlformats.org/drawingml/2006/table">
            <a:tbl>
              <a:tblPr firstRow="1" bandRow="1">
                <a:noFill/>
                <a:tableStyleId>{5C22544A-7EE6-4342-B048-85BDC9FD1C3A}</a:tableStyleId>
              </a:tblPr>
              <a:tblGrid>
                <a:gridCol w="1069677">
                  <a:extLst>
                    <a:ext uri="{9D8B030D-6E8A-4147-A177-3AD203B41FA5}">
                      <a16:colId xmlns:a16="http://schemas.microsoft.com/office/drawing/2014/main" val="1689833894"/>
                    </a:ext>
                  </a:extLst>
                </a:gridCol>
                <a:gridCol w="1061050">
                  <a:extLst>
                    <a:ext uri="{9D8B030D-6E8A-4147-A177-3AD203B41FA5}">
                      <a16:colId xmlns:a16="http://schemas.microsoft.com/office/drawing/2014/main" val="168022353"/>
                    </a:ext>
                  </a:extLst>
                </a:gridCol>
                <a:gridCol w="1811547">
                  <a:extLst>
                    <a:ext uri="{9D8B030D-6E8A-4147-A177-3AD203B41FA5}">
                      <a16:colId xmlns:a16="http://schemas.microsoft.com/office/drawing/2014/main" val="2082193977"/>
                    </a:ext>
                  </a:extLst>
                </a:gridCol>
                <a:gridCol w="1868856">
                  <a:extLst>
                    <a:ext uri="{9D8B030D-6E8A-4147-A177-3AD203B41FA5}">
                      <a16:colId xmlns:a16="http://schemas.microsoft.com/office/drawing/2014/main" val="3577681228"/>
                    </a:ext>
                  </a:extLst>
                </a:gridCol>
              </a:tblGrid>
              <a:tr h="0">
                <a:tc>
                  <a:txBody>
                    <a:bodyPr/>
                    <a:lstStyle/>
                    <a:p>
                      <a:r>
                        <a:rPr lang="de-DE" sz="1500" b="1" dirty="0" err="1">
                          <a:solidFill>
                            <a:schemeClr val="tx1">
                              <a:lumMod val="75000"/>
                              <a:lumOff val="25000"/>
                            </a:schemeClr>
                          </a:solidFill>
                        </a:rPr>
                        <a:t>Object</a:t>
                      </a:r>
                      <a:endParaRPr lang="de-DE" sz="1500" b="1"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de-DE" sz="1500" b="1" dirty="0">
                          <a:solidFill>
                            <a:schemeClr val="tx1">
                              <a:lumMod val="75000"/>
                              <a:lumOff val="25000"/>
                            </a:schemeClr>
                          </a:solidFill>
                        </a:rPr>
                        <a:t>Entity</a:t>
                      </a:r>
                    </a:p>
                  </a:txBody>
                  <a:tcPr marL="152618" marR="114463" marT="76309" marB="7630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de-DE" sz="1500" b="1" dirty="0">
                          <a:solidFill>
                            <a:schemeClr val="tx1">
                              <a:lumMod val="75000"/>
                              <a:lumOff val="25000"/>
                            </a:schemeClr>
                          </a:solidFill>
                        </a:rPr>
                        <a:t>DB Table</a:t>
                      </a:r>
                    </a:p>
                  </a:txBody>
                  <a:tcPr marL="152618" marR="114463" marT="76309" marB="76309">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de-DE" sz="1500" b="1" dirty="0">
                          <a:solidFill>
                            <a:schemeClr val="tx1">
                              <a:lumMod val="75000"/>
                              <a:lumOff val="25000"/>
                            </a:schemeClr>
                          </a:solidFill>
                        </a:rPr>
                        <a:t>CDS View</a:t>
                      </a:r>
                    </a:p>
                  </a:txBody>
                  <a:tcPr marL="152618" marR="114463" marT="76309" marB="76309">
                    <a:lnL w="12700" cmpd="sng">
                      <a:noFill/>
                      <a:prstDash val="solid"/>
                    </a:lnL>
                    <a:lnR w="12700" cmpd="sng">
                      <a:noFill/>
                      <a:prstDash val="solid"/>
                    </a:lnR>
                    <a:lnT w="9525" cap="flat" cmpd="sng" algn="ctr">
                      <a:no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566206918"/>
                  </a:ext>
                </a:extLst>
              </a:tr>
              <a:tr h="0">
                <a:tc rowSpan="3">
                  <a:txBody>
                    <a:bodyPr/>
                    <a:lstStyle/>
                    <a:p>
                      <a:r>
                        <a:rPr lang="de-DE" sz="1100" dirty="0">
                          <a:solidFill>
                            <a:schemeClr val="tx1">
                              <a:lumMod val="75000"/>
                              <a:lumOff val="25000"/>
                            </a:schemeClr>
                          </a:solidFill>
                        </a:rPr>
                        <a:t>Sales Order</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dirty="0">
                          <a:solidFill>
                            <a:schemeClr val="tx1">
                              <a:lumMod val="75000"/>
                              <a:lumOff val="25000"/>
                            </a:schemeClr>
                          </a:solidFill>
                        </a:rPr>
                        <a:t>Sales Order (</a:t>
                      </a:r>
                      <a:r>
                        <a:rPr lang="de-DE" sz="1100" dirty="0" err="1">
                          <a:solidFill>
                            <a:schemeClr val="tx1">
                              <a:lumMod val="75000"/>
                              <a:lumOff val="25000"/>
                            </a:schemeClr>
                          </a:solidFill>
                        </a:rPr>
                        <a:t>header</a:t>
                      </a:r>
                      <a:r>
                        <a:rPr lang="de-DE" sz="1100" dirty="0">
                          <a:solidFill>
                            <a:schemeClr val="tx1">
                              <a:lumMod val="75000"/>
                              <a:lumOff val="25000"/>
                            </a:schemeClr>
                          </a:solidFill>
                        </a:rPr>
                        <a:t>)</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dirty="0">
                          <a:solidFill>
                            <a:schemeClr val="tx1">
                              <a:lumMod val="75000"/>
                              <a:lumOff val="25000"/>
                            </a:schemeClr>
                          </a:solidFill>
                        </a:rPr>
                        <a:t>Z*</a:t>
                      </a:r>
                      <a:r>
                        <a:rPr lang="de-DE" sz="1100" dirty="0" err="1">
                          <a:solidFill>
                            <a:schemeClr val="tx1">
                              <a:lumMod val="75000"/>
                              <a:lumOff val="25000"/>
                            </a:schemeClr>
                          </a:solidFill>
                        </a:rPr>
                        <a:t>SalesOrder</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indent="0">
                        <a:buFont typeface="Arial" panose="020B0604020202020204" pitchFamily="34" charset="0"/>
                        <a:buNone/>
                      </a:pPr>
                      <a:r>
                        <a:rPr lang="de-DE" sz="1100" dirty="0">
                          <a:solidFill>
                            <a:schemeClr val="tx1">
                              <a:lumMod val="75000"/>
                              <a:lumOff val="25000"/>
                            </a:schemeClr>
                          </a:solidFill>
                        </a:rPr>
                        <a:t>ZI_*</a:t>
                      </a:r>
                      <a:r>
                        <a:rPr lang="de-DE" sz="1100" dirty="0" err="1">
                          <a:solidFill>
                            <a:schemeClr val="tx1">
                              <a:lumMod val="75000"/>
                              <a:lumOff val="25000"/>
                            </a:schemeClr>
                          </a:solidFill>
                        </a:rPr>
                        <a:t>SalesOrder</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1049153574"/>
                  </a:ext>
                </a:extLst>
              </a:tr>
              <a:tr h="0">
                <a:tc vMerge="1">
                  <a:txBody>
                    <a:bodyPr/>
                    <a:lstStyle/>
                    <a:p>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dirty="0">
                          <a:solidFill>
                            <a:schemeClr val="tx1">
                              <a:lumMod val="75000"/>
                              <a:lumOff val="25000"/>
                            </a:schemeClr>
                          </a:solidFill>
                        </a:rPr>
                        <a:t>Sales Order Item</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solidFill>
                            <a:schemeClr val="tx1">
                              <a:lumMod val="75000"/>
                              <a:lumOff val="25000"/>
                            </a:schemeClr>
                          </a:solidFill>
                        </a:rPr>
                        <a:t>Z*</a:t>
                      </a:r>
                      <a:r>
                        <a:rPr lang="de-DE" sz="1100" dirty="0" err="1">
                          <a:solidFill>
                            <a:schemeClr val="tx1">
                              <a:lumMod val="75000"/>
                              <a:lumOff val="25000"/>
                            </a:schemeClr>
                          </a:solidFill>
                        </a:rPr>
                        <a:t>SalesOrderItem</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solidFill>
                            <a:schemeClr val="tx1">
                              <a:lumMod val="75000"/>
                              <a:lumOff val="25000"/>
                            </a:schemeClr>
                          </a:solidFill>
                        </a:rPr>
                        <a:t>ZI_*</a:t>
                      </a:r>
                      <a:r>
                        <a:rPr lang="de-DE" sz="1100" dirty="0" err="1">
                          <a:solidFill>
                            <a:schemeClr val="tx1">
                              <a:lumMod val="75000"/>
                              <a:lumOff val="25000"/>
                            </a:schemeClr>
                          </a:solidFill>
                        </a:rPr>
                        <a:t>SalesOrderItem</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2417637759"/>
                  </a:ext>
                </a:extLst>
              </a:tr>
              <a:tr h="0">
                <a:tc vMerge="1">
                  <a:txBody>
                    <a:bodyPr/>
                    <a:lstStyle/>
                    <a:p>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dirty="0">
                          <a:solidFill>
                            <a:schemeClr val="tx1">
                              <a:lumMod val="75000"/>
                              <a:lumOff val="25000"/>
                            </a:schemeClr>
                          </a:solidFill>
                        </a:rPr>
                        <a:t>Sales Order Schedule Line</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solidFill>
                            <a:schemeClr val="tx1">
                              <a:lumMod val="75000"/>
                              <a:lumOff val="25000"/>
                            </a:schemeClr>
                          </a:solidFill>
                        </a:rPr>
                        <a:t>Z*</a:t>
                      </a:r>
                      <a:r>
                        <a:rPr lang="de-DE" sz="1100" dirty="0" err="1">
                          <a:solidFill>
                            <a:schemeClr val="tx1">
                              <a:lumMod val="75000"/>
                              <a:lumOff val="25000"/>
                            </a:schemeClr>
                          </a:solidFill>
                        </a:rPr>
                        <a:t>SalesOrderSLine</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solidFill>
                            <a:schemeClr val="tx1">
                              <a:lumMod val="75000"/>
                              <a:lumOff val="25000"/>
                            </a:schemeClr>
                          </a:solidFill>
                        </a:rPr>
                        <a:t>ZI_*</a:t>
                      </a:r>
                      <a:r>
                        <a:rPr lang="de-DE" sz="1100" dirty="0" err="1">
                          <a:solidFill>
                            <a:schemeClr val="tx1">
                              <a:lumMod val="75000"/>
                              <a:lumOff val="25000"/>
                            </a:schemeClr>
                          </a:solidFill>
                        </a:rPr>
                        <a:t>SalesOrderScheduleLine</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2757436457"/>
                  </a:ext>
                </a:extLst>
              </a:tr>
              <a:tr h="227555">
                <a:tc>
                  <a:txBody>
                    <a:bodyPr/>
                    <a:lstStyle/>
                    <a:p>
                      <a:r>
                        <a:rPr lang="de-DE" sz="1100" dirty="0">
                          <a:solidFill>
                            <a:schemeClr val="tx1">
                              <a:lumMod val="75000"/>
                              <a:lumOff val="25000"/>
                            </a:schemeClr>
                          </a:solidFill>
                        </a:rPr>
                        <a:t>Sales </a:t>
                      </a:r>
                      <a:r>
                        <a:rPr lang="de-DE" sz="1100" dirty="0" err="1">
                          <a:solidFill>
                            <a:schemeClr val="tx1">
                              <a:lumMod val="75000"/>
                              <a:lumOff val="25000"/>
                            </a:schemeClr>
                          </a:solidFill>
                        </a:rPr>
                        <a:t>Organization</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de-DE" sz="1100" dirty="0">
                          <a:solidFill>
                            <a:schemeClr val="tx1">
                              <a:lumMod val="75000"/>
                              <a:lumOff val="25000"/>
                            </a:schemeClr>
                          </a:solidFill>
                        </a:rPr>
                        <a:t>Sales </a:t>
                      </a:r>
                      <a:r>
                        <a:rPr lang="de-DE" sz="1100" dirty="0" err="1">
                          <a:solidFill>
                            <a:schemeClr val="tx1">
                              <a:lumMod val="75000"/>
                              <a:lumOff val="25000"/>
                            </a:schemeClr>
                          </a:solidFill>
                        </a:rPr>
                        <a:t>Organization</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de-DE" sz="1100" dirty="0">
                          <a:solidFill>
                            <a:schemeClr val="tx1">
                              <a:lumMod val="75000"/>
                              <a:lumOff val="25000"/>
                            </a:schemeClr>
                          </a:solidFill>
                        </a:rPr>
                        <a:t>Z*</a:t>
                      </a:r>
                      <a:r>
                        <a:rPr lang="de-DE" sz="1100" dirty="0" err="1">
                          <a:solidFill>
                            <a:schemeClr val="tx1">
                              <a:lumMod val="75000"/>
                              <a:lumOff val="25000"/>
                            </a:schemeClr>
                          </a:solidFill>
                        </a:rPr>
                        <a:t>SalesOrg</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de-DE" sz="1100" dirty="0">
                          <a:solidFill>
                            <a:schemeClr val="tx1">
                              <a:lumMod val="75000"/>
                              <a:lumOff val="25000"/>
                            </a:schemeClr>
                          </a:solidFill>
                        </a:rPr>
                        <a:t>ZI_*</a:t>
                      </a:r>
                      <a:r>
                        <a:rPr lang="de-DE" sz="1100" dirty="0" err="1">
                          <a:solidFill>
                            <a:schemeClr val="tx1">
                              <a:lumMod val="75000"/>
                              <a:lumOff val="25000"/>
                            </a:schemeClr>
                          </a:solidFill>
                        </a:rPr>
                        <a:t>SalesOrg</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576128082"/>
                  </a:ext>
                </a:extLst>
              </a:tr>
              <a:tr h="0">
                <a:tc>
                  <a:txBody>
                    <a:bodyPr/>
                    <a:lstStyle/>
                    <a:p>
                      <a:r>
                        <a:rPr lang="de-DE" sz="1100" dirty="0">
                          <a:solidFill>
                            <a:schemeClr val="tx1">
                              <a:lumMod val="75000"/>
                              <a:lumOff val="25000"/>
                            </a:schemeClr>
                          </a:solidFill>
                        </a:rPr>
                        <a:t>Customer</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de-DE" sz="1100" dirty="0">
                          <a:solidFill>
                            <a:schemeClr val="tx1">
                              <a:lumMod val="75000"/>
                              <a:lumOff val="25000"/>
                            </a:schemeClr>
                          </a:solidFill>
                        </a:rPr>
                        <a:t>Customer</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de-DE" sz="1100" dirty="0">
                          <a:solidFill>
                            <a:schemeClr val="tx1">
                              <a:lumMod val="75000"/>
                              <a:lumOff val="25000"/>
                            </a:schemeClr>
                          </a:solidFill>
                        </a:rPr>
                        <a:t>Z*Customer</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de-DE" sz="1100" dirty="0">
                          <a:solidFill>
                            <a:schemeClr val="tx1">
                              <a:lumMod val="75000"/>
                              <a:lumOff val="25000"/>
                            </a:schemeClr>
                          </a:solidFill>
                        </a:rPr>
                        <a:t>ZI_*Customer</a:t>
                      </a:r>
                    </a:p>
                  </a:txBody>
                  <a:tcPr marL="152618" marR="114463" marT="76309" marB="76309">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305128592"/>
                  </a:ext>
                </a:extLst>
              </a:tr>
              <a:tr h="0">
                <a:tc>
                  <a:txBody>
                    <a:bodyPr/>
                    <a:lstStyle/>
                    <a:p>
                      <a:r>
                        <a:rPr lang="de-DE" sz="1100" dirty="0" err="1">
                          <a:solidFill>
                            <a:schemeClr val="tx1">
                              <a:lumMod val="75000"/>
                              <a:lumOff val="25000"/>
                            </a:schemeClr>
                          </a:solidFill>
                        </a:rPr>
                        <a:t>Product</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de-DE" sz="1100" dirty="0" err="1">
                          <a:solidFill>
                            <a:schemeClr val="tx1">
                              <a:lumMod val="75000"/>
                              <a:lumOff val="25000"/>
                            </a:schemeClr>
                          </a:solidFill>
                        </a:rPr>
                        <a:t>Product</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de-DE" sz="1100" dirty="0">
                          <a:solidFill>
                            <a:schemeClr val="tx1">
                              <a:lumMod val="75000"/>
                              <a:lumOff val="25000"/>
                            </a:schemeClr>
                          </a:solidFill>
                        </a:rPr>
                        <a:t>Z*</a:t>
                      </a:r>
                      <a:r>
                        <a:rPr lang="de-DE" sz="1100" dirty="0" err="1">
                          <a:solidFill>
                            <a:schemeClr val="tx1">
                              <a:lumMod val="75000"/>
                              <a:lumOff val="25000"/>
                            </a:schemeClr>
                          </a:solidFill>
                        </a:rPr>
                        <a:t>Product</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de-DE" sz="1100" dirty="0">
                          <a:solidFill>
                            <a:schemeClr val="tx1">
                              <a:lumMod val="75000"/>
                              <a:lumOff val="25000"/>
                            </a:schemeClr>
                          </a:solidFill>
                        </a:rPr>
                        <a:t>ZI_*</a:t>
                      </a:r>
                      <a:r>
                        <a:rPr lang="de-DE" sz="1100" dirty="0" err="1">
                          <a:solidFill>
                            <a:schemeClr val="tx1">
                              <a:lumMod val="75000"/>
                              <a:lumOff val="25000"/>
                            </a:schemeClr>
                          </a:solidFill>
                        </a:rPr>
                        <a:t>Product</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2937130334"/>
                  </a:ext>
                </a:extLst>
              </a:tr>
              <a:tr h="0">
                <a:tc>
                  <a:txBody>
                    <a:bodyPr/>
                    <a:lstStyle/>
                    <a:p>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dirty="0" err="1">
                          <a:solidFill>
                            <a:schemeClr val="tx1">
                              <a:lumMod val="75000"/>
                              <a:lumOff val="25000"/>
                            </a:schemeClr>
                          </a:solidFill>
                        </a:rPr>
                        <a:t>Product</a:t>
                      </a:r>
                      <a:r>
                        <a:rPr lang="de-DE" sz="1100" dirty="0">
                          <a:solidFill>
                            <a:schemeClr val="tx1">
                              <a:lumMod val="75000"/>
                              <a:lumOff val="25000"/>
                            </a:schemeClr>
                          </a:solidFill>
                        </a:rPr>
                        <a:t> Text</a:t>
                      </a: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dirty="0">
                          <a:solidFill>
                            <a:schemeClr val="tx1">
                              <a:lumMod val="75000"/>
                              <a:lumOff val="25000"/>
                            </a:schemeClr>
                          </a:solidFill>
                        </a:rPr>
                        <a:t>Z*</a:t>
                      </a:r>
                      <a:r>
                        <a:rPr lang="de-DE" sz="1100" dirty="0" err="1">
                          <a:solidFill>
                            <a:schemeClr val="tx1">
                              <a:lumMod val="75000"/>
                              <a:lumOff val="25000"/>
                            </a:schemeClr>
                          </a:solidFill>
                        </a:rPr>
                        <a:t>ProductText</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de-DE" sz="1100" dirty="0">
                          <a:solidFill>
                            <a:schemeClr val="tx1">
                              <a:lumMod val="75000"/>
                              <a:lumOff val="25000"/>
                            </a:schemeClr>
                          </a:solidFill>
                        </a:rPr>
                        <a:t>ZI*</a:t>
                      </a:r>
                      <a:r>
                        <a:rPr lang="de-DE" sz="1100" dirty="0" err="1">
                          <a:solidFill>
                            <a:schemeClr val="tx1">
                              <a:lumMod val="75000"/>
                              <a:lumOff val="25000"/>
                            </a:schemeClr>
                          </a:solidFill>
                        </a:rPr>
                        <a:t>ProductText</a:t>
                      </a:r>
                      <a:endParaRPr lang="de-DE" sz="1100" dirty="0">
                        <a:solidFill>
                          <a:schemeClr val="tx1">
                            <a:lumMod val="75000"/>
                            <a:lumOff val="25000"/>
                          </a:schemeClr>
                        </a:solidFill>
                      </a:endParaRPr>
                    </a:p>
                  </a:txBody>
                  <a:tcPr marL="152618" marR="114463" marT="76309" marB="76309">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180628869"/>
                  </a:ext>
                </a:extLst>
              </a:tr>
            </a:tbl>
          </a:graphicData>
        </a:graphic>
      </p:graphicFrame>
    </p:spTree>
    <p:extLst>
      <p:ext uri="{BB962C8B-B14F-4D97-AF65-F5344CB8AC3E}">
        <p14:creationId xmlns:p14="http://schemas.microsoft.com/office/powerpoint/2010/main" val="1473650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1A9FFA1-7D19-D58F-4EBF-FE6B4AD44E6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Das Datenmodel definieren</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nhaltsplatzhalter 5">
            <a:extLst>
              <a:ext uri="{FF2B5EF4-FFF2-40B4-BE49-F238E27FC236}">
                <a16:creationId xmlns:a16="http://schemas.microsoft.com/office/drawing/2014/main" id="{0DB5592B-C7E1-91BB-5524-051631F87E81}"/>
              </a:ext>
            </a:extLst>
          </p:cNvPr>
          <p:cNvPicPr>
            <a:picLocks noGrp="1" noChangeAspect="1"/>
          </p:cNvPicPr>
          <p:nvPr>
            <p:ph idx="1"/>
          </p:nvPr>
        </p:nvPicPr>
        <p:blipFill>
          <a:blip r:embed="rId3"/>
          <a:stretch>
            <a:fillRect/>
          </a:stretch>
        </p:blipFill>
        <p:spPr>
          <a:xfrm>
            <a:off x="4654296" y="989369"/>
            <a:ext cx="7214616" cy="4851829"/>
          </a:xfrm>
          <a:prstGeom prst="rect">
            <a:avLst/>
          </a:prstGeom>
        </p:spPr>
      </p:pic>
    </p:spTree>
    <p:extLst>
      <p:ext uri="{BB962C8B-B14F-4D97-AF65-F5344CB8AC3E}">
        <p14:creationId xmlns:p14="http://schemas.microsoft.com/office/powerpoint/2010/main" val="222551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1A9FFA1-7D19-D58F-4EBF-FE6B4AD44E61}"/>
              </a:ext>
            </a:extLst>
          </p:cNvPr>
          <p:cNvSpPr>
            <a:spLocks noGrp="1"/>
          </p:cNvSpPr>
          <p:nvPr>
            <p:ph type="title"/>
          </p:nvPr>
        </p:nvSpPr>
        <p:spPr>
          <a:xfrm>
            <a:off x="638882" y="639193"/>
            <a:ext cx="3692326" cy="3573516"/>
          </a:xfrm>
        </p:spPr>
        <p:txBody>
          <a:bodyPr vert="horz" lIns="91440" tIns="45720" rIns="91440" bIns="45720" rtlCol="0" anchor="b">
            <a:normAutofit/>
          </a:bodyPr>
          <a:lstStyle/>
          <a:p>
            <a:r>
              <a:rPr lang="en-US" sz="5100" kern="1200" dirty="0">
                <a:solidFill>
                  <a:schemeClr val="tx1"/>
                </a:solidFill>
                <a:latin typeface="+mj-lt"/>
                <a:ea typeface="+mj-ea"/>
                <a:cs typeface="+mj-cs"/>
              </a:rPr>
              <a:t>Implement.- Workflow</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uppieren 37">
            <a:extLst>
              <a:ext uri="{FF2B5EF4-FFF2-40B4-BE49-F238E27FC236}">
                <a16:creationId xmlns:a16="http://schemas.microsoft.com/office/drawing/2014/main" id="{37FBB5B2-5D19-84A5-9167-7A48D91159EF}"/>
              </a:ext>
            </a:extLst>
          </p:cNvPr>
          <p:cNvGrpSpPr/>
          <p:nvPr/>
        </p:nvGrpSpPr>
        <p:grpSpPr>
          <a:xfrm>
            <a:off x="7390826" y="4740873"/>
            <a:ext cx="1426147" cy="1017405"/>
            <a:chOff x="8501572" y="2888608"/>
            <a:chExt cx="1426147" cy="1017405"/>
          </a:xfrm>
        </p:grpSpPr>
        <p:sp>
          <p:nvSpPr>
            <p:cNvPr id="35" name="Rechteck 34">
              <a:extLst>
                <a:ext uri="{FF2B5EF4-FFF2-40B4-BE49-F238E27FC236}">
                  <a16:creationId xmlns:a16="http://schemas.microsoft.com/office/drawing/2014/main" id="{863F813F-E09B-74DA-6FB4-39C2A8B1759A}"/>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pic>
          <p:nvPicPr>
            <p:cNvPr id="36" name="Image 1403">
              <a:extLst>
                <a:ext uri="{FF2B5EF4-FFF2-40B4-BE49-F238E27FC236}">
                  <a16:creationId xmlns:a16="http://schemas.microsoft.com/office/drawing/2014/main" id="{AE838EE8-BC86-3025-5854-495A02B93521}"/>
                </a:ext>
              </a:extLst>
            </p:cNvPr>
            <p:cNvPicPr/>
            <p:nvPr/>
          </p:nvPicPr>
          <p:blipFill>
            <a:blip r:embed="rId3" cstate="print"/>
            <a:stretch>
              <a:fillRect/>
            </a:stretch>
          </p:blipFill>
          <p:spPr>
            <a:xfrm>
              <a:off x="8739665" y="2888608"/>
              <a:ext cx="949960" cy="523240"/>
            </a:xfrm>
            <a:prstGeom prst="rect">
              <a:avLst/>
            </a:prstGeom>
          </p:spPr>
        </p:pic>
        <p:sp>
          <p:nvSpPr>
            <p:cNvPr id="37" name="Rechteck 36">
              <a:extLst>
                <a:ext uri="{FF2B5EF4-FFF2-40B4-BE49-F238E27FC236}">
                  <a16:creationId xmlns:a16="http://schemas.microsoft.com/office/drawing/2014/main" id="{F8060080-8743-6EC9-5F05-872853D254A3}"/>
                </a:ext>
              </a:extLst>
            </p:cNvPr>
            <p:cNvSpPr/>
            <p:nvPr/>
          </p:nvSpPr>
          <p:spPr>
            <a:xfrm>
              <a:off x="8501572" y="3411848"/>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lumMod val="75000"/>
                    </a:schemeClr>
                  </a:solidFill>
                </a:rPr>
                <a:t>CDS Basiertes</a:t>
              </a:r>
              <a:br>
                <a:rPr lang="de-DE" sz="1400" dirty="0">
                  <a:solidFill>
                    <a:schemeClr val="accent2">
                      <a:lumMod val="75000"/>
                    </a:schemeClr>
                  </a:solidFill>
                </a:rPr>
              </a:br>
              <a:r>
                <a:rPr lang="de-DE" sz="1400" dirty="0">
                  <a:solidFill>
                    <a:schemeClr val="accent2">
                      <a:lumMod val="75000"/>
                    </a:schemeClr>
                  </a:solidFill>
                </a:rPr>
                <a:t>Datenmodell</a:t>
              </a:r>
            </a:p>
          </p:txBody>
        </p:sp>
      </p:grpSp>
      <p:grpSp>
        <p:nvGrpSpPr>
          <p:cNvPr id="39" name="Gruppieren 38">
            <a:extLst>
              <a:ext uri="{FF2B5EF4-FFF2-40B4-BE49-F238E27FC236}">
                <a16:creationId xmlns:a16="http://schemas.microsoft.com/office/drawing/2014/main" id="{6ABB788E-47B9-4488-5B10-3ED78BCC3872}"/>
              </a:ext>
            </a:extLst>
          </p:cNvPr>
          <p:cNvGrpSpPr/>
          <p:nvPr/>
        </p:nvGrpSpPr>
        <p:grpSpPr>
          <a:xfrm>
            <a:off x="7390825" y="3410150"/>
            <a:ext cx="1426147" cy="1017405"/>
            <a:chOff x="8501572" y="2888608"/>
            <a:chExt cx="1426147" cy="1017405"/>
          </a:xfrm>
        </p:grpSpPr>
        <p:sp>
          <p:nvSpPr>
            <p:cNvPr id="40" name="Rechteck 39">
              <a:extLst>
                <a:ext uri="{FF2B5EF4-FFF2-40B4-BE49-F238E27FC236}">
                  <a16:creationId xmlns:a16="http://schemas.microsoft.com/office/drawing/2014/main" id="{3C1BC51E-FC5C-138E-79C3-C7074030D06B}"/>
                </a:ext>
              </a:extLst>
            </p:cNvPr>
            <p:cNvSpPr/>
            <p:nvPr/>
          </p:nvSpPr>
          <p:spPr>
            <a:xfrm>
              <a:off x="8501573" y="2888608"/>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pic>
          <p:nvPicPr>
            <p:cNvPr id="41" name="Image 1403">
              <a:extLst>
                <a:ext uri="{FF2B5EF4-FFF2-40B4-BE49-F238E27FC236}">
                  <a16:creationId xmlns:a16="http://schemas.microsoft.com/office/drawing/2014/main" id="{9E376590-8A7E-6A81-258F-32B58C37BF03}"/>
                </a:ext>
              </a:extLst>
            </p:cNvPr>
            <p:cNvPicPr/>
            <p:nvPr/>
          </p:nvPicPr>
          <p:blipFill>
            <a:blip r:embed="rId3" cstate="print"/>
            <a:stretch>
              <a:fillRect/>
            </a:stretch>
          </p:blipFill>
          <p:spPr>
            <a:xfrm>
              <a:off x="8739665" y="2888608"/>
              <a:ext cx="949960" cy="523240"/>
            </a:xfrm>
            <a:prstGeom prst="rect">
              <a:avLst/>
            </a:prstGeom>
          </p:spPr>
        </p:pic>
        <p:sp>
          <p:nvSpPr>
            <p:cNvPr id="42" name="Rechteck 41">
              <a:extLst>
                <a:ext uri="{FF2B5EF4-FFF2-40B4-BE49-F238E27FC236}">
                  <a16:creationId xmlns:a16="http://schemas.microsoft.com/office/drawing/2014/main" id="{49FFADC2-50FB-9EB5-5D55-6B48FDCE0BC8}"/>
                </a:ext>
              </a:extLst>
            </p:cNvPr>
            <p:cNvSpPr/>
            <p:nvPr/>
          </p:nvSpPr>
          <p:spPr>
            <a:xfrm>
              <a:off x="8501572" y="3411848"/>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lumMod val="75000"/>
                    </a:schemeClr>
                  </a:solidFill>
                </a:rPr>
                <a:t>Projektion d.</a:t>
              </a:r>
              <a:br>
                <a:rPr lang="de-DE" sz="1400" dirty="0">
                  <a:solidFill>
                    <a:schemeClr val="accent2">
                      <a:lumMod val="75000"/>
                    </a:schemeClr>
                  </a:solidFill>
                </a:rPr>
              </a:br>
              <a:r>
                <a:rPr lang="de-DE" sz="1400" dirty="0">
                  <a:solidFill>
                    <a:schemeClr val="accent2">
                      <a:lumMod val="75000"/>
                    </a:schemeClr>
                  </a:solidFill>
                </a:rPr>
                <a:t>Datenmodells</a:t>
              </a:r>
            </a:p>
          </p:txBody>
        </p:sp>
      </p:grpSp>
      <p:grpSp>
        <p:nvGrpSpPr>
          <p:cNvPr id="75" name="Gruppieren 74">
            <a:extLst>
              <a:ext uri="{FF2B5EF4-FFF2-40B4-BE49-F238E27FC236}">
                <a16:creationId xmlns:a16="http://schemas.microsoft.com/office/drawing/2014/main" id="{C2934B12-96EA-2C70-DB89-AE81E8A9F866}"/>
              </a:ext>
            </a:extLst>
          </p:cNvPr>
          <p:cNvGrpSpPr/>
          <p:nvPr/>
        </p:nvGrpSpPr>
        <p:grpSpPr>
          <a:xfrm>
            <a:off x="7390820" y="694697"/>
            <a:ext cx="1430281" cy="1017405"/>
            <a:chOff x="7390820" y="752467"/>
            <a:chExt cx="1430281" cy="1017405"/>
          </a:xfrm>
        </p:grpSpPr>
        <p:sp>
          <p:nvSpPr>
            <p:cNvPr id="48" name="Rechteck 47">
              <a:extLst>
                <a:ext uri="{FF2B5EF4-FFF2-40B4-BE49-F238E27FC236}">
                  <a16:creationId xmlns:a16="http://schemas.microsoft.com/office/drawing/2014/main" id="{F8BA219F-97D1-C7EA-230C-F55D9BE36DA2}"/>
                </a:ext>
              </a:extLst>
            </p:cNvPr>
            <p:cNvSpPr/>
            <p:nvPr/>
          </p:nvSpPr>
          <p:spPr>
            <a:xfrm>
              <a:off x="7394955" y="752467"/>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sp>
          <p:nvSpPr>
            <p:cNvPr id="50" name="Rechteck 49">
              <a:extLst>
                <a:ext uri="{FF2B5EF4-FFF2-40B4-BE49-F238E27FC236}">
                  <a16:creationId xmlns:a16="http://schemas.microsoft.com/office/drawing/2014/main" id="{FD526C01-DC53-0F6E-8487-6B5AC1F45F4C}"/>
                </a:ext>
              </a:extLst>
            </p:cNvPr>
            <p:cNvSpPr/>
            <p:nvPr/>
          </p:nvSpPr>
          <p:spPr>
            <a:xfrm>
              <a:off x="7390820" y="1265325"/>
              <a:ext cx="1426146" cy="5030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lumMod val="75000"/>
                    </a:schemeClr>
                  </a:solidFill>
                </a:rPr>
                <a:t>Service BINDING</a:t>
              </a:r>
            </a:p>
          </p:txBody>
        </p:sp>
      </p:grpSp>
      <p:grpSp>
        <p:nvGrpSpPr>
          <p:cNvPr id="68" name="Gruppieren 67">
            <a:extLst>
              <a:ext uri="{FF2B5EF4-FFF2-40B4-BE49-F238E27FC236}">
                <a16:creationId xmlns:a16="http://schemas.microsoft.com/office/drawing/2014/main" id="{FB7A4224-96DD-1C94-D4B2-851D9133B2DC}"/>
              </a:ext>
            </a:extLst>
          </p:cNvPr>
          <p:cNvGrpSpPr/>
          <p:nvPr/>
        </p:nvGrpSpPr>
        <p:grpSpPr>
          <a:xfrm>
            <a:off x="7390820" y="2047015"/>
            <a:ext cx="1426147" cy="1058753"/>
            <a:chOff x="7345848" y="2103882"/>
            <a:chExt cx="1426147" cy="1058753"/>
          </a:xfrm>
        </p:grpSpPr>
        <p:sp>
          <p:nvSpPr>
            <p:cNvPr id="44" name="Rechteck 43">
              <a:extLst>
                <a:ext uri="{FF2B5EF4-FFF2-40B4-BE49-F238E27FC236}">
                  <a16:creationId xmlns:a16="http://schemas.microsoft.com/office/drawing/2014/main" id="{09CCA07A-CAB8-3347-FCDA-1BB4D95C5B09}"/>
                </a:ext>
              </a:extLst>
            </p:cNvPr>
            <p:cNvSpPr/>
            <p:nvPr/>
          </p:nvSpPr>
          <p:spPr>
            <a:xfrm>
              <a:off x="7345849" y="2145230"/>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sp>
          <p:nvSpPr>
            <p:cNvPr id="46" name="Rechteck 45">
              <a:extLst>
                <a:ext uri="{FF2B5EF4-FFF2-40B4-BE49-F238E27FC236}">
                  <a16:creationId xmlns:a16="http://schemas.microsoft.com/office/drawing/2014/main" id="{2D630F53-4D40-D6C8-60C3-A1977946F7B5}"/>
                </a:ext>
              </a:extLst>
            </p:cNvPr>
            <p:cNvSpPr/>
            <p:nvPr/>
          </p:nvSpPr>
          <p:spPr>
            <a:xfrm>
              <a:off x="7345848" y="2668470"/>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lumMod val="75000"/>
                    </a:schemeClr>
                  </a:solidFill>
                </a:rPr>
                <a:t>Service Definition</a:t>
              </a:r>
            </a:p>
          </p:txBody>
        </p:sp>
        <p:pic>
          <p:nvPicPr>
            <p:cNvPr id="52" name="Image 1396">
              <a:extLst>
                <a:ext uri="{FF2B5EF4-FFF2-40B4-BE49-F238E27FC236}">
                  <a16:creationId xmlns:a16="http://schemas.microsoft.com/office/drawing/2014/main" id="{81493E93-0A65-2F47-EE7D-BBF1280D964A}"/>
                </a:ext>
              </a:extLst>
            </p:cNvPr>
            <p:cNvPicPr/>
            <p:nvPr/>
          </p:nvPicPr>
          <p:blipFill>
            <a:blip r:embed="rId4" cstate="print"/>
            <a:stretch>
              <a:fillRect/>
            </a:stretch>
          </p:blipFill>
          <p:spPr>
            <a:xfrm>
              <a:off x="7745230" y="2103882"/>
              <a:ext cx="627380" cy="663575"/>
            </a:xfrm>
            <a:prstGeom prst="rect">
              <a:avLst/>
            </a:prstGeom>
          </p:spPr>
        </p:pic>
      </p:grpSp>
      <p:pic>
        <p:nvPicPr>
          <p:cNvPr id="53" name="Image 1393">
            <a:extLst>
              <a:ext uri="{FF2B5EF4-FFF2-40B4-BE49-F238E27FC236}">
                <a16:creationId xmlns:a16="http://schemas.microsoft.com/office/drawing/2014/main" id="{7150CC79-C9CB-056A-81DE-06683E3B6373}"/>
              </a:ext>
            </a:extLst>
          </p:cNvPr>
          <p:cNvPicPr>
            <a:picLocks noGrp="1"/>
          </p:cNvPicPr>
          <p:nvPr>
            <p:ph idx="1"/>
          </p:nvPr>
        </p:nvPicPr>
        <p:blipFill>
          <a:blip r:embed="rId5" cstate="print"/>
          <a:stretch>
            <a:fillRect/>
          </a:stretch>
        </p:blipFill>
        <p:spPr>
          <a:xfrm>
            <a:off x="7796856" y="684353"/>
            <a:ext cx="524119" cy="590270"/>
          </a:xfrm>
          <a:prstGeom prst="rect">
            <a:avLst/>
          </a:prstGeom>
        </p:spPr>
      </p:pic>
      <p:grpSp>
        <p:nvGrpSpPr>
          <p:cNvPr id="65" name="Gruppieren 64">
            <a:extLst>
              <a:ext uri="{FF2B5EF4-FFF2-40B4-BE49-F238E27FC236}">
                <a16:creationId xmlns:a16="http://schemas.microsoft.com/office/drawing/2014/main" id="{AB5D7015-E29C-60A7-67A6-172E93DD535B}"/>
              </a:ext>
            </a:extLst>
          </p:cNvPr>
          <p:cNvGrpSpPr/>
          <p:nvPr/>
        </p:nvGrpSpPr>
        <p:grpSpPr>
          <a:xfrm>
            <a:off x="7063577" y="6076769"/>
            <a:ext cx="2080629" cy="482402"/>
            <a:chOff x="7345847" y="5960220"/>
            <a:chExt cx="2080629" cy="469555"/>
          </a:xfrm>
        </p:grpSpPr>
        <p:sp>
          <p:nvSpPr>
            <p:cNvPr id="55" name="Rechteck 54">
              <a:extLst>
                <a:ext uri="{FF2B5EF4-FFF2-40B4-BE49-F238E27FC236}">
                  <a16:creationId xmlns:a16="http://schemas.microsoft.com/office/drawing/2014/main" id="{1C0139DE-2D13-7BC2-A7F6-18D7E8913A94}"/>
                </a:ext>
              </a:extLst>
            </p:cNvPr>
            <p:cNvSpPr/>
            <p:nvPr/>
          </p:nvSpPr>
          <p:spPr>
            <a:xfrm>
              <a:off x="7345847" y="5960220"/>
              <a:ext cx="451013" cy="4695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sp>
          <p:nvSpPr>
            <p:cNvPr id="57" name="Rechteck 56">
              <a:extLst>
                <a:ext uri="{FF2B5EF4-FFF2-40B4-BE49-F238E27FC236}">
                  <a16:creationId xmlns:a16="http://schemas.microsoft.com/office/drawing/2014/main" id="{745E3853-7015-8A00-8D2E-25A91546138A}"/>
                </a:ext>
              </a:extLst>
            </p:cNvPr>
            <p:cNvSpPr/>
            <p:nvPr/>
          </p:nvSpPr>
          <p:spPr>
            <a:xfrm>
              <a:off x="7796860" y="5960220"/>
              <a:ext cx="1629616" cy="4695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lumMod val="75000"/>
                    </a:schemeClr>
                  </a:solidFill>
                </a:rPr>
                <a:t>Datenbanktabellen</a:t>
              </a:r>
            </a:p>
          </p:txBody>
        </p:sp>
        <p:pic>
          <p:nvPicPr>
            <p:cNvPr id="59" name="Grafik 58">
              <a:extLst>
                <a:ext uri="{FF2B5EF4-FFF2-40B4-BE49-F238E27FC236}">
                  <a16:creationId xmlns:a16="http://schemas.microsoft.com/office/drawing/2014/main" id="{65AAC4EE-5CE3-36E2-9949-CBF8A0919E1A}"/>
                </a:ext>
              </a:extLst>
            </p:cNvPr>
            <p:cNvPicPr>
              <a:picLocks noChangeAspect="1"/>
            </p:cNvPicPr>
            <p:nvPr/>
          </p:nvPicPr>
          <p:blipFill>
            <a:blip r:embed="rId6"/>
            <a:stretch>
              <a:fillRect/>
            </a:stretch>
          </p:blipFill>
          <p:spPr>
            <a:xfrm>
              <a:off x="7367751" y="5997757"/>
              <a:ext cx="407204" cy="394479"/>
            </a:xfrm>
            <a:prstGeom prst="rect">
              <a:avLst/>
            </a:prstGeom>
          </p:spPr>
        </p:pic>
      </p:grpSp>
      <p:sp>
        <p:nvSpPr>
          <p:cNvPr id="60" name="Rechteck 59">
            <a:extLst>
              <a:ext uri="{FF2B5EF4-FFF2-40B4-BE49-F238E27FC236}">
                <a16:creationId xmlns:a16="http://schemas.microsoft.com/office/drawing/2014/main" id="{26FD238D-B745-87F4-C639-ACC6DF777C01}"/>
              </a:ext>
            </a:extLst>
          </p:cNvPr>
          <p:cNvSpPr/>
          <p:nvPr/>
        </p:nvSpPr>
        <p:spPr>
          <a:xfrm>
            <a:off x="9716092" y="688910"/>
            <a:ext cx="1426146" cy="10174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de-DE" sz="1400" dirty="0">
                <a:solidFill>
                  <a:schemeClr val="tx1"/>
                </a:solidFill>
              </a:rPr>
            </a:br>
            <a:endParaRPr lang="de-DE" sz="1400" dirty="0">
              <a:solidFill>
                <a:schemeClr val="tx1"/>
              </a:solidFill>
            </a:endParaRPr>
          </a:p>
        </p:txBody>
      </p:sp>
      <p:sp>
        <p:nvSpPr>
          <p:cNvPr id="61" name="Rechteck 60">
            <a:extLst>
              <a:ext uri="{FF2B5EF4-FFF2-40B4-BE49-F238E27FC236}">
                <a16:creationId xmlns:a16="http://schemas.microsoft.com/office/drawing/2014/main" id="{278A6EEA-A5A6-1EDC-FA6B-0CB99A4CBE37}"/>
              </a:ext>
            </a:extLst>
          </p:cNvPr>
          <p:cNvSpPr/>
          <p:nvPr/>
        </p:nvSpPr>
        <p:spPr>
          <a:xfrm>
            <a:off x="9711957" y="1204095"/>
            <a:ext cx="1426146" cy="494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Vorschau</a:t>
            </a:r>
          </a:p>
        </p:txBody>
      </p:sp>
      <p:cxnSp>
        <p:nvCxnSpPr>
          <p:cNvPr id="70" name="Gerade Verbindung mit Pfeil 69">
            <a:extLst>
              <a:ext uri="{FF2B5EF4-FFF2-40B4-BE49-F238E27FC236}">
                <a16:creationId xmlns:a16="http://schemas.microsoft.com/office/drawing/2014/main" id="{78D81F4B-9C25-47AF-444C-869A3A8F102F}"/>
              </a:ext>
            </a:extLst>
          </p:cNvPr>
          <p:cNvCxnSpPr>
            <a:endCxn id="37" idx="2"/>
          </p:cNvCxnSpPr>
          <p:nvPr/>
        </p:nvCxnSpPr>
        <p:spPr>
          <a:xfrm flipV="1">
            <a:off x="8103896" y="5758278"/>
            <a:ext cx="3" cy="3067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Gerade Verbindung mit Pfeil 70">
            <a:extLst>
              <a:ext uri="{FF2B5EF4-FFF2-40B4-BE49-F238E27FC236}">
                <a16:creationId xmlns:a16="http://schemas.microsoft.com/office/drawing/2014/main" id="{FAAD5E71-4A3B-9500-C4DF-FE8DF3BDE43F}"/>
              </a:ext>
            </a:extLst>
          </p:cNvPr>
          <p:cNvCxnSpPr/>
          <p:nvPr/>
        </p:nvCxnSpPr>
        <p:spPr>
          <a:xfrm flipV="1">
            <a:off x="8103892" y="4440402"/>
            <a:ext cx="3" cy="3067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Gerade Verbindung mit Pfeil 71">
            <a:extLst>
              <a:ext uri="{FF2B5EF4-FFF2-40B4-BE49-F238E27FC236}">
                <a16:creationId xmlns:a16="http://schemas.microsoft.com/office/drawing/2014/main" id="{3F418B9B-A383-1B42-E0EF-A7B5F10ACB9D}"/>
              </a:ext>
            </a:extLst>
          </p:cNvPr>
          <p:cNvCxnSpPr>
            <a:cxnSpLocks/>
          </p:cNvCxnSpPr>
          <p:nvPr/>
        </p:nvCxnSpPr>
        <p:spPr>
          <a:xfrm flipV="1">
            <a:off x="8058916" y="3105768"/>
            <a:ext cx="0" cy="2917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Gerade Verbindung mit Pfeil 73">
            <a:extLst>
              <a:ext uri="{FF2B5EF4-FFF2-40B4-BE49-F238E27FC236}">
                <a16:creationId xmlns:a16="http://schemas.microsoft.com/office/drawing/2014/main" id="{C4D99519-E428-3593-D6A8-C721421E3F92}"/>
              </a:ext>
            </a:extLst>
          </p:cNvPr>
          <p:cNvCxnSpPr>
            <a:cxnSpLocks/>
          </p:cNvCxnSpPr>
          <p:nvPr/>
        </p:nvCxnSpPr>
        <p:spPr>
          <a:xfrm flipV="1">
            <a:off x="8033156" y="1706315"/>
            <a:ext cx="0" cy="3692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Rechteck 75">
            <a:extLst>
              <a:ext uri="{FF2B5EF4-FFF2-40B4-BE49-F238E27FC236}">
                <a16:creationId xmlns:a16="http://schemas.microsoft.com/office/drawing/2014/main" id="{48E4D24F-6022-BA34-3FB3-D386785E75E3}"/>
              </a:ext>
            </a:extLst>
          </p:cNvPr>
          <p:cNvSpPr/>
          <p:nvPr/>
        </p:nvSpPr>
        <p:spPr>
          <a:xfrm>
            <a:off x="8253485" y="5666492"/>
            <a:ext cx="2087383"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2">
                    <a:lumMod val="75000"/>
                    <a:lumOff val="25000"/>
                  </a:schemeClr>
                </a:solidFill>
              </a:rPr>
              <a:t>Datenmodell definieren</a:t>
            </a:r>
          </a:p>
        </p:txBody>
      </p:sp>
      <p:sp>
        <p:nvSpPr>
          <p:cNvPr id="77" name="Rechteck 76">
            <a:extLst>
              <a:ext uri="{FF2B5EF4-FFF2-40B4-BE49-F238E27FC236}">
                <a16:creationId xmlns:a16="http://schemas.microsoft.com/office/drawing/2014/main" id="{B52F16E7-7845-BC47-07FE-E2BF75023AA1}"/>
              </a:ext>
            </a:extLst>
          </p:cNvPr>
          <p:cNvSpPr/>
          <p:nvPr/>
        </p:nvSpPr>
        <p:spPr>
          <a:xfrm>
            <a:off x="8248252" y="4370869"/>
            <a:ext cx="3040942"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2">
                    <a:lumMod val="75000"/>
                    <a:lumOff val="25000"/>
                  </a:schemeClr>
                </a:solidFill>
              </a:rPr>
              <a:t>Elemente projizieren und anreichern</a:t>
            </a:r>
          </a:p>
        </p:txBody>
      </p:sp>
      <p:sp>
        <p:nvSpPr>
          <p:cNvPr id="78" name="Rechteck 77">
            <a:extLst>
              <a:ext uri="{FF2B5EF4-FFF2-40B4-BE49-F238E27FC236}">
                <a16:creationId xmlns:a16="http://schemas.microsoft.com/office/drawing/2014/main" id="{95EBBAD1-B746-31C9-A3EE-1FAB5709B676}"/>
              </a:ext>
            </a:extLst>
          </p:cNvPr>
          <p:cNvSpPr/>
          <p:nvPr/>
        </p:nvSpPr>
        <p:spPr>
          <a:xfrm>
            <a:off x="8248252" y="3004366"/>
            <a:ext cx="2577899"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2">
                    <a:lumMod val="75000"/>
                    <a:lumOff val="25000"/>
                  </a:schemeClr>
                </a:solidFill>
              </a:rPr>
              <a:t>Gültigkeitsbereich definieren</a:t>
            </a:r>
          </a:p>
        </p:txBody>
      </p:sp>
      <p:sp>
        <p:nvSpPr>
          <p:cNvPr id="79" name="Rechteck 78">
            <a:extLst>
              <a:ext uri="{FF2B5EF4-FFF2-40B4-BE49-F238E27FC236}">
                <a16:creationId xmlns:a16="http://schemas.microsoft.com/office/drawing/2014/main" id="{65AC7570-B2DF-724A-9F00-C60A6F3B7EAA}"/>
              </a:ext>
            </a:extLst>
          </p:cNvPr>
          <p:cNvSpPr/>
          <p:nvPr/>
        </p:nvSpPr>
        <p:spPr>
          <a:xfrm>
            <a:off x="8236077" y="1680951"/>
            <a:ext cx="2667703"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2">
                    <a:lumMod val="75000"/>
                    <a:lumOff val="25000"/>
                  </a:schemeClr>
                </a:solidFill>
              </a:rPr>
              <a:t>An Szenario und Protokoll binden</a:t>
            </a:r>
          </a:p>
        </p:txBody>
      </p:sp>
      <p:pic>
        <p:nvPicPr>
          <p:cNvPr id="82" name="Image 1386">
            <a:extLst>
              <a:ext uri="{FF2B5EF4-FFF2-40B4-BE49-F238E27FC236}">
                <a16:creationId xmlns:a16="http://schemas.microsoft.com/office/drawing/2014/main" id="{8DEE0868-9589-9880-9FD8-E41C27F162CD}"/>
              </a:ext>
            </a:extLst>
          </p:cNvPr>
          <p:cNvPicPr/>
          <p:nvPr/>
        </p:nvPicPr>
        <p:blipFill>
          <a:blip r:embed="rId7" cstate="print"/>
          <a:stretch>
            <a:fillRect/>
          </a:stretch>
        </p:blipFill>
        <p:spPr>
          <a:xfrm>
            <a:off x="9896392" y="709106"/>
            <a:ext cx="1057275" cy="464820"/>
          </a:xfrm>
          <a:prstGeom prst="rect">
            <a:avLst/>
          </a:prstGeom>
        </p:spPr>
      </p:pic>
      <p:cxnSp>
        <p:nvCxnSpPr>
          <p:cNvPr id="84" name="Gerade Verbindung mit Pfeil 83">
            <a:extLst>
              <a:ext uri="{FF2B5EF4-FFF2-40B4-BE49-F238E27FC236}">
                <a16:creationId xmlns:a16="http://schemas.microsoft.com/office/drawing/2014/main" id="{9276B7B1-C74B-F850-39F5-164C801CA637}"/>
              </a:ext>
            </a:extLst>
          </p:cNvPr>
          <p:cNvCxnSpPr>
            <a:stCxn id="48" idx="3"/>
          </p:cNvCxnSpPr>
          <p:nvPr/>
        </p:nvCxnSpPr>
        <p:spPr>
          <a:xfrm>
            <a:off x="8821101" y="1203400"/>
            <a:ext cx="890856" cy="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hteck: abgerundete Ecken 84">
            <a:extLst>
              <a:ext uri="{FF2B5EF4-FFF2-40B4-BE49-F238E27FC236}">
                <a16:creationId xmlns:a16="http://schemas.microsoft.com/office/drawing/2014/main" id="{7D684DEA-E87C-1779-BACB-D492741A2EC7}"/>
              </a:ext>
            </a:extLst>
          </p:cNvPr>
          <p:cNvSpPr/>
          <p:nvPr/>
        </p:nvSpPr>
        <p:spPr>
          <a:xfrm>
            <a:off x="4659861" y="4973809"/>
            <a:ext cx="1017917" cy="561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2">
                    <a:lumMod val="90000"/>
                  </a:schemeClr>
                </a:solidFill>
              </a:rPr>
              <a:t>CDS Rolle</a:t>
            </a:r>
          </a:p>
        </p:txBody>
      </p:sp>
      <p:sp>
        <p:nvSpPr>
          <p:cNvPr id="86" name="Rechteck: abgerundete Ecken 85">
            <a:extLst>
              <a:ext uri="{FF2B5EF4-FFF2-40B4-BE49-F238E27FC236}">
                <a16:creationId xmlns:a16="http://schemas.microsoft.com/office/drawing/2014/main" id="{EDAA8A87-0BD6-C398-F260-69DE2CB37A67}"/>
              </a:ext>
            </a:extLst>
          </p:cNvPr>
          <p:cNvSpPr/>
          <p:nvPr/>
        </p:nvSpPr>
        <p:spPr>
          <a:xfrm>
            <a:off x="2886207" y="4949650"/>
            <a:ext cx="1017917" cy="561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2">
                    <a:lumMod val="90000"/>
                  </a:schemeClr>
                </a:solidFill>
              </a:rPr>
              <a:t>Authority Objekt</a:t>
            </a:r>
          </a:p>
        </p:txBody>
      </p:sp>
      <p:cxnSp>
        <p:nvCxnSpPr>
          <p:cNvPr id="92" name="Gerade Verbindung mit Pfeil 91">
            <a:extLst>
              <a:ext uri="{FF2B5EF4-FFF2-40B4-BE49-F238E27FC236}">
                <a16:creationId xmlns:a16="http://schemas.microsoft.com/office/drawing/2014/main" id="{14FE0AB2-CEFC-ABAF-4DE3-9EBC7AA650B5}"/>
              </a:ext>
            </a:extLst>
          </p:cNvPr>
          <p:cNvCxnSpPr>
            <a:cxnSpLocks/>
            <a:stCxn id="35" idx="1"/>
            <a:endCxn id="85" idx="3"/>
          </p:cNvCxnSpPr>
          <p:nvPr/>
        </p:nvCxnSpPr>
        <p:spPr>
          <a:xfrm flipH="1">
            <a:off x="5677778" y="5249576"/>
            <a:ext cx="1713049" cy="5006"/>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95" name="Gerade Verbindung mit Pfeil 94">
            <a:extLst>
              <a:ext uri="{FF2B5EF4-FFF2-40B4-BE49-F238E27FC236}">
                <a16:creationId xmlns:a16="http://schemas.microsoft.com/office/drawing/2014/main" id="{195B6799-2281-0737-A708-A0F74243CDC5}"/>
              </a:ext>
            </a:extLst>
          </p:cNvPr>
          <p:cNvCxnSpPr>
            <a:cxnSpLocks/>
            <a:stCxn id="85" idx="1"/>
          </p:cNvCxnSpPr>
          <p:nvPr/>
        </p:nvCxnSpPr>
        <p:spPr>
          <a:xfrm flipH="1" flipV="1">
            <a:off x="3893402" y="5253433"/>
            <a:ext cx="766459" cy="1149"/>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97" name="Rechteck 96">
            <a:extLst>
              <a:ext uri="{FF2B5EF4-FFF2-40B4-BE49-F238E27FC236}">
                <a16:creationId xmlns:a16="http://schemas.microsoft.com/office/drawing/2014/main" id="{2D7AA144-F9B7-B720-3ADE-EDB42A703F1B}"/>
              </a:ext>
            </a:extLst>
          </p:cNvPr>
          <p:cNvSpPr/>
          <p:nvPr/>
        </p:nvSpPr>
        <p:spPr>
          <a:xfrm>
            <a:off x="5856695" y="4776946"/>
            <a:ext cx="1199570" cy="4824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2">
                    <a:lumMod val="90000"/>
                  </a:schemeClr>
                </a:solidFill>
              </a:rPr>
              <a:t>Datenzugriffskontrolle</a:t>
            </a:r>
          </a:p>
        </p:txBody>
      </p:sp>
      <p:sp>
        <p:nvSpPr>
          <p:cNvPr id="100" name="Rechteck 99">
            <a:extLst>
              <a:ext uri="{FF2B5EF4-FFF2-40B4-BE49-F238E27FC236}">
                <a16:creationId xmlns:a16="http://schemas.microsoft.com/office/drawing/2014/main" id="{A48F2718-448A-3CAF-97B5-61ACC76257C5}"/>
              </a:ext>
            </a:extLst>
          </p:cNvPr>
          <p:cNvSpPr/>
          <p:nvPr/>
        </p:nvSpPr>
        <p:spPr>
          <a:xfrm>
            <a:off x="812151" y="4710674"/>
            <a:ext cx="10899003" cy="2014979"/>
          </a:xfrm>
          <a:prstGeom prst="rect">
            <a:avLst/>
          </a:prstGeom>
          <a:solidFill>
            <a:schemeClr val="accent1">
              <a:alpha val="11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Textfeld 100">
            <a:extLst>
              <a:ext uri="{FF2B5EF4-FFF2-40B4-BE49-F238E27FC236}">
                <a16:creationId xmlns:a16="http://schemas.microsoft.com/office/drawing/2014/main" id="{C5D694B1-8940-6055-3371-C0E5AC158823}"/>
              </a:ext>
            </a:extLst>
          </p:cNvPr>
          <p:cNvSpPr txBox="1"/>
          <p:nvPr/>
        </p:nvSpPr>
        <p:spPr>
          <a:xfrm>
            <a:off x="802167" y="4710673"/>
            <a:ext cx="668388" cy="369332"/>
          </a:xfrm>
          <a:prstGeom prst="rect">
            <a:avLst/>
          </a:prstGeom>
          <a:noFill/>
        </p:spPr>
        <p:txBody>
          <a:bodyPr wrap="none" rtlCol="0">
            <a:spAutoFit/>
          </a:bodyPr>
          <a:lstStyle/>
          <a:p>
            <a:r>
              <a:rPr lang="de-DE" dirty="0"/>
              <a:t>Tag 1</a:t>
            </a:r>
          </a:p>
        </p:txBody>
      </p:sp>
      <p:sp>
        <p:nvSpPr>
          <p:cNvPr id="102" name="Rechteck 101">
            <a:extLst>
              <a:ext uri="{FF2B5EF4-FFF2-40B4-BE49-F238E27FC236}">
                <a16:creationId xmlns:a16="http://schemas.microsoft.com/office/drawing/2014/main" id="{3E4F55C4-369B-0E1F-9113-9839244EFC65}"/>
              </a:ext>
            </a:extLst>
          </p:cNvPr>
          <p:cNvSpPr/>
          <p:nvPr/>
        </p:nvSpPr>
        <p:spPr>
          <a:xfrm>
            <a:off x="4970090" y="558145"/>
            <a:ext cx="6741064" cy="4152527"/>
          </a:xfrm>
          <a:prstGeom prst="rect">
            <a:avLst/>
          </a:prstGeom>
          <a:solidFill>
            <a:schemeClr val="bg2">
              <a:alpha val="4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Textfeld 102">
            <a:extLst>
              <a:ext uri="{FF2B5EF4-FFF2-40B4-BE49-F238E27FC236}">
                <a16:creationId xmlns:a16="http://schemas.microsoft.com/office/drawing/2014/main" id="{D1EF6EAB-8DCB-E3D2-5D7B-FD12EDF9032F}"/>
              </a:ext>
            </a:extLst>
          </p:cNvPr>
          <p:cNvSpPr txBox="1"/>
          <p:nvPr/>
        </p:nvSpPr>
        <p:spPr>
          <a:xfrm>
            <a:off x="5021462" y="639193"/>
            <a:ext cx="1074538" cy="369332"/>
          </a:xfrm>
          <a:prstGeom prst="rect">
            <a:avLst/>
          </a:prstGeom>
          <a:noFill/>
        </p:spPr>
        <p:txBody>
          <a:bodyPr wrap="square" rtlCol="0">
            <a:spAutoFit/>
          </a:bodyPr>
          <a:lstStyle/>
          <a:p>
            <a:r>
              <a:rPr lang="de-DE" dirty="0"/>
              <a:t>Tag 2</a:t>
            </a:r>
          </a:p>
        </p:txBody>
      </p:sp>
    </p:spTree>
    <p:extLst>
      <p:ext uri="{BB962C8B-B14F-4D97-AF65-F5344CB8AC3E}">
        <p14:creationId xmlns:p14="http://schemas.microsoft.com/office/powerpoint/2010/main" val="3633913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Gerade Verbindung mit Pfeil 20">
            <a:extLst>
              <a:ext uri="{FF2B5EF4-FFF2-40B4-BE49-F238E27FC236}">
                <a16:creationId xmlns:a16="http://schemas.microsoft.com/office/drawing/2014/main" id="{D28765A4-659A-EADD-0403-43CFBCEE9F29}"/>
              </a:ext>
            </a:extLst>
          </p:cNvPr>
          <p:cNvCxnSpPr>
            <a:stCxn id="9" idx="3"/>
          </p:cNvCxnSpPr>
          <p:nvPr/>
        </p:nvCxnSpPr>
        <p:spPr>
          <a:xfrm>
            <a:off x="6397785" y="1359733"/>
            <a:ext cx="1504011" cy="1848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itel 1">
            <a:extLst>
              <a:ext uri="{FF2B5EF4-FFF2-40B4-BE49-F238E27FC236}">
                <a16:creationId xmlns:a16="http://schemas.microsoft.com/office/drawing/2014/main" id="{E0328C78-DB08-E79E-B946-86723257ED5B}"/>
              </a:ext>
            </a:extLst>
          </p:cNvPr>
          <p:cNvSpPr>
            <a:spLocks noGrp="1"/>
          </p:cNvSpPr>
          <p:nvPr>
            <p:ph type="title"/>
          </p:nvPr>
        </p:nvSpPr>
        <p:spPr>
          <a:xfrm>
            <a:off x="831850" y="1709738"/>
            <a:ext cx="10515600" cy="2852737"/>
          </a:xfrm>
        </p:spPr>
        <p:txBody>
          <a:bodyPr vert="horz" lIns="91440" tIns="45720" rIns="91440" bIns="45720" rtlCol="0" anchor="b">
            <a:normAutofit/>
          </a:bodyPr>
          <a:lstStyle/>
          <a:p>
            <a:r>
              <a:rPr lang="en-US" dirty="0"/>
              <a:t>02 - Hands On</a:t>
            </a:r>
          </a:p>
        </p:txBody>
      </p:sp>
      <p:sp>
        <p:nvSpPr>
          <p:cNvPr id="3" name="Inhaltsplatzhalter 2">
            <a:extLst>
              <a:ext uri="{FF2B5EF4-FFF2-40B4-BE49-F238E27FC236}">
                <a16:creationId xmlns:a16="http://schemas.microsoft.com/office/drawing/2014/main" id="{D683759C-DED0-C10E-419B-B453C1A774C8}"/>
              </a:ext>
            </a:extLst>
          </p:cNvPr>
          <p:cNvSpPr>
            <a:spLocks noGrp="1"/>
          </p:cNvSpPr>
          <p:nvPr>
            <p:ph type="body" idx="1"/>
          </p:nvPr>
        </p:nvSpPr>
        <p:spPr>
          <a:xfrm>
            <a:off x="831850" y="4589463"/>
            <a:ext cx="10515600" cy="1500187"/>
          </a:xfrm>
        </p:spPr>
        <p:txBody>
          <a:bodyPr vert="horz" lIns="91440" tIns="45720" rIns="91440" bIns="45720" rtlCol="0">
            <a:normAutofit/>
          </a:bodyPr>
          <a:lstStyle/>
          <a:p>
            <a:r>
              <a:rPr lang="en-US" dirty="0" err="1"/>
              <a:t>Datenbanktabellen</a:t>
            </a:r>
            <a:r>
              <a:rPr lang="en-US" dirty="0"/>
              <a:t> </a:t>
            </a:r>
            <a:r>
              <a:rPr lang="en-US" dirty="0" err="1"/>
              <a:t>erzeugen</a:t>
            </a:r>
            <a:r>
              <a:rPr lang="en-US" dirty="0"/>
              <a:t> und </a:t>
            </a:r>
            <a:r>
              <a:rPr lang="en-US" dirty="0" err="1"/>
              <a:t>befüllen</a:t>
            </a:r>
            <a:br>
              <a:rPr lang="en-US" dirty="0"/>
            </a:br>
            <a:r>
              <a:rPr lang="de-DE" dirty="0"/>
              <a:t>Quelltext im GIT unter </a:t>
            </a:r>
            <a:r>
              <a:rPr lang="de-DE" dirty="0">
                <a:hlinkClick r:id="rId3"/>
              </a:rPr>
              <a:t>Schulung</a:t>
            </a:r>
            <a:endParaRPr lang="de-DE" dirty="0"/>
          </a:p>
        </p:txBody>
      </p:sp>
      <p:pic>
        <p:nvPicPr>
          <p:cNvPr id="5" name="Grafik 4">
            <a:extLst>
              <a:ext uri="{FF2B5EF4-FFF2-40B4-BE49-F238E27FC236}">
                <a16:creationId xmlns:a16="http://schemas.microsoft.com/office/drawing/2014/main" id="{0582EF2D-3171-70D5-F461-AC7C73F3E6FC}"/>
              </a:ext>
            </a:extLst>
          </p:cNvPr>
          <p:cNvPicPr>
            <a:picLocks noChangeAspect="1"/>
          </p:cNvPicPr>
          <p:nvPr/>
        </p:nvPicPr>
        <p:blipFill>
          <a:blip r:embed="rId4"/>
          <a:stretch>
            <a:fillRect/>
          </a:stretch>
        </p:blipFill>
        <p:spPr>
          <a:xfrm>
            <a:off x="6666208" y="451381"/>
            <a:ext cx="5103644" cy="3128581"/>
          </a:xfrm>
          <a:prstGeom prst="rect">
            <a:avLst/>
          </a:prstGeom>
        </p:spPr>
      </p:pic>
      <p:sp>
        <p:nvSpPr>
          <p:cNvPr id="7" name="Rechteck: abgerundete Ecken 6">
            <a:extLst>
              <a:ext uri="{FF2B5EF4-FFF2-40B4-BE49-F238E27FC236}">
                <a16:creationId xmlns:a16="http://schemas.microsoft.com/office/drawing/2014/main" id="{BA1B8A0A-0F41-6E84-DB55-B18C5F3797BA}"/>
              </a:ext>
            </a:extLst>
          </p:cNvPr>
          <p:cNvSpPr/>
          <p:nvPr/>
        </p:nvSpPr>
        <p:spPr>
          <a:xfrm>
            <a:off x="4653799" y="632390"/>
            <a:ext cx="1743987" cy="3078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Tabelleneigenschaften</a:t>
            </a:r>
          </a:p>
        </p:txBody>
      </p:sp>
      <p:sp>
        <p:nvSpPr>
          <p:cNvPr id="9" name="Rechteck: abgerundete Ecken 8">
            <a:extLst>
              <a:ext uri="{FF2B5EF4-FFF2-40B4-BE49-F238E27FC236}">
                <a16:creationId xmlns:a16="http://schemas.microsoft.com/office/drawing/2014/main" id="{7A9ABA71-8950-0EBC-CF96-BCFF664C0185}"/>
              </a:ext>
            </a:extLst>
          </p:cNvPr>
          <p:cNvSpPr/>
          <p:nvPr/>
        </p:nvSpPr>
        <p:spPr>
          <a:xfrm>
            <a:off x="4653798" y="1205788"/>
            <a:ext cx="1743987" cy="3078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Schlüsselfelder</a:t>
            </a:r>
          </a:p>
        </p:txBody>
      </p:sp>
      <p:sp>
        <p:nvSpPr>
          <p:cNvPr id="11" name="Rechteck: abgerundete Ecken 10">
            <a:extLst>
              <a:ext uri="{FF2B5EF4-FFF2-40B4-BE49-F238E27FC236}">
                <a16:creationId xmlns:a16="http://schemas.microsoft.com/office/drawing/2014/main" id="{D3257E8B-6EA8-657B-6913-EC465B07FBC3}"/>
              </a:ext>
            </a:extLst>
          </p:cNvPr>
          <p:cNvSpPr/>
          <p:nvPr/>
        </p:nvSpPr>
        <p:spPr>
          <a:xfrm>
            <a:off x="4653797" y="1544964"/>
            <a:ext cx="1743987" cy="3078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rPr>
              <a:t>Ref</a:t>
            </a:r>
            <a:r>
              <a:rPr lang="de-DE" sz="1200" dirty="0">
                <a:solidFill>
                  <a:schemeClr val="tx1"/>
                </a:solidFill>
              </a:rPr>
              <a:t>. zu </a:t>
            </a:r>
            <a:r>
              <a:rPr lang="de-DE" sz="1200" dirty="0" err="1">
                <a:solidFill>
                  <a:schemeClr val="tx1"/>
                </a:solidFill>
              </a:rPr>
              <a:t>WährungsCode</a:t>
            </a:r>
            <a:endParaRPr lang="de-DE" sz="1200" dirty="0">
              <a:solidFill>
                <a:schemeClr val="tx1"/>
              </a:solidFill>
            </a:endParaRPr>
          </a:p>
        </p:txBody>
      </p:sp>
      <p:sp>
        <p:nvSpPr>
          <p:cNvPr id="12" name="Rechteck: abgerundete Ecken 11">
            <a:extLst>
              <a:ext uri="{FF2B5EF4-FFF2-40B4-BE49-F238E27FC236}">
                <a16:creationId xmlns:a16="http://schemas.microsoft.com/office/drawing/2014/main" id="{99C2C04B-977E-A9D9-CCDA-DF62D51EA255}"/>
              </a:ext>
            </a:extLst>
          </p:cNvPr>
          <p:cNvSpPr/>
          <p:nvPr/>
        </p:nvSpPr>
        <p:spPr>
          <a:xfrm>
            <a:off x="4653797" y="1931586"/>
            <a:ext cx="1743987" cy="3078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Feldliste</a:t>
            </a:r>
          </a:p>
        </p:txBody>
      </p:sp>
      <p:sp>
        <p:nvSpPr>
          <p:cNvPr id="13" name="Rechteck: abgerundete Ecken 12">
            <a:extLst>
              <a:ext uri="{FF2B5EF4-FFF2-40B4-BE49-F238E27FC236}">
                <a16:creationId xmlns:a16="http://schemas.microsoft.com/office/drawing/2014/main" id="{70A7A7F4-AA56-CE2C-4BB7-FADABA7027DE}"/>
              </a:ext>
            </a:extLst>
          </p:cNvPr>
          <p:cNvSpPr/>
          <p:nvPr/>
        </p:nvSpPr>
        <p:spPr>
          <a:xfrm>
            <a:off x="4682552" y="2916863"/>
            <a:ext cx="1743987" cy="3078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Datenvorschau</a:t>
            </a:r>
          </a:p>
        </p:txBody>
      </p:sp>
      <p:cxnSp>
        <p:nvCxnSpPr>
          <p:cNvPr id="15" name="Gerade Verbindung mit Pfeil 14">
            <a:extLst>
              <a:ext uri="{FF2B5EF4-FFF2-40B4-BE49-F238E27FC236}">
                <a16:creationId xmlns:a16="http://schemas.microsoft.com/office/drawing/2014/main" id="{E55CFA91-B660-5800-467C-E9BF25AD7F5B}"/>
              </a:ext>
            </a:extLst>
          </p:cNvPr>
          <p:cNvCxnSpPr>
            <a:stCxn id="13" idx="3"/>
          </p:cNvCxnSpPr>
          <p:nvPr/>
        </p:nvCxnSpPr>
        <p:spPr>
          <a:xfrm>
            <a:off x="6426539" y="3070808"/>
            <a:ext cx="1302729" cy="1539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Gerade Verbindung mit Pfeil 16">
            <a:extLst>
              <a:ext uri="{FF2B5EF4-FFF2-40B4-BE49-F238E27FC236}">
                <a16:creationId xmlns:a16="http://schemas.microsoft.com/office/drawing/2014/main" id="{66E13EBB-8B34-4B0F-A5A1-309987DCE58C}"/>
              </a:ext>
            </a:extLst>
          </p:cNvPr>
          <p:cNvCxnSpPr>
            <a:stCxn id="12" idx="3"/>
          </p:cNvCxnSpPr>
          <p:nvPr/>
        </p:nvCxnSpPr>
        <p:spPr>
          <a:xfrm flipV="1">
            <a:off x="6397784" y="2015671"/>
            <a:ext cx="1504012" cy="698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Gerade Verbindung mit Pfeil 18">
            <a:extLst>
              <a:ext uri="{FF2B5EF4-FFF2-40B4-BE49-F238E27FC236}">
                <a16:creationId xmlns:a16="http://schemas.microsoft.com/office/drawing/2014/main" id="{E9851539-7C86-9977-18AB-D01F6CA4E5AE}"/>
              </a:ext>
            </a:extLst>
          </p:cNvPr>
          <p:cNvCxnSpPr>
            <a:stCxn id="11" idx="3"/>
          </p:cNvCxnSpPr>
          <p:nvPr/>
        </p:nvCxnSpPr>
        <p:spPr>
          <a:xfrm>
            <a:off x="6397784" y="1698909"/>
            <a:ext cx="1547144" cy="1947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Gerade Verbindung mit Pfeil 24">
            <a:extLst>
              <a:ext uri="{FF2B5EF4-FFF2-40B4-BE49-F238E27FC236}">
                <a16:creationId xmlns:a16="http://schemas.microsoft.com/office/drawing/2014/main" id="{061BF009-6F8E-AF71-CB81-409E49A4564C}"/>
              </a:ext>
            </a:extLst>
          </p:cNvPr>
          <p:cNvCxnSpPr>
            <a:stCxn id="7" idx="3"/>
          </p:cNvCxnSpPr>
          <p:nvPr/>
        </p:nvCxnSpPr>
        <p:spPr>
          <a:xfrm>
            <a:off x="6397786" y="786335"/>
            <a:ext cx="1443625" cy="419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274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0328C78-DB08-E79E-B946-86723257ED5B}"/>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03 - Hands On</a:t>
            </a:r>
          </a:p>
        </p:txBody>
      </p:sp>
      <p:sp>
        <p:nvSpPr>
          <p:cNvPr id="3" name="Inhaltsplatzhalter 2">
            <a:extLst>
              <a:ext uri="{FF2B5EF4-FFF2-40B4-BE49-F238E27FC236}">
                <a16:creationId xmlns:a16="http://schemas.microsoft.com/office/drawing/2014/main" id="{D683759C-DED0-C10E-419B-B453C1A774C8}"/>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dirty="0" err="1">
                <a:solidFill>
                  <a:schemeClr val="tx1"/>
                </a:solidFill>
                <a:latin typeface="+mn-lt"/>
                <a:ea typeface="+mn-ea"/>
                <a:cs typeface="+mn-cs"/>
              </a:rPr>
              <a:t>Einfache</a:t>
            </a:r>
            <a:r>
              <a:rPr lang="en-US" kern="1200" dirty="0">
                <a:solidFill>
                  <a:schemeClr val="tx1"/>
                </a:solidFill>
                <a:latin typeface="+mn-lt"/>
                <a:ea typeface="+mn-ea"/>
                <a:cs typeface="+mn-cs"/>
              </a:rPr>
              <a:t> CDS Views </a:t>
            </a:r>
            <a:r>
              <a:rPr lang="en-US" kern="1200" dirty="0" err="1">
                <a:solidFill>
                  <a:schemeClr val="tx1"/>
                </a:solidFill>
                <a:latin typeface="+mn-lt"/>
                <a:ea typeface="+mn-ea"/>
                <a:cs typeface="+mn-cs"/>
              </a:rPr>
              <a:t>erzeugen</a:t>
            </a:r>
            <a:br>
              <a:rPr lang="en-US" kern="1200" dirty="0">
                <a:solidFill>
                  <a:schemeClr val="tx1"/>
                </a:solidFill>
                <a:latin typeface="+mn-lt"/>
                <a:ea typeface="+mn-ea"/>
                <a:cs typeface="+mn-cs"/>
              </a:rPr>
            </a:br>
            <a:r>
              <a:rPr lang="en-US" sz="1400" dirty="0" err="1"/>
              <a:t>Musterlösung</a:t>
            </a:r>
            <a:r>
              <a:rPr lang="en-US" sz="1400" dirty="0"/>
              <a:t> </a:t>
            </a:r>
            <a:r>
              <a:rPr lang="en-US" sz="1400" dirty="0" err="1"/>
              <a:t>im</a:t>
            </a:r>
            <a:r>
              <a:rPr lang="en-US" sz="1400" dirty="0"/>
              <a:t> GIT </a:t>
            </a:r>
            <a:r>
              <a:rPr lang="en-US" sz="1400" dirty="0" err="1"/>
              <a:t>unter</a:t>
            </a:r>
            <a:r>
              <a:rPr lang="en-US" sz="1400" dirty="0"/>
              <a:t> </a:t>
            </a:r>
            <a:r>
              <a:rPr lang="en-US" sz="1400" dirty="0">
                <a:hlinkClick r:id="rId3">
                  <a:extLst>
                    <a:ext uri="{A12FA001-AC4F-418D-AE19-62706E023703}">
                      <ahyp:hlinkClr xmlns:ahyp="http://schemas.microsoft.com/office/drawing/2018/hyperlinkcolor" val="tx"/>
                    </a:ext>
                  </a:extLst>
                </a:hlinkClick>
              </a:rPr>
              <a:t>Schulung</a:t>
            </a:r>
            <a:endParaRPr lang="en-US" sz="1400" dirty="0"/>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474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D5A20896-D624-B4C6-E2F8-8CD496C23041}"/>
              </a:ext>
            </a:extLst>
          </p:cNvPr>
          <p:cNvSpPr>
            <a:spLocks noGrp="1"/>
          </p:cNvSpPr>
          <p:nvPr>
            <p:ph type="title"/>
          </p:nvPr>
        </p:nvSpPr>
        <p:spPr>
          <a:xfrm>
            <a:off x="686834" y="1153572"/>
            <a:ext cx="3200400" cy="4461163"/>
          </a:xfrm>
        </p:spPr>
        <p:txBody>
          <a:bodyPr>
            <a:normAutofit/>
          </a:bodyPr>
          <a:lstStyle/>
          <a:p>
            <a:r>
              <a:rPr lang="de-DE" sz="4100">
                <a:solidFill>
                  <a:srgbClr val="FFFFFF"/>
                </a:solidFill>
              </a:rPr>
              <a:t>Unterschied Assoziationen und Joins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Inhaltsplatzhalter 4">
            <a:extLst>
              <a:ext uri="{FF2B5EF4-FFF2-40B4-BE49-F238E27FC236}">
                <a16:creationId xmlns:a16="http://schemas.microsoft.com/office/drawing/2014/main" id="{018A719B-493B-7558-D831-0BC3C9701462}"/>
              </a:ext>
            </a:extLst>
          </p:cNvPr>
          <p:cNvSpPr>
            <a:spLocks noGrp="1"/>
          </p:cNvSpPr>
          <p:nvPr>
            <p:ph idx="1"/>
          </p:nvPr>
        </p:nvSpPr>
        <p:spPr>
          <a:xfrm>
            <a:off x="4447308" y="591344"/>
            <a:ext cx="6906491" cy="5585619"/>
          </a:xfrm>
        </p:spPr>
        <p:txBody>
          <a:bodyPr anchor="ctr">
            <a:normAutofit/>
          </a:bodyPr>
          <a:lstStyle/>
          <a:p>
            <a:r>
              <a:rPr lang="de-DE" dirty="0"/>
              <a:t>„</a:t>
            </a:r>
            <a:r>
              <a:rPr lang="de-DE" dirty="0" err="1"/>
              <a:t>Join</a:t>
            </a:r>
            <a:r>
              <a:rPr lang="de-DE" dirty="0"/>
              <a:t> on </a:t>
            </a:r>
            <a:r>
              <a:rPr lang="de-DE" dirty="0" err="1"/>
              <a:t>demand</a:t>
            </a:r>
            <a:r>
              <a:rPr lang="de-DE" dirty="0"/>
              <a:t>“</a:t>
            </a:r>
          </a:p>
          <a:p>
            <a:r>
              <a:rPr lang="de-DE" dirty="0"/>
              <a:t>Technisch gesehen sind beide Optionen ähnlich. Der Hauptunterschied besteht darin, dass die über die Assoziation verbundenen Tabellen nur dann ausgewählt werden, wenn der Aufrufer (z. B. die SELECT-Anweisung in ABAP) mindestens ein Feld der Bezugstabelle haben möchte.</a:t>
            </a:r>
          </a:p>
        </p:txBody>
      </p:sp>
    </p:spTree>
    <p:extLst>
      <p:ext uri="{BB962C8B-B14F-4D97-AF65-F5344CB8AC3E}">
        <p14:creationId xmlns:p14="http://schemas.microsoft.com/office/powerpoint/2010/main" val="4171748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328C78-DB08-E79E-B946-86723257ED5B}"/>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04 - Hands On</a:t>
            </a:r>
          </a:p>
        </p:txBody>
      </p:sp>
      <p:sp>
        <p:nvSpPr>
          <p:cNvPr id="3" name="Inhaltsplatzhalter 2">
            <a:extLst>
              <a:ext uri="{FF2B5EF4-FFF2-40B4-BE49-F238E27FC236}">
                <a16:creationId xmlns:a16="http://schemas.microsoft.com/office/drawing/2014/main" id="{D683759C-DED0-C10E-419B-B453C1A774C8}"/>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dirty="0" err="1">
                <a:solidFill>
                  <a:schemeClr val="tx1"/>
                </a:solidFill>
                <a:latin typeface="+mn-lt"/>
                <a:ea typeface="+mn-ea"/>
                <a:cs typeface="+mn-cs"/>
              </a:rPr>
              <a:t>Assoziationen</a:t>
            </a:r>
            <a:r>
              <a:rPr lang="en-US" kern="1200" dirty="0">
                <a:solidFill>
                  <a:schemeClr val="tx1"/>
                </a:solidFill>
                <a:latin typeface="+mn-lt"/>
                <a:ea typeface="+mn-ea"/>
                <a:cs typeface="+mn-cs"/>
              </a:rPr>
              <a:t> </a:t>
            </a:r>
            <a:r>
              <a:rPr lang="en-US" kern="1200" dirty="0" err="1">
                <a:solidFill>
                  <a:schemeClr val="tx1"/>
                </a:solidFill>
                <a:latin typeface="+mn-lt"/>
                <a:ea typeface="+mn-ea"/>
                <a:cs typeface="+mn-cs"/>
              </a:rPr>
              <a:t>erstellen</a:t>
            </a:r>
            <a:br>
              <a:rPr lang="en-US" kern="1200" dirty="0">
                <a:solidFill>
                  <a:schemeClr val="tx1"/>
                </a:solidFill>
                <a:latin typeface="+mn-lt"/>
                <a:ea typeface="+mn-ea"/>
                <a:cs typeface="+mn-cs"/>
              </a:rPr>
            </a:br>
            <a:r>
              <a:rPr lang="en-US" sz="1400" dirty="0" err="1"/>
              <a:t>Musterlösung</a:t>
            </a:r>
            <a:r>
              <a:rPr lang="en-US" sz="1400" dirty="0"/>
              <a:t> </a:t>
            </a:r>
            <a:r>
              <a:rPr lang="en-US" sz="1400" dirty="0" err="1"/>
              <a:t>im</a:t>
            </a:r>
            <a:r>
              <a:rPr lang="en-US" sz="1400" dirty="0"/>
              <a:t> GIT </a:t>
            </a:r>
            <a:r>
              <a:rPr lang="en-US" sz="1400" dirty="0" err="1"/>
              <a:t>unter</a:t>
            </a:r>
            <a:r>
              <a:rPr lang="en-US" sz="1400" dirty="0"/>
              <a:t> </a:t>
            </a:r>
            <a:r>
              <a:rPr lang="en-US" sz="1400" dirty="0">
                <a:hlinkClick r:id="rId3">
                  <a:extLst>
                    <a:ext uri="{A12FA001-AC4F-418D-AE19-62706E023703}">
                      <ahyp:hlinkClr xmlns:ahyp="http://schemas.microsoft.com/office/drawing/2018/hyperlinkcolor" val="tx"/>
                    </a:ext>
                  </a:extLst>
                </a:hlinkClick>
              </a:rPr>
              <a:t>Schulung</a:t>
            </a:r>
            <a:endParaRPr lang="en-US" sz="1400" dirty="0"/>
          </a:p>
        </p:txBody>
      </p:sp>
    </p:spTree>
    <p:extLst>
      <p:ext uri="{BB962C8B-B14F-4D97-AF65-F5344CB8AC3E}">
        <p14:creationId xmlns:p14="http://schemas.microsoft.com/office/powerpoint/2010/main" val="3771740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9AB7C45-35E2-7AE1-208D-73529A6DC6B9}"/>
              </a:ext>
            </a:extLst>
          </p:cNvPr>
          <p:cNvSpPr>
            <a:spLocks noGrp="1"/>
          </p:cNvSpPr>
          <p:nvPr>
            <p:ph type="title"/>
          </p:nvPr>
        </p:nvSpPr>
        <p:spPr>
          <a:xfrm>
            <a:off x="686834" y="1153572"/>
            <a:ext cx="3200400" cy="4461163"/>
          </a:xfrm>
        </p:spPr>
        <p:txBody>
          <a:bodyPr>
            <a:normAutofit/>
          </a:bodyPr>
          <a:lstStyle/>
          <a:p>
            <a:r>
              <a:rPr lang="de-DE">
                <a:solidFill>
                  <a:srgbClr val="FFFFFF"/>
                </a:solidFill>
              </a:rPr>
              <a:t>Root entity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platzhalter 2">
            <a:extLst>
              <a:ext uri="{FF2B5EF4-FFF2-40B4-BE49-F238E27FC236}">
                <a16:creationId xmlns:a16="http://schemas.microsoft.com/office/drawing/2014/main" id="{E9BB3323-A9E8-B647-75BE-1CF99A8E191B}"/>
              </a:ext>
            </a:extLst>
          </p:cNvPr>
          <p:cNvSpPr>
            <a:spLocks noGrp="1"/>
          </p:cNvSpPr>
          <p:nvPr>
            <p:ph idx="1"/>
          </p:nvPr>
        </p:nvSpPr>
        <p:spPr>
          <a:xfrm>
            <a:off x="4447308" y="591344"/>
            <a:ext cx="6906491" cy="5585619"/>
          </a:xfrm>
        </p:spPr>
        <p:txBody>
          <a:bodyPr anchor="ctr">
            <a:normAutofit/>
          </a:bodyPr>
          <a:lstStyle/>
          <a:p>
            <a:r>
              <a:rPr lang="de-DE" dirty="0"/>
              <a:t>Mit einer Root-View-Entität können wir nun jede View-Entität als mögliches Business-Objekt (BO) definieren. </a:t>
            </a:r>
          </a:p>
          <a:p>
            <a:r>
              <a:rPr lang="de-DE" dirty="0"/>
              <a:t>Dieses BO kann später in der SAP </a:t>
            </a:r>
            <a:r>
              <a:rPr lang="de-DE" dirty="0" err="1"/>
              <a:t>RESTful</a:t>
            </a:r>
            <a:r>
              <a:rPr lang="de-DE" dirty="0"/>
              <a:t>-Anwendungsprogrammierung verwendet werden.</a:t>
            </a:r>
          </a:p>
        </p:txBody>
      </p:sp>
    </p:spTree>
    <p:extLst>
      <p:ext uri="{BB962C8B-B14F-4D97-AF65-F5344CB8AC3E}">
        <p14:creationId xmlns:p14="http://schemas.microsoft.com/office/powerpoint/2010/main" val="4138680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328C78-DB08-E79E-B946-86723257ED5B}"/>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05 - Hands On</a:t>
            </a:r>
          </a:p>
        </p:txBody>
      </p:sp>
      <p:sp>
        <p:nvSpPr>
          <p:cNvPr id="3" name="Inhaltsplatzhalter 2">
            <a:extLst>
              <a:ext uri="{FF2B5EF4-FFF2-40B4-BE49-F238E27FC236}">
                <a16:creationId xmlns:a16="http://schemas.microsoft.com/office/drawing/2014/main" id="{D683759C-DED0-C10E-419B-B453C1A774C8}"/>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dirty="0">
                <a:solidFill>
                  <a:schemeClr val="tx1"/>
                </a:solidFill>
                <a:latin typeface="+mn-lt"/>
                <a:ea typeface="+mn-ea"/>
                <a:cs typeface="+mn-cs"/>
              </a:rPr>
              <a:t>Root entity</a:t>
            </a:r>
            <a:br>
              <a:rPr lang="en-US" kern="1200" dirty="0">
                <a:solidFill>
                  <a:schemeClr val="tx1"/>
                </a:solidFill>
                <a:latin typeface="+mn-lt"/>
                <a:ea typeface="+mn-ea"/>
                <a:cs typeface="+mn-cs"/>
              </a:rPr>
            </a:br>
            <a:r>
              <a:rPr lang="en-US" sz="1400" dirty="0" err="1"/>
              <a:t>Musterlösung</a:t>
            </a:r>
            <a:r>
              <a:rPr lang="en-US" sz="1400" dirty="0"/>
              <a:t> </a:t>
            </a:r>
            <a:r>
              <a:rPr lang="en-US" sz="1400" dirty="0" err="1"/>
              <a:t>im</a:t>
            </a:r>
            <a:r>
              <a:rPr lang="en-US" sz="1400" dirty="0"/>
              <a:t> GIT </a:t>
            </a:r>
            <a:r>
              <a:rPr lang="en-US" sz="1400" dirty="0" err="1"/>
              <a:t>unter</a:t>
            </a:r>
            <a:r>
              <a:rPr lang="en-US" sz="1400" dirty="0"/>
              <a:t> </a:t>
            </a:r>
            <a:r>
              <a:rPr lang="en-US" sz="1400" dirty="0">
                <a:hlinkClick r:id="rId2">
                  <a:extLst>
                    <a:ext uri="{A12FA001-AC4F-418D-AE19-62706E023703}">
                      <ahyp:hlinkClr xmlns:ahyp="http://schemas.microsoft.com/office/drawing/2018/hyperlinkcolor" val="tx"/>
                    </a:ext>
                  </a:extLst>
                </a:hlinkClick>
              </a:rPr>
              <a:t>Schulung</a:t>
            </a:r>
            <a:endParaRPr lang="en-US" sz="1400" dirty="0"/>
          </a:p>
        </p:txBody>
      </p:sp>
    </p:spTree>
    <p:extLst>
      <p:ext uri="{BB962C8B-B14F-4D97-AF65-F5344CB8AC3E}">
        <p14:creationId xmlns:p14="http://schemas.microsoft.com/office/powerpoint/2010/main" val="1941303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DAD7628-3384-EEBA-256A-11286EF2C107}"/>
              </a:ext>
            </a:extLst>
          </p:cNvPr>
          <p:cNvSpPr>
            <a:spLocks noGrp="1"/>
          </p:cNvSpPr>
          <p:nvPr>
            <p:ph type="title"/>
          </p:nvPr>
        </p:nvSpPr>
        <p:spPr>
          <a:xfrm>
            <a:off x="1171074" y="1396686"/>
            <a:ext cx="3240506" cy="4064628"/>
          </a:xfrm>
        </p:spPr>
        <p:txBody>
          <a:bodyPr>
            <a:normAutofit/>
          </a:bodyPr>
          <a:lstStyle/>
          <a:p>
            <a:r>
              <a:rPr lang="de-DE" dirty="0">
                <a:solidFill>
                  <a:srgbClr val="FFFFFF"/>
                </a:solidFill>
              </a:rPr>
              <a:t>Assoziation und Komposition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10431D98-B330-4808-1393-31D8E2BB83AE}"/>
              </a:ext>
            </a:extLst>
          </p:cNvPr>
          <p:cNvSpPr>
            <a:spLocks noGrp="1"/>
          </p:cNvSpPr>
          <p:nvPr>
            <p:ph idx="1"/>
          </p:nvPr>
        </p:nvSpPr>
        <p:spPr>
          <a:xfrm>
            <a:off x="5370153" y="1526033"/>
            <a:ext cx="5536397" cy="3935281"/>
          </a:xfrm>
        </p:spPr>
        <p:txBody>
          <a:bodyPr>
            <a:normAutofit/>
          </a:bodyPr>
          <a:lstStyle/>
          <a:p>
            <a:r>
              <a:rPr lang="de-DE" sz="2200" dirty="0"/>
              <a:t>Eine CDS-Komposition ist eine spezialisierte/strengere Form der CDS-Assoziation, die die CDS-Entität als übergeordnete Entität des Kompositionsziels definiert. </a:t>
            </a:r>
          </a:p>
          <a:p>
            <a:r>
              <a:rPr lang="de-DE" sz="2200" dirty="0"/>
              <a:t>Die Ziel-Entität der Komposition ist die untergeordnete Entität und muss eine TO-PARENT-Assoziation zu ihrer übergeordneten Entität definieren.</a:t>
            </a:r>
          </a:p>
          <a:p>
            <a:r>
              <a:rPr lang="de-DE" sz="2200" dirty="0"/>
              <a:t>Existentielle Abhängigkeit, welche für uns ebenfalls im RAP-Kontext wichtig ist.</a:t>
            </a:r>
          </a:p>
        </p:txBody>
      </p:sp>
    </p:spTree>
    <p:extLst>
      <p:ext uri="{BB962C8B-B14F-4D97-AF65-F5344CB8AC3E}">
        <p14:creationId xmlns:p14="http://schemas.microsoft.com/office/powerpoint/2010/main" val="1561608953"/>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D3D3106-6958-DB6B-2122-DC068C43447A}"/>
              </a:ext>
            </a:extLst>
          </p:cNvPr>
          <p:cNvSpPr>
            <a:spLocks noGrp="1"/>
          </p:cNvSpPr>
          <p:nvPr>
            <p:ph type="title"/>
          </p:nvPr>
        </p:nvSpPr>
        <p:spPr>
          <a:xfrm>
            <a:off x="466345" y="548640"/>
            <a:ext cx="4308773" cy="5431536"/>
          </a:xfrm>
        </p:spPr>
        <p:txBody>
          <a:bodyPr>
            <a:normAutofit/>
          </a:bodyPr>
          <a:lstStyle/>
          <a:p>
            <a:r>
              <a:rPr lang="de-DE" sz="5400" dirty="0"/>
              <a:t>Agenda</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6A5F91F0-8EED-3ECD-B673-DF7F9C5D1BE4}"/>
              </a:ext>
            </a:extLst>
          </p:cNvPr>
          <p:cNvSpPr>
            <a:spLocks noGrp="1"/>
          </p:cNvSpPr>
          <p:nvPr>
            <p:ph idx="1"/>
          </p:nvPr>
        </p:nvSpPr>
        <p:spPr>
          <a:xfrm>
            <a:off x="5126418" y="552091"/>
            <a:ext cx="6224335" cy="5431536"/>
          </a:xfrm>
        </p:spPr>
        <p:txBody>
          <a:bodyPr anchor="ctr">
            <a:normAutofit/>
          </a:bodyPr>
          <a:lstStyle/>
          <a:p>
            <a:pPr marL="0" indent="0">
              <a:buNone/>
            </a:pPr>
            <a:r>
              <a:rPr lang="de-DE" sz="2200" dirty="0"/>
              <a:t>Tag 1 – Modellierung CDS Views</a:t>
            </a:r>
          </a:p>
          <a:p>
            <a:pPr marL="914400" lvl="1" indent="-457200">
              <a:buAutoNum type="arabicPeriod"/>
            </a:pPr>
            <a:r>
              <a:rPr lang="de-DE" sz="1800" dirty="0"/>
              <a:t>Erläutern </a:t>
            </a:r>
            <a:r>
              <a:rPr lang="de-DE" sz="1800" dirty="0" err="1"/>
              <a:t>Obj.orientiertes</a:t>
            </a:r>
            <a:r>
              <a:rPr lang="de-DE" sz="1800" dirty="0"/>
              <a:t> Modell und Clean Core</a:t>
            </a:r>
          </a:p>
          <a:p>
            <a:pPr marL="914400" lvl="1" indent="-457200">
              <a:buAutoNum type="arabicPeriod"/>
            </a:pPr>
            <a:r>
              <a:rPr lang="de-DE" sz="1800" dirty="0"/>
              <a:t>Arbeiten mit CDS Views</a:t>
            </a:r>
          </a:p>
          <a:p>
            <a:pPr marL="914400" lvl="1" indent="-457200">
              <a:buAutoNum type="arabicPeriod"/>
            </a:pPr>
            <a:r>
              <a:rPr lang="de-DE" sz="1800" dirty="0"/>
              <a:t>Aufsetzen Datenmodell auf DB Tabellen</a:t>
            </a:r>
          </a:p>
          <a:p>
            <a:pPr marL="914400" lvl="1" indent="-457200">
              <a:buAutoNum type="arabicPeriod"/>
            </a:pPr>
            <a:r>
              <a:rPr lang="de-DE" sz="1800" dirty="0"/>
              <a:t>CDS View Entitäten</a:t>
            </a:r>
          </a:p>
          <a:p>
            <a:pPr marL="914400" lvl="1" indent="-457200">
              <a:buAutoNum type="arabicPeriod"/>
            </a:pPr>
            <a:r>
              <a:rPr lang="de-DE" sz="1800" dirty="0"/>
              <a:t>Business Objekte aus CDS View Entitäten</a:t>
            </a:r>
          </a:p>
          <a:p>
            <a:pPr marL="914400" lvl="1" indent="-457200">
              <a:buAutoNum type="arabicPeriod"/>
            </a:pPr>
            <a:r>
              <a:rPr lang="de-DE" sz="1800" dirty="0"/>
              <a:t>CDS View Selektionen und SQL Features</a:t>
            </a:r>
          </a:p>
          <a:p>
            <a:pPr marL="457200" lvl="1" indent="0">
              <a:buNone/>
            </a:pPr>
            <a:endParaRPr lang="de-DE" sz="1800" dirty="0"/>
          </a:p>
          <a:p>
            <a:pPr marL="0" indent="0">
              <a:buNone/>
            </a:pPr>
            <a:r>
              <a:rPr lang="de-DE" sz="2200" dirty="0"/>
              <a:t>Tag 2 – Erweitern, Projizieren und Konsumieren von CDS Views</a:t>
            </a:r>
          </a:p>
          <a:p>
            <a:pPr marL="914400" lvl="1" indent="-457200">
              <a:buAutoNum type="arabicPeriod"/>
            </a:pPr>
            <a:r>
              <a:rPr lang="de-DE" sz="1800" dirty="0"/>
              <a:t>CDS Views erweitern</a:t>
            </a:r>
          </a:p>
          <a:p>
            <a:pPr marL="914400" lvl="1" indent="-457200">
              <a:buAutoNum type="arabicPeriod"/>
            </a:pPr>
            <a:r>
              <a:rPr lang="de-DE" sz="1800" dirty="0"/>
              <a:t>AMDP Funktionen</a:t>
            </a:r>
          </a:p>
          <a:p>
            <a:pPr marL="914400" lvl="1" indent="-457200">
              <a:buAutoNum type="arabicPeriod"/>
            </a:pPr>
            <a:r>
              <a:rPr lang="de-DE" sz="1800" dirty="0"/>
              <a:t>Verknüpfen und Anlegen von CDS Wertehilfen</a:t>
            </a:r>
          </a:p>
          <a:p>
            <a:pPr marL="914400" lvl="1" indent="-457200">
              <a:buAutoNum type="arabicPeriod"/>
            </a:pPr>
            <a:r>
              <a:rPr lang="de-DE" sz="1800" dirty="0"/>
              <a:t>CDS Cubes und Analytical </a:t>
            </a:r>
            <a:r>
              <a:rPr lang="de-DE" sz="1800" dirty="0" err="1"/>
              <a:t>Queries</a:t>
            </a:r>
            <a:endParaRPr lang="de-DE" sz="1800" dirty="0"/>
          </a:p>
          <a:p>
            <a:pPr marL="914400" lvl="1" indent="-457200">
              <a:buAutoNum type="arabicPeriod"/>
            </a:pPr>
            <a:r>
              <a:rPr lang="de-DE" sz="1800" dirty="0"/>
              <a:t>Konsumieren von CDS Views (</a:t>
            </a:r>
            <a:r>
              <a:rPr lang="de-DE" sz="1800" dirty="0" err="1"/>
              <a:t>OData</a:t>
            </a:r>
            <a:r>
              <a:rPr lang="de-DE" sz="1800" dirty="0"/>
              <a:t> Services, Web)</a:t>
            </a:r>
          </a:p>
          <a:p>
            <a:pPr marL="457200" indent="-457200">
              <a:buAutoNum type="arabicPeriod"/>
            </a:pPr>
            <a:endParaRPr lang="de-DE" sz="2200" dirty="0"/>
          </a:p>
        </p:txBody>
      </p:sp>
      <p:sp>
        <p:nvSpPr>
          <p:cNvPr id="3" name="Textplatzhalter 6">
            <a:extLst>
              <a:ext uri="{FF2B5EF4-FFF2-40B4-BE49-F238E27FC236}">
                <a16:creationId xmlns:a16="http://schemas.microsoft.com/office/drawing/2014/main" id="{796120AA-CD4E-8425-4336-A1BBF1CDBD71}"/>
              </a:ext>
            </a:extLst>
          </p:cNvPr>
          <p:cNvSpPr txBox="1">
            <a:spLocks/>
          </p:cNvSpPr>
          <p:nvPr/>
        </p:nvSpPr>
        <p:spPr>
          <a:xfrm>
            <a:off x="5144706" y="3122648"/>
            <a:ext cx="6224335" cy="2749832"/>
          </a:xfrm>
          <a:prstGeom prst="rect">
            <a:avLst/>
          </a:prstGeom>
          <a:solidFill>
            <a:schemeClr val="bg2">
              <a:alpha val="60000"/>
            </a:schemeClr>
          </a:solidFill>
          <a:ln>
            <a:no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28600">
              <a:buFont typeface="Arial" panose="020B0604020202020204" pitchFamily="34" charset="0"/>
              <a:buChar char="•"/>
            </a:pPr>
            <a:endParaRPr lang="en-US" sz="1400" i="1" dirty="0"/>
          </a:p>
        </p:txBody>
      </p:sp>
      <p:sp>
        <p:nvSpPr>
          <p:cNvPr id="4" name="Textplatzhalter 6">
            <a:extLst>
              <a:ext uri="{FF2B5EF4-FFF2-40B4-BE49-F238E27FC236}">
                <a16:creationId xmlns:a16="http://schemas.microsoft.com/office/drawing/2014/main" id="{A0619938-6347-9BE4-E102-D010C7D00F96}"/>
              </a:ext>
            </a:extLst>
          </p:cNvPr>
          <p:cNvSpPr txBox="1">
            <a:spLocks/>
          </p:cNvSpPr>
          <p:nvPr/>
        </p:nvSpPr>
        <p:spPr>
          <a:xfrm>
            <a:off x="5144705" y="580883"/>
            <a:ext cx="6206047" cy="2430617"/>
          </a:xfrm>
          <a:prstGeom prst="rect">
            <a:avLst/>
          </a:prstGeom>
          <a:solidFill>
            <a:schemeClr val="accent1">
              <a:alpha val="26000"/>
            </a:schemeClr>
          </a:solidFill>
          <a:ln>
            <a:solidFill>
              <a:schemeClr val="accent1">
                <a:shade val="15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a:endParaRPr lang="en-US" sz="1400" dirty="0"/>
          </a:p>
        </p:txBody>
      </p:sp>
    </p:spTree>
    <p:extLst>
      <p:ext uri="{BB962C8B-B14F-4D97-AF65-F5344CB8AC3E}">
        <p14:creationId xmlns:p14="http://schemas.microsoft.com/office/powerpoint/2010/main" val="429582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328C78-DB08-E79E-B946-86723257ED5B}"/>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06 - Hands On</a:t>
            </a:r>
          </a:p>
        </p:txBody>
      </p:sp>
      <p:sp>
        <p:nvSpPr>
          <p:cNvPr id="3" name="Inhaltsplatzhalter 2">
            <a:extLst>
              <a:ext uri="{FF2B5EF4-FFF2-40B4-BE49-F238E27FC236}">
                <a16:creationId xmlns:a16="http://schemas.microsoft.com/office/drawing/2014/main" id="{D683759C-DED0-C10E-419B-B453C1A774C8}"/>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dirty="0" err="1">
                <a:solidFill>
                  <a:schemeClr val="tx1"/>
                </a:solidFill>
              </a:rPr>
              <a:t>Kompositionen</a:t>
            </a:r>
            <a:r>
              <a:rPr lang="en-US" dirty="0">
                <a:solidFill>
                  <a:schemeClr val="tx1"/>
                </a:solidFill>
              </a:rPr>
              <a:t> </a:t>
            </a:r>
            <a:r>
              <a:rPr lang="en-US" dirty="0" err="1">
                <a:solidFill>
                  <a:schemeClr val="tx1"/>
                </a:solidFill>
              </a:rPr>
              <a:t>erstellen</a:t>
            </a:r>
            <a:br>
              <a:rPr lang="en-US" kern="1200" dirty="0">
                <a:solidFill>
                  <a:schemeClr val="tx1"/>
                </a:solidFill>
                <a:latin typeface="+mn-lt"/>
                <a:ea typeface="+mn-ea"/>
                <a:cs typeface="+mn-cs"/>
              </a:rPr>
            </a:br>
            <a:r>
              <a:rPr lang="en-US" sz="1400" dirty="0" err="1"/>
              <a:t>Musterlösung</a:t>
            </a:r>
            <a:r>
              <a:rPr lang="en-US" sz="1400" dirty="0"/>
              <a:t> </a:t>
            </a:r>
            <a:r>
              <a:rPr lang="en-US" sz="1400" dirty="0" err="1"/>
              <a:t>im</a:t>
            </a:r>
            <a:r>
              <a:rPr lang="en-US" sz="1400" dirty="0"/>
              <a:t> GIT </a:t>
            </a:r>
            <a:r>
              <a:rPr lang="en-US" sz="1400" dirty="0" err="1"/>
              <a:t>unter</a:t>
            </a:r>
            <a:r>
              <a:rPr lang="en-US" sz="1400" dirty="0"/>
              <a:t> </a:t>
            </a:r>
            <a:r>
              <a:rPr lang="en-US" sz="1400" dirty="0">
                <a:hlinkClick r:id="rId3">
                  <a:extLst>
                    <a:ext uri="{A12FA001-AC4F-418D-AE19-62706E023703}">
                      <ahyp:hlinkClr xmlns:ahyp="http://schemas.microsoft.com/office/drawing/2018/hyperlinkcolor" val="tx"/>
                    </a:ext>
                  </a:extLst>
                </a:hlinkClick>
              </a:rPr>
              <a:t>Schulung</a:t>
            </a:r>
            <a:endParaRPr lang="en-US" sz="1400" dirty="0"/>
          </a:p>
        </p:txBody>
      </p:sp>
    </p:spTree>
    <p:extLst>
      <p:ext uri="{BB962C8B-B14F-4D97-AF65-F5344CB8AC3E}">
        <p14:creationId xmlns:p14="http://schemas.microsoft.com/office/powerpoint/2010/main" val="901345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0F77F70-24E1-AD32-36FF-A15CB479EB22}"/>
              </a:ext>
            </a:extLst>
          </p:cNvPr>
          <p:cNvSpPr>
            <a:spLocks noGrp="1"/>
          </p:cNvSpPr>
          <p:nvPr>
            <p:ph type="title"/>
          </p:nvPr>
        </p:nvSpPr>
        <p:spPr>
          <a:xfrm>
            <a:off x="841248" y="548640"/>
            <a:ext cx="3600860" cy="5431536"/>
          </a:xfrm>
        </p:spPr>
        <p:txBody>
          <a:bodyPr>
            <a:normAutofit/>
          </a:bodyPr>
          <a:lstStyle/>
          <a:p>
            <a:r>
              <a:rPr lang="de-DE" sz="5400" dirty="0"/>
              <a:t>07 - Quiz</a:t>
            </a:r>
          </a:p>
        </p:txBody>
      </p:sp>
      <p:sp>
        <p:nvSpPr>
          <p:cNvPr id="1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33A1FCF9-CE4D-0C54-0B09-8F34BACD6713}"/>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Was ist eine Entität?</a:t>
            </a:r>
          </a:p>
          <a:p>
            <a:pPr marL="457200" indent="-457200">
              <a:buAutoNum type="arabicPeriod"/>
            </a:pPr>
            <a:r>
              <a:rPr lang="de-DE" sz="2200" dirty="0"/>
              <a:t>Was ist ein Business Objekt (BO)?</a:t>
            </a:r>
          </a:p>
          <a:p>
            <a:pPr marL="457200" indent="-457200">
              <a:buAutoNum type="arabicPeriod"/>
            </a:pPr>
            <a:r>
              <a:rPr lang="de-DE" sz="2200" dirty="0"/>
              <a:t>Was ist der Unterschied zwischen einer CDS-View mit „</a:t>
            </a:r>
            <a:r>
              <a:rPr lang="de-DE" sz="2200" dirty="0" err="1"/>
              <a:t>define</a:t>
            </a:r>
            <a:r>
              <a:rPr lang="de-DE" sz="2200" dirty="0"/>
              <a:t> </a:t>
            </a:r>
            <a:r>
              <a:rPr lang="de-DE" sz="2200" dirty="0" err="1"/>
              <a:t>view</a:t>
            </a:r>
            <a:r>
              <a:rPr lang="de-DE" sz="2200" dirty="0"/>
              <a:t>...“ und “</a:t>
            </a:r>
            <a:r>
              <a:rPr lang="de-DE" sz="2200" dirty="0" err="1"/>
              <a:t>define</a:t>
            </a:r>
            <a:r>
              <a:rPr lang="de-DE" sz="2200" dirty="0"/>
              <a:t> </a:t>
            </a:r>
            <a:r>
              <a:rPr lang="de-DE" sz="2200" dirty="0" err="1"/>
              <a:t>view</a:t>
            </a:r>
            <a:r>
              <a:rPr lang="de-DE" sz="2200" dirty="0"/>
              <a:t> </a:t>
            </a:r>
            <a:r>
              <a:rPr lang="de-DE" sz="2200" dirty="0" err="1"/>
              <a:t>entity</a:t>
            </a:r>
            <a:r>
              <a:rPr lang="de-DE" sz="2200" dirty="0"/>
              <a:t>...“.</a:t>
            </a:r>
          </a:p>
          <a:p>
            <a:pPr marL="457200" indent="-457200">
              <a:buAutoNum type="arabicPeriod"/>
            </a:pPr>
            <a:r>
              <a:rPr lang="de-DE" sz="2200" dirty="0"/>
              <a:t>Was sind Assoziationen? Ziehe einen Vergleich zu einem herkömmlichen </a:t>
            </a:r>
            <a:r>
              <a:rPr lang="de-DE" sz="2200" dirty="0" err="1"/>
              <a:t>Join</a:t>
            </a:r>
            <a:r>
              <a:rPr lang="de-DE" sz="2200" dirty="0"/>
              <a:t>.</a:t>
            </a:r>
          </a:p>
          <a:p>
            <a:pPr marL="457200" indent="-457200">
              <a:buAutoNum type="arabicPeriod"/>
            </a:pPr>
            <a:r>
              <a:rPr lang="de-DE" sz="2200" dirty="0"/>
              <a:t>Wofür werden Kompositionen verwendet?</a:t>
            </a:r>
          </a:p>
          <a:p>
            <a:pPr marL="457200" indent="-457200">
              <a:buAutoNum type="arabicPeriod"/>
            </a:pPr>
            <a:r>
              <a:rPr lang="de-DE" sz="2200" dirty="0"/>
              <a:t>Beschreibe den Grundaufbau einer CDS.</a:t>
            </a:r>
          </a:p>
          <a:p>
            <a:pPr marL="457200" indent="-457200">
              <a:buAutoNum type="arabicPeriod"/>
            </a:pPr>
            <a:r>
              <a:rPr lang="de-DE" sz="2200" dirty="0"/>
              <a:t>Wozu dienen Annotationen?</a:t>
            </a:r>
          </a:p>
        </p:txBody>
      </p:sp>
    </p:spTree>
    <p:extLst>
      <p:ext uri="{BB962C8B-B14F-4D97-AF65-F5344CB8AC3E}">
        <p14:creationId xmlns:p14="http://schemas.microsoft.com/office/powerpoint/2010/main" val="117242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a:t>SQL Features</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Praktische Übung</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678207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417728B-FC25-15D6-7ABD-1BF910C4F422}"/>
              </a:ext>
            </a:extLst>
          </p:cNvPr>
          <p:cNvSpPr>
            <a:spLocks noGrp="1"/>
          </p:cNvSpPr>
          <p:nvPr>
            <p:ph type="title"/>
          </p:nvPr>
        </p:nvSpPr>
        <p:spPr>
          <a:xfrm>
            <a:off x="630936" y="502920"/>
            <a:ext cx="3612674" cy="1463040"/>
          </a:xfrm>
        </p:spPr>
        <p:txBody>
          <a:bodyPr vert="horz" lIns="91440" tIns="45720" rIns="91440" bIns="45720" rtlCol="0" anchor="ctr">
            <a:normAutofit/>
          </a:bodyPr>
          <a:lstStyle/>
          <a:p>
            <a:r>
              <a:rPr lang="en-US" sz="4800" kern="1200" dirty="0">
                <a:solidFill>
                  <a:schemeClr val="tx1"/>
                </a:solidFill>
                <a:latin typeface="+mj-lt"/>
                <a:ea typeface="+mj-ea"/>
                <a:cs typeface="+mj-cs"/>
              </a:rPr>
              <a:t>07 - Hands on</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7ADEA24F-F939-2467-4F28-18BB5AFA27F4}"/>
              </a:ext>
            </a:extLst>
          </p:cNvPr>
          <p:cNvSpPr>
            <a:spLocks noGrp="1"/>
          </p:cNvSpPr>
          <p:nvPr>
            <p:ph sz="half" idx="1"/>
          </p:nvPr>
        </p:nvSpPr>
        <p:spPr>
          <a:xfrm>
            <a:off x="4654295" y="502920"/>
            <a:ext cx="6894576" cy="1463040"/>
          </a:xfrm>
        </p:spPr>
        <p:txBody>
          <a:bodyPr vert="horz" lIns="91440" tIns="45720" rIns="91440" bIns="45720" rtlCol="0" anchor="ctr">
            <a:normAutofit lnSpcReduction="10000"/>
          </a:bodyPr>
          <a:lstStyle/>
          <a:p>
            <a:pPr marL="457200" indent="-457200">
              <a:buAutoNum type="arabicPeriod"/>
            </a:pPr>
            <a:r>
              <a:rPr lang="en-US" sz="2200" dirty="0"/>
              <a:t>Teste </a:t>
            </a:r>
            <a:r>
              <a:rPr lang="en-US" sz="2200" dirty="0" err="1"/>
              <a:t>ob</a:t>
            </a:r>
            <a:r>
              <a:rPr lang="en-US" sz="2200" dirty="0"/>
              <a:t> Cross Client </a:t>
            </a:r>
            <a:r>
              <a:rPr lang="en-US" sz="2200" dirty="0" err="1"/>
              <a:t>Selektionen</a:t>
            </a:r>
            <a:r>
              <a:rPr lang="en-US" sz="2200" dirty="0"/>
              <a:t> auf CDS-Views </a:t>
            </a:r>
            <a:r>
              <a:rPr lang="en-US" sz="2200" dirty="0" err="1"/>
              <a:t>ebenfalls</a:t>
            </a:r>
            <a:r>
              <a:rPr lang="en-US" sz="2200" dirty="0"/>
              <a:t> </a:t>
            </a:r>
            <a:r>
              <a:rPr lang="en-US" sz="2200" dirty="0" err="1"/>
              <a:t>möglich</a:t>
            </a:r>
            <a:r>
              <a:rPr lang="en-US" sz="2200" dirty="0"/>
              <a:t> </a:t>
            </a:r>
            <a:r>
              <a:rPr lang="en-US" sz="2200" dirty="0" err="1"/>
              <a:t>sind</a:t>
            </a:r>
            <a:r>
              <a:rPr lang="en-US" sz="2200" dirty="0"/>
              <a:t>.</a:t>
            </a:r>
          </a:p>
          <a:p>
            <a:pPr marL="457200" indent="-457200">
              <a:buAutoNum type="arabicPeriod"/>
            </a:pPr>
            <a:r>
              <a:rPr lang="en-US" sz="2200" dirty="0" err="1"/>
              <a:t>Erstelle</a:t>
            </a:r>
            <a:r>
              <a:rPr lang="en-US" sz="2200" dirty="0"/>
              <a:t> </a:t>
            </a:r>
            <a:r>
              <a:rPr lang="en-US" sz="2200" dirty="0" err="1"/>
              <a:t>hierzu</a:t>
            </a:r>
            <a:r>
              <a:rPr lang="en-US" sz="2200" dirty="0"/>
              <a:t> </a:t>
            </a:r>
            <a:r>
              <a:rPr lang="en-US" sz="2200" dirty="0" err="1"/>
              <a:t>einen</a:t>
            </a:r>
            <a:r>
              <a:rPr lang="en-US" sz="2200" dirty="0"/>
              <a:t> Report.</a:t>
            </a:r>
          </a:p>
          <a:p>
            <a:pPr marL="457200" indent="-457200">
              <a:buAutoNum type="arabicPeriod"/>
            </a:pPr>
            <a:r>
              <a:rPr lang="en-US" sz="2200" dirty="0" err="1"/>
              <a:t>Nutze</a:t>
            </a:r>
            <a:r>
              <a:rPr lang="en-US" sz="2200" dirty="0"/>
              <a:t> </a:t>
            </a:r>
            <a:r>
              <a:rPr lang="en-US" sz="2200" dirty="0" err="1"/>
              <a:t>eine</a:t>
            </a:r>
            <a:r>
              <a:rPr lang="en-US" sz="2200" dirty="0"/>
              <a:t> von </a:t>
            </a:r>
            <a:r>
              <a:rPr lang="en-US" sz="2200" dirty="0" err="1"/>
              <a:t>dir</a:t>
            </a:r>
            <a:r>
              <a:rPr lang="en-US" sz="2200" dirty="0"/>
              <a:t> </a:t>
            </a:r>
            <a:r>
              <a:rPr lang="en-US" sz="2200" dirty="0" err="1"/>
              <a:t>erstellte</a:t>
            </a:r>
            <a:r>
              <a:rPr lang="en-US" sz="2200" dirty="0"/>
              <a:t> CDS.</a:t>
            </a:r>
          </a:p>
        </p:txBody>
      </p:sp>
      <p:pic>
        <p:nvPicPr>
          <p:cNvPr id="5" name="Inhaltsplatzhalter 4">
            <a:extLst>
              <a:ext uri="{FF2B5EF4-FFF2-40B4-BE49-F238E27FC236}">
                <a16:creationId xmlns:a16="http://schemas.microsoft.com/office/drawing/2014/main" id="{70AE1321-B2E4-5947-EC29-B1151EA3B9C5}"/>
              </a:ext>
            </a:extLst>
          </p:cNvPr>
          <p:cNvPicPr>
            <a:picLocks noGrp="1" noChangeAspect="1"/>
          </p:cNvPicPr>
          <p:nvPr>
            <p:ph sz="half" idx="2"/>
          </p:nvPr>
        </p:nvPicPr>
        <p:blipFill>
          <a:blip r:embed="rId3"/>
          <a:stretch>
            <a:fillRect/>
          </a:stretch>
        </p:blipFill>
        <p:spPr>
          <a:xfrm>
            <a:off x="630936" y="3124230"/>
            <a:ext cx="10917936" cy="2292764"/>
          </a:xfrm>
          <a:prstGeom prst="rect">
            <a:avLst/>
          </a:prstGeom>
        </p:spPr>
      </p:pic>
    </p:spTree>
    <p:extLst>
      <p:ext uri="{BB962C8B-B14F-4D97-AF65-F5344CB8AC3E}">
        <p14:creationId xmlns:p14="http://schemas.microsoft.com/office/powerpoint/2010/main" val="3643573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D3D3106-6958-DB6B-2122-DC068C43447A}"/>
              </a:ext>
            </a:extLst>
          </p:cNvPr>
          <p:cNvSpPr>
            <a:spLocks noGrp="1"/>
          </p:cNvSpPr>
          <p:nvPr>
            <p:ph type="title"/>
          </p:nvPr>
        </p:nvSpPr>
        <p:spPr>
          <a:xfrm>
            <a:off x="466345" y="548640"/>
            <a:ext cx="4308773" cy="5431536"/>
          </a:xfrm>
        </p:spPr>
        <p:txBody>
          <a:bodyPr>
            <a:normAutofit/>
          </a:bodyPr>
          <a:lstStyle/>
          <a:p>
            <a:r>
              <a:rPr lang="de-DE" sz="5400" dirty="0"/>
              <a:t>08 - Hands 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4">
            <a:extLst>
              <a:ext uri="{FF2B5EF4-FFF2-40B4-BE49-F238E27FC236}">
                <a16:creationId xmlns:a16="http://schemas.microsoft.com/office/drawing/2014/main" id="{6A5F91F0-8EED-3ECD-B673-DF7F9C5D1BE4}"/>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Schreibe einen Report mit einem Select, welches Werte aus Sales Order Item und dem Produkt Header wiedergibt. </a:t>
            </a:r>
          </a:p>
          <a:p>
            <a:pPr marL="457200" indent="-457200">
              <a:buAutoNum type="arabicPeriod"/>
            </a:pPr>
            <a:endParaRPr lang="de-DE" sz="2200" dirty="0"/>
          </a:p>
        </p:txBody>
      </p:sp>
    </p:spTree>
    <p:extLst>
      <p:ext uri="{BB962C8B-B14F-4D97-AF65-F5344CB8AC3E}">
        <p14:creationId xmlns:p14="http://schemas.microsoft.com/office/powerpoint/2010/main" val="3694745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5D684F9-C80F-B3AD-67B7-E38E29CB406C}"/>
              </a:ext>
            </a:extLst>
          </p:cNvPr>
          <p:cNvSpPr>
            <a:spLocks noGrp="1"/>
          </p:cNvSpPr>
          <p:nvPr>
            <p:ph type="title"/>
          </p:nvPr>
        </p:nvSpPr>
        <p:spPr>
          <a:xfrm>
            <a:off x="402336" y="548640"/>
            <a:ext cx="4270248" cy="5431536"/>
          </a:xfrm>
        </p:spPr>
        <p:txBody>
          <a:bodyPr>
            <a:normAutofit/>
          </a:bodyPr>
          <a:lstStyle/>
          <a:p>
            <a:r>
              <a:rPr lang="de-DE" sz="5400" dirty="0"/>
              <a:t>09 - Hands 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99BF3C91-4584-644B-B612-910E78BC6963}"/>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Schreibe ein Programm, welches die Daten aus der Sales Order </a:t>
            </a:r>
            <a:r>
              <a:rPr lang="de-DE" sz="2200" dirty="0" err="1"/>
              <a:t>Scheduleline</a:t>
            </a:r>
            <a:r>
              <a:rPr lang="de-DE" sz="2200" dirty="0"/>
              <a:t> selektiert.</a:t>
            </a:r>
          </a:p>
          <a:p>
            <a:pPr marL="457200" indent="-457200">
              <a:buAutoNum type="arabicPeriod"/>
            </a:pPr>
            <a:r>
              <a:rPr lang="de-DE" sz="2200" dirty="0"/>
              <a:t>Gib Daten aus dem Header, den Items, dem Produkt sowie den Produkttext zurück.</a:t>
            </a:r>
          </a:p>
          <a:p>
            <a:pPr marL="457200" indent="-457200">
              <a:buAutoNum type="arabicPeriod"/>
            </a:pPr>
            <a:r>
              <a:rPr lang="de-DE" sz="2200" dirty="0"/>
              <a:t>Was fällt dir beim Produkttext auf?</a:t>
            </a:r>
          </a:p>
          <a:p>
            <a:pPr marL="457200" indent="-457200">
              <a:buAutoNum type="arabicPeriod"/>
            </a:pPr>
            <a:r>
              <a:rPr lang="de-DE" sz="2200" dirty="0"/>
              <a:t>Wie kann das Problem umgangen werden?</a:t>
            </a:r>
          </a:p>
          <a:p>
            <a:endParaRPr lang="de-DE" sz="2200" dirty="0"/>
          </a:p>
          <a:p>
            <a:endParaRPr lang="de-DE" sz="2200" dirty="0"/>
          </a:p>
        </p:txBody>
      </p:sp>
    </p:spTree>
    <p:extLst>
      <p:ext uri="{BB962C8B-B14F-4D97-AF65-F5344CB8AC3E}">
        <p14:creationId xmlns:p14="http://schemas.microsoft.com/office/powerpoint/2010/main" val="699775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078321C-1A22-D20C-0FA3-87E6CF35A2B8}"/>
              </a:ext>
            </a:extLst>
          </p:cNvPr>
          <p:cNvSpPr>
            <a:spLocks noGrp="1"/>
          </p:cNvSpPr>
          <p:nvPr>
            <p:ph type="title"/>
          </p:nvPr>
        </p:nvSpPr>
        <p:spPr>
          <a:xfrm>
            <a:off x="329184" y="548640"/>
            <a:ext cx="4224528" cy="5431536"/>
          </a:xfrm>
        </p:spPr>
        <p:txBody>
          <a:bodyPr>
            <a:normAutofit/>
          </a:bodyPr>
          <a:lstStyle/>
          <a:p>
            <a:r>
              <a:rPr lang="de-DE" sz="5400" dirty="0"/>
              <a:t>10 - Hands On</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CEE0BE9C-49F8-D5D8-395C-1A793840AD8F}"/>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Schaue dir den CDS View </a:t>
            </a:r>
            <a:r>
              <a:rPr lang="de-DE" sz="2200" dirty="0" err="1"/>
              <a:t>Z_ViewWithOptionalParameters</a:t>
            </a:r>
            <a:r>
              <a:rPr lang="de-DE" sz="2200" dirty="0"/>
              <a:t> an.</a:t>
            </a:r>
          </a:p>
          <a:p>
            <a:pPr marL="457200" indent="-457200">
              <a:buAutoNum type="arabicPeriod"/>
            </a:pPr>
            <a:r>
              <a:rPr lang="de-DE" sz="2200" dirty="0"/>
              <a:t>Schreibe einen Report, der ein Select mit dem heutigen System-Datum nutzt</a:t>
            </a:r>
            <a:br>
              <a:rPr lang="de-DE" sz="2200" dirty="0"/>
            </a:br>
            <a:r>
              <a:rPr lang="de-DE" sz="2200" dirty="0">
                <a:latin typeface="Courier New" panose="02070309020205020404" pitchFamily="49" charset="0"/>
                <a:cs typeface="Courier New" panose="02070309020205020404" pitchFamily="49" charset="0"/>
              </a:rPr>
              <a:t>Select * from ... ( </a:t>
            </a:r>
            <a:r>
              <a:rPr lang="de-DE" sz="2200" dirty="0" err="1">
                <a:latin typeface="Courier New" panose="02070309020205020404" pitchFamily="49" charset="0"/>
                <a:cs typeface="Courier New" panose="02070309020205020404" pitchFamily="49" charset="0"/>
              </a:rPr>
              <a:t>p_parameter</a:t>
            </a:r>
            <a:r>
              <a:rPr lang="de-DE" sz="2200" dirty="0">
                <a:latin typeface="Courier New" panose="02070309020205020404" pitchFamily="49" charset="0"/>
                <a:cs typeface="Courier New" panose="02070309020205020404" pitchFamily="49" charset="0"/>
              </a:rPr>
              <a:t> = ... ) </a:t>
            </a:r>
          </a:p>
          <a:p>
            <a:pPr marL="457200" indent="-457200">
              <a:buAutoNum type="arabicPeriod"/>
            </a:pPr>
            <a:r>
              <a:rPr lang="de-DE" sz="2200" dirty="0"/>
              <a:t>Nutze auch die weiteren Parameter in deinem Report (mit </a:t>
            </a:r>
            <a:r>
              <a:rPr lang="de-DE" sz="2200" dirty="0" err="1"/>
              <a:t>Z_ViewWithParameters</a:t>
            </a:r>
            <a:r>
              <a:rPr lang="de-DE" sz="2200" dirty="0"/>
              <a:t>)</a:t>
            </a:r>
          </a:p>
        </p:txBody>
      </p:sp>
    </p:spTree>
    <p:extLst>
      <p:ext uri="{BB962C8B-B14F-4D97-AF65-F5344CB8AC3E}">
        <p14:creationId xmlns:p14="http://schemas.microsoft.com/office/powerpoint/2010/main" val="2921120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C963F26-CF11-D512-C011-14ECC5C2FBCA}"/>
              </a:ext>
            </a:extLst>
          </p:cNvPr>
          <p:cNvSpPr>
            <a:spLocks noGrp="1"/>
          </p:cNvSpPr>
          <p:nvPr>
            <p:ph type="title"/>
          </p:nvPr>
        </p:nvSpPr>
        <p:spPr>
          <a:xfrm>
            <a:off x="365760" y="502920"/>
            <a:ext cx="3685032" cy="1463040"/>
          </a:xfrm>
        </p:spPr>
        <p:txBody>
          <a:bodyPr vert="horz" lIns="91440" tIns="45720" rIns="91440" bIns="45720" rtlCol="0" anchor="ctr">
            <a:normAutofit/>
          </a:bodyPr>
          <a:lstStyle/>
          <a:p>
            <a:r>
              <a:rPr lang="en-US" sz="4800" kern="1200" dirty="0">
                <a:solidFill>
                  <a:schemeClr val="tx1"/>
                </a:solidFill>
                <a:latin typeface="+mj-lt"/>
                <a:ea typeface="+mj-ea"/>
                <a:cs typeface="+mj-cs"/>
              </a:rPr>
              <a:t>11 - Hands On</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nhaltsplatzhalter 3">
            <a:extLst>
              <a:ext uri="{FF2B5EF4-FFF2-40B4-BE49-F238E27FC236}">
                <a16:creationId xmlns:a16="http://schemas.microsoft.com/office/drawing/2014/main" id="{4C8B369F-F0B3-BB1E-4BE6-2636028D056D}"/>
              </a:ext>
            </a:extLst>
          </p:cNvPr>
          <p:cNvSpPr>
            <a:spLocks noGrp="1"/>
          </p:cNvSpPr>
          <p:nvPr>
            <p:ph sz="half" idx="1"/>
          </p:nvPr>
        </p:nvSpPr>
        <p:spPr>
          <a:xfrm>
            <a:off x="4654295" y="502920"/>
            <a:ext cx="6894576" cy="1463040"/>
          </a:xfrm>
        </p:spPr>
        <p:txBody>
          <a:bodyPr vert="horz" lIns="91440" tIns="45720" rIns="91440" bIns="45720" rtlCol="0" anchor="ctr">
            <a:normAutofit/>
          </a:bodyPr>
          <a:lstStyle/>
          <a:p>
            <a:pPr marL="457200" indent="-457200">
              <a:buAutoNum type="arabicPeriod"/>
            </a:pPr>
            <a:r>
              <a:rPr lang="en-US" sz="2000" dirty="0" err="1"/>
              <a:t>Schreibe</a:t>
            </a:r>
            <a:r>
              <a:rPr lang="en-US" sz="2000" dirty="0"/>
              <a:t> </a:t>
            </a:r>
            <a:r>
              <a:rPr lang="en-US" sz="2000" dirty="0" err="1"/>
              <a:t>einen</a:t>
            </a:r>
            <a:r>
              <a:rPr lang="en-US" sz="2000" dirty="0"/>
              <a:t> Report der </a:t>
            </a:r>
            <a:r>
              <a:rPr lang="en-US" sz="2000" dirty="0" err="1"/>
              <a:t>ein</a:t>
            </a:r>
            <a:r>
              <a:rPr lang="en-US" sz="2000" dirty="0"/>
              <a:t> Select Distinct </a:t>
            </a:r>
            <a:r>
              <a:rPr lang="en-US" sz="2000" dirty="0" err="1"/>
              <a:t>durchführt</a:t>
            </a:r>
            <a:r>
              <a:rPr lang="en-US" sz="2000" dirty="0"/>
              <a:t>.</a:t>
            </a:r>
          </a:p>
          <a:p>
            <a:pPr marL="457200" indent="-457200">
              <a:buAutoNum type="arabicPeriod"/>
            </a:pPr>
            <a:r>
              <a:rPr lang="en-US" sz="2000" dirty="0" err="1"/>
              <a:t>Wozu</a:t>
            </a:r>
            <a:r>
              <a:rPr lang="en-US" sz="2000" dirty="0"/>
              <a:t> </a:t>
            </a:r>
            <a:r>
              <a:rPr lang="en-US" sz="2000" dirty="0" err="1"/>
              <a:t>dient</a:t>
            </a:r>
            <a:r>
              <a:rPr lang="en-US" sz="2000" dirty="0"/>
              <a:t> Distinct?</a:t>
            </a:r>
          </a:p>
          <a:p>
            <a:pPr marL="457200" indent="-457200">
              <a:buAutoNum type="arabicPeriod"/>
            </a:pPr>
            <a:r>
              <a:rPr lang="en-US" sz="2000" dirty="0" err="1"/>
              <a:t>Schreibe</a:t>
            </a:r>
            <a:r>
              <a:rPr lang="en-US" sz="2000" dirty="0"/>
              <a:t> </a:t>
            </a:r>
            <a:r>
              <a:rPr lang="en-US" sz="2000" dirty="0" err="1"/>
              <a:t>ein</a:t>
            </a:r>
            <a:r>
              <a:rPr lang="en-US" sz="2000" dirty="0"/>
              <a:t> CDS View der den Distinct </a:t>
            </a:r>
            <a:r>
              <a:rPr lang="en-US" sz="2000" dirty="0" err="1"/>
              <a:t>Befehl</a:t>
            </a:r>
            <a:r>
              <a:rPr lang="en-US" sz="2000" dirty="0"/>
              <a:t> </a:t>
            </a:r>
            <a:r>
              <a:rPr lang="en-US" sz="2000" dirty="0" err="1"/>
              <a:t>nutzt</a:t>
            </a:r>
            <a:r>
              <a:rPr lang="en-US" sz="2000" dirty="0"/>
              <a:t>.</a:t>
            </a:r>
          </a:p>
        </p:txBody>
      </p:sp>
      <p:pic>
        <p:nvPicPr>
          <p:cNvPr id="6" name="Inhaltsplatzhalter 5">
            <a:extLst>
              <a:ext uri="{FF2B5EF4-FFF2-40B4-BE49-F238E27FC236}">
                <a16:creationId xmlns:a16="http://schemas.microsoft.com/office/drawing/2014/main" id="{535F2F11-6804-106C-1525-5EC91A2FD9D9}"/>
              </a:ext>
            </a:extLst>
          </p:cNvPr>
          <p:cNvPicPr>
            <a:picLocks noGrp="1" noChangeAspect="1"/>
          </p:cNvPicPr>
          <p:nvPr>
            <p:ph sz="half" idx="2"/>
          </p:nvPr>
        </p:nvPicPr>
        <p:blipFill>
          <a:blip r:embed="rId2"/>
          <a:stretch>
            <a:fillRect/>
          </a:stretch>
        </p:blipFill>
        <p:spPr>
          <a:xfrm>
            <a:off x="630936" y="3178819"/>
            <a:ext cx="10917936" cy="2183586"/>
          </a:xfrm>
          <a:prstGeom prst="rect">
            <a:avLst/>
          </a:prstGeom>
        </p:spPr>
      </p:pic>
    </p:spTree>
    <p:extLst>
      <p:ext uri="{BB962C8B-B14F-4D97-AF65-F5344CB8AC3E}">
        <p14:creationId xmlns:p14="http://schemas.microsoft.com/office/powerpoint/2010/main" val="3860775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el 4">
            <a:extLst>
              <a:ext uri="{FF2B5EF4-FFF2-40B4-BE49-F238E27FC236}">
                <a16:creationId xmlns:a16="http://schemas.microsoft.com/office/drawing/2014/main" id="{2D9C2BFB-15E0-BD6B-5104-D1EF8467B620}"/>
              </a:ext>
            </a:extLst>
          </p:cNvPr>
          <p:cNvSpPr>
            <a:spLocks noGrp="1"/>
          </p:cNvSpPr>
          <p:nvPr>
            <p:ph type="title"/>
          </p:nvPr>
        </p:nvSpPr>
        <p:spPr>
          <a:xfrm>
            <a:off x="402336" y="548640"/>
            <a:ext cx="4224528" cy="5431536"/>
          </a:xfrm>
        </p:spPr>
        <p:txBody>
          <a:bodyPr>
            <a:normAutofit/>
          </a:bodyPr>
          <a:lstStyle/>
          <a:p>
            <a:r>
              <a:rPr lang="de-DE" sz="5400" dirty="0"/>
              <a:t>12 - Hands On</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6C860C0E-825D-BD95-5F29-94799C2724A9}"/>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Schreibe ein CDS View, als Select auf </a:t>
            </a:r>
            <a:r>
              <a:rPr lang="de-DE" sz="2200" dirty="0" err="1"/>
              <a:t>Z_ViewAsDataSourceD</a:t>
            </a:r>
            <a:r>
              <a:rPr lang="de-DE" sz="2200" dirty="0"/>
              <a:t>.</a:t>
            </a:r>
          </a:p>
          <a:p>
            <a:pPr marL="457200" indent="-457200">
              <a:buAutoNum type="arabicPeriod"/>
            </a:pPr>
            <a:r>
              <a:rPr lang="de-DE" sz="2200" dirty="0"/>
              <a:t>Setze einen LEFT Outer </a:t>
            </a:r>
            <a:r>
              <a:rPr lang="de-DE" sz="2200" dirty="0" err="1"/>
              <a:t>Join</a:t>
            </a:r>
            <a:r>
              <a:rPr lang="de-DE" sz="2200" dirty="0"/>
              <a:t> auf </a:t>
            </a:r>
            <a:r>
              <a:rPr lang="de-DE" sz="2200" dirty="0" err="1"/>
              <a:t>Z_ViewAsDataSourceE</a:t>
            </a:r>
            <a:r>
              <a:rPr lang="de-DE" sz="2200" dirty="0"/>
              <a:t> und den Feldern FieldD2 = FieldE1.</a:t>
            </a:r>
          </a:p>
          <a:p>
            <a:pPr marL="457200" indent="-457200">
              <a:buAutoNum type="arabicPeriod"/>
            </a:pPr>
            <a:r>
              <a:rPr lang="de-DE" sz="2200" dirty="0"/>
              <a:t>Schreibe eine CDS die das </a:t>
            </a:r>
            <a:r>
              <a:rPr lang="de-DE" sz="2200" dirty="0" err="1"/>
              <a:t>Left</a:t>
            </a:r>
            <a:r>
              <a:rPr lang="de-DE" sz="2200" dirty="0"/>
              <a:t> Outer </a:t>
            </a:r>
            <a:r>
              <a:rPr lang="de-DE" sz="2200" dirty="0" err="1"/>
              <a:t>Join</a:t>
            </a:r>
            <a:r>
              <a:rPr lang="de-DE" sz="2200" dirty="0"/>
              <a:t> als </a:t>
            </a:r>
            <a:r>
              <a:rPr lang="de-DE" sz="2200" dirty="0" err="1"/>
              <a:t>Association</a:t>
            </a:r>
            <a:r>
              <a:rPr lang="de-DE" sz="2200" dirty="0"/>
              <a:t> umsetzt.</a:t>
            </a:r>
          </a:p>
        </p:txBody>
      </p:sp>
    </p:spTree>
    <p:extLst>
      <p:ext uri="{BB962C8B-B14F-4D97-AF65-F5344CB8AC3E}">
        <p14:creationId xmlns:p14="http://schemas.microsoft.com/office/powerpoint/2010/main" val="2847757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DA04F7A-5CE8-B1F9-B86F-C7E58B761BD2}"/>
              </a:ext>
            </a:extLst>
          </p:cNvPr>
          <p:cNvSpPr>
            <a:spLocks noGrp="1"/>
          </p:cNvSpPr>
          <p:nvPr>
            <p:ph type="title"/>
          </p:nvPr>
        </p:nvSpPr>
        <p:spPr>
          <a:xfrm>
            <a:off x="356616" y="502920"/>
            <a:ext cx="3694176" cy="1463040"/>
          </a:xfrm>
        </p:spPr>
        <p:txBody>
          <a:bodyPr vert="horz" lIns="91440" tIns="45720" rIns="91440" bIns="45720" rtlCol="0" anchor="ctr">
            <a:normAutofit/>
          </a:bodyPr>
          <a:lstStyle/>
          <a:p>
            <a:r>
              <a:rPr lang="en-US" sz="4800" kern="1200" dirty="0">
                <a:solidFill>
                  <a:schemeClr val="tx1"/>
                </a:solidFill>
                <a:latin typeface="+mj-lt"/>
                <a:ea typeface="+mj-ea"/>
                <a:cs typeface="+mj-cs"/>
              </a:rPr>
              <a:t>13 - Hands On </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2CC76BE0-F7C9-512F-DF28-BCE5F6C23EDD}"/>
              </a:ext>
            </a:extLst>
          </p:cNvPr>
          <p:cNvSpPr>
            <a:spLocks noGrp="1"/>
          </p:cNvSpPr>
          <p:nvPr>
            <p:ph sz="half" idx="1"/>
          </p:nvPr>
        </p:nvSpPr>
        <p:spPr>
          <a:xfrm>
            <a:off x="4654295" y="502920"/>
            <a:ext cx="6894576" cy="1463040"/>
          </a:xfrm>
        </p:spPr>
        <p:txBody>
          <a:bodyPr vert="horz" lIns="91440" tIns="45720" rIns="91440" bIns="45720" rtlCol="0" anchor="ctr">
            <a:normAutofit lnSpcReduction="10000"/>
          </a:bodyPr>
          <a:lstStyle/>
          <a:p>
            <a:pPr marL="342900" indent="-342900">
              <a:buAutoNum type="arabicPeriod"/>
            </a:pPr>
            <a:r>
              <a:rPr lang="en-US" sz="1400" dirty="0" err="1"/>
              <a:t>Schaue</a:t>
            </a:r>
            <a:r>
              <a:rPr lang="en-US" sz="1400" dirty="0"/>
              <a:t> </a:t>
            </a:r>
            <a:r>
              <a:rPr lang="en-US" sz="1400" dirty="0" err="1"/>
              <a:t>dir</a:t>
            </a:r>
            <a:r>
              <a:rPr lang="en-US" sz="1400" dirty="0"/>
              <a:t> den CDS View </a:t>
            </a:r>
            <a:r>
              <a:rPr lang="en-US" sz="1400" dirty="0" err="1"/>
              <a:t>aus</a:t>
            </a:r>
            <a:r>
              <a:rPr lang="en-US" sz="1400" dirty="0"/>
              <a:t> der </a:t>
            </a:r>
            <a:r>
              <a:rPr lang="en-US" sz="1400" dirty="0" err="1"/>
              <a:t>Selektion</a:t>
            </a:r>
            <a:r>
              <a:rPr lang="en-US" sz="1400" dirty="0"/>
              <a:t> an.</a:t>
            </a:r>
          </a:p>
          <a:p>
            <a:pPr marL="342900" indent="-342900">
              <a:buAutoNum type="arabicPeriod"/>
            </a:pPr>
            <a:r>
              <a:rPr lang="en-US" sz="1400" dirty="0" err="1"/>
              <a:t>Schreibe</a:t>
            </a:r>
            <a:r>
              <a:rPr lang="en-US" sz="1400" dirty="0"/>
              <a:t> </a:t>
            </a:r>
            <a:r>
              <a:rPr lang="en-US" sz="1400" dirty="0" err="1"/>
              <a:t>ein</a:t>
            </a:r>
            <a:r>
              <a:rPr lang="en-US" sz="1400" dirty="0"/>
              <a:t> Report </a:t>
            </a:r>
            <a:r>
              <a:rPr lang="en-US" sz="1400" dirty="0" err="1"/>
              <a:t>mit</a:t>
            </a:r>
            <a:r>
              <a:rPr lang="en-US" sz="1400" dirty="0"/>
              <a:t> </a:t>
            </a:r>
            <a:r>
              <a:rPr lang="en-US" sz="1400" dirty="0" err="1"/>
              <a:t>diesem</a:t>
            </a:r>
            <a:r>
              <a:rPr lang="en-US" sz="1400" dirty="0"/>
              <a:t> Select und </a:t>
            </a:r>
            <a:r>
              <a:rPr lang="en-US" sz="1400" dirty="0" err="1"/>
              <a:t>vergleiche</a:t>
            </a:r>
            <a:r>
              <a:rPr lang="en-US" sz="1400" dirty="0"/>
              <a:t> </a:t>
            </a:r>
            <a:r>
              <a:rPr lang="en-US" sz="1400" dirty="0" err="1"/>
              <a:t>im</a:t>
            </a:r>
            <a:r>
              <a:rPr lang="en-US" sz="1400" dirty="0"/>
              <a:t> </a:t>
            </a:r>
            <a:r>
              <a:rPr lang="en-US" sz="1400" dirty="0" err="1"/>
              <a:t>Ergebnis</a:t>
            </a:r>
            <a:r>
              <a:rPr lang="en-US" sz="1400" dirty="0"/>
              <a:t> (IF </a:t>
            </a:r>
            <a:r>
              <a:rPr lang="en-US" sz="1400" dirty="0" err="1"/>
              <a:t>Anweisung</a:t>
            </a:r>
            <a:r>
              <a:rPr lang="en-US" sz="1400" dirty="0"/>
              <a:t>) die Felder </a:t>
            </a:r>
            <a:r>
              <a:rPr lang="en-US" sz="1400" dirty="0" err="1"/>
              <a:t>castchar</a:t>
            </a:r>
            <a:r>
              <a:rPr lang="en-US" sz="1400" dirty="0"/>
              <a:t> und numc000... via EQ. Was </a:t>
            </a:r>
            <a:r>
              <a:rPr lang="en-US" sz="1400" dirty="0" err="1"/>
              <a:t>fällt</a:t>
            </a:r>
            <a:r>
              <a:rPr lang="en-US" sz="1400" dirty="0"/>
              <a:t> </a:t>
            </a:r>
            <a:r>
              <a:rPr lang="en-US" sz="1400" dirty="0" err="1"/>
              <a:t>dir</a:t>
            </a:r>
            <a:r>
              <a:rPr lang="en-US" sz="1400" dirty="0"/>
              <a:t> auf?</a:t>
            </a:r>
          </a:p>
          <a:p>
            <a:pPr marL="342900" indent="-342900">
              <a:buAutoNum type="arabicPeriod"/>
            </a:pPr>
            <a:r>
              <a:rPr lang="en-US" sz="1400" dirty="0" err="1"/>
              <a:t>Zusatzaufgabe</a:t>
            </a:r>
            <a:r>
              <a:rPr lang="en-US" sz="1400" dirty="0"/>
              <a:t>: </a:t>
            </a:r>
            <a:br>
              <a:rPr lang="en-US" sz="1400" dirty="0"/>
            </a:br>
            <a:r>
              <a:rPr lang="en-US" sz="1400" dirty="0" err="1"/>
              <a:t>Schreibe</a:t>
            </a:r>
            <a:r>
              <a:rPr lang="en-US" sz="1400" dirty="0"/>
              <a:t> </a:t>
            </a:r>
            <a:r>
              <a:rPr lang="en-US" sz="1400" dirty="0" err="1"/>
              <a:t>ein</a:t>
            </a:r>
            <a:r>
              <a:rPr lang="en-US" sz="1400" dirty="0"/>
              <a:t> CDS View, das ZI_SFLIGHT </a:t>
            </a:r>
            <a:r>
              <a:rPr lang="en-US" sz="1400" dirty="0" err="1"/>
              <a:t>selektiert</a:t>
            </a:r>
            <a:r>
              <a:rPr lang="en-US" sz="1400" dirty="0"/>
              <a:t>, </a:t>
            </a:r>
            <a:r>
              <a:rPr lang="en-US" sz="1400" dirty="0" err="1"/>
              <a:t>aber</a:t>
            </a:r>
            <a:r>
              <a:rPr lang="en-US" sz="1400" dirty="0"/>
              <a:t> den Timestamp in </a:t>
            </a:r>
            <a:r>
              <a:rPr lang="en-US" sz="1400" dirty="0" err="1"/>
              <a:t>ein</a:t>
            </a:r>
            <a:r>
              <a:rPr lang="en-US" sz="1400" dirty="0"/>
              <a:t> Datum </a:t>
            </a:r>
            <a:r>
              <a:rPr lang="en-US" sz="1400" dirty="0" err="1"/>
              <a:t>wandelt</a:t>
            </a:r>
            <a:r>
              <a:rPr lang="en-US" sz="1400" dirty="0"/>
              <a:t>.</a:t>
            </a:r>
          </a:p>
        </p:txBody>
      </p:sp>
      <p:pic>
        <p:nvPicPr>
          <p:cNvPr id="5" name="Inhaltsplatzhalter 4">
            <a:extLst>
              <a:ext uri="{FF2B5EF4-FFF2-40B4-BE49-F238E27FC236}">
                <a16:creationId xmlns:a16="http://schemas.microsoft.com/office/drawing/2014/main" id="{407B60C0-F785-C770-A114-6E5AC67E3080}"/>
              </a:ext>
            </a:extLst>
          </p:cNvPr>
          <p:cNvPicPr>
            <a:picLocks noGrp="1" noChangeAspect="1"/>
          </p:cNvPicPr>
          <p:nvPr>
            <p:ph sz="half" idx="2"/>
          </p:nvPr>
        </p:nvPicPr>
        <p:blipFill>
          <a:blip r:embed="rId3"/>
          <a:stretch>
            <a:fillRect/>
          </a:stretch>
        </p:blipFill>
        <p:spPr>
          <a:xfrm>
            <a:off x="630936" y="3765658"/>
            <a:ext cx="10917936" cy="1009908"/>
          </a:xfrm>
          <a:prstGeom prst="rect">
            <a:avLst/>
          </a:prstGeom>
        </p:spPr>
      </p:pic>
    </p:spTree>
    <p:extLst>
      <p:ext uri="{BB962C8B-B14F-4D97-AF65-F5344CB8AC3E}">
        <p14:creationId xmlns:p14="http://schemas.microsoft.com/office/powerpoint/2010/main" val="143921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a:t>Einführung</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Erläuterung des objektorientierten Modells</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3"/>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75680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el 5">
            <a:extLst>
              <a:ext uri="{FF2B5EF4-FFF2-40B4-BE49-F238E27FC236}">
                <a16:creationId xmlns:a16="http://schemas.microsoft.com/office/drawing/2014/main" id="{0DBD5CAD-37A6-7C0A-487E-E5760D88754A}"/>
              </a:ext>
            </a:extLst>
          </p:cNvPr>
          <p:cNvSpPr>
            <a:spLocks noGrp="1"/>
          </p:cNvSpPr>
          <p:nvPr>
            <p:ph type="title"/>
          </p:nvPr>
        </p:nvSpPr>
        <p:spPr>
          <a:xfrm>
            <a:off x="411480" y="548640"/>
            <a:ext cx="4030628" cy="5431536"/>
          </a:xfrm>
        </p:spPr>
        <p:txBody>
          <a:bodyPr>
            <a:normAutofit/>
          </a:bodyPr>
          <a:lstStyle/>
          <a:p>
            <a:r>
              <a:rPr lang="de-DE" sz="5400" dirty="0"/>
              <a:t>14 - Hands on</a:t>
            </a:r>
          </a:p>
        </p:txBody>
      </p:sp>
      <p:sp>
        <p:nvSpPr>
          <p:cNvPr id="1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nhaltsplatzhalter 6">
            <a:extLst>
              <a:ext uri="{FF2B5EF4-FFF2-40B4-BE49-F238E27FC236}">
                <a16:creationId xmlns:a16="http://schemas.microsoft.com/office/drawing/2014/main" id="{BF37859D-2ADE-E59E-7839-E21FCBA8A59E}"/>
              </a:ext>
            </a:extLst>
          </p:cNvPr>
          <p:cNvSpPr>
            <a:spLocks noGrp="1"/>
          </p:cNvSpPr>
          <p:nvPr>
            <p:ph idx="1"/>
          </p:nvPr>
        </p:nvSpPr>
        <p:spPr>
          <a:xfrm>
            <a:off x="5126418" y="552091"/>
            <a:ext cx="6224335" cy="5431536"/>
          </a:xfrm>
        </p:spPr>
        <p:txBody>
          <a:bodyPr anchor="ctr">
            <a:normAutofit/>
          </a:bodyPr>
          <a:lstStyle/>
          <a:p>
            <a:pPr marL="457200" indent="-457200">
              <a:buAutoNum type="arabicPeriod"/>
            </a:pPr>
            <a:r>
              <a:rPr lang="de-DE" sz="2200" dirty="0"/>
              <a:t>Schaue dir ZI_PRODUCTS_000 an.</a:t>
            </a:r>
          </a:p>
          <a:p>
            <a:pPr marL="457200" indent="-457200">
              <a:buAutoNum type="arabicPeriod"/>
            </a:pPr>
            <a:r>
              <a:rPr lang="de-DE" sz="2200" dirty="0"/>
              <a:t>Beschreibe kurz, was dieser View darstellt.</a:t>
            </a:r>
          </a:p>
        </p:txBody>
      </p:sp>
    </p:spTree>
    <p:extLst>
      <p:ext uri="{BB962C8B-B14F-4D97-AF65-F5344CB8AC3E}">
        <p14:creationId xmlns:p14="http://schemas.microsoft.com/office/powerpoint/2010/main" val="4130548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B163EE-9B06-B949-A431-D4CF86814B07}"/>
              </a:ext>
            </a:extLst>
          </p:cNvPr>
          <p:cNvSpPr>
            <a:spLocks noGrp="1"/>
          </p:cNvSpPr>
          <p:nvPr>
            <p:ph type="title"/>
          </p:nvPr>
        </p:nvSpPr>
        <p:spPr/>
        <p:txBody>
          <a:bodyPr/>
          <a:lstStyle/>
          <a:p>
            <a:r>
              <a:rPr lang="de-DE" dirty="0"/>
              <a:t>15 - Hands On</a:t>
            </a:r>
          </a:p>
        </p:txBody>
      </p:sp>
      <p:sp>
        <p:nvSpPr>
          <p:cNvPr id="4" name="Inhaltsplatzhalter 3">
            <a:extLst>
              <a:ext uri="{FF2B5EF4-FFF2-40B4-BE49-F238E27FC236}">
                <a16:creationId xmlns:a16="http://schemas.microsoft.com/office/drawing/2014/main" id="{A6863649-654D-D225-C8A1-29199E8A2E98}"/>
              </a:ext>
            </a:extLst>
          </p:cNvPr>
          <p:cNvSpPr>
            <a:spLocks noGrp="1"/>
          </p:cNvSpPr>
          <p:nvPr>
            <p:ph sz="half" idx="1"/>
          </p:nvPr>
        </p:nvSpPr>
        <p:spPr/>
        <p:txBody>
          <a:bodyPr/>
          <a:lstStyle/>
          <a:p>
            <a:r>
              <a:rPr lang="de-DE" dirty="0"/>
              <a:t>Schreibe eine ähnliche CDS-View, welche von ZI_PRODUCTS_000 selektiert.</a:t>
            </a:r>
          </a:p>
          <a:p>
            <a:r>
              <a:rPr lang="de-DE" dirty="0"/>
              <a:t>Nutze für </a:t>
            </a:r>
            <a:r>
              <a:rPr lang="de-DE" dirty="0" err="1"/>
              <a:t>having</a:t>
            </a:r>
            <a:r>
              <a:rPr lang="de-DE" dirty="0"/>
              <a:t> </a:t>
            </a:r>
            <a:r>
              <a:rPr lang="de-DE" dirty="0" err="1"/>
              <a:t>sum</a:t>
            </a:r>
            <a:r>
              <a:rPr lang="de-DE" dirty="0"/>
              <a:t> einen Parameter.</a:t>
            </a:r>
          </a:p>
          <a:p>
            <a:r>
              <a:rPr lang="de-DE" dirty="0"/>
              <a:t>Übergebe den Parameter aus einem Report heraus im Select.</a:t>
            </a:r>
          </a:p>
        </p:txBody>
      </p:sp>
      <p:pic>
        <p:nvPicPr>
          <p:cNvPr id="6" name="Inhaltsplatzhalter 5">
            <a:extLst>
              <a:ext uri="{FF2B5EF4-FFF2-40B4-BE49-F238E27FC236}">
                <a16:creationId xmlns:a16="http://schemas.microsoft.com/office/drawing/2014/main" id="{37B53745-A28E-7289-0511-89741115B148}"/>
              </a:ext>
            </a:extLst>
          </p:cNvPr>
          <p:cNvPicPr>
            <a:picLocks noGrp="1" noChangeAspect="1"/>
          </p:cNvPicPr>
          <p:nvPr>
            <p:ph sz="half" idx="2"/>
          </p:nvPr>
        </p:nvPicPr>
        <p:blipFill>
          <a:blip r:embed="rId3"/>
          <a:stretch>
            <a:fillRect/>
          </a:stretch>
        </p:blipFill>
        <p:spPr>
          <a:xfrm>
            <a:off x="6172200" y="2948293"/>
            <a:ext cx="5181600" cy="2106002"/>
          </a:xfrm>
          <a:prstGeom prst="rect">
            <a:avLst/>
          </a:prstGeom>
        </p:spPr>
      </p:pic>
    </p:spTree>
    <p:extLst>
      <p:ext uri="{BB962C8B-B14F-4D97-AF65-F5344CB8AC3E}">
        <p14:creationId xmlns:p14="http://schemas.microsoft.com/office/powerpoint/2010/main" val="2604299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C431E611-DE3B-AB67-721A-0F120C81268F}"/>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16 - Hands On</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4">
            <a:extLst>
              <a:ext uri="{FF2B5EF4-FFF2-40B4-BE49-F238E27FC236}">
                <a16:creationId xmlns:a16="http://schemas.microsoft.com/office/drawing/2014/main" id="{BCDC4504-6868-6EC8-73B3-C93719517973}"/>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200" dirty="0" err="1">
                <a:solidFill>
                  <a:schemeClr val="bg1">
                    <a:lumMod val="75000"/>
                  </a:schemeClr>
                </a:solidFill>
              </a:rPr>
              <a:t>Setze</a:t>
            </a:r>
            <a:r>
              <a:rPr lang="en-US" sz="2200" dirty="0">
                <a:solidFill>
                  <a:schemeClr val="bg1">
                    <a:lumMod val="75000"/>
                  </a:schemeClr>
                </a:solidFill>
              </a:rPr>
              <a:t> </a:t>
            </a:r>
            <a:r>
              <a:rPr lang="en-US" sz="2200" dirty="0" err="1">
                <a:solidFill>
                  <a:schemeClr val="bg1">
                    <a:lumMod val="75000"/>
                  </a:schemeClr>
                </a:solidFill>
              </a:rPr>
              <a:t>folgenden</a:t>
            </a:r>
            <a:r>
              <a:rPr lang="en-US" sz="2200" dirty="0">
                <a:solidFill>
                  <a:schemeClr val="bg1">
                    <a:lumMod val="75000"/>
                  </a:schemeClr>
                </a:solidFill>
              </a:rPr>
              <a:t> Report um.</a:t>
            </a:r>
          </a:p>
          <a:p>
            <a:r>
              <a:rPr lang="en-US" sz="2200" dirty="0" err="1">
                <a:solidFill>
                  <a:schemeClr val="bg1">
                    <a:lumMod val="75000"/>
                  </a:schemeClr>
                </a:solidFill>
              </a:rPr>
              <a:t>Dokumentiere</a:t>
            </a:r>
            <a:r>
              <a:rPr lang="en-US" sz="2200" dirty="0">
                <a:solidFill>
                  <a:schemeClr val="bg1">
                    <a:lumMod val="75000"/>
                  </a:schemeClr>
                </a:solidFill>
              </a:rPr>
              <a:t> </a:t>
            </a:r>
            <a:r>
              <a:rPr lang="en-US" sz="2200" dirty="0" err="1">
                <a:solidFill>
                  <a:schemeClr val="bg1">
                    <a:lumMod val="75000"/>
                  </a:schemeClr>
                </a:solidFill>
              </a:rPr>
              <a:t>im</a:t>
            </a:r>
            <a:r>
              <a:rPr lang="en-US" sz="2200" dirty="0">
                <a:solidFill>
                  <a:schemeClr val="bg1">
                    <a:lumMod val="75000"/>
                  </a:schemeClr>
                </a:solidFill>
              </a:rPr>
              <a:t> </a:t>
            </a:r>
            <a:r>
              <a:rPr lang="en-US" sz="2200" dirty="0" err="1">
                <a:solidFill>
                  <a:schemeClr val="bg1">
                    <a:lumMod val="75000"/>
                  </a:schemeClr>
                </a:solidFill>
              </a:rPr>
              <a:t>Quellcode</a:t>
            </a:r>
            <a:r>
              <a:rPr lang="en-US" sz="2200" dirty="0">
                <a:solidFill>
                  <a:schemeClr val="bg1">
                    <a:lumMod val="75000"/>
                  </a:schemeClr>
                </a:solidFill>
              </a:rPr>
              <a:t> die </a:t>
            </a:r>
            <a:r>
              <a:rPr lang="en-US" sz="2200" dirty="0" err="1">
                <a:solidFill>
                  <a:schemeClr val="bg1">
                    <a:lumMod val="75000"/>
                  </a:schemeClr>
                </a:solidFill>
              </a:rPr>
              <a:t>Ergebnisse</a:t>
            </a:r>
            <a:r>
              <a:rPr lang="en-US" sz="2200" dirty="0">
                <a:solidFill>
                  <a:schemeClr val="bg1">
                    <a:lumMod val="75000"/>
                  </a:schemeClr>
                </a:solidFill>
              </a:rPr>
              <a:t> der </a:t>
            </a:r>
            <a:r>
              <a:rPr lang="en-US" sz="2200" dirty="0" err="1">
                <a:solidFill>
                  <a:schemeClr val="bg1">
                    <a:lumMod val="75000"/>
                  </a:schemeClr>
                </a:solidFill>
              </a:rPr>
              <a:t>unterschiedlichen</a:t>
            </a:r>
            <a:r>
              <a:rPr lang="en-US" sz="2200" dirty="0">
                <a:solidFill>
                  <a:schemeClr val="bg1">
                    <a:lumMod val="75000"/>
                  </a:schemeClr>
                </a:solidFill>
              </a:rPr>
              <a:t> </a:t>
            </a:r>
            <a:r>
              <a:rPr lang="en-US" sz="2200" dirty="0" err="1">
                <a:solidFill>
                  <a:schemeClr val="bg1">
                    <a:lumMod val="75000"/>
                  </a:schemeClr>
                </a:solidFill>
              </a:rPr>
              <a:t>Selektionen</a:t>
            </a:r>
            <a:r>
              <a:rPr lang="en-US" sz="2200" dirty="0">
                <a:solidFill>
                  <a:schemeClr val="bg1">
                    <a:lumMod val="75000"/>
                  </a:schemeClr>
                </a:solidFill>
              </a:rPr>
              <a:t>.</a:t>
            </a:r>
          </a:p>
          <a:p>
            <a:r>
              <a:rPr lang="en-US" sz="2200" dirty="0" err="1">
                <a:solidFill>
                  <a:schemeClr val="bg1">
                    <a:lumMod val="75000"/>
                  </a:schemeClr>
                </a:solidFill>
              </a:rPr>
              <a:t>Kannst</a:t>
            </a:r>
            <a:r>
              <a:rPr lang="en-US" sz="2200" dirty="0">
                <a:solidFill>
                  <a:schemeClr val="bg1">
                    <a:lumMod val="75000"/>
                  </a:schemeClr>
                </a:solidFill>
              </a:rPr>
              <a:t> du </a:t>
            </a:r>
            <a:r>
              <a:rPr lang="en-US" sz="2200" dirty="0" err="1">
                <a:solidFill>
                  <a:schemeClr val="bg1">
                    <a:lumMod val="75000"/>
                  </a:schemeClr>
                </a:solidFill>
              </a:rPr>
              <a:t>sagen</a:t>
            </a:r>
            <a:r>
              <a:rPr lang="en-US" sz="2200" dirty="0">
                <a:solidFill>
                  <a:schemeClr val="bg1">
                    <a:lumMod val="75000"/>
                  </a:schemeClr>
                </a:solidFill>
              </a:rPr>
              <a:t>, </a:t>
            </a:r>
            <a:r>
              <a:rPr lang="en-US" sz="2200" dirty="0" err="1">
                <a:solidFill>
                  <a:schemeClr val="bg1">
                    <a:lumMod val="75000"/>
                  </a:schemeClr>
                </a:solidFill>
              </a:rPr>
              <a:t>warum</a:t>
            </a:r>
            <a:r>
              <a:rPr lang="en-US" sz="2200" dirty="0">
                <a:solidFill>
                  <a:schemeClr val="bg1">
                    <a:lumMod val="75000"/>
                  </a:schemeClr>
                </a:solidFill>
              </a:rPr>
              <a:t> die </a:t>
            </a:r>
            <a:r>
              <a:rPr lang="en-US" sz="2200" dirty="0" err="1">
                <a:solidFill>
                  <a:schemeClr val="bg1">
                    <a:lumMod val="75000"/>
                  </a:schemeClr>
                </a:solidFill>
              </a:rPr>
              <a:t>Ergebnisse</a:t>
            </a:r>
            <a:r>
              <a:rPr lang="en-US" sz="2200" dirty="0">
                <a:solidFill>
                  <a:schemeClr val="bg1">
                    <a:lumMod val="75000"/>
                  </a:schemeClr>
                </a:solidFill>
              </a:rPr>
              <a:t> </a:t>
            </a:r>
            <a:r>
              <a:rPr lang="en-US" sz="2200" dirty="0" err="1">
                <a:solidFill>
                  <a:schemeClr val="bg1">
                    <a:lumMod val="75000"/>
                  </a:schemeClr>
                </a:solidFill>
              </a:rPr>
              <a:t>unterschiedlich</a:t>
            </a:r>
            <a:r>
              <a:rPr lang="en-US" sz="2200" dirty="0">
                <a:solidFill>
                  <a:schemeClr val="bg1">
                    <a:lumMod val="75000"/>
                  </a:schemeClr>
                </a:solidFill>
              </a:rPr>
              <a:t> </a:t>
            </a:r>
            <a:r>
              <a:rPr lang="en-US" sz="2200" dirty="0" err="1">
                <a:solidFill>
                  <a:schemeClr val="bg1">
                    <a:lumMod val="75000"/>
                  </a:schemeClr>
                </a:solidFill>
              </a:rPr>
              <a:t>ausfallen</a:t>
            </a:r>
            <a:r>
              <a:rPr lang="en-US" sz="2200" dirty="0">
                <a:solidFill>
                  <a:schemeClr val="bg1">
                    <a:lumMod val="75000"/>
                  </a:schemeClr>
                </a:solidFill>
              </a:rPr>
              <a:t>?</a:t>
            </a:r>
          </a:p>
          <a:p>
            <a:r>
              <a:rPr lang="en-US" sz="2200" dirty="0" err="1">
                <a:solidFill>
                  <a:schemeClr val="bg1">
                    <a:lumMod val="75000"/>
                  </a:schemeClr>
                </a:solidFill>
              </a:rPr>
              <a:t>Schaue</a:t>
            </a:r>
            <a:r>
              <a:rPr lang="en-US" sz="2200" dirty="0">
                <a:solidFill>
                  <a:schemeClr val="bg1">
                    <a:lumMod val="75000"/>
                  </a:schemeClr>
                </a:solidFill>
              </a:rPr>
              <a:t> in die CDS, was </a:t>
            </a:r>
            <a:r>
              <a:rPr lang="en-US" sz="2200" dirty="0" err="1">
                <a:solidFill>
                  <a:schemeClr val="bg1">
                    <a:lumMod val="75000"/>
                  </a:schemeClr>
                </a:solidFill>
              </a:rPr>
              <a:t>bedeutet</a:t>
            </a:r>
            <a:r>
              <a:rPr lang="en-US" sz="2200" dirty="0">
                <a:solidFill>
                  <a:schemeClr val="bg1">
                    <a:lumMod val="75000"/>
                  </a:schemeClr>
                </a:solidFill>
              </a:rPr>
              <a:t> das </a:t>
            </a:r>
            <a:r>
              <a:rPr lang="en-US" sz="2200" dirty="0" err="1">
                <a:solidFill>
                  <a:schemeClr val="bg1">
                    <a:lumMod val="75000"/>
                  </a:schemeClr>
                </a:solidFill>
              </a:rPr>
              <a:t>Schlüsselwort</a:t>
            </a:r>
            <a:r>
              <a:rPr lang="en-US" sz="2200" dirty="0">
                <a:solidFill>
                  <a:schemeClr val="bg1">
                    <a:lumMod val="75000"/>
                  </a:schemeClr>
                </a:solidFill>
              </a:rPr>
              <a:t> UNION?</a:t>
            </a:r>
          </a:p>
        </p:txBody>
      </p:sp>
      <p:pic>
        <p:nvPicPr>
          <p:cNvPr id="7" name="Inhaltsplatzhalter 6">
            <a:extLst>
              <a:ext uri="{FF2B5EF4-FFF2-40B4-BE49-F238E27FC236}">
                <a16:creationId xmlns:a16="http://schemas.microsoft.com/office/drawing/2014/main" id="{D24ED170-966F-619C-F0C6-53EF5D449277}"/>
              </a:ext>
            </a:extLst>
          </p:cNvPr>
          <p:cNvPicPr>
            <a:picLocks noGrp="1" noChangeAspect="1"/>
          </p:cNvPicPr>
          <p:nvPr>
            <p:ph sz="half" idx="2"/>
          </p:nvPr>
        </p:nvPicPr>
        <p:blipFill>
          <a:blip r:embed="rId3"/>
          <a:stretch>
            <a:fillRect/>
          </a:stretch>
        </p:blipFill>
        <p:spPr>
          <a:xfrm>
            <a:off x="6099048" y="938346"/>
            <a:ext cx="5458968" cy="4981307"/>
          </a:xfrm>
          <a:prstGeom prst="rect">
            <a:avLst/>
          </a:prstGeom>
        </p:spPr>
      </p:pic>
    </p:spTree>
    <p:extLst>
      <p:ext uri="{BB962C8B-B14F-4D97-AF65-F5344CB8AC3E}">
        <p14:creationId xmlns:p14="http://schemas.microsoft.com/office/powerpoint/2010/main" val="2803094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08D6C17-30FC-AEB8-1076-F0D28E8388AC}"/>
              </a:ext>
            </a:extLst>
          </p:cNvPr>
          <p:cNvSpPr>
            <a:spLocks noGrp="1"/>
          </p:cNvSpPr>
          <p:nvPr>
            <p:ph type="title"/>
          </p:nvPr>
        </p:nvSpPr>
        <p:spPr>
          <a:xfrm>
            <a:off x="841248" y="548640"/>
            <a:ext cx="3600860" cy="5431536"/>
          </a:xfrm>
        </p:spPr>
        <p:txBody>
          <a:bodyPr>
            <a:normAutofit/>
          </a:bodyPr>
          <a:lstStyle/>
          <a:p>
            <a:r>
              <a:rPr lang="de-DE" sz="5400" dirty="0"/>
              <a:t>17 - Hands On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4A220151-7E3B-43EC-A37C-7E50B5B051F6}"/>
              </a:ext>
            </a:extLst>
          </p:cNvPr>
          <p:cNvSpPr>
            <a:spLocks noGrp="1"/>
          </p:cNvSpPr>
          <p:nvPr>
            <p:ph idx="1"/>
          </p:nvPr>
        </p:nvSpPr>
        <p:spPr>
          <a:xfrm>
            <a:off x="5126418" y="552091"/>
            <a:ext cx="6224335" cy="5431536"/>
          </a:xfrm>
        </p:spPr>
        <p:txBody>
          <a:bodyPr anchor="ctr">
            <a:normAutofit/>
          </a:bodyPr>
          <a:lstStyle/>
          <a:p>
            <a:r>
              <a:rPr lang="de-DE" sz="2200" dirty="0"/>
              <a:t>Öffne ZC_SalesOrderWithUserInput2</a:t>
            </a:r>
          </a:p>
          <a:p>
            <a:r>
              <a:rPr lang="de-DE" sz="2200" dirty="0"/>
              <a:t>Was passiert wenn ich folgenden Select machen würde:</a:t>
            </a:r>
            <a:br>
              <a:rPr lang="de-DE" sz="2200" dirty="0"/>
            </a:br>
            <a:r>
              <a:rPr lang="de-DE" sz="2200" dirty="0">
                <a:latin typeface="Courier New" panose="02070309020205020404" pitchFamily="49" charset="0"/>
                <a:cs typeface="Courier New" panose="02070309020205020404" pitchFamily="49" charset="0"/>
              </a:rPr>
              <a:t>SELECT * FROM zc_salesorderwithuserinput2( </a:t>
            </a:r>
            <a:r>
              <a:rPr lang="de-DE" sz="2200" dirty="0" err="1">
                <a:latin typeface="Courier New" panose="02070309020205020404" pitchFamily="49" charset="0"/>
                <a:cs typeface="Courier New" panose="02070309020205020404" pitchFamily="49" charset="0"/>
              </a:rPr>
              <a:t>p_userinput</a:t>
            </a:r>
            <a:r>
              <a:rPr lang="de-DE" sz="2200" dirty="0">
                <a:latin typeface="Courier New" panose="02070309020205020404" pitchFamily="49" charset="0"/>
                <a:cs typeface="Courier New" panose="02070309020205020404" pitchFamily="49" charset="0"/>
              </a:rPr>
              <a:t> = ‘TAF‘ ) INTO TABLE ... .</a:t>
            </a:r>
          </a:p>
        </p:txBody>
      </p:sp>
    </p:spTree>
    <p:extLst>
      <p:ext uri="{BB962C8B-B14F-4D97-AF65-F5344CB8AC3E}">
        <p14:creationId xmlns:p14="http://schemas.microsoft.com/office/powerpoint/2010/main" val="2065162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el 4">
            <a:extLst>
              <a:ext uri="{FF2B5EF4-FFF2-40B4-BE49-F238E27FC236}">
                <a16:creationId xmlns:a16="http://schemas.microsoft.com/office/drawing/2014/main" id="{6466E8A7-645C-A662-E450-37E7E94225D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Brainstorming</a:t>
            </a:r>
          </a:p>
        </p:txBody>
      </p:sp>
      <p:sp>
        <p:nvSpPr>
          <p:cNvPr id="6" name="Inhaltsplatzhalter 5">
            <a:extLst>
              <a:ext uri="{FF2B5EF4-FFF2-40B4-BE49-F238E27FC236}">
                <a16:creationId xmlns:a16="http://schemas.microsoft.com/office/drawing/2014/main" id="{0D0F2816-D60C-E665-82B7-F512C57640E4}"/>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a:solidFill>
                  <a:schemeClr val="tx1"/>
                </a:solidFill>
                <a:latin typeface="+mn-lt"/>
                <a:ea typeface="+mn-ea"/>
                <a:cs typeface="+mn-cs"/>
              </a:rPr>
              <a:t>Tageszusammenfassung</a:t>
            </a:r>
          </a:p>
        </p:txBody>
      </p:sp>
      <p:sp>
        <p:nvSpPr>
          <p:cNvPr id="1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43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2493E2E-0D32-3F0C-9FF0-3475F04C2619}"/>
              </a:ext>
            </a:extLst>
          </p:cNvPr>
          <p:cNvSpPr>
            <a:spLocks noGrp="1"/>
          </p:cNvSpPr>
          <p:nvPr>
            <p:ph type="title"/>
          </p:nvPr>
        </p:nvSpPr>
        <p:spPr>
          <a:xfrm>
            <a:off x="686834" y="1153572"/>
            <a:ext cx="3200400" cy="4461163"/>
          </a:xfrm>
        </p:spPr>
        <p:txBody>
          <a:bodyPr>
            <a:normAutofit/>
          </a:bodyPr>
          <a:lstStyle/>
          <a:p>
            <a:r>
              <a:rPr lang="de-DE">
                <a:solidFill>
                  <a:srgbClr val="FFFFFF"/>
                </a:solidFill>
              </a:rPr>
              <a:t>Entität</a:t>
            </a: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C11C5233-96BA-B1DB-ACF2-0B9B4483FE94}"/>
              </a:ext>
            </a:extLst>
          </p:cNvPr>
          <p:cNvSpPr>
            <a:spLocks noGrp="1"/>
          </p:cNvSpPr>
          <p:nvPr>
            <p:ph idx="1"/>
          </p:nvPr>
        </p:nvSpPr>
        <p:spPr>
          <a:xfrm>
            <a:off x="4447308" y="591344"/>
            <a:ext cx="6906491" cy="5585619"/>
          </a:xfrm>
        </p:spPr>
        <p:txBody>
          <a:bodyPr anchor="ctr">
            <a:normAutofit/>
          </a:bodyPr>
          <a:lstStyle/>
          <a:p>
            <a:r>
              <a:rPr lang="de-DE" dirty="0"/>
              <a:t>Als Entität (englisch: Entity) wird in der Datenmodellierung ein eindeutig zu bestimmendes Objekt bezeichnet, über das Informationen gespeichert oder verarbeitet werden sollen.</a:t>
            </a:r>
          </a:p>
          <a:p>
            <a:r>
              <a:rPr lang="de-DE" dirty="0"/>
              <a:t>Beispiele: Ein Fahrzeug, ein Konto, eine Person, ein Zustand.</a:t>
            </a:r>
          </a:p>
        </p:txBody>
      </p:sp>
    </p:spTree>
    <p:extLst>
      <p:ext uri="{BB962C8B-B14F-4D97-AF65-F5344CB8AC3E}">
        <p14:creationId xmlns:p14="http://schemas.microsoft.com/office/powerpoint/2010/main" val="155354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9" name="Rectangle 17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itel 1">
            <a:extLst>
              <a:ext uri="{FF2B5EF4-FFF2-40B4-BE49-F238E27FC236}">
                <a16:creationId xmlns:a16="http://schemas.microsoft.com/office/drawing/2014/main" id="{5FA9602A-4760-7B0E-B8C9-6ECF915D5F9A}"/>
              </a:ext>
            </a:extLst>
          </p:cNvPr>
          <p:cNvSpPr>
            <a:spLocks noGrp="1"/>
          </p:cNvSpPr>
          <p:nvPr>
            <p:ph type="title"/>
          </p:nvPr>
        </p:nvSpPr>
        <p:spPr>
          <a:xfrm>
            <a:off x="630936" y="639520"/>
            <a:ext cx="3429000" cy="1719072"/>
          </a:xfrm>
        </p:spPr>
        <p:txBody>
          <a:bodyPr anchor="b">
            <a:normAutofit/>
          </a:bodyPr>
          <a:lstStyle/>
          <a:p>
            <a:r>
              <a:rPr lang="de-DE" sz="5400"/>
              <a:t>Arten von CDS</a:t>
            </a:r>
          </a:p>
        </p:txBody>
      </p:sp>
      <p:sp>
        <p:nvSpPr>
          <p:cNvPr id="56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Content Placeholder 8">
            <a:extLst>
              <a:ext uri="{FF2B5EF4-FFF2-40B4-BE49-F238E27FC236}">
                <a16:creationId xmlns:a16="http://schemas.microsoft.com/office/drawing/2014/main" id="{99E43731-201F-8716-AE65-94734A978E5C}"/>
              </a:ext>
            </a:extLst>
          </p:cNvPr>
          <p:cNvSpPr>
            <a:spLocks noGrp="1"/>
          </p:cNvSpPr>
          <p:nvPr>
            <p:ph idx="1"/>
          </p:nvPr>
        </p:nvSpPr>
        <p:spPr>
          <a:xfrm>
            <a:off x="630936" y="2807208"/>
            <a:ext cx="3429000" cy="3410712"/>
          </a:xfrm>
        </p:spPr>
        <p:txBody>
          <a:bodyPr anchor="t">
            <a:normAutofit/>
          </a:bodyPr>
          <a:lstStyle/>
          <a:p>
            <a:r>
              <a:rPr lang="en-US" sz="1700"/>
              <a:t>CDS DDIC-based (obsolete)</a:t>
            </a:r>
          </a:p>
          <a:p>
            <a:pPr lvl="1"/>
            <a:r>
              <a:rPr lang="en-US" sz="1700"/>
              <a:t>verwendet eine generierte Dictionary-View als technische Darstellung für das Datenbankobjekt.</a:t>
            </a:r>
          </a:p>
          <a:p>
            <a:pPr lvl="1"/>
            <a:r>
              <a:rPr lang="en-US" sz="1700">
                <a:latin typeface="Courier New" panose="02070309020205020404" pitchFamily="49" charset="0"/>
                <a:cs typeface="Courier New" panose="02070309020205020404" pitchFamily="49" charset="0"/>
              </a:rPr>
              <a:t>Define View …</a:t>
            </a:r>
          </a:p>
          <a:p>
            <a:r>
              <a:rPr lang="en-US" sz="1700"/>
              <a:t>CDS-View Entity</a:t>
            </a:r>
          </a:p>
          <a:p>
            <a:pPr lvl="1"/>
            <a:r>
              <a:rPr lang="en-US" sz="1700"/>
              <a:t>Definieren das Datenobjekt direkt.</a:t>
            </a:r>
          </a:p>
          <a:p>
            <a:pPr lvl="1"/>
            <a:r>
              <a:rPr lang="en-US" sz="1700"/>
              <a:t>Kein DDIC Objekt</a:t>
            </a:r>
          </a:p>
          <a:p>
            <a:pPr lvl="1"/>
            <a:r>
              <a:rPr lang="en-US" sz="1700">
                <a:latin typeface="Courier New" panose="02070309020205020404" pitchFamily="49" charset="0"/>
                <a:cs typeface="Courier New" panose="02070309020205020404" pitchFamily="49" charset="0"/>
              </a:rPr>
              <a:t>Define View Entity …</a:t>
            </a:r>
          </a:p>
        </p:txBody>
      </p:sp>
      <p:pic>
        <p:nvPicPr>
          <p:cNvPr id="5" name="Inhaltsplatzhalter 4" descr="Ein Bild, das Text, Diagramm, Reihe, Plan enthält.&#10;&#10;Automatisch generierte Beschreibung">
            <a:extLst>
              <a:ext uri="{FF2B5EF4-FFF2-40B4-BE49-F238E27FC236}">
                <a16:creationId xmlns:a16="http://schemas.microsoft.com/office/drawing/2014/main" id="{19BFF646-F8D5-B956-9F61-18E46EC44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792540"/>
            <a:ext cx="6903720" cy="5272919"/>
          </a:xfrm>
          <a:prstGeom prst="rect">
            <a:avLst/>
          </a:prstGeom>
        </p:spPr>
      </p:pic>
    </p:spTree>
    <p:extLst>
      <p:ext uri="{BB962C8B-B14F-4D97-AF65-F5344CB8AC3E}">
        <p14:creationId xmlns:p14="http://schemas.microsoft.com/office/powerpoint/2010/main" val="354466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EF7DB81-6081-103C-4717-F87C1C5C0849}"/>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4200" kern="1200">
                <a:solidFill>
                  <a:schemeClr val="tx1"/>
                </a:solidFill>
                <a:latin typeface="+mj-lt"/>
                <a:ea typeface="+mj-ea"/>
                <a:cs typeface="+mj-cs"/>
              </a:rPr>
              <a:t>Nicht nur technische Definition von Datenobjekten</a:t>
            </a:r>
          </a:p>
        </p:txBody>
      </p:sp>
      <p:sp>
        <p:nvSpPr>
          <p:cNvPr id="5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descr="Ein Bild, das Text, Diagramm, Reihe, Screenshot enthält.&#10;&#10;Automatisch generierte Beschreibung">
            <a:extLst>
              <a:ext uri="{FF2B5EF4-FFF2-40B4-BE49-F238E27FC236}">
                <a16:creationId xmlns:a16="http://schemas.microsoft.com/office/drawing/2014/main" id="{41F0F45E-0913-F365-22BC-ABEB856B477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4296" y="1053709"/>
            <a:ext cx="6894576" cy="3068085"/>
          </a:xfrm>
          <a:prstGeom prst="rect">
            <a:avLst/>
          </a:prstGeom>
        </p:spPr>
      </p:pic>
      <p:sp>
        <p:nvSpPr>
          <p:cNvPr id="6" name="Textplatzhalter 5">
            <a:extLst>
              <a:ext uri="{FF2B5EF4-FFF2-40B4-BE49-F238E27FC236}">
                <a16:creationId xmlns:a16="http://schemas.microsoft.com/office/drawing/2014/main" id="{5D48F314-644C-8DD9-568B-3130F2E643A2}"/>
              </a:ext>
            </a:extLst>
          </p:cNvPr>
          <p:cNvSpPr>
            <a:spLocks noGrp="1"/>
          </p:cNvSpPr>
          <p:nvPr>
            <p:ph type="body" sz="half" idx="2"/>
          </p:nvPr>
        </p:nvSpPr>
        <p:spPr>
          <a:xfrm>
            <a:off x="4654296" y="4798577"/>
            <a:ext cx="6894576" cy="1428487"/>
          </a:xfrm>
        </p:spPr>
        <p:txBody>
          <a:bodyPr vert="horz" lIns="91440" tIns="45720" rIns="91440" bIns="45720" rtlCol="0" anchor="t">
            <a:normAutofit/>
          </a:bodyPr>
          <a:lstStyle/>
          <a:p>
            <a:pPr marL="285750" indent="-228600">
              <a:buFont typeface="Arial" panose="020B0604020202020204" pitchFamily="34" charset="0"/>
              <a:buChar char="•"/>
            </a:pPr>
            <a:r>
              <a:rPr lang="en-US" sz="1500"/>
              <a:t>Technische Definition</a:t>
            </a:r>
          </a:p>
          <a:p>
            <a:pPr marL="285750" indent="-228600">
              <a:buFont typeface="Arial" panose="020B0604020202020204" pitchFamily="34" charset="0"/>
              <a:buChar char="•"/>
            </a:pPr>
            <a:r>
              <a:rPr lang="en-US" sz="1500"/>
              <a:t>Annotations zur Anreicherung der technischen View mit semantischen Informationen (@...)</a:t>
            </a:r>
          </a:p>
          <a:p>
            <a:pPr marL="285750" indent="-228600">
              <a:buFont typeface="Arial" panose="020B0604020202020204" pitchFamily="34" charset="0"/>
              <a:buChar char="•"/>
            </a:pPr>
            <a:r>
              <a:rPr lang="en-US" sz="1500"/>
              <a:t>Nur wenige Annotations werden vom ABAP-System ausgewertet. Der Rest wird an die Consumer weitergereicht.</a:t>
            </a:r>
          </a:p>
          <a:p>
            <a:pPr marL="285750" indent="-228600">
              <a:buFont typeface="Arial" panose="020B0604020202020204" pitchFamily="34" charset="0"/>
              <a:buChar char="•"/>
            </a:pPr>
            <a:endParaRPr lang="en-US" sz="1500"/>
          </a:p>
          <a:p>
            <a:pPr marL="285750" indent="-228600">
              <a:buFont typeface="Arial" panose="020B0604020202020204" pitchFamily="34" charset="0"/>
              <a:buChar char="•"/>
            </a:pPr>
            <a:endParaRPr lang="en-US" sz="1500" dirty="0"/>
          </a:p>
        </p:txBody>
      </p:sp>
    </p:spTree>
    <p:extLst>
      <p:ext uri="{BB962C8B-B14F-4D97-AF65-F5344CB8AC3E}">
        <p14:creationId xmlns:p14="http://schemas.microsoft.com/office/powerpoint/2010/main" val="155901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D683F1B-FC5B-1D6A-DE31-3BCFF5B38E8A}"/>
              </a:ext>
            </a:extLst>
          </p:cNvPr>
          <p:cNvSpPr>
            <a:spLocks noGrp="1"/>
          </p:cNvSpPr>
          <p:nvPr>
            <p:ph type="title"/>
          </p:nvPr>
        </p:nvSpPr>
        <p:spPr>
          <a:xfrm>
            <a:off x="1171074" y="1396686"/>
            <a:ext cx="3240506" cy="4064628"/>
          </a:xfrm>
        </p:spPr>
        <p:txBody>
          <a:bodyPr>
            <a:normAutofit/>
          </a:bodyPr>
          <a:lstStyle/>
          <a:p>
            <a:r>
              <a:rPr lang="de-DE">
                <a:solidFill>
                  <a:srgbClr val="FFFFFF"/>
                </a:solidFill>
              </a:rPr>
              <a:t>Business Objekt</a:t>
            </a:r>
          </a:p>
        </p:txBody>
      </p:sp>
      <p:sp>
        <p:nvSpPr>
          <p:cNvPr id="21" name="Arc 2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AC5245DB-5E2C-22AD-1827-5806C45A073E}"/>
              </a:ext>
            </a:extLst>
          </p:cNvPr>
          <p:cNvSpPr>
            <a:spLocks noGrp="1"/>
          </p:cNvSpPr>
          <p:nvPr>
            <p:ph idx="1"/>
          </p:nvPr>
        </p:nvSpPr>
        <p:spPr>
          <a:xfrm>
            <a:off x="5370153" y="1526033"/>
            <a:ext cx="5536397" cy="3935281"/>
          </a:xfrm>
        </p:spPr>
        <p:txBody>
          <a:bodyPr>
            <a:normAutofit/>
          </a:bodyPr>
          <a:lstStyle/>
          <a:p>
            <a:r>
              <a:rPr lang="de-DE" sz="2600"/>
              <a:t>Geschäftsobjekt ist ein Begriff aus der objektorientierten Softwareentwicklung. </a:t>
            </a:r>
          </a:p>
          <a:p>
            <a:r>
              <a:rPr lang="de-DE" sz="2600"/>
              <a:t>Geschäftsobjekte dienen dazu, reale Größen und Abläufe in Informationssystemen zu modellieren. Sie enthalten neben Daten auch die Logik zu deren Verarbeitung (das unterscheidet sie von Entitäten).</a:t>
            </a:r>
          </a:p>
        </p:txBody>
      </p:sp>
    </p:spTree>
    <p:extLst>
      <p:ext uri="{BB962C8B-B14F-4D97-AF65-F5344CB8AC3E}">
        <p14:creationId xmlns:p14="http://schemas.microsoft.com/office/powerpoint/2010/main" val="15128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B3D9C7D4-DA70-C572-67AD-F73F6A1A83E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Business Object</a:t>
            </a:r>
          </a:p>
        </p:txBody>
      </p:sp>
      <p:sp>
        <p:nvSpPr>
          <p:cNvPr id="9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platzhalter 6">
            <a:extLst>
              <a:ext uri="{FF2B5EF4-FFF2-40B4-BE49-F238E27FC236}">
                <a16:creationId xmlns:a16="http://schemas.microsoft.com/office/drawing/2014/main" id="{68BF863A-080A-413F-73CA-153168F2DF15}"/>
              </a:ext>
            </a:extLst>
          </p:cNvPr>
          <p:cNvSpPr>
            <a:spLocks noGrp="1"/>
          </p:cNvSpPr>
          <p:nvPr>
            <p:ph type="body" sz="half" idx="2"/>
          </p:nvPr>
        </p:nvSpPr>
        <p:spPr>
          <a:xfrm>
            <a:off x="630936" y="2807208"/>
            <a:ext cx="3429000" cy="621792"/>
          </a:xfrm>
          <a:solidFill>
            <a:schemeClr val="accent1">
              <a:alpha val="26000"/>
            </a:schemeClr>
          </a:solidFill>
          <a:ln>
            <a:solidFill>
              <a:schemeClr val="accent1">
                <a:shade val="15000"/>
              </a:schemeClr>
            </a:solidFill>
          </a:ln>
        </p:spPr>
        <p:txBody>
          <a:bodyPr vert="horz" lIns="91440" tIns="45720" rIns="91440" bIns="45720" rtlCol="0" anchor="t">
            <a:normAutofit/>
          </a:bodyPr>
          <a:lstStyle/>
          <a:p>
            <a:pPr marL="285750" indent="-228600">
              <a:buFont typeface="Arial" panose="020B0604020202020204" pitchFamily="34" charset="0"/>
              <a:buChar char="•"/>
            </a:pPr>
            <a:r>
              <a:rPr lang="en-US" sz="1400" dirty="0"/>
              <a:t>CDS Behavior für die </a:t>
            </a:r>
            <a:r>
              <a:rPr lang="en-US" sz="1400" dirty="0" err="1"/>
              <a:t>Transaktionslogik</a:t>
            </a:r>
            <a:r>
              <a:rPr lang="en-US" sz="1400" dirty="0"/>
              <a:t>.</a:t>
            </a:r>
          </a:p>
          <a:p>
            <a:pPr marL="285750" indent="-228600">
              <a:buFont typeface="Arial" panose="020B0604020202020204" pitchFamily="34" charset="0"/>
              <a:buChar char="•"/>
            </a:pPr>
            <a:r>
              <a:rPr lang="en-US" sz="1400" i="1" dirty="0" err="1"/>
              <a:t>Behandeln</a:t>
            </a:r>
            <a:r>
              <a:rPr lang="en-US" sz="1400" i="1" dirty="0"/>
              <a:t> </a:t>
            </a:r>
            <a:r>
              <a:rPr lang="en-US" sz="1400" i="1" dirty="0" err="1"/>
              <a:t>wir</a:t>
            </a:r>
            <a:r>
              <a:rPr lang="en-US" sz="1400" i="1" dirty="0"/>
              <a:t> </a:t>
            </a:r>
            <a:r>
              <a:rPr lang="en-US" sz="1400" i="1" dirty="0" err="1"/>
              <a:t>heute</a:t>
            </a:r>
            <a:r>
              <a:rPr lang="en-US" sz="1400" i="1" dirty="0"/>
              <a:t> an Tag 1</a:t>
            </a:r>
          </a:p>
          <a:p>
            <a:pPr marL="285750" indent="-228600">
              <a:buFont typeface="Arial" panose="020B0604020202020204" pitchFamily="34" charset="0"/>
              <a:buChar char="•"/>
            </a:pPr>
            <a:endParaRPr lang="en-US" sz="1400" dirty="0"/>
          </a:p>
        </p:txBody>
      </p:sp>
      <p:pic>
        <p:nvPicPr>
          <p:cNvPr id="6" name="Inhaltsplatzhalter 5">
            <a:extLst>
              <a:ext uri="{FF2B5EF4-FFF2-40B4-BE49-F238E27FC236}">
                <a16:creationId xmlns:a16="http://schemas.microsoft.com/office/drawing/2014/main" id="{347C7DB8-B889-1E4B-6EC1-4B0FFEE15B5F}"/>
              </a:ext>
            </a:extLst>
          </p:cNvPr>
          <p:cNvPicPr>
            <a:picLocks noGrp="1" noChangeAspect="1"/>
          </p:cNvPicPr>
          <p:nvPr>
            <p:ph idx="1"/>
          </p:nvPr>
        </p:nvPicPr>
        <p:blipFill>
          <a:blip r:embed="rId3"/>
          <a:stretch>
            <a:fillRect/>
          </a:stretch>
        </p:blipFill>
        <p:spPr>
          <a:xfrm>
            <a:off x="4654296" y="1625403"/>
            <a:ext cx="6903720" cy="3607193"/>
          </a:xfrm>
          <a:prstGeom prst="rect">
            <a:avLst/>
          </a:prstGeom>
        </p:spPr>
      </p:pic>
      <p:sp>
        <p:nvSpPr>
          <p:cNvPr id="11" name="Textplatzhalter 6">
            <a:extLst>
              <a:ext uri="{FF2B5EF4-FFF2-40B4-BE49-F238E27FC236}">
                <a16:creationId xmlns:a16="http://schemas.microsoft.com/office/drawing/2014/main" id="{D230DF87-7F3B-1ACD-157A-E107243A1EE7}"/>
              </a:ext>
            </a:extLst>
          </p:cNvPr>
          <p:cNvSpPr txBox="1">
            <a:spLocks/>
          </p:cNvSpPr>
          <p:nvPr/>
        </p:nvSpPr>
        <p:spPr>
          <a:xfrm>
            <a:off x="630936" y="3701768"/>
            <a:ext cx="3429000" cy="2247180"/>
          </a:xfrm>
          <a:prstGeom prst="rect">
            <a:avLst/>
          </a:prstGeom>
          <a:solidFill>
            <a:schemeClr val="bg2"/>
          </a:solidFill>
          <a:ln>
            <a:solidFill>
              <a:schemeClr val="accent1">
                <a:shade val="15000"/>
              </a:schemeClr>
            </a:solid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28600">
              <a:buFont typeface="Arial" panose="020B0604020202020204" pitchFamily="34" charset="0"/>
              <a:buChar char="•"/>
            </a:pPr>
            <a:r>
              <a:rPr lang="en-US" sz="1400" dirty="0" err="1"/>
              <a:t>Implementieren</a:t>
            </a:r>
            <a:r>
              <a:rPr lang="en-US" sz="1400" dirty="0"/>
              <a:t> der </a:t>
            </a:r>
            <a:r>
              <a:rPr lang="en-US" sz="1400" dirty="0" err="1"/>
              <a:t>Transaktionslogik</a:t>
            </a:r>
            <a:r>
              <a:rPr lang="en-US" sz="1400" dirty="0"/>
              <a:t> in </a:t>
            </a:r>
            <a:r>
              <a:rPr lang="en-US" sz="1400" dirty="0" err="1"/>
              <a:t>einem</a:t>
            </a:r>
            <a:r>
              <a:rPr lang="en-US" sz="1400" dirty="0"/>
              <a:t> Behavior Pool (ABAP Class in der ABAP Code Library).</a:t>
            </a:r>
          </a:p>
          <a:p>
            <a:pPr marL="285750" indent="-228600">
              <a:buFont typeface="Arial" panose="020B0604020202020204" pitchFamily="34" charset="0"/>
              <a:buChar char="•"/>
            </a:pPr>
            <a:r>
              <a:rPr lang="en-US" sz="1400" dirty="0"/>
              <a:t>Business Services </a:t>
            </a:r>
            <a:r>
              <a:rPr lang="en-US" sz="1400" dirty="0" err="1"/>
              <a:t>konsumieren</a:t>
            </a:r>
            <a:r>
              <a:rPr lang="en-US" sz="1400" dirty="0"/>
              <a:t> BOs </a:t>
            </a:r>
            <a:r>
              <a:rPr lang="en-US" sz="1400" dirty="0" err="1"/>
              <a:t>zum</a:t>
            </a:r>
            <a:r>
              <a:rPr lang="en-US" sz="1400" dirty="0"/>
              <a:t> </a:t>
            </a:r>
            <a:r>
              <a:rPr lang="en-US" sz="1400" dirty="0" err="1"/>
              <a:t>Beispiel</a:t>
            </a:r>
            <a:r>
              <a:rPr lang="en-US" sz="1400" dirty="0"/>
              <a:t> </a:t>
            </a:r>
            <a:r>
              <a:rPr lang="en-US" sz="1400" dirty="0" err="1"/>
              <a:t>mittels</a:t>
            </a:r>
            <a:r>
              <a:rPr lang="en-US" sz="1400" dirty="0"/>
              <a:t> OData Services.</a:t>
            </a:r>
          </a:p>
          <a:p>
            <a:pPr marL="285750" indent="-228600">
              <a:buFont typeface="Arial" panose="020B0604020202020204" pitchFamily="34" charset="0"/>
              <a:buChar char="•"/>
            </a:pPr>
            <a:r>
              <a:rPr lang="en-US" sz="1400" dirty="0" err="1"/>
              <a:t>Zugriff</a:t>
            </a:r>
            <a:r>
              <a:rPr lang="en-US" sz="1400" dirty="0"/>
              <a:t> </a:t>
            </a:r>
            <a:r>
              <a:rPr lang="en-US" sz="1400" dirty="0" err="1"/>
              <a:t>im</a:t>
            </a:r>
            <a:r>
              <a:rPr lang="en-US" sz="1400" dirty="0"/>
              <a:t> ABAP Code </a:t>
            </a:r>
            <a:r>
              <a:rPr lang="en-US" sz="1400" dirty="0" err="1"/>
              <a:t>mittels</a:t>
            </a:r>
            <a:r>
              <a:rPr lang="en-US" sz="1400" dirty="0"/>
              <a:t> Entity Modeling Language (EML).</a:t>
            </a:r>
          </a:p>
          <a:p>
            <a:pPr marL="285750" indent="-228600">
              <a:buFont typeface="Arial" panose="020B0604020202020204" pitchFamily="34" charset="0"/>
              <a:buChar char="•"/>
            </a:pPr>
            <a:r>
              <a:rPr lang="en-US" sz="1400" i="1" dirty="0" err="1"/>
              <a:t>Behandeln</a:t>
            </a:r>
            <a:r>
              <a:rPr lang="en-US" sz="1400" i="1" dirty="0"/>
              <a:t> </a:t>
            </a:r>
            <a:r>
              <a:rPr lang="en-US" sz="1400" i="1" dirty="0" err="1"/>
              <a:t>wir</a:t>
            </a:r>
            <a:r>
              <a:rPr lang="en-US" sz="1400" i="1" dirty="0"/>
              <a:t> an TAG 3</a:t>
            </a:r>
          </a:p>
        </p:txBody>
      </p:sp>
      <p:sp>
        <p:nvSpPr>
          <p:cNvPr id="12" name="Textplatzhalter 6">
            <a:extLst>
              <a:ext uri="{FF2B5EF4-FFF2-40B4-BE49-F238E27FC236}">
                <a16:creationId xmlns:a16="http://schemas.microsoft.com/office/drawing/2014/main" id="{E06EE2C1-922C-F245-E00A-771B6A707138}"/>
              </a:ext>
            </a:extLst>
          </p:cNvPr>
          <p:cNvSpPr txBox="1">
            <a:spLocks/>
          </p:cNvSpPr>
          <p:nvPr/>
        </p:nvSpPr>
        <p:spPr>
          <a:xfrm>
            <a:off x="5305245" y="3518542"/>
            <a:ext cx="1440612" cy="1001700"/>
          </a:xfrm>
          <a:prstGeom prst="rect">
            <a:avLst/>
          </a:prstGeom>
          <a:solidFill>
            <a:schemeClr val="accent1">
              <a:alpha val="26000"/>
            </a:schemeClr>
          </a:solidFill>
          <a:ln>
            <a:noFill/>
          </a:ln>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57150"/>
            <a:endParaRPr lang="en-US" sz="1400" dirty="0"/>
          </a:p>
        </p:txBody>
      </p:sp>
    </p:spTree>
    <p:extLst>
      <p:ext uri="{BB962C8B-B14F-4D97-AF65-F5344CB8AC3E}">
        <p14:creationId xmlns:p14="http://schemas.microsoft.com/office/powerpoint/2010/main" val="89207175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8544</Words>
  <Application>Microsoft Office PowerPoint</Application>
  <PresentationFormat>Breitbild</PresentationFormat>
  <Paragraphs>819</Paragraphs>
  <Slides>44</Slides>
  <Notes>31</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44</vt:i4>
      </vt:variant>
    </vt:vector>
  </HeadingPairs>
  <TitlesOfParts>
    <vt:vector size="54" baseType="lpstr">
      <vt:lpstr>Aptos</vt:lpstr>
      <vt:lpstr>Aptos Display</vt:lpstr>
      <vt:lpstr>Arial</vt:lpstr>
      <vt:lpstr>Benton Sans</vt:lpstr>
      <vt:lpstr>Calibri</vt:lpstr>
      <vt:lpstr>Consolas</vt:lpstr>
      <vt:lpstr>Courier New</vt:lpstr>
      <vt:lpstr>Segoe WPC</vt:lpstr>
      <vt:lpstr>static</vt:lpstr>
      <vt:lpstr>Office</vt:lpstr>
      <vt:lpstr>Data Modeling with ABAP Core Data Services</vt:lpstr>
      <vt:lpstr>Tag 1</vt:lpstr>
      <vt:lpstr>Agenda</vt:lpstr>
      <vt:lpstr>Einführung</vt:lpstr>
      <vt:lpstr>Entität</vt:lpstr>
      <vt:lpstr>Arten von CDS</vt:lpstr>
      <vt:lpstr>Nicht nur technische Definition von Datenobjekten</vt:lpstr>
      <vt:lpstr>Business Objekt</vt:lpstr>
      <vt:lpstr>Business Object</vt:lpstr>
      <vt:lpstr>ABAP CDS Objekte</vt:lpstr>
      <vt:lpstr>ABAP CDS Objekte</vt:lpstr>
      <vt:lpstr>Einführung</vt:lpstr>
      <vt:lpstr>Änderungen zu ABAP 7.4 und 7.5</vt:lpstr>
      <vt:lpstr>Clean ABAP </vt:lpstr>
      <vt:lpstr>Einführung</vt:lpstr>
      <vt:lpstr>01 - Hands On  Wo findet man (Standard)-CDS Views? Wie aufrufen, wo in der Doku?</vt:lpstr>
      <vt:lpstr>Entwicklungsumgebung kennenlernen  </vt:lpstr>
      <vt:lpstr>Basic SQL Features</vt:lpstr>
      <vt:lpstr>Entity-Relationship Model</vt:lpstr>
      <vt:lpstr>Das Datenmodell definieren</vt:lpstr>
      <vt:lpstr>Das Datenmodel definieren</vt:lpstr>
      <vt:lpstr>Implement.- Workflow</vt:lpstr>
      <vt:lpstr>02 - Hands On</vt:lpstr>
      <vt:lpstr>03 - Hands On</vt:lpstr>
      <vt:lpstr>Unterschied Assoziationen und Joins</vt:lpstr>
      <vt:lpstr>04 - Hands On</vt:lpstr>
      <vt:lpstr>Root entity</vt:lpstr>
      <vt:lpstr>05 - Hands On</vt:lpstr>
      <vt:lpstr>Assoziation und Komposition</vt:lpstr>
      <vt:lpstr>06 - Hands On</vt:lpstr>
      <vt:lpstr>07 - Quiz</vt:lpstr>
      <vt:lpstr>SQL Features</vt:lpstr>
      <vt:lpstr>07 - Hands on</vt:lpstr>
      <vt:lpstr>08 - Hands on</vt:lpstr>
      <vt:lpstr>09 - Hands On</vt:lpstr>
      <vt:lpstr>10 - Hands On</vt:lpstr>
      <vt:lpstr>11 - Hands On</vt:lpstr>
      <vt:lpstr>12 - Hands On</vt:lpstr>
      <vt:lpstr>13 - Hands On </vt:lpstr>
      <vt:lpstr>14 - Hands on</vt:lpstr>
      <vt:lpstr>15 - Hands On</vt:lpstr>
      <vt:lpstr>16 - Hands On</vt:lpstr>
      <vt:lpstr>17 - Hands On +</vt:lpstr>
      <vt:lpstr>Brainstorming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203</cp:revision>
  <dcterms:created xsi:type="dcterms:W3CDTF">2024-05-22T07:20:18Z</dcterms:created>
  <dcterms:modified xsi:type="dcterms:W3CDTF">2024-06-30T22:44:47Z</dcterms:modified>
</cp:coreProperties>
</file>