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2" r:id="rId2"/>
    <p:sldId id="340" r:id="rId3"/>
    <p:sldId id="370" r:id="rId4"/>
    <p:sldId id="301" r:id="rId5"/>
    <p:sldId id="341" r:id="rId6"/>
    <p:sldId id="342" r:id="rId7"/>
    <p:sldId id="343" r:id="rId8"/>
    <p:sldId id="344" r:id="rId9"/>
    <p:sldId id="302" r:id="rId10"/>
    <p:sldId id="353" r:id="rId11"/>
    <p:sldId id="352" r:id="rId12"/>
    <p:sldId id="354" r:id="rId13"/>
    <p:sldId id="345" r:id="rId14"/>
    <p:sldId id="347" r:id="rId15"/>
    <p:sldId id="346" r:id="rId16"/>
    <p:sldId id="348" r:id="rId17"/>
    <p:sldId id="349" r:id="rId18"/>
    <p:sldId id="350" r:id="rId19"/>
    <p:sldId id="351" r:id="rId20"/>
    <p:sldId id="356" r:id="rId21"/>
    <p:sldId id="355" r:id="rId22"/>
    <p:sldId id="357" r:id="rId23"/>
    <p:sldId id="358" r:id="rId24"/>
    <p:sldId id="312" r:id="rId25"/>
    <p:sldId id="303" r:id="rId26"/>
    <p:sldId id="304" r:id="rId27"/>
    <p:sldId id="318" r:id="rId28"/>
    <p:sldId id="359" r:id="rId29"/>
    <p:sldId id="360" r:id="rId30"/>
    <p:sldId id="361" r:id="rId31"/>
    <p:sldId id="362" r:id="rId32"/>
    <p:sldId id="366" r:id="rId33"/>
    <p:sldId id="364" r:id="rId34"/>
    <p:sldId id="365" r:id="rId35"/>
    <p:sldId id="305" r:id="rId36"/>
    <p:sldId id="315" r:id="rId37"/>
    <p:sldId id="317" r:id="rId38"/>
    <p:sldId id="367" r:id="rId39"/>
    <p:sldId id="368" r:id="rId40"/>
    <p:sldId id="369" r:id="rId41"/>
    <p:sldId id="338"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54" autoAdjust="0"/>
    <p:restoredTop sz="88701" autoAdjust="0"/>
  </p:normalViewPr>
  <p:slideViewPr>
    <p:cSldViewPr snapToGrid="0">
      <p:cViewPr varScale="1">
        <p:scale>
          <a:sx n="111" d="100"/>
          <a:sy n="111" d="100"/>
        </p:scale>
        <p:origin x="1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30.06.2024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ÜBUNG MACHEN WIR ZUSAMMEN (Ich klicke vor, die TN klicken nach)</a:t>
            </a:r>
          </a:p>
          <a:p>
            <a:endParaRPr lang="de-DE" dirty="0"/>
          </a:p>
          <a:p>
            <a:r>
              <a:rPr lang="de-DE" dirty="0"/>
              <a:t>REPORT </a:t>
            </a:r>
            <a:r>
              <a:rPr lang="de-DE" dirty="0" err="1"/>
              <a:t>zfetch_sales_order_item_product</a:t>
            </a:r>
            <a:r>
              <a:rPr lang="de-DE" dirty="0"/>
              <a:t>.</a:t>
            </a:r>
          </a:p>
          <a:p>
            <a:endParaRPr lang="de-DE" dirty="0"/>
          </a:p>
          <a:p>
            <a:r>
              <a:rPr lang="de-DE" dirty="0"/>
              <a:t>TYPES: BEGIN OF </a:t>
            </a:r>
            <a:r>
              <a:rPr lang="de-DE" dirty="0" err="1"/>
              <a:t>ty_sales_order_product</a:t>
            </a:r>
            <a:r>
              <a:rPr lang="de-DE" dirty="0"/>
              <a:t>,</a:t>
            </a:r>
          </a:p>
          <a:p>
            <a:r>
              <a:rPr lang="de-DE" dirty="0"/>
              <a:t>         </a:t>
            </a:r>
            <a:r>
              <a:rPr lang="de-DE" dirty="0" err="1"/>
              <a:t>salesorder</a:t>
            </a:r>
            <a:r>
              <a:rPr lang="de-DE" dirty="0"/>
              <a:t>          TYPE </a:t>
            </a:r>
            <a:r>
              <a:rPr lang="de-DE" dirty="0" err="1"/>
              <a:t>zsalesorderitem-salesorder</a:t>
            </a:r>
            <a:r>
              <a:rPr lang="de-DE" dirty="0"/>
              <a:t>,</a:t>
            </a:r>
          </a:p>
          <a:p>
            <a:r>
              <a:rPr lang="de-DE" dirty="0"/>
              <a:t>         </a:t>
            </a:r>
            <a:r>
              <a:rPr lang="de-DE" dirty="0" err="1"/>
              <a:t>salesorderitem</a:t>
            </a:r>
            <a:r>
              <a:rPr lang="de-DE" dirty="0"/>
              <a:t>      TYPE </a:t>
            </a:r>
            <a:r>
              <a:rPr lang="de-DE" dirty="0" err="1"/>
              <a:t>zsalesorderitem-salesorderitem</a:t>
            </a:r>
            <a:r>
              <a:rPr lang="de-DE" dirty="0"/>
              <a:t>,</a:t>
            </a:r>
          </a:p>
          <a:p>
            <a:r>
              <a:rPr lang="de-DE" dirty="0"/>
              <a:t>         </a:t>
            </a:r>
            <a:r>
              <a:rPr lang="de-DE" dirty="0" err="1"/>
              <a:t>product</a:t>
            </a:r>
            <a:r>
              <a:rPr lang="de-DE" dirty="0"/>
              <a:t>             TYPE </a:t>
            </a:r>
            <a:r>
              <a:rPr lang="de-DE" dirty="0" err="1"/>
              <a:t>zproduct-product</a:t>
            </a:r>
            <a:r>
              <a:rPr lang="de-DE" dirty="0"/>
              <a:t>,</a:t>
            </a:r>
          </a:p>
          <a:p>
            <a:r>
              <a:rPr lang="de-DE" dirty="0"/>
              <a:t>         </a:t>
            </a:r>
            <a:r>
              <a:rPr lang="de-DE" dirty="0" err="1"/>
              <a:t>orderquantity</a:t>
            </a:r>
            <a:r>
              <a:rPr lang="de-DE" dirty="0"/>
              <a:t>       TYPE </a:t>
            </a:r>
            <a:r>
              <a:rPr lang="de-DE" dirty="0" err="1"/>
              <a:t>zsalesorderitem-orderquantity</a:t>
            </a:r>
            <a:r>
              <a:rPr lang="de-DE" dirty="0"/>
              <a:t>,</a:t>
            </a:r>
          </a:p>
          <a:p>
            <a:r>
              <a:rPr lang="de-DE" dirty="0"/>
              <a:t>         </a:t>
            </a:r>
            <a:r>
              <a:rPr lang="de-DE" dirty="0" err="1"/>
              <a:t>orderquantityunit</a:t>
            </a:r>
            <a:r>
              <a:rPr lang="de-DE" dirty="0"/>
              <a:t>   TYPE </a:t>
            </a:r>
            <a:r>
              <a:rPr lang="de-DE" dirty="0" err="1"/>
              <a:t>zsalesorderitem-orderquantityunit</a:t>
            </a:r>
            <a:r>
              <a:rPr lang="de-DE" dirty="0"/>
              <a:t>,</a:t>
            </a:r>
          </a:p>
          <a:p>
            <a:r>
              <a:rPr lang="de-DE" dirty="0"/>
              <a:t>         </a:t>
            </a:r>
            <a:r>
              <a:rPr lang="de-DE" dirty="0" err="1"/>
              <a:t>netamount</a:t>
            </a:r>
            <a:r>
              <a:rPr lang="de-DE" dirty="0"/>
              <a:t>           TYPE </a:t>
            </a:r>
            <a:r>
              <a:rPr lang="de-DE" dirty="0" err="1"/>
              <a:t>zsalesorderitem-netamount</a:t>
            </a:r>
            <a:r>
              <a:rPr lang="de-DE" dirty="0"/>
              <a:t>,</a:t>
            </a:r>
          </a:p>
          <a:p>
            <a:r>
              <a:rPr lang="de-DE" dirty="0"/>
              <a:t>         </a:t>
            </a:r>
            <a:r>
              <a:rPr lang="de-DE" dirty="0" err="1"/>
              <a:t>transactioncurrency</a:t>
            </a:r>
            <a:r>
              <a:rPr lang="de-DE" dirty="0"/>
              <a:t> TYPE </a:t>
            </a:r>
            <a:r>
              <a:rPr lang="de-DE" dirty="0" err="1"/>
              <a:t>zsalesorderitem-transactioncurrency</a:t>
            </a:r>
            <a:r>
              <a:rPr lang="de-DE" dirty="0"/>
              <a:t>,</a:t>
            </a:r>
          </a:p>
          <a:p>
            <a:r>
              <a:rPr lang="de-DE" dirty="0"/>
              <a:t>         </a:t>
            </a:r>
            <a:r>
              <a:rPr lang="de-DE" dirty="0" err="1"/>
              <a:t>creationdate</a:t>
            </a:r>
            <a:r>
              <a:rPr lang="de-DE" dirty="0"/>
              <a:t>        TYPE </a:t>
            </a:r>
            <a:r>
              <a:rPr lang="de-DE" dirty="0" err="1"/>
              <a:t>zsalesorderitem-creationdate</a:t>
            </a:r>
            <a:r>
              <a:rPr lang="de-DE" dirty="0"/>
              <a:t>,</a:t>
            </a:r>
          </a:p>
          <a:p>
            <a:r>
              <a:rPr lang="de-DE" dirty="0"/>
              <a:t>         </a:t>
            </a:r>
            <a:r>
              <a:rPr lang="de-DE" dirty="0" err="1"/>
              <a:t>product_type</a:t>
            </a:r>
            <a:r>
              <a:rPr lang="de-DE" dirty="0"/>
              <a:t>        TYPE </a:t>
            </a:r>
            <a:r>
              <a:rPr lang="de-DE" dirty="0" err="1"/>
              <a:t>zproduct-product_type</a:t>
            </a:r>
            <a:r>
              <a:rPr lang="de-DE" dirty="0"/>
              <a:t>,</a:t>
            </a:r>
          </a:p>
          <a:p>
            <a:r>
              <a:rPr lang="de-DE" dirty="0"/>
              <a:t>         </a:t>
            </a:r>
            <a:r>
              <a:rPr lang="de-DE" dirty="0" err="1"/>
              <a:t>price</a:t>
            </a:r>
            <a:r>
              <a:rPr lang="de-DE" dirty="0"/>
              <a:t>               TYPE </a:t>
            </a:r>
            <a:r>
              <a:rPr lang="de-DE" dirty="0" err="1"/>
              <a:t>zproduct-price</a:t>
            </a:r>
            <a:r>
              <a:rPr lang="de-DE" dirty="0"/>
              <a:t>,</a:t>
            </a:r>
          </a:p>
          <a:p>
            <a:r>
              <a:rPr lang="de-DE" dirty="0"/>
              <a:t>         </a:t>
            </a:r>
            <a:r>
              <a:rPr lang="de-DE" dirty="0" err="1"/>
              <a:t>currency</a:t>
            </a:r>
            <a:r>
              <a:rPr lang="de-DE" dirty="0"/>
              <a:t>            TYPE </a:t>
            </a:r>
            <a:r>
              <a:rPr lang="de-DE" dirty="0" err="1"/>
              <a:t>zproduct-currency</a:t>
            </a:r>
            <a:r>
              <a:rPr lang="de-DE" dirty="0"/>
              <a:t>,</a:t>
            </a:r>
          </a:p>
          <a:p>
            <a:r>
              <a:rPr lang="de-DE" dirty="0"/>
              <a:t>       END OF </a:t>
            </a:r>
            <a:r>
              <a:rPr lang="de-DE" dirty="0" err="1"/>
              <a:t>ty_sales_order_product</a:t>
            </a:r>
            <a:r>
              <a:rPr lang="de-DE" dirty="0"/>
              <a:t>.</a:t>
            </a:r>
          </a:p>
          <a:p>
            <a:endParaRPr lang="de-DE" dirty="0"/>
          </a:p>
          <a:p>
            <a:r>
              <a:rPr lang="de-DE" dirty="0"/>
              <a:t>DATA: </a:t>
            </a:r>
            <a:r>
              <a:rPr lang="de-DE" dirty="0" err="1"/>
              <a:t>it_sales_order_product</a:t>
            </a:r>
            <a:r>
              <a:rPr lang="de-DE" dirty="0"/>
              <a:t> TYPE TABLE OF </a:t>
            </a:r>
            <a:r>
              <a:rPr lang="de-DE" dirty="0" err="1"/>
              <a:t>ty_sales_order_product</a:t>
            </a:r>
            <a:r>
              <a:rPr lang="de-DE" dirty="0"/>
              <a:t>,</a:t>
            </a:r>
          </a:p>
          <a:p>
            <a:r>
              <a:rPr lang="de-DE" dirty="0"/>
              <a:t>      </a:t>
            </a:r>
            <a:r>
              <a:rPr lang="de-DE" dirty="0" err="1"/>
              <a:t>wa_sales_order_product</a:t>
            </a:r>
            <a:r>
              <a:rPr lang="de-DE" dirty="0"/>
              <a:t> TYPE </a:t>
            </a:r>
            <a:r>
              <a:rPr lang="de-DE" dirty="0" err="1"/>
              <a:t>ty_sales_order_product</a:t>
            </a:r>
            <a:r>
              <a:rPr lang="de-DE" dirty="0"/>
              <a:t>.</a:t>
            </a:r>
          </a:p>
          <a:p>
            <a:endParaRPr lang="de-DE" dirty="0"/>
          </a:p>
          <a:p>
            <a:r>
              <a:rPr lang="de-DE" dirty="0"/>
              <a:t>SELECT </a:t>
            </a:r>
            <a:r>
              <a:rPr lang="de-DE" dirty="0" err="1"/>
              <a:t>soi~salesorder</a:t>
            </a:r>
            <a:r>
              <a:rPr lang="de-DE" dirty="0"/>
              <a:t>, </a:t>
            </a:r>
            <a:r>
              <a:rPr lang="de-DE" dirty="0" err="1"/>
              <a:t>soi~salesorderitem</a:t>
            </a:r>
            <a:r>
              <a:rPr lang="de-DE" dirty="0"/>
              <a:t>, </a:t>
            </a:r>
            <a:r>
              <a:rPr lang="de-DE" dirty="0" err="1"/>
              <a:t>soi~product</a:t>
            </a:r>
            <a:r>
              <a:rPr lang="de-DE" dirty="0"/>
              <a:t>, </a:t>
            </a:r>
            <a:r>
              <a:rPr lang="de-DE" dirty="0" err="1"/>
              <a:t>soi~orderquantity</a:t>
            </a:r>
            <a:r>
              <a:rPr lang="de-DE" dirty="0"/>
              <a:t>,</a:t>
            </a:r>
          </a:p>
          <a:p>
            <a:r>
              <a:rPr lang="de-DE" dirty="0"/>
              <a:t>       </a:t>
            </a:r>
            <a:r>
              <a:rPr lang="de-DE" dirty="0" err="1"/>
              <a:t>soi~orderquantityunit</a:t>
            </a:r>
            <a:r>
              <a:rPr lang="de-DE" dirty="0"/>
              <a:t>, </a:t>
            </a:r>
            <a:r>
              <a:rPr lang="de-DE" dirty="0" err="1"/>
              <a:t>soi~netamount</a:t>
            </a:r>
            <a:r>
              <a:rPr lang="de-DE" dirty="0"/>
              <a:t>, </a:t>
            </a:r>
            <a:r>
              <a:rPr lang="de-DE" dirty="0" err="1"/>
              <a:t>soi~transactioncurrency</a:t>
            </a:r>
            <a:r>
              <a:rPr lang="de-DE" dirty="0"/>
              <a:t>, </a:t>
            </a:r>
            <a:r>
              <a:rPr lang="de-DE" dirty="0" err="1"/>
              <a:t>soi~creationdate</a:t>
            </a:r>
            <a:r>
              <a:rPr lang="de-DE" dirty="0"/>
              <a:t>,</a:t>
            </a:r>
          </a:p>
          <a:p>
            <a:r>
              <a:rPr lang="de-DE" dirty="0"/>
              <a:t>       </a:t>
            </a:r>
            <a:r>
              <a:rPr lang="de-DE" dirty="0" err="1"/>
              <a:t>p~product_type</a:t>
            </a:r>
            <a:r>
              <a:rPr lang="de-DE" dirty="0"/>
              <a:t>, </a:t>
            </a:r>
            <a:r>
              <a:rPr lang="de-DE" dirty="0" err="1"/>
              <a:t>p~price</a:t>
            </a:r>
            <a:r>
              <a:rPr lang="de-DE" dirty="0"/>
              <a:t>, </a:t>
            </a:r>
            <a:r>
              <a:rPr lang="de-DE" dirty="0" err="1"/>
              <a:t>p~currency</a:t>
            </a:r>
            <a:endParaRPr lang="de-DE" dirty="0"/>
          </a:p>
          <a:p>
            <a:r>
              <a:rPr lang="de-DE" dirty="0"/>
              <a:t>  FROM </a:t>
            </a:r>
            <a:r>
              <a:rPr lang="de-DE" dirty="0" err="1"/>
              <a:t>zi_salesorderitem</a:t>
            </a:r>
            <a:r>
              <a:rPr lang="de-DE" dirty="0"/>
              <a:t> AS </a:t>
            </a:r>
            <a:r>
              <a:rPr lang="de-DE" dirty="0" err="1"/>
              <a:t>soi</a:t>
            </a:r>
            <a:endParaRPr lang="de-DE" dirty="0"/>
          </a:p>
          <a:p>
            <a:r>
              <a:rPr lang="de-DE" dirty="0"/>
              <a:t>  INNER JOIN </a:t>
            </a:r>
            <a:r>
              <a:rPr lang="de-DE" dirty="0" err="1"/>
              <a:t>zi_product</a:t>
            </a:r>
            <a:r>
              <a:rPr lang="de-DE" dirty="0"/>
              <a:t> AS p ON </a:t>
            </a:r>
            <a:r>
              <a:rPr lang="de-DE" dirty="0" err="1"/>
              <a:t>soi~product</a:t>
            </a:r>
            <a:r>
              <a:rPr lang="de-DE" dirty="0"/>
              <a:t> = </a:t>
            </a:r>
            <a:r>
              <a:rPr lang="de-DE" dirty="0" err="1"/>
              <a:t>p~product</a:t>
            </a:r>
            <a:endParaRPr lang="de-DE" dirty="0"/>
          </a:p>
          <a:p>
            <a:r>
              <a:rPr lang="de-DE" dirty="0"/>
              <a:t>  INTO TABLE @it_sales_order_product.</a:t>
            </a:r>
          </a:p>
          <a:p>
            <a:endParaRPr lang="de-DE" dirty="0"/>
          </a:p>
          <a:p>
            <a:r>
              <a:rPr lang="de-DE" dirty="0"/>
              <a:t>IF </a:t>
            </a:r>
            <a:r>
              <a:rPr lang="de-DE" dirty="0" err="1"/>
              <a:t>sy-subrc</a:t>
            </a:r>
            <a:r>
              <a:rPr lang="de-DE" dirty="0"/>
              <a:t> = 0.</a:t>
            </a:r>
          </a:p>
          <a:p>
            <a:r>
              <a:rPr lang="de-DE" dirty="0"/>
              <a:t>  LOOP AT </a:t>
            </a:r>
            <a:r>
              <a:rPr lang="de-DE" dirty="0" err="1"/>
              <a:t>it_sales_order_product</a:t>
            </a:r>
            <a:r>
              <a:rPr lang="de-DE" dirty="0"/>
              <a:t> INTO </a:t>
            </a:r>
            <a:r>
              <a:rPr lang="de-DE" dirty="0" err="1"/>
              <a:t>wa_sales_order_product</a:t>
            </a:r>
            <a:r>
              <a:rPr lang="de-DE" dirty="0"/>
              <a:t>.</a:t>
            </a:r>
          </a:p>
          <a:p>
            <a:r>
              <a:rPr lang="de-DE" dirty="0"/>
              <a:t>    WRITE: / </a:t>
            </a:r>
            <a:r>
              <a:rPr lang="de-DE" dirty="0" err="1"/>
              <a:t>wa_sales_order_product-salesorder</a:t>
            </a:r>
            <a:r>
              <a:rPr lang="de-DE" dirty="0"/>
              <a:t>, </a:t>
            </a:r>
            <a:r>
              <a:rPr lang="de-DE" dirty="0" err="1"/>
              <a:t>wa_sales_order_product-salesorderitem</a:t>
            </a:r>
            <a:r>
              <a:rPr lang="de-DE" dirty="0"/>
              <a:t>,</a:t>
            </a:r>
          </a:p>
          <a:p>
            <a:r>
              <a:rPr lang="de-DE" dirty="0"/>
              <a:t>             </a:t>
            </a:r>
            <a:r>
              <a:rPr lang="de-DE" dirty="0" err="1"/>
              <a:t>wa_sales_order_product-product</a:t>
            </a:r>
            <a:r>
              <a:rPr lang="de-DE" dirty="0"/>
              <a:t>, </a:t>
            </a:r>
            <a:r>
              <a:rPr lang="de-DE" dirty="0" err="1"/>
              <a:t>wa_sales_order_product-orderquantity</a:t>
            </a:r>
            <a:r>
              <a:rPr lang="de-DE" dirty="0"/>
              <a:t>,</a:t>
            </a:r>
          </a:p>
          <a:p>
            <a:r>
              <a:rPr lang="de-DE" dirty="0"/>
              <a:t>             </a:t>
            </a:r>
            <a:r>
              <a:rPr lang="de-DE" dirty="0" err="1"/>
              <a:t>wa_sales_order_product-orderquantityunit</a:t>
            </a:r>
            <a:r>
              <a:rPr lang="de-DE" dirty="0"/>
              <a:t>, </a:t>
            </a:r>
            <a:r>
              <a:rPr lang="de-DE" dirty="0" err="1"/>
              <a:t>wa_sales_order_product-netamount</a:t>
            </a:r>
            <a:r>
              <a:rPr lang="de-DE" dirty="0"/>
              <a:t>,</a:t>
            </a:r>
          </a:p>
          <a:p>
            <a:r>
              <a:rPr lang="de-DE" dirty="0"/>
              <a:t>             </a:t>
            </a:r>
            <a:r>
              <a:rPr lang="de-DE" dirty="0" err="1"/>
              <a:t>wa_sales_order_product-transactioncurrency</a:t>
            </a:r>
            <a:r>
              <a:rPr lang="de-DE" dirty="0"/>
              <a:t>, </a:t>
            </a:r>
            <a:r>
              <a:rPr lang="de-DE" dirty="0" err="1"/>
              <a:t>wa_sales_order_product-creationdate</a:t>
            </a:r>
            <a:r>
              <a:rPr lang="de-DE" dirty="0"/>
              <a:t>,</a:t>
            </a:r>
          </a:p>
          <a:p>
            <a:r>
              <a:rPr lang="de-DE" dirty="0"/>
              <a:t>             </a:t>
            </a:r>
            <a:r>
              <a:rPr lang="de-DE" dirty="0" err="1"/>
              <a:t>wa_sales_order_product-product_type</a:t>
            </a:r>
            <a:r>
              <a:rPr lang="de-DE" dirty="0"/>
              <a:t>, </a:t>
            </a:r>
            <a:r>
              <a:rPr lang="de-DE" dirty="0" err="1"/>
              <a:t>wa_sales_order_product-price</a:t>
            </a:r>
            <a:r>
              <a:rPr lang="de-DE" dirty="0"/>
              <a:t>,</a:t>
            </a:r>
          </a:p>
          <a:p>
            <a:r>
              <a:rPr lang="de-DE" dirty="0"/>
              <a:t>             </a:t>
            </a:r>
            <a:r>
              <a:rPr lang="de-DE" dirty="0" err="1"/>
              <a:t>wa_sales_order_product-currency</a:t>
            </a:r>
            <a:r>
              <a:rPr lang="de-DE" dirty="0"/>
              <a:t>.</a:t>
            </a:r>
          </a:p>
          <a:p>
            <a:r>
              <a:rPr lang="de-DE" dirty="0"/>
              <a:t>  ENDLOOP.</a:t>
            </a:r>
          </a:p>
          <a:p>
            <a:r>
              <a:rPr lang="de-DE" dirty="0"/>
              <a:t>ELSE.</a:t>
            </a:r>
          </a:p>
          <a:p>
            <a:r>
              <a:rPr lang="de-DE" dirty="0"/>
              <a:t>  WRITE: / '</a:t>
            </a:r>
            <a:r>
              <a:rPr lang="de-DE" dirty="0" err="1"/>
              <a:t>No</a:t>
            </a:r>
            <a:r>
              <a:rPr lang="de-DE" dirty="0"/>
              <a:t> </a:t>
            </a:r>
            <a:r>
              <a:rPr lang="de-DE" dirty="0" err="1"/>
              <a:t>data</a:t>
            </a:r>
            <a:r>
              <a:rPr lang="de-DE" dirty="0"/>
              <a:t> </a:t>
            </a:r>
            <a:r>
              <a:rPr lang="de-DE" dirty="0" err="1"/>
              <a:t>found</a:t>
            </a:r>
            <a:r>
              <a:rPr lang="de-DE" dirty="0"/>
              <a:t>'.</a:t>
            </a:r>
          </a:p>
          <a:p>
            <a:r>
              <a:rPr lang="de-DE" dirty="0"/>
              <a:t>ENDIF.</a:t>
            </a:r>
            <a:br>
              <a:rPr lang="de-DE" dirty="0"/>
            </a:br>
            <a:br>
              <a:rPr lang="de-DE" dirty="0"/>
            </a:br>
            <a:br>
              <a:rPr lang="de-DE" dirty="0"/>
            </a:br>
            <a:r>
              <a:rPr lang="de-DE" dirty="0"/>
              <a:t>ODER:</a:t>
            </a:r>
            <a:br>
              <a:rPr lang="de-DE" dirty="0"/>
            </a:br>
            <a:r>
              <a:rPr lang="en-US" dirty="0"/>
              <a:t>SELECT \_product-product            AS product,</a:t>
            </a:r>
          </a:p>
          <a:p>
            <a:r>
              <a:rPr lang="en-US" dirty="0"/>
              <a:t>       \_product-</a:t>
            </a:r>
            <a:r>
              <a:rPr lang="en-US" dirty="0" err="1"/>
              <a:t>producttype</a:t>
            </a:r>
            <a:r>
              <a:rPr lang="en-US" dirty="0"/>
              <a:t>        AS </a:t>
            </a:r>
            <a:r>
              <a:rPr lang="en-US" dirty="0" err="1"/>
              <a:t>producttype</a:t>
            </a:r>
            <a:r>
              <a:rPr lang="en-US" dirty="0"/>
              <a:t>,</a:t>
            </a:r>
          </a:p>
          <a:p>
            <a:r>
              <a:rPr lang="en-US" dirty="0"/>
              <a:t>       \_product-</a:t>
            </a:r>
            <a:r>
              <a:rPr lang="en-US" dirty="0" err="1"/>
              <a:t>authorizationgroup</a:t>
            </a:r>
            <a:r>
              <a:rPr lang="en-US" dirty="0"/>
              <a:t> AS </a:t>
            </a:r>
            <a:r>
              <a:rPr lang="en-US" dirty="0" err="1"/>
              <a:t>authorizationgroup</a:t>
            </a:r>
            <a:r>
              <a:rPr lang="en-US" dirty="0"/>
              <a:t>,</a:t>
            </a:r>
          </a:p>
          <a:p>
            <a:r>
              <a:rPr lang="en-US" dirty="0"/>
              <a:t>       \_product-</a:t>
            </a:r>
            <a:r>
              <a:rPr lang="en-US" dirty="0" err="1"/>
              <a:t>creationdatetime</a:t>
            </a:r>
            <a:r>
              <a:rPr lang="en-US" dirty="0"/>
              <a:t>   AS </a:t>
            </a:r>
            <a:r>
              <a:rPr lang="en-US" dirty="0" err="1"/>
              <a:t>creationdatetime</a:t>
            </a:r>
            <a:endParaRPr lang="en-US" dirty="0"/>
          </a:p>
          <a:p>
            <a:r>
              <a:rPr lang="en-US" dirty="0"/>
              <a:t>   FROM </a:t>
            </a:r>
            <a:r>
              <a:rPr lang="en-US" dirty="0" err="1"/>
              <a:t>zi_salesorderitem</a:t>
            </a:r>
            <a:endParaRPr lang="en-US" dirty="0"/>
          </a:p>
          <a:p>
            <a:r>
              <a:rPr lang="en-US" dirty="0"/>
              <a:t>   WHERE </a:t>
            </a:r>
            <a:r>
              <a:rPr lang="en-US" dirty="0" err="1"/>
              <a:t>zi_salesorderitem~salesorder</a:t>
            </a:r>
            <a:r>
              <a:rPr lang="en-US" dirty="0"/>
              <a:t> = 'S1'</a:t>
            </a:r>
          </a:p>
          <a:p>
            <a:r>
              <a:rPr lang="en-US" dirty="0"/>
              <a:t>     AND \_product-product IS NOT NULL</a:t>
            </a:r>
          </a:p>
          <a:p>
            <a:r>
              <a:rPr lang="en-US" dirty="0"/>
              <a:t>   INTO TABLE @DATA(lt_zi_product).</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774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Ja, als </a:t>
            </a:r>
            <a:r>
              <a:rPr lang="de-DE" dirty="0" err="1"/>
              <a:t>Consumption</a:t>
            </a:r>
            <a:r>
              <a:rPr lang="de-DE" dirty="0"/>
              <a:t> View werden die Kennzahlen im View Browser angezeigt, auch ohne @Semantics (Offenbar, weil sie im Cube schon richtig als Kennzahlen gekennzeichnet wurden).</a:t>
            </a:r>
          </a:p>
          <a:p>
            <a:br>
              <a:rPr lang="de-DE" dirty="0"/>
            </a:br>
            <a:r>
              <a:rPr lang="de-DE" dirty="0"/>
              <a:t>@AbapCatalog.sqlViewName: 'ZC_SALESORDERLA'</a:t>
            </a:r>
          </a:p>
          <a:p>
            <a:r>
              <a:rPr lang="de-DE" dirty="0"/>
              <a:t>@AccessControl.authorizationCheck: #NOT_ALLOWED</a:t>
            </a:r>
          </a:p>
          <a:p>
            <a:r>
              <a:rPr lang="de-DE" dirty="0"/>
              <a:t>@EndUserText.label: 'Sales Order </a:t>
            </a:r>
            <a:r>
              <a:rPr lang="de-DE" dirty="0" err="1"/>
              <a:t>Product</a:t>
            </a:r>
            <a:r>
              <a:rPr lang="de-DE" dirty="0"/>
              <a:t> </a:t>
            </a:r>
            <a:r>
              <a:rPr lang="de-DE" dirty="0" err="1"/>
              <a:t>Amount</a:t>
            </a:r>
            <a:r>
              <a:rPr lang="de-DE" dirty="0"/>
              <a:t> Query'</a:t>
            </a:r>
          </a:p>
          <a:p>
            <a:r>
              <a:rPr lang="de-DE" dirty="0"/>
              <a:t>@Metadata.ignorePropagatedAnnotations: </a:t>
            </a:r>
            <a:r>
              <a:rPr lang="de-DE" dirty="0" err="1"/>
              <a:t>true</a:t>
            </a:r>
            <a:endParaRPr lang="de-DE" dirty="0"/>
          </a:p>
          <a:p>
            <a:r>
              <a:rPr lang="de-DE" dirty="0"/>
              <a:t>//@ObjectModel.supportedCapabilities: [#ANALYTICAL_QUERY]</a:t>
            </a:r>
          </a:p>
          <a:p>
            <a:r>
              <a:rPr lang="de-DE" dirty="0"/>
              <a:t>//@ObjectModel.modelingPattern: #ANALYTICAL_QUERY</a:t>
            </a:r>
          </a:p>
          <a:p>
            <a:r>
              <a:rPr lang="de-DE" dirty="0"/>
              <a:t>@Analytics: { </a:t>
            </a:r>
            <a:r>
              <a:rPr lang="de-DE" dirty="0" err="1"/>
              <a:t>query</a:t>
            </a:r>
            <a:r>
              <a:rPr lang="de-DE" dirty="0"/>
              <a:t>: </a:t>
            </a:r>
            <a:r>
              <a:rPr lang="de-DE" dirty="0" err="1"/>
              <a:t>true</a:t>
            </a:r>
            <a:r>
              <a:rPr lang="de-DE" dirty="0"/>
              <a:t> }</a:t>
            </a:r>
          </a:p>
          <a:p>
            <a:r>
              <a:rPr lang="de-DE" dirty="0"/>
              <a:t>@VDM.viewType: #CONSUMPTION</a:t>
            </a:r>
          </a:p>
          <a:p>
            <a:r>
              <a:rPr lang="de-DE" dirty="0" err="1"/>
              <a:t>define</a:t>
            </a:r>
            <a:r>
              <a:rPr lang="de-DE" dirty="0"/>
              <a:t> </a:t>
            </a:r>
            <a:r>
              <a:rPr lang="de-DE" dirty="0" err="1"/>
              <a:t>view</a:t>
            </a:r>
            <a:r>
              <a:rPr lang="de-DE" dirty="0"/>
              <a:t> ZCLAN_SALESORDERPRODAMOUNTQ</a:t>
            </a:r>
          </a:p>
          <a:p>
            <a:r>
              <a:rPr lang="de-DE" dirty="0"/>
              <a:t>  </a:t>
            </a:r>
            <a:r>
              <a:rPr lang="de-DE" dirty="0" err="1"/>
              <a:t>as</a:t>
            </a:r>
            <a:r>
              <a:rPr lang="de-DE" dirty="0"/>
              <a:t> </a:t>
            </a:r>
            <a:r>
              <a:rPr lang="de-DE" dirty="0" err="1"/>
              <a:t>select</a:t>
            </a:r>
            <a:r>
              <a:rPr lang="de-DE" dirty="0"/>
              <a:t> from </a:t>
            </a:r>
            <a:r>
              <a:rPr lang="de-DE" dirty="0" err="1"/>
              <a:t>ZI_SalesOrderItemCube</a:t>
            </a:r>
            <a:r>
              <a:rPr lang="de-DE" dirty="0"/>
              <a:t>( </a:t>
            </a:r>
            <a:r>
              <a:rPr lang="de-DE" dirty="0" err="1"/>
              <a:t>P_DisplayCurrency</a:t>
            </a:r>
            <a:r>
              <a:rPr lang="de-DE" dirty="0"/>
              <a:t> : 'EUR' )</a:t>
            </a:r>
          </a:p>
          <a:p>
            <a:r>
              <a:rPr lang="de-DE" dirty="0"/>
              <a:t>{</a:t>
            </a:r>
          </a:p>
          <a:p>
            <a:r>
              <a:rPr lang="de-DE" dirty="0"/>
              <a:t>      @AnalyticsDetails.query.axis: #ROWS</a:t>
            </a:r>
          </a:p>
          <a:p>
            <a:r>
              <a:rPr lang="de-DE" dirty="0"/>
              <a:t>  </a:t>
            </a:r>
            <a:r>
              <a:rPr lang="de-DE" dirty="0" err="1"/>
              <a:t>key</a:t>
            </a:r>
            <a:r>
              <a:rPr lang="de-DE" dirty="0"/>
              <a:t> </a:t>
            </a:r>
            <a:r>
              <a:rPr lang="de-DE" dirty="0" err="1"/>
              <a:t>SalesOrder</a:t>
            </a:r>
            <a:r>
              <a:rPr lang="de-DE" dirty="0"/>
              <a:t>,</a:t>
            </a:r>
          </a:p>
          <a:p>
            <a:r>
              <a:rPr lang="de-DE" dirty="0"/>
              <a:t>      @AnalyticsDetails.query.axis: #ROWS</a:t>
            </a:r>
          </a:p>
          <a:p>
            <a:r>
              <a:rPr lang="de-DE" dirty="0"/>
              <a:t>  </a:t>
            </a:r>
            <a:r>
              <a:rPr lang="de-DE" dirty="0" err="1"/>
              <a:t>key</a:t>
            </a:r>
            <a:r>
              <a:rPr lang="de-DE" dirty="0"/>
              <a:t> </a:t>
            </a:r>
            <a:r>
              <a:rPr lang="de-DE" dirty="0" err="1"/>
              <a:t>SalesOrderItem</a:t>
            </a:r>
            <a:r>
              <a:rPr lang="de-DE" dirty="0"/>
              <a:t>,</a:t>
            </a:r>
            <a:br>
              <a:rPr lang="de-DE" dirty="0"/>
            </a:br>
            <a:r>
              <a:rPr lang="de-DE" dirty="0"/>
              <a:t>      </a:t>
            </a:r>
            <a:r>
              <a:rPr lang="de-DE" dirty="0" err="1"/>
              <a:t>CreationDate</a:t>
            </a:r>
            <a:r>
              <a:rPr lang="de-DE" dirty="0"/>
              <a:t>,</a:t>
            </a:r>
          </a:p>
          <a:p>
            <a:r>
              <a:rPr lang="de-DE" dirty="0"/>
              <a:t>      </a:t>
            </a:r>
            <a:r>
              <a:rPr lang="de-DE" dirty="0" err="1"/>
              <a:t>Product</a:t>
            </a:r>
            <a:r>
              <a:rPr lang="de-DE" dirty="0"/>
              <a:t>,</a:t>
            </a:r>
          </a:p>
          <a:p>
            <a:r>
              <a:rPr lang="de-DE" dirty="0"/>
              <a:t>      //@Semantics.amount.currencyCode: '</a:t>
            </a:r>
            <a:r>
              <a:rPr lang="de-DE" dirty="0" err="1"/>
              <a:t>TransactionCurrency</a:t>
            </a:r>
            <a:r>
              <a:rPr lang="de-DE" dirty="0"/>
              <a:t>'</a:t>
            </a:r>
          </a:p>
          <a:p>
            <a:r>
              <a:rPr lang="de-DE" dirty="0"/>
              <a:t>      </a:t>
            </a:r>
            <a:r>
              <a:rPr lang="de-DE" dirty="0" err="1"/>
              <a:t>NetAmount</a:t>
            </a:r>
            <a:r>
              <a:rPr lang="de-DE" dirty="0"/>
              <a:t>,</a:t>
            </a:r>
          </a:p>
          <a:p>
            <a:r>
              <a:rPr lang="de-DE" dirty="0"/>
              <a:t>      </a:t>
            </a:r>
            <a:r>
              <a:rPr lang="de-DE" dirty="0" err="1"/>
              <a:t>TransactionCurrency</a:t>
            </a:r>
            <a:endParaRPr lang="de-DE" dirty="0"/>
          </a:p>
          <a:p>
            <a:r>
              <a:rPr lang="de-DE" dirty="0"/>
              <a:t>      //@EndUserText.label: '</a:t>
            </a:r>
            <a:r>
              <a:rPr lang="de-DE" dirty="0" err="1"/>
              <a:t>TEst</a:t>
            </a:r>
            <a:r>
              <a:rPr lang="de-DE" dirty="0"/>
              <a:t>'</a:t>
            </a:r>
          </a:p>
          <a:p>
            <a:r>
              <a:rPr lang="de-DE" dirty="0"/>
              <a:t>      //@EndUserText.quickInfo: 'Quick'</a:t>
            </a:r>
          </a:p>
          <a:p>
            <a:r>
              <a:rPr lang="de-DE" dirty="0"/>
              <a:t>      //@Semantics.amount.currencyCode: '</a:t>
            </a:r>
            <a:r>
              <a:rPr lang="de-DE" dirty="0" err="1"/>
              <a:t>DisplayCurrency</a:t>
            </a:r>
            <a:r>
              <a:rPr lang="de-DE" dirty="0"/>
              <a:t>'</a:t>
            </a:r>
          </a:p>
          <a:p>
            <a:r>
              <a:rPr lang="de-DE" dirty="0"/>
              <a:t>      //</a:t>
            </a:r>
            <a:r>
              <a:rPr lang="de-DE" dirty="0" err="1"/>
              <a:t>NetAmountInDisplayCurrency</a:t>
            </a:r>
            <a:r>
              <a:rPr lang="de-DE" dirty="0"/>
              <a:t>,</a:t>
            </a:r>
          </a:p>
          <a:p>
            <a:r>
              <a:rPr lang="de-DE" dirty="0"/>
              <a:t>      //</a:t>
            </a:r>
            <a:r>
              <a:rPr lang="de-DE" dirty="0" err="1"/>
              <a:t>DisplayCurrency</a:t>
            </a:r>
            <a:endParaRPr lang="de-DE" dirty="0"/>
          </a:p>
          <a:p>
            <a:r>
              <a:rPr lang="de-DE" dirty="0"/>
              <a: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17</a:t>
            </a:fld>
            <a:endParaRPr lang="de-DE"/>
          </a:p>
        </p:txBody>
      </p:sp>
    </p:spTree>
    <p:extLst>
      <p:ext uri="{BB962C8B-B14F-4D97-AF65-F5344CB8AC3E}">
        <p14:creationId xmlns:p14="http://schemas.microsoft.com/office/powerpoint/2010/main" val="2321563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@AccessControl.authorizationCheck: #CHECK</a:t>
            </a:r>
          </a:p>
          <a:p>
            <a:r>
              <a:rPr lang="de-DE" dirty="0"/>
              <a:t>@EndUserText.label: 'Sales Order Item Cube'</a:t>
            </a:r>
          </a:p>
          <a:p>
            <a:r>
              <a:rPr lang="de-DE" dirty="0"/>
              <a:t>@Metadata.ignorePropagatedAnnotations: </a:t>
            </a:r>
            <a:r>
              <a:rPr lang="de-DE" dirty="0" err="1"/>
              <a:t>true</a:t>
            </a:r>
            <a:endParaRPr lang="de-DE" dirty="0"/>
          </a:p>
          <a:p>
            <a:r>
              <a:rPr lang="de-DE" dirty="0"/>
              <a:t>@Analytics.dataCategory: #CUBE</a:t>
            </a:r>
          </a:p>
          <a:p>
            <a:r>
              <a:rPr lang="de-DE" dirty="0" err="1"/>
              <a:t>define</a:t>
            </a:r>
            <a:r>
              <a:rPr lang="de-DE" dirty="0"/>
              <a:t> </a:t>
            </a:r>
            <a:r>
              <a:rPr lang="de-DE" dirty="0" err="1"/>
              <a:t>view</a:t>
            </a:r>
            <a:r>
              <a:rPr lang="de-DE" dirty="0"/>
              <a:t> </a:t>
            </a:r>
            <a:r>
              <a:rPr lang="de-DE" dirty="0" err="1"/>
              <a:t>entity</a:t>
            </a:r>
            <a:r>
              <a:rPr lang="de-DE" dirty="0"/>
              <a:t> </a:t>
            </a:r>
            <a:r>
              <a:rPr lang="de-DE" dirty="0" err="1"/>
              <a:t>ZI_SalesOrderItemCube</a:t>
            </a:r>
            <a:r>
              <a:rPr lang="de-DE" dirty="0"/>
              <a:t>  </a:t>
            </a:r>
          </a:p>
          <a:p>
            <a:r>
              <a:rPr lang="de-DE" dirty="0"/>
              <a:t>  </a:t>
            </a:r>
            <a:r>
              <a:rPr lang="de-DE" dirty="0" err="1"/>
              <a:t>with</a:t>
            </a:r>
            <a:r>
              <a:rPr lang="de-DE" dirty="0"/>
              <a:t> </a:t>
            </a:r>
            <a:r>
              <a:rPr lang="de-DE" dirty="0" err="1"/>
              <a:t>parameters</a:t>
            </a:r>
            <a:endParaRPr lang="de-DE" dirty="0"/>
          </a:p>
          <a:p>
            <a:r>
              <a:rPr lang="de-DE" dirty="0"/>
              <a:t>    @Consumption.defaultValue: 'EUR'</a:t>
            </a:r>
          </a:p>
          <a:p>
            <a:r>
              <a:rPr lang="de-DE" dirty="0"/>
              <a:t>    </a:t>
            </a:r>
            <a:r>
              <a:rPr lang="de-DE" dirty="0" err="1"/>
              <a:t>P_DisplayCurrency</a:t>
            </a:r>
            <a:r>
              <a:rPr lang="de-DE" dirty="0"/>
              <a:t> : </a:t>
            </a:r>
            <a:r>
              <a:rPr lang="de-DE" dirty="0" err="1"/>
              <a:t>vdm_v_display_currency</a:t>
            </a:r>
            <a:endParaRPr lang="de-DE" dirty="0"/>
          </a:p>
          <a:p>
            <a:r>
              <a:rPr lang="de-DE" dirty="0"/>
              <a:t>  </a:t>
            </a:r>
            <a:r>
              <a:rPr lang="de-DE" dirty="0" err="1"/>
              <a:t>as</a:t>
            </a:r>
            <a:r>
              <a:rPr lang="de-DE" dirty="0"/>
              <a:t> </a:t>
            </a:r>
            <a:r>
              <a:rPr lang="de-DE" dirty="0" err="1"/>
              <a:t>select</a:t>
            </a:r>
            <a:r>
              <a:rPr lang="de-DE" dirty="0"/>
              <a:t> from           ZI_SalesOrderItem2 </a:t>
            </a:r>
            <a:r>
              <a:rPr lang="de-DE" dirty="0" err="1"/>
              <a:t>as</a:t>
            </a:r>
            <a:r>
              <a:rPr lang="de-DE" dirty="0"/>
              <a:t> ITEM</a:t>
            </a:r>
          </a:p>
          <a:p>
            <a:r>
              <a:rPr lang="de-DE" dirty="0"/>
              <a:t>    </a:t>
            </a:r>
            <a:r>
              <a:rPr lang="de-DE" dirty="0" err="1"/>
              <a:t>left</a:t>
            </a:r>
            <a:r>
              <a:rPr lang="de-DE" dirty="0"/>
              <a:t> </a:t>
            </a:r>
            <a:r>
              <a:rPr lang="de-DE" dirty="0" err="1"/>
              <a:t>outer</a:t>
            </a:r>
            <a:r>
              <a:rPr lang="de-DE" dirty="0"/>
              <a:t> </a:t>
            </a:r>
            <a:r>
              <a:rPr lang="de-DE" dirty="0" err="1"/>
              <a:t>to</a:t>
            </a:r>
            <a:r>
              <a:rPr lang="de-DE" dirty="0"/>
              <a:t> </a:t>
            </a:r>
            <a:r>
              <a:rPr lang="de-DE" dirty="0" err="1"/>
              <a:t>one</a:t>
            </a:r>
            <a:r>
              <a:rPr lang="de-DE" dirty="0"/>
              <a:t> </a:t>
            </a:r>
            <a:r>
              <a:rPr lang="de-DE" dirty="0" err="1"/>
              <a:t>join</a:t>
            </a:r>
            <a:r>
              <a:rPr lang="de-DE" dirty="0"/>
              <a:t> </a:t>
            </a:r>
            <a:r>
              <a:rPr lang="de-DE" dirty="0" err="1"/>
              <a:t>ZI_SalesOrder</a:t>
            </a:r>
            <a:r>
              <a:rPr lang="de-DE" dirty="0"/>
              <a:t>      </a:t>
            </a:r>
            <a:r>
              <a:rPr lang="de-DE" dirty="0" err="1"/>
              <a:t>as</a:t>
            </a:r>
            <a:r>
              <a:rPr lang="de-DE" dirty="0"/>
              <a:t> SO   on </a:t>
            </a:r>
            <a:r>
              <a:rPr lang="de-DE" dirty="0" err="1"/>
              <a:t>SO.SalesOrder</a:t>
            </a:r>
            <a:r>
              <a:rPr lang="de-DE" dirty="0"/>
              <a:t> = </a:t>
            </a:r>
            <a:r>
              <a:rPr lang="de-DE" dirty="0" err="1"/>
              <a:t>ITEM.SalesOrder</a:t>
            </a:r>
            <a:endParaRPr lang="de-DE" dirty="0"/>
          </a:p>
          <a:p>
            <a:r>
              <a:rPr lang="de-DE" dirty="0"/>
              <a:t>    </a:t>
            </a:r>
            <a:r>
              <a:rPr lang="de-DE" dirty="0" err="1"/>
              <a:t>left</a:t>
            </a:r>
            <a:r>
              <a:rPr lang="de-DE" dirty="0"/>
              <a:t> </a:t>
            </a:r>
            <a:r>
              <a:rPr lang="de-DE" dirty="0" err="1"/>
              <a:t>outer</a:t>
            </a:r>
            <a:r>
              <a:rPr lang="de-DE" dirty="0"/>
              <a:t> </a:t>
            </a:r>
            <a:r>
              <a:rPr lang="de-DE" dirty="0" err="1"/>
              <a:t>to</a:t>
            </a:r>
            <a:r>
              <a:rPr lang="de-DE" dirty="0"/>
              <a:t> </a:t>
            </a:r>
            <a:r>
              <a:rPr lang="de-DE" dirty="0" err="1"/>
              <a:t>one</a:t>
            </a:r>
            <a:r>
              <a:rPr lang="de-DE" dirty="0"/>
              <a:t> </a:t>
            </a:r>
            <a:r>
              <a:rPr lang="de-DE" dirty="0" err="1"/>
              <a:t>join</a:t>
            </a:r>
            <a:r>
              <a:rPr lang="de-DE" dirty="0"/>
              <a:t> </a:t>
            </a:r>
            <a:r>
              <a:rPr lang="de-DE" dirty="0" err="1"/>
              <a:t>ZI_Product</a:t>
            </a:r>
            <a:r>
              <a:rPr lang="de-DE" dirty="0"/>
              <a:t>         </a:t>
            </a:r>
            <a:r>
              <a:rPr lang="de-DE" dirty="0" err="1"/>
              <a:t>as</a:t>
            </a:r>
            <a:r>
              <a:rPr lang="de-DE" dirty="0"/>
              <a:t> PROD on </a:t>
            </a:r>
            <a:r>
              <a:rPr lang="de-DE" dirty="0" err="1"/>
              <a:t>PROD.Product</a:t>
            </a:r>
            <a:r>
              <a:rPr lang="de-DE" dirty="0"/>
              <a:t> = </a:t>
            </a:r>
            <a:r>
              <a:rPr lang="de-DE" dirty="0" err="1"/>
              <a:t>ITEM.Product</a:t>
            </a:r>
            <a:endParaRPr lang="de-DE" dirty="0"/>
          </a:p>
          <a:p>
            <a:r>
              <a:rPr lang="de-DE" dirty="0"/>
              <a:t>    </a:t>
            </a:r>
            <a:r>
              <a:rPr lang="de-DE" dirty="0" err="1"/>
              <a:t>association</a:t>
            </a:r>
            <a:r>
              <a:rPr lang="de-DE" dirty="0"/>
              <a:t> [1..1] </a:t>
            </a:r>
            <a:r>
              <a:rPr lang="de-DE" dirty="0" err="1"/>
              <a:t>to</a:t>
            </a:r>
            <a:r>
              <a:rPr lang="de-DE" dirty="0"/>
              <a:t> ZI_PRODUCT12 </a:t>
            </a:r>
            <a:r>
              <a:rPr lang="de-DE" dirty="0" err="1"/>
              <a:t>as</a:t>
            </a:r>
            <a:r>
              <a:rPr lang="de-DE" dirty="0"/>
              <a:t> _</a:t>
            </a:r>
            <a:r>
              <a:rPr lang="de-DE" dirty="0" err="1"/>
              <a:t>Product</a:t>
            </a:r>
            <a:r>
              <a:rPr lang="de-DE" dirty="0"/>
              <a:t> on $</a:t>
            </a:r>
            <a:r>
              <a:rPr lang="de-DE" dirty="0" err="1"/>
              <a:t>projection.Product</a:t>
            </a:r>
            <a:r>
              <a:rPr lang="de-DE" dirty="0"/>
              <a:t> = _</a:t>
            </a:r>
            <a:r>
              <a:rPr lang="de-DE" dirty="0" err="1"/>
              <a:t>Product.Product</a:t>
            </a:r>
            <a:endParaRPr lang="de-DE" dirty="0"/>
          </a:p>
          <a:p>
            <a:r>
              <a:rPr lang="de-DE" dirty="0"/>
              <a:t>{</a:t>
            </a:r>
          </a:p>
          <a:p>
            <a:r>
              <a:rPr lang="de-DE" dirty="0"/>
              <a:t>  </a:t>
            </a:r>
            <a:r>
              <a:rPr lang="de-DE" dirty="0" err="1"/>
              <a:t>key</a:t>
            </a:r>
            <a:r>
              <a:rPr lang="de-DE" dirty="0"/>
              <a:t> </a:t>
            </a:r>
            <a:r>
              <a:rPr lang="de-DE" dirty="0" err="1"/>
              <a:t>ITEM.SalesOrder</a:t>
            </a:r>
            <a:r>
              <a:rPr lang="de-DE" dirty="0"/>
              <a:t>,</a:t>
            </a:r>
          </a:p>
          <a:p>
            <a:r>
              <a:rPr lang="de-DE" dirty="0"/>
              <a:t>  </a:t>
            </a:r>
            <a:r>
              <a:rPr lang="de-DE" dirty="0" err="1"/>
              <a:t>key</a:t>
            </a:r>
            <a:r>
              <a:rPr lang="de-DE" dirty="0"/>
              <a:t> </a:t>
            </a:r>
            <a:r>
              <a:rPr lang="de-DE" dirty="0" err="1"/>
              <a:t>ITEM.SalesOrderItem</a:t>
            </a:r>
            <a:r>
              <a:rPr lang="de-DE" dirty="0"/>
              <a:t>,</a:t>
            </a:r>
          </a:p>
          <a:p>
            <a:r>
              <a:rPr lang="de-DE" dirty="0"/>
              <a:t>      </a:t>
            </a:r>
            <a:r>
              <a:rPr lang="de-DE" dirty="0" err="1"/>
              <a:t>ITEM.Product</a:t>
            </a:r>
            <a:r>
              <a:rPr lang="de-DE" dirty="0"/>
              <a:t>,</a:t>
            </a:r>
          </a:p>
          <a:p>
            <a:r>
              <a:rPr lang="de-DE" dirty="0"/>
              <a:t>      </a:t>
            </a:r>
            <a:r>
              <a:rPr lang="de-DE" dirty="0" err="1"/>
              <a:t>SO.SalesOrderType</a:t>
            </a:r>
            <a:r>
              <a:rPr lang="de-DE" dirty="0"/>
              <a:t>,</a:t>
            </a:r>
          </a:p>
          <a:p>
            <a:r>
              <a:rPr lang="de-DE" dirty="0"/>
              <a:t>      @ObjectModel.foreignKey.association: '_</a:t>
            </a:r>
            <a:r>
              <a:rPr lang="de-DE" dirty="0" err="1"/>
              <a:t>Product</a:t>
            </a:r>
            <a:r>
              <a:rPr lang="de-DE" dirty="0"/>
              <a:t>'</a:t>
            </a:r>
          </a:p>
          <a:p>
            <a:r>
              <a:rPr lang="de-DE" dirty="0"/>
              <a:t>      </a:t>
            </a:r>
            <a:r>
              <a:rPr lang="de-DE" dirty="0" err="1"/>
              <a:t>PROD.ProductType</a:t>
            </a:r>
            <a:r>
              <a:rPr lang="de-DE" dirty="0"/>
              <a:t>,</a:t>
            </a:r>
          </a:p>
          <a:p>
            <a:r>
              <a:rPr lang="de-DE" dirty="0"/>
              <a:t>      </a:t>
            </a:r>
            <a:r>
              <a:rPr lang="de-DE" dirty="0" err="1"/>
              <a:t>ITEM.CreationDate</a:t>
            </a:r>
            <a:r>
              <a:rPr lang="de-DE" dirty="0"/>
              <a:t> </a:t>
            </a:r>
            <a:r>
              <a:rPr lang="de-DE" dirty="0" err="1"/>
              <a:t>as</a:t>
            </a:r>
            <a:r>
              <a:rPr lang="de-DE" dirty="0"/>
              <a:t> </a:t>
            </a:r>
            <a:r>
              <a:rPr lang="de-DE" dirty="0" err="1"/>
              <a:t>CreationDate</a:t>
            </a:r>
            <a:r>
              <a:rPr lang="de-DE" dirty="0"/>
              <a:t>,</a:t>
            </a:r>
          </a:p>
          <a:p>
            <a:r>
              <a:rPr lang="de-DE" dirty="0"/>
              <a:t>      @Semantics.amount.currencyCode: '</a:t>
            </a:r>
            <a:r>
              <a:rPr lang="de-DE" dirty="0" err="1"/>
              <a:t>TransactionCurrency</a:t>
            </a:r>
            <a:r>
              <a:rPr lang="de-DE" dirty="0"/>
              <a:t>'</a:t>
            </a:r>
          </a:p>
          <a:p>
            <a:r>
              <a:rPr lang="de-DE" dirty="0"/>
              <a:t>      </a:t>
            </a:r>
            <a:r>
              <a:rPr lang="de-DE" dirty="0" err="1"/>
              <a:t>ITEM.NetAmount</a:t>
            </a:r>
            <a:r>
              <a:rPr lang="de-DE" dirty="0"/>
              <a:t>,</a:t>
            </a:r>
          </a:p>
          <a:p>
            <a:r>
              <a:rPr lang="de-DE" dirty="0"/>
              <a:t>      </a:t>
            </a:r>
            <a:r>
              <a:rPr lang="de-DE" dirty="0" err="1"/>
              <a:t>ITEM.TransactionCurrency</a:t>
            </a:r>
            <a:r>
              <a:rPr lang="de-DE" dirty="0"/>
              <a:t>,</a:t>
            </a:r>
          </a:p>
          <a:p>
            <a:r>
              <a:rPr lang="de-DE" dirty="0"/>
              <a:t>      $</a:t>
            </a:r>
            <a:r>
              <a:rPr lang="de-DE" dirty="0" err="1"/>
              <a:t>parameters.P_DisplayCurrency</a:t>
            </a:r>
            <a:r>
              <a:rPr lang="de-DE" dirty="0"/>
              <a:t> </a:t>
            </a:r>
            <a:r>
              <a:rPr lang="de-DE" dirty="0" err="1"/>
              <a:t>as</a:t>
            </a:r>
            <a:r>
              <a:rPr lang="de-DE" dirty="0"/>
              <a:t>  </a:t>
            </a:r>
            <a:r>
              <a:rPr lang="de-DE" dirty="0" err="1"/>
              <a:t>DisplayCurrency</a:t>
            </a:r>
            <a:r>
              <a:rPr lang="de-DE" dirty="0"/>
              <a:t>,</a:t>
            </a:r>
          </a:p>
          <a:p>
            <a:r>
              <a:rPr lang="de-DE" dirty="0"/>
              <a:t>      @DefaultAggregation: #SUM</a:t>
            </a:r>
          </a:p>
          <a:p>
            <a:r>
              <a:rPr lang="de-DE" dirty="0"/>
              <a:t>      @Semantics.amount.currencyCode: '</a:t>
            </a:r>
            <a:r>
              <a:rPr lang="de-DE" dirty="0" err="1"/>
              <a:t>DisplayCurrency</a:t>
            </a:r>
            <a:r>
              <a:rPr lang="de-DE" dirty="0"/>
              <a:t>'</a:t>
            </a:r>
          </a:p>
          <a:p>
            <a:r>
              <a:rPr lang="de-DE" dirty="0"/>
              <a:t>      </a:t>
            </a:r>
            <a:r>
              <a:rPr lang="de-DE" dirty="0" err="1"/>
              <a:t>currency_conversion</a:t>
            </a:r>
            <a:r>
              <a:rPr lang="de-DE" dirty="0"/>
              <a:t>(</a:t>
            </a:r>
          </a:p>
          <a:p>
            <a:r>
              <a:rPr lang="de-DE" dirty="0"/>
              <a:t>        </a:t>
            </a:r>
            <a:r>
              <a:rPr lang="de-DE" dirty="0" err="1"/>
              <a:t>amount</a:t>
            </a:r>
            <a:r>
              <a:rPr lang="de-DE" dirty="0"/>
              <a:t>             =&gt; </a:t>
            </a:r>
            <a:r>
              <a:rPr lang="de-DE" dirty="0" err="1"/>
              <a:t>ITEM.NetAmount</a:t>
            </a:r>
            <a:r>
              <a:rPr lang="de-DE" dirty="0"/>
              <a:t>,</a:t>
            </a:r>
          </a:p>
          <a:p>
            <a:r>
              <a:rPr lang="de-DE" dirty="0"/>
              <a:t>        </a:t>
            </a:r>
            <a:r>
              <a:rPr lang="de-DE" dirty="0" err="1"/>
              <a:t>source_currency</a:t>
            </a:r>
            <a:r>
              <a:rPr lang="de-DE" dirty="0"/>
              <a:t>    =&gt; </a:t>
            </a:r>
            <a:r>
              <a:rPr lang="de-DE" dirty="0" err="1"/>
              <a:t>ITEM.TransactionCurrency</a:t>
            </a:r>
            <a:r>
              <a:rPr lang="de-DE" dirty="0"/>
              <a:t>,</a:t>
            </a:r>
          </a:p>
          <a:p>
            <a:r>
              <a:rPr lang="de-DE" dirty="0"/>
              <a:t>        </a:t>
            </a:r>
            <a:r>
              <a:rPr lang="de-DE" dirty="0" err="1"/>
              <a:t>target_currency</a:t>
            </a:r>
            <a:r>
              <a:rPr lang="de-DE" dirty="0"/>
              <a:t>    =&gt; $</a:t>
            </a:r>
            <a:r>
              <a:rPr lang="de-DE" dirty="0" err="1"/>
              <a:t>parameters.P_DisplayCurrency</a:t>
            </a:r>
            <a:r>
              <a:rPr lang="de-DE" dirty="0"/>
              <a:t>,</a:t>
            </a:r>
          </a:p>
          <a:p>
            <a:r>
              <a:rPr lang="de-DE" dirty="0"/>
              <a:t>        </a:t>
            </a:r>
            <a:r>
              <a:rPr lang="de-DE" dirty="0" err="1"/>
              <a:t>exchange_rate_date</a:t>
            </a:r>
            <a:r>
              <a:rPr lang="de-DE" dirty="0"/>
              <a:t> =&gt; </a:t>
            </a:r>
            <a:r>
              <a:rPr lang="de-DE" dirty="0" err="1"/>
              <a:t>ITEM.CreationDate</a:t>
            </a:r>
            <a:r>
              <a:rPr lang="de-DE" dirty="0"/>
              <a:t>,</a:t>
            </a:r>
          </a:p>
          <a:p>
            <a:r>
              <a:rPr lang="de-DE" dirty="0"/>
              <a:t>        </a:t>
            </a:r>
            <a:r>
              <a:rPr lang="de-DE" dirty="0" err="1"/>
              <a:t>exchange_rate_type</a:t>
            </a:r>
            <a:r>
              <a:rPr lang="de-DE" dirty="0"/>
              <a:t> =&gt; 'M',</a:t>
            </a:r>
          </a:p>
          <a:p>
            <a:r>
              <a:rPr lang="de-DE" dirty="0"/>
              <a:t>        </a:t>
            </a:r>
            <a:r>
              <a:rPr lang="de-DE" dirty="0" err="1"/>
              <a:t>error_handling</a:t>
            </a:r>
            <a:r>
              <a:rPr lang="de-DE" dirty="0"/>
              <a:t>     =&gt; 'FAIL_ON_ERROR',</a:t>
            </a:r>
          </a:p>
          <a:p>
            <a:r>
              <a:rPr lang="de-DE" dirty="0"/>
              <a:t>        </a:t>
            </a:r>
            <a:r>
              <a:rPr lang="de-DE" dirty="0" err="1"/>
              <a:t>round</a:t>
            </a:r>
            <a:r>
              <a:rPr lang="de-DE" dirty="0"/>
              <a:t>              =&gt; 'X',</a:t>
            </a:r>
          </a:p>
          <a:p>
            <a:r>
              <a:rPr lang="de-DE" dirty="0"/>
              <a:t>        </a:t>
            </a:r>
            <a:r>
              <a:rPr lang="de-DE" dirty="0" err="1"/>
              <a:t>decimal_shift</a:t>
            </a:r>
            <a:r>
              <a:rPr lang="de-DE" dirty="0"/>
              <a:t>      =&gt; 'X',</a:t>
            </a:r>
          </a:p>
          <a:p>
            <a:r>
              <a:rPr lang="de-DE" dirty="0"/>
              <a:t>        </a:t>
            </a:r>
            <a:r>
              <a:rPr lang="de-DE" dirty="0" err="1"/>
              <a:t>decimal_shift_back</a:t>
            </a:r>
            <a:r>
              <a:rPr lang="de-DE" dirty="0"/>
              <a:t> =&gt; 'X'</a:t>
            </a:r>
          </a:p>
          <a:p>
            <a:r>
              <a:rPr lang="de-DE" dirty="0"/>
              <a:t>      )                             </a:t>
            </a:r>
            <a:r>
              <a:rPr lang="de-DE" dirty="0" err="1"/>
              <a:t>as</a:t>
            </a:r>
            <a:r>
              <a:rPr lang="de-DE" dirty="0"/>
              <a:t>  </a:t>
            </a:r>
            <a:r>
              <a:rPr lang="de-DE" dirty="0" err="1"/>
              <a:t>NetAmountInDisplayCurrency</a:t>
            </a:r>
            <a:r>
              <a:rPr lang="de-DE" dirty="0"/>
              <a:t>,</a:t>
            </a:r>
          </a:p>
          <a:p>
            <a:r>
              <a:rPr lang="de-DE" dirty="0"/>
              <a:t>      _</a:t>
            </a:r>
            <a:r>
              <a:rPr lang="de-DE" dirty="0" err="1"/>
              <a:t>Product</a:t>
            </a:r>
            <a:endParaRPr lang="de-DE" dirty="0"/>
          </a:p>
          <a:p>
            <a:r>
              <a:rPr lang="de-DE" dirty="0"/>
              <a:t>} </a:t>
            </a:r>
          </a:p>
        </p:txBody>
      </p:sp>
      <p:sp>
        <p:nvSpPr>
          <p:cNvPr id="4" name="Foliennummernplatzhalter 3"/>
          <p:cNvSpPr>
            <a:spLocks noGrp="1"/>
          </p:cNvSpPr>
          <p:nvPr>
            <p:ph type="sldNum" sz="quarter" idx="5"/>
          </p:nvPr>
        </p:nvSpPr>
        <p:spPr/>
        <p:txBody>
          <a:bodyPr/>
          <a:lstStyle/>
          <a:p>
            <a:fld id="{DC0C8601-5E09-0E4C-A79E-D4DC8377D91B}" type="slidenum">
              <a:rPr lang="de-DE" smtClean="0"/>
              <a:t>18</a:t>
            </a:fld>
            <a:endParaRPr lang="de-DE"/>
          </a:p>
        </p:txBody>
      </p:sp>
    </p:spTree>
    <p:extLst>
      <p:ext uri="{BB962C8B-B14F-4D97-AF65-F5344CB8AC3E}">
        <p14:creationId xmlns:p14="http://schemas.microsoft.com/office/powerpoint/2010/main" val="1460614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Um eine Suchhilfe für die Felder </a:t>
            </a:r>
            <a:r>
              <a:rPr lang="de-DE" b="0" i="0" dirty="0" err="1">
                <a:solidFill>
                  <a:srgbClr val="CCCCCC"/>
                </a:solidFill>
                <a:effectLst/>
                <a:highlight>
                  <a:srgbClr val="181818"/>
                </a:highlight>
                <a:latin typeface="Segoe WPC"/>
              </a:rPr>
              <a:t>CreationDate</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in einem CDS View wie ZC_SALESORDERPRODUCTAMOUNTQ2 zu definieren, die im View Browser im Fiori Launchpad angezeigt wird, können Sie die @Consumption.valueHelpDefinition Annotation verwenden. Diese Annotation ermöglicht es, eine bestehende Suchhilfe (Value Help) zu referenzieren oder eine neue zu definieren, die dann im Fiori Launchpad zur Verfügung steht.</a:t>
            </a:r>
          </a:p>
          <a:p>
            <a:pPr algn="l"/>
            <a:r>
              <a:rPr lang="de-DE" b="1" i="0" dirty="0">
                <a:solidFill>
                  <a:srgbClr val="CCCCCC"/>
                </a:solidFill>
                <a:effectLst/>
                <a:highlight>
                  <a:srgbClr val="181818"/>
                </a:highlight>
                <a:latin typeface="Segoe WPC"/>
              </a:rPr>
              <a:t>Schritte zur Definition einer Suchhilfe:</a:t>
            </a:r>
          </a:p>
          <a:p>
            <a:pPr algn="l">
              <a:buFont typeface="+mj-lt"/>
              <a:buAutoNum type="arabicPeriod"/>
            </a:pPr>
            <a:r>
              <a:rPr lang="de-DE" b="1" i="0" dirty="0">
                <a:solidFill>
                  <a:srgbClr val="CCCCCC"/>
                </a:solidFill>
                <a:effectLst/>
                <a:highlight>
                  <a:srgbClr val="181818"/>
                </a:highlight>
                <a:latin typeface="Segoe WPC"/>
              </a:rPr>
              <a:t>Referenzieren einer bestehenden Suchhilfe:</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Wenn bereits eine passende Suchhilfe (Value Help) im System vorhanden ist, können Sie diese direkt referenzieren. Dies ist besonders nützlich für Standardfelder wie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für die oft schon eine Suchhilfe existiert.</a:t>
            </a:r>
          </a:p>
          <a:p>
            <a:pPr algn="l">
              <a:buFont typeface="+mj-lt"/>
              <a:buAutoNum type="arabicPeriod"/>
            </a:pPr>
            <a:r>
              <a:rPr lang="de-DE" b="1" i="0" dirty="0">
                <a:solidFill>
                  <a:srgbClr val="CCCCCC"/>
                </a:solidFill>
                <a:effectLst/>
                <a:highlight>
                  <a:srgbClr val="181818"/>
                </a:highlight>
                <a:latin typeface="Segoe WPC"/>
              </a:rPr>
              <a:t>Definieren einer neuen Suchhilfe:</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Für Felder, für die keine passende Suchhilfe existiert, können Sie eine neue definieren, indem Sie eine Value Help View (VH) erstellen und diese dann im CDS View referenzieren.</a:t>
            </a:r>
          </a:p>
          <a:p>
            <a:endParaRPr lang="de-DE" dirty="0"/>
          </a:p>
          <a:p>
            <a:endParaRPr lang="de-DE" dirty="0"/>
          </a:p>
          <a:p>
            <a:r>
              <a:rPr lang="de-DE" dirty="0"/>
              <a:t>@AbapCatalog.sqlViewName: 'ZC_SALESORDERPR'</a:t>
            </a:r>
          </a:p>
          <a:p>
            <a:r>
              <a:rPr lang="de-DE" dirty="0"/>
              <a:t>@AccessControl.authorizationCheck: #NOT_ALLOWED</a:t>
            </a:r>
          </a:p>
          <a:p>
            <a:r>
              <a:rPr lang="de-DE" dirty="0"/>
              <a:t>@EndUserText.label: 'Sales Order </a:t>
            </a:r>
            <a:r>
              <a:rPr lang="de-DE" dirty="0" err="1"/>
              <a:t>Product</a:t>
            </a:r>
            <a:r>
              <a:rPr lang="de-DE" dirty="0"/>
              <a:t> </a:t>
            </a:r>
            <a:r>
              <a:rPr lang="de-DE" dirty="0" err="1"/>
              <a:t>Amount</a:t>
            </a:r>
            <a:r>
              <a:rPr lang="de-DE" dirty="0"/>
              <a:t> Query'</a:t>
            </a:r>
          </a:p>
          <a:p>
            <a:r>
              <a:rPr lang="de-DE" dirty="0"/>
              <a:t>@Metadata.ignorePropagatedAnnotations: </a:t>
            </a:r>
            <a:r>
              <a:rPr lang="de-DE" dirty="0" err="1"/>
              <a:t>true</a:t>
            </a:r>
            <a:endParaRPr lang="de-DE" dirty="0"/>
          </a:p>
          <a:p>
            <a:r>
              <a:rPr lang="de-DE" dirty="0"/>
              <a:t>@ObjectModel.supportedCapabilities: [#ANALYTICAL_QUERY]</a:t>
            </a:r>
          </a:p>
          <a:p>
            <a:r>
              <a:rPr lang="de-DE" dirty="0"/>
              <a:t>@ObjectModel.modelingPattern: #ANALYTICAL_QUERY</a:t>
            </a:r>
          </a:p>
          <a:p>
            <a:r>
              <a:rPr lang="de-DE" dirty="0"/>
              <a:t>@Analytics: { </a:t>
            </a:r>
            <a:r>
              <a:rPr lang="de-DE" dirty="0" err="1"/>
              <a:t>query</a:t>
            </a:r>
            <a:r>
              <a:rPr lang="de-DE" dirty="0"/>
              <a:t>: </a:t>
            </a:r>
            <a:r>
              <a:rPr lang="de-DE" dirty="0" err="1"/>
              <a:t>true</a:t>
            </a:r>
            <a:r>
              <a:rPr lang="de-DE" dirty="0"/>
              <a:t> }</a:t>
            </a:r>
          </a:p>
          <a:p>
            <a:r>
              <a:rPr lang="de-DE" dirty="0"/>
              <a:t>@VDM.viewType: #CONSUMPTION</a:t>
            </a:r>
          </a:p>
          <a:p>
            <a:r>
              <a:rPr lang="de-DE" dirty="0" err="1"/>
              <a:t>define</a:t>
            </a:r>
            <a:r>
              <a:rPr lang="de-DE" dirty="0"/>
              <a:t> </a:t>
            </a:r>
            <a:r>
              <a:rPr lang="de-DE" dirty="0" err="1"/>
              <a:t>view</a:t>
            </a:r>
            <a:r>
              <a:rPr lang="de-DE" dirty="0"/>
              <a:t> ZC_SALESORDERPRODUCTAMOUNTQ2</a:t>
            </a:r>
          </a:p>
          <a:p>
            <a:r>
              <a:rPr lang="de-DE" dirty="0"/>
              <a:t>  </a:t>
            </a:r>
            <a:r>
              <a:rPr lang="de-DE" dirty="0" err="1"/>
              <a:t>with</a:t>
            </a:r>
            <a:r>
              <a:rPr lang="de-DE" dirty="0"/>
              <a:t> </a:t>
            </a:r>
            <a:r>
              <a:rPr lang="de-DE" dirty="0" err="1"/>
              <a:t>parameters</a:t>
            </a:r>
            <a:endParaRPr lang="de-DE" dirty="0"/>
          </a:p>
          <a:p>
            <a:r>
              <a:rPr lang="de-DE" dirty="0"/>
              <a:t>    @Consumption.defaultValue: 'EUR'</a:t>
            </a:r>
          </a:p>
          <a:p>
            <a:r>
              <a:rPr lang="de-DE" dirty="0"/>
              <a:t>    </a:t>
            </a:r>
            <a:r>
              <a:rPr lang="de-DE" dirty="0" err="1"/>
              <a:t>P_DisplayCurrency</a:t>
            </a:r>
            <a:r>
              <a:rPr lang="de-DE" dirty="0"/>
              <a:t> : </a:t>
            </a:r>
            <a:r>
              <a:rPr lang="de-DE" dirty="0" err="1"/>
              <a:t>vdm_v_display_currency</a:t>
            </a:r>
            <a:endParaRPr lang="de-DE" dirty="0"/>
          </a:p>
          <a:p>
            <a:r>
              <a:rPr lang="de-DE" dirty="0"/>
              <a:t>  </a:t>
            </a:r>
            <a:r>
              <a:rPr lang="de-DE" dirty="0" err="1"/>
              <a:t>as</a:t>
            </a:r>
            <a:r>
              <a:rPr lang="de-DE" dirty="0"/>
              <a:t> </a:t>
            </a:r>
            <a:r>
              <a:rPr lang="de-DE" dirty="0" err="1"/>
              <a:t>select</a:t>
            </a:r>
            <a:r>
              <a:rPr lang="de-DE" dirty="0"/>
              <a:t> from </a:t>
            </a:r>
            <a:r>
              <a:rPr lang="de-DE" dirty="0" err="1"/>
              <a:t>ZI_SalesOrderItemCube</a:t>
            </a:r>
            <a:r>
              <a:rPr lang="de-DE" dirty="0"/>
              <a:t>( </a:t>
            </a:r>
            <a:r>
              <a:rPr lang="de-DE" dirty="0" err="1"/>
              <a:t>P_DisplayCurrency</a:t>
            </a:r>
            <a:r>
              <a:rPr lang="de-DE" dirty="0"/>
              <a:t> : $</a:t>
            </a:r>
            <a:r>
              <a:rPr lang="de-DE" dirty="0" err="1"/>
              <a:t>parameters.P_DisplayCurrency</a:t>
            </a:r>
            <a:r>
              <a:rPr lang="de-DE" dirty="0"/>
              <a:t> )</a:t>
            </a:r>
          </a:p>
          <a:p>
            <a:r>
              <a:rPr lang="de-DE" dirty="0"/>
              <a:t>{</a:t>
            </a:r>
          </a:p>
          <a:p>
            <a:r>
              <a:rPr lang="de-DE" dirty="0"/>
              <a:t>      @AnalyticsDetails.query.axis: #ROWS</a:t>
            </a:r>
          </a:p>
          <a:p>
            <a:r>
              <a:rPr lang="de-DE" dirty="0"/>
              <a:t>  </a:t>
            </a:r>
            <a:r>
              <a:rPr lang="de-DE" dirty="0" err="1"/>
              <a:t>key</a:t>
            </a:r>
            <a:r>
              <a:rPr lang="de-DE" dirty="0"/>
              <a:t> </a:t>
            </a:r>
            <a:r>
              <a:rPr lang="de-DE" dirty="0" err="1"/>
              <a:t>SalesOrder</a:t>
            </a:r>
            <a:r>
              <a:rPr lang="de-DE" dirty="0"/>
              <a:t>,</a:t>
            </a:r>
          </a:p>
          <a:p>
            <a:r>
              <a:rPr lang="de-DE" dirty="0"/>
              <a:t>      @AnalyticsDetails.query.axis: #ROWS</a:t>
            </a:r>
          </a:p>
          <a:p>
            <a:r>
              <a:rPr lang="de-DE" dirty="0"/>
              <a:t>  </a:t>
            </a:r>
            <a:r>
              <a:rPr lang="de-DE" dirty="0" err="1"/>
              <a:t>key</a:t>
            </a:r>
            <a:r>
              <a:rPr lang="de-DE" dirty="0"/>
              <a:t> </a:t>
            </a:r>
            <a:r>
              <a:rPr lang="de-DE" dirty="0" err="1"/>
              <a:t>SalesOrderItem</a:t>
            </a:r>
            <a:r>
              <a:rPr lang="de-DE" dirty="0"/>
              <a:t>,</a:t>
            </a:r>
          </a:p>
          <a:p>
            <a:r>
              <a:rPr lang="de-DE" dirty="0"/>
              <a:t>      @Consumption: {</a:t>
            </a:r>
            <a:r>
              <a:rPr lang="de-DE" dirty="0" err="1"/>
              <a:t>filter</a:t>
            </a:r>
            <a:r>
              <a:rPr lang="de-DE" dirty="0"/>
              <a:t>: { </a:t>
            </a:r>
            <a:r>
              <a:rPr lang="de-DE" dirty="0" err="1"/>
              <a:t>selectionType</a:t>
            </a:r>
            <a:r>
              <a:rPr lang="de-DE" dirty="0"/>
              <a:t>: #INTERVAL, </a:t>
            </a:r>
            <a:r>
              <a:rPr lang="de-DE" dirty="0" err="1"/>
              <a:t>multipleSelections</a:t>
            </a:r>
            <a:r>
              <a:rPr lang="de-DE" dirty="0"/>
              <a:t>: </a:t>
            </a:r>
            <a:r>
              <a:rPr lang="de-DE" dirty="0" err="1"/>
              <a:t>true</a:t>
            </a:r>
            <a:r>
              <a:rPr lang="de-DE" dirty="0"/>
              <a:t> }}</a:t>
            </a:r>
          </a:p>
          <a:p>
            <a:r>
              <a:rPr lang="de-DE" dirty="0"/>
              <a:t>      @Consumption.valueHelpDefinition: [{ </a:t>
            </a:r>
            <a:r>
              <a:rPr lang="de-DE" dirty="0" err="1"/>
              <a:t>entity</a:t>
            </a:r>
            <a:r>
              <a:rPr lang="de-DE" dirty="0"/>
              <a:t>: '</a:t>
            </a:r>
            <a:r>
              <a:rPr lang="de-DE" dirty="0" err="1"/>
              <a:t>YourValueHelpViewForDate</a:t>
            </a:r>
            <a:r>
              <a:rPr lang="de-DE" dirty="0"/>
              <a:t>', </a:t>
            </a:r>
            <a:r>
              <a:rPr lang="de-DE" dirty="0" err="1"/>
              <a:t>element</a:t>
            </a:r>
            <a:r>
              <a:rPr lang="de-DE" dirty="0"/>
              <a:t>: '</a:t>
            </a:r>
            <a:r>
              <a:rPr lang="de-DE" dirty="0" err="1"/>
              <a:t>DateField</a:t>
            </a:r>
            <a:r>
              <a:rPr lang="de-DE" dirty="0"/>
              <a:t>' }]</a:t>
            </a:r>
          </a:p>
          <a:p>
            <a:r>
              <a:rPr lang="de-DE" dirty="0"/>
              <a:t>      </a:t>
            </a:r>
            <a:r>
              <a:rPr lang="de-DE" dirty="0" err="1"/>
              <a:t>CreationDate</a:t>
            </a:r>
            <a:r>
              <a:rPr lang="de-DE" dirty="0"/>
              <a:t>,</a:t>
            </a:r>
          </a:p>
          <a:p>
            <a:r>
              <a:rPr lang="de-DE" dirty="0"/>
              <a:t>      @Consumption: {</a:t>
            </a:r>
            <a:r>
              <a:rPr lang="de-DE" dirty="0" err="1"/>
              <a:t>filter</a:t>
            </a:r>
            <a:r>
              <a:rPr lang="de-DE" dirty="0"/>
              <a:t>: { </a:t>
            </a:r>
            <a:r>
              <a:rPr lang="de-DE" dirty="0" err="1"/>
              <a:t>selectionType</a:t>
            </a:r>
            <a:r>
              <a:rPr lang="de-DE" dirty="0"/>
              <a:t>: #INTERVAL, </a:t>
            </a:r>
            <a:r>
              <a:rPr lang="de-DE" dirty="0" err="1"/>
              <a:t>multipleSelections</a:t>
            </a:r>
            <a:r>
              <a:rPr lang="de-DE" dirty="0"/>
              <a:t>: </a:t>
            </a:r>
            <a:r>
              <a:rPr lang="de-DE" dirty="0" err="1"/>
              <a:t>true</a:t>
            </a:r>
            <a:r>
              <a:rPr lang="de-DE" dirty="0"/>
              <a:t> }}</a:t>
            </a:r>
          </a:p>
          <a:p>
            <a:r>
              <a:rPr lang="de-DE" dirty="0"/>
              <a:t>      @Consumption.valueHelpDefinition: [{ </a:t>
            </a:r>
            <a:r>
              <a:rPr lang="de-DE" dirty="0" err="1"/>
              <a:t>entity</a:t>
            </a:r>
            <a:r>
              <a:rPr lang="de-DE" dirty="0"/>
              <a:t>: '</a:t>
            </a:r>
            <a:r>
              <a:rPr lang="de-DE" dirty="0" err="1"/>
              <a:t>YourProductValueHelpView</a:t>
            </a:r>
            <a:r>
              <a:rPr lang="de-DE" dirty="0"/>
              <a:t>', </a:t>
            </a:r>
            <a:r>
              <a:rPr lang="de-DE" dirty="0" err="1"/>
              <a:t>element</a:t>
            </a:r>
            <a:r>
              <a:rPr lang="de-DE" dirty="0"/>
              <a:t>: '</a:t>
            </a:r>
            <a:r>
              <a:rPr lang="de-DE" dirty="0" err="1"/>
              <a:t>ProductField</a:t>
            </a:r>
            <a:r>
              <a:rPr lang="de-DE" dirty="0"/>
              <a:t>' }]</a:t>
            </a:r>
          </a:p>
          <a:p>
            <a:r>
              <a:rPr lang="de-DE" dirty="0"/>
              <a:t>      </a:t>
            </a:r>
            <a:r>
              <a:rPr lang="de-DE" dirty="0" err="1"/>
              <a:t>Product</a:t>
            </a:r>
            <a:r>
              <a:rPr lang="de-DE" dirty="0"/>
              <a:t>,</a:t>
            </a:r>
          </a:p>
          <a:p>
            <a:r>
              <a:rPr lang="de-DE" dirty="0"/>
              <a:t>      @Semantics.amount.currencyCode: '</a:t>
            </a:r>
            <a:r>
              <a:rPr lang="de-DE" dirty="0" err="1"/>
              <a:t>TransactionCurrency</a:t>
            </a:r>
            <a:r>
              <a:rPr lang="de-DE" dirty="0"/>
              <a:t>'</a:t>
            </a:r>
          </a:p>
          <a:p>
            <a:r>
              <a:rPr lang="de-DE" dirty="0"/>
              <a:t>      </a:t>
            </a:r>
            <a:r>
              <a:rPr lang="de-DE" dirty="0" err="1"/>
              <a:t>NetAmount</a:t>
            </a:r>
            <a:r>
              <a:rPr lang="de-DE" dirty="0"/>
              <a:t>,</a:t>
            </a:r>
          </a:p>
          <a:p>
            <a:r>
              <a:rPr lang="de-DE" dirty="0"/>
              <a:t>      </a:t>
            </a:r>
            <a:r>
              <a:rPr lang="de-DE" dirty="0" err="1"/>
              <a:t>TransactionCurrency</a:t>
            </a:r>
            <a:r>
              <a:rPr lang="de-DE" dirty="0"/>
              <a:t>,</a:t>
            </a:r>
          </a:p>
          <a:p>
            <a:r>
              <a:rPr lang="de-DE" dirty="0"/>
              <a:t>      @EndUserText.label: 'Test'</a:t>
            </a:r>
          </a:p>
          <a:p>
            <a:r>
              <a:rPr lang="de-DE" dirty="0"/>
              <a:t>      @EndUserText.quickInfo: 'Quick'</a:t>
            </a:r>
          </a:p>
          <a:p>
            <a:r>
              <a:rPr lang="de-DE" dirty="0"/>
              <a:t>      @Semantics.amount.currencyCode: '</a:t>
            </a:r>
            <a:r>
              <a:rPr lang="de-DE" dirty="0" err="1"/>
              <a:t>DisplayCurrency</a:t>
            </a:r>
            <a:r>
              <a:rPr lang="de-DE" dirty="0"/>
              <a:t>'</a:t>
            </a:r>
          </a:p>
          <a:p>
            <a:r>
              <a:rPr lang="de-DE" dirty="0"/>
              <a:t>      </a:t>
            </a:r>
            <a:r>
              <a:rPr lang="de-DE" dirty="0" err="1"/>
              <a:t>NetAmountInDisplayCurrency</a:t>
            </a:r>
            <a:r>
              <a:rPr lang="de-DE" dirty="0"/>
              <a:t>,</a:t>
            </a:r>
          </a:p>
          <a:p>
            <a:r>
              <a:rPr lang="de-DE" dirty="0"/>
              <a:t>      </a:t>
            </a:r>
            <a:r>
              <a:rPr lang="de-DE" dirty="0" err="1"/>
              <a:t>DisplayCurrency</a:t>
            </a:r>
            <a:endParaRPr lang="de-DE" dirty="0"/>
          </a:p>
          <a:p>
            <a:r>
              <a:rPr lang="de-DE" dirty="0"/>
              <a:t>}</a:t>
            </a:r>
          </a:p>
          <a:p>
            <a:endParaRPr lang="de-DE" dirty="0"/>
          </a:p>
          <a:p>
            <a:endParaRPr lang="de-DE" dirty="0"/>
          </a:p>
          <a:p>
            <a:pPr algn="l"/>
            <a:r>
              <a:rPr lang="de-DE" b="0" i="0" dirty="0">
                <a:solidFill>
                  <a:srgbClr val="CCCCCC"/>
                </a:solidFill>
                <a:effectLst/>
                <a:highlight>
                  <a:srgbClr val="181818"/>
                </a:highlight>
                <a:latin typeface="Segoe WPC"/>
              </a:rPr>
              <a:t>In diesem Beispiel müssen Sie </a:t>
            </a:r>
            <a:r>
              <a:rPr lang="de-DE" b="0" i="0" dirty="0" err="1">
                <a:solidFill>
                  <a:srgbClr val="CCCCCC"/>
                </a:solidFill>
                <a:effectLst/>
                <a:highlight>
                  <a:srgbClr val="181818"/>
                </a:highlight>
                <a:latin typeface="Segoe WPC"/>
              </a:rPr>
              <a:t>YourValueHelpViewForDate</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YourProductValueHelpView</a:t>
            </a:r>
            <a:r>
              <a:rPr lang="de-DE" b="0" i="0" dirty="0">
                <a:solidFill>
                  <a:srgbClr val="CCCCCC"/>
                </a:solidFill>
                <a:effectLst/>
                <a:highlight>
                  <a:srgbClr val="181818"/>
                </a:highlight>
                <a:latin typeface="Segoe WPC"/>
              </a:rPr>
              <a:t> durch die technischen Namen der Value Help Views ersetzen, die Sie für </a:t>
            </a:r>
            <a:r>
              <a:rPr lang="de-DE" b="0" i="0" dirty="0" err="1">
                <a:solidFill>
                  <a:srgbClr val="CCCCCC"/>
                </a:solidFill>
                <a:effectLst/>
                <a:highlight>
                  <a:srgbClr val="181818"/>
                </a:highlight>
                <a:latin typeface="Segoe WPC"/>
              </a:rPr>
              <a:t>CreationDate</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a:t>
            </a:r>
            <a:r>
              <a:rPr lang="de-DE" dirty="0" err="1"/>
              <a:t>ZI_ProductStdVH</a:t>
            </a:r>
            <a:r>
              <a:rPr lang="de-DE" dirty="0"/>
              <a:t>)</a:t>
            </a:r>
            <a:r>
              <a:rPr lang="de-DE" b="0" i="0" dirty="0">
                <a:solidFill>
                  <a:srgbClr val="CCCCCC"/>
                </a:solidFill>
                <a:effectLst/>
                <a:highlight>
                  <a:srgbClr val="181818"/>
                </a:highlight>
                <a:latin typeface="Segoe WPC"/>
              </a:rPr>
              <a:t> verwenden möchten. Die element-Eigenschaft innerhalb der @Consumption.valueHelpDefinition Annotation sollte auf das Feld in der Value Help View verweisen, das als Suchhilfe dient.</a:t>
            </a:r>
          </a:p>
          <a:p>
            <a:pPr algn="l"/>
            <a:r>
              <a:rPr lang="de-DE" b="0" i="0" dirty="0">
                <a:solidFill>
                  <a:srgbClr val="CCCCCC"/>
                </a:solidFill>
                <a:effectLst/>
                <a:highlight>
                  <a:srgbClr val="181818"/>
                </a:highlight>
                <a:latin typeface="Segoe WPC"/>
              </a:rPr>
              <a:t>Durch die Definition dieser Suchhilfen verbessern Sie die Benutzererfahrung im Fiori Launchpad, indem Sie den Benutzern ermöglichen, effizienter nach spezifischen Werten für </a:t>
            </a:r>
            <a:r>
              <a:rPr lang="de-DE" b="0" i="0" dirty="0" err="1">
                <a:solidFill>
                  <a:srgbClr val="CCCCCC"/>
                </a:solidFill>
                <a:effectLst/>
                <a:highlight>
                  <a:srgbClr val="181818"/>
                </a:highlight>
                <a:latin typeface="Segoe WPC"/>
              </a:rPr>
              <a:t>CreationDate</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zu filtern.</a:t>
            </a:r>
          </a:p>
          <a:p>
            <a:endParaRPr lang="de-DE" dirty="0"/>
          </a:p>
          <a:p>
            <a:endParaRPr lang="de-DE" dirty="0"/>
          </a:p>
          <a:p>
            <a:r>
              <a:rPr lang="de-DE" dirty="0"/>
              <a:t>@AccessControl.authorizationCheck: #CHECK</a:t>
            </a:r>
          </a:p>
          <a:p>
            <a:r>
              <a:rPr lang="de-DE" dirty="0"/>
              <a:t>@EndUserText.label: '</a:t>
            </a:r>
            <a:r>
              <a:rPr lang="de-DE" dirty="0" err="1"/>
              <a:t>Product</a:t>
            </a:r>
            <a:r>
              <a:rPr lang="de-DE" dirty="0"/>
              <a:t>'</a:t>
            </a:r>
          </a:p>
          <a:p>
            <a:r>
              <a:rPr lang="de-DE" dirty="0"/>
              <a:t>@Metadata.ignorePropagatedAnnotations: </a:t>
            </a:r>
            <a:r>
              <a:rPr lang="de-DE" dirty="0" err="1"/>
              <a:t>true</a:t>
            </a:r>
            <a:endParaRPr lang="de-DE" dirty="0"/>
          </a:p>
          <a:p>
            <a:r>
              <a:rPr lang="de-DE" dirty="0"/>
              <a:t>@ObjectModel.representativeKey: '</a:t>
            </a:r>
            <a:r>
              <a:rPr lang="de-DE" dirty="0" err="1"/>
              <a:t>Product</a:t>
            </a:r>
            <a:r>
              <a:rPr lang="de-DE" dirty="0"/>
              <a:t>'</a:t>
            </a:r>
          </a:p>
          <a:p>
            <a:r>
              <a:rPr lang="de-DE" dirty="0"/>
              <a:t>@ObjectModel.dataCategory: #VALUE_HELP</a:t>
            </a:r>
          </a:p>
          <a:p>
            <a:r>
              <a:rPr lang="de-DE" dirty="0"/>
              <a:t>@ObjectModel.supportedCapabilities: [#VALUE_HELP_PROVIDER]</a:t>
            </a:r>
          </a:p>
          <a:p>
            <a:r>
              <a:rPr lang="de-DE" dirty="0"/>
              <a:t>@Search.searchable: </a:t>
            </a:r>
            <a:r>
              <a:rPr lang="de-DE" dirty="0" err="1"/>
              <a:t>true</a:t>
            </a:r>
            <a:endParaRPr lang="de-DE" dirty="0"/>
          </a:p>
          <a:p>
            <a:r>
              <a:rPr lang="de-DE" dirty="0" err="1"/>
              <a:t>define</a:t>
            </a:r>
            <a:r>
              <a:rPr lang="de-DE" dirty="0"/>
              <a:t> </a:t>
            </a:r>
            <a:r>
              <a:rPr lang="de-DE" dirty="0" err="1"/>
              <a:t>view</a:t>
            </a:r>
            <a:r>
              <a:rPr lang="de-DE" dirty="0"/>
              <a:t> </a:t>
            </a:r>
            <a:r>
              <a:rPr lang="de-DE" dirty="0" err="1"/>
              <a:t>entity</a:t>
            </a:r>
            <a:r>
              <a:rPr lang="de-DE" dirty="0"/>
              <a:t> </a:t>
            </a:r>
            <a:r>
              <a:rPr lang="de-DE" dirty="0" err="1"/>
              <a:t>ZI_ProductStdVH</a:t>
            </a:r>
            <a:endParaRPr lang="de-DE" dirty="0"/>
          </a:p>
          <a:p>
            <a:r>
              <a:rPr lang="de-DE" dirty="0"/>
              <a:t>  </a:t>
            </a:r>
            <a:r>
              <a:rPr lang="de-DE" dirty="0" err="1"/>
              <a:t>as</a:t>
            </a:r>
            <a:r>
              <a:rPr lang="de-DE" dirty="0"/>
              <a:t> </a:t>
            </a:r>
            <a:r>
              <a:rPr lang="de-DE" dirty="0" err="1"/>
              <a:t>select</a:t>
            </a:r>
            <a:r>
              <a:rPr lang="de-DE" dirty="0"/>
              <a:t> from </a:t>
            </a:r>
            <a:r>
              <a:rPr lang="de-DE" dirty="0" err="1"/>
              <a:t>ZI_Product</a:t>
            </a:r>
            <a:endParaRPr lang="de-DE" dirty="0"/>
          </a:p>
          <a:p>
            <a:r>
              <a:rPr lang="de-DE" dirty="0"/>
              <a:t>{</a:t>
            </a:r>
          </a:p>
          <a:p>
            <a:r>
              <a:rPr lang="de-DE" dirty="0"/>
              <a:t>  @Search.defaultSearchElement: </a:t>
            </a:r>
            <a:r>
              <a:rPr lang="de-DE" dirty="0" err="1"/>
              <a:t>true</a:t>
            </a:r>
            <a:endParaRPr lang="de-DE" dirty="0"/>
          </a:p>
          <a:p>
            <a:r>
              <a:rPr lang="de-DE" dirty="0"/>
              <a:t>  @Search.fuzzinessThreshold: 0.8</a:t>
            </a:r>
          </a:p>
          <a:p>
            <a:r>
              <a:rPr lang="de-DE" dirty="0"/>
              <a:t>  @ObjectModel.text.element: ['</a:t>
            </a:r>
            <a:r>
              <a:rPr lang="de-DE" dirty="0" err="1"/>
              <a:t>ProductName</a:t>
            </a:r>
            <a:r>
              <a:rPr lang="de-DE" dirty="0"/>
              <a:t>']</a:t>
            </a:r>
          </a:p>
          <a:p>
            <a:r>
              <a:rPr lang="de-DE" dirty="0"/>
              <a:t>  </a:t>
            </a:r>
            <a:r>
              <a:rPr lang="de-DE" dirty="0" err="1"/>
              <a:t>key</a:t>
            </a:r>
            <a:r>
              <a:rPr lang="de-DE" dirty="0"/>
              <a:t> </a:t>
            </a:r>
            <a:r>
              <a:rPr lang="de-DE" dirty="0" err="1"/>
              <a:t>Product</a:t>
            </a:r>
            <a:r>
              <a:rPr lang="de-DE" dirty="0"/>
              <a:t>,</a:t>
            </a:r>
          </a:p>
          <a:p>
            <a:r>
              <a:rPr lang="de-DE" dirty="0"/>
              <a:t>  @Search.defaultSearchElement: </a:t>
            </a:r>
            <a:r>
              <a:rPr lang="de-DE" dirty="0" err="1"/>
              <a:t>true</a:t>
            </a:r>
            <a:endParaRPr lang="de-DE" dirty="0"/>
          </a:p>
          <a:p>
            <a:r>
              <a:rPr lang="de-DE" dirty="0"/>
              <a:t>  @Search.fuzzinessThreshold: 0.8</a:t>
            </a:r>
          </a:p>
          <a:p>
            <a:r>
              <a:rPr lang="de-DE" dirty="0"/>
              <a:t>  @Semantics.text: </a:t>
            </a:r>
            <a:r>
              <a:rPr lang="de-DE" dirty="0" err="1"/>
              <a:t>true</a:t>
            </a:r>
            <a:endParaRPr lang="de-DE" dirty="0"/>
          </a:p>
          <a:p>
            <a:r>
              <a:rPr lang="de-DE" dirty="0"/>
              <a:t>  _Text[1:Language=$</a:t>
            </a:r>
            <a:r>
              <a:rPr lang="de-DE" dirty="0" err="1"/>
              <a:t>session.system_language</a:t>
            </a:r>
            <a:r>
              <a:rPr lang="de-DE" dirty="0"/>
              <a:t>].</a:t>
            </a:r>
            <a:r>
              <a:rPr lang="de-DE" dirty="0" err="1"/>
              <a:t>ProductName</a:t>
            </a:r>
            <a:endParaRPr lang="de-DE" dirty="0"/>
          </a:p>
          <a:p>
            <a:r>
              <a:rPr lang="de-DE" dirty="0"/>
              <a:t>} </a:t>
            </a:r>
          </a:p>
          <a:p>
            <a:endParaRPr lang="de-DE" dirty="0"/>
          </a:p>
          <a:p>
            <a:endParaRPr lang="de-DE" dirty="0"/>
          </a:p>
          <a:p>
            <a:endParaRPr lang="de-DE" dirty="0"/>
          </a:p>
          <a:p>
            <a:pPr algn="l"/>
            <a:r>
              <a:rPr lang="de-DE" b="0" i="0" dirty="0">
                <a:solidFill>
                  <a:srgbClr val="CCCCCC"/>
                </a:solidFill>
                <a:effectLst/>
                <a:highlight>
                  <a:srgbClr val="181818"/>
                </a:highlight>
                <a:latin typeface="Segoe WPC"/>
              </a:rPr>
              <a:t>Die genannten Annotationen werden in ABAP Core Data Services (CDS) Views verwendet, um spezifische Verhaltensweisen und Eigenschaften für Wertehilfen (Value </a:t>
            </a:r>
            <a:r>
              <a:rPr lang="de-DE" b="0" i="0" dirty="0" err="1">
                <a:solidFill>
                  <a:srgbClr val="CCCCCC"/>
                </a:solidFill>
                <a:effectLst/>
                <a:highlight>
                  <a:srgbClr val="181818"/>
                </a:highlight>
                <a:latin typeface="Segoe WPC"/>
              </a:rPr>
              <a:t>Helps</a:t>
            </a:r>
            <a:r>
              <a:rPr lang="de-DE" b="0" i="0" dirty="0">
                <a:solidFill>
                  <a:srgbClr val="CCCCCC"/>
                </a:solidFill>
                <a:effectLst/>
                <a:highlight>
                  <a:srgbClr val="181818"/>
                </a:highlight>
                <a:latin typeface="Segoe WPC"/>
              </a:rPr>
              <a:t>) zu definieren. Hier ist eine Erklärung für jede der genannten Annotationen:</a:t>
            </a:r>
          </a:p>
          <a:p>
            <a:pPr algn="l"/>
            <a:r>
              <a:rPr lang="de-DE" b="1" i="0" dirty="0">
                <a:solidFill>
                  <a:srgbClr val="CCCCCC"/>
                </a:solidFill>
                <a:effectLst/>
                <a:highlight>
                  <a:srgbClr val="181818"/>
                </a:highlight>
                <a:latin typeface="Segoe WPC"/>
              </a:rPr>
              <a:t>@ObjectModel.representativeKey: '</a:t>
            </a:r>
            <a:r>
              <a:rPr lang="de-DE" b="1" i="0" dirty="0" err="1">
                <a:solidFill>
                  <a:srgbClr val="CCCCCC"/>
                </a:solidFill>
                <a:effectLst/>
                <a:highlight>
                  <a:srgbClr val="181818"/>
                </a:highlight>
                <a:latin typeface="Segoe WPC"/>
              </a:rPr>
              <a:t>Product</a:t>
            </a:r>
            <a:r>
              <a:rPr lang="de-DE" b="1" i="0" dirty="0">
                <a:solidFill>
                  <a:srgbClr val="CCCCCC"/>
                </a:solidFill>
                <a:effectLst/>
                <a:highlight>
                  <a:srgbClr val="181818"/>
                </a:highlight>
                <a:latin typeface="Segoe WPC"/>
              </a:rPr>
              <a:t>'</a:t>
            </a:r>
          </a:p>
          <a:p>
            <a:pPr algn="l">
              <a:buFont typeface="Arial" panose="020B0604020202020204" pitchFamily="34" charset="0"/>
              <a:buChar char="•"/>
            </a:pPr>
            <a:r>
              <a:rPr lang="de-DE" b="1" i="0" dirty="0">
                <a:solidFill>
                  <a:srgbClr val="CCCCCC"/>
                </a:solidFill>
                <a:effectLst/>
                <a:highlight>
                  <a:srgbClr val="181818"/>
                </a:highlight>
                <a:latin typeface="Segoe WPC"/>
              </a:rPr>
              <a:t>Zweck:</a:t>
            </a:r>
            <a:r>
              <a:rPr lang="de-DE" b="0" i="0" dirty="0">
                <a:solidFill>
                  <a:srgbClr val="CCCCCC"/>
                </a:solidFill>
                <a:effectLst/>
                <a:highlight>
                  <a:srgbClr val="181818"/>
                </a:highlight>
                <a:latin typeface="Segoe WPC"/>
              </a:rPr>
              <a:t> Diese Annotation definiert das Feld, das als repräsentativer Schlüssel für den CDS View dient, wenn er als Wertehilfe verwendet wird. In diesem Fall wird das Feld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als der Schlüssel betrachtet, der die einzelnen Einträge in der Wertehilfe eindeutig identifiziert.</a:t>
            </a:r>
          </a:p>
          <a:p>
            <a:pPr algn="l">
              <a:buFont typeface="Arial" panose="020B0604020202020204" pitchFamily="34" charset="0"/>
              <a:buChar char="•"/>
            </a:pPr>
            <a:r>
              <a:rPr lang="de-DE" b="1" i="0" dirty="0">
                <a:solidFill>
                  <a:srgbClr val="CCCCCC"/>
                </a:solidFill>
                <a:effectLst/>
                <a:highlight>
                  <a:srgbClr val="181818"/>
                </a:highlight>
                <a:latin typeface="Segoe WPC"/>
              </a:rPr>
              <a:t>Ohne diese Annotation:</a:t>
            </a:r>
            <a:r>
              <a:rPr lang="de-DE" b="0" i="0" dirty="0">
                <a:solidFill>
                  <a:srgbClr val="CCCCCC"/>
                </a:solidFill>
                <a:effectLst/>
                <a:highlight>
                  <a:srgbClr val="181818"/>
                </a:highlight>
                <a:latin typeface="Segoe WPC"/>
              </a:rPr>
              <a:t> Wenn diese Annotation nicht verwendet wird, könnte das System Schwierigkeiten haben, zu bestimmen, welches Feld als eindeutiger Identifikator für die Auswahl in der Wertehilfe dienen soll. Dies könnte zu einer weniger intuitiven Benutzererfahrung führen, da möglicherweise nicht klar ist, welches Feld die Hauptinformation trägt.</a:t>
            </a:r>
          </a:p>
          <a:p>
            <a:pPr algn="l"/>
            <a:r>
              <a:rPr lang="de-DE" b="1" i="0" dirty="0">
                <a:solidFill>
                  <a:srgbClr val="CCCCCC"/>
                </a:solidFill>
                <a:effectLst/>
                <a:highlight>
                  <a:srgbClr val="181818"/>
                </a:highlight>
                <a:latin typeface="Segoe WPC"/>
              </a:rPr>
              <a:t>@ObjectModel.dataCategory: #VALUE_HELP</a:t>
            </a:r>
          </a:p>
          <a:p>
            <a:pPr algn="l">
              <a:buFont typeface="Arial" panose="020B0604020202020204" pitchFamily="34" charset="0"/>
              <a:buChar char="•"/>
            </a:pPr>
            <a:r>
              <a:rPr lang="de-DE" b="1" i="0" dirty="0">
                <a:solidFill>
                  <a:srgbClr val="CCCCCC"/>
                </a:solidFill>
                <a:effectLst/>
                <a:highlight>
                  <a:srgbClr val="181818"/>
                </a:highlight>
                <a:latin typeface="Segoe WPC"/>
              </a:rPr>
              <a:t>Zweck:</a:t>
            </a:r>
            <a:r>
              <a:rPr lang="de-DE" b="0" i="0" dirty="0">
                <a:solidFill>
                  <a:srgbClr val="CCCCCC"/>
                </a:solidFill>
                <a:effectLst/>
                <a:highlight>
                  <a:srgbClr val="181818"/>
                </a:highlight>
                <a:latin typeface="Segoe WPC"/>
              </a:rPr>
              <a:t> Diese Annotation kennzeichnet den CDS View explizit als eine Quelle für Wertehilfen. Sie informiert das System darüber, dass dieser CDS View speziell für die Bereitstellung von Wertelisten in Benutzeroberflächen konzipiert ist.</a:t>
            </a:r>
          </a:p>
          <a:p>
            <a:pPr algn="l">
              <a:buFont typeface="Arial" panose="020B0604020202020204" pitchFamily="34" charset="0"/>
              <a:buChar char="•"/>
            </a:pPr>
            <a:r>
              <a:rPr lang="de-DE" b="1" i="0" dirty="0">
                <a:solidFill>
                  <a:srgbClr val="CCCCCC"/>
                </a:solidFill>
                <a:effectLst/>
                <a:highlight>
                  <a:srgbClr val="181818"/>
                </a:highlight>
                <a:latin typeface="Segoe WPC"/>
              </a:rPr>
              <a:t>Ohne diese Annotation:</a:t>
            </a:r>
            <a:r>
              <a:rPr lang="de-DE" b="0" i="0" dirty="0">
                <a:solidFill>
                  <a:srgbClr val="CCCCCC"/>
                </a:solidFill>
                <a:effectLst/>
                <a:highlight>
                  <a:srgbClr val="181818"/>
                </a:highlight>
                <a:latin typeface="Segoe WPC"/>
              </a:rPr>
              <a:t> Ohne diese Kennzeichnung könnte das System den CDS View nicht korrekt als Quelle für Wertehilfen erkennen. Das könnte dazu führen, dass der CDS View nicht in den entsprechenden Kontexten (z.B. in Suchhilfen oder Dropdown-Menüs in UIs) angeboten wird.</a:t>
            </a:r>
          </a:p>
          <a:p>
            <a:pPr algn="l"/>
            <a:r>
              <a:rPr lang="de-DE" b="1" i="0" dirty="0">
                <a:solidFill>
                  <a:srgbClr val="CCCCCC"/>
                </a:solidFill>
                <a:effectLst/>
                <a:highlight>
                  <a:srgbClr val="181818"/>
                </a:highlight>
                <a:latin typeface="Segoe WPC"/>
              </a:rPr>
              <a:t>@ObjectModel.supportedCapabilities: [#VALUE_HELP_PROVIDER]</a:t>
            </a:r>
          </a:p>
          <a:p>
            <a:pPr algn="l">
              <a:buFont typeface="Arial" panose="020B0604020202020204" pitchFamily="34" charset="0"/>
              <a:buChar char="•"/>
            </a:pPr>
            <a:r>
              <a:rPr lang="de-DE" b="1" i="0" dirty="0">
                <a:solidFill>
                  <a:srgbClr val="CCCCCC"/>
                </a:solidFill>
                <a:effectLst/>
                <a:highlight>
                  <a:srgbClr val="181818"/>
                </a:highlight>
                <a:latin typeface="Segoe WPC"/>
              </a:rPr>
              <a:t>Zweck:</a:t>
            </a:r>
            <a:r>
              <a:rPr lang="de-DE" b="0" i="0" dirty="0">
                <a:solidFill>
                  <a:srgbClr val="CCCCCC"/>
                </a:solidFill>
                <a:effectLst/>
                <a:highlight>
                  <a:srgbClr val="181818"/>
                </a:highlight>
                <a:latin typeface="Segoe WPC"/>
              </a:rPr>
              <a:t> Diese Annotation gibt an, welche Fähigkeiten der CDS View unterstützt. Durch Setzen auf #VALUE_HELP_PROVIDER wird explizit angegeben, dass der CDS View als Anbieter von Wertehilfen fungieren kann. Das bedeutet, dass er in der Lage ist, Listen von Werten bereitzustellen, die in Benutzeroberflächen für die Auswahl verwendet werden können.</a:t>
            </a:r>
          </a:p>
          <a:p>
            <a:pPr algn="l">
              <a:buFont typeface="Arial" panose="020B0604020202020204" pitchFamily="34" charset="0"/>
              <a:buChar char="•"/>
            </a:pPr>
            <a:r>
              <a:rPr lang="de-DE" b="1" i="0" dirty="0">
                <a:solidFill>
                  <a:srgbClr val="CCCCCC"/>
                </a:solidFill>
                <a:effectLst/>
                <a:highlight>
                  <a:srgbClr val="181818"/>
                </a:highlight>
                <a:latin typeface="Segoe WPC"/>
              </a:rPr>
              <a:t>Ohne diese Annotation:</a:t>
            </a:r>
            <a:r>
              <a:rPr lang="de-DE" b="0" i="0" dirty="0">
                <a:solidFill>
                  <a:srgbClr val="CCCCCC"/>
                </a:solidFill>
                <a:effectLst/>
                <a:highlight>
                  <a:srgbClr val="181818"/>
                </a:highlight>
                <a:latin typeface="Segoe WPC"/>
              </a:rPr>
              <a:t> Wenn diese Fähigkeit nicht explizit angegeben wird, könnte das System den CDS View möglicherweise nicht als möglichen Anbieter für Wertehilfen in Betracht ziehen. Das würde bedeuten, dass der CDS View nicht automatisch in Situationen vorgeschlagen wird, in denen Benutzer eine Wertehilfe benötigen.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19</a:t>
            </a:fld>
            <a:endParaRPr lang="de-DE"/>
          </a:p>
        </p:txBody>
      </p:sp>
    </p:spTree>
    <p:extLst>
      <p:ext uri="{BB962C8B-B14F-4D97-AF65-F5344CB8AC3E}">
        <p14:creationId xmlns:p14="http://schemas.microsoft.com/office/powerpoint/2010/main" val="3091492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Transaktion SE63 aufrufen, nach CDS suchen (DDLS) und den Namen des CDS Views suchen,. Im Zweifel Quell- und Zielsprache vertauschen – Übersetzen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22</a:t>
            </a:fld>
            <a:endParaRPr lang="de-DE"/>
          </a:p>
        </p:txBody>
      </p:sp>
    </p:spTree>
    <p:extLst>
      <p:ext uri="{BB962C8B-B14F-4D97-AF65-F5344CB8AC3E}">
        <p14:creationId xmlns:p14="http://schemas.microsoft.com/office/powerpoint/2010/main" val="2300698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Die angegebenen Annotationen in CDS Views haben spezifische Verwendungszwecke im Kontext von SAP HANA und SAP Fiori. Hier ist eine Erklärung für jede der genannten Annotationen:</a:t>
            </a:r>
          </a:p>
          <a:p>
            <a:pPr algn="l">
              <a:buFont typeface="+mj-lt"/>
              <a:buAutoNum type="arabicPeriod"/>
            </a:pPr>
            <a:r>
              <a:rPr lang="de-DE" b="1" i="0" dirty="0">
                <a:solidFill>
                  <a:srgbClr val="CCCCCC"/>
                </a:solidFill>
                <a:effectLst/>
                <a:highlight>
                  <a:srgbClr val="181818"/>
                </a:highlight>
                <a:latin typeface="Segoe WPC"/>
              </a:rPr>
              <a:t>@AnalyticsDetails.query.axis: #ROWS</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Verwendungszweck:</a:t>
            </a:r>
            <a:r>
              <a:rPr lang="de-DE" b="0" i="0" dirty="0">
                <a:solidFill>
                  <a:srgbClr val="CCCCCC"/>
                </a:solidFill>
                <a:effectLst/>
                <a:highlight>
                  <a:srgbClr val="181818"/>
                </a:highlight>
                <a:latin typeface="Segoe WPC"/>
              </a:rPr>
              <a:t> Diese Annotation wird in analytischen CDS Views verwendet, um die Achsenzuordnung für ein Feld zu definieren, wenn der CDS View in analytischen Anwendungen wie SAP Analytics Cloud oder in eingebetteten analytischen Szenarien in SAP Fiori verwendet wird.</a:t>
            </a:r>
          </a:p>
          <a:p>
            <a:pPr marL="742950" lvl="1" indent="-285750" algn="l">
              <a:buFont typeface="+mj-lt"/>
              <a:buAutoNum type="arabicPeriod"/>
            </a:pPr>
            <a:r>
              <a:rPr lang="de-DE" b="1" i="0" dirty="0">
                <a:solidFill>
                  <a:srgbClr val="CCCCCC"/>
                </a:solidFill>
                <a:effectLst/>
                <a:highlight>
                  <a:srgbClr val="181818"/>
                </a:highlight>
                <a:latin typeface="Segoe WPC"/>
              </a:rPr>
              <a:t>Nutzen:</a:t>
            </a:r>
            <a:r>
              <a:rPr lang="de-DE" b="0" i="0" dirty="0">
                <a:solidFill>
                  <a:srgbClr val="CCCCCC"/>
                </a:solidFill>
                <a:effectLst/>
                <a:highlight>
                  <a:srgbClr val="181818"/>
                </a:highlight>
                <a:latin typeface="Segoe WPC"/>
              </a:rPr>
              <a:t> Durch die Festlegung eines Feldes auf die Achse #ROWS wird bestimmt, dass dieses Feld in den Zeilen der Ergebnismenge angezeigt wird, wenn der CDS View in einer analytischen Anwendung ausgeführt wird. Dies hilft bei der Strukturierung der Datenpräsentation und ermöglicht es den Benutzern, die Daten auf eine Weise zu analysieren, die ihren Anforderungen entspricht.</a:t>
            </a:r>
          </a:p>
          <a:p>
            <a:pPr algn="l">
              <a:buFont typeface="+mj-lt"/>
              <a:buAutoNum type="arabicPeriod"/>
            </a:pPr>
            <a:r>
              <a:rPr lang="de-DE" b="1" i="0" dirty="0">
                <a:solidFill>
                  <a:srgbClr val="CCCCCC"/>
                </a:solidFill>
                <a:effectLst/>
                <a:highlight>
                  <a:srgbClr val="181818"/>
                </a:highlight>
                <a:latin typeface="Segoe WPC"/>
              </a:rPr>
              <a:t>@AnalyticsDetails.query.hidden: </a:t>
            </a:r>
            <a:r>
              <a:rPr lang="de-DE" b="1" i="0" dirty="0" err="1">
                <a:solidFill>
                  <a:srgbClr val="CCCCCC"/>
                </a:solidFill>
                <a:effectLst/>
                <a:highlight>
                  <a:srgbClr val="181818"/>
                </a:highlight>
                <a:latin typeface="Segoe WPC"/>
              </a:rPr>
              <a:t>true</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Verwendungszweck:</a:t>
            </a:r>
            <a:r>
              <a:rPr lang="de-DE" b="0" i="0" dirty="0">
                <a:solidFill>
                  <a:srgbClr val="CCCCCC"/>
                </a:solidFill>
                <a:effectLst/>
                <a:highlight>
                  <a:srgbClr val="181818"/>
                </a:highlight>
                <a:latin typeface="Segoe WPC"/>
              </a:rPr>
              <a:t> Diese Annotation wird verwendet, um ein Feld oder eine View in analytischen Abfragen zu verbergen. Wenn diese Annotation auf ein Feld oder eine View angewendet wird, wird das betreffende Element in der Benutzeroberfläche von analytischen Tools nicht angezeigt, obwohl es technisch Teil der Abfrage ist.</a:t>
            </a:r>
          </a:p>
          <a:p>
            <a:pPr marL="742950" lvl="1" indent="-285750" algn="l">
              <a:buFont typeface="+mj-lt"/>
              <a:buAutoNum type="arabicPeriod"/>
            </a:pPr>
            <a:r>
              <a:rPr lang="de-DE" b="1" i="0" dirty="0">
                <a:solidFill>
                  <a:srgbClr val="CCCCCC"/>
                </a:solidFill>
                <a:effectLst/>
                <a:highlight>
                  <a:srgbClr val="181818"/>
                </a:highlight>
                <a:latin typeface="Segoe WPC"/>
              </a:rPr>
              <a:t>Nutzen:</a:t>
            </a:r>
            <a:r>
              <a:rPr lang="de-DE" b="0" i="0" dirty="0">
                <a:solidFill>
                  <a:srgbClr val="CCCCCC"/>
                </a:solidFill>
                <a:effectLst/>
                <a:highlight>
                  <a:srgbClr val="181818"/>
                </a:highlight>
                <a:latin typeface="Segoe WPC"/>
              </a:rPr>
              <a:t> Der Hauptvorteil dieser Annotation liegt in der Möglichkeit, die Komplexität für den Endbenutzer zu reduzieren, indem nur relevante Datenfelder angezeigt werden. Es kann auch verwendet werden, um sensible Daten zu schützen oder um die Performance zu verbessern, indem weniger Daten übertragen und verarbeitet werden müssen.</a:t>
            </a:r>
          </a:p>
          <a:p>
            <a:pPr algn="l">
              <a:buFont typeface="+mj-lt"/>
              <a:buAutoNum type="arabicPeriod"/>
            </a:pPr>
            <a:r>
              <a:rPr lang="de-DE" b="1" i="0" dirty="0">
                <a:solidFill>
                  <a:srgbClr val="CCCCCC"/>
                </a:solidFill>
                <a:effectLst/>
                <a:highlight>
                  <a:srgbClr val="181818"/>
                </a:highlight>
                <a:latin typeface="Segoe WPC"/>
              </a:rPr>
              <a:t>@ObjectModel.foreignKey.association: '_</a:t>
            </a:r>
            <a:r>
              <a:rPr lang="de-DE" b="1" i="0" dirty="0" err="1">
                <a:solidFill>
                  <a:srgbClr val="CCCCCC"/>
                </a:solidFill>
                <a:effectLst/>
                <a:highlight>
                  <a:srgbClr val="181818"/>
                </a:highlight>
                <a:latin typeface="Segoe WPC"/>
              </a:rPr>
              <a:t>TranspChargeLocalCurrency</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Verwendungszweck:</a:t>
            </a:r>
            <a:r>
              <a:rPr lang="de-DE" b="0" i="0" dirty="0">
                <a:solidFill>
                  <a:srgbClr val="CCCCCC"/>
                </a:solidFill>
                <a:effectLst/>
                <a:highlight>
                  <a:srgbClr val="181818"/>
                </a:highlight>
                <a:latin typeface="Segoe WPC"/>
              </a:rPr>
              <a:t> Diese Annotation definiert eine Fremdschlüsselbeziehung zu einer anderen Entität (oder CDS View) in einem CDS View. Der Wert der Annotation, in diesem Fall _</a:t>
            </a:r>
            <a:r>
              <a:rPr lang="de-DE" b="0" i="0" dirty="0" err="1">
                <a:solidFill>
                  <a:srgbClr val="CCCCCC"/>
                </a:solidFill>
                <a:effectLst/>
                <a:highlight>
                  <a:srgbClr val="181818"/>
                </a:highlight>
                <a:latin typeface="Segoe WPC"/>
              </a:rPr>
              <a:t>TranspChargeLocalCurrency</a:t>
            </a:r>
            <a:r>
              <a:rPr lang="de-DE" b="0" i="0" dirty="0">
                <a:solidFill>
                  <a:srgbClr val="CCCCCC"/>
                </a:solidFill>
                <a:effectLst/>
                <a:highlight>
                  <a:srgbClr val="181818"/>
                </a:highlight>
                <a:latin typeface="Segoe WPC"/>
              </a:rPr>
              <a:t>, verweist auf den Namen der Assoziation, die in der CDS View definiert ist. Diese Assoziation wird typischerweise verwendet, um eine Verbindung zwischen zwei CDS Views herzustellen, basierend auf gemeinsamen Feldern, die als Fremdschlüssel fungieren.</a:t>
            </a:r>
          </a:p>
          <a:p>
            <a:pPr marL="742950" lvl="1" indent="-285750" algn="l">
              <a:buFont typeface="+mj-lt"/>
              <a:buAutoNum type="arabicPeriod"/>
            </a:pPr>
            <a:r>
              <a:rPr lang="de-DE" b="1" i="0" dirty="0">
                <a:solidFill>
                  <a:srgbClr val="CCCCCC"/>
                </a:solidFill>
                <a:effectLst/>
                <a:highlight>
                  <a:srgbClr val="181818"/>
                </a:highlight>
                <a:latin typeface="Segoe WPC"/>
              </a:rPr>
              <a:t>Nutzen:</a:t>
            </a:r>
            <a:r>
              <a:rPr lang="de-DE" b="0" i="0" dirty="0">
                <a:solidFill>
                  <a:srgbClr val="CCCCCC"/>
                </a:solidFill>
                <a:effectLst/>
                <a:highlight>
                  <a:srgbClr val="181818"/>
                </a:highlight>
                <a:latin typeface="Segoe WPC"/>
              </a:rPr>
              <a:t> Der Nutzen dieser Annotation liegt in der Vereinfachung der Datenmodellierung und -navigation innerhalb von CDS Views. Durch die Definition von Fremdschlüsselbeziehungen können Entwickler komplexe Datenbeziehungen abbilden und ermöglichen Endbenutzern, leicht von einem Datensatz zu einem verwandten Datensatz zu navigieren. Dies ist besonders nützlich in Szenarien, in denen Benutzer detaillierte Informationen benötigen, die über mehrere Datenquellen verteilt sind, wie z.B. in SAP Fiori Apps, die Suchhilfen für die Datenauswahl bieten.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23</a:t>
            </a:fld>
            <a:endParaRPr lang="de-DE"/>
          </a:p>
        </p:txBody>
      </p:sp>
    </p:spTree>
    <p:extLst>
      <p:ext uri="{BB962C8B-B14F-4D97-AF65-F5344CB8AC3E}">
        <p14:creationId xmlns:p14="http://schemas.microsoft.com/office/powerpoint/2010/main" val="3164031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latin typeface="+mn-lt"/>
                <a:ea typeface="+mn-ea"/>
                <a:cs typeface="+mn-cs"/>
              </a:rPr>
              <a:t>Ich klic</a:t>
            </a:r>
            <a:r>
              <a:rPr lang="en-US" sz="1200" dirty="0"/>
              <a:t>k </a:t>
            </a:r>
            <a:r>
              <a:rPr lang="en-US" sz="1200" dirty="0" err="1"/>
              <a:t>vor</a:t>
            </a:r>
            <a:r>
              <a:rPr lang="en-US" sz="1200" dirty="0"/>
              <a:t>, TN </a:t>
            </a:r>
            <a:r>
              <a:rPr lang="en-US" sz="1200" dirty="0" err="1"/>
              <a:t>klicken</a:t>
            </a:r>
            <a:r>
              <a:rPr lang="en-US" sz="1200" dirty="0"/>
              <a:t> </a:t>
            </a:r>
            <a:r>
              <a:rPr lang="en-US" sz="1200" dirty="0" err="1"/>
              <a:t>nach</a:t>
            </a:r>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24</a:t>
            </a:fld>
            <a:endParaRPr lang="de-DE"/>
          </a:p>
        </p:txBody>
      </p:sp>
    </p:spTree>
    <p:extLst>
      <p:ext uri="{BB962C8B-B14F-4D97-AF65-F5344CB8AC3E}">
        <p14:creationId xmlns:p14="http://schemas.microsoft.com/office/powerpoint/2010/main" val="2326017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@ClientHandling.type:      #CLIENT_DEPENDENT</a:t>
            </a:r>
          </a:p>
          <a:p>
            <a:r>
              <a:rPr lang="de-DE" dirty="0"/>
              <a:t>@ClientHandling.algorithm: #SESSION_VARIABLE</a:t>
            </a:r>
          </a:p>
          <a:p>
            <a:r>
              <a:rPr lang="de-DE" dirty="0" err="1"/>
              <a:t>define</a:t>
            </a:r>
            <a:r>
              <a:rPr lang="de-DE" dirty="0"/>
              <a:t> </a:t>
            </a:r>
            <a:r>
              <a:rPr lang="de-DE" dirty="0" err="1"/>
              <a:t>table</a:t>
            </a:r>
            <a:r>
              <a:rPr lang="de-DE" dirty="0"/>
              <a:t> </a:t>
            </a:r>
            <a:r>
              <a:rPr lang="de-DE" dirty="0" err="1"/>
              <a:t>function</a:t>
            </a:r>
            <a:r>
              <a:rPr lang="de-DE" dirty="0"/>
              <a:t> </a:t>
            </a:r>
            <a:r>
              <a:rPr lang="de-DE" dirty="0" err="1"/>
              <a:t>Z_TableFunctionCountry</a:t>
            </a:r>
            <a:endParaRPr lang="de-DE" dirty="0"/>
          </a:p>
          <a:p>
            <a:r>
              <a:rPr lang="de-DE" dirty="0"/>
              <a:t>  </a:t>
            </a:r>
            <a:r>
              <a:rPr lang="de-DE" dirty="0" err="1"/>
              <a:t>with</a:t>
            </a:r>
            <a:r>
              <a:rPr lang="de-DE" dirty="0"/>
              <a:t> </a:t>
            </a:r>
            <a:r>
              <a:rPr lang="de-DE" dirty="0" err="1"/>
              <a:t>parameters</a:t>
            </a:r>
            <a:endParaRPr lang="de-DE" dirty="0"/>
          </a:p>
          <a:p>
            <a:r>
              <a:rPr lang="de-DE" dirty="0"/>
              <a:t>    @Environment.systemField: #CLIENT</a:t>
            </a:r>
          </a:p>
          <a:p>
            <a:r>
              <a:rPr lang="de-DE" dirty="0"/>
              <a:t>    </a:t>
            </a:r>
            <a:r>
              <a:rPr lang="de-DE" dirty="0" err="1"/>
              <a:t>P_SAPClient</a:t>
            </a:r>
            <a:r>
              <a:rPr lang="de-DE" dirty="0"/>
              <a:t> : </a:t>
            </a:r>
            <a:r>
              <a:rPr lang="de-DE" dirty="0" err="1"/>
              <a:t>vdm_v_sap_client</a:t>
            </a:r>
            <a:endParaRPr lang="de-DE" dirty="0"/>
          </a:p>
          <a:p>
            <a:r>
              <a:rPr lang="de-DE" dirty="0"/>
              <a:t>  </a:t>
            </a:r>
            <a:r>
              <a:rPr lang="de-DE" dirty="0" err="1"/>
              <a:t>returns</a:t>
            </a:r>
            <a:endParaRPr lang="de-DE" dirty="0"/>
          </a:p>
          <a:p>
            <a:r>
              <a:rPr lang="de-DE" dirty="0"/>
              <a:t>{ </a:t>
            </a:r>
            <a:r>
              <a:rPr lang="de-DE" dirty="0" err="1"/>
              <a:t>mandt</a:t>
            </a:r>
            <a:r>
              <a:rPr lang="de-DE" dirty="0"/>
              <a:t>                     : </a:t>
            </a:r>
            <a:r>
              <a:rPr lang="de-DE" dirty="0" err="1"/>
              <a:t>vdm_v_sap_client</a:t>
            </a:r>
            <a:r>
              <a:rPr lang="de-DE" dirty="0"/>
              <a:t>;</a:t>
            </a:r>
          </a:p>
          <a:p>
            <a:r>
              <a:rPr lang="de-DE" dirty="0"/>
              <a:t>  Country                   : land1_gp;</a:t>
            </a:r>
          </a:p>
          <a:p>
            <a:r>
              <a:rPr lang="de-DE" dirty="0"/>
              <a:t>  </a:t>
            </a:r>
            <a:r>
              <a:rPr lang="de-DE" dirty="0" err="1"/>
              <a:t>CountryThreeLetterISOCode</a:t>
            </a:r>
            <a:r>
              <a:rPr lang="de-DE" dirty="0"/>
              <a:t> : intca3;</a:t>
            </a:r>
          </a:p>
          <a:p>
            <a:r>
              <a:rPr lang="de-DE" dirty="0"/>
              <a:t>  </a:t>
            </a:r>
            <a:r>
              <a:rPr lang="de-DE" dirty="0" err="1"/>
              <a:t>CountryThreeDigitISOCode</a:t>
            </a:r>
            <a:r>
              <a:rPr lang="de-DE" dirty="0"/>
              <a:t>  : intcn3;</a:t>
            </a:r>
          </a:p>
          <a:p>
            <a:r>
              <a:rPr lang="de-DE" dirty="0"/>
              <a:t>  </a:t>
            </a:r>
            <a:r>
              <a:rPr lang="de-DE" dirty="0" err="1"/>
              <a:t>CountryISOCode</a:t>
            </a:r>
            <a:r>
              <a:rPr lang="de-DE" dirty="0"/>
              <a:t>            : </a:t>
            </a:r>
            <a:r>
              <a:rPr lang="de-DE" dirty="0" err="1"/>
              <a:t>intca</a:t>
            </a:r>
            <a:r>
              <a:rPr lang="de-DE" dirty="0"/>
              <a:t>;</a:t>
            </a:r>
          </a:p>
          <a:p>
            <a:r>
              <a:rPr lang="de-DE" dirty="0"/>
              <a:t>  </a:t>
            </a:r>
            <a:r>
              <a:rPr lang="de-DE" dirty="0" err="1"/>
              <a:t>CountryCurrency</a:t>
            </a:r>
            <a:r>
              <a:rPr lang="de-DE" dirty="0"/>
              <a:t>           : waers_005;</a:t>
            </a:r>
          </a:p>
          <a:p>
            <a:r>
              <a:rPr lang="de-DE" dirty="0"/>
              <a:t>  </a:t>
            </a:r>
            <a:r>
              <a:rPr lang="de-DE" dirty="0" err="1"/>
              <a:t>IndexBasedCurrency</a:t>
            </a:r>
            <a:r>
              <a:rPr lang="de-DE" dirty="0"/>
              <a:t>        : </a:t>
            </a:r>
            <a:r>
              <a:rPr lang="de-DE" dirty="0" err="1"/>
              <a:t>curin</a:t>
            </a:r>
            <a:r>
              <a:rPr lang="de-DE" dirty="0"/>
              <a:t>;</a:t>
            </a:r>
          </a:p>
          <a:p>
            <a:r>
              <a:rPr lang="de-DE" dirty="0"/>
              <a:t>  </a:t>
            </a:r>
            <a:r>
              <a:rPr lang="de-DE" dirty="0" err="1"/>
              <a:t>HardCurrency</a:t>
            </a:r>
            <a:r>
              <a:rPr lang="de-DE" dirty="0"/>
              <a:t>              : </a:t>
            </a:r>
            <a:r>
              <a:rPr lang="de-DE" dirty="0" err="1"/>
              <a:t>curha</a:t>
            </a:r>
            <a:r>
              <a:rPr lang="de-DE" dirty="0"/>
              <a:t>;</a:t>
            </a:r>
          </a:p>
          <a:p>
            <a:r>
              <a:rPr lang="de-DE" dirty="0"/>
              <a:t>  </a:t>
            </a:r>
            <a:r>
              <a:rPr lang="de-DE" dirty="0" err="1"/>
              <a:t>TaxCalculationProcedure</a:t>
            </a:r>
            <a:r>
              <a:rPr lang="de-DE" dirty="0"/>
              <a:t>   : </a:t>
            </a:r>
            <a:r>
              <a:rPr lang="de-DE" dirty="0" err="1"/>
              <a:t>kalsm_d</a:t>
            </a:r>
            <a:r>
              <a:rPr lang="de-DE" dirty="0"/>
              <a:t>;</a:t>
            </a:r>
          </a:p>
          <a:p>
            <a:r>
              <a:rPr lang="de-DE" dirty="0"/>
              <a:t>}  </a:t>
            </a:r>
          </a:p>
          <a:p>
            <a:r>
              <a:rPr lang="de-DE" dirty="0"/>
              <a:t>  </a:t>
            </a:r>
            <a:r>
              <a:rPr lang="de-DE" dirty="0" err="1"/>
              <a:t>implemented</a:t>
            </a:r>
            <a:r>
              <a:rPr lang="de-DE" dirty="0"/>
              <a:t> </a:t>
            </a:r>
            <a:r>
              <a:rPr lang="de-DE" dirty="0" err="1"/>
              <a:t>by</a:t>
            </a:r>
            <a:r>
              <a:rPr lang="de-DE" dirty="0"/>
              <a:t> </a:t>
            </a:r>
            <a:r>
              <a:rPr lang="de-DE" dirty="0" err="1"/>
              <a:t>method</a:t>
            </a:r>
            <a:endParaRPr lang="de-DE" dirty="0"/>
          </a:p>
          <a:p>
            <a:r>
              <a:rPr lang="de-DE" dirty="0"/>
              <a:t>    </a:t>
            </a:r>
            <a:r>
              <a:rPr lang="de-DE" dirty="0" err="1"/>
              <a:t>zcl_table_function_country</a:t>
            </a:r>
            <a:r>
              <a:rPr lang="de-DE" dirty="0"/>
              <a:t>=&gt;</a:t>
            </a:r>
            <a:r>
              <a:rPr lang="de-DE" dirty="0" err="1"/>
              <a:t>get_countries</a:t>
            </a:r>
            <a:endParaRPr lang="de-DE"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30</a:t>
            </a:fld>
            <a:endParaRPr lang="de-DE"/>
          </a:p>
        </p:txBody>
      </p:sp>
    </p:spTree>
    <p:extLst>
      <p:ext uri="{BB962C8B-B14F-4D97-AF65-F5344CB8AC3E}">
        <p14:creationId xmlns:p14="http://schemas.microsoft.com/office/powerpoint/2010/main" val="390684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CLASS ZCL_TABLE_FUNCTION_COUNTRY DEFINITION</a:t>
            </a:r>
          </a:p>
          <a:p>
            <a:r>
              <a:rPr lang="de-DE" dirty="0"/>
              <a:t>  PUBLIC</a:t>
            </a:r>
          </a:p>
          <a:p>
            <a:r>
              <a:rPr lang="de-DE" dirty="0"/>
              <a:t>  FINAL</a:t>
            </a:r>
          </a:p>
          <a:p>
            <a:r>
              <a:rPr lang="de-DE" dirty="0"/>
              <a:t>  CREATE PUBLIC .</a:t>
            </a:r>
          </a:p>
          <a:p>
            <a:r>
              <a:rPr lang="de-DE" dirty="0"/>
              <a:t>PUBLIC SECTION.</a:t>
            </a:r>
          </a:p>
          <a:p>
            <a:r>
              <a:rPr lang="de-DE" dirty="0"/>
              <a:t>    INTERFACES </a:t>
            </a:r>
            <a:r>
              <a:rPr lang="de-DE" dirty="0" err="1"/>
              <a:t>if_amdp_marker_hdb</a:t>
            </a:r>
            <a:r>
              <a:rPr lang="de-DE" dirty="0"/>
              <a:t>.</a:t>
            </a:r>
          </a:p>
          <a:p>
            <a:r>
              <a:rPr lang="de-DE" dirty="0"/>
              <a:t>    CLASS-METHODS </a:t>
            </a:r>
            <a:r>
              <a:rPr lang="de-DE" dirty="0" err="1"/>
              <a:t>get_countries</a:t>
            </a:r>
            <a:endParaRPr lang="de-DE" dirty="0"/>
          </a:p>
          <a:p>
            <a:r>
              <a:rPr lang="de-DE" dirty="0"/>
              <a:t>        FOR TABLE FUNCTION  </a:t>
            </a:r>
            <a:r>
              <a:rPr lang="de-DE" dirty="0" err="1"/>
              <a:t>Z_TableFunctionCountry</a:t>
            </a:r>
            <a:r>
              <a:rPr lang="de-DE" dirty="0"/>
              <a:t>.</a:t>
            </a:r>
          </a:p>
          <a:p>
            <a:r>
              <a:rPr lang="de-DE" dirty="0"/>
              <a:t>PROTECTED SECTION.</a:t>
            </a:r>
          </a:p>
          <a:p>
            <a:r>
              <a:rPr lang="de-DE" dirty="0"/>
              <a:t>PRIVATE SECTION.</a:t>
            </a:r>
          </a:p>
          <a:p>
            <a:r>
              <a:rPr lang="de-DE" dirty="0"/>
              <a:t>ENDCLASS.</a:t>
            </a:r>
          </a:p>
          <a:p>
            <a:endParaRPr lang="de-DE" dirty="0"/>
          </a:p>
          <a:p>
            <a:r>
              <a:rPr lang="de-DE" dirty="0"/>
              <a:t>CLASS ZCL_TABLE_FUNCTION_COUNTRY IMPLEMENTATION.</a:t>
            </a:r>
          </a:p>
          <a:p>
            <a:r>
              <a:rPr lang="de-DE" dirty="0"/>
              <a:t>  METHOD </a:t>
            </a:r>
            <a:r>
              <a:rPr lang="de-DE" dirty="0" err="1"/>
              <a:t>get_countries</a:t>
            </a:r>
            <a:endParaRPr lang="de-DE" dirty="0"/>
          </a:p>
          <a:p>
            <a:r>
              <a:rPr lang="de-DE" dirty="0"/>
              <a:t>      BY DATABASE FUNCTION FOR HDB</a:t>
            </a:r>
          </a:p>
          <a:p>
            <a:r>
              <a:rPr lang="de-DE" dirty="0"/>
              <a:t>           LANGUAGE SQLSCRIPT</a:t>
            </a:r>
          </a:p>
          <a:p>
            <a:r>
              <a:rPr lang="de-DE" dirty="0"/>
              <a:t>           OPTIONS READ-ONLY</a:t>
            </a:r>
          </a:p>
          <a:p>
            <a:r>
              <a:rPr lang="de-DE" dirty="0"/>
              <a:t>           USING </a:t>
            </a:r>
            <a:r>
              <a:rPr lang="de-DE" dirty="0" err="1"/>
              <a:t>I_Country</a:t>
            </a:r>
            <a:r>
              <a:rPr lang="de-DE" dirty="0"/>
              <a:t>.</a:t>
            </a:r>
          </a:p>
          <a:p>
            <a:r>
              <a:rPr lang="de-DE" dirty="0"/>
              <a:t>    RETURN</a:t>
            </a:r>
          </a:p>
          <a:p>
            <a:r>
              <a:rPr lang="de-DE" dirty="0"/>
              <a:t>      SELECT</a:t>
            </a:r>
          </a:p>
          <a:p>
            <a:r>
              <a:rPr lang="de-DE" dirty="0"/>
              <a:t>        :</a:t>
            </a:r>
            <a:r>
              <a:rPr lang="de-DE" dirty="0" err="1"/>
              <a:t>P_SAPClient</a:t>
            </a:r>
            <a:r>
              <a:rPr lang="de-DE" dirty="0"/>
              <a:t> </a:t>
            </a:r>
            <a:r>
              <a:rPr lang="de-DE" dirty="0" err="1"/>
              <a:t>as</a:t>
            </a:r>
            <a:r>
              <a:rPr lang="de-DE" dirty="0"/>
              <a:t> </a:t>
            </a:r>
            <a:r>
              <a:rPr lang="de-DE" dirty="0" err="1"/>
              <a:t>mandt</a:t>
            </a:r>
            <a:r>
              <a:rPr lang="de-DE" dirty="0"/>
              <a:t>,</a:t>
            </a:r>
          </a:p>
          <a:p>
            <a:r>
              <a:rPr lang="de-DE" dirty="0"/>
              <a:t>        Country,</a:t>
            </a:r>
          </a:p>
          <a:p>
            <a:r>
              <a:rPr lang="de-DE" dirty="0"/>
              <a:t>        </a:t>
            </a:r>
            <a:r>
              <a:rPr lang="de-DE" dirty="0" err="1"/>
              <a:t>CountryThreeLetterISOCode</a:t>
            </a:r>
            <a:r>
              <a:rPr lang="de-DE" dirty="0"/>
              <a:t>,</a:t>
            </a:r>
          </a:p>
          <a:p>
            <a:r>
              <a:rPr lang="de-DE" dirty="0"/>
              <a:t>        </a:t>
            </a:r>
            <a:r>
              <a:rPr lang="de-DE" dirty="0" err="1"/>
              <a:t>CountryThreeDigitISOCode</a:t>
            </a:r>
            <a:r>
              <a:rPr lang="de-DE" dirty="0"/>
              <a:t>,</a:t>
            </a:r>
          </a:p>
          <a:p>
            <a:r>
              <a:rPr lang="de-DE" dirty="0"/>
              <a:t>        </a:t>
            </a:r>
            <a:r>
              <a:rPr lang="de-DE" dirty="0" err="1"/>
              <a:t>CountryISOCode</a:t>
            </a:r>
            <a:r>
              <a:rPr lang="de-DE" dirty="0"/>
              <a:t>,</a:t>
            </a:r>
          </a:p>
          <a:p>
            <a:r>
              <a:rPr lang="de-DE" dirty="0"/>
              <a:t>        </a:t>
            </a:r>
            <a:r>
              <a:rPr lang="de-DE" dirty="0" err="1"/>
              <a:t>CountryCurrency</a:t>
            </a:r>
            <a:r>
              <a:rPr lang="de-DE" dirty="0"/>
              <a:t>,</a:t>
            </a:r>
          </a:p>
          <a:p>
            <a:r>
              <a:rPr lang="de-DE" dirty="0"/>
              <a:t>        </a:t>
            </a:r>
            <a:r>
              <a:rPr lang="de-DE" dirty="0" err="1"/>
              <a:t>IndexBasedCurrency</a:t>
            </a:r>
            <a:r>
              <a:rPr lang="de-DE" dirty="0"/>
              <a:t>,</a:t>
            </a:r>
          </a:p>
          <a:p>
            <a:r>
              <a:rPr lang="de-DE" dirty="0"/>
              <a:t>        </a:t>
            </a:r>
            <a:r>
              <a:rPr lang="de-DE" dirty="0" err="1"/>
              <a:t>HardCurrency</a:t>
            </a:r>
            <a:r>
              <a:rPr lang="de-DE" dirty="0"/>
              <a:t>,</a:t>
            </a:r>
          </a:p>
          <a:p>
            <a:r>
              <a:rPr lang="de-DE" dirty="0"/>
              <a:t>        </a:t>
            </a:r>
            <a:r>
              <a:rPr lang="de-DE" dirty="0" err="1"/>
              <a:t>TaxCalculationProcedure</a:t>
            </a:r>
            <a:endParaRPr lang="de-DE" dirty="0"/>
          </a:p>
          <a:p>
            <a:r>
              <a:rPr lang="de-DE" dirty="0"/>
              <a:t>      FROM</a:t>
            </a:r>
          </a:p>
          <a:p>
            <a:r>
              <a:rPr lang="de-DE" dirty="0"/>
              <a:t>        </a:t>
            </a:r>
            <a:r>
              <a:rPr lang="de-DE" dirty="0" err="1"/>
              <a:t>I_Country</a:t>
            </a:r>
            <a:endParaRPr lang="de-DE" dirty="0"/>
          </a:p>
          <a:p>
            <a:r>
              <a:rPr lang="de-DE" dirty="0"/>
              <a:t>      WHERE</a:t>
            </a:r>
          </a:p>
          <a:p>
            <a:r>
              <a:rPr lang="de-DE" dirty="0"/>
              <a:t>        </a:t>
            </a:r>
            <a:r>
              <a:rPr lang="de-DE" dirty="0" err="1"/>
              <a:t>mandt</a:t>
            </a:r>
            <a:r>
              <a:rPr lang="de-DE" dirty="0"/>
              <a:t> = :</a:t>
            </a:r>
            <a:r>
              <a:rPr lang="de-DE" dirty="0" err="1"/>
              <a:t>P_SAPClient</a:t>
            </a:r>
            <a:r>
              <a:rPr lang="de-DE" dirty="0"/>
              <a:t>;</a:t>
            </a:r>
          </a:p>
          <a:p>
            <a:r>
              <a:rPr lang="de-DE" dirty="0"/>
              <a:t>  ENDMETHOD.</a:t>
            </a:r>
          </a:p>
          <a:p>
            <a:r>
              <a:rPr lang="de-DE" dirty="0"/>
              <a:t>ENDCLASS.</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31</a:t>
            </a:fld>
            <a:endParaRPr lang="de-DE"/>
          </a:p>
        </p:txBody>
      </p:sp>
    </p:spTree>
    <p:extLst>
      <p:ext uri="{BB962C8B-B14F-4D97-AF65-F5344CB8AC3E}">
        <p14:creationId xmlns:p14="http://schemas.microsoft.com/office/powerpoint/2010/main" val="584632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@EndUserText.label: 'Country (via Table Function)'</a:t>
            </a:r>
          </a:p>
          <a:p>
            <a:r>
              <a:rPr lang="en-US" dirty="0"/>
              <a:t>@Analytics.dataCategory: #DIMENSION</a:t>
            </a:r>
          </a:p>
          <a:p>
            <a:r>
              <a:rPr lang="en-US" dirty="0"/>
              <a:t>@ObjectModel.representativeKey: 'Country'</a:t>
            </a:r>
          </a:p>
          <a:p>
            <a:endParaRPr lang="en-US" dirty="0"/>
          </a:p>
          <a:p>
            <a:r>
              <a:rPr lang="en-US" dirty="0"/>
              <a:t>define view entity </a:t>
            </a:r>
            <a:r>
              <a:rPr lang="en-US" dirty="0" err="1"/>
              <a:t>Z_CountryViaTableFunction</a:t>
            </a:r>
            <a:endParaRPr lang="en-US" dirty="0"/>
          </a:p>
          <a:p>
            <a:r>
              <a:rPr lang="en-US" dirty="0"/>
              <a:t>  as select from </a:t>
            </a:r>
            <a:r>
              <a:rPr lang="en-US" dirty="0" err="1"/>
              <a:t>Z_TableFunctionCountry</a:t>
            </a:r>
            <a:r>
              <a:rPr lang="en-US" dirty="0"/>
              <a:t> </a:t>
            </a:r>
          </a:p>
          <a:p>
            <a:r>
              <a:rPr lang="en-US" dirty="0"/>
              <a:t>                  ( </a:t>
            </a:r>
            <a:r>
              <a:rPr lang="en-US" dirty="0" err="1"/>
              <a:t>P_SAPClient</a:t>
            </a:r>
            <a:r>
              <a:rPr lang="en-US" dirty="0"/>
              <a:t> : $</a:t>
            </a:r>
            <a:r>
              <a:rPr lang="en-US" dirty="0" err="1"/>
              <a:t>session.client</a:t>
            </a:r>
            <a:r>
              <a:rPr lang="en-US" dirty="0"/>
              <a:t> )</a:t>
            </a:r>
          </a:p>
          <a:p>
            <a:r>
              <a:rPr lang="en-US" dirty="0"/>
              <a:t>  association [0..*] to </a:t>
            </a:r>
            <a:r>
              <a:rPr lang="en-US" dirty="0" err="1"/>
              <a:t>I_CountryText</a:t>
            </a:r>
            <a:r>
              <a:rPr lang="en-US" dirty="0"/>
              <a:t> as _Text </a:t>
            </a:r>
          </a:p>
          <a:p>
            <a:r>
              <a:rPr lang="en-US" dirty="0"/>
              <a:t>    on $</a:t>
            </a:r>
            <a:r>
              <a:rPr lang="en-US" dirty="0" err="1"/>
              <a:t>projection.Country</a:t>
            </a:r>
            <a:r>
              <a:rPr lang="en-US" dirty="0"/>
              <a:t> = _</a:t>
            </a:r>
            <a:r>
              <a:rPr lang="en-US" dirty="0" err="1"/>
              <a:t>Text.Country</a:t>
            </a:r>
            <a:endParaRPr lang="en-US" dirty="0"/>
          </a:p>
          <a:p>
            <a:r>
              <a:rPr lang="en-US" dirty="0"/>
              <a:t>  association [0..1] to </a:t>
            </a:r>
            <a:r>
              <a:rPr lang="en-US" dirty="0" err="1"/>
              <a:t>I_Currency</a:t>
            </a:r>
            <a:r>
              <a:rPr lang="en-US" dirty="0"/>
              <a:t>    as _</a:t>
            </a:r>
            <a:r>
              <a:rPr lang="en-US" dirty="0" err="1"/>
              <a:t>CountryCurrency</a:t>
            </a:r>
            <a:r>
              <a:rPr lang="en-US" dirty="0"/>
              <a:t> </a:t>
            </a:r>
          </a:p>
          <a:p>
            <a:r>
              <a:rPr lang="en-US" dirty="0"/>
              <a:t>    on $</a:t>
            </a:r>
            <a:r>
              <a:rPr lang="en-US" dirty="0" err="1"/>
              <a:t>projection.CountryCurrency</a:t>
            </a:r>
            <a:r>
              <a:rPr lang="en-US" dirty="0"/>
              <a:t> = </a:t>
            </a:r>
          </a:p>
          <a:p>
            <a:r>
              <a:rPr lang="en-US" dirty="0"/>
              <a:t>                               _</a:t>
            </a:r>
            <a:r>
              <a:rPr lang="en-US" dirty="0" err="1"/>
              <a:t>CountryCurrency.Currency</a:t>
            </a:r>
            <a:endParaRPr lang="en-US" dirty="0"/>
          </a:p>
          <a:p>
            <a:r>
              <a:rPr lang="en-US" dirty="0"/>
              <a:t>{</a:t>
            </a:r>
          </a:p>
          <a:p>
            <a:r>
              <a:rPr lang="en-US" dirty="0"/>
              <a:t>  key Country,</a:t>
            </a:r>
          </a:p>
          <a:p>
            <a:r>
              <a:rPr lang="en-US" dirty="0"/>
              <a:t>      </a:t>
            </a:r>
            <a:r>
              <a:rPr lang="en-US" dirty="0" err="1"/>
              <a:t>CountryThreeLetterISOCode</a:t>
            </a:r>
            <a:r>
              <a:rPr lang="en-US" dirty="0"/>
              <a:t>,</a:t>
            </a:r>
          </a:p>
          <a:p>
            <a:r>
              <a:rPr lang="en-US" dirty="0"/>
              <a:t>      </a:t>
            </a:r>
            <a:r>
              <a:rPr lang="en-US" dirty="0" err="1"/>
              <a:t>CountryThreeDigitISOCode</a:t>
            </a:r>
            <a:r>
              <a:rPr lang="en-US" dirty="0"/>
              <a:t>,</a:t>
            </a:r>
          </a:p>
          <a:p>
            <a:r>
              <a:rPr lang="en-US" dirty="0"/>
              <a:t>      </a:t>
            </a:r>
            <a:r>
              <a:rPr lang="en-US" dirty="0" err="1"/>
              <a:t>CountryISOCode</a:t>
            </a:r>
            <a:r>
              <a:rPr lang="en-US" dirty="0"/>
              <a:t>,</a:t>
            </a:r>
          </a:p>
          <a:p>
            <a:r>
              <a:rPr lang="en-US" dirty="0"/>
              <a:t>      @ObjectModel.foreignKey.association: </a:t>
            </a:r>
          </a:p>
          <a:p>
            <a:r>
              <a:rPr lang="en-US" dirty="0"/>
              <a:t>                                      '_</a:t>
            </a:r>
            <a:r>
              <a:rPr lang="en-US" dirty="0" err="1"/>
              <a:t>CountryCurrency</a:t>
            </a:r>
            <a:r>
              <a:rPr lang="en-US" dirty="0"/>
              <a:t>'</a:t>
            </a:r>
          </a:p>
          <a:p>
            <a:r>
              <a:rPr lang="en-US" dirty="0"/>
              <a:t>      </a:t>
            </a:r>
            <a:r>
              <a:rPr lang="en-US" dirty="0" err="1"/>
              <a:t>CountryCurrency</a:t>
            </a:r>
            <a:r>
              <a:rPr lang="en-US" dirty="0"/>
              <a:t>,</a:t>
            </a:r>
          </a:p>
          <a:p>
            <a:r>
              <a:rPr lang="en-US" dirty="0"/>
              <a:t>      </a:t>
            </a:r>
            <a:r>
              <a:rPr lang="en-US" dirty="0" err="1"/>
              <a:t>IndexBasedCurrency</a:t>
            </a:r>
            <a:r>
              <a:rPr lang="en-US" dirty="0"/>
              <a:t>,</a:t>
            </a:r>
          </a:p>
          <a:p>
            <a:r>
              <a:rPr lang="en-US" dirty="0"/>
              <a:t>      </a:t>
            </a:r>
            <a:r>
              <a:rPr lang="en-US" dirty="0" err="1"/>
              <a:t>HardCurrency</a:t>
            </a:r>
            <a:r>
              <a:rPr lang="en-US" dirty="0"/>
              <a:t>,</a:t>
            </a:r>
          </a:p>
          <a:p>
            <a:r>
              <a:rPr lang="en-US" dirty="0"/>
              <a:t>      </a:t>
            </a:r>
            <a:r>
              <a:rPr lang="en-US" dirty="0" err="1"/>
              <a:t>TaxCalculationProcedure</a:t>
            </a:r>
            <a:r>
              <a:rPr lang="en-US" dirty="0"/>
              <a:t>,</a:t>
            </a:r>
          </a:p>
          <a:p>
            <a:r>
              <a:rPr lang="en-US" dirty="0"/>
              <a:t>      _Text,</a:t>
            </a:r>
          </a:p>
          <a:p>
            <a:r>
              <a:rPr lang="en-US" dirty="0"/>
              <a:t>      _</a:t>
            </a:r>
            <a:r>
              <a:rPr lang="en-US" dirty="0" err="1"/>
              <a:t>CountryCurrency</a:t>
            </a:r>
            <a:endParaRPr lang="en-US" dirty="0"/>
          </a:p>
          <a:p>
            <a:r>
              <a:rPr lang="en-US" dirty="0"/>
              <a:t>}</a:t>
            </a:r>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32</a:t>
            </a:fld>
            <a:endParaRPr lang="de-DE"/>
          </a:p>
        </p:txBody>
      </p:sp>
    </p:spTree>
    <p:extLst>
      <p:ext uri="{BB962C8B-B14F-4D97-AF65-F5344CB8AC3E}">
        <p14:creationId xmlns:p14="http://schemas.microsoft.com/office/powerpoint/2010/main" val="2144061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@EndUserText.label: 'Country (via Table Function)'</a:t>
            </a:r>
          </a:p>
          <a:p>
            <a:r>
              <a:rPr lang="en-US" dirty="0"/>
              <a:t>@Analytics.dataCategory: #DIMENSION</a:t>
            </a:r>
          </a:p>
          <a:p>
            <a:r>
              <a:rPr lang="en-US" dirty="0"/>
              <a:t>@ObjectModel.representativeKey: 'Country'</a:t>
            </a:r>
          </a:p>
          <a:p>
            <a:endParaRPr lang="en-US" dirty="0"/>
          </a:p>
          <a:p>
            <a:r>
              <a:rPr lang="en-US" dirty="0"/>
              <a:t>define view entity </a:t>
            </a:r>
            <a:r>
              <a:rPr lang="en-US" dirty="0" err="1"/>
              <a:t>Z_CountryViaTableFunction</a:t>
            </a:r>
            <a:endParaRPr lang="en-US" dirty="0"/>
          </a:p>
          <a:p>
            <a:r>
              <a:rPr lang="en-US" dirty="0"/>
              <a:t>  as select from </a:t>
            </a:r>
            <a:r>
              <a:rPr lang="en-US" dirty="0" err="1"/>
              <a:t>Z_TableFunctionCountry</a:t>
            </a:r>
            <a:r>
              <a:rPr lang="en-US" dirty="0"/>
              <a:t> </a:t>
            </a:r>
          </a:p>
          <a:p>
            <a:r>
              <a:rPr lang="en-US" dirty="0"/>
              <a:t>                  ( </a:t>
            </a:r>
            <a:r>
              <a:rPr lang="en-US" dirty="0" err="1"/>
              <a:t>P_SAPClient</a:t>
            </a:r>
            <a:r>
              <a:rPr lang="en-US" dirty="0"/>
              <a:t> : $</a:t>
            </a:r>
            <a:r>
              <a:rPr lang="en-US" dirty="0" err="1"/>
              <a:t>session.client</a:t>
            </a:r>
            <a:r>
              <a:rPr lang="en-US" dirty="0"/>
              <a:t> )</a:t>
            </a:r>
          </a:p>
          <a:p>
            <a:r>
              <a:rPr lang="en-US" dirty="0"/>
              <a:t>  association [0..*] to </a:t>
            </a:r>
            <a:r>
              <a:rPr lang="en-US" dirty="0" err="1"/>
              <a:t>I_CountryText</a:t>
            </a:r>
            <a:r>
              <a:rPr lang="en-US" dirty="0"/>
              <a:t> as _Text </a:t>
            </a:r>
          </a:p>
          <a:p>
            <a:r>
              <a:rPr lang="en-US" dirty="0"/>
              <a:t>    on $</a:t>
            </a:r>
            <a:r>
              <a:rPr lang="en-US" dirty="0" err="1"/>
              <a:t>projection.Country</a:t>
            </a:r>
            <a:r>
              <a:rPr lang="en-US" dirty="0"/>
              <a:t> = _</a:t>
            </a:r>
            <a:r>
              <a:rPr lang="en-US" dirty="0" err="1"/>
              <a:t>Text.Country</a:t>
            </a:r>
            <a:endParaRPr lang="en-US" dirty="0"/>
          </a:p>
          <a:p>
            <a:r>
              <a:rPr lang="en-US" dirty="0"/>
              <a:t>  association [0..1] to </a:t>
            </a:r>
            <a:r>
              <a:rPr lang="en-US" dirty="0" err="1"/>
              <a:t>I_Currency</a:t>
            </a:r>
            <a:r>
              <a:rPr lang="en-US" dirty="0"/>
              <a:t>    as _</a:t>
            </a:r>
            <a:r>
              <a:rPr lang="en-US" dirty="0" err="1"/>
              <a:t>CountryCurrency</a:t>
            </a:r>
            <a:r>
              <a:rPr lang="en-US" dirty="0"/>
              <a:t> </a:t>
            </a:r>
          </a:p>
          <a:p>
            <a:r>
              <a:rPr lang="en-US" dirty="0"/>
              <a:t>    on $</a:t>
            </a:r>
            <a:r>
              <a:rPr lang="en-US" dirty="0" err="1"/>
              <a:t>projection.CountryCurrency</a:t>
            </a:r>
            <a:r>
              <a:rPr lang="en-US" dirty="0"/>
              <a:t> = </a:t>
            </a:r>
          </a:p>
          <a:p>
            <a:r>
              <a:rPr lang="en-US" dirty="0"/>
              <a:t>                               _</a:t>
            </a:r>
            <a:r>
              <a:rPr lang="en-US" dirty="0" err="1"/>
              <a:t>CountryCurrency.Currency</a:t>
            </a:r>
            <a:endParaRPr lang="en-US" dirty="0"/>
          </a:p>
          <a:p>
            <a:r>
              <a:rPr lang="en-US" dirty="0"/>
              <a:t>{</a:t>
            </a:r>
          </a:p>
          <a:p>
            <a:r>
              <a:rPr lang="en-US" dirty="0"/>
              <a:t>  key Country,</a:t>
            </a:r>
          </a:p>
          <a:p>
            <a:r>
              <a:rPr lang="en-US" dirty="0"/>
              <a:t>      </a:t>
            </a:r>
            <a:r>
              <a:rPr lang="en-US" dirty="0" err="1"/>
              <a:t>CountryThreeLetterISOCode</a:t>
            </a:r>
            <a:r>
              <a:rPr lang="en-US" dirty="0"/>
              <a:t>,</a:t>
            </a:r>
          </a:p>
          <a:p>
            <a:r>
              <a:rPr lang="en-US" dirty="0"/>
              <a:t>      </a:t>
            </a:r>
            <a:r>
              <a:rPr lang="en-US" dirty="0" err="1"/>
              <a:t>CountryThreeDigitISOCode</a:t>
            </a:r>
            <a:r>
              <a:rPr lang="en-US" dirty="0"/>
              <a:t>,</a:t>
            </a:r>
          </a:p>
          <a:p>
            <a:r>
              <a:rPr lang="en-US" dirty="0"/>
              <a:t>      </a:t>
            </a:r>
            <a:r>
              <a:rPr lang="en-US" dirty="0" err="1"/>
              <a:t>CountryISOCode</a:t>
            </a:r>
            <a:r>
              <a:rPr lang="en-US" dirty="0"/>
              <a:t>,</a:t>
            </a:r>
          </a:p>
          <a:p>
            <a:r>
              <a:rPr lang="en-US" dirty="0"/>
              <a:t>      @ObjectModel.foreignKey.association: </a:t>
            </a:r>
          </a:p>
          <a:p>
            <a:r>
              <a:rPr lang="en-US" dirty="0"/>
              <a:t>                                      '_</a:t>
            </a:r>
            <a:r>
              <a:rPr lang="en-US" dirty="0" err="1"/>
              <a:t>CountryCurrency</a:t>
            </a:r>
            <a:r>
              <a:rPr lang="en-US" dirty="0"/>
              <a:t>'</a:t>
            </a:r>
          </a:p>
          <a:p>
            <a:r>
              <a:rPr lang="en-US" dirty="0"/>
              <a:t>      </a:t>
            </a:r>
            <a:r>
              <a:rPr lang="en-US" dirty="0" err="1"/>
              <a:t>CountryCurrency</a:t>
            </a:r>
            <a:r>
              <a:rPr lang="en-US" dirty="0"/>
              <a:t>,</a:t>
            </a:r>
          </a:p>
          <a:p>
            <a:r>
              <a:rPr lang="en-US" dirty="0"/>
              <a:t>      </a:t>
            </a:r>
            <a:r>
              <a:rPr lang="en-US" dirty="0" err="1"/>
              <a:t>IndexBasedCurrency</a:t>
            </a:r>
            <a:r>
              <a:rPr lang="en-US" dirty="0"/>
              <a:t>,</a:t>
            </a:r>
          </a:p>
          <a:p>
            <a:r>
              <a:rPr lang="en-US" dirty="0"/>
              <a:t>      </a:t>
            </a:r>
            <a:r>
              <a:rPr lang="en-US" dirty="0" err="1"/>
              <a:t>HardCurrency</a:t>
            </a:r>
            <a:r>
              <a:rPr lang="en-US" dirty="0"/>
              <a:t>,</a:t>
            </a:r>
          </a:p>
          <a:p>
            <a:r>
              <a:rPr lang="en-US" dirty="0"/>
              <a:t>      </a:t>
            </a:r>
            <a:r>
              <a:rPr lang="en-US" dirty="0" err="1"/>
              <a:t>TaxCalculationProcedure</a:t>
            </a:r>
            <a:r>
              <a:rPr lang="en-US" dirty="0"/>
              <a:t>,</a:t>
            </a:r>
          </a:p>
          <a:p>
            <a:r>
              <a:rPr lang="en-US" dirty="0"/>
              <a:t>      _Text,</a:t>
            </a:r>
          </a:p>
          <a:p>
            <a:r>
              <a:rPr lang="en-US" dirty="0"/>
              <a:t>      _</a:t>
            </a:r>
            <a:r>
              <a:rPr lang="en-US" dirty="0" err="1"/>
              <a:t>CountryCurrency</a:t>
            </a:r>
            <a:endParaRPr lang="en-US" dirty="0"/>
          </a:p>
          <a:p>
            <a:r>
              <a:rPr lang="en-US" dirty="0"/>
              <a:t>}</a:t>
            </a:r>
            <a:endParaRPr lang="de-DE"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34</a:t>
            </a:fld>
            <a:endParaRPr lang="de-DE"/>
          </a:p>
        </p:txBody>
      </p:sp>
    </p:spTree>
    <p:extLst>
      <p:ext uri="{BB962C8B-B14F-4D97-AF65-F5344CB8AC3E}">
        <p14:creationId xmlns:p14="http://schemas.microsoft.com/office/powerpoint/2010/main" val="2532547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Geht ums Feld ZZ_VORLADUNG (Wollten sie drin haben)</a:t>
            </a:r>
          </a:p>
        </p:txBody>
      </p:sp>
      <p:sp>
        <p:nvSpPr>
          <p:cNvPr id="4" name="Foliennummernplatzhalter 3"/>
          <p:cNvSpPr>
            <a:spLocks noGrp="1"/>
          </p:cNvSpPr>
          <p:nvPr>
            <p:ph type="sldNum" sz="quarter" idx="5"/>
          </p:nvPr>
        </p:nvSpPr>
        <p:spPr/>
        <p:txBody>
          <a:bodyPr/>
          <a:lstStyle/>
          <a:p>
            <a:fld id="{DC0C8601-5E09-0E4C-A79E-D4DC8377D91B}" type="slidenum">
              <a:rPr lang="de-DE" smtClean="0"/>
              <a:t>7</a:t>
            </a:fld>
            <a:endParaRPr lang="de-DE"/>
          </a:p>
        </p:txBody>
      </p:sp>
    </p:spTree>
    <p:extLst>
      <p:ext uri="{BB962C8B-B14F-4D97-AF65-F5344CB8AC3E}">
        <p14:creationId xmlns:p14="http://schemas.microsoft.com/office/powerpoint/2010/main" val="1687724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35</a:t>
            </a:fld>
            <a:endParaRPr lang="de-DE"/>
          </a:p>
        </p:txBody>
      </p:sp>
    </p:spTree>
    <p:extLst>
      <p:ext uri="{BB962C8B-B14F-4D97-AF65-F5344CB8AC3E}">
        <p14:creationId xmlns:p14="http://schemas.microsoft.com/office/powerpoint/2010/main" val="304646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CCCCCC"/>
                </a:solidFill>
                <a:effectLst/>
                <a:highlight>
                  <a:srgbClr val="181818"/>
                </a:highlight>
                <a:latin typeface="Segoe WPC"/>
              </a:rPr>
              <a:t>DEMO RREPORT von der SAP: </a:t>
            </a:r>
            <a:r>
              <a:rPr lang="de-DE" dirty="0"/>
              <a:t>SALV_IDA_DISPLAY_CDS_SIMPLE</a:t>
            </a:r>
            <a:endParaRPr lang="de-DE" b="1" i="0" dirty="0">
              <a:solidFill>
                <a:srgbClr val="CCCCCC"/>
              </a:solidFill>
              <a:effectLst/>
              <a:highlight>
                <a:srgbClr val="181818"/>
              </a:highlight>
              <a:latin typeface="Segoe WPC"/>
            </a:endParaRPr>
          </a:p>
          <a:p>
            <a:pPr algn="l"/>
            <a:endParaRPr lang="de-DE" b="1" i="0" dirty="0">
              <a:solidFill>
                <a:srgbClr val="CCCCCC"/>
              </a:solidFill>
              <a:effectLst/>
              <a:highlight>
                <a:srgbClr val="181818"/>
              </a:highlight>
              <a:latin typeface="Segoe WPC"/>
            </a:endParaRPr>
          </a:p>
          <a:p>
            <a:pPr algn="l"/>
            <a:endParaRPr lang="de-DE" b="1" i="0" dirty="0">
              <a:solidFill>
                <a:srgbClr val="CCCCCC"/>
              </a:solidFill>
              <a:effectLst/>
              <a:highlight>
                <a:srgbClr val="181818"/>
              </a:highlight>
              <a:latin typeface="Segoe WPC"/>
            </a:endParaRPr>
          </a:p>
          <a:p>
            <a:pPr algn="l"/>
            <a:r>
              <a:rPr lang="de-DE" b="1" i="0" dirty="0">
                <a:solidFill>
                  <a:srgbClr val="CCCCCC"/>
                </a:solidFill>
                <a:effectLst/>
                <a:highlight>
                  <a:srgbClr val="181818"/>
                </a:highlight>
                <a:latin typeface="Segoe WPC"/>
              </a:rPr>
              <a:t>ALV IDA (ABAP List Viewer Integrated Data Access)</a:t>
            </a:r>
          </a:p>
          <a:p>
            <a:pPr algn="l">
              <a:buFont typeface="+mj-lt"/>
              <a:buAutoNum type="arabicPeriod"/>
            </a:pPr>
            <a:r>
              <a:rPr lang="de-DE" b="1" i="0" dirty="0">
                <a:solidFill>
                  <a:srgbClr val="CCCCCC"/>
                </a:solidFill>
                <a:effectLst/>
                <a:highlight>
                  <a:srgbClr val="181818"/>
                </a:highlight>
                <a:latin typeface="Segoe WPC"/>
              </a:rPr>
              <a:t>CDS View für ALV IDA vorbereiten: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Stellen Sie sicher, dass Ihr CDS View für die Nutzung mit ALV IDA geeignet ist. Dies beinhaltet in der Regel die Definition von Schlüsselfeldern und die Nutzung von Aggregationsfunktionen, falls notwendig.</a:t>
            </a:r>
          </a:p>
          <a:p>
            <a:pPr algn="l">
              <a:buFont typeface="+mj-lt"/>
              <a:buAutoNum type="arabicPeriod"/>
            </a:pPr>
            <a:r>
              <a:rPr lang="de-DE" b="1" i="0" dirty="0">
                <a:solidFill>
                  <a:srgbClr val="CCCCCC"/>
                </a:solidFill>
                <a:effectLst/>
                <a:highlight>
                  <a:srgbClr val="181818"/>
                </a:highlight>
                <a:latin typeface="Segoe WPC"/>
              </a:rPr>
              <a:t>ABAP-Programm erstellen: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Erstellen Sie ein ABAP-Programm, das den CDS View nutzt, um Daten für die Anzeige im ALV IDA vorzubereiten.</a:t>
            </a:r>
          </a:p>
          <a:p>
            <a:pPr algn="l">
              <a:buFont typeface="+mj-lt"/>
              <a:buAutoNum type="arabicPeriod"/>
            </a:pPr>
            <a:r>
              <a:rPr lang="de-DE" b="1" i="0" dirty="0">
                <a:solidFill>
                  <a:srgbClr val="CCCCCC"/>
                </a:solidFill>
                <a:effectLst/>
                <a:highlight>
                  <a:srgbClr val="181818"/>
                </a:highlight>
                <a:latin typeface="Segoe WPC"/>
              </a:rPr>
              <a:t>ALV IDA Factory nutzen: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Verwenden Sie die ALV IDA Factory Methoden, um eine Instanz von ALV IDA zu erstellen und zu konfigurieren. Dies beinhaltet das Setzen des CDS Views als Datenquelle.</a:t>
            </a:r>
          </a:p>
          <a:p>
            <a:pPr algn="l">
              <a:buFont typeface="+mj-lt"/>
              <a:buAutoNum type="arabicPeriod"/>
            </a:pPr>
            <a:r>
              <a:rPr lang="de-DE" b="1" i="0" dirty="0">
                <a:solidFill>
                  <a:srgbClr val="CCCCCC"/>
                </a:solidFill>
                <a:effectLst/>
                <a:highlight>
                  <a:srgbClr val="181818"/>
                </a:highlight>
                <a:latin typeface="Segoe WPC"/>
              </a:rPr>
              <a:t>ALV IDA anzeigen: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Rufen Sie die Anzeigemethode auf, um den ALV IDA auf dem Bildschirm anzuzeigen. Dies ermöglicht den Endbenutzern, die Daten zu sehen und zu interagieren, einschließlich Sortierung, Filterung und Navigation.</a:t>
            </a:r>
          </a:p>
          <a:p>
            <a:pPr algn="l"/>
            <a:r>
              <a:rPr lang="de-DE" b="1" i="0" dirty="0">
                <a:solidFill>
                  <a:srgbClr val="CCCCCC"/>
                </a:solidFill>
                <a:effectLst/>
                <a:highlight>
                  <a:srgbClr val="181818"/>
                </a:highlight>
                <a:latin typeface="Segoe WPC"/>
              </a:rPr>
              <a:t>Beispielcode für ALV IDA in ABAP</a:t>
            </a:r>
          </a:p>
          <a:p>
            <a:pPr algn="l"/>
            <a:r>
              <a:rPr lang="de-DE" b="0" i="0" dirty="0">
                <a:solidFill>
                  <a:srgbClr val="CCCCCC"/>
                </a:solidFill>
                <a:effectLst/>
                <a:highlight>
                  <a:srgbClr val="181818"/>
                </a:highlight>
                <a:latin typeface="Consolas" panose="020B0609020204030204" pitchFamily="49" charset="0"/>
              </a:rPr>
              <a:t>REPORT </a:t>
            </a:r>
            <a:r>
              <a:rPr lang="de-DE" b="0" i="0" dirty="0" err="1">
                <a:solidFill>
                  <a:srgbClr val="CCCCCC"/>
                </a:solidFill>
                <a:effectLst/>
                <a:highlight>
                  <a:srgbClr val="181818"/>
                </a:highlight>
                <a:latin typeface="Consolas" panose="020B0609020204030204" pitchFamily="49" charset="0"/>
              </a:rPr>
              <a:t>z_alv_ida_example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DATA: </a:t>
            </a:r>
            <a:r>
              <a:rPr lang="de-DE" b="0" i="0" dirty="0" err="1">
                <a:solidFill>
                  <a:srgbClr val="CCCCCC"/>
                </a:solidFill>
                <a:effectLst/>
                <a:highlight>
                  <a:srgbClr val="181818"/>
                </a:highlight>
                <a:latin typeface="Consolas" panose="020B0609020204030204" pitchFamily="49" charset="0"/>
              </a:rPr>
              <a:t>lo_alv_ida</a:t>
            </a:r>
            <a:r>
              <a:rPr lang="de-DE" b="0" i="0" dirty="0">
                <a:solidFill>
                  <a:srgbClr val="CCCCCC"/>
                </a:solidFill>
                <a:effectLst/>
                <a:highlight>
                  <a:srgbClr val="181818"/>
                </a:highlight>
                <a:latin typeface="Consolas" panose="020B0609020204030204" pitchFamily="49" charset="0"/>
              </a:rPr>
              <a:t> TYPE REF TO </a:t>
            </a:r>
            <a:r>
              <a:rPr lang="de-DE" b="0" i="0" dirty="0" err="1">
                <a:solidFill>
                  <a:srgbClr val="CCCCCC"/>
                </a:solidFill>
                <a:effectLst/>
                <a:highlight>
                  <a:srgbClr val="181818"/>
                </a:highlight>
                <a:latin typeface="Consolas" panose="020B0609020204030204" pitchFamily="49" charset="0"/>
              </a:rPr>
              <a:t>cl_salv_gui_table_ida</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START-OF-SELECTION.</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cl_salv_gui_table_ida</a:t>
            </a:r>
            <a:r>
              <a:rPr lang="de-DE" b="0" i="0" dirty="0">
                <a:solidFill>
                  <a:srgbClr val="CCCCCC"/>
                </a:solidFill>
                <a:effectLst/>
                <a:highlight>
                  <a:srgbClr val="181818"/>
                </a:highlight>
                <a:latin typeface="Consolas" panose="020B0609020204030204" pitchFamily="49" charset="0"/>
              </a:rPr>
              <a:t>=&gt;</a:t>
            </a:r>
            <a:r>
              <a:rPr lang="de-DE" b="0" i="0" dirty="0" err="1">
                <a:solidFill>
                  <a:srgbClr val="CCCCCC"/>
                </a:solidFill>
                <a:effectLst/>
                <a:highlight>
                  <a:srgbClr val="181818"/>
                </a:highlight>
                <a:latin typeface="Consolas" panose="020B0609020204030204" pitchFamily="49" charset="0"/>
              </a:rPr>
              <a:t>create</a:t>
            </a:r>
            <a:r>
              <a:rPr lang="de-DE" b="0" i="0" dirty="0">
                <a:solidFill>
                  <a:srgbClr val="CCCCCC"/>
                </a:solidFill>
                <a:effectLst/>
                <a:highlight>
                  <a:srgbClr val="181818"/>
                </a:highlight>
                <a:latin typeface="Consolas" panose="020B0609020204030204" pitchFamily="49" charset="0"/>
              </a:rPr>
              <a:t>(</a:t>
            </a:r>
          </a:p>
          <a:p>
            <a:pPr algn="l"/>
            <a:r>
              <a:rPr lang="de-DE" b="0" i="0" dirty="0">
                <a:solidFill>
                  <a:srgbClr val="CCCCCC"/>
                </a:solidFill>
                <a:effectLst/>
                <a:highlight>
                  <a:srgbClr val="181818"/>
                </a:highlight>
                <a:latin typeface="Consolas" panose="020B0609020204030204" pitchFamily="49" charset="0"/>
              </a:rPr>
              <a:t>    EXPORTING</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iv_table_name</a:t>
            </a:r>
            <a:r>
              <a:rPr lang="de-DE" b="0" i="0" dirty="0">
                <a:solidFill>
                  <a:srgbClr val="CCCCCC"/>
                </a:solidFill>
                <a:effectLst/>
                <a:highlight>
                  <a:srgbClr val="181818"/>
                </a:highlight>
                <a:latin typeface="Consolas" panose="020B0609020204030204" pitchFamily="49" charset="0"/>
              </a:rPr>
              <a:t> = '</a:t>
            </a:r>
            <a:r>
              <a:rPr lang="de-DE" b="0" i="0" dirty="0" err="1">
                <a:solidFill>
                  <a:srgbClr val="CCCCCC"/>
                </a:solidFill>
                <a:effectLst/>
                <a:highlight>
                  <a:srgbClr val="181818"/>
                </a:highlight>
                <a:latin typeface="Consolas" panose="020B0609020204030204" pitchFamily="49" charset="0"/>
              </a:rPr>
              <a:t>Z_CountryViaTableFunction</a:t>
            </a:r>
            <a:r>
              <a:rPr lang="de-DE" b="0" i="0" dirty="0">
                <a:solidFill>
                  <a:srgbClr val="CCCCCC"/>
                </a:solidFill>
                <a:effectLst/>
                <a:highlight>
                  <a:srgbClr val="181818"/>
                </a:highlight>
                <a:latin typeface="Consolas" panose="020B0609020204030204" pitchFamily="49" charset="0"/>
              </a:rPr>
              <a:t>' " Name Ihres CDS Views</a:t>
            </a:r>
          </a:p>
          <a:p>
            <a:pPr algn="l"/>
            <a:r>
              <a:rPr lang="de-DE" b="0" i="0" dirty="0">
                <a:solidFill>
                  <a:srgbClr val="CCCCCC"/>
                </a:solidFill>
                <a:effectLst/>
                <a:highlight>
                  <a:srgbClr val="181818"/>
                </a:highlight>
                <a:latin typeface="Consolas" panose="020B0609020204030204" pitchFamily="49" charset="0"/>
              </a:rPr>
              <a:t>    RECEIVING</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ro_alv_ida</a:t>
            </a:r>
            <a:r>
              <a:rPr lang="de-DE" b="0" i="0" dirty="0">
                <a:solidFill>
                  <a:srgbClr val="CCCCCC"/>
                </a:solidFill>
                <a:effectLst/>
                <a:highlight>
                  <a:srgbClr val="181818"/>
                </a:highlight>
                <a:latin typeface="Consolas" panose="020B0609020204030204" pitchFamily="49" charset="0"/>
              </a:rPr>
              <a:t>    = </a:t>
            </a:r>
            <a:r>
              <a:rPr lang="de-DE" b="0" i="0" dirty="0" err="1">
                <a:solidFill>
                  <a:srgbClr val="CCCCCC"/>
                </a:solidFill>
                <a:effectLst/>
                <a:highlight>
                  <a:srgbClr val="181818"/>
                </a:highlight>
                <a:latin typeface="Consolas" panose="020B0609020204030204" pitchFamily="49" charset="0"/>
              </a:rPr>
              <a:t>lo_alv_ida</a:t>
            </a:r>
            <a:endParaRPr lang="de-DE" b="0" i="0" dirty="0">
              <a:solidFill>
                <a:srgbClr val="CCCCCC"/>
              </a:solidFill>
              <a:effectLst/>
              <a:highlight>
                <a:srgbClr val="181818"/>
              </a:highlight>
              <a:latin typeface="Consolas" panose="020B0609020204030204" pitchFamily="49" charset="0"/>
            </a:endParaRPr>
          </a:p>
          <a:p>
            <a:pPr algn="l"/>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lo_alv_ida</a:t>
            </a:r>
            <a:r>
              <a:rPr lang="de-DE" b="0" i="0" dirty="0">
                <a:solidFill>
                  <a:srgbClr val="CCCCCC"/>
                </a:solidFill>
                <a:effectLst/>
                <a:highlight>
                  <a:srgbClr val="181818"/>
                </a:highlight>
                <a:latin typeface="Consolas" panose="020B0609020204030204" pitchFamily="49" charset="0"/>
              </a:rPr>
              <a:t>-&gt;</a:t>
            </a:r>
            <a:r>
              <a:rPr lang="de-DE" b="0" i="0" dirty="0" err="1">
                <a:solidFill>
                  <a:srgbClr val="CCCCCC"/>
                </a:solidFill>
                <a:effectLst/>
                <a:highlight>
                  <a:srgbClr val="181818"/>
                </a:highlight>
                <a:latin typeface="Consolas" panose="020B0609020204030204" pitchFamily="49" charset="0"/>
              </a:rPr>
              <a:t>display</a:t>
            </a:r>
            <a:r>
              <a:rPr lang="de-DE" b="0" i="0" dirty="0">
                <a:solidFill>
                  <a:srgbClr val="CCCCCC"/>
                </a:solidFill>
                <a:effectLst/>
                <a:highlight>
                  <a:srgbClr val="181818"/>
                </a:highlight>
                <a:latin typeface="Consolas" panose="020B0609020204030204" pitchFamily="49" charset="0"/>
              </a:rPr>
              <a:t>( ).</a:t>
            </a:r>
          </a:p>
          <a:p>
            <a:pPr algn="l"/>
            <a:r>
              <a:rPr lang="de-DE" b="0" i="0" dirty="0">
                <a:solidFill>
                  <a:srgbClr val="CCCCCC"/>
                </a:solidFill>
                <a:effectLst/>
                <a:highlight>
                  <a:srgbClr val="181818"/>
                </a:highlight>
                <a:latin typeface="Segoe WPC"/>
              </a:rPr>
              <a:t>Dieses Beispiel zeigt, wie Sie ein einfaches ABAP-Programm erstellen, das ALV IDA verwendet, um Daten aus einem CDS View anzuzeigen. Beachten Sie, dass </a:t>
            </a:r>
            <a:r>
              <a:rPr lang="de-DE" b="0" i="0" dirty="0" err="1">
                <a:solidFill>
                  <a:srgbClr val="CCCCCC"/>
                </a:solidFill>
                <a:effectLst/>
                <a:highlight>
                  <a:srgbClr val="181818"/>
                </a:highlight>
                <a:latin typeface="Segoe WPC"/>
              </a:rPr>
              <a:t>Z_CountryViaTableFunction</a:t>
            </a:r>
            <a:r>
              <a:rPr lang="de-DE" b="0" i="0" dirty="0">
                <a:solidFill>
                  <a:srgbClr val="CCCCCC"/>
                </a:solidFill>
                <a:effectLst/>
                <a:highlight>
                  <a:srgbClr val="181818"/>
                </a:highlight>
                <a:latin typeface="Segoe WPC"/>
              </a:rPr>
              <a:t> durch den Namen Ihres spezifischen CDS Views ersetzt werden sollte.</a:t>
            </a:r>
          </a:p>
          <a:p>
            <a:endParaRPr lang="de-DE"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36</a:t>
            </a:fld>
            <a:endParaRPr lang="de-DE"/>
          </a:p>
        </p:txBody>
      </p:sp>
    </p:spTree>
    <p:extLst>
      <p:ext uri="{BB962C8B-B14F-4D97-AF65-F5344CB8AC3E}">
        <p14:creationId xmlns:p14="http://schemas.microsoft.com/office/powerpoint/2010/main" val="4238624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37</a:t>
            </a:fld>
            <a:endParaRPr lang="de-DE"/>
          </a:p>
        </p:txBody>
      </p:sp>
    </p:spTree>
    <p:extLst>
      <p:ext uri="{BB962C8B-B14F-4D97-AF65-F5344CB8AC3E}">
        <p14:creationId xmlns:p14="http://schemas.microsoft.com/office/powerpoint/2010/main" val="3276778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ServDef</a:t>
            </a:r>
            <a:endParaRPr lang="en-US" dirty="0"/>
          </a:p>
          <a:p>
            <a:r>
              <a:rPr lang="en-US" dirty="0" err="1"/>
              <a:t>ServBind</a:t>
            </a:r>
            <a:r>
              <a:rPr lang="en-US" dirty="0"/>
              <a:t> </a:t>
            </a:r>
            <a:r>
              <a:rPr lang="en-US" dirty="0" err="1"/>
              <a:t>anlegen</a:t>
            </a:r>
            <a:br>
              <a:rPr lang="en-US" dirty="0"/>
            </a:br>
            <a:br>
              <a:rPr lang="en-US" dirty="0"/>
            </a:br>
            <a:r>
              <a:rPr lang="en-US" dirty="0"/>
              <a:t>@EndUserText.label: 'Product Display'</a:t>
            </a:r>
          </a:p>
          <a:p>
            <a:endParaRPr lang="en-US" dirty="0"/>
          </a:p>
          <a:p>
            <a:r>
              <a:rPr lang="en-US" dirty="0"/>
              <a:t>//@AbapCatalog.extensibility.extensible: true</a:t>
            </a:r>
          </a:p>
          <a:p>
            <a:endParaRPr lang="en-US" dirty="0"/>
          </a:p>
          <a:p>
            <a:r>
              <a:rPr lang="en-US" dirty="0"/>
              <a:t>define service </a:t>
            </a:r>
            <a:r>
              <a:rPr lang="en-US" dirty="0" err="1"/>
              <a:t>ZUI_Product_Display</a:t>
            </a:r>
            <a:r>
              <a:rPr lang="en-US" dirty="0"/>
              <a:t> {</a:t>
            </a:r>
          </a:p>
          <a:p>
            <a:endParaRPr lang="en-US" dirty="0"/>
          </a:p>
          <a:p>
            <a:r>
              <a:rPr lang="en-US" dirty="0"/>
              <a:t>  expose </a:t>
            </a:r>
            <a:r>
              <a:rPr lang="en-US" dirty="0" err="1"/>
              <a:t>ZC_Product</a:t>
            </a:r>
            <a:r>
              <a:rPr lang="en-US" dirty="0"/>
              <a:t>     as Product;</a:t>
            </a:r>
          </a:p>
          <a:p>
            <a:endParaRPr lang="en-US" dirty="0"/>
          </a:p>
          <a:p>
            <a:r>
              <a:rPr lang="en-US" dirty="0"/>
              <a:t>  expose </a:t>
            </a:r>
            <a:r>
              <a:rPr lang="en-US" dirty="0" err="1"/>
              <a:t>ZC_ProductText</a:t>
            </a:r>
            <a:r>
              <a:rPr lang="en-US" dirty="0"/>
              <a:t> as </a:t>
            </a:r>
            <a:r>
              <a:rPr lang="en-US" dirty="0" err="1"/>
              <a:t>ProductText</a:t>
            </a:r>
            <a:r>
              <a:rPr lang="en-US" dirty="0"/>
              <a:t>;</a:t>
            </a:r>
          </a:p>
          <a:p>
            <a:endParaRPr lang="en-US" dirty="0"/>
          </a:p>
          <a:p>
            <a:r>
              <a:rPr lang="en-US" dirty="0"/>
              <a: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38</a:t>
            </a:fld>
            <a:endParaRPr lang="de-DE"/>
          </a:p>
        </p:txBody>
      </p:sp>
    </p:spTree>
    <p:extLst>
      <p:ext uri="{BB962C8B-B14F-4D97-AF65-F5344CB8AC3E}">
        <p14:creationId xmlns:p14="http://schemas.microsoft.com/office/powerpoint/2010/main" val="1953795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Publish </a:t>
            </a:r>
            <a:r>
              <a:rPr lang="de-DE" dirty="0" err="1"/>
              <a:t>Odata</a:t>
            </a:r>
            <a:r>
              <a:rPr lang="de-DE" dirty="0"/>
              <a:t> über IWFND</a:t>
            </a:r>
          </a:p>
          <a:p>
            <a:r>
              <a:rPr lang="de-DE" dirty="0"/>
              <a:t>Preview</a:t>
            </a:r>
          </a:p>
        </p:txBody>
      </p:sp>
      <p:sp>
        <p:nvSpPr>
          <p:cNvPr id="4" name="Foliennummernplatzhalter 3"/>
          <p:cNvSpPr>
            <a:spLocks noGrp="1"/>
          </p:cNvSpPr>
          <p:nvPr>
            <p:ph type="sldNum" sz="quarter" idx="5"/>
          </p:nvPr>
        </p:nvSpPr>
        <p:spPr/>
        <p:txBody>
          <a:bodyPr/>
          <a:lstStyle/>
          <a:p>
            <a:fld id="{DC0C8601-5E09-0E4C-A79E-D4DC8377D91B}" type="slidenum">
              <a:rPr lang="de-DE" smtClean="0"/>
              <a:t>39</a:t>
            </a:fld>
            <a:endParaRPr lang="de-DE"/>
          </a:p>
        </p:txBody>
      </p:sp>
    </p:spTree>
    <p:extLst>
      <p:ext uri="{BB962C8B-B14F-4D97-AF65-F5344CB8AC3E}">
        <p14:creationId xmlns:p14="http://schemas.microsoft.com/office/powerpoint/2010/main" val="1611326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1" i="0" dirty="0">
                <a:solidFill>
                  <a:srgbClr val="CCCCCC"/>
                </a:solidFill>
                <a:effectLst/>
                <a:highlight>
                  <a:srgbClr val="181818"/>
                </a:highlight>
                <a:latin typeface="Segoe WPC"/>
              </a:rPr>
              <a:t>Verschiedene Konsumenten von CDS Views bzgl. der Annotationen: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UI:</a:t>
            </a:r>
            <a:r>
              <a:rPr lang="de-DE" b="0" i="0" dirty="0">
                <a:solidFill>
                  <a:srgbClr val="CCCCCC"/>
                </a:solidFill>
                <a:effectLst/>
                <a:highlight>
                  <a:srgbClr val="181818"/>
                </a:highlight>
                <a:latin typeface="Segoe WPC"/>
              </a:rPr>
              <a:t> Für Fiori Apps sind UI-Annotationen wichtig, um die Darstellung in der Benutzeroberfläche zu steuern.</a:t>
            </a:r>
          </a:p>
          <a:p>
            <a:pPr marL="742950" lvl="1" indent="-285750" algn="l">
              <a:buFont typeface="+mj-lt"/>
              <a:buAutoNum type="arabicPeriod"/>
            </a:pPr>
            <a:r>
              <a:rPr lang="de-DE" b="1" i="0" dirty="0">
                <a:solidFill>
                  <a:srgbClr val="CCCCCC"/>
                </a:solidFill>
                <a:effectLst/>
                <a:highlight>
                  <a:srgbClr val="181818"/>
                </a:highlight>
                <a:latin typeface="Segoe WPC"/>
              </a:rPr>
              <a:t>Analytik:</a:t>
            </a:r>
            <a:r>
              <a:rPr lang="de-DE" b="0" i="0" dirty="0">
                <a:solidFill>
                  <a:srgbClr val="CCCCCC"/>
                </a:solidFill>
                <a:effectLst/>
                <a:highlight>
                  <a:srgbClr val="181818"/>
                </a:highlight>
                <a:latin typeface="Segoe WPC"/>
              </a:rPr>
              <a:t> Analytische Annotationen definieren, wie Daten in analytischen Tools wie SAP Analytics Cloud dargestellt werden.</a:t>
            </a:r>
          </a:p>
          <a:p>
            <a:pPr marL="742950" lvl="1" indent="-285750" algn="l">
              <a:buFont typeface="+mj-lt"/>
              <a:buAutoNum type="arabicPeriod"/>
            </a:pP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-Annotationen steuern die Exposition von CDS Views als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a:t>
            </a:r>
          </a:p>
          <a:p>
            <a:pPr marL="742950" lvl="1" indent="-285750" algn="l">
              <a:buFont typeface="+mj-lt"/>
              <a:buAutoNum type="arabicPeriod"/>
            </a:pPr>
            <a:r>
              <a:rPr lang="de-DE" b="1" i="0" dirty="0">
                <a:solidFill>
                  <a:srgbClr val="CCCCCC"/>
                </a:solidFill>
                <a:effectLst/>
                <a:highlight>
                  <a:srgbClr val="181818"/>
                </a:highlight>
                <a:latin typeface="Segoe WPC"/>
              </a:rPr>
              <a:t>Beachten:</a:t>
            </a:r>
            <a:r>
              <a:rPr lang="de-DE" b="0" i="0" dirty="0">
                <a:solidFill>
                  <a:srgbClr val="CCCCCC"/>
                </a:solidFill>
                <a:effectLst/>
                <a:highlight>
                  <a:srgbClr val="181818"/>
                </a:highlight>
                <a:latin typeface="Segoe WPC"/>
              </a:rPr>
              <a:t> Die spezifischen Anforderungen des Konsumenten, um die richtigen Annotationen für den jeweiligen Anwendungsfall zu wählen.</a:t>
            </a:r>
          </a:p>
          <a:p>
            <a:pPr algn="l">
              <a:buFont typeface="+mj-lt"/>
              <a:buAutoNum type="arabicPeriod"/>
            </a:pPr>
            <a:r>
              <a:rPr lang="de-DE" b="1" i="0" dirty="0">
                <a:solidFill>
                  <a:srgbClr val="CCCCCC"/>
                </a:solidFill>
                <a:effectLst/>
                <a:highlight>
                  <a:srgbClr val="181818"/>
                </a:highlight>
                <a:latin typeface="Segoe WPC"/>
              </a:rPr>
              <a:t>Übersetzung von Texten für Endbenutzer:</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Verwendung des I18N-Mechanismus (</a:t>
            </a:r>
            <a:r>
              <a:rPr lang="de-DE" b="0" i="0" dirty="0" err="1">
                <a:solidFill>
                  <a:srgbClr val="CCCCCC"/>
                </a:solidFill>
                <a:effectLst/>
                <a:highlight>
                  <a:srgbClr val="181818"/>
                </a:highlight>
                <a:latin typeface="Segoe WPC"/>
              </a:rPr>
              <a:t>Internationalization</a:t>
            </a:r>
            <a:r>
              <a:rPr lang="de-DE" b="0" i="0" dirty="0">
                <a:solidFill>
                  <a:srgbClr val="CCCCCC"/>
                </a:solidFill>
                <a:effectLst/>
                <a:highlight>
                  <a:srgbClr val="181818"/>
                </a:highlight>
                <a:latin typeface="Segoe WPC"/>
              </a:rPr>
              <a:t>) in SAP Fiori für UI-Texte.</a:t>
            </a:r>
          </a:p>
          <a:p>
            <a:pPr marL="742950" lvl="1" indent="-285750" algn="l">
              <a:buFont typeface="+mj-lt"/>
              <a:buAutoNum type="arabicPeriod"/>
            </a:pPr>
            <a:r>
              <a:rPr lang="de-DE" b="0" i="0" dirty="0">
                <a:solidFill>
                  <a:srgbClr val="CCCCCC"/>
                </a:solidFill>
                <a:effectLst/>
                <a:highlight>
                  <a:srgbClr val="181818"/>
                </a:highlight>
                <a:latin typeface="Segoe WPC"/>
              </a:rPr>
              <a:t>Für CDS Views können Textelemente in einem separaten Text-View definiert und über Annotationen mit dem Haupt-View verknüpft werden.</a:t>
            </a:r>
          </a:p>
          <a:p>
            <a:pPr marL="742950" lvl="1" indent="-285750" algn="l">
              <a:buFont typeface="+mj-lt"/>
              <a:buAutoNum type="arabicPeriod"/>
            </a:pPr>
            <a:r>
              <a:rPr lang="de-DE" b="0" i="0" dirty="0">
                <a:solidFill>
                  <a:srgbClr val="CCCCCC"/>
                </a:solidFill>
                <a:effectLst/>
                <a:highlight>
                  <a:srgbClr val="181818"/>
                </a:highlight>
                <a:latin typeface="Segoe WPC"/>
              </a:rPr>
              <a:t>SAP Translation Hub oder SE63 für die Übersetzung von Texten.</a:t>
            </a:r>
          </a:p>
          <a:p>
            <a:pPr algn="l">
              <a:buFont typeface="+mj-lt"/>
              <a:buAutoNum type="arabicPeriod"/>
            </a:pPr>
            <a:r>
              <a:rPr lang="de-DE" b="1" i="0" dirty="0">
                <a:solidFill>
                  <a:srgbClr val="CCCCCC"/>
                </a:solidFill>
                <a:effectLst/>
                <a:highlight>
                  <a:srgbClr val="181818"/>
                </a:highlight>
                <a:latin typeface="Segoe WPC"/>
              </a:rPr>
              <a:t>Objekte für AMDP / Tabellenfunktionen: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AMDP-Klasse:</a:t>
            </a:r>
            <a:r>
              <a:rPr lang="de-DE" b="0" i="0" dirty="0">
                <a:solidFill>
                  <a:srgbClr val="CCCCCC"/>
                </a:solidFill>
                <a:effectLst/>
                <a:highlight>
                  <a:srgbClr val="181818"/>
                </a:highlight>
                <a:latin typeface="Segoe WPC"/>
              </a:rPr>
              <a:t> Eine ABAP-Klasse, die mit der Annotation @AbapCatalog.sqlScriptName markiert ist.</a:t>
            </a:r>
          </a:p>
          <a:p>
            <a:pPr marL="742950" lvl="1" indent="-285750" algn="l">
              <a:buFont typeface="+mj-lt"/>
              <a:buAutoNum type="arabicPeriod"/>
            </a:pPr>
            <a:r>
              <a:rPr lang="de-DE" b="1" i="0" dirty="0">
                <a:solidFill>
                  <a:srgbClr val="CCCCCC"/>
                </a:solidFill>
                <a:effectLst/>
                <a:highlight>
                  <a:srgbClr val="181818"/>
                </a:highlight>
                <a:latin typeface="Segoe WPC"/>
              </a:rPr>
              <a:t>Tabellenfunktion:</a:t>
            </a:r>
            <a:r>
              <a:rPr lang="de-DE" b="0" i="0" dirty="0">
                <a:solidFill>
                  <a:srgbClr val="CCCCCC"/>
                </a:solidFill>
                <a:effectLst/>
                <a:highlight>
                  <a:srgbClr val="181818"/>
                </a:highlight>
                <a:latin typeface="Segoe WPC"/>
              </a:rPr>
              <a:t> Innerhalb der AMDP-Klasse definierte Methode mit der Annotation @EndUserText.label und spezifischen </a:t>
            </a:r>
            <a:r>
              <a:rPr lang="de-DE" b="0" i="0" dirty="0" err="1">
                <a:solidFill>
                  <a:srgbClr val="CCCCCC"/>
                </a:solidFill>
                <a:effectLst/>
                <a:highlight>
                  <a:srgbClr val="181818"/>
                </a:highlight>
                <a:latin typeface="Segoe WPC"/>
              </a:rPr>
              <a:t>SQLScript</a:t>
            </a:r>
            <a:r>
              <a:rPr lang="de-DE" b="0" i="0" dirty="0">
                <a:solidFill>
                  <a:srgbClr val="CCCCCC"/>
                </a:solidFill>
                <a:effectLst/>
                <a:highlight>
                  <a:srgbClr val="181818"/>
                </a:highlight>
                <a:latin typeface="Segoe WPC"/>
              </a:rPr>
              <a:t>-Anweisungen für die Tabellenfunktion.</a:t>
            </a:r>
          </a:p>
          <a:p>
            <a:pPr algn="l">
              <a:buFont typeface="+mj-lt"/>
              <a:buAutoNum type="arabicPeriod"/>
            </a:pPr>
            <a:r>
              <a:rPr lang="de-DE" b="1" i="0" dirty="0">
                <a:solidFill>
                  <a:srgbClr val="CCCCCC"/>
                </a:solidFill>
                <a:effectLst/>
                <a:highlight>
                  <a:srgbClr val="181818"/>
                </a:highlight>
                <a:latin typeface="Segoe WPC"/>
              </a:rPr>
              <a:t>Erweiterungskategorien für CDS Views:</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Erweiterbarkeit durch Annotationen:</a:t>
            </a:r>
            <a:r>
              <a:rPr lang="de-DE" b="0" i="0" dirty="0">
                <a:solidFill>
                  <a:srgbClr val="CCCCCC"/>
                </a:solidFill>
                <a:effectLst/>
                <a:highlight>
                  <a:srgbClr val="181818"/>
                </a:highlight>
                <a:latin typeface="Segoe WPC"/>
              </a:rPr>
              <a:t> Ermöglicht das Hinzufügen von Metadaten ohne Änderung der Logik.</a:t>
            </a:r>
          </a:p>
          <a:p>
            <a:pPr marL="742950" lvl="1" indent="-285750" algn="l">
              <a:buFont typeface="+mj-lt"/>
              <a:buAutoNum type="arabicPeriod"/>
            </a:pPr>
            <a:r>
              <a:rPr lang="de-DE" b="1" i="0" dirty="0">
                <a:solidFill>
                  <a:srgbClr val="CCCCCC"/>
                </a:solidFill>
                <a:effectLst/>
                <a:highlight>
                  <a:srgbClr val="181818"/>
                </a:highlight>
                <a:latin typeface="Segoe WPC"/>
              </a:rPr>
              <a:t>CDS View Erweiterungen:</a:t>
            </a:r>
            <a:r>
              <a:rPr lang="de-DE" b="0" i="0" dirty="0">
                <a:solidFill>
                  <a:srgbClr val="CCCCCC"/>
                </a:solidFill>
                <a:effectLst/>
                <a:highlight>
                  <a:srgbClr val="181818"/>
                </a:highlight>
                <a:latin typeface="Segoe WPC"/>
              </a:rPr>
              <a:t> Spezifische Erweiterungs-Views, die es ermöglichen, Felder hinzuzufügen oder zu überschreiben.</a:t>
            </a:r>
          </a:p>
          <a:p>
            <a:pPr marL="742950" lvl="1" indent="-285750" algn="l">
              <a:buFont typeface="+mj-lt"/>
              <a:buAutoNum type="arabicPeriod"/>
            </a:pPr>
            <a:r>
              <a:rPr lang="de-DE" b="1" i="0" dirty="0" err="1">
                <a:solidFill>
                  <a:srgbClr val="CCCCCC"/>
                </a:solidFill>
                <a:effectLst/>
                <a:highlight>
                  <a:srgbClr val="181818"/>
                </a:highlight>
                <a:latin typeface="Segoe WPC"/>
              </a:rPr>
              <a:t>BAdI</a:t>
            </a:r>
            <a:r>
              <a:rPr lang="de-DE" b="1" i="0" dirty="0">
                <a:solidFill>
                  <a:srgbClr val="CCCCCC"/>
                </a:solidFill>
                <a:effectLst/>
                <a:highlight>
                  <a:srgbClr val="181818"/>
                </a:highlight>
                <a:latin typeface="Segoe WPC"/>
              </a:rPr>
              <a:t>-Implementierungen:</a:t>
            </a:r>
            <a:r>
              <a:rPr lang="de-DE" b="0" i="0" dirty="0">
                <a:solidFill>
                  <a:srgbClr val="CCCCCC"/>
                </a:solidFill>
                <a:effectLst/>
                <a:highlight>
                  <a:srgbClr val="181818"/>
                </a:highlight>
                <a:latin typeface="Segoe WPC"/>
              </a:rPr>
              <a:t> Für komplexere Logikerweiterungen oder Anpassungen.</a:t>
            </a:r>
          </a:p>
          <a:p>
            <a:pPr algn="l">
              <a:buFont typeface="+mj-lt"/>
              <a:buAutoNum type="arabicPeriod"/>
            </a:pPr>
            <a:r>
              <a:rPr lang="de-DE" b="1" i="0" dirty="0">
                <a:solidFill>
                  <a:srgbClr val="CCCCCC"/>
                </a:solidFill>
                <a:effectLst/>
                <a:highlight>
                  <a:srgbClr val="181818"/>
                </a:highlight>
                <a:latin typeface="Segoe WPC"/>
              </a:rPr>
              <a:t>SAP Transaktion für das FIORI Launchpad:</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/UI2/FLP für den Fiori Launchpad Designer, um </a:t>
            </a:r>
            <a:r>
              <a:rPr lang="de-DE" b="0" i="0" dirty="0" err="1">
                <a:solidFill>
                  <a:srgbClr val="CCCCCC"/>
                </a:solidFill>
                <a:effectLst/>
                <a:highlight>
                  <a:srgbClr val="181818"/>
                </a:highlight>
                <a:latin typeface="Segoe WPC"/>
              </a:rPr>
              <a:t>Tiles</a:t>
            </a:r>
            <a:r>
              <a:rPr lang="de-DE" b="0" i="0" dirty="0">
                <a:solidFill>
                  <a:srgbClr val="CCCCCC"/>
                </a:solidFill>
                <a:effectLst/>
                <a:highlight>
                  <a:srgbClr val="181818"/>
                </a:highlight>
                <a:latin typeface="Segoe WPC"/>
              </a:rPr>
              <a:t> und Kataloge zu verwalten.</a:t>
            </a:r>
          </a:p>
          <a:p>
            <a:pPr algn="l">
              <a:buFont typeface="+mj-lt"/>
              <a:buAutoNum type="arabicPeriod"/>
            </a:pPr>
            <a:r>
              <a:rPr lang="de-DE" b="1" i="0" dirty="0">
                <a:solidFill>
                  <a:srgbClr val="CCCCCC"/>
                </a:solidFill>
                <a:effectLst/>
                <a:highlight>
                  <a:srgbClr val="181818"/>
                </a:highlight>
                <a:latin typeface="Segoe WPC"/>
              </a:rPr>
              <a:t>SAP Transaktion, um einen </a:t>
            </a: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 Service zu veröffentlichen:</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/IWFND/MAINT_SERVICE für das Hinzufügen und Verwalten von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Services im SAP Gateway.</a:t>
            </a:r>
          </a:p>
          <a:p>
            <a:pPr algn="l">
              <a:buFont typeface="+mj-lt"/>
              <a:buAutoNum type="arabicPeriod"/>
            </a:pPr>
            <a:r>
              <a:rPr lang="de-DE" b="1" i="0" dirty="0">
                <a:solidFill>
                  <a:srgbClr val="CCCCCC"/>
                </a:solidFill>
                <a:effectLst/>
                <a:highlight>
                  <a:srgbClr val="181818"/>
                </a:highlight>
                <a:latin typeface="Segoe WPC"/>
              </a:rPr>
              <a:t>Mindestobjekte für ein </a:t>
            </a:r>
            <a:r>
              <a:rPr lang="de-DE" b="1" i="0" dirty="0" err="1">
                <a:solidFill>
                  <a:srgbClr val="CCCCCC"/>
                </a:solidFill>
                <a:effectLst/>
                <a:highlight>
                  <a:srgbClr val="181818"/>
                </a:highlight>
                <a:latin typeface="Segoe WPC"/>
              </a:rPr>
              <a:t>OData</a:t>
            </a:r>
            <a:r>
              <a:rPr lang="de-DE" b="1" i="0" dirty="0">
                <a:solidFill>
                  <a:srgbClr val="CCCCCC"/>
                </a:solidFill>
                <a:effectLst/>
                <a:highlight>
                  <a:srgbClr val="181818"/>
                </a:highlight>
                <a:latin typeface="Segoe WPC"/>
              </a:rPr>
              <a:t> Service:</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Data Model:</a:t>
            </a:r>
            <a:r>
              <a:rPr lang="de-DE" b="0" i="0" dirty="0">
                <a:solidFill>
                  <a:srgbClr val="CCCCCC"/>
                </a:solidFill>
                <a:effectLst/>
                <a:highlight>
                  <a:srgbClr val="181818"/>
                </a:highlight>
                <a:latin typeface="Segoe WPC"/>
              </a:rPr>
              <a:t> Definiert die Struktur der Daten (oft als CDS View).</a:t>
            </a:r>
          </a:p>
          <a:p>
            <a:pPr marL="742950" lvl="1" indent="-285750" algn="l">
              <a:buFont typeface="+mj-lt"/>
              <a:buAutoNum type="arabicPeriod"/>
            </a:pPr>
            <a:r>
              <a:rPr lang="de-DE" b="1" i="0" dirty="0">
                <a:solidFill>
                  <a:srgbClr val="CCCCCC"/>
                </a:solidFill>
                <a:effectLst/>
                <a:highlight>
                  <a:srgbClr val="181818"/>
                </a:highlight>
                <a:latin typeface="Segoe WPC"/>
              </a:rPr>
              <a:t>Service Definition:</a:t>
            </a:r>
            <a:r>
              <a:rPr lang="de-DE" b="0" i="0" dirty="0">
                <a:solidFill>
                  <a:srgbClr val="CCCCCC"/>
                </a:solidFill>
                <a:effectLst/>
                <a:highlight>
                  <a:srgbClr val="181818"/>
                </a:highlight>
                <a:latin typeface="Segoe WPC"/>
              </a:rPr>
              <a:t> Spezifiziert den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Service.</a:t>
            </a:r>
          </a:p>
          <a:p>
            <a:pPr marL="742950" lvl="1" indent="-285750" algn="l">
              <a:buFont typeface="+mj-lt"/>
              <a:buAutoNum type="arabicPeriod"/>
            </a:pPr>
            <a:r>
              <a:rPr lang="de-DE" b="1" i="0" dirty="0">
                <a:solidFill>
                  <a:srgbClr val="CCCCCC"/>
                </a:solidFill>
                <a:effectLst/>
                <a:highlight>
                  <a:srgbClr val="181818"/>
                </a:highlight>
                <a:latin typeface="Segoe WPC"/>
              </a:rPr>
              <a:t>Service Binding:</a:t>
            </a:r>
            <a:r>
              <a:rPr lang="de-DE" b="0" i="0" dirty="0">
                <a:solidFill>
                  <a:srgbClr val="CCCCCC"/>
                </a:solidFill>
                <a:effectLst/>
                <a:highlight>
                  <a:srgbClr val="181818"/>
                </a:highlight>
                <a:latin typeface="Segoe WPC"/>
              </a:rPr>
              <a:t> Verknüpft den Service mit dem Data Model.</a:t>
            </a:r>
          </a:p>
          <a:p>
            <a:pPr marL="742950" lvl="1" indent="-285750" algn="l">
              <a:buFont typeface="+mj-lt"/>
              <a:buAutoNum type="arabicPeriod"/>
            </a:pPr>
            <a:r>
              <a:rPr lang="de-DE" b="1" i="0" dirty="0">
                <a:solidFill>
                  <a:srgbClr val="CCCCCC"/>
                </a:solidFill>
                <a:effectLst/>
                <a:highlight>
                  <a:srgbClr val="181818"/>
                </a:highlight>
                <a:latin typeface="Segoe WPC"/>
              </a:rPr>
              <a:t>Service Implementation:</a:t>
            </a:r>
            <a:r>
              <a:rPr lang="de-DE" b="0" i="0" dirty="0">
                <a:solidFill>
                  <a:srgbClr val="CCCCCC"/>
                </a:solidFill>
                <a:effectLst/>
                <a:highlight>
                  <a:srgbClr val="181818"/>
                </a:highlight>
                <a:latin typeface="Segoe WPC"/>
              </a:rPr>
              <a:t> Logik zur Handhabung von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 Anfragen.</a:t>
            </a:r>
          </a:p>
          <a:p>
            <a:pPr algn="l">
              <a:buFont typeface="+mj-lt"/>
              <a:buAutoNum type="arabicPeriod"/>
            </a:pPr>
            <a:r>
              <a:rPr lang="de-DE" b="1" i="0" dirty="0">
                <a:solidFill>
                  <a:srgbClr val="CCCCCC"/>
                </a:solidFill>
                <a:effectLst/>
                <a:highlight>
                  <a:srgbClr val="181818"/>
                </a:highlight>
                <a:latin typeface="Segoe WPC"/>
              </a:rPr>
              <a:t>Grundaufbau für Analytical </a:t>
            </a:r>
            <a:r>
              <a:rPr lang="de-DE" b="1" i="0" dirty="0" err="1">
                <a:solidFill>
                  <a:srgbClr val="CCCCCC"/>
                </a:solidFill>
                <a:effectLst/>
                <a:highlight>
                  <a:srgbClr val="181818"/>
                </a:highlight>
                <a:latin typeface="Segoe WPC"/>
              </a:rPr>
              <a:t>Queries</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1" i="0" dirty="0">
                <a:solidFill>
                  <a:srgbClr val="CCCCCC"/>
                </a:solidFill>
                <a:effectLst/>
                <a:highlight>
                  <a:srgbClr val="181818"/>
                </a:highlight>
                <a:latin typeface="Segoe WPC"/>
              </a:rPr>
              <a:t>Data Source:</a:t>
            </a:r>
            <a:r>
              <a:rPr lang="de-DE" b="0" i="0" dirty="0">
                <a:solidFill>
                  <a:srgbClr val="CCCCCC"/>
                </a:solidFill>
                <a:effectLst/>
                <a:highlight>
                  <a:srgbClr val="181818"/>
                </a:highlight>
                <a:latin typeface="Segoe WPC"/>
              </a:rPr>
              <a:t> Grundlegende Datenquelle, oft ein CDS View.</a:t>
            </a:r>
          </a:p>
          <a:p>
            <a:pPr marL="742950" lvl="1" indent="-285750" algn="l">
              <a:buFont typeface="+mj-lt"/>
              <a:buAutoNum type="arabicPeriod"/>
            </a:pPr>
            <a:r>
              <a:rPr lang="de-DE" b="1" i="0" dirty="0">
                <a:solidFill>
                  <a:srgbClr val="CCCCCC"/>
                </a:solidFill>
                <a:effectLst/>
                <a:highlight>
                  <a:srgbClr val="181818"/>
                </a:highlight>
                <a:latin typeface="Segoe WPC"/>
              </a:rPr>
              <a:t>Aggregation:</a:t>
            </a:r>
            <a:r>
              <a:rPr lang="de-DE" b="0" i="0" dirty="0">
                <a:solidFill>
                  <a:srgbClr val="CCCCCC"/>
                </a:solidFill>
                <a:effectLst/>
                <a:highlight>
                  <a:srgbClr val="181818"/>
                </a:highlight>
                <a:latin typeface="Segoe WPC"/>
              </a:rPr>
              <a:t> Definition von Aggregationsregeln für die Daten.</a:t>
            </a:r>
          </a:p>
          <a:p>
            <a:pPr marL="742950" lvl="1" indent="-285750" algn="l">
              <a:buFont typeface="+mj-lt"/>
              <a:buAutoNum type="arabicPeriod"/>
            </a:pPr>
            <a:r>
              <a:rPr lang="de-DE" b="1" i="0" dirty="0">
                <a:solidFill>
                  <a:srgbClr val="CCCCCC"/>
                </a:solidFill>
                <a:effectLst/>
                <a:highlight>
                  <a:srgbClr val="181818"/>
                </a:highlight>
                <a:latin typeface="Segoe WPC"/>
              </a:rPr>
              <a:t>Dimensionen:</a:t>
            </a:r>
            <a:r>
              <a:rPr lang="de-DE" b="0" i="0" dirty="0">
                <a:solidFill>
                  <a:srgbClr val="CCCCCC"/>
                </a:solidFill>
                <a:effectLst/>
                <a:highlight>
                  <a:srgbClr val="181818"/>
                </a:highlight>
                <a:latin typeface="Segoe WPC"/>
              </a:rPr>
              <a:t> Felder, die als Dimensionen fungieren.</a:t>
            </a:r>
          </a:p>
          <a:p>
            <a:pPr marL="742950" lvl="1" indent="-285750" algn="l">
              <a:buFont typeface="+mj-lt"/>
              <a:buAutoNum type="arabicPeriod"/>
            </a:pPr>
            <a:r>
              <a:rPr lang="de-DE" b="1" i="0" dirty="0">
                <a:solidFill>
                  <a:srgbClr val="CCCCCC"/>
                </a:solidFill>
                <a:effectLst/>
                <a:highlight>
                  <a:srgbClr val="181818"/>
                </a:highlight>
                <a:latin typeface="Segoe WPC"/>
              </a:rPr>
              <a:t>Kennzahlen:</a:t>
            </a:r>
            <a:r>
              <a:rPr lang="de-DE" b="0" i="0" dirty="0">
                <a:solidFill>
                  <a:srgbClr val="CCCCCC"/>
                </a:solidFill>
                <a:effectLst/>
                <a:highlight>
                  <a:srgbClr val="181818"/>
                </a:highlight>
                <a:latin typeface="Segoe WPC"/>
              </a:rPr>
              <a:t> Berechnete Felder, die als Kennzahlen dienen.</a:t>
            </a:r>
          </a:p>
          <a:p>
            <a:pPr algn="l">
              <a:buFont typeface="+mj-lt"/>
              <a:buAutoNum type="arabicPeriod"/>
            </a:pPr>
            <a:r>
              <a:rPr lang="de-DE" b="1" i="0" dirty="0">
                <a:solidFill>
                  <a:srgbClr val="CCCCCC"/>
                </a:solidFill>
                <a:effectLst/>
                <a:highlight>
                  <a:srgbClr val="181818"/>
                </a:highlight>
                <a:latin typeface="Segoe WPC"/>
              </a:rPr>
              <a:t>Reihenfolge der Felder in einer Analytical Query:</a:t>
            </a:r>
            <a:endParaRPr lang="de-DE" b="0" i="0" dirty="0">
              <a:solidFill>
                <a:srgbClr val="CCCCCC"/>
              </a:solidFill>
              <a:effectLst/>
              <a:highlight>
                <a:srgbClr val="181818"/>
              </a:highlight>
              <a:latin typeface="Segoe WPC"/>
            </a:endParaRPr>
          </a:p>
          <a:p>
            <a:pPr marL="742950" lvl="1" indent="-285750" algn="l">
              <a:buFont typeface="+mj-lt"/>
              <a:buAutoNum type="arabicPeriod"/>
            </a:pPr>
            <a:r>
              <a:rPr lang="de-DE" b="0" i="0" dirty="0">
                <a:solidFill>
                  <a:srgbClr val="CCCCCC"/>
                </a:solidFill>
                <a:effectLst/>
                <a:highlight>
                  <a:srgbClr val="181818"/>
                </a:highlight>
                <a:latin typeface="Segoe WPC"/>
              </a:rPr>
              <a:t>Durch die Definition in der CDS View.</a:t>
            </a:r>
          </a:p>
          <a:p>
            <a:pPr marL="742950" lvl="1" indent="-285750" algn="l">
              <a:buFont typeface="+mj-lt"/>
              <a:buAutoNum type="arabicPeriod"/>
            </a:pPr>
            <a:r>
              <a:rPr lang="de-DE" b="0" i="0" dirty="0">
                <a:solidFill>
                  <a:srgbClr val="CCCCCC"/>
                </a:solidFill>
                <a:effectLst/>
                <a:highlight>
                  <a:srgbClr val="181818"/>
                </a:highlight>
                <a:latin typeface="Segoe WPC"/>
              </a:rPr>
              <a:t>Annotationen können verwendet werden, um die Reihenfolge für die Darstellung in analytischen Anwendungen zu steuern.</a:t>
            </a:r>
          </a:p>
          <a:p>
            <a:pPr marL="742950" lvl="1" indent="-285750" algn="l">
              <a:buFont typeface="+mj-lt"/>
              <a:buAutoNum type="arabicPeriod"/>
            </a:pPr>
            <a:r>
              <a:rPr lang="de-DE" b="0" i="0" dirty="0">
                <a:solidFill>
                  <a:srgbClr val="CCCCCC"/>
                </a:solidFill>
                <a:effectLst/>
                <a:highlight>
                  <a:srgbClr val="181818"/>
                </a:highlight>
                <a:latin typeface="Segoe WPC"/>
              </a:rPr>
              <a:t>In der Praxis oft durch die Anforderungen der Endbenutzer oder spezifische Analyseziele bestimmt.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40</a:t>
            </a:fld>
            <a:endParaRPr lang="de-DE"/>
          </a:p>
        </p:txBody>
      </p:sp>
    </p:spTree>
    <p:extLst>
      <p:ext uri="{BB962C8B-B14F-4D97-AF65-F5344CB8AC3E}">
        <p14:creationId xmlns:p14="http://schemas.microsoft.com/office/powerpoint/2010/main" val="4108946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@AbapCatalog.viewEnhancementCategory: [ #PROJECTION_LIST ]</a:t>
            </a:r>
          </a:p>
          <a:p>
            <a:r>
              <a:rPr lang="de-DE" dirty="0"/>
              <a:t>@EndUserText.label: 'New </a:t>
            </a:r>
            <a:r>
              <a:rPr lang="de-DE" dirty="0" err="1"/>
              <a:t>extension</a:t>
            </a:r>
            <a:r>
              <a:rPr lang="de-DE" dirty="0"/>
              <a:t>'</a:t>
            </a:r>
          </a:p>
          <a:p>
            <a:r>
              <a:rPr lang="de-DE" dirty="0"/>
              <a:t>@Metadata.ignorePropagatedAnnotations: </a:t>
            </a:r>
            <a:r>
              <a:rPr lang="de-DE" dirty="0" err="1"/>
              <a:t>true</a:t>
            </a:r>
            <a:endParaRPr lang="de-DE" dirty="0"/>
          </a:p>
          <a:p>
            <a:r>
              <a:rPr lang="de-DE" dirty="0"/>
              <a:t>@Analytics.dataCategory:  #CUBE</a:t>
            </a:r>
          </a:p>
          <a:p>
            <a:r>
              <a:rPr lang="de-DE" dirty="0"/>
              <a:t>@ObjectModel.usageType:{</a:t>
            </a:r>
          </a:p>
          <a:p>
            <a:r>
              <a:rPr lang="de-DE" dirty="0"/>
              <a:t>    </a:t>
            </a:r>
            <a:r>
              <a:rPr lang="de-DE" dirty="0" err="1"/>
              <a:t>serviceQuality</a:t>
            </a:r>
            <a:r>
              <a:rPr lang="de-DE" dirty="0"/>
              <a:t>: #X,</a:t>
            </a:r>
          </a:p>
          <a:p>
            <a:r>
              <a:rPr lang="de-DE" dirty="0"/>
              <a:t>    </a:t>
            </a:r>
            <a:r>
              <a:rPr lang="de-DE" dirty="0" err="1"/>
              <a:t>sizeCategory</a:t>
            </a:r>
            <a:r>
              <a:rPr lang="de-DE" dirty="0"/>
              <a:t>: #S,</a:t>
            </a:r>
          </a:p>
          <a:p>
            <a:r>
              <a:rPr lang="de-DE" dirty="0"/>
              <a:t>    </a:t>
            </a:r>
            <a:r>
              <a:rPr lang="de-DE" dirty="0" err="1"/>
              <a:t>dataClass</a:t>
            </a:r>
            <a:r>
              <a:rPr lang="de-DE" dirty="0"/>
              <a:t>: #MIXED</a:t>
            </a:r>
          </a:p>
          <a:p>
            <a:r>
              <a:rPr lang="de-DE" dirty="0"/>
              <a:t>}</a:t>
            </a:r>
          </a:p>
          <a:p>
            <a:r>
              <a:rPr lang="de-DE" dirty="0" err="1"/>
              <a:t>define</a:t>
            </a:r>
            <a:r>
              <a:rPr lang="de-DE" dirty="0"/>
              <a:t> </a:t>
            </a:r>
            <a:r>
              <a:rPr lang="de-DE" dirty="0" err="1"/>
              <a:t>view</a:t>
            </a:r>
            <a:r>
              <a:rPr lang="de-DE" dirty="0"/>
              <a:t> </a:t>
            </a:r>
            <a:r>
              <a:rPr lang="de-DE" dirty="0" err="1"/>
              <a:t>entity</a:t>
            </a:r>
            <a:r>
              <a:rPr lang="de-DE" dirty="0"/>
              <a:t> </a:t>
            </a:r>
            <a:r>
              <a:rPr lang="de-DE" dirty="0" err="1"/>
              <a:t>ZI_SFLIGHT_EXTEND_new</a:t>
            </a:r>
            <a:endParaRPr lang="de-DE" dirty="0"/>
          </a:p>
          <a:p>
            <a:r>
              <a:rPr lang="de-DE" dirty="0"/>
              <a:t>  </a:t>
            </a:r>
            <a:r>
              <a:rPr lang="de-DE" dirty="0" err="1"/>
              <a:t>as</a:t>
            </a:r>
            <a:r>
              <a:rPr lang="de-DE" dirty="0"/>
              <a:t> </a:t>
            </a:r>
            <a:r>
              <a:rPr lang="de-DE" dirty="0" err="1"/>
              <a:t>select</a:t>
            </a:r>
            <a:r>
              <a:rPr lang="de-DE" dirty="0"/>
              <a:t> from </a:t>
            </a:r>
            <a:r>
              <a:rPr lang="de-DE" dirty="0" err="1"/>
              <a:t>sflight</a:t>
            </a:r>
            <a:endParaRPr lang="de-DE" dirty="0"/>
          </a:p>
          <a:p>
            <a:r>
              <a:rPr lang="de-DE" dirty="0"/>
              <a:t>{</a:t>
            </a:r>
          </a:p>
          <a:p>
            <a:r>
              <a:rPr lang="de-DE" dirty="0"/>
              <a:t>  </a:t>
            </a:r>
            <a:r>
              <a:rPr lang="de-DE" dirty="0" err="1"/>
              <a:t>key</a:t>
            </a:r>
            <a:r>
              <a:rPr lang="de-DE" dirty="0"/>
              <a:t> </a:t>
            </a:r>
            <a:r>
              <a:rPr lang="de-DE" dirty="0" err="1"/>
              <a:t>carrid</a:t>
            </a:r>
            <a:r>
              <a:rPr lang="de-DE" dirty="0"/>
              <a:t>     </a:t>
            </a:r>
            <a:r>
              <a:rPr lang="de-DE" dirty="0" err="1"/>
              <a:t>as</a:t>
            </a:r>
            <a:r>
              <a:rPr lang="de-DE" dirty="0"/>
              <a:t> </a:t>
            </a:r>
            <a:r>
              <a:rPr lang="de-DE" dirty="0" err="1"/>
              <a:t>Carrid</a:t>
            </a:r>
            <a:r>
              <a:rPr lang="de-DE" dirty="0"/>
              <a:t>,</a:t>
            </a:r>
          </a:p>
          <a:p>
            <a:r>
              <a:rPr lang="de-DE" dirty="0"/>
              <a:t>  </a:t>
            </a:r>
            <a:r>
              <a:rPr lang="de-DE" dirty="0" err="1"/>
              <a:t>key</a:t>
            </a:r>
            <a:r>
              <a:rPr lang="de-DE" dirty="0"/>
              <a:t> </a:t>
            </a:r>
            <a:r>
              <a:rPr lang="de-DE" dirty="0" err="1"/>
              <a:t>connid</a:t>
            </a:r>
            <a:r>
              <a:rPr lang="de-DE" dirty="0"/>
              <a:t>     </a:t>
            </a:r>
            <a:r>
              <a:rPr lang="de-DE" dirty="0" err="1"/>
              <a:t>as</a:t>
            </a:r>
            <a:r>
              <a:rPr lang="de-DE" dirty="0"/>
              <a:t> </a:t>
            </a:r>
            <a:r>
              <a:rPr lang="de-DE" dirty="0" err="1"/>
              <a:t>Connid</a:t>
            </a:r>
            <a:r>
              <a:rPr lang="de-DE" dirty="0"/>
              <a:t>,</a:t>
            </a:r>
          </a:p>
          <a:p>
            <a:r>
              <a:rPr lang="de-DE" dirty="0"/>
              <a:t>  </a:t>
            </a:r>
            <a:r>
              <a:rPr lang="de-DE" dirty="0" err="1"/>
              <a:t>key</a:t>
            </a:r>
            <a:r>
              <a:rPr lang="de-DE" dirty="0"/>
              <a:t> </a:t>
            </a:r>
            <a:r>
              <a:rPr lang="de-DE" dirty="0" err="1"/>
              <a:t>fldate</a:t>
            </a:r>
            <a:r>
              <a:rPr lang="de-DE" dirty="0"/>
              <a:t>     </a:t>
            </a:r>
            <a:r>
              <a:rPr lang="de-DE" dirty="0" err="1"/>
              <a:t>as</a:t>
            </a:r>
            <a:r>
              <a:rPr lang="de-DE" dirty="0"/>
              <a:t> </a:t>
            </a:r>
            <a:r>
              <a:rPr lang="de-DE" dirty="0" err="1"/>
              <a:t>Fldate</a:t>
            </a:r>
            <a:r>
              <a:rPr lang="de-DE" dirty="0"/>
              <a:t>,</a:t>
            </a:r>
          </a:p>
          <a:p>
            <a:r>
              <a:rPr lang="de-DE" dirty="0"/>
              <a:t>      @Semantics.amount.currencyCode: 'Currency'</a:t>
            </a:r>
          </a:p>
          <a:p>
            <a:r>
              <a:rPr lang="de-DE" dirty="0"/>
              <a:t>      </a:t>
            </a:r>
            <a:r>
              <a:rPr lang="de-DE" dirty="0" err="1"/>
              <a:t>price</a:t>
            </a:r>
            <a:r>
              <a:rPr lang="de-DE" dirty="0"/>
              <a:t>      </a:t>
            </a:r>
            <a:r>
              <a:rPr lang="de-DE" dirty="0" err="1"/>
              <a:t>as</a:t>
            </a:r>
            <a:r>
              <a:rPr lang="de-DE" dirty="0"/>
              <a:t> Price,</a:t>
            </a:r>
          </a:p>
          <a:p>
            <a:r>
              <a:rPr lang="de-DE" dirty="0"/>
              <a:t>      </a:t>
            </a:r>
            <a:r>
              <a:rPr lang="de-DE" dirty="0" err="1"/>
              <a:t>currency</a:t>
            </a:r>
            <a:r>
              <a:rPr lang="de-DE" dirty="0"/>
              <a:t>   </a:t>
            </a:r>
            <a:r>
              <a:rPr lang="de-DE" dirty="0" err="1"/>
              <a:t>as</a:t>
            </a:r>
            <a:r>
              <a:rPr lang="de-DE" dirty="0"/>
              <a:t> Currency,</a:t>
            </a:r>
          </a:p>
          <a:p>
            <a:r>
              <a:rPr lang="de-DE" dirty="0"/>
              <a:t>      </a:t>
            </a:r>
            <a:r>
              <a:rPr lang="de-DE" dirty="0" err="1"/>
              <a:t>planetype</a:t>
            </a:r>
            <a:r>
              <a:rPr lang="de-DE" dirty="0"/>
              <a:t>  </a:t>
            </a:r>
            <a:r>
              <a:rPr lang="de-DE" dirty="0" err="1"/>
              <a:t>as</a:t>
            </a:r>
            <a:r>
              <a:rPr lang="de-DE" dirty="0"/>
              <a:t> </a:t>
            </a:r>
            <a:r>
              <a:rPr lang="de-DE" dirty="0" err="1"/>
              <a:t>Planetype</a:t>
            </a:r>
            <a:r>
              <a:rPr lang="de-DE" dirty="0"/>
              <a:t>,</a:t>
            </a:r>
          </a:p>
          <a:p>
            <a:r>
              <a:rPr lang="de-DE" dirty="0"/>
              <a:t>      </a:t>
            </a:r>
            <a:r>
              <a:rPr lang="de-DE" dirty="0" err="1"/>
              <a:t>seatsmax</a:t>
            </a:r>
            <a:r>
              <a:rPr lang="de-DE" dirty="0"/>
              <a:t>   </a:t>
            </a:r>
            <a:r>
              <a:rPr lang="de-DE" dirty="0" err="1"/>
              <a:t>as</a:t>
            </a:r>
            <a:r>
              <a:rPr lang="de-DE" dirty="0"/>
              <a:t> </a:t>
            </a:r>
            <a:r>
              <a:rPr lang="de-DE" dirty="0" err="1"/>
              <a:t>Seatsmax</a:t>
            </a:r>
            <a:r>
              <a:rPr lang="de-DE" dirty="0"/>
              <a:t>,</a:t>
            </a:r>
          </a:p>
          <a:p>
            <a:r>
              <a:rPr lang="de-DE" dirty="0"/>
              <a:t>      </a:t>
            </a:r>
            <a:r>
              <a:rPr lang="de-DE" dirty="0" err="1"/>
              <a:t>seatsocc</a:t>
            </a:r>
            <a:r>
              <a:rPr lang="de-DE" dirty="0"/>
              <a:t>   </a:t>
            </a:r>
            <a:r>
              <a:rPr lang="de-DE" dirty="0" err="1"/>
              <a:t>as</a:t>
            </a:r>
            <a:r>
              <a:rPr lang="de-DE" dirty="0"/>
              <a:t> </a:t>
            </a:r>
            <a:r>
              <a:rPr lang="de-DE" dirty="0" err="1"/>
              <a:t>Seatsocc</a:t>
            </a:r>
            <a:r>
              <a:rPr lang="de-DE" dirty="0"/>
              <a:t>,</a:t>
            </a:r>
          </a:p>
          <a:p>
            <a:r>
              <a:rPr lang="de-DE" dirty="0"/>
              <a:t>      @Semantics.amount.currencyCode: 'Currency'</a:t>
            </a:r>
          </a:p>
          <a:p>
            <a:r>
              <a:rPr lang="de-DE" dirty="0"/>
              <a:t>      </a:t>
            </a:r>
            <a:r>
              <a:rPr lang="de-DE" dirty="0" err="1"/>
              <a:t>paymentsum</a:t>
            </a:r>
            <a:r>
              <a:rPr lang="de-DE" dirty="0"/>
              <a:t> </a:t>
            </a:r>
            <a:r>
              <a:rPr lang="de-DE" dirty="0" err="1"/>
              <a:t>as</a:t>
            </a:r>
            <a:r>
              <a:rPr lang="de-DE" dirty="0"/>
              <a:t> </a:t>
            </a:r>
            <a:r>
              <a:rPr lang="de-DE" dirty="0" err="1"/>
              <a:t>Paymentsum</a:t>
            </a:r>
            <a:r>
              <a:rPr lang="de-DE" dirty="0"/>
              <a:t>,</a:t>
            </a:r>
          </a:p>
          <a:p>
            <a:r>
              <a:rPr lang="de-DE" dirty="0"/>
              <a:t>      </a:t>
            </a:r>
            <a:r>
              <a:rPr lang="de-DE" dirty="0" err="1"/>
              <a:t>seatsmax_b</a:t>
            </a:r>
            <a:r>
              <a:rPr lang="de-DE" dirty="0"/>
              <a:t> </a:t>
            </a:r>
            <a:r>
              <a:rPr lang="de-DE" dirty="0" err="1"/>
              <a:t>as</a:t>
            </a:r>
            <a:r>
              <a:rPr lang="de-DE" dirty="0"/>
              <a:t> </a:t>
            </a:r>
            <a:r>
              <a:rPr lang="de-DE" dirty="0" err="1"/>
              <a:t>SeatsmaxB</a:t>
            </a:r>
            <a:r>
              <a:rPr lang="de-DE" dirty="0"/>
              <a:t>,</a:t>
            </a:r>
          </a:p>
          <a:p>
            <a:r>
              <a:rPr lang="de-DE" dirty="0"/>
              <a:t>      </a:t>
            </a:r>
            <a:r>
              <a:rPr lang="de-DE" dirty="0" err="1"/>
              <a:t>seatsocc_b</a:t>
            </a:r>
            <a:r>
              <a:rPr lang="de-DE" dirty="0"/>
              <a:t> </a:t>
            </a:r>
            <a:r>
              <a:rPr lang="de-DE" dirty="0" err="1"/>
              <a:t>as</a:t>
            </a:r>
            <a:r>
              <a:rPr lang="de-DE" dirty="0"/>
              <a:t> </a:t>
            </a:r>
            <a:r>
              <a:rPr lang="de-DE" dirty="0" err="1"/>
              <a:t>SeatsoccB</a:t>
            </a:r>
            <a:r>
              <a:rPr lang="de-DE" dirty="0"/>
              <a:t>,</a:t>
            </a:r>
          </a:p>
          <a:p>
            <a:r>
              <a:rPr lang="de-DE" dirty="0"/>
              <a:t>      </a:t>
            </a:r>
            <a:r>
              <a:rPr lang="de-DE" dirty="0" err="1"/>
              <a:t>seatsmax_f</a:t>
            </a:r>
            <a:r>
              <a:rPr lang="de-DE" dirty="0"/>
              <a:t> </a:t>
            </a:r>
            <a:r>
              <a:rPr lang="de-DE" dirty="0" err="1"/>
              <a:t>as</a:t>
            </a:r>
            <a:r>
              <a:rPr lang="de-DE" dirty="0"/>
              <a:t> </a:t>
            </a:r>
            <a:r>
              <a:rPr lang="de-DE" dirty="0" err="1"/>
              <a:t>SeatsmaxF</a:t>
            </a:r>
            <a:r>
              <a:rPr lang="de-DE" dirty="0"/>
              <a:t>,</a:t>
            </a:r>
          </a:p>
          <a:p>
            <a:r>
              <a:rPr lang="de-DE" dirty="0"/>
              <a:t>      </a:t>
            </a:r>
            <a:r>
              <a:rPr lang="de-DE" dirty="0" err="1"/>
              <a:t>seatsocc_f</a:t>
            </a:r>
            <a:r>
              <a:rPr lang="de-DE" dirty="0"/>
              <a:t> </a:t>
            </a:r>
            <a:r>
              <a:rPr lang="de-DE" dirty="0" err="1"/>
              <a:t>as</a:t>
            </a:r>
            <a:r>
              <a:rPr lang="de-DE" dirty="0"/>
              <a:t> </a:t>
            </a:r>
            <a:r>
              <a:rPr lang="de-DE" dirty="0" err="1"/>
              <a:t>SeatsoccF</a:t>
            </a:r>
            <a:endParaRPr lang="de-DE" dirty="0"/>
          </a:p>
          <a:p>
            <a:r>
              <a:rPr lang="de-DE" dirty="0"/>
              <a:t>}</a:t>
            </a:r>
          </a:p>
          <a:p>
            <a:endParaRPr lang="de-DE" dirty="0"/>
          </a:p>
          <a:p>
            <a:endParaRPr lang="de-DE" dirty="0"/>
          </a:p>
          <a:p>
            <a:r>
              <a:rPr lang="de-DE" dirty="0"/>
              <a:t>@AbapCatalog.sqlViewName: 'ZI_JO_SFLIGHTS'</a:t>
            </a:r>
          </a:p>
          <a:p>
            <a:r>
              <a:rPr lang="de-DE" dirty="0"/>
              <a:t>@AbapCatalog.viewEnhancementCategory: [#PROJECTION_LIST]</a:t>
            </a:r>
          </a:p>
          <a:p>
            <a:r>
              <a:rPr lang="de-DE" dirty="0"/>
              <a:t>@AccessControl.authorizationCheck: #NOT_REQUIRED</a:t>
            </a:r>
          </a:p>
          <a:p>
            <a:r>
              <a:rPr lang="de-DE" dirty="0"/>
              <a:t>@EndUserText.label: '</a:t>
            </a:r>
            <a:r>
              <a:rPr lang="de-DE" dirty="0" err="1"/>
              <a:t>no</a:t>
            </a:r>
            <a:r>
              <a:rPr lang="de-DE" dirty="0"/>
              <a:t> </a:t>
            </a:r>
            <a:r>
              <a:rPr lang="de-DE" dirty="0" err="1"/>
              <a:t>entity</a:t>
            </a:r>
            <a:r>
              <a:rPr lang="de-DE" dirty="0"/>
              <a:t>'</a:t>
            </a:r>
          </a:p>
          <a:p>
            <a:r>
              <a:rPr lang="de-DE" dirty="0"/>
              <a:t>@Metadata.ignorePropagatedAnnotations: </a:t>
            </a:r>
            <a:r>
              <a:rPr lang="de-DE" dirty="0" err="1"/>
              <a:t>true</a:t>
            </a:r>
            <a:endParaRPr lang="de-DE" dirty="0"/>
          </a:p>
          <a:p>
            <a:r>
              <a:rPr lang="de-DE" dirty="0"/>
              <a:t>@ObjectModel.usageType:{</a:t>
            </a:r>
          </a:p>
          <a:p>
            <a:r>
              <a:rPr lang="de-DE" dirty="0"/>
              <a:t>    </a:t>
            </a:r>
            <a:r>
              <a:rPr lang="de-DE" dirty="0" err="1"/>
              <a:t>serviceQuality</a:t>
            </a:r>
            <a:r>
              <a:rPr lang="de-DE" dirty="0"/>
              <a:t>: #X,</a:t>
            </a:r>
          </a:p>
          <a:p>
            <a:r>
              <a:rPr lang="de-DE" dirty="0"/>
              <a:t>    </a:t>
            </a:r>
            <a:r>
              <a:rPr lang="de-DE" dirty="0" err="1"/>
              <a:t>sizeCategory</a:t>
            </a:r>
            <a:r>
              <a:rPr lang="de-DE" dirty="0"/>
              <a:t>: #S,</a:t>
            </a:r>
          </a:p>
          <a:p>
            <a:r>
              <a:rPr lang="de-DE" dirty="0"/>
              <a:t>    </a:t>
            </a:r>
            <a:r>
              <a:rPr lang="de-DE" dirty="0" err="1"/>
              <a:t>dataClass</a:t>
            </a:r>
            <a:r>
              <a:rPr lang="de-DE" dirty="0"/>
              <a:t>: #MIXED</a:t>
            </a:r>
          </a:p>
          <a:p>
            <a:r>
              <a:rPr lang="de-DE" dirty="0"/>
              <a:t>}</a:t>
            </a:r>
          </a:p>
          <a:p>
            <a:r>
              <a:rPr lang="de-DE" dirty="0" err="1"/>
              <a:t>define</a:t>
            </a:r>
            <a:r>
              <a:rPr lang="de-DE" dirty="0"/>
              <a:t> </a:t>
            </a:r>
            <a:r>
              <a:rPr lang="de-DE" dirty="0" err="1"/>
              <a:t>view</a:t>
            </a:r>
            <a:r>
              <a:rPr lang="de-DE" dirty="0"/>
              <a:t> </a:t>
            </a:r>
            <a:r>
              <a:rPr lang="de-DE" dirty="0" err="1"/>
              <a:t>ZI_jo_sfights_noentity_view</a:t>
            </a:r>
            <a:r>
              <a:rPr lang="de-DE" dirty="0"/>
              <a:t> </a:t>
            </a:r>
            <a:r>
              <a:rPr lang="de-DE" dirty="0" err="1"/>
              <a:t>as</a:t>
            </a:r>
            <a:r>
              <a:rPr lang="de-DE" dirty="0"/>
              <a:t> </a:t>
            </a:r>
            <a:r>
              <a:rPr lang="de-DE" dirty="0" err="1"/>
              <a:t>select</a:t>
            </a:r>
            <a:r>
              <a:rPr lang="de-DE" dirty="0"/>
              <a:t> from </a:t>
            </a:r>
            <a:r>
              <a:rPr lang="de-DE" dirty="0" err="1"/>
              <a:t>sflight</a:t>
            </a:r>
            <a:endParaRPr lang="de-DE" dirty="0"/>
          </a:p>
          <a:p>
            <a:r>
              <a:rPr lang="de-DE" dirty="0"/>
              <a:t>{</a:t>
            </a:r>
          </a:p>
          <a:p>
            <a:r>
              <a:rPr lang="de-DE" dirty="0"/>
              <a:t>    </a:t>
            </a:r>
            <a:r>
              <a:rPr lang="de-DE" dirty="0" err="1"/>
              <a:t>key</a:t>
            </a:r>
            <a:r>
              <a:rPr lang="de-DE" dirty="0"/>
              <a:t> </a:t>
            </a:r>
            <a:r>
              <a:rPr lang="de-DE" dirty="0" err="1"/>
              <a:t>carrid</a:t>
            </a:r>
            <a:r>
              <a:rPr lang="de-DE" dirty="0"/>
              <a:t> </a:t>
            </a:r>
            <a:r>
              <a:rPr lang="de-DE" dirty="0" err="1"/>
              <a:t>as</a:t>
            </a:r>
            <a:r>
              <a:rPr lang="de-DE" dirty="0"/>
              <a:t> </a:t>
            </a:r>
            <a:r>
              <a:rPr lang="de-DE" dirty="0" err="1"/>
              <a:t>Carrid</a:t>
            </a:r>
            <a:r>
              <a:rPr lang="de-DE" dirty="0"/>
              <a:t>,</a:t>
            </a:r>
          </a:p>
          <a:p>
            <a:r>
              <a:rPr lang="de-DE" dirty="0"/>
              <a:t>    </a:t>
            </a:r>
            <a:r>
              <a:rPr lang="de-DE" dirty="0" err="1"/>
              <a:t>key</a:t>
            </a:r>
            <a:r>
              <a:rPr lang="de-DE" dirty="0"/>
              <a:t> </a:t>
            </a:r>
            <a:r>
              <a:rPr lang="de-DE" dirty="0" err="1"/>
              <a:t>connid</a:t>
            </a:r>
            <a:r>
              <a:rPr lang="de-DE" dirty="0"/>
              <a:t> </a:t>
            </a:r>
            <a:r>
              <a:rPr lang="de-DE" dirty="0" err="1"/>
              <a:t>as</a:t>
            </a:r>
            <a:r>
              <a:rPr lang="de-DE" dirty="0"/>
              <a:t> </a:t>
            </a:r>
            <a:r>
              <a:rPr lang="de-DE" dirty="0" err="1"/>
              <a:t>Connid</a:t>
            </a:r>
            <a:r>
              <a:rPr lang="de-DE" dirty="0"/>
              <a:t>,</a:t>
            </a:r>
          </a:p>
          <a:p>
            <a:r>
              <a:rPr lang="de-DE" dirty="0"/>
              <a:t>    </a:t>
            </a:r>
            <a:r>
              <a:rPr lang="de-DE" dirty="0" err="1"/>
              <a:t>key</a:t>
            </a:r>
            <a:r>
              <a:rPr lang="de-DE" dirty="0"/>
              <a:t> </a:t>
            </a:r>
            <a:r>
              <a:rPr lang="de-DE" dirty="0" err="1"/>
              <a:t>fldate</a:t>
            </a:r>
            <a:r>
              <a:rPr lang="de-DE" dirty="0"/>
              <a:t> </a:t>
            </a:r>
            <a:r>
              <a:rPr lang="de-DE" dirty="0" err="1"/>
              <a:t>as</a:t>
            </a:r>
            <a:r>
              <a:rPr lang="de-DE" dirty="0"/>
              <a:t> </a:t>
            </a:r>
            <a:r>
              <a:rPr lang="de-DE" dirty="0" err="1"/>
              <a:t>Fldate</a:t>
            </a:r>
            <a:r>
              <a:rPr lang="de-DE" dirty="0"/>
              <a:t>,</a:t>
            </a:r>
          </a:p>
          <a:p>
            <a:r>
              <a:rPr lang="de-DE" dirty="0"/>
              <a:t>    </a:t>
            </a:r>
            <a:r>
              <a:rPr lang="de-DE" dirty="0" err="1"/>
              <a:t>currency</a:t>
            </a:r>
            <a:r>
              <a:rPr lang="de-DE" dirty="0"/>
              <a:t> </a:t>
            </a:r>
            <a:r>
              <a:rPr lang="de-DE" dirty="0" err="1"/>
              <a:t>as</a:t>
            </a:r>
            <a:r>
              <a:rPr lang="de-DE" dirty="0"/>
              <a:t> Currency,</a:t>
            </a:r>
          </a:p>
          <a:p>
            <a:r>
              <a:rPr lang="de-DE" dirty="0"/>
              <a:t>    </a:t>
            </a:r>
            <a:r>
              <a:rPr lang="de-DE" dirty="0" err="1"/>
              <a:t>price</a:t>
            </a:r>
            <a:r>
              <a:rPr lang="de-DE" dirty="0"/>
              <a:t> </a:t>
            </a:r>
            <a:r>
              <a:rPr lang="de-DE" dirty="0" err="1"/>
              <a:t>as</a:t>
            </a:r>
            <a:r>
              <a:rPr lang="de-DE" dirty="0"/>
              <a:t> Price,</a:t>
            </a:r>
          </a:p>
          <a:p>
            <a:r>
              <a:rPr lang="de-DE" dirty="0"/>
              <a:t>    </a:t>
            </a:r>
            <a:r>
              <a:rPr lang="de-DE" dirty="0" err="1"/>
              <a:t>planetype</a:t>
            </a:r>
            <a:r>
              <a:rPr lang="de-DE" dirty="0"/>
              <a:t> </a:t>
            </a:r>
            <a:r>
              <a:rPr lang="de-DE" dirty="0" err="1"/>
              <a:t>as</a:t>
            </a:r>
            <a:r>
              <a:rPr lang="de-DE" dirty="0"/>
              <a:t> </a:t>
            </a:r>
            <a:r>
              <a:rPr lang="de-DE" dirty="0" err="1"/>
              <a:t>Planetype</a:t>
            </a:r>
            <a:r>
              <a:rPr lang="de-DE" dirty="0"/>
              <a:t>,</a:t>
            </a:r>
          </a:p>
          <a:p>
            <a:r>
              <a:rPr lang="de-DE" dirty="0"/>
              <a:t>    </a:t>
            </a:r>
            <a:r>
              <a:rPr lang="de-DE" dirty="0" err="1"/>
              <a:t>seatsmax</a:t>
            </a:r>
            <a:r>
              <a:rPr lang="de-DE" dirty="0"/>
              <a:t> </a:t>
            </a:r>
            <a:r>
              <a:rPr lang="de-DE" dirty="0" err="1"/>
              <a:t>as</a:t>
            </a:r>
            <a:r>
              <a:rPr lang="de-DE" dirty="0"/>
              <a:t> </a:t>
            </a:r>
            <a:r>
              <a:rPr lang="de-DE" dirty="0" err="1"/>
              <a:t>Seatsmax</a:t>
            </a:r>
            <a:r>
              <a:rPr lang="de-DE" dirty="0"/>
              <a:t>,</a:t>
            </a:r>
          </a:p>
          <a:p>
            <a:r>
              <a:rPr lang="de-DE" dirty="0"/>
              <a:t>    </a:t>
            </a:r>
            <a:r>
              <a:rPr lang="de-DE" dirty="0" err="1"/>
              <a:t>seatsocc</a:t>
            </a:r>
            <a:r>
              <a:rPr lang="de-DE" dirty="0"/>
              <a:t> </a:t>
            </a:r>
            <a:r>
              <a:rPr lang="de-DE" dirty="0" err="1"/>
              <a:t>as</a:t>
            </a:r>
            <a:r>
              <a:rPr lang="de-DE" dirty="0"/>
              <a:t> </a:t>
            </a:r>
            <a:r>
              <a:rPr lang="de-DE" dirty="0" err="1"/>
              <a:t>Seatsocc</a:t>
            </a:r>
            <a:r>
              <a:rPr lang="de-DE" dirty="0"/>
              <a:t>,</a:t>
            </a:r>
          </a:p>
          <a:p>
            <a:r>
              <a:rPr lang="de-DE" dirty="0"/>
              <a:t>    </a:t>
            </a:r>
            <a:r>
              <a:rPr lang="de-DE" dirty="0" err="1"/>
              <a:t>seatsmax_b</a:t>
            </a:r>
            <a:r>
              <a:rPr lang="de-DE" dirty="0"/>
              <a:t> </a:t>
            </a:r>
            <a:r>
              <a:rPr lang="de-DE" dirty="0" err="1"/>
              <a:t>as</a:t>
            </a:r>
            <a:r>
              <a:rPr lang="de-DE" dirty="0"/>
              <a:t> </a:t>
            </a:r>
            <a:r>
              <a:rPr lang="de-DE" dirty="0" err="1"/>
              <a:t>SeatsmaxB</a:t>
            </a:r>
            <a:r>
              <a:rPr lang="de-DE" dirty="0"/>
              <a:t>,</a:t>
            </a:r>
          </a:p>
          <a:p>
            <a:r>
              <a:rPr lang="de-DE" dirty="0"/>
              <a:t>    </a:t>
            </a:r>
            <a:r>
              <a:rPr lang="de-DE" dirty="0" err="1"/>
              <a:t>seatsocc_b</a:t>
            </a:r>
            <a:r>
              <a:rPr lang="de-DE" dirty="0"/>
              <a:t> </a:t>
            </a:r>
            <a:r>
              <a:rPr lang="de-DE" dirty="0" err="1"/>
              <a:t>as</a:t>
            </a:r>
            <a:r>
              <a:rPr lang="de-DE" dirty="0"/>
              <a:t> </a:t>
            </a:r>
            <a:r>
              <a:rPr lang="de-DE" dirty="0" err="1"/>
              <a:t>SeatsoccB</a:t>
            </a:r>
            <a:r>
              <a:rPr lang="de-DE" dirty="0"/>
              <a:t>,</a:t>
            </a:r>
          </a:p>
          <a:p>
            <a:r>
              <a:rPr lang="de-DE" dirty="0"/>
              <a:t>    </a:t>
            </a:r>
            <a:r>
              <a:rPr lang="de-DE" dirty="0" err="1"/>
              <a:t>seatsmax_f</a:t>
            </a:r>
            <a:r>
              <a:rPr lang="de-DE" dirty="0"/>
              <a:t> </a:t>
            </a:r>
            <a:r>
              <a:rPr lang="de-DE" dirty="0" err="1"/>
              <a:t>as</a:t>
            </a:r>
            <a:r>
              <a:rPr lang="de-DE" dirty="0"/>
              <a:t> </a:t>
            </a:r>
            <a:r>
              <a:rPr lang="de-DE" dirty="0" err="1"/>
              <a:t>SeatsmaxF</a:t>
            </a:r>
            <a:r>
              <a:rPr lang="de-DE" dirty="0"/>
              <a:t>,</a:t>
            </a:r>
          </a:p>
          <a:p>
            <a:r>
              <a:rPr lang="de-DE" dirty="0"/>
              <a:t>    </a:t>
            </a:r>
            <a:r>
              <a:rPr lang="de-DE" dirty="0" err="1"/>
              <a:t>seatsocc_f</a:t>
            </a:r>
            <a:r>
              <a:rPr lang="de-DE" dirty="0"/>
              <a:t> </a:t>
            </a:r>
            <a:r>
              <a:rPr lang="de-DE" dirty="0" err="1"/>
              <a:t>as</a:t>
            </a:r>
            <a:r>
              <a:rPr lang="de-DE" dirty="0"/>
              <a:t> </a:t>
            </a:r>
            <a:r>
              <a:rPr lang="de-DE" dirty="0" err="1"/>
              <a:t>SeatsoccF</a:t>
            </a:r>
            <a:endParaRPr lang="de-DE" dirty="0"/>
          </a:p>
          <a:p>
            <a:r>
              <a:rPr lang="de-DE" dirty="0"/>
              <a:t>}</a:t>
            </a:r>
          </a:p>
          <a:p>
            <a:endParaRPr lang="de-DE" dirty="0"/>
          </a:p>
          <a:p>
            <a:endParaRPr lang="de-DE" dirty="0"/>
          </a:p>
          <a:p>
            <a:r>
              <a:rPr lang="en-US" dirty="0"/>
              <a:t>extend view entity </a:t>
            </a:r>
            <a:r>
              <a:rPr lang="en-US" dirty="0" err="1"/>
              <a:t>ZI_SFLIGHT_EXTEND_new</a:t>
            </a:r>
            <a:r>
              <a:rPr lang="en-US" dirty="0"/>
              <a:t> with {</a:t>
            </a:r>
          </a:p>
          <a:p>
            <a:r>
              <a:rPr lang="en-US" dirty="0"/>
              <a:t>    $</a:t>
            </a:r>
            <a:r>
              <a:rPr lang="en-US" dirty="0" err="1"/>
              <a:t>session.user</a:t>
            </a:r>
            <a:r>
              <a:rPr lang="en-US" dirty="0"/>
              <a:t> as </a:t>
            </a:r>
            <a:r>
              <a:rPr lang="en-US" dirty="0" err="1"/>
              <a:t>mein_user</a:t>
            </a:r>
            <a:endParaRPr lang="en-US" dirty="0"/>
          </a:p>
          <a:p>
            <a:r>
              <a:rPr lang="en-US" dirty="0"/>
              <a:t>}</a:t>
            </a:r>
          </a:p>
          <a:p>
            <a:endParaRPr lang="en-US" dirty="0"/>
          </a:p>
          <a:p>
            <a:pPr algn="l"/>
            <a:r>
              <a:rPr lang="en-US" dirty="0"/>
              <a:t>4.) </a:t>
            </a:r>
            <a:r>
              <a:rPr lang="de-DE" b="0" i="0" dirty="0">
                <a:solidFill>
                  <a:srgbClr val="CCCCCC"/>
                </a:solidFill>
                <a:effectLst/>
                <a:highlight>
                  <a:srgbClr val="181818"/>
                </a:highlight>
                <a:latin typeface="Segoe WPC"/>
              </a:rPr>
              <a:t>Nein, wenn ein ABAP CDS View nicht explizit durch die Annotation @AbapCatalog.viewEnhancementCategory: für Erweiterungen gekennzeichnet ist, kann er nicht direkt durch CDS View </a:t>
            </a:r>
            <a:r>
              <a:rPr lang="de-DE" b="0" i="0" dirty="0" err="1">
                <a:solidFill>
                  <a:srgbClr val="CCCCCC"/>
                </a:solidFill>
                <a:effectLst/>
                <a:highlight>
                  <a:srgbClr val="181818"/>
                </a:highlight>
                <a:latin typeface="Segoe WPC"/>
              </a:rPr>
              <a:t>Extensions</a:t>
            </a:r>
            <a:r>
              <a:rPr lang="de-DE" b="0" i="0" dirty="0">
                <a:solidFill>
                  <a:srgbClr val="CCCCCC"/>
                </a:solidFill>
                <a:effectLst/>
                <a:highlight>
                  <a:srgbClr val="181818"/>
                </a:highlight>
                <a:latin typeface="Segoe WPC"/>
              </a:rPr>
              <a:t> erweitert werden. Die @AbapCatalog.viewEnhancementCategory: Annotation definiert, ob und wie ein CDS View erweitert werden kann, einschließlich der Erlaubnis, Felder hinzuzufügen oder die View-Logik zu ändern.</a:t>
            </a:r>
          </a:p>
          <a:p>
            <a:pPr algn="l"/>
            <a:r>
              <a:rPr lang="de-DE" b="1" i="0" dirty="0">
                <a:solidFill>
                  <a:srgbClr val="CCCCCC"/>
                </a:solidFill>
                <a:effectLst/>
                <a:highlight>
                  <a:srgbClr val="181818"/>
                </a:highlight>
                <a:latin typeface="Segoe WPC"/>
              </a:rPr>
              <a:t>Alternativen zur Erweiterung eines CDS Views ohne Erweiterungskategorie:</a:t>
            </a:r>
          </a:p>
          <a:p>
            <a:pPr algn="l">
              <a:buFont typeface="+mj-lt"/>
              <a:buAutoNum type="arabicPeriod"/>
            </a:pPr>
            <a:r>
              <a:rPr lang="de-DE" b="1" i="0" dirty="0">
                <a:solidFill>
                  <a:srgbClr val="CCCCCC"/>
                </a:solidFill>
                <a:effectLst/>
                <a:highlight>
                  <a:srgbClr val="181818"/>
                </a:highlight>
                <a:latin typeface="Segoe WPC"/>
              </a:rPr>
              <a:t>Erstellung eines neuen CDS Views</a:t>
            </a:r>
            <a:r>
              <a:rPr lang="de-DE" b="0" i="0" dirty="0">
                <a:solidFill>
                  <a:srgbClr val="CCCCCC"/>
                </a:solidFill>
                <a:effectLst/>
                <a:highlight>
                  <a:srgbClr val="181818"/>
                </a:highlight>
                <a:latin typeface="Segoe WPC"/>
              </a:rPr>
              <a:t>: Eine gängige Praxis ist die Erstellung eines neuen CDS Views, der den ursprünglichen View als Datenquelle nutzt. In diesem neuen View können dann zusätzliche Felder, Filter oder Logiken implementiert werden. Dieser Ansatz bietet Flexibilität, ohne die Originaldefinition zu ändern.</a:t>
            </a:r>
          </a:p>
          <a:p>
            <a:pPr algn="l">
              <a:buFont typeface="+mj-lt"/>
              <a:buNone/>
            </a:pPr>
            <a:r>
              <a:rPr lang="de-DE" b="0" i="0" dirty="0" err="1">
                <a:solidFill>
                  <a:srgbClr val="CCCCCC"/>
                </a:solidFill>
                <a:effectLst/>
                <a:highlight>
                  <a:srgbClr val="181818"/>
                </a:highlight>
                <a:latin typeface="Consolas" panose="020B0609020204030204" pitchFamily="49" charset="0"/>
              </a:rPr>
              <a:t>define</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ZMyExtendedCDSView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select</a:t>
            </a:r>
            <a:r>
              <a:rPr lang="de-DE" b="0" i="0" dirty="0">
                <a:solidFill>
                  <a:srgbClr val="CCCCCC"/>
                </a:solidFill>
                <a:effectLst/>
                <a:highlight>
                  <a:srgbClr val="181818"/>
                </a:highlight>
                <a:latin typeface="Consolas" panose="020B0609020204030204" pitchFamily="49" charset="0"/>
              </a:rPr>
              <a:t> from </a:t>
            </a:r>
            <a:r>
              <a:rPr lang="de-DE" b="0" i="0" dirty="0" err="1">
                <a:solidFill>
                  <a:srgbClr val="CCCCCC"/>
                </a:solidFill>
                <a:effectLst/>
                <a:highlight>
                  <a:srgbClr val="181818"/>
                </a:highlight>
                <a:latin typeface="Consolas" panose="020B0609020204030204" pitchFamily="49" charset="0"/>
              </a:rPr>
              <a:t>OriginalCDSView</a:t>
            </a:r>
            <a:endParaRPr lang="de-DE" b="0" i="0" dirty="0">
              <a:solidFill>
                <a:srgbClr val="CCCCCC"/>
              </a:solidFill>
              <a:effectLst/>
              <a:highlight>
                <a:srgbClr val="181818"/>
              </a:highlight>
              <a:latin typeface="Consolas" panose="020B0609020204030204" pitchFamily="49" charset="0"/>
            </a:endParaRPr>
          </a:p>
          <a:p>
            <a:pPr algn="l">
              <a:buFont typeface="+mj-lt"/>
              <a:buNone/>
            </a:pP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key</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OriginalCDSView</a:t>
            </a: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0" i="0" dirty="0">
                <a:solidFill>
                  <a:srgbClr val="CCCCCC"/>
                </a:solidFill>
                <a:effectLst/>
                <a:highlight>
                  <a:srgbClr val="181818"/>
                </a:highlight>
                <a:latin typeface="Consolas" panose="020B0609020204030204" pitchFamily="49" charset="0"/>
              </a:rPr>
              <a:t>  // Hinzufügen neuer Felder oder Anwenden zusätzlicher Logik</a:t>
            </a:r>
          </a:p>
          <a:p>
            <a:pPr algn="l">
              <a:buFont typeface="+mj-lt"/>
              <a:buNone/>
            </a:pP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1" i="0" dirty="0">
                <a:solidFill>
                  <a:srgbClr val="CCCCCC"/>
                </a:solidFill>
                <a:effectLst/>
                <a:highlight>
                  <a:srgbClr val="181818"/>
                </a:highlight>
                <a:latin typeface="Segoe WPC"/>
              </a:rPr>
              <a:t>Verwendung von Assoziationen</a:t>
            </a:r>
            <a:r>
              <a:rPr lang="de-DE" b="0" i="0" dirty="0">
                <a:solidFill>
                  <a:srgbClr val="CCCCCC"/>
                </a:solidFill>
                <a:effectLst/>
                <a:highlight>
                  <a:srgbClr val="181818"/>
                </a:highlight>
                <a:latin typeface="Segoe WPC"/>
              </a:rPr>
              <a:t>: In einigen Fällen können Assoziationen in einem neuen CDS View genutzt werden, um auf zusätzliche Daten zuzugreifen, die im ursprünglichen View nicht enthalten sind. Dies ermöglicht eine erweiterte Datenabfrage und -navigation.</a:t>
            </a:r>
          </a:p>
          <a:p>
            <a:pPr algn="l">
              <a:buFont typeface="+mj-lt"/>
              <a:buNone/>
            </a:pPr>
            <a:r>
              <a:rPr lang="de-DE" b="0" i="0" dirty="0" err="1">
                <a:solidFill>
                  <a:srgbClr val="CCCCCC"/>
                </a:solidFill>
                <a:effectLst/>
                <a:highlight>
                  <a:srgbClr val="181818"/>
                </a:highlight>
                <a:latin typeface="Consolas" panose="020B0609020204030204" pitchFamily="49" charset="0"/>
              </a:rPr>
              <a:t>define</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view</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ZMyCDSViewWithAssociation</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as</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select</a:t>
            </a:r>
            <a:r>
              <a:rPr lang="de-DE" b="0" i="0" dirty="0">
                <a:solidFill>
                  <a:srgbClr val="CCCCCC"/>
                </a:solidFill>
                <a:effectLst/>
                <a:highlight>
                  <a:srgbClr val="181818"/>
                </a:highlight>
                <a:latin typeface="Consolas" panose="020B0609020204030204" pitchFamily="49" charset="0"/>
              </a:rPr>
              <a:t> from </a:t>
            </a:r>
            <a:r>
              <a:rPr lang="de-DE" b="0" i="0" dirty="0" err="1">
                <a:solidFill>
                  <a:srgbClr val="CCCCCC"/>
                </a:solidFill>
                <a:effectLst/>
                <a:highlight>
                  <a:srgbClr val="181818"/>
                </a:highlight>
                <a:latin typeface="Consolas" panose="020B0609020204030204" pitchFamily="49" charset="0"/>
              </a:rPr>
              <a:t>OriginalCDSView</a:t>
            </a:r>
            <a:endParaRPr lang="de-DE" b="0" i="0" dirty="0">
              <a:solidFill>
                <a:srgbClr val="CCCCCC"/>
              </a:solidFill>
              <a:effectLst/>
              <a:highlight>
                <a:srgbClr val="181818"/>
              </a:highlight>
              <a:latin typeface="Consolas" panose="020B0609020204030204" pitchFamily="49" charset="0"/>
            </a:endParaRPr>
          </a:p>
          <a:p>
            <a:pPr algn="l">
              <a:buFont typeface="+mj-lt"/>
              <a:buNone/>
            </a:pPr>
            <a:r>
              <a:rPr lang="de-DE" b="0" i="0" dirty="0" err="1">
                <a:solidFill>
                  <a:srgbClr val="CCCCCC"/>
                </a:solidFill>
                <a:effectLst/>
                <a:highlight>
                  <a:srgbClr val="181818"/>
                </a:highlight>
                <a:latin typeface="Consolas" panose="020B0609020204030204" pitchFamily="49" charset="0"/>
              </a:rPr>
              <a:t>left</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outer</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join</a:t>
            </a: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AnotherTable</a:t>
            </a:r>
            <a:r>
              <a:rPr lang="de-DE" b="0" i="0" dirty="0">
                <a:solidFill>
                  <a:srgbClr val="CCCCCC"/>
                </a:solidFill>
                <a:effectLst/>
                <a:highlight>
                  <a:srgbClr val="181818"/>
                </a:highlight>
                <a:latin typeface="Consolas" panose="020B0609020204030204" pitchFamily="49" charset="0"/>
              </a:rPr>
              <a:t> on </a:t>
            </a:r>
            <a:r>
              <a:rPr lang="de-DE" b="0" i="0" dirty="0" err="1">
                <a:solidFill>
                  <a:srgbClr val="CCCCCC"/>
                </a:solidFill>
                <a:effectLst/>
                <a:highlight>
                  <a:srgbClr val="181818"/>
                </a:highlight>
                <a:latin typeface="Consolas" panose="020B0609020204030204" pitchFamily="49" charset="0"/>
              </a:rPr>
              <a:t>OriginalCDSView.ForeignKey</a:t>
            </a:r>
            <a:r>
              <a:rPr lang="de-DE" b="0" i="0" dirty="0">
                <a:solidFill>
                  <a:srgbClr val="CCCCCC"/>
                </a:solidFill>
                <a:effectLst/>
                <a:highlight>
                  <a:srgbClr val="181818"/>
                </a:highlight>
                <a:latin typeface="Consolas" panose="020B0609020204030204" pitchFamily="49" charset="0"/>
              </a:rPr>
              <a:t> = </a:t>
            </a:r>
            <a:r>
              <a:rPr lang="de-DE" b="0" i="0" dirty="0" err="1">
                <a:solidFill>
                  <a:srgbClr val="CCCCCC"/>
                </a:solidFill>
                <a:effectLst/>
                <a:highlight>
                  <a:srgbClr val="181818"/>
                </a:highlight>
                <a:latin typeface="Consolas" panose="020B0609020204030204" pitchFamily="49" charset="0"/>
              </a:rPr>
              <a:t>AnotherTable.Key</a:t>
            </a:r>
            <a:endParaRPr lang="de-DE" b="0" i="0" dirty="0">
              <a:solidFill>
                <a:srgbClr val="CCCCCC"/>
              </a:solidFill>
              <a:effectLst/>
              <a:highlight>
                <a:srgbClr val="181818"/>
              </a:highlight>
              <a:latin typeface="Consolas" panose="020B0609020204030204" pitchFamily="49" charset="0"/>
            </a:endParaRPr>
          </a:p>
          <a:p>
            <a:pPr algn="l">
              <a:buFont typeface="+mj-lt"/>
              <a:buNone/>
            </a:pP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OriginalCDSView</a:t>
            </a: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0" i="0" dirty="0">
                <a:solidFill>
                  <a:srgbClr val="CCCCCC"/>
                </a:solidFill>
                <a:effectLst/>
                <a:highlight>
                  <a:srgbClr val="181818"/>
                </a:highlight>
                <a:latin typeface="Consolas" panose="020B0609020204030204" pitchFamily="49" charset="0"/>
              </a:rPr>
              <a:t>  </a:t>
            </a:r>
            <a:r>
              <a:rPr lang="de-DE" b="0" i="0" dirty="0" err="1">
                <a:solidFill>
                  <a:srgbClr val="CCCCCC"/>
                </a:solidFill>
                <a:effectLst/>
                <a:highlight>
                  <a:srgbClr val="181818"/>
                </a:highlight>
                <a:latin typeface="Consolas" panose="020B0609020204030204" pitchFamily="49" charset="0"/>
              </a:rPr>
              <a:t>AnotherTable.SomeField</a:t>
            </a:r>
            <a:endParaRPr lang="de-DE" b="0" i="0" dirty="0">
              <a:solidFill>
                <a:srgbClr val="CCCCCC"/>
              </a:solidFill>
              <a:effectLst/>
              <a:highlight>
                <a:srgbClr val="181818"/>
              </a:highlight>
              <a:latin typeface="Consolas" panose="020B0609020204030204" pitchFamily="49" charset="0"/>
            </a:endParaRPr>
          </a:p>
          <a:p>
            <a:pPr algn="l">
              <a:buFont typeface="+mj-lt"/>
              <a:buNone/>
            </a:pPr>
            <a:r>
              <a:rPr lang="de-DE" b="0" i="0" dirty="0">
                <a:solidFill>
                  <a:srgbClr val="CCCCCC"/>
                </a:solidFill>
                <a:effectLst/>
                <a:highlight>
                  <a:srgbClr val="181818"/>
                </a:highlight>
                <a:latin typeface="Consolas" panose="020B0609020204030204" pitchFamily="49" charset="0"/>
              </a:rPr>
              <a:t>}</a:t>
            </a:r>
          </a:p>
          <a:p>
            <a:pPr algn="l">
              <a:buFont typeface="+mj-lt"/>
              <a:buNone/>
            </a:pPr>
            <a:r>
              <a:rPr lang="de-DE" b="1" i="0" dirty="0">
                <a:solidFill>
                  <a:srgbClr val="CCCCCC"/>
                </a:solidFill>
                <a:effectLst/>
                <a:highlight>
                  <a:srgbClr val="181818"/>
                </a:highlight>
                <a:latin typeface="Segoe WPC"/>
              </a:rPr>
              <a:t>Feedback an das Entwicklungsteam</a:t>
            </a:r>
            <a:r>
              <a:rPr lang="de-DE" b="0" i="0" dirty="0">
                <a:solidFill>
                  <a:srgbClr val="CCCCCC"/>
                </a:solidFill>
                <a:effectLst/>
                <a:highlight>
                  <a:srgbClr val="181818"/>
                </a:highlight>
                <a:latin typeface="Segoe WPC"/>
              </a:rPr>
              <a:t>: Wenn eine Erweiterung unbedingt erforderlich ist und die oben genannten Methoden nicht ausreichen, kann eine Anfrage an das Entwicklungsteam gestellt werden, um die @AbapCatalog.viewEnhancementCategory: Annotation im Original-CDS View zu ergänzen, sodass Erweiterungen möglich werden.</a:t>
            </a:r>
          </a:p>
          <a:p>
            <a:pPr algn="l"/>
            <a:r>
              <a:rPr lang="de-DE" b="1" i="0" dirty="0">
                <a:solidFill>
                  <a:srgbClr val="CCCCCC"/>
                </a:solidFill>
                <a:effectLst/>
                <a:highlight>
                  <a:srgbClr val="181818"/>
                </a:highlight>
                <a:latin typeface="Segoe WPC"/>
              </a:rPr>
              <a:t>Wichtige Punkte:</a:t>
            </a:r>
          </a:p>
          <a:p>
            <a:pPr algn="l">
              <a:buFont typeface="Arial" panose="020B0604020202020204" pitchFamily="34" charset="0"/>
              <a:buChar char="•"/>
            </a:pPr>
            <a:r>
              <a:rPr lang="de-DE" b="0" i="0" dirty="0">
                <a:solidFill>
                  <a:srgbClr val="CCCCCC"/>
                </a:solidFill>
                <a:effectLst/>
                <a:highlight>
                  <a:srgbClr val="181818"/>
                </a:highlight>
                <a:latin typeface="Segoe WPC"/>
              </a:rPr>
              <a:t>Die direkte Erweiterung eines CDS Views ohne die entsprechende Erweiterungskategorie ist nicht möglich.</a:t>
            </a:r>
          </a:p>
          <a:p>
            <a:pPr algn="l">
              <a:buFont typeface="Arial" panose="020B0604020202020204" pitchFamily="34" charset="0"/>
              <a:buChar char="•"/>
            </a:pPr>
            <a:r>
              <a:rPr lang="de-DE" b="0" i="0" dirty="0">
                <a:solidFill>
                  <a:srgbClr val="CCCCCC"/>
                </a:solidFill>
                <a:effectLst/>
                <a:highlight>
                  <a:srgbClr val="181818"/>
                </a:highlight>
                <a:latin typeface="Segoe WPC"/>
              </a:rPr>
              <a:t>Alternativmethoden wie die Erstellung eines neuen CDS Views oder die Nutzung von Assoziationen bieten jedoch flexible Möglichkeiten, um die Funktionalität bestehender CDS Views zu erweitern oder anzupassen.</a:t>
            </a:r>
          </a:p>
          <a:p>
            <a:pPr algn="l">
              <a:buFont typeface="Arial" panose="020B0604020202020204" pitchFamily="34" charset="0"/>
              <a:buChar char="•"/>
            </a:pPr>
            <a:r>
              <a:rPr lang="de-DE" b="0" i="0" dirty="0">
                <a:solidFill>
                  <a:srgbClr val="CCCCCC"/>
                </a:solidFill>
                <a:effectLst/>
                <a:highlight>
                  <a:srgbClr val="181818"/>
                </a:highlight>
                <a:latin typeface="Segoe WPC"/>
              </a:rPr>
              <a:t>Änderungen an bestehenden CDS Views sollten sorgfältig geplant und durchgeführt werden, um die Integrität und Wartbarkeit des Gesamtsystems zu gewährleisten.</a:t>
            </a:r>
          </a:p>
          <a:p>
            <a:endParaRPr lang="en-US"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8</a:t>
            </a:fld>
            <a:endParaRPr lang="de-DE"/>
          </a:p>
        </p:txBody>
      </p:sp>
    </p:spTree>
    <p:extLst>
      <p:ext uri="{BB962C8B-B14F-4D97-AF65-F5344CB8AC3E}">
        <p14:creationId xmlns:p14="http://schemas.microsoft.com/office/powerpoint/2010/main" val="4073679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Aufruf von: Analysen-&gt; Abfrage Browser</a:t>
            </a:r>
          </a:p>
          <a:p>
            <a:r>
              <a:rPr lang="de-DE" dirty="0"/>
              <a:t>Oder Link: https://hana03.sap.integrata.net:8443/sap/bc/ui2/flp?sap-client=840&amp;sap-language=DE#AnalyticQuery-browse&amp;/sap-iapp-state=TASECXLQVP9E08USFCUDRM7LD9Q3BH9TFIB4SWZ3D</a:t>
            </a:r>
          </a:p>
          <a:p>
            <a:endParaRPr lang="de-DE" dirty="0"/>
          </a:p>
          <a:p>
            <a:r>
              <a:rPr lang="de-DE" dirty="0"/>
              <a:t>Abfrage Browser zeigen</a:t>
            </a:r>
          </a:p>
        </p:txBody>
      </p:sp>
      <p:sp>
        <p:nvSpPr>
          <p:cNvPr id="4" name="Foliennummernplatzhalter 3"/>
          <p:cNvSpPr>
            <a:spLocks noGrp="1"/>
          </p:cNvSpPr>
          <p:nvPr>
            <p:ph type="sldNum" sz="quarter" idx="5"/>
          </p:nvPr>
        </p:nvSpPr>
        <p:spPr/>
        <p:txBody>
          <a:bodyPr/>
          <a:lstStyle/>
          <a:p>
            <a:fld id="{DC0C8601-5E09-0E4C-A79E-D4DC8377D91B}" type="slidenum">
              <a:rPr lang="de-DE" smtClean="0"/>
              <a:t>10</a:t>
            </a:fld>
            <a:endParaRPr lang="de-DE"/>
          </a:p>
        </p:txBody>
      </p:sp>
    </p:spTree>
    <p:extLst>
      <p:ext uri="{BB962C8B-B14F-4D97-AF65-F5344CB8AC3E}">
        <p14:creationId xmlns:p14="http://schemas.microsoft.com/office/powerpoint/2010/main" val="272521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https://hana03.sap.integrata.net:8443/sap/bc/ui2/flp?sap-client=840&amp;sap-language=EN#AnalyticQuery-browse&amp;/sap-iapp-state=TASH7Q7RPPF2AB6IX2F7U3KMK1PH34Z1HYHAAJHIJ</a:t>
            </a:r>
          </a:p>
          <a:p>
            <a:endParaRPr lang="de-DE" dirty="0"/>
          </a:p>
          <a:p>
            <a:r>
              <a:rPr lang="de-DE" dirty="0"/>
              <a:t>https://hana03.sap.integrata.net:8443/sap/bc/ui2/flp?sap-client=840&amp;sap-language=EN#AnalyticQuery-manage</a:t>
            </a:r>
          </a:p>
          <a:p>
            <a:endParaRPr lang="de-DE"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11</a:t>
            </a:fld>
            <a:endParaRPr lang="de-DE"/>
          </a:p>
        </p:txBody>
      </p:sp>
    </p:spTree>
    <p:extLst>
      <p:ext uri="{BB962C8B-B14F-4D97-AF65-F5344CB8AC3E}">
        <p14:creationId xmlns:p14="http://schemas.microsoft.com/office/powerpoint/2010/main" val="4042601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12</a:t>
            </a:fld>
            <a:endParaRPr lang="de-DE"/>
          </a:p>
        </p:txBody>
      </p:sp>
    </p:spTree>
    <p:extLst>
      <p:ext uri="{BB962C8B-B14F-4D97-AF65-F5344CB8AC3E}">
        <p14:creationId xmlns:p14="http://schemas.microsoft.com/office/powerpoint/2010/main" val="423353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Als klassischer DDIC-basierter CDS-View mit der Annotation @Analytics. </a:t>
            </a:r>
            <a:r>
              <a:rPr lang="de-DE" dirty="0" err="1"/>
              <a:t>query</a:t>
            </a:r>
            <a:r>
              <a:rPr lang="de-DE" dirty="0"/>
              <a:t>: </a:t>
            </a:r>
            <a:r>
              <a:rPr lang="de-DE" dirty="0" err="1"/>
              <a:t>true</a:t>
            </a:r>
            <a:r>
              <a:rPr lang="de-DE" dirty="0"/>
              <a:t>, der Daten von einem analytischen View selektiert. Diese Variante verwenden wir in den folgenden Beispielen, da sie auch in älteren Versionen der ABAP-Plattform verfügbar ist. </a:t>
            </a:r>
            <a:br>
              <a:rPr lang="de-DE" dirty="0"/>
            </a:br>
            <a:endParaRPr lang="de-DE" dirty="0"/>
          </a:p>
          <a:p>
            <a:r>
              <a:rPr lang="de-DE" dirty="0"/>
              <a:t>2.) Als CDS-View-Entität mit der Annotation @Analytics. </a:t>
            </a:r>
            <a:r>
              <a:rPr lang="de-DE" dirty="0" err="1"/>
              <a:t>query</a:t>
            </a:r>
            <a:r>
              <a:rPr lang="de-DE" dirty="0"/>
              <a:t>: </a:t>
            </a:r>
            <a:r>
              <a:rPr lang="de-DE" dirty="0" err="1"/>
              <a:t>true</a:t>
            </a:r>
            <a:r>
              <a:rPr lang="de-DE" dirty="0"/>
              <a:t>, die Daten von einem analytischen View selektiert. Diese Syntaxvariante ist technisch möglich, wir empfehlen aber, sie nicht zu verwenden.</a:t>
            </a:r>
          </a:p>
          <a:p>
            <a:br>
              <a:rPr lang="de-DE" dirty="0"/>
            </a:br>
            <a:r>
              <a:rPr lang="de-DE" dirty="0"/>
              <a:t>3.) Als transienter CDS-Projektions-View mit einem „Provider </a:t>
            </a:r>
            <a:r>
              <a:rPr lang="de-DE" dirty="0" err="1"/>
              <a:t>Contract</a:t>
            </a:r>
            <a:r>
              <a:rPr lang="de-DE" dirty="0"/>
              <a:t> </a:t>
            </a:r>
            <a:r>
              <a:rPr lang="de-DE" dirty="0" err="1"/>
              <a:t>analytical_query</a:t>
            </a:r>
            <a:r>
              <a:rPr lang="de-DE" dirty="0"/>
              <a:t>“. Diese Syntaxvariante steht erst seit 2022 zur Verfügung, wird aber von SAP empfohlen. Daher geben wir in den Beispielen auch diese neue Syntax an.</a:t>
            </a:r>
          </a:p>
          <a:p>
            <a:endParaRPr lang="de-DE" dirty="0"/>
          </a:p>
          <a:p>
            <a:r>
              <a:rPr lang="de-DE" dirty="0"/>
              <a:t>In allen drei Varianten selektiert eine analytische Query Daten von einem analytischen Cube- oder Dimensions-View. Dabei ist es unerheblich, ob es sich bei diesen um DDIC-basierte CDS-Views oder View-Entitäten handelt.</a:t>
            </a:r>
          </a:p>
          <a:p>
            <a:endParaRPr lang="de-DE" dirty="0"/>
          </a:p>
          <a:p>
            <a:r>
              <a:rPr lang="de-DE" dirty="0"/>
              <a:t>Einfache Query: </a:t>
            </a:r>
          </a:p>
          <a:p>
            <a:r>
              <a:rPr lang="de-DE" dirty="0"/>
              <a:t>@AbapCatalog.sqlViewName: 'ZB_SOIQ01'</a:t>
            </a:r>
          </a:p>
          <a:p>
            <a:r>
              <a:rPr lang="de-DE" dirty="0"/>
              <a:t>@EndUserText.label: 'Query 01 für Kundenauftragspositionen'</a:t>
            </a:r>
          </a:p>
          <a:p>
            <a:r>
              <a:rPr lang="de-DE" dirty="0"/>
              <a:t>@Analytics.query: </a:t>
            </a:r>
            <a:r>
              <a:rPr lang="de-DE" dirty="0" err="1"/>
              <a:t>true</a:t>
            </a:r>
            <a:endParaRPr lang="de-DE" dirty="0"/>
          </a:p>
          <a:p>
            <a:r>
              <a:rPr lang="de-DE" dirty="0" err="1"/>
              <a:t>define</a:t>
            </a:r>
            <a:r>
              <a:rPr lang="de-DE" dirty="0"/>
              <a:t> </a:t>
            </a:r>
            <a:r>
              <a:rPr lang="de-DE" dirty="0" err="1"/>
              <a:t>view</a:t>
            </a:r>
            <a:r>
              <a:rPr lang="de-DE" dirty="0"/>
              <a:t> ZB_SalesOrderItemQuery01</a:t>
            </a:r>
          </a:p>
          <a:p>
            <a:r>
              <a:rPr lang="de-DE" dirty="0"/>
              <a:t>  </a:t>
            </a:r>
            <a:r>
              <a:rPr lang="de-DE" dirty="0" err="1"/>
              <a:t>as</a:t>
            </a:r>
            <a:r>
              <a:rPr lang="de-DE" dirty="0"/>
              <a:t> </a:t>
            </a:r>
            <a:r>
              <a:rPr lang="de-DE" dirty="0" err="1"/>
              <a:t>select</a:t>
            </a:r>
            <a:r>
              <a:rPr lang="de-DE" dirty="0"/>
              <a:t> from ZB_SalesOrderItemCube01</a:t>
            </a:r>
          </a:p>
          <a:p>
            <a:r>
              <a:rPr lang="de-DE" dirty="0"/>
              <a:t>{</a:t>
            </a:r>
          </a:p>
          <a:p>
            <a:r>
              <a:rPr lang="de-DE" dirty="0"/>
              <a:t>  Material,</a:t>
            </a:r>
          </a:p>
          <a:p>
            <a:r>
              <a:rPr lang="de-DE" dirty="0"/>
              <a:t>  </a:t>
            </a:r>
            <a:r>
              <a:rPr lang="de-DE" dirty="0" err="1"/>
              <a:t>SoldToParty</a:t>
            </a:r>
            <a:r>
              <a:rPr lang="de-DE" dirty="0"/>
              <a:t>,</a:t>
            </a:r>
          </a:p>
          <a:p>
            <a:r>
              <a:rPr lang="de-DE" dirty="0"/>
              <a:t>  </a:t>
            </a:r>
            <a:r>
              <a:rPr lang="de-DE" dirty="0" err="1"/>
              <a:t>SoldToCountry</a:t>
            </a:r>
            <a:r>
              <a:rPr lang="de-DE" dirty="0"/>
              <a:t>,</a:t>
            </a:r>
          </a:p>
          <a:p>
            <a:r>
              <a:rPr lang="de-DE" dirty="0"/>
              <a:t>  </a:t>
            </a:r>
            <a:r>
              <a:rPr lang="de-DE" dirty="0" err="1"/>
              <a:t>OrderQuantity</a:t>
            </a:r>
            <a:r>
              <a:rPr lang="de-DE" dirty="0"/>
              <a:t>,</a:t>
            </a:r>
          </a:p>
          <a:p>
            <a:r>
              <a:rPr lang="de-DE" dirty="0"/>
              <a:t>  </a:t>
            </a:r>
            <a:r>
              <a:rPr lang="de-DE" dirty="0" err="1"/>
              <a:t>NetAmount</a:t>
            </a:r>
            <a:endParaRPr lang="de-DE" dirty="0"/>
          </a:p>
          <a:p>
            <a:r>
              <a:rPr lang="de-DE" dirty="0"/>
              <a:t>}</a:t>
            </a:r>
          </a:p>
          <a:p>
            <a:endParaRPr lang="de-DE" dirty="0"/>
          </a:p>
          <a:p>
            <a:br>
              <a:rPr lang="de-DE" dirty="0"/>
            </a:br>
            <a:br>
              <a:rPr lang="de-DE" dirty="0"/>
            </a:br>
            <a:r>
              <a:rPr lang="de-DE" dirty="0"/>
              <a:t>Die vollen analytischen Fähigkeiten Ihrer Query können Sie im </a:t>
            </a:r>
            <a:r>
              <a:rPr lang="de-DE" dirty="0" err="1"/>
              <a:t>Querymonitor</a:t>
            </a:r>
            <a:r>
              <a:rPr lang="de-DE" dirty="0"/>
              <a:t> testen (Transaktionscode RSRT): Melden Sie sich am SAP GUI an und starten Sie Transaktion RSRT. Geben Sie im Feld Query die Zeichen »2C« ein, direkt gefolgt vom SQL-View-Namen des CDS-Views, also »2CZB_SOIQ01«</a:t>
            </a:r>
          </a:p>
          <a:p>
            <a:r>
              <a:rPr lang="de-DE" dirty="0"/>
              <a:t>für Ihre erste analytische Query, wie in Abbildung 10.18 gezeigt. Wenn Sie die Query als CDS-View-Entität oder als CDS-Projektions-View definiert haben, geben Sie stattdessen »2C« gefolgt vom Namen des CDS-Views ein. Wenn der View mit @Analytics.technicalName annotiert ist, so geben Sie »2C« ein, gefolgt vom technischen Namen, der durch diese Annotation spezifiziert wird. Die Zeichen »2C« sind ein technisches Hilfsmittel zur Identifikation einer CDS-basierten analytischen Query und starten deren spezifische Interpretation und Ausführung.</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13</a:t>
            </a:fld>
            <a:endParaRPr lang="de-DE"/>
          </a:p>
        </p:txBody>
      </p:sp>
    </p:spTree>
    <p:extLst>
      <p:ext uri="{BB962C8B-B14F-4D97-AF65-F5344CB8AC3E}">
        <p14:creationId xmlns:p14="http://schemas.microsoft.com/office/powerpoint/2010/main" val="3460487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4400" dirty="0"/>
              <a:t>Neue </a:t>
            </a:r>
            <a:r>
              <a:rPr lang="en-US" sz="4400" dirty="0" err="1"/>
              <a:t>Variante</a:t>
            </a:r>
            <a:r>
              <a:rPr lang="en-US" sz="4400" dirty="0"/>
              <a:t> (links) </a:t>
            </a:r>
            <a:r>
              <a:rPr lang="en-US" sz="1200" dirty="0" err="1"/>
              <a:t>Funktioniert</a:t>
            </a:r>
            <a:r>
              <a:rPr lang="en-US" sz="1200" dirty="0"/>
              <a:t> auf dem </a:t>
            </a:r>
            <a:r>
              <a:rPr lang="en-US" sz="1200" dirty="0" err="1"/>
              <a:t>Testsystem</a:t>
            </a:r>
            <a:r>
              <a:rPr lang="en-US" sz="1200" dirty="0"/>
              <a:t> </a:t>
            </a:r>
            <a:r>
              <a:rPr lang="en-US" sz="1200" dirty="0" err="1"/>
              <a:t>nicht</a:t>
            </a:r>
            <a:r>
              <a:rPr lang="en-US" sz="1200" dirty="0"/>
              <a:t> (erst </a:t>
            </a:r>
            <a:r>
              <a:rPr lang="en-US" sz="1200" dirty="0" err="1"/>
              <a:t>seit</a:t>
            </a:r>
            <a:r>
              <a:rPr lang="en-US" sz="1200" dirty="0"/>
              <a:t> SAP </a:t>
            </a:r>
            <a:r>
              <a:rPr lang="en-US" sz="1200" dirty="0" err="1"/>
              <a:t>Versionen</a:t>
            </a:r>
            <a:r>
              <a:rPr lang="en-US" sz="1200" dirty="0"/>
              <a:t> 2022)</a:t>
            </a:r>
            <a:endParaRPr lang="de-DE" dirty="0"/>
          </a:p>
          <a:p>
            <a:endParaRPr lang="de-DE" dirty="0"/>
          </a:p>
          <a:p>
            <a:endParaRPr lang="de-DE" dirty="0"/>
          </a:p>
          <a:p>
            <a:r>
              <a:rPr lang="de-DE" dirty="0"/>
              <a:t>@AbapCatalog.sqlViewName: 'ZC_SALESORDERPR'</a:t>
            </a:r>
          </a:p>
          <a:p>
            <a:r>
              <a:rPr lang="de-DE" dirty="0"/>
              <a:t>@AccessControl.authorizationCheck: #NOT_ALLOWED</a:t>
            </a:r>
          </a:p>
          <a:p>
            <a:r>
              <a:rPr lang="de-DE" dirty="0"/>
              <a:t>@EndUserText.label: 'Sales Order </a:t>
            </a:r>
            <a:r>
              <a:rPr lang="de-DE" dirty="0" err="1"/>
              <a:t>Product</a:t>
            </a:r>
            <a:r>
              <a:rPr lang="de-DE" dirty="0"/>
              <a:t> </a:t>
            </a:r>
            <a:r>
              <a:rPr lang="de-DE" dirty="0" err="1"/>
              <a:t>Amount</a:t>
            </a:r>
            <a:r>
              <a:rPr lang="de-DE" dirty="0"/>
              <a:t> Query'</a:t>
            </a:r>
          </a:p>
          <a:p>
            <a:r>
              <a:rPr lang="de-DE" dirty="0"/>
              <a:t>@Metadata.ignorePropagatedAnnotations: </a:t>
            </a:r>
            <a:r>
              <a:rPr lang="de-DE" dirty="0" err="1"/>
              <a:t>true</a:t>
            </a:r>
            <a:endParaRPr lang="de-DE" dirty="0"/>
          </a:p>
          <a:p>
            <a:r>
              <a:rPr lang="de-DE" dirty="0"/>
              <a:t>@ObjectModel.supportedCapabilities: [#ANALYTICAL_QUERY]</a:t>
            </a:r>
          </a:p>
          <a:p>
            <a:r>
              <a:rPr lang="de-DE" dirty="0"/>
              <a:t>@ObjectModel.modelingPattern: #ANALYTICAL_QUERY</a:t>
            </a:r>
          </a:p>
          <a:p>
            <a:r>
              <a:rPr lang="de-DE" dirty="0"/>
              <a:t>@Analytics: { </a:t>
            </a:r>
            <a:r>
              <a:rPr lang="de-DE" dirty="0" err="1"/>
              <a:t>query</a:t>
            </a:r>
            <a:r>
              <a:rPr lang="de-DE" dirty="0"/>
              <a:t>: </a:t>
            </a:r>
            <a:r>
              <a:rPr lang="de-DE" dirty="0" err="1"/>
              <a:t>true</a:t>
            </a:r>
            <a:r>
              <a:rPr lang="de-DE" dirty="0"/>
              <a:t> }</a:t>
            </a:r>
          </a:p>
          <a:p>
            <a:r>
              <a:rPr lang="de-DE" dirty="0"/>
              <a:t>@VDM.viewType: #CONSUMPTION</a:t>
            </a:r>
          </a:p>
          <a:p>
            <a:r>
              <a:rPr lang="de-DE" dirty="0" err="1"/>
              <a:t>define</a:t>
            </a:r>
            <a:r>
              <a:rPr lang="de-DE" dirty="0"/>
              <a:t> </a:t>
            </a:r>
            <a:r>
              <a:rPr lang="de-DE" dirty="0" err="1"/>
              <a:t>view</a:t>
            </a:r>
            <a:r>
              <a:rPr lang="de-DE" dirty="0"/>
              <a:t> ZC_SALESORDERPRODUCTAMOUNTQ2</a:t>
            </a:r>
          </a:p>
          <a:p>
            <a:r>
              <a:rPr lang="de-DE" dirty="0"/>
              <a:t>  </a:t>
            </a:r>
            <a:r>
              <a:rPr lang="de-DE" dirty="0" err="1"/>
              <a:t>with</a:t>
            </a:r>
            <a:r>
              <a:rPr lang="de-DE" dirty="0"/>
              <a:t> </a:t>
            </a:r>
            <a:r>
              <a:rPr lang="de-DE" dirty="0" err="1"/>
              <a:t>parameters</a:t>
            </a:r>
            <a:endParaRPr lang="de-DE" dirty="0"/>
          </a:p>
          <a:p>
            <a:r>
              <a:rPr lang="de-DE" dirty="0"/>
              <a:t>    @Consumption.defaultValue: 'EUR'</a:t>
            </a:r>
          </a:p>
          <a:p>
            <a:r>
              <a:rPr lang="de-DE" dirty="0"/>
              <a:t>    </a:t>
            </a:r>
            <a:r>
              <a:rPr lang="de-DE" dirty="0" err="1"/>
              <a:t>P_DisplayCurrency</a:t>
            </a:r>
            <a:r>
              <a:rPr lang="de-DE" dirty="0"/>
              <a:t> : </a:t>
            </a:r>
            <a:r>
              <a:rPr lang="de-DE" dirty="0" err="1"/>
              <a:t>vdm_v_display_currency</a:t>
            </a:r>
            <a:endParaRPr lang="de-DE" dirty="0"/>
          </a:p>
          <a:p>
            <a:r>
              <a:rPr lang="de-DE" dirty="0"/>
              <a:t>  </a:t>
            </a:r>
            <a:r>
              <a:rPr lang="de-DE" dirty="0" err="1"/>
              <a:t>as</a:t>
            </a:r>
            <a:r>
              <a:rPr lang="de-DE" dirty="0"/>
              <a:t> </a:t>
            </a:r>
            <a:r>
              <a:rPr lang="de-DE" dirty="0" err="1"/>
              <a:t>select</a:t>
            </a:r>
            <a:r>
              <a:rPr lang="de-DE" dirty="0"/>
              <a:t> from </a:t>
            </a:r>
            <a:r>
              <a:rPr lang="de-DE" dirty="0" err="1"/>
              <a:t>ZI_SalesOrderItemCube</a:t>
            </a:r>
            <a:r>
              <a:rPr lang="de-DE" dirty="0"/>
              <a:t>( </a:t>
            </a:r>
            <a:r>
              <a:rPr lang="de-DE" dirty="0" err="1"/>
              <a:t>P_DisplayCurrency</a:t>
            </a:r>
            <a:r>
              <a:rPr lang="de-DE" dirty="0"/>
              <a:t> : $</a:t>
            </a:r>
            <a:r>
              <a:rPr lang="de-DE" dirty="0" err="1"/>
              <a:t>parameters.P_DisplayCurrency</a:t>
            </a:r>
            <a:r>
              <a:rPr lang="de-DE" dirty="0"/>
              <a:t> )</a:t>
            </a:r>
          </a:p>
          <a:p>
            <a:r>
              <a:rPr lang="de-DE" dirty="0"/>
              <a:t>{</a:t>
            </a:r>
          </a:p>
          <a:p>
            <a:r>
              <a:rPr lang="de-DE" dirty="0"/>
              <a:t>      @AnalyticsDetails.query.axis: #ROWS</a:t>
            </a:r>
          </a:p>
          <a:p>
            <a:r>
              <a:rPr lang="de-DE" dirty="0"/>
              <a:t>  </a:t>
            </a:r>
            <a:r>
              <a:rPr lang="de-DE" dirty="0" err="1"/>
              <a:t>key</a:t>
            </a:r>
            <a:r>
              <a:rPr lang="de-DE" dirty="0"/>
              <a:t> </a:t>
            </a:r>
            <a:r>
              <a:rPr lang="de-DE" dirty="0" err="1"/>
              <a:t>SalesOrder</a:t>
            </a:r>
            <a:r>
              <a:rPr lang="de-DE" dirty="0"/>
              <a:t>,</a:t>
            </a:r>
          </a:p>
          <a:p>
            <a:r>
              <a:rPr lang="de-DE" dirty="0"/>
              <a:t>      @AnalyticsDetails.query.axis: #ROWS</a:t>
            </a:r>
          </a:p>
          <a:p>
            <a:r>
              <a:rPr lang="de-DE" dirty="0"/>
              <a:t>  </a:t>
            </a:r>
            <a:r>
              <a:rPr lang="de-DE" dirty="0" err="1"/>
              <a:t>key</a:t>
            </a:r>
            <a:r>
              <a:rPr lang="de-DE" dirty="0"/>
              <a:t> </a:t>
            </a:r>
            <a:r>
              <a:rPr lang="de-DE" dirty="0" err="1"/>
              <a:t>SalesOrderItem</a:t>
            </a:r>
            <a:r>
              <a:rPr lang="de-DE" dirty="0"/>
              <a:t>,</a:t>
            </a:r>
          </a:p>
          <a:p>
            <a:r>
              <a:rPr lang="de-DE" dirty="0"/>
              <a:t>      @Consumption: {</a:t>
            </a:r>
            <a:r>
              <a:rPr lang="de-DE" dirty="0" err="1"/>
              <a:t>filter</a:t>
            </a:r>
            <a:r>
              <a:rPr lang="de-DE" dirty="0"/>
              <a:t>: { </a:t>
            </a:r>
            <a:r>
              <a:rPr lang="de-DE" dirty="0" err="1"/>
              <a:t>selectionType</a:t>
            </a:r>
            <a:r>
              <a:rPr lang="de-DE" dirty="0"/>
              <a:t>: #INTERVAL, </a:t>
            </a:r>
            <a:r>
              <a:rPr lang="de-DE" dirty="0" err="1"/>
              <a:t>multipleSelections</a:t>
            </a:r>
            <a:r>
              <a:rPr lang="de-DE" dirty="0"/>
              <a:t>: </a:t>
            </a:r>
            <a:r>
              <a:rPr lang="de-DE" dirty="0" err="1"/>
              <a:t>true</a:t>
            </a:r>
            <a:r>
              <a:rPr lang="de-DE" dirty="0"/>
              <a:t> }}</a:t>
            </a:r>
          </a:p>
          <a:p>
            <a:r>
              <a:rPr lang="de-DE" dirty="0"/>
              <a:t>      </a:t>
            </a:r>
            <a:r>
              <a:rPr lang="de-DE" dirty="0" err="1"/>
              <a:t>CreationDate</a:t>
            </a:r>
            <a:r>
              <a:rPr lang="de-DE" dirty="0"/>
              <a:t>,</a:t>
            </a:r>
          </a:p>
          <a:p>
            <a:r>
              <a:rPr lang="de-DE" dirty="0"/>
              <a:t>      @Consumption: {</a:t>
            </a:r>
            <a:r>
              <a:rPr lang="de-DE" dirty="0" err="1"/>
              <a:t>filter</a:t>
            </a:r>
            <a:r>
              <a:rPr lang="de-DE" dirty="0"/>
              <a:t>: { </a:t>
            </a:r>
            <a:r>
              <a:rPr lang="de-DE" dirty="0" err="1"/>
              <a:t>selectionType</a:t>
            </a:r>
            <a:r>
              <a:rPr lang="de-DE" dirty="0"/>
              <a:t>: #INTERVAL, </a:t>
            </a:r>
            <a:r>
              <a:rPr lang="de-DE" dirty="0" err="1"/>
              <a:t>multipleSelections</a:t>
            </a:r>
            <a:r>
              <a:rPr lang="de-DE" dirty="0"/>
              <a:t>: </a:t>
            </a:r>
            <a:r>
              <a:rPr lang="de-DE" dirty="0" err="1"/>
              <a:t>true</a:t>
            </a:r>
            <a:r>
              <a:rPr lang="de-DE" dirty="0"/>
              <a:t> }}</a:t>
            </a:r>
          </a:p>
          <a:p>
            <a:r>
              <a:rPr lang="de-DE" dirty="0"/>
              <a:t>      </a:t>
            </a:r>
            <a:r>
              <a:rPr lang="de-DE" dirty="0" err="1"/>
              <a:t>Product</a:t>
            </a:r>
            <a:r>
              <a:rPr lang="de-DE" dirty="0"/>
              <a:t>,</a:t>
            </a:r>
          </a:p>
          <a:p>
            <a:r>
              <a:rPr lang="de-DE" dirty="0"/>
              <a:t>      @Semantics.amount.currencyCode: '</a:t>
            </a:r>
            <a:r>
              <a:rPr lang="de-DE" dirty="0" err="1"/>
              <a:t>TransactionCurrency</a:t>
            </a:r>
            <a:r>
              <a:rPr lang="de-DE" dirty="0"/>
              <a:t>'</a:t>
            </a:r>
          </a:p>
          <a:p>
            <a:r>
              <a:rPr lang="de-DE" dirty="0"/>
              <a:t>      </a:t>
            </a:r>
            <a:r>
              <a:rPr lang="de-DE" dirty="0" err="1"/>
              <a:t>NetAmount</a:t>
            </a:r>
            <a:r>
              <a:rPr lang="de-DE" dirty="0"/>
              <a:t>,</a:t>
            </a:r>
          </a:p>
          <a:p>
            <a:r>
              <a:rPr lang="de-DE" dirty="0"/>
              <a:t>      </a:t>
            </a:r>
            <a:r>
              <a:rPr lang="de-DE" dirty="0" err="1"/>
              <a:t>TransactionCurrency</a:t>
            </a:r>
            <a:r>
              <a:rPr lang="de-DE" dirty="0"/>
              <a:t>,</a:t>
            </a:r>
          </a:p>
          <a:p>
            <a:r>
              <a:rPr lang="de-DE" dirty="0"/>
              <a:t>      @EndUserText.label: '</a:t>
            </a:r>
            <a:r>
              <a:rPr lang="de-DE" dirty="0" err="1"/>
              <a:t>TEst</a:t>
            </a:r>
            <a:r>
              <a:rPr lang="de-DE" dirty="0"/>
              <a:t>'</a:t>
            </a:r>
          </a:p>
          <a:p>
            <a:r>
              <a:rPr lang="de-DE" dirty="0"/>
              <a:t>      @EndUserText.quickInfo: 'Quick'</a:t>
            </a:r>
          </a:p>
          <a:p>
            <a:r>
              <a:rPr lang="de-DE" dirty="0"/>
              <a:t>      @Semantics.amount.currencyCode: '</a:t>
            </a:r>
            <a:r>
              <a:rPr lang="de-DE" dirty="0" err="1"/>
              <a:t>DisplayCurrency</a:t>
            </a:r>
            <a:r>
              <a:rPr lang="de-DE" dirty="0"/>
              <a:t>'</a:t>
            </a:r>
          </a:p>
          <a:p>
            <a:r>
              <a:rPr lang="de-DE" dirty="0"/>
              <a:t>      </a:t>
            </a:r>
            <a:r>
              <a:rPr lang="de-DE" dirty="0" err="1"/>
              <a:t>NetAmountInDisplayCurrency</a:t>
            </a:r>
            <a:r>
              <a:rPr lang="de-DE" dirty="0"/>
              <a:t>,</a:t>
            </a:r>
          </a:p>
          <a:p>
            <a:r>
              <a:rPr lang="de-DE" dirty="0"/>
              <a:t>      </a:t>
            </a:r>
            <a:r>
              <a:rPr lang="de-DE" dirty="0" err="1"/>
              <a:t>DisplayCurrency</a:t>
            </a:r>
            <a:endParaRPr lang="de-DE" dirty="0"/>
          </a:p>
          <a:p>
            <a:r>
              <a:rPr lang="de-DE" dirty="0"/>
              <a:t>}</a:t>
            </a:r>
          </a:p>
          <a:p>
            <a:endParaRPr lang="de-DE" dirty="0"/>
          </a:p>
          <a:p>
            <a:pPr algn="l"/>
            <a:r>
              <a:rPr lang="de-DE" b="1" i="0" dirty="0">
                <a:solidFill>
                  <a:srgbClr val="CCCCCC"/>
                </a:solidFill>
                <a:effectLst/>
                <a:highlight>
                  <a:srgbClr val="181818"/>
                </a:highlight>
                <a:latin typeface="Segoe WPC"/>
              </a:rPr>
              <a:t>Annotationen erläutert:</a:t>
            </a:r>
          </a:p>
          <a:p>
            <a:pPr algn="l"/>
            <a:endParaRPr lang="de-DE" b="1"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Segoe WPC"/>
              </a:rPr>
              <a:t>Die Annotationen in dem CDS View definieren Metadaten, die das Verhalten und die Darstellung des Views in verschiedenen Kontexten steuern. Hier ist eine Erklärung der einzelnen Annotationen:</a:t>
            </a:r>
          </a:p>
          <a:p>
            <a:pPr algn="l">
              <a:buFont typeface="Arial" panose="020B0604020202020204" pitchFamily="34" charset="0"/>
              <a:buChar char="•"/>
            </a:pPr>
            <a:r>
              <a:rPr lang="de-DE" b="1" i="0" dirty="0">
                <a:solidFill>
                  <a:srgbClr val="CCCCCC"/>
                </a:solidFill>
                <a:effectLst/>
                <a:highlight>
                  <a:srgbClr val="181818"/>
                </a:highlight>
                <a:latin typeface="Segoe WPC"/>
              </a:rPr>
              <a:t>@AbapCatalog.sqlViewName: 'ZC_SALESORDERPR'</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Legt den technischen Namen des generierten SQL-Views in der ABAP-Datenbank fest. Dies ist nützlich, um den View in SQL-Statements direkt anzusprechen.</a:t>
            </a:r>
          </a:p>
          <a:p>
            <a:pPr algn="l">
              <a:buFont typeface="Arial" panose="020B0604020202020204" pitchFamily="34" charset="0"/>
              <a:buChar char="•"/>
            </a:pPr>
            <a:r>
              <a:rPr lang="de-DE" b="1" i="0" dirty="0">
                <a:solidFill>
                  <a:srgbClr val="CCCCCC"/>
                </a:solidFill>
                <a:effectLst/>
                <a:highlight>
                  <a:srgbClr val="181818"/>
                </a:highlight>
                <a:latin typeface="Segoe WPC"/>
              </a:rPr>
              <a:t>@AccessControl.authorizationCheck: #NOT_ALLOWED</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Deaktiviert den automatischen Berechtigungscheck für diesen View. Das bedeutet, dass keine Berechtigungsprüfungen basierend auf den in der ABAP-Entwicklungsumgebung definierten Berechtigungsobjekten durchgeführt werden.</a:t>
            </a:r>
          </a:p>
          <a:p>
            <a:pPr algn="l">
              <a:buFont typeface="Arial" panose="020B0604020202020204" pitchFamily="34" charset="0"/>
              <a:buChar char="•"/>
            </a:pPr>
            <a:r>
              <a:rPr lang="de-DE" b="1" i="0" dirty="0">
                <a:solidFill>
                  <a:srgbClr val="CCCCCC"/>
                </a:solidFill>
                <a:effectLst/>
                <a:highlight>
                  <a:srgbClr val="181818"/>
                </a:highlight>
                <a:latin typeface="Segoe WPC"/>
              </a:rPr>
              <a:t>@EndUserText.label: 'Sales Order </a:t>
            </a:r>
            <a:r>
              <a:rPr lang="de-DE" b="1" i="0" dirty="0" err="1">
                <a:solidFill>
                  <a:srgbClr val="CCCCCC"/>
                </a:solidFill>
                <a:effectLst/>
                <a:highlight>
                  <a:srgbClr val="181818"/>
                </a:highlight>
                <a:latin typeface="Segoe WPC"/>
              </a:rPr>
              <a:t>Product</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Amount</a:t>
            </a:r>
            <a:r>
              <a:rPr lang="de-DE" b="1" i="0" dirty="0">
                <a:solidFill>
                  <a:srgbClr val="CCCCCC"/>
                </a:solidFill>
                <a:effectLst/>
                <a:highlight>
                  <a:srgbClr val="181818"/>
                </a:highlight>
                <a:latin typeface="Segoe WPC"/>
              </a:rPr>
              <a:t> Query'</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Definiert einen benutzerfreundlichen Namen für den View, der in UIs oder als Beschreibung verwendet werden kann.</a:t>
            </a:r>
          </a:p>
          <a:p>
            <a:pPr algn="l">
              <a:buFont typeface="Arial" panose="020B0604020202020204" pitchFamily="34" charset="0"/>
              <a:buChar char="•"/>
            </a:pPr>
            <a:r>
              <a:rPr lang="de-DE" b="1" i="0" dirty="0">
                <a:solidFill>
                  <a:srgbClr val="CCCCCC"/>
                </a:solidFill>
                <a:effectLst/>
                <a:highlight>
                  <a:srgbClr val="181818"/>
                </a:highlight>
                <a:latin typeface="Segoe WPC"/>
              </a:rPr>
              <a:t>@Metadata.ignorePropagatedAnnotations: </a:t>
            </a:r>
            <a:r>
              <a:rPr lang="de-DE" b="1" i="0" dirty="0" err="1">
                <a:solidFill>
                  <a:srgbClr val="CCCCCC"/>
                </a:solidFill>
                <a:effectLst/>
                <a:highlight>
                  <a:srgbClr val="181818"/>
                </a:highlight>
                <a:latin typeface="Segoe WPC"/>
              </a:rPr>
              <a:t>true</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Verhindert, dass Annotationen von den basierenden Views oder Entitäten automatisch übernommen werden. Dies ist nützlich, um die Metadaten des aktuellen Views explizit zu kontrollieren.</a:t>
            </a:r>
          </a:p>
          <a:p>
            <a:pPr algn="l">
              <a:buFont typeface="Arial" panose="020B0604020202020204" pitchFamily="34" charset="0"/>
              <a:buChar char="•"/>
            </a:pPr>
            <a:r>
              <a:rPr lang="de-DE" b="1" i="0" dirty="0">
                <a:solidFill>
                  <a:srgbClr val="CCCCCC"/>
                </a:solidFill>
                <a:effectLst/>
                <a:highlight>
                  <a:srgbClr val="181818"/>
                </a:highlight>
                <a:latin typeface="Segoe WPC"/>
              </a:rPr>
              <a:t>@ObjectModel.supportedCapabilities: [#ANALYTICAL_QUERY]</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Gibt an, dass dieser View analytische Abfragen unterstützt, was bedeutet, dass er für analytische Anwendungen wie Reporting und Datenanalyse optimiert ist.</a:t>
            </a:r>
          </a:p>
          <a:p>
            <a:pPr algn="l">
              <a:buFont typeface="Arial" panose="020B0604020202020204" pitchFamily="34" charset="0"/>
              <a:buChar char="•"/>
            </a:pPr>
            <a:r>
              <a:rPr lang="de-DE" b="1" i="0" dirty="0">
                <a:solidFill>
                  <a:srgbClr val="CCCCCC"/>
                </a:solidFill>
                <a:effectLst/>
                <a:highlight>
                  <a:srgbClr val="181818"/>
                </a:highlight>
                <a:latin typeface="Segoe WPC"/>
              </a:rPr>
              <a:t>@ObjectModel.modelingPattern: #ANALYTICAL_QUERY</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Kennzeichnet den View als Teil eines analytischen Modells, was bestimmte Optimierungen und Funktionen in Analysewerkzeugen ermöglicht.</a:t>
            </a:r>
          </a:p>
          <a:p>
            <a:pPr algn="l">
              <a:buFont typeface="Arial" panose="020B0604020202020204" pitchFamily="34" charset="0"/>
              <a:buChar char="•"/>
            </a:pPr>
            <a:r>
              <a:rPr lang="de-DE" b="1" i="0" dirty="0">
                <a:solidFill>
                  <a:srgbClr val="CCCCCC"/>
                </a:solidFill>
                <a:effectLst/>
                <a:highlight>
                  <a:srgbClr val="181818"/>
                </a:highlight>
                <a:latin typeface="Segoe WPC"/>
              </a:rPr>
              <a:t>@Analytics: { </a:t>
            </a:r>
            <a:r>
              <a:rPr lang="de-DE" b="1" i="0" dirty="0" err="1">
                <a:solidFill>
                  <a:srgbClr val="CCCCCC"/>
                </a:solidFill>
                <a:effectLst/>
                <a:highlight>
                  <a:srgbClr val="181818"/>
                </a:highlight>
                <a:latin typeface="Segoe WPC"/>
              </a:rPr>
              <a:t>query</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true</a:t>
            </a:r>
            <a:r>
              <a:rPr lang="de-DE" b="1" i="0" dirty="0">
                <a:solidFill>
                  <a:srgbClr val="CCCCCC"/>
                </a:solidFill>
                <a:effectLst/>
                <a:highlight>
                  <a:srgbClr val="181818"/>
                </a:highlight>
                <a:latin typeface="Segoe WPC"/>
              </a:rPr>
              <a:t> }</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Aktiviert analytische Funktionen für den View, was ihn für analytische Abfragen und Operationen verfügbar macht.</a:t>
            </a:r>
          </a:p>
          <a:p>
            <a:pPr algn="l">
              <a:buFont typeface="Arial" panose="020B0604020202020204" pitchFamily="34" charset="0"/>
              <a:buChar char="•"/>
            </a:pPr>
            <a:r>
              <a:rPr lang="de-DE" b="1" i="0" dirty="0">
                <a:solidFill>
                  <a:srgbClr val="CCCCCC"/>
                </a:solidFill>
                <a:effectLst/>
                <a:highlight>
                  <a:srgbClr val="181818"/>
                </a:highlight>
                <a:latin typeface="Segoe WPC"/>
              </a:rPr>
              <a:t>@VDM.viewType: #CONSUMPTION</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Klassifiziert den View als einen Konsum-View im Virtual Data Model (VDM) von SAP, was bedeutet, dass er für Endbenutzerabfragen und nicht für weitere Datenverarbeitung oder Transformation vorgesehen ist.</a:t>
            </a:r>
          </a:p>
          <a:p>
            <a:pPr algn="l">
              <a:buFont typeface="Arial" panose="020B0604020202020204" pitchFamily="34" charset="0"/>
              <a:buChar char="•"/>
            </a:pPr>
            <a:r>
              <a:rPr lang="de-DE" b="1" i="0" dirty="0">
                <a:solidFill>
                  <a:srgbClr val="CCCCCC"/>
                </a:solidFill>
                <a:effectLst/>
                <a:highlight>
                  <a:srgbClr val="181818"/>
                </a:highlight>
                <a:latin typeface="Segoe WPC"/>
              </a:rPr>
              <a:t>@Consumption.defaultValue: 'EUR'</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Setzt einen Standardwert für den Parameter </a:t>
            </a:r>
            <a:r>
              <a:rPr lang="de-DE" b="0" i="0" dirty="0" err="1">
                <a:solidFill>
                  <a:srgbClr val="CCCCCC"/>
                </a:solidFill>
                <a:effectLst/>
                <a:highlight>
                  <a:srgbClr val="181818"/>
                </a:highlight>
                <a:latin typeface="Segoe WPC"/>
              </a:rPr>
              <a:t>P_DisplayCurrency</a:t>
            </a:r>
            <a:r>
              <a:rPr lang="de-DE" b="0" i="0" dirty="0">
                <a:solidFill>
                  <a:srgbClr val="CCCCCC"/>
                </a:solidFill>
                <a:effectLst/>
                <a:highlight>
                  <a:srgbClr val="181818"/>
                </a:highlight>
                <a:latin typeface="Segoe WPC"/>
              </a:rPr>
              <a:t>, der in Abfragen verwendet wird, falls kein anderer Wert angegeben ist.</a:t>
            </a:r>
          </a:p>
          <a:p>
            <a:pPr algn="l">
              <a:buFont typeface="Arial" panose="020B0604020202020204" pitchFamily="34" charset="0"/>
              <a:buChar char="•"/>
            </a:pPr>
            <a:r>
              <a:rPr lang="de-DE" b="1" i="0" dirty="0">
                <a:solidFill>
                  <a:srgbClr val="CCCCCC"/>
                </a:solidFill>
                <a:effectLst/>
                <a:highlight>
                  <a:srgbClr val="181818"/>
                </a:highlight>
                <a:latin typeface="Segoe WPC"/>
              </a:rPr>
              <a:t>@AnalyticsDetails.query.axis: #ROWS</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Bestimmt, dass die markierten Felder (hier </a:t>
            </a:r>
            <a:r>
              <a:rPr lang="de-DE" b="0" i="0" dirty="0" err="1">
                <a:solidFill>
                  <a:srgbClr val="CCCCCC"/>
                </a:solidFill>
                <a:effectLst/>
                <a:highlight>
                  <a:srgbClr val="181818"/>
                </a:highlight>
                <a:latin typeface="Segoe WPC"/>
              </a:rPr>
              <a:t>SalesOrder</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SalesOrderItem</a:t>
            </a:r>
            <a:r>
              <a:rPr lang="de-DE" b="0" i="0" dirty="0">
                <a:solidFill>
                  <a:srgbClr val="CCCCCC"/>
                </a:solidFill>
                <a:effectLst/>
                <a:highlight>
                  <a:srgbClr val="181818"/>
                </a:highlight>
                <a:latin typeface="Segoe WPC"/>
              </a:rPr>
              <a:t>) in der Ergebnismenge einer analytischen Abfrage als Zeilen dargestellt werden sollen.</a:t>
            </a:r>
          </a:p>
          <a:p>
            <a:pPr algn="l">
              <a:buFont typeface="Arial" panose="020B0604020202020204" pitchFamily="34" charset="0"/>
              <a:buChar char="•"/>
            </a:pPr>
            <a:r>
              <a:rPr lang="de-DE" b="1" i="0" dirty="0">
                <a:solidFill>
                  <a:srgbClr val="CCCCCC"/>
                </a:solidFill>
                <a:effectLst/>
                <a:highlight>
                  <a:srgbClr val="181818"/>
                </a:highlight>
                <a:latin typeface="Segoe WPC"/>
              </a:rPr>
              <a:t>@Consumption: {</a:t>
            </a:r>
            <a:r>
              <a:rPr lang="de-DE" b="1" i="0" dirty="0" err="1">
                <a:solidFill>
                  <a:srgbClr val="CCCCCC"/>
                </a:solidFill>
                <a:effectLst/>
                <a:highlight>
                  <a:srgbClr val="181818"/>
                </a:highlight>
                <a:latin typeface="Segoe WPC"/>
              </a:rPr>
              <a:t>filter</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selectionType</a:t>
            </a:r>
            <a:r>
              <a:rPr lang="de-DE" b="1" i="0" dirty="0">
                <a:solidFill>
                  <a:srgbClr val="CCCCCC"/>
                </a:solidFill>
                <a:effectLst/>
                <a:highlight>
                  <a:srgbClr val="181818"/>
                </a:highlight>
                <a:latin typeface="Segoe WPC"/>
              </a:rPr>
              <a:t>: #INTERVAL, </a:t>
            </a:r>
            <a:r>
              <a:rPr lang="de-DE" b="1" i="0" dirty="0" err="1">
                <a:solidFill>
                  <a:srgbClr val="CCCCCC"/>
                </a:solidFill>
                <a:effectLst/>
                <a:highlight>
                  <a:srgbClr val="181818"/>
                </a:highlight>
                <a:latin typeface="Segoe WPC"/>
              </a:rPr>
              <a:t>multipleSelections</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true</a:t>
            </a:r>
            <a:r>
              <a:rPr lang="de-DE" b="1" i="0" dirty="0">
                <a:solidFill>
                  <a:srgbClr val="CCCCCC"/>
                </a:solidFill>
                <a:effectLst/>
                <a:highlight>
                  <a:srgbClr val="181818"/>
                </a:highlight>
                <a:latin typeface="Segoe WPC"/>
              </a:rPr>
              <a:t> }}</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Ermöglicht es, dass das Feld (hier </a:t>
            </a:r>
            <a:r>
              <a:rPr lang="de-DE" b="0" i="0" dirty="0" err="1">
                <a:solidFill>
                  <a:srgbClr val="CCCCCC"/>
                </a:solidFill>
                <a:effectLst/>
                <a:highlight>
                  <a:srgbClr val="181818"/>
                </a:highlight>
                <a:latin typeface="Segoe WPC"/>
              </a:rPr>
              <a:t>CreationDate</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in UIs als Filter mit der Möglichkeit zur Auswahl von Intervallen und mehrfachen Auswahlmöglichkeiten dargestellt wird.</a:t>
            </a:r>
          </a:p>
          <a:p>
            <a:pPr algn="l">
              <a:buFont typeface="Arial" panose="020B0604020202020204" pitchFamily="34" charset="0"/>
              <a:buChar char="•"/>
            </a:pPr>
            <a:r>
              <a:rPr lang="de-DE" b="1" i="0" dirty="0">
                <a:solidFill>
                  <a:srgbClr val="CCCCCC"/>
                </a:solidFill>
                <a:effectLst/>
                <a:highlight>
                  <a:srgbClr val="181818"/>
                </a:highlight>
                <a:latin typeface="Segoe WPC"/>
              </a:rPr>
              <a:t>@Semantics.amount.currencyCode: '</a:t>
            </a:r>
            <a:r>
              <a:rPr lang="de-DE" b="1" i="0" dirty="0" err="1">
                <a:solidFill>
                  <a:srgbClr val="CCCCCC"/>
                </a:solidFill>
                <a:effectLst/>
                <a:highlight>
                  <a:srgbClr val="181818"/>
                </a:highlight>
                <a:latin typeface="Segoe WPC"/>
              </a:rPr>
              <a:t>TransactionCurrency</a:t>
            </a:r>
            <a:r>
              <a:rPr lang="de-DE" b="1" i="0" dirty="0">
                <a:solidFill>
                  <a:srgbClr val="CCCCCC"/>
                </a:solidFill>
                <a:effectLst/>
                <a:highlight>
                  <a:srgbClr val="181818"/>
                </a:highlight>
                <a:latin typeface="Segoe WPC"/>
              </a:rPr>
              <a:t>' / '</a:t>
            </a:r>
            <a:r>
              <a:rPr lang="de-DE" b="1" i="0" dirty="0" err="1">
                <a:solidFill>
                  <a:srgbClr val="CCCCCC"/>
                </a:solidFill>
                <a:effectLst/>
                <a:highlight>
                  <a:srgbClr val="181818"/>
                </a:highlight>
                <a:latin typeface="Segoe WPC"/>
              </a:rPr>
              <a:t>DisplayCurrency</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Definiert das Feld als Betragsfeld und ordnet es einer Währung zu (hier </a:t>
            </a:r>
            <a:r>
              <a:rPr lang="de-DE" b="0" i="0" dirty="0" err="1">
                <a:solidFill>
                  <a:srgbClr val="CCCCCC"/>
                </a:solidFill>
                <a:effectLst/>
                <a:highlight>
                  <a:srgbClr val="181818"/>
                </a:highlight>
                <a:latin typeface="Segoe WPC"/>
              </a:rPr>
              <a:t>TransactionCurrency</a:t>
            </a:r>
            <a:r>
              <a:rPr lang="de-DE" b="0" i="0" dirty="0">
                <a:solidFill>
                  <a:srgbClr val="CCCCCC"/>
                </a:solidFill>
                <a:effectLst/>
                <a:highlight>
                  <a:srgbClr val="181818"/>
                </a:highlight>
                <a:latin typeface="Segoe WPC"/>
              </a:rPr>
              <a:t> für </a:t>
            </a:r>
            <a:r>
              <a:rPr lang="de-DE" b="0" i="0" dirty="0" err="1">
                <a:solidFill>
                  <a:srgbClr val="CCCCCC"/>
                </a:solidFill>
                <a:effectLst/>
                <a:highlight>
                  <a:srgbClr val="181818"/>
                </a:highlight>
                <a:latin typeface="Segoe WPC"/>
              </a:rPr>
              <a:t>NetAmount</a:t>
            </a:r>
            <a:r>
              <a:rPr lang="de-DE" b="0" i="0" dirty="0">
                <a:solidFill>
                  <a:srgbClr val="CCCCCC"/>
                </a:solidFill>
                <a:effectLst/>
                <a:highlight>
                  <a:srgbClr val="181818"/>
                </a:highlight>
                <a:latin typeface="Segoe WPC"/>
              </a:rPr>
              <a:t> und </a:t>
            </a:r>
            <a:r>
              <a:rPr lang="de-DE" b="0" i="0" dirty="0" err="1">
                <a:solidFill>
                  <a:srgbClr val="CCCCCC"/>
                </a:solidFill>
                <a:effectLst/>
                <a:highlight>
                  <a:srgbClr val="181818"/>
                </a:highlight>
                <a:latin typeface="Segoe WPC"/>
              </a:rPr>
              <a:t>DisplayCurrency</a:t>
            </a:r>
            <a:r>
              <a:rPr lang="de-DE" b="0" i="0" dirty="0">
                <a:solidFill>
                  <a:srgbClr val="CCCCCC"/>
                </a:solidFill>
                <a:effectLst/>
                <a:highlight>
                  <a:srgbClr val="181818"/>
                </a:highlight>
                <a:latin typeface="Segoe WPC"/>
              </a:rPr>
              <a:t> für </a:t>
            </a:r>
            <a:r>
              <a:rPr lang="de-DE" b="0" i="0" dirty="0" err="1">
                <a:solidFill>
                  <a:srgbClr val="CCCCCC"/>
                </a:solidFill>
                <a:effectLst/>
                <a:highlight>
                  <a:srgbClr val="181818"/>
                </a:highlight>
                <a:latin typeface="Segoe WPC"/>
              </a:rPr>
              <a:t>NetAmountInDisplayCurrency</a:t>
            </a:r>
            <a:r>
              <a:rPr lang="de-DE" b="0" i="0" dirty="0">
                <a:solidFill>
                  <a:srgbClr val="CCCCCC"/>
                </a:solidFill>
                <a:effectLst/>
                <a:highlight>
                  <a:srgbClr val="181818"/>
                </a:highlight>
                <a:latin typeface="Segoe WPC"/>
              </a:rPr>
              <a:t>). Dies ermöglicht es Anwendungen, die Währungsinformationen korrekt zu interpretieren und darzustellen.</a:t>
            </a:r>
          </a:p>
          <a:p>
            <a:pPr algn="l">
              <a:buFont typeface="Arial" panose="020B0604020202020204" pitchFamily="34" charset="0"/>
              <a:buChar char="•"/>
            </a:pPr>
            <a:r>
              <a:rPr lang="de-DE" b="1" i="0" dirty="0">
                <a:solidFill>
                  <a:srgbClr val="CCCCCC"/>
                </a:solidFill>
                <a:effectLst/>
                <a:highlight>
                  <a:srgbClr val="181818"/>
                </a:highlight>
                <a:latin typeface="Segoe WPC"/>
              </a:rPr>
              <a:t>@EndUserText.label: 'Test'</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Definiert einen benutzerfreundlichen Namen für das Feld </a:t>
            </a:r>
            <a:r>
              <a:rPr lang="de-DE" b="0" i="0" dirty="0" err="1">
                <a:solidFill>
                  <a:srgbClr val="CCCCCC"/>
                </a:solidFill>
                <a:effectLst/>
                <a:highlight>
                  <a:srgbClr val="181818"/>
                </a:highlight>
                <a:latin typeface="Segoe WPC"/>
              </a:rPr>
              <a:t>NetAmountInDisplayCurrency</a:t>
            </a:r>
            <a:r>
              <a:rPr lang="de-DE" b="0" i="0" dirty="0">
                <a:solidFill>
                  <a:srgbClr val="CCCCCC"/>
                </a:solidFill>
                <a:effectLst/>
                <a:highlight>
                  <a:srgbClr val="181818"/>
                </a:highlight>
                <a:latin typeface="Segoe WPC"/>
              </a:rPr>
              <a:t>.</a:t>
            </a:r>
          </a:p>
          <a:p>
            <a:pPr algn="l">
              <a:buFont typeface="Arial" panose="020B0604020202020204" pitchFamily="34" charset="0"/>
              <a:buChar char="•"/>
            </a:pPr>
            <a:r>
              <a:rPr lang="de-DE" b="1" i="0" dirty="0">
                <a:solidFill>
                  <a:srgbClr val="CCCCCC"/>
                </a:solidFill>
                <a:effectLst/>
                <a:highlight>
                  <a:srgbClr val="181818"/>
                </a:highlight>
                <a:latin typeface="Segoe WPC"/>
              </a:rPr>
              <a:t>@EndUserText.quickInfo: 'Quick'</a:t>
            </a:r>
            <a:endParaRPr lang="de-DE" b="0" i="0" dirty="0">
              <a:solidFill>
                <a:srgbClr val="CCCCCC"/>
              </a:solidFill>
              <a:effectLst/>
              <a:highlight>
                <a:srgbClr val="181818"/>
              </a:highlight>
              <a:latin typeface="Segoe WPC"/>
            </a:endParaRP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Bietet zusätzliche kurze Informationen oder eine Beschreibung für das Feld </a:t>
            </a:r>
            <a:r>
              <a:rPr lang="de-DE" b="0" i="0" dirty="0" err="1">
                <a:solidFill>
                  <a:srgbClr val="CCCCCC"/>
                </a:solidFill>
                <a:effectLst/>
                <a:highlight>
                  <a:srgbClr val="181818"/>
                </a:highlight>
                <a:latin typeface="Segoe WPC"/>
              </a:rPr>
              <a:t>NetAmountInDisplayCurrency</a:t>
            </a:r>
            <a:r>
              <a:rPr lang="de-DE" b="0" i="0" dirty="0">
                <a:solidFill>
                  <a:srgbClr val="CCCCCC"/>
                </a:solidFill>
                <a:effectLst/>
                <a:highlight>
                  <a:srgbClr val="181818"/>
                </a:highlight>
                <a:latin typeface="Segoe WPC"/>
              </a:rPr>
              <a:t>, die in UIs als Tooltip oder Hilfe angezeigt werden kann.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15</a:t>
            </a:fld>
            <a:endParaRPr lang="de-DE"/>
          </a:p>
        </p:txBody>
      </p:sp>
    </p:spTree>
    <p:extLst>
      <p:ext uri="{BB962C8B-B14F-4D97-AF65-F5344CB8AC3E}">
        <p14:creationId xmlns:p14="http://schemas.microsoft.com/office/powerpoint/2010/main" val="28095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de-DE" b="0" i="0" dirty="0">
                <a:solidFill>
                  <a:srgbClr val="CCCCCC"/>
                </a:solidFill>
                <a:effectLst/>
                <a:highlight>
                  <a:srgbClr val="181818"/>
                </a:highlight>
                <a:latin typeface="Segoe WPC"/>
              </a:rPr>
            </a:br>
            <a:br>
              <a:rPr lang="de-DE" b="0" i="0" dirty="0">
                <a:solidFill>
                  <a:srgbClr val="CCCCCC"/>
                </a:solidFill>
                <a:effectLst/>
                <a:highlight>
                  <a:srgbClr val="181818"/>
                </a:highlight>
                <a:latin typeface="Segoe WPC"/>
              </a:rPr>
            </a:br>
            <a:r>
              <a:rPr lang="de-DE" b="0" i="0" dirty="0">
                <a:solidFill>
                  <a:srgbClr val="CCCCCC"/>
                </a:solidFill>
                <a:effectLst/>
                <a:highlight>
                  <a:srgbClr val="181818"/>
                </a:highlight>
                <a:latin typeface="Segoe WPC"/>
              </a:rPr>
              <a:t>Um den gegebenen CDS View </a:t>
            </a:r>
            <a:r>
              <a:rPr lang="de-DE" dirty="0" err="1"/>
              <a:t>ZI_SalesOrderItemCube</a:t>
            </a:r>
            <a:r>
              <a:rPr lang="de-DE" b="0" i="0" dirty="0">
                <a:solidFill>
                  <a:srgbClr val="CCCCCC"/>
                </a:solidFill>
                <a:effectLst/>
                <a:highlight>
                  <a:srgbClr val="181818"/>
                </a:highlight>
                <a:latin typeface="Segoe WPC"/>
              </a:rPr>
              <a:t> unter Verwendung von Assoziationen für die </a:t>
            </a:r>
            <a:r>
              <a:rPr lang="de-DE" b="0" i="0" dirty="0" err="1">
                <a:solidFill>
                  <a:srgbClr val="CCCCCC"/>
                </a:solidFill>
                <a:effectLst/>
                <a:highlight>
                  <a:srgbClr val="181818"/>
                </a:highlight>
                <a:latin typeface="Segoe WPC"/>
              </a:rPr>
              <a:t>Join</a:t>
            </a:r>
            <a:r>
              <a:rPr lang="de-DE" b="0" i="0" dirty="0">
                <a:solidFill>
                  <a:srgbClr val="CCCCCC"/>
                </a:solidFill>
                <a:effectLst/>
                <a:highlight>
                  <a:srgbClr val="181818"/>
                </a:highlight>
                <a:latin typeface="Segoe WPC"/>
              </a:rPr>
              <a:t>-Bedingungen umzusetzen, folgt hier eine überarbeitete Version des CDS Views. Assoziationen sind besonders nützlich, um Navigationseigenschaften zwischen verschiedenen Entitäten zu definieren, was die Lesbarkeit und Wartbarkeit des Codes verbessert. Für eine Analytical Query sind Assoziationen nicht zwingend erforderlich, aber sie können die Datenmodellierung vereinfachen und die Abfrageeffizienz verbessern, indem sie die Notwendigkeit expliziter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reduzieren.</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dirty="0"/>
            </a:br>
            <a:r>
              <a:rPr lang="en-US" sz="1200" dirty="0"/>
              <a:t>define view entity </a:t>
            </a:r>
            <a:r>
              <a:rPr lang="en-US" sz="1200" dirty="0" err="1"/>
              <a:t>ZI_SalesOrderItemCube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with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@Consumption.defaultValue: 'EUR'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sz="1200" dirty="0" err="1"/>
              <a:t>P_DisplayCurrency</a:t>
            </a:r>
            <a:r>
              <a:rPr lang="en-US" sz="1200" dirty="0"/>
              <a:t> : </a:t>
            </a:r>
            <a:r>
              <a:rPr lang="en-US" sz="1200" dirty="0" err="1"/>
              <a:t>vdm_v_display_currency</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as select from ZI_SalesOrderItem2 as ITEM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association [1..1] to </a:t>
            </a:r>
            <a:r>
              <a:rPr lang="en-US" sz="1200" dirty="0" err="1"/>
              <a:t>ZI_SalesOrder</a:t>
            </a:r>
            <a:r>
              <a:rPr lang="en-US" sz="1200" dirty="0"/>
              <a:t> as _</a:t>
            </a:r>
            <a:r>
              <a:rPr lang="en-US" sz="1200" dirty="0" err="1"/>
              <a:t>SalesOrder</a:t>
            </a:r>
            <a:r>
              <a:rPr lang="en-US" sz="1200" dirty="0"/>
              <a:t> on _</a:t>
            </a:r>
            <a:r>
              <a:rPr lang="en-US" sz="1200" dirty="0" err="1"/>
              <a:t>SalesOrder.SalesOrder</a:t>
            </a:r>
            <a:r>
              <a:rPr lang="en-US" sz="1200" dirty="0"/>
              <a:t> = </a:t>
            </a:r>
            <a:r>
              <a:rPr lang="en-US" sz="1200" dirty="0" err="1"/>
              <a:t>ITEM.SalesOrder</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association [1..1] to </a:t>
            </a:r>
            <a:r>
              <a:rPr lang="en-US" sz="1200" dirty="0" err="1"/>
              <a:t>ZI_Product</a:t>
            </a:r>
            <a:r>
              <a:rPr lang="en-US" sz="1200" dirty="0"/>
              <a:t> as _Product on _</a:t>
            </a:r>
            <a:r>
              <a:rPr lang="en-US" sz="1200" dirty="0" err="1"/>
              <a:t>Product.Product</a:t>
            </a:r>
            <a:r>
              <a:rPr lang="en-US" sz="1200" dirty="0"/>
              <a:t> = </a:t>
            </a:r>
            <a:r>
              <a:rPr lang="en-US" sz="1200" dirty="0" err="1"/>
              <a:t>ITEM.Product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CCCCCC"/>
                </a:solidFill>
                <a:effectLst/>
                <a:highlight>
                  <a:srgbClr val="181818"/>
                </a:highlight>
                <a:latin typeface="Segoe WPC"/>
              </a:rPr>
              <a:t>  association [1..1] to ZI_PRODUCT12 as _Product on $</a:t>
            </a:r>
            <a:r>
              <a:rPr lang="en-US" b="0" i="0" dirty="0" err="1">
                <a:solidFill>
                  <a:srgbClr val="CCCCCC"/>
                </a:solidFill>
                <a:effectLst/>
                <a:highlight>
                  <a:srgbClr val="181818"/>
                </a:highlight>
                <a:latin typeface="Segoe WPC"/>
              </a:rPr>
              <a:t>projection.Product</a:t>
            </a:r>
            <a:r>
              <a:rPr lang="en-US" b="0" i="0" dirty="0">
                <a:solidFill>
                  <a:srgbClr val="CCCCCC"/>
                </a:solidFill>
                <a:effectLst/>
                <a:highlight>
                  <a:srgbClr val="181818"/>
                </a:highlight>
                <a:latin typeface="Segoe WPC"/>
              </a:rPr>
              <a:t> = _</a:t>
            </a:r>
            <a:r>
              <a:rPr lang="en-US" b="0" i="0" dirty="0" err="1">
                <a:solidFill>
                  <a:srgbClr val="CCCCCC"/>
                </a:solidFill>
                <a:effectLst/>
                <a:highlight>
                  <a:srgbClr val="181818"/>
                </a:highlight>
                <a:latin typeface="Segoe WPC"/>
              </a:rPr>
              <a:t>Product.Product</a:t>
            </a:r>
            <a:br>
              <a:rPr lang="en-US" sz="1200" dirty="0"/>
            </a:br>
            <a:r>
              <a:rPr lang="en-US" sz="1200" dirty="0"/>
              <a:t>{</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3. ) </a:t>
            </a:r>
            <a:r>
              <a:rPr lang="en-US" sz="1200" dirty="0" err="1"/>
              <a:t>Braucht</a:t>
            </a:r>
            <a:r>
              <a:rPr lang="en-US" sz="1200" dirty="0"/>
              <a:t> man </a:t>
            </a:r>
            <a:r>
              <a:rPr lang="en-US" sz="1200" dirty="0" err="1"/>
              <a:t>nicht</a:t>
            </a:r>
            <a:r>
              <a:rPr lang="en-US" sz="1200" dirty="0"/>
              <a:t> – </a:t>
            </a:r>
            <a:r>
              <a:rPr lang="en-US" sz="1200" dirty="0" err="1"/>
              <a:t>Ist</a:t>
            </a:r>
            <a:r>
              <a:rPr lang="en-US" sz="1200" dirty="0"/>
              <a:t> </a:t>
            </a:r>
            <a:r>
              <a:rPr lang="en-US" sz="1200" dirty="0" err="1"/>
              <a:t>ein</a:t>
            </a:r>
            <a:r>
              <a:rPr lang="en-US" sz="1200" dirty="0"/>
              <a:t> Cube</a:t>
            </a:r>
          </a:p>
          <a:p>
            <a:pPr algn="l"/>
            <a:r>
              <a:rPr lang="de-DE" b="1" i="0" dirty="0">
                <a:solidFill>
                  <a:srgbClr val="CCCCCC"/>
                </a:solidFill>
                <a:effectLst/>
                <a:highlight>
                  <a:srgbClr val="181818"/>
                </a:highlight>
                <a:latin typeface="Segoe WPC"/>
              </a:rPr>
              <a:t>Erklärung:</a:t>
            </a:r>
          </a:p>
          <a:p>
            <a:pPr algn="l">
              <a:buFont typeface="Arial" panose="020B0604020202020204" pitchFamily="34" charset="0"/>
              <a:buChar char="•"/>
            </a:pPr>
            <a:r>
              <a:rPr lang="de-DE" b="1" i="0" dirty="0">
                <a:solidFill>
                  <a:srgbClr val="CCCCCC"/>
                </a:solidFill>
                <a:effectLst/>
                <a:highlight>
                  <a:srgbClr val="181818"/>
                </a:highlight>
                <a:latin typeface="Segoe WPC"/>
              </a:rPr>
              <a:t>Assoziationen</a:t>
            </a:r>
            <a:r>
              <a:rPr lang="de-DE" b="0" i="0" dirty="0">
                <a:solidFill>
                  <a:srgbClr val="CCCCCC"/>
                </a:solidFill>
                <a:effectLst/>
                <a:highlight>
                  <a:srgbClr val="181818"/>
                </a:highlight>
                <a:latin typeface="Segoe WPC"/>
              </a:rPr>
              <a:t>: Die </a:t>
            </a:r>
            <a:r>
              <a:rPr lang="de-DE" b="0" i="0" dirty="0" err="1">
                <a:solidFill>
                  <a:srgbClr val="CCCCCC"/>
                </a:solidFill>
                <a:effectLst/>
                <a:highlight>
                  <a:srgbClr val="181818"/>
                </a:highlight>
                <a:latin typeface="Segoe WPC"/>
              </a:rPr>
              <a:t>left</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outer</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to</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one</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join</a:t>
            </a:r>
            <a:r>
              <a:rPr lang="de-DE" b="0" i="0" dirty="0">
                <a:solidFill>
                  <a:srgbClr val="CCCCCC"/>
                </a:solidFill>
                <a:effectLst/>
                <a:highlight>
                  <a:srgbClr val="181818"/>
                </a:highlight>
                <a:latin typeface="Segoe WPC"/>
              </a:rPr>
              <a:t> Bedingungen wurden durch Assoziationen ersetzt (_</a:t>
            </a:r>
            <a:r>
              <a:rPr lang="de-DE" b="0" i="0" dirty="0" err="1">
                <a:solidFill>
                  <a:srgbClr val="CCCCCC"/>
                </a:solidFill>
                <a:effectLst/>
                <a:highlight>
                  <a:srgbClr val="181818"/>
                </a:highlight>
                <a:latin typeface="Segoe WPC"/>
              </a:rPr>
              <a:t>SalesOrder</a:t>
            </a:r>
            <a:r>
              <a:rPr lang="de-DE" b="0" i="0" dirty="0">
                <a:solidFill>
                  <a:srgbClr val="CCCCCC"/>
                </a:solidFill>
                <a:effectLst/>
                <a:highlight>
                  <a:srgbClr val="181818"/>
                </a:highlight>
                <a:latin typeface="Segoe WPC"/>
              </a:rPr>
              <a:t> und _</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Diese Assoziationen ermöglichen es, direkt auf die Attribute der verbundenen Entitäten zuzugreifen, ohne explizite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im </a:t>
            </a:r>
            <a:r>
              <a:rPr lang="de-DE" b="0" i="0" dirty="0" err="1">
                <a:solidFill>
                  <a:srgbClr val="CCCCCC"/>
                </a:solidFill>
                <a:effectLst/>
                <a:highlight>
                  <a:srgbClr val="181818"/>
                </a:highlight>
                <a:latin typeface="Segoe WPC"/>
              </a:rPr>
              <a:t>select</a:t>
            </a:r>
            <a:r>
              <a:rPr lang="de-DE" b="0" i="0" dirty="0">
                <a:solidFill>
                  <a:srgbClr val="CCCCCC"/>
                </a:solidFill>
                <a:effectLst/>
                <a:highlight>
                  <a:srgbClr val="181818"/>
                </a:highlight>
                <a:latin typeface="Segoe WPC"/>
              </a:rPr>
              <a:t>-Teil des Views zu benötigen.</a:t>
            </a:r>
          </a:p>
          <a:p>
            <a:pPr algn="l">
              <a:buFont typeface="Arial" panose="020B0604020202020204" pitchFamily="34" charset="0"/>
              <a:buChar char="•"/>
            </a:pPr>
            <a:r>
              <a:rPr lang="de-DE" b="1" i="0" dirty="0">
                <a:solidFill>
                  <a:srgbClr val="CCCCCC"/>
                </a:solidFill>
                <a:effectLst/>
                <a:highlight>
                  <a:srgbClr val="181818"/>
                </a:highlight>
                <a:latin typeface="Segoe WPC"/>
              </a:rPr>
              <a:t>Navigation</a:t>
            </a:r>
            <a:r>
              <a:rPr lang="de-DE" b="0" i="0" dirty="0">
                <a:solidFill>
                  <a:srgbClr val="CCCCCC"/>
                </a:solidFill>
                <a:effectLst/>
                <a:highlight>
                  <a:srgbClr val="181818"/>
                </a:highlight>
                <a:latin typeface="Segoe WPC"/>
              </a:rPr>
              <a:t>: Durch die Verwendung von Assoziationen können Sie in den Select-Statements einfach auf die Felder der assoziierten Entitäten zugreifen (z.B. _</a:t>
            </a:r>
            <a:r>
              <a:rPr lang="de-DE" b="0" i="0" dirty="0" err="1">
                <a:solidFill>
                  <a:srgbClr val="CCCCCC"/>
                </a:solidFill>
                <a:effectLst/>
                <a:highlight>
                  <a:srgbClr val="181818"/>
                </a:highlight>
                <a:latin typeface="Segoe WPC"/>
              </a:rPr>
              <a:t>SalesOrder.SalesOrderType</a:t>
            </a:r>
            <a:r>
              <a:rPr lang="de-DE" b="0" i="0" dirty="0">
                <a:solidFill>
                  <a:srgbClr val="CCCCCC"/>
                </a:solidFill>
                <a:effectLst/>
                <a:highlight>
                  <a:srgbClr val="181818"/>
                </a:highlight>
                <a:latin typeface="Segoe WPC"/>
              </a:rPr>
              <a:t> und _</a:t>
            </a:r>
            <a:r>
              <a:rPr lang="de-DE" b="0" i="0" dirty="0" err="1">
                <a:solidFill>
                  <a:srgbClr val="CCCCCC"/>
                </a:solidFill>
                <a:effectLst/>
                <a:highlight>
                  <a:srgbClr val="181818"/>
                </a:highlight>
                <a:latin typeface="Segoe WPC"/>
              </a:rPr>
              <a:t>Product.ProductType</a:t>
            </a:r>
            <a:r>
              <a:rPr lang="de-DE" b="0" i="0" dirty="0">
                <a:solidFill>
                  <a:srgbClr val="CCCCCC"/>
                </a:solidFill>
                <a:effectLst/>
                <a:highlight>
                  <a:srgbClr val="181818"/>
                </a:highlight>
                <a:latin typeface="Segoe WPC"/>
              </a:rPr>
              <a:t>), was den Code sauberer und leichter lesbar macht.</a:t>
            </a:r>
          </a:p>
          <a:p>
            <a:pPr algn="l">
              <a:buFont typeface="Arial" panose="020B0604020202020204" pitchFamily="34" charset="0"/>
              <a:buChar char="•"/>
            </a:pPr>
            <a:r>
              <a:rPr lang="de-DE" b="1" i="0" dirty="0">
                <a:solidFill>
                  <a:srgbClr val="CCCCCC"/>
                </a:solidFill>
                <a:effectLst/>
                <a:highlight>
                  <a:srgbClr val="181818"/>
                </a:highlight>
                <a:latin typeface="Segoe WPC"/>
              </a:rPr>
              <a:t>Effizienz und Wartbarkeit</a:t>
            </a:r>
            <a:r>
              <a:rPr lang="de-DE" b="0" i="0" dirty="0">
                <a:solidFill>
                  <a:srgbClr val="CCCCCC"/>
                </a:solidFill>
                <a:effectLst/>
                <a:highlight>
                  <a:srgbClr val="181818"/>
                </a:highlight>
                <a:latin typeface="Segoe WPC"/>
              </a:rPr>
              <a:t>: Assoziationen verbessern nicht nur die Lesbarkeit, sondern können auch die Wartbarkeit des Codes verbessern, da die Beziehungen zwischen den Entitäten klar definiert sind.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16</a:t>
            </a:fld>
            <a:endParaRPr lang="de-DE"/>
          </a:p>
        </p:txBody>
      </p:sp>
    </p:spTree>
    <p:extLst>
      <p:ext uri="{BB962C8B-B14F-4D97-AF65-F5344CB8AC3E}">
        <p14:creationId xmlns:p14="http://schemas.microsoft.com/office/powerpoint/2010/main" val="84464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de.wikipedia.org/wiki/Funktion_(Programmierung)" TargetMode="External"/><Relationship Id="rId3" Type="http://schemas.openxmlformats.org/officeDocument/2006/relationships/hyperlink" Target="https://de.wikipedia.org/wiki/Framework" TargetMode="External"/><Relationship Id="rId7" Type="http://schemas.openxmlformats.org/officeDocument/2006/relationships/hyperlink" Target="https://de.wikipedia.org/wiki/SAP_NetWeaver_Application_Server" TargetMode="External"/><Relationship Id="rId2" Type="http://schemas.openxmlformats.org/officeDocument/2006/relationships/hyperlink" Target="https://de.wikipedia.org/wiki/ABAP" TargetMode="External"/><Relationship Id="rId1" Type="http://schemas.openxmlformats.org/officeDocument/2006/relationships/slideLayout" Target="../slideLayouts/slideLayout2.xml"/><Relationship Id="rId6" Type="http://schemas.openxmlformats.org/officeDocument/2006/relationships/hyperlink" Target="https://de.wikipedia.org/wiki/SAP_HANA" TargetMode="External"/><Relationship Id="rId5" Type="http://schemas.openxmlformats.org/officeDocument/2006/relationships/hyperlink" Target="https://de.wikipedia.org/wiki/Gespeicherte_Prozedur" TargetMode="External"/><Relationship Id="rId10" Type="http://schemas.openxmlformats.org/officeDocument/2006/relationships/image" Target="../media/image12.jpeg"/><Relationship Id="rId4" Type="http://schemas.openxmlformats.org/officeDocument/2006/relationships/hyperlink" Target="https://de.wikipedia.org/wiki/SAP" TargetMode="External"/><Relationship Id="rId9" Type="http://schemas.openxmlformats.org/officeDocument/2006/relationships/hyperlink" Target="https://de.wikipedia.org/w/index.php?title=SQLScript&amp;action=edit&amp;redlink=1"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evelopmentBvise/Schulun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de.wikipedia.org/wiki/ODBC" TargetMode="External"/><Relationship Id="rId13" Type="http://schemas.openxmlformats.org/officeDocument/2006/relationships/hyperlink" Target="https://de.wikipedia.org/wiki/Java_(Technik)" TargetMode="External"/><Relationship Id="rId3" Type="http://schemas.openxmlformats.org/officeDocument/2006/relationships/image" Target="../media/image12.jpeg"/><Relationship Id="rId7" Type="http://schemas.openxmlformats.org/officeDocument/2006/relationships/hyperlink" Target="https://de.wikipedia.org/wiki/CRUD" TargetMode="External"/><Relationship Id="rId12" Type="http://schemas.openxmlformats.org/officeDocument/2006/relationships/hyperlink" Target="https://de.wikipedia.org/wiki/MySQL" TargetMode="External"/><Relationship Id="rId2" Type="http://schemas.openxmlformats.org/officeDocument/2006/relationships/notesSlide" Target="../notesSlides/notesSlide22.xml"/><Relationship Id="rId16" Type="http://schemas.openxmlformats.org/officeDocument/2006/relationships/hyperlink" Target="https://de.wikipedia.org/wiki/Semantik" TargetMode="External"/><Relationship Id="rId1" Type="http://schemas.openxmlformats.org/officeDocument/2006/relationships/slideLayout" Target="../slideLayouts/slideLayout2.xml"/><Relationship Id="rId6" Type="http://schemas.openxmlformats.org/officeDocument/2006/relationships/hyperlink" Target="https://de.wikipedia.org/wiki/Hypertext_Transfer_Protocol" TargetMode="External"/><Relationship Id="rId11" Type="http://schemas.openxmlformats.org/officeDocument/2006/relationships/hyperlink" Target="https://de.wikipedia.org/wiki/Microsoft_Windows_Azure" TargetMode="External"/><Relationship Id="rId5" Type="http://schemas.openxmlformats.org/officeDocument/2006/relationships/hyperlink" Target="https://de.wikipedia.org/wiki/Microsoft" TargetMode="External"/><Relationship Id="rId15" Type="http://schemas.openxmlformats.org/officeDocument/2006/relationships/hyperlink" Target="https://de.wikipedia.org/wiki/Client-Server-Modell" TargetMode="External"/><Relationship Id="rId10" Type="http://schemas.openxmlformats.org/officeDocument/2006/relationships/hyperlink" Target="https://de.wikipedia.org/wiki/Cloud-Computing" TargetMode="External"/><Relationship Id="rId4" Type="http://schemas.openxmlformats.org/officeDocument/2006/relationships/hyperlink" Target="https://de.wikipedia.org/wiki/Microsoft_Open_Specification_Promise" TargetMode="External"/><Relationship Id="rId9" Type="http://schemas.openxmlformats.org/officeDocument/2006/relationships/hyperlink" Target="https://de.wikipedia.org/wiki/JDBC" TargetMode="External"/><Relationship Id="rId14" Type="http://schemas.openxmlformats.org/officeDocument/2006/relationships/hyperlink" Target="https://de.wikipedia.org/wiki/Ruby_on_Rails"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a:solidFill>
                  <a:schemeClr val="tx1">
                    <a:lumMod val="85000"/>
                    <a:lumOff val="15000"/>
                  </a:schemeClr>
                </a:solidFill>
              </a:rPr>
              <a:t>Data Modeling with ABAP Core Data Services</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F1A1B6D-43D2-9CEF-54B1-82D1C81C71E6}"/>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1069E0D-2987-EF78-FAF9-90B03275E84B}"/>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Öffnen der Transaktion /UI2/FLP</a:t>
            </a:r>
          </a:p>
          <a:p>
            <a:pPr marL="457200" indent="-457200">
              <a:buAutoNum type="arabicPeriod"/>
            </a:pPr>
            <a:r>
              <a:rPr lang="de-DE" sz="2200" dirty="0"/>
              <a:t>Anmelden im Mandanten 840</a:t>
            </a:r>
          </a:p>
          <a:p>
            <a:pPr marL="457200" indent="-457200">
              <a:buAutoNum type="arabicPeriod"/>
            </a:pPr>
            <a:r>
              <a:rPr lang="de-DE" sz="2200" dirty="0"/>
              <a:t>Aufrufen des App Finders</a:t>
            </a:r>
          </a:p>
          <a:p>
            <a:pPr marL="457200" indent="-457200">
              <a:buAutoNum type="arabicPeriod"/>
            </a:pPr>
            <a:r>
              <a:rPr lang="de-DE" sz="2200" dirty="0"/>
              <a:t>Eventuell hinzufügen des Query Viewers (View Browser) zur Startseite</a:t>
            </a:r>
          </a:p>
          <a:p>
            <a:pPr marL="457200" indent="-457200">
              <a:buAutoNum type="arabicPeriod"/>
            </a:pPr>
            <a:r>
              <a:rPr lang="de-DE" sz="2200" dirty="0"/>
              <a:t>Ausblick: eigenes </a:t>
            </a:r>
            <a:r>
              <a:rPr lang="de-DE" sz="2200" dirty="0" err="1"/>
              <a:t>Tile</a:t>
            </a:r>
            <a:r>
              <a:rPr lang="de-DE" sz="2200" dirty="0"/>
              <a:t> / Kachel für die Query</a:t>
            </a:r>
          </a:p>
        </p:txBody>
      </p:sp>
    </p:spTree>
    <p:extLst>
      <p:ext uri="{BB962C8B-B14F-4D97-AF65-F5344CB8AC3E}">
        <p14:creationId xmlns:p14="http://schemas.microsoft.com/office/powerpoint/2010/main" val="60167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030D76C-8EC7-33CC-68A2-A34D4085390A}"/>
              </a:ext>
            </a:extLst>
          </p:cNvPr>
          <p:cNvSpPr>
            <a:spLocks noGrp="1"/>
          </p:cNvSpPr>
          <p:nvPr>
            <p:ph type="title"/>
          </p:nvPr>
        </p:nvSpPr>
        <p:spPr>
          <a:xfrm>
            <a:off x="686834" y="591344"/>
            <a:ext cx="3200400" cy="5585619"/>
          </a:xfrm>
        </p:spPr>
        <p:txBody>
          <a:bodyPr>
            <a:normAutofit/>
          </a:bodyPr>
          <a:lstStyle/>
          <a:p>
            <a:r>
              <a:rPr lang="de-DE">
                <a:solidFill>
                  <a:srgbClr val="FFFFFF"/>
                </a:solidFill>
              </a:rPr>
              <a:t>Query Viewer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C9533298-A728-00AB-B486-8F3C5340D0A6}"/>
              </a:ext>
            </a:extLst>
          </p:cNvPr>
          <p:cNvSpPr>
            <a:spLocks noGrp="1"/>
          </p:cNvSpPr>
          <p:nvPr>
            <p:ph idx="1"/>
          </p:nvPr>
        </p:nvSpPr>
        <p:spPr>
          <a:xfrm>
            <a:off x="4447308" y="591344"/>
            <a:ext cx="6906491" cy="5585619"/>
          </a:xfrm>
        </p:spPr>
        <p:txBody>
          <a:bodyPr anchor="ctr">
            <a:normAutofit/>
          </a:bodyPr>
          <a:lstStyle/>
          <a:p>
            <a:r>
              <a:rPr lang="de-DE" dirty="0" err="1"/>
              <a:t>WebDynpro</a:t>
            </a:r>
            <a:r>
              <a:rPr lang="de-DE" dirty="0"/>
              <a:t> Data </a:t>
            </a:r>
            <a:r>
              <a:rPr lang="de-DE" dirty="0" err="1"/>
              <a:t>Grid</a:t>
            </a:r>
            <a:r>
              <a:rPr lang="de-DE" dirty="0"/>
              <a:t> statt UI5 / Fiori</a:t>
            </a:r>
          </a:p>
          <a:p>
            <a:pPr lvl="1"/>
            <a:r>
              <a:rPr lang="de-DE" dirty="0"/>
              <a:t>Verfügbar auf Desktop- und Tablet-Geräten</a:t>
            </a:r>
          </a:p>
          <a:p>
            <a:pPr lvl="1"/>
            <a:r>
              <a:rPr lang="de-DE" dirty="0"/>
              <a:t>Entspricht den Zugänglichkeitsstandards von SAP</a:t>
            </a:r>
          </a:p>
          <a:p>
            <a:pPr lvl="1"/>
            <a:r>
              <a:rPr lang="de-DE" dirty="0"/>
              <a:t>Enthält einen Download im PDF-Format</a:t>
            </a:r>
          </a:p>
          <a:p>
            <a:pPr lvl="1"/>
            <a:r>
              <a:rPr lang="de-DE" dirty="0"/>
              <a:t>Bietet </a:t>
            </a:r>
            <a:r>
              <a:rPr lang="de-DE" dirty="0" err="1"/>
              <a:t>Exception</a:t>
            </a:r>
            <a:r>
              <a:rPr lang="de-DE" dirty="0"/>
              <a:t> Reporting Option zur Definition kundenspezifischer Feldnamen-Mappings mittels </a:t>
            </a:r>
            <a:r>
              <a:rPr lang="de-DE" dirty="0" err="1"/>
              <a:t>BAdI</a:t>
            </a:r>
            <a:endParaRPr lang="de-DE" dirty="0"/>
          </a:p>
          <a:p>
            <a:pPr lvl="1"/>
            <a:r>
              <a:rPr lang="de-DE" dirty="0"/>
              <a:t>Die Filter werden im Kopfbereich einer Data </a:t>
            </a:r>
            <a:r>
              <a:rPr lang="de-DE" dirty="0" err="1"/>
              <a:t>Grid</a:t>
            </a:r>
            <a:r>
              <a:rPr lang="de-DE" dirty="0"/>
              <a:t> App angezeigt und bieten eine enorme Flexibilität (kein Popup)</a:t>
            </a:r>
          </a:p>
          <a:p>
            <a:pPr lvl="1"/>
            <a:r>
              <a:rPr lang="de-DE" dirty="0"/>
              <a:t>Das Navigationspanel kann ausgeblendet werden (mehr Platz auf dem Bildschirm)</a:t>
            </a:r>
          </a:p>
        </p:txBody>
      </p:sp>
    </p:spTree>
    <p:extLst>
      <p:ext uri="{BB962C8B-B14F-4D97-AF65-F5344CB8AC3E}">
        <p14:creationId xmlns:p14="http://schemas.microsoft.com/office/powerpoint/2010/main" val="119871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C255918-AC6E-B8AA-DA85-71F1451F3820}"/>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a:solidFill>
                  <a:schemeClr val="tx1"/>
                </a:solidFill>
                <a:latin typeface="+mj-lt"/>
                <a:ea typeface="+mj-ea"/>
                <a:cs typeface="+mj-cs"/>
              </a:rPr>
              <a:t>Query Viewer</a:t>
            </a:r>
          </a:p>
        </p:txBody>
      </p:sp>
      <p:sp>
        <p:nvSpPr>
          <p:cNvPr id="10" name="Rectangle 9">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74C8CB4-B582-D1E0-6B39-6818889F40B9}"/>
              </a:ext>
            </a:extLst>
          </p:cNvPr>
          <p:cNvSpPr>
            <a:spLocks noGrp="1"/>
          </p:cNvSpPr>
          <p:nvPr>
            <p:ph idx="1"/>
          </p:nvPr>
        </p:nvSpPr>
        <p:spPr>
          <a:xfrm>
            <a:off x="7928114" y="1232452"/>
            <a:ext cx="3200400" cy="3850919"/>
          </a:xfrm>
        </p:spPr>
        <p:txBody>
          <a:bodyPr vert="horz" lIns="91440" tIns="45720" rIns="91440" bIns="45720" rtlCol="0" anchor="b">
            <a:normAutofit/>
          </a:bodyPr>
          <a:lstStyle/>
          <a:p>
            <a:pPr marL="0" indent="0">
              <a:buNone/>
            </a:pPr>
            <a:r>
              <a:rPr lang="en-US" sz="2400" kern="1200" dirty="0" err="1">
                <a:solidFill>
                  <a:srgbClr val="FFFFFF"/>
                </a:solidFill>
                <a:latin typeface="+mn-lt"/>
                <a:ea typeface="+mn-ea"/>
                <a:cs typeface="+mn-cs"/>
              </a:rPr>
              <a:t>Absprünge</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werden</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definiert</a:t>
            </a:r>
            <a:r>
              <a:rPr lang="en-US" sz="2400" kern="1200" dirty="0">
                <a:solidFill>
                  <a:srgbClr val="FFFFFF"/>
                </a:solidFill>
                <a:latin typeface="+mn-lt"/>
                <a:ea typeface="+mn-ea"/>
                <a:cs typeface="+mn-cs"/>
              </a:rPr>
              <a:t> </a:t>
            </a:r>
            <a:r>
              <a:rPr lang="en-US" sz="2400" kern="1200" dirty="0" err="1">
                <a:solidFill>
                  <a:srgbClr val="FFFFFF"/>
                </a:solidFill>
                <a:latin typeface="+mn-lt"/>
                <a:ea typeface="+mn-ea"/>
                <a:cs typeface="+mn-cs"/>
              </a:rPr>
              <a:t>über</a:t>
            </a:r>
            <a:r>
              <a:rPr lang="en-US" sz="2400" kern="1200" dirty="0">
                <a:solidFill>
                  <a:srgbClr val="FFFFFF"/>
                </a:solidFill>
                <a:latin typeface="+mn-lt"/>
                <a:ea typeface="+mn-ea"/>
                <a:cs typeface="+mn-cs"/>
              </a:rPr>
              <a:t> IMG /UI2/SEMOBJ</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89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0D53942-6DF7-E77B-9D98-2B26A209016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err="1">
                <a:solidFill>
                  <a:schemeClr val="tx1"/>
                </a:solidFill>
                <a:latin typeface="+mj-lt"/>
                <a:ea typeface="+mj-ea"/>
                <a:cs typeface="+mj-cs"/>
              </a:rPr>
              <a:t>Grundaufbau</a:t>
            </a:r>
            <a:r>
              <a:rPr lang="en-US" sz="4600" kern="1200" dirty="0">
                <a:solidFill>
                  <a:schemeClr val="tx1"/>
                </a:solidFill>
                <a:latin typeface="+mj-lt"/>
                <a:ea typeface="+mj-ea"/>
                <a:cs typeface="+mj-cs"/>
              </a:rPr>
              <a:t> </a:t>
            </a:r>
            <a:r>
              <a:rPr lang="en-US" sz="4600" kern="1200" dirty="0" err="1">
                <a:solidFill>
                  <a:schemeClr val="tx1"/>
                </a:solidFill>
                <a:latin typeface="+mj-lt"/>
                <a:ea typeface="+mj-ea"/>
                <a:cs typeface="+mj-cs"/>
              </a:rPr>
              <a:t>einer</a:t>
            </a:r>
            <a:r>
              <a:rPr lang="en-US" sz="4600" kern="1200" dirty="0">
                <a:solidFill>
                  <a:schemeClr val="tx1"/>
                </a:solidFill>
                <a:latin typeface="+mj-lt"/>
                <a:ea typeface="+mj-ea"/>
                <a:cs typeface="+mj-cs"/>
              </a:rPr>
              <a:t> Analytical Query </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7BDE1FF-3081-62C7-C003-3C4C8A3446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1494392"/>
            <a:ext cx="7214616" cy="3841784"/>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AA315F32-C064-C053-41F5-CF287C166AFD}"/>
              </a:ext>
            </a:extLst>
          </p:cNvPr>
          <p:cNvSpPr/>
          <p:nvPr/>
        </p:nvSpPr>
        <p:spPr>
          <a:xfrm>
            <a:off x="9930213" y="1005084"/>
            <a:ext cx="2040114" cy="3573516"/>
          </a:xfrm>
          <a:prstGeom prst="rect">
            <a:avLst/>
          </a:prstGeom>
          <a:solidFill>
            <a:schemeClr val="bg2">
              <a:lumMod val="9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03539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DE2429F-AA3D-89DB-2878-AC0C70809E96}"/>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Cube</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4">
            <a:extLst>
              <a:ext uri="{FF2B5EF4-FFF2-40B4-BE49-F238E27FC236}">
                <a16:creationId xmlns:a16="http://schemas.microsoft.com/office/drawing/2014/main" id="{C1FF5EC7-30DD-F685-B0B2-363C175413B9}"/>
              </a:ext>
            </a:extLst>
          </p:cNvPr>
          <p:cNvSpPr>
            <a:spLocks noGrp="1"/>
          </p:cNvSpPr>
          <p:nvPr>
            <p:ph sz="half" idx="1"/>
          </p:nvPr>
        </p:nvSpPr>
        <p:spPr>
          <a:xfrm>
            <a:off x="4654295" y="502920"/>
            <a:ext cx="6894576" cy="1463040"/>
          </a:xfrm>
        </p:spPr>
        <p:txBody>
          <a:bodyPr vert="horz" lIns="91440" tIns="45720" rIns="91440" bIns="45720" rtlCol="0" anchor="ctr">
            <a:normAutofit/>
          </a:bodyPr>
          <a:lstStyle/>
          <a:p>
            <a:pPr marL="457200" indent="-457200">
              <a:buAutoNum type="arabicPeriod"/>
            </a:pPr>
            <a:r>
              <a:rPr lang="en-US" sz="2200" dirty="0" err="1"/>
              <a:t>Ohne</a:t>
            </a:r>
            <a:r>
              <a:rPr lang="en-US" sz="2200" dirty="0"/>
              <a:t> die Annotation der </a:t>
            </a:r>
            <a:r>
              <a:rPr lang="en-US" sz="2200" dirty="0" err="1"/>
              <a:t>Datenkategorie</a:t>
            </a:r>
            <a:r>
              <a:rPr lang="en-US" sz="2200" dirty="0"/>
              <a:t> #Cube </a:t>
            </a:r>
            <a:r>
              <a:rPr lang="en-US" sz="2200" dirty="0" err="1"/>
              <a:t>kann</a:t>
            </a:r>
            <a:r>
              <a:rPr lang="en-US" sz="2200" dirty="0"/>
              <a:t> </a:t>
            </a:r>
            <a:r>
              <a:rPr lang="en-US" sz="2200" dirty="0" err="1"/>
              <a:t>keine</a:t>
            </a:r>
            <a:r>
              <a:rPr lang="en-US" sz="2200" dirty="0"/>
              <a:t> </a:t>
            </a:r>
            <a:r>
              <a:rPr lang="en-US" sz="2200" dirty="0" err="1"/>
              <a:t>Projektion</a:t>
            </a:r>
            <a:r>
              <a:rPr lang="en-US" sz="2200" dirty="0"/>
              <a:t> </a:t>
            </a:r>
            <a:r>
              <a:rPr lang="en-US" sz="2200" dirty="0" err="1"/>
              <a:t>als</a:t>
            </a:r>
            <a:r>
              <a:rPr lang="en-US" sz="2200" dirty="0"/>
              <a:t> Analytical Query </a:t>
            </a:r>
            <a:r>
              <a:rPr lang="en-US" sz="2200" dirty="0" err="1"/>
              <a:t>angelegt</a:t>
            </a:r>
            <a:r>
              <a:rPr lang="en-US" sz="2200" dirty="0"/>
              <a:t> </a:t>
            </a:r>
            <a:r>
              <a:rPr lang="en-US" sz="2200" dirty="0" err="1"/>
              <a:t>werden</a:t>
            </a:r>
            <a:r>
              <a:rPr lang="en-US" sz="2200" dirty="0"/>
              <a:t>.</a:t>
            </a:r>
          </a:p>
          <a:p>
            <a:pPr marL="457200" indent="-457200">
              <a:buAutoNum type="arabicPeriod"/>
            </a:pPr>
            <a:endParaRPr lang="en-US" sz="2200" dirty="0"/>
          </a:p>
        </p:txBody>
      </p:sp>
      <p:pic>
        <p:nvPicPr>
          <p:cNvPr id="7" name="Inhaltsplatzhalter 6">
            <a:extLst>
              <a:ext uri="{FF2B5EF4-FFF2-40B4-BE49-F238E27FC236}">
                <a16:creationId xmlns:a16="http://schemas.microsoft.com/office/drawing/2014/main" id="{C672938B-7B4F-5271-8604-0DD91C5910AD}"/>
              </a:ext>
            </a:extLst>
          </p:cNvPr>
          <p:cNvPicPr>
            <a:picLocks noGrp="1" noChangeAspect="1"/>
          </p:cNvPicPr>
          <p:nvPr>
            <p:ph sz="half" idx="2"/>
          </p:nvPr>
        </p:nvPicPr>
        <p:blipFill>
          <a:blip r:embed="rId2"/>
          <a:stretch>
            <a:fillRect/>
          </a:stretch>
        </p:blipFill>
        <p:spPr>
          <a:xfrm>
            <a:off x="630936" y="3247057"/>
            <a:ext cx="10917936" cy="2047110"/>
          </a:xfrm>
          <a:prstGeom prst="rect">
            <a:avLst/>
          </a:prstGeom>
        </p:spPr>
      </p:pic>
    </p:spTree>
    <p:extLst>
      <p:ext uri="{BB962C8B-B14F-4D97-AF65-F5344CB8AC3E}">
        <p14:creationId xmlns:p14="http://schemas.microsoft.com/office/powerpoint/2010/main" val="3566563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40716FA-38D9-40DF-DD73-986206484DF0}"/>
              </a:ext>
            </a:extLst>
          </p:cNvPr>
          <p:cNvSpPr>
            <a:spLocks noGrp="1"/>
          </p:cNvSpPr>
          <p:nvPr>
            <p:ph type="title"/>
          </p:nvPr>
        </p:nvSpPr>
        <p:spPr>
          <a:xfrm>
            <a:off x="638881" y="457200"/>
            <a:ext cx="10909640" cy="1368614"/>
          </a:xfrm>
        </p:spPr>
        <p:txBody>
          <a:bodyPr vert="horz" lIns="91440" tIns="45720" rIns="91440" bIns="45720" rtlCol="0" anchor="ctr">
            <a:normAutofit fontScale="90000"/>
          </a:bodyPr>
          <a:lstStyle/>
          <a:p>
            <a:pPr algn="ctr"/>
            <a:br>
              <a:rPr lang="en-US" sz="6600" dirty="0"/>
            </a:br>
            <a:br>
              <a:rPr lang="en-US" sz="6600" dirty="0"/>
            </a:br>
            <a:r>
              <a:rPr lang="en-US" sz="6600" dirty="0"/>
              <a:t>Analytical Query:</a:t>
            </a:r>
            <a:br>
              <a:rPr lang="en-US" sz="6600" dirty="0"/>
            </a:br>
            <a:r>
              <a:rPr lang="en-US" sz="6600" dirty="0"/>
              <a:t>Neu vs. alt</a:t>
            </a:r>
            <a:br>
              <a:rPr lang="en-US" sz="6600" dirty="0"/>
            </a:br>
            <a:br>
              <a:rPr lang="en-US" sz="6600" dirty="0"/>
            </a:br>
            <a:endParaRPr lang="en-US" sz="6600" dirty="0"/>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nhaltsplatzhalter 5">
            <a:extLst>
              <a:ext uri="{FF2B5EF4-FFF2-40B4-BE49-F238E27FC236}">
                <a16:creationId xmlns:a16="http://schemas.microsoft.com/office/drawing/2014/main" id="{B977DBCB-374E-5E91-F0D4-B73340057887}"/>
              </a:ext>
            </a:extLst>
          </p:cNvPr>
          <p:cNvPicPr>
            <a:picLocks noGrp="1" noChangeAspect="1"/>
          </p:cNvPicPr>
          <p:nvPr>
            <p:ph sz="half" idx="2"/>
          </p:nvPr>
        </p:nvPicPr>
        <p:blipFill>
          <a:blip r:embed="rId3"/>
          <a:stretch>
            <a:fillRect/>
          </a:stretch>
        </p:blipFill>
        <p:spPr>
          <a:xfrm>
            <a:off x="320040" y="3420877"/>
            <a:ext cx="5614416" cy="2049262"/>
          </a:xfrm>
          <a:prstGeom prst="rect">
            <a:avLst/>
          </a:prstGeom>
        </p:spPr>
      </p:pic>
      <p:pic>
        <p:nvPicPr>
          <p:cNvPr id="7" name="Inhaltsplatzhalter 6">
            <a:extLst>
              <a:ext uri="{FF2B5EF4-FFF2-40B4-BE49-F238E27FC236}">
                <a16:creationId xmlns:a16="http://schemas.microsoft.com/office/drawing/2014/main" id="{647F63B6-6A0C-4E73-8DAB-1C1449D05D2E}"/>
              </a:ext>
            </a:extLst>
          </p:cNvPr>
          <p:cNvPicPr>
            <a:picLocks noGrp="1" noChangeAspect="1"/>
          </p:cNvPicPr>
          <p:nvPr>
            <p:ph sz="quarter" idx="4"/>
          </p:nvPr>
        </p:nvPicPr>
        <p:blipFill>
          <a:blip r:embed="rId4"/>
          <a:stretch>
            <a:fillRect/>
          </a:stretch>
        </p:blipFill>
        <p:spPr>
          <a:xfrm>
            <a:off x="6254496" y="3701598"/>
            <a:ext cx="5614416" cy="1487820"/>
          </a:xfrm>
          <a:prstGeom prst="rect">
            <a:avLst/>
          </a:prstGeom>
        </p:spPr>
      </p:pic>
    </p:spTree>
    <p:extLst>
      <p:ext uri="{BB962C8B-B14F-4D97-AF65-F5344CB8AC3E}">
        <p14:creationId xmlns:p14="http://schemas.microsoft.com/office/powerpoint/2010/main" val="139832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el 6">
            <a:extLst>
              <a:ext uri="{FF2B5EF4-FFF2-40B4-BE49-F238E27FC236}">
                <a16:creationId xmlns:a16="http://schemas.microsoft.com/office/drawing/2014/main" id="{08EA1D79-FA18-2FD3-7F16-D42CAC7E3E9C}"/>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Hands on</a:t>
            </a:r>
          </a:p>
        </p:txBody>
      </p:sp>
      <p:sp>
        <p:nvSpPr>
          <p:cNvPr id="1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nhaltsplatzhalter 7">
            <a:extLst>
              <a:ext uri="{FF2B5EF4-FFF2-40B4-BE49-F238E27FC236}">
                <a16:creationId xmlns:a16="http://schemas.microsoft.com/office/drawing/2014/main" id="{7097558A-0BC2-F339-686B-C613043252AC}"/>
              </a:ext>
            </a:extLst>
          </p:cNvPr>
          <p:cNvSpPr>
            <a:spLocks noGrp="1"/>
          </p:cNvSpPr>
          <p:nvPr>
            <p:ph sz="half" idx="1"/>
          </p:nvPr>
        </p:nvSpPr>
        <p:spPr>
          <a:xfrm>
            <a:off x="4654295" y="502920"/>
            <a:ext cx="6894576" cy="1463040"/>
          </a:xfrm>
        </p:spPr>
        <p:txBody>
          <a:bodyPr vert="horz" lIns="91440" tIns="45720" rIns="91440" bIns="45720" rtlCol="0" anchor="ctr">
            <a:normAutofit/>
          </a:bodyPr>
          <a:lstStyle/>
          <a:p>
            <a:pPr marL="342900" indent="-342900">
              <a:buAutoNum type="arabicPeriod"/>
            </a:pPr>
            <a:r>
              <a:rPr lang="en-US" sz="1500" dirty="0" err="1"/>
              <a:t>Lege</a:t>
            </a:r>
            <a:r>
              <a:rPr lang="en-US" sz="1500" dirty="0"/>
              <a:t> </a:t>
            </a:r>
            <a:r>
              <a:rPr lang="en-US" sz="1500" dirty="0" err="1"/>
              <a:t>eine</a:t>
            </a:r>
            <a:r>
              <a:rPr lang="en-US" sz="1500" dirty="0"/>
              <a:t> View der </a:t>
            </a:r>
            <a:r>
              <a:rPr lang="en-US" sz="1500" dirty="0" err="1"/>
              <a:t>Datenkategorie</a:t>
            </a:r>
            <a:r>
              <a:rPr lang="en-US" sz="1500" dirty="0"/>
              <a:t> Cube an.</a:t>
            </a:r>
          </a:p>
          <a:p>
            <a:pPr marL="342900" indent="-342900">
              <a:buAutoNum type="arabicPeriod"/>
            </a:pPr>
            <a:r>
              <a:rPr lang="en-US" sz="1500" dirty="0" err="1"/>
              <a:t>Nutze</a:t>
            </a:r>
            <a:r>
              <a:rPr lang="en-US" sz="1500" dirty="0"/>
              <a:t> den Select </a:t>
            </a:r>
            <a:r>
              <a:rPr lang="en-US" sz="1500" dirty="0" err="1"/>
              <a:t>aus</a:t>
            </a:r>
            <a:r>
              <a:rPr lang="en-US" sz="1500" dirty="0"/>
              <a:t> dem Code Snippet </a:t>
            </a:r>
            <a:r>
              <a:rPr lang="en-US" sz="1500" dirty="0" err="1"/>
              <a:t>inkl</a:t>
            </a:r>
            <a:r>
              <a:rPr lang="en-US" sz="1500" dirty="0"/>
              <a:t>. </a:t>
            </a:r>
            <a:r>
              <a:rPr lang="en-US" sz="1500" dirty="0" err="1"/>
              <a:t>Assoziationen</a:t>
            </a:r>
            <a:r>
              <a:rPr lang="en-US" sz="1500" dirty="0"/>
              <a:t>.</a:t>
            </a:r>
          </a:p>
          <a:p>
            <a:pPr marL="342900" indent="-342900">
              <a:buAutoNum type="arabicPeriod"/>
            </a:pPr>
            <a:r>
              <a:rPr lang="en-US" sz="1500" dirty="0" err="1"/>
              <a:t>Kannst</a:t>
            </a:r>
            <a:r>
              <a:rPr lang="en-US" sz="1500" dirty="0"/>
              <a:t> du die Join </a:t>
            </a:r>
            <a:r>
              <a:rPr lang="en-US" sz="1500" dirty="0" err="1"/>
              <a:t>Bedingungen</a:t>
            </a:r>
            <a:r>
              <a:rPr lang="en-US" sz="1500" dirty="0"/>
              <a:t> </a:t>
            </a:r>
            <a:r>
              <a:rPr lang="en-US" sz="1500" dirty="0" err="1"/>
              <a:t>als</a:t>
            </a:r>
            <a:r>
              <a:rPr lang="en-US" sz="1500" dirty="0"/>
              <a:t> </a:t>
            </a:r>
            <a:r>
              <a:rPr lang="en-US" sz="1500" dirty="0" err="1"/>
              <a:t>Assoziationen</a:t>
            </a:r>
            <a:r>
              <a:rPr lang="en-US" sz="1500" dirty="0"/>
              <a:t> </a:t>
            </a:r>
            <a:r>
              <a:rPr lang="en-US" sz="1500" dirty="0" err="1"/>
              <a:t>umsetzen</a:t>
            </a:r>
            <a:r>
              <a:rPr lang="en-US" sz="1500" dirty="0"/>
              <a:t>? Oder </a:t>
            </a:r>
            <a:r>
              <a:rPr lang="en-US" sz="1500" dirty="0" err="1"/>
              <a:t>braucht</a:t>
            </a:r>
            <a:r>
              <a:rPr lang="en-US" sz="1500" dirty="0"/>
              <a:t> es die </a:t>
            </a:r>
            <a:r>
              <a:rPr lang="en-US" sz="1500" dirty="0" err="1"/>
              <a:t>Assoziationen</a:t>
            </a:r>
            <a:r>
              <a:rPr lang="en-US" sz="1500" dirty="0"/>
              <a:t> </a:t>
            </a:r>
            <a:r>
              <a:rPr lang="en-US" sz="1500" dirty="0" err="1"/>
              <a:t>überhaupt</a:t>
            </a:r>
            <a:r>
              <a:rPr lang="en-US" sz="1500" dirty="0"/>
              <a:t>? </a:t>
            </a:r>
            <a:r>
              <a:rPr lang="en-US" sz="1500" dirty="0" err="1"/>
              <a:t>Nutze</a:t>
            </a:r>
            <a:r>
              <a:rPr lang="en-US" sz="1500" dirty="0"/>
              <a:t> die Data Preview </a:t>
            </a:r>
            <a:r>
              <a:rPr lang="en-US" sz="1500" dirty="0" err="1"/>
              <a:t>als</a:t>
            </a:r>
            <a:r>
              <a:rPr lang="en-US" sz="1500" dirty="0"/>
              <a:t> </a:t>
            </a:r>
            <a:r>
              <a:rPr lang="en-US" sz="1500" dirty="0" err="1"/>
              <a:t>Hilfe</a:t>
            </a:r>
            <a:r>
              <a:rPr lang="en-US" sz="1500" dirty="0"/>
              <a:t>.</a:t>
            </a:r>
          </a:p>
        </p:txBody>
      </p:sp>
      <p:pic>
        <p:nvPicPr>
          <p:cNvPr id="10" name="Inhaltsplatzhalter 9">
            <a:extLst>
              <a:ext uri="{FF2B5EF4-FFF2-40B4-BE49-F238E27FC236}">
                <a16:creationId xmlns:a16="http://schemas.microsoft.com/office/drawing/2014/main" id="{13E4A5E3-3CA2-4364-DE87-C20FF245F6BA}"/>
              </a:ext>
            </a:extLst>
          </p:cNvPr>
          <p:cNvPicPr>
            <a:picLocks noGrp="1" noChangeAspect="1"/>
          </p:cNvPicPr>
          <p:nvPr>
            <p:ph sz="half" idx="2"/>
          </p:nvPr>
        </p:nvPicPr>
        <p:blipFill>
          <a:blip r:embed="rId3"/>
          <a:stretch>
            <a:fillRect/>
          </a:stretch>
        </p:blipFill>
        <p:spPr>
          <a:xfrm>
            <a:off x="630936" y="3792953"/>
            <a:ext cx="10917936" cy="955317"/>
          </a:xfrm>
          <a:prstGeom prst="rect">
            <a:avLst/>
          </a:prstGeom>
        </p:spPr>
      </p:pic>
    </p:spTree>
    <p:extLst>
      <p:ext uri="{BB962C8B-B14F-4D97-AF65-F5344CB8AC3E}">
        <p14:creationId xmlns:p14="http://schemas.microsoft.com/office/powerpoint/2010/main" val="386963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2D00F3E2-1518-BA2B-EC52-FA2B34058E99}"/>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F5B239B6-7189-8760-A372-1D33D09C26F8}"/>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Lege eine </a:t>
            </a:r>
            <a:r>
              <a:rPr lang="de-DE" sz="2200" dirty="0" err="1"/>
              <a:t>Consumption</a:t>
            </a:r>
            <a:r>
              <a:rPr lang="de-DE" sz="2200" dirty="0"/>
              <a:t> View als Query an.</a:t>
            </a:r>
          </a:p>
          <a:p>
            <a:pPr marL="457200" indent="-457200">
              <a:buAutoNum type="arabicPeriod"/>
            </a:pPr>
            <a:r>
              <a:rPr lang="de-DE" sz="2200" dirty="0"/>
              <a:t>Kontrolliere diese mittels Query Viewer.</a:t>
            </a:r>
          </a:p>
          <a:p>
            <a:pPr marL="457200" indent="-457200">
              <a:buAutoNum type="arabicPeriod"/>
            </a:pPr>
            <a:r>
              <a:rPr lang="de-DE" sz="2200" dirty="0"/>
              <a:t>Werden die Felder als KPI / Kennzahlen korrekt angezeigt? Falls nein, prüfe die </a:t>
            </a:r>
            <a:r>
              <a:rPr lang="de-DE" sz="2200" dirty="0">
                <a:effectLst/>
                <a:latin typeface="Courier New" panose="02070309020205020404" pitchFamily="49" charset="0"/>
                <a:cs typeface="Courier New" panose="02070309020205020404" pitchFamily="49" charset="0"/>
              </a:rPr>
              <a:t>@Semantics</a:t>
            </a:r>
          </a:p>
          <a:p>
            <a:endParaRPr lang="de-DE" sz="2200" dirty="0">
              <a:latin typeface="Courier New" panose="02070309020205020404" pitchFamily="49" charset="0"/>
              <a:cs typeface="Courier New" panose="02070309020205020404" pitchFamily="49" charset="0"/>
            </a:endParaRPr>
          </a:p>
          <a:p>
            <a:r>
              <a:rPr lang="de-DE" sz="2200" dirty="0">
                <a:latin typeface="Courier New" panose="02070309020205020404" pitchFamily="49" charset="0"/>
                <a:cs typeface="Courier New" panose="02070309020205020404" pitchFamily="49" charset="0"/>
              </a:rPr>
              <a:t>Wenn nicht als Kennzahlen definiert, werden sich nicht als solche angezeigt</a:t>
            </a:r>
            <a:endParaRPr lang="de-DE" sz="2200" dirty="0"/>
          </a:p>
        </p:txBody>
      </p:sp>
    </p:spTree>
    <p:extLst>
      <p:ext uri="{BB962C8B-B14F-4D97-AF65-F5344CB8AC3E}">
        <p14:creationId xmlns:p14="http://schemas.microsoft.com/office/powerpoint/2010/main" val="261489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44B7DFC-BC37-6063-0340-A0A75D0EC9C2}"/>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Hands On</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14B8C1E-311F-E76C-BD8C-2797E55FE2E7}"/>
              </a:ext>
            </a:extLst>
          </p:cNvPr>
          <p:cNvSpPr>
            <a:spLocks noGrp="1"/>
          </p:cNvSpPr>
          <p:nvPr>
            <p:ph sz="half" idx="1"/>
          </p:nvPr>
        </p:nvSpPr>
        <p:spPr>
          <a:xfrm>
            <a:off x="4654295" y="502920"/>
            <a:ext cx="6894576" cy="1463040"/>
          </a:xfrm>
        </p:spPr>
        <p:txBody>
          <a:bodyPr vert="horz" lIns="91440" tIns="45720" rIns="91440" bIns="45720" rtlCol="0" anchor="ctr">
            <a:normAutofit fontScale="92500" lnSpcReduction="20000"/>
          </a:bodyPr>
          <a:lstStyle/>
          <a:p>
            <a:pPr marL="342900" indent="-342900">
              <a:buAutoNum type="arabicPeriod"/>
            </a:pPr>
            <a:r>
              <a:rPr lang="en-US" sz="1400" dirty="0" err="1"/>
              <a:t>Nutze</a:t>
            </a:r>
            <a:r>
              <a:rPr lang="en-US" sz="1400" dirty="0"/>
              <a:t> die CDS Function </a:t>
            </a:r>
            <a:r>
              <a:rPr lang="en-US" sz="1400" dirty="0" err="1"/>
              <a:t>Währungsumrechnung</a:t>
            </a:r>
            <a:r>
              <a:rPr lang="en-US" sz="1400" dirty="0"/>
              <a:t> </a:t>
            </a:r>
            <a:r>
              <a:rPr lang="en-US" sz="1400" dirty="0" err="1"/>
              <a:t>im</a:t>
            </a:r>
            <a:r>
              <a:rPr lang="en-US" sz="1400" dirty="0"/>
              <a:t> Cube.</a:t>
            </a:r>
          </a:p>
          <a:p>
            <a:pPr marL="342900" indent="-342900">
              <a:buAutoNum type="arabicPeriod"/>
            </a:pPr>
            <a:r>
              <a:rPr lang="en-US" sz="1400" dirty="0" err="1"/>
              <a:t>Verwende</a:t>
            </a:r>
            <a:r>
              <a:rPr lang="en-US" sz="1400" dirty="0"/>
              <a:t> </a:t>
            </a:r>
            <a:r>
              <a:rPr lang="en-US" sz="1400" dirty="0" err="1"/>
              <a:t>einen</a:t>
            </a:r>
            <a:r>
              <a:rPr lang="en-US" sz="1400" dirty="0"/>
              <a:t> Parameter </a:t>
            </a:r>
            <a:r>
              <a:rPr lang="en-US" sz="1400" dirty="0" err="1"/>
              <a:t>vom</a:t>
            </a:r>
            <a:r>
              <a:rPr lang="en-US" sz="1400" dirty="0"/>
              <a:t> </a:t>
            </a:r>
            <a:r>
              <a:rPr lang="en-US" sz="1400" dirty="0" err="1"/>
              <a:t>Datentyp</a:t>
            </a:r>
            <a:r>
              <a:rPr lang="en-US" sz="1400" dirty="0"/>
              <a:t> </a:t>
            </a:r>
            <a:r>
              <a:rPr lang="en-US" sz="1400" dirty="0" err="1"/>
              <a:t>vdm_v_display_currency</a:t>
            </a:r>
            <a:r>
              <a:rPr lang="en-US" sz="1400" dirty="0"/>
              <a:t> um die </a:t>
            </a:r>
            <a:r>
              <a:rPr lang="en-US" sz="1400" dirty="0" err="1"/>
              <a:t>Währung</a:t>
            </a:r>
            <a:r>
              <a:rPr lang="en-US" sz="1400" dirty="0"/>
              <a:t> </a:t>
            </a:r>
            <a:r>
              <a:rPr lang="en-US" sz="1400" dirty="0" err="1"/>
              <a:t>zu</a:t>
            </a:r>
            <a:r>
              <a:rPr lang="en-US" sz="1400" dirty="0"/>
              <a:t> </a:t>
            </a:r>
            <a:r>
              <a:rPr lang="en-US" sz="1400" dirty="0" err="1"/>
              <a:t>übergeben</a:t>
            </a:r>
            <a:r>
              <a:rPr lang="en-US" sz="1400" dirty="0"/>
              <a:t>.</a:t>
            </a:r>
          </a:p>
          <a:p>
            <a:pPr marL="342900" indent="-342900">
              <a:buAutoNum type="arabicPeriod"/>
            </a:pPr>
            <a:r>
              <a:rPr lang="en-US" sz="1400" dirty="0" err="1"/>
              <a:t>Vergesse</a:t>
            </a:r>
            <a:r>
              <a:rPr lang="en-US" sz="1400" dirty="0"/>
              <a:t> </a:t>
            </a:r>
            <a:r>
              <a:rPr lang="en-US" sz="1400" dirty="0" err="1"/>
              <a:t>nicht</a:t>
            </a:r>
            <a:r>
              <a:rPr lang="en-US" sz="1400" dirty="0"/>
              <a:t> das </a:t>
            </a:r>
            <a:r>
              <a:rPr lang="en-US" sz="1400" dirty="0" err="1"/>
              <a:t>Währungsfeld</a:t>
            </a:r>
            <a:r>
              <a:rPr lang="en-US" sz="1400" dirty="0"/>
              <a:t> </a:t>
            </a:r>
            <a:r>
              <a:rPr lang="en-US" sz="1400" dirty="0" err="1"/>
              <a:t>mittels</a:t>
            </a:r>
            <a:r>
              <a:rPr lang="en-US" sz="1400" dirty="0"/>
              <a:t> </a:t>
            </a:r>
            <a:r>
              <a:rPr lang="en-US" sz="1400" dirty="0">
                <a:effectLst/>
                <a:latin typeface="Courier New" panose="02070309020205020404" pitchFamily="49" charset="0"/>
                <a:cs typeface="Courier New" panose="02070309020205020404" pitchFamily="49" charset="0"/>
              </a:rPr>
              <a:t>@Semantics</a:t>
            </a:r>
            <a:r>
              <a:rPr lang="en-US" sz="1400" dirty="0">
                <a:latin typeface="Courier New" panose="02070309020205020404" pitchFamily="49" charset="0"/>
                <a:cs typeface="Courier New" panose="02070309020205020404" pitchFamily="49" charset="0"/>
              </a:rPr>
              <a:t> </a:t>
            </a:r>
            <a:r>
              <a:rPr lang="en-US" sz="1400" dirty="0" err="1"/>
              <a:t>zu</a:t>
            </a:r>
            <a:r>
              <a:rPr lang="en-US" sz="1400" dirty="0"/>
              <a:t> </a:t>
            </a:r>
            <a:r>
              <a:rPr lang="en-US" sz="1400" dirty="0" err="1"/>
              <a:t>Verknüpfen</a:t>
            </a:r>
            <a:r>
              <a:rPr lang="en-US" sz="1400" dirty="0"/>
              <a:t>.</a:t>
            </a:r>
          </a:p>
          <a:p>
            <a:pPr marL="342900" indent="-342900">
              <a:buAutoNum type="arabicPeriod"/>
            </a:pPr>
            <a:r>
              <a:rPr lang="en-US" sz="1400" dirty="0"/>
              <a:t>Muss der Parameter </a:t>
            </a:r>
            <a:r>
              <a:rPr lang="en-US" sz="1400" dirty="0" err="1"/>
              <a:t>ebenfalls</a:t>
            </a:r>
            <a:r>
              <a:rPr lang="en-US" sz="1400" dirty="0"/>
              <a:t> in der Consumption View </a:t>
            </a:r>
            <a:r>
              <a:rPr lang="en-US" sz="1400" dirty="0" err="1"/>
              <a:t>angegeben</a:t>
            </a:r>
            <a:r>
              <a:rPr lang="en-US" sz="1400" dirty="0"/>
              <a:t> </a:t>
            </a:r>
            <a:r>
              <a:rPr lang="en-US" sz="1400" dirty="0" err="1"/>
              <a:t>werden</a:t>
            </a:r>
            <a:r>
              <a:rPr lang="en-US" sz="1400" dirty="0"/>
              <a:t>? – Ja</a:t>
            </a:r>
          </a:p>
          <a:p>
            <a:pPr marL="342900" indent="-342900">
              <a:buAutoNum type="arabicPeriod"/>
            </a:pPr>
            <a:r>
              <a:rPr lang="en-US" sz="1400" dirty="0" err="1"/>
              <a:t>Füge</a:t>
            </a:r>
            <a:r>
              <a:rPr lang="en-US" sz="1400" dirty="0"/>
              <a:t> Default Values </a:t>
            </a:r>
            <a:r>
              <a:rPr lang="en-US" sz="1400" dirty="0" err="1"/>
              <a:t>hinzu</a:t>
            </a:r>
            <a:r>
              <a:rPr lang="en-US" sz="1400" dirty="0"/>
              <a:t>: </a:t>
            </a:r>
            <a:r>
              <a:rPr lang="en-US" sz="1400" dirty="0">
                <a:latin typeface="Courier New" panose="02070309020205020404" pitchFamily="49" charset="0"/>
                <a:cs typeface="Courier New" panose="02070309020205020404" pitchFamily="49" charset="0"/>
              </a:rPr>
              <a:t>@Consumption.defaultValue: 'EUR‘</a:t>
            </a:r>
          </a:p>
        </p:txBody>
      </p:sp>
      <p:pic>
        <p:nvPicPr>
          <p:cNvPr id="5" name="Inhaltsplatzhalter 4">
            <a:extLst>
              <a:ext uri="{FF2B5EF4-FFF2-40B4-BE49-F238E27FC236}">
                <a16:creationId xmlns:a16="http://schemas.microsoft.com/office/drawing/2014/main" id="{C131FE73-D960-565A-B01E-972AE5540972}"/>
              </a:ext>
            </a:extLst>
          </p:cNvPr>
          <p:cNvPicPr>
            <a:picLocks noGrp="1" noChangeAspect="1"/>
          </p:cNvPicPr>
          <p:nvPr>
            <p:ph sz="half" idx="2"/>
          </p:nvPr>
        </p:nvPicPr>
        <p:blipFill>
          <a:blip r:embed="rId3"/>
          <a:stretch>
            <a:fillRect/>
          </a:stretch>
        </p:blipFill>
        <p:spPr>
          <a:xfrm>
            <a:off x="630936" y="2523742"/>
            <a:ext cx="10917936" cy="3493739"/>
          </a:xfrm>
          <a:prstGeom prst="rect">
            <a:avLst/>
          </a:prstGeom>
        </p:spPr>
      </p:pic>
    </p:spTree>
    <p:extLst>
      <p:ext uri="{BB962C8B-B14F-4D97-AF65-F5344CB8AC3E}">
        <p14:creationId xmlns:p14="http://schemas.microsoft.com/office/powerpoint/2010/main" val="341653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4980AC8-362D-6CFC-D072-E38A140E788B}"/>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0886986-6CF9-B500-F815-BF75BB742D23}"/>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Nutze die folgende Filter Annotation in deiner </a:t>
            </a:r>
            <a:r>
              <a:rPr lang="de-DE" sz="2200" dirty="0" err="1"/>
              <a:t>Consumption</a:t>
            </a:r>
            <a:r>
              <a:rPr lang="de-DE" sz="2200" dirty="0"/>
              <a:t> View für vier sinnvolle Felder. Nutze die unterschiedlichen Selektionstypen.</a:t>
            </a:r>
          </a:p>
          <a:p>
            <a:pPr marL="457200" indent="-457200">
              <a:buAutoNum type="arabicPeriod"/>
            </a:pPr>
            <a:r>
              <a:rPr lang="de-DE" sz="2200" dirty="0"/>
              <a:t>Öffne und Teste die Query im Viewer. </a:t>
            </a:r>
          </a:p>
          <a:p>
            <a:pPr marL="457200" indent="-457200">
              <a:buAutoNum type="arabicPeriod"/>
            </a:pPr>
            <a:r>
              <a:rPr lang="de-DE" sz="2200" b="1" dirty="0"/>
              <a:t>Zusatzaufgabe: </a:t>
            </a:r>
            <a:r>
              <a:rPr lang="de-DE" sz="2200" dirty="0"/>
              <a:t>Haben deine Selektionsfelder eine Suchhilfe? Falls nicht, bringe eine mögliche Annotation in Erfahrung. Bevor du diese Implementierst, bespreche diese kurz.</a:t>
            </a:r>
          </a:p>
          <a:p>
            <a:pPr marL="457200" indent="-457200">
              <a:buAutoNum type="arabicPeriod"/>
            </a:pPr>
            <a:r>
              <a:rPr lang="de-DE" sz="2200" dirty="0" err="1"/>
              <a:t>Creation</a:t>
            </a:r>
            <a:r>
              <a:rPr lang="de-DE" sz="2200" dirty="0"/>
              <a:t> Date und Material (Keine Suchhilfe, selber rausfinden)</a:t>
            </a:r>
            <a:br>
              <a:rPr lang="de-DE" sz="2200" dirty="0"/>
            </a:br>
            <a:endParaRPr lang="de-DE" sz="2200" dirty="0"/>
          </a:p>
        </p:txBody>
      </p:sp>
      <p:pic>
        <p:nvPicPr>
          <p:cNvPr id="6" name="Inhaltsplatzhalter 4">
            <a:extLst>
              <a:ext uri="{FF2B5EF4-FFF2-40B4-BE49-F238E27FC236}">
                <a16:creationId xmlns:a16="http://schemas.microsoft.com/office/drawing/2014/main" id="{BB8397CE-CFA0-64D8-641B-DDCB97AF852E}"/>
              </a:ext>
            </a:extLst>
          </p:cNvPr>
          <p:cNvPicPr>
            <a:picLocks noChangeAspect="1"/>
          </p:cNvPicPr>
          <p:nvPr/>
        </p:nvPicPr>
        <p:blipFill>
          <a:blip r:embed="rId3"/>
          <a:stretch>
            <a:fillRect/>
          </a:stretch>
        </p:blipFill>
        <p:spPr>
          <a:xfrm>
            <a:off x="384786" y="5908430"/>
            <a:ext cx="11419380" cy="549279"/>
          </a:xfrm>
          <a:prstGeom prst="rect">
            <a:avLst/>
          </a:prstGeom>
        </p:spPr>
      </p:pic>
    </p:spTree>
    <p:extLst>
      <p:ext uri="{BB962C8B-B14F-4D97-AF65-F5344CB8AC3E}">
        <p14:creationId xmlns:p14="http://schemas.microsoft.com/office/powerpoint/2010/main" val="173010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46A150BD-C90B-618D-F16F-F16CFBB5DC7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Tag 2</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nhaltsplatzhalter 5">
            <a:extLst>
              <a:ext uri="{FF2B5EF4-FFF2-40B4-BE49-F238E27FC236}">
                <a16:creationId xmlns:a16="http://schemas.microsoft.com/office/drawing/2014/main" id="{9CC7E474-AE1A-5D70-66D9-E0CCE6378C60}"/>
              </a:ext>
            </a:extLst>
          </p:cNvPr>
          <p:cNvSpPr txBox="1">
            <a:spLocks/>
          </p:cNvSpPr>
          <p:nvPr/>
        </p:nvSpPr>
        <p:spPr>
          <a:xfrm>
            <a:off x="5325201" y="552091"/>
            <a:ext cx="6224335" cy="543153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200" dirty="0"/>
              <a:t>Kurzer Rückblick auf Tag 1</a:t>
            </a:r>
          </a:p>
          <a:p>
            <a:r>
              <a:rPr lang="de-DE" sz="2200" dirty="0"/>
              <a:t>Fragen?</a:t>
            </a:r>
          </a:p>
        </p:txBody>
      </p:sp>
    </p:spTree>
    <p:extLst>
      <p:ext uri="{BB962C8B-B14F-4D97-AF65-F5344CB8AC3E}">
        <p14:creationId xmlns:p14="http://schemas.microsoft.com/office/powerpoint/2010/main" val="52343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F3B07D9-5395-B843-6DC9-38960C940D7C}"/>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489F21C-0D89-0331-FFD0-F1230302B8A3}"/>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Setze eine Default Value für einen sinnvollen Filter</a:t>
            </a:r>
          </a:p>
          <a:p>
            <a:pPr marL="0" indent="0">
              <a:buNone/>
            </a:pPr>
            <a:r>
              <a:rPr lang="de-DE" sz="2200" dirty="0">
                <a:latin typeface="Courier New" panose="02070309020205020404" pitchFamily="49" charset="0"/>
                <a:cs typeface="Courier New" panose="02070309020205020404" pitchFamily="49" charset="0"/>
              </a:rPr>
              <a:t>@</a:t>
            </a:r>
            <a:r>
              <a:rPr lang="de-DE" sz="2200" dirty="0" err="1">
                <a:latin typeface="Courier New" panose="02070309020205020404" pitchFamily="49" charset="0"/>
                <a:cs typeface="Courier New" panose="02070309020205020404" pitchFamily="49" charset="0"/>
              </a:rPr>
              <a:t>Consumption</a:t>
            </a:r>
            <a:r>
              <a:rPr lang="de-DE" sz="2200" dirty="0">
                <a:latin typeface="Courier New" panose="02070309020205020404" pitchFamily="49" charset="0"/>
                <a:cs typeface="Courier New" panose="02070309020205020404" pitchFamily="49" charset="0"/>
              </a:rPr>
              <a:t>: { </a:t>
            </a:r>
            <a:r>
              <a:rPr lang="de-DE" sz="2200" dirty="0" err="1">
                <a:latin typeface="Courier New" panose="02070309020205020404" pitchFamily="49" charset="0"/>
                <a:cs typeface="Courier New" panose="02070309020205020404" pitchFamily="49" charset="0"/>
              </a:rPr>
              <a:t>filter</a:t>
            </a:r>
            <a:r>
              <a:rPr lang="de-DE" sz="2200" dirty="0">
                <a:latin typeface="Courier New" panose="02070309020205020404" pitchFamily="49" charset="0"/>
                <a:cs typeface="Courier New" panose="02070309020205020404" pitchFamily="49" charset="0"/>
              </a:rPr>
              <a:t>: { </a:t>
            </a:r>
            <a:r>
              <a:rPr lang="de-DE" sz="2200" dirty="0" err="1">
                <a:latin typeface="Courier New" panose="02070309020205020404" pitchFamily="49" charset="0"/>
                <a:cs typeface="Courier New" panose="02070309020205020404" pitchFamily="49" charset="0"/>
              </a:rPr>
              <a:t>selectionType</a:t>
            </a:r>
            <a:r>
              <a:rPr lang="de-DE" sz="2200" dirty="0">
                <a:latin typeface="Courier New" panose="02070309020205020404" pitchFamily="49" charset="0"/>
                <a:cs typeface="Courier New" panose="02070309020205020404" pitchFamily="49" charset="0"/>
              </a:rPr>
              <a:t>: #SINGLE, </a:t>
            </a:r>
            <a:r>
              <a:rPr lang="de-DE" sz="2200" dirty="0" err="1">
                <a:latin typeface="Courier New" panose="02070309020205020404" pitchFamily="49" charset="0"/>
                <a:cs typeface="Courier New" panose="02070309020205020404" pitchFamily="49" charset="0"/>
              </a:rPr>
              <a:t>multipleSelections</a:t>
            </a:r>
            <a:r>
              <a:rPr lang="de-DE" sz="2200" dirty="0">
                <a:latin typeface="Courier New" panose="02070309020205020404" pitchFamily="49" charset="0"/>
                <a:cs typeface="Courier New" panose="02070309020205020404" pitchFamily="49" charset="0"/>
              </a:rPr>
              <a:t>: </a:t>
            </a:r>
            <a:r>
              <a:rPr lang="de-DE" sz="2200" dirty="0" err="1">
                <a:latin typeface="Courier New" panose="02070309020205020404" pitchFamily="49" charset="0"/>
                <a:cs typeface="Courier New" panose="02070309020205020404" pitchFamily="49" charset="0"/>
              </a:rPr>
              <a:t>true</a:t>
            </a:r>
            <a:r>
              <a:rPr lang="de-DE" sz="2200" dirty="0">
                <a:latin typeface="Courier New" panose="02070309020205020404" pitchFamily="49" charset="0"/>
                <a:cs typeface="Courier New" panose="02070309020205020404" pitchFamily="49" charset="0"/>
              </a:rPr>
              <a:t>, </a:t>
            </a:r>
            <a:r>
              <a:rPr lang="de-DE" sz="2200" dirty="0" err="1">
                <a:latin typeface="Courier New" panose="02070309020205020404" pitchFamily="49" charset="0"/>
                <a:cs typeface="Courier New" panose="02070309020205020404" pitchFamily="49" charset="0"/>
              </a:rPr>
              <a:t>defaultValue</a:t>
            </a:r>
            <a:r>
              <a:rPr lang="de-DE" sz="2200" dirty="0">
                <a:latin typeface="Courier New" panose="02070309020205020404" pitchFamily="49" charset="0"/>
                <a:cs typeface="Courier New" panose="02070309020205020404" pitchFamily="49" charset="0"/>
              </a:rPr>
              <a:t>: '0001' } }</a:t>
            </a:r>
          </a:p>
        </p:txBody>
      </p:sp>
    </p:spTree>
    <p:extLst>
      <p:ext uri="{BB962C8B-B14F-4D97-AF65-F5344CB8AC3E}">
        <p14:creationId xmlns:p14="http://schemas.microsoft.com/office/powerpoint/2010/main" val="2508263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7ADFC62-D053-1669-7995-CB154FEA2708}"/>
              </a:ext>
            </a:extLst>
          </p:cNvPr>
          <p:cNvSpPr>
            <a:spLocks noGrp="1"/>
          </p:cNvSpPr>
          <p:nvPr>
            <p:ph type="title"/>
          </p:nvPr>
        </p:nvSpPr>
        <p:spPr>
          <a:xfrm>
            <a:off x="838200" y="365125"/>
            <a:ext cx="10515600" cy="1325563"/>
          </a:xfrm>
        </p:spPr>
        <p:txBody>
          <a:bodyPr>
            <a:normAutofit/>
          </a:bodyPr>
          <a:lstStyle/>
          <a:p>
            <a:r>
              <a:rPr lang="de-DE" sz="5400"/>
              <a:t>Hands 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2B045FE-8745-E0FE-4A07-50781E1B4EC6}"/>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000" dirty="0"/>
              <a:t>Analysiere folgendes Coding, und nutze es sinnvoll in deiner </a:t>
            </a:r>
            <a:r>
              <a:rPr lang="de-DE" sz="2000" dirty="0" err="1"/>
              <a:t>Consumption</a:t>
            </a:r>
            <a:r>
              <a:rPr lang="de-DE" sz="2000" dirty="0"/>
              <a:t> View.</a:t>
            </a:r>
          </a:p>
          <a:p>
            <a:pPr marL="457200" indent="-457200">
              <a:buAutoNum type="arabicPeriod"/>
            </a:pPr>
            <a:r>
              <a:rPr lang="de-DE" sz="2000" dirty="0"/>
              <a:t>Kontrolliere die Sinnhaftigkeit der genutzten Felder aus der View </a:t>
            </a:r>
            <a:r>
              <a:rPr lang="de-DE" sz="2000" dirty="0" err="1"/>
              <a:t>I_LastMonthDate</a:t>
            </a:r>
            <a:r>
              <a:rPr lang="de-DE" sz="2000" dirty="0"/>
              <a:t>.</a:t>
            </a:r>
          </a:p>
          <a:p>
            <a:endParaRPr lang="de-DE" sz="2000" dirty="0"/>
          </a:p>
          <a:p>
            <a:pPr marL="0" indent="0">
              <a:buNone/>
            </a:pPr>
            <a:r>
              <a:rPr lang="de-DE" sz="1600" dirty="0">
                <a:latin typeface="Courier New" panose="02070309020205020404" pitchFamily="49" charset="0"/>
                <a:cs typeface="Courier New" panose="02070309020205020404" pitchFamily="49" charset="0"/>
              </a:rPr>
              <a:t>@</a:t>
            </a:r>
            <a:r>
              <a:rPr lang="de-DE" sz="1600" dirty="0" err="1">
                <a:latin typeface="Courier New" panose="02070309020205020404" pitchFamily="49" charset="0"/>
                <a:cs typeface="Courier New" panose="02070309020205020404" pitchFamily="49" charset="0"/>
              </a:rPr>
              <a:t>Consumption</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filter</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selectionType</a:t>
            </a:r>
            <a:r>
              <a:rPr lang="de-DE" sz="1600" dirty="0">
                <a:latin typeface="Courier New" panose="02070309020205020404" pitchFamily="49" charset="0"/>
                <a:cs typeface="Courier New" panose="02070309020205020404" pitchFamily="49" charset="0"/>
              </a:rPr>
              <a:t>: #INTERVAL}, </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derivation</a:t>
            </a:r>
            <a:r>
              <a:rPr lang="de-DE" sz="1600" dirty="0">
                <a:latin typeface="Courier New" panose="02070309020205020404" pitchFamily="49" charset="0"/>
                <a:cs typeface="Courier New" panose="02070309020205020404" pitchFamily="49" charset="0"/>
              </a:rPr>
              <a:t>:{</a:t>
            </a:r>
            <a:r>
              <a:rPr lang="de-DE" sz="1600" dirty="0" err="1">
                <a:latin typeface="Courier New" panose="02070309020205020404" pitchFamily="49" charset="0"/>
                <a:cs typeface="Courier New" panose="02070309020205020404" pitchFamily="49" charset="0"/>
              </a:rPr>
              <a:t>lookupEntity</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I_LastMonthDate</a:t>
            </a:r>
            <a:r>
              <a:rPr lang="de-DE" sz="1600" dirty="0">
                <a:latin typeface="Courier New" panose="02070309020205020404" pitchFamily="49" charset="0"/>
                <a:cs typeface="Courier New" panose="02070309020205020404" pitchFamily="49" charset="0"/>
              </a:rPr>
              <a:t>‘,</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resultElement</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LastMonthStartDateTime</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resultElementHigh</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ABAPMaximumDateTime</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binding</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targetElement</a:t>
            </a:r>
            <a:r>
              <a:rPr lang="de-DE" sz="1600" dirty="0">
                <a:latin typeface="Courier New" panose="02070309020205020404" pitchFamily="49" charset="0"/>
                <a:cs typeface="Courier New" panose="02070309020205020404" pitchFamily="49" charset="0"/>
              </a:rPr>
              <a:t>: '</a:t>
            </a:r>
            <a:r>
              <a:rPr lang="de-DE" sz="1600" dirty="0" err="1">
                <a:latin typeface="Courier New" panose="02070309020205020404" pitchFamily="49" charset="0"/>
                <a:cs typeface="Courier New" panose="02070309020205020404" pitchFamily="49" charset="0"/>
              </a:rPr>
              <a:t>CalendarDate</a:t>
            </a:r>
            <a:r>
              <a:rPr lang="de-DE" sz="1600" dirty="0">
                <a:latin typeface="Courier New" panose="02070309020205020404" pitchFamily="49" charset="0"/>
                <a:cs typeface="Courier New" panose="02070309020205020404" pitchFamily="49" charset="0"/>
              </a:rPr>
              <a:t>‘,</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type: #SYSTEM_FIELD, </a:t>
            </a:r>
            <a:r>
              <a:rPr lang="de-DE" sz="1600" dirty="0" err="1">
                <a:latin typeface="Courier New" panose="02070309020205020404" pitchFamily="49" charset="0"/>
                <a:cs typeface="Courier New" panose="02070309020205020404" pitchFamily="49" charset="0"/>
              </a:rPr>
              <a:t>value</a:t>
            </a:r>
            <a:r>
              <a:rPr lang="de-DE" sz="1600" dirty="0">
                <a:latin typeface="Courier New" panose="02070309020205020404" pitchFamily="49" charset="0"/>
                <a:cs typeface="Courier New" panose="02070309020205020404" pitchFamily="49" charset="0"/>
              </a:rPr>
              <a:t>: '#SYSTEM_DATE'}]}}</a:t>
            </a:r>
          </a:p>
        </p:txBody>
      </p:sp>
    </p:spTree>
    <p:extLst>
      <p:ext uri="{BB962C8B-B14F-4D97-AF65-F5344CB8AC3E}">
        <p14:creationId xmlns:p14="http://schemas.microsoft.com/office/powerpoint/2010/main" val="361723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688AF88-0FFF-F5D1-3A16-9D8CA91F0259}"/>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976AAAA-E988-E260-9195-9A596B325BA7}"/>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Wofür kannst du folgende Annotation benutzen?</a:t>
            </a:r>
            <a:br>
              <a:rPr lang="de-DE" sz="2200" dirty="0"/>
            </a:br>
            <a:r>
              <a:rPr lang="de-DE" sz="2200" dirty="0">
                <a:latin typeface="Courier New" panose="02070309020205020404" pitchFamily="49" charset="0"/>
                <a:cs typeface="Courier New" panose="02070309020205020404" pitchFamily="49" charset="0"/>
              </a:rPr>
              <a:t>@EndUserText: { </a:t>
            </a:r>
            <a:r>
              <a:rPr lang="de-DE" sz="2200" dirty="0" err="1">
                <a:latin typeface="Courier New" panose="02070309020205020404" pitchFamily="49" charset="0"/>
                <a:cs typeface="Courier New" panose="02070309020205020404" pitchFamily="49" charset="0"/>
              </a:rPr>
              <a:t>label</a:t>
            </a:r>
            <a:r>
              <a:rPr lang="de-DE" sz="2200" dirty="0">
                <a:latin typeface="Courier New" panose="02070309020205020404" pitchFamily="49" charset="0"/>
                <a:cs typeface="Courier New" panose="02070309020205020404" pitchFamily="49" charset="0"/>
              </a:rPr>
              <a:t>:</a:t>
            </a:r>
            <a:br>
              <a:rPr lang="de-DE" sz="2200" dirty="0">
                <a:latin typeface="Courier New" panose="02070309020205020404" pitchFamily="49" charset="0"/>
                <a:cs typeface="Courier New" panose="02070309020205020404" pitchFamily="49" charset="0"/>
              </a:rPr>
            </a:br>
            <a:r>
              <a:rPr lang="de-DE" sz="2200" dirty="0">
                <a:latin typeface="Courier New" panose="02070309020205020404" pitchFamily="49" charset="0"/>
                <a:cs typeface="Courier New" panose="02070309020205020404" pitchFamily="49" charset="0"/>
              </a:rPr>
              <a:t>'Warenempfänger PLZ', </a:t>
            </a:r>
            <a:r>
              <a:rPr lang="de-DE" sz="2200" dirty="0" err="1">
                <a:latin typeface="Courier New" panose="02070309020205020404" pitchFamily="49" charset="0"/>
                <a:cs typeface="Courier New" panose="02070309020205020404" pitchFamily="49" charset="0"/>
              </a:rPr>
              <a:t>quickInfo</a:t>
            </a:r>
            <a:r>
              <a:rPr lang="de-DE" sz="2200" dirty="0">
                <a:latin typeface="Courier New" panose="02070309020205020404" pitchFamily="49" charset="0"/>
                <a:cs typeface="Courier New" panose="02070309020205020404" pitchFamily="49" charset="0"/>
              </a:rPr>
              <a:t>:</a:t>
            </a:r>
            <a:br>
              <a:rPr lang="de-DE" sz="2200" dirty="0">
                <a:latin typeface="Courier New" panose="02070309020205020404" pitchFamily="49" charset="0"/>
                <a:cs typeface="Courier New" panose="02070309020205020404" pitchFamily="49" charset="0"/>
              </a:rPr>
            </a:br>
            <a:r>
              <a:rPr lang="de-DE" sz="2200" dirty="0">
                <a:latin typeface="Courier New" panose="02070309020205020404" pitchFamily="49" charset="0"/>
                <a:cs typeface="Courier New" panose="02070309020205020404" pitchFamily="49" charset="0"/>
              </a:rPr>
              <a:t>'Warenempfänger PLZ‘ }</a:t>
            </a:r>
          </a:p>
          <a:p>
            <a:pPr marL="457200" indent="-457200">
              <a:buAutoNum type="arabicPeriod"/>
            </a:pPr>
            <a:r>
              <a:rPr lang="de-DE" sz="2200" dirty="0" err="1"/>
              <a:t>Quickinfo</a:t>
            </a:r>
            <a:r>
              <a:rPr lang="de-DE" sz="2200" dirty="0"/>
              <a:t> ist im </a:t>
            </a:r>
            <a:r>
              <a:rPr lang="de-DE" sz="2200" dirty="0" err="1"/>
              <a:t>WebDynpro</a:t>
            </a:r>
            <a:r>
              <a:rPr lang="de-DE" sz="2200" dirty="0"/>
              <a:t> nicht mehr sichtbar</a:t>
            </a:r>
          </a:p>
          <a:p>
            <a:pPr marL="457200" indent="-457200">
              <a:buAutoNum type="arabicPeriod"/>
            </a:pPr>
            <a:r>
              <a:rPr lang="de-DE" sz="2200" dirty="0"/>
              <a:t>Übersetze den Text mithilfe der SAP Note 2815059 (PDF im GitHub)</a:t>
            </a:r>
          </a:p>
        </p:txBody>
      </p:sp>
    </p:spTree>
    <p:extLst>
      <p:ext uri="{BB962C8B-B14F-4D97-AF65-F5344CB8AC3E}">
        <p14:creationId xmlns:p14="http://schemas.microsoft.com/office/powerpoint/2010/main" val="2697074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7F17A18-65A2-CB78-D0B6-B9FFC908A042}"/>
              </a:ext>
            </a:extLst>
          </p:cNvPr>
          <p:cNvSpPr>
            <a:spLocks noGrp="1"/>
          </p:cNvSpPr>
          <p:nvPr>
            <p:ph type="title"/>
          </p:nvPr>
        </p:nvSpPr>
        <p:spPr>
          <a:xfrm>
            <a:off x="838200" y="365125"/>
            <a:ext cx="10515600" cy="1325563"/>
          </a:xfrm>
        </p:spPr>
        <p:txBody>
          <a:bodyPr>
            <a:normAutofit/>
          </a:bodyPr>
          <a:lstStyle/>
          <a:p>
            <a:r>
              <a:rPr lang="de-DE" sz="5400"/>
              <a:t>Hands 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B903D48-4228-4518-27BD-61BA8BB37EB0}"/>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Finde heraus wofür folgende </a:t>
            </a:r>
            <a:r>
              <a:rPr lang="de-DE" sz="2200" dirty="0" err="1"/>
              <a:t>Annotations</a:t>
            </a:r>
            <a:r>
              <a:rPr lang="de-DE" sz="2200" dirty="0"/>
              <a:t> sind</a:t>
            </a:r>
          </a:p>
          <a:p>
            <a:pPr marL="457200" indent="-457200">
              <a:buAutoNum type="arabicPeriod"/>
            </a:pPr>
            <a:r>
              <a:rPr lang="de-DE" sz="2200" dirty="0">
                <a:latin typeface="Courier New" panose="02070309020205020404" pitchFamily="49" charset="0"/>
                <a:cs typeface="Courier New" panose="02070309020205020404" pitchFamily="49" charset="0"/>
              </a:rPr>
              <a:t>@AnalyticsDetails.query.axis : #ROWS</a:t>
            </a:r>
          </a:p>
          <a:p>
            <a:pPr marL="457200" indent="-457200">
              <a:buAutoNum type="arabicPeriod"/>
            </a:pPr>
            <a:r>
              <a:rPr lang="de-DE" sz="2200" dirty="0">
                <a:latin typeface="Courier New" panose="02070309020205020404" pitchFamily="49" charset="0"/>
                <a:cs typeface="Courier New" panose="02070309020205020404" pitchFamily="49" charset="0"/>
              </a:rPr>
              <a:t>@AnalyticsDetails.query.hidden: </a:t>
            </a:r>
            <a:r>
              <a:rPr lang="de-DE" sz="2200" dirty="0" err="1">
                <a:latin typeface="Courier New" panose="02070309020205020404" pitchFamily="49" charset="0"/>
                <a:cs typeface="Courier New" panose="02070309020205020404" pitchFamily="49" charset="0"/>
              </a:rPr>
              <a:t>true</a:t>
            </a:r>
            <a:endParaRPr lang="de-DE" sz="2200" dirty="0">
              <a:latin typeface="Courier New" panose="02070309020205020404" pitchFamily="49" charset="0"/>
              <a:cs typeface="Courier New" panose="02070309020205020404" pitchFamily="49" charset="0"/>
            </a:endParaRPr>
          </a:p>
          <a:p>
            <a:pPr marL="457200" indent="-457200">
              <a:buAutoNum type="arabicPeriod"/>
            </a:pPr>
            <a:r>
              <a:rPr lang="de-DE" sz="2200" dirty="0">
                <a:latin typeface="Courier New" panose="02070309020205020404" pitchFamily="49" charset="0"/>
                <a:cs typeface="Courier New" panose="02070309020205020404" pitchFamily="49" charset="0"/>
              </a:rPr>
              <a:t>@ObjectModel.foreignKey.association: '_</a:t>
            </a:r>
            <a:r>
              <a:rPr lang="de-DE" sz="2200" dirty="0" err="1">
                <a:latin typeface="Courier New" panose="02070309020205020404" pitchFamily="49" charset="0"/>
                <a:cs typeface="Courier New" panose="02070309020205020404" pitchFamily="49" charset="0"/>
              </a:rPr>
              <a:t>TranspChargeLocalCurrency</a:t>
            </a:r>
            <a:r>
              <a:rPr lang="de-DE" sz="2200" dirty="0">
                <a:latin typeface="Courier New" panose="02070309020205020404" pitchFamily="49" charset="0"/>
                <a:cs typeface="Courier New" panose="02070309020205020404" pitchFamily="49" charset="0"/>
              </a:rPr>
              <a:t>‘ (bezieht sich auf Zusatzaufgabe Haben deine Selektionsfelder eine Suchhilfe)</a:t>
            </a:r>
          </a:p>
        </p:txBody>
      </p:sp>
    </p:spTree>
    <p:extLst>
      <p:ext uri="{BB962C8B-B14F-4D97-AF65-F5344CB8AC3E}">
        <p14:creationId xmlns:p14="http://schemas.microsoft.com/office/powerpoint/2010/main" val="1444218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E673D1B-D5F6-9189-C92A-6B3DF726EF3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Hands On - </a:t>
            </a:r>
            <a:r>
              <a:rPr lang="en-US" sz="6600" kern="1200" dirty="0" err="1">
                <a:solidFill>
                  <a:schemeClr val="tx1"/>
                </a:solidFill>
                <a:latin typeface="+mj-lt"/>
                <a:ea typeface="+mj-ea"/>
                <a:cs typeface="+mj-cs"/>
              </a:rPr>
              <a:t>Gemeinsam</a:t>
            </a:r>
            <a:endParaRPr lang="en-US" sz="6600" kern="1200" dirty="0">
              <a:solidFill>
                <a:schemeClr val="tx1"/>
              </a:solidFill>
              <a:latin typeface="+mj-lt"/>
              <a:ea typeface="+mj-ea"/>
              <a:cs typeface="+mj-cs"/>
            </a:endParaRPr>
          </a:p>
        </p:txBody>
      </p:sp>
      <p:sp>
        <p:nvSpPr>
          <p:cNvPr id="17" name="Inhaltsplatzhalter 2">
            <a:extLst>
              <a:ext uri="{FF2B5EF4-FFF2-40B4-BE49-F238E27FC236}">
                <a16:creationId xmlns:a16="http://schemas.microsoft.com/office/drawing/2014/main" id="{062A5E19-B639-CF3A-D495-61F20D948D3A}"/>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err="1">
                <a:solidFill>
                  <a:schemeClr val="tx1"/>
                </a:solidFill>
                <a:latin typeface="+mn-lt"/>
                <a:ea typeface="+mn-ea"/>
                <a:cs typeface="+mn-cs"/>
              </a:rPr>
              <a:t>Erstellen</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eines</a:t>
            </a:r>
            <a:r>
              <a:rPr lang="en-US" sz="2400" kern="1200" dirty="0">
                <a:solidFill>
                  <a:schemeClr val="tx1"/>
                </a:solidFill>
                <a:latin typeface="+mn-lt"/>
                <a:ea typeface="+mn-ea"/>
                <a:cs typeface="+mn-cs"/>
              </a:rPr>
              <a:t> Fiori / </a:t>
            </a:r>
            <a:r>
              <a:rPr lang="en-US" sz="2400" kern="1200" dirty="0" err="1">
                <a:solidFill>
                  <a:schemeClr val="tx1"/>
                </a:solidFill>
                <a:latin typeface="+mn-lt"/>
                <a:ea typeface="+mn-ea"/>
                <a:cs typeface="+mn-cs"/>
              </a:rPr>
              <a:t>Webdynpro</a:t>
            </a:r>
            <a:r>
              <a:rPr lang="en-US" sz="2400" kern="1200" dirty="0">
                <a:solidFill>
                  <a:schemeClr val="tx1"/>
                </a:solidFill>
                <a:latin typeface="+mn-lt"/>
                <a:ea typeface="+mn-ea"/>
                <a:cs typeface="+mn-cs"/>
              </a:rPr>
              <a:t> Tiles für das Fiori Launchpad (für die </a:t>
            </a:r>
            <a:r>
              <a:rPr lang="en-US" sz="2400" kern="1200" dirty="0" err="1">
                <a:solidFill>
                  <a:schemeClr val="tx1"/>
                </a:solidFill>
                <a:latin typeface="+mn-lt"/>
                <a:ea typeface="+mn-ea"/>
                <a:cs typeface="+mn-cs"/>
              </a:rPr>
              <a:t>erstellte</a:t>
            </a:r>
            <a:r>
              <a:rPr lang="en-US" sz="2400" kern="1200" dirty="0">
                <a:solidFill>
                  <a:schemeClr val="tx1"/>
                </a:solidFill>
                <a:latin typeface="+mn-lt"/>
                <a:ea typeface="+mn-ea"/>
                <a:cs typeface="+mn-cs"/>
              </a:rPr>
              <a:t> Query)</a:t>
            </a: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51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Advanced</a:t>
            </a:r>
            <a:r>
              <a:rPr lang="de-DE" sz="4400" dirty="0"/>
              <a:t> </a:t>
            </a:r>
            <a:r>
              <a:rPr lang="de-DE" sz="4400" dirty="0" err="1"/>
              <a:t>Concepts</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Praktische Übung</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09074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Database </a:t>
            </a:r>
            <a:r>
              <a:rPr lang="de-DE" sz="4400" dirty="0" err="1"/>
              <a:t>Specific</a:t>
            </a:r>
            <a:r>
              <a:rPr lang="de-DE" sz="4400" dirty="0"/>
              <a:t> Features</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AMDP (Table </a:t>
            </a:r>
            <a:r>
              <a:rPr lang="de-DE" dirty="0" err="1"/>
              <a:t>Functions</a:t>
            </a:r>
            <a:r>
              <a:rPr lang="de-DE" dirty="0"/>
              <a:t>)</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71770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F6D1127-8AB4-BF73-4E92-17D234478ABA}"/>
              </a:ext>
            </a:extLst>
          </p:cNvPr>
          <p:cNvSpPr>
            <a:spLocks noGrp="1"/>
          </p:cNvSpPr>
          <p:nvPr>
            <p:ph type="title"/>
          </p:nvPr>
        </p:nvSpPr>
        <p:spPr>
          <a:xfrm>
            <a:off x="640080" y="325369"/>
            <a:ext cx="4368602" cy="1956841"/>
          </a:xfrm>
        </p:spPr>
        <p:txBody>
          <a:bodyPr anchor="b">
            <a:normAutofit/>
          </a:bodyPr>
          <a:lstStyle/>
          <a:p>
            <a:r>
              <a:rPr lang="de-DE" sz="5400"/>
              <a:t>AMDP</a:t>
            </a:r>
          </a:p>
        </p:txBody>
      </p:sp>
      <p:sp>
        <p:nvSpPr>
          <p:cNvPr id="3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AABB2FD-F522-7AA4-9987-A96ACCDD8D2E}"/>
              </a:ext>
            </a:extLst>
          </p:cNvPr>
          <p:cNvSpPr>
            <a:spLocks noGrp="1"/>
          </p:cNvSpPr>
          <p:nvPr>
            <p:ph idx="1"/>
          </p:nvPr>
        </p:nvSpPr>
        <p:spPr>
          <a:xfrm>
            <a:off x="640080" y="2872899"/>
            <a:ext cx="4243589" cy="3320668"/>
          </a:xfrm>
        </p:spPr>
        <p:txBody>
          <a:bodyPr>
            <a:normAutofit/>
          </a:bodyPr>
          <a:lstStyle/>
          <a:p>
            <a:pPr marL="0" indent="0">
              <a:buNone/>
            </a:pPr>
            <a:r>
              <a:rPr lang="de-DE" sz="1500" b="1" i="0" u="none" strike="noStrike">
                <a:effectLst/>
                <a:latin typeface="Arial" panose="020B0604020202020204" pitchFamily="34" charset="0"/>
              </a:rPr>
              <a:t>AMDP</a:t>
            </a:r>
            <a:r>
              <a:rPr lang="de-DE" sz="1500" b="0" i="0" u="none" strike="noStrike">
                <a:effectLst/>
                <a:highlight>
                  <a:srgbClr val="FFFFFF"/>
                </a:highlight>
                <a:latin typeface="Arial" panose="020B0604020202020204" pitchFamily="34" charset="0"/>
              </a:rPr>
              <a:t> (Akronym von </a:t>
            </a:r>
            <a:r>
              <a:rPr lang="de-DE" sz="1500" b="1" i="0" u="none" strike="noStrike">
                <a:effectLst/>
                <a:latin typeface="Arial" panose="020B0604020202020204" pitchFamily="34" charset="0"/>
                <a:hlinkClick r:id="rId2" tooltip="ABAP"/>
              </a:rPr>
              <a:t>A</a:t>
            </a:r>
            <a:r>
              <a:rPr lang="de-DE" sz="1500" b="0" i="0" u="none" strike="noStrike">
                <a:effectLst/>
                <a:latin typeface="Arial" panose="020B0604020202020204" pitchFamily="34" charset="0"/>
                <a:hlinkClick r:id="rId2" tooltip="ABAP"/>
              </a:rPr>
              <a:t>BAP</a:t>
            </a:r>
            <a:r>
              <a:rPr lang="de-DE" sz="1500" b="0" i="0" u="none" strike="noStrike">
                <a:effectLst/>
                <a:highlight>
                  <a:srgbClr val="FFFFFF"/>
                </a:highlight>
                <a:latin typeface="Arial" panose="020B0604020202020204" pitchFamily="34" charset="0"/>
              </a:rPr>
              <a:t> </a:t>
            </a:r>
            <a:r>
              <a:rPr lang="de-DE" sz="1500" b="1" i="0" u="none" strike="noStrike">
                <a:effectLst/>
                <a:latin typeface="Arial" panose="020B0604020202020204" pitchFamily="34" charset="0"/>
              </a:rPr>
              <a:t>M</a:t>
            </a:r>
            <a:r>
              <a:rPr lang="de-DE" sz="1500" b="0" i="0" u="none" strike="noStrike">
                <a:effectLst/>
                <a:highlight>
                  <a:srgbClr val="FFFFFF"/>
                </a:highlight>
                <a:latin typeface="Arial" panose="020B0604020202020204" pitchFamily="34" charset="0"/>
              </a:rPr>
              <a:t>anaged </a:t>
            </a:r>
            <a:r>
              <a:rPr lang="de-DE" sz="1500" b="1" i="0" u="none" strike="noStrike">
                <a:effectLst/>
                <a:latin typeface="Arial" panose="020B0604020202020204" pitchFamily="34" charset="0"/>
              </a:rPr>
              <a:t>D</a:t>
            </a:r>
            <a:r>
              <a:rPr lang="de-DE" sz="1500" b="0" i="0" u="none" strike="noStrike">
                <a:effectLst/>
                <a:highlight>
                  <a:srgbClr val="FFFFFF"/>
                </a:highlight>
                <a:latin typeface="Arial" panose="020B0604020202020204" pitchFamily="34" charset="0"/>
              </a:rPr>
              <a:t>atabase </a:t>
            </a:r>
            <a:r>
              <a:rPr lang="de-DE" sz="1500" b="1" i="0" u="none" strike="noStrike">
                <a:effectLst/>
                <a:latin typeface="Arial" panose="020B0604020202020204" pitchFamily="34" charset="0"/>
              </a:rPr>
              <a:t>P</a:t>
            </a:r>
            <a:r>
              <a:rPr lang="de-DE" sz="1500" b="0" i="0" u="none" strike="noStrike">
                <a:effectLst/>
                <a:highlight>
                  <a:srgbClr val="FFFFFF"/>
                </a:highlight>
                <a:latin typeface="Arial" panose="020B0604020202020204" pitchFamily="34" charset="0"/>
              </a:rPr>
              <a:t>rocedures) bezeichnete ursprünglich ein „</a:t>
            </a:r>
            <a:r>
              <a:rPr lang="de-DE" sz="1500" b="0" i="0" u="none" strike="noStrike">
                <a:effectLst/>
                <a:latin typeface="Arial" panose="020B0604020202020204" pitchFamily="34" charset="0"/>
                <a:hlinkClick r:id="rId3" tooltip="Framework"/>
              </a:rPr>
              <a:t>Framework</a:t>
            </a:r>
            <a:r>
              <a:rPr lang="de-DE" sz="1500" b="0" i="0" u="none" strike="noStrike">
                <a:effectLst/>
                <a:highlight>
                  <a:srgbClr val="FFFFFF"/>
                </a:highlight>
                <a:latin typeface="Arial" panose="020B0604020202020204" pitchFamily="34" charset="0"/>
              </a:rPr>
              <a:t>“ der </a:t>
            </a:r>
            <a:r>
              <a:rPr lang="de-DE" sz="1500" b="0" i="0" u="none" strike="noStrike">
                <a:effectLst/>
                <a:latin typeface="Arial" panose="020B0604020202020204" pitchFamily="34" charset="0"/>
                <a:hlinkClick r:id="rId4" tooltip="SAP"/>
              </a:rPr>
              <a:t>SAP</a:t>
            </a:r>
            <a:r>
              <a:rPr lang="de-DE" sz="1500" b="0" i="0" u="none" strike="noStrike">
                <a:effectLst/>
                <a:highlight>
                  <a:srgbClr val="FFFFFF"/>
                </a:highlight>
                <a:latin typeface="Arial" panose="020B0604020202020204" pitchFamily="34" charset="0"/>
              </a:rPr>
              <a:t> zum Definieren, Implementieren, Verwalten und Aufrufen von </a:t>
            </a:r>
            <a:r>
              <a:rPr lang="de-DE" sz="1500" b="0" i="0" u="none" strike="noStrike">
                <a:effectLst/>
                <a:latin typeface="Arial" panose="020B0604020202020204" pitchFamily="34" charset="0"/>
                <a:hlinkClick r:id="rId5" tooltip="Gespeicherte Prozedur"/>
              </a:rPr>
              <a:t>Datenbankprozeduren</a:t>
            </a:r>
            <a:r>
              <a:rPr lang="de-DE" sz="1500" b="0" i="0" u="none" strike="noStrike">
                <a:effectLst/>
                <a:highlight>
                  <a:srgbClr val="FFFFFF"/>
                </a:highlight>
                <a:latin typeface="Arial" panose="020B0604020202020204" pitchFamily="34" charset="0"/>
              </a:rPr>
              <a:t> in der </a:t>
            </a:r>
            <a:r>
              <a:rPr lang="de-DE" sz="1500" b="0" i="0" u="none" strike="noStrike">
                <a:effectLst/>
                <a:latin typeface="Arial" panose="020B0604020202020204" pitchFamily="34" charset="0"/>
                <a:hlinkClick r:id="rId6" tooltip="SAP HANA"/>
              </a:rPr>
              <a:t>SAP-HANA</a:t>
            </a:r>
            <a:r>
              <a:rPr lang="de-DE" sz="1500" b="0" i="0" u="none" strike="noStrike">
                <a:effectLst/>
                <a:highlight>
                  <a:srgbClr val="FFFFFF"/>
                </a:highlight>
                <a:latin typeface="Arial" panose="020B0604020202020204" pitchFamily="34" charset="0"/>
              </a:rPr>
              <a:t>-Datenbank aus dem </a:t>
            </a:r>
            <a:r>
              <a:rPr lang="de-DE" sz="1500" b="0" i="0" u="none" strike="noStrike">
                <a:effectLst/>
                <a:latin typeface="Arial" panose="020B0604020202020204" pitchFamily="34" charset="0"/>
                <a:hlinkClick r:id="rId7" tooltip="SAP NetWeaver Application Server"/>
              </a:rPr>
              <a:t>ABAP-Applikationsserver</a:t>
            </a:r>
            <a:r>
              <a:rPr lang="de-DE" sz="1500" b="0" i="0" u="none" strike="noStrike">
                <a:effectLst/>
                <a:highlight>
                  <a:srgbClr val="FFFFFF"/>
                </a:highlight>
                <a:latin typeface="Arial" panose="020B0604020202020204" pitchFamily="34" charset="0"/>
              </a:rPr>
              <a:t> heraus. Mittlerweile ist auch eine Unterstützung für </a:t>
            </a:r>
            <a:r>
              <a:rPr lang="de-DE" sz="1500" b="0" i="0" u="none" strike="noStrike">
                <a:effectLst/>
                <a:latin typeface="Arial" panose="020B0604020202020204" pitchFamily="34" charset="0"/>
                <a:hlinkClick r:id="rId8" tooltip="Funktion (Programmierung)"/>
              </a:rPr>
              <a:t>Datenbankfunktionen</a:t>
            </a:r>
            <a:r>
              <a:rPr lang="de-DE" sz="1500" b="0" i="0" u="none" strike="noStrike">
                <a:effectLst/>
                <a:highlight>
                  <a:srgbClr val="FFFFFF"/>
                </a:highlight>
                <a:latin typeface="Arial" panose="020B0604020202020204" pitchFamily="34" charset="0"/>
              </a:rPr>
              <a:t> hinzugekommen. Die Implementierung erfolgt in </a:t>
            </a:r>
            <a:r>
              <a:rPr lang="de-DE" sz="1500" b="0" i="0" u="none" strike="noStrike">
                <a:effectLst/>
                <a:latin typeface="Arial" panose="020B0604020202020204" pitchFamily="34" charset="0"/>
                <a:hlinkClick r:id="rId9" tooltip="SQLScript (Seite nicht vorhanden)"/>
              </a:rPr>
              <a:t>SQLScript</a:t>
            </a:r>
            <a:r>
              <a:rPr lang="de-DE" sz="1500" b="0" i="0" u="none" strike="noStrike">
                <a:effectLst/>
                <a:highlight>
                  <a:srgbClr val="FFFFFF"/>
                </a:highlight>
                <a:latin typeface="Arial" panose="020B0604020202020204" pitchFamily="34" charset="0"/>
              </a:rPr>
              <a:t>, der Abfragesprache für die SAP-HANA-Datenbank.</a:t>
            </a:r>
            <a:endParaRPr lang="de-DE" sz="1500" baseline="30000">
              <a:highlight>
                <a:srgbClr val="FFFFFF"/>
              </a:highlight>
              <a:latin typeface="Arial" panose="020B0604020202020204" pitchFamily="34" charset="0"/>
            </a:endParaRPr>
          </a:p>
          <a:p>
            <a:pPr marL="0" indent="0">
              <a:buNone/>
            </a:pPr>
            <a:endParaRPr lang="de-DE" sz="1500" baseline="30000">
              <a:highlight>
                <a:srgbClr val="FFFFFF"/>
              </a:highlight>
              <a:latin typeface="Arial" panose="020B0604020202020204" pitchFamily="34" charset="0"/>
            </a:endParaRPr>
          </a:p>
          <a:p>
            <a:pPr marL="0" indent="0">
              <a:buNone/>
            </a:pPr>
            <a:r>
              <a:rPr lang="de-DE" sz="1500" baseline="30000">
                <a:highlight>
                  <a:srgbClr val="FFFFFF"/>
                </a:highlight>
                <a:latin typeface="Arial" panose="020B0604020202020204" pitchFamily="34" charset="0"/>
              </a:rPr>
              <a:t>Quelle Wikipedia</a:t>
            </a:r>
            <a:endParaRPr lang="de-DE" sz="1500"/>
          </a:p>
        </p:txBody>
      </p:sp>
      <p:pic>
        <p:nvPicPr>
          <p:cNvPr id="5" name="Picture 4" descr="Ausrufezeichen vor gelbem Hintergrund">
            <a:extLst>
              <a:ext uri="{FF2B5EF4-FFF2-40B4-BE49-F238E27FC236}">
                <a16:creationId xmlns:a16="http://schemas.microsoft.com/office/drawing/2014/main" id="{ECD252CF-9DDD-ACF9-28BD-71924D6AE04F}"/>
              </a:ext>
            </a:extLst>
          </p:cNvPr>
          <p:cNvPicPr>
            <a:picLocks noChangeAspect="1"/>
          </p:cNvPicPr>
          <p:nvPr/>
        </p:nvPicPr>
        <p:blipFill rotWithShape="1">
          <a:blip r:embed="rId10"/>
          <a:srcRect l="18386" r="638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9816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F70CF56-31AF-5BC9-A68B-68056E9E97ED}"/>
              </a:ext>
            </a:extLst>
          </p:cNvPr>
          <p:cNvSpPr>
            <a:spLocks noGrp="1"/>
          </p:cNvSpPr>
          <p:nvPr>
            <p:ph type="title"/>
          </p:nvPr>
        </p:nvSpPr>
        <p:spPr>
          <a:xfrm>
            <a:off x="630936" y="640823"/>
            <a:ext cx="3419856" cy="5583148"/>
          </a:xfrm>
        </p:spPr>
        <p:txBody>
          <a:bodyPr anchor="ctr">
            <a:normAutofit/>
          </a:bodyPr>
          <a:lstStyle/>
          <a:p>
            <a:r>
              <a:rPr lang="de-DE" sz="5400"/>
              <a:t>Aufbau AMDP</a:t>
            </a:r>
          </a:p>
        </p:txBody>
      </p:sp>
      <p:sp>
        <p:nvSpPr>
          <p:cNvPr id="205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A19BCDBA-2816-BAA9-F38B-6A09219152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50291"/>
            <a:ext cx="6894576" cy="3274922"/>
          </a:xfrm>
          <a:prstGeom prst="rect">
            <a:avLst/>
          </a:pr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11487006-3B91-AA6B-FB17-8BBC32D24775}"/>
              </a:ext>
            </a:extLst>
          </p:cNvPr>
          <p:cNvSpPr>
            <a:spLocks noGrp="1"/>
          </p:cNvSpPr>
          <p:nvPr>
            <p:ph idx="1"/>
          </p:nvPr>
        </p:nvSpPr>
        <p:spPr>
          <a:xfrm>
            <a:off x="4654296" y="4798577"/>
            <a:ext cx="6894576" cy="1428487"/>
          </a:xfrm>
        </p:spPr>
        <p:txBody>
          <a:bodyPr anchor="t">
            <a:normAutofit/>
          </a:bodyPr>
          <a:lstStyle/>
          <a:p>
            <a:r>
              <a:rPr lang="en-US" sz="2200" dirty="0"/>
              <a:t>CDS View </a:t>
            </a:r>
            <a:r>
              <a:rPr lang="en-US" sz="2200" dirty="0" err="1"/>
              <a:t>dient</a:t>
            </a:r>
            <a:r>
              <a:rPr lang="en-US" sz="2200" dirty="0"/>
              <a:t> </a:t>
            </a:r>
            <a:r>
              <a:rPr lang="en-US" sz="2200" dirty="0" err="1"/>
              <a:t>als</a:t>
            </a:r>
            <a:r>
              <a:rPr lang="en-US" sz="2200" dirty="0"/>
              <a:t> Wrapper </a:t>
            </a:r>
          </a:p>
          <a:p>
            <a:r>
              <a:rPr lang="en-US" sz="2200" dirty="0"/>
              <a:t>Table Function muss </a:t>
            </a:r>
            <a:r>
              <a:rPr lang="en-US" sz="2200" dirty="0">
                <a:latin typeface="Courier New" panose="02070309020205020404" pitchFamily="49" charset="0"/>
                <a:cs typeface="Courier New" panose="02070309020205020404" pitchFamily="49" charset="0"/>
              </a:rPr>
              <a:t>implemented by method </a:t>
            </a:r>
            <a:r>
              <a:rPr lang="en-US" sz="2200" dirty="0" err="1"/>
              <a:t>enthalten</a:t>
            </a:r>
            <a:r>
              <a:rPr lang="en-US" sz="2200" dirty="0"/>
              <a:t>.</a:t>
            </a:r>
          </a:p>
        </p:txBody>
      </p:sp>
    </p:spTree>
    <p:extLst>
      <p:ext uri="{BB962C8B-B14F-4D97-AF65-F5344CB8AC3E}">
        <p14:creationId xmlns:p14="http://schemas.microsoft.com/office/powerpoint/2010/main" val="1442572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B3C8A5-3905-B277-3C5A-D42B6CDC2AC9}"/>
              </a:ext>
            </a:extLst>
          </p:cNvPr>
          <p:cNvSpPr>
            <a:spLocks noGrp="1"/>
          </p:cNvSpPr>
          <p:nvPr>
            <p:ph type="title"/>
          </p:nvPr>
        </p:nvSpPr>
        <p:spPr>
          <a:xfrm>
            <a:off x="838200" y="365125"/>
            <a:ext cx="10515600" cy="1325563"/>
          </a:xfrm>
        </p:spPr>
        <p:txBody>
          <a:bodyPr>
            <a:normAutofit/>
          </a:bodyPr>
          <a:lstStyle/>
          <a:p>
            <a:r>
              <a:rPr lang="de-DE" sz="5400"/>
              <a:t>AMDP</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DFF757C-5D67-255F-97DD-FE01EBEE9B9A}"/>
              </a:ext>
            </a:extLst>
          </p:cNvPr>
          <p:cNvSpPr>
            <a:spLocks noGrp="1"/>
          </p:cNvSpPr>
          <p:nvPr>
            <p:ph idx="1"/>
          </p:nvPr>
        </p:nvSpPr>
        <p:spPr>
          <a:xfrm>
            <a:off x="838200" y="1929384"/>
            <a:ext cx="10515600" cy="4251960"/>
          </a:xfrm>
        </p:spPr>
        <p:txBody>
          <a:bodyPr>
            <a:normAutofit/>
          </a:bodyPr>
          <a:lstStyle/>
          <a:p>
            <a:r>
              <a:rPr lang="de-DE" sz="2200" dirty="0"/>
              <a:t>Beispiel für Nutzung im Standard CL_CS_BOM_AMDP (Rekursive Stücklistenauflösung, paar Millionen Zeilen)</a:t>
            </a:r>
          </a:p>
          <a:p>
            <a:r>
              <a:rPr lang="de-DE" sz="2200" dirty="0"/>
              <a:t>In AMDP-Klassenmethode muss als Interface IF_CS_BOM_AMDP angegeben werden.</a:t>
            </a:r>
          </a:p>
        </p:txBody>
      </p:sp>
    </p:spTree>
    <p:extLst>
      <p:ext uri="{BB962C8B-B14F-4D97-AF65-F5344CB8AC3E}">
        <p14:creationId xmlns:p14="http://schemas.microsoft.com/office/powerpoint/2010/main" val="49232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D3D3106-6958-DB6B-2122-DC068C43447A}"/>
              </a:ext>
            </a:extLst>
          </p:cNvPr>
          <p:cNvSpPr>
            <a:spLocks noGrp="1"/>
          </p:cNvSpPr>
          <p:nvPr>
            <p:ph type="title"/>
          </p:nvPr>
        </p:nvSpPr>
        <p:spPr>
          <a:xfrm>
            <a:off x="466345" y="548640"/>
            <a:ext cx="4308773" cy="5431536"/>
          </a:xfrm>
        </p:spPr>
        <p:txBody>
          <a:bodyPr>
            <a:normAutofit/>
          </a:bodyPr>
          <a:lstStyle/>
          <a:p>
            <a:r>
              <a:rPr lang="de-DE" sz="5400" dirty="0"/>
              <a:t>Agenda</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6A5F91F0-8EED-3ECD-B673-DF7F9C5D1BE4}"/>
              </a:ext>
            </a:extLst>
          </p:cNvPr>
          <p:cNvSpPr>
            <a:spLocks noGrp="1"/>
          </p:cNvSpPr>
          <p:nvPr>
            <p:ph idx="1"/>
          </p:nvPr>
        </p:nvSpPr>
        <p:spPr>
          <a:xfrm>
            <a:off x="5126418" y="552091"/>
            <a:ext cx="6224335" cy="5431536"/>
          </a:xfrm>
        </p:spPr>
        <p:txBody>
          <a:bodyPr anchor="ctr">
            <a:normAutofit/>
          </a:bodyPr>
          <a:lstStyle/>
          <a:p>
            <a:pPr marL="0" indent="0">
              <a:buNone/>
            </a:pPr>
            <a:r>
              <a:rPr lang="de-DE" sz="2200" dirty="0"/>
              <a:t>Tag 1 – Modellierung CDS Views</a:t>
            </a:r>
          </a:p>
          <a:p>
            <a:pPr marL="914400" lvl="1" indent="-457200">
              <a:buAutoNum type="arabicPeriod"/>
            </a:pPr>
            <a:r>
              <a:rPr lang="de-DE" sz="1800" dirty="0"/>
              <a:t>Erläutern </a:t>
            </a:r>
            <a:r>
              <a:rPr lang="de-DE" sz="1800" dirty="0" err="1"/>
              <a:t>Obj.orientiertes</a:t>
            </a:r>
            <a:r>
              <a:rPr lang="de-DE" sz="1800" dirty="0"/>
              <a:t> Modell und Clean Core</a:t>
            </a:r>
          </a:p>
          <a:p>
            <a:pPr marL="914400" lvl="1" indent="-457200">
              <a:buAutoNum type="arabicPeriod"/>
            </a:pPr>
            <a:r>
              <a:rPr lang="de-DE" sz="1800" dirty="0"/>
              <a:t>Arbeiten mit CDS Views</a:t>
            </a:r>
          </a:p>
          <a:p>
            <a:pPr marL="914400" lvl="1" indent="-457200">
              <a:buAutoNum type="arabicPeriod"/>
            </a:pPr>
            <a:r>
              <a:rPr lang="de-DE" sz="1800" dirty="0"/>
              <a:t>Aufsetzen Datenmodell auf DB Tabellen</a:t>
            </a:r>
          </a:p>
          <a:p>
            <a:pPr marL="914400" lvl="1" indent="-457200">
              <a:buAutoNum type="arabicPeriod"/>
            </a:pPr>
            <a:r>
              <a:rPr lang="de-DE" sz="1800" dirty="0"/>
              <a:t>CDS View Entitäten</a:t>
            </a:r>
          </a:p>
          <a:p>
            <a:pPr marL="914400" lvl="1" indent="-457200">
              <a:buAutoNum type="arabicPeriod"/>
            </a:pPr>
            <a:r>
              <a:rPr lang="de-DE" sz="1800" dirty="0"/>
              <a:t>Business Objekte aus CDS View Entitäten</a:t>
            </a:r>
          </a:p>
          <a:p>
            <a:pPr marL="914400" lvl="1" indent="-457200">
              <a:buAutoNum type="arabicPeriod"/>
            </a:pPr>
            <a:r>
              <a:rPr lang="de-DE" sz="1800" dirty="0"/>
              <a:t>CDS View Selektionen und SQL Features</a:t>
            </a:r>
          </a:p>
          <a:p>
            <a:pPr marL="457200" lvl="1" indent="0">
              <a:buNone/>
            </a:pPr>
            <a:endParaRPr lang="de-DE" sz="1800" dirty="0"/>
          </a:p>
          <a:p>
            <a:pPr marL="0" indent="0">
              <a:buNone/>
            </a:pPr>
            <a:r>
              <a:rPr lang="de-DE" sz="2200" dirty="0"/>
              <a:t>Tag 2 – Erweitern, Projizieren und Konsumieren von CDS Views</a:t>
            </a:r>
          </a:p>
          <a:p>
            <a:pPr marL="914400" lvl="1" indent="-457200">
              <a:buAutoNum type="arabicPeriod"/>
            </a:pPr>
            <a:r>
              <a:rPr lang="de-DE" sz="1800" dirty="0"/>
              <a:t>CDS Views erweitern</a:t>
            </a:r>
          </a:p>
          <a:p>
            <a:pPr marL="914400" lvl="1" indent="-457200">
              <a:buAutoNum type="arabicPeriod"/>
            </a:pPr>
            <a:r>
              <a:rPr lang="de-DE" sz="1800" dirty="0"/>
              <a:t>AMDP Funktionen</a:t>
            </a:r>
          </a:p>
          <a:p>
            <a:pPr marL="914400" lvl="1" indent="-457200">
              <a:buAutoNum type="arabicPeriod"/>
            </a:pPr>
            <a:r>
              <a:rPr lang="de-DE" sz="1800" dirty="0"/>
              <a:t>Verknüpfen und Anlegen von CDS Wertehilfen</a:t>
            </a:r>
          </a:p>
          <a:p>
            <a:pPr marL="914400" lvl="1" indent="-457200">
              <a:buAutoNum type="arabicPeriod"/>
            </a:pPr>
            <a:r>
              <a:rPr lang="de-DE" sz="1800" dirty="0"/>
              <a:t>CDS Cubes und Analytical </a:t>
            </a:r>
            <a:r>
              <a:rPr lang="de-DE" sz="1800" dirty="0" err="1"/>
              <a:t>Queries</a:t>
            </a:r>
            <a:endParaRPr lang="de-DE" sz="1800" dirty="0"/>
          </a:p>
          <a:p>
            <a:pPr marL="914400" lvl="1" indent="-457200">
              <a:buAutoNum type="arabicPeriod"/>
            </a:pPr>
            <a:r>
              <a:rPr lang="de-DE" sz="1800" dirty="0"/>
              <a:t>Konsumieren von CDS Views (</a:t>
            </a:r>
            <a:r>
              <a:rPr lang="de-DE" sz="1800" dirty="0" err="1"/>
              <a:t>OData</a:t>
            </a:r>
            <a:r>
              <a:rPr lang="de-DE" sz="1800" dirty="0"/>
              <a:t> Services, Web)</a:t>
            </a:r>
          </a:p>
          <a:p>
            <a:pPr marL="457200" indent="-457200">
              <a:buAutoNum type="arabicPeriod"/>
            </a:pPr>
            <a:endParaRPr lang="de-DE" sz="2200" dirty="0"/>
          </a:p>
        </p:txBody>
      </p:sp>
      <p:sp>
        <p:nvSpPr>
          <p:cNvPr id="3" name="Textplatzhalter 6">
            <a:extLst>
              <a:ext uri="{FF2B5EF4-FFF2-40B4-BE49-F238E27FC236}">
                <a16:creationId xmlns:a16="http://schemas.microsoft.com/office/drawing/2014/main" id="{796120AA-CD4E-8425-4336-A1BBF1CDBD71}"/>
              </a:ext>
            </a:extLst>
          </p:cNvPr>
          <p:cNvSpPr txBox="1">
            <a:spLocks/>
          </p:cNvSpPr>
          <p:nvPr/>
        </p:nvSpPr>
        <p:spPr>
          <a:xfrm>
            <a:off x="5108129" y="548640"/>
            <a:ext cx="6203203" cy="2400940"/>
          </a:xfrm>
          <a:prstGeom prst="rect">
            <a:avLst/>
          </a:prstGeom>
          <a:solidFill>
            <a:schemeClr val="bg2">
              <a:alpha val="60000"/>
            </a:schemeClr>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1"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4" name="Textplatzhalter 6">
            <a:extLst>
              <a:ext uri="{FF2B5EF4-FFF2-40B4-BE49-F238E27FC236}">
                <a16:creationId xmlns:a16="http://schemas.microsoft.com/office/drawing/2014/main" id="{A0619938-6347-9BE4-E102-D010C7D00F96}"/>
              </a:ext>
            </a:extLst>
          </p:cNvPr>
          <p:cNvSpPr txBox="1">
            <a:spLocks/>
          </p:cNvSpPr>
          <p:nvPr/>
        </p:nvSpPr>
        <p:spPr>
          <a:xfrm>
            <a:off x="5135561" y="3204118"/>
            <a:ext cx="6206047" cy="2430617"/>
          </a:xfrm>
          <a:prstGeom prst="rect">
            <a:avLst/>
          </a:prstGeom>
          <a:solidFill>
            <a:schemeClr val="accent1">
              <a:alpha val="26000"/>
            </a:schemeClr>
          </a:solidFill>
          <a:ln>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9582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684A54D-D105-D4F4-811F-B954889BD7E4}"/>
              </a:ext>
            </a:extLst>
          </p:cNvPr>
          <p:cNvSpPr>
            <a:spLocks noGrp="1"/>
          </p:cNvSpPr>
          <p:nvPr>
            <p:ph type="title"/>
          </p:nvPr>
        </p:nvSpPr>
        <p:spPr>
          <a:xfrm>
            <a:off x="841248" y="548640"/>
            <a:ext cx="3600860" cy="5431536"/>
          </a:xfrm>
        </p:spPr>
        <p:txBody>
          <a:bodyPr>
            <a:normAutofit/>
          </a:bodyPr>
          <a:lstStyle/>
          <a:p>
            <a:r>
              <a:rPr lang="de-DE" sz="5400" dirty="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F93309A-A7C0-8095-CA52-A29F1E2DC4D5}"/>
              </a:ext>
            </a:extLst>
          </p:cNvPr>
          <p:cNvSpPr>
            <a:spLocks noGrp="1"/>
          </p:cNvSpPr>
          <p:nvPr>
            <p:ph idx="1"/>
          </p:nvPr>
        </p:nvSpPr>
        <p:spPr>
          <a:xfrm>
            <a:off x="5126418" y="552091"/>
            <a:ext cx="6224335" cy="5431536"/>
          </a:xfrm>
        </p:spPr>
        <p:txBody>
          <a:bodyPr anchor="ctr">
            <a:normAutofit/>
          </a:bodyPr>
          <a:lstStyle/>
          <a:p>
            <a:pPr marL="342900" indent="-342900">
              <a:buAutoNum type="arabicPeriod"/>
            </a:pPr>
            <a:r>
              <a:rPr lang="de-DE" sz="1700" dirty="0"/>
              <a:t>Lege eine Table </a:t>
            </a:r>
            <a:r>
              <a:rPr lang="de-DE" sz="1700" dirty="0" err="1"/>
              <a:t>Function</a:t>
            </a:r>
            <a:r>
              <a:rPr lang="de-DE" sz="1700" dirty="0"/>
              <a:t> an mit Parameter an (als Data Definition). Nutze einen Namen ähnlich </a:t>
            </a:r>
            <a:r>
              <a:rPr lang="de-DE" sz="1700" dirty="0" err="1"/>
              <a:t>Z_TableFunctionCountry</a:t>
            </a:r>
            <a:r>
              <a:rPr lang="de-DE" sz="1700" dirty="0"/>
              <a:t>.</a:t>
            </a:r>
          </a:p>
          <a:p>
            <a:pPr marL="342900" indent="-342900">
              <a:buAutoNum type="arabicPeriod"/>
            </a:pPr>
            <a:r>
              <a:rPr lang="de-DE" sz="1700" dirty="0"/>
              <a:t>Nutze einen Parameter als Übergabe</a:t>
            </a:r>
            <a:br>
              <a:rPr lang="de-DE" sz="1700" dirty="0"/>
            </a:br>
            <a:r>
              <a:rPr lang="de-DE" sz="1700" dirty="0">
                <a:latin typeface="Courier New" panose="02070309020205020404" pitchFamily="49" charset="0"/>
                <a:cs typeface="Courier New" panose="02070309020205020404" pitchFamily="49" charset="0"/>
              </a:rPr>
              <a:t>@Environment.systemField: #CLIENT</a:t>
            </a:r>
            <a:br>
              <a:rPr lang="de-DE" sz="1700" dirty="0">
                <a:latin typeface="Courier New" panose="02070309020205020404" pitchFamily="49" charset="0"/>
                <a:cs typeface="Courier New" panose="02070309020205020404" pitchFamily="49" charset="0"/>
              </a:rPr>
            </a:br>
            <a:r>
              <a:rPr lang="de-DE" sz="1700" dirty="0" err="1">
                <a:latin typeface="Courier New" panose="02070309020205020404" pitchFamily="49" charset="0"/>
                <a:cs typeface="Courier New" panose="02070309020205020404" pitchFamily="49" charset="0"/>
              </a:rPr>
              <a:t>P_SAPClient</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vdm_v_sap_client</a:t>
            </a:r>
            <a:endParaRPr lang="de-DE" sz="1700" dirty="0">
              <a:latin typeface="Courier New" panose="02070309020205020404" pitchFamily="49" charset="0"/>
              <a:cs typeface="Courier New" panose="02070309020205020404" pitchFamily="49" charset="0"/>
            </a:endParaRPr>
          </a:p>
          <a:p>
            <a:pPr marL="342900" indent="-342900">
              <a:buAutoNum type="arabicPeriod"/>
            </a:pPr>
            <a:r>
              <a:rPr lang="de-DE" sz="1700" dirty="0"/>
              <a:t>Definiere folgende Felder</a:t>
            </a:r>
          </a:p>
          <a:p>
            <a:pPr lvl="1"/>
            <a:r>
              <a:rPr lang="de-DE" sz="1700" dirty="0" err="1">
                <a:latin typeface="Courier New" panose="02070309020205020404" pitchFamily="49" charset="0"/>
                <a:cs typeface="Courier New" panose="02070309020205020404" pitchFamily="49" charset="0"/>
              </a:rPr>
              <a:t>mandt</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vdm_v_sap_client</a:t>
            </a:r>
            <a:r>
              <a:rPr lang="de-DE" sz="1700" dirty="0">
                <a:latin typeface="Courier New" panose="02070309020205020404" pitchFamily="49" charset="0"/>
                <a:cs typeface="Courier New" panose="02070309020205020404" pitchFamily="49" charset="0"/>
              </a:rPr>
              <a:t>;</a:t>
            </a:r>
          </a:p>
          <a:p>
            <a:pPr lvl="1"/>
            <a:r>
              <a:rPr lang="de-DE" sz="1700" dirty="0">
                <a:latin typeface="Courier New" panose="02070309020205020404" pitchFamily="49" charset="0"/>
                <a:cs typeface="Courier New" panose="02070309020205020404" pitchFamily="49" charset="0"/>
              </a:rPr>
              <a:t>Country                   : land1_gp;</a:t>
            </a:r>
          </a:p>
          <a:p>
            <a:pPr lvl="1"/>
            <a:r>
              <a:rPr lang="de-DE" sz="1700" dirty="0" err="1">
                <a:latin typeface="Courier New" panose="02070309020205020404" pitchFamily="49" charset="0"/>
                <a:cs typeface="Courier New" panose="02070309020205020404" pitchFamily="49" charset="0"/>
              </a:rPr>
              <a:t>CountryThreeLetterISOCode</a:t>
            </a:r>
            <a:r>
              <a:rPr lang="de-DE" sz="1700" dirty="0">
                <a:latin typeface="Courier New" panose="02070309020205020404" pitchFamily="49" charset="0"/>
                <a:cs typeface="Courier New" panose="02070309020205020404" pitchFamily="49" charset="0"/>
              </a:rPr>
              <a:t> : intca3;</a:t>
            </a:r>
          </a:p>
          <a:p>
            <a:pPr lvl="1"/>
            <a:r>
              <a:rPr lang="de-DE" sz="1700" dirty="0" err="1">
                <a:latin typeface="Courier New" panose="02070309020205020404" pitchFamily="49" charset="0"/>
                <a:cs typeface="Courier New" panose="02070309020205020404" pitchFamily="49" charset="0"/>
              </a:rPr>
              <a:t>CountryThreeDigitISOCode</a:t>
            </a:r>
            <a:r>
              <a:rPr lang="de-DE" sz="1700" dirty="0">
                <a:latin typeface="Courier New" panose="02070309020205020404" pitchFamily="49" charset="0"/>
                <a:cs typeface="Courier New" panose="02070309020205020404" pitchFamily="49" charset="0"/>
              </a:rPr>
              <a:t>  : intcn3;</a:t>
            </a:r>
          </a:p>
          <a:p>
            <a:pPr lvl="1"/>
            <a:r>
              <a:rPr lang="de-DE" sz="1700" dirty="0" err="1">
                <a:latin typeface="Courier New" panose="02070309020205020404" pitchFamily="49" charset="0"/>
                <a:cs typeface="Courier New" panose="02070309020205020404" pitchFamily="49" charset="0"/>
              </a:rPr>
              <a:t>CountryISOCode</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intca</a:t>
            </a:r>
            <a:r>
              <a:rPr lang="de-DE" sz="1700" dirty="0">
                <a:latin typeface="Courier New" panose="02070309020205020404" pitchFamily="49" charset="0"/>
                <a:cs typeface="Courier New" panose="02070309020205020404" pitchFamily="49" charset="0"/>
              </a:rPr>
              <a:t>;</a:t>
            </a:r>
          </a:p>
          <a:p>
            <a:pPr lvl="1"/>
            <a:r>
              <a:rPr lang="de-DE" sz="1700" dirty="0" err="1">
                <a:latin typeface="Courier New" panose="02070309020205020404" pitchFamily="49" charset="0"/>
                <a:cs typeface="Courier New" panose="02070309020205020404" pitchFamily="49" charset="0"/>
              </a:rPr>
              <a:t>CountryCurrency</a:t>
            </a:r>
            <a:r>
              <a:rPr lang="de-DE" sz="1700" dirty="0">
                <a:latin typeface="Courier New" panose="02070309020205020404" pitchFamily="49" charset="0"/>
                <a:cs typeface="Courier New" panose="02070309020205020404" pitchFamily="49" charset="0"/>
              </a:rPr>
              <a:t>           : waers_005;</a:t>
            </a:r>
          </a:p>
          <a:p>
            <a:pPr lvl="1"/>
            <a:r>
              <a:rPr lang="de-DE" sz="1700" dirty="0" err="1">
                <a:latin typeface="Courier New" panose="02070309020205020404" pitchFamily="49" charset="0"/>
                <a:cs typeface="Courier New" panose="02070309020205020404" pitchFamily="49" charset="0"/>
              </a:rPr>
              <a:t>IndexBasedCurrency</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curin</a:t>
            </a:r>
            <a:r>
              <a:rPr lang="de-DE" sz="1700" dirty="0">
                <a:latin typeface="Courier New" panose="02070309020205020404" pitchFamily="49" charset="0"/>
                <a:cs typeface="Courier New" panose="02070309020205020404" pitchFamily="49" charset="0"/>
              </a:rPr>
              <a:t>;</a:t>
            </a:r>
          </a:p>
          <a:p>
            <a:pPr lvl="1"/>
            <a:r>
              <a:rPr lang="de-DE" sz="1700" dirty="0" err="1">
                <a:latin typeface="Courier New" panose="02070309020205020404" pitchFamily="49" charset="0"/>
                <a:cs typeface="Courier New" panose="02070309020205020404" pitchFamily="49" charset="0"/>
              </a:rPr>
              <a:t>HardCurrency</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curha</a:t>
            </a:r>
            <a:r>
              <a:rPr lang="de-DE" sz="1700" dirty="0">
                <a:latin typeface="Courier New" panose="02070309020205020404" pitchFamily="49" charset="0"/>
                <a:cs typeface="Courier New" panose="02070309020205020404" pitchFamily="49" charset="0"/>
              </a:rPr>
              <a:t>;</a:t>
            </a:r>
          </a:p>
          <a:p>
            <a:pPr lvl="1"/>
            <a:r>
              <a:rPr lang="de-DE" sz="1700" dirty="0" err="1">
                <a:latin typeface="Courier New" panose="02070309020205020404" pitchFamily="49" charset="0"/>
                <a:cs typeface="Courier New" panose="02070309020205020404" pitchFamily="49" charset="0"/>
              </a:rPr>
              <a:t>TaxCalculationProcedure</a:t>
            </a:r>
            <a:r>
              <a:rPr lang="de-DE" sz="1700" dirty="0">
                <a:latin typeface="Courier New" panose="02070309020205020404" pitchFamily="49" charset="0"/>
                <a:cs typeface="Courier New" panose="02070309020205020404" pitchFamily="49" charset="0"/>
              </a:rPr>
              <a:t>   : </a:t>
            </a:r>
            <a:r>
              <a:rPr lang="de-DE" sz="1700" dirty="0" err="1">
                <a:latin typeface="Courier New" panose="02070309020205020404" pitchFamily="49" charset="0"/>
                <a:cs typeface="Courier New" panose="02070309020205020404" pitchFamily="49" charset="0"/>
              </a:rPr>
              <a:t>kalsm_d</a:t>
            </a:r>
            <a:r>
              <a:rPr lang="de-DE" sz="1700" dirty="0">
                <a:latin typeface="Courier New" panose="02070309020205020404" pitchFamily="49" charset="0"/>
                <a:cs typeface="Courier New" panose="02070309020205020404" pitchFamily="49" charset="0"/>
              </a:rPr>
              <a:t>;</a:t>
            </a:r>
          </a:p>
          <a:p>
            <a:endParaRPr lang="de-DE" sz="1700" dirty="0"/>
          </a:p>
        </p:txBody>
      </p:sp>
    </p:spTree>
    <p:extLst>
      <p:ext uri="{BB962C8B-B14F-4D97-AF65-F5344CB8AC3E}">
        <p14:creationId xmlns:p14="http://schemas.microsoft.com/office/powerpoint/2010/main" val="3320486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7200E04-3900-F141-C189-A0464BA45B69}"/>
              </a:ext>
            </a:extLst>
          </p:cNvPr>
          <p:cNvSpPr>
            <a:spLocks noGrp="1"/>
          </p:cNvSpPr>
          <p:nvPr>
            <p:ph type="title"/>
          </p:nvPr>
        </p:nvSpPr>
        <p:spPr>
          <a:xfrm>
            <a:off x="841248" y="548640"/>
            <a:ext cx="3600860" cy="5431536"/>
          </a:xfrm>
        </p:spPr>
        <p:txBody>
          <a:bodyPr>
            <a:normAutofit/>
          </a:bodyPr>
          <a:lstStyle/>
          <a:p>
            <a:r>
              <a:rPr lang="de-DE" sz="5400" dirty="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1CC5E14-3C72-408C-40D6-2AFA84FF3806}"/>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Implementiere eine AMDP Klasse</a:t>
            </a:r>
          </a:p>
          <a:p>
            <a:pPr marL="457200" indent="-457200">
              <a:buAutoNum type="arabicPeriod"/>
            </a:pPr>
            <a:r>
              <a:rPr lang="de-DE" sz="2200" dirty="0"/>
              <a:t>Nutze ZCL_TABLE_FUNCTION_COUNTRY als Vorlage</a:t>
            </a:r>
          </a:p>
        </p:txBody>
      </p:sp>
    </p:spTree>
    <p:extLst>
      <p:ext uri="{BB962C8B-B14F-4D97-AF65-F5344CB8AC3E}">
        <p14:creationId xmlns:p14="http://schemas.microsoft.com/office/powerpoint/2010/main" val="3232404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A96791AE-81F8-609C-3DA7-F74D05769245}"/>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4">
            <a:extLst>
              <a:ext uri="{FF2B5EF4-FFF2-40B4-BE49-F238E27FC236}">
                <a16:creationId xmlns:a16="http://schemas.microsoft.com/office/drawing/2014/main" id="{6BD70D65-16EA-DAD7-2BBC-8E61DFE5D90E}"/>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Erstelle eine View Entity als Select auf die von dir erstellte Table </a:t>
            </a:r>
            <a:r>
              <a:rPr lang="de-DE" sz="2200" dirty="0" err="1"/>
              <a:t>Function</a:t>
            </a:r>
            <a:r>
              <a:rPr lang="de-DE" sz="2200" dirty="0"/>
              <a:t>. Vergiss nicht den Parameter.</a:t>
            </a:r>
          </a:p>
          <a:p>
            <a:pPr marL="457200" indent="-457200">
              <a:buAutoNum type="arabicPeriod"/>
            </a:pPr>
            <a:endParaRPr lang="de-DE" sz="2200" dirty="0"/>
          </a:p>
        </p:txBody>
      </p:sp>
    </p:spTree>
    <p:extLst>
      <p:ext uri="{BB962C8B-B14F-4D97-AF65-F5344CB8AC3E}">
        <p14:creationId xmlns:p14="http://schemas.microsoft.com/office/powerpoint/2010/main" val="1112068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265CB71-8693-7263-E0ED-0152095AB247}"/>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FB6F24EB-0714-0009-9E9A-CD4F0B2D6E19}"/>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Nutze einen weiteren oder einen anderen Übergabeparameter.</a:t>
            </a:r>
          </a:p>
          <a:p>
            <a:pPr marL="457200" indent="-457200">
              <a:buAutoNum type="arabicPeriod"/>
            </a:pPr>
            <a:endParaRPr lang="de-DE" sz="2200" dirty="0"/>
          </a:p>
        </p:txBody>
      </p:sp>
    </p:spTree>
    <p:extLst>
      <p:ext uri="{BB962C8B-B14F-4D97-AF65-F5344CB8AC3E}">
        <p14:creationId xmlns:p14="http://schemas.microsoft.com/office/powerpoint/2010/main" val="101373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D342AA7-64A2-B1DA-384E-F71F0883806D}"/>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D9C0B571-8167-DF3D-FA91-13CEB1E1D4B4}"/>
              </a:ext>
            </a:extLst>
          </p:cNvPr>
          <p:cNvSpPr>
            <a:spLocks noGrp="1"/>
          </p:cNvSpPr>
          <p:nvPr>
            <p:ph idx="1"/>
          </p:nvPr>
        </p:nvSpPr>
        <p:spPr>
          <a:xfrm>
            <a:off x="5126418" y="552091"/>
            <a:ext cx="6224335" cy="5431536"/>
          </a:xfrm>
        </p:spPr>
        <p:txBody>
          <a:bodyPr anchor="ctr">
            <a:normAutofit/>
          </a:bodyPr>
          <a:lstStyle/>
          <a:p>
            <a:r>
              <a:rPr lang="de-DE" sz="2200"/>
              <a:t>Füge folgende Assoziationen in deiner Entity View hinzu:</a:t>
            </a:r>
          </a:p>
          <a:p>
            <a:pPr lvl="1"/>
            <a:r>
              <a:rPr lang="de-DE" sz="2200"/>
              <a:t>0..* für I_CountryText </a:t>
            </a:r>
          </a:p>
          <a:p>
            <a:pPr lvl="1"/>
            <a:r>
              <a:rPr lang="de-DE" sz="2200"/>
              <a:t>0..1 für I_Currency</a:t>
            </a:r>
          </a:p>
          <a:p>
            <a:pPr lvl="1"/>
            <a:endParaRPr lang="de-DE" sz="2200"/>
          </a:p>
          <a:p>
            <a:r>
              <a:rPr lang="de-DE" sz="2200"/>
              <a:t>Lasse dir den zugehörigen Text anzeigen.</a:t>
            </a:r>
          </a:p>
          <a:p>
            <a:r>
              <a:rPr lang="de-DE" sz="2200"/>
              <a:t>Nutze I_Currency für eine Fremdschlüssel-Assoziation.</a:t>
            </a:r>
          </a:p>
          <a:p>
            <a:pPr lvl="1"/>
            <a:endParaRPr lang="de-DE" sz="2200"/>
          </a:p>
        </p:txBody>
      </p:sp>
    </p:spTree>
    <p:extLst>
      <p:ext uri="{BB962C8B-B14F-4D97-AF65-F5344CB8AC3E}">
        <p14:creationId xmlns:p14="http://schemas.microsoft.com/office/powerpoint/2010/main" val="2074026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Konsumieren von CDS Views</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ALV IDA und OData</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3"/>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17558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E673D1B-D5F6-9189-C92A-6B3DF726EF3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17" name="Inhaltsplatzhalter 2">
            <a:extLst>
              <a:ext uri="{FF2B5EF4-FFF2-40B4-BE49-F238E27FC236}">
                <a16:creationId xmlns:a16="http://schemas.microsoft.com/office/drawing/2014/main" id="{062A5E19-B639-CF3A-D495-61F20D948D3A}"/>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ALV IDA (</a:t>
            </a:r>
            <a:r>
              <a:rPr lang="en-US" sz="2400" kern="1200" dirty="0" err="1">
                <a:solidFill>
                  <a:schemeClr val="tx1"/>
                </a:solidFill>
                <a:latin typeface="+mn-lt"/>
                <a:ea typeface="+mn-ea"/>
                <a:cs typeface="+mn-cs"/>
              </a:rPr>
              <a:t>Demobeispiel</a:t>
            </a:r>
            <a:r>
              <a:rPr lang="en-US" sz="2400" kern="1200">
                <a:solidFill>
                  <a:schemeClr val="tx1"/>
                </a:solidFill>
                <a:latin typeface="+mn-lt"/>
                <a:ea typeface="+mn-ea"/>
                <a:cs typeface="+mn-cs"/>
              </a:rPr>
              <a:t>)</a:t>
            </a:r>
            <a:endParaRPr lang="en-US" sz="2400" kern="1200" dirty="0">
              <a:solidFill>
                <a:schemeClr val="tx1"/>
              </a:solidFill>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err="1">
                <a:ln>
                  <a:noFill/>
                </a:ln>
                <a:solidFill>
                  <a:prstClr val="black">
                    <a:tint val="82000"/>
                  </a:prstClr>
                </a:solidFill>
                <a:effectLst/>
                <a:uLnTx/>
                <a:uFillTx/>
                <a:latin typeface="Aptos" panose="02110004020202020204"/>
                <a:ea typeface="+mn-ea"/>
                <a:cs typeface="+mn-cs"/>
              </a:rPr>
              <a:t>Musterlösung</a:t>
            </a:r>
            <a:r>
              <a:rPr kumimoji="0" lang="en-US" sz="14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rPr>
              <a:t> </a:t>
            </a:r>
            <a:r>
              <a:rPr kumimoji="0" lang="en-US" sz="1400" b="0" i="0" u="none" strike="noStrike" kern="1200" cap="none" spc="0" normalizeH="0" baseline="0" noProof="0" dirty="0" err="1">
                <a:ln>
                  <a:noFill/>
                </a:ln>
                <a:solidFill>
                  <a:prstClr val="black">
                    <a:tint val="82000"/>
                  </a:prstClr>
                </a:solidFill>
                <a:effectLst/>
                <a:uLnTx/>
                <a:uFillTx/>
                <a:latin typeface="Aptos" panose="02110004020202020204"/>
                <a:ea typeface="+mn-ea"/>
                <a:cs typeface="+mn-cs"/>
              </a:rPr>
              <a:t>im</a:t>
            </a:r>
            <a:r>
              <a:rPr kumimoji="0" lang="en-US" sz="14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rPr>
              <a:t> GIT </a:t>
            </a:r>
            <a:r>
              <a:rPr kumimoji="0" lang="en-US" sz="1400" b="0" i="0" u="none" strike="noStrike" kern="1200" cap="none" spc="0" normalizeH="0" baseline="0" noProof="0" dirty="0" err="1">
                <a:ln>
                  <a:noFill/>
                </a:ln>
                <a:solidFill>
                  <a:prstClr val="black">
                    <a:tint val="82000"/>
                  </a:prstClr>
                </a:solidFill>
                <a:effectLst/>
                <a:uLnTx/>
                <a:uFillTx/>
                <a:latin typeface="Aptos" panose="02110004020202020204"/>
                <a:ea typeface="+mn-ea"/>
                <a:cs typeface="+mn-cs"/>
              </a:rPr>
              <a:t>unter</a:t>
            </a:r>
            <a:r>
              <a:rPr kumimoji="0" lang="en-US" sz="14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rPr>
              <a:t> </a:t>
            </a:r>
            <a:r>
              <a:rPr kumimoji="0" lang="en-US" sz="14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hlinkClick r:id="rId3">
                  <a:extLst>
                    <a:ext uri="{A12FA001-AC4F-418D-AE19-62706E023703}">
                      <ahyp:hlinkClr xmlns:ahyp="http://schemas.microsoft.com/office/drawing/2018/hyperlinkcolor" val="tx"/>
                    </a:ext>
                  </a:extLst>
                </a:hlinkClick>
              </a:rPr>
              <a:t>Schulung</a:t>
            </a:r>
            <a:endPar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indent="0">
              <a:buNone/>
            </a:pPr>
            <a:endParaRPr lang="en-US" sz="2400" kern="1200" dirty="0">
              <a:solidFill>
                <a:schemeClr val="tx1"/>
              </a:solidFill>
              <a:latin typeface="+mn-lt"/>
              <a:ea typeface="+mn-ea"/>
              <a:cs typeface="+mn-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65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03F4134-20AE-1F72-11CF-0FD87982583D}"/>
              </a:ext>
            </a:extLst>
          </p:cNvPr>
          <p:cNvSpPr>
            <a:spLocks noGrp="1"/>
          </p:cNvSpPr>
          <p:nvPr>
            <p:ph type="title"/>
          </p:nvPr>
        </p:nvSpPr>
        <p:spPr>
          <a:xfrm>
            <a:off x="5297762" y="329184"/>
            <a:ext cx="6251110" cy="1783080"/>
          </a:xfrm>
        </p:spPr>
        <p:txBody>
          <a:bodyPr anchor="b">
            <a:normAutofit/>
          </a:bodyPr>
          <a:lstStyle/>
          <a:p>
            <a:r>
              <a:rPr lang="de-DE" sz="5400"/>
              <a:t>OData</a:t>
            </a:r>
          </a:p>
        </p:txBody>
      </p:sp>
      <p:pic>
        <p:nvPicPr>
          <p:cNvPr id="29" name="Picture 4" descr="Ausrufezeichen vor gelbem Hintergrund">
            <a:extLst>
              <a:ext uri="{FF2B5EF4-FFF2-40B4-BE49-F238E27FC236}">
                <a16:creationId xmlns:a16="http://schemas.microsoft.com/office/drawing/2014/main" id="{420FE617-BA4F-B1E5-0F3C-39441865D264}"/>
              </a:ext>
            </a:extLst>
          </p:cNvPr>
          <p:cNvPicPr>
            <a:picLocks noChangeAspect="1"/>
          </p:cNvPicPr>
          <p:nvPr/>
        </p:nvPicPr>
        <p:blipFill rotWithShape="1">
          <a:blip r:embed="rId3"/>
          <a:srcRect l="30992" r="1807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E7ED7895-1E5F-2CD6-F19E-2CB6CCE0AF18}"/>
              </a:ext>
            </a:extLst>
          </p:cNvPr>
          <p:cNvSpPr>
            <a:spLocks noGrp="1"/>
          </p:cNvSpPr>
          <p:nvPr>
            <p:ph idx="1"/>
          </p:nvPr>
        </p:nvSpPr>
        <p:spPr>
          <a:xfrm>
            <a:off x="5297762" y="2706624"/>
            <a:ext cx="6251110" cy="3483864"/>
          </a:xfrm>
        </p:spPr>
        <p:txBody>
          <a:bodyPr>
            <a:normAutofit lnSpcReduction="10000"/>
          </a:bodyPr>
          <a:lstStyle/>
          <a:p>
            <a:pPr marL="0" indent="0">
              <a:buNone/>
            </a:pPr>
            <a:r>
              <a:rPr lang="de-DE" sz="1900" b="0" i="0" u="none" strike="noStrike" dirty="0">
                <a:effectLst/>
                <a:highlight>
                  <a:srgbClr val="FFFFFF"/>
                </a:highlight>
                <a:latin typeface="Arial" panose="020B0604020202020204" pitchFamily="34" charset="0"/>
              </a:rPr>
              <a:t>Das </a:t>
            </a:r>
            <a:r>
              <a:rPr lang="de-DE" sz="1900" b="1" i="0" u="none" strike="noStrike" dirty="0">
                <a:effectLst/>
                <a:latin typeface="Arial" panose="020B0604020202020204" pitchFamily="34" charset="0"/>
              </a:rPr>
              <a:t>Open Data Protocol</a:t>
            </a:r>
            <a:r>
              <a:rPr lang="de-DE" sz="1900" b="0" i="0" u="none" strike="noStrike" dirty="0">
                <a:effectLst/>
                <a:highlight>
                  <a:srgbClr val="FFFFFF"/>
                </a:highlight>
                <a:latin typeface="Arial" panose="020B0604020202020204" pitchFamily="34" charset="0"/>
              </a:rPr>
              <a:t> (</a:t>
            </a:r>
            <a:r>
              <a:rPr lang="de-DE" sz="1900" b="1" i="0" u="none" strike="noStrike" dirty="0">
                <a:effectLst/>
                <a:latin typeface="Arial" panose="020B0604020202020204" pitchFamily="34" charset="0"/>
              </a:rPr>
              <a:t>OData</a:t>
            </a:r>
            <a:r>
              <a:rPr lang="de-DE" sz="1900" b="0" i="0" u="none" strike="noStrike" dirty="0">
                <a:effectLst/>
                <a:highlight>
                  <a:srgbClr val="FFFFFF"/>
                </a:highlight>
                <a:latin typeface="Arial" panose="020B0604020202020204" pitchFamily="34" charset="0"/>
              </a:rPr>
              <a:t>) ist ein unter dem </a:t>
            </a:r>
            <a:r>
              <a:rPr lang="de-DE" sz="1900" b="0" i="0" u="none" strike="noStrike" dirty="0">
                <a:effectLst/>
                <a:latin typeface="Arial" panose="020B0604020202020204" pitchFamily="34" charset="0"/>
                <a:hlinkClick r:id="rId4" tooltip="Microsoft Open Specification Promise"/>
              </a:rPr>
              <a:t>Open Specification Promise</a:t>
            </a:r>
            <a:r>
              <a:rPr lang="de-DE" sz="1900" b="0" i="0" u="none" strike="noStrike" dirty="0">
                <a:effectLst/>
                <a:highlight>
                  <a:srgbClr val="FFFFFF"/>
                </a:highlight>
                <a:latin typeface="Arial" panose="020B0604020202020204" pitchFamily="34" charset="0"/>
              </a:rPr>
              <a:t> von </a:t>
            </a:r>
            <a:r>
              <a:rPr lang="de-DE" sz="1900" b="0" i="0" u="none" strike="noStrike" dirty="0">
                <a:effectLst/>
                <a:latin typeface="Arial" panose="020B0604020202020204" pitchFamily="34" charset="0"/>
                <a:hlinkClick r:id="rId5" tooltip="Microsoft"/>
              </a:rPr>
              <a:t>Microsoft</a:t>
            </a:r>
            <a:r>
              <a:rPr lang="de-DE" sz="1900" b="0" i="0" u="none" strike="noStrike" dirty="0">
                <a:effectLst/>
                <a:highlight>
                  <a:srgbClr val="FFFFFF"/>
                </a:highlight>
                <a:latin typeface="Arial" panose="020B0604020202020204" pitchFamily="34" charset="0"/>
              </a:rPr>
              <a:t> veröffentlichtes </a:t>
            </a:r>
            <a:r>
              <a:rPr lang="de-DE" sz="1900" b="0" i="0" u="none" strike="noStrike" dirty="0">
                <a:effectLst/>
                <a:latin typeface="Arial" panose="020B0604020202020204" pitchFamily="34" charset="0"/>
                <a:hlinkClick r:id="rId6" tooltip="Hypertext Transfer Protocol"/>
              </a:rPr>
              <a:t>HTTP</a:t>
            </a:r>
            <a:r>
              <a:rPr lang="de-DE" sz="1900" b="0" i="0" u="none" strike="noStrike" dirty="0">
                <a:effectLst/>
                <a:highlight>
                  <a:srgbClr val="FFFFFF"/>
                </a:highlight>
                <a:latin typeface="Arial" panose="020B0604020202020204" pitchFamily="34" charset="0"/>
              </a:rPr>
              <a:t>-basiertes Protokoll für den Datenzugriff zwischen kompatiblen Softwaresystemen, um in diesen </a:t>
            </a:r>
            <a:r>
              <a:rPr lang="de-DE" sz="1900" b="0" i="0" u="none" strike="noStrike" dirty="0">
                <a:effectLst/>
                <a:latin typeface="Arial" panose="020B0604020202020204" pitchFamily="34" charset="0"/>
                <a:hlinkClick r:id="rId7" tooltip="CRUD"/>
              </a:rPr>
              <a:t>CRUD</a:t>
            </a:r>
            <a:r>
              <a:rPr lang="de-DE" sz="1900" b="0" i="0" u="none" strike="noStrike" dirty="0">
                <a:effectLst/>
                <a:highlight>
                  <a:srgbClr val="FFFFFF"/>
                </a:highlight>
                <a:latin typeface="Arial" panose="020B0604020202020204" pitchFamily="34" charset="0"/>
              </a:rPr>
              <a:t>-Operationen zu ermöglichen. Aufbauend auf älteren Protokollen wie </a:t>
            </a:r>
            <a:r>
              <a:rPr lang="de-DE" sz="1900" b="0" i="0" u="none" strike="noStrike" dirty="0">
                <a:effectLst/>
                <a:latin typeface="Arial" panose="020B0604020202020204" pitchFamily="34" charset="0"/>
                <a:hlinkClick r:id="rId8" tooltip="ODBC"/>
              </a:rPr>
              <a:t>ODBC</a:t>
            </a:r>
            <a:r>
              <a:rPr lang="de-DE" sz="1900" b="0" i="0" u="none" strike="noStrike" dirty="0">
                <a:effectLst/>
                <a:highlight>
                  <a:srgbClr val="FFFFFF"/>
                </a:highlight>
                <a:latin typeface="Arial" panose="020B0604020202020204" pitchFamily="34" charset="0"/>
              </a:rPr>
              <a:t> und </a:t>
            </a:r>
            <a:r>
              <a:rPr lang="de-DE" sz="1900" b="0" i="0" u="none" strike="noStrike" dirty="0">
                <a:effectLst/>
                <a:latin typeface="Arial" panose="020B0604020202020204" pitchFamily="34" charset="0"/>
                <a:hlinkClick r:id="rId9" tooltip="JDBC"/>
              </a:rPr>
              <a:t>JDBC</a:t>
            </a:r>
            <a:r>
              <a:rPr lang="de-DE" sz="1900" b="0" i="0" u="none" strike="noStrike" dirty="0">
                <a:effectLst/>
                <a:highlight>
                  <a:srgbClr val="FFFFFF"/>
                </a:highlight>
                <a:latin typeface="Arial" panose="020B0604020202020204" pitchFamily="34" charset="0"/>
              </a:rPr>
              <a:t> kann OData u. a. innerhalb von </a:t>
            </a:r>
            <a:r>
              <a:rPr lang="de-DE" sz="1900" b="0" i="0" u="none" strike="noStrike" dirty="0">
                <a:effectLst/>
                <a:latin typeface="Arial" panose="020B0604020202020204" pitchFamily="34" charset="0"/>
                <a:hlinkClick r:id="rId10" tooltip="Cloud-Computing"/>
              </a:rPr>
              <a:t>Cloud</a:t>
            </a:r>
            <a:r>
              <a:rPr lang="de-DE" sz="1900" b="0" i="0" u="none" strike="noStrike" dirty="0">
                <a:effectLst/>
                <a:highlight>
                  <a:srgbClr val="FFFFFF"/>
                </a:highlight>
                <a:latin typeface="Arial" panose="020B0604020202020204" pitchFamily="34" charset="0"/>
              </a:rPr>
              <a:t>-Diensten </a:t>
            </a:r>
            <a:r>
              <a:rPr lang="de-DE" sz="1900" b="0" i="0" u="none" strike="noStrike" dirty="0">
                <a:effectLst/>
                <a:latin typeface="Arial" panose="020B0604020202020204" pitchFamily="34" charset="0"/>
                <a:hlinkClick r:id="rId11" tooltip="Microsoft Windows Azure"/>
              </a:rPr>
              <a:t>(Azure)</a:t>
            </a:r>
            <a:r>
              <a:rPr lang="de-DE" sz="1900" b="0" i="0" u="none" strike="noStrike" dirty="0">
                <a:effectLst/>
                <a:highlight>
                  <a:srgbClr val="FFFFFF"/>
                </a:highlight>
                <a:latin typeface="Arial" panose="020B0604020202020204" pitchFamily="34" charset="0"/>
              </a:rPr>
              <a:t>, </a:t>
            </a:r>
            <a:r>
              <a:rPr lang="de-DE" sz="1900" b="0" i="0" u="none" strike="noStrike" dirty="0">
                <a:effectLst/>
                <a:latin typeface="Arial" panose="020B0604020202020204" pitchFamily="34" charset="0"/>
                <a:hlinkClick r:id="rId12" tooltip="MySQL"/>
              </a:rPr>
              <a:t>MySQL</a:t>
            </a:r>
            <a:r>
              <a:rPr lang="de-DE" sz="1900" b="0" i="0" u="none" strike="noStrike" dirty="0">
                <a:effectLst/>
                <a:highlight>
                  <a:srgbClr val="FFFFFF"/>
                </a:highlight>
                <a:latin typeface="Arial" panose="020B0604020202020204" pitchFamily="34" charset="0"/>
              </a:rPr>
              <a:t>, </a:t>
            </a:r>
            <a:r>
              <a:rPr lang="de-DE" sz="1900" b="0" i="0" u="none" strike="noStrike" dirty="0">
                <a:effectLst/>
                <a:latin typeface="Arial" panose="020B0604020202020204" pitchFamily="34" charset="0"/>
                <a:hlinkClick r:id="rId13" tooltip="Java (Technik)"/>
              </a:rPr>
              <a:t>Java</a:t>
            </a:r>
            <a:r>
              <a:rPr lang="de-DE" sz="1900" b="0" i="0" u="none" strike="noStrike" dirty="0">
                <a:effectLst/>
                <a:highlight>
                  <a:srgbClr val="FFFFFF"/>
                </a:highlight>
                <a:latin typeface="Arial" panose="020B0604020202020204" pitchFamily="34" charset="0"/>
              </a:rPr>
              <a:t> und </a:t>
            </a:r>
            <a:r>
              <a:rPr lang="de-DE" sz="1900" b="0" i="0" u="none" strike="noStrike" dirty="0">
                <a:effectLst/>
                <a:latin typeface="Arial" panose="020B0604020202020204" pitchFamily="34" charset="0"/>
                <a:hlinkClick r:id="rId14" tooltip="Ruby on Rails"/>
              </a:rPr>
              <a:t>Rails</a:t>
            </a:r>
            <a:r>
              <a:rPr lang="de-DE" sz="1900" b="0" i="0" u="none" strike="noStrike" dirty="0">
                <a:effectLst/>
                <a:highlight>
                  <a:srgbClr val="FFFFFF"/>
                </a:highlight>
                <a:latin typeface="Arial" panose="020B0604020202020204" pitchFamily="34" charset="0"/>
              </a:rPr>
              <a:t> eingebunden werden und ist in der Lage, in der </a:t>
            </a:r>
            <a:r>
              <a:rPr lang="de-DE" sz="1900" b="0" i="0" u="none" strike="noStrike" dirty="0">
                <a:effectLst/>
                <a:latin typeface="Arial" panose="020B0604020202020204" pitchFamily="34" charset="0"/>
                <a:hlinkClick r:id="rId15" tooltip="Client-Server-Modell"/>
              </a:rPr>
              <a:t>Client-Server-Kommunikation</a:t>
            </a:r>
            <a:r>
              <a:rPr lang="de-DE" sz="1900" b="0" i="0" u="none" strike="noStrike" dirty="0">
                <a:effectLst/>
                <a:highlight>
                  <a:srgbClr val="FFFFFF"/>
                </a:highlight>
                <a:latin typeface="Arial" panose="020B0604020202020204" pitchFamily="34" charset="0"/>
              </a:rPr>
              <a:t> eine einheitliche </a:t>
            </a:r>
            <a:r>
              <a:rPr lang="de-DE" sz="1900" b="0" i="0" u="none" strike="noStrike" dirty="0">
                <a:effectLst/>
                <a:latin typeface="Arial" panose="020B0604020202020204" pitchFamily="34" charset="0"/>
                <a:hlinkClick r:id="rId16" tooltip="Semantik"/>
              </a:rPr>
              <a:t>Semantik</a:t>
            </a:r>
            <a:r>
              <a:rPr lang="de-DE" sz="1900" b="0" i="0" u="none" strike="noStrike" dirty="0">
                <a:effectLst/>
                <a:highlight>
                  <a:srgbClr val="FFFFFF"/>
                </a:highlight>
                <a:latin typeface="Arial" panose="020B0604020202020204" pitchFamily="34" charset="0"/>
              </a:rPr>
              <a:t> für den Datenaustausch zur Verfügung zu stellen. </a:t>
            </a:r>
            <a:br>
              <a:rPr lang="de-DE" sz="1900" b="0" i="0" u="none" strike="noStrike" dirty="0">
                <a:effectLst/>
                <a:highlight>
                  <a:srgbClr val="FFFFFF"/>
                </a:highlight>
                <a:latin typeface="Arial" panose="020B0604020202020204" pitchFamily="34" charset="0"/>
              </a:rPr>
            </a:br>
            <a:br>
              <a:rPr lang="de-DE" sz="1900" b="0" i="0" u="none" strike="noStrike" dirty="0">
                <a:effectLst/>
                <a:highlight>
                  <a:srgbClr val="FFFFFF"/>
                </a:highlight>
                <a:latin typeface="Arial" panose="020B0604020202020204" pitchFamily="34" charset="0"/>
              </a:rPr>
            </a:br>
            <a:r>
              <a:rPr lang="de-DE" sz="2000" baseline="30000" dirty="0">
                <a:highlight>
                  <a:srgbClr val="FFFFFF"/>
                </a:highlight>
                <a:latin typeface="Arial" panose="020B0604020202020204" pitchFamily="34" charset="0"/>
              </a:rPr>
              <a:t>Quelle Wikipedia</a:t>
            </a:r>
            <a:endParaRPr lang="de-DE" sz="2000" dirty="0"/>
          </a:p>
        </p:txBody>
      </p:sp>
    </p:spTree>
    <p:extLst>
      <p:ext uri="{BB962C8B-B14F-4D97-AF65-F5344CB8AC3E}">
        <p14:creationId xmlns:p14="http://schemas.microsoft.com/office/powerpoint/2010/main" val="1009846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6E5FC0C-8FE8-03CE-96E0-FF61BE77F15E}"/>
              </a:ext>
            </a:extLst>
          </p:cNvPr>
          <p:cNvSpPr>
            <a:spLocks noGrp="1"/>
          </p:cNvSpPr>
          <p:nvPr>
            <p:ph type="title"/>
          </p:nvPr>
        </p:nvSpPr>
        <p:spPr>
          <a:xfrm>
            <a:off x="841248" y="548640"/>
            <a:ext cx="3600860" cy="5431536"/>
          </a:xfrm>
        </p:spPr>
        <p:txBody>
          <a:bodyPr>
            <a:normAutofit/>
          </a:bodyPr>
          <a:lstStyle/>
          <a:p>
            <a:r>
              <a:rPr lang="de-DE" sz="5400"/>
              <a:t>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F1A7718-FC44-75BB-219D-527328D4FD36}"/>
              </a:ext>
            </a:extLst>
          </p:cNvPr>
          <p:cNvSpPr>
            <a:spLocks noGrp="1"/>
          </p:cNvSpPr>
          <p:nvPr>
            <p:ph idx="1"/>
          </p:nvPr>
        </p:nvSpPr>
        <p:spPr>
          <a:xfrm>
            <a:off x="5126418" y="552091"/>
            <a:ext cx="6224335" cy="5431536"/>
          </a:xfrm>
        </p:spPr>
        <p:txBody>
          <a:bodyPr anchor="ctr">
            <a:normAutofit/>
          </a:bodyPr>
          <a:lstStyle/>
          <a:p>
            <a:r>
              <a:rPr lang="de-DE" sz="2200" dirty="0"/>
              <a:t>Implementiere den Quelltext aus dem GIT</a:t>
            </a:r>
          </a:p>
        </p:txBody>
      </p:sp>
    </p:spTree>
    <p:extLst>
      <p:ext uri="{BB962C8B-B14F-4D97-AF65-F5344CB8AC3E}">
        <p14:creationId xmlns:p14="http://schemas.microsoft.com/office/powerpoint/2010/main" val="32261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E6FEC15-1768-E9D4-A1BF-2F2847570BBB}"/>
              </a:ext>
            </a:extLst>
          </p:cNvPr>
          <p:cNvSpPr>
            <a:spLocks noGrp="1"/>
          </p:cNvSpPr>
          <p:nvPr>
            <p:ph type="title"/>
          </p:nvPr>
        </p:nvSpPr>
        <p:spPr>
          <a:xfrm>
            <a:off x="838200" y="365125"/>
            <a:ext cx="10515600" cy="1325563"/>
          </a:xfrm>
        </p:spPr>
        <p:txBody>
          <a:bodyPr>
            <a:normAutofit/>
          </a:bodyPr>
          <a:lstStyle/>
          <a:p>
            <a:r>
              <a:rPr lang="de-DE" sz="5400"/>
              <a:t>Hands On - Gemeinsam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0A9E1EF-1E05-42DE-6C15-3169EA383596}"/>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Erstellen eines einfachen </a:t>
            </a:r>
            <a:r>
              <a:rPr lang="de-DE" sz="2200" dirty="0" err="1"/>
              <a:t>OData</a:t>
            </a:r>
            <a:r>
              <a:rPr lang="de-DE" sz="2200" dirty="0"/>
              <a:t> Services</a:t>
            </a:r>
          </a:p>
          <a:p>
            <a:pPr marL="457200" indent="-457200">
              <a:buAutoNum type="arabicPeriod"/>
            </a:pPr>
            <a:r>
              <a:rPr lang="de-DE" sz="2200" dirty="0"/>
              <a:t>Wichtige Transaktion: /IWFND/V4_Admin</a:t>
            </a:r>
          </a:p>
        </p:txBody>
      </p:sp>
    </p:spTree>
    <p:extLst>
      <p:ext uri="{BB962C8B-B14F-4D97-AF65-F5344CB8AC3E}">
        <p14:creationId xmlns:p14="http://schemas.microsoft.com/office/powerpoint/2010/main" val="341509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CDS Extension</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Praktische Übung</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678207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4C3EDC-C43F-228F-A42F-772DBE468D94}"/>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2B91DB4-6260-C845-B59F-C031F0C3B4DB}"/>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Was muss ich bei verschiedenen Konsumenten bzgl. Annotationen beachten?</a:t>
            </a:r>
          </a:p>
          <a:p>
            <a:pPr marL="457200" indent="-457200">
              <a:buAutoNum type="arabicPeriod"/>
            </a:pPr>
            <a:r>
              <a:rPr lang="de-DE" sz="2200" dirty="0"/>
              <a:t>Wie übersetze ich Texte für Endbenutzer?</a:t>
            </a:r>
          </a:p>
          <a:p>
            <a:pPr marL="457200" indent="-457200">
              <a:buAutoNum type="arabicPeriod"/>
            </a:pPr>
            <a:r>
              <a:rPr lang="de-DE" sz="2200" dirty="0"/>
              <a:t>Welche Objekte benötige ich für AMDP / Tabellenfunktionen?</a:t>
            </a:r>
          </a:p>
          <a:p>
            <a:pPr marL="457200" indent="-457200">
              <a:buAutoNum type="arabicPeriod"/>
            </a:pPr>
            <a:r>
              <a:rPr lang="de-DE" sz="2200" dirty="0"/>
              <a:t>Welche Erweiterungskategorien gibt es?</a:t>
            </a:r>
          </a:p>
          <a:p>
            <a:pPr marL="457200" indent="-457200">
              <a:buAutoNum type="arabicPeriod"/>
            </a:pPr>
            <a:r>
              <a:rPr lang="de-DE" sz="2200" dirty="0"/>
              <a:t>Wie heißt die Transaktion für das FIORI Launchpad?</a:t>
            </a:r>
          </a:p>
          <a:p>
            <a:pPr marL="457200" indent="-457200">
              <a:buAutoNum type="arabicPeriod"/>
            </a:pPr>
            <a:r>
              <a:rPr lang="de-DE" sz="2200" dirty="0"/>
              <a:t>Wie heißt die Transaktion, um in lokalen oder produktiven Systemen einen OData Service zu veröffentlichen?</a:t>
            </a:r>
          </a:p>
          <a:p>
            <a:pPr marL="457200" indent="-457200">
              <a:buAutoNum type="arabicPeriod"/>
            </a:pPr>
            <a:r>
              <a:rPr lang="de-DE" sz="2200" dirty="0"/>
              <a:t>Welche Objekte muss ich für ein OData Service mindestens anlegen?</a:t>
            </a:r>
          </a:p>
          <a:p>
            <a:pPr marL="457200" indent="-457200">
              <a:buAutoNum type="arabicPeriod"/>
            </a:pPr>
            <a:r>
              <a:rPr lang="de-DE" sz="2200" dirty="0"/>
              <a:t>Wie ist der Grundaufbau für Analytical </a:t>
            </a:r>
            <a:r>
              <a:rPr lang="de-DE" sz="2200" dirty="0" err="1"/>
              <a:t>Queries</a:t>
            </a:r>
            <a:r>
              <a:rPr lang="de-DE" sz="2200" dirty="0"/>
              <a:t>?</a:t>
            </a:r>
          </a:p>
          <a:p>
            <a:pPr marL="457200" indent="-457200">
              <a:buAutoNum type="arabicPeriod"/>
            </a:pPr>
            <a:r>
              <a:rPr lang="de-DE" sz="2200" dirty="0"/>
              <a:t>Wie wird die Reihenfolge der Felder in einer Query festgelegt?</a:t>
            </a:r>
          </a:p>
          <a:p>
            <a:endParaRPr lang="de-DE" sz="2200" dirty="0"/>
          </a:p>
          <a:p>
            <a:endParaRPr lang="de-DE" sz="2200" dirty="0"/>
          </a:p>
          <a:p>
            <a:endParaRPr lang="de-DE" sz="2200" dirty="0"/>
          </a:p>
        </p:txBody>
      </p:sp>
    </p:spTree>
    <p:extLst>
      <p:ext uri="{BB962C8B-B14F-4D97-AF65-F5344CB8AC3E}">
        <p14:creationId xmlns:p14="http://schemas.microsoft.com/office/powerpoint/2010/main" val="3465707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Titel 4">
            <a:extLst>
              <a:ext uri="{FF2B5EF4-FFF2-40B4-BE49-F238E27FC236}">
                <a16:creationId xmlns:a16="http://schemas.microsoft.com/office/drawing/2014/main" id="{6466E8A7-645C-A662-E450-37E7E94225D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Brainstorming</a:t>
            </a:r>
          </a:p>
        </p:txBody>
      </p:sp>
      <p:sp>
        <p:nvSpPr>
          <p:cNvPr id="6" name="Inhaltsplatzhalter 5">
            <a:extLst>
              <a:ext uri="{FF2B5EF4-FFF2-40B4-BE49-F238E27FC236}">
                <a16:creationId xmlns:a16="http://schemas.microsoft.com/office/drawing/2014/main" id="{0D0F2816-D60C-E665-82B7-F512C57640E4}"/>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a:solidFill>
                  <a:schemeClr val="tx1"/>
                </a:solidFill>
                <a:latin typeface="+mn-lt"/>
                <a:ea typeface="+mn-ea"/>
                <a:cs typeface="+mn-cs"/>
              </a:rPr>
              <a:t>Tageszusammenfassung</a:t>
            </a:r>
          </a:p>
        </p:txBody>
      </p:sp>
      <p:sp>
        <p:nvSpPr>
          <p:cNvPr id="1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2543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B7424A39-1F80-A16B-5262-A7104E1FF193}"/>
              </a:ext>
            </a:extLst>
          </p:cNvPr>
          <p:cNvSpPr>
            <a:spLocks noGrp="1"/>
          </p:cNvSpPr>
          <p:nvPr>
            <p:ph type="title"/>
          </p:nvPr>
        </p:nvSpPr>
        <p:spPr>
          <a:xfrm>
            <a:off x="838200" y="365125"/>
            <a:ext cx="10515600" cy="1325563"/>
          </a:xfrm>
        </p:spPr>
        <p:txBody>
          <a:bodyPr>
            <a:normAutofit/>
          </a:bodyPr>
          <a:lstStyle/>
          <a:p>
            <a:r>
              <a:rPr lang="de-DE" sz="5400" dirty="0" err="1"/>
              <a:t>Extend</a:t>
            </a:r>
            <a:r>
              <a:rPr lang="de-DE" sz="5400" dirty="0"/>
              <a:t> SAP (Standard) CDS Views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a:extLst>
              <a:ext uri="{FF2B5EF4-FFF2-40B4-BE49-F238E27FC236}">
                <a16:creationId xmlns:a16="http://schemas.microsoft.com/office/drawing/2014/main" id="{723BB2F9-EED4-CF93-B597-D6A8629B4339}"/>
              </a:ext>
            </a:extLst>
          </p:cNvPr>
          <p:cNvSpPr>
            <a:spLocks noGrp="1"/>
          </p:cNvSpPr>
          <p:nvPr>
            <p:ph idx="1"/>
          </p:nvPr>
        </p:nvSpPr>
        <p:spPr>
          <a:xfrm>
            <a:off x="838200" y="1929384"/>
            <a:ext cx="10515600" cy="4251960"/>
          </a:xfrm>
        </p:spPr>
        <p:txBody>
          <a:bodyPr>
            <a:normAutofit/>
          </a:bodyPr>
          <a:lstStyle/>
          <a:p>
            <a:r>
              <a:rPr lang="de-DE" sz="2200" dirty="0"/>
              <a:t>Eine CDS-View-Erweiterung kann mit APPEND STRUCTURE in ABAP Dictionary Table verglichen werden.</a:t>
            </a:r>
          </a:p>
          <a:p>
            <a:r>
              <a:rPr lang="de-DE" sz="2200" dirty="0"/>
              <a:t>Anlage via </a:t>
            </a:r>
            <a:r>
              <a:rPr lang="de-DE" sz="2200" b="1" i="1" u="none" strike="noStrike" dirty="0">
                <a:effectLst/>
                <a:latin typeface="inherit"/>
              </a:rPr>
              <a:t>New &gt; Other Repository </a:t>
            </a:r>
            <a:r>
              <a:rPr lang="de-DE" sz="2200" b="1" i="1" u="none" strike="noStrike" dirty="0" err="1">
                <a:effectLst/>
                <a:latin typeface="inherit"/>
              </a:rPr>
              <a:t>Object</a:t>
            </a:r>
            <a:r>
              <a:rPr lang="de-DE" sz="2200" b="1" i="1" u="none" strike="noStrike" dirty="0">
                <a:effectLst/>
                <a:latin typeface="inherit"/>
              </a:rPr>
              <a:t> … &gt; Data Definition</a:t>
            </a:r>
          </a:p>
          <a:p>
            <a:r>
              <a:rPr lang="de-DE" sz="2200" dirty="0">
                <a:latin typeface="inherit"/>
              </a:rPr>
              <a:t>Zu beachten gilt </a:t>
            </a:r>
            <a:br>
              <a:rPr lang="de-DE" sz="2200" dirty="0">
                <a:latin typeface="inherit"/>
              </a:rPr>
            </a:br>
            <a:r>
              <a:rPr lang="de-DE" sz="2200" dirty="0">
                <a:effectLst/>
                <a:latin typeface="Courier New" panose="02070309020205020404" pitchFamily="49" charset="0"/>
                <a:cs typeface="Courier New" panose="02070309020205020404" pitchFamily="49" charset="0"/>
              </a:rPr>
              <a:t>@</a:t>
            </a:r>
            <a:r>
              <a:rPr lang="de-DE" sz="2200" dirty="0" err="1">
                <a:effectLst/>
                <a:latin typeface="Courier New" panose="02070309020205020404" pitchFamily="49" charset="0"/>
                <a:cs typeface="Courier New" panose="02070309020205020404" pitchFamily="49" charset="0"/>
              </a:rPr>
              <a:t>AbapCatalog.viewEnhancementCategory</a:t>
            </a:r>
            <a:r>
              <a:rPr lang="de-DE" sz="2200" dirty="0">
                <a:effectLst/>
                <a:latin typeface="Courier New" panose="02070309020205020404" pitchFamily="49" charset="0"/>
                <a:cs typeface="Courier New" panose="02070309020205020404" pitchFamily="49" charset="0"/>
              </a:rPr>
              <a:t>:[#...]</a:t>
            </a:r>
          </a:p>
          <a:p>
            <a:pPr lvl="1"/>
            <a:r>
              <a:rPr lang="de-DE" sz="2200" strike="noStrike" dirty="0">
                <a:effectLst/>
                <a:latin typeface="inherit"/>
              </a:rPr>
              <a:t>#NONE  – Keine Erweiterung</a:t>
            </a:r>
          </a:p>
          <a:p>
            <a:pPr lvl="1"/>
            <a:r>
              <a:rPr lang="de-DE" sz="2200" strike="noStrike" dirty="0">
                <a:effectLst/>
                <a:latin typeface="inherit"/>
              </a:rPr>
              <a:t>#PROJECTION_LIST - Erweiterungen der SELECT-Liste/zusätzliche Assoziationen</a:t>
            </a:r>
            <a:endParaRPr lang="de-DE" sz="2200" dirty="0">
              <a:latin typeface="inherit"/>
            </a:endParaRPr>
          </a:p>
          <a:p>
            <a:pPr lvl="1"/>
            <a:r>
              <a:rPr lang="de-DE" sz="2200" strike="noStrike" dirty="0">
                <a:effectLst/>
                <a:latin typeface="inherit"/>
              </a:rPr>
              <a:t>#GROUPBY- Aggregierte oder nicht-aggregierte Elemente </a:t>
            </a:r>
          </a:p>
          <a:p>
            <a:pPr lvl="1"/>
            <a:r>
              <a:rPr lang="de-DE" sz="2200" strike="noStrike" dirty="0">
                <a:effectLst/>
                <a:latin typeface="inherit"/>
              </a:rPr>
              <a:t>#UNION - Erweiterungen der SELECT-Liste einer CDS-Ansicht mit einer UNION-Klausel</a:t>
            </a:r>
          </a:p>
          <a:p>
            <a:endParaRPr lang="de-DE" sz="2200" dirty="0"/>
          </a:p>
        </p:txBody>
      </p:sp>
    </p:spTree>
    <p:extLst>
      <p:ext uri="{BB962C8B-B14F-4D97-AF65-F5344CB8AC3E}">
        <p14:creationId xmlns:p14="http://schemas.microsoft.com/office/powerpoint/2010/main" val="374449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15C119-E38A-89DA-1704-101E6DDF2087}"/>
              </a:ext>
            </a:extLst>
          </p:cNvPr>
          <p:cNvSpPr>
            <a:spLocks noGrp="1"/>
          </p:cNvSpPr>
          <p:nvPr>
            <p:ph type="title"/>
          </p:nvPr>
        </p:nvSpPr>
        <p:spPr>
          <a:xfrm>
            <a:off x="838200" y="365125"/>
            <a:ext cx="10515600" cy="1325563"/>
          </a:xfrm>
        </p:spPr>
        <p:txBody>
          <a:bodyPr>
            <a:normAutofit/>
          </a:bodyPr>
          <a:lstStyle/>
          <a:p>
            <a:r>
              <a:rPr lang="de-DE" sz="5400" dirty="0" err="1"/>
              <a:t>Extend</a:t>
            </a:r>
            <a:r>
              <a:rPr lang="de-DE" sz="5400" dirty="0"/>
              <a:t> SAP (Standard) CDS Views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E6729C0-E2D0-62EB-D526-E99C72F6CEB2}"/>
              </a:ext>
            </a:extLst>
          </p:cNvPr>
          <p:cNvSpPr>
            <a:spLocks noGrp="1"/>
          </p:cNvSpPr>
          <p:nvPr>
            <p:ph idx="1"/>
          </p:nvPr>
        </p:nvSpPr>
        <p:spPr>
          <a:xfrm>
            <a:off x="838200" y="1929384"/>
            <a:ext cx="10515600" cy="4251960"/>
          </a:xfrm>
        </p:spPr>
        <p:txBody>
          <a:bodyPr>
            <a:normAutofit/>
          </a:bodyPr>
          <a:lstStyle/>
          <a:p>
            <a:pPr marL="0" indent="0">
              <a:buNone/>
            </a:pPr>
            <a:r>
              <a:rPr lang="de-DE" sz="2200"/>
              <a:t>Extensions können enthalten</a:t>
            </a:r>
          </a:p>
          <a:p>
            <a:r>
              <a:rPr lang="de-DE" sz="2200"/>
              <a:t>Literale, Felder, Ausdrücke, Funktionen, ...</a:t>
            </a:r>
          </a:p>
          <a:p>
            <a:r>
              <a:rPr lang="de-DE" sz="2200"/>
              <a:t>Parameter</a:t>
            </a:r>
          </a:p>
          <a:p>
            <a:r>
              <a:rPr lang="de-DE" sz="2200"/>
              <a:t>Assoziationen und Pfade</a:t>
            </a:r>
          </a:p>
          <a:p>
            <a:r>
              <a:rPr lang="de-DE" sz="2200"/>
              <a:t>Gruppierung (wenn die Base-View Group by enthält)</a:t>
            </a:r>
          </a:p>
          <a:p>
            <a:r>
              <a:rPr lang="de-DE" sz="2200"/>
              <a:t>UNION</a:t>
            </a:r>
          </a:p>
          <a:p>
            <a:endParaRPr lang="de-DE" sz="2200"/>
          </a:p>
          <a:p>
            <a:endParaRPr lang="de-DE" sz="2200"/>
          </a:p>
        </p:txBody>
      </p:sp>
    </p:spTree>
    <p:extLst>
      <p:ext uri="{BB962C8B-B14F-4D97-AF65-F5344CB8AC3E}">
        <p14:creationId xmlns:p14="http://schemas.microsoft.com/office/powerpoint/2010/main" val="316897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9ADBBFC-EA4F-95CE-4A43-8BACEB70274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Beispiele für CDS Extensions</a:t>
            </a:r>
          </a:p>
        </p:txBody>
      </p:sp>
      <p:sp>
        <p:nvSpPr>
          <p:cNvPr id="2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nhaltsplatzhalter 11">
            <a:extLst>
              <a:ext uri="{FF2B5EF4-FFF2-40B4-BE49-F238E27FC236}">
                <a16:creationId xmlns:a16="http://schemas.microsoft.com/office/drawing/2014/main" id="{911B8E46-7908-7128-5B25-F32E190A6F27}"/>
              </a:ext>
            </a:extLst>
          </p:cNvPr>
          <p:cNvPicPr>
            <a:picLocks noGrp="1" noChangeAspect="1"/>
          </p:cNvPicPr>
          <p:nvPr>
            <p:ph sz="half" idx="1"/>
          </p:nvPr>
        </p:nvPicPr>
        <p:blipFill>
          <a:blip r:embed="rId3"/>
          <a:stretch>
            <a:fillRect/>
          </a:stretch>
        </p:blipFill>
        <p:spPr>
          <a:xfrm>
            <a:off x="320040" y="3140156"/>
            <a:ext cx="5614416" cy="2610703"/>
          </a:xfrm>
          <a:prstGeom prst="rect">
            <a:avLst/>
          </a:prstGeom>
        </p:spPr>
      </p:pic>
      <p:pic>
        <p:nvPicPr>
          <p:cNvPr id="13" name="Inhaltsplatzhalter 12">
            <a:extLst>
              <a:ext uri="{FF2B5EF4-FFF2-40B4-BE49-F238E27FC236}">
                <a16:creationId xmlns:a16="http://schemas.microsoft.com/office/drawing/2014/main" id="{55FBE0F9-03DA-3DD7-5BDA-3E922D7817C1}"/>
              </a:ext>
            </a:extLst>
          </p:cNvPr>
          <p:cNvPicPr>
            <a:picLocks noGrp="1" noChangeAspect="1"/>
          </p:cNvPicPr>
          <p:nvPr>
            <p:ph sz="half" idx="2"/>
          </p:nvPr>
        </p:nvPicPr>
        <p:blipFill>
          <a:blip r:embed="rId4"/>
          <a:stretch>
            <a:fillRect/>
          </a:stretch>
        </p:blipFill>
        <p:spPr>
          <a:xfrm>
            <a:off x="6254496" y="3848976"/>
            <a:ext cx="5614416" cy="1193063"/>
          </a:xfrm>
          <a:prstGeom prst="rect">
            <a:avLst/>
          </a:prstGeom>
        </p:spPr>
      </p:pic>
    </p:spTree>
    <p:extLst>
      <p:ext uri="{BB962C8B-B14F-4D97-AF65-F5344CB8AC3E}">
        <p14:creationId xmlns:p14="http://schemas.microsoft.com/office/powerpoint/2010/main" val="352600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AF0579F9-25A9-5130-6678-75BEF3D00715}"/>
              </a:ext>
            </a:extLst>
          </p:cNvPr>
          <p:cNvSpPr>
            <a:spLocks noGrp="1"/>
          </p:cNvSpPr>
          <p:nvPr>
            <p:ph type="title"/>
          </p:nvPr>
        </p:nvSpPr>
        <p:spPr>
          <a:xfrm>
            <a:off x="841248" y="548640"/>
            <a:ext cx="3600860" cy="5431536"/>
          </a:xfrm>
        </p:spPr>
        <p:txBody>
          <a:bodyPr>
            <a:normAutofit/>
          </a:bodyPr>
          <a:lstStyle/>
          <a:p>
            <a:r>
              <a:rPr lang="de-DE" sz="5400" dirty="0"/>
              <a:t>Hands 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FA6BDAE5-A546-138E-1A7F-0E0CC3ACE17F}"/>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Lege eine CDS-View und eine CDS View Entity für die Tabelle SFLIGHT an.</a:t>
            </a:r>
          </a:p>
          <a:p>
            <a:pPr marL="457200" indent="-457200">
              <a:buAutoNum type="arabicPeriod"/>
            </a:pPr>
            <a:r>
              <a:rPr lang="de-DE" sz="2200" dirty="0"/>
              <a:t>Erweitere diese Views jeweils mit einer CDS-Extension.</a:t>
            </a:r>
          </a:p>
          <a:p>
            <a:pPr marL="457200" indent="-457200">
              <a:buAutoNum type="arabicPeriod"/>
            </a:pPr>
            <a:r>
              <a:rPr lang="de-DE" sz="2200" dirty="0"/>
              <a:t>Teste die CDS mittels einer eigenen View.</a:t>
            </a:r>
          </a:p>
          <a:p>
            <a:pPr marL="457200" indent="-457200">
              <a:buAutoNum type="arabicPeriod"/>
            </a:pPr>
            <a:r>
              <a:rPr lang="de-DE" sz="2200" dirty="0"/>
              <a:t>Kannst du eine Erweiterung anlegen, wenn keine Erweiterungskategorie vorhanden ist?</a:t>
            </a:r>
          </a:p>
          <a:p>
            <a:pPr marL="0" indent="0">
              <a:buNone/>
            </a:pPr>
            <a:endParaRPr lang="de-DE" sz="2200" dirty="0"/>
          </a:p>
        </p:txBody>
      </p:sp>
    </p:spTree>
    <p:extLst>
      <p:ext uri="{BB962C8B-B14F-4D97-AF65-F5344CB8AC3E}">
        <p14:creationId xmlns:p14="http://schemas.microsoft.com/office/powerpoint/2010/main" val="95244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Consumption</a:t>
            </a:r>
            <a:r>
              <a:rPr lang="de-DE" sz="4400" dirty="0"/>
              <a:t> Views</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Praktische Übung</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1951504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7357</Words>
  <Application>Microsoft Office PowerPoint</Application>
  <PresentationFormat>Breitbild</PresentationFormat>
  <Paragraphs>767</Paragraphs>
  <Slides>41</Slides>
  <Notes>25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41</vt:i4>
      </vt:variant>
    </vt:vector>
  </HeadingPairs>
  <TitlesOfParts>
    <vt:vector size="49" baseType="lpstr">
      <vt:lpstr>Aptos</vt:lpstr>
      <vt:lpstr>Aptos Display</vt:lpstr>
      <vt:lpstr>Arial</vt:lpstr>
      <vt:lpstr>Consolas</vt:lpstr>
      <vt:lpstr>Courier New</vt:lpstr>
      <vt:lpstr>inherit</vt:lpstr>
      <vt:lpstr>Segoe WPC</vt:lpstr>
      <vt:lpstr>Office</vt:lpstr>
      <vt:lpstr>Data Modeling with ABAP Core Data Services</vt:lpstr>
      <vt:lpstr>Tag 2</vt:lpstr>
      <vt:lpstr>Agenda</vt:lpstr>
      <vt:lpstr>CDS Extension</vt:lpstr>
      <vt:lpstr>Extend SAP (Standard) CDS Views</vt:lpstr>
      <vt:lpstr>Extend SAP (Standard) CDS Views</vt:lpstr>
      <vt:lpstr>Beispiele für CDS Extensions</vt:lpstr>
      <vt:lpstr>Hands On</vt:lpstr>
      <vt:lpstr>Consumption Views</vt:lpstr>
      <vt:lpstr>Hands On</vt:lpstr>
      <vt:lpstr>Query Viewer</vt:lpstr>
      <vt:lpstr>Query Viewer</vt:lpstr>
      <vt:lpstr>Grundaufbau einer Analytical Query </vt:lpstr>
      <vt:lpstr>Cube</vt:lpstr>
      <vt:lpstr>  Analytical Query: Neu vs. alt  </vt:lpstr>
      <vt:lpstr>Hands on</vt:lpstr>
      <vt:lpstr>Hands on</vt:lpstr>
      <vt:lpstr>Hands On</vt:lpstr>
      <vt:lpstr>Hands On</vt:lpstr>
      <vt:lpstr>Hands on</vt:lpstr>
      <vt:lpstr>Hands on</vt:lpstr>
      <vt:lpstr>Hands On</vt:lpstr>
      <vt:lpstr>Hands On</vt:lpstr>
      <vt:lpstr>Hands On - Gemeinsam</vt:lpstr>
      <vt:lpstr>Advanced Concepts</vt:lpstr>
      <vt:lpstr>Database Specific Features</vt:lpstr>
      <vt:lpstr>AMDP</vt:lpstr>
      <vt:lpstr>Aufbau AMDP</vt:lpstr>
      <vt:lpstr>AMDP</vt:lpstr>
      <vt:lpstr>Hands On</vt:lpstr>
      <vt:lpstr>Hands On</vt:lpstr>
      <vt:lpstr>Hands On</vt:lpstr>
      <vt:lpstr>Hands On</vt:lpstr>
      <vt:lpstr>Hands On</vt:lpstr>
      <vt:lpstr>Konsumieren von CDS Views</vt:lpstr>
      <vt:lpstr>Hands On</vt:lpstr>
      <vt:lpstr>OData</vt:lpstr>
      <vt:lpstr>Hands On</vt:lpstr>
      <vt:lpstr>Hands On - Gemeinsam</vt:lpstr>
      <vt:lpstr>Quiz</vt:lpstr>
      <vt:lpstr>Brainstorming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154</cp:revision>
  <dcterms:created xsi:type="dcterms:W3CDTF">2024-05-22T07:20:18Z</dcterms:created>
  <dcterms:modified xsi:type="dcterms:W3CDTF">2024-06-30T22:01:29Z</dcterms:modified>
</cp:coreProperties>
</file>