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2" r:id="rId2"/>
    <p:sldId id="327" r:id="rId3"/>
    <p:sldId id="328" r:id="rId4"/>
    <p:sldId id="319" r:id="rId5"/>
    <p:sldId id="320" r:id="rId6"/>
    <p:sldId id="325" r:id="rId7"/>
    <p:sldId id="329" r:id="rId8"/>
    <p:sldId id="316" r:id="rId9"/>
    <p:sldId id="330" r:id="rId10"/>
    <p:sldId id="317" r:id="rId11"/>
    <p:sldId id="318" r:id="rId12"/>
    <p:sldId id="321" r:id="rId13"/>
    <p:sldId id="322" r:id="rId14"/>
    <p:sldId id="331" r:id="rId15"/>
    <p:sldId id="323" r:id="rId16"/>
    <p:sldId id="326" r:id="rId17"/>
    <p:sldId id="32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91328" autoAdjust="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EF76A-A04F-1741-83E3-2CAB9D227225}" type="datetimeFigureOut">
              <a:rPr lang="de-DE" smtClean="0"/>
              <a:t>04.07.2024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9135F-C861-6740-93DF-584540DB8289}" type="slidenum">
              <a:rPr lang="de-DE" smtClean="0"/>
              <a:t>‹Nr.›</a:t>
            </a:fld>
            <a:endParaRPr lang="de-DE"/>
          </a:p>
        </p:txBody>
      </p:sp>
    </p:spTree>
    <p:extLst>
      <p:ext uri="{BB962C8B-B14F-4D97-AF65-F5344CB8AC3E}">
        <p14:creationId xmlns:p14="http://schemas.microsoft.com/office/powerpoint/2010/main" val="236978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1F1F1F"/>
                </a:solidFill>
                <a:effectLst/>
                <a:highlight>
                  <a:srgbClr val="FFFFFF"/>
                </a:highlight>
                <a:latin typeface="72 Brand Variable"/>
              </a:rPr>
              <a:t>CUT = Zu testender Code</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Das ABAP Unit-Framework verfügt über standardmäßige spezielle Methoden, die implementiert werden müssen, um eine bestimmte Testkonfiguration einzurichten und zu zerstören.</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Die standardmäßigen speziellen statischen Methoden der Testkonfiguration </a:t>
            </a:r>
            <a:r>
              <a:rPr lang="de-DE" b="0"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und </a:t>
            </a:r>
            <a:r>
              <a:rPr lang="de-DE" b="0"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a:t>
            </a:r>
          </a:p>
          <a:p>
            <a:pPr algn="l"/>
            <a:r>
              <a:rPr lang="de-DE" b="0"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Diese Setup-Methode wird einmal vor allen Tests der Klasse ausgeführt. Sie dient zum Einrichten der Testumgebung.</a:t>
            </a:r>
          </a:p>
          <a:p>
            <a:pPr algn="l"/>
            <a:r>
              <a:rPr lang="de-DE" b="0"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Diese </a:t>
            </a:r>
            <a:r>
              <a:rPr lang="de-DE" b="0" i="0" dirty="0" err="1">
                <a:solidFill>
                  <a:srgbClr val="1F1F1F"/>
                </a:solidFill>
                <a:effectLst/>
                <a:highlight>
                  <a:srgbClr val="FFFFFF"/>
                </a:highlight>
                <a:latin typeface="72 Brand Variable"/>
              </a:rPr>
              <a:t>teardownMethode</a:t>
            </a:r>
            <a:r>
              <a:rPr lang="de-DE" b="0" i="0" dirty="0">
                <a:solidFill>
                  <a:srgbClr val="1F1F1F"/>
                </a:solidFill>
                <a:effectLst/>
                <a:highlight>
                  <a:srgbClr val="FFFFFF"/>
                </a:highlight>
                <a:latin typeface="72 Brand Variable"/>
              </a:rPr>
              <a:t> wird einmal ausgeführt, nachdem alle Tests der Testklasse ausgeführt wurden. Sie dient dazu, die Testumgebung zu zerstören.</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Die Standard-</a:t>
            </a:r>
            <a:r>
              <a:rPr lang="de-DE" b="0" i="0" dirty="0" err="1">
                <a:solidFill>
                  <a:srgbClr val="1F1F1F"/>
                </a:solidFill>
                <a:effectLst/>
                <a:highlight>
                  <a:srgbClr val="FFFFFF"/>
                </a:highlight>
                <a:latin typeface="72 Brand Variable"/>
              </a:rPr>
              <a:t>Spezialinstanzmethoden</a:t>
            </a:r>
            <a:r>
              <a:rPr lang="de-DE" b="0" i="0" dirty="0">
                <a:solidFill>
                  <a:srgbClr val="1F1F1F"/>
                </a:solidFill>
                <a:effectLst/>
                <a:highlight>
                  <a:srgbClr val="FFFFFF"/>
                </a:highlight>
                <a:latin typeface="72 Brand Variable"/>
              </a:rPr>
              <a:t> der Testkonfiguration: </a:t>
            </a:r>
            <a:r>
              <a:rPr lang="de-DE" b="0"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()und </a:t>
            </a:r>
            <a:r>
              <a:rPr lang="de-DE" b="0"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a:t>
            </a:r>
          </a:p>
          <a:p>
            <a:pPr algn="l"/>
            <a:r>
              <a:rPr lang="de-DE" b="0"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Diese Methode wird vor jedem einzelnen Test oder vor jeder Ausführung einer Testmethode ausgeführt. Sie wird beispielsweise verwendet, um die Test-Doubles vor der Ausführung jeder Testmethode zurückzusetzen.</a:t>
            </a:r>
          </a:p>
          <a:p>
            <a:pPr algn="l"/>
            <a:r>
              <a:rPr lang="de-DE" b="0"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Diese Methode wird nach jedem einzelnen Test oder nach jeder Ausführung einer Testmethode ausgeführt. Sie wird verwendet, um alle Änderungen in den beteiligten Entitäten rückgängig zu machen. </a:t>
            </a:r>
          </a:p>
          <a:p>
            <a:pPr algn="l"/>
            <a:r>
              <a:rPr lang="de-DE" b="0" i="0" dirty="0">
                <a:solidFill>
                  <a:srgbClr val="1F1F1F"/>
                </a:solidFill>
                <a:effectLst/>
                <a:highlight>
                  <a:srgbClr val="FFFFFF"/>
                </a:highlight>
                <a:latin typeface="72 Brand Variable"/>
              </a:rPr>
              <a:t>ABAP-Unit-Testmethoden: () stellt jede Unit-Test-Methode für einen gegebenen zu testenden Code (CUT) dar. Eine solche Methode ist am Zusatz FOR TESTING in der Methodenschnittstelle erkennbar.</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4</a:t>
            </a:fld>
            <a:endParaRPr lang="de-DE"/>
          </a:p>
        </p:txBody>
      </p:sp>
    </p:spTree>
    <p:extLst>
      <p:ext uri="{BB962C8B-B14F-4D97-AF65-F5344CB8AC3E}">
        <p14:creationId xmlns:p14="http://schemas.microsoft.com/office/powerpoint/2010/main" val="20510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FOR TESTING</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RISK LEVEL HARMLESS DURATION SHORT</a:t>
            </a:r>
          </a:p>
          <a:p>
            <a:r>
              <a:rPr lang="de-DE" dirty="0"/>
              <a:t>Wird Klasse als ABP Unit Testklasse definiert</a:t>
            </a:r>
          </a:p>
        </p:txBody>
      </p:sp>
      <p:sp>
        <p:nvSpPr>
          <p:cNvPr id="4" name="Foliennummernplatzhalter 3"/>
          <p:cNvSpPr>
            <a:spLocks noGrp="1"/>
          </p:cNvSpPr>
          <p:nvPr>
            <p:ph type="sldNum" sz="quarter" idx="5"/>
          </p:nvPr>
        </p:nvSpPr>
        <p:spPr/>
        <p:txBody>
          <a:bodyPr/>
          <a:lstStyle/>
          <a:p>
            <a:fld id="{4499135F-C861-6740-93DF-584540DB8289}" type="slidenum">
              <a:rPr lang="de-DE" smtClean="0"/>
              <a:t>8</a:t>
            </a:fld>
            <a:endParaRPr lang="de-DE"/>
          </a:p>
        </p:txBody>
      </p:sp>
    </p:spTree>
    <p:extLst>
      <p:ext uri="{BB962C8B-B14F-4D97-AF65-F5344CB8AC3E}">
        <p14:creationId xmlns:p14="http://schemas.microsoft.com/office/powerpoint/2010/main" val="423162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highlight>
                  <a:srgbClr val="FFFFFF"/>
                </a:highlight>
                <a:latin typeface="72 Brand Variable"/>
              </a:rPr>
              <a:t> Beim ABAP-Unit-Test ermöglichen Testbeziehungen, die Tests eines bestimmten Objekts vom referenzierten Objekt aus auszuführen. Im vorliegenden Beispiel führen Sie den Test für Ihr RAP BO in der separaten Testklasse aus. Es ist auch möglich, ABAP-Unit-Tests direkt in den Verhaltensimplementierungsklassen zu schreiben.</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9</a:t>
            </a:fld>
            <a:endParaRPr lang="de-DE"/>
          </a:p>
        </p:txBody>
      </p:sp>
    </p:spTree>
    <p:extLst>
      <p:ext uri="{BB962C8B-B14F-4D97-AF65-F5344CB8AC3E}">
        <p14:creationId xmlns:p14="http://schemas.microsoft.com/office/powerpoint/2010/main" val="246516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highlight>
                  <a:srgbClr val="FFFFFF"/>
                </a:highlight>
                <a:latin typeface="72 Brand Variable"/>
              </a:rPr>
              <a:t>Bei der Methode </a:t>
            </a:r>
            <a:r>
              <a:rPr lang="de-DE" b="0" i="0" dirty="0" err="1">
                <a:solidFill>
                  <a:srgbClr val="1F1F1F"/>
                </a:solidFill>
                <a:effectLst/>
                <a:highlight>
                  <a:srgbClr val="FFFFFF"/>
                </a:highlight>
                <a:latin typeface="72 Brand Variable"/>
              </a:rPr>
              <a:t>create_with_action</a:t>
            </a:r>
            <a:r>
              <a:rPr lang="de-DE" b="0" i="0" dirty="0">
                <a:solidFill>
                  <a:srgbClr val="1F1F1F"/>
                </a:solidFill>
                <a:effectLst/>
                <a:highlight>
                  <a:srgbClr val="FFFFFF"/>
                </a:highlight>
                <a:latin typeface="72 Brand Variable"/>
              </a:rPr>
              <a:t>()handelt es sich um die Unit-Testmethode für unseren CUT. Testmethoden sind leicht an dem Zusatz FOR </a:t>
            </a:r>
            <a:r>
              <a:rPr lang="de-DE" b="0" i="0" dirty="0" err="1">
                <a:solidFill>
                  <a:srgbClr val="1F1F1F"/>
                </a:solidFill>
                <a:effectLst/>
                <a:highlight>
                  <a:srgbClr val="FFFFFF"/>
                </a:highlight>
                <a:latin typeface="72 Brand Variable"/>
              </a:rPr>
              <a:t>TESTINGin</a:t>
            </a:r>
            <a:r>
              <a:rPr lang="de-DE" b="0" i="0" dirty="0">
                <a:solidFill>
                  <a:srgbClr val="1F1F1F"/>
                </a:solidFill>
                <a:effectLst/>
                <a:highlight>
                  <a:srgbClr val="FFFFFF"/>
                </a:highlight>
                <a:latin typeface="72 Brand Variable"/>
              </a:rPr>
              <a:t> der Methodensignatur zu erkennen.</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10</a:t>
            </a:fld>
            <a:endParaRPr lang="de-DE"/>
          </a:p>
        </p:txBody>
      </p:sp>
    </p:spTree>
    <p:extLst>
      <p:ext uri="{BB962C8B-B14F-4D97-AF65-F5344CB8AC3E}">
        <p14:creationId xmlns:p14="http://schemas.microsoft.com/office/powerpoint/2010/main" val="333561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err="1">
                <a:solidFill>
                  <a:srgbClr val="1F1F1F"/>
                </a:solidFill>
                <a:effectLst/>
                <a:highlight>
                  <a:srgbClr val="FFFFFF"/>
                </a:highlight>
                <a:latin typeface="72 Brand Variable"/>
              </a:rPr>
              <a:t>cds_test_environment</a:t>
            </a:r>
            <a:r>
              <a:rPr lang="de-DE" b="0" i="0" dirty="0">
                <a:solidFill>
                  <a:srgbClr val="1F1F1F"/>
                </a:solidFill>
                <a:effectLst/>
                <a:highlight>
                  <a:srgbClr val="FFFFFF"/>
                </a:highlight>
                <a:latin typeface="72 Brand Variable"/>
              </a:rPr>
              <a:t>: Das Referenzobjekt für das CDS TDF ( </a:t>
            </a:r>
            <a:r>
              <a:rPr lang="de-DE" b="0" i="0" dirty="0" err="1">
                <a:solidFill>
                  <a:srgbClr val="1F1F1F"/>
                </a:solidFill>
                <a:effectLst/>
                <a:highlight>
                  <a:srgbClr val="FFFFFF"/>
                </a:highlight>
                <a:latin typeface="72 Brand Variable"/>
              </a:rPr>
              <a:t>if_cds_test_environment</a:t>
            </a:r>
            <a:r>
              <a:rPr lang="de-DE" b="0" i="0" dirty="0">
                <a:solidFill>
                  <a:srgbClr val="1F1F1F"/>
                </a:solidFill>
                <a:effectLst/>
                <a:highlight>
                  <a:srgbClr val="FFFFFF"/>
                </a:highlight>
                <a:latin typeface="72 Brand Variable"/>
              </a:rPr>
              <a:t>), das verwendet wird, um Testdoubles für die </a:t>
            </a:r>
            <a:r>
              <a:rPr lang="de-DE" b="1" i="0" dirty="0">
                <a:solidFill>
                  <a:srgbClr val="1F1F1F"/>
                </a:solidFill>
                <a:effectLst/>
                <a:highlight>
                  <a:srgbClr val="FFFFFF"/>
                </a:highlight>
                <a:latin typeface="72 Brand Variable"/>
              </a:rPr>
              <a:t>Travel</a:t>
            </a:r>
            <a:r>
              <a:rPr lang="de-DE" b="0" i="0" dirty="0">
                <a:solidFill>
                  <a:srgbClr val="1F1F1F"/>
                </a:solidFill>
                <a:effectLst/>
                <a:highlight>
                  <a:srgbClr val="FFFFFF"/>
                </a:highlight>
                <a:latin typeface="72 Brand Variable"/>
              </a:rPr>
              <a:t> -CDS-Entität der Basis-BO-Ansicht bereitzustellen. Die CDS-Testdoubles werden für </a:t>
            </a:r>
            <a:r>
              <a:rPr lang="de-DE" b="1" i="0" dirty="0">
                <a:solidFill>
                  <a:srgbClr val="1F1F1F"/>
                </a:solidFill>
                <a:effectLst/>
                <a:highlight>
                  <a:srgbClr val="FFFFFF"/>
                </a:highlight>
                <a:latin typeface="72 Brand Variable"/>
              </a:rPr>
              <a:t>Lesevorgänge</a:t>
            </a:r>
            <a:r>
              <a:rPr lang="de-DE" b="0" i="0" dirty="0">
                <a:solidFill>
                  <a:srgbClr val="1F1F1F"/>
                </a:solidFill>
                <a:effectLst/>
                <a:highlight>
                  <a:srgbClr val="FFFFFF"/>
                </a:highlight>
                <a:latin typeface="72 Brand Variable"/>
              </a:rPr>
              <a:t> verwendet .</a:t>
            </a:r>
          </a:p>
          <a:p>
            <a:pPr algn="l">
              <a:buFont typeface="Arial" panose="020B0604020202020204" pitchFamily="34" charset="0"/>
              <a:buChar char="•"/>
            </a:pPr>
            <a:r>
              <a:rPr lang="de-DE" b="0" i="0" dirty="0" err="1">
                <a:solidFill>
                  <a:srgbClr val="1F1F1F"/>
                </a:solidFill>
                <a:effectLst/>
                <a:highlight>
                  <a:srgbClr val="FFFFFF"/>
                </a:highlight>
                <a:latin typeface="72 Brand Variable"/>
              </a:rPr>
              <a:t>sql_test_environment</a:t>
            </a:r>
            <a:r>
              <a:rPr lang="de-DE" b="0" i="0" dirty="0">
                <a:solidFill>
                  <a:srgbClr val="1F1F1F"/>
                </a:solidFill>
                <a:effectLst/>
                <a:highlight>
                  <a:srgbClr val="FFFFFF"/>
                </a:highlight>
                <a:latin typeface="72 Brand Variable"/>
              </a:rPr>
              <a:t>: Das Referenzobjekt für das ABAP SQL TDF ( </a:t>
            </a:r>
            <a:r>
              <a:rPr lang="de-DE" b="0" i="0" dirty="0" err="1">
                <a:solidFill>
                  <a:srgbClr val="1F1F1F"/>
                </a:solidFill>
                <a:effectLst/>
                <a:highlight>
                  <a:srgbClr val="FFFFFF"/>
                </a:highlight>
                <a:latin typeface="72 Brand Variable"/>
              </a:rPr>
              <a:t>if_osql_test_environment</a:t>
            </a:r>
            <a:r>
              <a:rPr lang="de-DE" b="0" i="0" dirty="0">
                <a:solidFill>
                  <a:srgbClr val="1F1F1F"/>
                </a:solidFill>
                <a:effectLst/>
                <a:highlight>
                  <a:srgbClr val="FFFFFF"/>
                </a:highlight>
                <a:latin typeface="72 Brand Variable"/>
              </a:rPr>
              <a:t>) wird zum Stubben der zusätzlich benötigten Datenbanktabellen verwendet. Die Datenbank-Testdoubles werden für </a:t>
            </a:r>
            <a:r>
              <a:rPr lang="de-DE" b="1" i="0" dirty="0">
                <a:solidFill>
                  <a:srgbClr val="1F1F1F"/>
                </a:solidFill>
                <a:effectLst/>
                <a:highlight>
                  <a:srgbClr val="FFFFFF"/>
                </a:highlight>
                <a:latin typeface="72 Brand Variable"/>
              </a:rPr>
              <a:t>Schreiboperationen</a:t>
            </a:r>
            <a:r>
              <a:rPr lang="de-DE" b="0" i="0" dirty="0">
                <a:solidFill>
                  <a:srgbClr val="1F1F1F"/>
                </a:solidFill>
                <a:effectLst/>
                <a:highlight>
                  <a:srgbClr val="FFFFFF"/>
                </a:highlight>
                <a:latin typeface="72 Brand Variable"/>
              </a:rPr>
              <a:t> verwendet .</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12</a:t>
            </a:fld>
            <a:endParaRPr lang="de-DE"/>
          </a:p>
        </p:txBody>
      </p:sp>
    </p:spTree>
    <p:extLst>
      <p:ext uri="{BB962C8B-B14F-4D97-AF65-F5344CB8AC3E}">
        <p14:creationId xmlns:p14="http://schemas.microsoft.com/office/powerpoint/2010/main" val="330192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de-DE" b="0" i="0" dirty="0">
                <a:solidFill>
                  <a:srgbClr val="1F1F1F"/>
                </a:solidFill>
                <a:effectLst/>
                <a:highlight>
                  <a:srgbClr val="FFFFFF"/>
                </a:highlight>
                <a:latin typeface="72 Brand Variable"/>
              </a:rPr>
              <a:t>Methode </a:t>
            </a:r>
            <a:r>
              <a:rPr lang="de-DE" b="1"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 zum Einrichten der Test-Doubles-Umgebung und zum Vorbereiten der Testdaten verwendet wird. </a:t>
            </a:r>
          </a:p>
          <a:p>
            <a:pPr algn="l">
              <a:buFont typeface="+mj-lt"/>
              <a:buAutoNum type="arabicPeriod"/>
            </a:pPr>
            <a:endParaRPr lang="de-DE" b="0" i="0" dirty="0">
              <a:solidFill>
                <a:srgbClr val="1F1F1F"/>
              </a:solidFill>
              <a:effectLst/>
              <a:highlight>
                <a:srgbClr val="FFFFFF"/>
              </a:highlight>
              <a:latin typeface="72 Brand Variable"/>
            </a:endParaRPr>
          </a:p>
          <a:p>
            <a:pPr algn="l">
              <a:buFont typeface="+mj-lt"/>
              <a:buAutoNum type="arabicPeriod"/>
            </a:pPr>
            <a:r>
              <a:rPr lang="de-DE" b="0" i="0" dirty="0">
                <a:solidFill>
                  <a:srgbClr val="1F1F1F"/>
                </a:solidFill>
                <a:effectLst/>
                <a:highlight>
                  <a:srgbClr val="FFFFFF"/>
                </a:highlight>
                <a:latin typeface="72 Brand Variable"/>
              </a:rPr>
              <a:t>statische Standardmethode des ABAP Unit-Frameworks </a:t>
            </a:r>
            <a:r>
              <a:rPr lang="de-DE" b="1"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 verwendet wird, um die Test-Doubles am Ende der Testklassenausführung zu stoppen</a:t>
            </a:r>
          </a:p>
          <a:p>
            <a:pPr algn="l">
              <a:buFont typeface="+mj-lt"/>
              <a:buAutoNum type="arabicPeriod"/>
            </a:pPr>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 zum Zurücksetzen der Test-Doubles und Einfügen der Testdaten vor der Ausführung der Testmethode - oder generell jeder Testmethode einer Testklasse - dient.</a:t>
            </a:r>
          </a:p>
          <a:p>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 zum Zurücksetzen sämtlicher Änderungen in den beteiligten Entitäten nach der Ausführung der Testmethode verwendet wird.</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13</a:t>
            </a:fld>
            <a:endParaRPr lang="de-DE"/>
          </a:p>
        </p:txBody>
      </p:sp>
    </p:spTree>
    <p:extLst>
      <p:ext uri="{BB962C8B-B14F-4D97-AF65-F5344CB8AC3E}">
        <p14:creationId xmlns:p14="http://schemas.microsoft.com/office/powerpoint/2010/main" val="126406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de-DE" b="0" i="0" dirty="0">
                <a:solidFill>
                  <a:srgbClr val="1F1F1F"/>
                </a:solidFill>
                <a:effectLst/>
                <a:highlight>
                  <a:srgbClr val="FFFFFF"/>
                </a:highlight>
                <a:latin typeface="72 Brand Variable"/>
              </a:rPr>
              <a:t>Methode </a:t>
            </a:r>
            <a:r>
              <a:rPr lang="de-DE" b="1"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 zum Einrichten der Test-Doubles-Umgebung und zum Vorbereiten der Testdaten verwendet wird. </a:t>
            </a:r>
          </a:p>
          <a:p>
            <a:pPr algn="l">
              <a:buFont typeface="+mj-lt"/>
              <a:buAutoNum type="arabicPeriod"/>
            </a:pPr>
            <a:endParaRPr lang="de-DE" b="0" i="0" dirty="0">
              <a:solidFill>
                <a:srgbClr val="1F1F1F"/>
              </a:solidFill>
              <a:effectLst/>
              <a:highlight>
                <a:srgbClr val="FFFFFF"/>
              </a:highlight>
              <a:latin typeface="72 Brand Variable"/>
            </a:endParaRPr>
          </a:p>
          <a:p>
            <a:pPr algn="l">
              <a:buFont typeface="+mj-lt"/>
              <a:buAutoNum type="arabicPeriod"/>
            </a:pPr>
            <a:r>
              <a:rPr lang="de-DE" b="0" i="0" dirty="0">
                <a:solidFill>
                  <a:srgbClr val="1F1F1F"/>
                </a:solidFill>
                <a:effectLst/>
                <a:highlight>
                  <a:srgbClr val="FFFFFF"/>
                </a:highlight>
                <a:latin typeface="72 Brand Variable"/>
              </a:rPr>
              <a:t>statische Standardmethode des ABAP Unit-Frameworks </a:t>
            </a:r>
            <a:r>
              <a:rPr lang="de-DE" b="1"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 verwendet wird, um die Test-Doubles am Ende der Testklassenausführung zu stoppen</a:t>
            </a:r>
          </a:p>
          <a:p>
            <a:pPr algn="l">
              <a:buFont typeface="+mj-lt"/>
              <a:buAutoNum type="arabicPeriod"/>
            </a:pPr>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 zum Zurücksetzen der Test-Doubles und Einfügen der Testdaten vor der Ausführung der Testmethode - oder generell jeder Testmethode einer Testklasse - dient.</a:t>
            </a:r>
          </a:p>
          <a:p>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 zum Zurücksetzen sämtlicher Änderungen in den beteiligten Entitäten nach der Ausführung der Testmethode verwendet wird.</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14</a:t>
            </a:fld>
            <a:endParaRPr lang="de-DE"/>
          </a:p>
        </p:txBody>
      </p:sp>
    </p:spTree>
    <p:extLst>
      <p:ext uri="{BB962C8B-B14F-4D97-AF65-F5344CB8AC3E}">
        <p14:creationId xmlns:p14="http://schemas.microsoft.com/office/powerpoint/2010/main" val="62414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1F1F1F"/>
                </a:solidFill>
                <a:effectLst/>
                <a:highlight>
                  <a:srgbClr val="FFFFFF"/>
                </a:highlight>
                <a:latin typeface="72 Brand Variable"/>
              </a:rPr>
              <a:t>Der derzeit getestete Code (CUT) ist eine EML-Anweisung, die eine Travel- Instanz erstellt und die Aktion </a:t>
            </a:r>
            <a:r>
              <a:rPr lang="de-DE" b="0" dirty="0" err="1"/>
              <a:t>acceptTravel</a:t>
            </a:r>
            <a:r>
              <a:rPr lang="de-DE" b="0" i="0" dirty="0" err="1">
                <a:solidFill>
                  <a:srgbClr val="1F1F1F"/>
                </a:solidFill>
                <a:effectLst/>
                <a:highlight>
                  <a:srgbClr val="FFFFFF"/>
                </a:highlight>
                <a:latin typeface="72 Brand Variable"/>
              </a:rPr>
              <a:t>darauf</a:t>
            </a:r>
            <a:r>
              <a:rPr lang="de-DE" b="0" i="0" dirty="0">
                <a:solidFill>
                  <a:srgbClr val="1F1F1F"/>
                </a:solidFill>
                <a:effectLst/>
                <a:highlight>
                  <a:srgbClr val="FFFFFF"/>
                </a:highlight>
                <a:latin typeface="72 Brand Variable"/>
              </a:rPr>
              <a:t> ausführt. Dieses Szenario umfasst die EML-Anweisungen CREATE, EXECUTE und COMMIT.</a:t>
            </a:r>
          </a:p>
          <a:p>
            <a:endParaRPr lang="de-DE" b="0" i="0" dirty="0">
              <a:solidFill>
                <a:srgbClr val="1F1F1F"/>
              </a:solidFill>
              <a:effectLst/>
              <a:highlight>
                <a:srgbClr val="FFFFFF"/>
              </a:highlight>
              <a:latin typeface="72 Brand Variable"/>
            </a:endParaRPr>
          </a:p>
          <a:p>
            <a:endParaRPr lang="de-DE" b="0" i="0" dirty="0">
              <a:solidFill>
                <a:srgbClr val="1F1F1F"/>
              </a:solidFill>
              <a:effectLst/>
              <a:highlight>
                <a:srgbClr val="FFFFFF"/>
              </a:highlight>
              <a:latin typeface="72 Brand Variable"/>
            </a:endParaRPr>
          </a:p>
          <a:p>
            <a:pPr algn="l">
              <a:buFont typeface="Arial" panose="020B0604020202020204" pitchFamily="34" charset="0"/>
              <a:buChar char="•"/>
            </a:pPr>
            <a:r>
              <a:rPr lang="de-DE" b="0" i="0" dirty="0">
                <a:solidFill>
                  <a:srgbClr val="1F1F1F"/>
                </a:solidFill>
                <a:effectLst/>
                <a:highlight>
                  <a:srgbClr val="FFFFFF"/>
                </a:highlight>
                <a:latin typeface="72 Brand Variable"/>
              </a:rPr>
              <a:t>Der vollständige CUT ist eine komplexe EML-Anweisung, die aus einer MODIFY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CREATEund</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EXECUTEZusätzen</a:t>
            </a:r>
            <a:r>
              <a:rPr lang="de-DE" b="0" i="0" dirty="0">
                <a:solidFill>
                  <a:srgbClr val="1F1F1F"/>
                </a:solidFill>
                <a:effectLst/>
                <a:highlight>
                  <a:srgbClr val="FFFFFF"/>
                </a:highlight>
                <a:latin typeface="72 Brand Variable"/>
              </a:rPr>
              <a:t> sowie einer COMMIT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besteht.</a:t>
            </a:r>
          </a:p>
          <a:p>
            <a:pPr algn="l">
              <a:buFont typeface="Arial" panose="020B0604020202020204" pitchFamily="34" charset="0"/>
              <a:buChar char="•"/>
            </a:pPr>
            <a:r>
              <a:rPr lang="de-DE" b="0" i="0" dirty="0">
                <a:solidFill>
                  <a:srgbClr val="1F1F1F"/>
                </a:solidFill>
                <a:effectLst/>
                <a:highlight>
                  <a:srgbClr val="FFFFFF"/>
                </a:highlight>
                <a:latin typeface="72 Brand Variable"/>
              </a:rPr>
              <a:t>Die Klasse </a:t>
            </a:r>
            <a:r>
              <a:rPr lang="de-DE" b="0" i="0" dirty="0" err="1">
                <a:solidFill>
                  <a:srgbClr val="1F1F1F"/>
                </a:solidFill>
                <a:effectLst/>
                <a:highlight>
                  <a:srgbClr val="FFFFFF"/>
                </a:highlight>
                <a:latin typeface="72 Brand Variable"/>
              </a:rPr>
              <a:t>CL_ABAP_UNIT_ASSERTwird</a:t>
            </a:r>
            <a:r>
              <a:rPr lang="de-DE" b="0" i="0" dirty="0">
                <a:solidFill>
                  <a:srgbClr val="1F1F1F"/>
                </a:solidFill>
                <a:effectLst/>
                <a:highlight>
                  <a:srgbClr val="FFFFFF"/>
                </a:highlight>
                <a:latin typeface="72 Brand Variable"/>
              </a:rPr>
              <a:t> in Testmethodenimplementierungen verwendet, um die Testannahmen zu prüfen/bestätigen. Sie bietet verschiedene statische Methoden für diese Zwecke – z. B. </a:t>
            </a:r>
            <a:r>
              <a:rPr lang="de-DE" b="0" i="0" dirty="0" err="1">
                <a:solidFill>
                  <a:srgbClr val="1F1F1F"/>
                </a:solidFill>
                <a:effectLst/>
                <a:highlight>
                  <a:srgbClr val="FFFFFF"/>
                </a:highlight>
                <a:latin typeface="72 Brand Variable"/>
              </a:rPr>
              <a:t>assert_equals</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assert_initial</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assert_not_initial</a:t>
            </a:r>
            <a:r>
              <a:rPr lang="de-DE" b="0" i="0" dirty="0">
                <a:solidFill>
                  <a:srgbClr val="1F1F1F"/>
                </a:solidFill>
                <a:effectLst/>
                <a:highlight>
                  <a:srgbClr val="FFFFFF"/>
                </a:highlight>
                <a:latin typeface="72 Brand Variable"/>
              </a:rPr>
              <a:t>(), und </a:t>
            </a:r>
            <a:r>
              <a:rPr lang="de-DE" b="0" i="0" dirty="0" err="1">
                <a:solidFill>
                  <a:srgbClr val="1F1F1F"/>
                </a:solidFill>
                <a:effectLst/>
                <a:highlight>
                  <a:srgbClr val="FFFFFF"/>
                </a:highlight>
                <a:latin typeface="72 Brand Variable"/>
              </a:rPr>
              <a:t>assert_differs</a:t>
            </a:r>
            <a:r>
              <a:rPr lang="de-DE" b="0" i="0" dirty="0">
                <a:solidFill>
                  <a:srgbClr val="1F1F1F"/>
                </a:solidFill>
                <a:effectLst/>
                <a:highlight>
                  <a:srgbClr val="FFFFFF"/>
                </a:highlight>
                <a:latin typeface="72 Brand Variable"/>
              </a:rPr>
              <a:t>().</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(1) CUT: MODIFY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die Folgendes enthält:</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CREATEZusatz</a:t>
            </a:r>
            <a:r>
              <a:rPr lang="de-DE" b="0" i="0" dirty="0">
                <a:solidFill>
                  <a:srgbClr val="1F1F1F"/>
                </a:solidFill>
                <a:effectLst/>
                <a:highlight>
                  <a:srgbClr val="FFFFFF"/>
                </a:highlight>
                <a:latin typeface="72 Brand Variable"/>
              </a:rPr>
              <a:t>, der eine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(Root) erstellt.</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EXECUTEZusatz</a:t>
            </a:r>
            <a:r>
              <a:rPr lang="de-DE" b="0" i="0" dirty="0">
                <a:solidFill>
                  <a:srgbClr val="1F1F1F"/>
                </a:solidFill>
                <a:effectLst/>
                <a:highlight>
                  <a:srgbClr val="FFFFFF"/>
                </a:highlight>
                <a:latin typeface="72 Brand Variable"/>
              </a:rPr>
              <a:t>, der die Aktion </a:t>
            </a:r>
            <a:r>
              <a:rPr lang="de-DE" b="0" i="0" dirty="0" err="1">
                <a:solidFill>
                  <a:srgbClr val="1F1F1F"/>
                </a:solidFill>
                <a:effectLst/>
                <a:highlight>
                  <a:srgbClr val="FFFFFF"/>
                </a:highlight>
                <a:latin typeface="72 Brand Variable"/>
              </a:rPr>
              <a:t>acceptTravelauf</a:t>
            </a:r>
            <a:r>
              <a:rPr lang="de-DE" b="0" i="0" dirty="0">
                <a:solidFill>
                  <a:srgbClr val="1F1F1F"/>
                </a:solidFill>
                <a:effectLst/>
                <a:highlight>
                  <a:srgbClr val="FFFFFF"/>
                </a:highlight>
                <a:latin typeface="72 Brand Variable"/>
              </a:rPr>
              <a:t> der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aufruft .</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EXECUTEZusatz</a:t>
            </a:r>
            <a:r>
              <a:rPr lang="de-DE" b="0" i="0" dirty="0">
                <a:solidFill>
                  <a:srgbClr val="1F1F1F"/>
                </a:solidFill>
                <a:effectLst/>
                <a:highlight>
                  <a:srgbClr val="FFFFFF"/>
                </a:highlight>
                <a:latin typeface="72 Brand Variable"/>
              </a:rPr>
              <a:t>, der die Aktion </a:t>
            </a:r>
            <a:r>
              <a:rPr lang="de-DE" b="0" i="0" dirty="0" err="1">
                <a:solidFill>
                  <a:srgbClr val="1F1F1F"/>
                </a:solidFill>
                <a:effectLst/>
                <a:highlight>
                  <a:srgbClr val="FFFFFF"/>
                </a:highlight>
                <a:latin typeface="72 Brand Variable"/>
              </a:rPr>
              <a:t>deductDiscountauf</a:t>
            </a:r>
            <a:r>
              <a:rPr lang="de-DE" b="0" i="0" dirty="0">
                <a:solidFill>
                  <a:srgbClr val="1F1F1F"/>
                </a:solidFill>
                <a:effectLst/>
                <a:highlight>
                  <a:srgbClr val="FFFFFF"/>
                </a:highlight>
                <a:latin typeface="72 Brand Variable"/>
              </a:rPr>
              <a:t> der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aufruft . Erster Assertion-Block auf den Ergebnisparametern - vor dem Übernehmen der Änderungen</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Eine Behauptung, die verwendet wird, um während der Erstellung der Instanzen und der Ausführung der Aktion nach eventuellen Fehlern und Meldungen zu suchen.</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Eine Behauptung, die verwendet wird, um die zurückgegebene </a:t>
            </a:r>
            <a:r>
              <a:rPr lang="de-DE" b="0" i="0" dirty="0" err="1">
                <a:solidFill>
                  <a:srgbClr val="1F1F1F"/>
                </a:solidFill>
                <a:effectLst/>
                <a:highlight>
                  <a:srgbClr val="FFFFFF"/>
                </a:highlight>
                <a:latin typeface="72 Brand Variable"/>
              </a:rPr>
              <a:t>mappedTabelle</a:t>
            </a:r>
            <a:r>
              <a:rPr lang="de-DE" b="0" i="0" dirty="0">
                <a:solidFill>
                  <a:srgbClr val="1F1F1F"/>
                </a:solidFill>
                <a:effectLst/>
                <a:highlight>
                  <a:srgbClr val="FFFFFF"/>
                </a:highlight>
                <a:latin typeface="72 Brand Variable"/>
              </a:rPr>
              <a:t> auf die erstellten </a:t>
            </a:r>
            <a:r>
              <a:rPr lang="de-DE" b="1" i="0" dirty="0">
                <a:solidFill>
                  <a:srgbClr val="1F1F1F"/>
                </a:solidFill>
                <a:effectLst/>
                <a:highlight>
                  <a:srgbClr val="FFFFFF"/>
                </a:highlight>
                <a:latin typeface="72 Brand Variable"/>
              </a:rPr>
              <a:t>Reise-</a:t>
            </a:r>
            <a:r>
              <a:rPr lang="de-DE" b="0" i="0" dirty="0">
                <a:solidFill>
                  <a:srgbClr val="1F1F1F"/>
                </a:solidFill>
                <a:effectLst/>
                <a:highlight>
                  <a:srgbClr val="FFFFFF"/>
                </a:highlight>
                <a:latin typeface="72 Brand Variable"/>
              </a:rPr>
              <a:t> und </a:t>
            </a:r>
            <a:r>
              <a:rPr lang="de-DE" b="1" i="0" dirty="0">
                <a:solidFill>
                  <a:srgbClr val="1F1F1F"/>
                </a:solidFill>
                <a:effectLst/>
                <a:highlight>
                  <a:srgbClr val="FFFFFF"/>
                </a:highlight>
                <a:latin typeface="72 Brand Variable"/>
              </a:rPr>
              <a:t>Buchungsinstanzen</a:t>
            </a:r>
            <a:r>
              <a:rPr lang="de-DE" b="0" i="0" dirty="0">
                <a:solidFill>
                  <a:srgbClr val="1F1F1F"/>
                </a:solidFill>
                <a:effectLst/>
                <a:highlight>
                  <a:srgbClr val="FFFFFF"/>
                </a:highlight>
                <a:latin typeface="72 Brand Variable"/>
              </a:rPr>
              <a:t> zu überprüfen .</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(2)</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CUT: COMMIT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die die Änderungen in der Datenbank speichert (Test-Doubles).</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Der zweite Assertion-Block prüft, ob das durchgeführte Commit eventuell fehlschlägt, indem er die Rückgabeparameter </a:t>
            </a:r>
            <a:r>
              <a:rPr lang="de-DE" b="0" i="0" dirty="0" err="1">
                <a:solidFill>
                  <a:srgbClr val="1F1F1F"/>
                </a:solidFill>
                <a:effectLst/>
                <a:highlight>
                  <a:srgbClr val="FFFFFF"/>
                </a:highlight>
                <a:latin typeface="72 Brand Variable"/>
              </a:rPr>
              <a:t>commit_failedund</a:t>
            </a:r>
            <a:r>
              <a:rPr lang="de-DE" b="0" i="0" dirty="0">
                <a:solidFill>
                  <a:srgbClr val="1F1F1F"/>
                </a:solidFill>
                <a:effectLst/>
                <a:highlight>
                  <a:srgbClr val="FFFFFF"/>
                </a:highlight>
                <a:latin typeface="72 Brand Variable"/>
              </a:rPr>
              <a:t> untersucht </a:t>
            </a:r>
            <a:r>
              <a:rPr lang="de-DE" b="0" i="0" dirty="0" err="1">
                <a:solidFill>
                  <a:srgbClr val="1F1F1F"/>
                </a:solidFill>
                <a:effectLst/>
                <a:highlight>
                  <a:srgbClr val="FFFFFF"/>
                </a:highlight>
                <a:latin typeface="72 Brand Variable"/>
              </a:rPr>
              <a:t>commit_reported</a:t>
            </a:r>
            <a:r>
              <a:rPr lang="de-DE" b="0" i="0" dirty="0">
                <a:solidFill>
                  <a:srgbClr val="1F1F1F"/>
                </a:solidFill>
                <a:effectLst/>
                <a:highlight>
                  <a:srgbClr val="FFFFFF"/>
                </a:highlight>
                <a:latin typeface="72 Brand Variable"/>
              </a:rPr>
              <a:t>.</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(3)</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Dritter Assertion-Block zur Überprüfung der erfolgreichen Persistenz der Daten in den Test-Doubles.</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Dazu werden zunächst die festgeschriebenen Daten über ein </a:t>
            </a:r>
            <a:r>
              <a:rPr lang="de-DE" b="0" i="0" dirty="0" err="1">
                <a:solidFill>
                  <a:srgbClr val="1F1F1F"/>
                </a:solidFill>
                <a:effectLst/>
                <a:highlight>
                  <a:srgbClr val="FFFFFF"/>
                </a:highlight>
                <a:latin typeface="72 Brand Variable"/>
              </a:rPr>
              <a:t>SELECTStatement</a:t>
            </a:r>
            <a:r>
              <a:rPr lang="de-DE" b="0" i="0" dirty="0">
                <a:solidFill>
                  <a:srgbClr val="1F1F1F"/>
                </a:solidFill>
                <a:effectLst/>
                <a:highlight>
                  <a:srgbClr val="FFFFFF"/>
                </a:highlight>
                <a:latin typeface="72 Brand Variable"/>
              </a:rPr>
              <a:t> auf der Basis-BO-View ausgelesen </a:t>
            </a:r>
            <a:r>
              <a:rPr lang="de-DE" b="1" i="0" dirty="0">
                <a:solidFill>
                  <a:srgbClr val="1F1F1F"/>
                </a:solidFill>
                <a:effectLst/>
                <a:highlight>
                  <a:srgbClr val="FFFFFF"/>
                </a:highlight>
                <a:latin typeface="72 Brand Variable"/>
              </a:rPr>
              <a:t>ZRAP100_R_TravelTP_####</a:t>
            </a:r>
            <a:r>
              <a:rPr lang="de-DE" b="0" i="0" dirty="0">
                <a:solidFill>
                  <a:srgbClr val="1F1F1F"/>
                </a:solidFill>
                <a:effectLst/>
                <a:highlight>
                  <a:srgbClr val="FFFFFF"/>
                </a:highlight>
                <a:latin typeface="72 Brand Variable"/>
              </a:rPr>
              <a:t>; das Lesen der Daten erfolgt aus dem konfigurierten Test-Double.</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Es werden verschiedene Assertion-Prüfungen durchgeführt. Weitere Erläuterungen finden Sie in den Kommentarzeilen im Codeausschnitt.</a:t>
            </a:r>
          </a:p>
          <a:p>
            <a:endParaRPr lang="de-DE" b="0" dirty="0"/>
          </a:p>
        </p:txBody>
      </p:sp>
      <p:sp>
        <p:nvSpPr>
          <p:cNvPr id="4" name="Foliennummernplatzhalter 3"/>
          <p:cNvSpPr>
            <a:spLocks noGrp="1"/>
          </p:cNvSpPr>
          <p:nvPr>
            <p:ph type="sldNum" sz="quarter" idx="5"/>
          </p:nvPr>
        </p:nvSpPr>
        <p:spPr/>
        <p:txBody>
          <a:bodyPr/>
          <a:lstStyle/>
          <a:p>
            <a:fld id="{4499135F-C861-6740-93DF-584540DB8289}" type="slidenum">
              <a:rPr lang="de-DE" smtClean="0"/>
              <a:t>15</a:t>
            </a:fld>
            <a:endParaRPr lang="de-DE"/>
          </a:p>
        </p:txBody>
      </p:sp>
    </p:spTree>
    <p:extLst>
      <p:ext uri="{BB962C8B-B14F-4D97-AF65-F5344CB8AC3E}">
        <p14:creationId xmlns:p14="http://schemas.microsoft.com/office/powerpoint/2010/main" val="351138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04.07.2024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04.07.2024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838200" y="451381"/>
            <a:ext cx="10512552" cy="4066540"/>
          </a:xfrm>
        </p:spPr>
        <p:txBody>
          <a:bodyPr anchor="b">
            <a:normAutofit/>
          </a:bodyPr>
          <a:lstStyle/>
          <a:p>
            <a:pPr algn="l"/>
            <a:r>
              <a:rPr lang="de-DE" sz="6600" dirty="0"/>
              <a:t>Übung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838199" y="4983276"/>
            <a:ext cx="10512552" cy="1126680"/>
          </a:xfrm>
        </p:spPr>
        <p:txBody>
          <a:bodyPr>
            <a:normAutofit/>
          </a:bodyPr>
          <a:lstStyle/>
          <a:p>
            <a:pPr algn="l"/>
            <a:r>
              <a:rPr lang="de-DE" dirty="0"/>
              <a:t>Unit Test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F24A27-453E-350A-F8BB-84E846966F2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Füge eine Testmethode hinzu</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EAF367C-1BEC-9799-AD66-B262BFB45A9B}"/>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err="1"/>
              <a:t>Diese</a:t>
            </a:r>
            <a:r>
              <a:rPr lang="en-US" sz="2200" dirty="0"/>
              <a:t> </a:t>
            </a:r>
            <a:r>
              <a:rPr lang="en-US" sz="2200" dirty="0" err="1"/>
              <a:t>wird</a:t>
            </a:r>
            <a:r>
              <a:rPr lang="en-US" sz="2200" dirty="0"/>
              <a:t> </a:t>
            </a:r>
            <a:r>
              <a:rPr lang="en-US" sz="2200" dirty="0" err="1"/>
              <a:t>angelegt</a:t>
            </a:r>
            <a:r>
              <a:rPr lang="en-US" sz="2200" dirty="0"/>
              <a:t> </a:t>
            </a:r>
            <a:r>
              <a:rPr lang="en-US" sz="2200" dirty="0" err="1"/>
              <a:t>mit</a:t>
            </a:r>
            <a:r>
              <a:rPr lang="en-US" sz="2200" dirty="0"/>
              <a:t> dem </a:t>
            </a:r>
            <a:r>
              <a:rPr lang="en-US" sz="2200" dirty="0" err="1"/>
              <a:t>Zusatz</a:t>
            </a:r>
            <a:br>
              <a:rPr lang="en-US" sz="2200" dirty="0"/>
            </a:br>
            <a:r>
              <a:rPr lang="en-US" sz="2200" dirty="0">
                <a:latin typeface="Courier New" panose="02070309020205020404" pitchFamily="49" charset="0"/>
                <a:cs typeface="Courier New" panose="02070309020205020404" pitchFamily="49" charset="0"/>
              </a:rPr>
              <a:t>FOR TESTING RAISING </a:t>
            </a:r>
            <a:r>
              <a:rPr lang="en-US" sz="2200" dirty="0" err="1">
                <a:latin typeface="Courier New" panose="02070309020205020404" pitchFamily="49" charset="0"/>
                <a:cs typeface="Courier New" panose="02070309020205020404" pitchFamily="49" charset="0"/>
              </a:rPr>
              <a:t>cx_static_check</a:t>
            </a:r>
            <a:r>
              <a:rPr lang="en-US" sz="2200" dirty="0"/>
              <a:t>.</a:t>
            </a:r>
          </a:p>
          <a:p>
            <a:r>
              <a:rPr lang="en-US" sz="2200" dirty="0"/>
              <a:t>Die Exception </a:t>
            </a:r>
            <a:r>
              <a:rPr lang="en-US" sz="2200" dirty="0" err="1"/>
              <a:t>wird</a:t>
            </a:r>
            <a:r>
              <a:rPr lang="en-US" sz="2200" dirty="0"/>
              <a:t> für das </a:t>
            </a:r>
            <a:r>
              <a:rPr lang="en-US" sz="2200" dirty="0" err="1"/>
              <a:t>Fehlerhandling</a:t>
            </a:r>
            <a:r>
              <a:rPr lang="en-US" sz="2200" dirty="0"/>
              <a:t> </a:t>
            </a:r>
            <a:r>
              <a:rPr lang="en-US" sz="2200" dirty="0" err="1"/>
              <a:t>verwendet</a:t>
            </a:r>
            <a:r>
              <a:rPr lang="en-US" sz="2200" dirty="0"/>
              <a:t>.</a:t>
            </a:r>
          </a:p>
        </p:txBody>
      </p:sp>
      <p:pic>
        <p:nvPicPr>
          <p:cNvPr id="5" name="Inhaltsplatzhalter 4">
            <a:extLst>
              <a:ext uri="{FF2B5EF4-FFF2-40B4-BE49-F238E27FC236}">
                <a16:creationId xmlns:a16="http://schemas.microsoft.com/office/drawing/2014/main" id="{F0E59726-6A76-119D-6965-C861C33D0135}"/>
              </a:ext>
            </a:extLst>
          </p:cNvPr>
          <p:cNvPicPr>
            <a:picLocks noGrp="1" noChangeAspect="1"/>
          </p:cNvPicPr>
          <p:nvPr>
            <p:ph sz="half" idx="2"/>
          </p:nvPr>
        </p:nvPicPr>
        <p:blipFill>
          <a:blip r:embed="rId3"/>
          <a:stretch>
            <a:fillRect/>
          </a:stretch>
        </p:blipFill>
        <p:spPr>
          <a:xfrm>
            <a:off x="4654296" y="1073106"/>
            <a:ext cx="6903720" cy="4711787"/>
          </a:xfrm>
          <a:prstGeom prst="rect">
            <a:avLst/>
          </a:prstGeom>
        </p:spPr>
      </p:pic>
    </p:spTree>
    <p:extLst>
      <p:ext uri="{BB962C8B-B14F-4D97-AF65-F5344CB8AC3E}">
        <p14:creationId xmlns:p14="http://schemas.microsoft.com/office/powerpoint/2010/main" val="397688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2261326-A59A-CB29-F644-A76402DB03B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err="1">
                <a:solidFill>
                  <a:schemeClr val="tx1"/>
                </a:solidFill>
                <a:latin typeface="+mj-lt"/>
                <a:ea typeface="+mj-ea"/>
                <a:cs typeface="+mj-cs"/>
              </a:rPr>
              <a:t>Implementiere</a:t>
            </a:r>
            <a:r>
              <a:rPr lang="en-US" sz="4100" kern="1200" dirty="0">
                <a:solidFill>
                  <a:schemeClr val="tx1"/>
                </a:solidFill>
                <a:latin typeface="+mj-lt"/>
                <a:ea typeface="+mj-ea"/>
                <a:cs typeface="+mj-cs"/>
              </a:rPr>
              <a:t> Klassen für Unit Test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5A2856F-4AA0-05DF-CBA6-18E81EF25DBA}"/>
              </a:ext>
            </a:extLst>
          </p:cNvPr>
          <p:cNvPicPr>
            <a:picLocks noGrp="1" noChangeAspect="1"/>
          </p:cNvPicPr>
          <p:nvPr>
            <p:ph sz="half" idx="2"/>
          </p:nvPr>
        </p:nvPicPr>
        <p:blipFill>
          <a:blip r:embed="rId2"/>
          <a:stretch>
            <a:fillRect/>
          </a:stretch>
        </p:blipFill>
        <p:spPr>
          <a:xfrm>
            <a:off x="4654296" y="1386174"/>
            <a:ext cx="7214616" cy="4058219"/>
          </a:xfrm>
          <a:prstGeom prst="rect">
            <a:avLst/>
          </a:prstGeom>
        </p:spPr>
      </p:pic>
    </p:spTree>
    <p:extLst>
      <p:ext uri="{BB962C8B-B14F-4D97-AF65-F5344CB8AC3E}">
        <p14:creationId xmlns:p14="http://schemas.microsoft.com/office/powerpoint/2010/main" val="64505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EEA9E-DFCF-AAB9-1B36-E21CF7D78480}"/>
              </a:ext>
            </a:extLst>
          </p:cNvPr>
          <p:cNvSpPr>
            <a:spLocks noGrp="1"/>
          </p:cNvSpPr>
          <p:nvPr>
            <p:ph type="title"/>
          </p:nvPr>
        </p:nvSpPr>
        <p:spPr>
          <a:xfrm>
            <a:off x="800100" y="4167167"/>
            <a:ext cx="4229100" cy="2255461"/>
          </a:xfrm>
        </p:spPr>
        <p:txBody>
          <a:bodyPr vert="horz" lIns="91440" tIns="45720" rIns="91440" bIns="45720" rtlCol="0" anchor="t">
            <a:normAutofit/>
          </a:bodyPr>
          <a:lstStyle/>
          <a:p>
            <a:r>
              <a:rPr lang="en-US" sz="3200" kern="1200">
                <a:solidFill>
                  <a:schemeClr val="tx1"/>
                </a:solidFill>
                <a:latin typeface="+mj-lt"/>
                <a:ea typeface="+mj-ea"/>
                <a:cs typeface="+mj-cs"/>
              </a:rPr>
              <a:t>Hinzufügen der Attribute für das Test Environment </a:t>
            </a:r>
          </a:p>
        </p:txBody>
      </p:sp>
      <p:pic>
        <p:nvPicPr>
          <p:cNvPr id="5" name="Inhaltsplatzhalter 4">
            <a:extLst>
              <a:ext uri="{FF2B5EF4-FFF2-40B4-BE49-F238E27FC236}">
                <a16:creationId xmlns:a16="http://schemas.microsoft.com/office/drawing/2014/main" id="{2B62AAAF-D93C-D309-4FDD-55C2F8FFA09C}"/>
              </a:ext>
            </a:extLst>
          </p:cNvPr>
          <p:cNvPicPr>
            <a:picLocks noGrp="1" noChangeAspect="1"/>
          </p:cNvPicPr>
          <p:nvPr>
            <p:ph sz="half" idx="2"/>
          </p:nvPr>
        </p:nvPicPr>
        <p:blipFill>
          <a:blip r:embed="rId3"/>
          <a:stretch>
            <a:fillRect/>
          </a:stretch>
        </p:blipFill>
        <p:spPr>
          <a:xfrm>
            <a:off x="866422" y="1414582"/>
            <a:ext cx="10459156" cy="1307392"/>
          </a:xfrm>
          <a:prstGeom prst="rect">
            <a:avLst/>
          </a:prstGeom>
        </p:spPr>
      </p:pic>
      <p:cxnSp>
        <p:nvCxnSpPr>
          <p:cNvPr id="18"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99D1625A-32B5-FE6F-B727-FCEE7C62F456}"/>
              </a:ext>
            </a:extLst>
          </p:cNvPr>
          <p:cNvSpPr>
            <a:spLocks noGrp="1"/>
          </p:cNvSpPr>
          <p:nvPr>
            <p:ph sz="half" idx="1"/>
          </p:nvPr>
        </p:nvSpPr>
        <p:spPr>
          <a:xfrm>
            <a:off x="5987844" y="3854885"/>
            <a:ext cx="5365955" cy="2384552"/>
          </a:xfrm>
        </p:spPr>
        <p:txBody>
          <a:bodyPr vert="horz" lIns="91440" tIns="45720" rIns="91440" bIns="45720" rtlCol="0">
            <a:normAutofit/>
          </a:bodyPr>
          <a:lstStyle/>
          <a:p>
            <a:r>
              <a:rPr lang="en-US" sz="2000" dirty="0"/>
              <a:t>IF_CDS_TEST_ENVIRONMENT </a:t>
            </a:r>
            <a:r>
              <a:rPr lang="en-US" sz="2000" dirty="0" err="1"/>
              <a:t>zur</a:t>
            </a:r>
            <a:r>
              <a:rPr lang="en-US" sz="2000" dirty="0"/>
              <a:t> </a:t>
            </a:r>
            <a:r>
              <a:rPr lang="en-US" sz="2000" dirty="0" err="1"/>
              <a:t>Bereitstellung</a:t>
            </a:r>
            <a:r>
              <a:rPr lang="en-US" sz="2000" dirty="0"/>
              <a:t> von Test Doubles (Für </a:t>
            </a:r>
            <a:r>
              <a:rPr lang="en-US" sz="2000" dirty="0" err="1"/>
              <a:t>Lesevorgänge</a:t>
            </a:r>
            <a:r>
              <a:rPr lang="en-US" sz="2000" dirty="0"/>
              <a:t>)</a:t>
            </a:r>
          </a:p>
          <a:p>
            <a:r>
              <a:rPr lang="en-US" sz="2000" dirty="0"/>
              <a:t>IF_OSQL_TEST_ENVIRONMENT </a:t>
            </a:r>
            <a:r>
              <a:rPr lang="en-US" sz="2000" dirty="0" err="1"/>
              <a:t>zur</a:t>
            </a:r>
            <a:r>
              <a:rPr lang="en-US" sz="2000" dirty="0"/>
              <a:t> </a:t>
            </a:r>
            <a:r>
              <a:rPr lang="en-US" sz="2000" dirty="0" err="1"/>
              <a:t>Bereitstellung</a:t>
            </a:r>
            <a:r>
              <a:rPr lang="en-US" sz="2000" dirty="0"/>
              <a:t> von </a:t>
            </a:r>
            <a:r>
              <a:rPr lang="en-US" sz="2000" dirty="0" err="1"/>
              <a:t>Datenbanktabellen</a:t>
            </a:r>
            <a:r>
              <a:rPr lang="en-US" sz="2000" dirty="0"/>
              <a:t> Stubs (Für </a:t>
            </a:r>
            <a:r>
              <a:rPr lang="en-US" sz="2000" dirty="0" err="1"/>
              <a:t>Schreibvorgänge</a:t>
            </a:r>
            <a:r>
              <a:rPr lang="en-US" sz="2000" dirty="0"/>
              <a:t>).</a:t>
            </a:r>
          </a:p>
          <a:p>
            <a:r>
              <a:rPr lang="en-US" sz="2000" dirty="0" err="1"/>
              <a:t>Zusätzlich</a:t>
            </a:r>
            <a:r>
              <a:rPr lang="en-US" sz="2000" dirty="0"/>
              <a:t> </a:t>
            </a:r>
            <a:r>
              <a:rPr lang="en-US" sz="2000" dirty="0" err="1"/>
              <a:t>können</a:t>
            </a:r>
            <a:r>
              <a:rPr lang="en-US" sz="2000" dirty="0"/>
              <a:t> </a:t>
            </a:r>
            <a:r>
              <a:rPr lang="en-US" sz="2000" dirty="0" err="1"/>
              <a:t>auch</a:t>
            </a:r>
            <a:r>
              <a:rPr lang="en-US" sz="2000" dirty="0"/>
              <a:t> Attribute </a:t>
            </a:r>
            <a:r>
              <a:rPr lang="en-US" sz="2000" dirty="0" err="1"/>
              <a:t>zum</a:t>
            </a:r>
            <a:r>
              <a:rPr lang="en-US" sz="2000" dirty="0"/>
              <a:t> Mocking </a:t>
            </a:r>
            <a:r>
              <a:rPr lang="en-US" sz="2000" dirty="0" err="1"/>
              <a:t>gesetzt</a:t>
            </a:r>
            <a:r>
              <a:rPr lang="en-US" sz="2000" dirty="0"/>
              <a:t> </a:t>
            </a:r>
            <a:r>
              <a:rPr lang="en-US" sz="2000" dirty="0" err="1"/>
              <a:t>werden</a:t>
            </a:r>
            <a:r>
              <a:rPr lang="en-US" sz="2000" dirty="0"/>
              <a:t>.</a:t>
            </a:r>
          </a:p>
        </p:txBody>
      </p:sp>
    </p:spTree>
    <p:extLst>
      <p:ext uri="{BB962C8B-B14F-4D97-AF65-F5344CB8AC3E}">
        <p14:creationId xmlns:p14="http://schemas.microsoft.com/office/powerpoint/2010/main" val="275365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58D87A-3600-CB34-0D4F-42A008809B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Implementieren der Unit Test spezifischen Methoden</a:t>
            </a:r>
          </a:p>
        </p:txBody>
      </p:sp>
      <p:sp>
        <p:nvSpPr>
          <p:cNvPr id="3" name="Inhaltsplatzhalter 2">
            <a:extLst>
              <a:ext uri="{FF2B5EF4-FFF2-40B4-BE49-F238E27FC236}">
                <a16:creationId xmlns:a16="http://schemas.microsoft.com/office/drawing/2014/main" id="{8F1AA481-52B0-889F-100C-64C82187EEFD}"/>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Vom</a:t>
            </a:r>
            <a:r>
              <a:rPr lang="en-US" sz="2400" kern="1200" dirty="0">
                <a:solidFill>
                  <a:schemeClr val="tx1"/>
                </a:solidFill>
                <a:latin typeface="+mn-lt"/>
                <a:ea typeface="+mn-ea"/>
                <a:cs typeface="+mn-cs"/>
              </a:rPr>
              <a:t> </a:t>
            </a:r>
            <a:r>
              <a:rPr lang="en-US" sz="2400" dirty="0" err="1"/>
              <a:t>E</a:t>
            </a:r>
            <a:r>
              <a:rPr lang="en-US" sz="2400" kern="1200" dirty="0" err="1">
                <a:solidFill>
                  <a:schemeClr val="tx1"/>
                </a:solidFill>
                <a:latin typeface="+mn-lt"/>
                <a:ea typeface="+mn-ea"/>
                <a:cs typeface="+mn-cs"/>
              </a:rPr>
              <a:t>rstellen</a:t>
            </a:r>
            <a:r>
              <a:rPr lang="en-US" sz="2400" kern="1200" dirty="0">
                <a:solidFill>
                  <a:schemeClr val="tx1"/>
                </a:solidFill>
                <a:latin typeface="+mn-lt"/>
                <a:ea typeface="+mn-ea"/>
                <a:cs typeface="+mn-cs"/>
              </a:rPr>
              <a:t> der Test Doubles </a:t>
            </a:r>
            <a:r>
              <a:rPr lang="en-US" sz="2400" kern="1200" dirty="0" err="1">
                <a:solidFill>
                  <a:schemeClr val="tx1"/>
                </a:solidFill>
                <a:latin typeface="+mn-lt"/>
                <a:ea typeface="+mn-ea"/>
                <a:cs typeface="+mn-cs"/>
              </a:rPr>
              <a:t>zum</a:t>
            </a:r>
            <a:r>
              <a:rPr lang="en-US" sz="2400" kern="1200" dirty="0">
                <a:solidFill>
                  <a:schemeClr val="tx1"/>
                </a:solidFill>
                <a:latin typeface="+mn-lt"/>
                <a:ea typeface="+mn-ea"/>
                <a:cs typeface="+mn-cs"/>
              </a:rPr>
              <a:t> Rollback.</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85143E0B-8F02-DC71-45B6-0FF7184BAC37}"/>
              </a:ext>
            </a:extLst>
          </p:cNvPr>
          <p:cNvPicPr>
            <a:picLocks noGrp="1" noChangeAspect="1"/>
          </p:cNvPicPr>
          <p:nvPr>
            <p:ph sz="half" idx="2"/>
          </p:nvPr>
        </p:nvPicPr>
        <p:blipFill>
          <a:blip r:embed="rId3"/>
          <a:stretch>
            <a:fillRect/>
          </a:stretch>
        </p:blipFill>
        <p:spPr>
          <a:xfrm>
            <a:off x="4654296" y="1846105"/>
            <a:ext cx="7214616" cy="3138358"/>
          </a:xfrm>
          <a:prstGeom prst="rect">
            <a:avLst/>
          </a:prstGeom>
        </p:spPr>
      </p:pic>
    </p:spTree>
    <p:extLst>
      <p:ext uri="{BB962C8B-B14F-4D97-AF65-F5344CB8AC3E}">
        <p14:creationId xmlns:p14="http://schemas.microsoft.com/office/powerpoint/2010/main" val="29270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58D87A-3600-CB34-0D4F-42A008809B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err="1">
                <a:solidFill>
                  <a:schemeClr val="tx1"/>
                </a:solidFill>
                <a:latin typeface="+mj-lt"/>
                <a:ea typeface="+mj-ea"/>
                <a:cs typeface="+mj-cs"/>
              </a:rPr>
              <a:t>Ausführen</a:t>
            </a:r>
            <a:r>
              <a:rPr lang="en-US" sz="4100" kern="1200" dirty="0">
                <a:solidFill>
                  <a:schemeClr val="tx1"/>
                </a:solidFill>
                <a:latin typeface="+mj-lt"/>
                <a:ea typeface="+mj-ea"/>
                <a:cs typeface="+mj-cs"/>
              </a:rPr>
              <a:t> des Unit Test</a:t>
            </a:r>
          </a:p>
        </p:txBody>
      </p:sp>
      <p:sp>
        <p:nvSpPr>
          <p:cNvPr id="3" name="Inhaltsplatzhalter 2">
            <a:extLst>
              <a:ext uri="{FF2B5EF4-FFF2-40B4-BE49-F238E27FC236}">
                <a16:creationId xmlns:a16="http://schemas.microsoft.com/office/drawing/2014/main" id="{8F1AA481-52B0-889F-100C-64C82187EEFD}"/>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Vom</a:t>
            </a:r>
            <a:r>
              <a:rPr lang="en-US" sz="2400" kern="1200" dirty="0">
                <a:solidFill>
                  <a:schemeClr val="tx1"/>
                </a:solidFill>
                <a:latin typeface="+mn-lt"/>
                <a:ea typeface="+mn-ea"/>
                <a:cs typeface="+mn-cs"/>
              </a:rPr>
              <a:t> </a:t>
            </a:r>
            <a:r>
              <a:rPr lang="en-US" sz="2400" dirty="0" err="1"/>
              <a:t>E</a:t>
            </a:r>
            <a:r>
              <a:rPr lang="en-US" sz="2400" kern="1200" dirty="0" err="1">
                <a:solidFill>
                  <a:schemeClr val="tx1"/>
                </a:solidFill>
                <a:latin typeface="+mn-lt"/>
                <a:ea typeface="+mn-ea"/>
                <a:cs typeface="+mn-cs"/>
              </a:rPr>
              <a:t>rstellen</a:t>
            </a:r>
            <a:r>
              <a:rPr lang="en-US" sz="2400" kern="1200" dirty="0">
                <a:solidFill>
                  <a:schemeClr val="tx1"/>
                </a:solidFill>
                <a:latin typeface="+mn-lt"/>
                <a:ea typeface="+mn-ea"/>
                <a:cs typeface="+mn-cs"/>
              </a:rPr>
              <a:t> der Test Doubles </a:t>
            </a:r>
            <a:r>
              <a:rPr lang="en-US" sz="2400" kern="1200" dirty="0" err="1">
                <a:solidFill>
                  <a:schemeClr val="tx1"/>
                </a:solidFill>
                <a:latin typeface="+mn-lt"/>
                <a:ea typeface="+mn-ea"/>
                <a:cs typeface="+mn-cs"/>
              </a:rPr>
              <a:t>zum</a:t>
            </a:r>
            <a:r>
              <a:rPr lang="en-US" sz="2400" kern="1200" dirty="0">
                <a:solidFill>
                  <a:schemeClr val="tx1"/>
                </a:solidFill>
                <a:latin typeface="+mn-lt"/>
                <a:ea typeface="+mn-ea"/>
                <a:cs typeface="+mn-cs"/>
              </a:rPr>
              <a:t> Rollback.</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923AFCA1-FEF0-7EC5-EA3B-F597E09E8ABD}"/>
              </a:ext>
            </a:extLst>
          </p:cNvPr>
          <p:cNvSpPr>
            <a:spLocks noGrp="1"/>
          </p:cNvSpPr>
          <p:nvPr>
            <p:ph sz="half" idx="2"/>
          </p:nvPr>
        </p:nvSpPr>
        <p:spPr>
          <a:xfrm>
            <a:off x="4636655" y="639193"/>
            <a:ext cx="6717145" cy="5537770"/>
          </a:xfrm>
        </p:spPr>
        <p:txBody>
          <a:bodyPr/>
          <a:lstStyle/>
          <a:p>
            <a:r>
              <a:rPr lang="de-DE" dirty="0"/>
              <a:t>Auf Klasse und dann: „Run </a:t>
            </a:r>
            <a:r>
              <a:rPr lang="de-DE" dirty="0" err="1"/>
              <a:t>as</a:t>
            </a:r>
            <a:r>
              <a:rPr lang="de-DE" dirty="0"/>
              <a:t> ABAP Unit Test“</a:t>
            </a:r>
          </a:p>
          <a:p>
            <a:r>
              <a:rPr lang="de-DE" dirty="0"/>
              <a:t>Oder auf eigens implementierte Methode und dann Run </a:t>
            </a:r>
            <a:r>
              <a:rPr lang="de-DE" dirty="0" err="1"/>
              <a:t>as</a:t>
            </a:r>
            <a:r>
              <a:rPr lang="de-DE" dirty="0"/>
              <a:t>…</a:t>
            </a:r>
          </a:p>
          <a:p>
            <a:r>
              <a:rPr lang="de-DE" dirty="0"/>
              <a:t>Da wir Verbindung zur </a:t>
            </a:r>
            <a:r>
              <a:rPr lang="de-DE" dirty="0" err="1"/>
              <a:t>Behaviour</a:t>
            </a:r>
            <a:r>
              <a:rPr lang="de-DE" dirty="0"/>
              <a:t> </a:t>
            </a:r>
            <a:r>
              <a:rPr lang="de-DE" dirty="0" err="1"/>
              <a:t>Def</a:t>
            </a:r>
            <a:r>
              <a:rPr lang="de-DE" dirty="0"/>
              <a:t> gesetzt haben, können alle Tests auch aus der BD </a:t>
            </a:r>
            <a:r>
              <a:rPr lang="de-DE"/>
              <a:t>des BOs heraus </a:t>
            </a:r>
            <a:r>
              <a:rPr lang="de-DE" dirty="0"/>
              <a:t>ausgeführt werden:</a:t>
            </a:r>
          </a:p>
          <a:p>
            <a:r>
              <a:rPr lang="de-DE" dirty="0"/>
              <a:t>Auf </a:t>
            </a:r>
            <a:r>
              <a:rPr lang="de-DE" dirty="0" err="1"/>
              <a:t>Behaviour</a:t>
            </a:r>
            <a:r>
              <a:rPr lang="de-DE" dirty="0"/>
              <a:t> </a:t>
            </a:r>
            <a:r>
              <a:rPr lang="de-DE" dirty="0" err="1"/>
              <a:t>Def</a:t>
            </a:r>
            <a:r>
              <a:rPr lang="de-DE" dirty="0"/>
              <a:t>. Klicken und Run </a:t>
            </a:r>
            <a:r>
              <a:rPr lang="de-DE" dirty="0" err="1"/>
              <a:t>as</a:t>
            </a:r>
            <a:r>
              <a:rPr lang="de-DE" dirty="0"/>
              <a:t> </a:t>
            </a:r>
          </a:p>
        </p:txBody>
      </p:sp>
    </p:spTree>
    <p:extLst>
      <p:ext uri="{BB962C8B-B14F-4D97-AF65-F5344CB8AC3E}">
        <p14:creationId xmlns:p14="http://schemas.microsoft.com/office/powerpoint/2010/main" val="138327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C528330-8E6B-6CCA-D33D-61436211B4E8}"/>
              </a:ext>
            </a:extLst>
          </p:cNvPr>
          <p:cNvSpPr>
            <a:spLocks noGrp="1"/>
          </p:cNvSpPr>
          <p:nvPr>
            <p:ph type="title"/>
          </p:nvPr>
        </p:nvSpPr>
        <p:spPr>
          <a:xfrm>
            <a:off x="630936" y="640080"/>
            <a:ext cx="4818888" cy="1481328"/>
          </a:xfrm>
        </p:spPr>
        <p:txBody>
          <a:bodyPr vert="horz" lIns="91440" tIns="45720" rIns="91440" bIns="45720" rtlCol="0" anchor="b">
            <a:normAutofit fontScale="90000"/>
          </a:bodyPr>
          <a:lstStyle/>
          <a:p>
            <a:r>
              <a:rPr lang="en-US" sz="3400" kern="1200" dirty="0" err="1">
                <a:solidFill>
                  <a:schemeClr val="tx1"/>
                </a:solidFill>
                <a:latin typeface="+mj-lt"/>
                <a:ea typeface="+mj-ea"/>
                <a:cs typeface="+mj-cs"/>
              </a:rPr>
              <a:t>Übung</a:t>
            </a:r>
            <a:r>
              <a:rPr lang="en-US" sz="3400" kern="1200" dirty="0">
                <a:solidFill>
                  <a:schemeClr val="tx1"/>
                </a:solidFill>
                <a:latin typeface="+mj-lt"/>
                <a:ea typeface="+mj-ea"/>
                <a:cs typeface="+mj-cs"/>
              </a:rPr>
              <a:t>: </a:t>
            </a:r>
            <a:r>
              <a:rPr lang="en-US" sz="3400" kern="1200" dirty="0" err="1">
                <a:solidFill>
                  <a:schemeClr val="tx1"/>
                </a:solidFill>
                <a:latin typeface="+mj-lt"/>
                <a:ea typeface="+mj-ea"/>
                <a:cs typeface="+mj-cs"/>
              </a:rPr>
              <a:t>Schreibe</a:t>
            </a:r>
            <a:r>
              <a:rPr lang="en-US" sz="3400" kern="1200" dirty="0">
                <a:solidFill>
                  <a:schemeClr val="tx1"/>
                </a:solidFill>
                <a:latin typeface="+mj-lt"/>
                <a:ea typeface="+mj-ea"/>
                <a:cs typeface="+mj-cs"/>
              </a:rPr>
              <a:t> die </a:t>
            </a:r>
            <a:r>
              <a:rPr lang="en-US" sz="3400" kern="1200" dirty="0" err="1">
                <a:solidFill>
                  <a:schemeClr val="tx1"/>
                </a:solidFill>
                <a:latin typeface="+mj-lt"/>
                <a:ea typeface="+mj-ea"/>
                <a:cs typeface="+mj-cs"/>
              </a:rPr>
              <a:t>Testmethode</a:t>
            </a:r>
            <a:r>
              <a:rPr lang="en-US" sz="3400" kern="1200" dirty="0">
                <a:solidFill>
                  <a:schemeClr val="tx1"/>
                </a:solidFill>
                <a:latin typeface="+mj-lt"/>
                <a:ea typeface="+mj-ea"/>
                <a:cs typeface="+mj-cs"/>
              </a:rPr>
              <a:t> </a:t>
            </a:r>
            <a:r>
              <a:rPr lang="en-US" sz="3400" kern="1200" dirty="0" err="1">
                <a:solidFill>
                  <a:schemeClr val="tx1"/>
                </a:solidFill>
                <a:latin typeface="+mj-lt"/>
                <a:ea typeface="+mj-ea"/>
                <a:cs typeface="+mj-cs"/>
              </a:rPr>
              <a:t>mithilfe</a:t>
            </a:r>
            <a:r>
              <a:rPr lang="en-US" sz="3400" kern="1200" dirty="0">
                <a:solidFill>
                  <a:schemeClr val="tx1"/>
                </a:solidFill>
                <a:latin typeface="+mj-lt"/>
                <a:ea typeface="+mj-ea"/>
                <a:cs typeface="+mj-cs"/>
              </a:rPr>
              <a:t> von EML</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56AA5C4-892F-94A9-D180-B3C1D6F0F443}"/>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000" dirty="0"/>
              <a:t>Es </a:t>
            </a:r>
            <a:r>
              <a:rPr lang="en-US" sz="2000" dirty="0" err="1"/>
              <a:t>gibt</a:t>
            </a:r>
            <a:r>
              <a:rPr lang="en-US" sz="2000" dirty="0"/>
              <a:t> </a:t>
            </a:r>
            <a:r>
              <a:rPr lang="en-US" sz="2000" dirty="0" err="1"/>
              <a:t>verschiedene</a:t>
            </a:r>
            <a:r>
              <a:rPr lang="en-US" sz="2000" dirty="0"/>
              <a:t> Assert-</a:t>
            </a:r>
            <a:r>
              <a:rPr lang="en-US" sz="2000" dirty="0" err="1"/>
              <a:t>Methoden</a:t>
            </a:r>
            <a:r>
              <a:rPr lang="en-US" sz="2000" dirty="0"/>
              <a:t> </a:t>
            </a:r>
            <a:r>
              <a:rPr lang="en-US" sz="2000" dirty="0" err="1"/>
              <a:t>im</a:t>
            </a:r>
            <a:r>
              <a:rPr lang="en-US" sz="2000" dirty="0"/>
              <a:t> Standard, um </a:t>
            </a:r>
            <a:r>
              <a:rPr lang="en-US" sz="2000" dirty="0" err="1"/>
              <a:t>Fehlerfälle</a:t>
            </a:r>
            <a:r>
              <a:rPr lang="en-US" sz="2000" dirty="0"/>
              <a:t> </a:t>
            </a:r>
            <a:r>
              <a:rPr lang="en-US" sz="2000" dirty="0" err="1"/>
              <a:t>abzufragen</a:t>
            </a:r>
            <a:r>
              <a:rPr lang="en-US" sz="2000" dirty="0"/>
              <a:t>.</a:t>
            </a:r>
          </a:p>
          <a:p>
            <a:r>
              <a:rPr lang="en-US" sz="2000" dirty="0"/>
              <a:t>Es </a:t>
            </a:r>
            <a:r>
              <a:rPr lang="en-US" sz="2000" dirty="0" err="1"/>
              <a:t>sind</a:t>
            </a:r>
            <a:r>
              <a:rPr lang="en-US" sz="2000" dirty="0"/>
              <a:t> </a:t>
            </a:r>
            <a:r>
              <a:rPr lang="en-US" sz="2000" dirty="0" err="1"/>
              <a:t>auch</a:t>
            </a:r>
            <a:r>
              <a:rPr lang="en-US" sz="2000" dirty="0"/>
              <a:t> </a:t>
            </a:r>
            <a:r>
              <a:rPr lang="en-US" sz="2000" dirty="0" err="1"/>
              <a:t>eigene</a:t>
            </a:r>
            <a:r>
              <a:rPr lang="en-US" sz="2000" dirty="0"/>
              <a:t> </a:t>
            </a:r>
            <a:r>
              <a:rPr lang="en-US" sz="2000" dirty="0" err="1"/>
              <a:t>Fehlermeldungen</a:t>
            </a:r>
            <a:r>
              <a:rPr lang="en-US" sz="2000" dirty="0"/>
              <a:t> </a:t>
            </a:r>
            <a:r>
              <a:rPr lang="en-US" sz="2000" dirty="0" err="1"/>
              <a:t>oder</a:t>
            </a:r>
            <a:r>
              <a:rPr lang="en-US" sz="2000" dirty="0"/>
              <a:t> die </a:t>
            </a:r>
            <a:r>
              <a:rPr lang="en-US" sz="2000" dirty="0" err="1"/>
              <a:t>Übergabe</a:t>
            </a:r>
            <a:r>
              <a:rPr lang="en-US" sz="2000" dirty="0"/>
              <a:t> der Reported Messages </a:t>
            </a:r>
            <a:r>
              <a:rPr lang="en-US" sz="2000" dirty="0" err="1"/>
              <a:t>möglich</a:t>
            </a:r>
            <a:r>
              <a:rPr lang="en-US" sz="2000" dirty="0"/>
              <a:t>.</a:t>
            </a:r>
          </a:p>
          <a:p>
            <a:r>
              <a:rPr lang="en-US" sz="2000" dirty="0" err="1"/>
              <a:t>Zielsetzung</a:t>
            </a:r>
            <a:r>
              <a:rPr lang="en-US" sz="2000" dirty="0"/>
              <a:t>: </a:t>
            </a:r>
            <a:br>
              <a:rPr lang="en-US" sz="2000" dirty="0"/>
            </a:br>
            <a:r>
              <a:rPr lang="en-US" sz="2000" dirty="0" err="1"/>
              <a:t>Schreibe</a:t>
            </a:r>
            <a:r>
              <a:rPr lang="en-US" sz="2000" dirty="0"/>
              <a:t> </a:t>
            </a:r>
            <a:r>
              <a:rPr lang="en-US" sz="2000" dirty="0" err="1"/>
              <a:t>einen</a:t>
            </a:r>
            <a:r>
              <a:rPr lang="en-US" sz="2000" dirty="0"/>
              <a:t> Unit Test für </a:t>
            </a:r>
            <a:r>
              <a:rPr lang="en-US" sz="2000" dirty="0" err="1"/>
              <a:t>eine</a:t>
            </a:r>
            <a:r>
              <a:rPr lang="en-US" sz="2000" dirty="0"/>
              <a:t> von </a:t>
            </a:r>
            <a:r>
              <a:rPr lang="en-US" sz="2000" dirty="0" err="1"/>
              <a:t>dir</a:t>
            </a:r>
            <a:r>
              <a:rPr lang="en-US" sz="2000" dirty="0"/>
              <a:t> </a:t>
            </a:r>
            <a:r>
              <a:rPr lang="en-US" sz="2000" dirty="0" err="1"/>
              <a:t>erstellte</a:t>
            </a:r>
            <a:r>
              <a:rPr lang="en-US" sz="2000" dirty="0"/>
              <a:t> RAP-</a:t>
            </a:r>
            <a:r>
              <a:rPr lang="en-US" sz="2000" dirty="0" err="1"/>
              <a:t>Applikation</a:t>
            </a:r>
            <a:r>
              <a:rPr lang="en-US" sz="2000" dirty="0"/>
              <a:t>. </a:t>
            </a:r>
            <a:r>
              <a:rPr lang="en-US" sz="2000" dirty="0" err="1"/>
              <a:t>Nutze</a:t>
            </a:r>
            <a:r>
              <a:rPr lang="en-US" sz="2000" dirty="0"/>
              <a:t> </a:t>
            </a:r>
            <a:r>
              <a:rPr lang="en-US" sz="2000" dirty="0" err="1"/>
              <a:t>erstmal</a:t>
            </a:r>
            <a:r>
              <a:rPr lang="en-US" sz="2000" dirty="0"/>
              <a:t> </a:t>
            </a:r>
            <a:r>
              <a:rPr lang="en-US" sz="2000" dirty="0" err="1"/>
              <a:t>nur</a:t>
            </a:r>
            <a:r>
              <a:rPr lang="en-US" sz="2000" dirty="0"/>
              <a:t> READ um dich </a:t>
            </a:r>
            <a:r>
              <a:rPr lang="en-US" sz="2000" dirty="0" err="1"/>
              <a:t>weiter</a:t>
            </a:r>
            <a:r>
              <a:rPr lang="en-US" sz="2000" dirty="0"/>
              <a:t> </a:t>
            </a:r>
            <a:r>
              <a:rPr lang="en-US" sz="2000" dirty="0" err="1"/>
              <a:t>mit</a:t>
            </a:r>
            <a:r>
              <a:rPr lang="en-US" sz="2000" dirty="0"/>
              <a:t> EML und den UNIT Tests </a:t>
            </a:r>
            <a:r>
              <a:rPr lang="en-US" sz="2000" dirty="0" err="1"/>
              <a:t>vertraut</a:t>
            </a:r>
            <a:r>
              <a:rPr lang="en-US" sz="2000" dirty="0"/>
              <a:t> </a:t>
            </a:r>
            <a:r>
              <a:rPr lang="en-US" sz="2000" dirty="0" err="1"/>
              <a:t>zu</a:t>
            </a:r>
            <a:r>
              <a:rPr lang="en-US" sz="2000" dirty="0"/>
              <a:t> </a:t>
            </a:r>
            <a:r>
              <a:rPr lang="en-US" sz="2000" dirty="0" err="1"/>
              <a:t>machen</a:t>
            </a:r>
            <a:r>
              <a:rPr lang="en-US" sz="2000" dirty="0"/>
              <a:t>. Als </a:t>
            </a:r>
            <a:r>
              <a:rPr lang="en-US" sz="2000" dirty="0" err="1"/>
              <a:t>Beispiel</a:t>
            </a:r>
            <a:r>
              <a:rPr lang="en-US" sz="2000" dirty="0"/>
              <a:t> den READ auf ZI_SFLIGHT.</a:t>
            </a:r>
          </a:p>
        </p:txBody>
      </p:sp>
      <p:pic>
        <p:nvPicPr>
          <p:cNvPr id="5" name="Inhaltsplatzhalter 4">
            <a:extLst>
              <a:ext uri="{FF2B5EF4-FFF2-40B4-BE49-F238E27FC236}">
                <a16:creationId xmlns:a16="http://schemas.microsoft.com/office/drawing/2014/main" id="{126CFA29-F2A8-797B-0C2C-DB201935F087}"/>
              </a:ext>
            </a:extLst>
          </p:cNvPr>
          <p:cNvPicPr>
            <a:picLocks noGrp="1" noChangeAspect="1"/>
          </p:cNvPicPr>
          <p:nvPr>
            <p:ph sz="half" idx="2"/>
          </p:nvPr>
        </p:nvPicPr>
        <p:blipFill>
          <a:blip r:embed="rId3"/>
          <a:stretch>
            <a:fillRect/>
          </a:stretch>
        </p:blipFill>
        <p:spPr>
          <a:xfrm>
            <a:off x="6099048" y="1777662"/>
            <a:ext cx="5458968" cy="3302675"/>
          </a:xfrm>
          <a:prstGeom prst="rect">
            <a:avLst/>
          </a:prstGeom>
        </p:spPr>
      </p:pic>
    </p:spTree>
    <p:extLst>
      <p:ext uri="{BB962C8B-B14F-4D97-AF65-F5344CB8AC3E}">
        <p14:creationId xmlns:p14="http://schemas.microsoft.com/office/powerpoint/2010/main" val="312414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BAB043-F99C-FFC3-7684-F56B26E9C905}"/>
              </a:ext>
            </a:extLst>
          </p:cNvPr>
          <p:cNvSpPr>
            <a:spLocks noGrp="1"/>
          </p:cNvSpPr>
          <p:nvPr>
            <p:ph type="title"/>
          </p:nvPr>
        </p:nvSpPr>
        <p:spPr/>
        <p:txBody>
          <a:bodyPr/>
          <a:lstStyle/>
          <a:p>
            <a:r>
              <a:rPr lang="de-DE" dirty="0"/>
              <a:t>Info zur Übung</a:t>
            </a:r>
          </a:p>
        </p:txBody>
      </p:sp>
      <p:sp>
        <p:nvSpPr>
          <p:cNvPr id="5" name="Inhaltsplatzhalter 4">
            <a:extLst>
              <a:ext uri="{FF2B5EF4-FFF2-40B4-BE49-F238E27FC236}">
                <a16:creationId xmlns:a16="http://schemas.microsoft.com/office/drawing/2014/main" id="{2B44A1A6-77C5-BDBB-E187-A4D11B6E66F3}"/>
              </a:ext>
            </a:extLst>
          </p:cNvPr>
          <p:cNvSpPr>
            <a:spLocks noGrp="1"/>
          </p:cNvSpPr>
          <p:nvPr>
            <p:ph idx="1"/>
          </p:nvPr>
        </p:nvSpPr>
        <p:spPr/>
        <p:txBody>
          <a:bodyPr/>
          <a:lstStyle/>
          <a:p>
            <a:r>
              <a:rPr lang="de-DE" dirty="0"/>
              <a:t>Der einfachste Weg um in dieser Übung den Umgang mit EML zu vertiefen ist wie folgt:</a:t>
            </a:r>
          </a:p>
          <a:p>
            <a:pPr lvl="1"/>
            <a:r>
              <a:rPr lang="de-DE" dirty="0"/>
              <a:t>Gucke in die EML Anleitung im GIT.</a:t>
            </a:r>
          </a:p>
          <a:p>
            <a:pPr lvl="1"/>
            <a:r>
              <a:rPr lang="de-DE" dirty="0"/>
              <a:t>Versuche die Formen des READ im Unit Test umzusetzen.</a:t>
            </a:r>
          </a:p>
          <a:p>
            <a:pPr lvl="1"/>
            <a:r>
              <a:rPr lang="de-DE" dirty="0"/>
              <a:t>Im Anschluss versuche die Formen des CREATE im Unit Test umzusetzen.</a:t>
            </a:r>
          </a:p>
          <a:p>
            <a:pPr lvl="1"/>
            <a:r>
              <a:rPr lang="de-DE" dirty="0"/>
              <a:t>Das gleiche gilt im Verlauf für UPDATE und die Nutzung der von Actions.</a:t>
            </a:r>
          </a:p>
          <a:p>
            <a:r>
              <a:rPr lang="de-DE" dirty="0"/>
              <a:t>Somit kannst du in dieser Übung dein Wissen zu EML vertiefen und gleichzeitig lauffähige Unit Tests erstellen.</a:t>
            </a:r>
          </a:p>
        </p:txBody>
      </p:sp>
    </p:spTree>
    <p:extLst>
      <p:ext uri="{BB962C8B-B14F-4D97-AF65-F5344CB8AC3E}">
        <p14:creationId xmlns:p14="http://schemas.microsoft.com/office/powerpoint/2010/main" val="29455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BE11EF-DA85-6432-2846-37BCD204DB70}"/>
              </a:ext>
            </a:extLst>
          </p:cNvPr>
          <p:cNvSpPr>
            <a:spLocks noGrp="1"/>
          </p:cNvSpPr>
          <p:nvPr>
            <p:ph type="title"/>
          </p:nvPr>
        </p:nvSpPr>
        <p:spPr>
          <a:xfrm>
            <a:off x="838200" y="365125"/>
            <a:ext cx="10515600" cy="1325563"/>
          </a:xfrm>
        </p:spPr>
        <p:txBody>
          <a:bodyPr>
            <a:normAutofit/>
          </a:bodyPr>
          <a:lstStyle/>
          <a:p>
            <a:r>
              <a:rPr lang="de-DE" sz="5400"/>
              <a:t>ABAP Doc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B2BDADF-100D-598A-49CF-05D2E0BD8B3E}"/>
              </a:ext>
            </a:extLst>
          </p:cNvPr>
          <p:cNvSpPr>
            <a:spLocks noGrp="1"/>
          </p:cNvSpPr>
          <p:nvPr>
            <p:ph idx="1"/>
          </p:nvPr>
        </p:nvSpPr>
        <p:spPr>
          <a:xfrm>
            <a:off x="838200" y="1929384"/>
            <a:ext cx="10515600" cy="4251960"/>
          </a:xfrm>
        </p:spPr>
        <p:txBody>
          <a:bodyPr>
            <a:normAutofit/>
          </a:bodyPr>
          <a:lstStyle/>
          <a:p>
            <a:r>
              <a:rPr lang="de-DE" sz="2200" dirty="0"/>
              <a:t>Folgendes ABAP DOC Statement sollte den Unit Test mit dem zu testenden Objekt verknüpfen.</a:t>
            </a:r>
          </a:p>
          <a:p>
            <a:r>
              <a:rPr lang="de-DE" sz="2200" dirty="0">
                <a:solidFill>
                  <a:schemeClr val="bg2"/>
                </a:solidFill>
                <a:effectLst/>
                <a:highlight>
                  <a:srgbClr val="2F2F2F"/>
                </a:highlight>
                <a:latin typeface="Menlo" panose="020B0609030804020204" pitchFamily="49" charset="0"/>
              </a:rPr>
              <a:t>"! @</a:t>
            </a:r>
            <a:r>
              <a:rPr lang="de-DE" sz="2200" dirty="0" err="1">
                <a:solidFill>
                  <a:schemeClr val="bg2"/>
                </a:solidFill>
                <a:effectLst/>
                <a:highlight>
                  <a:srgbClr val="2F2F2F"/>
                </a:highlight>
                <a:latin typeface="Menlo" panose="020B0609030804020204" pitchFamily="49" charset="0"/>
              </a:rPr>
              <a:t>testing</a:t>
            </a:r>
            <a:r>
              <a:rPr lang="de-DE" sz="2200" dirty="0">
                <a:solidFill>
                  <a:schemeClr val="bg2"/>
                </a:solidFill>
                <a:effectLst/>
                <a:highlight>
                  <a:srgbClr val="2F2F2F"/>
                </a:highlight>
                <a:latin typeface="Menlo" panose="020B0609030804020204" pitchFamily="49" charset="0"/>
              </a:rPr>
              <a:t> BDEF: </a:t>
            </a:r>
            <a:r>
              <a:rPr lang="de-DE" sz="2200" dirty="0" err="1">
                <a:solidFill>
                  <a:schemeClr val="bg2"/>
                </a:solidFill>
                <a:effectLst/>
                <a:highlight>
                  <a:srgbClr val="2F2F2F"/>
                </a:highlight>
                <a:latin typeface="Menlo" panose="020B0609030804020204" pitchFamily="49" charset="0"/>
              </a:rPr>
              <a:t>ZI_PurchaseContractTP</a:t>
            </a:r>
            <a:endParaRPr lang="de-DE" sz="2200" dirty="0">
              <a:solidFill>
                <a:schemeClr val="bg2"/>
              </a:solidFill>
            </a:endParaRPr>
          </a:p>
        </p:txBody>
      </p:sp>
    </p:spTree>
    <p:extLst>
      <p:ext uri="{BB962C8B-B14F-4D97-AF65-F5344CB8AC3E}">
        <p14:creationId xmlns:p14="http://schemas.microsoft.com/office/powerpoint/2010/main" val="49280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23333-DFCC-E9D2-978A-09A69F8947CB}"/>
              </a:ext>
            </a:extLst>
          </p:cNvPr>
          <p:cNvSpPr>
            <a:spLocks noGrp="1"/>
          </p:cNvSpPr>
          <p:nvPr>
            <p:ph type="title"/>
          </p:nvPr>
        </p:nvSpPr>
        <p:spPr>
          <a:xfrm>
            <a:off x="838200" y="365125"/>
            <a:ext cx="10515600" cy="1325563"/>
          </a:xfrm>
        </p:spPr>
        <p:txBody>
          <a:bodyPr>
            <a:normAutofit/>
          </a:bodyPr>
          <a:lstStyle/>
          <a:p>
            <a:r>
              <a:rPr lang="de-DE" sz="5400"/>
              <a:t>Unit Tests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19B974B-D153-45B2-700E-C621B5E1DD5F}"/>
              </a:ext>
            </a:extLst>
          </p:cNvPr>
          <p:cNvSpPr>
            <a:spLocks noGrp="1"/>
          </p:cNvSpPr>
          <p:nvPr>
            <p:ph idx="1"/>
          </p:nvPr>
        </p:nvSpPr>
        <p:spPr>
          <a:xfrm>
            <a:off x="838200" y="1929384"/>
            <a:ext cx="10515600" cy="4251960"/>
          </a:xfrm>
        </p:spPr>
        <p:txBody>
          <a:bodyPr>
            <a:normAutofit/>
          </a:bodyPr>
          <a:lstStyle/>
          <a:p>
            <a:pPr marL="0" indent="0">
              <a:buNone/>
            </a:pPr>
            <a:r>
              <a:rPr lang="de-DE" sz="2200" i="1" dirty="0"/>
              <a:t>Ein Modultest (auch von englisch Unit Test als Unittest oder als Komponententest bezeichnet) ist ein Softwaretest, mit dem einzelne, abgrenzbare Teile von Computerprogrammen (z. B. ausgewählte Codeabschnitte, Module, Unterprogramme, Units oder Klassen) überprüft werden</a:t>
            </a:r>
            <a:r>
              <a:rPr lang="de-DE" sz="2200" i="1"/>
              <a:t>. </a:t>
            </a:r>
          </a:p>
          <a:p>
            <a:pPr marL="0" indent="0">
              <a:buNone/>
            </a:pPr>
            <a:r>
              <a:rPr lang="de-DE" sz="2200" i="1"/>
              <a:t>Test-Ziel </a:t>
            </a:r>
            <a:r>
              <a:rPr lang="de-DE" sz="2200" i="1" dirty="0"/>
              <a:t>dieser häufig durch den Softwareentwickler selbst durchgeführten Softwaretests ist, deren technische Lauffähigkeit und die Korrektheit ihrer fachlichen (Teil-)Ergebnisse nachzuweisen </a:t>
            </a:r>
          </a:p>
          <a:p>
            <a:pPr marL="0" indent="0">
              <a:buNone/>
            </a:pPr>
            <a:r>
              <a:rPr lang="de-DE" sz="2200" dirty="0"/>
              <a:t>(Quelle Wikipedia)</a:t>
            </a:r>
          </a:p>
        </p:txBody>
      </p:sp>
    </p:spTree>
    <p:extLst>
      <p:ext uri="{BB962C8B-B14F-4D97-AF65-F5344CB8AC3E}">
        <p14:creationId xmlns:p14="http://schemas.microsoft.com/office/powerpoint/2010/main" val="24196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23333-DFCC-E9D2-978A-09A69F8947CB}"/>
              </a:ext>
            </a:extLst>
          </p:cNvPr>
          <p:cNvSpPr>
            <a:spLocks noGrp="1"/>
          </p:cNvSpPr>
          <p:nvPr>
            <p:ph type="title"/>
          </p:nvPr>
        </p:nvSpPr>
        <p:spPr>
          <a:xfrm>
            <a:off x="838200" y="365125"/>
            <a:ext cx="10515600" cy="1325563"/>
          </a:xfrm>
        </p:spPr>
        <p:txBody>
          <a:bodyPr>
            <a:normAutofit fontScale="90000"/>
          </a:bodyPr>
          <a:lstStyle/>
          <a:p>
            <a:r>
              <a:rPr lang="de-DE" sz="5400" dirty="0"/>
              <a:t>ABAP Plattform: Mechanismen und Frameworks zum Testen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sting with ABAP Unit and ATC">
            <a:extLst>
              <a:ext uri="{FF2B5EF4-FFF2-40B4-BE49-F238E27FC236}">
                <a16:creationId xmlns:a16="http://schemas.microsoft.com/office/drawing/2014/main" id="{903D7010-5F8D-DD11-CCC3-CA69FEF24A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7253" y="2538757"/>
            <a:ext cx="6157494" cy="3033023"/>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D04E94A6-1DA9-0F3D-C735-9E678E43CADB}"/>
              </a:ext>
            </a:extLst>
          </p:cNvPr>
          <p:cNvSpPr/>
          <p:nvPr/>
        </p:nvSpPr>
        <p:spPr>
          <a:xfrm>
            <a:off x="2475345" y="4304041"/>
            <a:ext cx="2189019" cy="1145598"/>
          </a:xfrm>
          <a:prstGeom prst="rect">
            <a:avLst/>
          </a:prstGeom>
          <a:noFill/>
          <a:ln w="41275">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2717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52D902F-2CA7-A112-F8E9-511E76CDA1CF}"/>
              </a:ext>
            </a:extLst>
          </p:cNvPr>
          <p:cNvSpPr>
            <a:spLocks noGrp="1"/>
          </p:cNvSpPr>
          <p:nvPr>
            <p:ph type="title"/>
          </p:nvPr>
        </p:nvSpPr>
        <p:spPr>
          <a:xfrm>
            <a:off x="638881" y="359295"/>
            <a:ext cx="10909640" cy="1307675"/>
          </a:xfrm>
        </p:spPr>
        <p:txBody>
          <a:bodyPr vert="horz" lIns="91440" tIns="45720" rIns="91440" bIns="45720" rtlCol="0" anchor="ctr">
            <a:noAutofit/>
          </a:bodyPr>
          <a:lstStyle/>
          <a:p>
            <a:pPr algn="ctr"/>
            <a:r>
              <a:rPr lang="en-US" sz="5400" kern="1200" dirty="0">
                <a:solidFill>
                  <a:schemeClr val="tx1"/>
                </a:solidFill>
                <a:latin typeface="+mj-lt"/>
                <a:ea typeface="+mj-ea"/>
                <a:cs typeface="+mj-cs"/>
              </a:rPr>
              <a:t>ABAP Unit –</a:t>
            </a:r>
            <a:r>
              <a:rPr lang="en-US" sz="5400" kern="1200" dirty="0" err="1">
                <a:solidFill>
                  <a:schemeClr val="tx1"/>
                </a:solidFill>
                <a:latin typeface="+mj-lt"/>
                <a:ea typeface="+mj-ea"/>
                <a:cs typeface="+mj-cs"/>
              </a:rPr>
              <a:t>Testklassen</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Erläuterung</a:t>
            </a:r>
            <a:r>
              <a:rPr lang="en-US" sz="5400" kern="1200" dirty="0">
                <a:solidFill>
                  <a:schemeClr val="tx1"/>
                </a:solidFill>
                <a:latin typeface="+mj-lt"/>
                <a:ea typeface="+mj-ea"/>
                <a:cs typeface="+mj-cs"/>
              </a:rPr>
              <a:t> des </a:t>
            </a:r>
            <a:r>
              <a:rPr lang="en-US" sz="5400" kern="1200" dirty="0" err="1">
                <a:solidFill>
                  <a:schemeClr val="tx1"/>
                </a:solidFill>
                <a:latin typeface="+mj-lt"/>
                <a:ea typeface="+mj-ea"/>
                <a:cs typeface="+mj-cs"/>
              </a:rPr>
              <a:t>Ablaufs</a:t>
            </a:r>
            <a:endParaRPr lang="en-US" sz="5400" kern="1200" dirty="0">
              <a:solidFill>
                <a:schemeClr val="tx1"/>
              </a:solidFill>
              <a:latin typeface="+mj-lt"/>
              <a:ea typeface="+mj-ea"/>
              <a:cs typeface="+mj-cs"/>
            </a:endParaRP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vel BO Behavior Pool">
            <a:extLst>
              <a:ext uri="{FF2B5EF4-FFF2-40B4-BE49-F238E27FC236}">
                <a16:creationId xmlns:a16="http://schemas.microsoft.com/office/drawing/2014/main" id="{04E4956B-E5D6-7D49-CB44-D0E95B4D36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58922" y="2633472"/>
            <a:ext cx="10471107" cy="3586353"/>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132AEF78-19C7-D0B2-71E2-AECC7DE0320F}"/>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200" dirty="0"/>
              <a:t>Zu implementierende Methoden zur Einrichtung der Testkonfiguration:</a:t>
            </a:r>
          </a:p>
          <a:p>
            <a:endParaRPr lang="de-DE" sz="2200" dirty="0"/>
          </a:p>
        </p:txBody>
      </p:sp>
    </p:spTree>
    <p:extLst>
      <p:ext uri="{BB962C8B-B14F-4D97-AF65-F5344CB8AC3E}">
        <p14:creationId xmlns:p14="http://schemas.microsoft.com/office/powerpoint/2010/main" val="354339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E3670B1-8B36-03FF-C79D-7DA137EF5678}"/>
              </a:ext>
            </a:extLst>
          </p:cNvPr>
          <p:cNvSpPr>
            <a:spLocks noGrp="1"/>
          </p:cNvSpPr>
          <p:nvPr>
            <p:ph type="title"/>
          </p:nvPr>
        </p:nvSpPr>
        <p:spPr>
          <a:xfrm>
            <a:off x="838200" y="365125"/>
            <a:ext cx="10515600" cy="1325563"/>
          </a:xfrm>
        </p:spPr>
        <p:txBody>
          <a:bodyPr>
            <a:normAutofit/>
          </a:bodyPr>
          <a:lstStyle/>
          <a:p>
            <a:r>
              <a:rPr lang="de-DE" sz="5400"/>
              <a:t>Bergriffserklärung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07B0E6F-8C9C-B8BE-B741-18EC5C6E83AC}"/>
              </a:ext>
            </a:extLst>
          </p:cNvPr>
          <p:cNvSpPr>
            <a:spLocks noGrp="1"/>
          </p:cNvSpPr>
          <p:nvPr>
            <p:ph idx="1"/>
          </p:nvPr>
        </p:nvSpPr>
        <p:spPr>
          <a:xfrm>
            <a:off x="838200" y="1929384"/>
            <a:ext cx="10515600" cy="4251960"/>
          </a:xfrm>
        </p:spPr>
        <p:txBody>
          <a:bodyPr>
            <a:normAutofit/>
          </a:bodyPr>
          <a:lstStyle/>
          <a:p>
            <a:r>
              <a:rPr lang="de-DE" sz="2200" dirty="0"/>
              <a:t>Die Unit Tests finden auf Mock-Daten statt, in ABAP Unittest sind das Test Doubles</a:t>
            </a:r>
          </a:p>
          <a:p>
            <a:r>
              <a:rPr lang="de-DE" sz="2200" b="1" dirty="0"/>
              <a:t>Test Doubles </a:t>
            </a:r>
            <a:r>
              <a:rPr lang="de-DE" sz="2200" dirty="0"/>
              <a:t>sind vereinfachte Versionen von echten Objekten oder Systemen.</a:t>
            </a:r>
          </a:p>
          <a:p>
            <a:endParaRPr lang="de-DE" sz="2200" dirty="0"/>
          </a:p>
          <a:p>
            <a:r>
              <a:rPr lang="de-DE" sz="2200" dirty="0"/>
              <a:t>Haupttypen sind:</a:t>
            </a:r>
          </a:p>
          <a:p>
            <a:pPr lvl="1"/>
            <a:r>
              <a:rPr lang="de-DE" sz="2200" b="1" dirty="0"/>
              <a:t>Stubs</a:t>
            </a:r>
            <a:r>
              <a:rPr lang="de-DE" sz="2200" dirty="0"/>
              <a:t> sind einfache Platzhalter für Abhängigkeiten mit vordefinierten Antworten.</a:t>
            </a:r>
          </a:p>
          <a:p>
            <a:pPr lvl="1"/>
            <a:r>
              <a:rPr lang="de-DE" sz="2200" b="1" dirty="0"/>
              <a:t>Spies</a:t>
            </a:r>
            <a:r>
              <a:rPr lang="de-DE" sz="2200" dirty="0"/>
              <a:t> sind erweiterte Stubs, die Informationen über ihre Verwendung aufzeichnen können.</a:t>
            </a:r>
          </a:p>
          <a:p>
            <a:pPr lvl="1"/>
            <a:r>
              <a:rPr lang="de-DE" sz="2200" b="1" dirty="0"/>
              <a:t>Mocks</a:t>
            </a:r>
            <a:r>
              <a:rPr lang="de-DE" sz="2200" dirty="0"/>
              <a:t> sind die ausgereifteste Form von Test Doubles und können Erwartungen an die Art und Weise definieren, wie sie aufgerufen werden sollen.</a:t>
            </a:r>
          </a:p>
          <a:p>
            <a:endParaRPr lang="de-DE" sz="2200" dirty="0"/>
          </a:p>
          <a:p>
            <a:endParaRPr lang="de-DE" sz="2200" dirty="0"/>
          </a:p>
        </p:txBody>
      </p:sp>
    </p:spTree>
    <p:extLst>
      <p:ext uri="{BB962C8B-B14F-4D97-AF65-F5344CB8AC3E}">
        <p14:creationId xmlns:p14="http://schemas.microsoft.com/office/powerpoint/2010/main" val="36358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734AB53-26E3-EE0F-E64C-9683BB3AA057}"/>
              </a:ext>
            </a:extLst>
          </p:cNvPr>
          <p:cNvSpPr>
            <a:spLocks noGrp="1"/>
          </p:cNvSpPr>
          <p:nvPr>
            <p:ph type="title"/>
          </p:nvPr>
        </p:nvSpPr>
        <p:spPr>
          <a:xfrm>
            <a:off x="640080" y="325369"/>
            <a:ext cx="4368602" cy="1956841"/>
          </a:xfrm>
        </p:spPr>
        <p:txBody>
          <a:bodyPr anchor="b">
            <a:normAutofit/>
          </a:bodyPr>
          <a:lstStyle/>
          <a:p>
            <a:r>
              <a:rPr lang="de-DE" sz="5400"/>
              <a:t>Hands 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66A88F1-2F5B-2E0D-40AB-B7379654247D}"/>
              </a:ext>
            </a:extLst>
          </p:cNvPr>
          <p:cNvSpPr>
            <a:spLocks noGrp="1"/>
          </p:cNvSpPr>
          <p:nvPr>
            <p:ph idx="1"/>
          </p:nvPr>
        </p:nvSpPr>
        <p:spPr>
          <a:xfrm>
            <a:off x="640080" y="2872899"/>
            <a:ext cx="4243589" cy="3320668"/>
          </a:xfrm>
        </p:spPr>
        <p:txBody>
          <a:bodyPr>
            <a:normAutofit/>
          </a:bodyPr>
          <a:lstStyle/>
          <a:p>
            <a:r>
              <a:rPr lang="de-DE" sz="2200" dirty="0"/>
              <a:t>Gemeinsame Ausführung eines Unit Tests inkl. Debuggen.</a:t>
            </a:r>
          </a:p>
        </p:txBody>
      </p:sp>
      <p:pic>
        <p:nvPicPr>
          <p:cNvPr id="5" name="Picture 4" descr="Große Gruppe von Fallschirmspringern in der Luft">
            <a:extLst>
              <a:ext uri="{FF2B5EF4-FFF2-40B4-BE49-F238E27FC236}">
                <a16:creationId xmlns:a16="http://schemas.microsoft.com/office/drawing/2014/main" id="{2FD5E9C3-3017-8F0A-8D71-61288DD29CE3}"/>
              </a:ext>
            </a:extLst>
          </p:cNvPr>
          <p:cNvPicPr>
            <a:picLocks noChangeAspect="1"/>
          </p:cNvPicPr>
          <p:nvPr/>
        </p:nvPicPr>
        <p:blipFill rotWithShape="1">
          <a:blip r:embed="rId2"/>
          <a:srcRect l="17233" r="160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316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el 5">
            <a:extLst>
              <a:ext uri="{FF2B5EF4-FFF2-40B4-BE49-F238E27FC236}">
                <a16:creationId xmlns:a16="http://schemas.microsoft.com/office/drawing/2014/main" id="{C55E5703-F422-1646-9E29-6EED1CE71D00}"/>
              </a:ext>
            </a:extLst>
          </p:cNvPr>
          <p:cNvSpPr>
            <a:spLocks noGrp="1"/>
          </p:cNvSpPr>
          <p:nvPr>
            <p:ph type="title"/>
          </p:nvPr>
        </p:nvSpPr>
        <p:spPr>
          <a:xfrm>
            <a:off x="638882" y="639193"/>
            <a:ext cx="6619674" cy="3573516"/>
          </a:xfrm>
        </p:spPr>
        <p:txBody>
          <a:bodyPr vert="horz" lIns="91440" tIns="45720" rIns="91440" bIns="45720" rtlCol="0" anchor="b">
            <a:normAutofit/>
          </a:bodyPr>
          <a:lstStyle/>
          <a:p>
            <a:r>
              <a:rPr lang="en-US" sz="4600" b="0" i="0" u="none" strike="noStrike" kern="1200" dirty="0" err="1">
                <a:solidFill>
                  <a:schemeClr val="tx1"/>
                </a:solidFill>
                <a:effectLst/>
                <a:latin typeface="+mj-lt"/>
                <a:ea typeface="+mj-ea"/>
                <a:cs typeface="+mj-cs"/>
              </a:rPr>
              <a:t>Implementierungs</a:t>
            </a:r>
            <a:r>
              <a:rPr lang="en-US" sz="4600" b="0" i="0" u="none" strike="noStrike" kern="1200" dirty="0">
                <a:solidFill>
                  <a:schemeClr val="tx1"/>
                </a:solidFill>
                <a:effectLst/>
                <a:latin typeface="+mj-lt"/>
                <a:ea typeface="+mj-ea"/>
                <a:cs typeface="+mj-cs"/>
              </a:rPr>
              <a:t> Workflow</a:t>
            </a:r>
            <a:endParaRPr lang="en-US" sz="4600" kern="1200" dirty="0">
              <a:solidFill>
                <a:schemeClr val="tx1"/>
              </a:solidFill>
              <a:latin typeface="+mj-lt"/>
              <a:ea typeface="+mj-ea"/>
              <a:cs typeface="+mj-cs"/>
            </a:endParaRP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 name="Gruppieren 2">
            <a:extLst>
              <a:ext uri="{FF2B5EF4-FFF2-40B4-BE49-F238E27FC236}">
                <a16:creationId xmlns:a16="http://schemas.microsoft.com/office/drawing/2014/main" id="{3CCE4293-31A6-0B21-D205-BB4A3EA034F4}"/>
              </a:ext>
            </a:extLst>
          </p:cNvPr>
          <p:cNvGrpSpPr/>
          <p:nvPr/>
        </p:nvGrpSpPr>
        <p:grpSpPr>
          <a:xfrm>
            <a:off x="6191569" y="502862"/>
            <a:ext cx="1885615" cy="793229"/>
            <a:chOff x="8501571" y="2888608"/>
            <a:chExt cx="1426148" cy="1017405"/>
          </a:xfrm>
        </p:grpSpPr>
        <p:sp>
          <p:nvSpPr>
            <p:cNvPr id="4" name="Rechteck 3">
              <a:extLst>
                <a:ext uri="{FF2B5EF4-FFF2-40B4-BE49-F238E27FC236}">
                  <a16:creationId xmlns:a16="http://schemas.microsoft.com/office/drawing/2014/main" id="{ED5415C3-4B9B-68E2-A553-2185B49E5CA0}"/>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5" name="Image 1403">
              <a:extLst>
                <a:ext uri="{FF2B5EF4-FFF2-40B4-BE49-F238E27FC236}">
                  <a16:creationId xmlns:a16="http://schemas.microsoft.com/office/drawing/2014/main" id="{C8436E55-DF58-DAC7-E28E-5087F25D0388}"/>
                </a:ext>
              </a:extLst>
            </p:cNvPr>
            <p:cNvPicPr/>
            <p:nvPr/>
          </p:nvPicPr>
          <p:blipFill>
            <a:blip r:embed="rId2" cstate="print"/>
            <a:stretch>
              <a:fillRect/>
            </a:stretch>
          </p:blipFill>
          <p:spPr>
            <a:xfrm>
              <a:off x="8715674" y="2888608"/>
              <a:ext cx="949960" cy="346545"/>
            </a:xfrm>
            <a:prstGeom prst="rect">
              <a:avLst/>
            </a:prstGeom>
          </p:spPr>
        </p:pic>
        <p:sp>
          <p:nvSpPr>
            <p:cNvPr id="7" name="Rechteck 6">
              <a:extLst>
                <a:ext uri="{FF2B5EF4-FFF2-40B4-BE49-F238E27FC236}">
                  <a16:creationId xmlns:a16="http://schemas.microsoft.com/office/drawing/2014/main" id="{FCFDA671-BB01-7F29-91C1-5357A17C87D5}"/>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Testklasse anlegen</a:t>
              </a:r>
            </a:p>
          </p:txBody>
        </p:sp>
      </p:grpSp>
      <p:grpSp>
        <p:nvGrpSpPr>
          <p:cNvPr id="16" name="Gruppieren 15">
            <a:extLst>
              <a:ext uri="{FF2B5EF4-FFF2-40B4-BE49-F238E27FC236}">
                <a16:creationId xmlns:a16="http://schemas.microsoft.com/office/drawing/2014/main" id="{72AA2FBB-9F91-40B6-EC56-F954DEDA7E10}"/>
              </a:ext>
            </a:extLst>
          </p:cNvPr>
          <p:cNvGrpSpPr/>
          <p:nvPr/>
        </p:nvGrpSpPr>
        <p:grpSpPr>
          <a:xfrm>
            <a:off x="6166711" y="1507743"/>
            <a:ext cx="1910477" cy="793229"/>
            <a:chOff x="8501571" y="2888608"/>
            <a:chExt cx="1426148" cy="1017405"/>
          </a:xfrm>
        </p:grpSpPr>
        <p:sp>
          <p:nvSpPr>
            <p:cNvPr id="17" name="Rechteck 16">
              <a:extLst>
                <a:ext uri="{FF2B5EF4-FFF2-40B4-BE49-F238E27FC236}">
                  <a16:creationId xmlns:a16="http://schemas.microsoft.com/office/drawing/2014/main" id="{3F0ABA4E-680F-5A02-5C0E-A8BD75CB9974}"/>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8" name="Image 1403">
              <a:extLst>
                <a:ext uri="{FF2B5EF4-FFF2-40B4-BE49-F238E27FC236}">
                  <a16:creationId xmlns:a16="http://schemas.microsoft.com/office/drawing/2014/main" id="{1E834C1F-9509-6613-89CD-390FB4CA6898}"/>
                </a:ext>
              </a:extLst>
            </p:cNvPr>
            <p:cNvPicPr/>
            <p:nvPr/>
          </p:nvPicPr>
          <p:blipFill>
            <a:blip r:embed="rId2" cstate="print"/>
            <a:stretch>
              <a:fillRect/>
            </a:stretch>
          </p:blipFill>
          <p:spPr>
            <a:xfrm>
              <a:off x="8715674" y="2888608"/>
              <a:ext cx="949960" cy="346545"/>
            </a:xfrm>
            <a:prstGeom prst="rect">
              <a:avLst/>
            </a:prstGeom>
          </p:spPr>
        </p:pic>
        <p:sp>
          <p:nvSpPr>
            <p:cNvPr id="19" name="Rechteck 18">
              <a:extLst>
                <a:ext uri="{FF2B5EF4-FFF2-40B4-BE49-F238E27FC236}">
                  <a16:creationId xmlns:a16="http://schemas.microsoft.com/office/drawing/2014/main" id="{1F5EB508-3095-E069-82B2-DAFFD812F2AF}"/>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Testmethode hinzufügen</a:t>
              </a:r>
            </a:p>
          </p:txBody>
        </p:sp>
      </p:grpSp>
      <p:grpSp>
        <p:nvGrpSpPr>
          <p:cNvPr id="20" name="Gruppieren 19">
            <a:extLst>
              <a:ext uri="{FF2B5EF4-FFF2-40B4-BE49-F238E27FC236}">
                <a16:creationId xmlns:a16="http://schemas.microsoft.com/office/drawing/2014/main" id="{310C0A88-F86A-43CB-F5FB-3FC7009F7177}"/>
              </a:ext>
            </a:extLst>
          </p:cNvPr>
          <p:cNvGrpSpPr/>
          <p:nvPr/>
        </p:nvGrpSpPr>
        <p:grpSpPr>
          <a:xfrm>
            <a:off x="6166711" y="2565948"/>
            <a:ext cx="1910481" cy="793229"/>
            <a:chOff x="8501571" y="2888608"/>
            <a:chExt cx="1426148" cy="1017405"/>
          </a:xfrm>
        </p:grpSpPr>
        <p:sp>
          <p:nvSpPr>
            <p:cNvPr id="21" name="Rechteck 20">
              <a:extLst>
                <a:ext uri="{FF2B5EF4-FFF2-40B4-BE49-F238E27FC236}">
                  <a16:creationId xmlns:a16="http://schemas.microsoft.com/office/drawing/2014/main" id="{058CDA5D-D94B-CE4D-9F27-9EC1267E48EF}"/>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2" name="Image 1403">
              <a:extLst>
                <a:ext uri="{FF2B5EF4-FFF2-40B4-BE49-F238E27FC236}">
                  <a16:creationId xmlns:a16="http://schemas.microsoft.com/office/drawing/2014/main" id="{58A991AF-EF19-154F-0CB6-3340131BD9C4}"/>
                </a:ext>
              </a:extLst>
            </p:cNvPr>
            <p:cNvPicPr/>
            <p:nvPr/>
          </p:nvPicPr>
          <p:blipFill>
            <a:blip r:embed="rId2" cstate="print"/>
            <a:stretch>
              <a:fillRect/>
            </a:stretch>
          </p:blipFill>
          <p:spPr>
            <a:xfrm>
              <a:off x="8715674" y="2888608"/>
              <a:ext cx="949960" cy="346545"/>
            </a:xfrm>
            <a:prstGeom prst="rect">
              <a:avLst/>
            </a:prstGeom>
          </p:spPr>
        </p:pic>
        <p:sp>
          <p:nvSpPr>
            <p:cNvPr id="23" name="Rechteck 22">
              <a:extLst>
                <a:ext uri="{FF2B5EF4-FFF2-40B4-BE49-F238E27FC236}">
                  <a16:creationId xmlns:a16="http://schemas.microsoft.com/office/drawing/2014/main" id="{01871927-0A3E-1324-232A-05DE4E515A0B}"/>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Benötigte Standard Testmethoden definieren</a:t>
              </a:r>
            </a:p>
          </p:txBody>
        </p:sp>
      </p:grpSp>
      <p:grpSp>
        <p:nvGrpSpPr>
          <p:cNvPr id="24" name="Gruppieren 23">
            <a:extLst>
              <a:ext uri="{FF2B5EF4-FFF2-40B4-BE49-F238E27FC236}">
                <a16:creationId xmlns:a16="http://schemas.microsoft.com/office/drawing/2014/main" id="{01DE584E-772C-6926-325B-38D4C702757E}"/>
              </a:ext>
            </a:extLst>
          </p:cNvPr>
          <p:cNvGrpSpPr/>
          <p:nvPr/>
        </p:nvGrpSpPr>
        <p:grpSpPr>
          <a:xfrm>
            <a:off x="6166711" y="3634326"/>
            <a:ext cx="1910485" cy="793229"/>
            <a:chOff x="8501571" y="2888608"/>
            <a:chExt cx="1426148" cy="1017405"/>
          </a:xfrm>
        </p:grpSpPr>
        <p:sp>
          <p:nvSpPr>
            <p:cNvPr id="25" name="Rechteck 24">
              <a:extLst>
                <a:ext uri="{FF2B5EF4-FFF2-40B4-BE49-F238E27FC236}">
                  <a16:creationId xmlns:a16="http://schemas.microsoft.com/office/drawing/2014/main" id="{9E3E5821-D783-8AA6-46DC-2863EA7073AF}"/>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6" name="Image 1403">
              <a:extLst>
                <a:ext uri="{FF2B5EF4-FFF2-40B4-BE49-F238E27FC236}">
                  <a16:creationId xmlns:a16="http://schemas.microsoft.com/office/drawing/2014/main" id="{750F55AF-3200-9DD9-6B5D-A961CDB5874F}"/>
                </a:ext>
              </a:extLst>
            </p:cNvPr>
            <p:cNvPicPr/>
            <p:nvPr/>
          </p:nvPicPr>
          <p:blipFill>
            <a:blip r:embed="rId2" cstate="print"/>
            <a:stretch>
              <a:fillRect/>
            </a:stretch>
          </p:blipFill>
          <p:spPr>
            <a:xfrm>
              <a:off x="8715674" y="2888608"/>
              <a:ext cx="949960" cy="346545"/>
            </a:xfrm>
            <a:prstGeom prst="rect">
              <a:avLst/>
            </a:prstGeom>
          </p:spPr>
        </p:pic>
        <p:sp>
          <p:nvSpPr>
            <p:cNvPr id="27" name="Rechteck 26">
              <a:extLst>
                <a:ext uri="{FF2B5EF4-FFF2-40B4-BE49-F238E27FC236}">
                  <a16:creationId xmlns:a16="http://schemas.microsoft.com/office/drawing/2014/main" id="{532A21C7-C52C-A32A-1D7A-5CC4C2635C06}"/>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Attribute für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Mockdaten</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hinzufügen</a:t>
              </a:r>
            </a:p>
          </p:txBody>
        </p:sp>
      </p:grpSp>
      <p:grpSp>
        <p:nvGrpSpPr>
          <p:cNvPr id="28" name="Gruppieren 27">
            <a:extLst>
              <a:ext uri="{FF2B5EF4-FFF2-40B4-BE49-F238E27FC236}">
                <a16:creationId xmlns:a16="http://schemas.microsoft.com/office/drawing/2014/main" id="{BE559602-9193-ED74-12B0-E5DC90D32348}"/>
              </a:ext>
            </a:extLst>
          </p:cNvPr>
          <p:cNvGrpSpPr/>
          <p:nvPr/>
        </p:nvGrpSpPr>
        <p:grpSpPr>
          <a:xfrm>
            <a:off x="6166712" y="4650768"/>
            <a:ext cx="1910488" cy="793229"/>
            <a:chOff x="8501571" y="2888608"/>
            <a:chExt cx="1426148" cy="1017405"/>
          </a:xfrm>
        </p:grpSpPr>
        <p:sp>
          <p:nvSpPr>
            <p:cNvPr id="29" name="Rechteck 28">
              <a:extLst>
                <a:ext uri="{FF2B5EF4-FFF2-40B4-BE49-F238E27FC236}">
                  <a16:creationId xmlns:a16="http://schemas.microsoft.com/office/drawing/2014/main" id="{1844E22F-0C6D-164E-4C29-EDFB0691850B}"/>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0" name="Image 1403">
              <a:extLst>
                <a:ext uri="{FF2B5EF4-FFF2-40B4-BE49-F238E27FC236}">
                  <a16:creationId xmlns:a16="http://schemas.microsoft.com/office/drawing/2014/main" id="{45473E78-BD36-C314-F774-6A7CDAA125E3}"/>
                </a:ext>
              </a:extLst>
            </p:cNvPr>
            <p:cNvPicPr/>
            <p:nvPr/>
          </p:nvPicPr>
          <p:blipFill>
            <a:blip r:embed="rId2" cstate="print"/>
            <a:stretch>
              <a:fillRect/>
            </a:stretch>
          </p:blipFill>
          <p:spPr>
            <a:xfrm>
              <a:off x="8715674" y="2888608"/>
              <a:ext cx="949960" cy="346545"/>
            </a:xfrm>
            <a:prstGeom prst="rect">
              <a:avLst/>
            </a:prstGeom>
          </p:spPr>
        </p:pic>
        <p:sp>
          <p:nvSpPr>
            <p:cNvPr id="31" name="Rechteck 30">
              <a:extLst>
                <a:ext uri="{FF2B5EF4-FFF2-40B4-BE49-F238E27FC236}">
                  <a16:creationId xmlns:a16="http://schemas.microsoft.com/office/drawing/2014/main" id="{2116B9E5-1095-76E1-4C8A-FB9CE50A2C2B}"/>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Benötigte Standard Testmethoden implementieren</a:t>
              </a:r>
            </a:p>
          </p:txBody>
        </p:sp>
      </p:grpSp>
      <p:grpSp>
        <p:nvGrpSpPr>
          <p:cNvPr id="2048" name="Gruppieren 2047">
            <a:extLst>
              <a:ext uri="{FF2B5EF4-FFF2-40B4-BE49-F238E27FC236}">
                <a16:creationId xmlns:a16="http://schemas.microsoft.com/office/drawing/2014/main" id="{B9A674B3-A85A-6BBB-B8F3-9C8D73A87AE8}"/>
              </a:ext>
            </a:extLst>
          </p:cNvPr>
          <p:cNvGrpSpPr/>
          <p:nvPr/>
        </p:nvGrpSpPr>
        <p:grpSpPr>
          <a:xfrm>
            <a:off x="6191568" y="5667210"/>
            <a:ext cx="1885612" cy="793229"/>
            <a:chOff x="8501571" y="2888608"/>
            <a:chExt cx="1426148" cy="1017405"/>
          </a:xfrm>
        </p:grpSpPr>
        <p:sp>
          <p:nvSpPr>
            <p:cNvPr id="2049" name="Rechteck 2048">
              <a:extLst>
                <a:ext uri="{FF2B5EF4-FFF2-40B4-BE49-F238E27FC236}">
                  <a16:creationId xmlns:a16="http://schemas.microsoft.com/office/drawing/2014/main" id="{49D6B335-A1D6-CF81-900C-686C20D14AB0}"/>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051" name="Image 1403">
              <a:extLst>
                <a:ext uri="{FF2B5EF4-FFF2-40B4-BE49-F238E27FC236}">
                  <a16:creationId xmlns:a16="http://schemas.microsoft.com/office/drawing/2014/main" id="{98129BD0-D60B-F20E-7CE3-006FAA595A10}"/>
                </a:ext>
              </a:extLst>
            </p:cNvPr>
            <p:cNvPicPr/>
            <p:nvPr/>
          </p:nvPicPr>
          <p:blipFill>
            <a:blip r:embed="rId2" cstate="print"/>
            <a:stretch>
              <a:fillRect/>
            </a:stretch>
          </p:blipFill>
          <p:spPr>
            <a:xfrm>
              <a:off x="8715674" y="2888608"/>
              <a:ext cx="949960" cy="346545"/>
            </a:xfrm>
            <a:prstGeom prst="rect">
              <a:avLst/>
            </a:prstGeom>
          </p:spPr>
        </p:pic>
        <p:sp>
          <p:nvSpPr>
            <p:cNvPr id="2052" name="Rechteck 2051">
              <a:extLst>
                <a:ext uri="{FF2B5EF4-FFF2-40B4-BE49-F238E27FC236}">
                  <a16:creationId xmlns:a16="http://schemas.microsoft.com/office/drawing/2014/main" id="{C48F475C-C108-4665-DA22-3240F2E73096}"/>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Testmethode implementieren (mit EML)</a:t>
              </a:r>
            </a:p>
          </p:txBody>
        </p:sp>
      </p:grpSp>
      <p:grpSp>
        <p:nvGrpSpPr>
          <p:cNvPr id="2053" name="Gruppieren 2052">
            <a:extLst>
              <a:ext uri="{FF2B5EF4-FFF2-40B4-BE49-F238E27FC236}">
                <a16:creationId xmlns:a16="http://schemas.microsoft.com/office/drawing/2014/main" id="{B0A277A9-8B88-B88D-B441-1E975ED0F2C3}"/>
              </a:ext>
            </a:extLst>
          </p:cNvPr>
          <p:cNvGrpSpPr/>
          <p:nvPr/>
        </p:nvGrpSpPr>
        <p:grpSpPr>
          <a:xfrm>
            <a:off x="9799146" y="5678231"/>
            <a:ext cx="1477646" cy="793229"/>
            <a:chOff x="8501571" y="2888608"/>
            <a:chExt cx="1426148" cy="1017405"/>
          </a:xfrm>
        </p:grpSpPr>
        <p:sp>
          <p:nvSpPr>
            <p:cNvPr id="2054" name="Rechteck 2053">
              <a:extLst>
                <a:ext uri="{FF2B5EF4-FFF2-40B4-BE49-F238E27FC236}">
                  <a16:creationId xmlns:a16="http://schemas.microsoft.com/office/drawing/2014/main" id="{D43E7096-100C-2043-5191-DE1CC8134178}"/>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056" name="Image 1403">
              <a:extLst>
                <a:ext uri="{FF2B5EF4-FFF2-40B4-BE49-F238E27FC236}">
                  <a16:creationId xmlns:a16="http://schemas.microsoft.com/office/drawing/2014/main" id="{C8912452-EE88-A77D-139A-67A081D5DED7}"/>
                </a:ext>
              </a:extLst>
            </p:cNvPr>
            <p:cNvPicPr/>
            <p:nvPr/>
          </p:nvPicPr>
          <p:blipFill>
            <a:blip r:embed="rId2" cstate="print"/>
            <a:stretch>
              <a:fillRect/>
            </a:stretch>
          </p:blipFill>
          <p:spPr>
            <a:xfrm>
              <a:off x="8715674" y="2888608"/>
              <a:ext cx="949960" cy="346545"/>
            </a:xfrm>
            <a:prstGeom prst="rect">
              <a:avLst/>
            </a:prstGeom>
          </p:spPr>
        </p:pic>
        <p:sp>
          <p:nvSpPr>
            <p:cNvPr id="2058" name="Rechteck 2057">
              <a:extLst>
                <a:ext uri="{FF2B5EF4-FFF2-40B4-BE49-F238E27FC236}">
                  <a16:creationId xmlns:a16="http://schemas.microsoft.com/office/drawing/2014/main" id="{22703678-2D7A-1862-8C98-3CB718BB9595}"/>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Behaviour</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Definition</a:t>
              </a:r>
            </a:p>
          </p:txBody>
        </p:sp>
      </p:grpSp>
      <p:sp>
        <p:nvSpPr>
          <p:cNvPr id="2063" name="Ellipse 2062">
            <a:extLst>
              <a:ext uri="{FF2B5EF4-FFF2-40B4-BE49-F238E27FC236}">
                <a16:creationId xmlns:a16="http://schemas.microsoft.com/office/drawing/2014/main" id="{D031CB58-D6B0-B78C-AB4C-0223B1757DAB}"/>
              </a:ext>
            </a:extLst>
          </p:cNvPr>
          <p:cNvSpPr/>
          <p:nvPr/>
        </p:nvSpPr>
        <p:spPr>
          <a:xfrm>
            <a:off x="5813059" y="46109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1</a:t>
            </a:r>
          </a:p>
        </p:txBody>
      </p:sp>
      <p:sp>
        <p:nvSpPr>
          <p:cNvPr id="2064" name="Ellipse 2063">
            <a:extLst>
              <a:ext uri="{FF2B5EF4-FFF2-40B4-BE49-F238E27FC236}">
                <a16:creationId xmlns:a16="http://schemas.microsoft.com/office/drawing/2014/main" id="{3C7BA40A-8048-5E3D-A668-0C8138D331D6}"/>
              </a:ext>
            </a:extLst>
          </p:cNvPr>
          <p:cNvSpPr/>
          <p:nvPr/>
        </p:nvSpPr>
        <p:spPr>
          <a:xfrm>
            <a:off x="5788201" y="1457613"/>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2</a:t>
            </a:r>
          </a:p>
        </p:txBody>
      </p:sp>
      <p:sp>
        <p:nvSpPr>
          <p:cNvPr id="2065" name="Ellipse 2064">
            <a:extLst>
              <a:ext uri="{FF2B5EF4-FFF2-40B4-BE49-F238E27FC236}">
                <a16:creationId xmlns:a16="http://schemas.microsoft.com/office/drawing/2014/main" id="{08EE3260-18BF-3CA2-6A6C-7273AC9E57AF}"/>
              </a:ext>
            </a:extLst>
          </p:cNvPr>
          <p:cNvSpPr/>
          <p:nvPr/>
        </p:nvSpPr>
        <p:spPr>
          <a:xfrm>
            <a:off x="5788200" y="248698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3</a:t>
            </a:r>
          </a:p>
        </p:txBody>
      </p:sp>
      <p:sp>
        <p:nvSpPr>
          <p:cNvPr id="2066" name="Ellipse 2065">
            <a:extLst>
              <a:ext uri="{FF2B5EF4-FFF2-40B4-BE49-F238E27FC236}">
                <a16:creationId xmlns:a16="http://schemas.microsoft.com/office/drawing/2014/main" id="{A004C0CB-763E-49AC-E32B-9FD5DEFAE6AA}"/>
              </a:ext>
            </a:extLst>
          </p:cNvPr>
          <p:cNvSpPr/>
          <p:nvPr/>
        </p:nvSpPr>
        <p:spPr>
          <a:xfrm>
            <a:off x="5788199" y="361121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4</a:t>
            </a:r>
          </a:p>
        </p:txBody>
      </p:sp>
      <p:sp>
        <p:nvSpPr>
          <p:cNvPr id="2067" name="Ellipse 2066">
            <a:extLst>
              <a:ext uri="{FF2B5EF4-FFF2-40B4-BE49-F238E27FC236}">
                <a16:creationId xmlns:a16="http://schemas.microsoft.com/office/drawing/2014/main" id="{CC6B7ED4-497F-0CEB-F8B2-D4262C36A48C}"/>
              </a:ext>
            </a:extLst>
          </p:cNvPr>
          <p:cNvSpPr/>
          <p:nvPr/>
        </p:nvSpPr>
        <p:spPr>
          <a:xfrm>
            <a:off x="5788198" y="4586625"/>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5</a:t>
            </a:r>
          </a:p>
        </p:txBody>
      </p:sp>
      <p:sp>
        <p:nvSpPr>
          <p:cNvPr id="2068" name="Ellipse 2067">
            <a:extLst>
              <a:ext uri="{FF2B5EF4-FFF2-40B4-BE49-F238E27FC236}">
                <a16:creationId xmlns:a16="http://schemas.microsoft.com/office/drawing/2014/main" id="{1F0AA304-46AD-DB20-6A99-44C79C707365}"/>
              </a:ext>
            </a:extLst>
          </p:cNvPr>
          <p:cNvSpPr/>
          <p:nvPr/>
        </p:nvSpPr>
        <p:spPr>
          <a:xfrm>
            <a:off x="5787320" y="5603066"/>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6</a:t>
            </a:r>
          </a:p>
        </p:txBody>
      </p:sp>
      <p:sp>
        <p:nvSpPr>
          <p:cNvPr id="2069" name="Ellipse 2068">
            <a:extLst>
              <a:ext uri="{FF2B5EF4-FFF2-40B4-BE49-F238E27FC236}">
                <a16:creationId xmlns:a16="http://schemas.microsoft.com/office/drawing/2014/main" id="{29C5A7DF-0258-4AF3-B96E-DEF541D08CF0}"/>
              </a:ext>
            </a:extLst>
          </p:cNvPr>
          <p:cNvSpPr/>
          <p:nvPr/>
        </p:nvSpPr>
        <p:spPr>
          <a:xfrm>
            <a:off x="9420636" y="5652077"/>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7</a:t>
            </a:r>
          </a:p>
        </p:txBody>
      </p:sp>
    </p:spTree>
    <p:extLst>
      <p:ext uri="{BB962C8B-B14F-4D97-AF65-F5344CB8AC3E}">
        <p14:creationId xmlns:p14="http://schemas.microsoft.com/office/powerpoint/2010/main" val="108697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0C01EE-D41B-7BAB-4208-A6EE06DB5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Lege eine Testklasse an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02860158-5BC0-4399-504F-65CB80891FC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err="1"/>
              <a:t>Füge</a:t>
            </a:r>
            <a:r>
              <a:rPr lang="en-US" sz="2200" dirty="0"/>
              <a:t> </a:t>
            </a:r>
            <a:r>
              <a:rPr lang="en-US" sz="2200" dirty="0" err="1"/>
              <a:t>bei</a:t>
            </a:r>
            <a:r>
              <a:rPr lang="en-US" sz="2200" dirty="0"/>
              <a:t> der </a:t>
            </a:r>
            <a:r>
              <a:rPr lang="en-US" sz="2200" dirty="0" err="1"/>
              <a:t>angelegten</a:t>
            </a:r>
            <a:r>
              <a:rPr lang="en-US" sz="2200" dirty="0"/>
              <a:t> </a:t>
            </a:r>
            <a:r>
              <a:rPr lang="en-US" sz="2200" dirty="0" err="1"/>
              <a:t>Klasse</a:t>
            </a:r>
            <a:r>
              <a:rPr lang="en-US" sz="2200" dirty="0"/>
              <a:t> </a:t>
            </a:r>
            <a:r>
              <a:rPr lang="en-US" sz="2200" dirty="0" err="1"/>
              <a:t>folgendes</a:t>
            </a:r>
            <a:r>
              <a:rPr lang="en-US" sz="2200" dirty="0"/>
              <a:t> </a:t>
            </a:r>
            <a:r>
              <a:rPr lang="en-US" sz="2200" dirty="0" err="1"/>
              <a:t>hinzu</a:t>
            </a:r>
            <a:r>
              <a:rPr lang="en-US" sz="2200" dirty="0"/>
              <a:t>:</a:t>
            </a:r>
            <a:br>
              <a:rPr lang="en-US" sz="2200" dirty="0"/>
            </a:br>
            <a:r>
              <a:rPr lang="en-US" sz="2200" dirty="0">
                <a:latin typeface="Courier New" panose="02070309020205020404" pitchFamily="49" charset="0"/>
                <a:cs typeface="Courier New" panose="02070309020205020404" pitchFamily="49" charset="0"/>
              </a:rPr>
              <a:t>FOR TESTING</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RISK LEVEL HARMLESS DURATION SHORT</a:t>
            </a:r>
          </a:p>
          <a:p>
            <a:r>
              <a:rPr lang="en-US" sz="2200" dirty="0" err="1"/>
              <a:t>Ohne</a:t>
            </a:r>
            <a:r>
              <a:rPr lang="en-US" sz="2200" dirty="0"/>
              <a:t> </a:t>
            </a:r>
            <a:r>
              <a:rPr lang="en-US" sz="2200" dirty="0" err="1"/>
              <a:t>kann</a:t>
            </a:r>
            <a:r>
              <a:rPr lang="en-US" sz="2200" dirty="0"/>
              <a:t> der Unit Test </a:t>
            </a:r>
            <a:r>
              <a:rPr lang="en-US" sz="2200" dirty="0" err="1"/>
              <a:t>nicht</a:t>
            </a:r>
            <a:r>
              <a:rPr lang="en-US" sz="2200" dirty="0"/>
              <a:t> </a:t>
            </a:r>
            <a:r>
              <a:rPr lang="en-US" sz="2200" dirty="0" err="1"/>
              <a:t>ausgeführt</a:t>
            </a:r>
            <a:r>
              <a:rPr lang="en-US" sz="2200" dirty="0"/>
              <a:t> </a:t>
            </a:r>
            <a:r>
              <a:rPr lang="en-US" sz="2200" dirty="0" err="1"/>
              <a:t>werden</a:t>
            </a:r>
            <a:r>
              <a:rPr lang="en-US" sz="2200" dirty="0"/>
              <a:t> / </a:t>
            </a:r>
            <a:r>
              <a:rPr lang="en-US" sz="2200" dirty="0" err="1"/>
              <a:t>regelmäßig</a:t>
            </a:r>
            <a:r>
              <a:rPr lang="en-US" sz="2200" dirty="0"/>
              <a:t> </a:t>
            </a:r>
            <a:r>
              <a:rPr lang="en-US" sz="2200" dirty="0" err="1"/>
              <a:t>im</a:t>
            </a:r>
            <a:r>
              <a:rPr lang="en-US" sz="2200" dirty="0"/>
              <a:t> </a:t>
            </a:r>
            <a:r>
              <a:rPr lang="en-US" sz="2200" dirty="0" err="1"/>
              <a:t>Joblauf</a:t>
            </a:r>
            <a:r>
              <a:rPr lang="en-US" sz="2200" dirty="0"/>
              <a:t> </a:t>
            </a:r>
            <a:r>
              <a:rPr lang="en-US" sz="2200" dirty="0" err="1"/>
              <a:t>gefunden</a:t>
            </a:r>
            <a:r>
              <a:rPr lang="en-US" sz="2200" dirty="0"/>
              <a:t> </a:t>
            </a:r>
            <a:r>
              <a:rPr lang="en-US" sz="2200" dirty="0" err="1"/>
              <a:t>werden</a:t>
            </a:r>
            <a:r>
              <a:rPr lang="en-US" sz="2200" dirty="0"/>
              <a:t>.</a:t>
            </a:r>
          </a:p>
        </p:txBody>
      </p:sp>
      <p:pic>
        <p:nvPicPr>
          <p:cNvPr id="6" name="Inhaltsplatzhalter 5">
            <a:extLst>
              <a:ext uri="{FF2B5EF4-FFF2-40B4-BE49-F238E27FC236}">
                <a16:creationId xmlns:a16="http://schemas.microsoft.com/office/drawing/2014/main" id="{34479EFF-2EAD-F9EC-47E5-B3B337741996}"/>
              </a:ext>
            </a:extLst>
          </p:cNvPr>
          <p:cNvPicPr>
            <a:picLocks noGrp="1" noChangeAspect="1"/>
          </p:cNvPicPr>
          <p:nvPr>
            <p:ph sz="half" idx="2"/>
          </p:nvPr>
        </p:nvPicPr>
        <p:blipFill>
          <a:blip r:embed="rId3"/>
          <a:stretch>
            <a:fillRect/>
          </a:stretch>
        </p:blipFill>
        <p:spPr>
          <a:xfrm>
            <a:off x="4654296" y="1193920"/>
            <a:ext cx="6903720" cy="4470159"/>
          </a:xfrm>
          <a:prstGeom prst="rect">
            <a:avLst/>
          </a:prstGeom>
        </p:spPr>
      </p:pic>
      <p:sp>
        <p:nvSpPr>
          <p:cNvPr id="3" name="Rechteck 2">
            <a:extLst>
              <a:ext uri="{FF2B5EF4-FFF2-40B4-BE49-F238E27FC236}">
                <a16:creationId xmlns:a16="http://schemas.microsoft.com/office/drawing/2014/main" id="{A4B1B13D-8DC4-BC1C-B17F-5F9B3363F4AD}"/>
              </a:ext>
            </a:extLst>
          </p:cNvPr>
          <p:cNvSpPr/>
          <p:nvPr/>
        </p:nvSpPr>
        <p:spPr>
          <a:xfrm>
            <a:off x="5181600" y="2209800"/>
            <a:ext cx="3004457" cy="827314"/>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8418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0C01EE-D41B-7BAB-4208-A6EE06DB5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Lege eine Testklasse an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02860158-5BC0-4399-504F-65CB80891FCE}"/>
              </a:ext>
            </a:extLst>
          </p:cNvPr>
          <p:cNvSpPr>
            <a:spLocks noGrp="1"/>
          </p:cNvSpPr>
          <p:nvPr>
            <p:ph sz="half" idx="1"/>
          </p:nvPr>
        </p:nvSpPr>
        <p:spPr>
          <a:xfrm>
            <a:off x="630935" y="2807208"/>
            <a:ext cx="5181599" cy="3410712"/>
          </a:xfrm>
        </p:spPr>
        <p:txBody>
          <a:bodyPr vert="horz" lIns="91440" tIns="45720" rIns="91440" bIns="45720" rtlCol="0" anchor="t">
            <a:normAutofit/>
          </a:bodyPr>
          <a:lstStyle/>
          <a:p>
            <a:r>
              <a:rPr lang="en-US" sz="2200" dirty="0"/>
              <a:t>In </a:t>
            </a:r>
            <a:r>
              <a:rPr lang="en-US" sz="2200" dirty="0" err="1"/>
              <a:t>Zeile</a:t>
            </a:r>
            <a:r>
              <a:rPr lang="en-US" sz="2200" dirty="0"/>
              <a:t> 1 der </a:t>
            </a:r>
            <a:r>
              <a:rPr lang="en-US" sz="2200" dirty="0" err="1"/>
              <a:t>Klasse</a:t>
            </a:r>
            <a:r>
              <a:rPr lang="en-US" sz="2200" dirty="0"/>
              <a:t> </a:t>
            </a:r>
            <a:r>
              <a:rPr lang="en-US" sz="2200" dirty="0" err="1"/>
              <a:t>zusätzlich</a:t>
            </a:r>
            <a:r>
              <a:rPr lang="en-US" sz="2200" dirty="0"/>
              <a:t> die </a:t>
            </a:r>
            <a:r>
              <a:rPr lang="en-US" sz="2200" dirty="0" err="1"/>
              <a:t>Verbindung</a:t>
            </a:r>
            <a:r>
              <a:rPr lang="en-US" sz="2200" dirty="0"/>
              <a:t> </a:t>
            </a:r>
            <a:r>
              <a:rPr lang="en-US" sz="2200" dirty="0" err="1"/>
              <a:t>zur</a:t>
            </a:r>
            <a:r>
              <a:rPr lang="en-US" sz="2200" dirty="0"/>
              <a:t> </a:t>
            </a:r>
            <a:r>
              <a:rPr lang="en-US" sz="2200" dirty="0" err="1"/>
              <a:t>Behaviour</a:t>
            </a:r>
            <a:r>
              <a:rPr lang="en-US" sz="2200" dirty="0"/>
              <a:t> Definition </a:t>
            </a:r>
            <a:r>
              <a:rPr lang="en-US" sz="2200" dirty="0" err="1"/>
              <a:t>unseres</a:t>
            </a:r>
            <a:r>
              <a:rPr lang="en-US" sz="2200" dirty="0"/>
              <a:t> RAP BOs </a:t>
            </a:r>
            <a:r>
              <a:rPr lang="en-US" sz="2200" dirty="0" err="1"/>
              <a:t>angeben</a:t>
            </a:r>
            <a:r>
              <a:rPr lang="en-US" sz="2200" dirty="0"/>
              <a:t>:</a:t>
            </a:r>
          </a:p>
          <a:p>
            <a:br>
              <a:rPr lang="en-US" sz="2200" dirty="0"/>
            </a:br>
            <a:r>
              <a:rPr lang="de-DE" sz="2200" dirty="0">
                <a:solidFill>
                  <a:schemeClr val="bg2"/>
                </a:solidFill>
                <a:effectLst/>
                <a:highlight>
                  <a:srgbClr val="2F2F2F"/>
                </a:highlight>
                <a:latin typeface="Menlo" panose="020B0609030804020204" pitchFamily="49" charset="0"/>
              </a:rPr>
              <a:t>"! @testing BDEF: </a:t>
            </a:r>
            <a:r>
              <a:rPr lang="de-DE" sz="2200" dirty="0" err="1">
                <a:solidFill>
                  <a:schemeClr val="bg2"/>
                </a:solidFill>
                <a:effectLst/>
                <a:highlight>
                  <a:srgbClr val="2F2F2F"/>
                </a:highlight>
                <a:latin typeface="Menlo" panose="020B0609030804020204" pitchFamily="49" charset="0"/>
              </a:rPr>
              <a:t>ZI_PurchaseContractTP</a:t>
            </a:r>
            <a:endParaRPr lang="de-DE" sz="2200" dirty="0">
              <a:solidFill>
                <a:schemeClr val="bg2"/>
              </a:solidFill>
            </a:endParaRPr>
          </a:p>
          <a:p>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03166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1521</Words>
  <Application>Microsoft Office PowerPoint</Application>
  <PresentationFormat>Breitbild</PresentationFormat>
  <Paragraphs>136</Paragraphs>
  <Slides>17</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17</vt:i4>
      </vt:variant>
    </vt:vector>
  </HeadingPairs>
  <TitlesOfParts>
    <vt:vector size="24" baseType="lpstr">
      <vt:lpstr>72 Brand Variable</vt:lpstr>
      <vt:lpstr>Aptos</vt:lpstr>
      <vt:lpstr>Aptos Display</vt:lpstr>
      <vt:lpstr>Arial</vt:lpstr>
      <vt:lpstr>Courier New</vt:lpstr>
      <vt:lpstr>Menlo</vt:lpstr>
      <vt:lpstr>Office</vt:lpstr>
      <vt:lpstr>Übung</vt:lpstr>
      <vt:lpstr>Unit Tests</vt:lpstr>
      <vt:lpstr>ABAP Plattform: Mechanismen und Frameworks zum Testen</vt:lpstr>
      <vt:lpstr>ABAP Unit –Testklassen: Erläuterung des Ablaufs</vt:lpstr>
      <vt:lpstr>Bergriffserklärung</vt:lpstr>
      <vt:lpstr>Hands On</vt:lpstr>
      <vt:lpstr>Implementierungs Workflow</vt:lpstr>
      <vt:lpstr>Lege eine Testklasse an </vt:lpstr>
      <vt:lpstr>Lege eine Testklasse an </vt:lpstr>
      <vt:lpstr>Füge eine Testmethode hinzu</vt:lpstr>
      <vt:lpstr>Implementiere Klassen für Unit Test</vt:lpstr>
      <vt:lpstr>Hinzufügen der Attribute für das Test Environment </vt:lpstr>
      <vt:lpstr>Implementieren der Unit Test spezifischen Methoden</vt:lpstr>
      <vt:lpstr>Ausführen des Unit Test</vt:lpstr>
      <vt:lpstr>Übung: Schreibe die Testmethode mithilfe von EML</vt:lpstr>
      <vt:lpstr>Info zur Übung</vt:lpstr>
      <vt:lpstr>ABAP Doc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68</cp:revision>
  <dcterms:created xsi:type="dcterms:W3CDTF">2024-05-22T07:20:18Z</dcterms:created>
  <dcterms:modified xsi:type="dcterms:W3CDTF">2024-07-04T22:02:48Z</dcterms:modified>
</cp:coreProperties>
</file>