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2" r:id="rId2"/>
    <p:sldId id="284" r:id="rId3"/>
    <p:sldId id="285" r:id="rId4"/>
    <p:sldId id="297" r:id="rId5"/>
    <p:sldId id="287" r:id="rId6"/>
    <p:sldId id="288" r:id="rId7"/>
    <p:sldId id="289" r:id="rId8"/>
    <p:sldId id="296" r:id="rId9"/>
    <p:sldId id="290" r:id="rId10"/>
    <p:sldId id="291" r:id="rId11"/>
    <p:sldId id="292" r:id="rId12"/>
    <p:sldId id="294" r:id="rId13"/>
    <p:sldId id="295" r:id="rId14"/>
    <p:sldId id="33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3" autoAdjust="0"/>
    <p:restoredTop sz="78247" autoAdjust="0"/>
  </p:normalViewPr>
  <p:slideViewPr>
    <p:cSldViewPr snapToGrid="0">
      <p:cViewPr varScale="1">
        <p:scale>
          <a:sx n="98" d="100"/>
          <a:sy n="98" d="100"/>
        </p:scale>
        <p:origin x="10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0B2C7-6A37-48C9-92EF-E84A0C19D5D3}" type="datetimeFigureOut">
              <a:rPr lang="de-DE" smtClean="0"/>
              <a:t>05.07.2024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18994-5EF3-46D2-9267-0EAF83CF2B89}" type="slidenum">
              <a:rPr lang="de-DE" smtClean="0"/>
              <a:t>‹Nr.›</a:t>
            </a:fld>
            <a:endParaRPr lang="de-DE"/>
          </a:p>
        </p:txBody>
      </p:sp>
    </p:spTree>
    <p:extLst>
      <p:ext uri="{BB962C8B-B14F-4D97-AF65-F5344CB8AC3E}">
        <p14:creationId xmlns:p14="http://schemas.microsoft.com/office/powerpoint/2010/main" val="134073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elp.sap.com/docs/BTP/923180ddb98240829d935862025004d6/d85aec25222145f0b0cbbe8b02db51f0.html?state=PRODUCTION&amp;version=Cloud&amp;locale=en-U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1F1F1F"/>
                </a:solidFill>
                <a:effectLst/>
                <a:highlight>
                  <a:srgbClr val="FFFFFF"/>
                </a:highlight>
                <a:latin typeface="72 Brand Variable"/>
              </a:rPr>
              <a:t>Late </a:t>
            </a:r>
            <a:r>
              <a:rPr lang="de-DE" b="1" i="0">
                <a:solidFill>
                  <a:srgbClr val="1F1F1F"/>
                </a:solidFill>
                <a:effectLst/>
                <a:highlight>
                  <a:srgbClr val="FFFFFF"/>
                </a:highlight>
                <a:latin typeface="72 Brand Variable"/>
              </a:rPr>
              <a:t>numbering</a:t>
            </a:r>
            <a:endParaRPr lang="de-DE" b="1" i="0" dirty="0">
              <a:solidFill>
                <a:srgbClr val="1F1F1F"/>
              </a:solidFill>
              <a:effectLst/>
              <a:highlight>
                <a:srgbClr val="FFFFFF"/>
              </a:highlight>
              <a:latin typeface="72 Brand Variable"/>
            </a:endParaRPr>
          </a:p>
          <a:p>
            <a:pPr algn="l"/>
            <a:endParaRPr lang="de-DE" b="1" i="0" dirty="0">
              <a:solidFill>
                <a:srgbClr val="1F1F1F"/>
              </a:solidFill>
              <a:effectLst/>
              <a:highlight>
                <a:srgbClr val="FFFFFF"/>
              </a:highlight>
              <a:latin typeface="72 Brand Variable"/>
            </a:endParaRPr>
          </a:p>
          <a:p>
            <a:pPr algn="l"/>
            <a:r>
              <a:rPr lang="de-DE" b="1" i="0" dirty="0">
                <a:solidFill>
                  <a:srgbClr val="1F1F1F"/>
                </a:solidFill>
                <a:effectLst/>
                <a:highlight>
                  <a:srgbClr val="FFFFFF"/>
                </a:highlight>
                <a:latin typeface="72 Brand Variable"/>
              </a:rPr>
              <a:t>Nummerierung:</a:t>
            </a:r>
            <a:r>
              <a:rPr lang="de-DE" b="0" i="0" dirty="0">
                <a:solidFill>
                  <a:srgbClr val="1F1F1F"/>
                </a:solidFill>
                <a:effectLst/>
                <a:highlight>
                  <a:srgbClr val="FFFFFF"/>
                </a:highlight>
                <a:latin typeface="72 Brand Variable"/>
              </a:rPr>
              <a:t> Bei der Nummerierung geht es darum, Werte für Primärschlüsselfelder von Entitätsinstanzen während der Laufzeit festzulegen. In RAP werden verschiedene Arten der Nummerierung unterstützt, die in zwei Hauptkategorien unterteilt werden können:</a:t>
            </a:r>
          </a:p>
          <a:p>
            <a:pPr algn="l"/>
            <a:r>
              <a:rPr lang="de-DE" b="1" i="0" dirty="0">
                <a:solidFill>
                  <a:srgbClr val="1F1F1F"/>
                </a:solidFill>
                <a:effectLst/>
                <a:highlight>
                  <a:srgbClr val="FFFFFF"/>
                </a:highlight>
                <a:latin typeface="72 Brand Variable"/>
              </a:rPr>
              <a:t>Frühe Nummerierung:</a:t>
            </a:r>
            <a:r>
              <a:rPr lang="de-DE" b="0" i="0" dirty="0">
                <a:solidFill>
                  <a:srgbClr val="1F1F1F"/>
                </a:solidFill>
                <a:effectLst/>
                <a:highlight>
                  <a:srgbClr val="FFFFFF"/>
                </a:highlight>
                <a:latin typeface="72 Brand Variable"/>
              </a:rPr>
              <a:t> In einem Szenario mit früher Nummerierung wird der Primärschlüsselwert sofort nach der Ausführung der Änderungsanforderung für CREATE festgelegt. Die Schlüsselwerte können extern vom Verbraucher übergeben oder intern vom Framework oder einer Implementierung der Methode FOR NUMBERING festgelegt werden. Letztere wird in der vorliegenden Übung implementiert.</a:t>
            </a:r>
          </a:p>
          <a:p>
            <a:pPr algn="l"/>
            <a:r>
              <a:rPr lang="de-DE" b="1" i="0" dirty="0">
                <a:solidFill>
                  <a:srgbClr val="1F1F1F"/>
                </a:solidFill>
                <a:effectLst/>
                <a:highlight>
                  <a:srgbClr val="FFFFFF"/>
                </a:highlight>
                <a:latin typeface="72 Brand Variable"/>
              </a:rPr>
              <a:t>Späte Nummerierung:</a:t>
            </a:r>
            <a:r>
              <a:rPr lang="de-DE" b="0" i="0" dirty="0">
                <a:solidFill>
                  <a:srgbClr val="1F1F1F"/>
                </a:solidFill>
                <a:effectLst/>
                <a:highlight>
                  <a:srgbClr val="FFFFFF"/>
                </a:highlight>
                <a:latin typeface="72 Brand Variable"/>
              </a:rPr>
              <a:t> In einem Szenario mit später Nummerierung werden die Schlüsselwerte immer intern ohne Interaktion des Verbrauchers zugewiesen, nachdem der Point </a:t>
            </a:r>
            <a:r>
              <a:rPr lang="de-DE" b="0" i="0" dirty="0" err="1">
                <a:solidFill>
                  <a:srgbClr val="1F1F1F"/>
                </a:solidFill>
                <a:effectLst/>
                <a:highlight>
                  <a:srgbClr val="FFFFFF"/>
                </a:highlight>
                <a:latin typeface="72 Brand Variable"/>
              </a:rPr>
              <a:t>of</a:t>
            </a:r>
            <a:r>
              <a:rPr lang="de-DE" b="0" i="0" dirty="0">
                <a:solidFill>
                  <a:srgbClr val="1F1F1F"/>
                </a:solidFill>
                <a:effectLst/>
                <a:highlight>
                  <a:srgbClr val="FFFFFF"/>
                </a:highlight>
                <a:latin typeface="72 Brand Variable"/>
              </a:rPr>
              <a:t> </a:t>
            </a:r>
            <a:r>
              <a:rPr lang="de-DE" b="0" i="0" dirty="0" err="1">
                <a:solidFill>
                  <a:srgbClr val="1F1F1F"/>
                </a:solidFill>
                <a:effectLst/>
                <a:highlight>
                  <a:srgbClr val="FFFFFF"/>
                </a:highlight>
                <a:latin typeface="72 Brand Variable"/>
              </a:rPr>
              <a:t>no</a:t>
            </a:r>
            <a:r>
              <a:rPr lang="de-DE" b="0" i="0" dirty="0">
                <a:solidFill>
                  <a:srgbClr val="1F1F1F"/>
                </a:solidFill>
                <a:effectLst/>
                <a:highlight>
                  <a:srgbClr val="FFFFFF"/>
                </a:highlight>
                <a:latin typeface="72 Brand Variable"/>
              </a:rPr>
              <a:t> Return in der Interaktionsphase überschritten wurde und die SAVE-Sequenz ausgelöst wurde. Weitere Informationen: </a:t>
            </a:r>
            <a:r>
              <a:rPr lang="de-DE" b="0" i="0" u="sng" dirty="0">
                <a:solidFill>
                  <a:srgbClr val="007DB8"/>
                </a:solidFill>
                <a:effectLst/>
                <a:highlight>
                  <a:srgbClr val="FFFFFF"/>
                </a:highlight>
                <a:latin typeface="72 Brand Variable"/>
                <a:hlinkClick r:id="rId3"/>
              </a:rPr>
              <a:t>Nummerierung</a:t>
            </a:r>
            <a:endParaRPr lang="de-DE" b="0" i="0" dirty="0">
              <a:solidFill>
                <a:srgbClr val="1F1F1F"/>
              </a:solidFill>
              <a:effectLst/>
              <a:highlight>
                <a:srgbClr val="FFFFFF"/>
              </a:highlight>
              <a:latin typeface="72 Brand Variable"/>
            </a:endParaRPr>
          </a:p>
          <a:p>
            <a:endParaRPr lang="de-DE" dirty="0"/>
          </a:p>
        </p:txBody>
      </p:sp>
      <p:sp>
        <p:nvSpPr>
          <p:cNvPr id="4" name="Foliennummernplatzhalter 3"/>
          <p:cNvSpPr>
            <a:spLocks noGrp="1"/>
          </p:cNvSpPr>
          <p:nvPr>
            <p:ph type="sldNum" sz="quarter" idx="5"/>
          </p:nvPr>
        </p:nvSpPr>
        <p:spPr/>
        <p:txBody>
          <a:bodyPr/>
          <a:lstStyle/>
          <a:p>
            <a:fld id="{1AF18994-5EF3-46D2-9267-0EAF83CF2B89}" type="slidenum">
              <a:rPr lang="de-DE" smtClean="0"/>
              <a:t>3</a:t>
            </a:fld>
            <a:endParaRPr lang="de-DE"/>
          </a:p>
        </p:txBody>
      </p:sp>
    </p:spTree>
    <p:extLst>
      <p:ext uri="{BB962C8B-B14F-4D97-AF65-F5344CB8AC3E}">
        <p14:creationId xmlns:p14="http://schemas.microsoft.com/office/powerpoint/2010/main" val="96369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CCCCCC"/>
                </a:solidFill>
                <a:effectLst/>
                <a:highlight>
                  <a:srgbClr val="181818"/>
                </a:highlight>
                <a:latin typeface="Segoe WPC"/>
              </a:rPr>
              <a:t>Tier-Einordnung des </a:t>
            </a:r>
            <a:r>
              <a:rPr lang="de-DE" b="1" i="0" dirty="0" err="1">
                <a:solidFill>
                  <a:srgbClr val="CCCCCC"/>
                </a:solidFill>
                <a:effectLst/>
                <a:highlight>
                  <a:srgbClr val="181818"/>
                </a:highlight>
                <a:latin typeface="Segoe WPC"/>
              </a:rPr>
              <a:t>unmanaged</a:t>
            </a:r>
            <a:r>
              <a:rPr lang="de-DE" b="1" i="0" dirty="0">
                <a:solidFill>
                  <a:srgbClr val="CCCCCC"/>
                </a:solidFill>
                <a:effectLst/>
                <a:highlight>
                  <a:srgbClr val="181818"/>
                </a:highlight>
                <a:latin typeface="Segoe WPC"/>
              </a:rPr>
              <a:t> Szenarios:</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Das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im SAP RAP Modell wird typischerweise dem </a:t>
            </a:r>
            <a:r>
              <a:rPr lang="de-DE" b="1" i="0" dirty="0">
                <a:solidFill>
                  <a:srgbClr val="CCCCCC"/>
                </a:solidFill>
                <a:effectLst/>
                <a:highlight>
                  <a:srgbClr val="181818"/>
                </a:highlight>
                <a:latin typeface="Segoe WPC"/>
              </a:rPr>
              <a:t>Tier 2</a:t>
            </a:r>
            <a:r>
              <a:rPr lang="de-DE" b="0" i="0" dirty="0">
                <a:solidFill>
                  <a:srgbClr val="CCCCCC"/>
                </a:solidFill>
                <a:effectLst/>
                <a:highlight>
                  <a:srgbClr val="181818"/>
                </a:highlight>
                <a:latin typeface="Segoe WPC"/>
              </a:rPr>
              <a:t> zugeordnet. In Tier 2 übernimmt der Entwickler mehr Verantwortung für die Implementierung der Geschäftslogik und der Datenbanktransaktionen, im Gegensatz zum Tier 3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Szenario), wo das Framework einen Großteil der Arbeit automatisch handhabt.</a:t>
            </a:r>
          </a:p>
          <a:p>
            <a:pPr algn="l">
              <a:buFont typeface="+mj-lt"/>
              <a:buAutoNum type="arabicPeriod"/>
            </a:pPr>
            <a:r>
              <a:rPr lang="de-DE" b="1" i="0" dirty="0">
                <a:solidFill>
                  <a:srgbClr val="CCCCCC"/>
                </a:solidFill>
                <a:effectLst/>
                <a:highlight>
                  <a:srgbClr val="181818"/>
                </a:highlight>
                <a:latin typeface="Segoe WPC"/>
              </a:rPr>
              <a:t>Nutzung von </a:t>
            </a: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 V2 im </a:t>
            </a:r>
            <a:r>
              <a:rPr lang="de-DE" b="1" i="0" dirty="0" err="1">
                <a:solidFill>
                  <a:srgbClr val="CCCCCC"/>
                </a:solidFill>
                <a:effectLst/>
                <a:highlight>
                  <a:srgbClr val="181818"/>
                </a:highlight>
                <a:latin typeface="Segoe WPC"/>
              </a:rPr>
              <a:t>unmanaged</a:t>
            </a:r>
            <a:r>
              <a:rPr lang="de-DE" b="1" i="0" dirty="0">
                <a:solidFill>
                  <a:srgbClr val="CCCCCC"/>
                </a:solidFill>
                <a:effectLst/>
                <a:highlight>
                  <a:srgbClr val="181818"/>
                </a:highlight>
                <a:latin typeface="Segoe WPC"/>
              </a:rPr>
              <a:t> Szenario:</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Die Aussage, dass im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nur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V2 benutzt wird, ist nicht grundsätzlich korrekt. Während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V2 in vielen älteren SAP-Anwendungen und Szenarien weit verbreitet ist, unterstützt das SAP RAP Modell sowohl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V2 als auch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V4. Die Wahl der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-Version hängt von den Anforderungen des Projekts und der Kompatibilität mit den Konsumenten der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-Services ab, nicht direkt vom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oder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a:t>
            </a:r>
          </a:p>
          <a:p>
            <a:pPr algn="l">
              <a:buFont typeface="+mj-lt"/>
              <a:buAutoNum type="arabicPeriod"/>
            </a:pPr>
            <a:r>
              <a:rPr lang="de-DE" b="1" i="0" dirty="0" err="1">
                <a:solidFill>
                  <a:srgbClr val="CCCCCC"/>
                </a:solidFill>
                <a:effectLst/>
                <a:highlight>
                  <a:srgbClr val="181818"/>
                </a:highlight>
                <a:latin typeface="Segoe WPC"/>
              </a:rPr>
              <a:t>Draft</a:t>
            </a:r>
            <a:r>
              <a:rPr lang="de-DE" b="1" i="0" dirty="0">
                <a:solidFill>
                  <a:srgbClr val="CCCCCC"/>
                </a:solidFill>
                <a:effectLst/>
                <a:highlight>
                  <a:srgbClr val="181818"/>
                </a:highlight>
                <a:latin typeface="Segoe WPC"/>
              </a:rPr>
              <a:t> Handling im </a:t>
            </a:r>
            <a:r>
              <a:rPr lang="de-DE" b="1" i="0" dirty="0" err="1">
                <a:solidFill>
                  <a:srgbClr val="CCCCCC"/>
                </a:solidFill>
                <a:effectLst/>
                <a:highlight>
                  <a:srgbClr val="181818"/>
                </a:highlight>
                <a:latin typeface="Segoe WPC"/>
              </a:rPr>
              <a:t>unmanaged</a:t>
            </a:r>
            <a:r>
              <a:rPr lang="de-DE" b="1" i="0" dirty="0">
                <a:solidFill>
                  <a:srgbClr val="CCCCCC"/>
                </a:solidFill>
                <a:effectLst/>
                <a:highlight>
                  <a:srgbClr val="181818"/>
                </a:highlight>
                <a:latin typeface="Segoe WPC"/>
              </a:rPr>
              <a:t> Szenario:</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err="1">
                <a:solidFill>
                  <a:srgbClr val="CCCCCC"/>
                </a:solidFill>
                <a:effectLst/>
                <a:highlight>
                  <a:srgbClr val="181818"/>
                </a:highlight>
                <a:latin typeface="Segoe WPC"/>
              </a:rPr>
              <a:t>Draft</a:t>
            </a:r>
            <a:r>
              <a:rPr lang="de-DE" b="0" i="0" dirty="0">
                <a:solidFill>
                  <a:srgbClr val="CCCCCC"/>
                </a:solidFill>
                <a:effectLst/>
                <a:highlight>
                  <a:srgbClr val="181818"/>
                </a:highlight>
                <a:latin typeface="Segoe WPC"/>
              </a:rPr>
              <a:t> Handling ist im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möglich, erfordert jedoch eine explizitere Implementierung durch den Entwickler. Im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Szenario bietet das SAP RAP Framework automatische Unterstützung für </a:t>
            </a:r>
            <a:r>
              <a:rPr lang="de-DE" b="0" i="0" dirty="0" err="1">
                <a:solidFill>
                  <a:srgbClr val="CCCCCC"/>
                </a:solidFill>
                <a:effectLst/>
                <a:highlight>
                  <a:srgbClr val="181818"/>
                </a:highlight>
                <a:latin typeface="Segoe WPC"/>
              </a:rPr>
              <a:t>Drafts</a:t>
            </a:r>
            <a:r>
              <a:rPr lang="de-DE" b="0" i="0" dirty="0">
                <a:solidFill>
                  <a:srgbClr val="CCCCCC"/>
                </a:solidFill>
                <a:effectLst/>
                <a:highlight>
                  <a:srgbClr val="181818"/>
                </a:highlight>
                <a:latin typeface="Segoe WPC"/>
              </a:rPr>
              <a:t>, während im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der Entwickler selbst für die Implementierung der </a:t>
            </a:r>
            <a:r>
              <a:rPr lang="de-DE" b="0" i="0" dirty="0" err="1">
                <a:solidFill>
                  <a:srgbClr val="CCCCCC"/>
                </a:solidFill>
                <a:effectLst/>
                <a:highlight>
                  <a:srgbClr val="181818"/>
                </a:highlight>
                <a:latin typeface="Segoe WPC"/>
              </a:rPr>
              <a:t>Draft</a:t>
            </a:r>
            <a:r>
              <a:rPr lang="de-DE" b="0" i="0" dirty="0">
                <a:solidFill>
                  <a:srgbClr val="CCCCCC"/>
                </a:solidFill>
                <a:effectLst/>
                <a:highlight>
                  <a:srgbClr val="181818"/>
                </a:highlight>
                <a:latin typeface="Segoe WPC"/>
              </a:rPr>
              <a:t>-Logik verantwortlich ist, einschließlich der Verwaltung von </a:t>
            </a:r>
            <a:r>
              <a:rPr lang="de-DE" b="0" i="0" dirty="0" err="1">
                <a:solidFill>
                  <a:srgbClr val="CCCCCC"/>
                </a:solidFill>
                <a:effectLst/>
                <a:highlight>
                  <a:srgbClr val="181818"/>
                </a:highlight>
                <a:latin typeface="Segoe WPC"/>
              </a:rPr>
              <a:t>Draft</a:t>
            </a:r>
            <a:r>
              <a:rPr lang="de-DE" b="0" i="0" dirty="0">
                <a:solidFill>
                  <a:srgbClr val="CCCCCC"/>
                </a:solidFill>
                <a:effectLst/>
                <a:highlight>
                  <a:srgbClr val="181818"/>
                </a:highlight>
                <a:latin typeface="Segoe WPC"/>
              </a:rPr>
              <a:t>-Tabellen und der Bereitstellung von Mechanismen zum Speichern und Verwalten von Entwürfen.</a:t>
            </a:r>
          </a:p>
          <a:p>
            <a:pPr algn="l">
              <a:buFont typeface="+mj-lt"/>
              <a:buAutoNum type="arabicPeriod"/>
            </a:pPr>
            <a:r>
              <a:rPr lang="de-DE" b="1" i="0" dirty="0">
                <a:solidFill>
                  <a:srgbClr val="CCCCCC"/>
                </a:solidFill>
                <a:effectLst/>
                <a:highlight>
                  <a:srgbClr val="181818"/>
                </a:highlight>
                <a:latin typeface="Segoe WPC"/>
              </a:rPr>
              <a:t>Andere Implementierungsszenarien im SAP RAP Modell:</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Neben dem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gibt es auch das </a:t>
            </a:r>
            <a:r>
              <a:rPr lang="de-DE" b="1" i="0" dirty="0">
                <a:solidFill>
                  <a:srgbClr val="CCCCCC"/>
                </a:solidFill>
                <a:effectLst/>
                <a:highlight>
                  <a:srgbClr val="181818"/>
                </a:highlight>
                <a:latin typeface="Segoe WPC"/>
              </a:rPr>
              <a:t>"Semi-</a:t>
            </a:r>
            <a:r>
              <a:rPr lang="de-DE" b="1" i="0" dirty="0" err="1">
                <a:solidFill>
                  <a:srgbClr val="CCCCCC"/>
                </a:solidFill>
                <a:effectLst/>
                <a:highlight>
                  <a:srgbClr val="181818"/>
                </a:highlight>
                <a:latin typeface="Segoe WPC"/>
              </a:rPr>
              <a:t>managed</a:t>
            </a:r>
            <a:r>
              <a:rPr lang="de-DE" b="1" i="0" dirty="0">
                <a:solidFill>
                  <a:srgbClr val="CCCCCC"/>
                </a:solidFill>
                <a:effectLst/>
                <a:highlight>
                  <a:srgbClr val="181818"/>
                </a:highlight>
                <a:latin typeface="Segoe WPC"/>
              </a:rPr>
              <a:t>" Szenario</a:t>
            </a:r>
            <a:r>
              <a:rPr lang="de-DE" b="0" i="0" dirty="0">
                <a:solidFill>
                  <a:srgbClr val="CCCCCC"/>
                </a:solidFill>
                <a:effectLst/>
                <a:highlight>
                  <a:srgbClr val="181818"/>
                </a:highlight>
                <a:latin typeface="Segoe WPC"/>
              </a:rPr>
              <a:t>, das eine Mischform darstellt. In diesem Szenario übernimmt das Framework einige Aspekte der Anwendungslogik und Transaktionsverwaltung, während der Entwickler für bestimmte Teile der Geschäftslogik verantwortlich bleibt. Dies ermöglicht eine feinere Kontrolle in Bereichen, in denen spezifische Anpassungen oder erweiterte Logik erforderlich sind, ohne auf die Vorteile des Frameworks für Standardoperationen zu verzichten.</a:t>
            </a:r>
          </a:p>
          <a:p>
            <a:pPr marL="742950" lvl="1" indent="-285750" algn="l">
              <a:buFont typeface="+mj-lt"/>
              <a:buAutoNum type="arabicPeriod"/>
            </a:pPr>
            <a:endParaRPr lang="de-DE" b="0" i="0" dirty="0">
              <a:solidFill>
                <a:srgbClr val="CCCCCC"/>
              </a:solidFill>
              <a:effectLst/>
              <a:highlight>
                <a:srgbClr val="181818"/>
              </a:highlight>
              <a:latin typeface="Segoe WPC"/>
            </a:endParaRPr>
          </a:p>
          <a:p>
            <a:pPr marL="742950" lvl="1" indent="-285750" algn="l">
              <a:buFont typeface="+mj-lt"/>
              <a:buAutoNum type="arabicPeriod"/>
            </a:pPr>
            <a:endParaRPr lang="de-DE" b="0" i="0" dirty="0">
              <a:solidFill>
                <a:srgbClr val="CCCCCC"/>
              </a:solidFill>
              <a:effectLst/>
              <a:highlight>
                <a:srgbClr val="181818"/>
              </a:highlight>
              <a:latin typeface="Segoe WPC"/>
            </a:endParaRPr>
          </a:p>
          <a:p>
            <a:pPr algn="l"/>
            <a:r>
              <a:rPr lang="en-US" b="0" i="0" dirty="0">
                <a:solidFill>
                  <a:srgbClr val="475E75"/>
                </a:solidFill>
                <a:effectLst/>
                <a:highlight>
                  <a:srgbClr val="FFFFFF"/>
                </a:highlight>
                <a:latin typeface="72" panose="020B0503030000000003" pitchFamily="34" charset="0"/>
              </a:rPr>
              <a:t>If you want to implement OData V4 and Create, Delete Button needs to enable then you need to</a:t>
            </a:r>
            <a:r>
              <a:rPr lang="en-US" b="1" i="0" dirty="0">
                <a:solidFill>
                  <a:srgbClr val="475E75"/>
                </a:solidFill>
                <a:effectLst/>
                <a:highlight>
                  <a:srgbClr val="FFFFFF"/>
                </a:highlight>
                <a:latin typeface="72" panose="020B0503030000000003" pitchFamily="34" charset="0"/>
              </a:rPr>
              <a:t> implement/enable the Draft </a:t>
            </a:r>
            <a:r>
              <a:rPr lang="en-US" b="0" i="0" dirty="0">
                <a:solidFill>
                  <a:srgbClr val="475E75"/>
                </a:solidFill>
                <a:effectLst/>
                <a:highlight>
                  <a:srgbClr val="FFFFFF"/>
                </a:highlight>
                <a:latin typeface="72" panose="020B0503030000000003" pitchFamily="34" charset="0"/>
              </a:rPr>
              <a:t>Functionality also in the </a:t>
            </a:r>
            <a:r>
              <a:rPr lang="en-US" b="1" i="0" dirty="0" err="1">
                <a:solidFill>
                  <a:srgbClr val="475E75"/>
                </a:solidFill>
                <a:effectLst/>
                <a:highlight>
                  <a:srgbClr val="FFFFFF"/>
                </a:highlight>
                <a:latin typeface="72" panose="020B0503030000000003" pitchFamily="34" charset="0"/>
              </a:rPr>
              <a:t>Behaviour</a:t>
            </a:r>
            <a:r>
              <a:rPr lang="en-US" b="1" i="0" dirty="0">
                <a:solidFill>
                  <a:srgbClr val="475E75"/>
                </a:solidFill>
                <a:effectLst/>
                <a:highlight>
                  <a:srgbClr val="FFFFFF"/>
                </a:highlight>
                <a:latin typeface="72" panose="020B0503030000000003" pitchFamily="34" charset="0"/>
              </a:rPr>
              <a:t> Definition</a:t>
            </a:r>
            <a:r>
              <a:rPr lang="en-US" b="0" i="0" dirty="0">
                <a:solidFill>
                  <a:srgbClr val="475E75"/>
                </a:solidFill>
                <a:effectLst/>
                <a:highlight>
                  <a:srgbClr val="FFFFFF"/>
                </a:highlight>
                <a:latin typeface="72" panose="020B0503030000000003" pitchFamily="34" charset="0"/>
              </a:rPr>
              <a:t>.</a:t>
            </a:r>
          </a:p>
          <a:p>
            <a:pPr algn="l"/>
            <a:r>
              <a:rPr lang="en-US" b="0" i="0" dirty="0">
                <a:solidFill>
                  <a:srgbClr val="475E75"/>
                </a:solidFill>
                <a:effectLst/>
                <a:highlight>
                  <a:srgbClr val="FFFFFF"/>
                </a:highlight>
                <a:latin typeface="72" panose="020B0503030000000003" pitchFamily="34" charset="0"/>
              </a:rPr>
              <a:t>If you </a:t>
            </a:r>
            <a:r>
              <a:rPr lang="en-US" b="0" i="0" dirty="0" err="1">
                <a:solidFill>
                  <a:srgbClr val="475E75"/>
                </a:solidFill>
                <a:effectLst/>
                <a:highlight>
                  <a:srgbClr val="FFFFFF"/>
                </a:highlight>
                <a:latin typeface="72" panose="020B0503030000000003" pitchFamily="34" charset="0"/>
              </a:rPr>
              <a:t>dont</a:t>
            </a:r>
            <a:r>
              <a:rPr lang="en-US" b="0" i="0" dirty="0">
                <a:solidFill>
                  <a:srgbClr val="475E75"/>
                </a:solidFill>
                <a:effectLst/>
                <a:highlight>
                  <a:srgbClr val="FFFFFF"/>
                </a:highlight>
                <a:latin typeface="72" panose="020B0503030000000003" pitchFamily="34" charset="0"/>
              </a:rPr>
              <a:t> want to implement</a:t>
            </a:r>
            <a:r>
              <a:rPr lang="en-US" b="1" i="0" dirty="0">
                <a:solidFill>
                  <a:srgbClr val="475E75"/>
                </a:solidFill>
                <a:effectLst/>
                <a:highlight>
                  <a:srgbClr val="FFFFFF"/>
                </a:highlight>
                <a:latin typeface="72" panose="020B0503030000000003" pitchFamily="34" charset="0"/>
              </a:rPr>
              <a:t> Draft Functionality in </a:t>
            </a:r>
            <a:r>
              <a:rPr lang="en-US" b="1" i="0" dirty="0" err="1">
                <a:solidFill>
                  <a:srgbClr val="475E75"/>
                </a:solidFill>
                <a:effectLst/>
                <a:highlight>
                  <a:srgbClr val="FFFFFF"/>
                </a:highlight>
                <a:latin typeface="72" panose="020B0503030000000003" pitchFamily="34" charset="0"/>
              </a:rPr>
              <a:t>Behaviour</a:t>
            </a:r>
            <a:r>
              <a:rPr lang="en-US" b="1" i="0" dirty="0">
                <a:solidFill>
                  <a:srgbClr val="475E75"/>
                </a:solidFill>
                <a:effectLst/>
                <a:highlight>
                  <a:srgbClr val="FFFFFF"/>
                </a:highlight>
                <a:latin typeface="72" panose="020B0503030000000003" pitchFamily="34" charset="0"/>
              </a:rPr>
              <a:t> Definition </a:t>
            </a:r>
            <a:r>
              <a:rPr lang="en-US" b="0" i="0" dirty="0">
                <a:solidFill>
                  <a:srgbClr val="475E75"/>
                </a:solidFill>
                <a:effectLst/>
                <a:highlight>
                  <a:srgbClr val="FFFFFF"/>
                </a:highlight>
                <a:latin typeface="72" panose="020B0503030000000003" pitchFamily="34" charset="0"/>
              </a:rPr>
              <a:t>then Create a Service Binding of Type OData V2.</a:t>
            </a:r>
          </a:p>
          <a:p>
            <a:pPr marL="742950" lvl="1" indent="-285750" algn="l">
              <a:buFont typeface="+mj-lt"/>
              <a:buAutoNum type="arabicPeriod"/>
            </a:pPr>
            <a:endParaRPr lang="de-DE" b="0" i="0" dirty="0">
              <a:solidFill>
                <a:srgbClr val="CCCCCC"/>
              </a:solidFill>
              <a:effectLst/>
              <a:highlight>
                <a:srgbClr val="181818"/>
              </a:highlight>
              <a:latin typeface="Segoe WPC"/>
            </a:endParaRPr>
          </a:p>
          <a:p>
            <a:endParaRPr lang="de-DE" dirty="0"/>
          </a:p>
        </p:txBody>
      </p:sp>
      <p:sp>
        <p:nvSpPr>
          <p:cNvPr id="4" name="Foliennummernplatzhalter 3"/>
          <p:cNvSpPr>
            <a:spLocks noGrp="1"/>
          </p:cNvSpPr>
          <p:nvPr>
            <p:ph type="sldNum" sz="quarter" idx="5"/>
          </p:nvPr>
        </p:nvSpPr>
        <p:spPr/>
        <p:txBody>
          <a:bodyPr/>
          <a:lstStyle/>
          <a:p>
            <a:fld id="{1AF18994-5EF3-46D2-9267-0EAF83CF2B89}" type="slidenum">
              <a:rPr lang="de-DE" smtClean="0"/>
              <a:t>8</a:t>
            </a:fld>
            <a:endParaRPr lang="de-DE"/>
          </a:p>
        </p:txBody>
      </p:sp>
    </p:spTree>
    <p:extLst>
      <p:ext uri="{BB962C8B-B14F-4D97-AF65-F5344CB8AC3E}">
        <p14:creationId xmlns:p14="http://schemas.microsoft.com/office/powerpoint/2010/main" val="103780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05.07.2024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05.07.2024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05.07.2024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05.07.2024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05.07.2024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05.07.2024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05.07.2024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05.07.2024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05.07.2024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05.07.2024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05.07.2024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05.07.2024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838200" y="451381"/>
            <a:ext cx="10512552" cy="4066540"/>
          </a:xfrm>
        </p:spPr>
        <p:txBody>
          <a:bodyPr anchor="b">
            <a:normAutofit/>
          </a:bodyPr>
          <a:lstStyle/>
          <a:p>
            <a:pPr algn="l"/>
            <a:r>
              <a:rPr lang="de-DE" sz="6600" dirty="0" err="1"/>
              <a:t>Unmanaged</a:t>
            </a:r>
            <a:r>
              <a:rPr lang="de-DE" sz="6600" dirty="0"/>
              <a:t> Scenario</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838199" y="4983276"/>
            <a:ext cx="10512552" cy="1126680"/>
          </a:xfrm>
        </p:spPr>
        <p:txBody>
          <a:bodyPr>
            <a:normAutofit/>
          </a:bodyPr>
          <a:lstStyle/>
          <a:p>
            <a:pPr algn="l"/>
            <a:endParaRPr lang="de-DE" dirty="0"/>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nodePh="1">
                                  <p:stCondLst>
                                    <p:cond delay="1000"/>
                                  </p:stCondLst>
                                  <p:endCondLst>
                                    <p:cond evt="begin" delay="0">
                                      <p:tn val="8"/>
                                    </p:cond>
                                  </p:end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BB6B3E-B371-2CC5-511B-B784E78B8B9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Info: Table Types	</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395A3E24-9558-2378-015B-0248C1695C7B}"/>
              </a:ext>
            </a:extLst>
          </p:cNvPr>
          <p:cNvPicPr>
            <a:picLocks noGrp="1" noChangeAspect="1"/>
          </p:cNvPicPr>
          <p:nvPr>
            <p:ph idx="1"/>
          </p:nvPr>
        </p:nvPicPr>
        <p:blipFill>
          <a:blip r:embed="rId2"/>
          <a:stretch>
            <a:fillRect/>
          </a:stretch>
        </p:blipFill>
        <p:spPr>
          <a:xfrm>
            <a:off x="356312" y="2633472"/>
            <a:ext cx="11476328" cy="3586353"/>
          </a:xfrm>
          <a:prstGeom prst="rect">
            <a:avLst/>
          </a:prstGeom>
        </p:spPr>
      </p:pic>
    </p:spTree>
    <p:extLst>
      <p:ext uri="{BB962C8B-B14F-4D97-AF65-F5344CB8AC3E}">
        <p14:creationId xmlns:p14="http://schemas.microsoft.com/office/powerpoint/2010/main" val="142596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EA7CAA-AA97-6640-BD79-7261E475A49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Info: Domain</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nhaltsplatzhalter 3">
            <a:extLst>
              <a:ext uri="{FF2B5EF4-FFF2-40B4-BE49-F238E27FC236}">
                <a16:creationId xmlns:a16="http://schemas.microsoft.com/office/drawing/2014/main" id="{5D92772E-6F76-1ECF-505B-1CCE0E5AAC34}"/>
              </a:ext>
            </a:extLst>
          </p:cNvPr>
          <p:cNvPicPr>
            <a:picLocks noGrp="1" noChangeAspect="1"/>
          </p:cNvPicPr>
          <p:nvPr>
            <p:ph idx="1"/>
          </p:nvPr>
        </p:nvPicPr>
        <p:blipFill>
          <a:blip r:embed="rId2"/>
          <a:stretch>
            <a:fillRect/>
          </a:stretch>
        </p:blipFill>
        <p:spPr>
          <a:xfrm>
            <a:off x="838200" y="2168386"/>
            <a:ext cx="10515600" cy="3665815"/>
          </a:xfrm>
          <a:prstGeom prst="rect">
            <a:avLst/>
          </a:prstGeom>
        </p:spPr>
      </p:pic>
    </p:spTree>
    <p:extLst>
      <p:ext uri="{BB962C8B-B14F-4D97-AF65-F5344CB8AC3E}">
        <p14:creationId xmlns:p14="http://schemas.microsoft.com/office/powerpoint/2010/main" val="180122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3E2D1C0-7D10-7E9C-0E1F-68149463F5D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Info: Data Elements	</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4F88A668-79B0-270A-C413-41858F71DB00}"/>
              </a:ext>
            </a:extLst>
          </p:cNvPr>
          <p:cNvPicPr>
            <a:picLocks noGrp="1" noChangeAspect="1"/>
          </p:cNvPicPr>
          <p:nvPr>
            <p:ph idx="1"/>
          </p:nvPr>
        </p:nvPicPr>
        <p:blipFill>
          <a:blip r:embed="rId2"/>
          <a:stretch>
            <a:fillRect/>
          </a:stretch>
        </p:blipFill>
        <p:spPr>
          <a:xfrm>
            <a:off x="320040" y="2983039"/>
            <a:ext cx="11548872" cy="2887219"/>
          </a:xfrm>
          <a:prstGeom prst="rect">
            <a:avLst/>
          </a:prstGeom>
        </p:spPr>
      </p:pic>
    </p:spTree>
    <p:extLst>
      <p:ext uri="{BB962C8B-B14F-4D97-AF65-F5344CB8AC3E}">
        <p14:creationId xmlns:p14="http://schemas.microsoft.com/office/powerpoint/2010/main" val="171399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3E2D1C0-7D10-7E9C-0E1F-68149463F5D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Info: Data Elements	</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nhaltsplatzhalter 5">
            <a:extLst>
              <a:ext uri="{FF2B5EF4-FFF2-40B4-BE49-F238E27FC236}">
                <a16:creationId xmlns:a16="http://schemas.microsoft.com/office/drawing/2014/main" id="{A641AEB0-9307-A399-A28B-57EE7D29A66E}"/>
              </a:ext>
            </a:extLst>
          </p:cNvPr>
          <p:cNvPicPr>
            <a:picLocks noGrp="1" noChangeAspect="1"/>
          </p:cNvPicPr>
          <p:nvPr>
            <p:ph idx="1"/>
          </p:nvPr>
        </p:nvPicPr>
        <p:blipFill>
          <a:blip r:embed="rId2"/>
          <a:stretch>
            <a:fillRect/>
          </a:stretch>
        </p:blipFill>
        <p:spPr>
          <a:xfrm>
            <a:off x="320040" y="3112964"/>
            <a:ext cx="11548872" cy="2627369"/>
          </a:xfrm>
          <a:prstGeom prst="rect">
            <a:avLst/>
          </a:prstGeom>
        </p:spPr>
      </p:pic>
    </p:spTree>
    <p:extLst>
      <p:ext uri="{BB962C8B-B14F-4D97-AF65-F5344CB8AC3E}">
        <p14:creationId xmlns:p14="http://schemas.microsoft.com/office/powerpoint/2010/main" val="134757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Titel 4">
            <a:extLst>
              <a:ext uri="{FF2B5EF4-FFF2-40B4-BE49-F238E27FC236}">
                <a16:creationId xmlns:a16="http://schemas.microsoft.com/office/drawing/2014/main" id="{6466E8A7-645C-A662-E450-37E7E94225D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Brainstorming</a:t>
            </a:r>
          </a:p>
        </p:txBody>
      </p:sp>
      <p:sp>
        <p:nvSpPr>
          <p:cNvPr id="6" name="Inhaltsplatzhalter 5">
            <a:extLst>
              <a:ext uri="{FF2B5EF4-FFF2-40B4-BE49-F238E27FC236}">
                <a16:creationId xmlns:a16="http://schemas.microsoft.com/office/drawing/2014/main" id="{0D0F2816-D60C-E665-82B7-F512C57640E4}"/>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dirty="0" err="1">
                <a:solidFill>
                  <a:schemeClr val="tx1"/>
                </a:solidFill>
              </a:rPr>
              <a:t>Wochen</a:t>
            </a:r>
            <a:r>
              <a:rPr lang="en-US" kern="1200" dirty="0" err="1">
                <a:solidFill>
                  <a:schemeClr val="tx1"/>
                </a:solidFill>
                <a:latin typeface="+mn-lt"/>
                <a:ea typeface="+mn-ea"/>
                <a:cs typeface="+mn-cs"/>
              </a:rPr>
              <a:t>zusammenfassung</a:t>
            </a:r>
            <a:endParaRPr lang="en-US" kern="1200" dirty="0">
              <a:solidFill>
                <a:schemeClr val="tx1"/>
              </a:solidFill>
              <a:latin typeface="+mn-lt"/>
              <a:ea typeface="+mn-ea"/>
              <a:cs typeface="+mn-cs"/>
            </a:endParaRPr>
          </a:p>
          <a:p>
            <a:r>
              <a:rPr lang="en-US" dirty="0" err="1">
                <a:solidFill>
                  <a:schemeClr val="tx1"/>
                </a:solidFill>
              </a:rPr>
              <a:t>Fragen</a:t>
            </a:r>
            <a:r>
              <a:rPr lang="en-US" dirty="0">
                <a:solidFill>
                  <a:schemeClr val="tx1"/>
                </a:solidFill>
              </a:rPr>
              <a:t>? Feedback?</a:t>
            </a:r>
            <a:endParaRPr lang="en-US" kern="1200" dirty="0">
              <a:solidFill>
                <a:schemeClr val="tx1"/>
              </a:solidFill>
              <a:latin typeface="+mn-lt"/>
              <a:ea typeface="+mn-ea"/>
              <a:cs typeface="+mn-cs"/>
            </a:endParaRPr>
          </a:p>
        </p:txBody>
      </p:sp>
      <p:sp>
        <p:nvSpPr>
          <p:cNvPr id="1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2543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descr="Ein Bild, das Schrift, Screenshot, Text, Symbol enthält.&#10;&#10;Automatisch generierte Beschreibung">
            <a:extLst>
              <a:ext uri="{FF2B5EF4-FFF2-40B4-BE49-F238E27FC236}">
                <a16:creationId xmlns:a16="http://schemas.microsoft.com/office/drawing/2014/main" id="{011DEACE-E8EE-AF85-0E9E-A6F4B0E59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75" y="414698"/>
            <a:ext cx="2210854" cy="1171155"/>
          </a:xfrm>
          <a:prstGeom prst="rect">
            <a:avLst/>
          </a:prstGeom>
        </p:spPr>
      </p:pic>
      <p:sp>
        <p:nvSpPr>
          <p:cNvPr id="29"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nhaltsplatzhalter 10">
            <a:extLst>
              <a:ext uri="{FF2B5EF4-FFF2-40B4-BE49-F238E27FC236}">
                <a16:creationId xmlns:a16="http://schemas.microsoft.com/office/drawing/2014/main" id="{8DED7C6D-CA31-9ECA-0A73-29158BBBC237}"/>
              </a:ext>
            </a:extLst>
          </p:cNvPr>
          <p:cNvSpPr>
            <a:spLocks noGrp="1"/>
          </p:cNvSpPr>
          <p:nvPr>
            <p:ph sz="half" idx="1"/>
          </p:nvPr>
        </p:nvSpPr>
        <p:spPr>
          <a:xfrm>
            <a:off x="612648" y="2504819"/>
            <a:ext cx="6986016" cy="3672144"/>
          </a:xfrm>
        </p:spPr>
        <p:txBody>
          <a:bodyPr vert="horz" lIns="91440" tIns="45720" rIns="91440" bIns="45720" rtlCol="0">
            <a:normAutofit/>
          </a:bodyPr>
          <a:lstStyle/>
          <a:p>
            <a:r>
              <a:rPr lang="en-US" sz="2200" dirty="0" err="1"/>
              <a:t>Lege</a:t>
            </a:r>
            <a:r>
              <a:rPr lang="en-US" sz="2200" dirty="0"/>
              <a:t> die CDS Views für die Klassen an.</a:t>
            </a:r>
          </a:p>
          <a:p>
            <a:r>
              <a:rPr lang="en-US" sz="2200" dirty="0" err="1"/>
              <a:t>Übernehme</a:t>
            </a:r>
            <a:r>
              <a:rPr lang="en-US" sz="2200" dirty="0"/>
              <a:t> die </a:t>
            </a:r>
            <a:r>
              <a:rPr lang="en-US" sz="2200" dirty="0" err="1"/>
              <a:t>Annotationen</a:t>
            </a:r>
            <a:r>
              <a:rPr lang="en-US" sz="2200" dirty="0"/>
              <a:t> für die UI in </a:t>
            </a:r>
            <a:r>
              <a:rPr lang="en-US" sz="2200" dirty="0" err="1"/>
              <a:t>eine</a:t>
            </a:r>
            <a:r>
              <a:rPr lang="en-US" sz="2200" dirty="0"/>
              <a:t> </a:t>
            </a:r>
            <a:br>
              <a:rPr lang="en-US" sz="2200" dirty="0"/>
            </a:br>
            <a:r>
              <a:rPr lang="en-US" sz="2200" dirty="0"/>
              <a:t>Metadata Extension.</a:t>
            </a:r>
          </a:p>
        </p:txBody>
      </p:sp>
      <p:pic>
        <p:nvPicPr>
          <p:cNvPr id="9" name="Inhaltsplatzhalter 8">
            <a:extLst>
              <a:ext uri="{FF2B5EF4-FFF2-40B4-BE49-F238E27FC236}">
                <a16:creationId xmlns:a16="http://schemas.microsoft.com/office/drawing/2014/main" id="{2F368A9E-2199-6EBA-1481-84AA0E5A73E6}"/>
              </a:ext>
            </a:extLst>
          </p:cNvPr>
          <p:cNvPicPr>
            <a:picLocks noGrp="1" noChangeAspect="1"/>
          </p:cNvPicPr>
          <p:nvPr>
            <p:ph sz="half" idx="2"/>
          </p:nvPr>
        </p:nvPicPr>
        <p:blipFill>
          <a:blip r:embed="rId3"/>
          <a:stretch>
            <a:fillRect/>
          </a:stretch>
        </p:blipFill>
        <p:spPr>
          <a:xfrm>
            <a:off x="6568899" y="863369"/>
            <a:ext cx="4784901" cy="5131262"/>
          </a:xfrm>
          <a:prstGeom prst="rect">
            <a:avLst/>
          </a:prstGeom>
        </p:spPr>
      </p:pic>
      <p:pic>
        <p:nvPicPr>
          <p:cNvPr id="15" name="Grafik 14" descr="Ein Bild, das Schrift, Text, Screenshot, Symbol enthält.&#10;&#10;Automatisch generierte Beschreibung">
            <a:extLst>
              <a:ext uri="{FF2B5EF4-FFF2-40B4-BE49-F238E27FC236}">
                <a16:creationId xmlns:a16="http://schemas.microsoft.com/office/drawing/2014/main" id="{8007A119-AD25-DACF-4BA3-8BE08EEEA2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 y="414698"/>
            <a:ext cx="2175004" cy="1171156"/>
          </a:xfrm>
          <a:prstGeom prst="rect">
            <a:avLst/>
          </a:prstGeom>
        </p:spPr>
      </p:pic>
    </p:spTree>
    <p:extLst>
      <p:ext uri="{BB962C8B-B14F-4D97-AF65-F5344CB8AC3E}">
        <p14:creationId xmlns:p14="http://schemas.microsoft.com/office/powerpoint/2010/main" val="361353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612648" y="2908005"/>
            <a:ext cx="5295015" cy="3268957"/>
          </a:xfrm>
        </p:spPr>
        <p:txBody>
          <a:bodyPr>
            <a:normAutofit/>
          </a:bodyPr>
          <a:lstStyle/>
          <a:p>
            <a:r>
              <a:rPr lang="de-DE" sz="2200"/>
              <a:t>Erstelle die Behavior Definition.</a:t>
            </a:r>
          </a:p>
          <a:p>
            <a:r>
              <a:rPr lang="de-DE" sz="2200"/>
              <a:t>Setze diese auf unmanaged.</a:t>
            </a:r>
          </a:p>
          <a:p>
            <a:r>
              <a:rPr lang="de-DE" sz="2200"/>
              <a:t>Erstelle die Behavior Class mit der Hilfe.</a:t>
            </a:r>
          </a:p>
        </p:txBody>
      </p:sp>
      <p:pic>
        <p:nvPicPr>
          <p:cNvPr id="4" name="Grafik 3">
            <a:extLst>
              <a:ext uri="{FF2B5EF4-FFF2-40B4-BE49-F238E27FC236}">
                <a16:creationId xmlns:a16="http://schemas.microsoft.com/office/drawing/2014/main" id="{ECCCE813-56C7-A776-7278-C01BE9BF659E}"/>
              </a:ext>
            </a:extLst>
          </p:cNvPr>
          <p:cNvPicPr>
            <a:picLocks noChangeAspect="1"/>
          </p:cNvPicPr>
          <p:nvPr/>
        </p:nvPicPr>
        <p:blipFill>
          <a:blip r:embed="rId3"/>
          <a:stretch>
            <a:fillRect/>
          </a:stretch>
        </p:blipFill>
        <p:spPr>
          <a:xfrm>
            <a:off x="6756879" y="874451"/>
            <a:ext cx="4904734" cy="5109097"/>
          </a:xfrm>
          <a:prstGeom prst="rect">
            <a:avLst/>
          </a:prstGeom>
        </p:spPr>
      </p:pic>
      <p:pic>
        <p:nvPicPr>
          <p:cNvPr id="6" name="Grafik 5" descr="Ein Bild, das Text, Screenshot, weiß, Schrift enthält.&#10;&#10;Automatisch generierte Beschreibung">
            <a:extLst>
              <a:ext uri="{FF2B5EF4-FFF2-40B4-BE49-F238E27FC236}">
                <a16:creationId xmlns:a16="http://schemas.microsoft.com/office/drawing/2014/main" id="{CA5B81AD-7CCF-30FB-8702-92264A99E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38" y="591065"/>
            <a:ext cx="2603605" cy="1416246"/>
          </a:xfrm>
          <a:prstGeom prst="rect">
            <a:avLst/>
          </a:prstGeom>
        </p:spPr>
      </p:pic>
      <p:pic>
        <p:nvPicPr>
          <p:cNvPr id="7" name="Grafik 6" descr="Ein Bild, das Text, Schrift, Screenshot, Symbol enthält.&#10;&#10;Automatisch generierte Beschreibung">
            <a:extLst>
              <a:ext uri="{FF2B5EF4-FFF2-40B4-BE49-F238E27FC236}">
                <a16:creationId xmlns:a16="http://schemas.microsoft.com/office/drawing/2014/main" id="{8368B09E-9BC3-6FBC-C9FB-63CC007775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510" y="616968"/>
            <a:ext cx="2646520" cy="1416246"/>
          </a:xfrm>
          <a:prstGeom prst="rect">
            <a:avLst/>
          </a:prstGeom>
        </p:spPr>
      </p:pic>
    </p:spTree>
    <p:extLst>
      <p:ext uri="{BB962C8B-B14F-4D97-AF65-F5344CB8AC3E}">
        <p14:creationId xmlns:p14="http://schemas.microsoft.com/office/powerpoint/2010/main" val="2614801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612648" y="2908005"/>
            <a:ext cx="5295015" cy="3268957"/>
          </a:xfrm>
        </p:spPr>
        <p:txBody>
          <a:bodyPr>
            <a:normAutofit/>
          </a:bodyPr>
          <a:lstStyle/>
          <a:p>
            <a:r>
              <a:rPr lang="de-DE" sz="2400" dirty="0"/>
              <a:t>Erstelle die </a:t>
            </a:r>
            <a:r>
              <a:rPr lang="de-DE" sz="2400" dirty="0" err="1"/>
              <a:t>Behavior</a:t>
            </a:r>
            <a:r>
              <a:rPr lang="de-DE" sz="2400" dirty="0"/>
              <a:t> </a:t>
            </a:r>
            <a:r>
              <a:rPr lang="de-DE" sz="2400" dirty="0" err="1"/>
              <a:t>Projection</a:t>
            </a:r>
            <a:r>
              <a:rPr lang="de-DE" sz="2400" dirty="0"/>
              <a:t>.</a:t>
            </a:r>
          </a:p>
          <a:p>
            <a:r>
              <a:rPr lang="de-DE" sz="2400" dirty="0"/>
              <a:t>Füge die Actions hinzu.</a:t>
            </a:r>
            <a:endParaRPr lang="de-DE" sz="1800" dirty="0"/>
          </a:p>
        </p:txBody>
      </p:sp>
      <p:pic>
        <p:nvPicPr>
          <p:cNvPr id="2" name="Inhaltsplatzhalter 12">
            <a:extLst>
              <a:ext uri="{FF2B5EF4-FFF2-40B4-BE49-F238E27FC236}">
                <a16:creationId xmlns:a16="http://schemas.microsoft.com/office/drawing/2014/main" id="{E079A42B-C320-8E0F-2EEA-72E9A67B5464}"/>
              </a:ext>
            </a:extLst>
          </p:cNvPr>
          <p:cNvPicPr>
            <a:picLocks noChangeAspect="1"/>
          </p:cNvPicPr>
          <p:nvPr/>
        </p:nvPicPr>
        <p:blipFill>
          <a:blip r:embed="rId2"/>
          <a:stretch>
            <a:fillRect/>
          </a:stretch>
        </p:blipFill>
        <p:spPr>
          <a:xfrm>
            <a:off x="6332539" y="1690792"/>
            <a:ext cx="5431536" cy="1955353"/>
          </a:xfrm>
          <a:prstGeom prst="rect">
            <a:avLst/>
          </a:prstGeom>
        </p:spPr>
      </p:pic>
      <p:pic>
        <p:nvPicPr>
          <p:cNvPr id="5" name="Grafik 4" descr="Ein Bild, das Text, Screenshot, Schrift, weiß enthält.&#10;&#10;Automatisch generierte Beschreibung">
            <a:extLst>
              <a:ext uri="{FF2B5EF4-FFF2-40B4-BE49-F238E27FC236}">
                <a16:creationId xmlns:a16="http://schemas.microsoft.com/office/drawing/2014/main" id="{E570AE61-3BB1-3637-C92B-606165DF2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60" y="900937"/>
            <a:ext cx="2378940" cy="1294039"/>
          </a:xfrm>
          <a:prstGeom prst="rect">
            <a:avLst/>
          </a:prstGeom>
        </p:spPr>
      </p:pic>
    </p:spTree>
    <p:extLst>
      <p:ext uri="{BB962C8B-B14F-4D97-AF65-F5344CB8AC3E}">
        <p14:creationId xmlns:p14="http://schemas.microsoft.com/office/powerpoint/2010/main" val="206382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nhaltsplatzhalter 10">
            <a:extLst>
              <a:ext uri="{FF2B5EF4-FFF2-40B4-BE49-F238E27FC236}">
                <a16:creationId xmlns:a16="http://schemas.microsoft.com/office/drawing/2014/main" id="{D086D720-FAB3-824E-D618-F74BD1306AE9}"/>
              </a:ext>
            </a:extLst>
          </p:cNvPr>
          <p:cNvSpPr>
            <a:spLocks noGrp="1"/>
          </p:cNvSpPr>
          <p:nvPr>
            <p:ph idx="1"/>
          </p:nvPr>
        </p:nvSpPr>
        <p:spPr>
          <a:xfrm>
            <a:off x="5411351" y="1699492"/>
            <a:ext cx="6309468" cy="1514764"/>
          </a:xfrm>
        </p:spPr>
        <p:txBody>
          <a:bodyPr>
            <a:normAutofit/>
          </a:bodyPr>
          <a:lstStyle/>
          <a:p>
            <a:r>
              <a:rPr lang="de-DE" sz="2000" dirty="0"/>
              <a:t>Erstelle die Service Definition (ODATA V2) </a:t>
            </a:r>
          </a:p>
          <a:p>
            <a:r>
              <a:rPr lang="de-DE" sz="2000" dirty="0"/>
              <a:t>Preview mit </a:t>
            </a:r>
            <a:r>
              <a:rPr lang="de-DE" sz="2000" dirty="0" err="1"/>
              <a:t>ZC_MySalesOrder</a:t>
            </a:r>
            <a:endParaRPr lang="de-DE" sz="2000" dirty="0"/>
          </a:p>
          <a:p>
            <a:pPr lvl="1"/>
            <a:endParaRPr lang="de-DE" sz="1600" dirty="0"/>
          </a:p>
          <a:p>
            <a:pPr lvl="1"/>
            <a:endParaRPr lang="de-DE" sz="1600" dirty="0"/>
          </a:p>
        </p:txBody>
      </p:sp>
      <p:pic>
        <p:nvPicPr>
          <p:cNvPr id="3" name="Grafik 2">
            <a:extLst>
              <a:ext uri="{FF2B5EF4-FFF2-40B4-BE49-F238E27FC236}">
                <a16:creationId xmlns:a16="http://schemas.microsoft.com/office/drawing/2014/main" id="{79A64A03-F642-1A15-7978-E2B45512E4C6}"/>
              </a:ext>
            </a:extLst>
          </p:cNvPr>
          <p:cNvPicPr>
            <a:picLocks noChangeAspect="1"/>
          </p:cNvPicPr>
          <p:nvPr/>
        </p:nvPicPr>
        <p:blipFill>
          <a:blip r:embed="rId2"/>
          <a:stretch>
            <a:fillRect/>
          </a:stretch>
        </p:blipFill>
        <p:spPr>
          <a:xfrm>
            <a:off x="763339" y="1992260"/>
            <a:ext cx="3553321" cy="752580"/>
          </a:xfrm>
          <a:prstGeom prst="rect">
            <a:avLst/>
          </a:prstGeom>
        </p:spPr>
      </p:pic>
      <p:pic>
        <p:nvPicPr>
          <p:cNvPr id="5" name="Grafik 4">
            <a:extLst>
              <a:ext uri="{FF2B5EF4-FFF2-40B4-BE49-F238E27FC236}">
                <a16:creationId xmlns:a16="http://schemas.microsoft.com/office/drawing/2014/main" id="{B5A157E4-A7AB-1B22-CFBC-457E26830CC5}"/>
              </a:ext>
            </a:extLst>
          </p:cNvPr>
          <p:cNvPicPr>
            <a:picLocks noChangeAspect="1"/>
          </p:cNvPicPr>
          <p:nvPr/>
        </p:nvPicPr>
        <p:blipFill>
          <a:blip r:embed="rId3"/>
          <a:stretch>
            <a:fillRect/>
          </a:stretch>
        </p:blipFill>
        <p:spPr>
          <a:xfrm>
            <a:off x="227781" y="3186709"/>
            <a:ext cx="11736438" cy="2924583"/>
          </a:xfrm>
          <a:prstGeom prst="rect">
            <a:avLst/>
          </a:prstGeom>
        </p:spPr>
      </p:pic>
      <p:pic>
        <p:nvPicPr>
          <p:cNvPr id="2" name="Grafik 1" descr="Ein Bild, das Text, Screenshot, Schrift, Billardkugel enthält.&#10;&#10;Automatisch generierte Beschreibung">
            <a:extLst>
              <a:ext uri="{FF2B5EF4-FFF2-40B4-BE49-F238E27FC236}">
                <a16:creationId xmlns:a16="http://schemas.microsoft.com/office/drawing/2014/main" id="{F4D80F77-D3EA-2810-0E4F-8F562BEB6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518" y="256352"/>
            <a:ext cx="2418154" cy="1294039"/>
          </a:xfrm>
          <a:prstGeom prst="rect">
            <a:avLst/>
          </a:prstGeom>
        </p:spPr>
      </p:pic>
      <p:pic>
        <p:nvPicPr>
          <p:cNvPr id="4" name="Grafik 3" descr="Ein Bild, das Text, Schrift, Screenshot, Symbol enthält.&#10;&#10;Automatisch generierte Beschreibung">
            <a:extLst>
              <a:ext uri="{FF2B5EF4-FFF2-40B4-BE49-F238E27FC236}">
                <a16:creationId xmlns:a16="http://schemas.microsoft.com/office/drawing/2014/main" id="{A01DD8EF-D04D-7050-5EFA-72B4C786E4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0884" y="256352"/>
            <a:ext cx="2378940" cy="1294039"/>
          </a:xfrm>
          <a:prstGeom prst="rect">
            <a:avLst/>
          </a:prstGeom>
        </p:spPr>
      </p:pic>
    </p:spTree>
    <p:extLst>
      <p:ext uri="{BB962C8B-B14F-4D97-AF65-F5344CB8AC3E}">
        <p14:creationId xmlns:p14="http://schemas.microsoft.com/office/powerpoint/2010/main" val="216771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605F154-C1E3-B6BC-52AE-3FACB76DF75D}"/>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CRUD </a:t>
            </a:r>
          </a:p>
        </p:txBody>
      </p:sp>
      <p:sp>
        <p:nvSpPr>
          <p:cNvPr id="3" name="Inhaltsplatzhalter 2">
            <a:extLst>
              <a:ext uri="{FF2B5EF4-FFF2-40B4-BE49-F238E27FC236}">
                <a16:creationId xmlns:a16="http://schemas.microsoft.com/office/drawing/2014/main" id="{7EF11BD6-2CE8-4D50-F749-AA8135261AD8}"/>
              </a:ext>
            </a:extLst>
          </p:cNvPr>
          <p:cNvSpPr>
            <a:spLocks noGrp="1"/>
          </p:cNvSpPr>
          <p:nvPr>
            <p:ph idx="1"/>
          </p:nvPr>
        </p:nvSpPr>
        <p:spPr>
          <a:xfrm>
            <a:off x="638881" y="1922561"/>
            <a:ext cx="10909643" cy="552659"/>
          </a:xfrm>
        </p:spPr>
        <p:txBody>
          <a:bodyPr vert="horz" lIns="91440" tIns="45720" rIns="91440" bIns="45720" rtlCol="0" anchor="ctr">
            <a:normAutofit/>
          </a:bodyPr>
          <a:lstStyle/>
          <a:p>
            <a:pPr marL="0" indent="0" algn="ctr">
              <a:buNone/>
            </a:pPr>
            <a:r>
              <a:rPr lang="en-US" sz="2400"/>
              <a:t>Jede CRUD-Methode muss manuell implementiert werden.</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6CDE060E-9A70-FFE1-ADA1-366928C4D103}"/>
              </a:ext>
            </a:extLst>
          </p:cNvPr>
          <p:cNvPicPr>
            <a:picLocks noChangeAspect="1"/>
          </p:cNvPicPr>
          <p:nvPr/>
        </p:nvPicPr>
        <p:blipFill>
          <a:blip r:embed="rId2"/>
          <a:stretch>
            <a:fillRect/>
          </a:stretch>
        </p:blipFill>
        <p:spPr>
          <a:xfrm>
            <a:off x="320040" y="3055940"/>
            <a:ext cx="5614416" cy="2779135"/>
          </a:xfrm>
          <a:prstGeom prst="rect">
            <a:avLst/>
          </a:prstGeom>
        </p:spPr>
      </p:pic>
      <p:pic>
        <p:nvPicPr>
          <p:cNvPr id="7" name="Grafik 6">
            <a:extLst>
              <a:ext uri="{FF2B5EF4-FFF2-40B4-BE49-F238E27FC236}">
                <a16:creationId xmlns:a16="http://schemas.microsoft.com/office/drawing/2014/main" id="{2218E831-E0E6-7F19-3E38-B11778609BB5}"/>
              </a:ext>
            </a:extLst>
          </p:cNvPr>
          <p:cNvPicPr>
            <a:picLocks noChangeAspect="1"/>
          </p:cNvPicPr>
          <p:nvPr/>
        </p:nvPicPr>
        <p:blipFill>
          <a:blip r:embed="rId3"/>
          <a:stretch>
            <a:fillRect/>
          </a:stretch>
        </p:blipFill>
        <p:spPr>
          <a:xfrm>
            <a:off x="6254496" y="3406841"/>
            <a:ext cx="5614416" cy="2077334"/>
          </a:xfrm>
          <a:prstGeom prst="rect">
            <a:avLst/>
          </a:prstGeom>
        </p:spPr>
      </p:pic>
    </p:spTree>
    <p:extLst>
      <p:ext uri="{BB962C8B-B14F-4D97-AF65-F5344CB8AC3E}">
        <p14:creationId xmlns:p14="http://schemas.microsoft.com/office/powerpoint/2010/main" val="341552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0AF7348-90AC-DC4B-2836-9EB4086BBA9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Create (Beispiel)</a:t>
            </a:r>
          </a:p>
        </p:txBody>
      </p:sp>
      <p:sp>
        <p:nvSpPr>
          <p:cNvPr id="3" name="Inhaltsplatzhalter 2">
            <a:extLst>
              <a:ext uri="{FF2B5EF4-FFF2-40B4-BE49-F238E27FC236}">
                <a16:creationId xmlns:a16="http://schemas.microsoft.com/office/drawing/2014/main" id="{15EDF2E3-2512-FBDF-1FEA-CCC9828F4880}"/>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200" kern="1200">
                <a:solidFill>
                  <a:schemeClr val="tx1"/>
                </a:solidFill>
                <a:latin typeface="+mn-lt"/>
                <a:ea typeface="+mn-ea"/>
                <a:cs typeface="+mn-cs"/>
              </a:rPr>
              <a:t>Dies ist ein Beispiel, muss jedoch für jede weitere Methode ebenfalls implementiert werden.</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C6EF6F00-3180-98A3-E464-A3E6D9F56902}"/>
              </a:ext>
            </a:extLst>
          </p:cNvPr>
          <p:cNvPicPr>
            <a:picLocks noChangeAspect="1"/>
          </p:cNvPicPr>
          <p:nvPr/>
        </p:nvPicPr>
        <p:blipFill>
          <a:blip r:embed="rId2"/>
          <a:stretch>
            <a:fillRect/>
          </a:stretch>
        </p:blipFill>
        <p:spPr>
          <a:xfrm>
            <a:off x="4654296" y="845077"/>
            <a:ext cx="7214616" cy="5140414"/>
          </a:xfrm>
          <a:prstGeom prst="rect">
            <a:avLst/>
          </a:prstGeom>
        </p:spPr>
      </p:pic>
    </p:spTree>
    <p:extLst>
      <p:ext uri="{BB962C8B-B14F-4D97-AF65-F5344CB8AC3E}">
        <p14:creationId xmlns:p14="http://schemas.microsoft.com/office/powerpoint/2010/main" val="124347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1DC30AB-7A49-4969-A962-E9F6CD2ACC05}"/>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88021EF-C929-19AF-B8B6-D36DAE04F71F}"/>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In welchem Tier ist das </a:t>
            </a:r>
            <a:r>
              <a:rPr lang="de-DE" sz="2200" dirty="0" err="1"/>
              <a:t>unmanaged</a:t>
            </a:r>
            <a:r>
              <a:rPr lang="de-DE" sz="2200" dirty="0"/>
              <a:t> Szenario?</a:t>
            </a:r>
          </a:p>
          <a:p>
            <a:pPr marL="457200" indent="-457200">
              <a:buAutoNum type="arabicPeriod"/>
            </a:pPr>
            <a:r>
              <a:rPr lang="de-DE" sz="2200" dirty="0"/>
              <a:t>Warum </a:t>
            </a:r>
            <a:r>
              <a:rPr lang="de-DE" sz="2200" dirty="0" err="1"/>
              <a:t>OData</a:t>
            </a:r>
            <a:r>
              <a:rPr lang="de-DE" sz="2200" dirty="0"/>
              <a:t> V2?</a:t>
            </a:r>
          </a:p>
          <a:p>
            <a:pPr marL="457200" indent="-457200">
              <a:buAutoNum type="arabicPeriod"/>
            </a:pPr>
            <a:r>
              <a:rPr lang="de-DE" sz="2200" dirty="0"/>
              <a:t>Ist in diesem Fall </a:t>
            </a:r>
            <a:r>
              <a:rPr lang="de-DE" sz="2200" dirty="0" err="1"/>
              <a:t>Draft</a:t>
            </a:r>
            <a:r>
              <a:rPr lang="de-DE" sz="2200" dirty="0"/>
              <a:t> möglich?</a:t>
            </a:r>
          </a:p>
          <a:p>
            <a:pPr marL="457200" indent="-457200">
              <a:buAutoNum type="arabicPeriod"/>
            </a:pPr>
            <a:r>
              <a:rPr lang="de-DE" sz="2200" dirty="0"/>
              <a:t>Welche anderen Szenarien der Implementierung kennst du?</a:t>
            </a:r>
          </a:p>
        </p:txBody>
      </p:sp>
    </p:spTree>
    <p:extLst>
      <p:ext uri="{BB962C8B-B14F-4D97-AF65-F5344CB8AC3E}">
        <p14:creationId xmlns:p14="http://schemas.microsoft.com/office/powerpoint/2010/main" val="84575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DB14E72-F910-7FA0-4906-5F673798FA2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Info: Lock Object	</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5B257EBC-2F2D-FEBE-631C-EF18E0598950}"/>
              </a:ext>
            </a:extLst>
          </p:cNvPr>
          <p:cNvPicPr>
            <a:picLocks noGrp="1" noChangeAspect="1"/>
          </p:cNvPicPr>
          <p:nvPr>
            <p:ph idx="1"/>
          </p:nvPr>
        </p:nvPicPr>
        <p:blipFill>
          <a:blip r:embed="rId2"/>
          <a:stretch>
            <a:fillRect/>
          </a:stretch>
        </p:blipFill>
        <p:spPr>
          <a:xfrm>
            <a:off x="320040" y="2694318"/>
            <a:ext cx="11548872" cy="3464660"/>
          </a:xfrm>
          <a:prstGeom prst="rect">
            <a:avLst/>
          </a:prstGeom>
        </p:spPr>
      </p:pic>
    </p:spTree>
    <p:extLst>
      <p:ext uri="{BB962C8B-B14F-4D97-AF65-F5344CB8AC3E}">
        <p14:creationId xmlns:p14="http://schemas.microsoft.com/office/powerpoint/2010/main" val="335188458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Breitbild</PresentationFormat>
  <Paragraphs>46</Paragraphs>
  <Slides>14</Slides>
  <Notes>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14</vt:i4>
      </vt:variant>
    </vt:vector>
  </HeadingPairs>
  <TitlesOfParts>
    <vt:vector size="21" baseType="lpstr">
      <vt:lpstr>72</vt:lpstr>
      <vt:lpstr>72 Brand Variable</vt:lpstr>
      <vt:lpstr>Aptos</vt:lpstr>
      <vt:lpstr>Aptos Display</vt:lpstr>
      <vt:lpstr>Arial</vt:lpstr>
      <vt:lpstr>Segoe WPC</vt:lpstr>
      <vt:lpstr>Office</vt:lpstr>
      <vt:lpstr>Unmanaged Scenario</vt:lpstr>
      <vt:lpstr>PowerPoint-Präsentation</vt:lpstr>
      <vt:lpstr>PowerPoint-Präsentation</vt:lpstr>
      <vt:lpstr>PowerPoint-Präsentation</vt:lpstr>
      <vt:lpstr>PowerPoint-Präsentation</vt:lpstr>
      <vt:lpstr>CRUD </vt:lpstr>
      <vt:lpstr>Create (Beispiel)</vt:lpstr>
      <vt:lpstr>Quiz</vt:lpstr>
      <vt:lpstr>Info: Lock Object </vt:lpstr>
      <vt:lpstr>Info: Table Types </vt:lpstr>
      <vt:lpstr>Info: Domain</vt:lpstr>
      <vt:lpstr>Info: Data Elements </vt:lpstr>
      <vt:lpstr>Info: Data Elements </vt:lpstr>
      <vt:lpstr>Brainstorming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19</cp:revision>
  <dcterms:created xsi:type="dcterms:W3CDTF">2024-05-22T07:20:18Z</dcterms:created>
  <dcterms:modified xsi:type="dcterms:W3CDTF">2024-07-04T22:17:58Z</dcterms:modified>
</cp:coreProperties>
</file>