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0" r:id="rId3"/>
    <p:sldId id="339" r:id="rId4"/>
    <p:sldId id="261" r:id="rId5"/>
    <p:sldId id="263" r:id="rId6"/>
    <p:sldId id="264" r:id="rId7"/>
    <p:sldId id="265" r:id="rId8"/>
    <p:sldId id="266" r:id="rId9"/>
    <p:sldId id="267" r:id="rId10"/>
    <p:sldId id="257" r:id="rId11"/>
    <p:sldId id="342" r:id="rId12"/>
    <p:sldId id="258" r:id="rId13"/>
    <p:sldId id="340" r:id="rId14"/>
    <p:sldId id="341" r:id="rId15"/>
    <p:sldId id="262" r:id="rId16"/>
    <p:sldId id="268" r:id="rId17"/>
    <p:sldId id="269" r:id="rId18"/>
    <p:sldId id="270" r:id="rId19"/>
    <p:sldId id="338"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68201" autoAdjust="0"/>
  </p:normalViewPr>
  <p:slideViewPr>
    <p:cSldViewPr snapToGrid="0">
      <p:cViewPr varScale="1">
        <p:scale>
          <a:sx n="85" d="100"/>
          <a:sy n="85" d="100"/>
        </p:scale>
        <p:origin x="15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AD030-E048-484F-ACD2-0C257453AAB0}" type="datetimeFigureOut">
              <a:rPr lang="de-DE" smtClean="0"/>
              <a:t>04.07.2024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B6B1F-E26A-4625-8D10-76CEED6060F4}" type="slidenum">
              <a:rPr lang="de-DE" smtClean="0"/>
              <a:t>‹Nr.›</a:t>
            </a:fld>
            <a:endParaRPr lang="de-DE"/>
          </a:p>
        </p:txBody>
      </p:sp>
    </p:spTree>
    <p:extLst>
      <p:ext uri="{BB962C8B-B14F-4D97-AF65-F5344CB8AC3E}">
        <p14:creationId xmlns:p14="http://schemas.microsoft.com/office/powerpoint/2010/main" val="3603972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Service </a:t>
            </a:r>
            <a:r>
              <a:rPr lang="de-DE" dirty="0" err="1"/>
              <a:t>Consumption</a:t>
            </a:r>
            <a:r>
              <a:rPr lang="de-DE" dirty="0"/>
              <a:t> Model ist ein Satz von Artefakten, die in den ABAP Development Tools auf der Grundlage einer $</a:t>
            </a:r>
            <a:r>
              <a:rPr lang="de-DE" dirty="0" err="1"/>
              <a:t>metadata</a:t>
            </a:r>
            <a:r>
              <a:rPr lang="de-DE" dirty="0"/>
              <a:t>-Datei oder einer WSDL-Datei generiert werden und dazu dienen, einen generischen Client für die Remote-Service-Nutzung bereitzustellen.</a:t>
            </a:r>
          </a:p>
        </p:txBody>
      </p:sp>
      <p:sp>
        <p:nvSpPr>
          <p:cNvPr id="4" name="Foliennummernplatzhalter 3"/>
          <p:cNvSpPr>
            <a:spLocks noGrp="1"/>
          </p:cNvSpPr>
          <p:nvPr>
            <p:ph type="sldNum" sz="quarter" idx="5"/>
          </p:nvPr>
        </p:nvSpPr>
        <p:spPr/>
        <p:txBody>
          <a:bodyPr/>
          <a:lstStyle/>
          <a:p>
            <a:fld id="{609B6B1F-E26A-4625-8D10-76CEED6060F4}" type="slidenum">
              <a:rPr lang="de-DE" smtClean="0"/>
              <a:t>6</a:t>
            </a:fld>
            <a:endParaRPr lang="de-DE"/>
          </a:p>
        </p:txBody>
      </p:sp>
    </p:spTree>
    <p:extLst>
      <p:ext uri="{BB962C8B-B14F-4D97-AF65-F5344CB8AC3E}">
        <p14:creationId xmlns:p14="http://schemas.microsoft.com/office/powerpoint/2010/main" val="615003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Neue ABAP Class anlegen und Interface</a:t>
            </a:r>
          </a:p>
          <a:p>
            <a:r>
              <a:rPr lang="de-DE" dirty="0"/>
              <a:t>IF_RAP_QUERY_PROVIDER hinzufügen</a:t>
            </a:r>
          </a:p>
        </p:txBody>
      </p:sp>
      <p:sp>
        <p:nvSpPr>
          <p:cNvPr id="4" name="Foliennummernplatzhalter 3"/>
          <p:cNvSpPr>
            <a:spLocks noGrp="1"/>
          </p:cNvSpPr>
          <p:nvPr>
            <p:ph type="sldNum" sz="quarter" idx="5"/>
          </p:nvPr>
        </p:nvSpPr>
        <p:spPr/>
        <p:txBody>
          <a:bodyPr/>
          <a:lstStyle/>
          <a:p>
            <a:fld id="{609B6B1F-E26A-4625-8D10-76CEED6060F4}" type="slidenum">
              <a:rPr lang="de-DE" smtClean="0"/>
              <a:t>10</a:t>
            </a:fld>
            <a:endParaRPr lang="de-DE"/>
          </a:p>
        </p:txBody>
      </p:sp>
    </p:spTree>
    <p:extLst>
      <p:ext uri="{BB962C8B-B14F-4D97-AF65-F5344CB8AC3E}">
        <p14:creationId xmlns:p14="http://schemas.microsoft.com/office/powerpoint/2010/main" val="49526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Eine benutzerdefinierte CDS-Entity definiert die Elemente und ihre Typen, die im lokalen </a:t>
            </a:r>
            <a:r>
              <a:rPr lang="de-DE" sz="1200" dirty="0" err="1">
                <a:latin typeface="Arial"/>
                <a:cs typeface="Arial"/>
              </a:rPr>
              <a:t>OData</a:t>
            </a:r>
            <a:r>
              <a:rPr lang="de-DE" sz="1200" dirty="0">
                <a:latin typeface="Arial"/>
                <a:cs typeface="Arial"/>
              </a:rPr>
              <a:t>-Dienst verwendet werden sollen.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Eine benutzerdefinierte CDS-Entity definiert Eigenschaften ähnlich wie ein normaler CDS-View, aber anstatt die Daten aus einer Datenbank zu lesen, verwendet die benutzerdefinierte Entity eine ABAP-Klasse, die eine bestimmte Schnittstelle implementiert.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Weil die Query durch ABAP Klasse implementiert ist, können wir beliebigen Code ausführen um Daten zu selektieren. Zum Beispiel auch aus einem Remote Data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Custom CDS </a:t>
            </a:r>
            <a:r>
              <a:rPr lang="de-DE" sz="1200" dirty="0" err="1">
                <a:latin typeface="Arial"/>
                <a:cs typeface="Arial"/>
              </a:rPr>
              <a:t>Entities</a:t>
            </a:r>
            <a:r>
              <a:rPr lang="de-DE" sz="1200" dirty="0">
                <a:latin typeface="Arial"/>
                <a:cs typeface="Arial"/>
              </a:rPr>
              <a:t> liegen auf </a:t>
            </a:r>
            <a:r>
              <a:rPr lang="de-DE" sz="1200" dirty="0" err="1">
                <a:latin typeface="Arial"/>
                <a:cs typeface="Arial"/>
              </a:rPr>
              <a:t>demselbenLevel</a:t>
            </a:r>
            <a:r>
              <a:rPr lang="de-DE" sz="1200" dirty="0">
                <a:latin typeface="Arial"/>
                <a:cs typeface="Arial"/>
              </a:rPr>
              <a:t> wie </a:t>
            </a:r>
            <a:r>
              <a:rPr lang="de-DE" sz="1200" dirty="0" err="1">
                <a:latin typeface="Arial"/>
                <a:cs typeface="Arial"/>
              </a:rPr>
              <a:t>Projection</a:t>
            </a:r>
            <a:r>
              <a:rPr lang="de-DE" sz="1200" dirty="0">
                <a:latin typeface="Arial"/>
                <a:cs typeface="Arial"/>
              </a:rPr>
              <a:t> Views</a:t>
            </a:r>
            <a:endParaRPr lang="de-DE" dirty="0"/>
          </a:p>
        </p:txBody>
      </p:sp>
      <p:sp>
        <p:nvSpPr>
          <p:cNvPr id="4" name="Foliennummernplatzhalter 3"/>
          <p:cNvSpPr>
            <a:spLocks noGrp="1"/>
          </p:cNvSpPr>
          <p:nvPr>
            <p:ph type="sldNum" sz="quarter" idx="5"/>
          </p:nvPr>
        </p:nvSpPr>
        <p:spPr/>
        <p:txBody>
          <a:bodyPr/>
          <a:lstStyle/>
          <a:p>
            <a:fld id="{609B6B1F-E26A-4625-8D10-76CEED6060F4}" type="slidenum">
              <a:rPr lang="de-DE" smtClean="0"/>
              <a:t>11</a:t>
            </a:fld>
            <a:endParaRPr lang="de-DE"/>
          </a:p>
        </p:txBody>
      </p:sp>
    </p:spTree>
    <p:extLst>
      <p:ext uri="{BB962C8B-B14F-4D97-AF65-F5344CB8AC3E}">
        <p14:creationId xmlns:p14="http://schemas.microsoft.com/office/powerpoint/2010/main" val="1965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Eine benutzerdefinierte CDS-Entity definiert die Elemente und ihre Typen, die im lokalen </a:t>
            </a:r>
            <a:r>
              <a:rPr lang="de-DE" sz="1200" dirty="0" err="1">
                <a:latin typeface="Arial"/>
                <a:cs typeface="Arial"/>
              </a:rPr>
              <a:t>OData</a:t>
            </a:r>
            <a:r>
              <a:rPr lang="de-DE" sz="1200" dirty="0">
                <a:latin typeface="Arial"/>
                <a:cs typeface="Arial"/>
              </a:rPr>
              <a:t>-Dienst verwendet werden sollen.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Eine benutzerdefinierte CDS-Entity definiert Eigenschaften ähnlich wie ein normaler CDS-View, aber anstatt die Daten aus einer Datenbank zu lesen, verwendet die benutzerdefinierte Entity eine ABAP-Klasse, die eine bestimmte Schnittstelle implementiert.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Weil die Query durch ABAP Klasse implementiert ist, können wir beliebigen Code ausführen um Daten zu selektieren. Zum Beispiel auch aus einem Remote Data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Custom CDS </a:t>
            </a:r>
            <a:r>
              <a:rPr lang="de-DE" sz="1200" dirty="0" err="1">
                <a:latin typeface="Arial"/>
                <a:cs typeface="Arial"/>
              </a:rPr>
              <a:t>Entities</a:t>
            </a:r>
            <a:r>
              <a:rPr lang="de-DE" sz="1200" dirty="0">
                <a:latin typeface="Arial"/>
                <a:cs typeface="Arial"/>
              </a:rPr>
              <a:t> liegen auf </a:t>
            </a:r>
            <a:r>
              <a:rPr lang="de-DE" sz="1200" dirty="0" err="1">
                <a:latin typeface="Arial"/>
                <a:cs typeface="Arial"/>
              </a:rPr>
              <a:t>demselbenLevel</a:t>
            </a:r>
            <a:r>
              <a:rPr lang="de-DE" sz="1200" dirty="0">
                <a:latin typeface="Arial"/>
                <a:cs typeface="Arial"/>
              </a:rPr>
              <a:t> wie </a:t>
            </a:r>
            <a:r>
              <a:rPr lang="de-DE" sz="1200" dirty="0" err="1">
                <a:latin typeface="Arial"/>
                <a:cs typeface="Arial"/>
              </a:rPr>
              <a:t>Projection</a:t>
            </a:r>
            <a:r>
              <a:rPr lang="de-DE" sz="1200" dirty="0">
                <a:latin typeface="Arial"/>
                <a:cs typeface="Arial"/>
              </a:rPr>
              <a:t> Views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Feldliste aus Abstract Entity (welche generiert wurde bei Anlegen des Service </a:t>
            </a:r>
            <a:r>
              <a:rPr lang="de-DE" sz="1200" dirty="0" err="1">
                <a:latin typeface="Arial"/>
                <a:cs typeface="Arial"/>
              </a:rPr>
              <a:t>Consumption</a:t>
            </a:r>
            <a:r>
              <a:rPr lang="de-DE" sz="1200" dirty="0">
                <a:latin typeface="Arial"/>
                <a:cs typeface="Arial"/>
              </a:rPr>
              <a:t> Models) kann kopiert werden</a:t>
            </a:r>
            <a:endParaRPr lang="de-DE" dirty="0"/>
          </a:p>
        </p:txBody>
      </p:sp>
      <p:sp>
        <p:nvSpPr>
          <p:cNvPr id="4" name="Foliennummernplatzhalter 3"/>
          <p:cNvSpPr>
            <a:spLocks noGrp="1"/>
          </p:cNvSpPr>
          <p:nvPr>
            <p:ph type="sldNum" sz="quarter" idx="5"/>
          </p:nvPr>
        </p:nvSpPr>
        <p:spPr/>
        <p:txBody>
          <a:bodyPr/>
          <a:lstStyle/>
          <a:p>
            <a:fld id="{609B6B1F-E26A-4625-8D10-76CEED6060F4}" type="slidenum">
              <a:rPr lang="de-DE" smtClean="0"/>
              <a:t>12</a:t>
            </a:fld>
            <a:endParaRPr lang="de-DE"/>
          </a:p>
        </p:txBody>
      </p:sp>
    </p:spTree>
    <p:extLst>
      <p:ext uri="{BB962C8B-B14F-4D97-AF65-F5344CB8AC3E}">
        <p14:creationId xmlns:p14="http://schemas.microsoft.com/office/powerpoint/2010/main" val="57739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a:t>
            </a:r>
            <a:r>
              <a:rPr lang="en-US" sz="1200" spc="-140" dirty="0">
                <a:latin typeface="Arial"/>
                <a:cs typeface="Arial"/>
              </a:rPr>
              <a:t> </a:t>
            </a:r>
            <a:r>
              <a:rPr lang="en-US" sz="1200" dirty="0">
                <a:latin typeface="Arial"/>
                <a:cs typeface="Arial"/>
              </a:rPr>
              <a:t>custom</a:t>
            </a:r>
            <a:r>
              <a:rPr lang="en-US" sz="1200" spc="-40" dirty="0">
                <a:latin typeface="Arial"/>
                <a:cs typeface="Arial"/>
              </a:rPr>
              <a:t> </a:t>
            </a:r>
            <a:r>
              <a:rPr lang="en-US" sz="1200" dirty="0">
                <a:latin typeface="Arial"/>
                <a:cs typeface="Arial"/>
              </a:rPr>
              <a:t>CDS</a:t>
            </a:r>
            <a:r>
              <a:rPr lang="en-US" sz="1200" spc="-25" dirty="0">
                <a:latin typeface="Arial"/>
                <a:cs typeface="Arial"/>
              </a:rPr>
              <a:t> </a:t>
            </a:r>
            <a:r>
              <a:rPr lang="en-US" sz="1200" dirty="0">
                <a:latin typeface="Arial"/>
                <a:cs typeface="Arial"/>
              </a:rPr>
              <a:t>entity</a:t>
            </a:r>
            <a:r>
              <a:rPr lang="en-US" sz="1200" spc="-50" dirty="0">
                <a:latin typeface="Arial"/>
                <a:cs typeface="Arial"/>
              </a:rPr>
              <a:t> </a:t>
            </a:r>
            <a:r>
              <a:rPr lang="en-US" sz="1200" dirty="0">
                <a:latin typeface="Arial"/>
                <a:cs typeface="Arial"/>
              </a:rPr>
              <a:t>defines</a:t>
            </a:r>
            <a:r>
              <a:rPr lang="en-US" sz="1200" spc="-35" dirty="0">
                <a:latin typeface="Arial"/>
                <a:cs typeface="Arial"/>
              </a:rPr>
              <a:t> </a:t>
            </a:r>
            <a:r>
              <a:rPr lang="en-US" sz="1200" dirty="0">
                <a:latin typeface="Arial"/>
                <a:cs typeface="Arial"/>
              </a:rPr>
              <a:t>the</a:t>
            </a:r>
            <a:r>
              <a:rPr lang="en-US" sz="1200" spc="-50" dirty="0">
                <a:latin typeface="Arial"/>
                <a:cs typeface="Arial"/>
              </a:rPr>
              <a:t> </a:t>
            </a:r>
            <a:r>
              <a:rPr lang="en-US" sz="1200" dirty="0">
                <a:latin typeface="Arial"/>
                <a:cs typeface="Arial"/>
              </a:rPr>
              <a:t>elements</a:t>
            </a:r>
            <a:r>
              <a:rPr lang="en-US" sz="1200" spc="-35" dirty="0">
                <a:latin typeface="Arial"/>
                <a:cs typeface="Arial"/>
              </a:rPr>
              <a:t> </a:t>
            </a:r>
            <a:r>
              <a:rPr lang="en-US" sz="1200" spc="-25" dirty="0">
                <a:latin typeface="Arial"/>
                <a:cs typeface="Arial"/>
              </a:rPr>
              <a:t>and </a:t>
            </a:r>
            <a:r>
              <a:rPr lang="en-US" sz="1200" dirty="0">
                <a:latin typeface="Arial"/>
                <a:cs typeface="Arial"/>
              </a:rPr>
              <a:t>their</a:t>
            </a:r>
            <a:r>
              <a:rPr lang="en-US" sz="1200" spc="-35" dirty="0">
                <a:latin typeface="Arial"/>
                <a:cs typeface="Arial"/>
              </a:rPr>
              <a:t> </a:t>
            </a:r>
            <a:r>
              <a:rPr lang="en-US" sz="1200" dirty="0">
                <a:latin typeface="Arial"/>
                <a:cs typeface="Arial"/>
              </a:rPr>
              <a:t>types</a:t>
            </a:r>
            <a:r>
              <a:rPr lang="en-US" sz="1200" spc="-45" dirty="0">
                <a:latin typeface="Arial"/>
                <a:cs typeface="Arial"/>
              </a:rPr>
              <a:t> </a:t>
            </a:r>
            <a:r>
              <a:rPr lang="en-US" sz="1200" dirty="0">
                <a:latin typeface="Arial"/>
                <a:cs typeface="Arial"/>
              </a:rPr>
              <a:t>to</a:t>
            </a:r>
            <a:r>
              <a:rPr lang="en-US" sz="1200" spc="-40" dirty="0">
                <a:latin typeface="Arial"/>
                <a:cs typeface="Arial"/>
              </a:rPr>
              <a:t> </a:t>
            </a:r>
            <a:r>
              <a:rPr lang="en-US" sz="1200" dirty="0">
                <a:latin typeface="Arial"/>
                <a:cs typeface="Arial"/>
              </a:rPr>
              <a:t>be</a:t>
            </a:r>
            <a:r>
              <a:rPr lang="en-US" sz="1200" spc="-30" dirty="0">
                <a:latin typeface="Arial"/>
                <a:cs typeface="Arial"/>
              </a:rPr>
              <a:t> </a:t>
            </a:r>
            <a:r>
              <a:rPr lang="en-US" sz="1200" dirty="0">
                <a:latin typeface="Arial"/>
                <a:cs typeface="Arial"/>
              </a:rPr>
              <a:t>used</a:t>
            </a:r>
            <a:r>
              <a:rPr lang="en-US" sz="1200" spc="-35" dirty="0">
                <a:latin typeface="Arial"/>
                <a:cs typeface="Arial"/>
              </a:rPr>
              <a:t> </a:t>
            </a:r>
            <a:r>
              <a:rPr lang="en-US" sz="1200" dirty="0">
                <a:latin typeface="Arial"/>
                <a:cs typeface="Arial"/>
              </a:rPr>
              <a:t>in</a:t>
            </a:r>
            <a:r>
              <a:rPr lang="en-US" sz="1200" spc="-35" dirty="0">
                <a:latin typeface="Arial"/>
                <a:cs typeface="Arial"/>
              </a:rPr>
              <a:t> </a:t>
            </a:r>
            <a:r>
              <a:rPr lang="en-US" sz="1200" dirty="0">
                <a:latin typeface="Arial"/>
                <a:cs typeface="Arial"/>
              </a:rPr>
              <a:t>the</a:t>
            </a:r>
            <a:r>
              <a:rPr lang="en-US" sz="1200" spc="-45" dirty="0">
                <a:latin typeface="Arial"/>
                <a:cs typeface="Arial"/>
              </a:rPr>
              <a:t> </a:t>
            </a:r>
            <a:r>
              <a:rPr lang="en-US" sz="1200" dirty="0">
                <a:latin typeface="Arial"/>
                <a:cs typeface="Arial"/>
              </a:rPr>
              <a:t>local</a:t>
            </a:r>
            <a:r>
              <a:rPr lang="en-US" sz="1200" spc="-20" dirty="0">
                <a:latin typeface="Arial"/>
                <a:cs typeface="Arial"/>
              </a:rPr>
              <a:t> </a:t>
            </a:r>
            <a:r>
              <a:rPr lang="en-US" sz="1200" dirty="0">
                <a:latin typeface="Arial"/>
                <a:cs typeface="Arial"/>
              </a:rPr>
              <a:t>OData</a:t>
            </a:r>
            <a:r>
              <a:rPr lang="en-US" sz="1200" spc="-35" dirty="0">
                <a:latin typeface="Arial"/>
                <a:cs typeface="Arial"/>
              </a:rPr>
              <a:t> </a:t>
            </a:r>
            <a:r>
              <a:rPr lang="en-US" sz="1200" spc="-10" dirty="0">
                <a:latin typeface="Arial"/>
                <a:cs typeface="Arial"/>
              </a:rPr>
              <a:t>service</a:t>
            </a:r>
            <a:endParaRPr lang="en-US" sz="1200" dirty="0">
              <a:latin typeface="Arial"/>
              <a:cs typeface="Arial"/>
            </a:endParaRPr>
          </a:p>
          <a:p>
            <a:endParaRPr lang="de-DE" dirty="0"/>
          </a:p>
        </p:txBody>
      </p:sp>
      <p:sp>
        <p:nvSpPr>
          <p:cNvPr id="4" name="Foliennummernplatzhalter 3"/>
          <p:cNvSpPr>
            <a:spLocks noGrp="1"/>
          </p:cNvSpPr>
          <p:nvPr>
            <p:ph type="sldNum" sz="quarter" idx="5"/>
          </p:nvPr>
        </p:nvSpPr>
        <p:spPr/>
        <p:txBody>
          <a:bodyPr/>
          <a:lstStyle/>
          <a:p>
            <a:fld id="{609B6B1F-E26A-4625-8D10-76CEED6060F4}" type="slidenum">
              <a:rPr lang="de-DE" smtClean="0"/>
              <a:t>14</a:t>
            </a:fld>
            <a:endParaRPr lang="de-DE"/>
          </a:p>
        </p:txBody>
      </p:sp>
    </p:spTree>
    <p:extLst>
      <p:ext uri="{BB962C8B-B14F-4D97-AF65-F5344CB8AC3E}">
        <p14:creationId xmlns:p14="http://schemas.microsoft.com/office/powerpoint/2010/main" val="1110779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Teste ob du eine weitere View auf deine Custom Entity setzen kannst (</a:t>
            </a:r>
            <a:r>
              <a:rPr lang="de-DE" dirty="0" err="1"/>
              <a:t>as</a:t>
            </a:r>
            <a:r>
              <a:rPr lang="de-DE" dirty="0"/>
              <a:t> </a:t>
            </a:r>
            <a:r>
              <a:rPr lang="de-DE" dirty="0" err="1"/>
              <a:t>select</a:t>
            </a:r>
            <a:r>
              <a:rPr lang="de-DE" dirty="0"/>
              <a:t> ...).**</a:t>
            </a:r>
          </a:p>
          <a:p>
            <a:endParaRPr lang="de-DE" dirty="0"/>
          </a:p>
          <a:p>
            <a:r>
              <a:rPr lang="de-DE" dirty="0"/>
              <a:t>Nein, auf eine Custom Entity, die durch `@</a:t>
            </a:r>
            <a:r>
              <a:rPr lang="de-DE" dirty="0" err="1"/>
              <a:t>ObjectModel.query.implementedBy</a:t>
            </a:r>
            <a:r>
              <a:rPr lang="de-DE" dirty="0"/>
              <a:t>: 'ABAP:...'` definiert ist, kann man nicht direkt mit einer weiteren CDS View (mittels `</a:t>
            </a:r>
            <a:r>
              <a:rPr lang="de-DE" dirty="0" err="1"/>
              <a:t>as</a:t>
            </a:r>
            <a:r>
              <a:rPr lang="de-DE" dirty="0"/>
              <a:t> </a:t>
            </a:r>
            <a:r>
              <a:rPr lang="de-DE" dirty="0" err="1"/>
              <a:t>select</a:t>
            </a:r>
            <a:r>
              <a:rPr lang="de-DE" dirty="0"/>
              <a:t> from ...`) zugreifen. Der Grund dafür ist, dass die Datenbereitstellung und -logik direkt in der ABAP-Klasse (`ZCL_FLIGHTS` in diesem Fall) implementiert sind, anstatt durch eine SQL-basierte Definition in der CDS View selbst.</a:t>
            </a:r>
          </a:p>
          <a:p>
            <a:endParaRPr lang="de-DE" dirty="0"/>
          </a:p>
          <a:p>
            <a:r>
              <a:rPr lang="de-DE" dirty="0"/>
              <a:t>2.) Falls es nicht möglich ist, was könnte eine Lösung sein, um trotzdem Assoziationen hinzuzufügen?**</a:t>
            </a:r>
          </a:p>
          <a:p>
            <a:endParaRPr lang="de-DE" dirty="0"/>
          </a:p>
          <a:p>
            <a:r>
              <a:rPr lang="de-DE" dirty="0"/>
              <a:t>Eine Lösung, um Assoziationen zu einer solchen Custom Entity hinzuzufügen, besteht darin, die Assoziationen innerhalb der ABAP-Klasse zu implementieren, die die Daten für die Custom Entity bereitstellt. Dies kann durch das Hinzufügen von entsprechenden Navigationseigenschaften in der Datenstruktur, die von der Klasse zurückgegeben wird, erreicht werden. Alternativ kann man eine separate CDS View erstellen, die auf die ursprünglichen Datenquellen (Tabellen oder Standard-CDS Views) zugreift, auf denen die Custom Entity basiert, und dort Assoziationen definieren.</a:t>
            </a:r>
          </a:p>
          <a:p>
            <a:endParaRPr lang="de-DE" dirty="0"/>
          </a:p>
          <a:p>
            <a:r>
              <a:rPr lang="de-DE" dirty="0"/>
              <a:t>3.) Wäre eine </a:t>
            </a:r>
            <a:r>
              <a:rPr lang="de-DE" dirty="0" err="1"/>
              <a:t>managed</a:t>
            </a:r>
            <a:r>
              <a:rPr lang="de-DE" dirty="0"/>
              <a:t> oder </a:t>
            </a:r>
            <a:r>
              <a:rPr lang="de-DE" dirty="0" err="1"/>
              <a:t>unmanaged</a:t>
            </a:r>
            <a:r>
              <a:rPr lang="de-DE" dirty="0"/>
              <a:t> </a:t>
            </a:r>
            <a:r>
              <a:rPr lang="de-DE" dirty="0" err="1"/>
              <a:t>Behavior</a:t>
            </a:r>
            <a:r>
              <a:rPr lang="de-DE" dirty="0"/>
              <a:t> möglich? Was könnte fehlen?**</a:t>
            </a:r>
          </a:p>
          <a:p>
            <a:endParaRPr lang="de-DE" dirty="0"/>
          </a:p>
          <a:p>
            <a:r>
              <a:rPr lang="de-DE" dirty="0"/>
              <a:t>- </a:t>
            </a:r>
            <a:r>
              <a:rPr lang="de-DE" dirty="0" err="1"/>
              <a:t>Managed</a:t>
            </a:r>
            <a:r>
              <a:rPr lang="de-DE" dirty="0"/>
              <a:t> </a:t>
            </a:r>
            <a:r>
              <a:rPr lang="de-DE" dirty="0" err="1"/>
              <a:t>Behavior</a:t>
            </a:r>
            <a:r>
              <a:rPr lang="de-DE" dirty="0"/>
              <a:t>: Für eine </a:t>
            </a:r>
            <a:r>
              <a:rPr lang="de-DE" dirty="0" err="1"/>
              <a:t>Managed</a:t>
            </a:r>
            <a:r>
              <a:rPr lang="de-DE" dirty="0"/>
              <a:t> </a:t>
            </a:r>
            <a:r>
              <a:rPr lang="de-DE" dirty="0" err="1"/>
              <a:t>Behavior</a:t>
            </a:r>
            <a:r>
              <a:rPr lang="de-DE" dirty="0"/>
              <a:t> Implementation, bei der das Framework einen Teil der CRUD-Operationen automatisch handhabt, fehlen in der Definition der Custom Entity spezifische </a:t>
            </a:r>
            <a:r>
              <a:rPr lang="de-DE" dirty="0" err="1"/>
              <a:t>Annotations</a:t>
            </a:r>
            <a:r>
              <a:rPr lang="de-DE" dirty="0"/>
              <a:t>, die das Framework über die zu verwendenden Schlüssel und das Management der Entität informieren. Da die Datenbereitstellung und Logik in einer ABAP-Klasse implementiert sind, wäre eine </a:t>
            </a:r>
            <a:r>
              <a:rPr lang="de-DE" dirty="0" err="1"/>
              <a:t>Managed</a:t>
            </a:r>
            <a:r>
              <a:rPr lang="de-DE" dirty="0"/>
              <a:t> </a:t>
            </a:r>
            <a:r>
              <a:rPr lang="de-DE" dirty="0" err="1"/>
              <a:t>Behavior</a:t>
            </a:r>
            <a:r>
              <a:rPr lang="de-DE" dirty="0"/>
              <a:t> Implementation hier nicht direkt anwendbar, es sei denn, die Klasse selbst nutzt Frameworks oder Techniken, die ähnliche Automatismen bieten.</a:t>
            </a:r>
          </a:p>
          <a:p>
            <a:endParaRPr lang="de-DE" dirty="0"/>
          </a:p>
          <a:p>
            <a:r>
              <a:rPr lang="de-DE" dirty="0"/>
              <a:t>- </a:t>
            </a:r>
            <a:r>
              <a:rPr lang="de-DE" dirty="0" err="1"/>
              <a:t>Unmanaged</a:t>
            </a:r>
            <a:r>
              <a:rPr lang="de-DE" dirty="0"/>
              <a:t> </a:t>
            </a:r>
            <a:r>
              <a:rPr lang="de-DE" dirty="0" err="1"/>
              <a:t>Behavior</a:t>
            </a:r>
            <a:r>
              <a:rPr lang="de-DE" dirty="0"/>
              <a:t>: Eine </a:t>
            </a:r>
            <a:r>
              <a:rPr lang="de-DE" dirty="0" err="1"/>
              <a:t>Unmanaged</a:t>
            </a:r>
            <a:r>
              <a:rPr lang="de-DE" dirty="0"/>
              <a:t> </a:t>
            </a:r>
            <a:r>
              <a:rPr lang="de-DE" dirty="0" err="1"/>
              <a:t>Behavior</a:t>
            </a:r>
            <a:r>
              <a:rPr lang="de-DE" dirty="0"/>
              <a:t> Implementation, bei der der Entwickler die vollständige Kontrolle über die Implementierung der CRUD-Operationen hat, ist möglich und in diesem Fall erforderlich. Die Implementierung der Geschäftslogik und der Datenmanipulation erfolgt vollständig in der ABAP-Klasse `ZCL_FLIGHTS`. Für eine solche Implementierung müssen die entsprechenden Methoden in der </a:t>
            </a:r>
            <a:r>
              <a:rPr lang="de-DE" dirty="0" err="1"/>
              <a:t>Behavior</a:t>
            </a:r>
            <a:r>
              <a:rPr lang="de-DE" dirty="0"/>
              <a:t> Definition Class definiert und implementiert werden, die dann die Operationen auf die Daten, wie sie von der ABAP-Klasse bereitgestellt werden, ausführen.</a:t>
            </a:r>
          </a:p>
          <a:p>
            <a:endParaRPr lang="de-DE" dirty="0"/>
          </a:p>
          <a:p>
            <a:r>
              <a:rPr lang="de-DE" dirty="0"/>
              <a:t>Zusammenfassend lässt sich sagen, dass für die gegebene Custom Entity eine </a:t>
            </a:r>
            <a:r>
              <a:rPr lang="de-DE" dirty="0" err="1"/>
              <a:t>unmanaged</a:t>
            </a:r>
            <a:r>
              <a:rPr lang="de-DE" dirty="0"/>
              <a:t> </a:t>
            </a:r>
            <a:r>
              <a:rPr lang="de-DE" dirty="0" err="1"/>
              <a:t>Behavior</a:t>
            </a:r>
            <a:r>
              <a:rPr lang="de-DE" dirty="0"/>
              <a:t> Implementation erforderlich und möglich ist, da die Datenbereitstellung und Geschäftslogik außerhalb des CDS-View-Mechanismus in einer ABAP-Klasse implementiert sind.</a:t>
            </a:r>
          </a:p>
        </p:txBody>
      </p:sp>
      <p:sp>
        <p:nvSpPr>
          <p:cNvPr id="4" name="Foliennummernplatzhalter 3"/>
          <p:cNvSpPr>
            <a:spLocks noGrp="1"/>
          </p:cNvSpPr>
          <p:nvPr>
            <p:ph type="sldNum" sz="quarter" idx="5"/>
          </p:nvPr>
        </p:nvSpPr>
        <p:spPr/>
        <p:txBody>
          <a:bodyPr/>
          <a:lstStyle/>
          <a:p>
            <a:fld id="{609B6B1F-E26A-4625-8D10-76CEED6060F4}" type="slidenum">
              <a:rPr lang="de-DE" smtClean="0"/>
              <a:t>17</a:t>
            </a:fld>
            <a:endParaRPr lang="de-DE"/>
          </a:p>
        </p:txBody>
      </p:sp>
    </p:spTree>
    <p:extLst>
      <p:ext uri="{BB962C8B-B14F-4D97-AF65-F5344CB8AC3E}">
        <p14:creationId xmlns:p14="http://schemas.microsoft.com/office/powerpoint/2010/main" val="386956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D6D68D-3403-1E2D-22DA-25F33C1438D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87B4888-0679-7A3B-956A-2774611172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8D6E965-DC1C-9205-9C4F-739DC568C55F}"/>
              </a:ext>
            </a:extLst>
          </p:cNvPr>
          <p:cNvSpPr>
            <a:spLocks noGrp="1"/>
          </p:cNvSpPr>
          <p:nvPr>
            <p:ph type="dt" sz="half" idx="10"/>
          </p:nvPr>
        </p:nvSpPr>
        <p:spPr/>
        <p:txBody>
          <a:bodyPr/>
          <a:lstStyle/>
          <a:p>
            <a:fld id="{1EE7CC53-6A22-BC4E-ADFB-0DE909C6A200}" type="datetimeFigureOut">
              <a:rPr lang="de-DE" smtClean="0"/>
              <a:t>03.07.2024</a:t>
            </a:fld>
            <a:endParaRPr lang="de-DE"/>
          </a:p>
        </p:txBody>
      </p:sp>
      <p:sp>
        <p:nvSpPr>
          <p:cNvPr id="5" name="Fußzeilenplatzhalter 4">
            <a:extLst>
              <a:ext uri="{FF2B5EF4-FFF2-40B4-BE49-F238E27FC236}">
                <a16:creationId xmlns:a16="http://schemas.microsoft.com/office/drawing/2014/main" id="{B137F2E6-2D24-38B0-A591-D91A2BB43EA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5F8363-D095-5F44-ECE4-0A729DD99F82}"/>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95052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63B83E-6CDA-2C6F-34DD-BD946BF9B04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5C73300-01C2-28C6-1D69-13C0681D9E9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F90B14E-B9AC-141A-16CA-159CEC676812}"/>
              </a:ext>
            </a:extLst>
          </p:cNvPr>
          <p:cNvSpPr>
            <a:spLocks noGrp="1"/>
          </p:cNvSpPr>
          <p:nvPr>
            <p:ph type="dt" sz="half" idx="10"/>
          </p:nvPr>
        </p:nvSpPr>
        <p:spPr/>
        <p:txBody>
          <a:bodyPr/>
          <a:lstStyle/>
          <a:p>
            <a:fld id="{1EE7CC53-6A22-BC4E-ADFB-0DE909C6A200}" type="datetimeFigureOut">
              <a:rPr lang="de-DE" smtClean="0"/>
              <a:t>03.07.2024</a:t>
            </a:fld>
            <a:endParaRPr lang="de-DE"/>
          </a:p>
        </p:txBody>
      </p:sp>
      <p:sp>
        <p:nvSpPr>
          <p:cNvPr id="5" name="Fußzeilenplatzhalter 4">
            <a:extLst>
              <a:ext uri="{FF2B5EF4-FFF2-40B4-BE49-F238E27FC236}">
                <a16:creationId xmlns:a16="http://schemas.microsoft.com/office/drawing/2014/main" id="{ED38A686-6344-38C6-E34C-2A178312A02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78DBCD2-5440-159F-E511-B07287A6E965}"/>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274024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18BA7D8-7645-B6BE-06CD-994D4412158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10E1758-CAE7-AE2B-ABA1-8BA7BB8AC9C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9D2F4B3-2EA2-F2C7-3615-B08E55B15AFD}"/>
              </a:ext>
            </a:extLst>
          </p:cNvPr>
          <p:cNvSpPr>
            <a:spLocks noGrp="1"/>
          </p:cNvSpPr>
          <p:nvPr>
            <p:ph type="dt" sz="half" idx="10"/>
          </p:nvPr>
        </p:nvSpPr>
        <p:spPr/>
        <p:txBody>
          <a:bodyPr/>
          <a:lstStyle/>
          <a:p>
            <a:fld id="{1EE7CC53-6A22-BC4E-ADFB-0DE909C6A200}" type="datetimeFigureOut">
              <a:rPr lang="de-DE" smtClean="0"/>
              <a:t>03.07.2024</a:t>
            </a:fld>
            <a:endParaRPr lang="de-DE"/>
          </a:p>
        </p:txBody>
      </p:sp>
      <p:sp>
        <p:nvSpPr>
          <p:cNvPr id="5" name="Fußzeilenplatzhalter 4">
            <a:extLst>
              <a:ext uri="{FF2B5EF4-FFF2-40B4-BE49-F238E27FC236}">
                <a16:creationId xmlns:a16="http://schemas.microsoft.com/office/drawing/2014/main" id="{A0601AF2-5529-9F71-75A1-9A59C9421F0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9FF4A24-34F3-CBC0-9D68-BD09A22CAF51}"/>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195921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B1A9B4-3EBB-E7F1-ADB3-19094AF7C3C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284CF1B-9353-C6B7-906B-19515EF600A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D714911-E5B6-0B65-E009-A7E6790FD83F}"/>
              </a:ext>
            </a:extLst>
          </p:cNvPr>
          <p:cNvSpPr>
            <a:spLocks noGrp="1"/>
          </p:cNvSpPr>
          <p:nvPr>
            <p:ph type="dt" sz="half" idx="10"/>
          </p:nvPr>
        </p:nvSpPr>
        <p:spPr/>
        <p:txBody>
          <a:bodyPr/>
          <a:lstStyle/>
          <a:p>
            <a:fld id="{1EE7CC53-6A22-BC4E-ADFB-0DE909C6A200}" type="datetimeFigureOut">
              <a:rPr lang="de-DE" smtClean="0"/>
              <a:t>03.07.2024</a:t>
            </a:fld>
            <a:endParaRPr lang="de-DE"/>
          </a:p>
        </p:txBody>
      </p:sp>
      <p:sp>
        <p:nvSpPr>
          <p:cNvPr id="5" name="Fußzeilenplatzhalter 4">
            <a:extLst>
              <a:ext uri="{FF2B5EF4-FFF2-40B4-BE49-F238E27FC236}">
                <a16:creationId xmlns:a16="http://schemas.microsoft.com/office/drawing/2014/main" id="{24736386-D772-4B3A-3BBA-A3053CE12C2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6F7D766-9777-AFD9-EF22-03BD9E7C0A43}"/>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393544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6F928D-87EE-51CC-507A-C1E91396D96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32A030C-0DA6-7893-7BF5-357CC33CCB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3DFF539-81EA-8E85-A3C9-DE83EE133BEF}"/>
              </a:ext>
            </a:extLst>
          </p:cNvPr>
          <p:cNvSpPr>
            <a:spLocks noGrp="1"/>
          </p:cNvSpPr>
          <p:nvPr>
            <p:ph type="dt" sz="half" idx="10"/>
          </p:nvPr>
        </p:nvSpPr>
        <p:spPr/>
        <p:txBody>
          <a:bodyPr/>
          <a:lstStyle/>
          <a:p>
            <a:fld id="{1EE7CC53-6A22-BC4E-ADFB-0DE909C6A200}" type="datetimeFigureOut">
              <a:rPr lang="de-DE" smtClean="0"/>
              <a:t>03.07.2024</a:t>
            </a:fld>
            <a:endParaRPr lang="de-DE"/>
          </a:p>
        </p:txBody>
      </p:sp>
      <p:sp>
        <p:nvSpPr>
          <p:cNvPr id="5" name="Fußzeilenplatzhalter 4">
            <a:extLst>
              <a:ext uri="{FF2B5EF4-FFF2-40B4-BE49-F238E27FC236}">
                <a16:creationId xmlns:a16="http://schemas.microsoft.com/office/drawing/2014/main" id="{E1A2FF61-6B4E-5714-A72B-2E15891D43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85B3D45-49AA-7A83-BB34-0DDEF26F7B35}"/>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497232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1809BB-F164-5DD8-2C3A-3ABCD2404AF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EF2E723-1129-07A0-0D0A-2C0B5AA01A15}"/>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D4AE25E-E48A-8736-6A7D-B80E1D5B233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F8AD55A-4720-21E5-0E66-4E2E2EDDD9F4}"/>
              </a:ext>
            </a:extLst>
          </p:cNvPr>
          <p:cNvSpPr>
            <a:spLocks noGrp="1"/>
          </p:cNvSpPr>
          <p:nvPr>
            <p:ph type="dt" sz="half" idx="10"/>
          </p:nvPr>
        </p:nvSpPr>
        <p:spPr/>
        <p:txBody>
          <a:bodyPr/>
          <a:lstStyle/>
          <a:p>
            <a:fld id="{1EE7CC53-6A22-BC4E-ADFB-0DE909C6A200}" type="datetimeFigureOut">
              <a:rPr lang="de-DE" smtClean="0"/>
              <a:t>03.07.2024</a:t>
            </a:fld>
            <a:endParaRPr lang="de-DE"/>
          </a:p>
        </p:txBody>
      </p:sp>
      <p:sp>
        <p:nvSpPr>
          <p:cNvPr id="6" name="Fußzeilenplatzhalter 5">
            <a:extLst>
              <a:ext uri="{FF2B5EF4-FFF2-40B4-BE49-F238E27FC236}">
                <a16:creationId xmlns:a16="http://schemas.microsoft.com/office/drawing/2014/main" id="{42A27FD9-99DC-FAE6-E925-67ED7373726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02B3341-F1D8-A59F-36CD-6C2A034481BB}"/>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61465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C2E76-48AD-0430-092F-8C583CA9E99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8FAEBAF-B158-CA76-0F8A-585DBC2EC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CD2AAB7-3AAE-7252-CCD7-4ADE4948D49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397DB47-8F1E-FAC0-579A-086CF7EDD5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09E84C-7F1D-5067-EB08-24DB3032737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5754231-E8F9-E88E-A05B-C9AAAAB8F4D4}"/>
              </a:ext>
            </a:extLst>
          </p:cNvPr>
          <p:cNvSpPr>
            <a:spLocks noGrp="1"/>
          </p:cNvSpPr>
          <p:nvPr>
            <p:ph type="dt" sz="half" idx="10"/>
          </p:nvPr>
        </p:nvSpPr>
        <p:spPr/>
        <p:txBody>
          <a:bodyPr/>
          <a:lstStyle/>
          <a:p>
            <a:fld id="{1EE7CC53-6A22-BC4E-ADFB-0DE909C6A200}" type="datetimeFigureOut">
              <a:rPr lang="de-DE" smtClean="0"/>
              <a:t>03.07.2024</a:t>
            </a:fld>
            <a:endParaRPr lang="de-DE"/>
          </a:p>
        </p:txBody>
      </p:sp>
      <p:sp>
        <p:nvSpPr>
          <p:cNvPr id="8" name="Fußzeilenplatzhalter 7">
            <a:extLst>
              <a:ext uri="{FF2B5EF4-FFF2-40B4-BE49-F238E27FC236}">
                <a16:creationId xmlns:a16="http://schemas.microsoft.com/office/drawing/2014/main" id="{8F74BDB4-6EBA-FFC1-8614-1A6A88BC6C1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D03CFC6-55C4-3EFB-9BCE-436DD588D06A}"/>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276033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37F845-4C0B-9177-FA97-3EF2D4BFF0E3}"/>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237ED82-B9B6-EF75-FE2E-F3D64B70F229}"/>
              </a:ext>
            </a:extLst>
          </p:cNvPr>
          <p:cNvSpPr>
            <a:spLocks noGrp="1"/>
          </p:cNvSpPr>
          <p:nvPr>
            <p:ph type="dt" sz="half" idx="10"/>
          </p:nvPr>
        </p:nvSpPr>
        <p:spPr/>
        <p:txBody>
          <a:bodyPr/>
          <a:lstStyle/>
          <a:p>
            <a:fld id="{1EE7CC53-6A22-BC4E-ADFB-0DE909C6A200}" type="datetimeFigureOut">
              <a:rPr lang="de-DE" smtClean="0"/>
              <a:t>03.07.2024</a:t>
            </a:fld>
            <a:endParaRPr lang="de-DE"/>
          </a:p>
        </p:txBody>
      </p:sp>
      <p:sp>
        <p:nvSpPr>
          <p:cNvPr id="4" name="Fußzeilenplatzhalter 3">
            <a:extLst>
              <a:ext uri="{FF2B5EF4-FFF2-40B4-BE49-F238E27FC236}">
                <a16:creationId xmlns:a16="http://schemas.microsoft.com/office/drawing/2014/main" id="{808FD93D-FCD4-1AD2-F8EB-C63CB53D6BC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8BF0E6F-7FA6-3E98-0A02-F1881F8770A1}"/>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107189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C56A979-1F77-E049-26A0-1AD52BB72BF8}"/>
              </a:ext>
            </a:extLst>
          </p:cNvPr>
          <p:cNvSpPr>
            <a:spLocks noGrp="1"/>
          </p:cNvSpPr>
          <p:nvPr>
            <p:ph type="dt" sz="half" idx="10"/>
          </p:nvPr>
        </p:nvSpPr>
        <p:spPr/>
        <p:txBody>
          <a:bodyPr/>
          <a:lstStyle/>
          <a:p>
            <a:fld id="{1EE7CC53-6A22-BC4E-ADFB-0DE909C6A200}" type="datetimeFigureOut">
              <a:rPr lang="de-DE" smtClean="0"/>
              <a:t>03.07.2024</a:t>
            </a:fld>
            <a:endParaRPr lang="de-DE"/>
          </a:p>
        </p:txBody>
      </p:sp>
      <p:sp>
        <p:nvSpPr>
          <p:cNvPr id="3" name="Fußzeilenplatzhalter 2">
            <a:extLst>
              <a:ext uri="{FF2B5EF4-FFF2-40B4-BE49-F238E27FC236}">
                <a16:creationId xmlns:a16="http://schemas.microsoft.com/office/drawing/2014/main" id="{FF738CF0-7BC3-61CB-C998-018B0E80642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0D7C933-21E2-3FD4-2C09-8C2245E3B40C}"/>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1025685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81398B-A679-367C-2566-A09ECDA7DCE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E8040F3-0458-9190-9F31-E6353024DF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CF172B3-2825-586A-97A7-2006BB588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8ECBDDE-46F3-2BDC-52DE-BC0BB505EDCA}"/>
              </a:ext>
            </a:extLst>
          </p:cNvPr>
          <p:cNvSpPr>
            <a:spLocks noGrp="1"/>
          </p:cNvSpPr>
          <p:nvPr>
            <p:ph type="dt" sz="half" idx="10"/>
          </p:nvPr>
        </p:nvSpPr>
        <p:spPr/>
        <p:txBody>
          <a:bodyPr/>
          <a:lstStyle/>
          <a:p>
            <a:fld id="{1EE7CC53-6A22-BC4E-ADFB-0DE909C6A200}" type="datetimeFigureOut">
              <a:rPr lang="de-DE" smtClean="0"/>
              <a:t>03.07.2024</a:t>
            </a:fld>
            <a:endParaRPr lang="de-DE"/>
          </a:p>
        </p:txBody>
      </p:sp>
      <p:sp>
        <p:nvSpPr>
          <p:cNvPr id="6" name="Fußzeilenplatzhalter 5">
            <a:extLst>
              <a:ext uri="{FF2B5EF4-FFF2-40B4-BE49-F238E27FC236}">
                <a16:creationId xmlns:a16="http://schemas.microsoft.com/office/drawing/2014/main" id="{6A2A991B-5925-FE19-8FEF-F40C90EF50A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FDF7987-F163-2076-A34A-E43035752270}"/>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298372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073C7C-E791-5769-8960-630C2151056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E95CC49-D3A4-3A4A-2E9B-330FD1540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1FB1684-005E-658A-85D6-AD9E41DBE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78BC93C-CB41-5FAB-7977-2D98922B6FD7}"/>
              </a:ext>
            </a:extLst>
          </p:cNvPr>
          <p:cNvSpPr>
            <a:spLocks noGrp="1"/>
          </p:cNvSpPr>
          <p:nvPr>
            <p:ph type="dt" sz="half" idx="10"/>
          </p:nvPr>
        </p:nvSpPr>
        <p:spPr/>
        <p:txBody>
          <a:bodyPr/>
          <a:lstStyle/>
          <a:p>
            <a:fld id="{1EE7CC53-6A22-BC4E-ADFB-0DE909C6A200}" type="datetimeFigureOut">
              <a:rPr lang="de-DE" smtClean="0"/>
              <a:t>03.07.2024</a:t>
            </a:fld>
            <a:endParaRPr lang="de-DE"/>
          </a:p>
        </p:txBody>
      </p:sp>
      <p:sp>
        <p:nvSpPr>
          <p:cNvPr id="6" name="Fußzeilenplatzhalter 5">
            <a:extLst>
              <a:ext uri="{FF2B5EF4-FFF2-40B4-BE49-F238E27FC236}">
                <a16:creationId xmlns:a16="http://schemas.microsoft.com/office/drawing/2014/main" id="{C0A6C291-77D8-C336-1F95-947EFB88C43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83B5977-B9C8-4249-2EF7-500A69762749}"/>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43406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4159EFD-1B6F-5959-68AE-C25BFC6E5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2F447F9-1340-771F-5FE9-B2778C4CED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F17F5B9-62FF-8A3E-EEF4-D3CC5955F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E7CC53-6A22-BC4E-ADFB-0DE909C6A200}" type="datetimeFigureOut">
              <a:rPr lang="de-DE" smtClean="0"/>
              <a:t>03.07.2024</a:t>
            </a:fld>
            <a:endParaRPr lang="de-DE"/>
          </a:p>
        </p:txBody>
      </p:sp>
      <p:sp>
        <p:nvSpPr>
          <p:cNvPr id="5" name="Fußzeilenplatzhalter 4">
            <a:extLst>
              <a:ext uri="{FF2B5EF4-FFF2-40B4-BE49-F238E27FC236}">
                <a16:creationId xmlns:a16="http://schemas.microsoft.com/office/drawing/2014/main" id="{E74237A2-8137-E1D8-C5F3-A675F4338E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068208C0-7ABA-98B0-4B44-43BB76A0C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75371B-984F-D94E-9C6B-55ACE43B64FC}" type="slidenum">
              <a:rPr lang="de-DE" smtClean="0"/>
              <a:t>‹Nr.›</a:t>
            </a:fld>
            <a:endParaRPr lang="de-DE"/>
          </a:p>
        </p:txBody>
      </p:sp>
    </p:spTree>
    <p:extLst>
      <p:ext uri="{BB962C8B-B14F-4D97-AF65-F5344CB8AC3E}">
        <p14:creationId xmlns:p14="http://schemas.microsoft.com/office/powerpoint/2010/main" val="141443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A58E13B-1C15-4DA6-CCEF-BB928C93A5AB}"/>
              </a:ext>
            </a:extLst>
          </p:cNvPr>
          <p:cNvSpPr>
            <a:spLocks noGrp="1"/>
          </p:cNvSpPr>
          <p:nvPr>
            <p:ph type="ctrTitle"/>
          </p:nvPr>
        </p:nvSpPr>
        <p:spPr>
          <a:xfrm>
            <a:off x="838200" y="451381"/>
            <a:ext cx="10512552" cy="4066540"/>
          </a:xfrm>
        </p:spPr>
        <p:txBody>
          <a:bodyPr anchor="b">
            <a:normAutofit/>
          </a:bodyPr>
          <a:lstStyle/>
          <a:p>
            <a:pPr algn="l"/>
            <a:r>
              <a:rPr lang="de-DE" sz="6600" dirty="0" err="1">
                <a:latin typeface="Helvetica" pitchFamily="2" charset="0"/>
              </a:rPr>
              <a:t>Unmanaged</a:t>
            </a:r>
            <a:r>
              <a:rPr lang="de-DE" sz="6600" dirty="0">
                <a:latin typeface="Helvetica" pitchFamily="2" charset="0"/>
              </a:rPr>
              <a:t> Query</a:t>
            </a:r>
          </a:p>
        </p:txBody>
      </p:sp>
      <p:sp>
        <p:nvSpPr>
          <p:cNvPr id="3" name="Untertitel 2">
            <a:extLst>
              <a:ext uri="{FF2B5EF4-FFF2-40B4-BE49-F238E27FC236}">
                <a16:creationId xmlns:a16="http://schemas.microsoft.com/office/drawing/2014/main" id="{3AA96408-C107-74B0-A6A4-97C5302CFA17}"/>
              </a:ext>
            </a:extLst>
          </p:cNvPr>
          <p:cNvSpPr>
            <a:spLocks noGrp="1"/>
          </p:cNvSpPr>
          <p:nvPr>
            <p:ph type="subTitle" idx="1"/>
          </p:nvPr>
        </p:nvSpPr>
        <p:spPr>
          <a:xfrm>
            <a:off x="838199" y="4983276"/>
            <a:ext cx="10512552" cy="1126680"/>
          </a:xfrm>
        </p:spPr>
        <p:txBody>
          <a:bodyPr>
            <a:normAutofit/>
          </a:bodyPr>
          <a:lstStyle/>
          <a:p>
            <a:pPr algn="l"/>
            <a:endParaRPr lang="de-DE"/>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98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44D0FA-97E2-F4E7-C22D-AA6B7BCC1D5E}"/>
              </a:ext>
            </a:extLst>
          </p:cNvPr>
          <p:cNvSpPr>
            <a:spLocks noGrp="1"/>
          </p:cNvSpPr>
          <p:nvPr>
            <p:ph type="title"/>
          </p:nvPr>
        </p:nvSpPr>
        <p:spPr>
          <a:xfrm>
            <a:off x="630936" y="639520"/>
            <a:ext cx="3429000" cy="1719072"/>
          </a:xfrm>
        </p:spPr>
        <p:txBody>
          <a:bodyPr anchor="b">
            <a:normAutofit/>
          </a:bodyPr>
          <a:lstStyle/>
          <a:p>
            <a:r>
              <a:rPr lang="de-DE" sz="3800">
                <a:latin typeface="Helvetica" pitchFamily="2" charset="0"/>
              </a:rPr>
              <a:t>Erstellen einer Query Provider Class</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haltsplatzhalter 5">
            <a:extLst>
              <a:ext uri="{FF2B5EF4-FFF2-40B4-BE49-F238E27FC236}">
                <a16:creationId xmlns:a16="http://schemas.microsoft.com/office/drawing/2014/main" id="{A8B49D27-81F0-303A-1F8F-44A8D0DA7C2B}"/>
              </a:ext>
            </a:extLst>
          </p:cNvPr>
          <p:cNvSpPr>
            <a:spLocks noGrp="1"/>
          </p:cNvSpPr>
          <p:nvPr>
            <p:ph idx="1"/>
          </p:nvPr>
        </p:nvSpPr>
        <p:spPr>
          <a:xfrm>
            <a:off x="630936" y="2807208"/>
            <a:ext cx="3429000" cy="3410712"/>
          </a:xfrm>
        </p:spPr>
        <p:txBody>
          <a:bodyPr anchor="t">
            <a:normAutofit/>
          </a:bodyPr>
          <a:lstStyle/>
          <a:p>
            <a:r>
              <a:rPr lang="de-DE" sz="2200" i="1">
                <a:latin typeface="Helvetica" pitchFamily="2" charset="0"/>
              </a:rPr>
              <a:t>Interface if_rap_query_provider</a:t>
            </a:r>
          </a:p>
          <a:p>
            <a:endParaRPr lang="de-DE" sz="2200"/>
          </a:p>
        </p:txBody>
      </p:sp>
      <p:pic>
        <p:nvPicPr>
          <p:cNvPr id="7" name="Grafik 6">
            <a:extLst>
              <a:ext uri="{FF2B5EF4-FFF2-40B4-BE49-F238E27FC236}">
                <a16:creationId xmlns:a16="http://schemas.microsoft.com/office/drawing/2014/main" id="{2EFF65B8-5972-4745-2C3F-23944C46F0E8}"/>
              </a:ext>
            </a:extLst>
          </p:cNvPr>
          <p:cNvPicPr>
            <a:picLocks noChangeAspect="1"/>
          </p:cNvPicPr>
          <p:nvPr/>
        </p:nvPicPr>
        <p:blipFill>
          <a:blip r:embed="rId3"/>
          <a:stretch>
            <a:fillRect/>
          </a:stretch>
        </p:blipFill>
        <p:spPr>
          <a:xfrm>
            <a:off x="4786013" y="640080"/>
            <a:ext cx="6640285" cy="5577840"/>
          </a:xfrm>
          <a:prstGeom prst="rect">
            <a:avLst/>
          </a:prstGeom>
        </p:spPr>
      </p:pic>
    </p:spTree>
    <p:extLst>
      <p:ext uri="{BB962C8B-B14F-4D97-AF65-F5344CB8AC3E}">
        <p14:creationId xmlns:p14="http://schemas.microsoft.com/office/powerpoint/2010/main" val="1055560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EEB3B3A1-55EF-117C-A09F-69F361AA8253}"/>
              </a:ext>
            </a:extLst>
          </p:cNvPr>
          <p:cNvSpPr>
            <a:spLocks noGrp="1"/>
          </p:cNvSpPr>
          <p:nvPr>
            <p:ph type="title"/>
          </p:nvPr>
        </p:nvSpPr>
        <p:spPr>
          <a:xfrm>
            <a:off x="630936" y="457200"/>
            <a:ext cx="4343400" cy="1929384"/>
          </a:xfrm>
        </p:spPr>
        <p:txBody>
          <a:bodyPr anchor="ctr">
            <a:normAutofit/>
          </a:bodyPr>
          <a:lstStyle/>
          <a:p>
            <a:r>
              <a:rPr lang="de-DE" sz="4800"/>
              <a:t>Erstellen einer Custom Entity</a:t>
            </a:r>
          </a:p>
        </p:txBody>
      </p:sp>
      <p:sp>
        <p:nvSpPr>
          <p:cNvPr id="2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BFF87FA6-5467-266D-602E-364DDAA78DFD}"/>
              </a:ext>
            </a:extLst>
          </p:cNvPr>
          <p:cNvPicPr>
            <a:picLocks noChangeAspect="1"/>
          </p:cNvPicPr>
          <p:nvPr/>
        </p:nvPicPr>
        <p:blipFill>
          <a:blip r:embed="rId3"/>
          <a:stretch>
            <a:fillRect/>
          </a:stretch>
        </p:blipFill>
        <p:spPr>
          <a:xfrm>
            <a:off x="5522974" y="1421892"/>
            <a:ext cx="5210902" cy="5068007"/>
          </a:xfrm>
          <a:prstGeom prst="rect">
            <a:avLst/>
          </a:prstGeom>
        </p:spPr>
      </p:pic>
    </p:spTree>
    <p:extLst>
      <p:ext uri="{BB962C8B-B14F-4D97-AF65-F5344CB8AC3E}">
        <p14:creationId xmlns:p14="http://schemas.microsoft.com/office/powerpoint/2010/main" val="2028158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EEB3B3A1-55EF-117C-A09F-69F361AA8253}"/>
              </a:ext>
            </a:extLst>
          </p:cNvPr>
          <p:cNvSpPr>
            <a:spLocks noGrp="1"/>
          </p:cNvSpPr>
          <p:nvPr>
            <p:ph type="title"/>
          </p:nvPr>
        </p:nvSpPr>
        <p:spPr>
          <a:xfrm>
            <a:off x="630936" y="457200"/>
            <a:ext cx="4343400" cy="1929384"/>
          </a:xfrm>
        </p:spPr>
        <p:txBody>
          <a:bodyPr anchor="ctr">
            <a:normAutofit/>
          </a:bodyPr>
          <a:lstStyle/>
          <a:p>
            <a:r>
              <a:rPr lang="de-DE" sz="4800"/>
              <a:t>Erstellen einer Custom Entity</a:t>
            </a:r>
          </a:p>
        </p:txBody>
      </p:sp>
      <p:sp>
        <p:nvSpPr>
          <p:cNvPr id="2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haltsplatzhalter 5">
            <a:extLst>
              <a:ext uri="{FF2B5EF4-FFF2-40B4-BE49-F238E27FC236}">
                <a16:creationId xmlns:a16="http://schemas.microsoft.com/office/drawing/2014/main" id="{C400ECB4-BAAD-3151-7226-9E6C0CD052A6}"/>
              </a:ext>
            </a:extLst>
          </p:cNvPr>
          <p:cNvSpPr>
            <a:spLocks noGrp="1"/>
          </p:cNvSpPr>
          <p:nvPr>
            <p:ph idx="1"/>
          </p:nvPr>
        </p:nvSpPr>
        <p:spPr>
          <a:xfrm>
            <a:off x="5541263" y="457200"/>
            <a:ext cx="6007608" cy="1929384"/>
          </a:xfrm>
        </p:spPr>
        <p:txBody>
          <a:bodyPr anchor="ctr">
            <a:normAutofit/>
          </a:bodyPr>
          <a:lstStyle/>
          <a:p>
            <a:r>
              <a:rPr lang="de-DE" sz="2200" dirty="0"/>
              <a:t>Neue Annotation: </a:t>
            </a:r>
            <a:r>
              <a:rPr lang="de-DE" sz="2200" dirty="0" err="1"/>
              <a:t>implementedBy</a:t>
            </a:r>
            <a:r>
              <a:rPr lang="de-DE" sz="2200" dirty="0"/>
              <a:t>: ‚ABAP_ZCL_FLIEGHTS‘ - ABAP Klasse ZCL_FLIGHTS</a:t>
            </a:r>
          </a:p>
        </p:txBody>
      </p:sp>
      <p:pic>
        <p:nvPicPr>
          <p:cNvPr id="8" name="Grafik 7">
            <a:extLst>
              <a:ext uri="{FF2B5EF4-FFF2-40B4-BE49-F238E27FC236}">
                <a16:creationId xmlns:a16="http://schemas.microsoft.com/office/drawing/2014/main" id="{69F232B7-0E94-B360-72BE-AE4D5E7089FE}"/>
              </a:ext>
            </a:extLst>
          </p:cNvPr>
          <p:cNvPicPr>
            <a:picLocks noChangeAspect="1"/>
          </p:cNvPicPr>
          <p:nvPr/>
        </p:nvPicPr>
        <p:blipFill>
          <a:blip r:embed="rId3"/>
          <a:stretch>
            <a:fillRect/>
          </a:stretch>
        </p:blipFill>
        <p:spPr>
          <a:xfrm>
            <a:off x="1774813" y="2569464"/>
            <a:ext cx="2851174" cy="3678936"/>
          </a:xfrm>
          <a:prstGeom prst="rect">
            <a:avLst/>
          </a:prstGeom>
        </p:spPr>
      </p:pic>
      <p:pic>
        <p:nvPicPr>
          <p:cNvPr id="7" name="Grafik 6">
            <a:extLst>
              <a:ext uri="{FF2B5EF4-FFF2-40B4-BE49-F238E27FC236}">
                <a16:creationId xmlns:a16="http://schemas.microsoft.com/office/drawing/2014/main" id="{8C64605E-AB01-3AE4-E7A9-E6901B99DDFC}"/>
              </a:ext>
            </a:extLst>
          </p:cNvPr>
          <p:cNvPicPr>
            <a:picLocks noChangeAspect="1"/>
          </p:cNvPicPr>
          <p:nvPr/>
        </p:nvPicPr>
        <p:blipFill>
          <a:blip r:embed="rId4"/>
          <a:stretch>
            <a:fillRect/>
          </a:stretch>
        </p:blipFill>
        <p:spPr>
          <a:xfrm>
            <a:off x="6254496" y="3786934"/>
            <a:ext cx="5468112" cy="1243995"/>
          </a:xfrm>
          <a:prstGeom prst="rect">
            <a:avLst/>
          </a:prstGeom>
        </p:spPr>
      </p:pic>
    </p:spTree>
    <p:extLst>
      <p:ext uri="{BB962C8B-B14F-4D97-AF65-F5344CB8AC3E}">
        <p14:creationId xmlns:p14="http://schemas.microsoft.com/office/powerpoint/2010/main" val="374677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39F489C-697B-2DA2-1F06-2C5F239F8EC1}"/>
              </a:ext>
            </a:extLst>
          </p:cNvPr>
          <p:cNvSpPr>
            <a:spLocks noGrp="1"/>
          </p:cNvSpPr>
          <p:nvPr>
            <p:ph type="ctrTitle"/>
          </p:nvPr>
        </p:nvSpPr>
        <p:spPr>
          <a:xfrm>
            <a:off x="838200" y="451381"/>
            <a:ext cx="10512552" cy="4066540"/>
          </a:xfrm>
        </p:spPr>
        <p:txBody>
          <a:bodyPr anchor="b">
            <a:normAutofit/>
          </a:bodyPr>
          <a:lstStyle/>
          <a:p>
            <a:pPr algn="l"/>
            <a:r>
              <a:rPr lang="de-DE" sz="6600"/>
              <a:t>Übung</a:t>
            </a:r>
          </a:p>
        </p:txBody>
      </p:sp>
      <p:sp>
        <p:nvSpPr>
          <p:cNvPr id="3" name="Untertitel 2">
            <a:extLst>
              <a:ext uri="{FF2B5EF4-FFF2-40B4-BE49-F238E27FC236}">
                <a16:creationId xmlns:a16="http://schemas.microsoft.com/office/drawing/2014/main" id="{3459310A-DB35-B7D2-AB51-9A9E12F825DF}"/>
              </a:ext>
            </a:extLst>
          </p:cNvPr>
          <p:cNvSpPr>
            <a:spLocks noGrp="1"/>
          </p:cNvSpPr>
          <p:nvPr>
            <p:ph type="subTitle" idx="1"/>
          </p:nvPr>
        </p:nvSpPr>
        <p:spPr>
          <a:xfrm>
            <a:off x="838199" y="4983276"/>
            <a:ext cx="10512552" cy="1126680"/>
          </a:xfrm>
        </p:spPr>
        <p:txBody>
          <a:bodyPr>
            <a:normAutofit/>
          </a:bodyPr>
          <a:lstStyle/>
          <a:p>
            <a:pPr algn="l"/>
            <a:br>
              <a:rPr lang="de-DE" sz="2400" dirty="0"/>
            </a:br>
            <a:r>
              <a:rPr lang="de-DE" sz="2400" dirty="0"/>
              <a:t>Erstelle eine </a:t>
            </a:r>
            <a:r>
              <a:rPr lang="de-DE" sz="2400" dirty="0" err="1"/>
              <a:t>Metadata</a:t>
            </a:r>
            <a:r>
              <a:rPr lang="de-DE" sz="2400" dirty="0"/>
              <a:t> </a:t>
            </a:r>
            <a:r>
              <a:rPr lang="de-DE" dirty="0"/>
              <a:t>E</a:t>
            </a:r>
            <a:r>
              <a:rPr lang="de-DE" sz="2400" dirty="0"/>
              <a:t>xtension für die UI </a:t>
            </a:r>
            <a:r>
              <a:rPr lang="de-DE" sz="2400" dirty="0" err="1"/>
              <a:t>Annotations</a:t>
            </a:r>
            <a:r>
              <a:rPr lang="de-DE" dirty="0"/>
              <a:t> (welche in vorheriger Folie in der Custom Entity aufgelistet sind)</a:t>
            </a:r>
            <a:endParaRPr lang="de-DE" sz="2400" dirty="0"/>
          </a:p>
          <a:p>
            <a:pPr algn="l"/>
            <a:endParaRPr lang="de-DE" dirty="0"/>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01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EEB3B3A1-55EF-117C-A09F-69F361AA8253}"/>
              </a:ext>
            </a:extLst>
          </p:cNvPr>
          <p:cNvSpPr>
            <a:spLocks noGrp="1"/>
          </p:cNvSpPr>
          <p:nvPr>
            <p:ph type="title"/>
          </p:nvPr>
        </p:nvSpPr>
        <p:spPr>
          <a:xfrm>
            <a:off x="630936" y="457200"/>
            <a:ext cx="4343400" cy="1929384"/>
          </a:xfrm>
        </p:spPr>
        <p:txBody>
          <a:bodyPr anchor="ctr">
            <a:normAutofit fontScale="90000"/>
          </a:bodyPr>
          <a:lstStyle/>
          <a:p>
            <a:r>
              <a:rPr lang="de-DE" sz="4800" dirty="0"/>
              <a:t>Erstellen der  Service Definition</a:t>
            </a:r>
          </a:p>
        </p:txBody>
      </p:sp>
      <p:sp>
        <p:nvSpPr>
          <p:cNvPr id="2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nhaltsplatzhalter 3">
            <a:extLst>
              <a:ext uri="{FF2B5EF4-FFF2-40B4-BE49-F238E27FC236}">
                <a16:creationId xmlns:a16="http://schemas.microsoft.com/office/drawing/2014/main" id="{A9A77C01-FB31-380C-519A-F0D96B398377}"/>
              </a:ext>
            </a:extLst>
          </p:cNvPr>
          <p:cNvPicPr>
            <a:picLocks noChangeAspect="1"/>
          </p:cNvPicPr>
          <p:nvPr/>
        </p:nvPicPr>
        <p:blipFill>
          <a:blip r:embed="rId3"/>
          <a:stretch>
            <a:fillRect/>
          </a:stretch>
        </p:blipFill>
        <p:spPr>
          <a:xfrm>
            <a:off x="745843" y="2493981"/>
            <a:ext cx="7214616" cy="4256622"/>
          </a:xfrm>
          <a:prstGeom prst="rect">
            <a:avLst/>
          </a:prstGeom>
        </p:spPr>
      </p:pic>
    </p:spTree>
    <p:extLst>
      <p:ext uri="{BB962C8B-B14F-4D97-AF65-F5344CB8AC3E}">
        <p14:creationId xmlns:p14="http://schemas.microsoft.com/office/powerpoint/2010/main" val="2519416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4C7A8B6-7162-3B1F-0E2D-383DDF4ABB5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Erstelle und Veröffentliche das Service Binding</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A66677CA-ADEB-74F8-C4F5-EEA0E07FE8B3}"/>
              </a:ext>
            </a:extLst>
          </p:cNvPr>
          <p:cNvPicPr>
            <a:picLocks noChangeAspect="1"/>
          </p:cNvPicPr>
          <p:nvPr/>
        </p:nvPicPr>
        <p:blipFill>
          <a:blip r:embed="rId2"/>
          <a:stretch>
            <a:fillRect/>
          </a:stretch>
        </p:blipFill>
        <p:spPr>
          <a:xfrm>
            <a:off x="4654296" y="1440284"/>
            <a:ext cx="7214616" cy="3950000"/>
          </a:xfrm>
          <a:prstGeom prst="rect">
            <a:avLst/>
          </a:prstGeom>
        </p:spPr>
      </p:pic>
    </p:spTree>
    <p:extLst>
      <p:ext uri="{BB962C8B-B14F-4D97-AF65-F5344CB8AC3E}">
        <p14:creationId xmlns:p14="http://schemas.microsoft.com/office/powerpoint/2010/main" val="2350395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7CDD96B-9F9D-189B-18D5-71BFAA0F8390}"/>
              </a:ext>
            </a:extLst>
          </p:cNvPr>
          <p:cNvSpPr>
            <a:spLocks noGrp="1"/>
          </p:cNvSpPr>
          <p:nvPr>
            <p:ph type="title"/>
          </p:nvPr>
        </p:nvSpPr>
        <p:spPr>
          <a:xfrm>
            <a:off x="838200" y="365125"/>
            <a:ext cx="10515600" cy="1325563"/>
          </a:xfrm>
        </p:spPr>
        <p:txBody>
          <a:bodyPr>
            <a:normAutofit/>
          </a:bodyPr>
          <a:lstStyle/>
          <a:p>
            <a:r>
              <a:rPr lang="de-DE" sz="5400" dirty="0"/>
              <a:t>Zusatzaufgabe (dynamische Felder)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2285194B-2D41-6E52-04E9-96BCB5F4CF59}"/>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Kopiere deine Klasse und die Custom Entity.</a:t>
            </a:r>
          </a:p>
          <a:p>
            <a:pPr marL="457200" indent="-457200">
              <a:buAutoNum type="arabicPeriod"/>
            </a:pPr>
            <a:r>
              <a:rPr lang="de-DE" sz="2200" dirty="0"/>
              <a:t>Erstelle in der neuen Custom Entity ein zusätzliches Feld vom Type </a:t>
            </a:r>
            <a:r>
              <a:rPr lang="de-DE" sz="2200" dirty="0" err="1"/>
              <a:t>abap.string</a:t>
            </a:r>
            <a:r>
              <a:rPr lang="de-DE" sz="2200" dirty="0"/>
              <a:t>(256).</a:t>
            </a:r>
          </a:p>
          <a:p>
            <a:pPr marL="457200" indent="-457200">
              <a:buAutoNum type="arabicPeriod"/>
            </a:pPr>
            <a:r>
              <a:rPr lang="de-DE" sz="2200" dirty="0"/>
              <a:t>Vergebe für dieses neue Feld ein Label.</a:t>
            </a:r>
          </a:p>
          <a:p>
            <a:pPr marL="457200" indent="-457200">
              <a:buAutoNum type="arabicPeriod"/>
            </a:pPr>
            <a:r>
              <a:rPr lang="de-DE" sz="2200" dirty="0"/>
              <a:t>Nutze in deiner Klasse die Custom Query für eine Tabellen-Definition / Typisierung.</a:t>
            </a:r>
          </a:p>
          <a:p>
            <a:pPr marL="457200" indent="-457200">
              <a:buAutoNum type="arabicPeriod"/>
            </a:pPr>
            <a:r>
              <a:rPr lang="de-DE" sz="2200" dirty="0"/>
              <a:t>Übergebe das Ergebnis deines </a:t>
            </a:r>
            <a:r>
              <a:rPr lang="de-DE" sz="2200" dirty="0" err="1"/>
              <a:t>Selects</a:t>
            </a:r>
            <a:r>
              <a:rPr lang="de-DE" sz="2200" dirty="0"/>
              <a:t> zurück an die Tabelle. Fülle das neue zusätzliche Feld dabei dynamisch mit weiteren Werten (Konstanter Wert reicht aus).</a:t>
            </a:r>
          </a:p>
          <a:p>
            <a:endParaRPr lang="de-DE" sz="2200" dirty="0"/>
          </a:p>
          <a:p>
            <a:r>
              <a:rPr lang="de-DE" sz="2200" b="1" dirty="0"/>
              <a:t>Ausblick:</a:t>
            </a:r>
            <a:r>
              <a:rPr lang="de-DE" sz="2200" dirty="0"/>
              <a:t> mittels @</a:t>
            </a:r>
            <a:r>
              <a:rPr lang="de-DE" sz="2200" dirty="0" err="1"/>
              <a:t>Consumption.dynamicLabel</a:t>
            </a:r>
            <a:r>
              <a:rPr lang="de-DE" sz="2200" dirty="0"/>
              <a:t> kann für eine analytische Query ein dynamisches Label vergeben werden (</a:t>
            </a:r>
            <a:r>
              <a:rPr lang="de-DE" sz="2200" dirty="0" err="1"/>
              <a:t>Projection</a:t>
            </a:r>
            <a:r>
              <a:rPr lang="de-DE" sz="2200" dirty="0"/>
              <a:t> View). Für diesen Fall ist noch keine Annotation bekannt.</a:t>
            </a:r>
          </a:p>
        </p:txBody>
      </p:sp>
    </p:spTree>
    <p:extLst>
      <p:ext uri="{BB962C8B-B14F-4D97-AF65-F5344CB8AC3E}">
        <p14:creationId xmlns:p14="http://schemas.microsoft.com/office/powerpoint/2010/main" val="3908558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2F9E793-23BD-8F79-081E-185406E1554D}"/>
              </a:ext>
            </a:extLst>
          </p:cNvPr>
          <p:cNvSpPr>
            <a:spLocks noGrp="1"/>
          </p:cNvSpPr>
          <p:nvPr>
            <p:ph type="title"/>
          </p:nvPr>
        </p:nvSpPr>
        <p:spPr>
          <a:xfrm>
            <a:off x="838200" y="365125"/>
            <a:ext cx="10515600" cy="1325563"/>
          </a:xfrm>
        </p:spPr>
        <p:txBody>
          <a:bodyPr>
            <a:normAutofit/>
          </a:bodyPr>
          <a:lstStyle/>
          <a:p>
            <a:r>
              <a:rPr lang="de-DE" sz="5400" dirty="0"/>
              <a:t>Zusatzaufgabe und 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ED6D5B15-B6C9-2FAC-2E12-69FDC91AB03F}"/>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Teste ob du eine weitere View auf deine Custom Entity setzen kannst (</a:t>
            </a:r>
            <a:r>
              <a:rPr lang="de-DE" sz="2200" dirty="0" err="1"/>
              <a:t>as</a:t>
            </a:r>
            <a:r>
              <a:rPr lang="de-DE" sz="2200" dirty="0"/>
              <a:t> </a:t>
            </a:r>
            <a:r>
              <a:rPr lang="de-DE" sz="2200" dirty="0" err="1"/>
              <a:t>select</a:t>
            </a:r>
            <a:r>
              <a:rPr lang="de-DE" sz="2200" dirty="0"/>
              <a:t> ...).</a:t>
            </a:r>
          </a:p>
          <a:p>
            <a:pPr marL="457200" indent="-457200">
              <a:buAutoNum type="arabicPeriod"/>
            </a:pPr>
            <a:r>
              <a:rPr lang="de-DE" sz="2200" dirty="0"/>
              <a:t>Falls es nicht möglich ist, was könnte eine Lösung sein, um trotzdem Assoziationen hinzuzufügen?</a:t>
            </a:r>
          </a:p>
          <a:p>
            <a:pPr marL="457200" indent="-457200">
              <a:buAutoNum type="arabicPeriod"/>
            </a:pPr>
            <a:r>
              <a:rPr lang="de-DE" sz="2200" dirty="0"/>
              <a:t>Wäre eine </a:t>
            </a:r>
            <a:r>
              <a:rPr lang="de-DE" sz="2200" dirty="0" err="1"/>
              <a:t>managed</a:t>
            </a:r>
            <a:r>
              <a:rPr lang="de-DE" sz="2200" dirty="0"/>
              <a:t> oder </a:t>
            </a:r>
            <a:r>
              <a:rPr lang="de-DE" sz="2200" dirty="0" err="1"/>
              <a:t>unmanaged</a:t>
            </a:r>
            <a:r>
              <a:rPr lang="de-DE" sz="2200" dirty="0"/>
              <a:t> </a:t>
            </a:r>
            <a:r>
              <a:rPr lang="de-DE" sz="2200" dirty="0" err="1"/>
              <a:t>Behavior</a:t>
            </a:r>
            <a:r>
              <a:rPr lang="de-DE" sz="2200" dirty="0"/>
              <a:t> möglich? Was könnte fehlen?</a:t>
            </a:r>
          </a:p>
        </p:txBody>
      </p:sp>
    </p:spTree>
    <p:extLst>
      <p:ext uri="{BB962C8B-B14F-4D97-AF65-F5344CB8AC3E}">
        <p14:creationId xmlns:p14="http://schemas.microsoft.com/office/powerpoint/2010/main" val="2656984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FA4089B-252A-6708-D90D-D780296330A1}"/>
              </a:ext>
            </a:extLst>
          </p:cNvPr>
          <p:cNvSpPr>
            <a:spLocks noGrp="1"/>
          </p:cNvSpPr>
          <p:nvPr>
            <p:ph type="title"/>
          </p:nvPr>
        </p:nvSpPr>
        <p:spPr>
          <a:xfrm>
            <a:off x="838200" y="365125"/>
            <a:ext cx="10515600" cy="1325563"/>
          </a:xfrm>
        </p:spPr>
        <p:txBody>
          <a:bodyPr>
            <a:normAutofit fontScale="90000"/>
          </a:bodyPr>
          <a:lstStyle/>
          <a:p>
            <a:r>
              <a:rPr lang="de-DE" sz="5400" dirty="0"/>
              <a:t>Zusammenfassend – Möglichkeiten der </a:t>
            </a:r>
            <a:r>
              <a:rPr lang="de-DE" sz="5400" dirty="0" err="1"/>
              <a:t>Unmanaged</a:t>
            </a:r>
            <a:r>
              <a:rPr lang="de-DE" sz="5400" dirty="0"/>
              <a:t> Query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1B656C2-E775-FAB1-3A9C-31D6D635A753}"/>
              </a:ext>
            </a:extLst>
          </p:cNvPr>
          <p:cNvSpPr>
            <a:spLocks noGrp="1"/>
          </p:cNvSpPr>
          <p:nvPr>
            <p:ph idx="1"/>
          </p:nvPr>
        </p:nvSpPr>
        <p:spPr>
          <a:xfrm>
            <a:off x="838200" y="1929384"/>
            <a:ext cx="10515600" cy="4251960"/>
          </a:xfrm>
        </p:spPr>
        <p:txBody>
          <a:bodyPr>
            <a:normAutofit/>
          </a:bodyPr>
          <a:lstStyle/>
          <a:p>
            <a:r>
              <a:rPr lang="de-DE" sz="2200" dirty="0"/>
              <a:t>Nur im </a:t>
            </a:r>
            <a:r>
              <a:rPr lang="de-DE" sz="2200" dirty="0" err="1"/>
              <a:t>unmanaged</a:t>
            </a:r>
            <a:r>
              <a:rPr lang="de-DE" sz="2200" dirty="0"/>
              <a:t> Szenario</a:t>
            </a:r>
          </a:p>
          <a:p>
            <a:r>
              <a:rPr lang="de-DE" sz="2200" dirty="0"/>
              <a:t>Nur </a:t>
            </a:r>
            <a:r>
              <a:rPr lang="de-DE" sz="2200" dirty="0" err="1"/>
              <a:t>late</a:t>
            </a:r>
            <a:r>
              <a:rPr lang="de-DE" sz="2200" dirty="0"/>
              <a:t> </a:t>
            </a:r>
            <a:r>
              <a:rPr lang="de-DE" sz="2200" dirty="0" err="1"/>
              <a:t>numbering</a:t>
            </a:r>
            <a:endParaRPr lang="de-DE" sz="2200" dirty="0"/>
          </a:p>
          <a:p>
            <a:r>
              <a:rPr lang="de-DE" sz="2200" dirty="0"/>
              <a:t>Kein </a:t>
            </a:r>
            <a:r>
              <a:rPr lang="de-DE" sz="2200" dirty="0" err="1"/>
              <a:t>Draft</a:t>
            </a:r>
            <a:r>
              <a:rPr lang="de-DE" sz="2200" dirty="0"/>
              <a:t> Verhalten</a:t>
            </a:r>
          </a:p>
          <a:p>
            <a:r>
              <a:rPr lang="de-DE" sz="2200" dirty="0"/>
              <a:t>Wenn transaktionales Verhalten erforderlich ist, dann ist nur </a:t>
            </a:r>
            <a:r>
              <a:rPr lang="de-DE" sz="2200" dirty="0" err="1"/>
              <a:t>OData</a:t>
            </a:r>
            <a:r>
              <a:rPr lang="de-DE" sz="2200" dirty="0"/>
              <a:t> V2 möglich.</a:t>
            </a:r>
          </a:p>
        </p:txBody>
      </p:sp>
    </p:spTree>
    <p:extLst>
      <p:ext uri="{BB962C8B-B14F-4D97-AF65-F5344CB8AC3E}">
        <p14:creationId xmlns:p14="http://schemas.microsoft.com/office/powerpoint/2010/main" val="2875721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Titel 4">
            <a:extLst>
              <a:ext uri="{FF2B5EF4-FFF2-40B4-BE49-F238E27FC236}">
                <a16:creationId xmlns:a16="http://schemas.microsoft.com/office/drawing/2014/main" id="{6466E8A7-645C-A662-E450-37E7E94225D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Brainstorming</a:t>
            </a:r>
          </a:p>
        </p:txBody>
      </p:sp>
      <p:sp>
        <p:nvSpPr>
          <p:cNvPr id="6" name="Inhaltsplatzhalter 5">
            <a:extLst>
              <a:ext uri="{FF2B5EF4-FFF2-40B4-BE49-F238E27FC236}">
                <a16:creationId xmlns:a16="http://schemas.microsoft.com/office/drawing/2014/main" id="{0D0F2816-D60C-E665-82B7-F512C57640E4}"/>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kern="1200">
                <a:solidFill>
                  <a:schemeClr val="tx1"/>
                </a:solidFill>
                <a:latin typeface="+mn-lt"/>
                <a:ea typeface="+mn-ea"/>
                <a:cs typeface="+mn-cs"/>
              </a:rPr>
              <a:t>Tageszusammenfassung</a:t>
            </a:r>
          </a:p>
        </p:txBody>
      </p:sp>
      <p:sp>
        <p:nvSpPr>
          <p:cNvPr id="1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25436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F908B0B-4252-9FDB-9713-C4C005FFE0D0}"/>
              </a:ext>
            </a:extLst>
          </p:cNvPr>
          <p:cNvSpPr>
            <a:spLocks noGrp="1"/>
          </p:cNvSpPr>
          <p:nvPr>
            <p:ph type="title"/>
          </p:nvPr>
        </p:nvSpPr>
        <p:spPr>
          <a:xfrm>
            <a:off x="838200" y="365125"/>
            <a:ext cx="10515600" cy="1325563"/>
          </a:xfrm>
        </p:spPr>
        <p:txBody>
          <a:bodyPr>
            <a:normAutofit/>
          </a:bodyPr>
          <a:lstStyle/>
          <a:p>
            <a:r>
              <a:rPr lang="de-DE" sz="5400">
                <a:latin typeface="Helvetica" pitchFamily="2" charset="0"/>
              </a:rPr>
              <a:t>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3AEE5F16-EBAD-0815-B06D-8373B555C8C6}"/>
              </a:ext>
            </a:extLst>
          </p:cNvPr>
          <p:cNvSpPr>
            <a:spLocks noGrp="1"/>
          </p:cNvSpPr>
          <p:nvPr>
            <p:ph idx="1"/>
          </p:nvPr>
        </p:nvSpPr>
        <p:spPr>
          <a:xfrm>
            <a:off x="838200" y="1929384"/>
            <a:ext cx="10515600" cy="4251960"/>
          </a:xfrm>
        </p:spPr>
        <p:txBody>
          <a:bodyPr>
            <a:normAutofit/>
          </a:bodyPr>
          <a:lstStyle/>
          <a:p>
            <a:pPr marL="0" indent="0">
              <a:buNone/>
            </a:pPr>
            <a:r>
              <a:rPr lang="de-DE" sz="2200" b="1" i="0" u="none" strike="noStrike">
                <a:effectLst/>
                <a:latin typeface="Helvetica" pitchFamily="2" charset="0"/>
              </a:rPr>
              <a:t>Anwendungsfälle für unmanaged Queries sind:</a:t>
            </a:r>
          </a:p>
          <a:p>
            <a:pPr marL="0" indent="0">
              <a:buNone/>
            </a:pPr>
            <a:endParaRPr lang="de-DE" sz="2200" b="1" i="0" u="none" strike="noStrike">
              <a:effectLst/>
              <a:latin typeface="Helvetica" pitchFamily="2" charset="0"/>
            </a:endParaRPr>
          </a:p>
          <a:p>
            <a:pPr>
              <a:buFont typeface="Arial" panose="020B0604020202020204" pitchFamily="34" charset="0"/>
              <a:buChar char="•"/>
            </a:pPr>
            <a:r>
              <a:rPr lang="de-DE" sz="2200" b="1" i="1" u="none" strike="noStrike">
                <a:effectLst/>
                <a:latin typeface="Helvetica" pitchFamily="2" charset="0"/>
              </a:rPr>
              <a:t>Die Datenquelle ist ein OData Service, welcher über eine Client-Proxy erreicht wird.</a:t>
            </a:r>
          </a:p>
          <a:p>
            <a:pPr>
              <a:buFont typeface="Arial" panose="020B0604020202020204" pitchFamily="34" charset="0"/>
              <a:buChar char="•"/>
            </a:pPr>
            <a:endParaRPr lang="de-DE" sz="2200" b="1" i="1" u="none" strike="noStrike">
              <a:effectLst/>
              <a:latin typeface="Helvetica" pitchFamily="2" charset="0"/>
            </a:endParaRPr>
          </a:p>
          <a:p>
            <a:pPr>
              <a:buFont typeface="Arial" panose="020B0604020202020204" pitchFamily="34" charset="0"/>
              <a:buChar char="•"/>
            </a:pPr>
            <a:r>
              <a:rPr lang="de-DE" sz="2200" b="0" i="0" u="none" strike="noStrike">
                <a:effectLst/>
                <a:latin typeface="Helvetica" pitchFamily="2" charset="0"/>
              </a:rPr>
              <a:t>(Leistungs-</a:t>
            </a:r>
            <a:r>
              <a:rPr lang="de-DE" sz="2200">
                <a:latin typeface="Helvetica" pitchFamily="2" charset="0"/>
              </a:rPr>
              <a:t>)O</a:t>
            </a:r>
            <a:r>
              <a:rPr lang="de-DE" sz="2200" b="0" i="0" u="none" strike="noStrike">
                <a:effectLst/>
                <a:latin typeface="Helvetica" pitchFamily="2" charset="0"/>
              </a:rPr>
              <a:t>ptimierung durch anwendungsspezifische Anpassungen, </a:t>
            </a:r>
          </a:p>
          <a:p>
            <a:pPr>
              <a:buFont typeface="Arial" panose="020B0604020202020204" pitchFamily="34" charset="0"/>
              <a:buChar char="•"/>
            </a:pPr>
            <a:r>
              <a:rPr lang="de-DE" sz="2200">
                <a:latin typeface="Helvetica" pitchFamily="2" charset="0"/>
              </a:rPr>
              <a:t>Benutzung von</a:t>
            </a:r>
            <a:r>
              <a:rPr lang="de-DE" sz="2200" b="0" i="0" u="none" strike="noStrike">
                <a:effectLst/>
                <a:latin typeface="Helvetica" pitchFamily="2" charset="0"/>
              </a:rPr>
              <a:t> AMDPs mit </a:t>
            </a:r>
            <a:r>
              <a:rPr lang="de-DE" sz="2200">
                <a:latin typeface="Helvetica" pitchFamily="2" charset="0"/>
              </a:rPr>
              <a:t>Q</a:t>
            </a:r>
            <a:r>
              <a:rPr lang="de-DE" sz="2200" b="0" i="0" u="none" strike="noStrike">
                <a:effectLst/>
                <a:latin typeface="Helvetica" pitchFamily="2" charset="0"/>
              </a:rPr>
              <a:t>uery </a:t>
            </a:r>
            <a:r>
              <a:rPr lang="de-DE" sz="2200">
                <a:latin typeface="Helvetica" pitchFamily="2" charset="0"/>
              </a:rPr>
              <a:t>P</a:t>
            </a:r>
            <a:r>
              <a:rPr lang="de-DE" sz="2200" b="0" i="0" u="none" strike="noStrike">
                <a:effectLst/>
                <a:latin typeface="Helvetica" pitchFamily="2" charset="0"/>
              </a:rPr>
              <a:t>ush-Down </a:t>
            </a:r>
            <a:r>
              <a:rPr lang="de-DE" sz="2200">
                <a:latin typeface="Helvetica" pitchFamily="2" charset="0"/>
              </a:rPr>
              <a:t>P</a:t>
            </a:r>
            <a:r>
              <a:rPr lang="de-DE" sz="2200" b="0" i="0" u="none" strike="noStrike">
                <a:effectLst/>
                <a:latin typeface="Helvetica" pitchFamily="2" charset="0"/>
              </a:rPr>
              <a:t>arametern in der SQL </a:t>
            </a:r>
            <a:r>
              <a:rPr lang="de-DE" sz="2200">
                <a:latin typeface="Helvetica" pitchFamily="2" charset="0"/>
              </a:rPr>
              <a:t>Sk</a:t>
            </a:r>
            <a:r>
              <a:rPr lang="de-DE" sz="2200" b="0" i="0" u="none" strike="noStrike">
                <a:effectLst/>
                <a:latin typeface="Helvetica" pitchFamily="2" charset="0"/>
              </a:rPr>
              <a:t>ript Implementierung, </a:t>
            </a:r>
          </a:p>
          <a:p>
            <a:pPr>
              <a:buFont typeface="Arial" panose="020B0604020202020204" pitchFamily="34" charset="0"/>
              <a:buChar char="•"/>
            </a:pPr>
            <a:r>
              <a:rPr lang="de-DE" sz="2200" b="0" i="0" u="none" strike="noStrike">
                <a:effectLst/>
                <a:latin typeface="Helvetica" pitchFamily="2" charset="0"/>
              </a:rPr>
              <a:t>Komplexe Anreicherung der Ergebnisdaten, welche in CDS nicht umgesetzt werden kann.</a:t>
            </a:r>
          </a:p>
          <a:p>
            <a:endParaRPr lang="de-DE" sz="2200">
              <a:latin typeface="Helvetica" pitchFamily="2" charset="0"/>
            </a:endParaRPr>
          </a:p>
        </p:txBody>
      </p:sp>
    </p:spTree>
    <p:extLst>
      <p:ext uri="{BB962C8B-B14F-4D97-AF65-F5344CB8AC3E}">
        <p14:creationId xmlns:p14="http://schemas.microsoft.com/office/powerpoint/2010/main" val="368077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F908B0B-4252-9FDB-9713-C4C005FFE0D0}"/>
              </a:ext>
            </a:extLst>
          </p:cNvPr>
          <p:cNvSpPr>
            <a:spLocks noGrp="1"/>
          </p:cNvSpPr>
          <p:nvPr>
            <p:ph type="title"/>
          </p:nvPr>
        </p:nvSpPr>
        <p:spPr>
          <a:xfrm>
            <a:off x="838200" y="365125"/>
            <a:ext cx="10515600" cy="1325563"/>
          </a:xfrm>
        </p:spPr>
        <p:txBody>
          <a:bodyPr>
            <a:normAutofit fontScale="90000"/>
          </a:bodyPr>
          <a:lstStyle/>
          <a:p>
            <a:r>
              <a:rPr lang="de-DE" sz="5400" dirty="0">
                <a:latin typeface="Helvetica" pitchFamily="2" charset="0"/>
              </a:rPr>
              <a:t>Use Case: Nachlesen von Stammdaten aus anderem System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object 2">
            <a:extLst>
              <a:ext uri="{FF2B5EF4-FFF2-40B4-BE49-F238E27FC236}">
                <a16:creationId xmlns:a16="http://schemas.microsoft.com/office/drawing/2014/main" id="{551FCF81-F450-7979-1BD4-BA1A3A29C450}"/>
              </a:ext>
            </a:extLst>
          </p:cNvPr>
          <p:cNvGrpSpPr/>
          <p:nvPr/>
        </p:nvGrpSpPr>
        <p:grpSpPr>
          <a:xfrm>
            <a:off x="1771861" y="2011383"/>
            <a:ext cx="5231765" cy="2713355"/>
            <a:chOff x="518794" y="1623694"/>
            <a:chExt cx="5231765" cy="2713355"/>
          </a:xfrm>
        </p:grpSpPr>
        <p:sp>
          <p:nvSpPr>
            <p:cNvPr id="5" name="object 3">
              <a:extLst>
                <a:ext uri="{FF2B5EF4-FFF2-40B4-BE49-F238E27FC236}">
                  <a16:creationId xmlns:a16="http://schemas.microsoft.com/office/drawing/2014/main" id="{B1DCE27C-D7D6-D15A-CB65-33289DD19025}"/>
                </a:ext>
              </a:extLst>
            </p:cNvPr>
            <p:cNvSpPr/>
            <p:nvPr/>
          </p:nvSpPr>
          <p:spPr>
            <a:xfrm>
              <a:off x="521969" y="1626869"/>
              <a:ext cx="5225415" cy="2707005"/>
            </a:xfrm>
            <a:custGeom>
              <a:avLst/>
              <a:gdLst/>
              <a:ahLst/>
              <a:cxnLst/>
              <a:rect l="l" t="t" r="r" b="b"/>
              <a:pathLst>
                <a:path w="5225415" h="2707004">
                  <a:moveTo>
                    <a:pt x="5189855" y="0"/>
                  </a:moveTo>
                  <a:lnTo>
                    <a:pt x="35153" y="0"/>
                  </a:lnTo>
                  <a:lnTo>
                    <a:pt x="21468" y="2764"/>
                  </a:lnTo>
                  <a:lnTo>
                    <a:pt x="10294" y="10302"/>
                  </a:lnTo>
                  <a:lnTo>
                    <a:pt x="2762" y="21484"/>
                  </a:lnTo>
                  <a:lnTo>
                    <a:pt x="0" y="35178"/>
                  </a:lnTo>
                  <a:lnTo>
                    <a:pt x="0" y="2671444"/>
                  </a:lnTo>
                  <a:lnTo>
                    <a:pt x="2762" y="2685139"/>
                  </a:lnTo>
                  <a:lnTo>
                    <a:pt x="10294" y="2696321"/>
                  </a:lnTo>
                  <a:lnTo>
                    <a:pt x="21468" y="2703859"/>
                  </a:lnTo>
                  <a:lnTo>
                    <a:pt x="35153" y="2706623"/>
                  </a:lnTo>
                  <a:lnTo>
                    <a:pt x="5189855" y="2706623"/>
                  </a:lnTo>
                  <a:lnTo>
                    <a:pt x="5203549" y="2703859"/>
                  </a:lnTo>
                  <a:lnTo>
                    <a:pt x="5214731" y="2696321"/>
                  </a:lnTo>
                  <a:lnTo>
                    <a:pt x="5222269" y="2685139"/>
                  </a:lnTo>
                  <a:lnTo>
                    <a:pt x="5225033" y="2671444"/>
                  </a:lnTo>
                  <a:lnTo>
                    <a:pt x="5225033" y="35178"/>
                  </a:lnTo>
                  <a:lnTo>
                    <a:pt x="5222269" y="21484"/>
                  </a:lnTo>
                  <a:lnTo>
                    <a:pt x="5214731" y="10302"/>
                  </a:lnTo>
                  <a:lnTo>
                    <a:pt x="5203549" y="2764"/>
                  </a:lnTo>
                  <a:lnTo>
                    <a:pt x="5189855" y="0"/>
                  </a:lnTo>
                  <a:close/>
                </a:path>
              </a:pathLst>
            </a:custGeom>
            <a:solidFill>
              <a:srgbClr val="F1F1F1"/>
            </a:solidFill>
          </p:spPr>
          <p:txBody>
            <a:bodyPr wrap="square" lIns="0" tIns="0" rIns="0" bIns="0" rtlCol="0"/>
            <a:lstStyle/>
            <a:p>
              <a:endParaRPr/>
            </a:p>
          </p:txBody>
        </p:sp>
        <p:sp>
          <p:nvSpPr>
            <p:cNvPr id="6" name="object 4">
              <a:extLst>
                <a:ext uri="{FF2B5EF4-FFF2-40B4-BE49-F238E27FC236}">
                  <a16:creationId xmlns:a16="http://schemas.microsoft.com/office/drawing/2014/main" id="{A47F635D-3BFA-A86C-5B6A-7B7E0BB1D5E7}"/>
                </a:ext>
              </a:extLst>
            </p:cNvPr>
            <p:cNvSpPr/>
            <p:nvPr/>
          </p:nvSpPr>
          <p:spPr>
            <a:xfrm>
              <a:off x="521969" y="1626869"/>
              <a:ext cx="5225415" cy="2707005"/>
            </a:xfrm>
            <a:custGeom>
              <a:avLst/>
              <a:gdLst/>
              <a:ahLst/>
              <a:cxnLst/>
              <a:rect l="l" t="t" r="r" b="b"/>
              <a:pathLst>
                <a:path w="5225415" h="2707004">
                  <a:moveTo>
                    <a:pt x="0" y="35178"/>
                  </a:moveTo>
                  <a:lnTo>
                    <a:pt x="2762" y="21484"/>
                  </a:lnTo>
                  <a:lnTo>
                    <a:pt x="10294" y="10302"/>
                  </a:lnTo>
                  <a:lnTo>
                    <a:pt x="21468" y="2764"/>
                  </a:lnTo>
                  <a:lnTo>
                    <a:pt x="35153" y="0"/>
                  </a:lnTo>
                  <a:lnTo>
                    <a:pt x="5189855" y="0"/>
                  </a:lnTo>
                  <a:lnTo>
                    <a:pt x="5203549" y="2764"/>
                  </a:lnTo>
                  <a:lnTo>
                    <a:pt x="5214731" y="10302"/>
                  </a:lnTo>
                  <a:lnTo>
                    <a:pt x="5222269" y="21484"/>
                  </a:lnTo>
                  <a:lnTo>
                    <a:pt x="5225033" y="35178"/>
                  </a:lnTo>
                  <a:lnTo>
                    <a:pt x="5225033" y="2671444"/>
                  </a:lnTo>
                  <a:lnTo>
                    <a:pt x="5222269" y="2685139"/>
                  </a:lnTo>
                  <a:lnTo>
                    <a:pt x="5214731" y="2696321"/>
                  </a:lnTo>
                  <a:lnTo>
                    <a:pt x="5203549" y="2703859"/>
                  </a:lnTo>
                  <a:lnTo>
                    <a:pt x="5189855" y="2706623"/>
                  </a:lnTo>
                  <a:lnTo>
                    <a:pt x="35153" y="2706623"/>
                  </a:lnTo>
                  <a:lnTo>
                    <a:pt x="21468" y="2703859"/>
                  </a:lnTo>
                  <a:lnTo>
                    <a:pt x="10294" y="2696321"/>
                  </a:lnTo>
                  <a:lnTo>
                    <a:pt x="2762" y="2685139"/>
                  </a:lnTo>
                  <a:lnTo>
                    <a:pt x="0" y="2671444"/>
                  </a:lnTo>
                  <a:lnTo>
                    <a:pt x="0" y="35178"/>
                  </a:lnTo>
                  <a:close/>
                </a:path>
              </a:pathLst>
            </a:custGeom>
            <a:ln w="6096">
              <a:solidFill>
                <a:srgbClr val="7E7E7E"/>
              </a:solidFill>
            </a:ln>
          </p:spPr>
          <p:txBody>
            <a:bodyPr wrap="square" lIns="0" tIns="0" rIns="0" bIns="0" rtlCol="0"/>
            <a:lstStyle/>
            <a:p>
              <a:endParaRPr/>
            </a:p>
          </p:txBody>
        </p:sp>
        <p:sp>
          <p:nvSpPr>
            <p:cNvPr id="7" name="object 5">
              <a:extLst>
                <a:ext uri="{FF2B5EF4-FFF2-40B4-BE49-F238E27FC236}">
                  <a16:creationId xmlns:a16="http://schemas.microsoft.com/office/drawing/2014/main" id="{37777C04-B28D-E14C-A7B8-FCA6CDD409B6}"/>
                </a:ext>
              </a:extLst>
            </p:cNvPr>
            <p:cNvSpPr/>
            <p:nvPr/>
          </p:nvSpPr>
          <p:spPr>
            <a:xfrm>
              <a:off x="741806" y="2800730"/>
              <a:ext cx="1590040" cy="368300"/>
            </a:xfrm>
            <a:custGeom>
              <a:avLst/>
              <a:gdLst/>
              <a:ahLst/>
              <a:cxnLst/>
              <a:rect l="l" t="t" r="r" b="b"/>
              <a:pathLst>
                <a:path w="1590039" h="368300">
                  <a:moveTo>
                    <a:pt x="1583309" y="0"/>
                  </a:moveTo>
                  <a:lnTo>
                    <a:pt x="6261" y="0"/>
                  </a:lnTo>
                  <a:lnTo>
                    <a:pt x="0" y="6223"/>
                  </a:lnTo>
                  <a:lnTo>
                    <a:pt x="0" y="13970"/>
                  </a:lnTo>
                  <a:lnTo>
                    <a:pt x="0" y="361823"/>
                  </a:lnTo>
                  <a:lnTo>
                    <a:pt x="6261" y="368046"/>
                  </a:lnTo>
                  <a:lnTo>
                    <a:pt x="1583309" y="368046"/>
                  </a:lnTo>
                  <a:lnTo>
                    <a:pt x="1589532" y="361823"/>
                  </a:lnTo>
                  <a:lnTo>
                    <a:pt x="1589532" y="6223"/>
                  </a:lnTo>
                  <a:lnTo>
                    <a:pt x="1583309" y="0"/>
                  </a:lnTo>
                  <a:close/>
                </a:path>
              </a:pathLst>
            </a:custGeom>
            <a:solidFill>
              <a:srgbClr val="FFFFFF"/>
            </a:solidFill>
          </p:spPr>
          <p:txBody>
            <a:bodyPr wrap="square" lIns="0" tIns="0" rIns="0" bIns="0" rtlCol="0"/>
            <a:lstStyle/>
            <a:p>
              <a:endParaRPr/>
            </a:p>
          </p:txBody>
        </p:sp>
      </p:grpSp>
      <p:sp>
        <p:nvSpPr>
          <p:cNvPr id="9" name="object 7">
            <a:extLst>
              <a:ext uri="{FF2B5EF4-FFF2-40B4-BE49-F238E27FC236}">
                <a16:creationId xmlns:a16="http://schemas.microsoft.com/office/drawing/2014/main" id="{FA121E04-3451-99E2-BFF4-320F9C8D8B4E}"/>
              </a:ext>
            </a:extLst>
          </p:cNvPr>
          <p:cNvSpPr txBox="1"/>
          <p:nvPr/>
        </p:nvSpPr>
        <p:spPr>
          <a:xfrm>
            <a:off x="1994873" y="3188419"/>
            <a:ext cx="1590040" cy="368300"/>
          </a:xfrm>
          <a:prstGeom prst="rect">
            <a:avLst/>
          </a:prstGeom>
          <a:ln w="25272">
            <a:solidFill>
              <a:srgbClr val="EFAB00"/>
            </a:solidFill>
          </a:ln>
        </p:spPr>
        <p:txBody>
          <a:bodyPr vert="horz" wrap="square" lIns="0" tIns="71755" rIns="0" bIns="0" rtlCol="0">
            <a:spAutoFit/>
          </a:bodyPr>
          <a:lstStyle/>
          <a:p>
            <a:pPr marL="455295">
              <a:lnSpc>
                <a:spcPct val="100000"/>
              </a:lnSpc>
              <a:spcBef>
                <a:spcPts val="565"/>
              </a:spcBef>
            </a:pPr>
            <a:r>
              <a:rPr sz="1400" spc="-10" dirty="0">
                <a:solidFill>
                  <a:srgbClr val="EFAB00"/>
                </a:solidFill>
                <a:latin typeface="Arial"/>
                <a:cs typeface="Arial"/>
              </a:rPr>
              <a:t>TRAVEL</a:t>
            </a:r>
            <a:endParaRPr sz="1400">
              <a:latin typeface="Arial"/>
              <a:cs typeface="Arial"/>
            </a:endParaRPr>
          </a:p>
        </p:txBody>
      </p:sp>
      <p:grpSp>
        <p:nvGrpSpPr>
          <p:cNvPr id="11" name="object 8">
            <a:extLst>
              <a:ext uri="{FF2B5EF4-FFF2-40B4-BE49-F238E27FC236}">
                <a16:creationId xmlns:a16="http://schemas.microsoft.com/office/drawing/2014/main" id="{3BBAEA81-4FC0-8004-79B2-9888B5DBA82A}"/>
              </a:ext>
            </a:extLst>
          </p:cNvPr>
          <p:cNvGrpSpPr/>
          <p:nvPr/>
        </p:nvGrpSpPr>
        <p:grpSpPr>
          <a:xfrm>
            <a:off x="2947091" y="3334215"/>
            <a:ext cx="2438148" cy="3344804"/>
            <a:chOff x="1694024" y="2946526"/>
            <a:chExt cx="2438148" cy="3344804"/>
          </a:xfrm>
        </p:grpSpPr>
        <p:sp>
          <p:nvSpPr>
            <p:cNvPr id="12" name="object 9">
              <a:extLst>
                <a:ext uri="{FF2B5EF4-FFF2-40B4-BE49-F238E27FC236}">
                  <a16:creationId xmlns:a16="http://schemas.microsoft.com/office/drawing/2014/main" id="{5704D7A0-0F78-FD27-A1DB-C331D5E3AA44}"/>
                </a:ext>
              </a:extLst>
            </p:cNvPr>
            <p:cNvSpPr/>
            <p:nvPr/>
          </p:nvSpPr>
          <p:spPr>
            <a:xfrm>
              <a:off x="2331339" y="2946526"/>
              <a:ext cx="1590040" cy="76200"/>
            </a:xfrm>
            <a:custGeom>
              <a:avLst/>
              <a:gdLst/>
              <a:ahLst/>
              <a:cxnLst/>
              <a:rect l="l" t="t" r="r" b="b"/>
              <a:pathLst>
                <a:path w="1590039" h="76200">
                  <a:moveTo>
                    <a:pt x="76073" y="0"/>
                  </a:moveTo>
                  <a:lnTo>
                    <a:pt x="0" y="38226"/>
                  </a:lnTo>
                  <a:lnTo>
                    <a:pt x="76327" y="76200"/>
                  </a:lnTo>
                  <a:lnTo>
                    <a:pt x="76226" y="46100"/>
                  </a:lnTo>
                  <a:lnTo>
                    <a:pt x="63500" y="46100"/>
                  </a:lnTo>
                  <a:lnTo>
                    <a:pt x="63500" y="30099"/>
                  </a:lnTo>
                  <a:lnTo>
                    <a:pt x="76173" y="30071"/>
                  </a:lnTo>
                  <a:lnTo>
                    <a:pt x="76073" y="0"/>
                  </a:lnTo>
                  <a:close/>
                </a:path>
                <a:path w="1590039" h="76200">
                  <a:moveTo>
                    <a:pt x="76173" y="30071"/>
                  </a:moveTo>
                  <a:lnTo>
                    <a:pt x="63500" y="30099"/>
                  </a:lnTo>
                  <a:lnTo>
                    <a:pt x="63500" y="46100"/>
                  </a:lnTo>
                  <a:lnTo>
                    <a:pt x="76226" y="46073"/>
                  </a:lnTo>
                  <a:lnTo>
                    <a:pt x="76173" y="30071"/>
                  </a:lnTo>
                  <a:close/>
                </a:path>
                <a:path w="1590039" h="76200">
                  <a:moveTo>
                    <a:pt x="76226" y="46073"/>
                  </a:moveTo>
                  <a:lnTo>
                    <a:pt x="63500" y="46100"/>
                  </a:lnTo>
                  <a:lnTo>
                    <a:pt x="76226" y="46100"/>
                  </a:lnTo>
                  <a:close/>
                </a:path>
                <a:path w="1590039" h="76200">
                  <a:moveTo>
                    <a:pt x="1590039" y="26797"/>
                  </a:moveTo>
                  <a:lnTo>
                    <a:pt x="76173" y="30071"/>
                  </a:lnTo>
                  <a:lnTo>
                    <a:pt x="76226" y="46073"/>
                  </a:lnTo>
                  <a:lnTo>
                    <a:pt x="1590039" y="42799"/>
                  </a:lnTo>
                  <a:lnTo>
                    <a:pt x="1590039" y="26797"/>
                  </a:lnTo>
                  <a:close/>
                </a:path>
              </a:pathLst>
            </a:custGeom>
            <a:solidFill>
              <a:srgbClr val="7E7E7E"/>
            </a:solidFill>
          </p:spPr>
          <p:txBody>
            <a:bodyPr wrap="square" lIns="0" tIns="0" rIns="0" bIns="0" rtlCol="0"/>
            <a:lstStyle/>
            <a:p>
              <a:endParaRPr/>
            </a:p>
          </p:txBody>
        </p:sp>
        <p:sp>
          <p:nvSpPr>
            <p:cNvPr id="13" name="object 10">
              <a:extLst>
                <a:ext uri="{FF2B5EF4-FFF2-40B4-BE49-F238E27FC236}">
                  <a16:creationId xmlns:a16="http://schemas.microsoft.com/office/drawing/2014/main" id="{8BEF3A25-B632-EA95-3A86-13BAB1B3E220}"/>
                </a:ext>
              </a:extLst>
            </p:cNvPr>
            <p:cNvSpPr/>
            <p:nvPr/>
          </p:nvSpPr>
          <p:spPr>
            <a:xfrm>
              <a:off x="1694024" y="5232621"/>
              <a:ext cx="2438148" cy="1058709"/>
            </a:xfrm>
            <a:custGeom>
              <a:avLst/>
              <a:gdLst/>
              <a:ahLst/>
              <a:cxnLst/>
              <a:rect l="l" t="t" r="r" b="b"/>
              <a:pathLst>
                <a:path w="1590039" h="770889">
                  <a:moveTo>
                    <a:pt x="1560195" y="0"/>
                  </a:moveTo>
                  <a:lnTo>
                    <a:pt x="29273" y="0"/>
                  </a:lnTo>
                  <a:lnTo>
                    <a:pt x="17879" y="2297"/>
                  </a:lnTo>
                  <a:lnTo>
                    <a:pt x="8574" y="8572"/>
                  </a:lnTo>
                  <a:lnTo>
                    <a:pt x="2300" y="17895"/>
                  </a:lnTo>
                  <a:lnTo>
                    <a:pt x="0" y="29337"/>
                  </a:lnTo>
                  <a:lnTo>
                    <a:pt x="0" y="741108"/>
                  </a:lnTo>
                  <a:lnTo>
                    <a:pt x="2300" y="752502"/>
                  </a:lnTo>
                  <a:lnTo>
                    <a:pt x="8574" y="761807"/>
                  </a:lnTo>
                  <a:lnTo>
                    <a:pt x="17879" y="768081"/>
                  </a:lnTo>
                  <a:lnTo>
                    <a:pt x="29273" y="770382"/>
                  </a:lnTo>
                  <a:lnTo>
                    <a:pt x="1560195" y="770382"/>
                  </a:lnTo>
                  <a:lnTo>
                    <a:pt x="1571636" y="768081"/>
                  </a:lnTo>
                  <a:lnTo>
                    <a:pt x="1580959" y="761807"/>
                  </a:lnTo>
                  <a:lnTo>
                    <a:pt x="1587234" y="752502"/>
                  </a:lnTo>
                  <a:lnTo>
                    <a:pt x="1589532" y="741108"/>
                  </a:lnTo>
                  <a:lnTo>
                    <a:pt x="1589532" y="29337"/>
                  </a:lnTo>
                  <a:lnTo>
                    <a:pt x="1587234" y="17895"/>
                  </a:lnTo>
                  <a:lnTo>
                    <a:pt x="1580959" y="8572"/>
                  </a:lnTo>
                  <a:lnTo>
                    <a:pt x="1571636" y="2297"/>
                  </a:lnTo>
                  <a:lnTo>
                    <a:pt x="1560195" y="0"/>
                  </a:lnTo>
                  <a:close/>
                </a:path>
              </a:pathLst>
            </a:custGeom>
            <a:solidFill>
              <a:srgbClr val="008FD2"/>
            </a:solidFill>
          </p:spPr>
          <p:txBody>
            <a:bodyPr wrap="square" lIns="0" tIns="0" rIns="0" bIns="0" rtlCol="0"/>
            <a:lstStyle/>
            <a:p>
              <a:endParaRPr/>
            </a:p>
          </p:txBody>
        </p:sp>
        <p:sp>
          <p:nvSpPr>
            <p:cNvPr id="14" name="object 11">
              <a:extLst>
                <a:ext uri="{FF2B5EF4-FFF2-40B4-BE49-F238E27FC236}">
                  <a16:creationId xmlns:a16="http://schemas.microsoft.com/office/drawing/2014/main" id="{C74ED7B2-0475-2AB0-8794-9B751F1B5AF6}"/>
                </a:ext>
              </a:extLst>
            </p:cNvPr>
            <p:cNvSpPr/>
            <p:nvPr/>
          </p:nvSpPr>
          <p:spPr>
            <a:xfrm>
              <a:off x="2054987" y="5402886"/>
              <a:ext cx="1590040" cy="770890"/>
            </a:xfrm>
            <a:custGeom>
              <a:avLst/>
              <a:gdLst/>
              <a:ahLst/>
              <a:cxnLst/>
              <a:rect l="l" t="t" r="r" b="b"/>
              <a:pathLst>
                <a:path w="1590039" h="770889">
                  <a:moveTo>
                    <a:pt x="0" y="29337"/>
                  </a:moveTo>
                  <a:lnTo>
                    <a:pt x="2300" y="17895"/>
                  </a:lnTo>
                  <a:lnTo>
                    <a:pt x="8574" y="8572"/>
                  </a:lnTo>
                  <a:lnTo>
                    <a:pt x="17879" y="2297"/>
                  </a:lnTo>
                  <a:lnTo>
                    <a:pt x="29273" y="0"/>
                  </a:lnTo>
                  <a:lnTo>
                    <a:pt x="1560195" y="0"/>
                  </a:lnTo>
                  <a:lnTo>
                    <a:pt x="1571636" y="2297"/>
                  </a:lnTo>
                  <a:lnTo>
                    <a:pt x="1580959" y="8572"/>
                  </a:lnTo>
                  <a:lnTo>
                    <a:pt x="1587234" y="17895"/>
                  </a:lnTo>
                  <a:lnTo>
                    <a:pt x="1589532" y="29337"/>
                  </a:lnTo>
                  <a:lnTo>
                    <a:pt x="1589532" y="741108"/>
                  </a:lnTo>
                  <a:lnTo>
                    <a:pt x="1587234" y="752502"/>
                  </a:lnTo>
                  <a:lnTo>
                    <a:pt x="1580959" y="761807"/>
                  </a:lnTo>
                  <a:lnTo>
                    <a:pt x="1571636" y="768081"/>
                  </a:lnTo>
                  <a:lnTo>
                    <a:pt x="1560195" y="770382"/>
                  </a:lnTo>
                  <a:lnTo>
                    <a:pt x="29273" y="770382"/>
                  </a:lnTo>
                  <a:lnTo>
                    <a:pt x="17879" y="768081"/>
                  </a:lnTo>
                  <a:lnTo>
                    <a:pt x="8574" y="761807"/>
                  </a:lnTo>
                  <a:lnTo>
                    <a:pt x="2300" y="752502"/>
                  </a:lnTo>
                  <a:lnTo>
                    <a:pt x="0" y="741108"/>
                  </a:lnTo>
                  <a:lnTo>
                    <a:pt x="0" y="29337"/>
                  </a:lnTo>
                  <a:close/>
                </a:path>
              </a:pathLst>
            </a:custGeom>
            <a:ln w="19050">
              <a:solidFill>
                <a:srgbClr val="008FD2"/>
              </a:solidFill>
            </a:ln>
          </p:spPr>
          <p:txBody>
            <a:bodyPr wrap="square" lIns="0" tIns="0" rIns="0" bIns="0" rtlCol="0"/>
            <a:lstStyle/>
            <a:p>
              <a:endParaRPr/>
            </a:p>
          </p:txBody>
        </p:sp>
      </p:grpSp>
      <p:sp>
        <p:nvSpPr>
          <p:cNvPr id="15" name="object 12">
            <a:extLst>
              <a:ext uri="{FF2B5EF4-FFF2-40B4-BE49-F238E27FC236}">
                <a16:creationId xmlns:a16="http://schemas.microsoft.com/office/drawing/2014/main" id="{31A54014-BBEA-CB58-81B4-1BBC8F421039}"/>
              </a:ext>
            </a:extLst>
          </p:cNvPr>
          <p:cNvSpPr txBox="1"/>
          <p:nvPr/>
        </p:nvSpPr>
        <p:spPr>
          <a:xfrm>
            <a:off x="3210603" y="5669486"/>
            <a:ext cx="1612139" cy="936154"/>
          </a:xfrm>
          <a:prstGeom prst="rect">
            <a:avLst/>
          </a:prstGeom>
        </p:spPr>
        <p:txBody>
          <a:bodyPr vert="horz" wrap="square" lIns="0" tIns="12700" rIns="0" bIns="0" rtlCol="0">
            <a:spAutoFit/>
          </a:bodyPr>
          <a:lstStyle/>
          <a:p>
            <a:pPr marL="57150">
              <a:lnSpc>
                <a:spcPct val="100000"/>
              </a:lnSpc>
              <a:spcBef>
                <a:spcPts val="100"/>
              </a:spcBef>
            </a:pPr>
            <a:r>
              <a:rPr lang="de-DE" sz="1800" spc="-10" dirty="0">
                <a:solidFill>
                  <a:srgbClr val="FFFFFF"/>
                </a:solidFill>
                <a:latin typeface="Arial"/>
                <a:cs typeface="Arial"/>
              </a:rPr>
              <a:t>CUSTOMER</a:t>
            </a:r>
            <a:endParaRPr sz="1800" dirty="0">
              <a:latin typeface="Arial"/>
              <a:cs typeface="Arial"/>
            </a:endParaRPr>
          </a:p>
          <a:p>
            <a:pPr marL="12700">
              <a:lnSpc>
                <a:spcPct val="100000"/>
              </a:lnSpc>
              <a:spcBef>
                <a:spcPts val="10"/>
              </a:spcBef>
            </a:pPr>
            <a:r>
              <a:rPr sz="1400" dirty="0">
                <a:solidFill>
                  <a:srgbClr val="FFFFFF"/>
                </a:solidFill>
                <a:latin typeface="Arial"/>
                <a:cs typeface="Arial"/>
              </a:rPr>
              <a:t>(</a:t>
            </a:r>
            <a:r>
              <a:rPr lang="de-DE" sz="1400" dirty="0">
                <a:solidFill>
                  <a:srgbClr val="FFFFFF"/>
                </a:solidFill>
                <a:latin typeface="Arial"/>
                <a:cs typeface="Arial"/>
              </a:rPr>
              <a:t>Stammdaten zum Beispiel für Wertehilfe)</a:t>
            </a:r>
            <a:endParaRPr sz="1400" dirty="0">
              <a:latin typeface="Arial"/>
              <a:cs typeface="Arial"/>
            </a:endParaRPr>
          </a:p>
        </p:txBody>
      </p:sp>
      <p:grpSp>
        <p:nvGrpSpPr>
          <p:cNvPr id="16" name="object 13">
            <a:extLst>
              <a:ext uri="{FF2B5EF4-FFF2-40B4-BE49-F238E27FC236}">
                <a16:creationId xmlns:a16="http://schemas.microsoft.com/office/drawing/2014/main" id="{6E05C042-832C-E58E-B64F-E13A57670AE3}"/>
              </a:ext>
            </a:extLst>
          </p:cNvPr>
          <p:cNvGrpSpPr/>
          <p:nvPr/>
        </p:nvGrpSpPr>
        <p:grpSpPr>
          <a:xfrm>
            <a:off x="5168984" y="4065862"/>
            <a:ext cx="1609090" cy="387350"/>
            <a:chOff x="3915917" y="3678173"/>
            <a:chExt cx="1609090" cy="387350"/>
          </a:xfrm>
        </p:grpSpPr>
        <p:sp>
          <p:nvSpPr>
            <p:cNvPr id="17" name="object 14">
              <a:extLst>
                <a:ext uri="{FF2B5EF4-FFF2-40B4-BE49-F238E27FC236}">
                  <a16:creationId xmlns:a16="http://schemas.microsoft.com/office/drawing/2014/main" id="{C41374D0-EA61-FE2D-D852-47891DE09BF6}"/>
                </a:ext>
              </a:extLst>
            </p:cNvPr>
            <p:cNvSpPr/>
            <p:nvPr/>
          </p:nvSpPr>
          <p:spPr>
            <a:xfrm>
              <a:off x="3925442" y="3687698"/>
              <a:ext cx="1590040" cy="368300"/>
            </a:xfrm>
            <a:custGeom>
              <a:avLst/>
              <a:gdLst/>
              <a:ahLst/>
              <a:cxnLst/>
              <a:rect l="l" t="t" r="r" b="b"/>
              <a:pathLst>
                <a:path w="1590039" h="368300">
                  <a:moveTo>
                    <a:pt x="1566037" y="0"/>
                  </a:moveTo>
                  <a:lnTo>
                    <a:pt x="23495" y="0"/>
                  </a:lnTo>
                  <a:lnTo>
                    <a:pt x="14358" y="1849"/>
                  </a:lnTo>
                  <a:lnTo>
                    <a:pt x="6889" y="6889"/>
                  </a:lnTo>
                  <a:lnTo>
                    <a:pt x="1849" y="14358"/>
                  </a:lnTo>
                  <a:lnTo>
                    <a:pt x="0" y="23494"/>
                  </a:lnTo>
                  <a:lnTo>
                    <a:pt x="0" y="344550"/>
                  </a:lnTo>
                  <a:lnTo>
                    <a:pt x="1849" y="353687"/>
                  </a:lnTo>
                  <a:lnTo>
                    <a:pt x="6889" y="361156"/>
                  </a:lnTo>
                  <a:lnTo>
                    <a:pt x="14358" y="366196"/>
                  </a:lnTo>
                  <a:lnTo>
                    <a:pt x="23495" y="368045"/>
                  </a:lnTo>
                  <a:lnTo>
                    <a:pt x="1566037" y="368045"/>
                  </a:lnTo>
                  <a:lnTo>
                    <a:pt x="1575173" y="366196"/>
                  </a:lnTo>
                  <a:lnTo>
                    <a:pt x="1582642" y="361156"/>
                  </a:lnTo>
                  <a:lnTo>
                    <a:pt x="1587682" y="353687"/>
                  </a:lnTo>
                  <a:lnTo>
                    <a:pt x="1589532" y="344550"/>
                  </a:lnTo>
                  <a:lnTo>
                    <a:pt x="1589532" y="23494"/>
                  </a:lnTo>
                  <a:lnTo>
                    <a:pt x="1587682" y="14358"/>
                  </a:lnTo>
                  <a:lnTo>
                    <a:pt x="1582642" y="6889"/>
                  </a:lnTo>
                  <a:lnTo>
                    <a:pt x="1575173" y="1849"/>
                  </a:lnTo>
                  <a:lnTo>
                    <a:pt x="1566037" y="0"/>
                  </a:lnTo>
                  <a:close/>
                </a:path>
              </a:pathLst>
            </a:custGeom>
            <a:solidFill>
              <a:srgbClr val="FFFFFF"/>
            </a:solidFill>
          </p:spPr>
          <p:txBody>
            <a:bodyPr wrap="square" lIns="0" tIns="0" rIns="0" bIns="0" rtlCol="0"/>
            <a:lstStyle/>
            <a:p>
              <a:endParaRPr/>
            </a:p>
          </p:txBody>
        </p:sp>
        <p:sp>
          <p:nvSpPr>
            <p:cNvPr id="18" name="object 15">
              <a:extLst>
                <a:ext uri="{FF2B5EF4-FFF2-40B4-BE49-F238E27FC236}">
                  <a16:creationId xmlns:a16="http://schemas.microsoft.com/office/drawing/2014/main" id="{AD39F0CE-8A59-D399-FC24-0F0656158AC3}"/>
                </a:ext>
              </a:extLst>
            </p:cNvPr>
            <p:cNvSpPr/>
            <p:nvPr/>
          </p:nvSpPr>
          <p:spPr>
            <a:xfrm>
              <a:off x="3925442" y="3687698"/>
              <a:ext cx="1590040" cy="368300"/>
            </a:xfrm>
            <a:custGeom>
              <a:avLst/>
              <a:gdLst/>
              <a:ahLst/>
              <a:cxnLst/>
              <a:rect l="l" t="t" r="r" b="b"/>
              <a:pathLst>
                <a:path w="1590039" h="368300">
                  <a:moveTo>
                    <a:pt x="0" y="23494"/>
                  </a:moveTo>
                  <a:lnTo>
                    <a:pt x="1849" y="14358"/>
                  </a:lnTo>
                  <a:lnTo>
                    <a:pt x="6889" y="6889"/>
                  </a:lnTo>
                  <a:lnTo>
                    <a:pt x="14358" y="1849"/>
                  </a:lnTo>
                  <a:lnTo>
                    <a:pt x="23495" y="0"/>
                  </a:lnTo>
                  <a:lnTo>
                    <a:pt x="1566037" y="0"/>
                  </a:lnTo>
                  <a:lnTo>
                    <a:pt x="1575173" y="1849"/>
                  </a:lnTo>
                  <a:lnTo>
                    <a:pt x="1582642" y="6889"/>
                  </a:lnTo>
                  <a:lnTo>
                    <a:pt x="1587682" y="14358"/>
                  </a:lnTo>
                  <a:lnTo>
                    <a:pt x="1589532" y="23494"/>
                  </a:lnTo>
                  <a:lnTo>
                    <a:pt x="1589532" y="344550"/>
                  </a:lnTo>
                  <a:lnTo>
                    <a:pt x="1587682" y="353687"/>
                  </a:lnTo>
                  <a:lnTo>
                    <a:pt x="1582642" y="361156"/>
                  </a:lnTo>
                  <a:lnTo>
                    <a:pt x="1575173" y="366196"/>
                  </a:lnTo>
                  <a:lnTo>
                    <a:pt x="1566037" y="368045"/>
                  </a:lnTo>
                  <a:lnTo>
                    <a:pt x="23495" y="368045"/>
                  </a:lnTo>
                  <a:lnTo>
                    <a:pt x="14358" y="366196"/>
                  </a:lnTo>
                  <a:lnTo>
                    <a:pt x="6889" y="361156"/>
                  </a:lnTo>
                  <a:lnTo>
                    <a:pt x="1849" y="353687"/>
                  </a:lnTo>
                  <a:lnTo>
                    <a:pt x="0" y="344550"/>
                  </a:lnTo>
                  <a:lnTo>
                    <a:pt x="0" y="23494"/>
                  </a:lnTo>
                  <a:close/>
                </a:path>
              </a:pathLst>
            </a:custGeom>
            <a:ln w="19050">
              <a:solidFill>
                <a:srgbClr val="008FD2"/>
              </a:solidFill>
            </a:ln>
          </p:spPr>
          <p:txBody>
            <a:bodyPr wrap="square" lIns="0" tIns="0" rIns="0" bIns="0" rtlCol="0"/>
            <a:lstStyle/>
            <a:p>
              <a:endParaRPr/>
            </a:p>
          </p:txBody>
        </p:sp>
      </p:grpSp>
      <p:sp>
        <p:nvSpPr>
          <p:cNvPr id="19" name="object 16">
            <a:extLst>
              <a:ext uri="{FF2B5EF4-FFF2-40B4-BE49-F238E27FC236}">
                <a16:creationId xmlns:a16="http://schemas.microsoft.com/office/drawing/2014/main" id="{14265492-9BE6-F670-1503-76AE96D469AB}"/>
              </a:ext>
            </a:extLst>
          </p:cNvPr>
          <p:cNvSpPr txBox="1"/>
          <p:nvPr/>
        </p:nvSpPr>
        <p:spPr>
          <a:xfrm>
            <a:off x="5644472" y="4135459"/>
            <a:ext cx="657225" cy="238760"/>
          </a:xfrm>
          <a:prstGeom prst="rect">
            <a:avLst/>
          </a:prstGeom>
        </p:spPr>
        <p:txBody>
          <a:bodyPr vert="horz" wrap="square" lIns="0" tIns="12065" rIns="0" bIns="0" rtlCol="0">
            <a:spAutoFit/>
          </a:bodyPr>
          <a:lstStyle/>
          <a:p>
            <a:pPr marL="12700">
              <a:lnSpc>
                <a:spcPct val="100000"/>
              </a:lnSpc>
              <a:spcBef>
                <a:spcPts val="95"/>
              </a:spcBef>
            </a:pPr>
            <a:r>
              <a:rPr sz="1400" spc="-10" dirty="0">
                <a:solidFill>
                  <a:srgbClr val="008FD2"/>
                </a:solidFill>
                <a:latin typeface="Arial"/>
                <a:cs typeface="Arial"/>
              </a:rPr>
              <a:t>FLIGHT</a:t>
            </a:r>
            <a:endParaRPr sz="1400">
              <a:latin typeface="Arial"/>
              <a:cs typeface="Arial"/>
            </a:endParaRPr>
          </a:p>
        </p:txBody>
      </p:sp>
      <p:grpSp>
        <p:nvGrpSpPr>
          <p:cNvPr id="20" name="object 17">
            <a:extLst>
              <a:ext uri="{FF2B5EF4-FFF2-40B4-BE49-F238E27FC236}">
                <a16:creationId xmlns:a16="http://schemas.microsoft.com/office/drawing/2014/main" id="{C3DCBC1D-C3B8-5ED8-167A-560A28D37FF3}"/>
              </a:ext>
            </a:extLst>
          </p:cNvPr>
          <p:cNvGrpSpPr/>
          <p:nvPr/>
        </p:nvGrpSpPr>
        <p:grpSpPr>
          <a:xfrm>
            <a:off x="3574881" y="2284306"/>
            <a:ext cx="1609725" cy="387350"/>
            <a:chOff x="2321814" y="1896617"/>
            <a:chExt cx="1609725" cy="387350"/>
          </a:xfrm>
        </p:grpSpPr>
        <p:sp>
          <p:nvSpPr>
            <p:cNvPr id="21" name="object 18">
              <a:extLst>
                <a:ext uri="{FF2B5EF4-FFF2-40B4-BE49-F238E27FC236}">
                  <a16:creationId xmlns:a16="http://schemas.microsoft.com/office/drawing/2014/main" id="{28084690-DF96-CB91-E8F0-28F3EDD90592}"/>
                </a:ext>
              </a:extLst>
            </p:cNvPr>
            <p:cNvSpPr/>
            <p:nvPr/>
          </p:nvSpPr>
          <p:spPr>
            <a:xfrm>
              <a:off x="2331339" y="1906142"/>
              <a:ext cx="1590675" cy="368300"/>
            </a:xfrm>
            <a:custGeom>
              <a:avLst/>
              <a:gdLst/>
              <a:ahLst/>
              <a:cxnLst/>
              <a:rect l="l" t="t" r="r" b="b"/>
              <a:pathLst>
                <a:path w="1590675" h="368300">
                  <a:moveTo>
                    <a:pt x="1566799" y="0"/>
                  </a:moveTo>
                  <a:lnTo>
                    <a:pt x="23494" y="0"/>
                  </a:lnTo>
                  <a:lnTo>
                    <a:pt x="14358" y="1849"/>
                  </a:lnTo>
                  <a:lnTo>
                    <a:pt x="6889" y="6889"/>
                  </a:lnTo>
                  <a:lnTo>
                    <a:pt x="1849" y="14358"/>
                  </a:lnTo>
                  <a:lnTo>
                    <a:pt x="0" y="23495"/>
                  </a:lnTo>
                  <a:lnTo>
                    <a:pt x="0" y="344551"/>
                  </a:lnTo>
                  <a:lnTo>
                    <a:pt x="1849" y="353687"/>
                  </a:lnTo>
                  <a:lnTo>
                    <a:pt x="6889" y="361156"/>
                  </a:lnTo>
                  <a:lnTo>
                    <a:pt x="14358" y="366196"/>
                  </a:lnTo>
                  <a:lnTo>
                    <a:pt x="23494" y="368046"/>
                  </a:lnTo>
                  <a:lnTo>
                    <a:pt x="1566799" y="368046"/>
                  </a:lnTo>
                  <a:lnTo>
                    <a:pt x="1575935" y="366196"/>
                  </a:lnTo>
                  <a:lnTo>
                    <a:pt x="1583404" y="361156"/>
                  </a:lnTo>
                  <a:lnTo>
                    <a:pt x="1588444" y="353687"/>
                  </a:lnTo>
                  <a:lnTo>
                    <a:pt x="1590294" y="344551"/>
                  </a:lnTo>
                  <a:lnTo>
                    <a:pt x="1590294" y="23495"/>
                  </a:lnTo>
                  <a:lnTo>
                    <a:pt x="1588444" y="14358"/>
                  </a:lnTo>
                  <a:lnTo>
                    <a:pt x="1583404" y="6889"/>
                  </a:lnTo>
                  <a:lnTo>
                    <a:pt x="1575935" y="1849"/>
                  </a:lnTo>
                  <a:lnTo>
                    <a:pt x="1566799" y="0"/>
                  </a:lnTo>
                  <a:close/>
                </a:path>
              </a:pathLst>
            </a:custGeom>
            <a:solidFill>
              <a:srgbClr val="FFFFFF"/>
            </a:solidFill>
          </p:spPr>
          <p:txBody>
            <a:bodyPr wrap="square" lIns="0" tIns="0" rIns="0" bIns="0" rtlCol="0"/>
            <a:lstStyle/>
            <a:p>
              <a:endParaRPr/>
            </a:p>
          </p:txBody>
        </p:sp>
        <p:sp>
          <p:nvSpPr>
            <p:cNvPr id="22" name="object 19">
              <a:extLst>
                <a:ext uri="{FF2B5EF4-FFF2-40B4-BE49-F238E27FC236}">
                  <a16:creationId xmlns:a16="http://schemas.microsoft.com/office/drawing/2014/main" id="{80148773-62B0-BFFD-5A53-3E0445290760}"/>
                </a:ext>
              </a:extLst>
            </p:cNvPr>
            <p:cNvSpPr/>
            <p:nvPr/>
          </p:nvSpPr>
          <p:spPr>
            <a:xfrm>
              <a:off x="2331339" y="1906142"/>
              <a:ext cx="1590675" cy="368300"/>
            </a:xfrm>
            <a:custGeom>
              <a:avLst/>
              <a:gdLst/>
              <a:ahLst/>
              <a:cxnLst/>
              <a:rect l="l" t="t" r="r" b="b"/>
              <a:pathLst>
                <a:path w="1590675" h="368300">
                  <a:moveTo>
                    <a:pt x="0" y="23495"/>
                  </a:moveTo>
                  <a:lnTo>
                    <a:pt x="1849" y="14358"/>
                  </a:lnTo>
                  <a:lnTo>
                    <a:pt x="6889" y="6889"/>
                  </a:lnTo>
                  <a:lnTo>
                    <a:pt x="14358" y="1849"/>
                  </a:lnTo>
                  <a:lnTo>
                    <a:pt x="23494" y="0"/>
                  </a:lnTo>
                  <a:lnTo>
                    <a:pt x="1566799" y="0"/>
                  </a:lnTo>
                  <a:lnTo>
                    <a:pt x="1575935" y="1849"/>
                  </a:lnTo>
                  <a:lnTo>
                    <a:pt x="1583404" y="6889"/>
                  </a:lnTo>
                  <a:lnTo>
                    <a:pt x="1588444" y="14358"/>
                  </a:lnTo>
                  <a:lnTo>
                    <a:pt x="1590294" y="23495"/>
                  </a:lnTo>
                  <a:lnTo>
                    <a:pt x="1590294" y="344551"/>
                  </a:lnTo>
                  <a:lnTo>
                    <a:pt x="1588444" y="353687"/>
                  </a:lnTo>
                  <a:lnTo>
                    <a:pt x="1583404" y="361156"/>
                  </a:lnTo>
                  <a:lnTo>
                    <a:pt x="1575935" y="366196"/>
                  </a:lnTo>
                  <a:lnTo>
                    <a:pt x="1566799" y="368046"/>
                  </a:lnTo>
                  <a:lnTo>
                    <a:pt x="23494" y="368046"/>
                  </a:lnTo>
                  <a:lnTo>
                    <a:pt x="14358" y="366196"/>
                  </a:lnTo>
                  <a:lnTo>
                    <a:pt x="6889" y="361156"/>
                  </a:lnTo>
                  <a:lnTo>
                    <a:pt x="1849" y="353687"/>
                  </a:lnTo>
                  <a:lnTo>
                    <a:pt x="0" y="344551"/>
                  </a:lnTo>
                  <a:lnTo>
                    <a:pt x="0" y="23495"/>
                  </a:lnTo>
                  <a:close/>
                </a:path>
              </a:pathLst>
            </a:custGeom>
            <a:ln w="19050">
              <a:solidFill>
                <a:srgbClr val="008FD2"/>
              </a:solidFill>
            </a:ln>
          </p:spPr>
          <p:txBody>
            <a:bodyPr wrap="square" lIns="0" tIns="0" rIns="0" bIns="0" rtlCol="0"/>
            <a:lstStyle/>
            <a:p>
              <a:endParaRPr/>
            </a:p>
          </p:txBody>
        </p:sp>
      </p:grpSp>
      <p:sp>
        <p:nvSpPr>
          <p:cNvPr id="23" name="object 20">
            <a:extLst>
              <a:ext uri="{FF2B5EF4-FFF2-40B4-BE49-F238E27FC236}">
                <a16:creationId xmlns:a16="http://schemas.microsoft.com/office/drawing/2014/main" id="{4524E5FF-0002-8913-B990-C51262D15726}"/>
              </a:ext>
            </a:extLst>
          </p:cNvPr>
          <p:cNvSpPr txBox="1"/>
          <p:nvPr/>
        </p:nvSpPr>
        <p:spPr>
          <a:xfrm>
            <a:off x="3861139" y="2353902"/>
            <a:ext cx="1036955" cy="238760"/>
          </a:xfrm>
          <a:prstGeom prst="rect">
            <a:avLst/>
          </a:prstGeom>
        </p:spPr>
        <p:txBody>
          <a:bodyPr vert="horz" wrap="square" lIns="0" tIns="12065" rIns="0" bIns="0" rtlCol="0">
            <a:spAutoFit/>
          </a:bodyPr>
          <a:lstStyle/>
          <a:p>
            <a:pPr marL="12700">
              <a:lnSpc>
                <a:spcPct val="100000"/>
              </a:lnSpc>
              <a:spcBef>
                <a:spcPts val="95"/>
              </a:spcBef>
            </a:pPr>
            <a:r>
              <a:rPr sz="1400" spc="-10" dirty="0">
                <a:solidFill>
                  <a:srgbClr val="008FD2"/>
                </a:solidFill>
                <a:latin typeface="Arial"/>
                <a:cs typeface="Arial"/>
              </a:rPr>
              <a:t>CUSTOMER</a:t>
            </a:r>
            <a:endParaRPr sz="1400">
              <a:latin typeface="Arial"/>
              <a:cs typeface="Arial"/>
            </a:endParaRPr>
          </a:p>
        </p:txBody>
      </p:sp>
      <p:sp>
        <p:nvSpPr>
          <p:cNvPr id="24" name="object 21">
            <a:extLst>
              <a:ext uri="{FF2B5EF4-FFF2-40B4-BE49-F238E27FC236}">
                <a16:creationId xmlns:a16="http://schemas.microsoft.com/office/drawing/2014/main" id="{EDCA0AB6-BFB3-5E41-6F2D-349B71FE7B0D}"/>
              </a:ext>
            </a:extLst>
          </p:cNvPr>
          <p:cNvSpPr/>
          <p:nvPr/>
        </p:nvSpPr>
        <p:spPr>
          <a:xfrm>
            <a:off x="5174700" y="3184609"/>
            <a:ext cx="1590675" cy="368300"/>
          </a:xfrm>
          <a:custGeom>
            <a:avLst/>
            <a:gdLst/>
            <a:ahLst/>
            <a:cxnLst/>
            <a:rect l="l" t="t" r="r" b="b"/>
            <a:pathLst>
              <a:path w="1590675" h="368300">
                <a:moveTo>
                  <a:pt x="1584070" y="0"/>
                </a:moveTo>
                <a:lnTo>
                  <a:pt x="6222" y="0"/>
                </a:lnTo>
                <a:lnTo>
                  <a:pt x="0" y="6223"/>
                </a:lnTo>
                <a:lnTo>
                  <a:pt x="0" y="13969"/>
                </a:lnTo>
                <a:lnTo>
                  <a:pt x="0" y="361823"/>
                </a:lnTo>
                <a:lnTo>
                  <a:pt x="6222" y="368045"/>
                </a:lnTo>
                <a:lnTo>
                  <a:pt x="1584070" y="368045"/>
                </a:lnTo>
                <a:lnTo>
                  <a:pt x="1590293" y="361823"/>
                </a:lnTo>
                <a:lnTo>
                  <a:pt x="1590293" y="6223"/>
                </a:lnTo>
                <a:lnTo>
                  <a:pt x="1584070" y="0"/>
                </a:lnTo>
                <a:close/>
              </a:path>
            </a:pathLst>
          </a:custGeom>
          <a:solidFill>
            <a:srgbClr val="FFFFFF"/>
          </a:solidFill>
        </p:spPr>
        <p:txBody>
          <a:bodyPr wrap="square" lIns="0" tIns="0" rIns="0" bIns="0" rtlCol="0"/>
          <a:lstStyle/>
          <a:p>
            <a:endParaRPr/>
          </a:p>
        </p:txBody>
      </p:sp>
      <p:sp>
        <p:nvSpPr>
          <p:cNvPr id="25" name="object 22">
            <a:extLst>
              <a:ext uri="{FF2B5EF4-FFF2-40B4-BE49-F238E27FC236}">
                <a16:creationId xmlns:a16="http://schemas.microsoft.com/office/drawing/2014/main" id="{5BF9B403-E4B8-5E28-B4FB-9F6532155D0B}"/>
              </a:ext>
            </a:extLst>
          </p:cNvPr>
          <p:cNvSpPr txBox="1"/>
          <p:nvPr/>
        </p:nvSpPr>
        <p:spPr>
          <a:xfrm>
            <a:off x="5174700" y="3184609"/>
            <a:ext cx="1590675" cy="368300"/>
          </a:xfrm>
          <a:prstGeom prst="rect">
            <a:avLst/>
          </a:prstGeom>
          <a:ln w="25273">
            <a:solidFill>
              <a:srgbClr val="EFAB00"/>
            </a:solidFill>
          </a:ln>
        </p:spPr>
        <p:txBody>
          <a:bodyPr vert="horz" wrap="square" lIns="0" tIns="72390" rIns="0" bIns="0" rtlCol="0">
            <a:spAutoFit/>
          </a:bodyPr>
          <a:lstStyle/>
          <a:p>
            <a:pPr marL="379730">
              <a:lnSpc>
                <a:spcPct val="100000"/>
              </a:lnSpc>
              <a:spcBef>
                <a:spcPts val="570"/>
              </a:spcBef>
            </a:pPr>
            <a:r>
              <a:rPr sz="1400" spc="-10" dirty="0">
                <a:solidFill>
                  <a:srgbClr val="EFAB00"/>
                </a:solidFill>
                <a:latin typeface="Arial"/>
                <a:cs typeface="Arial"/>
              </a:rPr>
              <a:t>BOOKING</a:t>
            </a:r>
            <a:endParaRPr sz="1400">
              <a:latin typeface="Arial"/>
              <a:cs typeface="Arial"/>
            </a:endParaRPr>
          </a:p>
        </p:txBody>
      </p:sp>
      <p:grpSp>
        <p:nvGrpSpPr>
          <p:cNvPr id="26" name="object 23">
            <a:extLst>
              <a:ext uri="{FF2B5EF4-FFF2-40B4-BE49-F238E27FC236}">
                <a16:creationId xmlns:a16="http://schemas.microsoft.com/office/drawing/2014/main" id="{DD0A4184-5D17-760A-D38B-57B898266E47}"/>
              </a:ext>
            </a:extLst>
          </p:cNvPr>
          <p:cNvGrpSpPr/>
          <p:nvPr/>
        </p:nvGrpSpPr>
        <p:grpSpPr>
          <a:xfrm>
            <a:off x="2781639" y="2440135"/>
            <a:ext cx="3228975" cy="3226306"/>
            <a:chOff x="1528572" y="2052446"/>
            <a:chExt cx="3228975" cy="3226306"/>
          </a:xfrm>
        </p:grpSpPr>
        <p:sp>
          <p:nvSpPr>
            <p:cNvPr id="27" name="object 24">
              <a:extLst>
                <a:ext uri="{FF2B5EF4-FFF2-40B4-BE49-F238E27FC236}">
                  <a16:creationId xmlns:a16="http://schemas.microsoft.com/office/drawing/2014/main" id="{DDCD5FD7-7A5A-9A7B-68D9-96AAB9547B40}"/>
                </a:ext>
              </a:extLst>
            </p:cNvPr>
            <p:cNvSpPr/>
            <p:nvPr/>
          </p:nvSpPr>
          <p:spPr>
            <a:xfrm>
              <a:off x="1528572" y="2052446"/>
              <a:ext cx="3228975" cy="1635760"/>
            </a:xfrm>
            <a:custGeom>
              <a:avLst/>
              <a:gdLst/>
              <a:ahLst/>
              <a:cxnLst/>
              <a:rect l="l" t="t" r="r" b="b"/>
              <a:pathLst>
                <a:path w="3228975" h="1635760">
                  <a:moveTo>
                    <a:pt x="803021" y="38100"/>
                  </a:moveTo>
                  <a:lnTo>
                    <a:pt x="787019" y="30099"/>
                  </a:lnTo>
                  <a:lnTo>
                    <a:pt x="726821" y="0"/>
                  </a:lnTo>
                  <a:lnTo>
                    <a:pt x="726821" y="30099"/>
                  </a:lnTo>
                  <a:lnTo>
                    <a:pt x="3556" y="30099"/>
                  </a:lnTo>
                  <a:lnTo>
                    <a:pt x="0" y="33655"/>
                  </a:lnTo>
                  <a:lnTo>
                    <a:pt x="0" y="748157"/>
                  </a:lnTo>
                  <a:lnTo>
                    <a:pt x="16002" y="748157"/>
                  </a:lnTo>
                  <a:lnTo>
                    <a:pt x="16002" y="46101"/>
                  </a:lnTo>
                  <a:lnTo>
                    <a:pt x="726821" y="46101"/>
                  </a:lnTo>
                  <a:lnTo>
                    <a:pt x="726821" y="76200"/>
                  </a:lnTo>
                  <a:lnTo>
                    <a:pt x="787019" y="46101"/>
                  </a:lnTo>
                  <a:lnTo>
                    <a:pt x="803021" y="38100"/>
                  </a:lnTo>
                  <a:close/>
                </a:path>
                <a:path w="3228975" h="1635760">
                  <a:moveTo>
                    <a:pt x="3196082" y="33655"/>
                  </a:moveTo>
                  <a:lnTo>
                    <a:pt x="3192526" y="30099"/>
                  </a:lnTo>
                  <a:lnTo>
                    <a:pt x="2469261" y="30099"/>
                  </a:lnTo>
                  <a:lnTo>
                    <a:pt x="2469261" y="0"/>
                  </a:lnTo>
                  <a:lnTo>
                    <a:pt x="2393061" y="38100"/>
                  </a:lnTo>
                  <a:lnTo>
                    <a:pt x="2469261" y="76200"/>
                  </a:lnTo>
                  <a:lnTo>
                    <a:pt x="2469261" y="46101"/>
                  </a:lnTo>
                  <a:lnTo>
                    <a:pt x="3180080" y="46101"/>
                  </a:lnTo>
                  <a:lnTo>
                    <a:pt x="3180080" y="744728"/>
                  </a:lnTo>
                  <a:lnTo>
                    <a:pt x="3196082" y="744728"/>
                  </a:lnTo>
                  <a:lnTo>
                    <a:pt x="3196082" y="46101"/>
                  </a:lnTo>
                  <a:lnTo>
                    <a:pt x="3196082" y="38100"/>
                  </a:lnTo>
                  <a:lnTo>
                    <a:pt x="3196082" y="33655"/>
                  </a:lnTo>
                  <a:close/>
                </a:path>
                <a:path w="3228975" h="1635760">
                  <a:moveTo>
                    <a:pt x="3228975" y="1558798"/>
                  </a:moveTo>
                  <a:lnTo>
                    <a:pt x="3198914" y="1559001"/>
                  </a:lnTo>
                  <a:lnTo>
                    <a:pt x="3195828" y="1112520"/>
                  </a:lnTo>
                  <a:lnTo>
                    <a:pt x="3179826" y="1112520"/>
                  </a:lnTo>
                  <a:lnTo>
                    <a:pt x="3182912" y="1559115"/>
                  </a:lnTo>
                  <a:lnTo>
                    <a:pt x="3152775" y="1559306"/>
                  </a:lnTo>
                  <a:lnTo>
                    <a:pt x="3191510" y="1635252"/>
                  </a:lnTo>
                  <a:lnTo>
                    <a:pt x="3222625" y="1571752"/>
                  </a:lnTo>
                  <a:lnTo>
                    <a:pt x="3228975" y="1558798"/>
                  </a:lnTo>
                  <a:close/>
                </a:path>
              </a:pathLst>
            </a:custGeom>
            <a:solidFill>
              <a:srgbClr val="7E7E7E"/>
            </a:solidFill>
          </p:spPr>
          <p:txBody>
            <a:bodyPr wrap="square" lIns="0" tIns="0" rIns="0" bIns="0" rtlCol="0"/>
            <a:lstStyle/>
            <a:p>
              <a:endParaRPr/>
            </a:p>
          </p:txBody>
        </p:sp>
        <p:sp>
          <p:nvSpPr>
            <p:cNvPr id="28" name="object 25">
              <a:extLst>
                <a:ext uri="{FF2B5EF4-FFF2-40B4-BE49-F238E27FC236}">
                  <a16:creationId xmlns:a16="http://schemas.microsoft.com/office/drawing/2014/main" id="{E4DAEA1D-4767-7AB4-8325-0BFF4BD7C242}"/>
                </a:ext>
              </a:extLst>
            </p:cNvPr>
            <p:cNvSpPr/>
            <p:nvPr/>
          </p:nvSpPr>
          <p:spPr>
            <a:xfrm>
              <a:off x="2913098" y="2265044"/>
              <a:ext cx="45719" cy="3013708"/>
            </a:xfrm>
            <a:custGeom>
              <a:avLst/>
              <a:gdLst/>
              <a:ahLst/>
              <a:cxnLst/>
              <a:rect l="l" t="t" r="r" b="b"/>
              <a:pathLst>
                <a:path w="76200" h="2110104">
                  <a:moveTo>
                    <a:pt x="30099" y="2033905"/>
                  </a:moveTo>
                  <a:lnTo>
                    <a:pt x="0" y="2033905"/>
                  </a:lnTo>
                  <a:lnTo>
                    <a:pt x="38100" y="2110105"/>
                  </a:lnTo>
                  <a:lnTo>
                    <a:pt x="69850" y="2046605"/>
                  </a:lnTo>
                  <a:lnTo>
                    <a:pt x="30099" y="2046605"/>
                  </a:lnTo>
                  <a:lnTo>
                    <a:pt x="30099" y="2033905"/>
                  </a:lnTo>
                  <a:close/>
                </a:path>
                <a:path w="76200" h="2110104">
                  <a:moveTo>
                    <a:pt x="46101" y="0"/>
                  </a:moveTo>
                  <a:lnTo>
                    <a:pt x="30099" y="0"/>
                  </a:lnTo>
                  <a:lnTo>
                    <a:pt x="30099" y="2046605"/>
                  </a:lnTo>
                  <a:lnTo>
                    <a:pt x="46101" y="2046605"/>
                  </a:lnTo>
                  <a:lnTo>
                    <a:pt x="46101" y="0"/>
                  </a:lnTo>
                  <a:close/>
                </a:path>
                <a:path w="76200" h="2110104">
                  <a:moveTo>
                    <a:pt x="76200" y="2033905"/>
                  </a:moveTo>
                  <a:lnTo>
                    <a:pt x="46101" y="2033905"/>
                  </a:lnTo>
                  <a:lnTo>
                    <a:pt x="46101" y="2046605"/>
                  </a:lnTo>
                  <a:lnTo>
                    <a:pt x="69850" y="2046605"/>
                  </a:lnTo>
                  <a:lnTo>
                    <a:pt x="76200" y="2033905"/>
                  </a:lnTo>
                  <a:close/>
                </a:path>
              </a:pathLst>
            </a:custGeom>
            <a:solidFill>
              <a:srgbClr val="FF0000"/>
            </a:solidFill>
          </p:spPr>
          <p:txBody>
            <a:bodyPr wrap="square" lIns="0" tIns="0" rIns="0" bIns="0" rtlCol="0"/>
            <a:lstStyle/>
            <a:p>
              <a:endParaRPr/>
            </a:p>
          </p:txBody>
        </p:sp>
      </p:grpSp>
      <p:sp>
        <p:nvSpPr>
          <p:cNvPr id="29" name="object 27">
            <a:extLst>
              <a:ext uri="{FF2B5EF4-FFF2-40B4-BE49-F238E27FC236}">
                <a16:creationId xmlns:a16="http://schemas.microsoft.com/office/drawing/2014/main" id="{16143264-D64B-055A-1E16-D3E379742609}"/>
              </a:ext>
            </a:extLst>
          </p:cNvPr>
          <p:cNvSpPr txBox="1"/>
          <p:nvPr/>
        </p:nvSpPr>
        <p:spPr>
          <a:xfrm>
            <a:off x="3485633" y="5225528"/>
            <a:ext cx="1572895" cy="238760"/>
          </a:xfrm>
          <a:prstGeom prst="rect">
            <a:avLst/>
          </a:prstGeom>
        </p:spPr>
        <p:txBody>
          <a:bodyPr vert="horz" wrap="square" lIns="0" tIns="12065" rIns="0" bIns="0" rtlCol="0">
            <a:spAutoFit/>
          </a:bodyPr>
          <a:lstStyle/>
          <a:p>
            <a:pPr marL="12700">
              <a:lnSpc>
                <a:spcPct val="100000"/>
              </a:lnSpc>
              <a:spcBef>
                <a:spcPts val="95"/>
              </a:spcBef>
            </a:pPr>
            <a:r>
              <a:rPr sz="1400" dirty="0">
                <a:latin typeface="Arial"/>
                <a:cs typeface="Arial"/>
              </a:rPr>
              <a:t>Remote</a:t>
            </a:r>
            <a:r>
              <a:rPr sz="1400" spc="-25" dirty="0">
                <a:latin typeface="Arial"/>
                <a:cs typeface="Arial"/>
              </a:rPr>
              <a:t> </a:t>
            </a:r>
            <a:r>
              <a:rPr sz="1400" dirty="0">
                <a:latin typeface="Arial"/>
                <a:cs typeface="Arial"/>
              </a:rPr>
              <a:t>service</a:t>
            </a:r>
            <a:r>
              <a:rPr sz="1400" spc="-35" dirty="0">
                <a:latin typeface="Arial"/>
                <a:cs typeface="Arial"/>
              </a:rPr>
              <a:t> </a:t>
            </a:r>
            <a:r>
              <a:rPr sz="1400" spc="-20" dirty="0">
                <a:latin typeface="Arial"/>
                <a:cs typeface="Arial"/>
              </a:rPr>
              <a:t>call</a:t>
            </a:r>
            <a:endParaRPr sz="1400" dirty="0">
              <a:latin typeface="Arial"/>
              <a:cs typeface="Arial"/>
            </a:endParaRPr>
          </a:p>
        </p:txBody>
      </p:sp>
      <p:pic>
        <p:nvPicPr>
          <p:cNvPr id="30" name="object 28">
            <a:extLst>
              <a:ext uri="{FF2B5EF4-FFF2-40B4-BE49-F238E27FC236}">
                <a16:creationId xmlns:a16="http://schemas.microsoft.com/office/drawing/2014/main" id="{424BD9A6-DDEF-9E70-1757-80E3A74D8775}"/>
              </a:ext>
            </a:extLst>
          </p:cNvPr>
          <p:cNvPicPr/>
          <p:nvPr/>
        </p:nvPicPr>
        <p:blipFill>
          <a:blip r:embed="rId2" cstate="print"/>
          <a:stretch>
            <a:fillRect/>
          </a:stretch>
        </p:blipFill>
        <p:spPr>
          <a:xfrm>
            <a:off x="4105966" y="4939678"/>
            <a:ext cx="166115" cy="165354"/>
          </a:xfrm>
          <a:prstGeom prst="rect">
            <a:avLst/>
          </a:prstGeom>
        </p:spPr>
      </p:pic>
    </p:spTree>
    <p:extLst>
      <p:ext uri="{BB962C8B-B14F-4D97-AF65-F5344CB8AC3E}">
        <p14:creationId xmlns:p14="http://schemas.microsoft.com/office/powerpoint/2010/main" val="332390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CFDBFB4-460B-EE9A-73C6-701134E2BFF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dirty="0">
                <a:solidFill>
                  <a:schemeClr val="tx1"/>
                </a:solidFill>
                <a:latin typeface="+mj-lt"/>
                <a:ea typeface="+mj-ea"/>
                <a:cs typeface="+mj-cs"/>
              </a:rPr>
              <a:t>Runtime of an Unmanaged Query</a:t>
            </a:r>
          </a:p>
        </p:txBody>
      </p:sp>
      <p:sp>
        <p:nvSpPr>
          <p:cNvPr id="10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untime of an Unmanaged Query">
            <a:extLst>
              <a:ext uri="{FF2B5EF4-FFF2-40B4-BE49-F238E27FC236}">
                <a16:creationId xmlns:a16="http://schemas.microsoft.com/office/drawing/2014/main" id="{13D33190-51D3-7B19-6910-B80F5447D2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567245"/>
            <a:ext cx="7214616" cy="3696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91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39F489C-697B-2DA2-1F06-2C5F239F8EC1}"/>
              </a:ext>
            </a:extLst>
          </p:cNvPr>
          <p:cNvSpPr>
            <a:spLocks noGrp="1"/>
          </p:cNvSpPr>
          <p:nvPr>
            <p:ph type="ctrTitle"/>
          </p:nvPr>
        </p:nvSpPr>
        <p:spPr>
          <a:xfrm>
            <a:off x="838200" y="451381"/>
            <a:ext cx="10512552" cy="4066540"/>
          </a:xfrm>
        </p:spPr>
        <p:txBody>
          <a:bodyPr anchor="b">
            <a:normAutofit/>
          </a:bodyPr>
          <a:lstStyle/>
          <a:p>
            <a:pPr algn="l"/>
            <a:r>
              <a:rPr lang="de-DE" sz="6600"/>
              <a:t>Consume ODATA Service</a:t>
            </a:r>
          </a:p>
        </p:txBody>
      </p:sp>
      <p:sp>
        <p:nvSpPr>
          <p:cNvPr id="3" name="Untertitel 2">
            <a:extLst>
              <a:ext uri="{FF2B5EF4-FFF2-40B4-BE49-F238E27FC236}">
                <a16:creationId xmlns:a16="http://schemas.microsoft.com/office/drawing/2014/main" id="{3459310A-DB35-B7D2-AB51-9A9E12F825DF}"/>
              </a:ext>
            </a:extLst>
          </p:cNvPr>
          <p:cNvSpPr>
            <a:spLocks noGrp="1"/>
          </p:cNvSpPr>
          <p:nvPr>
            <p:ph type="subTitle" idx="1"/>
          </p:nvPr>
        </p:nvSpPr>
        <p:spPr>
          <a:xfrm>
            <a:off x="838199" y="4983276"/>
            <a:ext cx="10512552" cy="1126680"/>
          </a:xfrm>
        </p:spPr>
        <p:txBody>
          <a:bodyPr>
            <a:normAutofit/>
          </a:bodyPr>
          <a:lstStyle/>
          <a:p>
            <a:pPr algn="l"/>
            <a:endParaRPr lang="de-DE"/>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03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D318FB5-500B-A179-F89B-B88A42DB780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Erstellen eines Consumption Models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CA1BCD60-D5D8-38E6-0473-73F5E6C77192}"/>
              </a:ext>
            </a:extLst>
          </p:cNvPr>
          <p:cNvPicPr>
            <a:picLocks noGrp="1" noChangeAspect="1"/>
          </p:cNvPicPr>
          <p:nvPr>
            <p:ph idx="1"/>
          </p:nvPr>
        </p:nvPicPr>
        <p:blipFill>
          <a:blip r:embed="rId3"/>
          <a:stretch>
            <a:fillRect/>
          </a:stretch>
        </p:blipFill>
        <p:spPr>
          <a:xfrm>
            <a:off x="4654296" y="863115"/>
            <a:ext cx="7214616" cy="5104338"/>
          </a:xfrm>
          <a:prstGeom prst="rect">
            <a:avLst/>
          </a:prstGeom>
        </p:spPr>
      </p:pic>
    </p:spTree>
    <p:extLst>
      <p:ext uri="{BB962C8B-B14F-4D97-AF65-F5344CB8AC3E}">
        <p14:creationId xmlns:p14="http://schemas.microsoft.com/office/powerpoint/2010/main" val="60847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el 4">
            <a:extLst>
              <a:ext uri="{FF2B5EF4-FFF2-40B4-BE49-F238E27FC236}">
                <a16:creationId xmlns:a16="http://schemas.microsoft.com/office/drawing/2014/main" id="{632505EF-7670-7EA9-BCD9-289D7EE789A1}"/>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Erstellen eines Consumption Models</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platzhalter 5">
            <a:extLst>
              <a:ext uri="{FF2B5EF4-FFF2-40B4-BE49-F238E27FC236}">
                <a16:creationId xmlns:a16="http://schemas.microsoft.com/office/drawing/2014/main" id="{AB03FB48-3DE4-3FBA-1060-24FE049E6595}"/>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dirty="0" err="1"/>
              <a:t>Möglich</a:t>
            </a:r>
            <a:r>
              <a:rPr lang="en-US" sz="2200" dirty="0"/>
              <a:t> für/</a:t>
            </a:r>
            <a:r>
              <a:rPr lang="en-US" sz="2200" dirty="0" err="1"/>
              <a:t>Unterstützt</a:t>
            </a:r>
            <a:r>
              <a:rPr lang="en-US" sz="2200" dirty="0"/>
              <a:t> </a:t>
            </a:r>
            <a:r>
              <a:rPr lang="en-US" sz="2200" dirty="0" err="1"/>
              <a:t>werden</a:t>
            </a:r>
            <a:r>
              <a:rPr lang="en-US" sz="2200" dirty="0"/>
              <a:t>:</a:t>
            </a:r>
          </a:p>
          <a:p>
            <a:pPr marL="285750" indent="-228600">
              <a:buFont typeface="Arial" panose="020B0604020202020204" pitchFamily="34" charset="0"/>
              <a:buChar char="•"/>
            </a:pPr>
            <a:r>
              <a:rPr lang="en-US" sz="2200" dirty="0"/>
              <a:t>OData (Nur SAP BTP, </a:t>
            </a:r>
            <a:r>
              <a:rPr lang="en-US" sz="2200" dirty="0" err="1"/>
              <a:t>Leider</a:t>
            </a:r>
            <a:r>
              <a:rPr lang="en-US" sz="2200" dirty="0"/>
              <a:t> </a:t>
            </a:r>
            <a:r>
              <a:rPr lang="en-US" sz="2200" dirty="0" err="1"/>
              <a:t>nicht</a:t>
            </a:r>
            <a:r>
              <a:rPr lang="en-US" sz="2200" dirty="0"/>
              <a:t> in SAP HANA on premise)</a:t>
            </a:r>
          </a:p>
          <a:p>
            <a:pPr marL="285750" indent="-228600">
              <a:buFont typeface="Arial" panose="020B0604020202020204" pitchFamily="34" charset="0"/>
              <a:buChar char="•"/>
            </a:pPr>
            <a:r>
              <a:rPr lang="en-US" sz="2200" dirty="0"/>
              <a:t>Web Services (SOAP)</a:t>
            </a:r>
          </a:p>
          <a:p>
            <a:pPr marL="285750" indent="-228600">
              <a:buFont typeface="Arial" panose="020B0604020202020204" pitchFamily="34" charset="0"/>
              <a:buChar char="•"/>
            </a:pPr>
            <a:r>
              <a:rPr lang="en-US" sz="2200" dirty="0"/>
              <a:t>RFC.</a:t>
            </a:r>
          </a:p>
        </p:txBody>
      </p:sp>
      <p:pic>
        <p:nvPicPr>
          <p:cNvPr id="4" name="Inhaltsplatzhalter 3">
            <a:extLst>
              <a:ext uri="{FF2B5EF4-FFF2-40B4-BE49-F238E27FC236}">
                <a16:creationId xmlns:a16="http://schemas.microsoft.com/office/drawing/2014/main" id="{C3765D0E-EDF3-F1CE-B139-9A5F84C98F44}"/>
              </a:ext>
            </a:extLst>
          </p:cNvPr>
          <p:cNvPicPr>
            <a:picLocks noGrp="1" noChangeAspect="1"/>
          </p:cNvPicPr>
          <p:nvPr>
            <p:ph idx="1"/>
          </p:nvPr>
        </p:nvPicPr>
        <p:blipFill>
          <a:blip r:embed="rId2"/>
          <a:stretch>
            <a:fillRect/>
          </a:stretch>
        </p:blipFill>
        <p:spPr>
          <a:xfrm>
            <a:off x="4654296" y="874624"/>
            <a:ext cx="6903720" cy="5108752"/>
          </a:xfrm>
          <a:prstGeom prst="rect">
            <a:avLst/>
          </a:prstGeom>
        </p:spPr>
      </p:pic>
    </p:spTree>
    <p:extLst>
      <p:ext uri="{BB962C8B-B14F-4D97-AF65-F5344CB8AC3E}">
        <p14:creationId xmlns:p14="http://schemas.microsoft.com/office/powerpoint/2010/main" val="707432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el 6">
            <a:extLst>
              <a:ext uri="{FF2B5EF4-FFF2-40B4-BE49-F238E27FC236}">
                <a16:creationId xmlns:a16="http://schemas.microsoft.com/office/drawing/2014/main" id="{1929E5AD-ECED-AE14-3E97-BC8A0F05EDC2}"/>
              </a:ext>
            </a:extLst>
          </p:cNvPr>
          <p:cNvSpPr>
            <a:spLocks noGrp="1"/>
          </p:cNvSpPr>
          <p:nvPr>
            <p:ph type="title"/>
          </p:nvPr>
        </p:nvSpPr>
        <p:spPr>
          <a:xfrm>
            <a:off x="630936" y="502920"/>
            <a:ext cx="3419856" cy="1463040"/>
          </a:xfrm>
        </p:spPr>
        <p:txBody>
          <a:bodyPr anchor="ctr">
            <a:normAutofit/>
          </a:bodyPr>
          <a:lstStyle/>
          <a:p>
            <a:r>
              <a:rPr lang="de-DE" sz="3000" dirty="0"/>
              <a:t>Beispiel für die Nutzung eines ODATA-Services</a:t>
            </a: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nhaltsplatzhalter 7">
            <a:extLst>
              <a:ext uri="{FF2B5EF4-FFF2-40B4-BE49-F238E27FC236}">
                <a16:creationId xmlns:a16="http://schemas.microsoft.com/office/drawing/2014/main" id="{338F122D-BC42-6379-D4CB-2AFAA0F88361}"/>
              </a:ext>
            </a:extLst>
          </p:cNvPr>
          <p:cNvSpPr>
            <a:spLocks noGrp="1"/>
          </p:cNvSpPr>
          <p:nvPr>
            <p:ph idx="1"/>
          </p:nvPr>
        </p:nvSpPr>
        <p:spPr>
          <a:xfrm>
            <a:off x="4654295" y="502920"/>
            <a:ext cx="6894576" cy="1463040"/>
          </a:xfrm>
        </p:spPr>
        <p:txBody>
          <a:bodyPr anchor="ctr">
            <a:normAutofit/>
          </a:bodyPr>
          <a:lstStyle/>
          <a:p>
            <a:r>
              <a:rPr lang="de-DE" sz="2200"/>
              <a:t>Interface: </a:t>
            </a:r>
            <a:r>
              <a:rPr lang="de-DE" sz="2200" b="1" i="0" u="none" strike="noStrike">
                <a:effectLst/>
                <a:latin typeface="72 Brand Variable"/>
              </a:rPr>
              <a:t>if_oo_adt_classrun</a:t>
            </a:r>
          </a:p>
          <a:p>
            <a:r>
              <a:rPr lang="de-DE" sz="2200" i="0" u="none" strike="noStrike">
                <a:effectLst/>
                <a:latin typeface="72 Brand Variable"/>
              </a:rPr>
              <a:t>Der Struktur-Type des ODATA wird vom Consumption Model bereit gestellt..</a:t>
            </a:r>
          </a:p>
        </p:txBody>
      </p:sp>
      <p:pic>
        <p:nvPicPr>
          <p:cNvPr id="9" name="Grafik 8">
            <a:extLst>
              <a:ext uri="{FF2B5EF4-FFF2-40B4-BE49-F238E27FC236}">
                <a16:creationId xmlns:a16="http://schemas.microsoft.com/office/drawing/2014/main" id="{959E7746-CECD-1CE6-7AD3-678F9C6EE42A}"/>
              </a:ext>
            </a:extLst>
          </p:cNvPr>
          <p:cNvPicPr>
            <a:picLocks noChangeAspect="1"/>
          </p:cNvPicPr>
          <p:nvPr/>
        </p:nvPicPr>
        <p:blipFill>
          <a:blip r:embed="rId2"/>
          <a:stretch>
            <a:fillRect/>
          </a:stretch>
        </p:blipFill>
        <p:spPr>
          <a:xfrm>
            <a:off x="1013811" y="2290936"/>
            <a:ext cx="10152185" cy="3959352"/>
          </a:xfrm>
          <a:prstGeom prst="rect">
            <a:avLst/>
          </a:prstGeom>
        </p:spPr>
      </p:pic>
    </p:spTree>
    <p:extLst>
      <p:ext uri="{BB962C8B-B14F-4D97-AF65-F5344CB8AC3E}">
        <p14:creationId xmlns:p14="http://schemas.microsoft.com/office/powerpoint/2010/main" val="141479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39F489C-697B-2DA2-1F06-2C5F239F8EC1}"/>
              </a:ext>
            </a:extLst>
          </p:cNvPr>
          <p:cNvSpPr>
            <a:spLocks noGrp="1"/>
          </p:cNvSpPr>
          <p:nvPr>
            <p:ph type="ctrTitle"/>
          </p:nvPr>
        </p:nvSpPr>
        <p:spPr>
          <a:xfrm>
            <a:off x="838200" y="451381"/>
            <a:ext cx="10512552" cy="4066540"/>
          </a:xfrm>
        </p:spPr>
        <p:txBody>
          <a:bodyPr anchor="b">
            <a:normAutofit/>
          </a:bodyPr>
          <a:lstStyle/>
          <a:p>
            <a:pPr algn="l"/>
            <a:r>
              <a:rPr lang="de-DE" sz="6600"/>
              <a:t>Übung</a:t>
            </a:r>
          </a:p>
        </p:txBody>
      </p:sp>
      <p:sp>
        <p:nvSpPr>
          <p:cNvPr id="3" name="Untertitel 2">
            <a:extLst>
              <a:ext uri="{FF2B5EF4-FFF2-40B4-BE49-F238E27FC236}">
                <a16:creationId xmlns:a16="http://schemas.microsoft.com/office/drawing/2014/main" id="{3459310A-DB35-B7D2-AB51-9A9E12F825DF}"/>
              </a:ext>
            </a:extLst>
          </p:cNvPr>
          <p:cNvSpPr>
            <a:spLocks noGrp="1"/>
          </p:cNvSpPr>
          <p:nvPr>
            <p:ph type="subTitle" idx="1"/>
          </p:nvPr>
        </p:nvSpPr>
        <p:spPr>
          <a:xfrm>
            <a:off x="838199" y="4983276"/>
            <a:ext cx="10512552" cy="1126680"/>
          </a:xfrm>
        </p:spPr>
        <p:txBody>
          <a:bodyPr>
            <a:normAutofit/>
          </a:bodyPr>
          <a:lstStyle/>
          <a:p>
            <a:r>
              <a:rPr lang="de-DE" dirty="0"/>
              <a:t>Erstelle Service </a:t>
            </a:r>
            <a:r>
              <a:rPr lang="de-DE" dirty="0" err="1"/>
              <a:t>Consumption</a:t>
            </a:r>
            <a:r>
              <a:rPr lang="de-DE" dirty="0"/>
              <a:t> Model – </a:t>
            </a:r>
            <a:r>
              <a:rPr lang="de-DE"/>
              <a:t>Was fällt auf?</a:t>
            </a:r>
            <a:endParaRPr lang="de-DE" dirty="0"/>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188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1111</Words>
  <Application>Microsoft Office PowerPoint</Application>
  <PresentationFormat>Breitbild</PresentationFormat>
  <Paragraphs>98</Paragraphs>
  <Slides>19</Slides>
  <Notes>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19</vt:i4>
      </vt:variant>
    </vt:vector>
  </HeadingPairs>
  <TitlesOfParts>
    <vt:vector size="25" baseType="lpstr">
      <vt:lpstr>72 Brand Variable</vt:lpstr>
      <vt:lpstr>Aptos</vt:lpstr>
      <vt:lpstr>Aptos Display</vt:lpstr>
      <vt:lpstr>Arial</vt:lpstr>
      <vt:lpstr>Helvetica</vt:lpstr>
      <vt:lpstr>Office</vt:lpstr>
      <vt:lpstr>Unmanaged Query</vt:lpstr>
      <vt:lpstr>Use Cases</vt:lpstr>
      <vt:lpstr>Use Case: Nachlesen von Stammdaten aus anderem System</vt:lpstr>
      <vt:lpstr>Runtime of an Unmanaged Query</vt:lpstr>
      <vt:lpstr>Consume ODATA Service</vt:lpstr>
      <vt:lpstr>Erstellen eines Consumption Models</vt:lpstr>
      <vt:lpstr>Erstellen eines Consumption Models</vt:lpstr>
      <vt:lpstr>Beispiel für die Nutzung eines ODATA-Services</vt:lpstr>
      <vt:lpstr>Übung</vt:lpstr>
      <vt:lpstr>Erstellen einer Query Provider Class</vt:lpstr>
      <vt:lpstr>Erstellen einer Custom Entity</vt:lpstr>
      <vt:lpstr>Erstellen einer Custom Entity</vt:lpstr>
      <vt:lpstr>Übung</vt:lpstr>
      <vt:lpstr>Erstellen der  Service Definition</vt:lpstr>
      <vt:lpstr>Erstelle und Veröffentliche das Service Binding</vt:lpstr>
      <vt:lpstr>Zusatzaufgabe (dynamische Felder)</vt:lpstr>
      <vt:lpstr>Zusatzaufgabe und Quiz</vt:lpstr>
      <vt:lpstr>Zusammenfassend – Möglichkeiten der Unmanaged Query</vt:lpstr>
      <vt:lpstr>Brainstorming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  Jagusch</dc:creator>
  <cp:lastModifiedBy>Matti Lange</cp:lastModifiedBy>
  <cp:revision>51</cp:revision>
  <dcterms:created xsi:type="dcterms:W3CDTF">2024-06-13T16:03:31Z</dcterms:created>
  <dcterms:modified xsi:type="dcterms:W3CDTF">2024-07-03T23:46:08Z</dcterms:modified>
</cp:coreProperties>
</file>