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82" r:id="rId2"/>
    <p:sldId id="340" r:id="rId3"/>
    <p:sldId id="370" r:id="rId4"/>
    <p:sldId id="301" r:id="rId5"/>
    <p:sldId id="341" r:id="rId6"/>
    <p:sldId id="342" r:id="rId7"/>
    <p:sldId id="343" r:id="rId8"/>
    <p:sldId id="344" r:id="rId9"/>
    <p:sldId id="302" r:id="rId10"/>
    <p:sldId id="353" r:id="rId11"/>
    <p:sldId id="352" r:id="rId12"/>
    <p:sldId id="354" r:id="rId13"/>
    <p:sldId id="345" r:id="rId14"/>
    <p:sldId id="347" r:id="rId15"/>
    <p:sldId id="346" r:id="rId16"/>
    <p:sldId id="348" r:id="rId17"/>
    <p:sldId id="349" r:id="rId18"/>
    <p:sldId id="350" r:id="rId19"/>
    <p:sldId id="351" r:id="rId20"/>
    <p:sldId id="356" r:id="rId21"/>
    <p:sldId id="355" r:id="rId22"/>
    <p:sldId id="357" r:id="rId23"/>
    <p:sldId id="358" r:id="rId24"/>
    <p:sldId id="312" r:id="rId25"/>
    <p:sldId id="303" r:id="rId26"/>
    <p:sldId id="304" r:id="rId27"/>
    <p:sldId id="318" r:id="rId28"/>
    <p:sldId id="359" r:id="rId29"/>
    <p:sldId id="360" r:id="rId30"/>
    <p:sldId id="361" r:id="rId31"/>
    <p:sldId id="362" r:id="rId32"/>
    <p:sldId id="366" r:id="rId33"/>
    <p:sldId id="364" r:id="rId34"/>
    <p:sldId id="365" r:id="rId35"/>
    <p:sldId id="305" r:id="rId36"/>
    <p:sldId id="315" r:id="rId37"/>
    <p:sldId id="317" r:id="rId38"/>
    <p:sldId id="367" r:id="rId39"/>
    <p:sldId id="368" r:id="rId40"/>
    <p:sldId id="369" r:id="rId41"/>
    <p:sldId id="371" r:id="rId42"/>
    <p:sldId id="338" r:id="rId4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Helle Formatvorlage 3 - Akz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54" autoAdjust="0"/>
    <p:restoredTop sz="65203" autoAdjust="0"/>
  </p:normalViewPr>
  <p:slideViewPr>
    <p:cSldViewPr snapToGrid="0">
      <p:cViewPr varScale="1">
        <p:scale>
          <a:sx n="81" d="100"/>
          <a:sy n="81" d="100"/>
        </p:scale>
        <p:origin x="204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D8D8E7-E4ED-C44E-8758-E77C2E550289}" type="datetimeFigureOut">
              <a:rPr lang="de-DE" smtClean="0"/>
              <a:t>02.07.2024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0C8601-5E09-0E4C-A79E-D4DC8377D91B}" type="slidenum">
              <a:rPr lang="de-DE" smtClean="0"/>
              <a:t>‹Nr.›</a:t>
            </a:fld>
            <a:endParaRPr lang="de-DE"/>
          </a:p>
        </p:txBody>
      </p:sp>
    </p:spTree>
    <p:extLst>
      <p:ext uri="{BB962C8B-B14F-4D97-AF65-F5344CB8AC3E}">
        <p14:creationId xmlns:p14="http://schemas.microsoft.com/office/powerpoint/2010/main" val="3987350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ÜBUNG MACHEN WIR ZUSAMMEN (Ich klicke vor, die TN klicken nach)</a:t>
            </a:r>
          </a:p>
          <a:p>
            <a:endParaRPr lang="de-DE" dirty="0"/>
          </a:p>
          <a:p>
            <a:r>
              <a:rPr lang="de-DE" dirty="0"/>
              <a:t>REPORT </a:t>
            </a:r>
            <a:r>
              <a:rPr lang="de-DE" dirty="0" err="1"/>
              <a:t>zfetch_sales_order_item_product</a:t>
            </a:r>
            <a:r>
              <a:rPr lang="de-DE" dirty="0"/>
              <a:t>.</a:t>
            </a:r>
          </a:p>
          <a:p>
            <a:endParaRPr lang="de-DE" dirty="0"/>
          </a:p>
          <a:p>
            <a:r>
              <a:rPr lang="de-DE" dirty="0"/>
              <a:t>TYPES: BEGIN OF </a:t>
            </a:r>
            <a:r>
              <a:rPr lang="de-DE" dirty="0" err="1"/>
              <a:t>ty_sales_order_product</a:t>
            </a:r>
            <a:r>
              <a:rPr lang="de-DE" dirty="0"/>
              <a:t>,</a:t>
            </a:r>
          </a:p>
          <a:p>
            <a:r>
              <a:rPr lang="de-DE" dirty="0"/>
              <a:t>         </a:t>
            </a:r>
            <a:r>
              <a:rPr lang="de-DE" dirty="0" err="1"/>
              <a:t>salesorder</a:t>
            </a:r>
            <a:r>
              <a:rPr lang="de-DE" dirty="0"/>
              <a:t>          TYPE </a:t>
            </a:r>
            <a:r>
              <a:rPr lang="de-DE" dirty="0" err="1"/>
              <a:t>zsalesorderitem-salesorder</a:t>
            </a:r>
            <a:r>
              <a:rPr lang="de-DE" dirty="0"/>
              <a:t>,</a:t>
            </a:r>
          </a:p>
          <a:p>
            <a:r>
              <a:rPr lang="de-DE" dirty="0"/>
              <a:t>         </a:t>
            </a:r>
            <a:r>
              <a:rPr lang="de-DE" dirty="0" err="1"/>
              <a:t>salesorderitem</a:t>
            </a:r>
            <a:r>
              <a:rPr lang="de-DE" dirty="0"/>
              <a:t>      TYPE </a:t>
            </a:r>
            <a:r>
              <a:rPr lang="de-DE" dirty="0" err="1"/>
              <a:t>zsalesorderitem-salesorderitem</a:t>
            </a:r>
            <a:r>
              <a:rPr lang="de-DE" dirty="0"/>
              <a:t>,</a:t>
            </a:r>
          </a:p>
          <a:p>
            <a:r>
              <a:rPr lang="de-DE" dirty="0"/>
              <a:t>         </a:t>
            </a:r>
            <a:r>
              <a:rPr lang="de-DE" dirty="0" err="1"/>
              <a:t>product</a:t>
            </a:r>
            <a:r>
              <a:rPr lang="de-DE" dirty="0"/>
              <a:t>             TYPE </a:t>
            </a:r>
            <a:r>
              <a:rPr lang="de-DE" dirty="0" err="1"/>
              <a:t>zproduct-product</a:t>
            </a:r>
            <a:r>
              <a:rPr lang="de-DE" dirty="0"/>
              <a:t>,</a:t>
            </a:r>
          </a:p>
          <a:p>
            <a:r>
              <a:rPr lang="de-DE" dirty="0"/>
              <a:t>         </a:t>
            </a:r>
            <a:r>
              <a:rPr lang="de-DE" dirty="0" err="1"/>
              <a:t>orderquantity</a:t>
            </a:r>
            <a:r>
              <a:rPr lang="de-DE" dirty="0"/>
              <a:t>       TYPE </a:t>
            </a:r>
            <a:r>
              <a:rPr lang="de-DE" dirty="0" err="1"/>
              <a:t>zsalesorderitem-orderquantity</a:t>
            </a:r>
            <a:r>
              <a:rPr lang="de-DE" dirty="0"/>
              <a:t>,</a:t>
            </a:r>
          </a:p>
          <a:p>
            <a:r>
              <a:rPr lang="de-DE" dirty="0"/>
              <a:t>         </a:t>
            </a:r>
            <a:r>
              <a:rPr lang="de-DE" dirty="0" err="1"/>
              <a:t>orderquantityunit</a:t>
            </a:r>
            <a:r>
              <a:rPr lang="de-DE" dirty="0"/>
              <a:t>   TYPE </a:t>
            </a:r>
            <a:r>
              <a:rPr lang="de-DE" dirty="0" err="1"/>
              <a:t>zsalesorderitem-orderquantityunit</a:t>
            </a:r>
            <a:r>
              <a:rPr lang="de-DE" dirty="0"/>
              <a:t>,</a:t>
            </a:r>
          </a:p>
          <a:p>
            <a:r>
              <a:rPr lang="de-DE" dirty="0"/>
              <a:t>         </a:t>
            </a:r>
            <a:r>
              <a:rPr lang="de-DE" dirty="0" err="1"/>
              <a:t>netamount</a:t>
            </a:r>
            <a:r>
              <a:rPr lang="de-DE" dirty="0"/>
              <a:t>           TYPE </a:t>
            </a:r>
            <a:r>
              <a:rPr lang="de-DE" dirty="0" err="1"/>
              <a:t>zsalesorderitem-netamount</a:t>
            </a:r>
            <a:r>
              <a:rPr lang="de-DE" dirty="0"/>
              <a:t>,</a:t>
            </a:r>
          </a:p>
          <a:p>
            <a:r>
              <a:rPr lang="de-DE" dirty="0"/>
              <a:t>         </a:t>
            </a:r>
            <a:r>
              <a:rPr lang="de-DE" dirty="0" err="1"/>
              <a:t>transactioncurrency</a:t>
            </a:r>
            <a:r>
              <a:rPr lang="de-DE" dirty="0"/>
              <a:t> TYPE </a:t>
            </a:r>
            <a:r>
              <a:rPr lang="de-DE" dirty="0" err="1"/>
              <a:t>zsalesorderitem-transactioncurrency</a:t>
            </a:r>
            <a:r>
              <a:rPr lang="de-DE" dirty="0"/>
              <a:t>,</a:t>
            </a:r>
          </a:p>
          <a:p>
            <a:r>
              <a:rPr lang="de-DE" dirty="0"/>
              <a:t>         </a:t>
            </a:r>
            <a:r>
              <a:rPr lang="de-DE" dirty="0" err="1"/>
              <a:t>creationdate</a:t>
            </a:r>
            <a:r>
              <a:rPr lang="de-DE" dirty="0"/>
              <a:t>        TYPE </a:t>
            </a:r>
            <a:r>
              <a:rPr lang="de-DE" dirty="0" err="1"/>
              <a:t>zsalesorderitem-creationdate</a:t>
            </a:r>
            <a:r>
              <a:rPr lang="de-DE" dirty="0"/>
              <a:t>,</a:t>
            </a:r>
          </a:p>
          <a:p>
            <a:r>
              <a:rPr lang="de-DE" dirty="0"/>
              <a:t>         </a:t>
            </a:r>
            <a:r>
              <a:rPr lang="de-DE" dirty="0" err="1"/>
              <a:t>product_type</a:t>
            </a:r>
            <a:r>
              <a:rPr lang="de-DE" dirty="0"/>
              <a:t>        TYPE </a:t>
            </a:r>
            <a:r>
              <a:rPr lang="de-DE" dirty="0" err="1"/>
              <a:t>zproduct-product_type</a:t>
            </a:r>
            <a:r>
              <a:rPr lang="de-DE" dirty="0"/>
              <a:t>,</a:t>
            </a:r>
          </a:p>
          <a:p>
            <a:r>
              <a:rPr lang="de-DE" dirty="0"/>
              <a:t>         </a:t>
            </a:r>
            <a:r>
              <a:rPr lang="de-DE" dirty="0" err="1"/>
              <a:t>price</a:t>
            </a:r>
            <a:r>
              <a:rPr lang="de-DE" dirty="0"/>
              <a:t>               TYPE </a:t>
            </a:r>
            <a:r>
              <a:rPr lang="de-DE" dirty="0" err="1"/>
              <a:t>zproduct-price</a:t>
            </a:r>
            <a:r>
              <a:rPr lang="de-DE" dirty="0"/>
              <a:t>,</a:t>
            </a:r>
          </a:p>
          <a:p>
            <a:r>
              <a:rPr lang="de-DE" dirty="0"/>
              <a:t>         </a:t>
            </a:r>
            <a:r>
              <a:rPr lang="de-DE" dirty="0" err="1"/>
              <a:t>currency</a:t>
            </a:r>
            <a:r>
              <a:rPr lang="de-DE" dirty="0"/>
              <a:t>            TYPE </a:t>
            </a:r>
            <a:r>
              <a:rPr lang="de-DE" dirty="0" err="1"/>
              <a:t>zproduct-currency</a:t>
            </a:r>
            <a:r>
              <a:rPr lang="de-DE" dirty="0"/>
              <a:t>,</a:t>
            </a:r>
          </a:p>
          <a:p>
            <a:r>
              <a:rPr lang="de-DE" dirty="0"/>
              <a:t>       END OF </a:t>
            </a:r>
            <a:r>
              <a:rPr lang="de-DE" dirty="0" err="1"/>
              <a:t>ty_sales_order_product</a:t>
            </a:r>
            <a:r>
              <a:rPr lang="de-DE" dirty="0"/>
              <a:t>.</a:t>
            </a:r>
          </a:p>
          <a:p>
            <a:endParaRPr lang="de-DE" dirty="0"/>
          </a:p>
          <a:p>
            <a:r>
              <a:rPr lang="de-DE" dirty="0"/>
              <a:t>DATA: </a:t>
            </a:r>
            <a:r>
              <a:rPr lang="de-DE" dirty="0" err="1"/>
              <a:t>it_sales_order_product</a:t>
            </a:r>
            <a:r>
              <a:rPr lang="de-DE" dirty="0"/>
              <a:t> TYPE TABLE OF </a:t>
            </a:r>
            <a:r>
              <a:rPr lang="de-DE" dirty="0" err="1"/>
              <a:t>ty_sales_order_product</a:t>
            </a:r>
            <a:r>
              <a:rPr lang="de-DE" dirty="0"/>
              <a:t>,</a:t>
            </a:r>
          </a:p>
          <a:p>
            <a:r>
              <a:rPr lang="de-DE" dirty="0"/>
              <a:t>      </a:t>
            </a:r>
            <a:r>
              <a:rPr lang="de-DE" dirty="0" err="1"/>
              <a:t>wa_sales_order_product</a:t>
            </a:r>
            <a:r>
              <a:rPr lang="de-DE" dirty="0"/>
              <a:t> TYPE </a:t>
            </a:r>
            <a:r>
              <a:rPr lang="de-DE" dirty="0" err="1"/>
              <a:t>ty_sales_order_product</a:t>
            </a:r>
            <a:r>
              <a:rPr lang="de-DE" dirty="0"/>
              <a:t>.</a:t>
            </a:r>
          </a:p>
          <a:p>
            <a:endParaRPr lang="de-DE" dirty="0"/>
          </a:p>
          <a:p>
            <a:r>
              <a:rPr lang="de-DE" dirty="0"/>
              <a:t>SELECT </a:t>
            </a:r>
            <a:r>
              <a:rPr lang="de-DE" dirty="0" err="1"/>
              <a:t>soi~salesorder</a:t>
            </a:r>
            <a:r>
              <a:rPr lang="de-DE" dirty="0"/>
              <a:t>, </a:t>
            </a:r>
            <a:r>
              <a:rPr lang="de-DE" dirty="0" err="1"/>
              <a:t>soi~salesorderitem</a:t>
            </a:r>
            <a:r>
              <a:rPr lang="de-DE" dirty="0"/>
              <a:t>, </a:t>
            </a:r>
            <a:r>
              <a:rPr lang="de-DE" dirty="0" err="1"/>
              <a:t>soi~product</a:t>
            </a:r>
            <a:r>
              <a:rPr lang="de-DE" dirty="0"/>
              <a:t>, </a:t>
            </a:r>
            <a:r>
              <a:rPr lang="de-DE" dirty="0" err="1"/>
              <a:t>soi~orderquantity</a:t>
            </a:r>
            <a:r>
              <a:rPr lang="de-DE" dirty="0"/>
              <a:t>,</a:t>
            </a:r>
          </a:p>
          <a:p>
            <a:r>
              <a:rPr lang="de-DE" dirty="0"/>
              <a:t>       </a:t>
            </a:r>
            <a:r>
              <a:rPr lang="de-DE" dirty="0" err="1"/>
              <a:t>soi~orderquantityunit</a:t>
            </a:r>
            <a:r>
              <a:rPr lang="de-DE" dirty="0"/>
              <a:t>, </a:t>
            </a:r>
            <a:r>
              <a:rPr lang="de-DE" dirty="0" err="1"/>
              <a:t>soi~netamount</a:t>
            </a:r>
            <a:r>
              <a:rPr lang="de-DE" dirty="0"/>
              <a:t>, </a:t>
            </a:r>
            <a:r>
              <a:rPr lang="de-DE" dirty="0" err="1"/>
              <a:t>soi~transactioncurrency</a:t>
            </a:r>
            <a:r>
              <a:rPr lang="de-DE" dirty="0"/>
              <a:t>, </a:t>
            </a:r>
            <a:r>
              <a:rPr lang="de-DE" dirty="0" err="1"/>
              <a:t>soi~creationdate</a:t>
            </a:r>
            <a:r>
              <a:rPr lang="de-DE" dirty="0"/>
              <a:t>,</a:t>
            </a:r>
          </a:p>
          <a:p>
            <a:r>
              <a:rPr lang="de-DE" dirty="0"/>
              <a:t>       </a:t>
            </a:r>
            <a:r>
              <a:rPr lang="de-DE" dirty="0" err="1"/>
              <a:t>p~product_type</a:t>
            </a:r>
            <a:r>
              <a:rPr lang="de-DE" dirty="0"/>
              <a:t>, </a:t>
            </a:r>
            <a:r>
              <a:rPr lang="de-DE" dirty="0" err="1"/>
              <a:t>p~price</a:t>
            </a:r>
            <a:r>
              <a:rPr lang="de-DE" dirty="0"/>
              <a:t>, </a:t>
            </a:r>
            <a:r>
              <a:rPr lang="de-DE" dirty="0" err="1"/>
              <a:t>p~currency</a:t>
            </a:r>
            <a:endParaRPr lang="de-DE" dirty="0"/>
          </a:p>
          <a:p>
            <a:r>
              <a:rPr lang="de-DE" dirty="0"/>
              <a:t>  FROM </a:t>
            </a:r>
            <a:r>
              <a:rPr lang="de-DE" dirty="0" err="1"/>
              <a:t>zi_salesorderitem</a:t>
            </a:r>
            <a:r>
              <a:rPr lang="de-DE" dirty="0"/>
              <a:t> AS </a:t>
            </a:r>
            <a:r>
              <a:rPr lang="de-DE" dirty="0" err="1"/>
              <a:t>soi</a:t>
            </a:r>
            <a:endParaRPr lang="de-DE" dirty="0"/>
          </a:p>
          <a:p>
            <a:r>
              <a:rPr lang="de-DE" dirty="0"/>
              <a:t>  INNER JOIN </a:t>
            </a:r>
            <a:r>
              <a:rPr lang="de-DE" dirty="0" err="1"/>
              <a:t>zi_product</a:t>
            </a:r>
            <a:r>
              <a:rPr lang="de-DE" dirty="0"/>
              <a:t> AS p ON </a:t>
            </a:r>
            <a:r>
              <a:rPr lang="de-DE" dirty="0" err="1"/>
              <a:t>soi~product</a:t>
            </a:r>
            <a:r>
              <a:rPr lang="de-DE" dirty="0"/>
              <a:t> = </a:t>
            </a:r>
            <a:r>
              <a:rPr lang="de-DE" dirty="0" err="1"/>
              <a:t>p~product</a:t>
            </a:r>
            <a:endParaRPr lang="de-DE" dirty="0"/>
          </a:p>
          <a:p>
            <a:r>
              <a:rPr lang="de-DE" dirty="0"/>
              <a:t>  INTO TABLE @it_sales_order_product.</a:t>
            </a:r>
          </a:p>
          <a:p>
            <a:endParaRPr lang="de-DE" dirty="0"/>
          </a:p>
          <a:p>
            <a:r>
              <a:rPr lang="de-DE" dirty="0"/>
              <a:t>IF </a:t>
            </a:r>
            <a:r>
              <a:rPr lang="de-DE" dirty="0" err="1"/>
              <a:t>sy-subrc</a:t>
            </a:r>
            <a:r>
              <a:rPr lang="de-DE" dirty="0"/>
              <a:t> = 0.</a:t>
            </a:r>
          </a:p>
          <a:p>
            <a:r>
              <a:rPr lang="de-DE" dirty="0"/>
              <a:t>  LOOP AT </a:t>
            </a:r>
            <a:r>
              <a:rPr lang="de-DE" dirty="0" err="1"/>
              <a:t>it_sales_order_product</a:t>
            </a:r>
            <a:r>
              <a:rPr lang="de-DE" dirty="0"/>
              <a:t> INTO </a:t>
            </a:r>
            <a:r>
              <a:rPr lang="de-DE" dirty="0" err="1"/>
              <a:t>wa_sales_order_product</a:t>
            </a:r>
            <a:r>
              <a:rPr lang="de-DE" dirty="0"/>
              <a:t>.</a:t>
            </a:r>
          </a:p>
          <a:p>
            <a:r>
              <a:rPr lang="de-DE" dirty="0"/>
              <a:t>    WRITE: / </a:t>
            </a:r>
            <a:r>
              <a:rPr lang="de-DE" dirty="0" err="1"/>
              <a:t>wa_sales_order_product-salesorder</a:t>
            </a:r>
            <a:r>
              <a:rPr lang="de-DE" dirty="0"/>
              <a:t>, </a:t>
            </a:r>
            <a:r>
              <a:rPr lang="de-DE" dirty="0" err="1"/>
              <a:t>wa_sales_order_product-salesorderitem</a:t>
            </a:r>
            <a:r>
              <a:rPr lang="de-DE" dirty="0"/>
              <a:t>,</a:t>
            </a:r>
          </a:p>
          <a:p>
            <a:r>
              <a:rPr lang="de-DE" dirty="0"/>
              <a:t>             </a:t>
            </a:r>
            <a:r>
              <a:rPr lang="de-DE" dirty="0" err="1"/>
              <a:t>wa_sales_order_product-product</a:t>
            </a:r>
            <a:r>
              <a:rPr lang="de-DE" dirty="0"/>
              <a:t>, </a:t>
            </a:r>
            <a:r>
              <a:rPr lang="de-DE" dirty="0" err="1"/>
              <a:t>wa_sales_order_product-orderquantity</a:t>
            </a:r>
            <a:r>
              <a:rPr lang="de-DE" dirty="0"/>
              <a:t>,</a:t>
            </a:r>
          </a:p>
          <a:p>
            <a:r>
              <a:rPr lang="de-DE" dirty="0"/>
              <a:t>             </a:t>
            </a:r>
            <a:r>
              <a:rPr lang="de-DE" dirty="0" err="1"/>
              <a:t>wa_sales_order_product-orderquantityunit</a:t>
            </a:r>
            <a:r>
              <a:rPr lang="de-DE" dirty="0"/>
              <a:t>, </a:t>
            </a:r>
            <a:r>
              <a:rPr lang="de-DE" dirty="0" err="1"/>
              <a:t>wa_sales_order_product-netamount</a:t>
            </a:r>
            <a:r>
              <a:rPr lang="de-DE" dirty="0"/>
              <a:t>,</a:t>
            </a:r>
          </a:p>
          <a:p>
            <a:r>
              <a:rPr lang="de-DE" dirty="0"/>
              <a:t>             </a:t>
            </a:r>
            <a:r>
              <a:rPr lang="de-DE" dirty="0" err="1"/>
              <a:t>wa_sales_order_product-transactioncurrency</a:t>
            </a:r>
            <a:r>
              <a:rPr lang="de-DE" dirty="0"/>
              <a:t>, </a:t>
            </a:r>
            <a:r>
              <a:rPr lang="de-DE" dirty="0" err="1"/>
              <a:t>wa_sales_order_product-creationdate</a:t>
            </a:r>
            <a:r>
              <a:rPr lang="de-DE" dirty="0"/>
              <a:t>,</a:t>
            </a:r>
          </a:p>
          <a:p>
            <a:r>
              <a:rPr lang="de-DE" dirty="0"/>
              <a:t>             </a:t>
            </a:r>
            <a:r>
              <a:rPr lang="de-DE" dirty="0" err="1"/>
              <a:t>wa_sales_order_product-product_type</a:t>
            </a:r>
            <a:r>
              <a:rPr lang="de-DE" dirty="0"/>
              <a:t>, </a:t>
            </a:r>
            <a:r>
              <a:rPr lang="de-DE" dirty="0" err="1"/>
              <a:t>wa_sales_order_product-price</a:t>
            </a:r>
            <a:r>
              <a:rPr lang="de-DE" dirty="0"/>
              <a:t>,</a:t>
            </a:r>
          </a:p>
          <a:p>
            <a:r>
              <a:rPr lang="de-DE" dirty="0"/>
              <a:t>             </a:t>
            </a:r>
            <a:r>
              <a:rPr lang="de-DE" dirty="0" err="1"/>
              <a:t>wa_sales_order_product-currency</a:t>
            </a:r>
            <a:r>
              <a:rPr lang="de-DE" dirty="0"/>
              <a:t>.</a:t>
            </a:r>
          </a:p>
          <a:p>
            <a:r>
              <a:rPr lang="de-DE" dirty="0"/>
              <a:t>  ENDLOOP.</a:t>
            </a:r>
          </a:p>
          <a:p>
            <a:r>
              <a:rPr lang="de-DE" dirty="0"/>
              <a:t>ELSE.</a:t>
            </a:r>
          </a:p>
          <a:p>
            <a:r>
              <a:rPr lang="de-DE" dirty="0"/>
              <a:t>  WRITE: / '</a:t>
            </a:r>
            <a:r>
              <a:rPr lang="de-DE" dirty="0" err="1"/>
              <a:t>No</a:t>
            </a:r>
            <a:r>
              <a:rPr lang="de-DE" dirty="0"/>
              <a:t> </a:t>
            </a:r>
            <a:r>
              <a:rPr lang="de-DE" dirty="0" err="1"/>
              <a:t>data</a:t>
            </a:r>
            <a:r>
              <a:rPr lang="de-DE" dirty="0"/>
              <a:t> </a:t>
            </a:r>
            <a:r>
              <a:rPr lang="de-DE" dirty="0" err="1"/>
              <a:t>found</a:t>
            </a:r>
            <a:r>
              <a:rPr lang="de-DE" dirty="0"/>
              <a:t>'.</a:t>
            </a:r>
          </a:p>
          <a:p>
            <a:r>
              <a:rPr lang="de-DE" dirty="0"/>
              <a:t>ENDIF.</a:t>
            </a:r>
            <a:br>
              <a:rPr lang="de-DE" dirty="0"/>
            </a:br>
            <a:br>
              <a:rPr lang="de-DE" dirty="0"/>
            </a:br>
            <a:br>
              <a:rPr lang="de-DE" dirty="0"/>
            </a:br>
            <a:r>
              <a:rPr lang="de-DE" dirty="0"/>
              <a:t>ODER:</a:t>
            </a:r>
            <a:br>
              <a:rPr lang="de-DE" dirty="0"/>
            </a:br>
            <a:r>
              <a:rPr lang="en-US" dirty="0"/>
              <a:t>SELECT \_product-product            AS product,</a:t>
            </a:r>
          </a:p>
          <a:p>
            <a:r>
              <a:rPr lang="en-US" dirty="0"/>
              <a:t>       \_product-</a:t>
            </a:r>
            <a:r>
              <a:rPr lang="en-US" dirty="0" err="1"/>
              <a:t>producttype</a:t>
            </a:r>
            <a:r>
              <a:rPr lang="en-US" dirty="0"/>
              <a:t>        AS </a:t>
            </a:r>
            <a:r>
              <a:rPr lang="en-US" dirty="0" err="1"/>
              <a:t>producttype</a:t>
            </a:r>
            <a:r>
              <a:rPr lang="en-US" dirty="0"/>
              <a:t>,</a:t>
            </a:r>
          </a:p>
          <a:p>
            <a:r>
              <a:rPr lang="en-US" dirty="0"/>
              <a:t>       \_product-</a:t>
            </a:r>
            <a:r>
              <a:rPr lang="en-US" dirty="0" err="1"/>
              <a:t>authorizationgroup</a:t>
            </a:r>
            <a:r>
              <a:rPr lang="en-US" dirty="0"/>
              <a:t> AS </a:t>
            </a:r>
            <a:r>
              <a:rPr lang="en-US" dirty="0" err="1"/>
              <a:t>authorizationgroup</a:t>
            </a:r>
            <a:r>
              <a:rPr lang="en-US" dirty="0"/>
              <a:t>,</a:t>
            </a:r>
          </a:p>
          <a:p>
            <a:r>
              <a:rPr lang="en-US" dirty="0"/>
              <a:t>       \_product-</a:t>
            </a:r>
            <a:r>
              <a:rPr lang="en-US" dirty="0" err="1"/>
              <a:t>creationdatetime</a:t>
            </a:r>
            <a:r>
              <a:rPr lang="en-US" dirty="0"/>
              <a:t>   AS </a:t>
            </a:r>
            <a:r>
              <a:rPr lang="en-US" dirty="0" err="1"/>
              <a:t>creationdatetime</a:t>
            </a:r>
            <a:endParaRPr lang="en-US" dirty="0"/>
          </a:p>
          <a:p>
            <a:r>
              <a:rPr lang="en-US" dirty="0"/>
              <a:t>   FROM </a:t>
            </a:r>
            <a:r>
              <a:rPr lang="en-US" dirty="0" err="1"/>
              <a:t>zi_salesorderitem</a:t>
            </a:r>
            <a:endParaRPr lang="en-US" dirty="0"/>
          </a:p>
          <a:p>
            <a:r>
              <a:rPr lang="en-US" dirty="0"/>
              <a:t>   WHERE </a:t>
            </a:r>
            <a:r>
              <a:rPr lang="en-US" dirty="0" err="1"/>
              <a:t>zi_salesorderitem~salesorder</a:t>
            </a:r>
            <a:r>
              <a:rPr lang="en-US" dirty="0"/>
              <a:t> = 'S1'</a:t>
            </a:r>
          </a:p>
          <a:p>
            <a:r>
              <a:rPr lang="en-US" dirty="0"/>
              <a:t>     AND \_product-product IS NOT NULL</a:t>
            </a:r>
          </a:p>
          <a:p>
            <a:r>
              <a:rPr lang="en-US" dirty="0"/>
              <a:t>   INTO TABLE @DATA(lt_zi_product).</a:t>
            </a:r>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67741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lang="de-DE" b="0" i="0" dirty="0">
                <a:solidFill>
                  <a:srgbClr val="CCCCCC"/>
                </a:solidFill>
                <a:effectLst/>
                <a:highlight>
                  <a:srgbClr val="181818"/>
                </a:highlight>
                <a:latin typeface="Segoe WPC"/>
              </a:rPr>
            </a:br>
            <a:br>
              <a:rPr lang="de-DE" b="0" i="0" dirty="0">
                <a:solidFill>
                  <a:srgbClr val="CCCCCC"/>
                </a:solidFill>
                <a:effectLst/>
                <a:highlight>
                  <a:srgbClr val="181818"/>
                </a:highlight>
                <a:latin typeface="Segoe WPC"/>
              </a:rPr>
            </a:br>
            <a:r>
              <a:rPr lang="de-DE" b="0" i="0" dirty="0">
                <a:solidFill>
                  <a:srgbClr val="CCCCCC"/>
                </a:solidFill>
                <a:effectLst/>
                <a:highlight>
                  <a:srgbClr val="181818"/>
                </a:highlight>
                <a:latin typeface="Segoe WPC"/>
              </a:rPr>
              <a:t>Um den gegebenen CDS View </a:t>
            </a:r>
            <a:r>
              <a:rPr lang="de-DE" dirty="0" err="1"/>
              <a:t>ZI_SalesOrderItemCube</a:t>
            </a:r>
            <a:r>
              <a:rPr lang="de-DE" b="0" i="0" dirty="0">
                <a:solidFill>
                  <a:srgbClr val="CCCCCC"/>
                </a:solidFill>
                <a:effectLst/>
                <a:highlight>
                  <a:srgbClr val="181818"/>
                </a:highlight>
                <a:latin typeface="Segoe WPC"/>
              </a:rPr>
              <a:t> unter Verwendung von Assoziationen für die </a:t>
            </a:r>
            <a:r>
              <a:rPr lang="de-DE" b="0" i="0" dirty="0" err="1">
                <a:solidFill>
                  <a:srgbClr val="CCCCCC"/>
                </a:solidFill>
                <a:effectLst/>
                <a:highlight>
                  <a:srgbClr val="181818"/>
                </a:highlight>
                <a:latin typeface="Segoe WPC"/>
              </a:rPr>
              <a:t>Join</a:t>
            </a:r>
            <a:r>
              <a:rPr lang="de-DE" b="0" i="0" dirty="0">
                <a:solidFill>
                  <a:srgbClr val="CCCCCC"/>
                </a:solidFill>
                <a:effectLst/>
                <a:highlight>
                  <a:srgbClr val="181818"/>
                </a:highlight>
                <a:latin typeface="Segoe WPC"/>
              </a:rPr>
              <a:t>-Bedingungen umzusetzen, folgt hier eine überarbeitete Version des CDS Views. Assoziationen sind besonders nützlich, um Navigationseigenschaften zwischen verschiedenen Entitäten zu definieren, was die Lesbarkeit und Wartbarkeit des Codes verbessert. Für eine Analytical Query sind Assoziationen nicht zwingend erforderlich, aber sie können die Datenmodellierung vereinfachen und die Abfrageeffizienz verbessern, indem sie die Notwendigkeit expliziter </a:t>
            </a:r>
            <a:r>
              <a:rPr lang="de-DE" b="0" i="0" dirty="0" err="1">
                <a:solidFill>
                  <a:srgbClr val="CCCCCC"/>
                </a:solidFill>
                <a:effectLst/>
                <a:highlight>
                  <a:srgbClr val="181818"/>
                </a:highlight>
                <a:latin typeface="Segoe WPC"/>
              </a:rPr>
              <a:t>Joins</a:t>
            </a:r>
            <a:r>
              <a:rPr lang="de-DE" b="0" i="0" dirty="0">
                <a:solidFill>
                  <a:srgbClr val="CCCCCC"/>
                </a:solidFill>
                <a:effectLst/>
                <a:highlight>
                  <a:srgbClr val="181818"/>
                </a:highlight>
                <a:latin typeface="Segoe WPC"/>
              </a:rPr>
              <a:t> reduzieren.</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sz="1200" dirty="0"/>
            </a:br>
            <a:r>
              <a:rPr lang="en-US" sz="1200" dirty="0"/>
              <a:t>define view entity </a:t>
            </a:r>
            <a:r>
              <a:rPr lang="en-US" sz="1200" dirty="0" err="1"/>
              <a:t>ZI_SalesOrderItemCube</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with parameters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@Consumption.defaultValue: 'EUR'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a:t>
            </a:r>
            <a:r>
              <a:rPr lang="en-US" sz="1200" dirty="0" err="1"/>
              <a:t>P_DisplayCurrency</a:t>
            </a:r>
            <a:r>
              <a:rPr lang="en-US" sz="1200" dirty="0"/>
              <a:t> : </a:t>
            </a:r>
            <a:r>
              <a:rPr lang="en-US" sz="1200" dirty="0" err="1"/>
              <a:t>vdm_v_display_currency</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as select from ZI_SalesOrderItem2 as ITEM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association [1..1] to </a:t>
            </a:r>
            <a:r>
              <a:rPr lang="en-US" sz="1200" dirty="0" err="1"/>
              <a:t>ZI_SalesOrder</a:t>
            </a:r>
            <a:r>
              <a:rPr lang="en-US" sz="1200" dirty="0"/>
              <a:t> as _</a:t>
            </a:r>
            <a:r>
              <a:rPr lang="en-US" sz="1200" dirty="0" err="1"/>
              <a:t>SalesOrder</a:t>
            </a:r>
            <a:r>
              <a:rPr lang="en-US" sz="1200" dirty="0"/>
              <a:t> on _</a:t>
            </a:r>
            <a:r>
              <a:rPr lang="en-US" sz="1200" dirty="0" err="1"/>
              <a:t>SalesOrder.SalesOrder</a:t>
            </a:r>
            <a:r>
              <a:rPr lang="en-US" sz="1200" dirty="0"/>
              <a:t> = </a:t>
            </a:r>
            <a:r>
              <a:rPr lang="en-US" sz="1200" dirty="0" err="1"/>
              <a:t>ITEM.SalesOrder</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association [1..1] to </a:t>
            </a:r>
            <a:r>
              <a:rPr lang="en-US" sz="1200" dirty="0" err="1"/>
              <a:t>ZI_Product</a:t>
            </a:r>
            <a:r>
              <a:rPr lang="en-US" sz="1200" dirty="0"/>
              <a:t> as _Product on _</a:t>
            </a:r>
            <a:r>
              <a:rPr lang="en-US" sz="1200" dirty="0" err="1"/>
              <a:t>Product.Product</a:t>
            </a:r>
            <a:r>
              <a:rPr lang="en-US" sz="1200" dirty="0"/>
              <a:t> = </a:t>
            </a:r>
            <a:r>
              <a:rPr lang="en-US" sz="1200" dirty="0" err="1"/>
              <a:t>ITEM.Product</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CCCCCC"/>
                </a:solidFill>
                <a:effectLst/>
                <a:highlight>
                  <a:srgbClr val="181818"/>
                </a:highlight>
                <a:latin typeface="Segoe WPC"/>
              </a:rPr>
              <a:t>  association [1..1] to ZI_PRODUCT12 as _Product on $</a:t>
            </a:r>
            <a:r>
              <a:rPr lang="en-US" b="0" i="0" dirty="0" err="1">
                <a:solidFill>
                  <a:srgbClr val="CCCCCC"/>
                </a:solidFill>
                <a:effectLst/>
                <a:highlight>
                  <a:srgbClr val="181818"/>
                </a:highlight>
                <a:latin typeface="Segoe WPC"/>
              </a:rPr>
              <a:t>projection.Product</a:t>
            </a:r>
            <a:r>
              <a:rPr lang="en-US" b="0" i="0" dirty="0">
                <a:solidFill>
                  <a:srgbClr val="CCCCCC"/>
                </a:solidFill>
                <a:effectLst/>
                <a:highlight>
                  <a:srgbClr val="181818"/>
                </a:highlight>
                <a:latin typeface="Segoe WPC"/>
              </a:rPr>
              <a:t> = _</a:t>
            </a:r>
            <a:r>
              <a:rPr lang="en-US" b="0" i="0" dirty="0" err="1">
                <a:solidFill>
                  <a:srgbClr val="CCCCCC"/>
                </a:solidFill>
                <a:effectLst/>
                <a:highlight>
                  <a:srgbClr val="181818"/>
                </a:highlight>
                <a:latin typeface="Segoe WPC"/>
              </a:rPr>
              <a:t>Product.Product</a:t>
            </a:r>
            <a:br>
              <a:rPr lang="en-US" sz="1200" dirty="0"/>
            </a:br>
            <a:r>
              <a:rPr lang="en-US" sz="1200" dirty="0"/>
              <a:t>{</a:t>
            </a:r>
            <a:br>
              <a:rPr lang="en-US" sz="1200" dirty="0"/>
            </a:b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3. ) </a:t>
            </a:r>
            <a:r>
              <a:rPr lang="en-US" sz="1200" dirty="0" err="1"/>
              <a:t>Braucht</a:t>
            </a:r>
            <a:r>
              <a:rPr lang="en-US" sz="1200" dirty="0"/>
              <a:t> man </a:t>
            </a:r>
            <a:r>
              <a:rPr lang="en-US" sz="1200" dirty="0" err="1"/>
              <a:t>nicht</a:t>
            </a:r>
            <a:r>
              <a:rPr lang="en-US" sz="1200" dirty="0"/>
              <a:t> – </a:t>
            </a:r>
            <a:r>
              <a:rPr lang="en-US" sz="1200" dirty="0" err="1"/>
              <a:t>Ist</a:t>
            </a:r>
            <a:r>
              <a:rPr lang="en-US" sz="1200" dirty="0"/>
              <a:t> </a:t>
            </a:r>
            <a:r>
              <a:rPr lang="en-US" sz="1200" dirty="0" err="1"/>
              <a:t>ein</a:t>
            </a:r>
            <a:r>
              <a:rPr lang="en-US" sz="1200" dirty="0"/>
              <a:t> Cube</a:t>
            </a:r>
          </a:p>
          <a:p>
            <a:pPr algn="l"/>
            <a:r>
              <a:rPr lang="de-DE" b="1" i="0" dirty="0">
                <a:solidFill>
                  <a:srgbClr val="CCCCCC"/>
                </a:solidFill>
                <a:effectLst/>
                <a:highlight>
                  <a:srgbClr val="181818"/>
                </a:highlight>
                <a:latin typeface="Segoe WPC"/>
              </a:rPr>
              <a:t>Erklärung:</a:t>
            </a:r>
          </a:p>
          <a:p>
            <a:pPr algn="l">
              <a:buFont typeface="Arial" panose="020B0604020202020204" pitchFamily="34" charset="0"/>
              <a:buChar char="•"/>
            </a:pPr>
            <a:r>
              <a:rPr lang="de-DE" b="1" i="0" dirty="0">
                <a:solidFill>
                  <a:srgbClr val="CCCCCC"/>
                </a:solidFill>
                <a:effectLst/>
                <a:highlight>
                  <a:srgbClr val="181818"/>
                </a:highlight>
                <a:latin typeface="Segoe WPC"/>
              </a:rPr>
              <a:t>Assoziationen</a:t>
            </a:r>
            <a:r>
              <a:rPr lang="de-DE" b="0" i="0" dirty="0">
                <a:solidFill>
                  <a:srgbClr val="CCCCCC"/>
                </a:solidFill>
                <a:effectLst/>
                <a:highlight>
                  <a:srgbClr val="181818"/>
                </a:highlight>
                <a:latin typeface="Segoe WPC"/>
              </a:rPr>
              <a:t>: Die </a:t>
            </a:r>
            <a:r>
              <a:rPr lang="de-DE" b="0" i="0" dirty="0" err="1">
                <a:solidFill>
                  <a:srgbClr val="CCCCCC"/>
                </a:solidFill>
                <a:effectLst/>
                <a:highlight>
                  <a:srgbClr val="181818"/>
                </a:highlight>
                <a:latin typeface="Segoe WPC"/>
              </a:rPr>
              <a:t>left</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outer</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to</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one</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join</a:t>
            </a:r>
            <a:r>
              <a:rPr lang="de-DE" b="0" i="0" dirty="0">
                <a:solidFill>
                  <a:srgbClr val="CCCCCC"/>
                </a:solidFill>
                <a:effectLst/>
                <a:highlight>
                  <a:srgbClr val="181818"/>
                </a:highlight>
                <a:latin typeface="Segoe WPC"/>
              </a:rPr>
              <a:t> Bedingungen wurden durch Assoziationen ersetzt (_</a:t>
            </a:r>
            <a:r>
              <a:rPr lang="de-DE" b="0" i="0" dirty="0" err="1">
                <a:solidFill>
                  <a:srgbClr val="CCCCCC"/>
                </a:solidFill>
                <a:effectLst/>
                <a:highlight>
                  <a:srgbClr val="181818"/>
                </a:highlight>
                <a:latin typeface="Segoe WPC"/>
              </a:rPr>
              <a:t>SalesOrder</a:t>
            </a:r>
            <a:r>
              <a:rPr lang="de-DE" b="0" i="0" dirty="0">
                <a:solidFill>
                  <a:srgbClr val="CCCCCC"/>
                </a:solidFill>
                <a:effectLst/>
                <a:highlight>
                  <a:srgbClr val="181818"/>
                </a:highlight>
                <a:latin typeface="Segoe WPC"/>
              </a:rPr>
              <a:t> und _</a:t>
            </a:r>
            <a:r>
              <a:rPr lang="de-DE" b="0" i="0" dirty="0" err="1">
                <a:solidFill>
                  <a:srgbClr val="CCCCCC"/>
                </a:solidFill>
                <a:effectLst/>
                <a:highlight>
                  <a:srgbClr val="181818"/>
                </a:highlight>
                <a:latin typeface="Segoe WPC"/>
              </a:rPr>
              <a:t>Product</a:t>
            </a:r>
            <a:r>
              <a:rPr lang="de-DE" b="0" i="0" dirty="0">
                <a:solidFill>
                  <a:srgbClr val="CCCCCC"/>
                </a:solidFill>
                <a:effectLst/>
                <a:highlight>
                  <a:srgbClr val="181818"/>
                </a:highlight>
                <a:latin typeface="Segoe WPC"/>
              </a:rPr>
              <a:t>). Diese Assoziationen ermöglichen es, direkt auf die Attribute der verbundenen Entitäten zuzugreifen, ohne explizite </a:t>
            </a:r>
            <a:r>
              <a:rPr lang="de-DE" b="0" i="0" dirty="0" err="1">
                <a:solidFill>
                  <a:srgbClr val="CCCCCC"/>
                </a:solidFill>
                <a:effectLst/>
                <a:highlight>
                  <a:srgbClr val="181818"/>
                </a:highlight>
                <a:latin typeface="Segoe WPC"/>
              </a:rPr>
              <a:t>Joins</a:t>
            </a:r>
            <a:r>
              <a:rPr lang="de-DE" b="0" i="0" dirty="0">
                <a:solidFill>
                  <a:srgbClr val="CCCCCC"/>
                </a:solidFill>
                <a:effectLst/>
                <a:highlight>
                  <a:srgbClr val="181818"/>
                </a:highlight>
                <a:latin typeface="Segoe WPC"/>
              </a:rPr>
              <a:t> im </a:t>
            </a:r>
            <a:r>
              <a:rPr lang="de-DE" b="0" i="0" dirty="0" err="1">
                <a:solidFill>
                  <a:srgbClr val="CCCCCC"/>
                </a:solidFill>
                <a:effectLst/>
                <a:highlight>
                  <a:srgbClr val="181818"/>
                </a:highlight>
                <a:latin typeface="Segoe WPC"/>
              </a:rPr>
              <a:t>select</a:t>
            </a:r>
            <a:r>
              <a:rPr lang="de-DE" b="0" i="0" dirty="0">
                <a:solidFill>
                  <a:srgbClr val="CCCCCC"/>
                </a:solidFill>
                <a:effectLst/>
                <a:highlight>
                  <a:srgbClr val="181818"/>
                </a:highlight>
                <a:latin typeface="Segoe WPC"/>
              </a:rPr>
              <a:t>-Teil des Views zu benötigen.</a:t>
            </a:r>
          </a:p>
          <a:p>
            <a:pPr algn="l">
              <a:buFont typeface="Arial" panose="020B0604020202020204" pitchFamily="34" charset="0"/>
              <a:buChar char="•"/>
            </a:pPr>
            <a:r>
              <a:rPr lang="de-DE" b="1" i="0" dirty="0">
                <a:solidFill>
                  <a:srgbClr val="CCCCCC"/>
                </a:solidFill>
                <a:effectLst/>
                <a:highlight>
                  <a:srgbClr val="181818"/>
                </a:highlight>
                <a:latin typeface="Segoe WPC"/>
              </a:rPr>
              <a:t>Navigation</a:t>
            </a:r>
            <a:r>
              <a:rPr lang="de-DE" b="0" i="0" dirty="0">
                <a:solidFill>
                  <a:srgbClr val="CCCCCC"/>
                </a:solidFill>
                <a:effectLst/>
                <a:highlight>
                  <a:srgbClr val="181818"/>
                </a:highlight>
                <a:latin typeface="Segoe WPC"/>
              </a:rPr>
              <a:t>: Durch die Verwendung von Assoziationen können Sie in den Select-Statements einfach auf die Felder der assoziierten Entitäten zugreifen (z.B. _</a:t>
            </a:r>
            <a:r>
              <a:rPr lang="de-DE" b="0" i="0" dirty="0" err="1">
                <a:solidFill>
                  <a:srgbClr val="CCCCCC"/>
                </a:solidFill>
                <a:effectLst/>
                <a:highlight>
                  <a:srgbClr val="181818"/>
                </a:highlight>
                <a:latin typeface="Segoe WPC"/>
              </a:rPr>
              <a:t>SalesOrder.SalesOrderType</a:t>
            </a:r>
            <a:r>
              <a:rPr lang="de-DE" b="0" i="0" dirty="0">
                <a:solidFill>
                  <a:srgbClr val="CCCCCC"/>
                </a:solidFill>
                <a:effectLst/>
                <a:highlight>
                  <a:srgbClr val="181818"/>
                </a:highlight>
                <a:latin typeface="Segoe WPC"/>
              </a:rPr>
              <a:t> und _</a:t>
            </a:r>
            <a:r>
              <a:rPr lang="de-DE" b="0" i="0" dirty="0" err="1">
                <a:solidFill>
                  <a:srgbClr val="CCCCCC"/>
                </a:solidFill>
                <a:effectLst/>
                <a:highlight>
                  <a:srgbClr val="181818"/>
                </a:highlight>
                <a:latin typeface="Segoe WPC"/>
              </a:rPr>
              <a:t>Product.ProductType</a:t>
            </a:r>
            <a:r>
              <a:rPr lang="de-DE" b="0" i="0" dirty="0">
                <a:solidFill>
                  <a:srgbClr val="CCCCCC"/>
                </a:solidFill>
                <a:effectLst/>
                <a:highlight>
                  <a:srgbClr val="181818"/>
                </a:highlight>
                <a:latin typeface="Segoe WPC"/>
              </a:rPr>
              <a:t>), was den Code sauberer und leichter lesbar macht.</a:t>
            </a:r>
          </a:p>
          <a:p>
            <a:pPr algn="l">
              <a:buFont typeface="Arial" panose="020B0604020202020204" pitchFamily="34" charset="0"/>
              <a:buChar char="•"/>
            </a:pPr>
            <a:r>
              <a:rPr lang="de-DE" b="1" i="0" dirty="0">
                <a:solidFill>
                  <a:srgbClr val="CCCCCC"/>
                </a:solidFill>
                <a:effectLst/>
                <a:highlight>
                  <a:srgbClr val="181818"/>
                </a:highlight>
                <a:latin typeface="Segoe WPC"/>
              </a:rPr>
              <a:t>Effizienz und Wartbarkeit</a:t>
            </a:r>
            <a:r>
              <a:rPr lang="de-DE" b="0" i="0" dirty="0">
                <a:solidFill>
                  <a:srgbClr val="CCCCCC"/>
                </a:solidFill>
                <a:effectLst/>
                <a:highlight>
                  <a:srgbClr val="181818"/>
                </a:highlight>
                <a:latin typeface="Segoe WPC"/>
              </a:rPr>
              <a:t>: Assoziationen verbessern nicht nur die Lesbarkeit, sondern können auch die Wartbarkeit des Codes verbessern, da die Beziehungen zwischen den Entitäten klar definiert sind.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16</a:t>
            </a:fld>
            <a:endParaRPr lang="de-DE"/>
          </a:p>
        </p:txBody>
      </p:sp>
    </p:spTree>
    <p:extLst>
      <p:ext uri="{BB962C8B-B14F-4D97-AF65-F5344CB8AC3E}">
        <p14:creationId xmlns:p14="http://schemas.microsoft.com/office/powerpoint/2010/main" val="844640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Ja, als </a:t>
            </a:r>
            <a:r>
              <a:rPr lang="de-DE" dirty="0" err="1"/>
              <a:t>Consumption</a:t>
            </a:r>
            <a:r>
              <a:rPr lang="de-DE" dirty="0"/>
              <a:t> View werden die Kennzahlen im View Browser angezeigt, auch ohne @Semantics (Offenbar, weil sie im Cube schon richtig als Kennzahlen gekennzeichnet wurden).</a:t>
            </a:r>
          </a:p>
          <a:p>
            <a:br>
              <a:rPr lang="de-DE" dirty="0"/>
            </a:br>
            <a:r>
              <a:rPr lang="de-DE" dirty="0"/>
              <a:t>@AbapCatalog.sqlViewName: 'ZC_SALESORDERLA'</a:t>
            </a:r>
          </a:p>
          <a:p>
            <a:r>
              <a:rPr lang="de-DE" dirty="0"/>
              <a:t>@AccessControl.authorizationCheck: #NOT_ALLOWED</a:t>
            </a:r>
          </a:p>
          <a:p>
            <a:r>
              <a:rPr lang="de-DE" dirty="0"/>
              <a:t>@EndUserText.label: 'Sales Order </a:t>
            </a:r>
            <a:r>
              <a:rPr lang="de-DE" dirty="0" err="1"/>
              <a:t>Product</a:t>
            </a:r>
            <a:r>
              <a:rPr lang="de-DE" dirty="0"/>
              <a:t> </a:t>
            </a:r>
            <a:r>
              <a:rPr lang="de-DE" dirty="0" err="1"/>
              <a:t>Amount</a:t>
            </a:r>
            <a:r>
              <a:rPr lang="de-DE" dirty="0"/>
              <a:t> Query'</a:t>
            </a:r>
          </a:p>
          <a:p>
            <a:r>
              <a:rPr lang="de-DE" dirty="0"/>
              <a:t>@Metadata.ignorePropagatedAnnotations: </a:t>
            </a:r>
            <a:r>
              <a:rPr lang="de-DE" dirty="0" err="1"/>
              <a:t>true</a:t>
            </a:r>
            <a:endParaRPr lang="de-DE" dirty="0"/>
          </a:p>
          <a:p>
            <a:r>
              <a:rPr lang="de-DE" dirty="0"/>
              <a:t>//@ObjectModel.supportedCapabilities: [#ANALYTICAL_QUERY]</a:t>
            </a:r>
          </a:p>
          <a:p>
            <a:r>
              <a:rPr lang="de-DE" dirty="0"/>
              <a:t>//@ObjectModel.modelingPattern: #ANALYTICAL_QUERY</a:t>
            </a:r>
          </a:p>
          <a:p>
            <a:r>
              <a:rPr lang="de-DE" dirty="0"/>
              <a:t>@Analytics: { </a:t>
            </a:r>
            <a:r>
              <a:rPr lang="de-DE" dirty="0" err="1"/>
              <a:t>query</a:t>
            </a:r>
            <a:r>
              <a:rPr lang="de-DE" dirty="0"/>
              <a:t>: </a:t>
            </a:r>
            <a:r>
              <a:rPr lang="de-DE" dirty="0" err="1"/>
              <a:t>true</a:t>
            </a:r>
            <a:r>
              <a:rPr lang="de-DE" dirty="0"/>
              <a:t> }</a:t>
            </a:r>
          </a:p>
          <a:p>
            <a:r>
              <a:rPr lang="de-DE" dirty="0"/>
              <a:t>@VDM.viewType: #CONSUMPTION</a:t>
            </a:r>
          </a:p>
          <a:p>
            <a:r>
              <a:rPr lang="de-DE" dirty="0" err="1"/>
              <a:t>define</a:t>
            </a:r>
            <a:r>
              <a:rPr lang="de-DE" dirty="0"/>
              <a:t> </a:t>
            </a:r>
            <a:r>
              <a:rPr lang="de-DE" dirty="0" err="1"/>
              <a:t>view</a:t>
            </a:r>
            <a:r>
              <a:rPr lang="de-DE" dirty="0"/>
              <a:t> ZCLAN_SALESORDERPRODAMOUNTQ</a:t>
            </a:r>
          </a:p>
          <a:p>
            <a:r>
              <a:rPr lang="de-DE" dirty="0"/>
              <a:t>  </a:t>
            </a:r>
            <a:r>
              <a:rPr lang="de-DE" dirty="0" err="1"/>
              <a:t>as</a:t>
            </a:r>
            <a:r>
              <a:rPr lang="de-DE" dirty="0"/>
              <a:t> </a:t>
            </a:r>
            <a:r>
              <a:rPr lang="de-DE" dirty="0" err="1"/>
              <a:t>select</a:t>
            </a:r>
            <a:r>
              <a:rPr lang="de-DE" dirty="0"/>
              <a:t> from </a:t>
            </a:r>
            <a:r>
              <a:rPr lang="de-DE" dirty="0" err="1"/>
              <a:t>ZI_SalesOrderItemCube</a:t>
            </a:r>
            <a:r>
              <a:rPr lang="de-DE" dirty="0"/>
              <a:t>( </a:t>
            </a:r>
            <a:r>
              <a:rPr lang="de-DE" dirty="0" err="1"/>
              <a:t>P_DisplayCurrency</a:t>
            </a:r>
            <a:r>
              <a:rPr lang="de-DE" dirty="0"/>
              <a:t> : 'EUR' )</a:t>
            </a:r>
          </a:p>
          <a:p>
            <a:r>
              <a:rPr lang="de-DE" dirty="0"/>
              <a:t>{</a:t>
            </a:r>
          </a:p>
          <a:p>
            <a:r>
              <a:rPr lang="de-DE" dirty="0"/>
              <a:t>      @AnalyticsDetails.query.axis: #ROWS</a:t>
            </a:r>
          </a:p>
          <a:p>
            <a:r>
              <a:rPr lang="de-DE" dirty="0"/>
              <a:t>  </a:t>
            </a:r>
            <a:r>
              <a:rPr lang="de-DE" dirty="0" err="1"/>
              <a:t>key</a:t>
            </a:r>
            <a:r>
              <a:rPr lang="de-DE" dirty="0"/>
              <a:t> </a:t>
            </a:r>
            <a:r>
              <a:rPr lang="de-DE" dirty="0" err="1"/>
              <a:t>SalesOrder</a:t>
            </a:r>
            <a:r>
              <a:rPr lang="de-DE" dirty="0"/>
              <a:t>,</a:t>
            </a:r>
          </a:p>
          <a:p>
            <a:r>
              <a:rPr lang="de-DE" dirty="0"/>
              <a:t>      @AnalyticsDetails.query.axis: #ROWS</a:t>
            </a:r>
          </a:p>
          <a:p>
            <a:r>
              <a:rPr lang="de-DE" dirty="0"/>
              <a:t>  </a:t>
            </a:r>
            <a:r>
              <a:rPr lang="de-DE" dirty="0" err="1"/>
              <a:t>key</a:t>
            </a:r>
            <a:r>
              <a:rPr lang="de-DE" dirty="0"/>
              <a:t> </a:t>
            </a:r>
            <a:r>
              <a:rPr lang="de-DE" dirty="0" err="1"/>
              <a:t>SalesOrderItem</a:t>
            </a:r>
            <a:r>
              <a:rPr lang="de-DE" dirty="0"/>
              <a:t>,</a:t>
            </a:r>
            <a:br>
              <a:rPr lang="de-DE" dirty="0"/>
            </a:br>
            <a:r>
              <a:rPr lang="de-DE" dirty="0"/>
              <a:t>      </a:t>
            </a:r>
            <a:r>
              <a:rPr lang="de-DE" dirty="0" err="1"/>
              <a:t>CreationDate</a:t>
            </a:r>
            <a:r>
              <a:rPr lang="de-DE" dirty="0"/>
              <a:t>,</a:t>
            </a:r>
          </a:p>
          <a:p>
            <a:r>
              <a:rPr lang="de-DE" dirty="0"/>
              <a:t>      </a:t>
            </a:r>
            <a:r>
              <a:rPr lang="de-DE" dirty="0" err="1"/>
              <a:t>Product</a:t>
            </a:r>
            <a:r>
              <a:rPr lang="de-DE" dirty="0"/>
              <a:t>,</a:t>
            </a:r>
          </a:p>
          <a:p>
            <a:r>
              <a:rPr lang="de-DE" dirty="0"/>
              <a:t>      //@Semantics.amount.currencyCode: '</a:t>
            </a:r>
            <a:r>
              <a:rPr lang="de-DE" dirty="0" err="1"/>
              <a:t>TransactionCurrency</a:t>
            </a:r>
            <a:r>
              <a:rPr lang="de-DE" dirty="0"/>
              <a:t>'</a:t>
            </a:r>
          </a:p>
          <a:p>
            <a:r>
              <a:rPr lang="de-DE" dirty="0"/>
              <a:t>      </a:t>
            </a:r>
            <a:r>
              <a:rPr lang="de-DE" dirty="0" err="1"/>
              <a:t>NetAmount</a:t>
            </a:r>
            <a:r>
              <a:rPr lang="de-DE" dirty="0"/>
              <a:t>,</a:t>
            </a:r>
          </a:p>
          <a:p>
            <a:r>
              <a:rPr lang="de-DE" dirty="0"/>
              <a:t>      </a:t>
            </a:r>
            <a:r>
              <a:rPr lang="de-DE" dirty="0" err="1"/>
              <a:t>TransactionCurrency</a:t>
            </a:r>
            <a:endParaRPr lang="de-DE" dirty="0"/>
          </a:p>
          <a:p>
            <a:r>
              <a:rPr lang="de-DE" dirty="0"/>
              <a:t>      //@EndUserText.label: '</a:t>
            </a:r>
            <a:r>
              <a:rPr lang="de-DE" dirty="0" err="1"/>
              <a:t>TEst</a:t>
            </a:r>
            <a:r>
              <a:rPr lang="de-DE" dirty="0"/>
              <a:t>'</a:t>
            </a:r>
          </a:p>
          <a:p>
            <a:r>
              <a:rPr lang="de-DE" dirty="0"/>
              <a:t>      //@EndUserText.quickInfo: 'Quick'</a:t>
            </a:r>
          </a:p>
          <a:p>
            <a:r>
              <a:rPr lang="de-DE" dirty="0"/>
              <a:t>      //@Semantics.amount.currencyCode: '</a:t>
            </a:r>
            <a:r>
              <a:rPr lang="de-DE" dirty="0" err="1"/>
              <a:t>DisplayCurrency</a:t>
            </a:r>
            <a:r>
              <a:rPr lang="de-DE" dirty="0"/>
              <a:t>'</a:t>
            </a:r>
          </a:p>
          <a:p>
            <a:r>
              <a:rPr lang="de-DE" dirty="0"/>
              <a:t>      //</a:t>
            </a:r>
            <a:r>
              <a:rPr lang="de-DE" dirty="0" err="1"/>
              <a:t>NetAmountInDisplayCurrency</a:t>
            </a:r>
            <a:r>
              <a:rPr lang="de-DE" dirty="0"/>
              <a:t>,</a:t>
            </a:r>
          </a:p>
          <a:p>
            <a:r>
              <a:rPr lang="de-DE" dirty="0"/>
              <a:t>      //</a:t>
            </a:r>
            <a:r>
              <a:rPr lang="de-DE" dirty="0" err="1"/>
              <a:t>DisplayCurrency</a:t>
            </a:r>
            <a:endParaRPr lang="de-DE" dirty="0"/>
          </a:p>
          <a:p>
            <a:r>
              <a:rPr lang="de-DE" dirty="0"/>
              <a:t>}</a:t>
            </a:r>
          </a:p>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17</a:t>
            </a:fld>
            <a:endParaRPr lang="de-DE"/>
          </a:p>
        </p:txBody>
      </p:sp>
    </p:spTree>
    <p:extLst>
      <p:ext uri="{BB962C8B-B14F-4D97-AF65-F5344CB8AC3E}">
        <p14:creationId xmlns:p14="http://schemas.microsoft.com/office/powerpoint/2010/main" val="2321563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@AccessControl.authorizationCheck: #CHECK</a:t>
            </a:r>
          </a:p>
          <a:p>
            <a:r>
              <a:rPr lang="de-DE" dirty="0"/>
              <a:t>@EndUserText.label: 'Sales Order Item Cube'</a:t>
            </a:r>
          </a:p>
          <a:p>
            <a:r>
              <a:rPr lang="de-DE" dirty="0"/>
              <a:t>@Metadata.ignorePropagatedAnnotations: </a:t>
            </a:r>
            <a:r>
              <a:rPr lang="de-DE" dirty="0" err="1"/>
              <a:t>true</a:t>
            </a:r>
            <a:endParaRPr lang="de-DE" dirty="0"/>
          </a:p>
          <a:p>
            <a:r>
              <a:rPr lang="de-DE" dirty="0"/>
              <a:t>@Analytics.dataCategory: #CUBE</a:t>
            </a:r>
          </a:p>
          <a:p>
            <a:r>
              <a:rPr lang="de-DE" dirty="0" err="1"/>
              <a:t>define</a:t>
            </a:r>
            <a:r>
              <a:rPr lang="de-DE" dirty="0"/>
              <a:t> </a:t>
            </a:r>
            <a:r>
              <a:rPr lang="de-DE" dirty="0" err="1"/>
              <a:t>view</a:t>
            </a:r>
            <a:r>
              <a:rPr lang="de-DE" dirty="0"/>
              <a:t> </a:t>
            </a:r>
            <a:r>
              <a:rPr lang="de-DE" dirty="0" err="1"/>
              <a:t>entity</a:t>
            </a:r>
            <a:r>
              <a:rPr lang="de-DE" dirty="0"/>
              <a:t> </a:t>
            </a:r>
            <a:r>
              <a:rPr lang="de-DE" dirty="0" err="1"/>
              <a:t>ZI_SalesOrderItemCube</a:t>
            </a:r>
            <a:r>
              <a:rPr lang="de-DE" dirty="0"/>
              <a:t>  </a:t>
            </a:r>
          </a:p>
          <a:p>
            <a:r>
              <a:rPr lang="de-DE" dirty="0"/>
              <a:t>  </a:t>
            </a:r>
            <a:r>
              <a:rPr lang="de-DE" dirty="0" err="1"/>
              <a:t>with</a:t>
            </a:r>
            <a:r>
              <a:rPr lang="de-DE" dirty="0"/>
              <a:t> </a:t>
            </a:r>
            <a:r>
              <a:rPr lang="de-DE" dirty="0" err="1"/>
              <a:t>parameters</a:t>
            </a:r>
            <a:endParaRPr lang="de-DE" dirty="0"/>
          </a:p>
          <a:p>
            <a:r>
              <a:rPr lang="de-DE" dirty="0"/>
              <a:t>    @Consumption.defaultValue: 'EUR'</a:t>
            </a:r>
          </a:p>
          <a:p>
            <a:r>
              <a:rPr lang="de-DE" dirty="0"/>
              <a:t>    </a:t>
            </a:r>
            <a:r>
              <a:rPr lang="de-DE" dirty="0" err="1"/>
              <a:t>P_DisplayCurrency</a:t>
            </a:r>
            <a:r>
              <a:rPr lang="de-DE" dirty="0"/>
              <a:t> : </a:t>
            </a:r>
            <a:r>
              <a:rPr lang="de-DE" dirty="0" err="1"/>
              <a:t>vdm_v_display_currency</a:t>
            </a:r>
            <a:endParaRPr lang="de-DE" dirty="0"/>
          </a:p>
          <a:p>
            <a:r>
              <a:rPr lang="de-DE" dirty="0"/>
              <a:t>  </a:t>
            </a:r>
            <a:r>
              <a:rPr lang="de-DE" dirty="0" err="1"/>
              <a:t>as</a:t>
            </a:r>
            <a:r>
              <a:rPr lang="de-DE" dirty="0"/>
              <a:t> </a:t>
            </a:r>
            <a:r>
              <a:rPr lang="de-DE" dirty="0" err="1"/>
              <a:t>select</a:t>
            </a:r>
            <a:r>
              <a:rPr lang="de-DE" dirty="0"/>
              <a:t> from           ZI_SalesOrderItem2 </a:t>
            </a:r>
            <a:r>
              <a:rPr lang="de-DE" dirty="0" err="1"/>
              <a:t>as</a:t>
            </a:r>
            <a:r>
              <a:rPr lang="de-DE" dirty="0"/>
              <a:t> ITEM</a:t>
            </a:r>
          </a:p>
          <a:p>
            <a:r>
              <a:rPr lang="de-DE" dirty="0"/>
              <a:t>    </a:t>
            </a:r>
            <a:r>
              <a:rPr lang="de-DE" dirty="0" err="1"/>
              <a:t>left</a:t>
            </a:r>
            <a:r>
              <a:rPr lang="de-DE" dirty="0"/>
              <a:t> </a:t>
            </a:r>
            <a:r>
              <a:rPr lang="de-DE" dirty="0" err="1"/>
              <a:t>outer</a:t>
            </a:r>
            <a:r>
              <a:rPr lang="de-DE" dirty="0"/>
              <a:t> </a:t>
            </a:r>
            <a:r>
              <a:rPr lang="de-DE" dirty="0" err="1"/>
              <a:t>to</a:t>
            </a:r>
            <a:r>
              <a:rPr lang="de-DE" dirty="0"/>
              <a:t> </a:t>
            </a:r>
            <a:r>
              <a:rPr lang="de-DE" dirty="0" err="1"/>
              <a:t>one</a:t>
            </a:r>
            <a:r>
              <a:rPr lang="de-DE" dirty="0"/>
              <a:t> </a:t>
            </a:r>
            <a:r>
              <a:rPr lang="de-DE" dirty="0" err="1"/>
              <a:t>join</a:t>
            </a:r>
            <a:r>
              <a:rPr lang="de-DE" dirty="0"/>
              <a:t> </a:t>
            </a:r>
            <a:r>
              <a:rPr lang="de-DE" dirty="0" err="1"/>
              <a:t>ZI_SalesOrder</a:t>
            </a:r>
            <a:r>
              <a:rPr lang="de-DE" dirty="0"/>
              <a:t>      </a:t>
            </a:r>
            <a:r>
              <a:rPr lang="de-DE" dirty="0" err="1"/>
              <a:t>as</a:t>
            </a:r>
            <a:r>
              <a:rPr lang="de-DE" dirty="0"/>
              <a:t> SO   on </a:t>
            </a:r>
            <a:r>
              <a:rPr lang="de-DE" dirty="0" err="1"/>
              <a:t>SO.SalesOrder</a:t>
            </a:r>
            <a:r>
              <a:rPr lang="de-DE" dirty="0"/>
              <a:t> = </a:t>
            </a:r>
            <a:r>
              <a:rPr lang="de-DE" dirty="0" err="1"/>
              <a:t>ITEM.SalesOrder</a:t>
            </a:r>
            <a:endParaRPr lang="de-DE" dirty="0"/>
          </a:p>
          <a:p>
            <a:r>
              <a:rPr lang="de-DE" dirty="0"/>
              <a:t>    </a:t>
            </a:r>
            <a:r>
              <a:rPr lang="de-DE" dirty="0" err="1"/>
              <a:t>left</a:t>
            </a:r>
            <a:r>
              <a:rPr lang="de-DE" dirty="0"/>
              <a:t> </a:t>
            </a:r>
            <a:r>
              <a:rPr lang="de-DE" dirty="0" err="1"/>
              <a:t>outer</a:t>
            </a:r>
            <a:r>
              <a:rPr lang="de-DE" dirty="0"/>
              <a:t> </a:t>
            </a:r>
            <a:r>
              <a:rPr lang="de-DE" dirty="0" err="1"/>
              <a:t>to</a:t>
            </a:r>
            <a:r>
              <a:rPr lang="de-DE" dirty="0"/>
              <a:t> </a:t>
            </a:r>
            <a:r>
              <a:rPr lang="de-DE" dirty="0" err="1"/>
              <a:t>one</a:t>
            </a:r>
            <a:r>
              <a:rPr lang="de-DE" dirty="0"/>
              <a:t> </a:t>
            </a:r>
            <a:r>
              <a:rPr lang="de-DE" dirty="0" err="1"/>
              <a:t>join</a:t>
            </a:r>
            <a:r>
              <a:rPr lang="de-DE" dirty="0"/>
              <a:t> </a:t>
            </a:r>
            <a:r>
              <a:rPr lang="de-DE" dirty="0" err="1"/>
              <a:t>ZI_Product</a:t>
            </a:r>
            <a:r>
              <a:rPr lang="de-DE" dirty="0"/>
              <a:t>         </a:t>
            </a:r>
            <a:r>
              <a:rPr lang="de-DE" dirty="0" err="1"/>
              <a:t>as</a:t>
            </a:r>
            <a:r>
              <a:rPr lang="de-DE" dirty="0"/>
              <a:t> PROD on </a:t>
            </a:r>
            <a:r>
              <a:rPr lang="de-DE" dirty="0" err="1"/>
              <a:t>PROD.Product</a:t>
            </a:r>
            <a:r>
              <a:rPr lang="de-DE" dirty="0"/>
              <a:t> = </a:t>
            </a:r>
            <a:r>
              <a:rPr lang="de-DE" dirty="0" err="1"/>
              <a:t>ITEM.Product</a:t>
            </a:r>
            <a:endParaRPr lang="de-DE" dirty="0"/>
          </a:p>
          <a:p>
            <a:r>
              <a:rPr lang="de-DE" dirty="0"/>
              <a:t>    </a:t>
            </a:r>
            <a:r>
              <a:rPr lang="de-DE" dirty="0" err="1"/>
              <a:t>association</a:t>
            </a:r>
            <a:r>
              <a:rPr lang="de-DE" dirty="0"/>
              <a:t> [1..1] </a:t>
            </a:r>
            <a:r>
              <a:rPr lang="de-DE" dirty="0" err="1"/>
              <a:t>to</a:t>
            </a:r>
            <a:r>
              <a:rPr lang="de-DE" dirty="0"/>
              <a:t> ZI_PRODUCT12 </a:t>
            </a:r>
            <a:r>
              <a:rPr lang="de-DE" dirty="0" err="1"/>
              <a:t>as</a:t>
            </a:r>
            <a:r>
              <a:rPr lang="de-DE" dirty="0"/>
              <a:t> _</a:t>
            </a:r>
            <a:r>
              <a:rPr lang="de-DE" dirty="0" err="1"/>
              <a:t>Product</a:t>
            </a:r>
            <a:r>
              <a:rPr lang="de-DE" dirty="0"/>
              <a:t> on $</a:t>
            </a:r>
            <a:r>
              <a:rPr lang="de-DE" dirty="0" err="1"/>
              <a:t>projection.Product</a:t>
            </a:r>
            <a:r>
              <a:rPr lang="de-DE" dirty="0"/>
              <a:t> = _</a:t>
            </a:r>
            <a:r>
              <a:rPr lang="de-DE" dirty="0" err="1"/>
              <a:t>Product.Product</a:t>
            </a:r>
            <a:endParaRPr lang="de-DE" dirty="0"/>
          </a:p>
          <a:p>
            <a:r>
              <a:rPr lang="de-DE" dirty="0"/>
              <a:t>{</a:t>
            </a:r>
          </a:p>
          <a:p>
            <a:r>
              <a:rPr lang="de-DE" dirty="0"/>
              <a:t>  </a:t>
            </a:r>
            <a:r>
              <a:rPr lang="de-DE" dirty="0" err="1"/>
              <a:t>key</a:t>
            </a:r>
            <a:r>
              <a:rPr lang="de-DE" dirty="0"/>
              <a:t> </a:t>
            </a:r>
            <a:r>
              <a:rPr lang="de-DE" dirty="0" err="1"/>
              <a:t>ITEM.SalesOrder</a:t>
            </a:r>
            <a:r>
              <a:rPr lang="de-DE" dirty="0"/>
              <a:t>,</a:t>
            </a:r>
          </a:p>
          <a:p>
            <a:r>
              <a:rPr lang="de-DE" dirty="0"/>
              <a:t>  </a:t>
            </a:r>
            <a:r>
              <a:rPr lang="de-DE" dirty="0" err="1"/>
              <a:t>key</a:t>
            </a:r>
            <a:r>
              <a:rPr lang="de-DE" dirty="0"/>
              <a:t> </a:t>
            </a:r>
            <a:r>
              <a:rPr lang="de-DE" dirty="0" err="1"/>
              <a:t>ITEM.SalesOrderItem</a:t>
            </a:r>
            <a:r>
              <a:rPr lang="de-DE" dirty="0"/>
              <a:t>,</a:t>
            </a:r>
          </a:p>
          <a:p>
            <a:r>
              <a:rPr lang="de-DE" dirty="0"/>
              <a:t>      </a:t>
            </a:r>
            <a:r>
              <a:rPr lang="de-DE" dirty="0" err="1"/>
              <a:t>ITEM.Product</a:t>
            </a:r>
            <a:r>
              <a:rPr lang="de-DE" dirty="0"/>
              <a:t>,</a:t>
            </a:r>
          </a:p>
          <a:p>
            <a:r>
              <a:rPr lang="de-DE" dirty="0"/>
              <a:t>      </a:t>
            </a:r>
            <a:r>
              <a:rPr lang="de-DE" dirty="0" err="1"/>
              <a:t>SO.SalesOrderType</a:t>
            </a:r>
            <a:r>
              <a:rPr lang="de-DE" dirty="0"/>
              <a:t>,</a:t>
            </a:r>
          </a:p>
          <a:p>
            <a:r>
              <a:rPr lang="de-DE" dirty="0"/>
              <a:t>      @ObjectModel.foreignKey.association: '_</a:t>
            </a:r>
            <a:r>
              <a:rPr lang="de-DE" dirty="0" err="1"/>
              <a:t>Product</a:t>
            </a:r>
            <a:r>
              <a:rPr lang="de-DE" dirty="0"/>
              <a:t>'</a:t>
            </a:r>
          </a:p>
          <a:p>
            <a:r>
              <a:rPr lang="de-DE" dirty="0"/>
              <a:t>      </a:t>
            </a:r>
            <a:r>
              <a:rPr lang="de-DE" dirty="0" err="1"/>
              <a:t>PROD.ProductType</a:t>
            </a:r>
            <a:r>
              <a:rPr lang="de-DE" dirty="0"/>
              <a:t>,</a:t>
            </a:r>
          </a:p>
          <a:p>
            <a:r>
              <a:rPr lang="de-DE" dirty="0"/>
              <a:t>      </a:t>
            </a:r>
            <a:r>
              <a:rPr lang="de-DE" dirty="0" err="1"/>
              <a:t>ITEM.CreationDate</a:t>
            </a:r>
            <a:r>
              <a:rPr lang="de-DE" dirty="0"/>
              <a:t> </a:t>
            </a:r>
            <a:r>
              <a:rPr lang="de-DE" dirty="0" err="1"/>
              <a:t>as</a:t>
            </a:r>
            <a:r>
              <a:rPr lang="de-DE" dirty="0"/>
              <a:t> </a:t>
            </a:r>
            <a:r>
              <a:rPr lang="de-DE" dirty="0" err="1"/>
              <a:t>CreationDate</a:t>
            </a:r>
            <a:r>
              <a:rPr lang="de-DE" dirty="0"/>
              <a:t>,</a:t>
            </a:r>
          </a:p>
          <a:p>
            <a:r>
              <a:rPr lang="de-DE" dirty="0"/>
              <a:t>      @Semantics.amount.currencyCode: '</a:t>
            </a:r>
            <a:r>
              <a:rPr lang="de-DE" dirty="0" err="1"/>
              <a:t>TransactionCurrency</a:t>
            </a:r>
            <a:r>
              <a:rPr lang="de-DE" dirty="0"/>
              <a:t>'</a:t>
            </a:r>
          </a:p>
          <a:p>
            <a:r>
              <a:rPr lang="de-DE" dirty="0"/>
              <a:t>      </a:t>
            </a:r>
            <a:r>
              <a:rPr lang="de-DE" dirty="0" err="1"/>
              <a:t>ITEM.NetAmount</a:t>
            </a:r>
            <a:r>
              <a:rPr lang="de-DE" dirty="0"/>
              <a:t>,</a:t>
            </a:r>
          </a:p>
          <a:p>
            <a:r>
              <a:rPr lang="de-DE" dirty="0"/>
              <a:t>      </a:t>
            </a:r>
            <a:r>
              <a:rPr lang="de-DE" dirty="0" err="1"/>
              <a:t>ITEM.TransactionCurrency</a:t>
            </a:r>
            <a:r>
              <a:rPr lang="de-DE" dirty="0"/>
              <a:t>,</a:t>
            </a:r>
          </a:p>
          <a:p>
            <a:r>
              <a:rPr lang="de-DE" dirty="0"/>
              <a:t>      $</a:t>
            </a:r>
            <a:r>
              <a:rPr lang="de-DE" dirty="0" err="1"/>
              <a:t>parameters.P_DisplayCurrency</a:t>
            </a:r>
            <a:r>
              <a:rPr lang="de-DE" dirty="0"/>
              <a:t> </a:t>
            </a:r>
            <a:r>
              <a:rPr lang="de-DE" dirty="0" err="1"/>
              <a:t>as</a:t>
            </a:r>
            <a:r>
              <a:rPr lang="de-DE" dirty="0"/>
              <a:t>  </a:t>
            </a:r>
            <a:r>
              <a:rPr lang="de-DE" dirty="0" err="1"/>
              <a:t>DisplayCurrency</a:t>
            </a:r>
            <a:r>
              <a:rPr lang="de-DE" dirty="0"/>
              <a:t>,</a:t>
            </a:r>
          </a:p>
          <a:p>
            <a:r>
              <a:rPr lang="de-DE" dirty="0"/>
              <a:t>      @DefaultAggregation: #SUM</a:t>
            </a:r>
          </a:p>
          <a:p>
            <a:r>
              <a:rPr lang="de-DE" dirty="0"/>
              <a:t>      @Semantics.amount.currencyCode: '</a:t>
            </a:r>
            <a:r>
              <a:rPr lang="de-DE" dirty="0" err="1"/>
              <a:t>DisplayCurrency</a:t>
            </a:r>
            <a:r>
              <a:rPr lang="de-DE" dirty="0"/>
              <a:t>'</a:t>
            </a:r>
          </a:p>
          <a:p>
            <a:r>
              <a:rPr lang="de-DE" dirty="0"/>
              <a:t>      </a:t>
            </a:r>
            <a:r>
              <a:rPr lang="de-DE" dirty="0" err="1"/>
              <a:t>currency_conversion</a:t>
            </a:r>
            <a:r>
              <a:rPr lang="de-DE" dirty="0"/>
              <a:t>(</a:t>
            </a:r>
          </a:p>
          <a:p>
            <a:r>
              <a:rPr lang="de-DE" dirty="0"/>
              <a:t>        </a:t>
            </a:r>
            <a:r>
              <a:rPr lang="de-DE" dirty="0" err="1"/>
              <a:t>amount</a:t>
            </a:r>
            <a:r>
              <a:rPr lang="de-DE" dirty="0"/>
              <a:t>             =&gt; </a:t>
            </a:r>
            <a:r>
              <a:rPr lang="de-DE" dirty="0" err="1"/>
              <a:t>ITEM.NetAmount</a:t>
            </a:r>
            <a:r>
              <a:rPr lang="de-DE" dirty="0"/>
              <a:t>,</a:t>
            </a:r>
          </a:p>
          <a:p>
            <a:r>
              <a:rPr lang="de-DE" dirty="0"/>
              <a:t>        </a:t>
            </a:r>
            <a:r>
              <a:rPr lang="de-DE" dirty="0" err="1"/>
              <a:t>source_currency</a:t>
            </a:r>
            <a:r>
              <a:rPr lang="de-DE" dirty="0"/>
              <a:t>    =&gt; </a:t>
            </a:r>
            <a:r>
              <a:rPr lang="de-DE" dirty="0" err="1"/>
              <a:t>ITEM.TransactionCurrency</a:t>
            </a:r>
            <a:r>
              <a:rPr lang="de-DE" dirty="0"/>
              <a:t>,</a:t>
            </a:r>
          </a:p>
          <a:p>
            <a:r>
              <a:rPr lang="de-DE" dirty="0"/>
              <a:t>        </a:t>
            </a:r>
            <a:r>
              <a:rPr lang="de-DE" dirty="0" err="1"/>
              <a:t>target_currency</a:t>
            </a:r>
            <a:r>
              <a:rPr lang="de-DE" dirty="0"/>
              <a:t>    =&gt; $</a:t>
            </a:r>
            <a:r>
              <a:rPr lang="de-DE" dirty="0" err="1"/>
              <a:t>parameters.P_DisplayCurrency</a:t>
            </a:r>
            <a:r>
              <a:rPr lang="de-DE" dirty="0"/>
              <a:t>,</a:t>
            </a:r>
          </a:p>
          <a:p>
            <a:r>
              <a:rPr lang="de-DE" dirty="0"/>
              <a:t>        </a:t>
            </a:r>
            <a:r>
              <a:rPr lang="de-DE" dirty="0" err="1"/>
              <a:t>exchange_rate_date</a:t>
            </a:r>
            <a:r>
              <a:rPr lang="de-DE" dirty="0"/>
              <a:t> =&gt; </a:t>
            </a:r>
            <a:r>
              <a:rPr lang="de-DE" dirty="0" err="1"/>
              <a:t>ITEM.CreationDate</a:t>
            </a:r>
            <a:r>
              <a:rPr lang="de-DE" dirty="0"/>
              <a:t>,</a:t>
            </a:r>
          </a:p>
          <a:p>
            <a:r>
              <a:rPr lang="de-DE" dirty="0"/>
              <a:t>        </a:t>
            </a:r>
            <a:r>
              <a:rPr lang="de-DE" dirty="0" err="1"/>
              <a:t>exchange_rate_type</a:t>
            </a:r>
            <a:r>
              <a:rPr lang="de-DE" dirty="0"/>
              <a:t> =&gt; 'M',</a:t>
            </a:r>
          </a:p>
          <a:p>
            <a:r>
              <a:rPr lang="de-DE" dirty="0"/>
              <a:t>        </a:t>
            </a:r>
            <a:r>
              <a:rPr lang="de-DE" dirty="0" err="1"/>
              <a:t>error_handling</a:t>
            </a:r>
            <a:r>
              <a:rPr lang="de-DE" dirty="0"/>
              <a:t>     =&gt; 'FAIL_ON_ERROR',</a:t>
            </a:r>
          </a:p>
          <a:p>
            <a:r>
              <a:rPr lang="de-DE" dirty="0"/>
              <a:t>        </a:t>
            </a:r>
            <a:r>
              <a:rPr lang="de-DE" dirty="0" err="1"/>
              <a:t>round</a:t>
            </a:r>
            <a:r>
              <a:rPr lang="de-DE" dirty="0"/>
              <a:t>              =&gt; 'X',</a:t>
            </a:r>
          </a:p>
          <a:p>
            <a:r>
              <a:rPr lang="de-DE" dirty="0"/>
              <a:t>        </a:t>
            </a:r>
            <a:r>
              <a:rPr lang="de-DE" dirty="0" err="1"/>
              <a:t>decimal_shift</a:t>
            </a:r>
            <a:r>
              <a:rPr lang="de-DE" dirty="0"/>
              <a:t>      =&gt; 'X',</a:t>
            </a:r>
          </a:p>
          <a:p>
            <a:r>
              <a:rPr lang="de-DE" dirty="0"/>
              <a:t>        </a:t>
            </a:r>
            <a:r>
              <a:rPr lang="de-DE" dirty="0" err="1"/>
              <a:t>decimal_shift_back</a:t>
            </a:r>
            <a:r>
              <a:rPr lang="de-DE" dirty="0"/>
              <a:t> =&gt; 'X'</a:t>
            </a:r>
          </a:p>
          <a:p>
            <a:r>
              <a:rPr lang="de-DE" dirty="0"/>
              <a:t>      )                             </a:t>
            </a:r>
            <a:r>
              <a:rPr lang="de-DE" dirty="0" err="1"/>
              <a:t>as</a:t>
            </a:r>
            <a:r>
              <a:rPr lang="de-DE" dirty="0"/>
              <a:t>  </a:t>
            </a:r>
            <a:r>
              <a:rPr lang="de-DE" dirty="0" err="1"/>
              <a:t>NetAmountInDisplayCurrency</a:t>
            </a:r>
            <a:r>
              <a:rPr lang="de-DE" dirty="0"/>
              <a:t>,</a:t>
            </a:r>
          </a:p>
          <a:p>
            <a:r>
              <a:rPr lang="de-DE" dirty="0"/>
              <a:t>      _</a:t>
            </a:r>
            <a:r>
              <a:rPr lang="de-DE" dirty="0" err="1"/>
              <a:t>Product</a:t>
            </a:r>
            <a:endParaRPr lang="de-DE" dirty="0"/>
          </a:p>
          <a:p>
            <a:r>
              <a:rPr lang="de-DE" dirty="0"/>
              <a:t>} </a:t>
            </a:r>
          </a:p>
        </p:txBody>
      </p:sp>
      <p:sp>
        <p:nvSpPr>
          <p:cNvPr id="4" name="Foliennummernplatzhalter 3"/>
          <p:cNvSpPr>
            <a:spLocks noGrp="1"/>
          </p:cNvSpPr>
          <p:nvPr>
            <p:ph type="sldNum" sz="quarter" idx="5"/>
          </p:nvPr>
        </p:nvSpPr>
        <p:spPr/>
        <p:txBody>
          <a:bodyPr/>
          <a:lstStyle/>
          <a:p>
            <a:fld id="{DC0C8601-5E09-0E4C-A79E-D4DC8377D91B}" type="slidenum">
              <a:rPr lang="de-DE" smtClean="0"/>
              <a:t>18</a:t>
            </a:fld>
            <a:endParaRPr lang="de-DE"/>
          </a:p>
        </p:txBody>
      </p:sp>
    </p:spTree>
    <p:extLst>
      <p:ext uri="{BB962C8B-B14F-4D97-AF65-F5344CB8AC3E}">
        <p14:creationId xmlns:p14="http://schemas.microsoft.com/office/powerpoint/2010/main" val="1460614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sz="1200" dirty="0" err="1"/>
              <a:t>Creation</a:t>
            </a:r>
            <a:r>
              <a:rPr lang="de-DE" sz="1200" dirty="0"/>
              <a:t> Date und Material (Keine Suchhilfe, selber rausfinden)</a:t>
            </a:r>
          </a:p>
          <a:p>
            <a:pPr algn="l"/>
            <a:endParaRPr lang="de-DE" sz="1200" b="0" i="0" dirty="0">
              <a:solidFill>
                <a:srgbClr val="CCCCCC"/>
              </a:solidFill>
              <a:effectLst/>
              <a:highlight>
                <a:srgbClr val="181818"/>
              </a:highlight>
              <a:latin typeface="Segoe WPC"/>
            </a:endParaRPr>
          </a:p>
          <a:p>
            <a:pPr algn="l"/>
            <a:endParaRPr lang="de-DE" b="0" i="0" dirty="0">
              <a:solidFill>
                <a:srgbClr val="CCCCCC"/>
              </a:solidFill>
              <a:effectLst/>
              <a:highlight>
                <a:srgbClr val="181818"/>
              </a:highlight>
              <a:latin typeface="Segoe WPC"/>
            </a:endParaRPr>
          </a:p>
          <a:p>
            <a:pPr algn="l"/>
            <a:r>
              <a:rPr lang="de-DE" b="0" i="0" dirty="0">
                <a:solidFill>
                  <a:srgbClr val="CCCCCC"/>
                </a:solidFill>
                <a:effectLst/>
                <a:highlight>
                  <a:srgbClr val="181818"/>
                </a:highlight>
                <a:latin typeface="Segoe WPC"/>
              </a:rPr>
              <a:t>Um eine Suchhilfe für die Felder </a:t>
            </a:r>
            <a:r>
              <a:rPr lang="de-DE" b="0" i="0" dirty="0" err="1">
                <a:solidFill>
                  <a:srgbClr val="CCCCCC"/>
                </a:solidFill>
                <a:effectLst/>
                <a:highlight>
                  <a:srgbClr val="181818"/>
                </a:highlight>
                <a:latin typeface="Segoe WPC"/>
              </a:rPr>
              <a:t>CreationDate</a:t>
            </a:r>
            <a:r>
              <a:rPr lang="de-DE" b="0" i="0" dirty="0">
                <a:solidFill>
                  <a:srgbClr val="CCCCCC"/>
                </a:solidFill>
                <a:effectLst/>
                <a:highlight>
                  <a:srgbClr val="181818"/>
                </a:highlight>
                <a:latin typeface="Segoe WPC"/>
              </a:rPr>
              <a:t> und </a:t>
            </a:r>
            <a:r>
              <a:rPr lang="de-DE" b="0" i="0" dirty="0" err="1">
                <a:solidFill>
                  <a:srgbClr val="CCCCCC"/>
                </a:solidFill>
                <a:effectLst/>
                <a:highlight>
                  <a:srgbClr val="181818"/>
                </a:highlight>
                <a:latin typeface="Segoe WPC"/>
              </a:rPr>
              <a:t>Product</a:t>
            </a:r>
            <a:r>
              <a:rPr lang="de-DE" b="0" i="0" dirty="0">
                <a:solidFill>
                  <a:srgbClr val="CCCCCC"/>
                </a:solidFill>
                <a:effectLst/>
                <a:highlight>
                  <a:srgbClr val="181818"/>
                </a:highlight>
                <a:latin typeface="Segoe WPC"/>
              </a:rPr>
              <a:t> in einem CDS View wie ZC_SALESORDERPRODUCTAMOUNTQ2 zu definieren, die im View Browser im Fiori Launchpad angezeigt wird, können Sie die @Consumption.valueHelpDefinition Annotation verwenden. Diese Annotation ermöglicht es, eine bestehende Suchhilfe (Value Help) zu referenzieren oder eine neue zu definieren, die dann im Fiori Launchpad zur Verfügung steht.</a:t>
            </a:r>
          </a:p>
          <a:p>
            <a:pPr algn="l"/>
            <a:r>
              <a:rPr lang="de-DE" b="1" i="0" dirty="0">
                <a:solidFill>
                  <a:srgbClr val="CCCCCC"/>
                </a:solidFill>
                <a:effectLst/>
                <a:highlight>
                  <a:srgbClr val="181818"/>
                </a:highlight>
                <a:latin typeface="Segoe WPC"/>
              </a:rPr>
              <a:t>Schritte zur Definition einer Suchhilfe:</a:t>
            </a:r>
          </a:p>
          <a:p>
            <a:pPr algn="l">
              <a:buFont typeface="+mj-lt"/>
              <a:buAutoNum type="arabicPeriod"/>
            </a:pPr>
            <a:r>
              <a:rPr lang="de-DE" b="1" i="0" dirty="0">
                <a:solidFill>
                  <a:srgbClr val="CCCCCC"/>
                </a:solidFill>
                <a:effectLst/>
                <a:highlight>
                  <a:srgbClr val="181818"/>
                </a:highlight>
                <a:latin typeface="Segoe WPC"/>
              </a:rPr>
              <a:t>Referenzieren einer bestehenden Suchhilfe:</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0" i="0" dirty="0">
                <a:solidFill>
                  <a:srgbClr val="CCCCCC"/>
                </a:solidFill>
                <a:effectLst/>
                <a:highlight>
                  <a:srgbClr val="181818"/>
                </a:highlight>
                <a:latin typeface="Segoe WPC"/>
              </a:rPr>
              <a:t>Wenn bereits eine passende Suchhilfe (Value Help) im System vorhanden ist, können Sie diese direkt referenzieren. Dies ist besonders nützlich für Standardfelder wie </a:t>
            </a:r>
            <a:r>
              <a:rPr lang="de-DE" b="0" i="0" dirty="0" err="1">
                <a:solidFill>
                  <a:srgbClr val="CCCCCC"/>
                </a:solidFill>
                <a:effectLst/>
                <a:highlight>
                  <a:srgbClr val="181818"/>
                </a:highlight>
                <a:latin typeface="Segoe WPC"/>
              </a:rPr>
              <a:t>Product</a:t>
            </a:r>
            <a:r>
              <a:rPr lang="de-DE" b="0" i="0" dirty="0">
                <a:solidFill>
                  <a:srgbClr val="CCCCCC"/>
                </a:solidFill>
                <a:effectLst/>
                <a:highlight>
                  <a:srgbClr val="181818"/>
                </a:highlight>
                <a:latin typeface="Segoe WPC"/>
              </a:rPr>
              <a:t>, für die oft schon eine Suchhilfe existiert.</a:t>
            </a:r>
          </a:p>
          <a:p>
            <a:pPr algn="l">
              <a:buFont typeface="+mj-lt"/>
              <a:buAutoNum type="arabicPeriod"/>
            </a:pPr>
            <a:r>
              <a:rPr lang="de-DE" b="1" i="0" dirty="0">
                <a:solidFill>
                  <a:srgbClr val="CCCCCC"/>
                </a:solidFill>
                <a:effectLst/>
                <a:highlight>
                  <a:srgbClr val="181818"/>
                </a:highlight>
                <a:latin typeface="Segoe WPC"/>
              </a:rPr>
              <a:t>Definieren einer neuen Suchhilfe:</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0" i="0" dirty="0">
                <a:solidFill>
                  <a:srgbClr val="CCCCCC"/>
                </a:solidFill>
                <a:effectLst/>
                <a:highlight>
                  <a:srgbClr val="181818"/>
                </a:highlight>
                <a:latin typeface="Segoe WPC"/>
              </a:rPr>
              <a:t>Für Felder, für die keine passende Suchhilfe existiert, können Sie eine neue definieren, indem Sie eine Value Help View (VH) erstellen und diese dann im CDS View referenzieren.</a:t>
            </a:r>
          </a:p>
          <a:p>
            <a:endParaRPr lang="de-DE" dirty="0"/>
          </a:p>
          <a:p>
            <a:endParaRPr lang="de-DE" dirty="0"/>
          </a:p>
          <a:p>
            <a:r>
              <a:rPr lang="de-DE" dirty="0"/>
              <a:t>@AbapCatalog.sqlViewName: 'ZC_SALESORDERPR'</a:t>
            </a:r>
          </a:p>
          <a:p>
            <a:r>
              <a:rPr lang="de-DE" dirty="0"/>
              <a:t>@AccessControl.authorizationCheck: #NOT_ALLOWED</a:t>
            </a:r>
          </a:p>
          <a:p>
            <a:r>
              <a:rPr lang="de-DE" dirty="0"/>
              <a:t>@EndUserText.label: 'Sales Order </a:t>
            </a:r>
            <a:r>
              <a:rPr lang="de-DE" dirty="0" err="1"/>
              <a:t>Product</a:t>
            </a:r>
            <a:r>
              <a:rPr lang="de-DE" dirty="0"/>
              <a:t> </a:t>
            </a:r>
            <a:r>
              <a:rPr lang="de-DE" dirty="0" err="1"/>
              <a:t>Amount</a:t>
            </a:r>
            <a:r>
              <a:rPr lang="de-DE" dirty="0"/>
              <a:t> Query'</a:t>
            </a:r>
          </a:p>
          <a:p>
            <a:r>
              <a:rPr lang="de-DE" dirty="0"/>
              <a:t>@Metadata.ignorePropagatedAnnotations: </a:t>
            </a:r>
            <a:r>
              <a:rPr lang="de-DE" dirty="0" err="1"/>
              <a:t>true</a:t>
            </a:r>
            <a:endParaRPr lang="de-DE" dirty="0"/>
          </a:p>
          <a:p>
            <a:r>
              <a:rPr lang="de-DE" dirty="0"/>
              <a:t>@ObjectModel.supportedCapabilities: [#ANALYTICAL_QUERY]</a:t>
            </a:r>
          </a:p>
          <a:p>
            <a:r>
              <a:rPr lang="de-DE" dirty="0"/>
              <a:t>@ObjectModel.modelingPattern: #ANALYTICAL_QUERY</a:t>
            </a:r>
          </a:p>
          <a:p>
            <a:r>
              <a:rPr lang="de-DE" dirty="0"/>
              <a:t>@Analytics: { </a:t>
            </a:r>
            <a:r>
              <a:rPr lang="de-DE" dirty="0" err="1"/>
              <a:t>query</a:t>
            </a:r>
            <a:r>
              <a:rPr lang="de-DE" dirty="0"/>
              <a:t>: </a:t>
            </a:r>
            <a:r>
              <a:rPr lang="de-DE" dirty="0" err="1"/>
              <a:t>true</a:t>
            </a:r>
            <a:r>
              <a:rPr lang="de-DE" dirty="0"/>
              <a:t> }</a:t>
            </a:r>
          </a:p>
          <a:p>
            <a:r>
              <a:rPr lang="de-DE" dirty="0"/>
              <a:t>@VDM.viewType: #CONSUMPTION</a:t>
            </a:r>
          </a:p>
          <a:p>
            <a:r>
              <a:rPr lang="de-DE" dirty="0" err="1"/>
              <a:t>define</a:t>
            </a:r>
            <a:r>
              <a:rPr lang="de-DE" dirty="0"/>
              <a:t> </a:t>
            </a:r>
            <a:r>
              <a:rPr lang="de-DE" dirty="0" err="1"/>
              <a:t>view</a:t>
            </a:r>
            <a:r>
              <a:rPr lang="de-DE" dirty="0"/>
              <a:t> ZC_SALESORDERPRODUCTAMOUNTQ2</a:t>
            </a:r>
          </a:p>
          <a:p>
            <a:r>
              <a:rPr lang="de-DE" dirty="0"/>
              <a:t>  </a:t>
            </a:r>
            <a:r>
              <a:rPr lang="de-DE" dirty="0" err="1"/>
              <a:t>with</a:t>
            </a:r>
            <a:r>
              <a:rPr lang="de-DE" dirty="0"/>
              <a:t> </a:t>
            </a:r>
            <a:r>
              <a:rPr lang="de-DE" dirty="0" err="1"/>
              <a:t>parameters</a:t>
            </a:r>
            <a:endParaRPr lang="de-DE" dirty="0"/>
          </a:p>
          <a:p>
            <a:r>
              <a:rPr lang="de-DE" dirty="0"/>
              <a:t>    @Consumption.defaultValue: 'EUR'</a:t>
            </a:r>
          </a:p>
          <a:p>
            <a:r>
              <a:rPr lang="de-DE" dirty="0"/>
              <a:t>    </a:t>
            </a:r>
            <a:r>
              <a:rPr lang="de-DE" dirty="0" err="1"/>
              <a:t>P_DisplayCurrency</a:t>
            </a:r>
            <a:r>
              <a:rPr lang="de-DE" dirty="0"/>
              <a:t> : </a:t>
            </a:r>
            <a:r>
              <a:rPr lang="de-DE" dirty="0" err="1"/>
              <a:t>vdm_v_display_currency</a:t>
            </a:r>
            <a:endParaRPr lang="de-DE" dirty="0"/>
          </a:p>
          <a:p>
            <a:r>
              <a:rPr lang="de-DE" dirty="0"/>
              <a:t>  </a:t>
            </a:r>
            <a:r>
              <a:rPr lang="de-DE" dirty="0" err="1"/>
              <a:t>as</a:t>
            </a:r>
            <a:r>
              <a:rPr lang="de-DE" dirty="0"/>
              <a:t> </a:t>
            </a:r>
            <a:r>
              <a:rPr lang="de-DE" dirty="0" err="1"/>
              <a:t>select</a:t>
            </a:r>
            <a:r>
              <a:rPr lang="de-DE" dirty="0"/>
              <a:t> from </a:t>
            </a:r>
            <a:r>
              <a:rPr lang="de-DE" dirty="0" err="1"/>
              <a:t>ZI_SalesOrderItemCube</a:t>
            </a:r>
            <a:r>
              <a:rPr lang="de-DE" dirty="0"/>
              <a:t>( </a:t>
            </a:r>
            <a:r>
              <a:rPr lang="de-DE" dirty="0" err="1"/>
              <a:t>P_DisplayCurrency</a:t>
            </a:r>
            <a:r>
              <a:rPr lang="de-DE" dirty="0"/>
              <a:t> : $</a:t>
            </a:r>
            <a:r>
              <a:rPr lang="de-DE" dirty="0" err="1"/>
              <a:t>parameters.P_DisplayCurrency</a:t>
            </a:r>
            <a:r>
              <a:rPr lang="de-DE" dirty="0"/>
              <a:t> )</a:t>
            </a:r>
          </a:p>
          <a:p>
            <a:r>
              <a:rPr lang="de-DE" dirty="0"/>
              <a:t>{</a:t>
            </a:r>
          </a:p>
          <a:p>
            <a:r>
              <a:rPr lang="de-DE" dirty="0"/>
              <a:t>      @AnalyticsDetails.query.axis: #ROWS</a:t>
            </a:r>
          </a:p>
          <a:p>
            <a:r>
              <a:rPr lang="de-DE" dirty="0"/>
              <a:t>  </a:t>
            </a:r>
            <a:r>
              <a:rPr lang="de-DE" dirty="0" err="1"/>
              <a:t>key</a:t>
            </a:r>
            <a:r>
              <a:rPr lang="de-DE" dirty="0"/>
              <a:t> </a:t>
            </a:r>
            <a:r>
              <a:rPr lang="de-DE" dirty="0" err="1"/>
              <a:t>SalesOrder</a:t>
            </a:r>
            <a:r>
              <a:rPr lang="de-DE" dirty="0"/>
              <a:t>,</a:t>
            </a:r>
          </a:p>
          <a:p>
            <a:r>
              <a:rPr lang="de-DE" dirty="0"/>
              <a:t>      @AnalyticsDetails.query.axis: #ROWS</a:t>
            </a:r>
          </a:p>
          <a:p>
            <a:r>
              <a:rPr lang="de-DE" dirty="0"/>
              <a:t>  </a:t>
            </a:r>
            <a:r>
              <a:rPr lang="de-DE" dirty="0" err="1"/>
              <a:t>key</a:t>
            </a:r>
            <a:r>
              <a:rPr lang="de-DE" dirty="0"/>
              <a:t> </a:t>
            </a:r>
            <a:r>
              <a:rPr lang="de-DE" dirty="0" err="1"/>
              <a:t>SalesOrderItem</a:t>
            </a:r>
            <a:r>
              <a:rPr lang="de-DE" dirty="0"/>
              <a:t>,</a:t>
            </a:r>
          </a:p>
          <a:p>
            <a:r>
              <a:rPr lang="de-DE" dirty="0"/>
              <a:t>      @Consumption: {</a:t>
            </a:r>
            <a:r>
              <a:rPr lang="de-DE" dirty="0" err="1"/>
              <a:t>filter</a:t>
            </a:r>
            <a:r>
              <a:rPr lang="de-DE" dirty="0"/>
              <a:t>: { </a:t>
            </a:r>
            <a:r>
              <a:rPr lang="de-DE" dirty="0" err="1"/>
              <a:t>selectionType</a:t>
            </a:r>
            <a:r>
              <a:rPr lang="de-DE" dirty="0"/>
              <a:t>: #INTERVAL, </a:t>
            </a:r>
            <a:r>
              <a:rPr lang="de-DE" dirty="0" err="1"/>
              <a:t>multipleSelections</a:t>
            </a:r>
            <a:r>
              <a:rPr lang="de-DE" dirty="0"/>
              <a:t>: </a:t>
            </a:r>
            <a:r>
              <a:rPr lang="de-DE" dirty="0" err="1"/>
              <a:t>true</a:t>
            </a:r>
            <a:r>
              <a:rPr lang="de-DE" dirty="0"/>
              <a:t> }}</a:t>
            </a:r>
          </a:p>
          <a:p>
            <a:r>
              <a:rPr lang="de-DE" dirty="0"/>
              <a:t>      @Consumption.valueHelpDefinition: [{ </a:t>
            </a:r>
            <a:r>
              <a:rPr lang="de-DE" dirty="0" err="1"/>
              <a:t>entity</a:t>
            </a:r>
            <a:r>
              <a:rPr lang="de-DE" dirty="0"/>
              <a:t>: '</a:t>
            </a:r>
            <a:r>
              <a:rPr lang="de-DE" dirty="0" err="1"/>
              <a:t>YourValueHelpViewForDate</a:t>
            </a:r>
            <a:r>
              <a:rPr lang="de-DE" dirty="0"/>
              <a:t>', </a:t>
            </a:r>
            <a:r>
              <a:rPr lang="de-DE" dirty="0" err="1"/>
              <a:t>element</a:t>
            </a:r>
            <a:r>
              <a:rPr lang="de-DE" dirty="0"/>
              <a:t>: '</a:t>
            </a:r>
            <a:r>
              <a:rPr lang="de-DE" dirty="0" err="1"/>
              <a:t>DateField</a:t>
            </a:r>
            <a:r>
              <a:rPr lang="de-DE" dirty="0"/>
              <a:t>' }]</a:t>
            </a:r>
          </a:p>
          <a:p>
            <a:r>
              <a:rPr lang="de-DE" dirty="0"/>
              <a:t>      </a:t>
            </a:r>
            <a:r>
              <a:rPr lang="de-DE" dirty="0" err="1"/>
              <a:t>CreationDate</a:t>
            </a:r>
            <a:r>
              <a:rPr lang="de-DE" dirty="0"/>
              <a:t>,</a:t>
            </a:r>
          </a:p>
          <a:p>
            <a:r>
              <a:rPr lang="de-DE" dirty="0"/>
              <a:t>      @Consumption: {</a:t>
            </a:r>
            <a:r>
              <a:rPr lang="de-DE" dirty="0" err="1"/>
              <a:t>filter</a:t>
            </a:r>
            <a:r>
              <a:rPr lang="de-DE" dirty="0"/>
              <a:t>: { </a:t>
            </a:r>
            <a:r>
              <a:rPr lang="de-DE" dirty="0" err="1"/>
              <a:t>selectionType</a:t>
            </a:r>
            <a:r>
              <a:rPr lang="de-DE" dirty="0"/>
              <a:t>: #INTERVAL, </a:t>
            </a:r>
            <a:r>
              <a:rPr lang="de-DE" dirty="0" err="1"/>
              <a:t>multipleSelections</a:t>
            </a:r>
            <a:r>
              <a:rPr lang="de-DE" dirty="0"/>
              <a:t>: </a:t>
            </a:r>
            <a:r>
              <a:rPr lang="de-DE" dirty="0" err="1"/>
              <a:t>true</a:t>
            </a:r>
            <a:r>
              <a:rPr lang="de-DE" dirty="0"/>
              <a:t> }}</a:t>
            </a:r>
          </a:p>
          <a:p>
            <a:r>
              <a:rPr lang="de-DE" dirty="0"/>
              <a:t>      @Consumption.valueHelpDefinition: [{ </a:t>
            </a:r>
            <a:r>
              <a:rPr lang="de-DE" dirty="0" err="1"/>
              <a:t>entity</a:t>
            </a:r>
            <a:r>
              <a:rPr lang="de-DE" dirty="0"/>
              <a:t>: '</a:t>
            </a:r>
            <a:r>
              <a:rPr lang="de-DE" dirty="0" err="1"/>
              <a:t>YourProductValueHelpView</a:t>
            </a:r>
            <a:r>
              <a:rPr lang="de-DE" dirty="0"/>
              <a:t>', </a:t>
            </a:r>
            <a:r>
              <a:rPr lang="de-DE" dirty="0" err="1"/>
              <a:t>element</a:t>
            </a:r>
            <a:r>
              <a:rPr lang="de-DE" dirty="0"/>
              <a:t>: '</a:t>
            </a:r>
            <a:r>
              <a:rPr lang="de-DE" dirty="0" err="1"/>
              <a:t>ProductField</a:t>
            </a:r>
            <a:r>
              <a:rPr lang="de-DE" dirty="0"/>
              <a:t>' }]</a:t>
            </a:r>
          </a:p>
          <a:p>
            <a:r>
              <a:rPr lang="de-DE" dirty="0"/>
              <a:t>      </a:t>
            </a:r>
            <a:r>
              <a:rPr lang="de-DE" dirty="0" err="1"/>
              <a:t>Product</a:t>
            </a:r>
            <a:r>
              <a:rPr lang="de-DE" dirty="0"/>
              <a:t>,</a:t>
            </a:r>
          </a:p>
          <a:p>
            <a:r>
              <a:rPr lang="de-DE" dirty="0"/>
              <a:t>      @Semantics.amount.currencyCode: '</a:t>
            </a:r>
            <a:r>
              <a:rPr lang="de-DE" dirty="0" err="1"/>
              <a:t>TransactionCurrency</a:t>
            </a:r>
            <a:r>
              <a:rPr lang="de-DE" dirty="0"/>
              <a:t>'</a:t>
            </a:r>
          </a:p>
          <a:p>
            <a:r>
              <a:rPr lang="de-DE" dirty="0"/>
              <a:t>      </a:t>
            </a:r>
            <a:r>
              <a:rPr lang="de-DE" dirty="0" err="1"/>
              <a:t>NetAmount</a:t>
            </a:r>
            <a:r>
              <a:rPr lang="de-DE" dirty="0"/>
              <a:t>,</a:t>
            </a:r>
          </a:p>
          <a:p>
            <a:r>
              <a:rPr lang="de-DE" dirty="0"/>
              <a:t>      </a:t>
            </a:r>
            <a:r>
              <a:rPr lang="de-DE" dirty="0" err="1"/>
              <a:t>TransactionCurrency</a:t>
            </a:r>
            <a:r>
              <a:rPr lang="de-DE" dirty="0"/>
              <a:t>,</a:t>
            </a:r>
          </a:p>
          <a:p>
            <a:r>
              <a:rPr lang="de-DE" dirty="0"/>
              <a:t>      @EndUserText.label: 'Test'</a:t>
            </a:r>
          </a:p>
          <a:p>
            <a:r>
              <a:rPr lang="de-DE" dirty="0"/>
              <a:t>      @EndUserText.quickInfo: 'Quick'</a:t>
            </a:r>
          </a:p>
          <a:p>
            <a:r>
              <a:rPr lang="de-DE" dirty="0"/>
              <a:t>      @Semantics.amount.currencyCode: '</a:t>
            </a:r>
            <a:r>
              <a:rPr lang="de-DE" dirty="0" err="1"/>
              <a:t>DisplayCurrency</a:t>
            </a:r>
            <a:r>
              <a:rPr lang="de-DE" dirty="0"/>
              <a:t>'</a:t>
            </a:r>
          </a:p>
          <a:p>
            <a:r>
              <a:rPr lang="de-DE" dirty="0"/>
              <a:t>      </a:t>
            </a:r>
            <a:r>
              <a:rPr lang="de-DE" dirty="0" err="1"/>
              <a:t>NetAmountInDisplayCurrency</a:t>
            </a:r>
            <a:r>
              <a:rPr lang="de-DE" dirty="0"/>
              <a:t>,</a:t>
            </a:r>
          </a:p>
          <a:p>
            <a:r>
              <a:rPr lang="de-DE" dirty="0"/>
              <a:t>      </a:t>
            </a:r>
            <a:r>
              <a:rPr lang="de-DE" dirty="0" err="1"/>
              <a:t>DisplayCurrency</a:t>
            </a:r>
            <a:endParaRPr lang="de-DE" dirty="0"/>
          </a:p>
          <a:p>
            <a:r>
              <a:rPr lang="de-DE" dirty="0"/>
              <a:t>}</a:t>
            </a:r>
          </a:p>
          <a:p>
            <a:endParaRPr lang="de-DE" dirty="0"/>
          </a:p>
          <a:p>
            <a:endParaRPr lang="de-DE" dirty="0"/>
          </a:p>
          <a:p>
            <a:pPr algn="l"/>
            <a:r>
              <a:rPr lang="de-DE" b="0" i="0" dirty="0">
                <a:solidFill>
                  <a:srgbClr val="CCCCCC"/>
                </a:solidFill>
                <a:effectLst/>
                <a:highlight>
                  <a:srgbClr val="181818"/>
                </a:highlight>
                <a:latin typeface="Segoe WPC"/>
              </a:rPr>
              <a:t>In diesem Beispiel müssen Sie </a:t>
            </a:r>
            <a:r>
              <a:rPr lang="de-DE" b="0" i="0" dirty="0" err="1">
                <a:solidFill>
                  <a:srgbClr val="CCCCCC"/>
                </a:solidFill>
                <a:effectLst/>
                <a:highlight>
                  <a:srgbClr val="181818"/>
                </a:highlight>
                <a:latin typeface="Segoe WPC"/>
              </a:rPr>
              <a:t>YourValueHelpViewForDate</a:t>
            </a:r>
            <a:r>
              <a:rPr lang="de-DE" b="0" i="0" dirty="0">
                <a:solidFill>
                  <a:srgbClr val="CCCCCC"/>
                </a:solidFill>
                <a:effectLst/>
                <a:highlight>
                  <a:srgbClr val="181818"/>
                </a:highlight>
                <a:latin typeface="Segoe WPC"/>
              </a:rPr>
              <a:t> und </a:t>
            </a:r>
            <a:r>
              <a:rPr lang="de-DE" b="0" i="0" dirty="0" err="1">
                <a:solidFill>
                  <a:srgbClr val="CCCCCC"/>
                </a:solidFill>
                <a:effectLst/>
                <a:highlight>
                  <a:srgbClr val="181818"/>
                </a:highlight>
                <a:latin typeface="Segoe WPC"/>
              </a:rPr>
              <a:t>YourProductValueHelpView</a:t>
            </a:r>
            <a:r>
              <a:rPr lang="de-DE" b="0" i="0" dirty="0">
                <a:solidFill>
                  <a:srgbClr val="CCCCCC"/>
                </a:solidFill>
                <a:effectLst/>
                <a:highlight>
                  <a:srgbClr val="181818"/>
                </a:highlight>
                <a:latin typeface="Segoe WPC"/>
              </a:rPr>
              <a:t> durch die technischen Namen der Value Help Views ersetzen, die Sie für </a:t>
            </a:r>
            <a:r>
              <a:rPr lang="de-DE" b="0" i="0" dirty="0" err="1">
                <a:solidFill>
                  <a:srgbClr val="CCCCCC"/>
                </a:solidFill>
                <a:effectLst/>
                <a:highlight>
                  <a:srgbClr val="181818"/>
                </a:highlight>
                <a:latin typeface="Segoe WPC"/>
              </a:rPr>
              <a:t>CreationDate</a:t>
            </a:r>
            <a:r>
              <a:rPr lang="de-DE" b="0" i="0" dirty="0">
                <a:solidFill>
                  <a:srgbClr val="CCCCCC"/>
                </a:solidFill>
                <a:effectLst/>
                <a:highlight>
                  <a:srgbClr val="181818"/>
                </a:highlight>
                <a:latin typeface="Segoe WPC"/>
              </a:rPr>
              <a:t> und </a:t>
            </a:r>
            <a:r>
              <a:rPr lang="de-DE" b="0" i="0" dirty="0" err="1">
                <a:solidFill>
                  <a:srgbClr val="CCCCCC"/>
                </a:solidFill>
                <a:effectLst/>
                <a:highlight>
                  <a:srgbClr val="181818"/>
                </a:highlight>
                <a:latin typeface="Segoe WPC"/>
              </a:rPr>
              <a:t>Product</a:t>
            </a:r>
            <a:r>
              <a:rPr lang="de-DE" b="0" i="0" dirty="0">
                <a:solidFill>
                  <a:srgbClr val="CCCCCC"/>
                </a:solidFill>
                <a:effectLst/>
                <a:highlight>
                  <a:srgbClr val="181818"/>
                </a:highlight>
                <a:latin typeface="Segoe WPC"/>
              </a:rPr>
              <a:t> (</a:t>
            </a:r>
            <a:r>
              <a:rPr lang="de-DE" dirty="0" err="1"/>
              <a:t>ZI_ProductStdVH</a:t>
            </a:r>
            <a:r>
              <a:rPr lang="de-DE" dirty="0"/>
              <a:t>)</a:t>
            </a:r>
            <a:r>
              <a:rPr lang="de-DE" b="0" i="0" dirty="0">
                <a:solidFill>
                  <a:srgbClr val="CCCCCC"/>
                </a:solidFill>
                <a:effectLst/>
                <a:highlight>
                  <a:srgbClr val="181818"/>
                </a:highlight>
                <a:latin typeface="Segoe WPC"/>
              </a:rPr>
              <a:t> verwenden möchten. Die element-Eigenschaft innerhalb der @Consumption.valueHelpDefinition Annotation sollte auf das Feld in der Value Help View verweisen, das als Suchhilfe dient.</a:t>
            </a:r>
          </a:p>
          <a:p>
            <a:pPr algn="l"/>
            <a:r>
              <a:rPr lang="de-DE" b="0" i="0" dirty="0">
                <a:solidFill>
                  <a:srgbClr val="CCCCCC"/>
                </a:solidFill>
                <a:effectLst/>
                <a:highlight>
                  <a:srgbClr val="181818"/>
                </a:highlight>
                <a:latin typeface="Segoe WPC"/>
              </a:rPr>
              <a:t>Durch die Definition dieser Suchhilfen verbessern Sie die Benutzererfahrung im Fiori Launchpad, indem Sie den Benutzern ermöglichen, effizienter nach spezifischen Werten für </a:t>
            </a:r>
            <a:r>
              <a:rPr lang="de-DE" b="0" i="0" dirty="0" err="1">
                <a:solidFill>
                  <a:srgbClr val="CCCCCC"/>
                </a:solidFill>
                <a:effectLst/>
                <a:highlight>
                  <a:srgbClr val="181818"/>
                </a:highlight>
                <a:latin typeface="Segoe WPC"/>
              </a:rPr>
              <a:t>CreationDate</a:t>
            </a:r>
            <a:r>
              <a:rPr lang="de-DE" b="0" i="0" dirty="0">
                <a:solidFill>
                  <a:srgbClr val="CCCCCC"/>
                </a:solidFill>
                <a:effectLst/>
                <a:highlight>
                  <a:srgbClr val="181818"/>
                </a:highlight>
                <a:latin typeface="Segoe WPC"/>
              </a:rPr>
              <a:t> und </a:t>
            </a:r>
            <a:r>
              <a:rPr lang="de-DE" b="0" i="0" dirty="0" err="1">
                <a:solidFill>
                  <a:srgbClr val="CCCCCC"/>
                </a:solidFill>
                <a:effectLst/>
                <a:highlight>
                  <a:srgbClr val="181818"/>
                </a:highlight>
                <a:latin typeface="Segoe WPC"/>
              </a:rPr>
              <a:t>Product</a:t>
            </a:r>
            <a:r>
              <a:rPr lang="de-DE" b="0" i="0" dirty="0">
                <a:solidFill>
                  <a:srgbClr val="CCCCCC"/>
                </a:solidFill>
                <a:effectLst/>
                <a:highlight>
                  <a:srgbClr val="181818"/>
                </a:highlight>
                <a:latin typeface="Segoe WPC"/>
              </a:rPr>
              <a:t> zu filtern.</a:t>
            </a:r>
          </a:p>
          <a:p>
            <a:endParaRPr lang="de-DE" dirty="0"/>
          </a:p>
          <a:p>
            <a:endParaRPr lang="de-DE" dirty="0"/>
          </a:p>
          <a:p>
            <a:r>
              <a:rPr lang="de-DE" dirty="0"/>
              <a:t>@AccessControl.authorizationCheck: #CHECK</a:t>
            </a:r>
          </a:p>
          <a:p>
            <a:r>
              <a:rPr lang="de-DE" dirty="0"/>
              <a:t>@EndUserText.label: '</a:t>
            </a:r>
            <a:r>
              <a:rPr lang="de-DE" dirty="0" err="1"/>
              <a:t>Product</a:t>
            </a:r>
            <a:r>
              <a:rPr lang="de-DE" dirty="0"/>
              <a:t>'</a:t>
            </a:r>
          </a:p>
          <a:p>
            <a:r>
              <a:rPr lang="de-DE" dirty="0"/>
              <a:t>@Metadata.ignorePropagatedAnnotations: </a:t>
            </a:r>
            <a:r>
              <a:rPr lang="de-DE" dirty="0" err="1"/>
              <a:t>true</a:t>
            </a:r>
            <a:endParaRPr lang="de-DE" dirty="0"/>
          </a:p>
          <a:p>
            <a:r>
              <a:rPr lang="de-DE" dirty="0"/>
              <a:t>@ObjectModel.representativeKey: '</a:t>
            </a:r>
            <a:r>
              <a:rPr lang="de-DE" dirty="0" err="1"/>
              <a:t>Product</a:t>
            </a:r>
            <a:r>
              <a:rPr lang="de-DE" dirty="0"/>
              <a:t>'</a:t>
            </a:r>
          </a:p>
          <a:p>
            <a:r>
              <a:rPr lang="de-DE" dirty="0"/>
              <a:t>@ObjectModel.dataCategory: #VALUE_HELP</a:t>
            </a:r>
          </a:p>
          <a:p>
            <a:r>
              <a:rPr lang="de-DE" dirty="0"/>
              <a:t>@ObjectModel.supportedCapabilities: [#VALUE_HELP_PROVIDER]</a:t>
            </a:r>
          </a:p>
          <a:p>
            <a:r>
              <a:rPr lang="de-DE" dirty="0"/>
              <a:t>@Search.searchable: </a:t>
            </a:r>
            <a:r>
              <a:rPr lang="de-DE" dirty="0" err="1"/>
              <a:t>true</a:t>
            </a:r>
            <a:endParaRPr lang="de-DE" dirty="0"/>
          </a:p>
          <a:p>
            <a:r>
              <a:rPr lang="de-DE" dirty="0" err="1"/>
              <a:t>define</a:t>
            </a:r>
            <a:r>
              <a:rPr lang="de-DE" dirty="0"/>
              <a:t> </a:t>
            </a:r>
            <a:r>
              <a:rPr lang="de-DE" dirty="0" err="1"/>
              <a:t>view</a:t>
            </a:r>
            <a:r>
              <a:rPr lang="de-DE" dirty="0"/>
              <a:t> </a:t>
            </a:r>
            <a:r>
              <a:rPr lang="de-DE" dirty="0" err="1"/>
              <a:t>entity</a:t>
            </a:r>
            <a:r>
              <a:rPr lang="de-DE" dirty="0"/>
              <a:t> </a:t>
            </a:r>
            <a:r>
              <a:rPr lang="de-DE" dirty="0" err="1"/>
              <a:t>ZI_ProductStdVH</a:t>
            </a:r>
            <a:endParaRPr lang="de-DE" dirty="0"/>
          </a:p>
          <a:p>
            <a:r>
              <a:rPr lang="de-DE" dirty="0"/>
              <a:t>  </a:t>
            </a:r>
            <a:r>
              <a:rPr lang="de-DE" dirty="0" err="1"/>
              <a:t>as</a:t>
            </a:r>
            <a:r>
              <a:rPr lang="de-DE" dirty="0"/>
              <a:t> </a:t>
            </a:r>
            <a:r>
              <a:rPr lang="de-DE" dirty="0" err="1"/>
              <a:t>select</a:t>
            </a:r>
            <a:r>
              <a:rPr lang="de-DE" dirty="0"/>
              <a:t> from </a:t>
            </a:r>
            <a:r>
              <a:rPr lang="de-DE" dirty="0" err="1"/>
              <a:t>ZI_Product</a:t>
            </a:r>
            <a:endParaRPr lang="de-DE" dirty="0"/>
          </a:p>
          <a:p>
            <a:r>
              <a:rPr lang="de-DE" dirty="0"/>
              <a:t>{</a:t>
            </a:r>
          </a:p>
          <a:p>
            <a:r>
              <a:rPr lang="de-DE" dirty="0"/>
              <a:t>  @Search.defaultSearchElement: </a:t>
            </a:r>
            <a:r>
              <a:rPr lang="de-DE" dirty="0" err="1"/>
              <a:t>true</a:t>
            </a:r>
            <a:endParaRPr lang="de-DE" dirty="0"/>
          </a:p>
          <a:p>
            <a:r>
              <a:rPr lang="de-DE" dirty="0"/>
              <a:t>  @Search.fuzzinessThreshold: 0.8</a:t>
            </a:r>
          </a:p>
          <a:p>
            <a:r>
              <a:rPr lang="de-DE" dirty="0"/>
              <a:t>  @ObjectModel.text.element: ['</a:t>
            </a:r>
            <a:r>
              <a:rPr lang="de-DE" dirty="0" err="1"/>
              <a:t>ProductName</a:t>
            </a:r>
            <a:r>
              <a:rPr lang="de-DE" dirty="0"/>
              <a:t>']</a:t>
            </a:r>
          </a:p>
          <a:p>
            <a:r>
              <a:rPr lang="de-DE" dirty="0"/>
              <a:t>  </a:t>
            </a:r>
            <a:r>
              <a:rPr lang="de-DE" dirty="0" err="1"/>
              <a:t>key</a:t>
            </a:r>
            <a:r>
              <a:rPr lang="de-DE" dirty="0"/>
              <a:t> </a:t>
            </a:r>
            <a:r>
              <a:rPr lang="de-DE" dirty="0" err="1"/>
              <a:t>Product</a:t>
            </a:r>
            <a:r>
              <a:rPr lang="de-DE" dirty="0"/>
              <a:t>,</a:t>
            </a:r>
          </a:p>
          <a:p>
            <a:r>
              <a:rPr lang="de-DE" dirty="0"/>
              <a:t>  @Search.defaultSearchElement: </a:t>
            </a:r>
            <a:r>
              <a:rPr lang="de-DE" dirty="0" err="1"/>
              <a:t>true</a:t>
            </a:r>
            <a:endParaRPr lang="de-DE" dirty="0"/>
          </a:p>
          <a:p>
            <a:r>
              <a:rPr lang="de-DE" dirty="0"/>
              <a:t>  @Search.fuzzinessThreshold: 0.8</a:t>
            </a:r>
          </a:p>
          <a:p>
            <a:r>
              <a:rPr lang="de-DE" dirty="0"/>
              <a:t>  @Semantics.text: </a:t>
            </a:r>
            <a:r>
              <a:rPr lang="de-DE" dirty="0" err="1"/>
              <a:t>true</a:t>
            </a:r>
            <a:endParaRPr lang="de-DE" dirty="0"/>
          </a:p>
          <a:p>
            <a:r>
              <a:rPr lang="de-DE" dirty="0"/>
              <a:t>  _Text[1:Language=$</a:t>
            </a:r>
            <a:r>
              <a:rPr lang="de-DE" dirty="0" err="1"/>
              <a:t>session.system_language</a:t>
            </a:r>
            <a:r>
              <a:rPr lang="de-DE" dirty="0"/>
              <a:t>].</a:t>
            </a:r>
            <a:r>
              <a:rPr lang="de-DE" dirty="0" err="1"/>
              <a:t>ProductName</a:t>
            </a:r>
            <a:endParaRPr lang="de-DE" dirty="0"/>
          </a:p>
          <a:p>
            <a:r>
              <a:rPr lang="de-DE" dirty="0"/>
              <a:t>} </a:t>
            </a:r>
          </a:p>
          <a:p>
            <a:endParaRPr lang="de-DE" dirty="0"/>
          </a:p>
          <a:p>
            <a:endParaRPr lang="de-DE" dirty="0"/>
          </a:p>
          <a:p>
            <a:endParaRPr lang="de-DE" dirty="0"/>
          </a:p>
          <a:p>
            <a:pPr algn="l"/>
            <a:r>
              <a:rPr lang="de-DE" b="0" i="0" dirty="0">
                <a:solidFill>
                  <a:srgbClr val="CCCCCC"/>
                </a:solidFill>
                <a:effectLst/>
                <a:highlight>
                  <a:srgbClr val="181818"/>
                </a:highlight>
                <a:latin typeface="Segoe WPC"/>
              </a:rPr>
              <a:t>Die genannten Annotationen werden in ABAP Core Data Services (CDS) Views verwendet, um spezifische Verhaltensweisen und Eigenschaften für Wertehilfen (Value </a:t>
            </a:r>
            <a:r>
              <a:rPr lang="de-DE" b="0" i="0" dirty="0" err="1">
                <a:solidFill>
                  <a:srgbClr val="CCCCCC"/>
                </a:solidFill>
                <a:effectLst/>
                <a:highlight>
                  <a:srgbClr val="181818"/>
                </a:highlight>
                <a:latin typeface="Segoe WPC"/>
              </a:rPr>
              <a:t>Helps</a:t>
            </a:r>
            <a:r>
              <a:rPr lang="de-DE" b="0" i="0" dirty="0">
                <a:solidFill>
                  <a:srgbClr val="CCCCCC"/>
                </a:solidFill>
                <a:effectLst/>
                <a:highlight>
                  <a:srgbClr val="181818"/>
                </a:highlight>
                <a:latin typeface="Segoe WPC"/>
              </a:rPr>
              <a:t>) zu definieren. Hier ist eine Erklärung für jede der genannten Annotationen:</a:t>
            </a:r>
          </a:p>
          <a:p>
            <a:pPr algn="l"/>
            <a:r>
              <a:rPr lang="de-DE" b="1" i="0" dirty="0">
                <a:solidFill>
                  <a:srgbClr val="CCCCCC"/>
                </a:solidFill>
                <a:effectLst/>
                <a:highlight>
                  <a:srgbClr val="181818"/>
                </a:highlight>
                <a:latin typeface="Segoe WPC"/>
              </a:rPr>
              <a:t>@ObjectModel.representativeKey: '</a:t>
            </a:r>
            <a:r>
              <a:rPr lang="de-DE" b="1" i="0" dirty="0" err="1">
                <a:solidFill>
                  <a:srgbClr val="CCCCCC"/>
                </a:solidFill>
                <a:effectLst/>
                <a:highlight>
                  <a:srgbClr val="181818"/>
                </a:highlight>
                <a:latin typeface="Segoe WPC"/>
              </a:rPr>
              <a:t>Product</a:t>
            </a:r>
            <a:r>
              <a:rPr lang="de-DE" b="1" i="0" dirty="0">
                <a:solidFill>
                  <a:srgbClr val="CCCCCC"/>
                </a:solidFill>
                <a:effectLst/>
                <a:highlight>
                  <a:srgbClr val="181818"/>
                </a:highlight>
                <a:latin typeface="Segoe WPC"/>
              </a:rPr>
              <a:t>'</a:t>
            </a:r>
          </a:p>
          <a:p>
            <a:pPr algn="l">
              <a:buFont typeface="Arial" panose="020B0604020202020204" pitchFamily="34" charset="0"/>
              <a:buChar char="•"/>
            </a:pPr>
            <a:r>
              <a:rPr lang="de-DE" b="1" i="0" dirty="0">
                <a:solidFill>
                  <a:srgbClr val="CCCCCC"/>
                </a:solidFill>
                <a:effectLst/>
                <a:highlight>
                  <a:srgbClr val="181818"/>
                </a:highlight>
                <a:latin typeface="Segoe WPC"/>
              </a:rPr>
              <a:t>Zweck:</a:t>
            </a:r>
            <a:r>
              <a:rPr lang="de-DE" b="0" i="0" dirty="0">
                <a:solidFill>
                  <a:srgbClr val="CCCCCC"/>
                </a:solidFill>
                <a:effectLst/>
                <a:highlight>
                  <a:srgbClr val="181818"/>
                </a:highlight>
                <a:latin typeface="Segoe WPC"/>
              </a:rPr>
              <a:t> Diese Annotation definiert das Feld, das als repräsentativer Schlüssel für den CDS View dient, wenn er als Wertehilfe verwendet wird. In diesem Fall wird das Feld </a:t>
            </a:r>
            <a:r>
              <a:rPr lang="de-DE" b="0" i="0" dirty="0" err="1">
                <a:solidFill>
                  <a:srgbClr val="CCCCCC"/>
                </a:solidFill>
                <a:effectLst/>
                <a:highlight>
                  <a:srgbClr val="181818"/>
                </a:highlight>
                <a:latin typeface="Segoe WPC"/>
              </a:rPr>
              <a:t>Product</a:t>
            </a:r>
            <a:r>
              <a:rPr lang="de-DE" b="0" i="0" dirty="0">
                <a:solidFill>
                  <a:srgbClr val="CCCCCC"/>
                </a:solidFill>
                <a:effectLst/>
                <a:highlight>
                  <a:srgbClr val="181818"/>
                </a:highlight>
                <a:latin typeface="Segoe WPC"/>
              </a:rPr>
              <a:t> als der Schlüssel betrachtet, der die einzelnen Einträge in der Wertehilfe eindeutig identifiziert.</a:t>
            </a:r>
          </a:p>
          <a:p>
            <a:pPr algn="l">
              <a:buFont typeface="Arial" panose="020B0604020202020204" pitchFamily="34" charset="0"/>
              <a:buChar char="•"/>
            </a:pPr>
            <a:r>
              <a:rPr lang="de-DE" b="1" i="0" dirty="0">
                <a:solidFill>
                  <a:srgbClr val="CCCCCC"/>
                </a:solidFill>
                <a:effectLst/>
                <a:highlight>
                  <a:srgbClr val="181818"/>
                </a:highlight>
                <a:latin typeface="Segoe WPC"/>
              </a:rPr>
              <a:t>Ohne diese Annotation:</a:t>
            </a:r>
            <a:r>
              <a:rPr lang="de-DE" b="0" i="0" dirty="0">
                <a:solidFill>
                  <a:srgbClr val="CCCCCC"/>
                </a:solidFill>
                <a:effectLst/>
                <a:highlight>
                  <a:srgbClr val="181818"/>
                </a:highlight>
                <a:latin typeface="Segoe WPC"/>
              </a:rPr>
              <a:t> Wenn diese Annotation nicht verwendet wird, könnte das System Schwierigkeiten haben, zu bestimmen, welches Feld als eindeutiger Identifikator für die Auswahl in der Wertehilfe dienen soll. Dies könnte zu einer weniger intuitiven Benutzererfahrung führen, da möglicherweise nicht klar ist, welches Feld die Hauptinformation trägt.</a:t>
            </a:r>
          </a:p>
          <a:p>
            <a:pPr algn="l"/>
            <a:r>
              <a:rPr lang="de-DE" b="1" i="0" dirty="0">
                <a:solidFill>
                  <a:srgbClr val="CCCCCC"/>
                </a:solidFill>
                <a:effectLst/>
                <a:highlight>
                  <a:srgbClr val="181818"/>
                </a:highlight>
                <a:latin typeface="Segoe WPC"/>
              </a:rPr>
              <a:t>@ObjectModel.dataCategory: #VALUE_HELP</a:t>
            </a:r>
          </a:p>
          <a:p>
            <a:pPr algn="l">
              <a:buFont typeface="Arial" panose="020B0604020202020204" pitchFamily="34" charset="0"/>
              <a:buChar char="•"/>
            </a:pPr>
            <a:r>
              <a:rPr lang="de-DE" b="1" i="0" dirty="0">
                <a:solidFill>
                  <a:srgbClr val="CCCCCC"/>
                </a:solidFill>
                <a:effectLst/>
                <a:highlight>
                  <a:srgbClr val="181818"/>
                </a:highlight>
                <a:latin typeface="Segoe WPC"/>
              </a:rPr>
              <a:t>Zweck:</a:t>
            </a:r>
            <a:r>
              <a:rPr lang="de-DE" b="0" i="0" dirty="0">
                <a:solidFill>
                  <a:srgbClr val="CCCCCC"/>
                </a:solidFill>
                <a:effectLst/>
                <a:highlight>
                  <a:srgbClr val="181818"/>
                </a:highlight>
                <a:latin typeface="Segoe WPC"/>
              </a:rPr>
              <a:t> Diese Annotation kennzeichnet den CDS View explizit als eine Quelle für Wertehilfen. Sie informiert das System darüber, dass dieser CDS View speziell für die Bereitstellung von Wertelisten in Benutzeroberflächen konzipiert ist.</a:t>
            </a:r>
          </a:p>
          <a:p>
            <a:pPr algn="l">
              <a:buFont typeface="Arial" panose="020B0604020202020204" pitchFamily="34" charset="0"/>
              <a:buChar char="•"/>
            </a:pPr>
            <a:r>
              <a:rPr lang="de-DE" b="1" i="0" dirty="0">
                <a:solidFill>
                  <a:srgbClr val="CCCCCC"/>
                </a:solidFill>
                <a:effectLst/>
                <a:highlight>
                  <a:srgbClr val="181818"/>
                </a:highlight>
                <a:latin typeface="Segoe WPC"/>
              </a:rPr>
              <a:t>Ohne diese Annotation:</a:t>
            </a:r>
            <a:r>
              <a:rPr lang="de-DE" b="0" i="0" dirty="0">
                <a:solidFill>
                  <a:srgbClr val="CCCCCC"/>
                </a:solidFill>
                <a:effectLst/>
                <a:highlight>
                  <a:srgbClr val="181818"/>
                </a:highlight>
                <a:latin typeface="Segoe WPC"/>
              </a:rPr>
              <a:t> Ohne diese Kennzeichnung könnte das System den CDS View nicht korrekt als Quelle für Wertehilfen erkennen. Das könnte dazu führen, dass der CDS View nicht in den entsprechenden Kontexten (z.B. in Suchhilfen oder Dropdown-Menüs in UIs) angeboten wird.</a:t>
            </a:r>
          </a:p>
          <a:p>
            <a:pPr algn="l"/>
            <a:r>
              <a:rPr lang="de-DE" b="1" i="0" dirty="0">
                <a:solidFill>
                  <a:srgbClr val="CCCCCC"/>
                </a:solidFill>
                <a:effectLst/>
                <a:highlight>
                  <a:srgbClr val="181818"/>
                </a:highlight>
                <a:latin typeface="Segoe WPC"/>
              </a:rPr>
              <a:t>@ObjectModel.supportedCapabilities: [#VALUE_HELP_PROVIDER]</a:t>
            </a:r>
          </a:p>
          <a:p>
            <a:pPr algn="l">
              <a:buFont typeface="Arial" panose="020B0604020202020204" pitchFamily="34" charset="0"/>
              <a:buChar char="•"/>
            </a:pPr>
            <a:r>
              <a:rPr lang="de-DE" b="1" i="0" dirty="0">
                <a:solidFill>
                  <a:srgbClr val="CCCCCC"/>
                </a:solidFill>
                <a:effectLst/>
                <a:highlight>
                  <a:srgbClr val="181818"/>
                </a:highlight>
                <a:latin typeface="Segoe WPC"/>
              </a:rPr>
              <a:t>Zweck:</a:t>
            </a:r>
            <a:r>
              <a:rPr lang="de-DE" b="0" i="0" dirty="0">
                <a:solidFill>
                  <a:srgbClr val="CCCCCC"/>
                </a:solidFill>
                <a:effectLst/>
                <a:highlight>
                  <a:srgbClr val="181818"/>
                </a:highlight>
                <a:latin typeface="Segoe WPC"/>
              </a:rPr>
              <a:t> Diese Annotation gibt an, welche Fähigkeiten der CDS View unterstützt. Durch Setzen auf #VALUE_HELP_PROVIDER wird explizit angegeben, dass der CDS View als Anbieter von Wertehilfen fungieren kann. Das bedeutet, dass er in der Lage ist, Listen von Werten bereitzustellen, die in Benutzeroberflächen für die Auswahl verwendet werden können.</a:t>
            </a:r>
          </a:p>
          <a:p>
            <a:pPr algn="l">
              <a:buFont typeface="Arial" panose="020B0604020202020204" pitchFamily="34" charset="0"/>
              <a:buChar char="•"/>
            </a:pPr>
            <a:r>
              <a:rPr lang="de-DE" b="1" i="0" dirty="0">
                <a:solidFill>
                  <a:srgbClr val="CCCCCC"/>
                </a:solidFill>
                <a:effectLst/>
                <a:highlight>
                  <a:srgbClr val="181818"/>
                </a:highlight>
                <a:latin typeface="Segoe WPC"/>
              </a:rPr>
              <a:t>Ohne diese Annotation:</a:t>
            </a:r>
            <a:r>
              <a:rPr lang="de-DE" b="0" i="0" dirty="0">
                <a:solidFill>
                  <a:srgbClr val="CCCCCC"/>
                </a:solidFill>
                <a:effectLst/>
                <a:highlight>
                  <a:srgbClr val="181818"/>
                </a:highlight>
                <a:latin typeface="Segoe WPC"/>
              </a:rPr>
              <a:t> Wenn diese Fähigkeit nicht explizit angegeben wird, könnte das System den CDS View möglicherweise nicht als möglichen Anbieter für Wertehilfen in Betracht ziehen. Das würde bedeuten, dass der CDS View nicht automatisch in Situationen vorgeschlagen wird, in denen Benutzer eine Wertehilfe benötigen.</a:t>
            </a:r>
          </a:p>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19</a:t>
            </a:fld>
            <a:endParaRPr lang="de-DE"/>
          </a:p>
        </p:txBody>
      </p:sp>
    </p:spTree>
    <p:extLst>
      <p:ext uri="{BB962C8B-B14F-4D97-AF65-F5344CB8AC3E}">
        <p14:creationId xmlns:p14="http://schemas.microsoft.com/office/powerpoint/2010/main" val="3091492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Transaktion SE63 aufrufen, nach CDS suchen (DDLS) und den Namen des CDS Views suchen,. Im Zweifel Quell- und Zielsprache vertauschen – Übersetzen</a:t>
            </a:r>
          </a:p>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22</a:t>
            </a:fld>
            <a:endParaRPr lang="de-DE"/>
          </a:p>
        </p:txBody>
      </p:sp>
    </p:spTree>
    <p:extLst>
      <p:ext uri="{BB962C8B-B14F-4D97-AF65-F5344CB8AC3E}">
        <p14:creationId xmlns:p14="http://schemas.microsoft.com/office/powerpoint/2010/main" val="23006984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0" i="0" dirty="0">
                <a:solidFill>
                  <a:srgbClr val="CCCCCC"/>
                </a:solidFill>
                <a:effectLst/>
                <a:highlight>
                  <a:srgbClr val="181818"/>
                </a:highlight>
                <a:latin typeface="Segoe WPC"/>
              </a:rPr>
              <a:t>Die angegebenen Annotationen in CDS Views haben spezifische Verwendungszwecke im Kontext von SAP HANA und SAP Fiori. Hier ist eine Erklärung für jede der genannten Annotationen:</a:t>
            </a:r>
          </a:p>
          <a:p>
            <a:pPr algn="l">
              <a:buFont typeface="+mj-lt"/>
              <a:buAutoNum type="arabicPeriod"/>
            </a:pPr>
            <a:r>
              <a:rPr lang="de-DE" b="1" i="0" dirty="0">
                <a:solidFill>
                  <a:srgbClr val="CCCCCC"/>
                </a:solidFill>
                <a:effectLst/>
                <a:highlight>
                  <a:srgbClr val="181818"/>
                </a:highlight>
                <a:latin typeface="Segoe WPC"/>
              </a:rPr>
              <a:t>@AnalyticsDetails.query.axis: #ROWS</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1" i="0" dirty="0">
                <a:solidFill>
                  <a:srgbClr val="CCCCCC"/>
                </a:solidFill>
                <a:effectLst/>
                <a:highlight>
                  <a:srgbClr val="181818"/>
                </a:highlight>
                <a:latin typeface="Segoe WPC"/>
              </a:rPr>
              <a:t>Verwendungszweck:</a:t>
            </a:r>
            <a:r>
              <a:rPr lang="de-DE" b="0" i="0" dirty="0">
                <a:solidFill>
                  <a:srgbClr val="CCCCCC"/>
                </a:solidFill>
                <a:effectLst/>
                <a:highlight>
                  <a:srgbClr val="181818"/>
                </a:highlight>
                <a:latin typeface="Segoe WPC"/>
              </a:rPr>
              <a:t> Diese Annotation wird in analytischen CDS Views verwendet, um die Achsenzuordnung für ein Feld zu definieren, wenn der CDS View in analytischen Anwendungen wie SAP Analytics Cloud oder in eingebetteten analytischen Szenarien in SAP Fiori verwendet wird.</a:t>
            </a:r>
          </a:p>
          <a:p>
            <a:pPr marL="742950" lvl="1" indent="-285750" algn="l">
              <a:buFont typeface="+mj-lt"/>
              <a:buAutoNum type="arabicPeriod"/>
            </a:pPr>
            <a:r>
              <a:rPr lang="de-DE" b="1" i="0" dirty="0">
                <a:solidFill>
                  <a:srgbClr val="CCCCCC"/>
                </a:solidFill>
                <a:effectLst/>
                <a:highlight>
                  <a:srgbClr val="181818"/>
                </a:highlight>
                <a:latin typeface="Segoe WPC"/>
              </a:rPr>
              <a:t>Nutzen:</a:t>
            </a:r>
            <a:r>
              <a:rPr lang="de-DE" b="0" i="0" dirty="0">
                <a:solidFill>
                  <a:srgbClr val="CCCCCC"/>
                </a:solidFill>
                <a:effectLst/>
                <a:highlight>
                  <a:srgbClr val="181818"/>
                </a:highlight>
                <a:latin typeface="Segoe WPC"/>
              </a:rPr>
              <a:t> Durch die Festlegung eines Feldes auf die Achse #ROWS wird bestimmt, dass dieses Feld in den Zeilen der Ergebnismenge angezeigt wird, wenn der CDS View in einer analytischen Anwendung ausgeführt wird. Dies hilft bei der Strukturierung der Datenpräsentation und ermöglicht es den Benutzern, die Daten auf eine Weise zu analysieren, die ihren Anforderungen entspricht.</a:t>
            </a:r>
          </a:p>
          <a:p>
            <a:pPr algn="l">
              <a:buFont typeface="+mj-lt"/>
              <a:buAutoNum type="arabicPeriod"/>
            </a:pPr>
            <a:r>
              <a:rPr lang="de-DE" b="1" i="0" dirty="0">
                <a:solidFill>
                  <a:srgbClr val="CCCCCC"/>
                </a:solidFill>
                <a:effectLst/>
                <a:highlight>
                  <a:srgbClr val="181818"/>
                </a:highlight>
                <a:latin typeface="Segoe WPC"/>
              </a:rPr>
              <a:t>@AnalyticsDetails.query.hidden: </a:t>
            </a:r>
            <a:r>
              <a:rPr lang="de-DE" b="1" i="0" dirty="0" err="1">
                <a:solidFill>
                  <a:srgbClr val="CCCCCC"/>
                </a:solidFill>
                <a:effectLst/>
                <a:highlight>
                  <a:srgbClr val="181818"/>
                </a:highlight>
                <a:latin typeface="Segoe WPC"/>
              </a:rPr>
              <a:t>true</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1" i="0" dirty="0">
                <a:solidFill>
                  <a:srgbClr val="CCCCCC"/>
                </a:solidFill>
                <a:effectLst/>
                <a:highlight>
                  <a:srgbClr val="181818"/>
                </a:highlight>
                <a:latin typeface="Segoe WPC"/>
              </a:rPr>
              <a:t>Verwendungszweck:</a:t>
            </a:r>
            <a:r>
              <a:rPr lang="de-DE" b="0" i="0" dirty="0">
                <a:solidFill>
                  <a:srgbClr val="CCCCCC"/>
                </a:solidFill>
                <a:effectLst/>
                <a:highlight>
                  <a:srgbClr val="181818"/>
                </a:highlight>
                <a:latin typeface="Segoe WPC"/>
              </a:rPr>
              <a:t> Diese Annotation wird verwendet, um ein Feld oder eine View in analytischen Abfragen zu verbergen. Wenn diese Annotation auf ein Feld oder eine View angewendet wird, wird das betreffende Element in der Benutzeroberfläche von analytischen Tools nicht angezeigt, obwohl es technisch Teil der Abfrage ist.</a:t>
            </a:r>
          </a:p>
          <a:p>
            <a:pPr marL="742950" lvl="1" indent="-285750" algn="l">
              <a:buFont typeface="+mj-lt"/>
              <a:buAutoNum type="arabicPeriod"/>
            </a:pPr>
            <a:r>
              <a:rPr lang="de-DE" b="1" i="0" dirty="0">
                <a:solidFill>
                  <a:srgbClr val="CCCCCC"/>
                </a:solidFill>
                <a:effectLst/>
                <a:highlight>
                  <a:srgbClr val="181818"/>
                </a:highlight>
                <a:latin typeface="Segoe WPC"/>
              </a:rPr>
              <a:t>Nutzen:</a:t>
            </a:r>
            <a:r>
              <a:rPr lang="de-DE" b="0" i="0" dirty="0">
                <a:solidFill>
                  <a:srgbClr val="CCCCCC"/>
                </a:solidFill>
                <a:effectLst/>
                <a:highlight>
                  <a:srgbClr val="181818"/>
                </a:highlight>
                <a:latin typeface="Segoe WPC"/>
              </a:rPr>
              <a:t> Der Hauptvorteil dieser Annotation liegt in der Möglichkeit, die Komplexität für den Endbenutzer zu reduzieren, indem nur relevante Datenfelder angezeigt werden. Es kann auch verwendet werden, um sensible Daten zu schützen oder um die Performance zu verbessern, indem weniger Daten übertragen und verarbeitet werden müssen.</a:t>
            </a:r>
          </a:p>
          <a:p>
            <a:pPr algn="l">
              <a:buFont typeface="+mj-lt"/>
              <a:buAutoNum type="arabicPeriod"/>
            </a:pPr>
            <a:r>
              <a:rPr lang="de-DE" b="1" i="0" dirty="0">
                <a:solidFill>
                  <a:srgbClr val="CCCCCC"/>
                </a:solidFill>
                <a:effectLst/>
                <a:highlight>
                  <a:srgbClr val="181818"/>
                </a:highlight>
                <a:latin typeface="Segoe WPC"/>
              </a:rPr>
              <a:t>@ObjectModel.foreignKey.association: '_</a:t>
            </a:r>
            <a:r>
              <a:rPr lang="de-DE" b="1" i="0" dirty="0" err="1">
                <a:solidFill>
                  <a:srgbClr val="CCCCCC"/>
                </a:solidFill>
                <a:effectLst/>
                <a:highlight>
                  <a:srgbClr val="181818"/>
                </a:highlight>
                <a:latin typeface="Segoe WPC"/>
              </a:rPr>
              <a:t>TranspChargeLocalCurrency</a:t>
            </a:r>
            <a:r>
              <a:rPr lang="de-DE" b="1" i="0" dirty="0">
                <a:solidFill>
                  <a:srgbClr val="CCCCCC"/>
                </a:solidFill>
                <a:effectLst/>
                <a:highlight>
                  <a:srgbClr val="181818"/>
                </a:highlight>
                <a:latin typeface="Segoe WPC"/>
              </a:rPr>
              <a:t>'</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1" i="0" dirty="0">
                <a:solidFill>
                  <a:srgbClr val="CCCCCC"/>
                </a:solidFill>
                <a:effectLst/>
                <a:highlight>
                  <a:srgbClr val="181818"/>
                </a:highlight>
                <a:latin typeface="Segoe WPC"/>
              </a:rPr>
              <a:t>Verwendungszweck:</a:t>
            </a:r>
            <a:r>
              <a:rPr lang="de-DE" b="0" i="0" dirty="0">
                <a:solidFill>
                  <a:srgbClr val="CCCCCC"/>
                </a:solidFill>
                <a:effectLst/>
                <a:highlight>
                  <a:srgbClr val="181818"/>
                </a:highlight>
                <a:latin typeface="Segoe WPC"/>
              </a:rPr>
              <a:t> Diese Annotation definiert eine Fremdschlüsselbeziehung zu einer anderen Entität (oder CDS View) in einem CDS View. Der Wert der Annotation, in diesem Fall _</a:t>
            </a:r>
            <a:r>
              <a:rPr lang="de-DE" b="0" i="0" dirty="0" err="1">
                <a:solidFill>
                  <a:srgbClr val="CCCCCC"/>
                </a:solidFill>
                <a:effectLst/>
                <a:highlight>
                  <a:srgbClr val="181818"/>
                </a:highlight>
                <a:latin typeface="Segoe WPC"/>
              </a:rPr>
              <a:t>TranspChargeLocalCurrency</a:t>
            </a:r>
            <a:r>
              <a:rPr lang="de-DE" b="0" i="0" dirty="0">
                <a:solidFill>
                  <a:srgbClr val="CCCCCC"/>
                </a:solidFill>
                <a:effectLst/>
                <a:highlight>
                  <a:srgbClr val="181818"/>
                </a:highlight>
                <a:latin typeface="Segoe WPC"/>
              </a:rPr>
              <a:t>, verweist auf den Namen der Assoziation, die in der CDS View definiert ist. Diese Assoziation wird typischerweise verwendet, um eine Verbindung zwischen zwei CDS Views herzustellen, basierend auf gemeinsamen Feldern, die als Fremdschlüssel fungieren.</a:t>
            </a:r>
          </a:p>
          <a:p>
            <a:pPr marL="742950" lvl="1" indent="-285750" algn="l">
              <a:buFont typeface="+mj-lt"/>
              <a:buAutoNum type="arabicPeriod"/>
            </a:pPr>
            <a:r>
              <a:rPr lang="de-DE" b="1" i="0" dirty="0">
                <a:solidFill>
                  <a:srgbClr val="CCCCCC"/>
                </a:solidFill>
                <a:effectLst/>
                <a:highlight>
                  <a:srgbClr val="181818"/>
                </a:highlight>
                <a:latin typeface="Segoe WPC"/>
              </a:rPr>
              <a:t>Nutzen:</a:t>
            </a:r>
            <a:r>
              <a:rPr lang="de-DE" b="0" i="0" dirty="0">
                <a:solidFill>
                  <a:srgbClr val="CCCCCC"/>
                </a:solidFill>
                <a:effectLst/>
                <a:highlight>
                  <a:srgbClr val="181818"/>
                </a:highlight>
                <a:latin typeface="Segoe WPC"/>
              </a:rPr>
              <a:t> Der Nutzen dieser Annotation liegt in der Vereinfachung der Datenmodellierung und -navigation innerhalb von CDS Views. Durch die Definition von Fremdschlüsselbeziehungen können Entwickler komplexe Datenbeziehungen abbilden und ermöglichen Endbenutzern, leicht von einem Datensatz zu einem verwandten Datensatz zu navigieren. Dies ist besonders nützlich in Szenarien, in denen Benutzer detaillierte Informationen benötigen, die über mehrere Datenquellen verteilt sind, wie z.B. in SAP Fiori Apps, die Suchhilfen für die Datenauswahl bieten.</a:t>
            </a:r>
          </a:p>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23</a:t>
            </a:fld>
            <a:endParaRPr lang="de-DE"/>
          </a:p>
        </p:txBody>
      </p:sp>
    </p:spTree>
    <p:extLst>
      <p:ext uri="{BB962C8B-B14F-4D97-AF65-F5344CB8AC3E}">
        <p14:creationId xmlns:p14="http://schemas.microsoft.com/office/powerpoint/2010/main" val="31640313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kern="1200" dirty="0">
                <a:solidFill>
                  <a:schemeClr val="tx1"/>
                </a:solidFill>
                <a:latin typeface="+mn-lt"/>
                <a:ea typeface="+mn-ea"/>
                <a:cs typeface="+mn-cs"/>
              </a:rPr>
              <a:t>Ich klic</a:t>
            </a:r>
            <a:r>
              <a:rPr lang="en-US" sz="1200" dirty="0"/>
              <a:t>k </a:t>
            </a:r>
            <a:r>
              <a:rPr lang="en-US" sz="1200" dirty="0" err="1"/>
              <a:t>vor</a:t>
            </a:r>
            <a:r>
              <a:rPr lang="en-US" sz="1200" dirty="0"/>
              <a:t>, TN </a:t>
            </a:r>
            <a:r>
              <a:rPr lang="en-US" sz="1200" dirty="0" err="1"/>
              <a:t>klicken</a:t>
            </a:r>
            <a:r>
              <a:rPr lang="en-US" sz="1200" dirty="0"/>
              <a:t> </a:t>
            </a:r>
            <a:r>
              <a:rPr lang="en-US" sz="1200" dirty="0" err="1"/>
              <a:t>nach</a:t>
            </a:r>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24</a:t>
            </a:fld>
            <a:endParaRPr lang="de-DE"/>
          </a:p>
        </p:txBody>
      </p:sp>
    </p:spTree>
    <p:extLst>
      <p:ext uri="{BB962C8B-B14F-4D97-AF65-F5344CB8AC3E}">
        <p14:creationId xmlns:p14="http://schemas.microsoft.com/office/powerpoint/2010/main" val="2326017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@ClientHandling.type:      #CLIENT_DEPENDENT</a:t>
            </a:r>
          </a:p>
          <a:p>
            <a:r>
              <a:rPr lang="de-DE" dirty="0"/>
              <a:t>@ClientHandling.algorithm: #SESSION_VARIABLE</a:t>
            </a:r>
          </a:p>
          <a:p>
            <a:r>
              <a:rPr lang="de-DE" dirty="0" err="1"/>
              <a:t>define</a:t>
            </a:r>
            <a:r>
              <a:rPr lang="de-DE" dirty="0"/>
              <a:t> </a:t>
            </a:r>
            <a:r>
              <a:rPr lang="de-DE" dirty="0" err="1"/>
              <a:t>table</a:t>
            </a:r>
            <a:r>
              <a:rPr lang="de-DE" dirty="0"/>
              <a:t> </a:t>
            </a:r>
            <a:r>
              <a:rPr lang="de-DE" dirty="0" err="1"/>
              <a:t>function</a:t>
            </a:r>
            <a:r>
              <a:rPr lang="de-DE" dirty="0"/>
              <a:t> </a:t>
            </a:r>
            <a:r>
              <a:rPr lang="de-DE" dirty="0" err="1"/>
              <a:t>Z_TableFunctionCountry</a:t>
            </a:r>
            <a:endParaRPr lang="de-DE" dirty="0"/>
          </a:p>
          <a:p>
            <a:r>
              <a:rPr lang="de-DE" dirty="0"/>
              <a:t>  </a:t>
            </a:r>
            <a:r>
              <a:rPr lang="de-DE" dirty="0" err="1"/>
              <a:t>with</a:t>
            </a:r>
            <a:r>
              <a:rPr lang="de-DE" dirty="0"/>
              <a:t> </a:t>
            </a:r>
            <a:r>
              <a:rPr lang="de-DE" dirty="0" err="1"/>
              <a:t>parameters</a:t>
            </a:r>
            <a:endParaRPr lang="de-DE" dirty="0"/>
          </a:p>
          <a:p>
            <a:r>
              <a:rPr lang="de-DE" dirty="0"/>
              <a:t>    @Environment.systemField: #CLIENT</a:t>
            </a:r>
          </a:p>
          <a:p>
            <a:r>
              <a:rPr lang="de-DE" dirty="0"/>
              <a:t>    </a:t>
            </a:r>
            <a:r>
              <a:rPr lang="de-DE" dirty="0" err="1"/>
              <a:t>P_SAPClient</a:t>
            </a:r>
            <a:r>
              <a:rPr lang="de-DE" dirty="0"/>
              <a:t> : </a:t>
            </a:r>
            <a:r>
              <a:rPr lang="de-DE" dirty="0" err="1"/>
              <a:t>vdm_v_sap_client</a:t>
            </a:r>
            <a:endParaRPr lang="de-DE" dirty="0"/>
          </a:p>
          <a:p>
            <a:r>
              <a:rPr lang="de-DE" dirty="0"/>
              <a:t>  </a:t>
            </a:r>
            <a:r>
              <a:rPr lang="de-DE" dirty="0" err="1"/>
              <a:t>returns</a:t>
            </a:r>
            <a:endParaRPr lang="de-DE" dirty="0"/>
          </a:p>
          <a:p>
            <a:r>
              <a:rPr lang="de-DE" dirty="0"/>
              <a:t>{ </a:t>
            </a:r>
            <a:r>
              <a:rPr lang="de-DE" dirty="0" err="1"/>
              <a:t>mandt</a:t>
            </a:r>
            <a:r>
              <a:rPr lang="de-DE" dirty="0"/>
              <a:t>                     : </a:t>
            </a:r>
            <a:r>
              <a:rPr lang="de-DE" dirty="0" err="1"/>
              <a:t>vdm_v_sap_client</a:t>
            </a:r>
            <a:r>
              <a:rPr lang="de-DE" dirty="0"/>
              <a:t>;</a:t>
            </a:r>
          </a:p>
          <a:p>
            <a:r>
              <a:rPr lang="de-DE" dirty="0"/>
              <a:t>  Country                   : land1_gp;</a:t>
            </a:r>
          </a:p>
          <a:p>
            <a:r>
              <a:rPr lang="de-DE" dirty="0"/>
              <a:t>  </a:t>
            </a:r>
            <a:r>
              <a:rPr lang="de-DE" dirty="0" err="1"/>
              <a:t>CountryThreeLetterISOCode</a:t>
            </a:r>
            <a:r>
              <a:rPr lang="de-DE" dirty="0"/>
              <a:t> : intca3;</a:t>
            </a:r>
          </a:p>
          <a:p>
            <a:r>
              <a:rPr lang="de-DE" dirty="0"/>
              <a:t>  </a:t>
            </a:r>
            <a:r>
              <a:rPr lang="de-DE" dirty="0" err="1"/>
              <a:t>CountryThreeDigitISOCode</a:t>
            </a:r>
            <a:r>
              <a:rPr lang="de-DE" dirty="0"/>
              <a:t>  : intcn3;</a:t>
            </a:r>
          </a:p>
          <a:p>
            <a:r>
              <a:rPr lang="de-DE" dirty="0"/>
              <a:t>  </a:t>
            </a:r>
            <a:r>
              <a:rPr lang="de-DE" dirty="0" err="1"/>
              <a:t>CountryISOCode</a:t>
            </a:r>
            <a:r>
              <a:rPr lang="de-DE" dirty="0"/>
              <a:t>            : </a:t>
            </a:r>
            <a:r>
              <a:rPr lang="de-DE" dirty="0" err="1"/>
              <a:t>intca</a:t>
            </a:r>
            <a:r>
              <a:rPr lang="de-DE" dirty="0"/>
              <a:t>;</a:t>
            </a:r>
          </a:p>
          <a:p>
            <a:r>
              <a:rPr lang="de-DE" dirty="0"/>
              <a:t>  </a:t>
            </a:r>
            <a:r>
              <a:rPr lang="de-DE" dirty="0" err="1"/>
              <a:t>CountryCurrency</a:t>
            </a:r>
            <a:r>
              <a:rPr lang="de-DE" dirty="0"/>
              <a:t>           : waers_005;</a:t>
            </a:r>
          </a:p>
          <a:p>
            <a:r>
              <a:rPr lang="de-DE" dirty="0"/>
              <a:t>  </a:t>
            </a:r>
            <a:r>
              <a:rPr lang="de-DE" dirty="0" err="1"/>
              <a:t>IndexBasedCurrency</a:t>
            </a:r>
            <a:r>
              <a:rPr lang="de-DE" dirty="0"/>
              <a:t>        : </a:t>
            </a:r>
            <a:r>
              <a:rPr lang="de-DE" dirty="0" err="1"/>
              <a:t>curin</a:t>
            </a:r>
            <a:r>
              <a:rPr lang="de-DE" dirty="0"/>
              <a:t>;</a:t>
            </a:r>
          </a:p>
          <a:p>
            <a:r>
              <a:rPr lang="de-DE" dirty="0"/>
              <a:t>  </a:t>
            </a:r>
            <a:r>
              <a:rPr lang="de-DE" dirty="0" err="1"/>
              <a:t>HardCurrency</a:t>
            </a:r>
            <a:r>
              <a:rPr lang="de-DE" dirty="0"/>
              <a:t>              : </a:t>
            </a:r>
            <a:r>
              <a:rPr lang="de-DE" dirty="0" err="1"/>
              <a:t>curha</a:t>
            </a:r>
            <a:r>
              <a:rPr lang="de-DE" dirty="0"/>
              <a:t>;</a:t>
            </a:r>
          </a:p>
          <a:p>
            <a:r>
              <a:rPr lang="de-DE" dirty="0"/>
              <a:t>  </a:t>
            </a:r>
            <a:r>
              <a:rPr lang="de-DE" dirty="0" err="1"/>
              <a:t>TaxCalculationProcedure</a:t>
            </a:r>
            <a:r>
              <a:rPr lang="de-DE" dirty="0"/>
              <a:t>   : </a:t>
            </a:r>
            <a:r>
              <a:rPr lang="de-DE" dirty="0" err="1"/>
              <a:t>kalsm_d</a:t>
            </a:r>
            <a:r>
              <a:rPr lang="de-DE" dirty="0"/>
              <a:t>;</a:t>
            </a:r>
          </a:p>
          <a:p>
            <a:r>
              <a:rPr lang="de-DE" dirty="0"/>
              <a:t>}  </a:t>
            </a:r>
          </a:p>
          <a:p>
            <a:r>
              <a:rPr lang="de-DE" dirty="0"/>
              <a:t>  </a:t>
            </a:r>
            <a:r>
              <a:rPr lang="de-DE" dirty="0" err="1"/>
              <a:t>implemented</a:t>
            </a:r>
            <a:r>
              <a:rPr lang="de-DE" dirty="0"/>
              <a:t> </a:t>
            </a:r>
            <a:r>
              <a:rPr lang="de-DE" dirty="0" err="1"/>
              <a:t>by</a:t>
            </a:r>
            <a:r>
              <a:rPr lang="de-DE" dirty="0"/>
              <a:t> </a:t>
            </a:r>
            <a:r>
              <a:rPr lang="de-DE" dirty="0" err="1"/>
              <a:t>method</a:t>
            </a:r>
            <a:endParaRPr lang="de-DE" dirty="0"/>
          </a:p>
          <a:p>
            <a:r>
              <a:rPr lang="de-DE" dirty="0"/>
              <a:t>    </a:t>
            </a:r>
            <a:r>
              <a:rPr lang="de-DE" dirty="0" err="1"/>
              <a:t>zcl_table_function_country</a:t>
            </a:r>
            <a:r>
              <a:rPr lang="de-DE" dirty="0"/>
              <a:t>=&gt;</a:t>
            </a:r>
            <a:r>
              <a:rPr lang="de-DE" dirty="0" err="1"/>
              <a:t>get_countries</a:t>
            </a:r>
            <a:endParaRPr lang="de-DE" dirty="0"/>
          </a:p>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30</a:t>
            </a:fld>
            <a:endParaRPr lang="de-DE"/>
          </a:p>
        </p:txBody>
      </p:sp>
    </p:spTree>
    <p:extLst>
      <p:ext uri="{BB962C8B-B14F-4D97-AF65-F5344CB8AC3E}">
        <p14:creationId xmlns:p14="http://schemas.microsoft.com/office/powerpoint/2010/main" val="39068472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CLASS ZCL_TABLE_FUNCTION_COUNTRY DEFINITION</a:t>
            </a:r>
          </a:p>
          <a:p>
            <a:r>
              <a:rPr lang="de-DE" dirty="0"/>
              <a:t>  PUBLIC</a:t>
            </a:r>
          </a:p>
          <a:p>
            <a:r>
              <a:rPr lang="de-DE" dirty="0"/>
              <a:t>  FINAL</a:t>
            </a:r>
          </a:p>
          <a:p>
            <a:r>
              <a:rPr lang="de-DE" dirty="0"/>
              <a:t>  CREATE PUBLIC .</a:t>
            </a:r>
          </a:p>
          <a:p>
            <a:r>
              <a:rPr lang="de-DE" dirty="0"/>
              <a:t>PUBLIC SECTION.</a:t>
            </a:r>
          </a:p>
          <a:p>
            <a:r>
              <a:rPr lang="de-DE" dirty="0"/>
              <a:t>    INTERFACES </a:t>
            </a:r>
            <a:r>
              <a:rPr lang="de-DE" dirty="0" err="1"/>
              <a:t>if_amdp_marker_hdb</a:t>
            </a:r>
            <a:r>
              <a:rPr lang="de-DE" dirty="0"/>
              <a:t>.</a:t>
            </a:r>
          </a:p>
          <a:p>
            <a:r>
              <a:rPr lang="de-DE" dirty="0"/>
              <a:t>    CLASS-METHODS </a:t>
            </a:r>
            <a:r>
              <a:rPr lang="de-DE" dirty="0" err="1"/>
              <a:t>get_countries</a:t>
            </a:r>
            <a:endParaRPr lang="de-DE" dirty="0"/>
          </a:p>
          <a:p>
            <a:r>
              <a:rPr lang="de-DE" dirty="0"/>
              <a:t>        FOR TABLE FUNCTION  </a:t>
            </a:r>
            <a:r>
              <a:rPr lang="de-DE" dirty="0" err="1"/>
              <a:t>Z_TableFunctionCountry</a:t>
            </a:r>
            <a:r>
              <a:rPr lang="de-DE" dirty="0"/>
              <a:t>.</a:t>
            </a:r>
          </a:p>
          <a:p>
            <a:r>
              <a:rPr lang="de-DE" dirty="0"/>
              <a:t>PROTECTED SECTION.</a:t>
            </a:r>
          </a:p>
          <a:p>
            <a:r>
              <a:rPr lang="de-DE" dirty="0"/>
              <a:t>PRIVATE SECTION.</a:t>
            </a:r>
          </a:p>
          <a:p>
            <a:r>
              <a:rPr lang="de-DE" dirty="0"/>
              <a:t>ENDCLASS.</a:t>
            </a:r>
          </a:p>
          <a:p>
            <a:endParaRPr lang="de-DE" dirty="0"/>
          </a:p>
          <a:p>
            <a:r>
              <a:rPr lang="de-DE" dirty="0"/>
              <a:t>CLASS ZCL_TABLE_FUNCTION_COUNTRY IMPLEMENTATION.</a:t>
            </a:r>
          </a:p>
          <a:p>
            <a:r>
              <a:rPr lang="de-DE" dirty="0"/>
              <a:t>  METHOD </a:t>
            </a:r>
            <a:r>
              <a:rPr lang="de-DE" dirty="0" err="1"/>
              <a:t>get_countries</a:t>
            </a:r>
            <a:endParaRPr lang="de-DE" dirty="0"/>
          </a:p>
          <a:p>
            <a:r>
              <a:rPr lang="de-DE" dirty="0"/>
              <a:t>      BY DATABASE FUNCTION FOR HDB</a:t>
            </a:r>
          </a:p>
          <a:p>
            <a:r>
              <a:rPr lang="de-DE" dirty="0"/>
              <a:t>           LANGUAGE SQLSCRIPT</a:t>
            </a:r>
          </a:p>
          <a:p>
            <a:r>
              <a:rPr lang="de-DE" dirty="0"/>
              <a:t>           OPTIONS READ-ONLY</a:t>
            </a:r>
          </a:p>
          <a:p>
            <a:r>
              <a:rPr lang="de-DE" dirty="0"/>
              <a:t>           USING </a:t>
            </a:r>
            <a:r>
              <a:rPr lang="de-DE" dirty="0" err="1"/>
              <a:t>I_Country</a:t>
            </a:r>
            <a:r>
              <a:rPr lang="de-DE" dirty="0"/>
              <a:t>.</a:t>
            </a:r>
          </a:p>
          <a:p>
            <a:r>
              <a:rPr lang="de-DE" dirty="0"/>
              <a:t>    RETURN</a:t>
            </a:r>
          </a:p>
          <a:p>
            <a:r>
              <a:rPr lang="de-DE" dirty="0"/>
              <a:t>      SELECT</a:t>
            </a:r>
          </a:p>
          <a:p>
            <a:r>
              <a:rPr lang="de-DE" dirty="0"/>
              <a:t>        :</a:t>
            </a:r>
            <a:r>
              <a:rPr lang="de-DE" dirty="0" err="1"/>
              <a:t>P_SAPClient</a:t>
            </a:r>
            <a:r>
              <a:rPr lang="de-DE" dirty="0"/>
              <a:t> </a:t>
            </a:r>
            <a:r>
              <a:rPr lang="de-DE" dirty="0" err="1"/>
              <a:t>as</a:t>
            </a:r>
            <a:r>
              <a:rPr lang="de-DE" dirty="0"/>
              <a:t> </a:t>
            </a:r>
            <a:r>
              <a:rPr lang="de-DE" dirty="0" err="1"/>
              <a:t>mandt</a:t>
            </a:r>
            <a:r>
              <a:rPr lang="de-DE" dirty="0"/>
              <a:t>,</a:t>
            </a:r>
          </a:p>
          <a:p>
            <a:r>
              <a:rPr lang="de-DE" dirty="0"/>
              <a:t>        Country,</a:t>
            </a:r>
          </a:p>
          <a:p>
            <a:r>
              <a:rPr lang="de-DE" dirty="0"/>
              <a:t>        </a:t>
            </a:r>
            <a:r>
              <a:rPr lang="de-DE" dirty="0" err="1"/>
              <a:t>CountryThreeLetterISOCode</a:t>
            </a:r>
            <a:r>
              <a:rPr lang="de-DE" dirty="0"/>
              <a:t>,</a:t>
            </a:r>
          </a:p>
          <a:p>
            <a:r>
              <a:rPr lang="de-DE" dirty="0"/>
              <a:t>        </a:t>
            </a:r>
            <a:r>
              <a:rPr lang="de-DE" dirty="0" err="1"/>
              <a:t>CountryThreeDigitISOCode</a:t>
            </a:r>
            <a:r>
              <a:rPr lang="de-DE" dirty="0"/>
              <a:t>,</a:t>
            </a:r>
          </a:p>
          <a:p>
            <a:r>
              <a:rPr lang="de-DE" dirty="0"/>
              <a:t>        </a:t>
            </a:r>
            <a:r>
              <a:rPr lang="de-DE" dirty="0" err="1"/>
              <a:t>CountryISOCode</a:t>
            </a:r>
            <a:r>
              <a:rPr lang="de-DE" dirty="0"/>
              <a:t>,</a:t>
            </a:r>
          </a:p>
          <a:p>
            <a:r>
              <a:rPr lang="de-DE" dirty="0"/>
              <a:t>        </a:t>
            </a:r>
            <a:r>
              <a:rPr lang="de-DE" dirty="0" err="1"/>
              <a:t>CountryCurrency</a:t>
            </a:r>
            <a:r>
              <a:rPr lang="de-DE" dirty="0"/>
              <a:t>,</a:t>
            </a:r>
          </a:p>
          <a:p>
            <a:r>
              <a:rPr lang="de-DE" dirty="0"/>
              <a:t>        </a:t>
            </a:r>
            <a:r>
              <a:rPr lang="de-DE" dirty="0" err="1"/>
              <a:t>IndexBasedCurrency</a:t>
            </a:r>
            <a:r>
              <a:rPr lang="de-DE" dirty="0"/>
              <a:t>,</a:t>
            </a:r>
          </a:p>
          <a:p>
            <a:r>
              <a:rPr lang="de-DE" dirty="0"/>
              <a:t>        </a:t>
            </a:r>
            <a:r>
              <a:rPr lang="de-DE" dirty="0" err="1"/>
              <a:t>HardCurrency</a:t>
            </a:r>
            <a:r>
              <a:rPr lang="de-DE" dirty="0"/>
              <a:t>,</a:t>
            </a:r>
          </a:p>
          <a:p>
            <a:r>
              <a:rPr lang="de-DE" dirty="0"/>
              <a:t>        </a:t>
            </a:r>
            <a:r>
              <a:rPr lang="de-DE" dirty="0" err="1"/>
              <a:t>TaxCalculationProcedure</a:t>
            </a:r>
            <a:endParaRPr lang="de-DE" dirty="0"/>
          </a:p>
          <a:p>
            <a:r>
              <a:rPr lang="de-DE" dirty="0"/>
              <a:t>      FROM</a:t>
            </a:r>
          </a:p>
          <a:p>
            <a:r>
              <a:rPr lang="de-DE" dirty="0"/>
              <a:t>        </a:t>
            </a:r>
            <a:r>
              <a:rPr lang="de-DE" dirty="0" err="1"/>
              <a:t>I_Country</a:t>
            </a:r>
            <a:endParaRPr lang="de-DE" dirty="0"/>
          </a:p>
          <a:p>
            <a:r>
              <a:rPr lang="de-DE" dirty="0"/>
              <a:t>      WHERE</a:t>
            </a:r>
          </a:p>
          <a:p>
            <a:r>
              <a:rPr lang="de-DE" dirty="0"/>
              <a:t>        </a:t>
            </a:r>
            <a:r>
              <a:rPr lang="de-DE" dirty="0" err="1"/>
              <a:t>mandt</a:t>
            </a:r>
            <a:r>
              <a:rPr lang="de-DE" dirty="0"/>
              <a:t> = :</a:t>
            </a:r>
            <a:r>
              <a:rPr lang="de-DE" dirty="0" err="1"/>
              <a:t>P_SAPClient</a:t>
            </a:r>
            <a:r>
              <a:rPr lang="de-DE" dirty="0"/>
              <a:t>;</a:t>
            </a:r>
          </a:p>
          <a:p>
            <a:r>
              <a:rPr lang="de-DE" dirty="0"/>
              <a:t>  ENDMETHOD.</a:t>
            </a:r>
          </a:p>
          <a:p>
            <a:r>
              <a:rPr lang="de-DE" dirty="0"/>
              <a:t>ENDCLASS.</a:t>
            </a:r>
          </a:p>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31</a:t>
            </a:fld>
            <a:endParaRPr lang="de-DE"/>
          </a:p>
        </p:txBody>
      </p:sp>
    </p:spTree>
    <p:extLst>
      <p:ext uri="{BB962C8B-B14F-4D97-AF65-F5344CB8AC3E}">
        <p14:creationId xmlns:p14="http://schemas.microsoft.com/office/powerpoint/2010/main" val="5846322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@EndUserText.label: 'Country (via Table Function)'</a:t>
            </a:r>
          </a:p>
          <a:p>
            <a:r>
              <a:rPr lang="en-US" dirty="0"/>
              <a:t>@Analytics.dataCategory: #DIMENSION</a:t>
            </a:r>
          </a:p>
          <a:p>
            <a:r>
              <a:rPr lang="en-US" dirty="0"/>
              <a:t>@ObjectModel.representativeKey: 'Country'</a:t>
            </a:r>
          </a:p>
          <a:p>
            <a:endParaRPr lang="en-US" dirty="0"/>
          </a:p>
          <a:p>
            <a:r>
              <a:rPr lang="en-US" dirty="0"/>
              <a:t>define view entity </a:t>
            </a:r>
            <a:r>
              <a:rPr lang="en-US" dirty="0" err="1"/>
              <a:t>Z_CountryViaTableFunction</a:t>
            </a:r>
            <a:endParaRPr lang="en-US" dirty="0"/>
          </a:p>
          <a:p>
            <a:r>
              <a:rPr lang="en-US" dirty="0"/>
              <a:t>  as select from </a:t>
            </a:r>
            <a:r>
              <a:rPr lang="en-US" dirty="0" err="1"/>
              <a:t>Z_TableFunctionCountry</a:t>
            </a:r>
            <a:r>
              <a:rPr lang="en-US" dirty="0"/>
              <a:t> </a:t>
            </a:r>
          </a:p>
          <a:p>
            <a:r>
              <a:rPr lang="en-US" dirty="0"/>
              <a:t>                  ( </a:t>
            </a:r>
            <a:r>
              <a:rPr lang="en-US" dirty="0" err="1"/>
              <a:t>P_SAPClient</a:t>
            </a:r>
            <a:r>
              <a:rPr lang="en-US" dirty="0"/>
              <a:t> : $</a:t>
            </a:r>
            <a:r>
              <a:rPr lang="en-US" dirty="0" err="1"/>
              <a:t>session.client</a:t>
            </a:r>
            <a:r>
              <a:rPr lang="en-US" dirty="0"/>
              <a:t> )</a:t>
            </a:r>
          </a:p>
          <a:p>
            <a:r>
              <a:rPr lang="en-US" dirty="0"/>
              <a:t>  association [0..*] to </a:t>
            </a:r>
            <a:r>
              <a:rPr lang="en-US" dirty="0" err="1"/>
              <a:t>I_CountryText</a:t>
            </a:r>
            <a:r>
              <a:rPr lang="en-US" dirty="0"/>
              <a:t> as _Text </a:t>
            </a:r>
          </a:p>
          <a:p>
            <a:r>
              <a:rPr lang="en-US" dirty="0"/>
              <a:t>    on $</a:t>
            </a:r>
            <a:r>
              <a:rPr lang="en-US" dirty="0" err="1"/>
              <a:t>projection.Country</a:t>
            </a:r>
            <a:r>
              <a:rPr lang="en-US" dirty="0"/>
              <a:t> = _</a:t>
            </a:r>
            <a:r>
              <a:rPr lang="en-US" dirty="0" err="1"/>
              <a:t>Text.Country</a:t>
            </a:r>
            <a:endParaRPr lang="en-US" dirty="0"/>
          </a:p>
          <a:p>
            <a:r>
              <a:rPr lang="en-US" dirty="0"/>
              <a:t>  association [0..1] to </a:t>
            </a:r>
            <a:r>
              <a:rPr lang="en-US" dirty="0" err="1"/>
              <a:t>I_Currency</a:t>
            </a:r>
            <a:r>
              <a:rPr lang="en-US" dirty="0"/>
              <a:t>    as _</a:t>
            </a:r>
            <a:r>
              <a:rPr lang="en-US" dirty="0" err="1"/>
              <a:t>CountryCurrency</a:t>
            </a:r>
            <a:r>
              <a:rPr lang="en-US" dirty="0"/>
              <a:t> </a:t>
            </a:r>
          </a:p>
          <a:p>
            <a:r>
              <a:rPr lang="en-US" dirty="0"/>
              <a:t>    on $</a:t>
            </a:r>
            <a:r>
              <a:rPr lang="en-US" dirty="0" err="1"/>
              <a:t>projection.CountryCurrency</a:t>
            </a:r>
            <a:r>
              <a:rPr lang="en-US" dirty="0"/>
              <a:t> = </a:t>
            </a:r>
          </a:p>
          <a:p>
            <a:r>
              <a:rPr lang="en-US" dirty="0"/>
              <a:t>                               _</a:t>
            </a:r>
            <a:r>
              <a:rPr lang="en-US" dirty="0" err="1"/>
              <a:t>CountryCurrency.Currency</a:t>
            </a:r>
            <a:endParaRPr lang="en-US" dirty="0"/>
          </a:p>
          <a:p>
            <a:r>
              <a:rPr lang="en-US" dirty="0"/>
              <a:t>{</a:t>
            </a:r>
          </a:p>
          <a:p>
            <a:r>
              <a:rPr lang="en-US" dirty="0"/>
              <a:t>  key Country,</a:t>
            </a:r>
          </a:p>
          <a:p>
            <a:r>
              <a:rPr lang="en-US" dirty="0"/>
              <a:t>      </a:t>
            </a:r>
            <a:r>
              <a:rPr lang="en-US" dirty="0" err="1"/>
              <a:t>CountryThreeLetterISOCode</a:t>
            </a:r>
            <a:r>
              <a:rPr lang="en-US" dirty="0"/>
              <a:t>,</a:t>
            </a:r>
          </a:p>
          <a:p>
            <a:r>
              <a:rPr lang="en-US" dirty="0"/>
              <a:t>      </a:t>
            </a:r>
            <a:r>
              <a:rPr lang="en-US" dirty="0" err="1"/>
              <a:t>CountryThreeDigitISOCode</a:t>
            </a:r>
            <a:r>
              <a:rPr lang="en-US" dirty="0"/>
              <a:t>,</a:t>
            </a:r>
          </a:p>
          <a:p>
            <a:r>
              <a:rPr lang="en-US" dirty="0"/>
              <a:t>      </a:t>
            </a:r>
            <a:r>
              <a:rPr lang="en-US" dirty="0" err="1"/>
              <a:t>CountryISOCode</a:t>
            </a:r>
            <a:r>
              <a:rPr lang="en-US" dirty="0"/>
              <a:t>,</a:t>
            </a:r>
          </a:p>
          <a:p>
            <a:r>
              <a:rPr lang="en-US" dirty="0"/>
              <a:t>      @ObjectModel.foreignKey.association: </a:t>
            </a:r>
          </a:p>
          <a:p>
            <a:r>
              <a:rPr lang="en-US" dirty="0"/>
              <a:t>                                      '_</a:t>
            </a:r>
            <a:r>
              <a:rPr lang="en-US" dirty="0" err="1"/>
              <a:t>CountryCurrency</a:t>
            </a:r>
            <a:r>
              <a:rPr lang="en-US" dirty="0"/>
              <a:t>'</a:t>
            </a:r>
          </a:p>
          <a:p>
            <a:r>
              <a:rPr lang="en-US" dirty="0"/>
              <a:t>      </a:t>
            </a:r>
            <a:r>
              <a:rPr lang="en-US" dirty="0" err="1"/>
              <a:t>CountryCurrency</a:t>
            </a:r>
            <a:r>
              <a:rPr lang="en-US" dirty="0"/>
              <a:t>,</a:t>
            </a:r>
          </a:p>
          <a:p>
            <a:r>
              <a:rPr lang="en-US" dirty="0"/>
              <a:t>      </a:t>
            </a:r>
            <a:r>
              <a:rPr lang="en-US" dirty="0" err="1"/>
              <a:t>IndexBasedCurrency</a:t>
            </a:r>
            <a:r>
              <a:rPr lang="en-US" dirty="0"/>
              <a:t>,</a:t>
            </a:r>
          </a:p>
          <a:p>
            <a:r>
              <a:rPr lang="en-US" dirty="0"/>
              <a:t>      </a:t>
            </a:r>
            <a:r>
              <a:rPr lang="en-US" dirty="0" err="1"/>
              <a:t>HardCurrency</a:t>
            </a:r>
            <a:r>
              <a:rPr lang="en-US" dirty="0"/>
              <a:t>,</a:t>
            </a:r>
          </a:p>
          <a:p>
            <a:r>
              <a:rPr lang="en-US" dirty="0"/>
              <a:t>      </a:t>
            </a:r>
            <a:r>
              <a:rPr lang="en-US" dirty="0" err="1"/>
              <a:t>TaxCalculationProcedure</a:t>
            </a:r>
            <a:r>
              <a:rPr lang="en-US" dirty="0"/>
              <a:t>,</a:t>
            </a:r>
          </a:p>
          <a:p>
            <a:r>
              <a:rPr lang="en-US" dirty="0"/>
              <a:t>      _Text,</a:t>
            </a:r>
          </a:p>
          <a:p>
            <a:r>
              <a:rPr lang="en-US" dirty="0"/>
              <a:t>      _</a:t>
            </a:r>
            <a:r>
              <a:rPr lang="en-US" dirty="0" err="1"/>
              <a:t>CountryCurrency</a:t>
            </a:r>
            <a:endParaRPr lang="en-US" dirty="0"/>
          </a:p>
          <a:p>
            <a:r>
              <a:rPr lang="en-US" dirty="0"/>
              <a:t>}</a:t>
            </a:r>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32</a:t>
            </a:fld>
            <a:endParaRPr lang="de-DE"/>
          </a:p>
        </p:txBody>
      </p:sp>
    </p:spTree>
    <p:extLst>
      <p:ext uri="{BB962C8B-B14F-4D97-AF65-F5344CB8AC3E}">
        <p14:creationId xmlns:p14="http://schemas.microsoft.com/office/powerpoint/2010/main" val="2144061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Geht ums Feld ZZ_VORLADUNG (Wollten sie drin haben)</a:t>
            </a:r>
          </a:p>
        </p:txBody>
      </p:sp>
      <p:sp>
        <p:nvSpPr>
          <p:cNvPr id="4" name="Foliennummernplatzhalter 3"/>
          <p:cNvSpPr>
            <a:spLocks noGrp="1"/>
          </p:cNvSpPr>
          <p:nvPr>
            <p:ph type="sldNum" sz="quarter" idx="5"/>
          </p:nvPr>
        </p:nvSpPr>
        <p:spPr/>
        <p:txBody>
          <a:bodyPr/>
          <a:lstStyle/>
          <a:p>
            <a:fld id="{DC0C8601-5E09-0E4C-A79E-D4DC8377D91B}" type="slidenum">
              <a:rPr lang="de-DE" smtClean="0"/>
              <a:t>7</a:t>
            </a:fld>
            <a:endParaRPr lang="de-DE"/>
          </a:p>
        </p:txBody>
      </p:sp>
    </p:spTree>
    <p:extLst>
      <p:ext uri="{BB962C8B-B14F-4D97-AF65-F5344CB8AC3E}">
        <p14:creationId xmlns:p14="http://schemas.microsoft.com/office/powerpoint/2010/main" val="16877245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@EndUserText.label: 'Country (via Table Function)'</a:t>
            </a:r>
          </a:p>
          <a:p>
            <a:r>
              <a:rPr lang="en-US" dirty="0"/>
              <a:t>@Analytics.dataCategory: #DIMENSION</a:t>
            </a:r>
          </a:p>
          <a:p>
            <a:r>
              <a:rPr lang="en-US" dirty="0"/>
              <a:t>@ObjectModel.representativeKey: 'Country'</a:t>
            </a:r>
          </a:p>
          <a:p>
            <a:endParaRPr lang="en-US" dirty="0"/>
          </a:p>
          <a:p>
            <a:r>
              <a:rPr lang="en-US" dirty="0"/>
              <a:t>define view entity </a:t>
            </a:r>
            <a:r>
              <a:rPr lang="en-US" dirty="0" err="1"/>
              <a:t>Z_CountryViaTableFunction</a:t>
            </a:r>
            <a:endParaRPr lang="en-US" dirty="0"/>
          </a:p>
          <a:p>
            <a:r>
              <a:rPr lang="en-US" dirty="0"/>
              <a:t>  as select from </a:t>
            </a:r>
            <a:r>
              <a:rPr lang="en-US" dirty="0" err="1"/>
              <a:t>Z_TableFunctionCountry</a:t>
            </a:r>
            <a:r>
              <a:rPr lang="en-US" dirty="0"/>
              <a:t> </a:t>
            </a:r>
          </a:p>
          <a:p>
            <a:r>
              <a:rPr lang="en-US" dirty="0"/>
              <a:t>                  ( </a:t>
            </a:r>
            <a:r>
              <a:rPr lang="en-US" dirty="0" err="1"/>
              <a:t>P_SAPClient</a:t>
            </a:r>
            <a:r>
              <a:rPr lang="en-US" dirty="0"/>
              <a:t> : $</a:t>
            </a:r>
            <a:r>
              <a:rPr lang="en-US" dirty="0" err="1"/>
              <a:t>session.client</a:t>
            </a:r>
            <a:r>
              <a:rPr lang="en-US" dirty="0"/>
              <a:t> )</a:t>
            </a:r>
          </a:p>
          <a:p>
            <a:r>
              <a:rPr lang="en-US" dirty="0"/>
              <a:t>  association [0..*] to </a:t>
            </a:r>
            <a:r>
              <a:rPr lang="en-US" dirty="0" err="1"/>
              <a:t>I_CountryText</a:t>
            </a:r>
            <a:r>
              <a:rPr lang="en-US" dirty="0"/>
              <a:t> as _Text </a:t>
            </a:r>
          </a:p>
          <a:p>
            <a:r>
              <a:rPr lang="en-US" dirty="0"/>
              <a:t>    on $</a:t>
            </a:r>
            <a:r>
              <a:rPr lang="en-US" dirty="0" err="1"/>
              <a:t>projection.Country</a:t>
            </a:r>
            <a:r>
              <a:rPr lang="en-US" dirty="0"/>
              <a:t> = _</a:t>
            </a:r>
            <a:r>
              <a:rPr lang="en-US" dirty="0" err="1"/>
              <a:t>Text.Country</a:t>
            </a:r>
            <a:endParaRPr lang="en-US" dirty="0"/>
          </a:p>
          <a:p>
            <a:r>
              <a:rPr lang="en-US" dirty="0"/>
              <a:t>  association [0..1] to </a:t>
            </a:r>
            <a:r>
              <a:rPr lang="en-US" dirty="0" err="1"/>
              <a:t>I_Currency</a:t>
            </a:r>
            <a:r>
              <a:rPr lang="en-US" dirty="0"/>
              <a:t>    as _</a:t>
            </a:r>
            <a:r>
              <a:rPr lang="en-US" dirty="0" err="1"/>
              <a:t>CountryCurrency</a:t>
            </a:r>
            <a:r>
              <a:rPr lang="en-US" dirty="0"/>
              <a:t> </a:t>
            </a:r>
          </a:p>
          <a:p>
            <a:r>
              <a:rPr lang="en-US" dirty="0"/>
              <a:t>    on $</a:t>
            </a:r>
            <a:r>
              <a:rPr lang="en-US" dirty="0" err="1"/>
              <a:t>projection.CountryCurrency</a:t>
            </a:r>
            <a:r>
              <a:rPr lang="en-US" dirty="0"/>
              <a:t> = </a:t>
            </a:r>
          </a:p>
          <a:p>
            <a:r>
              <a:rPr lang="en-US" dirty="0"/>
              <a:t>                               _</a:t>
            </a:r>
            <a:r>
              <a:rPr lang="en-US" dirty="0" err="1"/>
              <a:t>CountryCurrency.Currency</a:t>
            </a:r>
            <a:endParaRPr lang="en-US" dirty="0"/>
          </a:p>
          <a:p>
            <a:r>
              <a:rPr lang="en-US" dirty="0"/>
              <a:t>{</a:t>
            </a:r>
          </a:p>
          <a:p>
            <a:r>
              <a:rPr lang="en-US" dirty="0"/>
              <a:t>  key Country,</a:t>
            </a:r>
          </a:p>
          <a:p>
            <a:r>
              <a:rPr lang="en-US" dirty="0"/>
              <a:t>      </a:t>
            </a:r>
            <a:r>
              <a:rPr lang="en-US" dirty="0" err="1"/>
              <a:t>CountryThreeLetterISOCode</a:t>
            </a:r>
            <a:r>
              <a:rPr lang="en-US" dirty="0"/>
              <a:t>,</a:t>
            </a:r>
          </a:p>
          <a:p>
            <a:r>
              <a:rPr lang="en-US" dirty="0"/>
              <a:t>      </a:t>
            </a:r>
            <a:r>
              <a:rPr lang="en-US" dirty="0" err="1"/>
              <a:t>CountryThreeDigitISOCode</a:t>
            </a:r>
            <a:r>
              <a:rPr lang="en-US" dirty="0"/>
              <a:t>,</a:t>
            </a:r>
          </a:p>
          <a:p>
            <a:r>
              <a:rPr lang="en-US" dirty="0"/>
              <a:t>      </a:t>
            </a:r>
            <a:r>
              <a:rPr lang="en-US" dirty="0" err="1"/>
              <a:t>CountryISOCode</a:t>
            </a:r>
            <a:r>
              <a:rPr lang="en-US" dirty="0"/>
              <a:t>,</a:t>
            </a:r>
          </a:p>
          <a:p>
            <a:r>
              <a:rPr lang="en-US" dirty="0"/>
              <a:t>      @ObjectModel.foreignKey.association: </a:t>
            </a:r>
          </a:p>
          <a:p>
            <a:r>
              <a:rPr lang="en-US" dirty="0"/>
              <a:t>                                      '_</a:t>
            </a:r>
            <a:r>
              <a:rPr lang="en-US" dirty="0" err="1"/>
              <a:t>CountryCurrency</a:t>
            </a:r>
            <a:r>
              <a:rPr lang="en-US" dirty="0"/>
              <a:t>'</a:t>
            </a:r>
          </a:p>
          <a:p>
            <a:r>
              <a:rPr lang="en-US" dirty="0"/>
              <a:t>      </a:t>
            </a:r>
            <a:r>
              <a:rPr lang="en-US" dirty="0" err="1"/>
              <a:t>CountryCurrency</a:t>
            </a:r>
            <a:r>
              <a:rPr lang="en-US" dirty="0"/>
              <a:t>,</a:t>
            </a:r>
          </a:p>
          <a:p>
            <a:r>
              <a:rPr lang="en-US" dirty="0"/>
              <a:t>      </a:t>
            </a:r>
            <a:r>
              <a:rPr lang="en-US" dirty="0" err="1"/>
              <a:t>IndexBasedCurrency</a:t>
            </a:r>
            <a:r>
              <a:rPr lang="en-US" dirty="0"/>
              <a:t>,</a:t>
            </a:r>
          </a:p>
          <a:p>
            <a:r>
              <a:rPr lang="en-US" dirty="0"/>
              <a:t>      </a:t>
            </a:r>
            <a:r>
              <a:rPr lang="en-US" dirty="0" err="1"/>
              <a:t>HardCurrency</a:t>
            </a:r>
            <a:r>
              <a:rPr lang="en-US" dirty="0"/>
              <a:t>,</a:t>
            </a:r>
          </a:p>
          <a:p>
            <a:r>
              <a:rPr lang="en-US" dirty="0"/>
              <a:t>      </a:t>
            </a:r>
            <a:r>
              <a:rPr lang="en-US" dirty="0" err="1"/>
              <a:t>TaxCalculationProcedure</a:t>
            </a:r>
            <a:r>
              <a:rPr lang="en-US" dirty="0"/>
              <a:t>,</a:t>
            </a:r>
          </a:p>
          <a:p>
            <a:r>
              <a:rPr lang="en-US" dirty="0"/>
              <a:t>      _Text,</a:t>
            </a:r>
          </a:p>
          <a:p>
            <a:r>
              <a:rPr lang="en-US" dirty="0"/>
              <a:t>      _</a:t>
            </a:r>
            <a:r>
              <a:rPr lang="en-US" dirty="0" err="1"/>
              <a:t>CountryCurrency</a:t>
            </a:r>
            <a:endParaRPr lang="en-US" dirty="0"/>
          </a:p>
          <a:p>
            <a:r>
              <a:rPr lang="en-US" dirty="0"/>
              <a:t>}</a:t>
            </a:r>
            <a:endParaRPr lang="de-DE" dirty="0"/>
          </a:p>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34</a:t>
            </a:fld>
            <a:endParaRPr lang="de-DE"/>
          </a:p>
        </p:txBody>
      </p:sp>
    </p:spTree>
    <p:extLst>
      <p:ext uri="{BB962C8B-B14F-4D97-AF65-F5344CB8AC3E}">
        <p14:creationId xmlns:p14="http://schemas.microsoft.com/office/powerpoint/2010/main" val="25325470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35</a:t>
            </a:fld>
            <a:endParaRPr lang="de-DE"/>
          </a:p>
        </p:txBody>
      </p:sp>
    </p:spTree>
    <p:extLst>
      <p:ext uri="{BB962C8B-B14F-4D97-AF65-F5344CB8AC3E}">
        <p14:creationId xmlns:p14="http://schemas.microsoft.com/office/powerpoint/2010/main" val="304646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1" i="0" dirty="0">
                <a:solidFill>
                  <a:srgbClr val="CCCCCC"/>
                </a:solidFill>
                <a:effectLst/>
                <a:highlight>
                  <a:srgbClr val="181818"/>
                </a:highlight>
                <a:latin typeface="Segoe WPC"/>
              </a:rPr>
              <a:t>DEMO RREPORT von der SAP: </a:t>
            </a:r>
            <a:r>
              <a:rPr lang="de-DE" dirty="0"/>
              <a:t>SALV_IDA_DISPLAY_CDS_SIMPLE</a:t>
            </a:r>
            <a:endParaRPr lang="de-DE" b="1" i="0" dirty="0">
              <a:solidFill>
                <a:srgbClr val="CCCCCC"/>
              </a:solidFill>
              <a:effectLst/>
              <a:highlight>
                <a:srgbClr val="181818"/>
              </a:highlight>
              <a:latin typeface="Segoe WPC"/>
            </a:endParaRPr>
          </a:p>
          <a:p>
            <a:pPr algn="l"/>
            <a:endParaRPr lang="de-DE" b="1" i="0" dirty="0">
              <a:solidFill>
                <a:srgbClr val="CCCCCC"/>
              </a:solidFill>
              <a:effectLst/>
              <a:highlight>
                <a:srgbClr val="181818"/>
              </a:highlight>
              <a:latin typeface="Segoe WPC"/>
            </a:endParaRPr>
          </a:p>
          <a:p>
            <a:pPr algn="l"/>
            <a:endParaRPr lang="de-DE" b="1" i="0" dirty="0">
              <a:solidFill>
                <a:srgbClr val="CCCCCC"/>
              </a:solidFill>
              <a:effectLst/>
              <a:highlight>
                <a:srgbClr val="181818"/>
              </a:highlight>
              <a:latin typeface="Segoe WPC"/>
            </a:endParaRPr>
          </a:p>
          <a:p>
            <a:pPr algn="l"/>
            <a:r>
              <a:rPr lang="de-DE" b="1" i="0" dirty="0">
                <a:solidFill>
                  <a:srgbClr val="CCCCCC"/>
                </a:solidFill>
                <a:effectLst/>
                <a:highlight>
                  <a:srgbClr val="181818"/>
                </a:highlight>
                <a:latin typeface="Segoe WPC"/>
              </a:rPr>
              <a:t>ALV IDA (ABAP List Viewer Integrated Data Access)</a:t>
            </a:r>
          </a:p>
          <a:p>
            <a:pPr algn="l">
              <a:buFont typeface="+mj-lt"/>
              <a:buAutoNum type="arabicPeriod"/>
            </a:pPr>
            <a:r>
              <a:rPr lang="de-DE" b="1" i="0" dirty="0">
                <a:solidFill>
                  <a:srgbClr val="CCCCCC"/>
                </a:solidFill>
                <a:effectLst/>
                <a:highlight>
                  <a:srgbClr val="181818"/>
                </a:highlight>
                <a:latin typeface="Segoe WPC"/>
              </a:rPr>
              <a:t>CDS View für ALV IDA vorbereiten:</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0" i="0" dirty="0">
                <a:solidFill>
                  <a:srgbClr val="CCCCCC"/>
                </a:solidFill>
                <a:effectLst/>
                <a:highlight>
                  <a:srgbClr val="181818"/>
                </a:highlight>
                <a:latin typeface="Segoe WPC"/>
              </a:rPr>
              <a:t>Stellen Sie sicher, dass Ihr CDS View für die Nutzung mit ALV IDA geeignet ist. Dies beinhaltet in der Regel die Definition von Schlüsselfeldern und die Nutzung von Aggregationsfunktionen, falls notwendig.</a:t>
            </a:r>
          </a:p>
          <a:p>
            <a:pPr algn="l">
              <a:buFont typeface="+mj-lt"/>
              <a:buAutoNum type="arabicPeriod"/>
            </a:pPr>
            <a:r>
              <a:rPr lang="de-DE" b="1" i="0" dirty="0">
                <a:solidFill>
                  <a:srgbClr val="CCCCCC"/>
                </a:solidFill>
                <a:effectLst/>
                <a:highlight>
                  <a:srgbClr val="181818"/>
                </a:highlight>
                <a:latin typeface="Segoe WPC"/>
              </a:rPr>
              <a:t>ABAP-Programm erstellen:</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0" i="0" dirty="0">
                <a:solidFill>
                  <a:srgbClr val="CCCCCC"/>
                </a:solidFill>
                <a:effectLst/>
                <a:highlight>
                  <a:srgbClr val="181818"/>
                </a:highlight>
                <a:latin typeface="Segoe WPC"/>
              </a:rPr>
              <a:t>Erstellen Sie ein ABAP-Programm, das den CDS View nutzt, um Daten für die Anzeige im ALV IDA vorzubereiten.</a:t>
            </a:r>
          </a:p>
          <a:p>
            <a:pPr algn="l">
              <a:buFont typeface="+mj-lt"/>
              <a:buAutoNum type="arabicPeriod"/>
            </a:pPr>
            <a:r>
              <a:rPr lang="de-DE" b="1" i="0" dirty="0">
                <a:solidFill>
                  <a:srgbClr val="CCCCCC"/>
                </a:solidFill>
                <a:effectLst/>
                <a:highlight>
                  <a:srgbClr val="181818"/>
                </a:highlight>
                <a:latin typeface="Segoe WPC"/>
              </a:rPr>
              <a:t>ALV IDA Factory nutzen:</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0" i="0" dirty="0">
                <a:solidFill>
                  <a:srgbClr val="CCCCCC"/>
                </a:solidFill>
                <a:effectLst/>
                <a:highlight>
                  <a:srgbClr val="181818"/>
                </a:highlight>
                <a:latin typeface="Segoe WPC"/>
              </a:rPr>
              <a:t>Verwenden Sie die ALV IDA Factory Methoden, um eine Instanz von ALV IDA zu erstellen und zu konfigurieren. Dies beinhaltet das Setzen des CDS Views als Datenquelle.</a:t>
            </a:r>
          </a:p>
          <a:p>
            <a:pPr algn="l">
              <a:buFont typeface="+mj-lt"/>
              <a:buAutoNum type="arabicPeriod"/>
            </a:pPr>
            <a:r>
              <a:rPr lang="de-DE" b="1" i="0" dirty="0">
                <a:solidFill>
                  <a:srgbClr val="CCCCCC"/>
                </a:solidFill>
                <a:effectLst/>
                <a:highlight>
                  <a:srgbClr val="181818"/>
                </a:highlight>
                <a:latin typeface="Segoe WPC"/>
              </a:rPr>
              <a:t>ALV IDA anzeigen:</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0" i="0" dirty="0">
                <a:solidFill>
                  <a:srgbClr val="CCCCCC"/>
                </a:solidFill>
                <a:effectLst/>
                <a:highlight>
                  <a:srgbClr val="181818"/>
                </a:highlight>
                <a:latin typeface="Segoe WPC"/>
              </a:rPr>
              <a:t>Rufen Sie die Anzeigemethode auf, um den ALV IDA auf dem Bildschirm anzuzeigen. Dies ermöglicht den Endbenutzern, die Daten zu sehen und zu interagieren, einschließlich Sortierung, Filterung und Navigation.</a:t>
            </a:r>
          </a:p>
          <a:p>
            <a:pPr algn="l"/>
            <a:r>
              <a:rPr lang="de-DE" b="1" i="0" dirty="0">
                <a:solidFill>
                  <a:srgbClr val="CCCCCC"/>
                </a:solidFill>
                <a:effectLst/>
                <a:highlight>
                  <a:srgbClr val="181818"/>
                </a:highlight>
                <a:latin typeface="Segoe WPC"/>
              </a:rPr>
              <a:t>Beispielcode für ALV IDA in ABAP</a:t>
            </a:r>
          </a:p>
          <a:p>
            <a:pPr algn="l"/>
            <a:r>
              <a:rPr lang="de-DE" b="0" i="0" dirty="0">
                <a:solidFill>
                  <a:srgbClr val="CCCCCC"/>
                </a:solidFill>
                <a:effectLst/>
                <a:highlight>
                  <a:srgbClr val="181818"/>
                </a:highlight>
                <a:latin typeface="Consolas" panose="020B0609020204030204" pitchFamily="49" charset="0"/>
              </a:rPr>
              <a:t>REPORT </a:t>
            </a:r>
            <a:r>
              <a:rPr lang="de-DE" b="0" i="0" dirty="0" err="1">
                <a:solidFill>
                  <a:srgbClr val="CCCCCC"/>
                </a:solidFill>
                <a:effectLst/>
                <a:highlight>
                  <a:srgbClr val="181818"/>
                </a:highlight>
                <a:latin typeface="Consolas" panose="020B0609020204030204" pitchFamily="49" charset="0"/>
              </a:rPr>
              <a:t>z_alv_ida_example</a:t>
            </a:r>
            <a:r>
              <a:rPr lang="de-DE" b="0" i="0" dirty="0">
                <a:solidFill>
                  <a:srgbClr val="CCCCCC"/>
                </a:solidFill>
                <a:effectLst/>
                <a:highlight>
                  <a:srgbClr val="181818"/>
                </a:highlight>
                <a:latin typeface="Consolas" panose="020B0609020204030204" pitchFamily="49" charset="0"/>
              </a:rPr>
              <a:t>.</a:t>
            </a:r>
          </a:p>
          <a:p>
            <a:pPr algn="l"/>
            <a:r>
              <a:rPr lang="de-DE" b="0" i="0" dirty="0">
                <a:solidFill>
                  <a:srgbClr val="CCCCCC"/>
                </a:solidFill>
                <a:effectLst/>
                <a:highlight>
                  <a:srgbClr val="181818"/>
                </a:highlight>
                <a:latin typeface="Consolas" panose="020B0609020204030204" pitchFamily="49" charset="0"/>
              </a:rPr>
              <a:t>DATA: </a:t>
            </a:r>
            <a:r>
              <a:rPr lang="de-DE" b="0" i="0" dirty="0" err="1">
                <a:solidFill>
                  <a:srgbClr val="CCCCCC"/>
                </a:solidFill>
                <a:effectLst/>
                <a:highlight>
                  <a:srgbClr val="181818"/>
                </a:highlight>
                <a:latin typeface="Consolas" panose="020B0609020204030204" pitchFamily="49" charset="0"/>
              </a:rPr>
              <a:t>lo_alv_ida</a:t>
            </a:r>
            <a:r>
              <a:rPr lang="de-DE" b="0" i="0" dirty="0">
                <a:solidFill>
                  <a:srgbClr val="CCCCCC"/>
                </a:solidFill>
                <a:effectLst/>
                <a:highlight>
                  <a:srgbClr val="181818"/>
                </a:highlight>
                <a:latin typeface="Consolas" panose="020B0609020204030204" pitchFamily="49" charset="0"/>
              </a:rPr>
              <a:t> TYPE REF TO </a:t>
            </a:r>
            <a:r>
              <a:rPr lang="de-DE" b="0" i="0" dirty="0" err="1">
                <a:solidFill>
                  <a:srgbClr val="CCCCCC"/>
                </a:solidFill>
                <a:effectLst/>
                <a:highlight>
                  <a:srgbClr val="181818"/>
                </a:highlight>
                <a:latin typeface="Consolas" panose="020B0609020204030204" pitchFamily="49" charset="0"/>
              </a:rPr>
              <a:t>cl_salv_gui_table_ida</a:t>
            </a:r>
            <a:r>
              <a:rPr lang="de-DE" b="0" i="0" dirty="0">
                <a:solidFill>
                  <a:srgbClr val="CCCCCC"/>
                </a:solidFill>
                <a:effectLst/>
                <a:highlight>
                  <a:srgbClr val="181818"/>
                </a:highlight>
                <a:latin typeface="Consolas" panose="020B0609020204030204" pitchFamily="49" charset="0"/>
              </a:rPr>
              <a:t>.</a:t>
            </a:r>
          </a:p>
          <a:p>
            <a:pPr algn="l"/>
            <a:r>
              <a:rPr lang="de-DE" b="0" i="0" dirty="0">
                <a:solidFill>
                  <a:srgbClr val="CCCCCC"/>
                </a:solidFill>
                <a:effectLst/>
                <a:highlight>
                  <a:srgbClr val="181818"/>
                </a:highlight>
                <a:latin typeface="Consolas" panose="020B0609020204030204" pitchFamily="49" charset="0"/>
              </a:rPr>
              <a:t>START-OF-SELECTION.</a:t>
            </a:r>
          </a:p>
          <a:p>
            <a:pPr algn="l"/>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cl_salv_gui_table_ida</a:t>
            </a:r>
            <a:r>
              <a:rPr lang="de-DE" b="0" i="0" dirty="0">
                <a:solidFill>
                  <a:srgbClr val="CCCCCC"/>
                </a:solidFill>
                <a:effectLst/>
                <a:highlight>
                  <a:srgbClr val="181818"/>
                </a:highlight>
                <a:latin typeface="Consolas" panose="020B0609020204030204" pitchFamily="49" charset="0"/>
              </a:rPr>
              <a:t>=&gt;</a:t>
            </a:r>
            <a:r>
              <a:rPr lang="de-DE" b="0" i="0" dirty="0" err="1">
                <a:solidFill>
                  <a:srgbClr val="CCCCCC"/>
                </a:solidFill>
                <a:effectLst/>
                <a:highlight>
                  <a:srgbClr val="181818"/>
                </a:highlight>
                <a:latin typeface="Consolas" panose="020B0609020204030204" pitchFamily="49" charset="0"/>
              </a:rPr>
              <a:t>create</a:t>
            </a:r>
            <a:r>
              <a:rPr lang="de-DE" b="0" i="0" dirty="0">
                <a:solidFill>
                  <a:srgbClr val="CCCCCC"/>
                </a:solidFill>
                <a:effectLst/>
                <a:highlight>
                  <a:srgbClr val="181818"/>
                </a:highlight>
                <a:latin typeface="Consolas" panose="020B0609020204030204" pitchFamily="49" charset="0"/>
              </a:rPr>
              <a:t>(</a:t>
            </a:r>
          </a:p>
          <a:p>
            <a:pPr algn="l"/>
            <a:r>
              <a:rPr lang="de-DE" b="0" i="0" dirty="0">
                <a:solidFill>
                  <a:srgbClr val="CCCCCC"/>
                </a:solidFill>
                <a:effectLst/>
                <a:highlight>
                  <a:srgbClr val="181818"/>
                </a:highlight>
                <a:latin typeface="Consolas" panose="020B0609020204030204" pitchFamily="49" charset="0"/>
              </a:rPr>
              <a:t>    EXPORTING</a:t>
            </a:r>
          </a:p>
          <a:p>
            <a:pPr algn="l"/>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iv_table_name</a:t>
            </a:r>
            <a:r>
              <a:rPr lang="de-DE" b="0" i="0" dirty="0">
                <a:solidFill>
                  <a:srgbClr val="CCCCCC"/>
                </a:solidFill>
                <a:effectLst/>
                <a:highlight>
                  <a:srgbClr val="181818"/>
                </a:highlight>
                <a:latin typeface="Consolas" panose="020B0609020204030204" pitchFamily="49" charset="0"/>
              </a:rPr>
              <a:t> = '</a:t>
            </a:r>
            <a:r>
              <a:rPr lang="de-DE" b="0" i="0" dirty="0" err="1">
                <a:solidFill>
                  <a:srgbClr val="CCCCCC"/>
                </a:solidFill>
                <a:effectLst/>
                <a:highlight>
                  <a:srgbClr val="181818"/>
                </a:highlight>
                <a:latin typeface="Consolas" panose="020B0609020204030204" pitchFamily="49" charset="0"/>
              </a:rPr>
              <a:t>Z_CountryViaTableFunction</a:t>
            </a:r>
            <a:r>
              <a:rPr lang="de-DE" b="0" i="0" dirty="0">
                <a:solidFill>
                  <a:srgbClr val="CCCCCC"/>
                </a:solidFill>
                <a:effectLst/>
                <a:highlight>
                  <a:srgbClr val="181818"/>
                </a:highlight>
                <a:latin typeface="Consolas" panose="020B0609020204030204" pitchFamily="49" charset="0"/>
              </a:rPr>
              <a:t>' " Name Ihres CDS Views</a:t>
            </a:r>
          </a:p>
          <a:p>
            <a:pPr algn="l"/>
            <a:r>
              <a:rPr lang="de-DE" b="0" i="0" dirty="0">
                <a:solidFill>
                  <a:srgbClr val="CCCCCC"/>
                </a:solidFill>
                <a:effectLst/>
                <a:highlight>
                  <a:srgbClr val="181818"/>
                </a:highlight>
                <a:latin typeface="Consolas" panose="020B0609020204030204" pitchFamily="49" charset="0"/>
              </a:rPr>
              <a:t>    RECEIVING</a:t>
            </a:r>
          </a:p>
          <a:p>
            <a:pPr algn="l"/>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ro_alv_ida</a:t>
            </a:r>
            <a:r>
              <a:rPr lang="de-DE" b="0" i="0" dirty="0">
                <a:solidFill>
                  <a:srgbClr val="CCCCCC"/>
                </a:solidFill>
                <a:effectLst/>
                <a:highlight>
                  <a:srgbClr val="181818"/>
                </a:highlight>
                <a:latin typeface="Consolas" panose="020B0609020204030204" pitchFamily="49" charset="0"/>
              </a:rPr>
              <a:t>    = </a:t>
            </a:r>
            <a:r>
              <a:rPr lang="de-DE" b="0" i="0" dirty="0" err="1">
                <a:solidFill>
                  <a:srgbClr val="CCCCCC"/>
                </a:solidFill>
                <a:effectLst/>
                <a:highlight>
                  <a:srgbClr val="181818"/>
                </a:highlight>
                <a:latin typeface="Consolas" panose="020B0609020204030204" pitchFamily="49" charset="0"/>
              </a:rPr>
              <a:t>lo_alv_ida</a:t>
            </a:r>
            <a:endParaRPr lang="de-DE" b="0" i="0" dirty="0">
              <a:solidFill>
                <a:srgbClr val="CCCCCC"/>
              </a:solidFill>
              <a:effectLst/>
              <a:highlight>
                <a:srgbClr val="181818"/>
              </a:highlight>
              <a:latin typeface="Consolas" panose="020B0609020204030204" pitchFamily="49" charset="0"/>
            </a:endParaRPr>
          </a:p>
          <a:p>
            <a:pPr algn="l"/>
            <a:r>
              <a:rPr lang="de-DE" b="0" i="0" dirty="0">
                <a:solidFill>
                  <a:srgbClr val="CCCCCC"/>
                </a:solidFill>
                <a:effectLst/>
                <a:highlight>
                  <a:srgbClr val="181818"/>
                </a:highlight>
                <a:latin typeface="Consolas" panose="020B0609020204030204" pitchFamily="49" charset="0"/>
              </a:rPr>
              <a:t>  ).</a:t>
            </a:r>
          </a:p>
          <a:p>
            <a:pPr algn="l"/>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lo_alv_ida</a:t>
            </a:r>
            <a:r>
              <a:rPr lang="de-DE" b="0" i="0" dirty="0">
                <a:solidFill>
                  <a:srgbClr val="CCCCCC"/>
                </a:solidFill>
                <a:effectLst/>
                <a:highlight>
                  <a:srgbClr val="181818"/>
                </a:highlight>
                <a:latin typeface="Consolas" panose="020B0609020204030204" pitchFamily="49" charset="0"/>
              </a:rPr>
              <a:t>-&gt;</a:t>
            </a:r>
            <a:r>
              <a:rPr lang="de-DE" b="0" i="0" dirty="0" err="1">
                <a:solidFill>
                  <a:srgbClr val="CCCCCC"/>
                </a:solidFill>
                <a:effectLst/>
                <a:highlight>
                  <a:srgbClr val="181818"/>
                </a:highlight>
                <a:latin typeface="Consolas" panose="020B0609020204030204" pitchFamily="49" charset="0"/>
              </a:rPr>
              <a:t>display</a:t>
            </a:r>
            <a:r>
              <a:rPr lang="de-DE" b="0" i="0" dirty="0">
                <a:solidFill>
                  <a:srgbClr val="CCCCCC"/>
                </a:solidFill>
                <a:effectLst/>
                <a:highlight>
                  <a:srgbClr val="181818"/>
                </a:highlight>
                <a:latin typeface="Consolas" panose="020B0609020204030204" pitchFamily="49" charset="0"/>
              </a:rPr>
              <a:t>( ).</a:t>
            </a:r>
          </a:p>
          <a:p>
            <a:pPr algn="l"/>
            <a:r>
              <a:rPr lang="de-DE" b="0" i="0" dirty="0">
                <a:solidFill>
                  <a:srgbClr val="CCCCCC"/>
                </a:solidFill>
                <a:effectLst/>
                <a:highlight>
                  <a:srgbClr val="181818"/>
                </a:highlight>
                <a:latin typeface="Segoe WPC"/>
              </a:rPr>
              <a:t>Dieses Beispiel zeigt, wie Sie ein einfaches ABAP-Programm erstellen, das ALV IDA verwendet, um Daten aus einem CDS View anzuzeigen. Beachten Sie, dass </a:t>
            </a:r>
            <a:r>
              <a:rPr lang="de-DE" b="0" i="0" dirty="0" err="1">
                <a:solidFill>
                  <a:srgbClr val="CCCCCC"/>
                </a:solidFill>
                <a:effectLst/>
                <a:highlight>
                  <a:srgbClr val="181818"/>
                </a:highlight>
                <a:latin typeface="Segoe WPC"/>
              </a:rPr>
              <a:t>Z_CountryViaTableFunction</a:t>
            </a:r>
            <a:r>
              <a:rPr lang="de-DE" b="0" i="0" dirty="0">
                <a:solidFill>
                  <a:srgbClr val="CCCCCC"/>
                </a:solidFill>
                <a:effectLst/>
                <a:highlight>
                  <a:srgbClr val="181818"/>
                </a:highlight>
                <a:latin typeface="Segoe WPC"/>
              </a:rPr>
              <a:t> durch den Namen Ihres spezifischen CDS Views ersetzt werden sollte.</a:t>
            </a:r>
          </a:p>
          <a:p>
            <a:endParaRPr lang="de-DE" dirty="0"/>
          </a:p>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36</a:t>
            </a:fld>
            <a:endParaRPr lang="de-DE"/>
          </a:p>
        </p:txBody>
      </p:sp>
    </p:spTree>
    <p:extLst>
      <p:ext uri="{BB962C8B-B14F-4D97-AF65-F5344CB8AC3E}">
        <p14:creationId xmlns:p14="http://schemas.microsoft.com/office/powerpoint/2010/main" val="42386245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37</a:t>
            </a:fld>
            <a:endParaRPr lang="de-DE"/>
          </a:p>
        </p:txBody>
      </p:sp>
    </p:spTree>
    <p:extLst>
      <p:ext uri="{BB962C8B-B14F-4D97-AF65-F5344CB8AC3E}">
        <p14:creationId xmlns:p14="http://schemas.microsoft.com/office/powerpoint/2010/main" val="32767789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a:t>ServDef</a:t>
            </a:r>
            <a:endParaRPr lang="en-US" dirty="0"/>
          </a:p>
          <a:p>
            <a:r>
              <a:rPr lang="en-US" dirty="0" err="1"/>
              <a:t>ServBind</a:t>
            </a:r>
            <a:r>
              <a:rPr lang="en-US" dirty="0"/>
              <a:t> </a:t>
            </a:r>
            <a:r>
              <a:rPr lang="en-US" dirty="0" err="1"/>
              <a:t>anlegen</a:t>
            </a:r>
            <a:br>
              <a:rPr lang="en-US" dirty="0"/>
            </a:br>
            <a:br>
              <a:rPr lang="en-US" dirty="0"/>
            </a:br>
            <a:r>
              <a:rPr lang="en-US" dirty="0"/>
              <a:t>@EndUserText.label: 'Product Display'</a:t>
            </a:r>
          </a:p>
          <a:p>
            <a:endParaRPr lang="en-US" dirty="0"/>
          </a:p>
          <a:p>
            <a:r>
              <a:rPr lang="en-US" dirty="0"/>
              <a:t>//@AbapCatalog.extensibility.extensible: true</a:t>
            </a:r>
          </a:p>
          <a:p>
            <a:endParaRPr lang="en-US" dirty="0"/>
          </a:p>
          <a:p>
            <a:r>
              <a:rPr lang="en-US" dirty="0"/>
              <a:t>define service </a:t>
            </a:r>
            <a:r>
              <a:rPr lang="en-US" dirty="0" err="1"/>
              <a:t>ZUI_Product_Display</a:t>
            </a:r>
            <a:r>
              <a:rPr lang="en-US" dirty="0"/>
              <a:t> {</a:t>
            </a:r>
          </a:p>
          <a:p>
            <a:endParaRPr lang="en-US" dirty="0"/>
          </a:p>
          <a:p>
            <a:r>
              <a:rPr lang="en-US" dirty="0"/>
              <a:t>  expose </a:t>
            </a:r>
            <a:r>
              <a:rPr lang="en-US" dirty="0" err="1"/>
              <a:t>ZC_Product</a:t>
            </a:r>
            <a:r>
              <a:rPr lang="en-US" dirty="0"/>
              <a:t>     as Product;</a:t>
            </a:r>
          </a:p>
          <a:p>
            <a:endParaRPr lang="en-US" dirty="0"/>
          </a:p>
          <a:p>
            <a:r>
              <a:rPr lang="en-US" dirty="0"/>
              <a:t>  expose </a:t>
            </a:r>
            <a:r>
              <a:rPr lang="en-US" dirty="0" err="1"/>
              <a:t>ZC_ProductText</a:t>
            </a:r>
            <a:r>
              <a:rPr lang="en-US" dirty="0"/>
              <a:t> as </a:t>
            </a:r>
            <a:r>
              <a:rPr lang="en-US" dirty="0" err="1"/>
              <a:t>ProductText</a:t>
            </a:r>
            <a:r>
              <a:rPr lang="en-US" dirty="0"/>
              <a:t>;</a:t>
            </a:r>
          </a:p>
          <a:p>
            <a:endParaRPr lang="en-US" dirty="0"/>
          </a:p>
          <a:p>
            <a:r>
              <a:rPr lang="en-US" dirty="0"/>
              <a:t>}</a:t>
            </a:r>
          </a:p>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38</a:t>
            </a:fld>
            <a:endParaRPr lang="de-DE"/>
          </a:p>
        </p:txBody>
      </p:sp>
    </p:spTree>
    <p:extLst>
      <p:ext uri="{BB962C8B-B14F-4D97-AF65-F5344CB8AC3E}">
        <p14:creationId xmlns:p14="http://schemas.microsoft.com/office/powerpoint/2010/main" val="19537952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Publish </a:t>
            </a:r>
            <a:r>
              <a:rPr lang="de-DE" dirty="0" err="1"/>
              <a:t>Odata</a:t>
            </a:r>
            <a:r>
              <a:rPr lang="de-DE" dirty="0"/>
              <a:t> über IWFND</a:t>
            </a:r>
          </a:p>
          <a:p>
            <a:r>
              <a:rPr lang="de-DE" dirty="0"/>
              <a:t>Preview</a:t>
            </a:r>
          </a:p>
          <a:p>
            <a:endParaRPr lang="de-DE" dirty="0"/>
          </a:p>
          <a:p>
            <a:r>
              <a:rPr lang="de-DE" dirty="0"/>
              <a:t>Service Definition in </a:t>
            </a:r>
            <a:r>
              <a:rPr lang="de-DE" dirty="0" err="1"/>
              <a:t>Eclipse</a:t>
            </a:r>
            <a:r>
              <a:rPr lang="de-DE" dirty="0"/>
              <a:t> anlegen</a:t>
            </a:r>
          </a:p>
          <a:p>
            <a:r>
              <a:rPr lang="de-DE" dirty="0"/>
              <a:t>Dann Service Binding in </a:t>
            </a:r>
            <a:r>
              <a:rPr lang="de-DE" dirty="0" err="1"/>
              <a:t>Eclipse</a:t>
            </a:r>
            <a:r>
              <a:rPr lang="de-DE" dirty="0"/>
              <a:t> anlegen und aktivieren.</a:t>
            </a:r>
          </a:p>
          <a:p>
            <a:r>
              <a:rPr lang="de-DE" dirty="0"/>
              <a:t>Das </a:t>
            </a:r>
            <a:r>
              <a:rPr lang="de-DE" dirty="0" err="1"/>
              <a:t>pubishen</a:t>
            </a:r>
            <a:r>
              <a:rPr lang="de-DE" dirty="0"/>
              <a:t> geht über /</a:t>
            </a:r>
            <a:r>
              <a:rPr lang="de-DE" sz="1200" dirty="0"/>
              <a:t>IWFND/V4_Admin</a:t>
            </a:r>
          </a:p>
          <a:p>
            <a:r>
              <a:rPr lang="de-DE" sz="1200" dirty="0"/>
              <a:t>Dort Servicegruppen publizieren</a:t>
            </a:r>
          </a:p>
          <a:p>
            <a:r>
              <a:rPr lang="de-DE" sz="1200" dirty="0"/>
              <a:t>LOCAL einschränken</a:t>
            </a:r>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39</a:t>
            </a:fld>
            <a:endParaRPr lang="de-DE"/>
          </a:p>
        </p:txBody>
      </p:sp>
    </p:spTree>
    <p:extLst>
      <p:ext uri="{BB962C8B-B14F-4D97-AF65-F5344CB8AC3E}">
        <p14:creationId xmlns:p14="http://schemas.microsoft.com/office/powerpoint/2010/main" val="16113266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mj-lt"/>
              <a:buAutoNum type="arabicPeriod"/>
            </a:pPr>
            <a:r>
              <a:rPr lang="de-DE" b="1" i="0" dirty="0">
                <a:solidFill>
                  <a:srgbClr val="CCCCCC"/>
                </a:solidFill>
                <a:effectLst/>
                <a:highlight>
                  <a:srgbClr val="181818"/>
                </a:highlight>
                <a:latin typeface="Segoe WPC"/>
              </a:rPr>
              <a:t>Verschiedene Konsumenten von CDS Views bzgl. der Annotationen:</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1" i="0" dirty="0">
                <a:solidFill>
                  <a:srgbClr val="CCCCCC"/>
                </a:solidFill>
                <a:effectLst/>
                <a:highlight>
                  <a:srgbClr val="181818"/>
                </a:highlight>
                <a:latin typeface="Segoe WPC"/>
              </a:rPr>
              <a:t>UI:</a:t>
            </a:r>
            <a:r>
              <a:rPr lang="de-DE" b="0" i="0" dirty="0">
                <a:solidFill>
                  <a:srgbClr val="CCCCCC"/>
                </a:solidFill>
                <a:effectLst/>
                <a:highlight>
                  <a:srgbClr val="181818"/>
                </a:highlight>
                <a:latin typeface="Segoe WPC"/>
              </a:rPr>
              <a:t> Für Fiori Apps sind UI-Annotationen wichtig, um die Darstellung in der Benutzeroberfläche zu steuern.</a:t>
            </a:r>
          </a:p>
          <a:p>
            <a:pPr marL="742950" lvl="1" indent="-285750" algn="l">
              <a:buFont typeface="+mj-lt"/>
              <a:buAutoNum type="arabicPeriod"/>
            </a:pPr>
            <a:r>
              <a:rPr lang="de-DE" b="1" i="0" dirty="0">
                <a:solidFill>
                  <a:srgbClr val="CCCCCC"/>
                </a:solidFill>
                <a:effectLst/>
                <a:highlight>
                  <a:srgbClr val="181818"/>
                </a:highlight>
                <a:latin typeface="Segoe WPC"/>
              </a:rPr>
              <a:t>Analytik:</a:t>
            </a:r>
            <a:r>
              <a:rPr lang="de-DE" b="0" i="0" dirty="0">
                <a:solidFill>
                  <a:srgbClr val="CCCCCC"/>
                </a:solidFill>
                <a:effectLst/>
                <a:highlight>
                  <a:srgbClr val="181818"/>
                </a:highlight>
                <a:latin typeface="Segoe WPC"/>
              </a:rPr>
              <a:t> Analytische Annotationen definieren, wie Daten in analytischen Tools wie SAP Analytics Cloud dargestellt werden.</a:t>
            </a:r>
          </a:p>
          <a:p>
            <a:pPr marL="742950" lvl="1" indent="-285750" algn="l">
              <a:buFont typeface="+mj-lt"/>
              <a:buAutoNum type="arabicPeriod"/>
            </a:pPr>
            <a:r>
              <a:rPr lang="de-DE" b="1" i="0" dirty="0" err="1">
                <a:solidFill>
                  <a:srgbClr val="CCCCCC"/>
                </a:solidFill>
                <a:effectLst/>
                <a:highlight>
                  <a:srgbClr val="181818"/>
                </a:highlight>
                <a:latin typeface="Segoe WPC"/>
              </a:rPr>
              <a:t>OData</a:t>
            </a:r>
            <a:r>
              <a:rPr lang="de-DE" b="1" i="0" dirty="0">
                <a:solidFill>
                  <a:srgbClr val="CCCCCC"/>
                </a:solidFill>
                <a:effectLst/>
                <a:highlight>
                  <a:srgbClr val="181818"/>
                </a:highlight>
                <a:latin typeface="Segoe WPC"/>
              </a:rPr>
              <a:t>:</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-Annotationen steuern die Exposition von CDS Views als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 Services.</a:t>
            </a:r>
          </a:p>
          <a:p>
            <a:pPr marL="742950" lvl="1" indent="-285750" algn="l">
              <a:buFont typeface="+mj-lt"/>
              <a:buAutoNum type="arabicPeriod"/>
            </a:pPr>
            <a:r>
              <a:rPr lang="de-DE" b="1" i="0" dirty="0">
                <a:solidFill>
                  <a:srgbClr val="CCCCCC"/>
                </a:solidFill>
                <a:effectLst/>
                <a:highlight>
                  <a:srgbClr val="181818"/>
                </a:highlight>
                <a:latin typeface="Segoe WPC"/>
              </a:rPr>
              <a:t>Beachten:</a:t>
            </a:r>
            <a:r>
              <a:rPr lang="de-DE" b="0" i="0" dirty="0">
                <a:solidFill>
                  <a:srgbClr val="CCCCCC"/>
                </a:solidFill>
                <a:effectLst/>
                <a:highlight>
                  <a:srgbClr val="181818"/>
                </a:highlight>
                <a:latin typeface="Segoe WPC"/>
              </a:rPr>
              <a:t> Die spezifischen Anforderungen des Konsumenten, um die richtigen Annotationen für den jeweiligen Anwendungsfall zu wählen.</a:t>
            </a:r>
          </a:p>
          <a:p>
            <a:pPr algn="l">
              <a:buFont typeface="+mj-lt"/>
              <a:buAutoNum type="arabicPeriod"/>
            </a:pPr>
            <a:r>
              <a:rPr lang="de-DE" b="1" i="0" dirty="0">
                <a:solidFill>
                  <a:srgbClr val="CCCCCC"/>
                </a:solidFill>
                <a:effectLst/>
                <a:highlight>
                  <a:srgbClr val="181818"/>
                </a:highlight>
                <a:latin typeface="Segoe WPC"/>
              </a:rPr>
              <a:t>Übersetzung von Texten für Endbenutzer:</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0" i="0" dirty="0">
                <a:solidFill>
                  <a:srgbClr val="CCCCCC"/>
                </a:solidFill>
                <a:effectLst/>
                <a:highlight>
                  <a:srgbClr val="181818"/>
                </a:highlight>
                <a:latin typeface="Segoe WPC"/>
              </a:rPr>
              <a:t>Verwendung des I18N-Mechanismus (</a:t>
            </a:r>
            <a:r>
              <a:rPr lang="de-DE" b="0" i="0" dirty="0" err="1">
                <a:solidFill>
                  <a:srgbClr val="CCCCCC"/>
                </a:solidFill>
                <a:effectLst/>
                <a:highlight>
                  <a:srgbClr val="181818"/>
                </a:highlight>
                <a:latin typeface="Segoe WPC"/>
              </a:rPr>
              <a:t>Internationalization</a:t>
            </a:r>
            <a:r>
              <a:rPr lang="de-DE" b="0" i="0" dirty="0">
                <a:solidFill>
                  <a:srgbClr val="CCCCCC"/>
                </a:solidFill>
                <a:effectLst/>
                <a:highlight>
                  <a:srgbClr val="181818"/>
                </a:highlight>
                <a:latin typeface="Segoe WPC"/>
              </a:rPr>
              <a:t>) in SAP Fiori für UI-Texte.</a:t>
            </a:r>
          </a:p>
          <a:p>
            <a:pPr marL="742950" lvl="1" indent="-285750" algn="l">
              <a:buFont typeface="+mj-lt"/>
              <a:buAutoNum type="arabicPeriod"/>
            </a:pPr>
            <a:r>
              <a:rPr lang="de-DE" b="0" i="0" dirty="0">
                <a:solidFill>
                  <a:srgbClr val="CCCCCC"/>
                </a:solidFill>
                <a:effectLst/>
                <a:highlight>
                  <a:srgbClr val="181818"/>
                </a:highlight>
                <a:latin typeface="Segoe WPC"/>
              </a:rPr>
              <a:t>Für CDS Views können Textelemente in einem separaten Text-View definiert und über Annotationen mit dem Haupt-View verknüpft werden.</a:t>
            </a:r>
          </a:p>
          <a:p>
            <a:pPr marL="742950" lvl="1" indent="-285750" algn="l">
              <a:buFont typeface="+mj-lt"/>
              <a:buAutoNum type="arabicPeriod"/>
            </a:pPr>
            <a:r>
              <a:rPr lang="de-DE" b="0" i="0" dirty="0">
                <a:solidFill>
                  <a:srgbClr val="CCCCCC"/>
                </a:solidFill>
                <a:effectLst/>
                <a:highlight>
                  <a:srgbClr val="181818"/>
                </a:highlight>
                <a:latin typeface="Segoe WPC"/>
              </a:rPr>
              <a:t>SAP Translation Hub oder SE63 für die Übersetzung von Texten.</a:t>
            </a:r>
          </a:p>
          <a:p>
            <a:pPr algn="l">
              <a:buFont typeface="+mj-lt"/>
              <a:buAutoNum type="arabicPeriod"/>
            </a:pPr>
            <a:r>
              <a:rPr lang="de-DE" b="1" i="0" dirty="0">
                <a:solidFill>
                  <a:srgbClr val="CCCCCC"/>
                </a:solidFill>
                <a:effectLst/>
                <a:highlight>
                  <a:srgbClr val="181818"/>
                </a:highlight>
                <a:latin typeface="Segoe WPC"/>
              </a:rPr>
              <a:t>Objekte für AMDP / Tabellenfunktionen:</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1" i="0" dirty="0">
                <a:solidFill>
                  <a:srgbClr val="CCCCCC"/>
                </a:solidFill>
                <a:effectLst/>
                <a:highlight>
                  <a:srgbClr val="181818"/>
                </a:highlight>
                <a:latin typeface="Segoe WPC"/>
              </a:rPr>
              <a:t>AMDP-Klasse:</a:t>
            </a:r>
            <a:r>
              <a:rPr lang="de-DE" b="0" i="0" dirty="0">
                <a:solidFill>
                  <a:srgbClr val="CCCCCC"/>
                </a:solidFill>
                <a:effectLst/>
                <a:highlight>
                  <a:srgbClr val="181818"/>
                </a:highlight>
                <a:latin typeface="Segoe WPC"/>
              </a:rPr>
              <a:t> Eine ABAP-Klasse, die mit der Annotation @AbapCatalog.sqlScriptName markiert ist.</a:t>
            </a:r>
          </a:p>
          <a:p>
            <a:pPr marL="742950" lvl="1" indent="-285750" algn="l">
              <a:buFont typeface="+mj-lt"/>
              <a:buAutoNum type="arabicPeriod"/>
            </a:pPr>
            <a:r>
              <a:rPr lang="de-DE" b="1" i="0" dirty="0">
                <a:solidFill>
                  <a:srgbClr val="CCCCCC"/>
                </a:solidFill>
                <a:effectLst/>
                <a:highlight>
                  <a:srgbClr val="181818"/>
                </a:highlight>
                <a:latin typeface="Segoe WPC"/>
              </a:rPr>
              <a:t>Tabellenfunktion:</a:t>
            </a:r>
            <a:r>
              <a:rPr lang="de-DE" b="0" i="0" dirty="0">
                <a:solidFill>
                  <a:srgbClr val="CCCCCC"/>
                </a:solidFill>
                <a:effectLst/>
                <a:highlight>
                  <a:srgbClr val="181818"/>
                </a:highlight>
                <a:latin typeface="Segoe WPC"/>
              </a:rPr>
              <a:t> Innerhalb der AMDP-Klasse definierte Methode mit der Annotation @EndUserText.label und spezifischen </a:t>
            </a:r>
            <a:r>
              <a:rPr lang="de-DE" b="0" i="0" dirty="0" err="1">
                <a:solidFill>
                  <a:srgbClr val="CCCCCC"/>
                </a:solidFill>
                <a:effectLst/>
                <a:highlight>
                  <a:srgbClr val="181818"/>
                </a:highlight>
                <a:latin typeface="Segoe WPC"/>
              </a:rPr>
              <a:t>SQLScript</a:t>
            </a:r>
            <a:r>
              <a:rPr lang="de-DE" b="0" i="0" dirty="0">
                <a:solidFill>
                  <a:srgbClr val="CCCCCC"/>
                </a:solidFill>
                <a:effectLst/>
                <a:highlight>
                  <a:srgbClr val="181818"/>
                </a:highlight>
                <a:latin typeface="Segoe WPC"/>
              </a:rPr>
              <a:t>-Anweisungen für die Tabellenfunktion.</a:t>
            </a:r>
          </a:p>
          <a:p>
            <a:pPr algn="l">
              <a:buFont typeface="+mj-lt"/>
              <a:buAutoNum type="arabicPeriod"/>
            </a:pPr>
            <a:r>
              <a:rPr lang="de-DE" b="1" i="0" dirty="0">
                <a:solidFill>
                  <a:srgbClr val="CCCCCC"/>
                </a:solidFill>
                <a:effectLst/>
                <a:highlight>
                  <a:srgbClr val="181818"/>
                </a:highlight>
                <a:latin typeface="Segoe WPC"/>
              </a:rPr>
              <a:t>Erweiterungskategorien für CDS Views:</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1" i="0" dirty="0">
                <a:solidFill>
                  <a:srgbClr val="CCCCCC"/>
                </a:solidFill>
                <a:effectLst/>
                <a:highlight>
                  <a:srgbClr val="181818"/>
                </a:highlight>
                <a:latin typeface="Segoe WPC"/>
              </a:rPr>
              <a:t>Erweiterbarkeit durch Annotationen:</a:t>
            </a:r>
            <a:r>
              <a:rPr lang="de-DE" b="0" i="0" dirty="0">
                <a:solidFill>
                  <a:srgbClr val="CCCCCC"/>
                </a:solidFill>
                <a:effectLst/>
                <a:highlight>
                  <a:srgbClr val="181818"/>
                </a:highlight>
                <a:latin typeface="Segoe WPC"/>
              </a:rPr>
              <a:t> Ermöglicht das Hinzufügen von Metadaten ohne Änderung der Logik.</a:t>
            </a:r>
          </a:p>
          <a:p>
            <a:pPr marL="742950" lvl="1" indent="-285750" algn="l">
              <a:buFont typeface="+mj-lt"/>
              <a:buAutoNum type="arabicPeriod"/>
            </a:pPr>
            <a:r>
              <a:rPr lang="de-DE" b="1" i="0" dirty="0">
                <a:solidFill>
                  <a:srgbClr val="CCCCCC"/>
                </a:solidFill>
                <a:effectLst/>
                <a:highlight>
                  <a:srgbClr val="181818"/>
                </a:highlight>
                <a:latin typeface="Segoe WPC"/>
              </a:rPr>
              <a:t>CDS View Erweiterungen:</a:t>
            </a:r>
            <a:r>
              <a:rPr lang="de-DE" b="0" i="0" dirty="0">
                <a:solidFill>
                  <a:srgbClr val="CCCCCC"/>
                </a:solidFill>
                <a:effectLst/>
                <a:highlight>
                  <a:srgbClr val="181818"/>
                </a:highlight>
                <a:latin typeface="Segoe WPC"/>
              </a:rPr>
              <a:t> Spezifische Erweiterungs-Views, die es ermöglichen, Felder hinzuzufügen oder zu überschreiben.</a:t>
            </a:r>
          </a:p>
          <a:p>
            <a:pPr marL="742950" lvl="1" indent="-285750" algn="l">
              <a:buFont typeface="+mj-lt"/>
              <a:buAutoNum type="arabicPeriod"/>
            </a:pPr>
            <a:r>
              <a:rPr lang="de-DE" b="1" i="0" dirty="0" err="1">
                <a:solidFill>
                  <a:srgbClr val="CCCCCC"/>
                </a:solidFill>
                <a:effectLst/>
                <a:highlight>
                  <a:srgbClr val="181818"/>
                </a:highlight>
                <a:latin typeface="Segoe WPC"/>
              </a:rPr>
              <a:t>BAdI</a:t>
            </a:r>
            <a:r>
              <a:rPr lang="de-DE" b="1" i="0" dirty="0">
                <a:solidFill>
                  <a:srgbClr val="CCCCCC"/>
                </a:solidFill>
                <a:effectLst/>
                <a:highlight>
                  <a:srgbClr val="181818"/>
                </a:highlight>
                <a:latin typeface="Segoe WPC"/>
              </a:rPr>
              <a:t>-Implementierungen:</a:t>
            </a:r>
            <a:r>
              <a:rPr lang="de-DE" b="0" i="0" dirty="0">
                <a:solidFill>
                  <a:srgbClr val="CCCCCC"/>
                </a:solidFill>
                <a:effectLst/>
                <a:highlight>
                  <a:srgbClr val="181818"/>
                </a:highlight>
                <a:latin typeface="Segoe WPC"/>
              </a:rPr>
              <a:t> Für komplexere Logikerweiterungen oder Anpassungen.</a:t>
            </a:r>
          </a:p>
          <a:p>
            <a:pPr algn="l">
              <a:buFont typeface="+mj-lt"/>
              <a:buAutoNum type="arabicPeriod"/>
            </a:pPr>
            <a:r>
              <a:rPr lang="de-DE" b="1" i="0" dirty="0">
                <a:solidFill>
                  <a:srgbClr val="CCCCCC"/>
                </a:solidFill>
                <a:effectLst/>
                <a:highlight>
                  <a:srgbClr val="181818"/>
                </a:highlight>
                <a:latin typeface="Segoe WPC"/>
              </a:rPr>
              <a:t>SAP Transaktion für das FIORI Launchpad:</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0" i="0" dirty="0">
                <a:solidFill>
                  <a:srgbClr val="CCCCCC"/>
                </a:solidFill>
                <a:effectLst/>
                <a:highlight>
                  <a:srgbClr val="181818"/>
                </a:highlight>
                <a:latin typeface="Segoe WPC"/>
              </a:rPr>
              <a:t>/UI2/FLP für den Fiori Launchpad Designer, um </a:t>
            </a:r>
            <a:r>
              <a:rPr lang="de-DE" b="0" i="0" dirty="0" err="1">
                <a:solidFill>
                  <a:srgbClr val="CCCCCC"/>
                </a:solidFill>
                <a:effectLst/>
                <a:highlight>
                  <a:srgbClr val="181818"/>
                </a:highlight>
                <a:latin typeface="Segoe WPC"/>
              </a:rPr>
              <a:t>Tiles</a:t>
            </a:r>
            <a:r>
              <a:rPr lang="de-DE" b="0" i="0" dirty="0">
                <a:solidFill>
                  <a:srgbClr val="CCCCCC"/>
                </a:solidFill>
                <a:effectLst/>
                <a:highlight>
                  <a:srgbClr val="181818"/>
                </a:highlight>
                <a:latin typeface="Segoe WPC"/>
              </a:rPr>
              <a:t> und Kataloge zu verwalten.</a:t>
            </a:r>
          </a:p>
          <a:p>
            <a:pPr algn="l">
              <a:buFont typeface="+mj-lt"/>
              <a:buAutoNum type="arabicPeriod"/>
            </a:pPr>
            <a:r>
              <a:rPr lang="de-DE" b="1" i="0" dirty="0">
                <a:solidFill>
                  <a:srgbClr val="CCCCCC"/>
                </a:solidFill>
                <a:effectLst/>
                <a:highlight>
                  <a:srgbClr val="181818"/>
                </a:highlight>
                <a:latin typeface="Segoe WPC"/>
              </a:rPr>
              <a:t>SAP Transaktion, um einen </a:t>
            </a:r>
            <a:r>
              <a:rPr lang="de-DE" b="1" i="0" dirty="0" err="1">
                <a:solidFill>
                  <a:srgbClr val="CCCCCC"/>
                </a:solidFill>
                <a:effectLst/>
                <a:highlight>
                  <a:srgbClr val="181818"/>
                </a:highlight>
                <a:latin typeface="Segoe WPC"/>
              </a:rPr>
              <a:t>OData</a:t>
            </a:r>
            <a:r>
              <a:rPr lang="de-DE" b="1" i="0" dirty="0">
                <a:solidFill>
                  <a:srgbClr val="CCCCCC"/>
                </a:solidFill>
                <a:effectLst/>
                <a:highlight>
                  <a:srgbClr val="181818"/>
                </a:highlight>
                <a:latin typeface="Segoe WPC"/>
              </a:rPr>
              <a:t> Service zu veröffentlichen:</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0" i="0" dirty="0">
                <a:solidFill>
                  <a:srgbClr val="CCCCCC"/>
                </a:solidFill>
                <a:effectLst/>
                <a:highlight>
                  <a:srgbClr val="181818"/>
                </a:highlight>
                <a:latin typeface="Segoe WPC"/>
              </a:rPr>
              <a:t>/IWFND/MAINT_SERVICE für das Hinzufügen und Verwalten von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 Services im SAP Gateway.</a:t>
            </a:r>
          </a:p>
          <a:p>
            <a:pPr algn="l">
              <a:buFont typeface="+mj-lt"/>
              <a:buAutoNum type="arabicPeriod"/>
            </a:pPr>
            <a:r>
              <a:rPr lang="de-DE" b="1" i="0" dirty="0">
                <a:solidFill>
                  <a:srgbClr val="CCCCCC"/>
                </a:solidFill>
                <a:effectLst/>
                <a:highlight>
                  <a:srgbClr val="181818"/>
                </a:highlight>
                <a:latin typeface="Segoe WPC"/>
              </a:rPr>
              <a:t>Mindestobjekte für ein </a:t>
            </a:r>
            <a:r>
              <a:rPr lang="de-DE" b="1" i="0" dirty="0" err="1">
                <a:solidFill>
                  <a:srgbClr val="CCCCCC"/>
                </a:solidFill>
                <a:effectLst/>
                <a:highlight>
                  <a:srgbClr val="181818"/>
                </a:highlight>
                <a:latin typeface="Segoe WPC"/>
              </a:rPr>
              <a:t>OData</a:t>
            </a:r>
            <a:r>
              <a:rPr lang="de-DE" b="1" i="0" dirty="0">
                <a:solidFill>
                  <a:srgbClr val="CCCCCC"/>
                </a:solidFill>
                <a:effectLst/>
                <a:highlight>
                  <a:srgbClr val="181818"/>
                </a:highlight>
                <a:latin typeface="Segoe WPC"/>
              </a:rPr>
              <a:t> Service:</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1" i="0" dirty="0">
                <a:solidFill>
                  <a:srgbClr val="CCCCCC"/>
                </a:solidFill>
                <a:effectLst/>
                <a:highlight>
                  <a:srgbClr val="181818"/>
                </a:highlight>
                <a:latin typeface="Segoe WPC"/>
              </a:rPr>
              <a:t>Data Model:</a:t>
            </a:r>
            <a:r>
              <a:rPr lang="de-DE" b="0" i="0" dirty="0">
                <a:solidFill>
                  <a:srgbClr val="CCCCCC"/>
                </a:solidFill>
                <a:effectLst/>
                <a:highlight>
                  <a:srgbClr val="181818"/>
                </a:highlight>
                <a:latin typeface="Segoe WPC"/>
              </a:rPr>
              <a:t> Definiert die Struktur der Daten (oft als CDS View).</a:t>
            </a:r>
          </a:p>
          <a:p>
            <a:pPr marL="742950" lvl="1" indent="-285750" algn="l">
              <a:buFont typeface="+mj-lt"/>
              <a:buAutoNum type="arabicPeriod"/>
            </a:pPr>
            <a:r>
              <a:rPr lang="de-DE" b="1" i="0" dirty="0">
                <a:solidFill>
                  <a:srgbClr val="CCCCCC"/>
                </a:solidFill>
                <a:effectLst/>
                <a:highlight>
                  <a:srgbClr val="181818"/>
                </a:highlight>
                <a:latin typeface="Segoe WPC"/>
              </a:rPr>
              <a:t>Service Definition:</a:t>
            </a:r>
            <a:r>
              <a:rPr lang="de-DE" b="0" i="0" dirty="0">
                <a:solidFill>
                  <a:srgbClr val="CCCCCC"/>
                </a:solidFill>
                <a:effectLst/>
                <a:highlight>
                  <a:srgbClr val="181818"/>
                </a:highlight>
                <a:latin typeface="Segoe WPC"/>
              </a:rPr>
              <a:t> Spezifiziert den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 Service.</a:t>
            </a:r>
          </a:p>
          <a:p>
            <a:pPr marL="742950" lvl="1" indent="-285750" algn="l">
              <a:buFont typeface="+mj-lt"/>
              <a:buAutoNum type="arabicPeriod"/>
            </a:pPr>
            <a:r>
              <a:rPr lang="de-DE" b="1" i="0" dirty="0">
                <a:solidFill>
                  <a:srgbClr val="CCCCCC"/>
                </a:solidFill>
                <a:effectLst/>
                <a:highlight>
                  <a:srgbClr val="181818"/>
                </a:highlight>
                <a:latin typeface="Segoe WPC"/>
              </a:rPr>
              <a:t>Service Binding:</a:t>
            </a:r>
            <a:r>
              <a:rPr lang="de-DE" b="0" i="0" dirty="0">
                <a:solidFill>
                  <a:srgbClr val="CCCCCC"/>
                </a:solidFill>
                <a:effectLst/>
                <a:highlight>
                  <a:srgbClr val="181818"/>
                </a:highlight>
                <a:latin typeface="Segoe WPC"/>
              </a:rPr>
              <a:t> Verknüpft den Service mit dem Data Model.</a:t>
            </a:r>
          </a:p>
          <a:p>
            <a:pPr marL="742950" lvl="1" indent="-285750" algn="l">
              <a:buFont typeface="+mj-lt"/>
              <a:buAutoNum type="arabicPeriod"/>
            </a:pPr>
            <a:r>
              <a:rPr lang="de-DE" b="1" i="0" dirty="0">
                <a:solidFill>
                  <a:srgbClr val="CCCCCC"/>
                </a:solidFill>
                <a:effectLst/>
                <a:highlight>
                  <a:srgbClr val="181818"/>
                </a:highlight>
                <a:latin typeface="Segoe WPC"/>
              </a:rPr>
              <a:t>Service Implementation:</a:t>
            </a:r>
            <a:r>
              <a:rPr lang="de-DE" b="0" i="0" dirty="0">
                <a:solidFill>
                  <a:srgbClr val="CCCCCC"/>
                </a:solidFill>
                <a:effectLst/>
                <a:highlight>
                  <a:srgbClr val="181818"/>
                </a:highlight>
                <a:latin typeface="Segoe WPC"/>
              </a:rPr>
              <a:t> Logik zur Handhabung von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 Anfragen.</a:t>
            </a:r>
          </a:p>
          <a:p>
            <a:pPr algn="l">
              <a:buFont typeface="+mj-lt"/>
              <a:buAutoNum type="arabicPeriod"/>
            </a:pPr>
            <a:r>
              <a:rPr lang="de-DE" b="1" i="0" dirty="0">
                <a:solidFill>
                  <a:srgbClr val="CCCCCC"/>
                </a:solidFill>
                <a:effectLst/>
                <a:highlight>
                  <a:srgbClr val="181818"/>
                </a:highlight>
                <a:latin typeface="Segoe WPC"/>
              </a:rPr>
              <a:t>Grundaufbau für Analytical </a:t>
            </a:r>
            <a:r>
              <a:rPr lang="de-DE" b="1" i="0" dirty="0" err="1">
                <a:solidFill>
                  <a:srgbClr val="CCCCCC"/>
                </a:solidFill>
                <a:effectLst/>
                <a:highlight>
                  <a:srgbClr val="181818"/>
                </a:highlight>
                <a:latin typeface="Segoe WPC"/>
              </a:rPr>
              <a:t>Queries</a:t>
            </a:r>
            <a:r>
              <a:rPr lang="de-DE" b="1" i="0" dirty="0">
                <a:solidFill>
                  <a:srgbClr val="CCCCCC"/>
                </a:solidFill>
                <a:effectLst/>
                <a:highlight>
                  <a:srgbClr val="181818"/>
                </a:highlight>
                <a:latin typeface="Segoe WPC"/>
              </a:rPr>
              <a:t>:</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1" i="0" dirty="0">
                <a:solidFill>
                  <a:srgbClr val="CCCCCC"/>
                </a:solidFill>
                <a:effectLst/>
                <a:highlight>
                  <a:srgbClr val="181818"/>
                </a:highlight>
                <a:latin typeface="Segoe WPC"/>
              </a:rPr>
              <a:t>Data Source:</a:t>
            </a:r>
            <a:r>
              <a:rPr lang="de-DE" b="0" i="0" dirty="0">
                <a:solidFill>
                  <a:srgbClr val="CCCCCC"/>
                </a:solidFill>
                <a:effectLst/>
                <a:highlight>
                  <a:srgbClr val="181818"/>
                </a:highlight>
                <a:latin typeface="Segoe WPC"/>
              </a:rPr>
              <a:t> Grundlegende Datenquelle, oft ein CDS View.</a:t>
            </a:r>
          </a:p>
          <a:p>
            <a:pPr marL="742950" lvl="1" indent="-285750" algn="l">
              <a:buFont typeface="+mj-lt"/>
              <a:buAutoNum type="arabicPeriod"/>
            </a:pPr>
            <a:r>
              <a:rPr lang="de-DE" b="1" i="0" dirty="0">
                <a:solidFill>
                  <a:srgbClr val="CCCCCC"/>
                </a:solidFill>
                <a:effectLst/>
                <a:highlight>
                  <a:srgbClr val="181818"/>
                </a:highlight>
                <a:latin typeface="Segoe WPC"/>
              </a:rPr>
              <a:t>Aggregation:</a:t>
            </a:r>
            <a:r>
              <a:rPr lang="de-DE" b="0" i="0" dirty="0">
                <a:solidFill>
                  <a:srgbClr val="CCCCCC"/>
                </a:solidFill>
                <a:effectLst/>
                <a:highlight>
                  <a:srgbClr val="181818"/>
                </a:highlight>
                <a:latin typeface="Segoe WPC"/>
              </a:rPr>
              <a:t> Definition von Aggregationsregeln für die Daten.</a:t>
            </a:r>
          </a:p>
          <a:p>
            <a:pPr marL="742950" lvl="1" indent="-285750" algn="l">
              <a:buFont typeface="+mj-lt"/>
              <a:buAutoNum type="arabicPeriod"/>
            </a:pPr>
            <a:r>
              <a:rPr lang="de-DE" b="1" i="0" dirty="0">
                <a:solidFill>
                  <a:srgbClr val="CCCCCC"/>
                </a:solidFill>
                <a:effectLst/>
                <a:highlight>
                  <a:srgbClr val="181818"/>
                </a:highlight>
                <a:latin typeface="Segoe WPC"/>
              </a:rPr>
              <a:t>Dimensionen:</a:t>
            </a:r>
            <a:r>
              <a:rPr lang="de-DE" b="0" i="0" dirty="0">
                <a:solidFill>
                  <a:srgbClr val="CCCCCC"/>
                </a:solidFill>
                <a:effectLst/>
                <a:highlight>
                  <a:srgbClr val="181818"/>
                </a:highlight>
                <a:latin typeface="Segoe WPC"/>
              </a:rPr>
              <a:t> Felder, die als Dimensionen fungieren.</a:t>
            </a:r>
          </a:p>
          <a:p>
            <a:pPr marL="742950" lvl="1" indent="-285750" algn="l">
              <a:buFont typeface="+mj-lt"/>
              <a:buAutoNum type="arabicPeriod"/>
            </a:pPr>
            <a:r>
              <a:rPr lang="de-DE" b="1" i="0" dirty="0">
                <a:solidFill>
                  <a:srgbClr val="CCCCCC"/>
                </a:solidFill>
                <a:effectLst/>
                <a:highlight>
                  <a:srgbClr val="181818"/>
                </a:highlight>
                <a:latin typeface="Segoe WPC"/>
              </a:rPr>
              <a:t>Kennzahlen:</a:t>
            </a:r>
            <a:r>
              <a:rPr lang="de-DE" b="0" i="0" dirty="0">
                <a:solidFill>
                  <a:srgbClr val="CCCCCC"/>
                </a:solidFill>
                <a:effectLst/>
                <a:highlight>
                  <a:srgbClr val="181818"/>
                </a:highlight>
                <a:latin typeface="Segoe WPC"/>
              </a:rPr>
              <a:t> Berechnete Felder, die als Kennzahlen dienen.</a:t>
            </a:r>
          </a:p>
          <a:p>
            <a:pPr algn="l">
              <a:buFont typeface="+mj-lt"/>
              <a:buAutoNum type="arabicPeriod"/>
            </a:pPr>
            <a:r>
              <a:rPr lang="de-DE" b="1" i="0" dirty="0">
                <a:solidFill>
                  <a:srgbClr val="CCCCCC"/>
                </a:solidFill>
                <a:effectLst/>
                <a:highlight>
                  <a:srgbClr val="181818"/>
                </a:highlight>
                <a:latin typeface="Segoe WPC"/>
              </a:rPr>
              <a:t>Reihenfolge der Felder in einer Analytical Query:</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0" i="0" dirty="0">
                <a:solidFill>
                  <a:srgbClr val="CCCCCC"/>
                </a:solidFill>
                <a:effectLst/>
                <a:highlight>
                  <a:srgbClr val="181818"/>
                </a:highlight>
                <a:latin typeface="Segoe WPC"/>
              </a:rPr>
              <a:t>Durch die Definition in der CDS View.</a:t>
            </a:r>
          </a:p>
          <a:p>
            <a:pPr marL="742950" lvl="1" indent="-285750" algn="l">
              <a:buFont typeface="+mj-lt"/>
              <a:buAutoNum type="arabicPeriod"/>
            </a:pPr>
            <a:r>
              <a:rPr lang="de-DE" b="0" i="0" dirty="0">
                <a:solidFill>
                  <a:srgbClr val="CCCCCC"/>
                </a:solidFill>
                <a:effectLst/>
                <a:highlight>
                  <a:srgbClr val="181818"/>
                </a:highlight>
                <a:latin typeface="Segoe WPC"/>
              </a:rPr>
              <a:t>Annotationen können verwendet werden, um die Reihenfolge für die Darstellung in analytischen Anwendungen zu steuern.</a:t>
            </a:r>
          </a:p>
          <a:p>
            <a:pPr marL="742950" lvl="1" indent="-285750" algn="l">
              <a:buFont typeface="+mj-lt"/>
              <a:buAutoNum type="arabicPeriod"/>
            </a:pPr>
            <a:r>
              <a:rPr lang="de-DE" b="0" i="0" dirty="0">
                <a:solidFill>
                  <a:srgbClr val="CCCCCC"/>
                </a:solidFill>
                <a:effectLst/>
                <a:highlight>
                  <a:srgbClr val="181818"/>
                </a:highlight>
                <a:latin typeface="Segoe WPC"/>
              </a:rPr>
              <a:t>In der Praxis oft durch die Anforderungen der Endbenutzer oder spezifische Analyseziele bestimmt.</a:t>
            </a:r>
          </a:p>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40</a:t>
            </a:fld>
            <a:endParaRPr lang="de-DE"/>
          </a:p>
        </p:txBody>
      </p:sp>
    </p:spTree>
    <p:extLst>
      <p:ext uri="{BB962C8B-B14F-4D97-AF65-F5344CB8AC3E}">
        <p14:creationId xmlns:p14="http://schemas.microsoft.com/office/powerpoint/2010/main" val="41089461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 Als klassischer DDIC-basierter CDS-View mit der Annotation @Analytics. </a:t>
            </a:r>
            <a:r>
              <a:rPr lang="de-DE" dirty="0" err="1"/>
              <a:t>query</a:t>
            </a:r>
            <a:r>
              <a:rPr lang="de-DE" dirty="0"/>
              <a:t>: </a:t>
            </a:r>
            <a:r>
              <a:rPr lang="de-DE" dirty="0" err="1"/>
              <a:t>true</a:t>
            </a:r>
            <a:r>
              <a:rPr lang="de-DE" dirty="0"/>
              <a:t>, der Daten von einem analytischen View selektiert. Diese Variante verwenden wir in den folgenden Beispielen, da sie auch in älteren Versionen der ABAP-Plattform verfügbar ist. </a:t>
            </a:r>
            <a:br>
              <a:rPr lang="de-DE" dirty="0"/>
            </a:br>
            <a:endParaRPr lang="de-DE" dirty="0"/>
          </a:p>
          <a:p>
            <a:r>
              <a:rPr lang="de-DE" dirty="0"/>
              <a:t>2.) Als CDS-View-Entität mit der Annotation @Analytics. </a:t>
            </a:r>
            <a:r>
              <a:rPr lang="de-DE" dirty="0" err="1"/>
              <a:t>query</a:t>
            </a:r>
            <a:r>
              <a:rPr lang="de-DE" dirty="0"/>
              <a:t>: </a:t>
            </a:r>
            <a:r>
              <a:rPr lang="de-DE" dirty="0" err="1"/>
              <a:t>true</a:t>
            </a:r>
            <a:r>
              <a:rPr lang="de-DE" dirty="0"/>
              <a:t>, die Daten von einem analytischen View selektiert. Diese Syntaxvariante ist technisch möglich, wir empfehlen aber, sie nicht zu verwenden.</a:t>
            </a:r>
          </a:p>
          <a:p>
            <a:br>
              <a:rPr lang="de-DE" dirty="0"/>
            </a:br>
            <a:r>
              <a:rPr lang="de-DE" dirty="0"/>
              <a:t>3.) Als transienter CDS-Projektions-View mit einem „Provider </a:t>
            </a:r>
            <a:r>
              <a:rPr lang="de-DE" dirty="0" err="1"/>
              <a:t>Contract</a:t>
            </a:r>
            <a:r>
              <a:rPr lang="de-DE" dirty="0"/>
              <a:t> </a:t>
            </a:r>
            <a:r>
              <a:rPr lang="de-DE" dirty="0" err="1"/>
              <a:t>analytical_query</a:t>
            </a:r>
            <a:r>
              <a:rPr lang="de-DE" dirty="0"/>
              <a:t>“. Diese Syntaxvariante steht erst seit 2022 zur Verfügung, wird aber von SAP empfohlen. Daher geben wir in den Beispielen auch diese neue Syntax an.</a:t>
            </a:r>
          </a:p>
          <a:p>
            <a:endParaRPr lang="de-DE" dirty="0"/>
          </a:p>
          <a:p>
            <a:r>
              <a:rPr lang="de-DE" dirty="0"/>
              <a:t>In allen drei Varianten selektiert eine analytische Query Daten von einem analytischen Cube- oder Dimensions-View. Dabei ist es unerheblich, ob es sich bei diesen um DDIC-basierte CDS-Views oder View-Entitäten handelt.</a:t>
            </a:r>
          </a:p>
          <a:p>
            <a:endParaRPr lang="de-DE" dirty="0"/>
          </a:p>
          <a:p>
            <a:r>
              <a:rPr lang="de-DE" dirty="0"/>
              <a:t>Einfache Query: </a:t>
            </a:r>
          </a:p>
          <a:p>
            <a:r>
              <a:rPr lang="de-DE" dirty="0"/>
              <a:t>@AbapCatalog.sqlViewName: 'ZB_SOIQ01'</a:t>
            </a:r>
          </a:p>
          <a:p>
            <a:r>
              <a:rPr lang="de-DE" dirty="0"/>
              <a:t>@EndUserText.label: 'Query 01 für Kundenauftragspositionen'</a:t>
            </a:r>
          </a:p>
          <a:p>
            <a:r>
              <a:rPr lang="de-DE" dirty="0"/>
              <a:t>@Analytics.query: </a:t>
            </a:r>
            <a:r>
              <a:rPr lang="de-DE" dirty="0" err="1"/>
              <a:t>true</a:t>
            </a:r>
            <a:endParaRPr lang="de-DE" dirty="0"/>
          </a:p>
          <a:p>
            <a:r>
              <a:rPr lang="de-DE" dirty="0" err="1"/>
              <a:t>define</a:t>
            </a:r>
            <a:r>
              <a:rPr lang="de-DE" dirty="0"/>
              <a:t> </a:t>
            </a:r>
            <a:r>
              <a:rPr lang="de-DE" dirty="0" err="1"/>
              <a:t>view</a:t>
            </a:r>
            <a:r>
              <a:rPr lang="de-DE" dirty="0"/>
              <a:t> ZB_SalesOrderItemQuery01</a:t>
            </a:r>
          </a:p>
          <a:p>
            <a:r>
              <a:rPr lang="de-DE" dirty="0"/>
              <a:t>  </a:t>
            </a:r>
            <a:r>
              <a:rPr lang="de-DE" dirty="0" err="1"/>
              <a:t>as</a:t>
            </a:r>
            <a:r>
              <a:rPr lang="de-DE" dirty="0"/>
              <a:t> </a:t>
            </a:r>
            <a:r>
              <a:rPr lang="de-DE" dirty="0" err="1"/>
              <a:t>select</a:t>
            </a:r>
            <a:r>
              <a:rPr lang="de-DE" dirty="0"/>
              <a:t> from ZB_SalesOrderItemCube01</a:t>
            </a:r>
          </a:p>
          <a:p>
            <a:r>
              <a:rPr lang="de-DE" dirty="0"/>
              <a:t>{</a:t>
            </a:r>
          </a:p>
          <a:p>
            <a:r>
              <a:rPr lang="de-DE" dirty="0"/>
              <a:t>  Material,</a:t>
            </a:r>
          </a:p>
          <a:p>
            <a:r>
              <a:rPr lang="de-DE" dirty="0"/>
              <a:t>  </a:t>
            </a:r>
            <a:r>
              <a:rPr lang="de-DE" dirty="0" err="1"/>
              <a:t>SoldToParty</a:t>
            </a:r>
            <a:r>
              <a:rPr lang="de-DE" dirty="0"/>
              <a:t>,</a:t>
            </a:r>
          </a:p>
          <a:p>
            <a:r>
              <a:rPr lang="de-DE" dirty="0"/>
              <a:t>  </a:t>
            </a:r>
            <a:r>
              <a:rPr lang="de-DE" dirty="0" err="1"/>
              <a:t>SoldToCountry</a:t>
            </a:r>
            <a:r>
              <a:rPr lang="de-DE" dirty="0"/>
              <a:t>,</a:t>
            </a:r>
          </a:p>
          <a:p>
            <a:r>
              <a:rPr lang="de-DE" dirty="0"/>
              <a:t>  </a:t>
            </a:r>
            <a:r>
              <a:rPr lang="de-DE" dirty="0" err="1"/>
              <a:t>OrderQuantity</a:t>
            </a:r>
            <a:r>
              <a:rPr lang="de-DE" dirty="0"/>
              <a:t>,</a:t>
            </a:r>
          </a:p>
          <a:p>
            <a:r>
              <a:rPr lang="de-DE" dirty="0"/>
              <a:t>  </a:t>
            </a:r>
            <a:r>
              <a:rPr lang="de-DE" dirty="0" err="1"/>
              <a:t>NetAmount</a:t>
            </a:r>
            <a:endParaRPr lang="de-DE" dirty="0"/>
          </a:p>
          <a:p>
            <a:r>
              <a:rPr lang="de-DE" dirty="0"/>
              <a:t>}</a:t>
            </a:r>
          </a:p>
          <a:p>
            <a:endParaRPr lang="de-DE" dirty="0"/>
          </a:p>
          <a:p>
            <a:br>
              <a:rPr lang="de-DE" dirty="0"/>
            </a:br>
            <a:br>
              <a:rPr lang="de-DE" dirty="0"/>
            </a:br>
            <a:r>
              <a:rPr lang="de-DE" dirty="0"/>
              <a:t>Die vollen analytischen Fähigkeiten Ihrer Query können Sie im </a:t>
            </a:r>
            <a:r>
              <a:rPr lang="de-DE" dirty="0" err="1"/>
              <a:t>Querymonitor</a:t>
            </a:r>
            <a:r>
              <a:rPr lang="de-DE" dirty="0"/>
              <a:t> testen (Transaktionscode RSRT): Melden Sie sich am SAP GUI an und starten Sie Transaktion RSRT. Geben Sie im Feld Query die Zeichen »2C« ein, direkt gefolgt vom SQL-View-Namen des CDS-Views, also »2CZB_SOIQ01«</a:t>
            </a:r>
          </a:p>
          <a:p>
            <a:r>
              <a:rPr lang="de-DE" dirty="0"/>
              <a:t>für Ihre erste analytische Query, wie in Abbildung 10.18 gezeigt. Wenn Sie die Query als CDS-View-Entität oder als CDS-Projektions-View definiert haben, geben Sie stattdessen »2C« gefolgt vom Namen des CDS-Views ein. Wenn der View mit @Analytics.technicalName annotiert ist, so geben Sie »2C« ein, gefolgt vom technischen Namen, der durch diese Annotation spezifiziert wird. Die Zeichen »2C« sind ein technisches Hilfsmittel zur Identifikation einer CDS-basierten analytischen Query und starten deren spezifische Interpretation und Ausführung.</a:t>
            </a:r>
          </a:p>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41</a:t>
            </a:fld>
            <a:endParaRPr lang="de-DE"/>
          </a:p>
        </p:txBody>
      </p:sp>
    </p:spTree>
    <p:extLst>
      <p:ext uri="{BB962C8B-B14F-4D97-AF65-F5344CB8AC3E}">
        <p14:creationId xmlns:p14="http://schemas.microsoft.com/office/powerpoint/2010/main" val="1138293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@AbapCatalog.viewEnhancementCategory: [ #PROJECTION_LIST ]</a:t>
            </a:r>
          </a:p>
          <a:p>
            <a:r>
              <a:rPr lang="de-DE" dirty="0"/>
              <a:t>@EndUserText.label: 'New </a:t>
            </a:r>
            <a:r>
              <a:rPr lang="de-DE" dirty="0" err="1"/>
              <a:t>extension</a:t>
            </a:r>
            <a:r>
              <a:rPr lang="de-DE" dirty="0"/>
              <a:t>'</a:t>
            </a:r>
          </a:p>
          <a:p>
            <a:r>
              <a:rPr lang="de-DE" dirty="0"/>
              <a:t>@Metadata.ignorePropagatedAnnotations: </a:t>
            </a:r>
            <a:r>
              <a:rPr lang="de-DE" dirty="0" err="1"/>
              <a:t>true</a:t>
            </a:r>
            <a:endParaRPr lang="de-DE" dirty="0"/>
          </a:p>
          <a:p>
            <a:r>
              <a:rPr lang="de-DE" dirty="0"/>
              <a:t>@Analytics.dataCategory:  #CUBE</a:t>
            </a:r>
          </a:p>
          <a:p>
            <a:r>
              <a:rPr lang="de-DE" dirty="0"/>
              <a:t>@ObjectModel.usageType:{</a:t>
            </a:r>
          </a:p>
          <a:p>
            <a:r>
              <a:rPr lang="de-DE" dirty="0"/>
              <a:t>    </a:t>
            </a:r>
            <a:r>
              <a:rPr lang="de-DE" dirty="0" err="1"/>
              <a:t>serviceQuality</a:t>
            </a:r>
            <a:r>
              <a:rPr lang="de-DE" dirty="0"/>
              <a:t>: #X,</a:t>
            </a:r>
          </a:p>
          <a:p>
            <a:r>
              <a:rPr lang="de-DE" dirty="0"/>
              <a:t>    </a:t>
            </a:r>
            <a:r>
              <a:rPr lang="de-DE" dirty="0" err="1"/>
              <a:t>sizeCategory</a:t>
            </a:r>
            <a:r>
              <a:rPr lang="de-DE" dirty="0"/>
              <a:t>: #S,</a:t>
            </a:r>
          </a:p>
          <a:p>
            <a:r>
              <a:rPr lang="de-DE" dirty="0"/>
              <a:t>    </a:t>
            </a:r>
            <a:r>
              <a:rPr lang="de-DE" dirty="0" err="1"/>
              <a:t>dataClass</a:t>
            </a:r>
            <a:r>
              <a:rPr lang="de-DE" dirty="0"/>
              <a:t>: #MIXED</a:t>
            </a:r>
          </a:p>
          <a:p>
            <a:r>
              <a:rPr lang="de-DE" dirty="0"/>
              <a:t>}</a:t>
            </a:r>
          </a:p>
          <a:p>
            <a:r>
              <a:rPr lang="de-DE" dirty="0" err="1"/>
              <a:t>define</a:t>
            </a:r>
            <a:r>
              <a:rPr lang="de-DE" dirty="0"/>
              <a:t> </a:t>
            </a:r>
            <a:r>
              <a:rPr lang="de-DE" dirty="0" err="1"/>
              <a:t>view</a:t>
            </a:r>
            <a:r>
              <a:rPr lang="de-DE" dirty="0"/>
              <a:t> </a:t>
            </a:r>
            <a:r>
              <a:rPr lang="de-DE" dirty="0" err="1"/>
              <a:t>entity</a:t>
            </a:r>
            <a:r>
              <a:rPr lang="de-DE" dirty="0"/>
              <a:t> </a:t>
            </a:r>
            <a:r>
              <a:rPr lang="de-DE" dirty="0" err="1"/>
              <a:t>ZI_SFLIGHT_EXTEND_new</a:t>
            </a:r>
            <a:endParaRPr lang="de-DE" dirty="0"/>
          </a:p>
          <a:p>
            <a:r>
              <a:rPr lang="de-DE" dirty="0"/>
              <a:t>  </a:t>
            </a:r>
            <a:r>
              <a:rPr lang="de-DE" dirty="0" err="1"/>
              <a:t>as</a:t>
            </a:r>
            <a:r>
              <a:rPr lang="de-DE" dirty="0"/>
              <a:t> </a:t>
            </a:r>
            <a:r>
              <a:rPr lang="de-DE" dirty="0" err="1"/>
              <a:t>select</a:t>
            </a:r>
            <a:r>
              <a:rPr lang="de-DE" dirty="0"/>
              <a:t> from </a:t>
            </a:r>
            <a:r>
              <a:rPr lang="de-DE" dirty="0" err="1"/>
              <a:t>sflight</a:t>
            </a:r>
            <a:endParaRPr lang="de-DE" dirty="0"/>
          </a:p>
          <a:p>
            <a:r>
              <a:rPr lang="de-DE" dirty="0"/>
              <a:t>{</a:t>
            </a:r>
          </a:p>
          <a:p>
            <a:r>
              <a:rPr lang="de-DE" dirty="0"/>
              <a:t>  </a:t>
            </a:r>
            <a:r>
              <a:rPr lang="de-DE" dirty="0" err="1"/>
              <a:t>key</a:t>
            </a:r>
            <a:r>
              <a:rPr lang="de-DE" dirty="0"/>
              <a:t> </a:t>
            </a:r>
            <a:r>
              <a:rPr lang="de-DE" dirty="0" err="1"/>
              <a:t>carrid</a:t>
            </a:r>
            <a:r>
              <a:rPr lang="de-DE" dirty="0"/>
              <a:t>     </a:t>
            </a:r>
            <a:r>
              <a:rPr lang="de-DE" dirty="0" err="1"/>
              <a:t>as</a:t>
            </a:r>
            <a:r>
              <a:rPr lang="de-DE" dirty="0"/>
              <a:t> </a:t>
            </a:r>
            <a:r>
              <a:rPr lang="de-DE" dirty="0" err="1"/>
              <a:t>Carrid</a:t>
            </a:r>
            <a:r>
              <a:rPr lang="de-DE" dirty="0"/>
              <a:t>,</a:t>
            </a:r>
          </a:p>
          <a:p>
            <a:r>
              <a:rPr lang="de-DE" dirty="0"/>
              <a:t>  </a:t>
            </a:r>
            <a:r>
              <a:rPr lang="de-DE" dirty="0" err="1"/>
              <a:t>key</a:t>
            </a:r>
            <a:r>
              <a:rPr lang="de-DE" dirty="0"/>
              <a:t> </a:t>
            </a:r>
            <a:r>
              <a:rPr lang="de-DE" dirty="0" err="1"/>
              <a:t>connid</a:t>
            </a:r>
            <a:r>
              <a:rPr lang="de-DE" dirty="0"/>
              <a:t>     </a:t>
            </a:r>
            <a:r>
              <a:rPr lang="de-DE" dirty="0" err="1"/>
              <a:t>as</a:t>
            </a:r>
            <a:r>
              <a:rPr lang="de-DE" dirty="0"/>
              <a:t> </a:t>
            </a:r>
            <a:r>
              <a:rPr lang="de-DE" dirty="0" err="1"/>
              <a:t>Connid</a:t>
            </a:r>
            <a:r>
              <a:rPr lang="de-DE" dirty="0"/>
              <a:t>,</a:t>
            </a:r>
          </a:p>
          <a:p>
            <a:r>
              <a:rPr lang="de-DE" dirty="0"/>
              <a:t>  </a:t>
            </a:r>
            <a:r>
              <a:rPr lang="de-DE" dirty="0" err="1"/>
              <a:t>key</a:t>
            </a:r>
            <a:r>
              <a:rPr lang="de-DE" dirty="0"/>
              <a:t> </a:t>
            </a:r>
            <a:r>
              <a:rPr lang="de-DE" dirty="0" err="1"/>
              <a:t>fldate</a:t>
            </a:r>
            <a:r>
              <a:rPr lang="de-DE" dirty="0"/>
              <a:t>     </a:t>
            </a:r>
            <a:r>
              <a:rPr lang="de-DE" dirty="0" err="1"/>
              <a:t>as</a:t>
            </a:r>
            <a:r>
              <a:rPr lang="de-DE" dirty="0"/>
              <a:t> </a:t>
            </a:r>
            <a:r>
              <a:rPr lang="de-DE" dirty="0" err="1"/>
              <a:t>Fldate</a:t>
            </a:r>
            <a:r>
              <a:rPr lang="de-DE" dirty="0"/>
              <a:t>,</a:t>
            </a:r>
          </a:p>
          <a:p>
            <a:r>
              <a:rPr lang="de-DE" dirty="0"/>
              <a:t>      @Semantics.amount.currencyCode: 'Currency'</a:t>
            </a:r>
          </a:p>
          <a:p>
            <a:r>
              <a:rPr lang="de-DE" dirty="0"/>
              <a:t>      </a:t>
            </a:r>
            <a:r>
              <a:rPr lang="de-DE" dirty="0" err="1"/>
              <a:t>price</a:t>
            </a:r>
            <a:r>
              <a:rPr lang="de-DE" dirty="0"/>
              <a:t>      </a:t>
            </a:r>
            <a:r>
              <a:rPr lang="de-DE" dirty="0" err="1"/>
              <a:t>as</a:t>
            </a:r>
            <a:r>
              <a:rPr lang="de-DE" dirty="0"/>
              <a:t> Price,</a:t>
            </a:r>
          </a:p>
          <a:p>
            <a:r>
              <a:rPr lang="de-DE" dirty="0"/>
              <a:t>      </a:t>
            </a:r>
            <a:r>
              <a:rPr lang="de-DE" dirty="0" err="1"/>
              <a:t>currency</a:t>
            </a:r>
            <a:r>
              <a:rPr lang="de-DE" dirty="0"/>
              <a:t>   </a:t>
            </a:r>
            <a:r>
              <a:rPr lang="de-DE" dirty="0" err="1"/>
              <a:t>as</a:t>
            </a:r>
            <a:r>
              <a:rPr lang="de-DE" dirty="0"/>
              <a:t> Currency,</a:t>
            </a:r>
          </a:p>
          <a:p>
            <a:r>
              <a:rPr lang="de-DE" dirty="0"/>
              <a:t>      </a:t>
            </a:r>
            <a:r>
              <a:rPr lang="de-DE" dirty="0" err="1"/>
              <a:t>planetype</a:t>
            </a:r>
            <a:r>
              <a:rPr lang="de-DE" dirty="0"/>
              <a:t>  </a:t>
            </a:r>
            <a:r>
              <a:rPr lang="de-DE" dirty="0" err="1"/>
              <a:t>as</a:t>
            </a:r>
            <a:r>
              <a:rPr lang="de-DE" dirty="0"/>
              <a:t> </a:t>
            </a:r>
            <a:r>
              <a:rPr lang="de-DE" dirty="0" err="1"/>
              <a:t>Planetype</a:t>
            </a:r>
            <a:r>
              <a:rPr lang="de-DE" dirty="0"/>
              <a:t>,</a:t>
            </a:r>
          </a:p>
          <a:p>
            <a:r>
              <a:rPr lang="de-DE" dirty="0"/>
              <a:t>      </a:t>
            </a:r>
            <a:r>
              <a:rPr lang="de-DE" dirty="0" err="1"/>
              <a:t>seatsmax</a:t>
            </a:r>
            <a:r>
              <a:rPr lang="de-DE" dirty="0"/>
              <a:t>   </a:t>
            </a:r>
            <a:r>
              <a:rPr lang="de-DE" dirty="0" err="1"/>
              <a:t>as</a:t>
            </a:r>
            <a:r>
              <a:rPr lang="de-DE" dirty="0"/>
              <a:t> </a:t>
            </a:r>
            <a:r>
              <a:rPr lang="de-DE" dirty="0" err="1"/>
              <a:t>Seatsmax</a:t>
            </a:r>
            <a:r>
              <a:rPr lang="de-DE" dirty="0"/>
              <a:t>,</a:t>
            </a:r>
          </a:p>
          <a:p>
            <a:r>
              <a:rPr lang="de-DE" dirty="0"/>
              <a:t>      </a:t>
            </a:r>
            <a:r>
              <a:rPr lang="de-DE" dirty="0" err="1"/>
              <a:t>seatsocc</a:t>
            </a:r>
            <a:r>
              <a:rPr lang="de-DE" dirty="0"/>
              <a:t>   </a:t>
            </a:r>
            <a:r>
              <a:rPr lang="de-DE" dirty="0" err="1"/>
              <a:t>as</a:t>
            </a:r>
            <a:r>
              <a:rPr lang="de-DE" dirty="0"/>
              <a:t> </a:t>
            </a:r>
            <a:r>
              <a:rPr lang="de-DE" dirty="0" err="1"/>
              <a:t>Seatsocc</a:t>
            </a:r>
            <a:r>
              <a:rPr lang="de-DE" dirty="0"/>
              <a:t>,</a:t>
            </a:r>
          </a:p>
          <a:p>
            <a:r>
              <a:rPr lang="de-DE" dirty="0"/>
              <a:t>      @Semantics.amount.currencyCode: 'Currency'</a:t>
            </a:r>
          </a:p>
          <a:p>
            <a:r>
              <a:rPr lang="de-DE" dirty="0"/>
              <a:t>      </a:t>
            </a:r>
            <a:r>
              <a:rPr lang="de-DE" dirty="0" err="1"/>
              <a:t>paymentsum</a:t>
            </a:r>
            <a:r>
              <a:rPr lang="de-DE" dirty="0"/>
              <a:t> </a:t>
            </a:r>
            <a:r>
              <a:rPr lang="de-DE" dirty="0" err="1"/>
              <a:t>as</a:t>
            </a:r>
            <a:r>
              <a:rPr lang="de-DE" dirty="0"/>
              <a:t> </a:t>
            </a:r>
            <a:r>
              <a:rPr lang="de-DE" dirty="0" err="1"/>
              <a:t>Paymentsum</a:t>
            </a:r>
            <a:r>
              <a:rPr lang="de-DE" dirty="0"/>
              <a:t>,</a:t>
            </a:r>
          </a:p>
          <a:p>
            <a:r>
              <a:rPr lang="de-DE" dirty="0"/>
              <a:t>      </a:t>
            </a:r>
            <a:r>
              <a:rPr lang="de-DE" dirty="0" err="1"/>
              <a:t>seatsmax_b</a:t>
            </a:r>
            <a:r>
              <a:rPr lang="de-DE" dirty="0"/>
              <a:t> </a:t>
            </a:r>
            <a:r>
              <a:rPr lang="de-DE" dirty="0" err="1"/>
              <a:t>as</a:t>
            </a:r>
            <a:r>
              <a:rPr lang="de-DE" dirty="0"/>
              <a:t> </a:t>
            </a:r>
            <a:r>
              <a:rPr lang="de-DE" dirty="0" err="1"/>
              <a:t>SeatsmaxB</a:t>
            </a:r>
            <a:r>
              <a:rPr lang="de-DE" dirty="0"/>
              <a:t>,</a:t>
            </a:r>
          </a:p>
          <a:p>
            <a:r>
              <a:rPr lang="de-DE" dirty="0"/>
              <a:t>      </a:t>
            </a:r>
            <a:r>
              <a:rPr lang="de-DE" dirty="0" err="1"/>
              <a:t>seatsocc_b</a:t>
            </a:r>
            <a:r>
              <a:rPr lang="de-DE" dirty="0"/>
              <a:t> </a:t>
            </a:r>
            <a:r>
              <a:rPr lang="de-DE" dirty="0" err="1"/>
              <a:t>as</a:t>
            </a:r>
            <a:r>
              <a:rPr lang="de-DE" dirty="0"/>
              <a:t> </a:t>
            </a:r>
            <a:r>
              <a:rPr lang="de-DE" dirty="0" err="1"/>
              <a:t>SeatsoccB</a:t>
            </a:r>
            <a:r>
              <a:rPr lang="de-DE" dirty="0"/>
              <a:t>,</a:t>
            </a:r>
          </a:p>
          <a:p>
            <a:r>
              <a:rPr lang="de-DE" dirty="0"/>
              <a:t>      </a:t>
            </a:r>
            <a:r>
              <a:rPr lang="de-DE" dirty="0" err="1"/>
              <a:t>seatsmax_f</a:t>
            </a:r>
            <a:r>
              <a:rPr lang="de-DE" dirty="0"/>
              <a:t> </a:t>
            </a:r>
            <a:r>
              <a:rPr lang="de-DE" dirty="0" err="1"/>
              <a:t>as</a:t>
            </a:r>
            <a:r>
              <a:rPr lang="de-DE" dirty="0"/>
              <a:t> </a:t>
            </a:r>
            <a:r>
              <a:rPr lang="de-DE" dirty="0" err="1"/>
              <a:t>SeatsmaxF</a:t>
            </a:r>
            <a:r>
              <a:rPr lang="de-DE" dirty="0"/>
              <a:t>,</a:t>
            </a:r>
          </a:p>
          <a:p>
            <a:r>
              <a:rPr lang="de-DE" dirty="0"/>
              <a:t>      </a:t>
            </a:r>
            <a:r>
              <a:rPr lang="de-DE" dirty="0" err="1"/>
              <a:t>seatsocc_f</a:t>
            </a:r>
            <a:r>
              <a:rPr lang="de-DE" dirty="0"/>
              <a:t> </a:t>
            </a:r>
            <a:r>
              <a:rPr lang="de-DE" dirty="0" err="1"/>
              <a:t>as</a:t>
            </a:r>
            <a:r>
              <a:rPr lang="de-DE" dirty="0"/>
              <a:t> </a:t>
            </a:r>
            <a:r>
              <a:rPr lang="de-DE" dirty="0" err="1"/>
              <a:t>SeatsoccF</a:t>
            </a:r>
            <a:endParaRPr lang="de-DE" dirty="0"/>
          </a:p>
          <a:p>
            <a:r>
              <a:rPr lang="de-DE" dirty="0"/>
              <a:t>}</a:t>
            </a:r>
          </a:p>
          <a:p>
            <a:endParaRPr lang="de-DE" dirty="0"/>
          </a:p>
          <a:p>
            <a:endParaRPr lang="de-DE" dirty="0"/>
          </a:p>
          <a:p>
            <a:r>
              <a:rPr lang="de-DE" dirty="0"/>
              <a:t>@AbapCatalog.sqlViewName: 'ZI_JO_SFLIGHTS'</a:t>
            </a:r>
          </a:p>
          <a:p>
            <a:r>
              <a:rPr lang="de-DE" dirty="0"/>
              <a:t>@AbapCatalog.viewEnhancementCategory: [#PROJECTION_LIST]</a:t>
            </a:r>
          </a:p>
          <a:p>
            <a:r>
              <a:rPr lang="de-DE" dirty="0"/>
              <a:t>@AccessControl.authorizationCheck: #NOT_REQUIRED</a:t>
            </a:r>
          </a:p>
          <a:p>
            <a:r>
              <a:rPr lang="de-DE" dirty="0"/>
              <a:t>@EndUserText.label: '</a:t>
            </a:r>
            <a:r>
              <a:rPr lang="de-DE" dirty="0" err="1"/>
              <a:t>no</a:t>
            </a:r>
            <a:r>
              <a:rPr lang="de-DE" dirty="0"/>
              <a:t> </a:t>
            </a:r>
            <a:r>
              <a:rPr lang="de-DE" dirty="0" err="1"/>
              <a:t>entity</a:t>
            </a:r>
            <a:r>
              <a:rPr lang="de-DE" dirty="0"/>
              <a:t>'</a:t>
            </a:r>
          </a:p>
          <a:p>
            <a:r>
              <a:rPr lang="de-DE" dirty="0"/>
              <a:t>@Metadata.ignorePropagatedAnnotations: </a:t>
            </a:r>
            <a:r>
              <a:rPr lang="de-DE" dirty="0" err="1"/>
              <a:t>true</a:t>
            </a:r>
            <a:endParaRPr lang="de-DE" dirty="0"/>
          </a:p>
          <a:p>
            <a:r>
              <a:rPr lang="de-DE" dirty="0"/>
              <a:t>@ObjectModel.usageType:{</a:t>
            </a:r>
          </a:p>
          <a:p>
            <a:r>
              <a:rPr lang="de-DE" dirty="0"/>
              <a:t>    </a:t>
            </a:r>
            <a:r>
              <a:rPr lang="de-DE" dirty="0" err="1"/>
              <a:t>serviceQuality</a:t>
            </a:r>
            <a:r>
              <a:rPr lang="de-DE" dirty="0"/>
              <a:t>: #X,</a:t>
            </a:r>
          </a:p>
          <a:p>
            <a:r>
              <a:rPr lang="de-DE" dirty="0"/>
              <a:t>    </a:t>
            </a:r>
            <a:r>
              <a:rPr lang="de-DE" dirty="0" err="1"/>
              <a:t>sizeCategory</a:t>
            </a:r>
            <a:r>
              <a:rPr lang="de-DE" dirty="0"/>
              <a:t>: #S,</a:t>
            </a:r>
          </a:p>
          <a:p>
            <a:r>
              <a:rPr lang="de-DE" dirty="0"/>
              <a:t>    </a:t>
            </a:r>
            <a:r>
              <a:rPr lang="de-DE" dirty="0" err="1"/>
              <a:t>dataClass</a:t>
            </a:r>
            <a:r>
              <a:rPr lang="de-DE" dirty="0"/>
              <a:t>: #MIXED</a:t>
            </a:r>
          </a:p>
          <a:p>
            <a:r>
              <a:rPr lang="de-DE" dirty="0"/>
              <a:t>}</a:t>
            </a:r>
          </a:p>
          <a:p>
            <a:r>
              <a:rPr lang="de-DE" dirty="0" err="1"/>
              <a:t>define</a:t>
            </a:r>
            <a:r>
              <a:rPr lang="de-DE" dirty="0"/>
              <a:t> </a:t>
            </a:r>
            <a:r>
              <a:rPr lang="de-DE" dirty="0" err="1"/>
              <a:t>view</a:t>
            </a:r>
            <a:r>
              <a:rPr lang="de-DE" dirty="0"/>
              <a:t> </a:t>
            </a:r>
            <a:r>
              <a:rPr lang="de-DE" dirty="0" err="1"/>
              <a:t>ZI_jo_sfights_noentity_view</a:t>
            </a:r>
            <a:r>
              <a:rPr lang="de-DE" dirty="0"/>
              <a:t> </a:t>
            </a:r>
            <a:r>
              <a:rPr lang="de-DE" dirty="0" err="1"/>
              <a:t>as</a:t>
            </a:r>
            <a:r>
              <a:rPr lang="de-DE" dirty="0"/>
              <a:t> </a:t>
            </a:r>
            <a:r>
              <a:rPr lang="de-DE" dirty="0" err="1"/>
              <a:t>select</a:t>
            </a:r>
            <a:r>
              <a:rPr lang="de-DE" dirty="0"/>
              <a:t> from </a:t>
            </a:r>
            <a:r>
              <a:rPr lang="de-DE" dirty="0" err="1"/>
              <a:t>sflight</a:t>
            </a:r>
            <a:endParaRPr lang="de-DE" dirty="0"/>
          </a:p>
          <a:p>
            <a:r>
              <a:rPr lang="de-DE" dirty="0"/>
              <a:t>{</a:t>
            </a:r>
          </a:p>
          <a:p>
            <a:r>
              <a:rPr lang="de-DE" dirty="0"/>
              <a:t>    </a:t>
            </a:r>
            <a:r>
              <a:rPr lang="de-DE" dirty="0" err="1"/>
              <a:t>key</a:t>
            </a:r>
            <a:r>
              <a:rPr lang="de-DE" dirty="0"/>
              <a:t> </a:t>
            </a:r>
            <a:r>
              <a:rPr lang="de-DE" dirty="0" err="1"/>
              <a:t>carrid</a:t>
            </a:r>
            <a:r>
              <a:rPr lang="de-DE" dirty="0"/>
              <a:t> </a:t>
            </a:r>
            <a:r>
              <a:rPr lang="de-DE" dirty="0" err="1"/>
              <a:t>as</a:t>
            </a:r>
            <a:r>
              <a:rPr lang="de-DE" dirty="0"/>
              <a:t> </a:t>
            </a:r>
            <a:r>
              <a:rPr lang="de-DE" dirty="0" err="1"/>
              <a:t>Carrid</a:t>
            </a:r>
            <a:r>
              <a:rPr lang="de-DE" dirty="0"/>
              <a:t>,</a:t>
            </a:r>
          </a:p>
          <a:p>
            <a:r>
              <a:rPr lang="de-DE" dirty="0"/>
              <a:t>    </a:t>
            </a:r>
            <a:r>
              <a:rPr lang="de-DE" dirty="0" err="1"/>
              <a:t>key</a:t>
            </a:r>
            <a:r>
              <a:rPr lang="de-DE" dirty="0"/>
              <a:t> </a:t>
            </a:r>
            <a:r>
              <a:rPr lang="de-DE" dirty="0" err="1"/>
              <a:t>connid</a:t>
            </a:r>
            <a:r>
              <a:rPr lang="de-DE" dirty="0"/>
              <a:t> </a:t>
            </a:r>
            <a:r>
              <a:rPr lang="de-DE" dirty="0" err="1"/>
              <a:t>as</a:t>
            </a:r>
            <a:r>
              <a:rPr lang="de-DE" dirty="0"/>
              <a:t> </a:t>
            </a:r>
            <a:r>
              <a:rPr lang="de-DE" dirty="0" err="1"/>
              <a:t>Connid</a:t>
            </a:r>
            <a:r>
              <a:rPr lang="de-DE" dirty="0"/>
              <a:t>,</a:t>
            </a:r>
          </a:p>
          <a:p>
            <a:r>
              <a:rPr lang="de-DE" dirty="0"/>
              <a:t>    </a:t>
            </a:r>
            <a:r>
              <a:rPr lang="de-DE" dirty="0" err="1"/>
              <a:t>key</a:t>
            </a:r>
            <a:r>
              <a:rPr lang="de-DE" dirty="0"/>
              <a:t> </a:t>
            </a:r>
            <a:r>
              <a:rPr lang="de-DE" dirty="0" err="1"/>
              <a:t>fldate</a:t>
            </a:r>
            <a:r>
              <a:rPr lang="de-DE" dirty="0"/>
              <a:t> </a:t>
            </a:r>
            <a:r>
              <a:rPr lang="de-DE" dirty="0" err="1"/>
              <a:t>as</a:t>
            </a:r>
            <a:r>
              <a:rPr lang="de-DE" dirty="0"/>
              <a:t> </a:t>
            </a:r>
            <a:r>
              <a:rPr lang="de-DE" dirty="0" err="1"/>
              <a:t>Fldate</a:t>
            </a:r>
            <a:r>
              <a:rPr lang="de-DE" dirty="0"/>
              <a:t>,</a:t>
            </a:r>
          </a:p>
          <a:p>
            <a:r>
              <a:rPr lang="de-DE" dirty="0"/>
              <a:t>    </a:t>
            </a:r>
            <a:r>
              <a:rPr lang="de-DE" dirty="0" err="1"/>
              <a:t>currency</a:t>
            </a:r>
            <a:r>
              <a:rPr lang="de-DE" dirty="0"/>
              <a:t> </a:t>
            </a:r>
            <a:r>
              <a:rPr lang="de-DE" dirty="0" err="1"/>
              <a:t>as</a:t>
            </a:r>
            <a:r>
              <a:rPr lang="de-DE" dirty="0"/>
              <a:t> Currency,</a:t>
            </a:r>
          </a:p>
          <a:p>
            <a:r>
              <a:rPr lang="de-DE" dirty="0"/>
              <a:t>    </a:t>
            </a:r>
            <a:r>
              <a:rPr lang="de-DE" dirty="0" err="1"/>
              <a:t>price</a:t>
            </a:r>
            <a:r>
              <a:rPr lang="de-DE" dirty="0"/>
              <a:t> </a:t>
            </a:r>
            <a:r>
              <a:rPr lang="de-DE" dirty="0" err="1"/>
              <a:t>as</a:t>
            </a:r>
            <a:r>
              <a:rPr lang="de-DE" dirty="0"/>
              <a:t> Price,</a:t>
            </a:r>
          </a:p>
          <a:p>
            <a:r>
              <a:rPr lang="de-DE" dirty="0"/>
              <a:t>    </a:t>
            </a:r>
            <a:r>
              <a:rPr lang="de-DE" dirty="0" err="1"/>
              <a:t>planetype</a:t>
            </a:r>
            <a:r>
              <a:rPr lang="de-DE" dirty="0"/>
              <a:t> </a:t>
            </a:r>
            <a:r>
              <a:rPr lang="de-DE" dirty="0" err="1"/>
              <a:t>as</a:t>
            </a:r>
            <a:r>
              <a:rPr lang="de-DE" dirty="0"/>
              <a:t> </a:t>
            </a:r>
            <a:r>
              <a:rPr lang="de-DE" dirty="0" err="1"/>
              <a:t>Planetype</a:t>
            </a:r>
            <a:r>
              <a:rPr lang="de-DE" dirty="0"/>
              <a:t>,</a:t>
            </a:r>
          </a:p>
          <a:p>
            <a:r>
              <a:rPr lang="de-DE" dirty="0"/>
              <a:t>    </a:t>
            </a:r>
            <a:r>
              <a:rPr lang="de-DE" dirty="0" err="1"/>
              <a:t>seatsmax</a:t>
            </a:r>
            <a:r>
              <a:rPr lang="de-DE" dirty="0"/>
              <a:t> </a:t>
            </a:r>
            <a:r>
              <a:rPr lang="de-DE" dirty="0" err="1"/>
              <a:t>as</a:t>
            </a:r>
            <a:r>
              <a:rPr lang="de-DE" dirty="0"/>
              <a:t> </a:t>
            </a:r>
            <a:r>
              <a:rPr lang="de-DE" dirty="0" err="1"/>
              <a:t>Seatsmax</a:t>
            </a:r>
            <a:r>
              <a:rPr lang="de-DE" dirty="0"/>
              <a:t>,</a:t>
            </a:r>
          </a:p>
          <a:p>
            <a:r>
              <a:rPr lang="de-DE" dirty="0"/>
              <a:t>    </a:t>
            </a:r>
            <a:r>
              <a:rPr lang="de-DE" dirty="0" err="1"/>
              <a:t>seatsocc</a:t>
            </a:r>
            <a:r>
              <a:rPr lang="de-DE" dirty="0"/>
              <a:t> </a:t>
            </a:r>
            <a:r>
              <a:rPr lang="de-DE" dirty="0" err="1"/>
              <a:t>as</a:t>
            </a:r>
            <a:r>
              <a:rPr lang="de-DE" dirty="0"/>
              <a:t> </a:t>
            </a:r>
            <a:r>
              <a:rPr lang="de-DE" dirty="0" err="1"/>
              <a:t>Seatsocc</a:t>
            </a:r>
            <a:r>
              <a:rPr lang="de-DE" dirty="0"/>
              <a:t>,</a:t>
            </a:r>
          </a:p>
          <a:p>
            <a:r>
              <a:rPr lang="de-DE" dirty="0"/>
              <a:t>    </a:t>
            </a:r>
            <a:r>
              <a:rPr lang="de-DE" dirty="0" err="1"/>
              <a:t>seatsmax_b</a:t>
            </a:r>
            <a:r>
              <a:rPr lang="de-DE" dirty="0"/>
              <a:t> </a:t>
            </a:r>
            <a:r>
              <a:rPr lang="de-DE" dirty="0" err="1"/>
              <a:t>as</a:t>
            </a:r>
            <a:r>
              <a:rPr lang="de-DE" dirty="0"/>
              <a:t> </a:t>
            </a:r>
            <a:r>
              <a:rPr lang="de-DE" dirty="0" err="1"/>
              <a:t>SeatsmaxB</a:t>
            </a:r>
            <a:r>
              <a:rPr lang="de-DE" dirty="0"/>
              <a:t>,</a:t>
            </a:r>
          </a:p>
          <a:p>
            <a:r>
              <a:rPr lang="de-DE" dirty="0"/>
              <a:t>    </a:t>
            </a:r>
            <a:r>
              <a:rPr lang="de-DE" dirty="0" err="1"/>
              <a:t>seatsocc_b</a:t>
            </a:r>
            <a:r>
              <a:rPr lang="de-DE" dirty="0"/>
              <a:t> </a:t>
            </a:r>
            <a:r>
              <a:rPr lang="de-DE" dirty="0" err="1"/>
              <a:t>as</a:t>
            </a:r>
            <a:r>
              <a:rPr lang="de-DE" dirty="0"/>
              <a:t> </a:t>
            </a:r>
            <a:r>
              <a:rPr lang="de-DE" dirty="0" err="1"/>
              <a:t>SeatsoccB</a:t>
            </a:r>
            <a:r>
              <a:rPr lang="de-DE" dirty="0"/>
              <a:t>,</a:t>
            </a:r>
          </a:p>
          <a:p>
            <a:r>
              <a:rPr lang="de-DE" dirty="0"/>
              <a:t>    </a:t>
            </a:r>
            <a:r>
              <a:rPr lang="de-DE" dirty="0" err="1"/>
              <a:t>seatsmax_f</a:t>
            </a:r>
            <a:r>
              <a:rPr lang="de-DE" dirty="0"/>
              <a:t> </a:t>
            </a:r>
            <a:r>
              <a:rPr lang="de-DE" dirty="0" err="1"/>
              <a:t>as</a:t>
            </a:r>
            <a:r>
              <a:rPr lang="de-DE" dirty="0"/>
              <a:t> </a:t>
            </a:r>
            <a:r>
              <a:rPr lang="de-DE" dirty="0" err="1"/>
              <a:t>SeatsmaxF</a:t>
            </a:r>
            <a:r>
              <a:rPr lang="de-DE" dirty="0"/>
              <a:t>,</a:t>
            </a:r>
          </a:p>
          <a:p>
            <a:r>
              <a:rPr lang="de-DE" dirty="0"/>
              <a:t>    </a:t>
            </a:r>
            <a:r>
              <a:rPr lang="de-DE" dirty="0" err="1"/>
              <a:t>seatsocc_f</a:t>
            </a:r>
            <a:r>
              <a:rPr lang="de-DE" dirty="0"/>
              <a:t> </a:t>
            </a:r>
            <a:r>
              <a:rPr lang="de-DE" dirty="0" err="1"/>
              <a:t>as</a:t>
            </a:r>
            <a:r>
              <a:rPr lang="de-DE" dirty="0"/>
              <a:t> </a:t>
            </a:r>
            <a:r>
              <a:rPr lang="de-DE" dirty="0" err="1"/>
              <a:t>SeatsoccF</a:t>
            </a:r>
            <a:endParaRPr lang="de-DE" dirty="0"/>
          </a:p>
          <a:p>
            <a:r>
              <a:rPr lang="de-DE" dirty="0"/>
              <a:t>}</a:t>
            </a:r>
          </a:p>
          <a:p>
            <a:endParaRPr lang="de-DE" dirty="0"/>
          </a:p>
          <a:p>
            <a:endParaRPr lang="de-DE" dirty="0"/>
          </a:p>
          <a:p>
            <a:r>
              <a:rPr lang="en-US" dirty="0"/>
              <a:t>extend view entity </a:t>
            </a:r>
            <a:r>
              <a:rPr lang="en-US" dirty="0" err="1"/>
              <a:t>ZI_SFLIGHT_EXTEND_new</a:t>
            </a:r>
            <a:r>
              <a:rPr lang="en-US" dirty="0"/>
              <a:t> with {</a:t>
            </a:r>
          </a:p>
          <a:p>
            <a:r>
              <a:rPr lang="en-US" dirty="0"/>
              <a:t>    $</a:t>
            </a:r>
            <a:r>
              <a:rPr lang="en-US" dirty="0" err="1"/>
              <a:t>session.user</a:t>
            </a:r>
            <a:r>
              <a:rPr lang="en-US" dirty="0"/>
              <a:t> as </a:t>
            </a:r>
            <a:r>
              <a:rPr lang="en-US" dirty="0" err="1"/>
              <a:t>mein_user</a:t>
            </a:r>
            <a:endParaRPr lang="en-US" dirty="0"/>
          </a:p>
          <a:p>
            <a:r>
              <a:rPr lang="en-US" dirty="0"/>
              <a:t>}</a:t>
            </a:r>
          </a:p>
          <a:p>
            <a:endParaRPr lang="en-US" dirty="0"/>
          </a:p>
          <a:p>
            <a:pPr algn="l"/>
            <a:r>
              <a:rPr lang="en-US" dirty="0"/>
              <a:t>4.) </a:t>
            </a:r>
            <a:r>
              <a:rPr lang="de-DE" b="0" i="0" dirty="0">
                <a:solidFill>
                  <a:srgbClr val="CCCCCC"/>
                </a:solidFill>
                <a:effectLst/>
                <a:highlight>
                  <a:srgbClr val="181818"/>
                </a:highlight>
                <a:latin typeface="Segoe WPC"/>
              </a:rPr>
              <a:t>Nein, wenn ein ABAP CDS View nicht explizit durch die Annotation @AbapCatalog.viewEnhancementCategory: für Erweiterungen gekennzeichnet ist, kann er nicht direkt durch CDS View </a:t>
            </a:r>
            <a:r>
              <a:rPr lang="de-DE" b="0" i="0" dirty="0" err="1">
                <a:solidFill>
                  <a:srgbClr val="CCCCCC"/>
                </a:solidFill>
                <a:effectLst/>
                <a:highlight>
                  <a:srgbClr val="181818"/>
                </a:highlight>
                <a:latin typeface="Segoe WPC"/>
              </a:rPr>
              <a:t>Extensions</a:t>
            </a:r>
            <a:r>
              <a:rPr lang="de-DE" b="0" i="0" dirty="0">
                <a:solidFill>
                  <a:srgbClr val="CCCCCC"/>
                </a:solidFill>
                <a:effectLst/>
                <a:highlight>
                  <a:srgbClr val="181818"/>
                </a:highlight>
                <a:latin typeface="Segoe WPC"/>
              </a:rPr>
              <a:t> erweitert werden. Die @AbapCatalog.viewEnhancementCategory: Annotation definiert, ob und wie ein CDS View erweitert werden kann, einschließlich der Erlaubnis, Felder hinzuzufügen oder die View-Logik zu ändern.</a:t>
            </a:r>
          </a:p>
          <a:p>
            <a:pPr algn="l"/>
            <a:r>
              <a:rPr lang="de-DE" b="1" i="0" dirty="0">
                <a:solidFill>
                  <a:srgbClr val="CCCCCC"/>
                </a:solidFill>
                <a:effectLst/>
                <a:highlight>
                  <a:srgbClr val="181818"/>
                </a:highlight>
                <a:latin typeface="Segoe WPC"/>
              </a:rPr>
              <a:t>Alternativen zur Erweiterung eines CDS Views ohne Erweiterungskategorie:</a:t>
            </a:r>
          </a:p>
          <a:p>
            <a:pPr algn="l">
              <a:buFont typeface="+mj-lt"/>
              <a:buAutoNum type="arabicPeriod"/>
            </a:pPr>
            <a:r>
              <a:rPr lang="de-DE" b="1" i="0" dirty="0">
                <a:solidFill>
                  <a:srgbClr val="CCCCCC"/>
                </a:solidFill>
                <a:effectLst/>
                <a:highlight>
                  <a:srgbClr val="181818"/>
                </a:highlight>
                <a:latin typeface="Segoe WPC"/>
              </a:rPr>
              <a:t>Erstellung eines neuen CDS Views</a:t>
            </a:r>
            <a:r>
              <a:rPr lang="de-DE" b="0" i="0" dirty="0">
                <a:solidFill>
                  <a:srgbClr val="CCCCCC"/>
                </a:solidFill>
                <a:effectLst/>
                <a:highlight>
                  <a:srgbClr val="181818"/>
                </a:highlight>
                <a:latin typeface="Segoe WPC"/>
              </a:rPr>
              <a:t>: Eine gängige Praxis ist die Erstellung eines neuen CDS Views, der den ursprünglichen View als Datenquelle nutzt. In diesem neuen View können dann zusätzliche Felder, Filter oder Logiken implementiert werden. Dieser Ansatz bietet Flexibilität, ohne die Originaldefinition zu ändern.</a:t>
            </a:r>
          </a:p>
          <a:p>
            <a:pPr algn="l">
              <a:buFont typeface="+mj-lt"/>
              <a:buNone/>
            </a:pPr>
            <a:r>
              <a:rPr lang="de-DE" b="0" i="0" dirty="0" err="1">
                <a:solidFill>
                  <a:srgbClr val="CCCCCC"/>
                </a:solidFill>
                <a:effectLst/>
                <a:highlight>
                  <a:srgbClr val="181818"/>
                </a:highlight>
                <a:latin typeface="Consolas" panose="020B0609020204030204" pitchFamily="49" charset="0"/>
              </a:rPr>
              <a:t>define</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view</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ZMyExtendedCDSView</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as</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select</a:t>
            </a:r>
            <a:r>
              <a:rPr lang="de-DE" b="0" i="0" dirty="0">
                <a:solidFill>
                  <a:srgbClr val="CCCCCC"/>
                </a:solidFill>
                <a:effectLst/>
                <a:highlight>
                  <a:srgbClr val="181818"/>
                </a:highlight>
                <a:latin typeface="Consolas" panose="020B0609020204030204" pitchFamily="49" charset="0"/>
              </a:rPr>
              <a:t> from </a:t>
            </a:r>
            <a:r>
              <a:rPr lang="de-DE" b="0" i="0" dirty="0" err="1">
                <a:solidFill>
                  <a:srgbClr val="CCCCCC"/>
                </a:solidFill>
                <a:effectLst/>
                <a:highlight>
                  <a:srgbClr val="181818"/>
                </a:highlight>
                <a:latin typeface="Consolas" panose="020B0609020204030204" pitchFamily="49" charset="0"/>
              </a:rPr>
              <a:t>OriginalCDSView</a:t>
            </a:r>
            <a:endParaRPr lang="de-DE" b="0" i="0" dirty="0">
              <a:solidFill>
                <a:srgbClr val="CCCCCC"/>
              </a:solidFill>
              <a:effectLst/>
              <a:highlight>
                <a:srgbClr val="181818"/>
              </a:highlight>
              <a:latin typeface="Consolas" panose="020B0609020204030204" pitchFamily="49" charset="0"/>
            </a:endParaRPr>
          </a:p>
          <a:p>
            <a:pPr algn="l">
              <a:buFont typeface="+mj-lt"/>
              <a:buNone/>
            </a:pPr>
            <a:r>
              <a:rPr lang="de-DE" b="0" i="0" dirty="0">
                <a:solidFill>
                  <a:srgbClr val="CCCCCC"/>
                </a:solidFill>
                <a:effectLst/>
                <a:highlight>
                  <a:srgbClr val="181818"/>
                </a:highlight>
                <a:latin typeface="Consolas" panose="020B0609020204030204" pitchFamily="49" charset="0"/>
              </a:rPr>
              <a:t>{</a:t>
            </a:r>
          </a:p>
          <a:p>
            <a:pPr algn="l">
              <a:buFont typeface="+mj-lt"/>
              <a:buNone/>
            </a:pP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key</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OriginalCDSView</a:t>
            </a:r>
            <a:r>
              <a:rPr lang="de-DE" b="0" i="0" dirty="0">
                <a:solidFill>
                  <a:srgbClr val="CCCCCC"/>
                </a:solidFill>
                <a:effectLst/>
                <a:highlight>
                  <a:srgbClr val="181818"/>
                </a:highlight>
                <a:latin typeface="Consolas" panose="020B0609020204030204" pitchFamily="49" charset="0"/>
              </a:rPr>
              <a:t>.*,</a:t>
            </a:r>
          </a:p>
          <a:p>
            <a:pPr algn="l">
              <a:buFont typeface="+mj-lt"/>
              <a:buNone/>
            </a:pPr>
            <a:r>
              <a:rPr lang="de-DE" b="0" i="0" dirty="0">
                <a:solidFill>
                  <a:srgbClr val="CCCCCC"/>
                </a:solidFill>
                <a:effectLst/>
                <a:highlight>
                  <a:srgbClr val="181818"/>
                </a:highlight>
                <a:latin typeface="Consolas" panose="020B0609020204030204" pitchFamily="49" charset="0"/>
              </a:rPr>
              <a:t>  // Hinzufügen neuer Felder oder Anwenden zusätzlicher Logik</a:t>
            </a:r>
          </a:p>
          <a:p>
            <a:pPr algn="l">
              <a:buFont typeface="+mj-lt"/>
              <a:buNone/>
            </a:pPr>
            <a:r>
              <a:rPr lang="de-DE" b="0" i="0" dirty="0">
                <a:solidFill>
                  <a:srgbClr val="CCCCCC"/>
                </a:solidFill>
                <a:effectLst/>
                <a:highlight>
                  <a:srgbClr val="181818"/>
                </a:highlight>
                <a:latin typeface="Consolas" panose="020B0609020204030204" pitchFamily="49" charset="0"/>
              </a:rPr>
              <a:t>}</a:t>
            </a:r>
          </a:p>
          <a:p>
            <a:pPr algn="l">
              <a:buFont typeface="+mj-lt"/>
              <a:buNone/>
            </a:pPr>
            <a:r>
              <a:rPr lang="de-DE" b="1" i="0" dirty="0">
                <a:solidFill>
                  <a:srgbClr val="CCCCCC"/>
                </a:solidFill>
                <a:effectLst/>
                <a:highlight>
                  <a:srgbClr val="181818"/>
                </a:highlight>
                <a:latin typeface="Segoe WPC"/>
              </a:rPr>
              <a:t>Verwendung von Assoziationen</a:t>
            </a:r>
            <a:r>
              <a:rPr lang="de-DE" b="0" i="0" dirty="0">
                <a:solidFill>
                  <a:srgbClr val="CCCCCC"/>
                </a:solidFill>
                <a:effectLst/>
                <a:highlight>
                  <a:srgbClr val="181818"/>
                </a:highlight>
                <a:latin typeface="Segoe WPC"/>
              </a:rPr>
              <a:t>: In einigen Fällen können Assoziationen in einem neuen CDS View genutzt werden, um auf zusätzliche Daten zuzugreifen, die im ursprünglichen View nicht enthalten sind. Dies ermöglicht eine erweiterte Datenabfrage und -navigation.</a:t>
            </a:r>
          </a:p>
          <a:p>
            <a:pPr algn="l">
              <a:buFont typeface="+mj-lt"/>
              <a:buNone/>
            </a:pPr>
            <a:r>
              <a:rPr lang="de-DE" b="0" i="0" dirty="0" err="1">
                <a:solidFill>
                  <a:srgbClr val="CCCCCC"/>
                </a:solidFill>
                <a:effectLst/>
                <a:highlight>
                  <a:srgbClr val="181818"/>
                </a:highlight>
                <a:latin typeface="Consolas" panose="020B0609020204030204" pitchFamily="49" charset="0"/>
              </a:rPr>
              <a:t>define</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view</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ZMyCDSViewWithAssociation</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as</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select</a:t>
            </a:r>
            <a:r>
              <a:rPr lang="de-DE" b="0" i="0" dirty="0">
                <a:solidFill>
                  <a:srgbClr val="CCCCCC"/>
                </a:solidFill>
                <a:effectLst/>
                <a:highlight>
                  <a:srgbClr val="181818"/>
                </a:highlight>
                <a:latin typeface="Consolas" panose="020B0609020204030204" pitchFamily="49" charset="0"/>
              </a:rPr>
              <a:t> from </a:t>
            </a:r>
            <a:r>
              <a:rPr lang="de-DE" b="0" i="0" dirty="0" err="1">
                <a:solidFill>
                  <a:srgbClr val="CCCCCC"/>
                </a:solidFill>
                <a:effectLst/>
                <a:highlight>
                  <a:srgbClr val="181818"/>
                </a:highlight>
                <a:latin typeface="Consolas" panose="020B0609020204030204" pitchFamily="49" charset="0"/>
              </a:rPr>
              <a:t>OriginalCDSView</a:t>
            </a:r>
            <a:endParaRPr lang="de-DE" b="0" i="0" dirty="0">
              <a:solidFill>
                <a:srgbClr val="CCCCCC"/>
              </a:solidFill>
              <a:effectLst/>
              <a:highlight>
                <a:srgbClr val="181818"/>
              </a:highlight>
              <a:latin typeface="Consolas" panose="020B0609020204030204" pitchFamily="49" charset="0"/>
            </a:endParaRPr>
          </a:p>
          <a:p>
            <a:pPr algn="l">
              <a:buFont typeface="+mj-lt"/>
              <a:buNone/>
            </a:pPr>
            <a:r>
              <a:rPr lang="de-DE" b="0" i="0" dirty="0" err="1">
                <a:solidFill>
                  <a:srgbClr val="CCCCCC"/>
                </a:solidFill>
                <a:effectLst/>
                <a:highlight>
                  <a:srgbClr val="181818"/>
                </a:highlight>
                <a:latin typeface="Consolas" panose="020B0609020204030204" pitchFamily="49" charset="0"/>
              </a:rPr>
              <a:t>left</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outer</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join</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AnotherTable</a:t>
            </a:r>
            <a:r>
              <a:rPr lang="de-DE" b="0" i="0" dirty="0">
                <a:solidFill>
                  <a:srgbClr val="CCCCCC"/>
                </a:solidFill>
                <a:effectLst/>
                <a:highlight>
                  <a:srgbClr val="181818"/>
                </a:highlight>
                <a:latin typeface="Consolas" panose="020B0609020204030204" pitchFamily="49" charset="0"/>
              </a:rPr>
              <a:t> on </a:t>
            </a:r>
            <a:r>
              <a:rPr lang="de-DE" b="0" i="0" dirty="0" err="1">
                <a:solidFill>
                  <a:srgbClr val="CCCCCC"/>
                </a:solidFill>
                <a:effectLst/>
                <a:highlight>
                  <a:srgbClr val="181818"/>
                </a:highlight>
                <a:latin typeface="Consolas" panose="020B0609020204030204" pitchFamily="49" charset="0"/>
              </a:rPr>
              <a:t>OriginalCDSView.ForeignKey</a:t>
            </a:r>
            <a:r>
              <a:rPr lang="de-DE" b="0" i="0" dirty="0">
                <a:solidFill>
                  <a:srgbClr val="CCCCCC"/>
                </a:solidFill>
                <a:effectLst/>
                <a:highlight>
                  <a:srgbClr val="181818"/>
                </a:highlight>
                <a:latin typeface="Consolas" panose="020B0609020204030204" pitchFamily="49" charset="0"/>
              </a:rPr>
              <a:t> = </a:t>
            </a:r>
            <a:r>
              <a:rPr lang="de-DE" b="0" i="0" dirty="0" err="1">
                <a:solidFill>
                  <a:srgbClr val="CCCCCC"/>
                </a:solidFill>
                <a:effectLst/>
                <a:highlight>
                  <a:srgbClr val="181818"/>
                </a:highlight>
                <a:latin typeface="Consolas" panose="020B0609020204030204" pitchFamily="49" charset="0"/>
              </a:rPr>
              <a:t>AnotherTable.Key</a:t>
            </a:r>
            <a:endParaRPr lang="de-DE" b="0" i="0" dirty="0">
              <a:solidFill>
                <a:srgbClr val="CCCCCC"/>
              </a:solidFill>
              <a:effectLst/>
              <a:highlight>
                <a:srgbClr val="181818"/>
              </a:highlight>
              <a:latin typeface="Consolas" panose="020B0609020204030204" pitchFamily="49" charset="0"/>
            </a:endParaRPr>
          </a:p>
          <a:p>
            <a:pPr algn="l">
              <a:buFont typeface="+mj-lt"/>
              <a:buNone/>
            </a:pPr>
            <a:r>
              <a:rPr lang="de-DE" b="0" i="0" dirty="0">
                <a:solidFill>
                  <a:srgbClr val="CCCCCC"/>
                </a:solidFill>
                <a:effectLst/>
                <a:highlight>
                  <a:srgbClr val="181818"/>
                </a:highlight>
                <a:latin typeface="Consolas" panose="020B0609020204030204" pitchFamily="49" charset="0"/>
              </a:rPr>
              <a:t>{</a:t>
            </a:r>
          </a:p>
          <a:p>
            <a:pPr algn="l">
              <a:buFont typeface="+mj-lt"/>
              <a:buNone/>
            </a:pP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OriginalCDSView</a:t>
            </a:r>
            <a:r>
              <a:rPr lang="de-DE" b="0" i="0" dirty="0">
                <a:solidFill>
                  <a:srgbClr val="CCCCCC"/>
                </a:solidFill>
                <a:effectLst/>
                <a:highlight>
                  <a:srgbClr val="181818"/>
                </a:highlight>
                <a:latin typeface="Consolas" panose="020B0609020204030204" pitchFamily="49" charset="0"/>
              </a:rPr>
              <a:t>.*,</a:t>
            </a:r>
          </a:p>
          <a:p>
            <a:pPr algn="l">
              <a:buFont typeface="+mj-lt"/>
              <a:buNone/>
            </a:pP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AnotherTable.SomeField</a:t>
            </a:r>
            <a:endParaRPr lang="de-DE" b="0" i="0" dirty="0">
              <a:solidFill>
                <a:srgbClr val="CCCCCC"/>
              </a:solidFill>
              <a:effectLst/>
              <a:highlight>
                <a:srgbClr val="181818"/>
              </a:highlight>
              <a:latin typeface="Consolas" panose="020B0609020204030204" pitchFamily="49" charset="0"/>
            </a:endParaRPr>
          </a:p>
          <a:p>
            <a:pPr algn="l">
              <a:buFont typeface="+mj-lt"/>
              <a:buNone/>
            </a:pPr>
            <a:r>
              <a:rPr lang="de-DE" b="0" i="0" dirty="0">
                <a:solidFill>
                  <a:srgbClr val="CCCCCC"/>
                </a:solidFill>
                <a:effectLst/>
                <a:highlight>
                  <a:srgbClr val="181818"/>
                </a:highlight>
                <a:latin typeface="Consolas" panose="020B0609020204030204" pitchFamily="49" charset="0"/>
              </a:rPr>
              <a:t>}</a:t>
            </a:r>
          </a:p>
          <a:p>
            <a:pPr algn="l">
              <a:buFont typeface="+mj-lt"/>
              <a:buNone/>
            </a:pPr>
            <a:r>
              <a:rPr lang="de-DE" b="1" i="0" dirty="0">
                <a:solidFill>
                  <a:srgbClr val="CCCCCC"/>
                </a:solidFill>
                <a:effectLst/>
                <a:highlight>
                  <a:srgbClr val="181818"/>
                </a:highlight>
                <a:latin typeface="Segoe WPC"/>
              </a:rPr>
              <a:t>Feedback an das Entwicklungsteam</a:t>
            </a:r>
            <a:r>
              <a:rPr lang="de-DE" b="0" i="0" dirty="0">
                <a:solidFill>
                  <a:srgbClr val="CCCCCC"/>
                </a:solidFill>
                <a:effectLst/>
                <a:highlight>
                  <a:srgbClr val="181818"/>
                </a:highlight>
                <a:latin typeface="Segoe WPC"/>
              </a:rPr>
              <a:t>: Wenn eine Erweiterung unbedingt erforderlich ist und die oben genannten Methoden nicht ausreichen, kann eine Anfrage an das Entwicklungsteam gestellt werden, um die @AbapCatalog.viewEnhancementCategory: Annotation im Original-CDS View zu ergänzen, sodass Erweiterungen möglich werden.</a:t>
            </a:r>
          </a:p>
          <a:p>
            <a:pPr algn="l"/>
            <a:r>
              <a:rPr lang="de-DE" b="1" i="0" dirty="0">
                <a:solidFill>
                  <a:srgbClr val="CCCCCC"/>
                </a:solidFill>
                <a:effectLst/>
                <a:highlight>
                  <a:srgbClr val="181818"/>
                </a:highlight>
                <a:latin typeface="Segoe WPC"/>
              </a:rPr>
              <a:t>Wichtige Punkte:</a:t>
            </a:r>
          </a:p>
          <a:p>
            <a:pPr algn="l">
              <a:buFont typeface="Arial" panose="020B0604020202020204" pitchFamily="34" charset="0"/>
              <a:buChar char="•"/>
            </a:pPr>
            <a:r>
              <a:rPr lang="de-DE" b="0" i="0" dirty="0">
                <a:solidFill>
                  <a:srgbClr val="CCCCCC"/>
                </a:solidFill>
                <a:effectLst/>
                <a:highlight>
                  <a:srgbClr val="181818"/>
                </a:highlight>
                <a:latin typeface="Segoe WPC"/>
              </a:rPr>
              <a:t>Die direkte Erweiterung eines CDS Views ohne die entsprechende Erweiterungskategorie ist nicht möglich.</a:t>
            </a:r>
          </a:p>
          <a:p>
            <a:pPr algn="l">
              <a:buFont typeface="Arial" panose="020B0604020202020204" pitchFamily="34" charset="0"/>
              <a:buChar char="•"/>
            </a:pPr>
            <a:r>
              <a:rPr lang="de-DE" b="0" i="0" dirty="0">
                <a:solidFill>
                  <a:srgbClr val="CCCCCC"/>
                </a:solidFill>
                <a:effectLst/>
                <a:highlight>
                  <a:srgbClr val="181818"/>
                </a:highlight>
                <a:latin typeface="Segoe WPC"/>
              </a:rPr>
              <a:t>Alternativmethoden wie die Erstellung eines neuen CDS Views oder die Nutzung von Assoziationen bieten jedoch flexible Möglichkeiten, um die Funktionalität bestehender CDS Views zu erweitern oder anzupassen.</a:t>
            </a:r>
          </a:p>
          <a:p>
            <a:pPr algn="l">
              <a:buFont typeface="Arial" panose="020B0604020202020204" pitchFamily="34" charset="0"/>
              <a:buChar char="•"/>
            </a:pPr>
            <a:r>
              <a:rPr lang="de-DE" b="0" i="0" dirty="0">
                <a:solidFill>
                  <a:srgbClr val="CCCCCC"/>
                </a:solidFill>
                <a:effectLst/>
                <a:highlight>
                  <a:srgbClr val="181818"/>
                </a:highlight>
                <a:latin typeface="Segoe WPC"/>
              </a:rPr>
              <a:t>Änderungen an bestehenden CDS Views sollten sorgfältig geplant und durchgeführt werden, um die Integrität und Wartbarkeit des Gesamtsystems zu gewährleisten.</a:t>
            </a:r>
          </a:p>
          <a:p>
            <a:endParaRPr lang="en-US" dirty="0"/>
          </a:p>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8</a:t>
            </a:fld>
            <a:endParaRPr lang="de-DE"/>
          </a:p>
        </p:txBody>
      </p:sp>
    </p:spTree>
    <p:extLst>
      <p:ext uri="{BB962C8B-B14F-4D97-AF65-F5344CB8AC3E}">
        <p14:creationId xmlns:p14="http://schemas.microsoft.com/office/powerpoint/2010/main" val="4073679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0" i="0" dirty="0">
                <a:solidFill>
                  <a:srgbClr val="CCCCCC"/>
                </a:solidFill>
                <a:effectLst/>
                <a:highlight>
                  <a:srgbClr val="181818"/>
                </a:highlight>
                <a:latin typeface="Segoe WPC"/>
              </a:rPr>
              <a:t>Im SAP </a:t>
            </a:r>
            <a:r>
              <a:rPr lang="de-DE" b="0" i="0" dirty="0" err="1">
                <a:solidFill>
                  <a:srgbClr val="CCCCCC"/>
                </a:solidFill>
                <a:effectLst/>
                <a:highlight>
                  <a:srgbClr val="181818"/>
                </a:highlight>
                <a:latin typeface="Segoe WPC"/>
              </a:rPr>
              <a:t>Restful</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Application</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Programming</a:t>
            </a:r>
            <a:r>
              <a:rPr lang="de-DE" b="0" i="0" dirty="0">
                <a:solidFill>
                  <a:srgbClr val="CCCCCC"/>
                </a:solidFill>
                <a:effectLst/>
                <a:highlight>
                  <a:srgbClr val="181818"/>
                </a:highlight>
                <a:latin typeface="Segoe WPC"/>
              </a:rPr>
              <a:t> Model (RAP) sind </a:t>
            </a:r>
            <a:r>
              <a:rPr lang="de-DE" b="0" i="0" dirty="0" err="1">
                <a:solidFill>
                  <a:srgbClr val="CCCCCC"/>
                </a:solidFill>
                <a:effectLst/>
                <a:highlight>
                  <a:srgbClr val="181818"/>
                </a:highlight>
                <a:latin typeface="Segoe WPC"/>
              </a:rPr>
              <a:t>Consumption</a:t>
            </a:r>
            <a:r>
              <a:rPr lang="de-DE" b="0" i="0" dirty="0">
                <a:solidFill>
                  <a:srgbClr val="CCCCCC"/>
                </a:solidFill>
                <a:effectLst/>
                <a:highlight>
                  <a:srgbClr val="181818"/>
                </a:highlight>
                <a:latin typeface="Segoe WPC"/>
              </a:rPr>
              <a:t> Views eine Art von CDS (Core Data Services) Views, die speziell für die Darstellung von Daten in Benutzeroberflächen oder für die Exposition von Daten über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 Services konzipiert sind. Sie dienen dazu, die Daten, die durch die Business- und Interface-Views bereitgestellt werden, in einer für den Endbenutzer oder für externe Anwendungen verständlichen und nutzbaren Form zu präsentieren. </a:t>
            </a:r>
            <a:r>
              <a:rPr lang="de-DE" b="0" i="0" dirty="0" err="1">
                <a:solidFill>
                  <a:srgbClr val="CCCCCC"/>
                </a:solidFill>
                <a:effectLst/>
                <a:highlight>
                  <a:srgbClr val="181818"/>
                </a:highlight>
                <a:latin typeface="Segoe WPC"/>
              </a:rPr>
              <a:t>Consumption</a:t>
            </a:r>
            <a:r>
              <a:rPr lang="de-DE" b="0" i="0" dirty="0">
                <a:solidFill>
                  <a:srgbClr val="CCCCCC"/>
                </a:solidFill>
                <a:effectLst/>
                <a:highlight>
                  <a:srgbClr val="181818"/>
                </a:highlight>
                <a:latin typeface="Segoe WPC"/>
              </a:rPr>
              <a:t> Views ermöglichen es, komplexe Datenmodelle zu vereinfachen, Felder zu aggregieren oder zu berechnen und die Daten gemäß den Anforderungen der Benutzeroberfläche oder des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 Services zu filtern und zu sortieren.</a:t>
            </a:r>
          </a:p>
          <a:p>
            <a:pPr algn="l"/>
            <a:r>
              <a:rPr lang="de-DE" b="1" i="0" dirty="0">
                <a:solidFill>
                  <a:srgbClr val="CCCCCC"/>
                </a:solidFill>
                <a:effectLst/>
                <a:highlight>
                  <a:srgbClr val="181818"/>
                </a:highlight>
                <a:latin typeface="Segoe WPC"/>
              </a:rPr>
              <a:t>Einsatzbereiche von </a:t>
            </a:r>
            <a:r>
              <a:rPr lang="de-DE" b="1" i="0" dirty="0" err="1">
                <a:solidFill>
                  <a:srgbClr val="CCCCCC"/>
                </a:solidFill>
                <a:effectLst/>
                <a:highlight>
                  <a:srgbClr val="181818"/>
                </a:highlight>
                <a:latin typeface="Segoe WPC"/>
              </a:rPr>
              <a:t>Consumption</a:t>
            </a:r>
            <a:r>
              <a:rPr lang="de-DE" b="1" i="0" dirty="0">
                <a:solidFill>
                  <a:srgbClr val="CCCCCC"/>
                </a:solidFill>
                <a:effectLst/>
                <a:highlight>
                  <a:srgbClr val="181818"/>
                </a:highlight>
                <a:latin typeface="Segoe WPC"/>
              </a:rPr>
              <a:t> Views:</a:t>
            </a:r>
            <a:endParaRPr lang="de-DE" b="0" i="0" dirty="0">
              <a:solidFill>
                <a:srgbClr val="CCCCCC"/>
              </a:solidFill>
              <a:effectLst/>
              <a:highlight>
                <a:srgbClr val="181818"/>
              </a:highlight>
              <a:latin typeface="Segoe WPC"/>
            </a:endParaRPr>
          </a:p>
          <a:p>
            <a:pPr algn="l">
              <a:buFont typeface="Arial" panose="020B0604020202020204" pitchFamily="34" charset="0"/>
              <a:buChar char="•"/>
            </a:pPr>
            <a:r>
              <a:rPr lang="de-DE" b="1" i="0" dirty="0">
                <a:solidFill>
                  <a:srgbClr val="CCCCCC"/>
                </a:solidFill>
                <a:effectLst/>
                <a:highlight>
                  <a:srgbClr val="181818"/>
                </a:highlight>
                <a:latin typeface="Segoe WPC"/>
              </a:rPr>
              <a:t>Benutzeroberflächen:</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Consumption</a:t>
            </a:r>
            <a:r>
              <a:rPr lang="de-DE" b="0" i="0" dirty="0">
                <a:solidFill>
                  <a:srgbClr val="CCCCCC"/>
                </a:solidFill>
                <a:effectLst/>
                <a:highlight>
                  <a:srgbClr val="181818"/>
                </a:highlight>
                <a:latin typeface="Segoe WPC"/>
              </a:rPr>
              <a:t> Views werden verwendet, um Daten in SAP Fiori Apps oder anderen SAP UI Technologien darzustellen. Sie können spezifische Datenstrukturen und Aggregationen definieren, die direkt an die Anforderungen der UI-Komponenten angepasst sind.</a:t>
            </a:r>
          </a:p>
          <a:p>
            <a:pPr algn="l">
              <a:buFont typeface="Arial" panose="020B0604020202020204" pitchFamily="34" charset="0"/>
              <a:buChar char="•"/>
            </a:pPr>
            <a:r>
              <a:rPr lang="de-DE" b="1" i="0" dirty="0" err="1">
                <a:solidFill>
                  <a:srgbClr val="CCCCCC"/>
                </a:solidFill>
                <a:effectLst/>
                <a:highlight>
                  <a:srgbClr val="181818"/>
                </a:highlight>
                <a:latin typeface="Segoe WPC"/>
              </a:rPr>
              <a:t>OData</a:t>
            </a:r>
            <a:r>
              <a:rPr lang="de-DE" b="1" i="0" dirty="0">
                <a:solidFill>
                  <a:srgbClr val="CCCCCC"/>
                </a:solidFill>
                <a:effectLst/>
                <a:highlight>
                  <a:srgbClr val="181818"/>
                </a:highlight>
                <a:latin typeface="Segoe WPC"/>
              </a:rPr>
              <a:t> Services:</a:t>
            </a:r>
            <a:r>
              <a:rPr lang="de-DE" b="0" i="0" dirty="0">
                <a:solidFill>
                  <a:srgbClr val="CCCCCC"/>
                </a:solidFill>
                <a:effectLst/>
                <a:highlight>
                  <a:srgbClr val="181818"/>
                </a:highlight>
                <a:latin typeface="Segoe WPC"/>
              </a:rPr>
              <a:t> Für die Exposition von Daten über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 Services werden </a:t>
            </a:r>
            <a:r>
              <a:rPr lang="de-DE" b="0" i="0" dirty="0" err="1">
                <a:solidFill>
                  <a:srgbClr val="CCCCCC"/>
                </a:solidFill>
                <a:effectLst/>
                <a:highlight>
                  <a:srgbClr val="181818"/>
                </a:highlight>
                <a:latin typeface="Segoe WPC"/>
              </a:rPr>
              <a:t>Consumption</a:t>
            </a:r>
            <a:r>
              <a:rPr lang="de-DE" b="0" i="0" dirty="0">
                <a:solidFill>
                  <a:srgbClr val="CCCCCC"/>
                </a:solidFill>
                <a:effectLst/>
                <a:highlight>
                  <a:srgbClr val="181818"/>
                </a:highlight>
                <a:latin typeface="Segoe WPC"/>
              </a:rPr>
              <a:t> Views genutzt, um die Struktur der über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 zugänglichen Daten zu definieren. Sie ermöglichen eine feingranulare Kontrolle darüber, welche Daten und Operationen über die API verfügbar gemacht werden.</a:t>
            </a:r>
          </a:p>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9</a:t>
            </a:fld>
            <a:endParaRPr lang="de-DE"/>
          </a:p>
        </p:txBody>
      </p:sp>
    </p:spTree>
    <p:extLst>
      <p:ext uri="{BB962C8B-B14F-4D97-AF65-F5344CB8AC3E}">
        <p14:creationId xmlns:p14="http://schemas.microsoft.com/office/powerpoint/2010/main" val="1158184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Aufruf von: Analysen-&gt; Abfrage Browser</a:t>
            </a:r>
          </a:p>
          <a:p>
            <a:r>
              <a:rPr lang="de-DE" dirty="0"/>
              <a:t>Oder Link: https://hana03.sap.integrata.net:8443/sap/bc/ui2/flp?sap-client=840&amp;sap-language=DE#AnalyticQuery-browse&amp;/sap-iapp-state=TASECXLQVP9E08USFCUDRM7LD9Q3BH9TFIB4SWZ3D</a:t>
            </a:r>
          </a:p>
          <a:p>
            <a:endParaRPr lang="de-DE" dirty="0"/>
          </a:p>
          <a:p>
            <a:r>
              <a:rPr lang="de-DE" dirty="0"/>
              <a:t>Abfrage Browser zeigen</a:t>
            </a:r>
          </a:p>
        </p:txBody>
      </p:sp>
      <p:sp>
        <p:nvSpPr>
          <p:cNvPr id="4" name="Foliennummernplatzhalter 3"/>
          <p:cNvSpPr>
            <a:spLocks noGrp="1"/>
          </p:cNvSpPr>
          <p:nvPr>
            <p:ph type="sldNum" sz="quarter" idx="5"/>
          </p:nvPr>
        </p:nvSpPr>
        <p:spPr/>
        <p:txBody>
          <a:bodyPr/>
          <a:lstStyle/>
          <a:p>
            <a:fld id="{DC0C8601-5E09-0E4C-A79E-D4DC8377D91B}" type="slidenum">
              <a:rPr lang="de-DE" smtClean="0"/>
              <a:t>10</a:t>
            </a:fld>
            <a:endParaRPr lang="de-DE"/>
          </a:p>
        </p:txBody>
      </p:sp>
    </p:spTree>
    <p:extLst>
      <p:ext uri="{BB962C8B-B14F-4D97-AF65-F5344CB8AC3E}">
        <p14:creationId xmlns:p14="http://schemas.microsoft.com/office/powerpoint/2010/main" val="2725217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https://hana03.sap.integrata.net:8443/sap/bc/ui2/flp?sap-client=840&amp;sap-language=EN#AnalyticQuery-browse&amp;/sap-iapp-state=TASH7Q7RPPF2AB6IX2F7U3KMK1PH34Z1HYHAAJHIJ</a:t>
            </a:r>
          </a:p>
          <a:p>
            <a:endParaRPr lang="de-DE" dirty="0"/>
          </a:p>
          <a:p>
            <a:r>
              <a:rPr lang="de-DE" dirty="0"/>
              <a:t>https://hana03.sap.integrata.net:8443/sap/bc/ui2/flp?sap-client=840&amp;sap-language=EN#AnalyticQuery-manage</a:t>
            </a:r>
          </a:p>
          <a:p>
            <a:endParaRPr lang="de-DE" dirty="0"/>
          </a:p>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11</a:t>
            </a:fld>
            <a:endParaRPr lang="de-DE"/>
          </a:p>
        </p:txBody>
      </p:sp>
    </p:spTree>
    <p:extLst>
      <p:ext uri="{BB962C8B-B14F-4D97-AF65-F5344CB8AC3E}">
        <p14:creationId xmlns:p14="http://schemas.microsoft.com/office/powerpoint/2010/main" val="4042601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12</a:t>
            </a:fld>
            <a:endParaRPr lang="de-DE"/>
          </a:p>
        </p:txBody>
      </p:sp>
    </p:spTree>
    <p:extLst>
      <p:ext uri="{BB962C8B-B14F-4D97-AF65-F5344CB8AC3E}">
        <p14:creationId xmlns:p14="http://schemas.microsoft.com/office/powerpoint/2010/main" val="4233538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 Als klassischer DDIC-basierter CDS-View mit der Annotation @Analytics. </a:t>
            </a:r>
            <a:r>
              <a:rPr lang="de-DE" dirty="0" err="1"/>
              <a:t>query</a:t>
            </a:r>
            <a:r>
              <a:rPr lang="de-DE" dirty="0"/>
              <a:t>: </a:t>
            </a:r>
            <a:r>
              <a:rPr lang="de-DE" dirty="0" err="1"/>
              <a:t>true</a:t>
            </a:r>
            <a:r>
              <a:rPr lang="de-DE" dirty="0"/>
              <a:t>, der Daten von einem analytischen View selektiert. Diese Variante verwenden wir in den folgenden Beispielen, da sie auch in älteren Versionen der ABAP-Plattform verfügbar ist. </a:t>
            </a:r>
            <a:br>
              <a:rPr lang="de-DE" dirty="0"/>
            </a:br>
            <a:endParaRPr lang="de-DE" dirty="0"/>
          </a:p>
          <a:p>
            <a:r>
              <a:rPr lang="de-DE" dirty="0"/>
              <a:t>2.) Als CDS-View-Entität mit der Annotation @Analytics. </a:t>
            </a:r>
            <a:r>
              <a:rPr lang="de-DE" dirty="0" err="1"/>
              <a:t>query</a:t>
            </a:r>
            <a:r>
              <a:rPr lang="de-DE" dirty="0"/>
              <a:t>: </a:t>
            </a:r>
            <a:r>
              <a:rPr lang="de-DE" dirty="0" err="1"/>
              <a:t>true</a:t>
            </a:r>
            <a:r>
              <a:rPr lang="de-DE" dirty="0"/>
              <a:t>, die Daten von einem analytischen View selektiert. Diese Syntaxvariante ist technisch möglich, wir empfehlen aber, sie nicht zu verwenden.</a:t>
            </a:r>
          </a:p>
          <a:p>
            <a:br>
              <a:rPr lang="de-DE" dirty="0"/>
            </a:br>
            <a:r>
              <a:rPr lang="de-DE" dirty="0"/>
              <a:t>3.) Als transienter CDS-Projektions-View mit einem „Provider </a:t>
            </a:r>
            <a:r>
              <a:rPr lang="de-DE" dirty="0" err="1"/>
              <a:t>Contract</a:t>
            </a:r>
            <a:r>
              <a:rPr lang="de-DE" dirty="0"/>
              <a:t> </a:t>
            </a:r>
            <a:r>
              <a:rPr lang="de-DE" dirty="0" err="1"/>
              <a:t>analytical_query</a:t>
            </a:r>
            <a:r>
              <a:rPr lang="de-DE" dirty="0"/>
              <a:t>“. Diese Syntaxvariante steht erst seit 2022 zur Verfügung, wird aber von SAP empfohlen. Daher geben wir in den Beispielen auch diese neue Syntax an.</a:t>
            </a:r>
          </a:p>
          <a:p>
            <a:endParaRPr lang="de-DE" dirty="0"/>
          </a:p>
          <a:p>
            <a:r>
              <a:rPr lang="de-DE" dirty="0"/>
              <a:t>In allen drei Varianten selektiert eine analytische Query Daten von einem analytischen Cube- oder Dimensions-View. Dabei ist es unerheblich, ob es sich bei diesen um DDIC-basierte CDS-Views oder View-Entitäten handelt.</a:t>
            </a:r>
          </a:p>
          <a:p>
            <a:endParaRPr lang="de-DE" dirty="0"/>
          </a:p>
          <a:p>
            <a:r>
              <a:rPr lang="de-DE" dirty="0"/>
              <a:t>Einfache Query: </a:t>
            </a:r>
          </a:p>
          <a:p>
            <a:r>
              <a:rPr lang="de-DE" dirty="0"/>
              <a:t>@AbapCatalog.sqlViewName: 'ZB_SOIQ01'</a:t>
            </a:r>
          </a:p>
          <a:p>
            <a:r>
              <a:rPr lang="de-DE" dirty="0"/>
              <a:t>@EndUserText.label: 'Query 01 für Kundenauftragspositionen'</a:t>
            </a:r>
          </a:p>
          <a:p>
            <a:r>
              <a:rPr lang="de-DE" dirty="0"/>
              <a:t>@Analytics.query: </a:t>
            </a:r>
            <a:r>
              <a:rPr lang="de-DE" dirty="0" err="1"/>
              <a:t>true</a:t>
            </a:r>
            <a:endParaRPr lang="de-DE" dirty="0"/>
          </a:p>
          <a:p>
            <a:r>
              <a:rPr lang="de-DE" dirty="0" err="1"/>
              <a:t>define</a:t>
            </a:r>
            <a:r>
              <a:rPr lang="de-DE" dirty="0"/>
              <a:t> </a:t>
            </a:r>
            <a:r>
              <a:rPr lang="de-DE" dirty="0" err="1"/>
              <a:t>view</a:t>
            </a:r>
            <a:r>
              <a:rPr lang="de-DE" dirty="0"/>
              <a:t> ZB_SalesOrderItemQuery01</a:t>
            </a:r>
          </a:p>
          <a:p>
            <a:r>
              <a:rPr lang="de-DE" dirty="0"/>
              <a:t>  </a:t>
            </a:r>
            <a:r>
              <a:rPr lang="de-DE" dirty="0" err="1"/>
              <a:t>as</a:t>
            </a:r>
            <a:r>
              <a:rPr lang="de-DE" dirty="0"/>
              <a:t> </a:t>
            </a:r>
            <a:r>
              <a:rPr lang="de-DE" dirty="0" err="1"/>
              <a:t>select</a:t>
            </a:r>
            <a:r>
              <a:rPr lang="de-DE" dirty="0"/>
              <a:t> from ZB_SalesOrderItemCube01</a:t>
            </a:r>
          </a:p>
          <a:p>
            <a:r>
              <a:rPr lang="de-DE" dirty="0"/>
              <a:t>{</a:t>
            </a:r>
          </a:p>
          <a:p>
            <a:r>
              <a:rPr lang="de-DE" dirty="0"/>
              <a:t>  Material,</a:t>
            </a:r>
          </a:p>
          <a:p>
            <a:r>
              <a:rPr lang="de-DE" dirty="0"/>
              <a:t>  </a:t>
            </a:r>
            <a:r>
              <a:rPr lang="de-DE" dirty="0" err="1"/>
              <a:t>SoldToParty</a:t>
            </a:r>
            <a:r>
              <a:rPr lang="de-DE" dirty="0"/>
              <a:t>,</a:t>
            </a:r>
          </a:p>
          <a:p>
            <a:r>
              <a:rPr lang="de-DE" dirty="0"/>
              <a:t>  </a:t>
            </a:r>
            <a:r>
              <a:rPr lang="de-DE" dirty="0" err="1"/>
              <a:t>SoldToCountry</a:t>
            </a:r>
            <a:r>
              <a:rPr lang="de-DE" dirty="0"/>
              <a:t>,</a:t>
            </a:r>
          </a:p>
          <a:p>
            <a:r>
              <a:rPr lang="de-DE" dirty="0"/>
              <a:t>  </a:t>
            </a:r>
            <a:r>
              <a:rPr lang="de-DE" dirty="0" err="1"/>
              <a:t>OrderQuantity</a:t>
            </a:r>
            <a:r>
              <a:rPr lang="de-DE" dirty="0"/>
              <a:t>,</a:t>
            </a:r>
          </a:p>
          <a:p>
            <a:r>
              <a:rPr lang="de-DE" dirty="0"/>
              <a:t>  </a:t>
            </a:r>
            <a:r>
              <a:rPr lang="de-DE" dirty="0" err="1"/>
              <a:t>NetAmount</a:t>
            </a:r>
            <a:endParaRPr lang="de-DE" dirty="0"/>
          </a:p>
          <a:p>
            <a:r>
              <a:rPr lang="de-DE" dirty="0"/>
              <a:t>}</a:t>
            </a:r>
          </a:p>
          <a:p>
            <a:endParaRPr lang="de-DE" dirty="0"/>
          </a:p>
          <a:p>
            <a:br>
              <a:rPr lang="de-DE" dirty="0"/>
            </a:br>
            <a:br>
              <a:rPr lang="de-DE" dirty="0"/>
            </a:br>
            <a:r>
              <a:rPr lang="de-DE" dirty="0"/>
              <a:t>Die vollen analytischen Fähigkeiten Ihrer Query können Sie im </a:t>
            </a:r>
            <a:r>
              <a:rPr lang="de-DE" dirty="0" err="1"/>
              <a:t>Querymonitor</a:t>
            </a:r>
            <a:r>
              <a:rPr lang="de-DE" dirty="0"/>
              <a:t> testen (Transaktionscode RSRT): Melden Sie sich am SAP GUI an und starten Sie Transaktion RSRT. Geben Sie im Feld Query die Zeichen »2C« ein, direkt gefolgt vom SQL-View-Namen des CDS-Views, also »2CZB_SOIQ01«</a:t>
            </a:r>
          </a:p>
          <a:p>
            <a:r>
              <a:rPr lang="de-DE" dirty="0"/>
              <a:t>für Ihre erste analytische Query, wie in Abbildung 10.18 gezeigt. Wenn Sie die Query als CDS-View-Entität oder als CDS-Projektions-View definiert haben, geben Sie stattdessen »2C« gefolgt vom Namen des CDS-Views ein. Wenn der View mit @Analytics.technicalName annotiert ist, so geben Sie »2C« ein, gefolgt vom technischen Namen, der durch diese Annotation spezifiziert wird. Die Zeichen »2C« sind ein technisches Hilfsmittel zur Identifikation einer CDS-basierten analytischen Query und starten deren spezifische Interpretation und Ausführung.</a:t>
            </a:r>
          </a:p>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13</a:t>
            </a:fld>
            <a:endParaRPr lang="de-DE"/>
          </a:p>
        </p:txBody>
      </p:sp>
    </p:spTree>
    <p:extLst>
      <p:ext uri="{BB962C8B-B14F-4D97-AF65-F5344CB8AC3E}">
        <p14:creationId xmlns:p14="http://schemas.microsoft.com/office/powerpoint/2010/main" val="3460487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4400" dirty="0"/>
              <a:t>Neue </a:t>
            </a:r>
            <a:r>
              <a:rPr lang="en-US" sz="4400" dirty="0" err="1"/>
              <a:t>Variante</a:t>
            </a:r>
            <a:r>
              <a:rPr lang="en-US" sz="4400" dirty="0"/>
              <a:t> (links) </a:t>
            </a:r>
            <a:r>
              <a:rPr lang="en-US" sz="1200" dirty="0" err="1"/>
              <a:t>Funktioniert</a:t>
            </a:r>
            <a:r>
              <a:rPr lang="en-US" sz="1200" dirty="0"/>
              <a:t> auf dem </a:t>
            </a:r>
            <a:r>
              <a:rPr lang="en-US" sz="1200" dirty="0" err="1"/>
              <a:t>Testsystem</a:t>
            </a:r>
            <a:r>
              <a:rPr lang="en-US" sz="1200" dirty="0"/>
              <a:t> </a:t>
            </a:r>
            <a:r>
              <a:rPr lang="en-US" sz="1200" dirty="0" err="1"/>
              <a:t>nicht</a:t>
            </a:r>
            <a:r>
              <a:rPr lang="en-US" sz="1200" dirty="0"/>
              <a:t> (erst </a:t>
            </a:r>
            <a:r>
              <a:rPr lang="en-US" sz="1200" dirty="0" err="1"/>
              <a:t>seit</a:t>
            </a:r>
            <a:r>
              <a:rPr lang="en-US" sz="1200" dirty="0"/>
              <a:t> SAP </a:t>
            </a:r>
            <a:r>
              <a:rPr lang="en-US" sz="1200" dirty="0" err="1"/>
              <a:t>Versionen</a:t>
            </a:r>
            <a:r>
              <a:rPr lang="en-US" sz="1200" dirty="0"/>
              <a:t> 2022)</a:t>
            </a:r>
            <a:endParaRPr lang="de-DE" dirty="0"/>
          </a:p>
          <a:p>
            <a:endParaRPr lang="de-DE" dirty="0"/>
          </a:p>
          <a:p>
            <a:endParaRPr lang="de-DE" dirty="0"/>
          </a:p>
          <a:p>
            <a:pPr algn="l"/>
            <a:r>
              <a:rPr lang="de-DE" b="0" i="0" dirty="0">
                <a:solidFill>
                  <a:srgbClr val="CCCCCC"/>
                </a:solidFill>
                <a:effectLst/>
                <a:highlight>
                  <a:srgbClr val="181818"/>
                </a:highlight>
                <a:latin typeface="Segoe WPC"/>
              </a:rPr>
              <a:t>@VDM.viewType: #CONSUMPTION kennzeichnet den CDS View als einen </a:t>
            </a:r>
            <a:r>
              <a:rPr lang="de-DE" b="0" i="0" dirty="0" err="1">
                <a:solidFill>
                  <a:srgbClr val="CCCCCC"/>
                </a:solidFill>
                <a:effectLst/>
                <a:highlight>
                  <a:srgbClr val="181818"/>
                </a:highlight>
                <a:latin typeface="Segoe WPC"/>
              </a:rPr>
              <a:t>Consumption</a:t>
            </a:r>
            <a:r>
              <a:rPr lang="de-DE" b="0" i="0" dirty="0">
                <a:solidFill>
                  <a:srgbClr val="CCCCCC"/>
                </a:solidFill>
                <a:effectLst/>
                <a:highlight>
                  <a:srgbClr val="181818"/>
                </a:highlight>
                <a:latin typeface="Segoe WPC"/>
              </a:rPr>
              <a:t> View. Dies bedeutet, dass der View für Endbenutzeranwendungen, wie SAP Fiori Apps oder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 Services, bestimmt ist. Er ist darauf ausgelegt, Daten in einer für den Endbenutzer verständlichen und nutzbaren Form darzustellen.</a:t>
            </a:r>
          </a:p>
          <a:p>
            <a:pPr algn="l"/>
            <a:r>
              <a:rPr lang="de-DE" b="1" i="0" dirty="0">
                <a:solidFill>
                  <a:srgbClr val="CCCCCC"/>
                </a:solidFill>
                <a:effectLst/>
                <a:highlight>
                  <a:srgbClr val="181818"/>
                </a:highlight>
                <a:latin typeface="Segoe WPC"/>
              </a:rPr>
              <a:t>Weitere @VDM.viewType Werte sind:</a:t>
            </a:r>
            <a:endParaRPr lang="de-DE" b="0" i="0" dirty="0">
              <a:solidFill>
                <a:srgbClr val="CCCCCC"/>
              </a:solidFill>
              <a:effectLst/>
              <a:highlight>
                <a:srgbClr val="181818"/>
              </a:highlight>
              <a:latin typeface="Segoe WPC"/>
            </a:endParaRPr>
          </a:p>
          <a:p>
            <a:pPr algn="l">
              <a:buFont typeface="Arial" panose="020B0604020202020204" pitchFamily="34" charset="0"/>
              <a:buChar char="•"/>
            </a:pPr>
            <a:r>
              <a:rPr lang="de-DE" b="1" i="0" dirty="0">
                <a:solidFill>
                  <a:srgbClr val="CCCCCC"/>
                </a:solidFill>
                <a:effectLst/>
                <a:highlight>
                  <a:srgbClr val="181818"/>
                </a:highlight>
                <a:latin typeface="Segoe WPC"/>
              </a:rPr>
              <a:t>#BASIC</a:t>
            </a:r>
            <a:r>
              <a:rPr lang="de-DE" b="0" i="0" dirty="0">
                <a:solidFill>
                  <a:srgbClr val="CCCCCC"/>
                </a:solidFill>
                <a:effectLst/>
                <a:highlight>
                  <a:srgbClr val="181818"/>
                </a:highlight>
                <a:latin typeface="Segoe WPC"/>
              </a:rPr>
              <a:t>: Basic Views sind die grundlegendsten Views im VDM. Sie dienen als wiederverwendbare Bausteine und bieten eine direkte Abbildung der zugrunde liegenden Datenbanktabellen ohne jegliche Geschäftslogik oder Aggregationen. Sie sind die Basis, auf der komplexere Views aufgebaut werden.</a:t>
            </a:r>
          </a:p>
          <a:p>
            <a:pPr algn="l">
              <a:buFont typeface="Arial" panose="020B0604020202020204" pitchFamily="34" charset="0"/>
              <a:buChar char="•"/>
            </a:pPr>
            <a:r>
              <a:rPr lang="de-DE" b="1" i="0" dirty="0">
                <a:solidFill>
                  <a:srgbClr val="CCCCCC"/>
                </a:solidFill>
                <a:effectLst/>
                <a:highlight>
                  <a:srgbClr val="181818"/>
                </a:highlight>
                <a:latin typeface="Segoe WPC"/>
              </a:rPr>
              <a:t>#COMPOSITE</a:t>
            </a:r>
            <a:r>
              <a:rPr lang="de-DE" b="0" i="0" dirty="0">
                <a:solidFill>
                  <a:srgbClr val="CCCCCC"/>
                </a:solidFill>
                <a:effectLst/>
                <a:highlight>
                  <a:srgbClr val="181818"/>
                </a:highlight>
                <a:latin typeface="Segoe WPC"/>
              </a:rPr>
              <a:t>: Composite Views bauen auf Basic Views auf und können auch andere Composite Views einbeziehen. Sie dienen dazu, Daten aus verschiedenen Quellen zu kombinieren und können einfache Geschäftslogik oder Berechnungen enthalten. Composite Views werden verwendet, um die Datenstruktur für spezifischere Anwendungsfälle zu formen.</a:t>
            </a:r>
          </a:p>
          <a:p>
            <a:endParaRPr lang="de-DE" dirty="0"/>
          </a:p>
          <a:p>
            <a:pPr algn="l"/>
            <a:r>
              <a:rPr lang="de-DE" b="1" i="0" dirty="0">
                <a:solidFill>
                  <a:srgbClr val="CCCCCC"/>
                </a:solidFill>
                <a:effectLst/>
                <a:highlight>
                  <a:srgbClr val="181818"/>
                </a:highlight>
                <a:latin typeface="Segoe WPC"/>
              </a:rPr>
              <a:t>GitHub Copilot</a:t>
            </a:r>
          </a:p>
          <a:p>
            <a:pPr algn="l"/>
            <a:r>
              <a:rPr lang="de-DE" b="0" i="0" dirty="0">
                <a:solidFill>
                  <a:srgbClr val="CCCCCC"/>
                </a:solidFill>
                <a:effectLst/>
                <a:highlight>
                  <a:srgbClr val="181818"/>
                </a:highlight>
                <a:latin typeface="Segoe WPC"/>
              </a:rPr>
              <a:t>Die Annotation @VDM.viewType in CDS (Core Data Services) Views im SAP-System gibt den Typ des Views im Kontext des Virtual Data Model (VDM) an. Jeder View-Typ spielt eine spezifische Rolle im Datenmodell. Hier sind die Erklärungen und Beispiele für die angefragten View-Typen:</a:t>
            </a:r>
          </a:p>
          <a:p>
            <a:pPr algn="l"/>
            <a:r>
              <a:rPr lang="de-DE" b="1" i="0" dirty="0">
                <a:solidFill>
                  <a:srgbClr val="CCCCCC"/>
                </a:solidFill>
                <a:effectLst/>
                <a:highlight>
                  <a:srgbClr val="181818"/>
                </a:highlight>
                <a:latin typeface="Segoe WPC"/>
              </a:rPr>
              <a:t>1. #EXTENSION</a:t>
            </a:r>
          </a:p>
          <a:p>
            <a:pPr algn="l"/>
            <a:r>
              <a:rPr lang="de-DE" b="1" i="0" dirty="0">
                <a:solidFill>
                  <a:srgbClr val="CCCCCC"/>
                </a:solidFill>
                <a:effectLst/>
                <a:highlight>
                  <a:srgbClr val="181818"/>
                </a:highlight>
                <a:latin typeface="Segoe WPC"/>
              </a:rPr>
              <a:t>Bedeutung:</a:t>
            </a:r>
            <a:r>
              <a:rPr lang="de-DE" b="0" i="0" dirty="0">
                <a:solidFill>
                  <a:srgbClr val="CCCCCC"/>
                </a:solidFill>
                <a:effectLst/>
                <a:highlight>
                  <a:srgbClr val="181818"/>
                </a:highlight>
                <a:latin typeface="Segoe WPC"/>
              </a:rPr>
              <a:t> Extension Views werden verwendet, um bestehende CDS Views zu erweitern, indem zusätzliche Felder oder </a:t>
            </a:r>
            <a:r>
              <a:rPr lang="de-DE" b="0" i="0" dirty="0" err="1">
                <a:solidFill>
                  <a:srgbClr val="CCCCCC"/>
                </a:solidFill>
                <a:effectLst/>
                <a:highlight>
                  <a:srgbClr val="181818"/>
                </a:highlight>
                <a:latin typeface="Segoe WPC"/>
              </a:rPr>
              <a:t>Annotierungen</a:t>
            </a:r>
            <a:r>
              <a:rPr lang="de-DE" b="0" i="0" dirty="0">
                <a:solidFill>
                  <a:srgbClr val="CCCCCC"/>
                </a:solidFill>
                <a:effectLst/>
                <a:highlight>
                  <a:srgbClr val="181818"/>
                </a:highlight>
                <a:latin typeface="Segoe WPC"/>
              </a:rPr>
              <a:t> hinzugefügt werden, ohne den ursprünglichen View zu ändern. Sie sind nützlich, um Erweiterungen oder Anpassungen vorzunehmen, die spezifisch für ein Projekt oder einen Kunden sind.</a:t>
            </a:r>
          </a:p>
          <a:p>
            <a:pPr algn="l"/>
            <a:r>
              <a:rPr lang="de-DE" b="1" i="0" dirty="0">
                <a:solidFill>
                  <a:srgbClr val="CCCCCC"/>
                </a:solidFill>
                <a:effectLst/>
                <a:highlight>
                  <a:srgbClr val="181818"/>
                </a:highlight>
                <a:latin typeface="Segoe WPC"/>
              </a:rPr>
              <a:t>Beispiel:</a:t>
            </a:r>
            <a:endParaRPr lang="de-DE" b="0" i="0" dirty="0">
              <a:solidFill>
                <a:srgbClr val="CCCCCC"/>
              </a:solidFill>
              <a:effectLst/>
              <a:highlight>
                <a:srgbClr val="181818"/>
              </a:highlight>
              <a:latin typeface="Segoe WPC"/>
            </a:endParaRPr>
          </a:p>
          <a:p>
            <a:pPr algn="l"/>
            <a:r>
              <a:rPr lang="de-DE" b="0" i="0" dirty="0">
                <a:solidFill>
                  <a:srgbClr val="CCCCCC"/>
                </a:solidFill>
                <a:effectLst/>
                <a:highlight>
                  <a:srgbClr val="181818"/>
                </a:highlight>
                <a:latin typeface="Consolas" panose="020B0609020204030204" pitchFamily="49" charset="0"/>
              </a:rPr>
              <a:t>@AbapCatalog.sqlViewName: 'ZEXTSO'</a:t>
            </a:r>
          </a:p>
          <a:p>
            <a:pPr algn="l"/>
            <a:r>
              <a:rPr lang="de-DE" b="0" i="0" dirty="0">
                <a:solidFill>
                  <a:srgbClr val="CCCCCC"/>
                </a:solidFill>
                <a:effectLst/>
                <a:highlight>
                  <a:srgbClr val="181818"/>
                </a:highlight>
                <a:latin typeface="Consolas" panose="020B0609020204030204" pitchFamily="49" charset="0"/>
              </a:rPr>
              <a:t>@VDM.viewType: #EXTENSION</a:t>
            </a:r>
          </a:p>
          <a:p>
            <a:pPr algn="l"/>
            <a:r>
              <a:rPr lang="de-DE" b="0" i="0" dirty="0" err="1">
                <a:solidFill>
                  <a:srgbClr val="CCCCCC"/>
                </a:solidFill>
                <a:effectLst/>
                <a:highlight>
                  <a:srgbClr val="181818"/>
                </a:highlight>
                <a:latin typeface="Consolas" panose="020B0609020204030204" pitchFamily="49" charset="0"/>
              </a:rPr>
              <a:t>extend</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view</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I_SalesOrder</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with</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Z_Ext_SalesOrder</a:t>
            </a:r>
            <a:r>
              <a:rPr lang="de-DE" b="0" i="0" dirty="0">
                <a:solidFill>
                  <a:srgbClr val="CCCCCC"/>
                </a:solidFill>
                <a:effectLst/>
                <a:highlight>
                  <a:srgbClr val="181818"/>
                </a:highlight>
                <a:latin typeface="Consolas" panose="020B0609020204030204" pitchFamily="49" charset="0"/>
              </a:rPr>
              <a:t> {</a:t>
            </a:r>
          </a:p>
          <a:p>
            <a:pPr algn="l"/>
            <a:r>
              <a:rPr lang="de-DE" b="0" i="0" dirty="0">
                <a:solidFill>
                  <a:srgbClr val="CCCCCC"/>
                </a:solidFill>
                <a:effectLst/>
                <a:highlight>
                  <a:srgbClr val="181818"/>
                </a:highlight>
                <a:latin typeface="Consolas" panose="020B0609020204030204" pitchFamily="49" charset="0"/>
              </a:rPr>
              <a:t>  @UI.lineItem: [{ </a:t>
            </a:r>
            <a:r>
              <a:rPr lang="de-DE" b="0" i="0" dirty="0" err="1">
                <a:solidFill>
                  <a:srgbClr val="CCCCCC"/>
                </a:solidFill>
                <a:effectLst/>
                <a:highlight>
                  <a:srgbClr val="181818"/>
                </a:highlight>
                <a:latin typeface="Consolas" panose="020B0609020204030204" pitchFamily="49" charset="0"/>
              </a:rPr>
              <a:t>position</a:t>
            </a:r>
            <a:r>
              <a:rPr lang="de-DE" b="0" i="0" dirty="0">
                <a:solidFill>
                  <a:srgbClr val="CCCCCC"/>
                </a:solidFill>
                <a:effectLst/>
                <a:highlight>
                  <a:srgbClr val="181818"/>
                </a:highlight>
                <a:latin typeface="Consolas" panose="020B0609020204030204" pitchFamily="49" charset="0"/>
              </a:rPr>
              <a:t>: 10 }]</a:t>
            </a:r>
          </a:p>
          <a:p>
            <a:pPr algn="l"/>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SalesOrderType</a:t>
            </a:r>
            <a:endParaRPr lang="de-DE" b="0" i="0" dirty="0">
              <a:solidFill>
                <a:srgbClr val="CCCCCC"/>
              </a:solidFill>
              <a:effectLst/>
              <a:highlight>
                <a:srgbClr val="181818"/>
              </a:highlight>
              <a:latin typeface="Consolas" panose="020B0609020204030204" pitchFamily="49" charset="0"/>
            </a:endParaRPr>
          </a:p>
          <a:p>
            <a:pPr algn="l"/>
            <a:r>
              <a:rPr lang="de-DE" b="0" i="0" dirty="0">
                <a:solidFill>
                  <a:srgbClr val="CCCCCC"/>
                </a:solidFill>
                <a:effectLst/>
                <a:highlight>
                  <a:srgbClr val="181818"/>
                </a:highlight>
                <a:latin typeface="Consolas" panose="020B0609020204030204" pitchFamily="49" charset="0"/>
              </a:rPr>
              <a:t>}</a:t>
            </a:r>
          </a:p>
          <a:p>
            <a:pPr algn="l"/>
            <a:r>
              <a:rPr lang="de-DE" b="1" i="0" dirty="0">
                <a:solidFill>
                  <a:srgbClr val="CCCCCC"/>
                </a:solidFill>
                <a:effectLst/>
                <a:highlight>
                  <a:srgbClr val="181818"/>
                </a:highlight>
                <a:latin typeface="Segoe WPC"/>
              </a:rPr>
              <a:t>2. #TRANSACTIONAL</a:t>
            </a:r>
          </a:p>
          <a:p>
            <a:pPr algn="l"/>
            <a:r>
              <a:rPr lang="de-DE" b="1" i="0" dirty="0">
                <a:solidFill>
                  <a:srgbClr val="CCCCCC"/>
                </a:solidFill>
                <a:effectLst/>
                <a:highlight>
                  <a:srgbClr val="181818"/>
                </a:highlight>
                <a:latin typeface="Segoe WPC"/>
              </a:rPr>
              <a:t>Bedeutung:</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Transactional</a:t>
            </a:r>
            <a:r>
              <a:rPr lang="de-DE" b="0" i="0" dirty="0">
                <a:solidFill>
                  <a:srgbClr val="CCCCCC"/>
                </a:solidFill>
                <a:effectLst/>
                <a:highlight>
                  <a:srgbClr val="181818"/>
                </a:highlight>
                <a:latin typeface="Segoe WPC"/>
              </a:rPr>
              <a:t> Views werden in transaktionalen Szenarien verwendet, insbesondere in Verbindung mit SAP Fiori Elements Anwendungen, die eine transaktionale Verarbeitung unterstützen. Diese Views sind darauf ausgelegt, Operationen wie das Erstellen, Aktualisieren oder Löschen von Datensätzen zu unterstützen.</a:t>
            </a:r>
          </a:p>
          <a:p>
            <a:pPr algn="l"/>
            <a:r>
              <a:rPr lang="de-DE" b="1" i="0" dirty="0">
                <a:solidFill>
                  <a:srgbClr val="CCCCCC"/>
                </a:solidFill>
                <a:effectLst/>
                <a:highlight>
                  <a:srgbClr val="181818"/>
                </a:highlight>
                <a:latin typeface="Segoe WPC"/>
              </a:rPr>
              <a:t>Beispiel:</a:t>
            </a:r>
            <a:endParaRPr lang="de-DE" b="0" i="0" dirty="0">
              <a:solidFill>
                <a:srgbClr val="CCCCCC"/>
              </a:solidFill>
              <a:effectLst/>
              <a:highlight>
                <a:srgbClr val="181818"/>
              </a:highlight>
              <a:latin typeface="Segoe WPC"/>
            </a:endParaRPr>
          </a:p>
          <a:p>
            <a:pPr algn="l"/>
            <a:r>
              <a:rPr lang="de-DE" b="0" i="0" dirty="0">
                <a:solidFill>
                  <a:srgbClr val="CCCCCC"/>
                </a:solidFill>
                <a:effectLst/>
                <a:highlight>
                  <a:srgbClr val="181818"/>
                </a:highlight>
                <a:latin typeface="Consolas" panose="020B0609020204030204" pitchFamily="49" charset="0"/>
              </a:rPr>
              <a:t>@AbapCatalog.sqlViewName: 'ZTRNSO'</a:t>
            </a:r>
          </a:p>
          <a:p>
            <a:pPr algn="l"/>
            <a:r>
              <a:rPr lang="de-DE" b="0" i="0" dirty="0">
                <a:solidFill>
                  <a:srgbClr val="CCCCCC"/>
                </a:solidFill>
                <a:effectLst/>
                <a:highlight>
                  <a:srgbClr val="181818"/>
                </a:highlight>
                <a:latin typeface="Consolas" panose="020B0609020204030204" pitchFamily="49" charset="0"/>
              </a:rPr>
              <a:t>@VDM.viewType: #TRANSACTIONAL</a:t>
            </a:r>
          </a:p>
          <a:p>
            <a:pPr algn="l"/>
            <a:r>
              <a:rPr lang="de-DE" b="0" i="0" dirty="0" err="1">
                <a:solidFill>
                  <a:srgbClr val="CCCCCC"/>
                </a:solidFill>
                <a:effectLst/>
                <a:highlight>
                  <a:srgbClr val="181818"/>
                </a:highlight>
                <a:latin typeface="Consolas" panose="020B0609020204030204" pitchFamily="49" charset="0"/>
              </a:rPr>
              <a:t>define</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view</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Z_Trans_SalesOrder</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as</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select</a:t>
            </a:r>
            <a:r>
              <a:rPr lang="de-DE" b="0" i="0" dirty="0">
                <a:solidFill>
                  <a:srgbClr val="CCCCCC"/>
                </a:solidFill>
                <a:effectLst/>
                <a:highlight>
                  <a:srgbClr val="181818"/>
                </a:highlight>
                <a:latin typeface="Consolas" panose="020B0609020204030204" pitchFamily="49" charset="0"/>
              </a:rPr>
              <a:t> from </a:t>
            </a:r>
            <a:r>
              <a:rPr lang="de-DE" b="0" i="0" dirty="0" err="1">
                <a:solidFill>
                  <a:srgbClr val="CCCCCC"/>
                </a:solidFill>
                <a:effectLst/>
                <a:highlight>
                  <a:srgbClr val="181818"/>
                </a:highlight>
                <a:latin typeface="Consolas" panose="020B0609020204030204" pitchFamily="49" charset="0"/>
              </a:rPr>
              <a:t>I_SalesOrder</a:t>
            </a:r>
            <a:r>
              <a:rPr lang="de-DE" b="0" i="0" dirty="0">
                <a:solidFill>
                  <a:srgbClr val="CCCCCC"/>
                </a:solidFill>
                <a:effectLst/>
                <a:highlight>
                  <a:srgbClr val="181818"/>
                </a:highlight>
                <a:latin typeface="Consolas" panose="020B0609020204030204" pitchFamily="49" charset="0"/>
              </a:rPr>
              <a:t> {</a:t>
            </a:r>
          </a:p>
          <a:p>
            <a:pPr algn="l"/>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key</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SalesOrder</a:t>
            </a:r>
            <a:r>
              <a:rPr lang="de-DE" b="0" i="0" dirty="0">
                <a:solidFill>
                  <a:srgbClr val="CCCCCC"/>
                </a:solidFill>
                <a:effectLst/>
                <a:highlight>
                  <a:srgbClr val="181818"/>
                </a:highlight>
                <a:latin typeface="Consolas" panose="020B0609020204030204" pitchFamily="49" charset="0"/>
              </a:rPr>
              <a:t>,</a:t>
            </a:r>
          </a:p>
          <a:p>
            <a:pPr algn="l"/>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SalesOrderDate</a:t>
            </a:r>
            <a:r>
              <a:rPr lang="de-DE" b="0" i="0" dirty="0">
                <a:solidFill>
                  <a:srgbClr val="CCCCCC"/>
                </a:solidFill>
                <a:effectLst/>
                <a:highlight>
                  <a:srgbClr val="181818"/>
                </a:highlight>
                <a:latin typeface="Consolas" panose="020B0609020204030204" pitchFamily="49" charset="0"/>
              </a:rPr>
              <a:t>,</a:t>
            </a:r>
          </a:p>
          <a:p>
            <a:pPr algn="l"/>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TotalNetAmount</a:t>
            </a:r>
            <a:r>
              <a:rPr lang="de-DE" b="0" i="0" dirty="0">
                <a:solidFill>
                  <a:srgbClr val="CCCCCC"/>
                </a:solidFill>
                <a:effectLst/>
                <a:highlight>
                  <a:srgbClr val="181818"/>
                </a:highlight>
                <a:latin typeface="Consolas" panose="020B0609020204030204" pitchFamily="49" charset="0"/>
              </a:rPr>
              <a:t>,</a:t>
            </a:r>
          </a:p>
          <a:p>
            <a:pPr algn="l"/>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CurrencyCode</a:t>
            </a:r>
            <a:endParaRPr lang="de-DE" b="0" i="0" dirty="0">
              <a:solidFill>
                <a:srgbClr val="CCCCCC"/>
              </a:solidFill>
              <a:effectLst/>
              <a:highlight>
                <a:srgbClr val="181818"/>
              </a:highlight>
              <a:latin typeface="Consolas" panose="020B0609020204030204" pitchFamily="49" charset="0"/>
            </a:endParaRPr>
          </a:p>
          <a:p>
            <a:pPr algn="l"/>
            <a:r>
              <a:rPr lang="de-DE" b="0" i="0" dirty="0">
                <a:solidFill>
                  <a:srgbClr val="CCCCCC"/>
                </a:solidFill>
                <a:effectLst/>
                <a:highlight>
                  <a:srgbClr val="181818"/>
                </a:highlight>
                <a:latin typeface="Consolas" panose="020B0609020204030204" pitchFamily="49" charset="0"/>
              </a:rPr>
              <a:t>}</a:t>
            </a:r>
          </a:p>
          <a:p>
            <a:pPr algn="l"/>
            <a:r>
              <a:rPr lang="de-DE" b="1" i="0" dirty="0">
                <a:solidFill>
                  <a:srgbClr val="CCCCCC"/>
                </a:solidFill>
                <a:effectLst/>
                <a:highlight>
                  <a:srgbClr val="181818"/>
                </a:highlight>
                <a:latin typeface="Segoe WPC"/>
              </a:rPr>
              <a:t>3. #DERIVATION_FUNCTION</a:t>
            </a:r>
          </a:p>
          <a:p>
            <a:pPr algn="l"/>
            <a:r>
              <a:rPr lang="de-DE" b="1" i="0" dirty="0">
                <a:solidFill>
                  <a:srgbClr val="CCCCCC"/>
                </a:solidFill>
                <a:effectLst/>
                <a:highlight>
                  <a:srgbClr val="181818"/>
                </a:highlight>
                <a:latin typeface="Segoe WPC"/>
              </a:rPr>
              <a:t>Bedeutung:</a:t>
            </a:r>
            <a:r>
              <a:rPr lang="de-DE" b="0" i="0" dirty="0">
                <a:solidFill>
                  <a:srgbClr val="CCCCCC"/>
                </a:solidFill>
                <a:effectLst/>
                <a:highlight>
                  <a:srgbClr val="181818"/>
                </a:highlight>
                <a:latin typeface="Segoe WPC"/>
              </a:rPr>
              <a:t> Derivation </a:t>
            </a:r>
            <a:r>
              <a:rPr lang="de-DE" b="0" i="0" dirty="0" err="1">
                <a:solidFill>
                  <a:srgbClr val="CCCCCC"/>
                </a:solidFill>
                <a:effectLst/>
                <a:highlight>
                  <a:srgbClr val="181818"/>
                </a:highlight>
                <a:latin typeface="Segoe WPC"/>
              </a:rPr>
              <a:t>Function</a:t>
            </a:r>
            <a:r>
              <a:rPr lang="de-DE" b="0" i="0" dirty="0">
                <a:solidFill>
                  <a:srgbClr val="CCCCCC"/>
                </a:solidFill>
                <a:effectLst/>
                <a:highlight>
                  <a:srgbClr val="181818"/>
                </a:highlight>
                <a:latin typeface="Segoe WPC"/>
              </a:rPr>
              <a:t> Views werden verwendet, um berechnete Werte basierend auf anderen Datenquellen zu erzeugen. Sie dienen der Ableitung von Werten, die nicht direkt in den Datenquellen vorhanden sind, sondern durch eine logische oder mathematische Funktion abgeleitet werden müssen.</a:t>
            </a:r>
          </a:p>
          <a:p>
            <a:pPr algn="l"/>
            <a:r>
              <a:rPr lang="de-DE" b="1" i="0" dirty="0">
                <a:solidFill>
                  <a:srgbClr val="CCCCCC"/>
                </a:solidFill>
                <a:effectLst/>
                <a:highlight>
                  <a:srgbClr val="181818"/>
                </a:highlight>
                <a:latin typeface="Segoe WPC"/>
              </a:rPr>
              <a:t>Beispiel:</a:t>
            </a:r>
            <a:endParaRPr lang="de-DE" b="0" i="0" dirty="0">
              <a:solidFill>
                <a:srgbClr val="CCCCCC"/>
              </a:solidFill>
              <a:effectLst/>
              <a:highlight>
                <a:srgbClr val="181818"/>
              </a:highlight>
              <a:latin typeface="Segoe WPC"/>
            </a:endParaRPr>
          </a:p>
          <a:p>
            <a:pPr algn="l"/>
            <a:r>
              <a:rPr lang="de-DE" b="0" i="0" dirty="0">
                <a:solidFill>
                  <a:srgbClr val="CCCCCC"/>
                </a:solidFill>
                <a:effectLst/>
                <a:highlight>
                  <a:srgbClr val="181818"/>
                </a:highlight>
                <a:latin typeface="Consolas" panose="020B0609020204030204" pitchFamily="49" charset="0"/>
              </a:rPr>
              <a:t>@AbapCatalog.sqlViewName: 'ZDFSO'</a:t>
            </a:r>
          </a:p>
          <a:p>
            <a:pPr algn="l"/>
            <a:r>
              <a:rPr lang="de-DE" b="0" i="0" dirty="0">
                <a:solidFill>
                  <a:srgbClr val="CCCCCC"/>
                </a:solidFill>
                <a:effectLst/>
                <a:highlight>
                  <a:srgbClr val="181818"/>
                </a:highlight>
                <a:latin typeface="Consolas" panose="020B0609020204030204" pitchFamily="49" charset="0"/>
              </a:rPr>
              <a:t>@VDM.viewType: #DERIVATION_FUNCTION</a:t>
            </a:r>
          </a:p>
          <a:p>
            <a:pPr algn="l"/>
            <a:r>
              <a:rPr lang="de-DE" b="0" i="0" dirty="0" err="1">
                <a:solidFill>
                  <a:srgbClr val="CCCCCC"/>
                </a:solidFill>
                <a:effectLst/>
                <a:highlight>
                  <a:srgbClr val="181818"/>
                </a:highlight>
                <a:latin typeface="Consolas" panose="020B0609020204030204" pitchFamily="49" charset="0"/>
              </a:rPr>
              <a:t>define</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view</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Z_Deriv_Func_SalesOrder</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as</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select</a:t>
            </a:r>
            <a:r>
              <a:rPr lang="de-DE" b="0" i="0" dirty="0">
                <a:solidFill>
                  <a:srgbClr val="CCCCCC"/>
                </a:solidFill>
                <a:effectLst/>
                <a:highlight>
                  <a:srgbClr val="181818"/>
                </a:highlight>
                <a:latin typeface="Consolas" panose="020B0609020204030204" pitchFamily="49" charset="0"/>
              </a:rPr>
              <a:t> from </a:t>
            </a:r>
            <a:r>
              <a:rPr lang="de-DE" b="0" i="0" dirty="0" err="1">
                <a:solidFill>
                  <a:srgbClr val="CCCCCC"/>
                </a:solidFill>
                <a:effectLst/>
                <a:highlight>
                  <a:srgbClr val="181818"/>
                </a:highlight>
                <a:latin typeface="Consolas" panose="020B0609020204030204" pitchFamily="49" charset="0"/>
              </a:rPr>
              <a:t>I_SalesOrder</a:t>
            </a:r>
            <a:r>
              <a:rPr lang="de-DE" b="0" i="0" dirty="0">
                <a:solidFill>
                  <a:srgbClr val="CCCCCC"/>
                </a:solidFill>
                <a:effectLst/>
                <a:highlight>
                  <a:srgbClr val="181818"/>
                </a:highlight>
                <a:latin typeface="Consolas" panose="020B0609020204030204" pitchFamily="49" charset="0"/>
              </a:rPr>
              <a:t> {</a:t>
            </a:r>
          </a:p>
          <a:p>
            <a:pPr algn="l"/>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key</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SalesOrder</a:t>
            </a:r>
            <a:r>
              <a:rPr lang="de-DE" b="0" i="0" dirty="0">
                <a:solidFill>
                  <a:srgbClr val="CCCCCC"/>
                </a:solidFill>
                <a:effectLst/>
                <a:highlight>
                  <a:srgbClr val="181818"/>
                </a:highlight>
                <a:latin typeface="Consolas" panose="020B0609020204030204" pitchFamily="49" charset="0"/>
              </a:rPr>
              <a:t>,</a:t>
            </a:r>
          </a:p>
          <a:p>
            <a:pPr algn="l"/>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SalesOrderDate</a:t>
            </a:r>
            <a:r>
              <a:rPr lang="de-DE" b="0" i="0" dirty="0">
                <a:solidFill>
                  <a:srgbClr val="CCCCCC"/>
                </a:solidFill>
                <a:effectLst/>
                <a:highlight>
                  <a:srgbClr val="181818"/>
                </a:highlight>
                <a:latin typeface="Consolas" panose="020B0609020204030204" pitchFamily="49" charset="0"/>
              </a:rPr>
              <a:t>,</a:t>
            </a:r>
          </a:p>
          <a:p>
            <a:pPr algn="l"/>
            <a:r>
              <a:rPr lang="de-DE" b="0" i="0" dirty="0">
                <a:solidFill>
                  <a:srgbClr val="CCCCCC"/>
                </a:solidFill>
                <a:effectLst/>
                <a:highlight>
                  <a:srgbClr val="181818"/>
                </a:highlight>
                <a:latin typeface="Consolas" panose="020B0609020204030204" pitchFamily="49" charset="0"/>
              </a:rPr>
              <a:t>      _</a:t>
            </a:r>
            <a:r>
              <a:rPr lang="de-DE" b="0" i="0" dirty="0" err="1">
                <a:solidFill>
                  <a:srgbClr val="CCCCCC"/>
                </a:solidFill>
                <a:effectLst/>
                <a:highlight>
                  <a:srgbClr val="181818"/>
                </a:highlight>
                <a:latin typeface="Consolas" panose="020B0609020204030204" pitchFamily="49" charset="0"/>
              </a:rPr>
              <a:t>SalesOrderItem.Product</a:t>
            </a:r>
            <a:r>
              <a:rPr lang="de-DE" b="0" i="0" dirty="0">
                <a:solidFill>
                  <a:srgbClr val="CCCCCC"/>
                </a:solidFill>
                <a:effectLst/>
                <a:highlight>
                  <a:srgbClr val="181818"/>
                </a:highlight>
                <a:latin typeface="Consolas" panose="020B0609020204030204" pitchFamily="49" charset="0"/>
              </a:rPr>
              <a:t>,</a:t>
            </a:r>
          </a:p>
          <a:p>
            <a:pPr algn="l"/>
            <a:r>
              <a:rPr lang="de-DE" b="0" i="0" dirty="0">
                <a:solidFill>
                  <a:srgbClr val="CCCCCC"/>
                </a:solidFill>
                <a:effectLst/>
                <a:highlight>
                  <a:srgbClr val="181818"/>
                </a:highlight>
                <a:latin typeface="Consolas" panose="020B0609020204030204" pitchFamily="49" charset="0"/>
              </a:rPr>
              <a:t>      _</a:t>
            </a:r>
            <a:r>
              <a:rPr lang="de-DE" b="0" i="0" dirty="0" err="1">
                <a:solidFill>
                  <a:srgbClr val="CCCCCC"/>
                </a:solidFill>
                <a:effectLst/>
                <a:highlight>
                  <a:srgbClr val="181818"/>
                </a:highlight>
                <a:latin typeface="Consolas" panose="020B0609020204030204" pitchFamily="49" charset="0"/>
              </a:rPr>
              <a:t>SalesOrderItem.Quantity</a:t>
            </a:r>
            <a:r>
              <a:rPr lang="de-DE" b="0" i="0" dirty="0">
                <a:solidFill>
                  <a:srgbClr val="CCCCCC"/>
                </a:solidFill>
                <a:effectLst/>
                <a:highlight>
                  <a:srgbClr val="181818"/>
                </a:highlight>
                <a:latin typeface="Consolas" panose="020B0609020204030204" pitchFamily="49" charset="0"/>
              </a:rPr>
              <a:t>,</a:t>
            </a:r>
          </a:p>
          <a:p>
            <a:pPr algn="l"/>
            <a:r>
              <a:rPr lang="de-DE" b="0" i="0" dirty="0">
                <a:solidFill>
                  <a:srgbClr val="CCCCCC"/>
                </a:solidFill>
                <a:effectLst/>
                <a:highlight>
                  <a:srgbClr val="181818"/>
                </a:highlight>
                <a:latin typeface="Consolas" panose="020B0609020204030204" pitchFamily="49" charset="0"/>
              </a:rPr>
              <a:t>      // Berechnetes Feld für den geschätzten Liefertermin</a:t>
            </a:r>
          </a:p>
          <a:p>
            <a:pPr algn="l"/>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add_days</a:t>
            </a:r>
            <a:r>
              <a:rPr lang="de-DE" b="0" i="0" dirty="0">
                <a:solidFill>
                  <a:srgbClr val="CCCCCC"/>
                </a:solidFill>
                <a:effectLst/>
                <a:highlight>
                  <a:srgbClr val="181818"/>
                </a:highlight>
                <a:latin typeface="Consolas" panose="020B0609020204030204" pitchFamily="49" charset="0"/>
              </a:rPr>
              <a:t>(</a:t>
            </a:r>
            <a:r>
              <a:rPr lang="de-DE" b="0" i="0" dirty="0" err="1">
                <a:solidFill>
                  <a:srgbClr val="CCCCCC"/>
                </a:solidFill>
                <a:effectLst/>
                <a:highlight>
                  <a:srgbClr val="181818"/>
                </a:highlight>
                <a:latin typeface="Consolas" panose="020B0609020204030204" pitchFamily="49" charset="0"/>
              </a:rPr>
              <a:t>SalesOrderDate</a:t>
            </a:r>
            <a:r>
              <a:rPr lang="de-DE" b="0" i="0" dirty="0">
                <a:solidFill>
                  <a:srgbClr val="CCCCCC"/>
                </a:solidFill>
                <a:effectLst/>
                <a:highlight>
                  <a:srgbClr val="181818"/>
                </a:highlight>
                <a:latin typeface="Consolas" panose="020B0609020204030204" pitchFamily="49" charset="0"/>
              </a:rPr>
              <a:t>, 7) </a:t>
            </a:r>
            <a:r>
              <a:rPr lang="de-DE" b="0" i="0" dirty="0" err="1">
                <a:solidFill>
                  <a:srgbClr val="CCCCCC"/>
                </a:solidFill>
                <a:effectLst/>
                <a:highlight>
                  <a:srgbClr val="181818"/>
                </a:highlight>
                <a:latin typeface="Consolas" panose="020B0609020204030204" pitchFamily="49" charset="0"/>
              </a:rPr>
              <a:t>as</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EstimatedDeliveryDate</a:t>
            </a:r>
            <a:endParaRPr lang="de-DE" b="0" i="0" dirty="0">
              <a:solidFill>
                <a:srgbClr val="CCCCCC"/>
              </a:solidFill>
              <a:effectLst/>
              <a:highlight>
                <a:srgbClr val="181818"/>
              </a:highlight>
              <a:latin typeface="Consolas" panose="020B0609020204030204" pitchFamily="49" charset="0"/>
            </a:endParaRPr>
          </a:p>
          <a:p>
            <a:pPr algn="l"/>
            <a:r>
              <a:rPr lang="de-DE" b="0" i="0" dirty="0">
                <a:solidFill>
                  <a:srgbClr val="CCCCCC"/>
                </a:solidFill>
                <a:effectLst/>
                <a:highlight>
                  <a:srgbClr val="181818"/>
                </a:highlight>
                <a:latin typeface="Consolas" panose="020B0609020204030204" pitchFamily="49" charset="0"/>
              </a:rPr>
              <a:t>}</a:t>
            </a:r>
          </a:p>
          <a:p>
            <a:pPr algn="l"/>
            <a:r>
              <a:rPr lang="de-DE" b="1" i="0" dirty="0">
                <a:solidFill>
                  <a:srgbClr val="CCCCCC"/>
                </a:solidFill>
                <a:effectLst/>
                <a:highlight>
                  <a:srgbClr val="181818"/>
                </a:highlight>
                <a:latin typeface="Segoe WPC"/>
              </a:rPr>
              <a:t>4. #COMPOSITE</a:t>
            </a:r>
          </a:p>
          <a:p>
            <a:pPr algn="l"/>
            <a:r>
              <a:rPr lang="de-DE" b="1" i="0" dirty="0">
                <a:solidFill>
                  <a:srgbClr val="CCCCCC"/>
                </a:solidFill>
                <a:effectLst/>
                <a:highlight>
                  <a:srgbClr val="181818"/>
                </a:highlight>
                <a:latin typeface="Segoe WPC"/>
              </a:rPr>
              <a:t>Bedeutung:</a:t>
            </a:r>
            <a:r>
              <a:rPr lang="de-DE" b="0" i="0" dirty="0">
                <a:solidFill>
                  <a:srgbClr val="CCCCCC"/>
                </a:solidFill>
                <a:effectLst/>
                <a:highlight>
                  <a:srgbClr val="181818"/>
                </a:highlight>
                <a:latin typeface="Segoe WPC"/>
              </a:rPr>
              <a:t> Composite Views kombinieren Daten aus verschiedenen Quellen und können auch Geschäftslogik enthalten. Sie werden verwendet, um komplexe Datenstrukturen zu erstellen, die für spezifische Geschäftsanforderungen oder Berichtszwecke erforderlich sind.</a:t>
            </a:r>
          </a:p>
          <a:p>
            <a:pPr algn="l"/>
            <a:r>
              <a:rPr lang="de-DE" b="1" i="0" dirty="0">
                <a:solidFill>
                  <a:srgbClr val="CCCCCC"/>
                </a:solidFill>
                <a:effectLst/>
                <a:highlight>
                  <a:srgbClr val="181818"/>
                </a:highlight>
                <a:latin typeface="Segoe WPC"/>
              </a:rPr>
              <a:t>Beispiel:</a:t>
            </a:r>
            <a:endParaRPr lang="de-DE" b="0" i="0" dirty="0">
              <a:solidFill>
                <a:srgbClr val="CCCCCC"/>
              </a:solidFill>
              <a:effectLst/>
              <a:highlight>
                <a:srgbClr val="181818"/>
              </a:highlight>
              <a:latin typeface="Segoe WPC"/>
            </a:endParaRPr>
          </a:p>
          <a:p>
            <a:pPr algn="l"/>
            <a:r>
              <a:rPr lang="de-DE" b="0" i="0" dirty="0">
                <a:solidFill>
                  <a:srgbClr val="CCCCCC"/>
                </a:solidFill>
                <a:effectLst/>
                <a:highlight>
                  <a:srgbClr val="181818"/>
                </a:highlight>
                <a:latin typeface="Consolas" panose="020B0609020204030204" pitchFamily="49" charset="0"/>
              </a:rPr>
              <a:t>@AbapCatalog.sqlViewName: 'ZCMPSTSO'</a:t>
            </a:r>
          </a:p>
          <a:p>
            <a:pPr algn="l"/>
            <a:r>
              <a:rPr lang="de-DE" b="0" i="0" dirty="0">
                <a:solidFill>
                  <a:srgbClr val="CCCCCC"/>
                </a:solidFill>
                <a:effectLst/>
                <a:highlight>
                  <a:srgbClr val="181818"/>
                </a:highlight>
                <a:latin typeface="Consolas" panose="020B0609020204030204" pitchFamily="49" charset="0"/>
              </a:rPr>
              <a:t>@VDM.viewType: #COMPOSITE</a:t>
            </a:r>
          </a:p>
          <a:p>
            <a:pPr algn="l"/>
            <a:r>
              <a:rPr lang="de-DE" b="0" i="0" dirty="0" err="1">
                <a:solidFill>
                  <a:srgbClr val="CCCCCC"/>
                </a:solidFill>
                <a:effectLst/>
                <a:highlight>
                  <a:srgbClr val="181818"/>
                </a:highlight>
                <a:latin typeface="Consolas" panose="020B0609020204030204" pitchFamily="49" charset="0"/>
              </a:rPr>
              <a:t>define</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view</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Z_Comp_SalesOrder</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as</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select</a:t>
            </a:r>
            <a:r>
              <a:rPr lang="de-DE" b="0" i="0" dirty="0">
                <a:solidFill>
                  <a:srgbClr val="CCCCCC"/>
                </a:solidFill>
                <a:effectLst/>
                <a:highlight>
                  <a:srgbClr val="181818"/>
                </a:highlight>
                <a:latin typeface="Consolas" panose="020B0609020204030204" pitchFamily="49" charset="0"/>
              </a:rPr>
              <a:t> from </a:t>
            </a:r>
            <a:r>
              <a:rPr lang="de-DE" b="0" i="0" dirty="0" err="1">
                <a:solidFill>
                  <a:srgbClr val="CCCCCC"/>
                </a:solidFill>
                <a:effectLst/>
                <a:highlight>
                  <a:srgbClr val="181818"/>
                </a:highlight>
                <a:latin typeface="Consolas" panose="020B0609020204030204" pitchFamily="49" charset="0"/>
              </a:rPr>
              <a:t>I_SalesOrder</a:t>
            </a:r>
            <a:endParaRPr lang="de-DE" b="0" i="0" dirty="0">
              <a:solidFill>
                <a:srgbClr val="CCCCCC"/>
              </a:solidFill>
              <a:effectLst/>
              <a:highlight>
                <a:srgbClr val="181818"/>
              </a:highlight>
              <a:latin typeface="Consolas" panose="020B0609020204030204" pitchFamily="49" charset="0"/>
            </a:endParaRPr>
          </a:p>
          <a:p>
            <a:pPr algn="l"/>
            <a:r>
              <a:rPr lang="de-DE" b="0" i="0" dirty="0" err="1">
                <a:solidFill>
                  <a:srgbClr val="CCCCCC"/>
                </a:solidFill>
                <a:effectLst/>
                <a:highlight>
                  <a:srgbClr val="181818"/>
                </a:highlight>
                <a:latin typeface="Consolas" panose="020B0609020204030204" pitchFamily="49" charset="0"/>
              </a:rPr>
              <a:t>association</a:t>
            </a:r>
            <a:r>
              <a:rPr lang="de-DE" b="0" i="0" dirty="0">
                <a:solidFill>
                  <a:srgbClr val="CCCCCC"/>
                </a:solidFill>
                <a:effectLst/>
                <a:highlight>
                  <a:srgbClr val="181818"/>
                </a:highlight>
                <a:latin typeface="Consolas" panose="020B0609020204030204" pitchFamily="49" charset="0"/>
              </a:rPr>
              <a:t> [0..*] </a:t>
            </a:r>
            <a:r>
              <a:rPr lang="de-DE" b="0" i="0" dirty="0" err="1">
                <a:solidFill>
                  <a:srgbClr val="CCCCCC"/>
                </a:solidFill>
                <a:effectLst/>
                <a:highlight>
                  <a:srgbClr val="181818"/>
                </a:highlight>
                <a:latin typeface="Consolas" panose="020B0609020204030204" pitchFamily="49" charset="0"/>
              </a:rPr>
              <a:t>to</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I_SalesOrderItem</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as</a:t>
            </a:r>
            <a:r>
              <a:rPr lang="de-DE" b="0" i="0" dirty="0">
                <a:solidFill>
                  <a:srgbClr val="CCCCCC"/>
                </a:solidFill>
                <a:effectLst/>
                <a:highlight>
                  <a:srgbClr val="181818"/>
                </a:highlight>
                <a:latin typeface="Consolas" panose="020B0609020204030204" pitchFamily="49" charset="0"/>
              </a:rPr>
              <a:t> _Items on _</a:t>
            </a:r>
            <a:r>
              <a:rPr lang="de-DE" b="0" i="0" dirty="0" err="1">
                <a:solidFill>
                  <a:srgbClr val="CCCCCC"/>
                </a:solidFill>
                <a:effectLst/>
                <a:highlight>
                  <a:srgbClr val="181818"/>
                </a:highlight>
                <a:latin typeface="Consolas" panose="020B0609020204030204" pitchFamily="49" charset="0"/>
              </a:rPr>
              <a:t>Items.SalesOrder</a:t>
            </a:r>
            <a:r>
              <a:rPr lang="de-DE" b="0" i="0" dirty="0">
                <a:solidFill>
                  <a:srgbClr val="CCCCCC"/>
                </a:solidFill>
                <a:effectLst/>
                <a:highlight>
                  <a:srgbClr val="181818"/>
                </a:highlight>
                <a:latin typeface="Consolas" panose="020B0609020204030204" pitchFamily="49" charset="0"/>
              </a:rPr>
              <a:t> = </a:t>
            </a:r>
            <a:r>
              <a:rPr lang="de-DE" b="0" i="0" dirty="0" err="1">
                <a:solidFill>
                  <a:srgbClr val="CCCCCC"/>
                </a:solidFill>
                <a:effectLst/>
                <a:highlight>
                  <a:srgbClr val="181818"/>
                </a:highlight>
                <a:latin typeface="Consolas" panose="020B0609020204030204" pitchFamily="49" charset="0"/>
              </a:rPr>
              <a:t>I_SalesOrder.SalesOrder</a:t>
            </a:r>
            <a:r>
              <a:rPr lang="de-DE" b="0" i="0" dirty="0">
                <a:solidFill>
                  <a:srgbClr val="CCCCCC"/>
                </a:solidFill>
                <a:effectLst/>
                <a:highlight>
                  <a:srgbClr val="181818"/>
                </a:highlight>
                <a:latin typeface="Consolas" panose="020B0609020204030204" pitchFamily="49" charset="0"/>
              </a:rPr>
              <a:t> {</a:t>
            </a:r>
          </a:p>
          <a:p>
            <a:pPr algn="l"/>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key</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I_SalesOrder.SalesOrder</a:t>
            </a:r>
            <a:r>
              <a:rPr lang="de-DE" b="0" i="0" dirty="0">
                <a:solidFill>
                  <a:srgbClr val="CCCCCC"/>
                </a:solidFill>
                <a:effectLst/>
                <a:highlight>
                  <a:srgbClr val="181818"/>
                </a:highlight>
                <a:latin typeface="Consolas" panose="020B0609020204030204" pitchFamily="49" charset="0"/>
              </a:rPr>
              <a:t>,</a:t>
            </a:r>
          </a:p>
          <a:p>
            <a:pPr algn="l"/>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I_SalesOrder.SalesOrderDate</a:t>
            </a:r>
            <a:r>
              <a:rPr lang="de-DE" b="0" i="0" dirty="0">
                <a:solidFill>
                  <a:srgbClr val="CCCCCC"/>
                </a:solidFill>
                <a:effectLst/>
                <a:highlight>
                  <a:srgbClr val="181818"/>
                </a:highlight>
                <a:latin typeface="Consolas" panose="020B0609020204030204" pitchFamily="49" charset="0"/>
              </a:rPr>
              <a:t>,</a:t>
            </a:r>
          </a:p>
          <a:p>
            <a:pPr algn="l"/>
            <a:r>
              <a:rPr lang="de-DE" b="0" i="0" dirty="0">
                <a:solidFill>
                  <a:srgbClr val="CCCCCC"/>
                </a:solidFill>
                <a:effectLst/>
                <a:highlight>
                  <a:srgbClr val="181818"/>
                </a:highlight>
                <a:latin typeface="Consolas" panose="020B0609020204030204" pitchFamily="49" charset="0"/>
              </a:rPr>
              <a:t>      _</a:t>
            </a:r>
            <a:r>
              <a:rPr lang="de-DE" b="0" i="0" dirty="0" err="1">
                <a:solidFill>
                  <a:srgbClr val="CCCCCC"/>
                </a:solidFill>
                <a:effectLst/>
                <a:highlight>
                  <a:srgbClr val="181818"/>
                </a:highlight>
                <a:latin typeface="Consolas" panose="020B0609020204030204" pitchFamily="49" charset="0"/>
              </a:rPr>
              <a:t>Items.Product</a:t>
            </a:r>
            <a:r>
              <a:rPr lang="de-DE" b="0" i="0" dirty="0">
                <a:solidFill>
                  <a:srgbClr val="CCCCCC"/>
                </a:solidFill>
                <a:effectLst/>
                <a:highlight>
                  <a:srgbClr val="181818"/>
                </a:highlight>
                <a:latin typeface="Consolas" panose="020B0609020204030204" pitchFamily="49" charset="0"/>
              </a:rPr>
              <a:t>,</a:t>
            </a:r>
          </a:p>
          <a:p>
            <a:pPr algn="l"/>
            <a:r>
              <a:rPr lang="de-DE" b="0" i="0" dirty="0">
                <a:solidFill>
                  <a:srgbClr val="CCCCCC"/>
                </a:solidFill>
                <a:effectLst/>
                <a:highlight>
                  <a:srgbClr val="181818"/>
                </a:highlight>
                <a:latin typeface="Consolas" panose="020B0609020204030204" pitchFamily="49" charset="0"/>
              </a:rPr>
              <a:t>      _</a:t>
            </a:r>
            <a:r>
              <a:rPr lang="de-DE" b="0" i="0" dirty="0" err="1">
                <a:solidFill>
                  <a:srgbClr val="CCCCCC"/>
                </a:solidFill>
                <a:effectLst/>
                <a:highlight>
                  <a:srgbClr val="181818"/>
                </a:highlight>
                <a:latin typeface="Consolas" panose="020B0609020204030204" pitchFamily="49" charset="0"/>
              </a:rPr>
              <a:t>Items.Quantity</a:t>
            </a:r>
            <a:r>
              <a:rPr lang="de-DE" b="0" i="0" dirty="0">
                <a:solidFill>
                  <a:srgbClr val="CCCCCC"/>
                </a:solidFill>
                <a:effectLst/>
                <a:highlight>
                  <a:srgbClr val="181818"/>
                </a:highlight>
                <a:latin typeface="Consolas" panose="020B0609020204030204" pitchFamily="49" charset="0"/>
              </a:rPr>
              <a:t>,</a:t>
            </a:r>
          </a:p>
          <a:p>
            <a:pPr algn="l"/>
            <a:r>
              <a:rPr lang="de-DE" b="0" i="0" dirty="0">
                <a:solidFill>
                  <a:srgbClr val="CCCCCC"/>
                </a:solidFill>
                <a:effectLst/>
                <a:highlight>
                  <a:srgbClr val="181818"/>
                </a:highlight>
                <a:latin typeface="Consolas" panose="020B0609020204030204" pitchFamily="49" charset="0"/>
              </a:rPr>
              <a:t>      // Aggregierte Felder</a:t>
            </a:r>
          </a:p>
          <a:p>
            <a:pPr algn="l"/>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sum</a:t>
            </a:r>
            <a:r>
              <a:rPr lang="de-DE" b="0" i="0" dirty="0">
                <a:solidFill>
                  <a:srgbClr val="CCCCCC"/>
                </a:solidFill>
                <a:effectLst/>
                <a:highlight>
                  <a:srgbClr val="181818"/>
                </a:highlight>
                <a:latin typeface="Consolas" panose="020B0609020204030204" pitchFamily="49" charset="0"/>
              </a:rPr>
              <a:t>(_</a:t>
            </a:r>
            <a:r>
              <a:rPr lang="de-DE" b="0" i="0" dirty="0" err="1">
                <a:solidFill>
                  <a:srgbClr val="CCCCCC"/>
                </a:solidFill>
                <a:effectLst/>
                <a:highlight>
                  <a:srgbClr val="181818"/>
                </a:highlight>
                <a:latin typeface="Consolas" panose="020B0609020204030204" pitchFamily="49" charset="0"/>
              </a:rPr>
              <a:t>Items.Quantity</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as</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TotalQuantity</a:t>
            </a:r>
            <a:endParaRPr lang="de-DE" b="0" i="0" dirty="0">
              <a:solidFill>
                <a:srgbClr val="CCCCCC"/>
              </a:solidFill>
              <a:effectLst/>
              <a:highlight>
                <a:srgbClr val="181818"/>
              </a:highlight>
              <a:latin typeface="Consolas" panose="020B0609020204030204" pitchFamily="49" charset="0"/>
            </a:endParaRPr>
          </a:p>
          <a:p>
            <a:pPr algn="l"/>
            <a:r>
              <a:rPr lang="de-DE" b="0" i="0" dirty="0">
                <a:solidFill>
                  <a:srgbClr val="CCCCCC"/>
                </a:solidFill>
                <a:effectLst/>
                <a:highlight>
                  <a:srgbClr val="181818"/>
                </a:highlight>
                <a:latin typeface="Consolas" panose="020B0609020204030204" pitchFamily="49" charset="0"/>
              </a:rPr>
              <a:t>}</a:t>
            </a:r>
          </a:p>
          <a:p>
            <a:pPr algn="l"/>
            <a:r>
              <a:rPr lang="de-DE" b="0" i="0" dirty="0">
                <a:solidFill>
                  <a:srgbClr val="CCCCCC"/>
                </a:solidFill>
                <a:effectLst/>
                <a:highlight>
                  <a:srgbClr val="181818"/>
                </a:highlight>
                <a:latin typeface="Segoe WPC"/>
              </a:rPr>
              <a:t>Jeder dieser View-Typen erfüllt eine spezifische Rolle im SAP VDM, von der Erweiterung bestehender Datenstrukturen über die Unterstützung transaktionaler Anwendungen bis hin zur Ableitung und Kombination von Daten für komplexe Geschäftsanforderungen.</a:t>
            </a:r>
          </a:p>
          <a:p>
            <a:endParaRPr lang="de-DE" dirty="0"/>
          </a:p>
          <a:p>
            <a:endParaRPr lang="de-DE" dirty="0"/>
          </a:p>
          <a:p>
            <a:endParaRPr lang="de-DE" dirty="0"/>
          </a:p>
          <a:p>
            <a:endParaRPr lang="de-DE" dirty="0"/>
          </a:p>
          <a:p>
            <a:endParaRPr lang="de-DE" dirty="0"/>
          </a:p>
          <a:p>
            <a:endParaRPr lang="de-DE" dirty="0"/>
          </a:p>
          <a:p>
            <a:endParaRPr lang="de-DE" dirty="0"/>
          </a:p>
          <a:p>
            <a:r>
              <a:rPr lang="de-DE" dirty="0"/>
              <a:t>@AbapCatalog.sqlViewName: 'ZC_SALESORDERPR'</a:t>
            </a:r>
          </a:p>
          <a:p>
            <a:r>
              <a:rPr lang="de-DE" dirty="0"/>
              <a:t>@AccessControl.authorizationCheck: #NOT_ALLOWED</a:t>
            </a:r>
          </a:p>
          <a:p>
            <a:r>
              <a:rPr lang="de-DE" dirty="0"/>
              <a:t>@EndUserText.label: 'Sales Order </a:t>
            </a:r>
            <a:r>
              <a:rPr lang="de-DE" dirty="0" err="1"/>
              <a:t>Product</a:t>
            </a:r>
            <a:r>
              <a:rPr lang="de-DE" dirty="0"/>
              <a:t> </a:t>
            </a:r>
            <a:r>
              <a:rPr lang="de-DE" dirty="0" err="1"/>
              <a:t>Amount</a:t>
            </a:r>
            <a:r>
              <a:rPr lang="de-DE" dirty="0"/>
              <a:t> Query'</a:t>
            </a:r>
          </a:p>
          <a:p>
            <a:r>
              <a:rPr lang="de-DE" dirty="0"/>
              <a:t>@Metadata.ignorePropagatedAnnotations: </a:t>
            </a:r>
            <a:r>
              <a:rPr lang="de-DE" dirty="0" err="1"/>
              <a:t>true</a:t>
            </a:r>
            <a:endParaRPr lang="de-DE" dirty="0"/>
          </a:p>
          <a:p>
            <a:r>
              <a:rPr lang="de-DE" dirty="0"/>
              <a:t>@ObjectModel.supportedCapabilities: [#ANALYTICAL_QUERY]</a:t>
            </a:r>
          </a:p>
          <a:p>
            <a:r>
              <a:rPr lang="de-DE" dirty="0"/>
              <a:t>@ObjectModel.modelingPattern: #ANALYTICAL_QUERY</a:t>
            </a:r>
          </a:p>
          <a:p>
            <a:r>
              <a:rPr lang="de-DE" dirty="0"/>
              <a:t>@Analytics: { </a:t>
            </a:r>
            <a:r>
              <a:rPr lang="de-DE" dirty="0" err="1"/>
              <a:t>query</a:t>
            </a:r>
            <a:r>
              <a:rPr lang="de-DE" dirty="0"/>
              <a:t>: </a:t>
            </a:r>
            <a:r>
              <a:rPr lang="de-DE" dirty="0" err="1"/>
              <a:t>true</a:t>
            </a:r>
            <a:r>
              <a:rPr lang="de-DE" dirty="0"/>
              <a:t> }</a:t>
            </a:r>
          </a:p>
          <a:p>
            <a:r>
              <a:rPr lang="de-DE" dirty="0"/>
              <a:t>@VDM.viewType: #CONSUMPTION</a:t>
            </a:r>
          </a:p>
          <a:p>
            <a:r>
              <a:rPr lang="de-DE" dirty="0" err="1"/>
              <a:t>define</a:t>
            </a:r>
            <a:r>
              <a:rPr lang="de-DE" dirty="0"/>
              <a:t> </a:t>
            </a:r>
            <a:r>
              <a:rPr lang="de-DE" dirty="0" err="1"/>
              <a:t>view</a:t>
            </a:r>
            <a:r>
              <a:rPr lang="de-DE" dirty="0"/>
              <a:t> ZC_SALESORDERPRODUCTAMOUNTQ2</a:t>
            </a:r>
          </a:p>
          <a:p>
            <a:r>
              <a:rPr lang="de-DE" dirty="0"/>
              <a:t>  </a:t>
            </a:r>
            <a:r>
              <a:rPr lang="de-DE" dirty="0" err="1"/>
              <a:t>with</a:t>
            </a:r>
            <a:r>
              <a:rPr lang="de-DE" dirty="0"/>
              <a:t> </a:t>
            </a:r>
            <a:r>
              <a:rPr lang="de-DE" dirty="0" err="1"/>
              <a:t>parameters</a:t>
            </a:r>
            <a:endParaRPr lang="de-DE" dirty="0"/>
          </a:p>
          <a:p>
            <a:r>
              <a:rPr lang="de-DE" dirty="0"/>
              <a:t>    @Consumption.defaultValue: 'EUR'</a:t>
            </a:r>
          </a:p>
          <a:p>
            <a:r>
              <a:rPr lang="de-DE" dirty="0"/>
              <a:t>    </a:t>
            </a:r>
            <a:r>
              <a:rPr lang="de-DE" dirty="0" err="1"/>
              <a:t>P_DisplayCurrency</a:t>
            </a:r>
            <a:r>
              <a:rPr lang="de-DE" dirty="0"/>
              <a:t> : </a:t>
            </a:r>
            <a:r>
              <a:rPr lang="de-DE" dirty="0" err="1"/>
              <a:t>vdm_v_display_currency</a:t>
            </a:r>
            <a:endParaRPr lang="de-DE" dirty="0"/>
          </a:p>
          <a:p>
            <a:r>
              <a:rPr lang="de-DE" dirty="0"/>
              <a:t>  </a:t>
            </a:r>
            <a:r>
              <a:rPr lang="de-DE" dirty="0" err="1"/>
              <a:t>as</a:t>
            </a:r>
            <a:r>
              <a:rPr lang="de-DE" dirty="0"/>
              <a:t> </a:t>
            </a:r>
            <a:r>
              <a:rPr lang="de-DE" dirty="0" err="1"/>
              <a:t>select</a:t>
            </a:r>
            <a:r>
              <a:rPr lang="de-DE" dirty="0"/>
              <a:t> from </a:t>
            </a:r>
            <a:r>
              <a:rPr lang="de-DE" dirty="0" err="1"/>
              <a:t>ZI_SalesOrderItemCube</a:t>
            </a:r>
            <a:r>
              <a:rPr lang="de-DE" dirty="0"/>
              <a:t>( </a:t>
            </a:r>
            <a:r>
              <a:rPr lang="de-DE" dirty="0" err="1"/>
              <a:t>P_DisplayCurrency</a:t>
            </a:r>
            <a:r>
              <a:rPr lang="de-DE" dirty="0"/>
              <a:t> : $</a:t>
            </a:r>
            <a:r>
              <a:rPr lang="de-DE" dirty="0" err="1"/>
              <a:t>parameters.P_DisplayCurrency</a:t>
            </a:r>
            <a:r>
              <a:rPr lang="de-DE" dirty="0"/>
              <a:t> )</a:t>
            </a:r>
          </a:p>
          <a:p>
            <a:r>
              <a:rPr lang="de-DE" dirty="0"/>
              <a:t>{</a:t>
            </a:r>
          </a:p>
          <a:p>
            <a:r>
              <a:rPr lang="de-DE" dirty="0"/>
              <a:t>      @AnalyticsDetails.query.axis: #ROWS</a:t>
            </a:r>
          </a:p>
          <a:p>
            <a:r>
              <a:rPr lang="de-DE" dirty="0"/>
              <a:t>  </a:t>
            </a:r>
            <a:r>
              <a:rPr lang="de-DE" dirty="0" err="1"/>
              <a:t>key</a:t>
            </a:r>
            <a:r>
              <a:rPr lang="de-DE" dirty="0"/>
              <a:t> </a:t>
            </a:r>
            <a:r>
              <a:rPr lang="de-DE" dirty="0" err="1"/>
              <a:t>SalesOrder</a:t>
            </a:r>
            <a:r>
              <a:rPr lang="de-DE" dirty="0"/>
              <a:t>,</a:t>
            </a:r>
          </a:p>
          <a:p>
            <a:r>
              <a:rPr lang="de-DE" dirty="0"/>
              <a:t>      @AnalyticsDetails.query.axis: #ROWS</a:t>
            </a:r>
          </a:p>
          <a:p>
            <a:r>
              <a:rPr lang="de-DE" dirty="0"/>
              <a:t>  </a:t>
            </a:r>
            <a:r>
              <a:rPr lang="de-DE" dirty="0" err="1"/>
              <a:t>key</a:t>
            </a:r>
            <a:r>
              <a:rPr lang="de-DE" dirty="0"/>
              <a:t> </a:t>
            </a:r>
            <a:r>
              <a:rPr lang="de-DE" dirty="0" err="1"/>
              <a:t>SalesOrderItem</a:t>
            </a:r>
            <a:r>
              <a:rPr lang="de-DE" dirty="0"/>
              <a:t>,</a:t>
            </a:r>
          </a:p>
          <a:p>
            <a:r>
              <a:rPr lang="de-DE" dirty="0"/>
              <a:t>      @Consumption: {</a:t>
            </a:r>
            <a:r>
              <a:rPr lang="de-DE" dirty="0" err="1"/>
              <a:t>filter</a:t>
            </a:r>
            <a:r>
              <a:rPr lang="de-DE" dirty="0"/>
              <a:t>: { </a:t>
            </a:r>
            <a:r>
              <a:rPr lang="de-DE" dirty="0" err="1"/>
              <a:t>selectionType</a:t>
            </a:r>
            <a:r>
              <a:rPr lang="de-DE" dirty="0"/>
              <a:t>: #INTERVAL, </a:t>
            </a:r>
            <a:r>
              <a:rPr lang="de-DE" dirty="0" err="1"/>
              <a:t>multipleSelections</a:t>
            </a:r>
            <a:r>
              <a:rPr lang="de-DE" dirty="0"/>
              <a:t>: </a:t>
            </a:r>
            <a:r>
              <a:rPr lang="de-DE" dirty="0" err="1"/>
              <a:t>true</a:t>
            </a:r>
            <a:r>
              <a:rPr lang="de-DE" dirty="0"/>
              <a:t> }}</a:t>
            </a:r>
          </a:p>
          <a:p>
            <a:r>
              <a:rPr lang="de-DE" dirty="0"/>
              <a:t>      </a:t>
            </a:r>
            <a:r>
              <a:rPr lang="de-DE" dirty="0" err="1"/>
              <a:t>CreationDate</a:t>
            </a:r>
            <a:r>
              <a:rPr lang="de-DE" dirty="0"/>
              <a:t>,</a:t>
            </a:r>
          </a:p>
          <a:p>
            <a:r>
              <a:rPr lang="de-DE" dirty="0"/>
              <a:t>      @Consumption: {</a:t>
            </a:r>
            <a:r>
              <a:rPr lang="de-DE" dirty="0" err="1"/>
              <a:t>filter</a:t>
            </a:r>
            <a:r>
              <a:rPr lang="de-DE" dirty="0"/>
              <a:t>: { </a:t>
            </a:r>
            <a:r>
              <a:rPr lang="de-DE" dirty="0" err="1"/>
              <a:t>selectionType</a:t>
            </a:r>
            <a:r>
              <a:rPr lang="de-DE" dirty="0"/>
              <a:t>: #INTERVAL, </a:t>
            </a:r>
            <a:r>
              <a:rPr lang="de-DE" dirty="0" err="1"/>
              <a:t>multipleSelections</a:t>
            </a:r>
            <a:r>
              <a:rPr lang="de-DE" dirty="0"/>
              <a:t>: </a:t>
            </a:r>
            <a:r>
              <a:rPr lang="de-DE" dirty="0" err="1"/>
              <a:t>true</a:t>
            </a:r>
            <a:r>
              <a:rPr lang="de-DE" dirty="0"/>
              <a:t> }}</a:t>
            </a:r>
          </a:p>
          <a:p>
            <a:r>
              <a:rPr lang="de-DE" dirty="0"/>
              <a:t>      </a:t>
            </a:r>
            <a:r>
              <a:rPr lang="de-DE" dirty="0" err="1"/>
              <a:t>Product</a:t>
            </a:r>
            <a:r>
              <a:rPr lang="de-DE" dirty="0"/>
              <a:t>,</a:t>
            </a:r>
          </a:p>
          <a:p>
            <a:r>
              <a:rPr lang="de-DE" dirty="0"/>
              <a:t>      @Semantics.amount.currencyCode: '</a:t>
            </a:r>
            <a:r>
              <a:rPr lang="de-DE" dirty="0" err="1"/>
              <a:t>TransactionCurrency</a:t>
            </a:r>
            <a:r>
              <a:rPr lang="de-DE" dirty="0"/>
              <a:t>'</a:t>
            </a:r>
          </a:p>
          <a:p>
            <a:r>
              <a:rPr lang="de-DE" dirty="0"/>
              <a:t>      </a:t>
            </a:r>
            <a:r>
              <a:rPr lang="de-DE" dirty="0" err="1"/>
              <a:t>NetAmount</a:t>
            </a:r>
            <a:r>
              <a:rPr lang="de-DE" dirty="0"/>
              <a:t>,</a:t>
            </a:r>
          </a:p>
          <a:p>
            <a:r>
              <a:rPr lang="de-DE" dirty="0"/>
              <a:t>      </a:t>
            </a:r>
            <a:r>
              <a:rPr lang="de-DE" dirty="0" err="1"/>
              <a:t>TransactionCurrency</a:t>
            </a:r>
            <a:r>
              <a:rPr lang="de-DE" dirty="0"/>
              <a:t>,</a:t>
            </a:r>
          </a:p>
          <a:p>
            <a:r>
              <a:rPr lang="de-DE" dirty="0"/>
              <a:t>      @EndUserText.label: '</a:t>
            </a:r>
            <a:r>
              <a:rPr lang="de-DE" dirty="0" err="1"/>
              <a:t>TEst</a:t>
            </a:r>
            <a:r>
              <a:rPr lang="de-DE" dirty="0"/>
              <a:t>'</a:t>
            </a:r>
          </a:p>
          <a:p>
            <a:r>
              <a:rPr lang="de-DE" dirty="0"/>
              <a:t>      @EndUserText.quickInfo: 'Quick'</a:t>
            </a:r>
          </a:p>
          <a:p>
            <a:r>
              <a:rPr lang="de-DE" dirty="0"/>
              <a:t>      @Semantics.amount.currencyCode: '</a:t>
            </a:r>
            <a:r>
              <a:rPr lang="de-DE" dirty="0" err="1"/>
              <a:t>DisplayCurrency</a:t>
            </a:r>
            <a:r>
              <a:rPr lang="de-DE" dirty="0"/>
              <a:t>'</a:t>
            </a:r>
          </a:p>
          <a:p>
            <a:r>
              <a:rPr lang="de-DE" dirty="0"/>
              <a:t>      </a:t>
            </a:r>
            <a:r>
              <a:rPr lang="de-DE" dirty="0" err="1"/>
              <a:t>NetAmountInDisplayCurrency</a:t>
            </a:r>
            <a:r>
              <a:rPr lang="de-DE" dirty="0"/>
              <a:t>,</a:t>
            </a:r>
          </a:p>
          <a:p>
            <a:r>
              <a:rPr lang="de-DE" dirty="0"/>
              <a:t>      </a:t>
            </a:r>
            <a:r>
              <a:rPr lang="de-DE" dirty="0" err="1"/>
              <a:t>DisplayCurrency</a:t>
            </a:r>
            <a:endParaRPr lang="de-DE" dirty="0"/>
          </a:p>
          <a:p>
            <a:r>
              <a:rPr lang="de-DE" dirty="0"/>
              <a:t>}</a:t>
            </a:r>
          </a:p>
          <a:p>
            <a:endParaRPr lang="de-DE" dirty="0"/>
          </a:p>
          <a:p>
            <a:pPr algn="l"/>
            <a:r>
              <a:rPr lang="de-DE" b="1" i="0" dirty="0">
                <a:solidFill>
                  <a:srgbClr val="CCCCCC"/>
                </a:solidFill>
                <a:effectLst/>
                <a:highlight>
                  <a:srgbClr val="181818"/>
                </a:highlight>
                <a:latin typeface="Segoe WPC"/>
              </a:rPr>
              <a:t>Annotationen erläutert:</a:t>
            </a:r>
          </a:p>
          <a:p>
            <a:pPr algn="l"/>
            <a:endParaRPr lang="de-DE" b="1" i="0" dirty="0">
              <a:solidFill>
                <a:srgbClr val="CCCCCC"/>
              </a:solidFill>
              <a:effectLst/>
              <a:highlight>
                <a:srgbClr val="181818"/>
              </a:highlight>
              <a:latin typeface="Segoe WPC"/>
            </a:endParaRPr>
          </a:p>
          <a:p>
            <a:pPr algn="l"/>
            <a:r>
              <a:rPr lang="de-DE" b="0" i="0" dirty="0">
                <a:solidFill>
                  <a:srgbClr val="CCCCCC"/>
                </a:solidFill>
                <a:effectLst/>
                <a:highlight>
                  <a:srgbClr val="181818"/>
                </a:highlight>
                <a:latin typeface="Segoe WPC"/>
              </a:rPr>
              <a:t>Die Annotationen in dem CDS View definieren Metadaten, die das Verhalten und die Darstellung des Views in verschiedenen Kontexten steuern. Hier ist eine Erklärung der einzelnen Annotationen:</a:t>
            </a:r>
          </a:p>
          <a:p>
            <a:pPr algn="l">
              <a:buFont typeface="Arial" panose="020B0604020202020204" pitchFamily="34" charset="0"/>
              <a:buChar char="•"/>
            </a:pPr>
            <a:r>
              <a:rPr lang="de-DE" b="1" i="0" dirty="0">
                <a:solidFill>
                  <a:srgbClr val="CCCCCC"/>
                </a:solidFill>
                <a:effectLst/>
                <a:highlight>
                  <a:srgbClr val="181818"/>
                </a:highlight>
                <a:latin typeface="Segoe WPC"/>
              </a:rPr>
              <a:t>@AbapCatalog.sqlViewName: 'ZC_SALESORDERPR'</a:t>
            </a:r>
            <a:endParaRPr lang="de-DE" b="0" i="0" dirty="0">
              <a:solidFill>
                <a:srgbClr val="CCCCCC"/>
              </a:solidFill>
              <a:effectLst/>
              <a:highlight>
                <a:srgbClr val="181818"/>
              </a:highlight>
              <a:latin typeface="Segoe WPC"/>
            </a:endParaRPr>
          </a:p>
          <a:p>
            <a:pPr marL="742950" lvl="1" indent="-285750" algn="l">
              <a:buFont typeface="Arial" panose="020B0604020202020204" pitchFamily="34" charset="0"/>
              <a:buChar char="•"/>
            </a:pPr>
            <a:r>
              <a:rPr lang="de-DE" b="0" i="0" dirty="0">
                <a:solidFill>
                  <a:srgbClr val="CCCCCC"/>
                </a:solidFill>
                <a:effectLst/>
                <a:highlight>
                  <a:srgbClr val="181818"/>
                </a:highlight>
                <a:latin typeface="Segoe WPC"/>
              </a:rPr>
              <a:t>Legt den technischen Namen des generierten SQL-Views in der ABAP-Datenbank fest. Dies ist nützlich, um den View in SQL-Statements direkt anzusprechen.</a:t>
            </a:r>
          </a:p>
          <a:p>
            <a:pPr algn="l">
              <a:buFont typeface="Arial" panose="020B0604020202020204" pitchFamily="34" charset="0"/>
              <a:buChar char="•"/>
            </a:pPr>
            <a:r>
              <a:rPr lang="de-DE" b="1" i="0" dirty="0">
                <a:solidFill>
                  <a:srgbClr val="CCCCCC"/>
                </a:solidFill>
                <a:effectLst/>
                <a:highlight>
                  <a:srgbClr val="181818"/>
                </a:highlight>
                <a:latin typeface="Segoe WPC"/>
              </a:rPr>
              <a:t>@AccessControl.authorizationCheck: #NOT_ALLOWED</a:t>
            </a:r>
            <a:endParaRPr lang="de-DE" b="0" i="0" dirty="0">
              <a:solidFill>
                <a:srgbClr val="CCCCCC"/>
              </a:solidFill>
              <a:effectLst/>
              <a:highlight>
                <a:srgbClr val="181818"/>
              </a:highlight>
              <a:latin typeface="Segoe WPC"/>
            </a:endParaRPr>
          </a:p>
          <a:p>
            <a:pPr marL="742950" lvl="1" indent="-285750" algn="l">
              <a:buFont typeface="Arial" panose="020B0604020202020204" pitchFamily="34" charset="0"/>
              <a:buChar char="•"/>
            </a:pPr>
            <a:r>
              <a:rPr lang="de-DE" b="0" i="0" dirty="0">
                <a:solidFill>
                  <a:srgbClr val="CCCCCC"/>
                </a:solidFill>
                <a:effectLst/>
                <a:highlight>
                  <a:srgbClr val="181818"/>
                </a:highlight>
                <a:latin typeface="Segoe WPC"/>
              </a:rPr>
              <a:t>Deaktiviert den automatischen Berechtigungscheck für diesen View. Das bedeutet, dass keine Berechtigungsprüfungen basierend auf den in der ABAP-Entwicklungsumgebung definierten Berechtigungsobjekten durchgeführt werden.</a:t>
            </a:r>
          </a:p>
          <a:p>
            <a:pPr algn="l">
              <a:buFont typeface="Arial" panose="020B0604020202020204" pitchFamily="34" charset="0"/>
              <a:buChar char="•"/>
            </a:pPr>
            <a:r>
              <a:rPr lang="de-DE" b="1" i="0" dirty="0">
                <a:solidFill>
                  <a:srgbClr val="CCCCCC"/>
                </a:solidFill>
                <a:effectLst/>
                <a:highlight>
                  <a:srgbClr val="181818"/>
                </a:highlight>
                <a:latin typeface="Segoe WPC"/>
              </a:rPr>
              <a:t>@EndUserText.label: 'Sales Order </a:t>
            </a:r>
            <a:r>
              <a:rPr lang="de-DE" b="1" i="0" dirty="0" err="1">
                <a:solidFill>
                  <a:srgbClr val="CCCCCC"/>
                </a:solidFill>
                <a:effectLst/>
                <a:highlight>
                  <a:srgbClr val="181818"/>
                </a:highlight>
                <a:latin typeface="Segoe WPC"/>
              </a:rPr>
              <a:t>Product</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Amount</a:t>
            </a:r>
            <a:r>
              <a:rPr lang="de-DE" b="1" i="0" dirty="0">
                <a:solidFill>
                  <a:srgbClr val="CCCCCC"/>
                </a:solidFill>
                <a:effectLst/>
                <a:highlight>
                  <a:srgbClr val="181818"/>
                </a:highlight>
                <a:latin typeface="Segoe WPC"/>
              </a:rPr>
              <a:t> Query'</a:t>
            </a:r>
            <a:endParaRPr lang="de-DE" b="0" i="0" dirty="0">
              <a:solidFill>
                <a:srgbClr val="CCCCCC"/>
              </a:solidFill>
              <a:effectLst/>
              <a:highlight>
                <a:srgbClr val="181818"/>
              </a:highlight>
              <a:latin typeface="Segoe WPC"/>
            </a:endParaRPr>
          </a:p>
          <a:p>
            <a:pPr marL="742950" lvl="1" indent="-285750" algn="l">
              <a:buFont typeface="Arial" panose="020B0604020202020204" pitchFamily="34" charset="0"/>
              <a:buChar char="•"/>
            </a:pPr>
            <a:r>
              <a:rPr lang="de-DE" b="0" i="0" dirty="0">
                <a:solidFill>
                  <a:srgbClr val="CCCCCC"/>
                </a:solidFill>
                <a:effectLst/>
                <a:highlight>
                  <a:srgbClr val="181818"/>
                </a:highlight>
                <a:latin typeface="Segoe WPC"/>
              </a:rPr>
              <a:t>Definiert einen benutzerfreundlichen Namen für den View, der in UIs oder als Beschreibung verwendet werden kann.</a:t>
            </a:r>
          </a:p>
          <a:p>
            <a:pPr algn="l">
              <a:buFont typeface="Arial" panose="020B0604020202020204" pitchFamily="34" charset="0"/>
              <a:buChar char="•"/>
            </a:pPr>
            <a:r>
              <a:rPr lang="de-DE" b="1" i="0" dirty="0">
                <a:solidFill>
                  <a:srgbClr val="CCCCCC"/>
                </a:solidFill>
                <a:effectLst/>
                <a:highlight>
                  <a:srgbClr val="181818"/>
                </a:highlight>
                <a:latin typeface="Segoe WPC"/>
              </a:rPr>
              <a:t>@Metadata.ignorePropagatedAnnotations: </a:t>
            </a:r>
            <a:r>
              <a:rPr lang="de-DE" b="1" i="0" dirty="0" err="1">
                <a:solidFill>
                  <a:srgbClr val="CCCCCC"/>
                </a:solidFill>
                <a:effectLst/>
                <a:highlight>
                  <a:srgbClr val="181818"/>
                </a:highlight>
                <a:latin typeface="Segoe WPC"/>
              </a:rPr>
              <a:t>true</a:t>
            </a:r>
            <a:endParaRPr lang="de-DE" b="0" i="0" dirty="0">
              <a:solidFill>
                <a:srgbClr val="CCCCCC"/>
              </a:solidFill>
              <a:effectLst/>
              <a:highlight>
                <a:srgbClr val="181818"/>
              </a:highlight>
              <a:latin typeface="Segoe WPC"/>
            </a:endParaRPr>
          </a:p>
          <a:p>
            <a:pPr marL="742950" lvl="1" indent="-285750" algn="l">
              <a:buFont typeface="Arial" panose="020B0604020202020204" pitchFamily="34" charset="0"/>
              <a:buChar char="•"/>
            </a:pPr>
            <a:r>
              <a:rPr lang="de-DE" b="0" i="0" dirty="0">
                <a:solidFill>
                  <a:srgbClr val="CCCCCC"/>
                </a:solidFill>
                <a:effectLst/>
                <a:highlight>
                  <a:srgbClr val="181818"/>
                </a:highlight>
                <a:latin typeface="Segoe WPC"/>
              </a:rPr>
              <a:t>Verhindert, dass Annotationen von den basierenden Views oder Entitäten automatisch übernommen werden. Dies ist nützlich, um die Metadaten des aktuellen Views explizit zu kontrollieren.</a:t>
            </a:r>
          </a:p>
          <a:p>
            <a:pPr algn="l">
              <a:buFont typeface="Arial" panose="020B0604020202020204" pitchFamily="34" charset="0"/>
              <a:buChar char="•"/>
            </a:pPr>
            <a:r>
              <a:rPr lang="de-DE" b="1" i="0" dirty="0">
                <a:solidFill>
                  <a:srgbClr val="CCCCCC"/>
                </a:solidFill>
                <a:effectLst/>
                <a:highlight>
                  <a:srgbClr val="181818"/>
                </a:highlight>
                <a:latin typeface="Segoe WPC"/>
              </a:rPr>
              <a:t>@ObjectModel.supportedCapabilities: [#ANALYTICAL_QUERY]</a:t>
            </a:r>
            <a:endParaRPr lang="de-DE" b="0" i="0" dirty="0">
              <a:solidFill>
                <a:srgbClr val="CCCCCC"/>
              </a:solidFill>
              <a:effectLst/>
              <a:highlight>
                <a:srgbClr val="181818"/>
              </a:highlight>
              <a:latin typeface="Segoe WPC"/>
            </a:endParaRPr>
          </a:p>
          <a:p>
            <a:pPr marL="742950" lvl="1" indent="-285750" algn="l">
              <a:buFont typeface="Arial" panose="020B0604020202020204" pitchFamily="34" charset="0"/>
              <a:buChar char="•"/>
            </a:pPr>
            <a:r>
              <a:rPr lang="de-DE" b="0" i="0" dirty="0">
                <a:solidFill>
                  <a:srgbClr val="CCCCCC"/>
                </a:solidFill>
                <a:effectLst/>
                <a:highlight>
                  <a:srgbClr val="181818"/>
                </a:highlight>
                <a:latin typeface="Segoe WPC"/>
              </a:rPr>
              <a:t>Gibt an, dass dieser View analytische Abfragen unterstützt, was bedeutet, dass er für analytische Anwendungen wie Reporting und Datenanalyse optimiert ist.</a:t>
            </a:r>
          </a:p>
          <a:p>
            <a:pPr algn="l">
              <a:buFont typeface="Arial" panose="020B0604020202020204" pitchFamily="34" charset="0"/>
              <a:buChar char="•"/>
            </a:pPr>
            <a:r>
              <a:rPr lang="de-DE" b="1" i="0" dirty="0">
                <a:solidFill>
                  <a:srgbClr val="CCCCCC"/>
                </a:solidFill>
                <a:effectLst/>
                <a:highlight>
                  <a:srgbClr val="181818"/>
                </a:highlight>
                <a:latin typeface="Segoe WPC"/>
              </a:rPr>
              <a:t>@ObjectModel.modelingPattern: #ANALYTICAL_QUERY</a:t>
            </a:r>
            <a:endParaRPr lang="de-DE" b="0" i="0" dirty="0">
              <a:solidFill>
                <a:srgbClr val="CCCCCC"/>
              </a:solidFill>
              <a:effectLst/>
              <a:highlight>
                <a:srgbClr val="181818"/>
              </a:highlight>
              <a:latin typeface="Segoe WPC"/>
            </a:endParaRPr>
          </a:p>
          <a:p>
            <a:pPr marL="742950" lvl="1" indent="-285750" algn="l">
              <a:buFont typeface="Arial" panose="020B0604020202020204" pitchFamily="34" charset="0"/>
              <a:buChar char="•"/>
            </a:pPr>
            <a:r>
              <a:rPr lang="de-DE" b="0" i="0" dirty="0">
                <a:solidFill>
                  <a:srgbClr val="CCCCCC"/>
                </a:solidFill>
                <a:effectLst/>
                <a:highlight>
                  <a:srgbClr val="181818"/>
                </a:highlight>
                <a:latin typeface="Segoe WPC"/>
              </a:rPr>
              <a:t>Kennzeichnet den View als Teil eines analytischen Modells, was bestimmte Optimierungen und Funktionen in Analysewerkzeugen ermöglicht.</a:t>
            </a:r>
          </a:p>
          <a:p>
            <a:pPr algn="l">
              <a:buFont typeface="Arial" panose="020B0604020202020204" pitchFamily="34" charset="0"/>
              <a:buChar char="•"/>
            </a:pPr>
            <a:r>
              <a:rPr lang="de-DE" b="1" i="0" dirty="0">
                <a:solidFill>
                  <a:srgbClr val="CCCCCC"/>
                </a:solidFill>
                <a:effectLst/>
                <a:highlight>
                  <a:srgbClr val="181818"/>
                </a:highlight>
                <a:latin typeface="Segoe WPC"/>
              </a:rPr>
              <a:t>@Analytics: { </a:t>
            </a:r>
            <a:r>
              <a:rPr lang="de-DE" b="1" i="0" dirty="0" err="1">
                <a:solidFill>
                  <a:srgbClr val="CCCCCC"/>
                </a:solidFill>
                <a:effectLst/>
                <a:highlight>
                  <a:srgbClr val="181818"/>
                </a:highlight>
                <a:latin typeface="Segoe WPC"/>
              </a:rPr>
              <a:t>query</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true</a:t>
            </a:r>
            <a:r>
              <a:rPr lang="de-DE" b="1" i="0" dirty="0">
                <a:solidFill>
                  <a:srgbClr val="CCCCCC"/>
                </a:solidFill>
                <a:effectLst/>
                <a:highlight>
                  <a:srgbClr val="181818"/>
                </a:highlight>
                <a:latin typeface="Segoe WPC"/>
              </a:rPr>
              <a:t> }</a:t>
            </a:r>
            <a:endParaRPr lang="de-DE" b="0" i="0" dirty="0">
              <a:solidFill>
                <a:srgbClr val="CCCCCC"/>
              </a:solidFill>
              <a:effectLst/>
              <a:highlight>
                <a:srgbClr val="181818"/>
              </a:highlight>
              <a:latin typeface="Segoe WPC"/>
            </a:endParaRPr>
          </a:p>
          <a:p>
            <a:pPr marL="742950" lvl="1" indent="-285750" algn="l">
              <a:buFont typeface="Arial" panose="020B0604020202020204" pitchFamily="34" charset="0"/>
              <a:buChar char="•"/>
            </a:pPr>
            <a:r>
              <a:rPr lang="de-DE" b="0" i="0" dirty="0">
                <a:solidFill>
                  <a:srgbClr val="CCCCCC"/>
                </a:solidFill>
                <a:effectLst/>
                <a:highlight>
                  <a:srgbClr val="181818"/>
                </a:highlight>
                <a:latin typeface="Segoe WPC"/>
              </a:rPr>
              <a:t>Aktiviert analytische Funktionen für den View, was ihn für analytische Abfragen und Operationen verfügbar macht.</a:t>
            </a:r>
          </a:p>
          <a:p>
            <a:pPr algn="l">
              <a:buFont typeface="Arial" panose="020B0604020202020204" pitchFamily="34" charset="0"/>
              <a:buChar char="•"/>
            </a:pPr>
            <a:r>
              <a:rPr lang="de-DE" b="1" i="0" dirty="0">
                <a:solidFill>
                  <a:srgbClr val="CCCCCC"/>
                </a:solidFill>
                <a:effectLst/>
                <a:highlight>
                  <a:srgbClr val="181818"/>
                </a:highlight>
                <a:latin typeface="Segoe WPC"/>
              </a:rPr>
              <a:t>@VDM.viewType: #CONSUMPTION</a:t>
            </a:r>
            <a:endParaRPr lang="de-DE" b="0" i="0" dirty="0">
              <a:solidFill>
                <a:srgbClr val="CCCCCC"/>
              </a:solidFill>
              <a:effectLst/>
              <a:highlight>
                <a:srgbClr val="181818"/>
              </a:highlight>
              <a:latin typeface="Segoe WPC"/>
            </a:endParaRPr>
          </a:p>
          <a:p>
            <a:pPr marL="742950" lvl="1" indent="-285750" algn="l">
              <a:buFont typeface="Arial" panose="020B0604020202020204" pitchFamily="34" charset="0"/>
              <a:buChar char="•"/>
            </a:pPr>
            <a:r>
              <a:rPr lang="de-DE" b="0" i="0" dirty="0">
                <a:solidFill>
                  <a:srgbClr val="CCCCCC"/>
                </a:solidFill>
                <a:effectLst/>
                <a:highlight>
                  <a:srgbClr val="181818"/>
                </a:highlight>
                <a:latin typeface="Segoe WPC"/>
              </a:rPr>
              <a:t>Klassifiziert den View als einen Konsum-View im Virtual Data Model (VDM) von SAP, was bedeutet, dass er für Endbenutzerabfragen und nicht für weitere Datenverarbeitung oder Transformation vorgesehen ist.</a:t>
            </a:r>
          </a:p>
          <a:p>
            <a:pPr algn="l">
              <a:buFont typeface="Arial" panose="020B0604020202020204" pitchFamily="34" charset="0"/>
              <a:buChar char="•"/>
            </a:pPr>
            <a:r>
              <a:rPr lang="de-DE" b="1" i="0" dirty="0">
                <a:solidFill>
                  <a:srgbClr val="CCCCCC"/>
                </a:solidFill>
                <a:effectLst/>
                <a:highlight>
                  <a:srgbClr val="181818"/>
                </a:highlight>
                <a:latin typeface="Segoe WPC"/>
              </a:rPr>
              <a:t>@Consumption.defaultValue: 'EUR'</a:t>
            </a:r>
            <a:endParaRPr lang="de-DE" b="0" i="0" dirty="0">
              <a:solidFill>
                <a:srgbClr val="CCCCCC"/>
              </a:solidFill>
              <a:effectLst/>
              <a:highlight>
                <a:srgbClr val="181818"/>
              </a:highlight>
              <a:latin typeface="Segoe WPC"/>
            </a:endParaRPr>
          </a:p>
          <a:p>
            <a:pPr marL="742950" lvl="1" indent="-285750" algn="l">
              <a:buFont typeface="Arial" panose="020B0604020202020204" pitchFamily="34" charset="0"/>
              <a:buChar char="•"/>
            </a:pPr>
            <a:r>
              <a:rPr lang="de-DE" b="0" i="0" dirty="0">
                <a:solidFill>
                  <a:srgbClr val="CCCCCC"/>
                </a:solidFill>
                <a:effectLst/>
                <a:highlight>
                  <a:srgbClr val="181818"/>
                </a:highlight>
                <a:latin typeface="Segoe WPC"/>
              </a:rPr>
              <a:t>Setzt einen Standardwert für den Parameter </a:t>
            </a:r>
            <a:r>
              <a:rPr lang="de-DE" b="0" i="0" dirty="0" err="1">
                <a:solidFill>
                  <a:srgbClr val="CCCCCC"/>
                </a:solidFill>
                <a:effectLst/>
                <a:highlight>
                  <a:srgbClr val="181818"/>
                </a:highlight>
                <a:latin typeface="Segoe WPC"/>
              </a:rPr>
              <a:t>P_DisplayCurrency</a:t>
            </a:r>
            <a:r>
              <a:rPr lang="de-DE" b="0" i="0" dirty="0">
                <a:solidFill>
                  <a:srgbClr val="CCCCCC"/>
                </a:solidFill>
                <a:effectLst/>
                <a:highlight>
                  <a:srgbClr val="181818"/>
                </a:highlight>
                <a:latin typeface="Segoe WPC"/>
              </a:rPr>
              <a:t>, der in Abfragen verwendet wird, falls kein anderer Wert angegeben ist.</a:t>
            </a:r>
          </a:p>
          <a:p>
            <a:pPr algn="l">
              <a:buFont typeface="Arial" panose="020B0604020202020204" pitchFamily="34" charset="0"/>
              <a:buChar char="•"/>
            </a:pPr>
            <a:r>
              <a:rPr lang="de-DE" b="1" i="0" dirty="0">
                <a:solidFill>
                  <a:srgbClr val="CCCCCC"/>
                </a:solidFill>
                <a:effectLst/>
                <a:highlight>
                  <a:srgbClr val="181818"/>
                </a:highlight>
                <a:latin typeface="Segoe WPC"/>
              </a:rPr>
              <a:t>@AnalyticsDetails.query.axis: #ROWS</a:t>
            </a:r>
            <a:endParaRPr lang="de-DE" b="0" i="0" dirty="0">
              <a:solidFill>
                <a:srgbClr val="CCCCCC"/>
              </a:solidFill>
              <a:effectLst/>
              <a:highlight>
                <a:srgbClr val="181818"/>
              </a:highlight>
              <a:latin typeface="Segoe WPC"/>
            </a:endParaRPr>
          </a:p>
          <a:p>
            <a:pPr marL="742950" lvl="1" indent="-285750" algn="l">
              <a:buFont typeface="Arial" panose="020B0604020202020204" pitchFamily="34" charset="0"/>
              <a:buChar char="•"/>
            </a:pPr>
            <a:r>
              <a:rPr lang="de-DE" b="0" i="0" dirty="0">
                <a:solidFill>
                  <a:srgbClr val="CCCCCC"/>
                </a:solidFill>
                <a:effectLst/>
                <a:highlight>
                  <a:srgbClr val="181818"/>
                </a:highlight>
                <a:latin typeface="Segoe WPC"/>
              </a:rPr>
              <a:t>Bestimmt, dass die markierten Felder (hier </a:t>
            </a:r>
            <a:r>
              <a:rPr lang="de-DE" b="0" i="0" dirty="0" err="1">
                <a:solidFill>
                  <a:srgbClr val="CCCCCC"/>
                </a:solidFill>
                <a:effectLst/>
                <a:highlight>
                  <a:srgbClr val="181818"/>
                </a:highlight>
                <a:latin typeface="Segoe WPC"/>
              </a:rPr>
              <a:t>SalesOrder</a:t>
            </a:r>
            <a:r>
              <a:rPr lang="de-DE" b="0" i="0" dirty="0">
                <a:solidFill>
                  <a:srgbClr val="CCCCCC"/>
                </a:solidFill>
                <a:effectLst/>
                <a:highlight>
                  <a:srgbClr val="181818"/>
                </a:highlight>
                <a:latin typeface="Segoe WPC"/>
              </a:rPr>
              <a:t> und </a:t>
            </a:r>
            <a:r>
              <a:rPr lang="de-DE" b="0" i="0" dirty="0" err="1">
                <a:solidFill>
                  <a:srgbClr val="CCCCCC"/>
                </a:solidFill>
                <a:effectLst/>
                <a:highlight>
                  <a:srgbClr val="181818"/>
                </a:highlight>
                <a:latin typeface="Segoe WPC"/>
              </a:rPr>
              <a:t>SalesOrderItem</a:t>
            </a:r>
            <a:r>
              <a:rPr lang="de-DE" b="0" i="0" dirty="0">
                <a:solidFill>
                  <a:srgbClr val="CCCCCC"/>
                </a:solidFill>
                <a:effectLst/>
                <a:highlight>
                  <a:srgbClr val="181818"/>
                </a:highlight>
                <a:latin typeface="Segoe WPC"/>
              </a:rPr>
              <a:t>) in der Ergebnismenge einer analytischen Abfrage als Zeilen dargestellt werden sollen.</a:t>
            </a:r>
          </a:p>
          <a:p>
            <a:pPr algn="l">
              <a:buFont typeface="Arial" panose="020B0604020202020204" pitchFamily="34" charset="0"/>
              <a:buChar char="•"/>
            </a:pPr>
            <a:r>
              <a:rPr lang="de-DE" b="1" i="0" dirty="0">
                <a:solidFill>
                  <a:srgbClr val="CCCCCC"/>
                </a:solidFill>
                <a:effectLst/>
                <a:highlight>
                  <a:srgbClr val="181818"/>
                </a:highlight>
                <a:latin typeface="Segoe WPC"/>
              </a:rPr>
              <a:t>@Consumption: {</a:t>
            </a:r>
            <a:r>
              <a:rPr lang="de-DE" b="1" i="0" dirty="0" err="1">
                <a:solidFill>
                  <a:srgbClr val="CCCCCC"/>
                </a:solidFill>
                <a:effectLst/>
                <a:highlight>
                  <a:srgbClr val="181818"/>
                </a:highlight>
                <a:latin typeface="Segoe WPC"/>
              </a:rPr>
              <a:t>filter</a:t>
            </a:r>
            <a:r>
              <a:rPr lang="de-DE" b="1" i="0" dirty="0">
                <a:solidFill>
                  <a:srgbClr val="CCCCCC"/>
                </a:solidFill>
                <a:effectLst/>
                <a:highlight>
                  <a:srgbClr val="181818"/>
                </a:highlight>
                <a:latin typeface="Segoe WPC"/>
              </a:rPr>
              <a:t>: { </a:t>
            </a:r>
            <a:r>
              <a:rPr lang="de-DE" b="1" i="0" dirty="0" err="1">
                <a:solidFill>
                  <a:srgbClr val="CCCCCC"/>
                </a:solidFill>
                <a:effectLst/>
                <a:highlight>
                  <a:srgbClr val="181818"/>
                </a:highlight>
                <a:latin typeface="Segoe WPC"/>
              </a:rPr>
              <a:t>selectionType</a:t>
            </a:r>
            <a:r>
              <a:rPr lang="de-DE" b="1" i="0" dirty="0">
                <a:solidFill>
                  <a:srgbClr val="CCCCCC"/>
                </a:solidFill>
                <a:effectLst/>
                <a:highlight>
                  <a:srgbClr val="181818"/>
                </a:highlight>
                <a:latin typeface="Segoe WPC"/>
              </a:rPr>
              <a:t>: #INTERVAL, </a:t>
            </a:r>
            <a:r>
              <a:rPr lang="de-DE" b="1" i="0" dirty="0" err="1">
                <a:solidFill>
                  <a:srgbClr val="CCCCCC"/>
                </a:solidFill>
                <a:effectLst/>
                <a:highlight>
                  <a:srgbClr val="181818"/>
                </a:highlight>
                <a:latin typeface="Segoe WPC"/>
              </a:rPr>
              <a:t>multipleSelections</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true</a:t>
            </a:r>
            <a:r>
              <a:rPr lang="de-DE" b="1" i="0" dirty="0">
                <a:solidFill>
                  <a:srgbClr val="CCCCCC"/>
                </a:solidFill>
                <a:effectLst/>
                <a:highlight>
                  <a:srgbClr val="181818"/>
                </a:highlight>
                <a:latin typeface="Segoe WPC"/>
              </a:rPr>
              <a:t> }}</a:t>
            </a:r>
            <a:endParaRPr lang="de-DE" b="0" i="0" dirty="0">
              <a:solidFill>
                <a:srgbClr val="CCCCCC"/>
              </a:solidFill>
              <a:effectLst/>
              <a:highlight>
                <a:srgbClr val="181818"/>
              </a:highlight>
              <a:latin typeface="Segoe WPC"/>
            </a:endParaRPr>
          </a:p>
          <a:p>
            <a:pPr marL="742950" lvl="1" indent="-285750" algn="l">
              <a:buFont typeface="Arial" panose="020B0604020202020204" pitchFamily="34" charset="0"/>
              <a:buChar char="•"/>
            </a:pPr>
            <a:r>
              <a:rPr lang="de-DE" b="0" i="0" dirty="0">
                <a:solidFill>
                  <a:srgbClr val="CCCCCC"/>
                </a:solidFill>
                <a:effectLst/>
                <a:highlight>
                  <a:srgbClr val="181818"/>
                </a:highlight>
                <a:latin typeface="Segoe WPC"/>
              </a:rPr>
              <a:t>Ermöglicht es, dass das Feld (hier </a:t>
            </a:r>
            <a:r>
              <a:rPr lang="de-DE" b="0" i="0" dirty="0" err="1">
                <a:solidFill>
                  <a:srgbClr val="CCCCCC"/>
                </a:solidFill>
                <a:effectLst/>
                <a:highlight>
                  <a:srgbClr val="181818"/>
                </a:highlight>
                <a:latin typeface="Segoe WPC"/>
              </a:rPr>
              <a:t>CreationDate</a:t>
            </a:r>
            <a:r>
              <a:rPr lang="de-DE" b="0" i="0" dirty="0">
                <a:solidFill>
                  <a:srgbClr val="CCCCCC"/>
                </a:solidFill>
                <a:effectLst/>
                <a:highlight>
                  <a:srgbClr val="181818"/>
                </a:highlight>
                <a:latin typeface="Segoe WPC"/>
              </a:rPr>
              <a:t> und </a:t>
            </a:r>
            <a:r>
              <a:rPr lang="de-DE" b="0" i="0" dirty="0" err="1">
                <a:solidFill>
                  <a:srgbClr val="CCCCCC"/>
                </a:solidFill>
                <a:effectLst/>
                <a:highlight>
                  <a:srgbClr val="181818"/>
                </a:highlight>
                <a:latin typeface="Segoe WPC"/>
              </a:rPr>
              <a:t>Product</a:t>
            </a:r>
            <a:r>
              <a:rPr lang="de-DE" b="0" i="0" dirty="0">
                <a:solidFill>
                  <a:srgbClr val="CCCCCC"/>
                </a:solidFill>
                <a:effectLst/>
                <a:highlight>
                  <a:srgbClr val="181818"/>
                </a:highlight>
                <a:latin typeface="Segoe WPC"/>
              </a:rPr>
              <a:t>) in UIs als Filter mit der Möglichkeit zur Auswahl von Intervallen und mehrfachen Auswahlmöglichkeiten dargestellt wird.</a:t>
            </a:r>
          </a:p>
          <a:p>
            <a:pPr algn="l">
              <a:buFont typeface="Arial" panose="020B0604020202020204" pitchFamily="34" charset="0"/>
              <a:buChar char="•"/>
            </a:pPr>
            <a:r>
              <a:rPr lang="de-DE" b="1" i="0" dirty="0">
                <a:solidFill>
                  <a:srgbClr val="CCCCCC"/>
                </a:solidFill>
                <a:effectLst/>
                <a:highlight>
                  <a:srgbClr val="181818"/>
                </a:highlight>
                <a:latin typeface="Segoe WPC"/>
              </a:rPr>
              <a:t>@Semantics.amount.currencyCode: '</a:t>
            </a:r>
            <a:r>
              <a:rPr lang="de-DE" b="1" i="0" dirty="0" err="1">
                <a:solidFill>
                  <a:srgbClr val="CCCCCC"/>
                </a:solidFill>
                <a:effectLst/>
                <a:highlight>
                  <a:srgbClr val="181818"/>
                </a:highlight>
                <a:latin typeface="Segoe WPC"/>
              </a:rPr>
              <a:t>TransactionCurrency</a:t>
            </a:r>
            <a:r>
              <a:rPr lang="de-DE" b="1" i="0" dirty="0">
                <a:solidFill>
                  <a:srgbClr val="CCCCCC"/>
                </a:solidFill>
                <a:effectLst/>
                <a:highlight>
                  <a:srgbClr val="181818"/>
                </a:highlight>
                <a:latin typeface="Segoe WPC"/>
              </a:rPr>
              <a:t>' / '</a:t>
            </a:r>
            <a:r>
              <a:rPr lang="de-DE" b="1" i="0" dirty="0" err="1">
                <a:solidFill>
                  <a:srgbClr val="CCCCCC"/>
                </a:solidFill>
                <a:effectLst/>
                <a:highlight>
                  <a:srgbClr val="181818"/>
                </a:highlight>
                <a:latin typeface="Segoe WPC"/>
              </a:rPr>
              <a:t>DisplayCurrency</a:t>
            </a:r>
            <a:r>
              <a:rPr lang="de-DE" b="1" i="0" dirty="0">
                <a:solidFill>
                  <a:srgbClr val="CCCCCC"/>
                </a:solidFill>
                <a:effectLst/>
                <a:highlight>
                  <a:srgbClr val="181818"/>
                </a:highlight>
                <a:latin typeface="Segoe WPC"/>
              </a:rPr>
              <a:t>'</a:t>
            </a:r>
            <a:endParaRPr lang="de-DE" b="0" i="0" dirty="0">
              <a:solidFill>
                <a:srgbClr val="CCCCCC"/>
              </a:solidFill>
              <a:effectLst/>
              <a:highlight>
                <a:srgbClr val="181818"/>
              </a:highlight>
              <a:latin typeface="Segoe WPC"/>
            </a:endParaRPr>
          </a:p>
          <a:p>
            <a:pPr marL="742950" lvl="1" indent="-285750" algn="l">
              <a:buFont typeface="Arial" panose="020B0604020202020204" pitchFamily="34" charset="0"/>
              <a:buChar char="•"/>
            </a:pPr>
            <a:r>
              <a:rPr lang="de-DE" b="0" i="0" dirty="0">
                <a:solidFill>
                  <a:srgbClr val="CCCCCC"/>
                </a:solidFill>
                <a:effectLst/>
                <a:highlight>
                  <a:srgbClr val="181818"/>
                </a:highlight>
                <a:latin typeface="Segoe WPC"/>
              </a:rPr>
              <a:t>Definiert das Feld als Betragsfeld und ordnet es einer Währung zu (hier </a:t>
            </a:r>
            <a:r>
              <a:rPr lang="de-DE" b="0" i="0" dirty="0" err="1">
                <a:solidFill>
                  <a:srgbClr val="CCCCCC"/>
                </a:solidFill>
                <a:effectLst/>
                <a:highlight>
                  <a:srgbClr val="181818"/>
                </a:highlight>
                <a:latin typeface="Segoe WPC"/>
              </a:rPr>
              <a:t>TransactionCurrency</a:t>
            </a:r>
            <a:r>
              <a:rPr lang="de-DE" b="0" i="0" dirty="0">
                <a:solidFill>
                  <a:srgbClr val="CCCCCC"/>
                </a:solidFill>
                <a:effectLst/>
                <a:highlight>
                  <a:srgbClr val="181818"/>
                </a:highlight>
                <a:latin typeface="Segoe WPC"/>
              </a:rPr>
              <a:t> für </a:t>
            </a:r>
            <a:r>
              <a:rPr lang="de-DE" b="0" i="0" dirty="0" err="1">
                <a:solidFill>
                  <a:srgbClr val="CCCCCC"/>
                </a:solidFill>
                <a:effectLst/>
                <a:highlight>
                  <a:srgbClr val="181818"/>
                </a:highlight>
                <a:latin typeface="Segoe WPC"/>
              </a:rPr>
              <a:t>NetAmount</a:t>
            </a:r>
            <a:r>
              <a:rPr lang="de-DE" b="0" i="0" dirty="0">
                <a:solidFill>
                  <a:srgbClr val="CCCCCC"/>
                </a:solidFill>
                <a:effectLst/>
                <a:highlight>
                  <a:srgbClr val="181818"/>
                </a:highlight>
                <a:latin typeface="Segoe WPC"/>
              </a:rPr>
              <a:t> und </a:t>
            </a:r>
            <a:r>
              <a:rPr lang="de-DE" b="0" i="0" dirty="0" err="1">
                <a:solidFill>
                  <a:srgbClr val="CCCCCC"/>
                </a:solidFill>
                <a:effectLst/>
                <a:highlight>
                  <a:srgbClr val="181818"/>
                </a:highlight>
                <a:latin typeface="Segoe WPC"/>
              </a:rPr>
              <a:t>DisplayCurrency</a:t>
            </a:r>
            <a:r>
              <a:rPr lang="de-DE" b="0" i="0" dirty="0">
                <a:solidFill>
                  <a:srgbClr val="CCCCCC"/>
                </a:solidFill>
                <a:effectLst/>
                <a:highlight>
                  <a:srgbClr val="181818"/>
                </a:highlight>
                <a:latin typeface="Segoe WPC"/>
              </a:rPr>
              <a:t> für </a:t>
            </a:r>
            <a:r>
              <a:rPr lang="de-DE" b="0" i="0" dirty="0" err="1">
                <a:solidFill>
                  <a:srgbClr val="CCCCCC"/>
                </a:solidFill>
                <a:effectLst/>
                <a:highlight>
                  <a:srgbClr val="181818"/>
                </a:highlight>
                <a:latin typeface="Segoe WPC"/>
              </a:rPr>
              <a:t>NetAmountInDisplayCurrency</a:t>
            </a:r>
            <a:r>
              <a:rPr lang="de-DE" b="0" i="0" dirty="0">
                <a:solidFill>
                  <a:srgbClr val="CCCCCC"/>
                </a:solidFill>
                <a:effectLst/>
                <a:highlight>
                  <a:srgbClr val="181818"/>
                </a:highlight>
                <a:latin typeface="Segoe WPC"/>
              </a:rPr>
              <a:t>). Dies ermöglicht es Anwendungen, die Währungsinformationen korrekt zu interpretieren und darzustellen.</a:t>
            </a:r>
          </a:p>
          <a:p>
            <a:pPr algn="l">
              <a:buFont typeface="Arial" panose="020B0604020202020204" pitchFamily="34" charset="0"/>
              <a:buChar char="•"/>
            </a:pPr>
            <a:r>
              <a:rPr lang="de-DE" b="1" i="0" dirty="0">
                <a:solidFill>
                  <a:srgbClr val="CCCCCC"/>
                </a:solidFill>
                <a:effectLst/>
                <a:highlight>
                  <a:srgbClr val="181818"/>
                </a:highlight>
                <a:latin typeface="Segoe WPC"/>
              </a:rPr>
              <a:t>@EndUserText.label: 'Test'</a:t>
            </a:r>
            <a:endParaRPr lang="de-DE" b="0" i="0" dirty="0">
              <a:solidFill>
                <a:srgbClr val="CCCCCC"/>
              </a:solidFill>
              <a:effectLst/>
              <a:highlight>
                <a:srgbClr val="181818"/>
              </a:highlight>
              <a:latin typeface="Segoe WPC"/>
            </a:endParaRPr>
          </a:p>
          <a:p>
            <a:pPr marL="742950" lvl="1" indent="-285750" algn="l">
              <a:buFont typeface="Arial" panose="020B0604020202020204" pitchFamily="34" charset="0"/>
              <a:buChar char="•"/>
            </a:pPr>
            <a:r>
              <a:rPr lang="de-DE" b="0" i="0" dirty="0">
                <a:solidFill>
                  <a:srgbClr val="CCCCCC"/>
                </a:solidFill>
                <a:effectLst/>
                <a:highlight>
                  <a:srgbClr val="181818"/>
                </a:highlight>
                <a:latin typeface="Segoe WPC"/>
              </a:rPr>
              <a:t>Definiert einen benutzerfreundlichen Namen für das Feld </a:t>
            </a:r>
            <a:r>
              <a:rPr lang="de-DE" b="0" i="0" dirty="0" err="1">
                <a:solidFill>
                  <a:srgbClr val="CCCCCC"/>
                </a:solidFill>
                <a:effectLst/>
                <a:highlight>
                  <a:srgbClr val="181818"/>
                </a:highlight>
                <a:latin typeface="Segoe WPC"/>
              </a:rPr>
              <a:t>NetAmountInDisplayCurrency</a:t>
            </a:r>
            <a:r>
              <a:rPr lang="de-DE" b="0" i="0" dirty="0">
                <a:solidFill>
                  <a:srgbClr val="CCCCCC"/>
                </a:solidFill>
                <a:effectLst/>
                <a:highlight>
                  <a:srgbClr val="181818"/>
                </a:highlight>
                <a:latin typeface="Segoe WPC"/>
              </a:rPr>
              <a:t>.</a:t>
            </a:r>
          </a:p>
          <a:p>
            <a:pPr algn="l">
              <a:buFont typeface="Arial" panose="020B0604020202020204" pitchFamily="34" charset="0"/>
              <a:buChar char="•"/>
            </a:pPr>
            <a:r>
              <a:rPr lang="de-DE" b="1" i="0" dirty="0">
                <a:solidFill>
                  <a:srgbClr val="CCCCCC"/>
                </a:solidFill>
                <a:effectLst/>
                <a:highlight>
                  <a:srgbClr val="181818"/>
                </a:highlight>
                <a:latin typeface="Segoe WPC"/>
              </a:rPr>
              <a:t>@EndUserText.quickInfo: 'Quick'</a:t>
            </a:r>
            <a:endParaRPr lang="de-DE" b="0" i="0" dirty="0">
              <a:solidFill>
                <a:srgbClr val="CCCCCC"/>
              </a:solidFill>
              <a:effectLst/>
              <a:highlight>
                <a:srgbClr val="181818"/>
              </a:highlight>
              <a:latin typeface="Segoe WPC"/>
            </a:endParaRPr>
          </a:p>
          <a:p>
            <a:pPr marL="742950" lvl="1" indent="-285750" algn="l">
              <a:buFont typeface="Arial" panose="020B0604020202020204" pitchFamily="34" charset="0"/>
              <a:buChar char="•"/>
            </a:pPr>
            <a:r>
              <a:rPr lang="de-DE" b="0" i="0" dirty="0">
                <a:solidFill>
                  <a:srgbClr val="CCCCCC"/>
                </a:solidFill>
                <a:effectLst/>
                <a:highlight>
                  <a:srgbClr val="181818"/>
                </a:highlight>
                <a:latin typeface="Segoe WPC"/>
              </a:rPr>
              <a:t>Bietet zusätzliche kurze Informationen oder eine Beschreibung für das Feld </a:t>
            </a:r>
            <a:r>
              <a:rPr lang="de-DE" b="0" i="0" dirty="0" err="1">
                <a:solidFill>
                  <a:srgbClr val="CCCCCC"/>
                </a:solidFill>
                <a:effectLst/>
                <a:highlight>
                  <a:srgbClr val="181818"/>
                </a:highlight>
                <a:latin typeface="Segoe WPC"/>
              </a:rPr>
              <a:t>NetAmountInDisplayCurrency</a:t>
            </a:r>
            <a:r>
              <a:rPr lang="de-DE" b="0" i="0" dirty="0">
                <a:solidFill>
                  <a:srgbClr val="CCCCCC"/>
                </a:solidFill>
                <a:effectLst/>
                <a:highlight>
                  <a:srgbClr val="181818"/>
                </a:highlight>
                <a:latin typeface="Segoe WPC"/>
              </a:rPr>
              <a:t>, die in UIs als Tooltip oder Hilfe angezeigt werden kann.</a:t>
            </a:r>
          </a:p>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15</a:t>
            </a:fld>
            <a:endParaRPr lang="de-DE"/>
          </a:p>
        </p:txBody>
      </p:sp>
    </p:spTree>
    <p:extLst>
      <p:ext uri="{BB962C8B-B14F-4D97-AF65-F5344CB8AC3E}">
        <p14:creationId xmlns:p14="http://schemas.microsoft.com/office/powerpoint/2010/main" val="280959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9935C2-78F2-8CE2-DE15-DF06576EB830}"/>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CFAFCA5-BC9C-B131-30CA-CD0A1FF693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6B489BB-7237-138F-9544-99099D5DD8BA}"/>
              </a:ext>
            </a:extLst>
          </p:cNvPr>
          <p:cNvSpPr>
            <a:spLocks noGrp="1"/>
          </p:cNvSpPr>
          <p:nvPr>
            <p:ph type="dt" sz="half" idx="10"/>
          </p:nvPr>
        </p:nvSpPr>
        <p:spPr/>
        <p:txBody>
          <a:bodyPr/>
          <a:lstStyle/>
          <a:p>
            <a:fld id="{6D5CDF9B-D398-4250-A5D8-5FB8CF89A66D}" type="datetimeFigureOut">
              <a:rPr lang="de-DE" smtClean="0"/>
              <a:t>02.07.2024</a:t>
            </a:fld>
            <a:endParaRPr lang="de-DE"/>
          </a:p>
        </p:txBody>
      </p:sp>
      <p:sp>
        <p:nvSpPr>
          <p:cNvPr id="5" name="Fußzeilenplatzhalter 4">
            <a:extLst>
              <a:ext uri="{FF2B5EF4-FFF2-40B4-BE49-F238E27FC236}">
                <a16:creationId xmlns:a16="http://schemas.microsoft.com/office/drawing/2014/main" id="{B9926D46-DE3C-8224-3418-37A9600EE58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FF066ED-2285-98C9-DB36-19E2DAEDBAF8}"/>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356760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583A1C-92CA-00A2-7E2B-2C678F1045F4}"/>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30FA80F0-96F5-15C8-DFF5-0DDA06750F9F}"/>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78A3EF4-8C0F-D1C3-78F9-715FB873716B}"/>
              </a:ext>
            </a:extLst>
          </p:cNvPr>
          <p:cNvSpPr>
            <a:spLocks noGrp="1"/>
          </p:cNvSpPr>
          <p:nvPr>
            <p:ph type="dt" sz="half" idx="10"/>
          </p:nvPr>
        </p:nvSpPr>
        <p:spPr/>
        <p:txBody>
          <a:bodyPr/>
          <a:lstStyle/>
          <a:p>
            <a:fld id="{6D5CDF9B-D398-4250-A5D8-5FB8CF89A66D}" type="datetimeFigureOut">
              <a:rPr lang="de-DE" smtClean="0"/>
              <a:t>02.07.2024</a:t>
            </a:fld>
            <a:endParaRPr lang="de-DE"/>
          </a:p>
        </p:txBody>
      </p:sp>
      <p:sp>
        <p:nvSpPr>
          <p:cNvPr id="5" name="Fußzeilenplatzhalter 4">
            <a:extLst>
              <a:ext uri="{FF2B5EF4-FFF2-40B4-BE49-F238E27FC236}">
                <a16:creationId xmlns:a16="http://schemas.microsoft.com/office/drawing/2014/main" id="{0696A4A1-AB7B-DD60-6EE4-1A2333B1842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0AB9E70-00C6-7A89-85B9-59408BB6B466}"/>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7282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97064B3-B714-9020-DE01-4F43DFFFD3CB}"/>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862F7689-21B5-11DC-5510-9C91932C341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86767CC-E73E-2BC3-8AB9-37D027E7A638}"/>
              </a:ext>
            </a:extLst>
          </p:cNvPr>
          <p:cNvSpPr>
            <a:spLocks noGrp="1"/>
          </p:cNvSpPr>
          <p:nvPr>
            <p:ph type="dt" sz="half" idx="10"/>
          </p:nvPr>
        </p:nvSpPr>
        <p:spPr/>
        <p:txBody>
          <a:bodyPr/>
          <a:lstStyle/>
          <a:p>
            <a:fld id="{6D5CDF9B-D398-4250-A5D8-5FB8CF89A66D}" type="datetimeFigureOut">
              <a:rPr lang="de-DE" smtClean="0"/>
              <a:t>02.07.2024</a:t>
            </a:fld>
            <a:endParaRPr lang="de-DE"/>
          </a:p>
        </p:txBody>
      </p:sp>
      <p:sp>
        <p:nvSpPr>
          <p:cNvPr id="5" name="Fußzeilenplatzhalter 4">
            <a:extLst>
              <a:ext uri="{FF2B5EF4-FFF2-40B4-BE49-F238E27FC236}">
                <a16:creationId xmlns:a16="http://schemas.microsoft.com/office/drawing/2014/main" id="{0EFDB351-2786-5644-88EF-3F5D0F4347C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8776612-6CB1-F77A-5CC1-1E596C8F965C}"/>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055180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27191B-5CA0-983D-D5A1-711E6D91D98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E535EEB-9486-5DF8-5485-AE40595FC11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FB2F0FC-5BEB-F4C9-FA98-78E9D4A5BA4D}"/>
              </a:ext>
            </a:extLst>
          </p:cNvPr>
          <p:cNvSpPr>
            <a:spLocks noGrp="1"/>
          </p:cNvSpPr>
          <p:nvPr>
            <p:ph type="dt" sz="half" idx="10"/>
          </p:nvPr>
        </p:nvSpPr>
        <p:spPr/>
        <p:txBody>
          <a:bodyPr/>
          <a:lstStyle/>
          <a:p>
            <a:fld id="{6D5CDF9B-D398-4250-A5D8-5FB8CF89A66D}" type="datetimeFigureOut">
              <a:rPr lang="de-DE" smtClean="0"/>
              <a:t>02.07.2024</a:t>
            </a:fld>
            <a:endParaRPr lang="de-DE"/>
          </a:p>
        </p:txBody>
      </p:sp>
      <p:sp>
        <p:nvSpPr>
          <p:cNvPr id="5" name="Fußzeilenplatzhalter 4">
            <a:extLst>
              <a:ext uri="{FF2B5EF4-FFF2-40B4-BE49-F238E27FC236}">
                <a16:creationId xmlns:a16="http://schemas.microsoft.com/office/drawing/2014/main" id="{5964D031-C70E-F5B6-A025-0C2310CC3F5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83EF60F-EEE7-1E45-FF17-0D6889FB64B0}"/>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320006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1AD1C7-A5C1-C930-2914-38ADE99BFB0B}"/>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EA1F983-9BCD-0ED9-785A-7723165792D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8743A3A-E91D-F59B-C1FC-C2C6E648FCC6}"/>
              </a:ext>
            </a:extLst>
          </p:cNvPr>
          <p:cNvSpPr>
            <a:spLocks noGrp="1"/>
          </p:cNvSpPr>
          <p:nvPr>
            <p:ph type="dt" sz="half" idx="10"/>
          </p:nvPr>
        </p:nvSpPr>
        <p:spPr/>
        <p:txBody>
          <a:bodyPr/>
          <a:lstStyle/>
          <a:p>
            <a:fld id="{6D5CDF9B-D398-4250-A5D8-5FB8CF89A66D}" type="datetimeFigureOut">
              <a:rPr lang="de-DE" smtClean="0"/>
              <a:t>02.07.2024</a:t>
            </a:fld>
            <a:endParaRPr lang="de-DE"/>
          </a:p>
        </p:txBody>
      </p:sp>
      <p:sp>
        <p:nvSpPr>
          <p:cNvPr id="5" name="Fußzeilenplatzhalter 4">
            <a:extLst>
              <a:ext uri="{FF2B5EF4-FFF2-40B4-BE49-F238E27FC236}">
                <a16:creationId xmlns:a16="http://schemas.microsoft.com/office/drawing/2014/main" id="{943D7BCE-8B9D-4550-B07A-13B88ABDF79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EC486A3-4964-A4F0-18AF-24845A55C936}"/>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543028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FB9016-2298-71CC-33A8-E0C0ACA6721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5910517-033D-640F-655D-C1CD63D41B7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6641769-5917-7DF3-85AF-A4C1AA85870E}"/>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3042DEB4-2D53-5503-2A31-31DD7ADC9AD9}"/>
              </a:ext>
            </a:extLst>
          </p:cNvPr>
          <p:cNvSpPr>
            <a:spLocks noGrp="1"/>
          </p:cNvSpPr>
          <p:nvPr>
            <p:ph type="dt" sz="half" idx="10"/>
          </p:nvPr>
        </p:nvSpPr>
        <p:spPr/>
        <p:txBody>
          <a:bodyPr/>
          <a:lstStyle/>
          <a:p>
            <a:fld id="{6D5CDF9B-D398-4250-A5D8-5FB8CF89A66D}" type="datetimeFigureOut">
              <a:rPr lang="de-DE" smtClean="0"/>
              <a:t>02.07.2024</a:t>
            </a:fld>
            <a:endParaRPr lang="de-DE"/>
          </a:p>
        </p:txBody>
      </p:sp>
      <p:sp>
        <p:nvSpPr>
          <p:cNvPr id="6" name="Fußzeilenplatzhalter 5">
            <a:extLst>
              <a:ext uri="{FF2B5EF4-FFF2-40B4-BE49-F238E27FC236}">
                <a16:creationId xmlns:a16="http://schemas.microsoft.com/office/drawing/2014/main" id="{327DF5B1-6BDC-1875-8109-3B15C11169F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3AC6855-325C-618C-6AB7-1FFE49C5F663}"/>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898850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3AE191-290B-22AF-36E7-6D502A532F2D}"/>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A739AF56-12A9-1107-C0A8-33D9EF0E86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6FA4991-D9C0-83FE-F13F-57F62F5877C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AC9CC8B-D93F-8925-DB1C-41439F261E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01BB909-2974-F9AA-8343-0AB4436C79A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E6D7841-C083-D1E6-37BD-121F09458046}"/>
              </a:ext>
            </a:extLst>
          </p:cNvPr>
          <p:cNvSpPr>
            <a:spLocks noGrp="1"/>
          </p:cNvSpPr>
          <p:nvPr>
            <p:ph type="dt" sz="half" idx="10"/>
          </p:nvPr>
        </p:nvSpPr>
        <p:spPr/>
        <p:txBody>
          <a:bodyPr/>
          <a:lstStyle/>
          <a:p>
            <a:fld id="{6D5CDF9B-D398-4250-A5D8-5FB8CF89A66D}" type="datetimeFigureOut">
              <a:rPr lang="de-DE" smtClean="0"/>
              <a:t>02.07.2024</a:t>
            </a:fld>
            <a:endParaRPr lang="de-DE"/>
          </a:p>
        </p:txBody>
      </p:sp>
      <p:sp>
        <p:nvSpPr>
          <p:cNvPr id="8" name="Fußzeilenplatzhalter 7">
            <a:extLst>
              <a:ext uri="{FF2B5EF4-FFF2-40B4-BE49-F238E27FC236}">
                <a16:creationId xmlns:a16="http://schemas.microsoft.com/office/drawing/2014/main" id="{018866B4-C0B0-0129-27B0-D230F19F4C0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07E5015-F56F-9180-43F6-A96D1373CE14}"/>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323784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AC7C2C-3CB8-5198-E4A8-8333491CBF9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F52D01F5-965A-8A43-C1E1-779672D51A00}"/>
              </a:ext>
            </a:extLst>
          </p:cNvPr>
          <p:cNvSpPr>
            <a:spLocks noGrp="1"/>
          </p:cNvSpPr>
          <p:nvPr>
            <p:ph type="dt" sz="half" idx="10"/>
          </p:nvPr>
        </p:nvSpPr>
        <p:spPr/>
        <p:txBody>
          <a:bodyPr/>
          <a:lstStyle/>
          <a:p>
            <a:fld id="{6D5CDF9B-D398-4250-A5D8-5FB8CF89A66D}" type="datetimeFigureOut">
              <a:rPr lang="de-DE" smtClean="0"/>
              <a:t>02.07.2024</a:t>
            </a:fld>
            <a:endParaRPr lang="de-DE"/>
          </a:p>
        </p:txBody>
      </p:sp>
      <p:sp>
        <p:nvSpPr>
          <p:cNvPr id="4" name="Fußzeilenplatzhalter 3">
            <a:extLst>
              <a:ext uri="{FF2B5EF4-FFF2-40B4-BE49-F238E27FC236}">
                <a16:creationId xmlns:a16="http://schemas.microsoft.com/office/drawing/2014/main" id="{D4A39F2A-39F1-BBE2-C2C8-DD743EB9D39B}"/>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E7A4344-C0C9-675F-3F4A-A47E3CFA1247}"/>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242951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88ED92C-D5B9-E79A-9DA2-92A53AD121FD}"/>
              </a:ext>
            </a:extLst>
          </p:cNvPr>
          <p:cNvSpPr>
            <a:spLocks noGrp="1"/>
          </p:cNvSpPr>
          <p:nvPr>
            <p:ph type="dt" sz="half" idx="10"/>
          </p:nvPr>
        </p:nvSpPr>
        <p:spPr/>
        <p:txBody>
          <a:bodyPr/>
          <a:lstStyle/>
          <a:p>
            <a:fld id="{6D5CDF9B-D398-4250-A5D8-5FB8CF89A66D}" type="datetimeFigureOut">
              <a:rPr lang="de-DE" smtClean="0"/>
              <a:t>02.07.2024</a:t>
            </a:fld>
            <a:endParaRPr lang="de-DE"/>
          </a:p>
        </p:txBody>
      </p:sp>
      <p:sp>
        <p:nvSpPr>
          <p:cNvPr id="3" name="Fußzeilenplatzhalter 2">
            <a:extLst>
              <a:ext uri="{FF2B5EF4-FFF2-40B4-BE49-F238E27FC236}">
                <a16:creationId xmlns:a16="http://schemas.microsoft.com/office/drawing/2014/main" id="{C0747698-2BF0-9B8F-814D-967A650B772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5290BFD3-9759-39BF-2B02-9D4426E3AC7B}"/>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1723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90DE8A-5E38-3E4B-295B-3039F30A319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E0E09E35-3452-F19A-BC77-8F27FD1ED4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B6EA198-5EE8-10F7-45A7-84E5560C5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4B138E6-1FF4-E99F-535B-B1D3618F6E62}"/>
              </a:ext>
            </a:extLst>
          </p:cNvPr>
          <p:cNvSpPr>
            <a:spLocks noGrp="1"/>
          </p:cNvSpPr>
          <p:nvPr>
            <p:ph type="dt" sz="half" idx="10"/>
          </p:nvPr>
        </p:nvSpPr>
        <p:spPr/>
        <p:txBody>
          <a:bodyPr/>
          <a:lstStyle/>
          <a:p>
            <a:fld id="{6D5CDF9B-D398-4250-A5D8-5FB8CF89A66D}" type="datetimeFigureOut">
              <a:rPr lang="de-DE" smtClean="0"/>
              <a:t>02.07.2024</a:t>
            </a:fld>
            <a:endParaRPr lang="de-DE"/>
          </a:p>
        </p:txBody>
      </p:sp>
      <p:sp>
        <p:nvSpPr>
          <p:cNvPr id="6" name="Fußzeilenplatzhalter 5">
            <a:extLst>
              <a:ext uri="{FF2B5EF4-FFF2-40B4-BE49-F238E27FC236}">
                <a16:creationId xmlns:a16="http://schemas.microsoft.com/office/drawing/2014/main" id="{351F3D94-9BE8-C822-3C00-CCCDF97683C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EF9B42A-46E9-1943-30D5-3147F5164E48}"/>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4256547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CC3F26-9991-989F-F527-93B32C5AFA0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314B6C06-486D-CB46-82EF-1F0DC2E673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7B0711C6-DFF8-B47B-8307-85A868798D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B34D1D5-9E02-F954-9B97-638A4C3E4874}"/>
              </a:ext>
            </a:extLst>
          </p:cNvPr>
          <p:cNvSpPr>
            <a:spLocks noGrp="1"/>
          </p:cNvSpPr>
          <p:nvPr>
            <p:ph type="dt" sz="half" idx="10"/>
          </p:nvPr>
        </p:nvSpPr>
        <p:spPr/>
        <p:txBody>
          <a:bodyPr/>
          <a:lstStyle/>
          <a:p>
            <a:fld id="{6D5CDF9B-D398-4250-A5D8-5FB8CF89A66D}" type="datetimeFigureOut">
              <a:rPr lang="de-DE" smtClean="0"/>
              <a:t>02.07.2024</a:t>
            </a:fld>
            <a:endParaRPr lang="de-DE"/>
          </a:p>
        </p:txBody>
      </p:sp>
      <p:sp>
        <p:nvSpPr>
          <p:cNvPr id="6" name="Fußzeilenplatzhalter 5">
            <a:extLst>
              <a:ext uri="{FF2B5EF4-FFF2-40B4-BE49-F238E27FC236}">
                <a16:creationId xmlns:a16="http://schemas.microsoft.com/office/drawing/2014/main" id="{B336A3A3-A133-98E0-4258-6181E12C8CE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75B6D8C-2A2C-15CD-41A8-6CBF6761D5FE}"/>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003996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AAA808D-B564-B014-5754-ED091B75AE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2C010DC7-4326-1521-5C73-C77A794D0C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F8E760B-6A70-C901-854A-AD2CF1D227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D5CDF9B-D398-4250-A5D8-5FB8CF89A66D}" type="datetimeFigureOut">
              <a:rPr lang="de-DE" smtClean="0"/>
              <a:t>02.07.2024</a:t>
            </a:fld>
            <a:endParaRPr lang="de-DE"/>
          </a:p>
        </p:txBody>
      </p:sp>
      <p:sp>
        <p:nvSpPr>
          <p:cNvPr id="5" name="Fußzeilenplatzhalter 4">
            <a:extLst>
              <a:ext uri="{FF2B5EF4-FFF2-40B4-BE49-F238E27FC236}">
                <a16:creationId xmlns:a16="http://schemas.microsoft.com/office/drawing/2014/main" id="{5B5F39B9-C9F0-D311-F8F0-8B738CEB65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16C08555-C97B-7FC8-B363-861D891F78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74AA04A-910D-49C8-BDFA-72A8D7D5950A}" type="slidenum">
              <a:rPr lang="de-DE" smtClean="0"/>
              <a:t>‹Nr.›</a:t>
            </a:fld>
            <a:endParaRPr lang="de-DE"/>
          </a:p>
        </p:txBody>
      </p:sp>
    </p:spTree>
    <p:extLst>
      <p:ext uri="{BB962C8B-B14F-4D97-AF65-F5344CB8AC3E}">
        <p14:creationId xmlns:p14="http://schemas.microsoft.com/office/powerpoint/2010/main" val="1276523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hyperlink" Target="https://de.wikipedia.org/wiki/Funktion_(Programmierung)" TargetMode="External"/><Relationship Id="rId3" Type="http://schemas.openxmlformats.org/officeDocument/2006/relationships/hyperlink" Target="https://de.wikipedia.org/wiki/Framework" TargetMode="External"/><Relationship Id="rId7" Type="http://schemas.openxmlformats.org/officeDocument/2006/relationships/hyperlink" Target="https://de.wikipedia.org/wiki/SAP_NetWeaver_Application_Server" TargetMode="External"/><Relationship Id="rId2" Type="http://schemas.openxmlformats.org/officeDocument/2006/relationships/hyperlink" Target="https://de.wikipedia.org/wiki/ABAP" TargetMode="External"/><Relationship Id="rId1" Type="http://schemas.openxmlformats.org/officeDocument/2006/relationships/slideLayout" Target="../slideLayouts/slideLayout2.xml"/><Relationship Id="rId6" Type="http://schemas.openxmlformats.org/officeDocument/2006/relationships/hyperlink" Target="https://de.wikipedia.org/wiki/SAP_HANA" TargetMode="External"/><Relationship Id="rId5" Type="http://schemas.openxmlformats.org/officeDocument/2006/relationships/hyperlink" Target="https://de.wikipedia.org/wiki/Gespeicherte_Prozedur" TargetMode="External"/><Relationship Id="rId10" Type="http://schemas.openxmlformats.org/officeDocument/2006/relationships/image" Target="../media/image12.jpeg"/><Relationship Id="rId4" Type="http://schemas.openxmlformats.org/officeDocument/2006/relationships/hyperlink" Target="https://de.wikipedia.org/wiki/SAP" TargetMode="External"/><Relationship Id="rId9" Type="http://schemas.openxmlformats.org/officeDocument/2006/relationships/hyperlink" Target="https://de.wikipedia.org/w/index.php?title=SQLScript&amp;action=edit&amp;redlink=1"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DevelopmentBvise/Schulung"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hyperlink" Target="https://de.wikipedia.org/wiki/ODBC" TargetMode="External"/><Relationship Id="rId13" Type="http://schemas.openxmlformats.org/officeDocument/2006/relationships/hyperlink" Target="https://de.wikipedia.org/wiki/Java_(Technik)" TargetMode="External"/><Relationship Id="rId3" Type="http://schemas.openxmlformats.org/officeDocument/2006/relationships/image" Target="../media/image12.jpeg"/><Relationship Id="rId7" Type="http://schemas.openxmlformats.org/officeDocument/2006/relationships/hyperlink" Target="https://de.wikipedia.org/wiki/CRUD" TargetMode="External"/><Relationship Id="rId12" Type="http://schemas.openxmlformats.org/officeDocument/2006/relationships/hyperlink" Target="https://de.wikipedia.org/wiki/MySQL" TargetMode="External"/><Relationship Id="rId2" Type="http://schemas.openxmlformats.org/officeDocument/2006/relationships/notesSlide" Target="../notesSlides/notesSlide23.xml"/><Relationship Id="rId16" Type="http://schemas.openxmlformats.org/officeDocument/2006/relationships/hyperlink" Target="https://de.wikipedia.org/wiki/Semantik" TargetMode="External"/><Relationship Id="rId1" Type="http://schemas.openxmlformats.org/officeDocument/2006/relationships/slideLayout" Target="../slideLayouts/slideLayout2.xml"/><Relationship Id="rId6" Type="http://schemas.openxmlformats.org/officeDocument/2006/relationships/hyperlink" Target="https://de.wikipedia.org/wiki/Hypertext_Transfer_Protocol" TargetMode="External"/><Relationship Id="rId11" Type="http://schemas.openxmlformats.org/officeDocument/2006/relationships/hyperlink" Target="https://de.wikipedia.org/wiki/Microsoft_Windows_Azure" TargetMode="External"/><Relationship Id="rId5" Type="http://schemas.openxmlformats.org/officeDocument/2006/relationships/hyperlink" Target="https://de.wikipedia.org/wiki/Microsoft" TargetMode="External"/><Relationship Id="rId15" Type="http://schemas.openxmlformats.org/officeDocument/2006/relationships/hyperlink" Target="https://de.wikipedia.org/wiki/Client-Server-Modell" TargetMode="External"/><Relationship Id="rId10" Type="http://schemas.openxmlformats.org/officeDocument/2006/relationships/hyperlink" Target="https://de.wikipedia.org/wiki/Cloud-Computing" TargetMode="External"/><Relationship Id="rId4" Type="http://schemas.openxmlformats.org/officeDocument/2006/relationships/hyperlink" Target="https://de.wikipedia.org/wiki/Microsoft_Open_Specification_Promise" TargetMode="External"/><Relationship Id="rId9" Type="http://schemas.openxmlformats.org/officeDocument/2006/relationships/hyperlink" Target="https://de.wikipedia.org/wiki/JDBC" TargetMode="External"/><Relationship Id="rId14" Type="http://schemas.openxmlformats.org/officeDocument/2006/relationships/hyperlink" Target="https://de.wikipedia.org/wiki/Ruby_on_Rails"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image" Target="../media/image14.png"/><Relationship Id="rId7" Type="http://schemas.openxmlformats.org/officeDocument/2006/relationships/image" Target="../media/image18.jp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CB296D-6A02-6760-3E61-755F5F10DA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64" b="227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145" name="Rectangle 1087">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523875" y="5317240"/>
            <a:ext cx="11210925" cy="744836"/>
          </a:xfrm>
        </p:spPr>
        <p:txBody>
          <a:bodyPr vert="horz" lIns="91440" tIns="45720" rIns="91440" bIns="45720" rtlCol="0" anchor="ctr">
            <a:normAutofit/>
          </a:bodyPr>
          <a:lstStyle/>
          <a:p>
            <a:r>
              <a:rPr lang="en-US" sz="3600" dirty="0">
                <a:solidFill>
                  <a:schemeClr val="tx1">
                    <a:lumMod val="85000"/>
                    <a:lumOff val="15000"/>
                  </a:schemeClr>
                </a:solidFill>
              </a:rPr>
              <a:t>Data Modeling with ABAP Core Data Services</a:t>
            </a:r>
          </a:p>
        </p:txBody>
      </p:sp>
      <p:cxnSp>
        <p:nvCxnSpPr>
          <p:cNvPr id="1146" name="Straight Connector 1089">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147" name="Straight Connector 1091">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662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F1A1B6D-43D2-9CEF-54B1-82D1C81C71E6}"/>
              </a:ext>
            </a:extLst>
          </p:cNvPr>
          <p:cNvSpPr>
            <a:spLocks noGrp="1"/>
          </p:cNvSpPr>
          <p:nvPr>
            <p:ph type="title"/>
          </p:nvPr>
        </p:nvSpPr>
        <p:spPr>
          <a:xfrm>
            <a:off x="841248" y="548640"/>
            <a:ext cx="3600860" cy="5431536"/>
          </a:xfrm>
        </p:spPr>
        <p:txBody>
          <a:bodyPr>
            <a:normAutofit/>
          </a:bodyPr>
          <a:lstStyle/>
          <a:p>
            <a:r>
              <a:rPr lang="de-DE" sz="5400"/>
              <a:t>Hands 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11069E0D-2987-EF78-FAF9-90B03275E84B}"/>
              </a:ext>
            </a:extLst>
          </p:cNvPr>
          <p:cNvSpPr>
            <a:spLocks noGrp="1"/>
          </p:cNvSpPr>
          <p:nvPr>
            <p:ph idx="1"/>
          </p:nvPr>
        </p:nvSpPr>
        <p:spPr>
          <a:xfrm>
            <a:off x="5126418" y="552091"/>
            <a:ext cx="6224335" cy="5431536"/>
          </a:xfrm>
        </p:spPr>
        <p:txBody>
          <a:bodyPr anchor="ctr">
            <a:normAutofit/>
          </a:bodyPr>
          <a:lstStyle/>
          <a:p>
            <a:pPr marL="457200" indent="-457200">
              <a:buAutoNum type="arabicPeriod"/>
            </a:pPr>
            <a:r>
              <a:rPr lang="de-DE" sz="2200" dirty="0"/>
              <a:t>Öffnen der Transaktion /UI2/FLP</a:t>
            </a:r>
          </a:p>
          <a:p>
            <a:pPr marL="457200" indent="-457200">
              <a:buAutoNum type="arabicPeriod"/>
            </a:pPr>
            <a:r>
              <a:rPr lang="de-DE" sz="2200" dirty="0"/>
              <a:t>Anmelden im Mandanten 840</a:t>
            </a:r>
          </a:p>
          <a:p>
            <a:pPr marL="457200" indent="-457200">
              <a:buAutoNum type="arabicPeriod"/>
            </a:pPr>
            <a:r>
              <a:rPr lang="de-DE" sz="2200" dirty="0"/>
              <a:t>Aufrufen des App Finders</a:t>
            </a:r>
          </a:p>
          <a:p>
            <a:pPr marL="457200" indent="-457200">
              <a:buAutoNum type="arabicPeriod"/>
            </a:pPr>
            <a:r>
              <a:rPr lang="de-DE" sz="2200" dirty="0"/>
              <a:t>Eventuell hinzufügen des Query Viewers (View Browser) zur Startseite</a:t>
            </a:r>
          </a:p>
          <a:p>
            <a:pPr marL="457200" indent="-457200">
              <a:buAutoNum type="arabicPeriod"/>
            </a:pPr>
            <a:r>
              <a:rPr lang="de-DE" sz="2200" dirty="0"/>
              <a:t>Ausblick: eigenes </a:t>
            </a:r>
            <a:r>
              <a:rPr lang="de-DE" sz="2200" dirty="0" err="1"/>
              <a:t>Tile</a:t>
            </a:r>
            <a:r>
              <a:rPr lang="de-DE" sz="2200" dirty="0"/>
              <a:t> / Kachel für die Query</a:t>
            </a:r>
          </a:p>
        </p:txBody>
      </p:sp>
    </p:spTree>
    <p:extLst>
      <p:ext uri="{BB962C8B-B14F-4D97-AF65-F5344CB8AC3E}">
        <p14:creationId xmlns:p14="http://schemas.microsoft.com/office/powerpoint/2010/main" val="601673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030D76C-8EC7-33CC-68A2-A34D4085390A}"/>
              </a:ext>
            </a:extLst>
          </p:cNvPr>
          <p:cNvSpPr>
            <a:spLocks noGrp="1"/>
          </p:cNvSpPr>
          <p:nvPr>
            <p:ph type="title"/>
          </p:nvPr>
        </p:nvSpPr>
        <p:spPr>
          <a:xfrm>
            <a:off x="686834" y="591344"/>
            <a:ext cx="3200400" cy="5585619"/>
          </a:xfrm>
        </p:spPr>
        <p:txBody>
          <a:bodyPr>
            <a:normAutofit/>
          </a:bodyPr>
          <a:lstStyle/>
          <a:p>
            <a:r>
              <a:rPr lang="de-DE">
                <a:solidFill>
                  <a:srgbClr val="FFFFFF"/>
                </a:solidFill>
              </a:rPr>
              <a:t>Query Viewer</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Inhaltsplatzhalter 2">
            <a:extLst>
              <a:ext uri="{FF2B5EF4-FFF2-40B4-BE49-F238E27FC236}">
                <a16:creationId xmlns:a16="http://schemas.microsoft.com/office/drawing/2014/main" id="{C9533298-A728-00AB-B486-8F3C5340D0A6}"/>
              </a:ext>
            </a:extLst>
          </p:cNvPr>
          <p:cNvSpPr>
            <a:spLocks noGrp="1"/>
          </p:cNvSpPr>
          <p:nvPr>
            <p:ph idx="1"/>
          </p:nvPr>
        </p:nvSpPr>
        <p:spPr>
          <a:xfrm>
            <a:off x="4447308" y="591344"/>
            <a:ext cx="6906491" cy="5585619"/>
          </a:xfrm>
        </p:spPr>
        <p:txBody>
          <a:bodyPr anchor="ctr">
            <a:normAutofit/>
          </a:bodyPr>
          <a:lstStyle/>
          <a:p>
            <a:r>
              <a:rPr lang="de-DE" dirty="0" err="1"/>
              <a:t>WebDynpro</a:t>
            </a:r>
            <a:r>
              <a:rPr lang="de-DE" dirty="0"/>
              <a:t> Data </a:t>
            </a:r>
            <a:r>
              <a:rPr lang="de-DE" dirty="0" err="1"/>
              <a:t>Grid</a:t>
            </a:r>
            <a:r>
              <a:rPr lang="de-DE" dirty="0"/>
              <a:t> statt UI5 / Fiori</a:t>
            </a:r>
          </a:p>
          <a:p>
            <a:pPr lvl="1"/>
            <a:r>
              <a:rPr lang="de-DE" dirty="0"/>
              <a:t>Verfügbar auf Desktop- und Tablet-Geräten</a:t>
            </a:r>
          </a:p>
          <a:p>
            <a:pPr lvl="1"/>
            <a:r>
              <a:rPr lang="de-DE" dirty="0"/>
              <a:t>Entspricht den Zugänglichkeitsstandards von SAP</a:t>
            </a:r>
          </a:p>
          <a:p>
            <a:pPr lvl="1"/>
            <a:r>
              <a:rPr lang="de-DE" dirty="0"/>
              <a:t>Enthält einen Download im PDF-Format</a:t>
            </a:r>
          </a:p>
          <a:p>
            <a:pPr lvl="1"/>
            <a:r>
              <a:rPr lang="de-DE" dirty="0"/>
              <a:t>Bietet </a:t>
            </a:r>
            <a:r>
              <a:rPr lang="de-DE" dirty="0" err="1"/>
              <a:t>Exception</a:t>
            </a:r>
            <a:r>
              <a:rPr lang="de-DE" dirty="0"/>
              <a:t> Reporting Option zur Definition kundenspezifischer Feldnamen-Mappings mittels </a:t>
            </a:r>
            <a:r>
              <a:rPr lang="de-DE" dirty="0" err="1"/>
              <a:t>BAdI</a:t>
            </a:r>
            <a:endParaRPr lang="de-DE" dirty="0"/>
          </a:p>
          <a:p>
            <a:pPr lvl="1"/>
            <a:r>
              <a:rPr lang="de-DE" dirty="0"/>
              <a:t>Die Filter werden im Kopfbereich einer Data </a:t>
            </a:r>
            <a:r>
              <a:rPr lang="de-DE" dirty="0" err="1"/>
              <a:t>Grid</a:t>
            </a:r>
            <a:r>
              <a:rPr lang="de-DE" dirty="0"/>
              <a:t> App angezeigt und bieten eine enorme Flexibilität (kein Popup)</a:t>
            </a:r>
          </a:p>
          <a:p>
            <a:pPr lvl="1"/>
            <a:r>
              <a:rPr lang="de-DE" dirty="0"/>
              <a:t>Das Navigationspanel kann ausgeblendet werden (mehr Platz auf dem Bildschirm)</a:t>
            </a:r>
          </a:p>
        </p:txBody>
      </p:sp>
    </p:spTree>
    <p:extLst>
      <p:ext uri="{BB962C8B-B14F-4D97-AF65-F5344CB8AC3E}">
        <p14:creationId xmlns:p14="http://schemas.microsoft.com/office/powerpoint/2010/main" val="1198714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24BFD5-D814-402B-B6C4-EEF6AE14B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C255918-AC6E-B8AA-DA85-71F1451F3820}"/>
              </a:ext>
            </a:extLst>
          </p:cNvPr>
          <p:cNvSpPr>
            <a:spLocks noGrp="1"/>
          </p:cNvSpPr>
          <p:nvPr>
            <p:ph type="title"/>
          </p:nvPr>
        </p:nvSpPr>
        <p:spPr>
          <a:xfrm>
            <a:off x="838200" y="1122362"/>
            <a:ext cx="6281928" cy="4135437"/>
          </a:xfrm>
        </p:spPr>
        <p:txBody>
          <a:bodyPr vert="horz" lIns="91440" tIns="45720" rIns="91440" bIns="45720" rtlCol="0" anchor="b">
            <a:normAutofit/>
          </a:bodyPr>
          <a:lstStyle/>
          <a:p>
            <a:r>
              <a:rPr lang="en-US" sz="6600" kern="1200">
                <a:solidFill>
                  <a:schemeClr val="tx1"/>
                </a:solidFill>
                <a:latin typeface="+mj-lt"/>
                <a:ea typeface="+mj-ea"/>
                <a:cs typeface="+mj-cs"/>
              </a:rPr>
              <a:t>Query Viewer</a:t>
            </a:r>
          </a:p>
        </p:txBody>
      </p:sp>
      <p:sp>
        <p:nvSpPr>
          <p:cNvPr id="10" name="Rectangle 9">
            <a:extLst>
              <a:ext uri="{FF2B5EF4-FFF2-40B4-BE49-F238E27FC236}">
                <a16:creationId xmlns:a16="http://schemas.microsoft.com/office/drawing/2014/main" id="{36FED7E8-9A97-475F-9FA4-113410D4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6139" y="1031284"/>
            <a:ext cx="3647661" cy="4436126"/>
          </a:xfrm>
          <a:custGeom>
            <a:avLst/>
            <a:gdLst>
              <a:gd name="connsiteX0" fmla="*/ 0 w 3647661"/>
              <a:gd name="connsiteY0" fmla="*/ 0 h 4436126"/>
              <a:gd name="connsiteX1" fmla="*/ 498514 w 3647661"/>
              <a:gd name="connsiteY1" fmla="*/ 0 h 4436126"/>
              <a:gd name="connsiteX2" fmla="*/ 1069981 w 3647661"/>
              <a:gd name="connsiteY2" fmla="*/ 0 h 4436126"/>
              <a:gd name="connsiteX3" fmla="*/ 1714401 w 3647661"/>
              <a:gd name="connsiteY3" fmla="*/ 0 h 4436126"/>
              <a:gd name="connsiteX4" fmla="*/ 2285868 w 3647661"/>
              <a:gd name="connsiteY4" fmla="*/ 0 h 4436126"/>
              <a:gd name="connsiteX5" fmla="*/ 2784381 w 3647661"/>
              <a:gd name="connsiteY5" fmla="*/ 0 h 4436126"/>
              <a:gd name="connsiteX6" fmla="*/ 3647661 w 3647661"/>
              <a:gd name="connsiteY6" fmla="*/ 0 h 4436126"/>
              <a:gd name="connsiteX7" fmla="*/ 3647661 w 3647661"/>
              <a:gd name="connsiteY7" fmla="*/ 633732 h 4436126"/>
              <a:gd name="connsiteX8" fmla="*/ 3647661 w 3647661"/>
              <a:gd name="connsiteY8" fmla="*/ 1267465 h 4436126"/>
              <a:gd name="connsiteX9" fmla="*/ 3647661 w 3647661"/>
              <a:gd name="connsiteY9" fmla="*/ 1768113 h 4436126"/>
              <a:gd name="connsiteX10" fmla="*/ 3647661 w 3647661"/>
              <a:gd name="connsiteY10" fmla="*/ 2446207 h 4436126"/>
              <a:gd name="connsiteX11" fmla="*/ 3647661 w 3647661"/>
              <a:gd name="connsiteY11" fmla="*/ 2946855 h 4436126"/>
              <a:gd name="connsiteX12" fmla="*/ 3647661 w 3647661"/>
              <a:gd name="connsiteY12" fmla="*/ 3580587 h 4436126"/>
              <a:gd name="connsiteX13" fmla="*/ 3647661 w 3647661"/>
              <a:gd name="connsiteY13" fmla="*/ 4436126 h 4436126"/>
              <a:gd name="connsiteX14" fmla="*/ 3039718 w 3647661"/>
              <a:gd name="connsiteY14" fmla="*/ 4436126 h 4436126"/>
              <a:gd name="connsiteX15" fmla="*/ 2431774 w 3647661"/>
              <a:gd name="connsiteY15" fmla="*/ 4436126 h 4436126"/>
              <a:gd name="connsiteX16" fmla="*/ 1823831 w 3647661"/>
              <a:gd name="connsiteY16" fmla="*/ 4436126 h 4436126"/>
              <a:gd name="connsiteX17" fmla="*/ 1288840 w 3647661"/>
              <a:gd name="connsiteY17" fmla="*/ 4436126 h 4436126"/>
              <a:gd name="connsiteX18" fmla="*/ 607943 w 3647661"/>
              <a:gd name="connsiteY18" fmla="*/ 4436126 h 4436126"/>
              <a:gd name="connsiteX19" fmla="*/ 0 w 3647661"/>
              <a:gd name="connsiteY19" fmla="*/ 4436126 h 4436126"/>
              <a:gd name="connsiteX20" fmla="*/ 0 w 3647661"/>
              <a:gd name="connsiteY20" fmla="*/ 3758032 h 4436126"/>
              <a:gd name="connsiteX21" fmla="*/ 0 w 3647661"/>
              <a:gd name="connsiteY21" fmla="*/ 3035578 h 4436126"/>
              <a:gd name="connsiteX22" fmla="*/ 0 w 3647661"/>
              <a:gd name="connsiteY22" fmla="*/ 2401845 h 4436126"/>
              <a:gd name="connsiteX23" fmla="*/ 0 w 3647661"/>
              <a:gd name="connsiteY23" fmla="*/ 1768113 h 4436126"/>
              <a:gd name="connsiteX24" fmla="*/ 0 w 3647661"/>
              <a:gd name="connsiteY24" fmla="*/ 1178742 h 4436126"/>
              <a:gd name="connsiteX25" fmla="*/ 0 w 3647661"/>
              <a:gd name="connsiteY25" fmla="*/ 589371 h 4436126"/>
              <a:gd name="connsiteX26" fmla="*/ 0 w 3647661"/>
              <a:gd name="connsiteY26" fmla="*/ 0 h 4436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647661" h="4436126" fill="none" extrusionOk="0">
                <a:moveTo>
                  <a:pt x="0" y="0"/>
                </a:moveTo>
                <a:cubicBezTo>
                  <a:pt x="116158" y="-16963"/>
                  <a:pt x="364681" y="-4006"/>
                  <a:pt x="498514" y="0"/>
                </a:cubicBezTo>
                <a:cubicBezTo>
                  <a:pt x="632347" y="4006"/>
                  <a:pt x="950865" y="15164"/>
                  <a:pt x="1069981" y="0"/>
                </a:cubicBezTo>
                <a:cubicBezTo>
                  <a:pt x="1189097" y="-15164"/>
                  <a:pt x="1556518" y="-23132"/>
                  <a:pt x="1714401" y="0"/>
                </a:cubicBezTo>
                <a:cubicBezTo>
                  <a:pt x="1872284" y="23132"/>
                  <a:pt x="2015985" y="9364"/>
                  <a:pt x="2285868" y="0"/>
                </a:cubicBezTo>
                <a:cubicBezTo>
                  <a:pt x="2555751" y="-9364"/>
                  <a:pt x="2555148" y="14141"/>
                  <a:pt x="2784381" y="0"/>
                </a:cubicBezTo>
                <a:cubicBezTo>
                  <a:pt x="3013614" y="-14141"/>
                  <a:pt x="3216105" y="-3763"/>
                  <a:pt x="3647661" y="0"/>
                </a:cubicBezTo>
                <a:cubicBezTo>
                  <a:pt x="3623206" y="221859"/>
                  <a:pt x="3622213" y="458853"/>
                  <a:pt x="3647661" y="633732"/>
                </a:cubicBezTo>
                <a:cubicBezTo>
                  <a:pt x="3673109" y="808611"/>
                  <a:pt x="3674779" y="1138417"/>
                  <a:pt x="3647661" y="1267465"/>
                </a:cubicBezTo>
                <a:cubicBezTo>
                  <a:pt x="3620543" y="1396513"/>
                  <a:pt x="3664792" y="1625185"/>
                  <a:pt x="3647661" y="1768113"/>
                </a:cubicBezTo>
                <a:cubicBezTo>
                  <a:pt x="3630530" y="1911041"/>
                  <a:pt x="3671056" y="2135008"/>
                  <a:pt x="3647661" y="2446207"/>
                </a:cubicBezTo>
                <a:cubicBezTo>
                  <a:pt x="3624266" y="2757406"/>
                  <a:pt x="3642702" y="2713342"/>
                  <a:pt x="3647661" y="2946855"/>
                </a:cubicBezTo>
                <a:cubicBezTo>
                  <a:pt x="3652620" y="3180368"/>
                  <a:pt x="3664319" y="3290221"/>
                  <a:pt x="3647661" y="3580587"/>
                </a:cubicBezTo>
                <a:cubicBezTo>
                  <a:pt x="3631003" y="3870953"/>
                  <a:pt x="3617531" y="4259425"/>
                  <a:pt x="3647661" y="4436126"/>
                </a:cubicBezTo>
                <a:cubicBezTo>
                  <a:pt x="3523929" y="4410412"/>
                  <a:pt x="3241413" y="4436068"/>
                  <a:pt x="3039718" y="4436126"/>
                </a:cubicBezTo>
                <a:cubicBezTo>
                  <a:pt x="2838023" y="4436184"/>
                  <a:pt x="2630387" y="4431142"/>
                  <a:pt x="2431774" y="4436126"/>
                </a:cubicBezTo>
                <a:cubicBezTo>
                  <a:pt x="2233161" y="4441110"/>
                  <a:pt x="2003296" y="4449826"/>
                  <a:pt x="1823831" y="4436126"/>
                </a:cubicBezTo>
                <a:cubicBezTo>
                  <a:pt x="1644366" y="4422426"/>
                  <a:pt x="1399453" y="4442442"/>
                  <a:pt x="1288840" y="4436126"/>
                </a:cubicBezTo>
                <a:cubicBezTo>
                  <a:pt x="1178227" y="4429810"/>
                  <a:pt x="793482" y="4411099"/>
                  <a:pt x="607943" y="4436126"/>
                </a:cubicBezTo>
                <a:cubicBezTo>
                  <a:pt x="422404" y="4461153"/>
                  <a:pt x="158703" y="4453091"/>
                  <a:pt x="0" y="4436126"/>
                </a:cubicBezTo>
                <a:cubicBezTo>
                  <a:pt x="8129" y="4099466"/>
                  <a:pt x="23502" y="4014012"/>
                  <a:pt x="0" y="3758032"/>
                </a:cubicBezTo>
                <a:cubicBezTo>
                  <a:pt x="-23502" y="3502052"/>
                  <a:pt x="8018" y="3295661"/>
                  <a:pt x="0" y="3035578"/>
                </a:cubicBezTo>
                <a:cubicBezTo>
                  <a:pt x="-8018" y="2775495"/>
                  <a:pt x="-8720" y="2595880"/>
                  <a:pt x="0" y="2401845"/>
                </a:cubicBezTo>
                <a:cubicBezTo>
                  <a:pt x="8720" y="2207810"/>
                  <a:pt x="9279" y="1982551"/>
                  <a:pt x="0" y="1768113"/>
                </a:cubicBezTo>
                <a:cubicBezTo>
                  <a:pt x="-9279" y="1553675"/>
                  <a:pt x="7090" y="1354447"/>
                  <a:pt x="0" y="1178742"/>
                </a:cubicBezTo>
                <a:cubicBezTo>
                  <a:pt x="-7090" y="1003037"/>
                  <a:pt x="-23786" y="768334"/>
                  <a:pt x="0" y="589371"/>
                </a:cubicBezTo>
                <a:cubicBezTo>
                  <a:pt x="23786" y="410408"/>
                  <a:pt x="-16955" y="242082"/>
                  <a:pt x="0" y="0"/>
                </a:cubicBezTo>
                <a:close/>
              </a:path>
              <a:path w="3647661" h="4436126" stroke="0" extrusionOk="0">
                <a:moveTo>
                  <a:pt x="0" y="0"/>
                </a:moveTo>
                <a:cubicBezTo>
                  <a:pt x="171149" y="-7244"/>
                  <a:pt x="374684" y="2591"/>
                  <a:pt x="534990" y="0"/>
                </a:cubicBezTo>
                <a:cubicBezTo>
                  <a:pt x="695296" y="-2591"/>
                  <a:pt x="907320" y="7483"/>
                  <a:pt x="1069981" y="0"/>
                </a:cubicBezTo>
                <a:cubicBezTo>
                  <a:pt x="1232642" y="-7483"/>
                  <a:pt x="1543604" y="-26203"/>
                  <a:pt x="1677924" y="0"/>
                </a:cubicBezTo>
                <a:cubicBezTo>
                  <a:pt x="1812244" y="26203"/>
                  <a:pt x="2140632" y="31361"/>
                  <a:pt x="2322344" y="0"/>
                </a:cubicBezTo>
                <a:cubicBezTo>
                  <a:pt x="2504056" y="-31361"/>
                  <a:pt x="2658834" y="3381"/>
                  <a:pt x="2893811" y="0"/>
                </a:cubicBezTo>
                <a:cubicBezTo>
                  <a:pt x="3128788" y="-3381"/>
                  <a:pt x="3338741" y="-10376"/>
                  <a:pt x="3647661" y="0"/>
                </a:cubicBezTo>
                <a:cubicBezTo>
                  <a:pt x="3628986" y="244498"/>
                  <a:pt x="3624774" y="362520"/>
                  <a:pt x="3647661" y="545010"/>
                </a:cubicBezTo>
                <a:cubicBezTo>
                  <a:pt x="3670549" y="727500"/>
                  <a:pt x="3619543" y="968439"/>
                  <a:pt x="3647661" y="1134381"/>
                </a:cubicBezTo>
                <a:cubicBezTo>
                  <a:pt x="3675779" y="1300323"/>
                  <a:pt x="3670065" y="1646297"/>
                  <a:pt x="3647661" y="1856836"/>
                </a:cubicBezTo>
                <a:cubicBezTo>
                  <a:pt x="3625257" y="2067375"/>
                  <a:pt x="3632904" y="2315399"/>
                  <a:pt x="3647661" y="2490568"/>
                </a:cubicBezTo>
                <a:cubicBezTo>
                  <a:pt x="3662418" y="2665737"/>
                  <a:pt x="3616073" y="2880164"/>
                  <a:pt x="3647661" y="3124300"/>
                </a:cubicBezTo>
                <a:cubicBezTo>
                  <a:pt x="3679249" y="3368436"/>
                  <a:pt x="3677361" y="3519722"/>
                  <a:pt x="3647661" y="3758032"/>
                </a:cubicBezTo>
                <a:cubicBezTo>
                  <a:pt x="3617961" y="3996342"/>
                  <a:pt x="3615180" y="4147465"/>
                  <a:pt x="3647661" y="4436126"/>
                </a:cubicBezTo>
                <a:cubicBezTo>
                  <a:pt x="3506685" y="4421969"/>
                  <a:pt x="3266652" y="4433618"/>
                  <a:pt x="3149147" y="4436126"/>
                </a:cubicBezTo>
                <a:cubicBezTo>
                  <a:pt x="3031642" y="4438634"/>
                  <a:pt x="2832267" y="4432536"/>
                  <a:pt x="2650634" y="4436126"/>
                </a:cubicBezTo>
                <a:cubicBezTo>
                  <a:pt x="2469001" y="4439716"/>
                  <a:pt x="2324677" y="4416284"/>
                  <a:pt x="2042690" y="4436126"/>
                </a:cubicBezTo>
                <a:cubicBezTo>
                  <a:pt x="1760703" y="4455968"/>
                  <a:pt x="1686949" y="4416099"/>
                  <a:pt x="1398270" y="4436126"/>
                </a:cubicBezTo>
                <a:cubicBezTo>
                  <a:pt x="1109591" y="4456153"/>
                  <a:pt x="1071585" y="4455485"/>
                  <a:pt x="899756" y="4436126"/>
                </a:cubicBezTo>
                <a:cubicBezTo>
                  <a:pt x="727927" y="4416767"/>
                  <a:pt x="344407" y="4430463"/>
                  <a:pt x="0" y="4436126"/>
                </a:cubicBezTo>
                <a:cubicBezTo>
                  <a:pt x="5440" y="4303018"/>
                  <a:pt x="91" y="4161914"/>
                  <a:pt x="0" y="3891116"/>
                </a:cubicBezTo>
                <a:cubicBezTo>
                  <a:pt x="-91" y="3620318"/>
                  <a:pt x="-11601" y="3462294"/>
                  <a:pt x="0" y="3301745"/>
                </a:cubicBezTo>
                <a:cubicBezTo>
                  <a:pt x="11601" y="3141196"/>
                  <a:pt x="22776" y="2916996"/>
                  <a:pt x="0" y="2756735"/>
                </a:cubicBezTo>
                <a:cubicBezTo>
                  <a:pt x="-22776" y="2596474"/>
                  <a:pt x="5257" y="2440491"/>
                  <a:pt x="0" y="2256087"/>
                </a:cubicBezTo>
                <a:cubicBezTo>
                  <a:pt x="-5257" y="2071683"/>
                  <a:pt x="20189" y="1902567"/>
                  <a:pt x="0" y="1666716"/>
                </a:cubicBezTo>
                <a:cubicBezTo>
                  <a:pt x="-20189" y="1430865"/>
                  <a:pt x="-21241" y="1161108"/>
                  <a:pt x="0" y="988622"/>
                </a:cubicBezTo>
                <a:cubicBezTo>
                  <a:pt x="21241" y="816136"/>
                  <a:pt x="17108" y="406740"/>
                  <a:pt x="0" y="0"/>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8728339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E74C8CB4-B582-D1E0-6B39-6818889F40B9}"/>
              </a:ext>
            </a:extLst>
          </p:cNvPr>
          <p:cNvSpPr>
            <a:spLocks noGrp="1"/>
          </p:cNvSpPr>
          <p:nvPr>
            <p:ph idx="1"/>
          </p:nvPr>
        </p:nvSpPr>
        <p:spPr>
          <a:xfrm>
            <a:off x="7928114" y="1232452"/>
            <a:ext cx="3200400" cy="3850919"/>
          </a:xfrm>
        </p:spPr>
        <p:txBody>
          <a:bodyPr vert="horz" lIns="91440" tIns="45720" rIns="91440" bIns="45720" rtlCol="0" anchor="b">
            <a:normAutofit/>
          </a:bodyPr>
          <a:lstStyle/>
          <a:p>
            <a:pPr marL="0" indent="0">
              <a:buNone/>
            </a:pPr>
            <a:r>
              <a:rPr lang="en-US" sz="2400" kern="1200" dirty="0" err="1">
                <a:solidFill>
                  <a:srgbClr val="FFFFFF"/>
                </a:solidFill>
                <a:latin typeface="+mn-lt"/>
                <a:ea typeface="+mn-ea"/>
                <a:cs typeface="+mn-cs"/>
              </a:rPr>
              <a:t>Absprünge</a:t>
            </a:r>
            <a:r>
              <a:rPr lang="en-US" sz="2400" kern="1200" dirty="0">
                <a:solidFill>
                  <a:srgbClr val="FFFFFF"/>
                </a:solidFill>
                <a:latin typeface="+mn-lt"/>
                <a:ea typeface="+mn-ea"/>
                <a:cs typeface="+mn-cs"/>
              </a:rPr>
              <a:t> </a:t>
            </a:r>
            <a:r>
              <a:rPr lang="en-US" sz="2400" kern="1200" dirty="0" err="1">
                <a:solidFill>
                  <a:srgbClr val="FFFFFF"/>
                </a:solidFill>
                <a:latin typeface="+mn-lt"/>
                <a:ea typeface="+mn-ea"/>
                <a:cs typeface="+mn-cs"/>
              </a:rPr>
              <a:t>werden</a:t>
            </a:r>
            <a:r>
              <a:rPr lang="en-US" sz="2400" kern="1200" dirty="0">
                <a:solidFill>
                  <a:srgbClr val="FFFFFF"/>
                </a:solidFill>
                <a:latin typeface="+mn-lt"/>
                <a:ea typeface="+mn-ea"/>
                <a:cs typeface="+mn-cs"/>
              </a:rPr>
              <a:t> </a:t>
            </a:r>
            <a:r>
              <a:rPr lang="en-US" sz="2400" kern="1200" dirty="0" err="1">
                <a:solidFill>
                  <a:srgbClr val="FFFFFF"/>
                </a:solidFill>
                <a:latin typeface="+mn-lt"/>
                <a:ea typeface="+mn-ea"/>
                <a:cs typeface="+mn-cs"/>
              </a:rPr>
              <a:t>definiert</a:t>
            </a:r>
            <a:r>
              <a:rPr lang="en-US" sz="2400" kern="1200" dirty="0">
                <a:solidFill>
                  <a:srgbClr val="FFFFFF"/>
                </a:solidFill>
                <a:latin typeface="+mn-lt"/>
                <a:ea typeface="+mn-ea"/>
                <a:cs typeface="+mn-cs"/>
              </a:rPr>
              <a:t> </a:t>
            </a:r>
            <a:r>
              <a:rPr lang="en-US" sz="2400" kern="1200" dirty="0" err="1">
                <a:solidFill>
                  <a:srgbClr val="FFFFFF"/>
                </a:solidFill>
                <a:latin typeface="+mn-lt"/>
                <a:ea typeface="+mn-ea"/>
                <a:cs typeface="+mn-cs"/>
              </a:rPr>
              <a:t>über</a:t>
            </a:r>
            <a:r>
              <a:rPr lang="en-US" sz="2400" kern="1200" dirty="0">
                <a:solidFill>
                  <a:srgbClr val="FFFFFF"/>
                </a:solidFill>
                <a:latin typeface="+mn-lt"/>
                <a:ea typeface="+mn-ea"/>
                <a:cs typeface="+mn-cs"/>
              </a:rPr>
              <a:t> IMG /UI2/SEMOBJ</a:t>
            </a:r>
          </a:p>
        </p:txBody>
      </p:sp>
      <p:sp>
        <p:nvSpPr>
          <p:cNvPr id="12" name="sketch line">
            <a:extLst>
              <a:ext uri="{FF2B5EF4-FFF2-40B4-BE49-F238E27FC236}">
                <a16:creationId xmlns:a16="http://schemas.microsoft.com/office/drawing/2014/main" id="{2A39B854-4B6C-4F7F-A602-6F97770CE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439978"/>
            <a:ext cx="6281928" cy="18288"/>
          </a:xfrm>
          <a:custGeom>
            <a:avLst/>
            <a:gdLst>
              <a:gd name="connsiteX0" fmla="*/ 0 w 6281928"/>
              <a:gd name="connsiteY0" fmla="*/ 0 h 18288"/>
              <a:gd name="connsiteX1" fmla="*/ 572353 w 6281928"/>
              <a:gd name="connsiteY1" fmla="*/ 0 h 18288"/>
              <a:gd name="connsiteX2" fmla="*/ 1207526 w 6281928"/>
              <a:gd name="connsiteY2" fmla="*/ 0 h 18288"/>
              <a:gd name="connsiteX3" fmla="*/ 1779880 w 6281928"/>
              <a:gd name="connsiteY3" fmla="*/ 0 h 18288"/>
              <a:gd name="connsiteX4" fmla="*/ 2540691 w 6281928"/>
              <a:gd name="connsiteY4" fmla="*/ 0 h 18288"/>
              <a:gd name="connsiteX5" fmla="*/ 3238683 w 6281928"/>
              <a:gd name="connsiteY5" fmla="*/ 0 h 18288"/>
              <a:gd name="connsiteX6" fmla="*/ 3936675 w 6281928"/>
              <a:gd name="connsiteY6" fmla="*/ 0 h 18288"/>
              <a:gd name="connsiteX7" fmla="*/ 4760305 w 6281928"/>
              <a:gd name="connsiteY7" fmla="*/ 0 h 18288"/>
              <a:gd name="connsiteX8" fmla="*/ 5521117 w 6281928"/>
              <a:gd name="connsiteY8" fmla="*/ 0 h 18288"/>
              <a:gd name="connsiteX9" fmla="*/ 6281928 w 6281928"/>
              <a:gd name="connsiteY9" fmla="*/ 0 h 18288"/>
              <a:gd name="connsiteX10" fmla="*/ 6281928 w 6281928"/>
              <a:gd name="connsiteY10" fmla="*/ 18288 h 18288"/>
              <a:gd name="connsiteX11" fmla="*/ 5772394 w 6281928"/>
              <a:gd name="connsiteY11" fmla="*/ 18288 h 18288"/>
              <a:gd name="connsiteX12" fmla="*/ 5200040 w 6281928"/>
              <a:gd name="connsiteY12" fmla="*/ 18288 h 18288"/>
              <a:gd name="connsiteX13" fmla="*/ 4439229 w 6281928"/>
              <a:gd name="connsiteY13" fmla="*/ 18288 h 18288"/>
              <a:gd name="connsiteX14" fmla="*/ 3615599 w 6281928"/>
              <a:gd name="connsiteY14" fmla="*/ 18288 h 18288"/>
              <a:gd name="connsiteX15" fmla="*/ 2980426 w 6281928"/>
              <a:gd name="connsiteY15" fmla="*/ 18288 h 18288"/>
              <a:gd name="connsiteX16" fmla="*/ 2156795 w 6281928"/>
              <a:gd name="connsiteY16" fmla="*/ 18288 h 18288"/>
              <a:gd name="connsiteX17" fmla="*/ 1584442 w 6281928"/>
              <a:gd name="connsiteY17" fmla="*/ 18288 h 18288"/>
              <a:gd name="connsiteX18" fmla="*/ 1074908 w 6281928"/>
              <a:gd name="connsiteY18" fmla="*/ 18288 h 18288"/>
              <a:gd name="connsiteX19" fmla="*/ 0 w 6281928"/>
              <a:gd name="connsiteY19" fmla="*/ 18288 h 18288"/>
              <a:gd name="connsiteX20" fmla="*/ 0 w 6281928"/>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281928" h="18288" fill="none" extrusionOk="0">
                <a:moveTo>
                  <a:pt x="0" y="0"/>
                </a:moveTo>
                <a:cubicBezTo>
                  <a:pt x="205960" y="24870"/>
                  <a:pt x="343550" y="5918"/>
                  <a:pt x="572353" y="0"/>
                </a:cubicBezTo>
                <a:cubicBezTo>
                  <a:pt x="801156" y="-5918"/>
                  <a:pt x="1015649" y="-11381"/>
                  <a:pt x="1207526" y="0"/>
                </a:cubicBezTo>
                <a:cubicBezTo>
                  <a:pt x="1399403" y="11381"/>
                  <a:pt x="1549725" y="7866"/>
                  <a:pt x="1779880" y="0"/>
                </a:cubicBezTo>
                <a:cubicBezTo>
                  <a:pt x="2010035" y="-7866"/>
                  <a:pt x="2190674" y="12826"/>
                  <a:pt x="2540691" y="0"/>
                </a:cubicBezTo>
                <a:cubicBezTo>
                  <a:pt x="2890708" y="-12826"/>
                  <a:pt x="3025718" y="-18534"/>
                  <a:pt x="3238683" y="0"/>
                </a:cubicBezTo>
                <a:cubicBezTo>
                  <a:pt x="3451648" y="18534"/>
                  <a:pt x="3603947" y="14884"/>
                  <a:pt x="3936675" y="0"/>
                </a:cubicBezTo>
                <a:cubicBezTo>
                  <a:pt x="4269403" y="-14884"/>
                  <a:pt x="4480718" y="-24607"/>
                  <a:pt x="4760305" y="0"/>
                </a:cubicBezTo>
                <a:cubicBezTo>
                  <a:pt x="5039892" y="24607"/>
                  <a:pt x="5359549" y="-31311"/>
                  <a:pt x="5521117" y="0"/>
                </a:cubicBezTo>
                <a:cubicBezTo>
                  <a:pt x="5682685" y="31311"/>
                  <a:pt x="5986067" y="-12593"/>
                  <a:pt x="6281928" y="0"/>
                </a:cubicBezTo>
                <a:cubicBezTo>
                  <a:pt x="6282307" y="7355"/>
                  <a:pt x="6282212" y="10249"/>
                  <a:pt x="6281928" y="18288"/>
                </a:cubicBezTo>
                <a:cubicBezTo>
                  <a:pt x="6078981" y="8428"/>
                  <a:pt x="5961061" y="2290"/>
                  <a:pt x="5772394" y="18288"/>
                </a:cubicBezTo>
                <a:cubicBezTo>
                  <a:pt x="5583727" y="34286"/>
                  <a:pt x="5329968" y="24208"/>
                  <a:pt x="5200040" y="18288"/>
                </a:cubicBezTo>
                <a:cubicBezTo>
                  <a:pt x="5070112" y="12368"/>
                  <a:pt x="4793288" y="21070"/>
                  <a:pt x="4439229" y="18288"/>
                </a:cubicBezTo>
                <a:cubicBezTo>
                  <a:pt x="4085170" y="15506"/>
                  <a:pt x="3813765" y="-16466"/>
                  <a:pt x="3615599" y="18288"/>
                </a:cubicBezTo>
                <a:cubicBezTo>
                  <a:pt x="3417433" y="53042"/>
                  <a:pt x="3133643" y="20727"/>
                  <a:pt x="2980426" y="18288"/>
                </a:cubicBezTo>
                <a:cubicBezTo>
                  <a:pt x="2827209" y="15849"/>
                  <a:pt x="2380685" y="51850"/>
                  <a:pt x="2156795" y="18288"/>
                </a:cubicBezTo>
                <a:cubicBezTo>
                  <a:pt x="1932905" y="-15274"/>
                  <a:pt x="1716744" y="-1398"/>
                  <a:pt x="1584442" y="18288"/>
                </a:cubicBezTo>
                <a:cubicBezTo>
                  <a:pt x="1452140" y="37974"/>
                  <a:pt x="1280887" y="12750"/>
                  <a:pt x="1074908" y="18288"/>
                </a:cubicBezTo>
                <a:cubicBezTo>
                  <a:pt x="868929" y="23826"/>
                  <a:pt x="318124" y="-17878"/>
                  <a:pt x="0" y="18288"/>
                </a:cubicBezTo>
                <a:cubicBezTo>
                  <a:pt x="-384" y="12702"/>
                  <a:pt x="-513" y="4636"/>
                  <a:pt x="0" y="0"/>
                </a:cubicBezTo>
                <a:close/>
              </a:path>
              <a:path w="6281928" h="18288" stroke="0" extrusionOk="0">
                <a:moveTo>
                  <a:pt x="0" y="0"/>
                </a:moveTo>
                <a:cubicBezTo>
                  <a:pt x="135290" y="27650"/>
                  <a:pt x="488372" y="4391"/>
                  <a:pt x="635173" y="0"/>
                </a:cubicBezTo>
                <a:cubicBezTo>
                  <a:pt x="781974" y="-4391"/>
                  <a:pt x="992816" y="14310"/>
                  <a:pt x="1144707" y="0"/>
                </a:cubicBezTo>
                <a:cubicBezTo>
                  <a:pt x="1296598" y="-14310"/>
                  <a:pt x="1796462" y="-1258"/>
                  <a:pt x="1968337" y="0"/>
                </a:cubicBezTo>
                <a:cubicBezTo>
                  <a:pt x="2140212" y="1258"/>
                  <a:pt x="2343376" y="-12852"/>
                  <a:pt x="2603510" y="0"/>
                </a:cubicBezTo>
                <a:cubicBezTo>
                  <a:pt x="2863644" y="12852"/>
                  <a:pt x="2935073" y="-10591"/>
                  <a:pt x="3238683" y="0"/>
                </a:cubicBezTo>
                <a:cubicBezTo>
                  <a:pt x="3542293" y="10591"/>
                  <a:pt x="3731676" y="3538"/>
                  <a:pt x="4062313" y="0"/>
                </a:cubicBezTo>
                <a:cubicBezTo>
                  <a:pt x="4392950" y="-3538"/>
                  <a:pt x="4440715" y="28126"/>
                  <a:pt x="4634667" y="0"/>
                </a:cubicBezTo>
                <a:cubicBezTo>
                  <a:pt x="4828619" y="-28126"/>
                  <a:pt x="5052661" y="8974"/>
                  <a:pt x="5458297" y="0"/>
                </a:cubicBezTo>
                <a:cubicBezTo>
                  <a:pt x="5863933" y="-8974"/>
                  <a:pt x="5906900" y="-24516"/>
                  <a:pt x="6281928" y="0"/>
                </a:cubicBezTo>
                <a:cubicBezTo>
                  <a:pt x="6282268" y="5688"/>
                  <a:pt x="6281759" y="13142"/>
                  <a:pt x="6281928" y="18288"/>
                </a:cubicBezTo>
                <a:cubicBezTo>
                  <a:pt x="6036108" y="15339"/>
                  <a:pt x="5743611" y="10415"/>
                  <a:pt x="5583936" y="18288"/>
                </a:cubicBezTo>
                <a:cubicBezTo>
                  <a:pt x="5424261" y="26161"/>
                  <a:pt x="5250533" y="-179"/>
                  <a:pt x="4948763" y="18288"/>
                </a:cubicBezTo>
                <a:cubicBezTo>
                  <a:pt x="4646993" y="36755"/>
                  <a:pt x="4354673" y="7565"/>
                  <a:pt x="4125133" y="18288"/>
                </a:cubicBezTo>
                <a:cubicBezTo>
                  <a:pt x="3895593" y="29012"/>
                  <a:pt x="3570246" y="29209"/>
                  <a:pt x="3301502" y="18288"/>
                </a:cubicBezTo>
                <a:cubicBezTo>
                  <a:pt x="3032758" y="7367"/>
                  <a:pt x="2955340" y="11905"/>
                  <a:pt x="2729149" y="18288"/>
                </a:cubicBezTo>
                <a:cubicBezTo>
                  <a:pt x="2502958" y="24671"/>
                  <a:pt x="2269423" y="3142"/>
                  <a:pt x="2031157" y="18288"/>
                </a:cubicBezTo>
                <a:cubicBezTo>
                  <a:pt x="1792891" y="33434"/>
                  <a:pt x="1484731" y="22122"/>
                  <a:pt x="1207526" y="18288"/>
                </a:cubicBezTo>
                <a:cubicBezTo>
                  <a:pt x="930321" y="14454"/>
                  <a:pt x="560231" y="-33402"/>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5891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0D53942-6DF7-E77B-9D98-2B26A2090167}"/>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dirty="0" err="1">
                <a:solidFill>
                  <a:schemeClr val="tx1"/>
                </a:solidFill>
                <a:latin typeface="+mj-lt"/>
                <a:ea typeface="+mj-ea"/>
                <a:cs typeface="+mj-cs"/>
              </a:rPr>
              <a:t>Grundaufbau</a:t>
            </a:r>
            <a:r>
              <a:rPr lang="en-US" sz="4600" kern="1200" dirty="0">
                <a:solidFill>
                  <a:schemeClr val="tx1"/>
                </a:solidFill>
                <a:latin typeface="+mj-lt"/>
                <a:ea typeface="+mj-ea"/>
                <a:cs typeface="+mj-cs"/>
              </a:rPr>
              <a:t> </a:t>
            </a:r>
            <a:r>
              <a:rPr lang="en-US" sz="4600" kern="1200" dirty="0" err="1">
                <a:solidFill>
                  <a:schemeClr val="tx1"/>
                </a:solidFill>
                <a:latin typeface="+mj-lt"/>
                <a:ea typeface="+mj-ea"/>
                <a:cs typeface="+mj-cs"/>
              </a:rPr>
              <a:t>einer</a:t>
            </a:r>
            <a:r>
              <a:rPr lang="en-US" sz="4600" kern="1200" dirty="0">
                <a:solidFill>
                  <a:schemeClr val="tx1"/>
                </a:solidFill>
                <a:latin typeface="+mj-lt"/>
                <a:ea typeface="+mj-ea"/>
                <a:cs typeface="+mj-cs"/>
              </a:rPr>
              <a:t> Analytical Query </a:t>
            </a:r>
          </a:p>
        </p:txBody>
      </p:sp>
      <p:sp>
        <p:nvSpPr>
          <p:cNvPr id="103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17BDE1FF-3081-62C7-C003-3C4C8A3446B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654296" y="1494392"/>
            <a:ext cx="7214616" cy="3841784"/>
          </a:xfrm>
          <a:prstGeom prst="rect">
            <a:avLst/>
          </a:prstGeom>
          <a:noFill/>
          <a:extLst>
            <a:ext uri="{909E8E84-426E-40DD-AFC4-6F175D3DCCD1}">
              <a14:hiddenFill xmlns:a14="http://schemas.microsoft.com/office/drawing/2010/main">
                <a:solidFill>
                  <a:srgbClr val="FFFFFF"/>
                </a:solidFill>
              </a14:hiddenFill>
            </a:ext>
          </a:extLst>
        </p:spPr>
      </p:pic>
      <p:sp>
        <p:nvSpPr>
          <p:cNvPr id="3" name="Rechteck 2">
            <a:extLst>
              <a:ext uri="{FF2B5EF4-FFF2-40B4-BE49-F238E27FC236}">
                <a16:creationId xmlns:a16="http://schemas.microsoft.com/office/drawing/2014/main" id="{AA315F32-C064-C053-41F5-CF287C166AFD}"/>
              </a:ext>
            </a:extLst>
          </p:cNvPr>
          <p:cNvSpPr/>
          <p:nvPr/>
        </p:nvSpPr>
        <p:spPr>
          <a:xfrm>
            <a:off x="9930213" y="1005084"/>
            <a:ext cx="2040114" cy="3573516"/>
          </a:xfrm>
          <a:prstGeom prst="rect">
            <a:avLst/>
          </a:prstGeom>
          <a:solidFill>
            <a:schemeClr val="bg2">
              <a:lumMod val="90000"/>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803539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DE2429F-AA3D-89DB-2878-AC0C70809E96}"/>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4800" kern="1200">
                <a:solidFill>
                  <a:schemeClr val="tx1"/>
                </a:solidFill>
                <a:latin typeface="+mj-lt"/>
                <a:ea typeface="+mj-ea"/>
                <a:cs typeface="+mj-cs"/>
              </a:rPr>
              <a:t>Cube</a:t>
            </a:r>
          </a:p>
        </p:txBody>
      </p:sp>
      <p:sp>
        <p:nvSpPr>
          <p:cNvPr id="14"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nhaltsplatzhalter 4">
            <a:extLst>
              <a:ext uri="{FF2B5EF4-FFF2-40B4-BE49-F238E27FC236}">
                <a16:creationId xmlns:a16="http://schemas.microsoft.com/office/drawing/2014/main" id="{C1FF5EC7-30DD-F685-B0B2-363C175413B9}"/>
              </a:ext>
            </a:extLst>
          </p:cNvPr>
          <p:cNvSpPr>
            <a:spLocks noGrp="1"/>
          </p:cNvSpPr>
          <p:nvPr>
            <p:ph sz="half" idx="1"/>
          </p:nvPr>
        </p:nvSpPr>
        <p:spPr>
          <a:xfrm>
            <a:off x="4654295" y="502920"/>
            <a:ext cx="6894576" cy="1463040"/>
          </a:xfrm>
        </p:spPr>
        <p:txBody>
          <a:bodyPr vert="horz" lIns="91440" tIns="45720" rIns="91440" bIns="45720" rtlCol="0" anchor="ctr">
            <a:normAutofit/>
          </a:bodyPr>
          <a:lstStyle/>
          <a:p>
            <a:pPr marL="457200" indent="-457200">
              <a:buAutoNum type="arabicPeriod"/>
            </a:pPr>
            <a:r>
              <a:rPr lang="en-US" sz="2200" dirty="0" err="1"/>
              <a:t>Ohne</a:t>
            </a:r>
            <a:r>
              <a:rPr lang="en-US" sz="2200" dirty="0"/>
              <a:t> die Annotation der </a:t>
            </a:r>
            <a:r>
              <a:rPr lang="en-US" sz="2200" dirty="0" err="1"/>
              <a:t>Datenkategorie</a:t>
            </a:r>
            <a:r>
              <a:rPr lang="en-US" sz="2200" dirty="0"/>
              <a:t> #Cube </a:t>
            </a:r>
            <a:r>
              <a:rPr lang="en-US" sz="2200" dirty="0" err="1"/>
              <a:t>kann</a:t>
            </a:r>
            <a:r>
              <a:rPr lang="en-US" sz="2200" dirty="0"/>
              <a:t> </a:t>
            </a:r>
            <a:r>
              <a:rPr lang="en-US" sz="2200" dirty="0" err="1"/>
              <a:t>keine</a:t>
            </a:r>
            <a:r>
              <a:rPr lang="en-US" sz="2200" dirty="0"/>
              <a:t> </a:t>
            </a:r>
            <a:r>
              <a:rPr lang="en-US" sz="2200" dirty="0" err="1"/>
              <a:t>Projektion</a:t>
            </a:r>
            <a:r>
              <a:rPr lang="en-US" sz="2200" dirty="0"/>
              <a:t> </a:t>
            </a:r>
            <a:r>
              <a:rPr lang="en-US" sz="2200" dirty="0" err="1"/>
              <a:t>als</a:t>
            </a:r>
            <a:r>
              <a:rPr lang="en-US" sz="2200" dirty="0"/>
              <a:t> Analytical Query </a:t>
            </a:r>
            <a:r>
              <a:rPr lang="en-US" sz="2200" dirty="0" err="1"/>
              <a:t>angelegt</a:t>
            </a:r>
            <a:r>
              <a:rPr lang="en-US" sz="2200" dirty="0"/>
              <a:t> </a:t>
            </a:r>
            <a:r>
              <a:rPr lang="en-US" sz="2200" dirty="0" err="1"/>
              <a:t>werden</a:t>
            </a:r>
            <a:r>
              <a:rPr lang="en-US" sz="2200" dirty="0"/>
              <a:t>.</a:t>
            </a:r>
          </a:p>
          <a:p>
            <a:pPr marL="457200" indent="-457200">
              <a:buAutoNum type="arabicPeriod"/>
            </a:pPr>
            <a:endParaRPr lang="en-US" sz="2200" dirty="0"/>
          </a:p>
        </p:txBody>
      </p:sp>
      <p:pic>
        <p:nvPicPr>
          <p:cNvPr id="7" name="Inhaltsplatzhalter 6">
            <a:extLst>
              <a:ext uri="{FF2B5EF4-FFF2-40B4-BE49-F238E27FC236}">
                <a16:creationId xmlns:a16="http://schemas.microsoft.com/office/drawing/2014/main" id="{C672938B-7B4F-5271-8604-0DD91C5910AD}"/>
              </a:ext>
            </a:extLst>
          </p:cNvPr>
          <p:cNvPicPr>
            <a:picLocks noGrp="1" noChangeAspect="1"/>
          </p:cNvPicPr>
          <p:nvPr>
            <p:ph sz="half" idx="2"/>
          </p:nvPr>
        </p:nvPicPr>
        <p:blipFill>
          <a:blip r:embed="rId2"/>
          <a:stretch>
            <a:fillRect/>
          </a:stretch>
        </p:blipFill>
        <p:spPr>
          <a:xfrm>
            <a:off x="630936" y="3247057"/>
            <a:ext cx="10917936" cy="2047110"/>
          </a:xfrm>
          <a:prstGeom prst="rect">
            <a:avLst/>
          </a:prstGeom>
        </p:spPr>
      </p:pic>
    </p:spTree>
    <p:extLst>
      <p:ext uri="{BB962C8B-B14F-4D97-AF65-F5344CB8AC3E}">
        <p14:creationId xmlns:p14="http://schemas.microsoft.com/office/powerpoint/2010/main" val="3566563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40716FA-38D9-40DF-DD73-986206484DF0}"/>
              </a:ext>
            </a:extLst>
          </p:cNvPr>
          <p:cNvSpPr>
            <a:spLocks noGrp="1"/>
          </p:cNvSpPr>
          <p:nvPr>
            <p:ph type="title"/>
          </p:nvPr>
        </p:nvSpPr>
        <p:spPr>
          <a:xfrm>
            <a:off x="638881" y="457200"/>
            <a:ext cx="10909640" cy="1368614"/>
          </a:xfrm>
        </p:spPr>
        <p:txBody>
          <a:bodyPr vert="horz" lIns="91440" tIns="45720" rIns="91440" bIns="45720" rtlCol="0" anchor="ctr">
            <a:normAutofit fontScale="90000"/>
          </a:bodyPr>
          <a:lstStyle/>
          <a:p>
            <a:pPr algn="ctr"/>
            <a:br>
              <a:rPr lang="en-US" sz="6600" dirty="0"/>
            </a:br>
            <a:br>
              <a:rPr lang="en-US" sz="6600" dirty="0"/>
            </a:br>
            <a:r>
              <a:rPr lang="en-US" sz="6600" dirty="0"/>
              <a:t>Analytical Query:</a:t>
            </a:r>
            <a:br>
              <a:rPr lang="en-US" sz="6600" dirty="0"/>
            </a:br>
            <a:r>
              <a:rPr lang="en-US" sz="6600" dirty="0"/>
              <a:t>Neu vs. alt</a:t>
            </a:r>
            <a:br>
              <a:rPr lang="en-US" sz="6600" dirty="0"/>
            </a:br>
            <a:br>
              <a:rPr lang="en-US" sz="6600" dirty="0"/>
            </a:br>
            <a:endParaRPr lang="en-US" sz="6600" dirty="0"/>
          </a:p>
        </p:txBody>
      </p:sp>
      <p:sp>
        <p:nvSpPr>
          <p:cNvPr id="1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nhaltsplatzhalter 5">
            <a:extLst>
              <a:ext uri="{FF2B5EF4-FFF2-40B4-BE49-F238E27FC236}">
                <a16:creationId xmlns:a16="http://schemas.microsoft.com/office/drawing/2014/main" id="{B977DBCB-374E-5E91-F0D4-B73340057887}"/>
              </a:ext>
            </a:extLst>
          </p:cNvPr>
          <p:cNvPicPr>
            <a:picLocks noGrp="1" noChangeAspect="1"/>
          </p:cNvPicPr>
          <p:nvPr>
            <p:ph sz="half" idx="2"/>
          </p:nvPr>
        </p:nvPicPr>
        <p:blipFill>
          <a:blip r:embed="rId3"/>
          <a:stretch>
            <a:fillRect/>
          </a:stretch>
        </p:blipFill>
        <p:spPr>
          <a:xfrm>
            <a:off x="320040" y="3420877"/>
            <a:ext cx="5614416" cy="2049262"/>
          </a:xfrm>
          <a:prstGeom prst="rect">
            <a:avLst/>
          </a:prstGeom>
        </p:spPr>
      </p:pic>
      <p:pic>
        <p:nvPicPr>
          <p:cNvPr id="7" name="Inhaltsplatzhalter 6">
            <a:extLst>
              <a:ext uri="{FF2B5EF4-FFF2-40B4-BE49-F238E27FC236}">
                <a16:creationId xmlns:a16="http://schemas.microsoft.com/office/drawing/2014/main" id="{647F63B6-6A0C-4E73-8DAB-1C1449D05D2E}"/>
              </a:ext>
            </a:extLst>
          </p:cNvPr>
          <p:cNvPicPr>
            <a:picLocks noGrp="1" noChangeAspect="1"/>
          </p:cNvPicPr>
          <p:nvPr>
            <p:ph sz="quarter" idx="4"/>
          </p:nvPr>
        </p:nvPicPr>
        <p:blipFill>
          <a:blip r:embed="rId4"/>
          <a:stretch>
            <a:fillRect/>
          </a:stretch>
        </p:blipFill>
        <p:spPr>
          <a:xfrm>
            <a:off x="6254496" y="3701598"/>
            <a:ext cx="5614416" cy="1487820"/>
          </a:xfrm>
          <a:prstGeom prst="rect">
            <a:avLst/>
          </a:prstGeom>
        </p:spPr>
      </p:pic>
    </p:spTree>
    <p:extLst>
      <p:ext uri="{BB962C8B-B14F-4D97-AF65-F5344CB8AC3E}">
        <p14:creationId xmlns:p14="http://schemas.microsoft.com/office/powerpoint/2010/main" val="1398323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el 6">
            <a:extLst>
              <a:ext uri="{FF2B5EF4-FFF2-40B4-BE49-F238E27FC236}">
                <a16:creationId xmlns:a16="http://schemas.microsoft.com/office/drawing/2014/main" id="{08EA1D79-FA18-2FD3-7F16-D42CAC7E3E9C}"/>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4800" kern="1200">
                <a:solidFill>
                  <a:schemeClr val="tx1"/>
                </a:solidFill>
                <a:latin typeface="+mj-lt"/>
                <a:ea typeface="+mj-ea"/>
                <a:cs typeface="+mj-cs"/>
              </a:rPr>
              <a:t>Hands on</a:t>
            </a:r>
          </a:p>
        </p:txBody>
      </p:sp>
      <p:sp>
        <p:nvSpPr>
          <p:cNvPr id="17"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nhaltsplatzhalter 7">
            <a:extLst>
              <a:ext uri="{FF2B5EF4-FFF2-40B4-BE49-F238E27FC236}">
                <a16:creationId xmlns:a16="http://schemas.microsoft.com/office/drawing/2014/main" id="{7097558A-0BC2-F339-686B-C613043252AC}"/>
              </a:ext>
            </a:extLst>
          </p:cNvPr>
          <p:cNvSpPr>
            <a:spLocks noGrp="1"/>
          </p:cNvSpPr>
          <p:nvPr>
            <p:ph sz="half" idx="1"/>
          </p:nvPr>
        </p:nvSpPr>
        <p:spPr>
          <a:xfrm>
            <a:off x="4654295" y="502920"/>
            <a:ext cx="6894576" cy="1463040"/>
          </a:xfrm>
        </p:spPr>
        <p:txBody>
          <a:bodyPr vert="horz" lIns="91440" tIns="45720" rIns="91440" bIns="45720" rtlCol="0" anchor="ctr">
            <a:normAutofit/>
          </a:bodyPr>
          <a:lstStyle/>
          <a:p>
            <a:pPr marL="342900" indent="-342900">
              <a:buAutoNum type="arabicPeriod"/>
            </a:pPr>
            <a:r>
              <a:rPr lang="en-US" sz="1500" dirty="0" err="1"/>
              <a:t>Lege</a:t>
            </a:r>
            <a:r>
              <a:rPr lang="en-US" sz="1500" dirty="0"/>
              <a:t> </a:t>
            </a:r>
            <a:r>
              <a:rPr lang="en-US" sz="1500" dirty="0" err="1"/>
              <a:t>eine</a:t>
            </a:r>
            <a:r>
              <a:rPr lang="en-US" sz="1500" dirty="0"/>
              <a:t> View der </a:t>
            </a:r>
            <a:r>
              <a:rPr lang="en-US" sz="1500" dirty="0" err="1"/>
              <a:t>Datenkategorie</a:t>
            </a:r>
            <a:r>
              <a:rPr lang="en-US" sz="1500" dirty="0"/>
              <a:t> Cube an.</a:t>
            </a:r>
          </a:p>
          <a:p>
            <a:pPr marL="342900" indent="-342900">
              <a:buAutoNum type="arabicPeriod"/>
            </a:pPr>
            <a:r>
              <a:rPr lang="en-US" sz="1500" dirty="0" err="1"/>
              <a:t>Nutze</a:t>
            </a:r>
            <a:r>
              <a:rPr lang="en-US" sz="1500" dirty="0"/>
              <a:t> den Select </a:t>
            </a:r>
            <a:r>
              <a:rPr lang="en-US" sz="1500" dirty="0" err="1"/>
              <a:t>aus</a:t>
            </a:r>
            <a:r>
              <a:rPr lang="en-US" sz="1500" dirty="0"/>
              <a:t> dem Code Snippet </a:t>
            </a:r>
            <a:r>
              <a:rPr lang="en-US" sz="1500" dirty="0" err="1"/>
              <a:t>inkl</a:t>
            </a:r>
            <a:r>
              <a:rPr lang="en-US" sz="1500" dirty="0"/>
              <a:t>. </a:t>
            </a:r>
            <a:r>
              <a:rPr lang="en-US" sz="1500" dirty="0" err="1"/>
              <a:t>Assoziationen</a:t>
            </a:r>
            <a:r>
              <a:rPr lang="en-US" sz="1500" dirty="0"/>
              <a:t>.</a:t>
            </a:r>
          </a:p>
          <a:p>
            <a:pPr marL="342900" indent="-342900">
              <a:buAutoNum type="arabicPeriod"/>
            </a:pPr>
            <a:r>
              <a:rPr lang="en-US" sz="1500" dirty="0" err="1"/>
              <a:t>Kannst</a:t>
            </a:r>
            <a:r>
              <a:rPr lang="en-US" sz="1500" dirty="0"/>
              <a:t> du die Join </a:t>
            </a:r>
            <a:r>
              <a:rPr lang="en-US" sz="1500" dirty="0" err="1"/>
              <a:t>Bedingungen</a:t>
            </a:r>
            <a:r>
              <a:rPr lang="en-US" sz="1500" dirty="0"/>
              <a:t> </a:t>
            </a:r>
            <a:r>
              <a:rPr lang="en-US" sz="1500" dirty="0" err="1"/>
              <a:t>als</a:t>
            </a:r>
            <a:r>
              <a:rPr lang="en-US" sz="1500" dirty="0"/>
              <a:t> </a:t>
            </a:r>
            <a:r>
              <a:rPr lang="en-US" sz="1500" dirty="0" err="1"/>
              <a:t>Assoziationen</a:t>
            </a:r>
            <a:r>
              <a:rPr lang="en-US" sz="1500" dirty="0"/>
              <a:t> </a:t>
            </a:r>
            <a:r>
              <a:rPr lang="en-US" sz="1500" dirty="0" err="1"/>
              <a:t>umsetzen</a:t>
            </a:r>
            <a:r>
              <a:rPr lang="en-US" sz="1500" dirty="0"/>
              <a:t>? Oder </a:t>
            </a:r>
            <a:r>
              <a:rPr lang="en-US" sz="1500" dirty="0" err="1"/>
              <a:t>braucht</a:t>
            </a:r>
            <a:r>
              <a:rPr lang="en-US" sz="1500" dirty="0"/>
              <a:t> es die </a:t>
            </a:r>
            <a:r>
              <a:rPr lang="en-US" sz="1500" dirty="0" err="1"/>
              <a:t>Assoziationen</a:t>
            </a:r>
            <a:r>
              <a:rPr lang="en-US" sz="1500" dirty="0"/>
              <a:t> </a:t>
            </a:r>
            <a:r>
              <a:rPr lang="en-US" sz="1500" dirty="0" err="1"/>
              <a:t>überhaupt</a:t>
            </a:r>
            <a:r>
              <a:rPr lang="en-US" sz="1500" dirty="0"/>
              <a:t>? </a:t>
            </a:r>
            <a:r>
              <a:rPr lang="en-US" sz="1500" dirty="0" err="1"/>
              <a:t>Nutze</a:t>
            </a:r>
            <a:r>
              <a:rPr lang="en-US" sz="1500" dirty="0"/>
              <a:t> die Data Preview </a:t>
            </a:r>
            <a:r>
              <a:rPr lang="en-US" sz="1500" dirty="0" err="1"/>
              <a:t>als</a:t>
            </a:r>
            <a:r>
              <a:rPr lang="en-US" sz="1500" dirty="0"/>
              <a:t> </a:t>
            </a:r>
            <a:r>
              <a:rPr lang="en-US" sz="1500" dirty="0" err="1"/>
              <a:t>Hilfe</a:t>
            </a:r>
            <a:r>
              <a:rPr lang="en-US" sz="1500" dirty="0"/>
              <a:t>.</a:t>
            </a:r>
          </a:p>
        </p:txBody>
      </p:sp>
      <p:pic>
        <p:nvPicPr>
          <p:cNvPr id="10" name="Inhaltsplatzhalter 9">
            <a:extLst>
              <a:ext uri="{FF2B5EF4-FFF2-40B4-BE49-F238E27FC236}">
                <a16:creationId xmlns:a16="http://schemas.microsoft.com/office/drawing/2014/main" id="{13E4A5E3-3CA2-4364-DE87-C20FF245F6BA}"/>
              </a:ext>
            </a:extLst>
          </p:cNvPr>
          <p:cNvPicPr>
            <a:picLocks noGrp="1" noChangeAspect="1"/>
          </p:cNvPicPr>
          <p:nvPr>
            <p:ph sz="half" idx="2"/>
          </p:nvPr>
        </p:nvPicPr>
        <p:blipFill>
          <a:blip r:embed="rId3"/>
          <a:stretch>
            <a:fillRect/>
          </a:stretch>
        </p:blipFill>
        <p:spPr>
          <a:xfrm>
            <a:off x="630936" y="3792953"/>
            <a:ext cx="10917936" cy="955317"/>
          </a:xfrm>
          <a:prstGeom prst="rect">
            <a:avLst/>
          </a:prstGeom>
        </p:spPr>
      </p:pic>
    </p:spTree>
    <p:extLst>
      <p:ext uri="{BB962C8B-B14F-4D97-AF65-F5344CB8AC3E}">
        <p14:creationId xmlns:p14="http://schemas.microsoft.com/office/powerpoint/2010/main" val="3869637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el 4">
            <a:extLst>
              <a:ext uri="{FF2B5EF4-FFF2-40B4-BE49-F238E27FC236}">
                <a16:creationId xmlns:a16="http://schemas.microsoft.com/office/drawing/2014/main" id="{2D00F3E2-1518-BA2B-EC52-FA2B34058E99}"/>
              </a:ext>
            </a:extLst>
          </p:cNvPr>
          <p:cNvSpPr>
            <a:spLocks noGrp="1"/>
          </p:cNvSpPr>
          <p:nvPr>
            <p:ph type="title"/>
          </p:nvPr>
        </p:nvSpPr>
        <p:spPr>
          <a:xfrm>
            <a:off x="841248" y="548640"/>
            <a:ext cx="3600860" cy="5431536"/>
          </a:xfrm>
        </p:spPr>
        <p:txBody>
          <a:bodyPr>
            <a:normAutofit/>
          </a:bodyPr>
          <a:lstStyle/>
          <a:p>
            <a:r>
              <a:rPr lang="de-DE" sz="5400"/>
              <a:t>Hands on</a:t>
            </a:r>
          </a:p>
        </p:txBody>
      </p:sp>
      <p:sp>
        <p:nvSpPr>
          <p:cNvPr id="1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nhaltsplatzhalter 5">
            <a:extLst>
              <a:ext uri="{FF2B5EF4-FFF2-40B4-BE49-F238E27FC236}">
                <a16:creationId xmlns:a16="http://schemas.microsoft.com/office/drawing/2014/main" id="{F5B239B6-7189-8760-A372-1D33D09C26F8}"/>
              </a:ext>
            </a:extLst>
          </p:cNvPr>
          <p:cNvSpPr>
            <a:spLocks noGrp="1"/>
          </p:cNvSpPr>
          <p:nvPr>
            <p:ph idx="1"/>
          </p:nvPr>
        </p:nvSpPr>
        <p:spPr>
          <a:xfrm>
            <a:off x="5126418" y="552091"/>
            <a:ext cx="6224335" cy="5431536"/>
          </a:xfrm>
        </p:spPr>
        <p:txBody>
          <a:bodyPr anchor="ctr">
            <a:normAutofit/>
          </a:bodyPr>
          <a:lstStyle/>
          <a:p>
            <a:pPr marL="457200" indent="-457200">
              <a:buAutoNum type="arabicPeriod"/>
            </a:pPr>
            <a:r>
              <a:rPr lang="de-DE" sz="2200" dirty="0"/>
              <a:t>Lege eine </a:t>
            </a:r>
            <a:r>
              <a:rPr lang="de-DE" sz="2200" dirty="0" err="1"/>
              <a:t>Consumption</a:t>
            </a:r>
            <a:r>
              <a:rPr lang="de-DE" sz="2200" dirty="0"/>
              <a:t> View als Query an.</a:t>
            </a:r>
          </a:p>
          <a:p>
            <a:pPr marL="457200" indent="-457200">
              <a:buAutoNum type="arabicPeriod"/>
            </a:pPr>
            <a:r>
              <a:rPr lang="de-DE" sz="2200" dirty="0"/>
              <a:t>Kontrolliere diese mittels Query Viewer.</a:t>
            </a:r>
          </a:p>
          <a:p>
            <a:pPr marL="457200" indent="-457200">
              <a:buAutoNum type="arabicPeriod"/>
            </a:pPr>
            <a:r>
              <a:rPr lang="de-DE" sz="2200" dirty="0"/>
              <a:t>Werden die Felder als KPI / Kennzahlen korrekt angezeigt? Falls nein, prüfe die </a:t>
            </a:r>
            <a:r>
              <a:rPr lang="de-DE" sz="2200" dirty="0">
                <a:effectLst/>
                <a:latin typeface="Courier New" panose="02070309020205020404" pitchFamily="49" charset="0"/>
                <a:cs typeface="Courier New" panose="02070309020205020404" pitchFamily="49" charset="0"/>
              </a:rPr>
              <a:t>@Semantics</a:t>
            </a:r>
          </a:p>
          <a:p>
            <a:endParaRPr lang="de-DE" sz="2200" dirty="0">
              <a:latin typeface="Courier New" panose="02070309020205020404" pitchFamily="49" charset="0"/>
              <a:cs typeface="Courier New" panose="02070309020205020404" pitchFamily="49" charset="0"/>
            </a:endParaRPr>
          </a:p>
          <a:p>
            <a:r>
              <a:rPr lang="de-DE" sz="2200" dirty="0">
                <a:latin typeface="Courier New" panose="02070309020205020404" pitchFamily="49" charset="0"/>
                <a:cs typeface="Courier New" panose="02070309020205020404" pitchFamily="49" charset="0"/>
              </a:rPr>
              <a:t>Wenn nicht als Kennzahlen definiert, werden sich nicht als solche angezeigt</a:t>
            </a:r>
            <a:endParaRPr lang="de-DE" sz="2200" dirty="0"/>
          </a:p>
        </p:txBody>
      </p:sp>
    </p:spTree>
    <p:extLst>
      <p:ext uri="{BB962C8B-B14F-4D97-AF65-F5344CB8AC3E}">
        <p14:creationId xmlns:p14="http://schemas.microsoft.com/office/powerpoint/2010/main" val="2614897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44B7DFC-BC37-6063-0340-A0A75D0EC9C2}"/>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4800" kern="1200">
                <a:solidFill>
                  <a:schemeClr val="tx1"/>
                </a:solidFill>
                <a:latin typeface="+mj-lt"/>
                <a:ea typeface="+mj-ea"/>
                <a:cs typeface="+mj-cs"/>
              </a:rPr>
              <a:t>Hands On</a:t>
            </a:r>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014B8C1E-311F-E76C-BD8C-2797E55FE2E7}"/>
              </a:ext>
            </a:extLst>
          </p:cNvPr>
          <p:cNvSpPr>
            <a:spLocks noGrp="1"/>
          </p:cNvSpPr>
          <p:nvPr>
            <p:ph sz="half" idx="1"/>
          </p:nvPr>
        </p:nvSpPr>
        <p:spPr>
          <a:xfrm>
            <a:off x="4654295" y="502920"/>
            <a:ext cx="6894576" cy="1463040"/>
          </a:xfrm>
        </p:spPr>
        <p:txBody>
          <a:bodyPr vert="horz" lIns="91440" tIns="45720" rIns="91440" bIns="45720" rtlCol="0" anchor="ctr">
            <a:normAutofit fontScale="92500" lnSpcReduction="20000"/>
          </a:bodyPr>
          <a:lstStyle/>
          <a:p>
            <a:pPr marL="342900" indent="-342900">
              <a:buAutoNum type="arabicPeriod"/>
            </a:pPr>
            <a:r>
              <a:rPr lang="en-US" sz="1400" dirty="0" err="1"/>
              <a:t>Nutze</a:t>
            </a:r>
            <a:r>
              <a:rPr lang="en-US" sz="1400" dirty="0"/>
              <a:t> die CDS Function </a:t>
            </a:r>
            <a:r>
              <a:rPr lang="en-US" sz="1400" dirty="0" err="1"/>
              <a:t>Währungsumrechnung</a:t>
            </a:r>
            <a:r>
              <a:rPr lang="en-US" sz="1400" dirty="0"/>
              <a:t> </a:t>
            </a:r>
            <a:r>
              <a:rPr lang="en-US" sz="1400" dirty="0" err="1"/>
              <a:t>im</a:t>
            </a:r>
            <a:r>
              <a:rPr lang="en-US" sz="1400" dirty="0"/>
              <a:t> Cube.</a:t>
            </a:r>
          </a:p>
          <a:p>
            <a:pPr marL="342900" indent="-342900">
              <a:buAutoNum type="arabicPeriod"/>
            </a:pPr>
            <a:r>
              <a:rPr lang="en-US" sz="1400" dirty="0" err="1"/>
              <a:t>Verwende</a:t>
            </a:r>
            <a:r>
              <a:rPr lang="en-US" sz="1400" dirty="0"/>
              <a:t> </a:t>
            </a:r>
            <a:r>
              <a:rPr lang="en-US" sz="1400" dirty="0" err="1"/>
              <a:t>einen</a:t>
            </a:r>
            <a:r>
              <a:rPr lang="en-US" sz="1400" dirty="0"/>
              <a:t> Parameter </a:t>
            </a:r>
            <a:r>
              <a:rPr lang="en-US" sz="1400" dirty="0" err="1"/>
              <a:t>vom</a:t>
            </a:r>
            <a:r>
              <a:rPr lang="en-US" sz="1400" dirty="0"/>
              <a:t> </a:t>
            </a:r>
            <a:r>
              <a:rPr lang="en-US" sz="1400" dirty="0" err="1"/>
              <a:t>Datentyp</a:t>
            </a:r>
            <a:r>
              <a:rPr lang="en-US" sz="1400" dirty="0"/>
              <a:t> </a:t>
            </a:r>
            <a:r>
              <a:rPr lang="en-US" sz="1400" dirty="0" err="1"/>
              <a:t>vdm_v_display_currency</a:t>
            </a:r>
            <a:r>
              <a:rPr lang="en-US" sz="1400" dirty="0"/>
              <a:t> um die </a:t>
            </a:r>
            <a:r>
              <a:rPr lang="en-US" sz="1400" dirty="0" err="1"/>
              <a:t>Währung</a:t>
            </a:r>
            <a:r>
              <a:rPr lang="en-US" sz="1400" dirty="0"/>
              <a:t> </a:t>
            </a:r>
            <a:r>
              <a:rPr lang="en-US" sz="1400" dirty="0" err="1"/>
              <a:t>zu</a:t>
            </a:r>
            <a:r>
              <a:rPr lang="en-US" sz="1400" dirty="0"/>
              <a:t> </a:t>
            </a:r>
            <a:r>
              <a:rPr lang="en-US" sz="1400" dirty="0" err="1"/>
              <a:t>übergeben</a:t>
            </a:r>
            <a:r>
              <a:rPr lang="en-US" sz="1400" dirty="0"/>
              <a:t>.</a:t>
            </a:r>
          </a:p>
          <a:p>
            <a:pPr marL="342900" indent="-342900">
              <a:buAutoNum type="arabicPeriod"/>
            </a:pPr>
            <a:r>
              <a:rPr lang="en-US" sz="1400" dirty="0" err="1"/>
              <a:t>Vergesse</a:t>
            </a:r>
            <a:r>
              <a:rPr lang="en-US" sz="1400" dirty="0"/>
              <a:t> </a:t>
            </a:r>
            <a:r>
              <a:rPr lang="en-US" sz="1400" dirty="0" err="1"/>
              <a:t>nicht</a:t>
            </a:r>
            <a:r>
              <a:rPr lang="en-US" sz="1400" dirty="0"/>
              <a:t> das </a:t>
            </a:r>
            <a:r>
              <a:rPr lang="en-US" sz="1400" dirty="0" err="1"/>
              <a:t>Währungsfeld</a:t>
            </a:r>
            <a:r>
              <a:rPr lang="en-US" sz="1400" dirty="0"/>
              <a:t> </a:t>
            </a:r>
            <a:r>
              <a:rPr lang="en-US" sz="1400" dirty="0" err="1"/>
              <a:t>mittels</a:t>
            </a:r>
            <a:r>
              <a:rPr lang="en-US" sz="1400" dirty="0"/>
              <a:t> </a:t>
            </a:r>
            <a:r>
              <a:rPr lang="en-US" sz="1400" dirty="0">
                <a:effectLst/>
                <a:latin typeface="Courier New" panose="02070309020205020404" pitchFamily="49" charset="0"/>
                <a:cs typeface="Courier New" panose="02070309020205020404" pitchFamily="49" charset="0"/>
              </a:rPr>
              <a:t>@Semantics</a:t>
            </a:r>
            <a:r>
              <a:rPr lang="en-US" sz="1400" dirty="0">
                <a:latin typeface="Courier New" panose="02070309020205020404" pitchFamily="49" charset="0"/>
                <a:cs typeface="Courier New" panose="02070309020205020404" pitchFamily="49" charset="0"/>
              </a:rPr>
              <a:t> </a:t>
            </a:r>
            <a:r>
              <a:rPr lang="en-US" sz="1400" dirty="0" err="1"/>
              <a:t>zu</a:t>
            </a:r>
            <a:r>
              <a:rPr lang="en-US" sz="1400" dirty="0"/>
              <a:t> </a:t>
            </a:r>
            <a:r>
              <a:rPr lang="en-US" sz="1400" dirty="0" err="1"/>
              <a:t>Verknüpfen</a:t>
            </a:r>
            <a:r>
              <a:rPr lang="en-US" sz="1400" dirty="0"/>
              <a:t>.</a:t>
            </a:r>
          </a:p>
          <a:p>
            <a:pPr marL="342900" indent="-342900">
              <a:buAutoNum type="arabicPeriod"/>
            </a:pPr>
            <a:r>
              <a:rPr lang="en-US" sz="1400" dirty="0"/>
              <a:t>Muss der Parameter </a:t>
            </a:r>
            <a:r>
              <a:rPr lang="en-US" sz="1400" dirty="0" err="1"/>
              <a:t>ebenfalls</a:t>
            </a:r>
            <a:r>
              <a:rPr lang="en-US" sz="1400" dirty="0"/>
              <a:t> in der Consumption View </a:t>
            </a:r>
            <a:r>
              <a:rPr lang="en-US" sz="1400" dirty="0" err="1"/>
              <a:t>angegeben</a:t>
            </a:r>
            <a:r>
              <a:rPr lang="en-US" sz="1400" dirty="0"/>
              <a:t> </a:t>
            </a:r>
            <a:r>
              <a:rPr lang="en-US" sz="1400" dirty="0" err="1"/>
              <a:t>werden</a:t>
            </a:r>
            <a:r>
              <a:rPr lang="en-US" sz="1400" dirty="0"/>
              <a:t>? – Ja</a:t>
            </a:r>
          </a:p>
          <a:p>
            <a:pPr marL="342900" indent="-342900">
              <a:buAutoNum type="arabicPeriod"/>
            </a:pPr>
            <a:r>
              <a:rPr lang="en-US" sz="1400" dirty="0" err="1"/>
              <a:t>Füge</a:t>
            </a:r>
            <a:r>
              <a:rPr lang="en-US" sz="1400" dirty="0"/>
              <a:t> Default Values </a:t>
            </a:r>
            <a:r>
              <a:rPr lang="en-US" sz="1400" dirty="0" err="1"/>
              <a:t>hinzu</a:t>
            </a:r>
            <a:r>
              <a:rPr lang="en-US" sz="1400" dirty="0"/>
              <a:t>: </a:t>
            </a:r>
            <a:r>
              <a:rPr lang="en-US" sz="1400" dirty="0">
                <a:latin typeface="Courier New" panose="02070309020205020404" pitchFamily="49" charset="0"/>
                <a:cs typeface="Courier New" panose="02070309020205020404" pitchFamily="49" charset="0"/>
              </a:rPr>
              <a:t>@Consumption.defaultValue: 'EUR‘</a:t>
            </a:r>
          </a:p>
        </p:txBody>
      </p:sp>
      <p:pic>
        <p:nvPicPr>
          <p:cNvPr id="5" name="Inhaltsplatzhalter 4">
            <a:extLst>
              <a:ext uri="{FF2B5EF4-FFF2-40B4-BE49-F238E27FC236}">
                <a16:creationId xmlns:a16="http://schemas.microsoft.com/office/drawing/2014/main" id="{C131FE73-D960-565A-B01E-972AE5540972}"/>
              </a:ext>
            </a:extLst>
          </p:cNvPr>
          <p:cNvPicPr>
            <a:picLocks noGrp="1" noChangeAspect="1"/>
          </p:cNvPicPr>
          <p:nvPr>
            <p:ph sz="half" idx="2"/>
          </p:nvPr>
        </p:nvPicPr>
        <p:blipFill>
          <a:blip r:embed="rId3"/>
          <a:stretch>
            <a:fillRect/>
          </a:stretch>
        </p:blipFill>
        <p:spPr>
          <a:xfrm>
            <a:off x="630936" y="2523742"/>
            <a:ext cx="10917936" cy="3493739"/>
          </a:xfrm>
          <a:prstGeom prst="rect">
            <a:avLst/>
          </a:prstGeom>
        </p:spPr>
      </p:pic>
    </p:spTree>
    <p:extLst>
      <p:ext uri="{BB962C8B-B14F-4D97-AF65-F5344CB8AC3E}">
        <p14:creationId xmlns:p14="http://schemas.microsoft.com/office/powerpoint/2010/main" val="3416538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4980AC8-362D-6CFC-D072-E38A140E788B}"/>
              </a:ext>
            </a:extLst>
          </p:cNvPr>
          <p:cNvSpPr>
            <a:spLocks noGrp="1"/>
          </p:cNvSpPr>
          <p:nvPr>
            <p:ph type="title"/>
          </p:nvPr>
        </p:nvSpPr>
        <p:spPr>
          <a:xfrm>
            <a:off x="841248" y="548640"/>
            <a:ext cx="3600860" cy="5431536"/>
          </a:xfrm>
        </p:spPr>
        <p:txBody>
          <a:bodyPr>
            <a:normAutofit/>
          </a:bodyPr>
          <a:lstStyle/>
          <a:p>
            <a:r>
              <a:rPr lang="de-DE" sz="5400"/>
              <a:t>Hands 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D0886986-6CF9-B500-F815-BF75BB742D23}"/>
              </a:ext>
            </a:extLst>
          </p:cNvPr>
          <p:cNvSpPr>
            <a:spLocks noGrp="1"/>
          </p:cNvSpPr>
          <p:nvPr>
            <p:ph idx="1"/>
          </p:nvPr>
        </p:nvSpPr>
        <p:spPr>
          <a:xfrm>
            <a:off x="5126418" y="552091"/>
            <a:ext cx="6224335" cy="5431536"/>
          </a:xfrm>
        </p:spPr>
        <p:txBody>
          <a:bodyPr anchor="ctr">
            <a:normAutofit/>
          </a:bodyPr>
          <a:lstStyle/>
          <a:p>
            <a:pPr marL="457200" indent="-457200">
              <a:buAutoNum type="arabicPeriod"/>
            </a:pPr>
            <a:r>
              <a:rPr lang="de-DE" sz="2200" dirty="0"/>
              <a:t>Nutze die folgende Filter Annotation in deiner </a:t>
            </a:r>
            <a:r>
              <a:rPr lang="de-DE" sz="2200" dirty="0" err="1"/>
              <a:t>Consumption</a:t>
            </a:r>
            <a:r>
              <a:rPr lang="de-DE" sz="2200" dirty="0"/>
              <a:t> View für vier sinnvolle Felder. Nutze die unterschiedlichen Selektionstypen.</a:t>
            </a:r>
          </a:p>
          <a:p>
            <a:pPr marL="457200" indent="-457200">
              <a:buAutoNum type="arabicPeriod"/>
            </a:pPr>
            <a:r>
              <a:rPr lang="de-DE" sz="2200" dirty="0"/>
              <a:t>Öffne und Teste die Query im Viewer. </a:t>
            </a:r>
          </a:p>
          <a:p>
            <a:pPr marL="457200" indent="-457200">
              <a:buAutoNum type="arabicPeriod"/>
            </a:pPr>
            <a:r>
              <a:rPr lang="de-DE" sz="2200" b="1" dirty="0"/>
              <a:t>Zusatzaufgabe: </a:t>
            </a:r>
            <a:r>
              <a:rPr lang="de-DE" sz="2200" dirty="0"/>
              <a:t>Haben deine Selektionsfelder eine Suchhilfe? Falls nicht, bringe eine mögliche Annotation in Erfahrung. Bevor du diese Implementierst, bespreche diese kurz.</a:t>
            </a:r>
          </a:p>
          <a:p>
            <a:pPr marL="457200" indent="-457200">
              <a:buAutoNum type="arabicPeriod"/>
            </a:pPr>
            <a:br>
              <a:rPr lang="de-DE" sz="2200" dirty="0"/>
            </a:br>
            <a:endParaRPr lang="de-DE" sz="2200" dirty="0"/>
          </a:p>
        </p:txBody>
      </p:sp>
      <p:pic>
        <p:nvPicPr>
          <p:cNvPr id="6" name="Inhaltsplatzhalter 4">
            <a:extLst>
              <a:ext uri="{FF2B5EF4-FFF2-40B4-BE49-F238E27FC236}">
                <a16:creationId xmlns:a16="http://schemas.microsoft.com/office/drawing/2014/main" id="{BB8397CE-CFA0-64D8-641B-DDCB97AF852E}"/>
              </a:ext>
            </a:extLst>
          </p:cNvPr>
          <p:cNvPicPr>
            <a:picLocks noChangeAspect="1"/>
          </p:cNvPicPr>
          <p:nvPr/>
        </p:nvPicPr>
        <p:blipFill>
          <a:blip r:embed="rId3"/>
          <a:stretch>
            <a:fillRect/>
          </a:stretch>
        </p:blipFill>
        <p:spPr>
          <a:xfrm>
            <a:off x="384786" y="5908430"/>
            <a:ext cx="11419380" cy="549279"/>
          </a:xfrm>
          <a:prstGeom prst="rect">
            <a:avLst/>
          </a:prstGeom>
        </p:spPr>
      </p:pic>
    </p:spTree>
    <p:extLst>
      <p:ext uri="{BB962C8B-B14F-4D97-AF65-F5344CB8AC3E}">
        <p14:creationId xmlns:p14="http://schemas.microsoft.com/office/powerpoint/2010/main" val="1730109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el 3">
            <a:extLst>
              <a:ext uri="{FF2B5EF4-FFF2-40B4-BE49-F238E27FC236}">
                <a16:creationId xmlns:a16="http://schemas.microsoft.com/office/drawing/2014/main" id="{46A150BD-C90B-618D-F16F-F16CFBB5DC72}"/>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dirty="0">
                <a:solidFill>
                  <a:schemeClr val="tx1"/>
                </a:solidFill>
                <a:latin typeface="+mj-lt"/>
                <a:ea typeface="+mj-ea"/>
                <a:cs typeface="+mj-cs"/>
              </a:rPr>
              <a:t>Tag 2</a:t>
            </a:r>
          </a:p>
        </p:txBody>
      </p:sp>
      <p:sp>
        <p:nvSpPr>
          <p:cNvPr id="11"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Inhaltsplatzhalter 5">
            <a:extLst>
              <a:ext uri="{FF2B5EF4-FFF2-40B4-BE49-F238E27FC236}">
                <a16:creationId xmlns:a16="http://schemas.microsoft.com/office/drawing/2014/main" id="{9CC7E474-AE1A-5D70-66D9-E0CCE6378C60}"/>
              </a:ext>
            </a:extLst>
          </p:cNvPr>
          <p:cNvSpPr txBox="1">
            <a:spLocks/>
          </p:cNvSpPr>
          <p:nvPr/>
        </p:nvSpPr>
        <p:spPr>
          <a:xfrm>
            <a:off x="5325201" y="552091"/>
            <a:ext cx="6224335" cy="5431536"/>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200" dirty="0"/>
              <a:t>Kurzer Rückblick auf Tag 1</a:t>
            </a:r>
          </a:p>
          <a:p>
            <a:r>
              <a:rPr lang="de-DE" sz="2200" dirty="0"/>
              <a:t>Fragen?</a:t>
            </a:r>
          </a:p>
        </p:txBody>
      </p:sp>
    </p:spTree>
    <p:extLst>
      <p:ext uri="{BB962C8B-B14F-4D97-AF65-F5344CB8AC3E}">
        <p14:creationId xmlns:p14="http://schemas.microsoft.com/office/powerpoint/2010/main" val="523430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F3B07D9-5395-B843-6DC9-38960C940D7C}"/>
              </a:ext>
            </a:extLst>
          </p:cNvPr>
          <p:cNvSpPr>
            <a:spLocks noGrp="1"/>
          </p:cNvSpPr>
          <p:nvPr>
            <p:ph type="title"/>
          </p:nvPr>
        </p:nvSpPr>
        <p:spPr>
          <a:xfrm>
            <a:off x="841248" y="548640"/>
            <a:ext cx="3600860" cy="5431536"/>
          </a:xfrm>
        </p:spPr>
        <p:txBody>
          <a:bodyPr>
            <a:normAutofit/>
          </a:bodyPr>
          <a:lstStyle/>
          <a:p>
            <a:r>
              <a:rPr lang="de-DE" sz="5400"/>
              <a:t>Hands 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8489F21C-0D89-0331-FFD0-F1230302B8A3}"/>
              </a:ext>
            </a:extLst>
          </p:cNvPr>
          <p:cNvSpPr>
            <a:spLocks noGrp="1"/>
          </p:cNvSpPr>
          <p:nvPr>
            <p:ph idx="1"/>
          </p:nvPr>
        </p:nvSpPr>
        <p:spPr>
          <a:xfrm>
            <a:off x="5126418" y="552091"/>
            <a:ext cx="6224335" cy="5431536"/>
          </a:xfrm>
        </p:spPr>
        <p:txBody>
          <a:bodyPr anchor="ctr">
            <a:normAutofit/>
          </a:bodyPr>
          <a:lstStyle/>
          <a:p>
            <a:pPr marL="457200" indent="-457200">
              <a:buAutoNum type="arabicPeriod"/>
            </a:pPr>
            <a:r>
              <a:rPr lang="de-DE" sz="2200" dirty="0"/>
              <a:t>Setze eine Default Value für einen sinnvollen Filter</a:t>
            </a:r>
          </a:p>
          <a:p>
            <a:pPr marL="0" indent="0">
              <a:buNone/>
            </a:pPr>
            <a:r>
              <a:rPr lang="de-DE" sz="2200" dirty="0">
                <a:latin typeface="Courier New" panose="02070309020205020404" pitchFamily="49" charset="0"/>
                <a:cs typeface="Courier New" panose="02070309020205020404" pitchFamily="49" charset="0"/>
              </a:rPr>
              <a:t>@</a:t>
            </a:r>
            <a:r>
              <a:rPr lang="de-DE" sz="2200" dirty="0" err="1">
                <a:latin typeface="Courier New" panose="02070309020205020404" pitchFamily="49" charset="0"/>
                <a:cs typeface="Courier New" panose="02070309020205020404" pitchFamily="49" charset="0"/>
              </a:rPr>
              <a:t>Consumption</a:t>
            </a:r>
            <a:r>
              <a:rPr lang="de-DE" sz="2200" dirty="0">
                <a:latin typeface="Courier New" panose="02070309020205020404" pitchFamily="49" charset="0"/>
                <a:cs typeface="Courier New" panose="02070309020205020404" pitchFamily="49" charset="0"/>
              </a:rPr>
              <a:t>: { </a:t>
            </a:r>
            <a:r>
              <a:rPr lang="de-DE" sz="2200" dirty="0" err="1">
                <a:latin typeface="Courier New" panose="02070309020205020404" pitchFamily="49" charset="0"/>
                <a:cs typeface="Courier New" panose="02070309020205020404" pitchFamily="49" charset="0"/>
              </a:rPr>
              <a:t>filter</a:t>
            </a:r>
            <a:r>
              <a:rPr lang="de-DE" sz="2200" dirty="0">
                <a:latin typeface="Courier New" panose="02070309020205020404" pitchFamily="49" charset="0"/>
                <a:cs typeface="Courier New" panose="02070309020205020404" pitchFamily="49" charset="0"/>
              </a:rPr>
              <a:t>: { </a:t>
            </a:r>
            <a:r>
              <a:rPr lang="de-DE" sz="2200" dirty="0" err="1">
                <a:latin typeface="Courier New" panose="02070309020205020404" pitchFamily="49" charset="0"/>
                <a:cs typeface="Courier New" panose="02070309020205020404" pitchFamily="49" charset="0"/>
              </a:rPr>
              <a:t>selectionType</a:t>
            </a:r>
            <a:r>
              <a:rPr lang="de-DE" sz="2200" dirty="0">
                <a:latin typeface="Courier New" panose="02070309020205020404" pitchFamily="49" charset="0"/>
                <a:cs typeface="Courier New" panose="02070309020205020404" pitchFamily="49" charset="0"/>
              </a:rPr>
              <a:t>: #SINGLE, </a:t>
            </a:r>
            <a:r>
              <a:rPr lang="de-DE" sz="2200" dirty="0" err="1">
                <a:latin typeface="Courier New" panose="02070309020205020404" pitchFamily="49" charset="0"/>
                <a:cs typeface="Courier New" panose="02070309020205020404" pitchFamily="49" charset="0"/>
              </a:rPr>
              <a:t>multipleSelections</a:t>
            </a:r>
            <a:r>
              <a:rPr lang="de-DE" sz="2200" dirty="0">
                <a:latin typeface="Courier New" panose="02070309020205020404" pitchFamily="49" charset="0"/>
                <a:cs typeface="Courier New" panose="02070309020205020404" pitchFamily="49" charset="0"/>
              </a:rPr>
              <a:t>: </a:t>
            </a:r>
            <a:r>
              <a:rPr lang="de-DE" sz="2200" dirty="0" err="1">
                <a:latin typeface="Courier New" panose="02070309020205020404" pitchFamily="49" charset="0"/>
                <a:cs typeface="Courier New" panose="02070309020205020404" pitchFamily="49" charset="0"/>
              </a:rPr>
              <a:t>true</a:t>
            </a:r>
            <a:r>
              <a:rPr lang="de-DE" sz="2200" dirty="0">
                <a:latin typeface="Courier New" panose="02070309020205020404" pitchFamily="49" charset="0"/>
                <a:cs typeface="Courier New" panose="02070309020205020404" pitchFamily="49" charset="0"/>
              </a:rPr>
              <a:t>, </a:t>
            </a:r>
            <a:r>
              <a:rPr lang="de-DE" sz="2200" dirty="0" err="1">
                <a:latin typeface="Courier New" panose="02070309020205020404" pitchFamily="49" charset="0"/>
                <a:cs typeface="Courier New" panose="02070309020205020404" pitchFamily="49" charset="0"/>
              </a:rPr>
              <a:t>defaultValue</a:t>
            </a:r>
            <a:r>
              <a:rPr lang="de-DE" sz="2200" dirty="0">
                <a:latin typeface="Courier New" panose="02070309020205020404" pitchFamily="49" charset="0"/>
                <a:cs typeface="Courier New" panose="02070309020205020404" pitchFamily="49" charset="0"/>
              </a:rPr>
              <a:t>: '0001' } }</a:t>
            </a:r>
          </a:p>
        </p:txBody>
      </p:sp>
    </p:spTree>
    <p:extLst>
      <p:ext uri="{BB962C8B-B14F-4D97-AF65-F5344CB8AC3E}">
        <p14:creationId xmlns:p14="http://schemas.microsoft.com/office/powerpoint/2010/main" val="2508263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7ADFC62-D053-1669-7995-CB154FEA2708}"/>
              </a:ext>
            </a:extLst>
          </p:cNvPr>
          <p:cNvSpPr>
            <a:spLocks noGrp="1"/>
          </p:cNvSpPr>
          <p:nvPr>
            <p:ph type="title"/>
          </p:nvPr>
        </p:nvSpPr>
        <p:spPr>
          <a:xfrm>
            <a:off x="838200" y="365125"/>
            <a:ext cx="10515600" cy="1325563"/>
          </a:xfrm>
        </p:spPr>
        <p:txBody>
          <a:bodyPr>
            <a:normAutofit/>
          </a:bodyPr>
          <a:lstStyle/>
          <a:p>
            <a:r>
              <a:rPr lang="de-DE" sz="5400"/>
              <a:t>Hands 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42B045FE-8745-E0FE-4A07-50781E1B4EC6}"/>
              </a:ext>
            </a:extLst>
          </p:cNvPr>
          <p:cNvSpPr>
            <a:spLocks noGrp="1"/>
          </p:cNvSpPr>
          <p:nvPr>
            <p:ph idx="1"/>
          </p:nvPr>
        </p:nvSpPr>
        <p:spPr>
          <a:xfrm>
            <a:off x="838200" y="1929384"/>
            <a:ext cx="10515600" cy="4251960"/>
          </a:xfrm>
        </p:spPr>
        <p:txBody>
          <a:bodyPr>
            <a:normAutofit/>
          </a:bodyPr>
          <a:lstStyle/>
          <a:p>
            <a:pPr marL="457200" indent="-457200">
              <a:buAutoNum type="arabicPeriod"/>
            </a:pPr>
            <a:r>
              <a:rPr lang="de-DE" sz="2000" dirty="0"/>
              <a:t>Analysiere folgendes Coding, und nutze es sinnvoll in deiner </a:t>
            </a:r>
            <a:r>
              <a:rPr lang="de-DE" sz="2000" dirty="0" err="1"/>
              <a:t>Consumption</a:t>
            </a:r>
            <a:r>
              <a:rPr lang="de-DE" sz="2000" dirty="0"/>
              <a:t> View.</a:t>
            </a:r>
          </a:p>
          <a:p>
            <a:pPr marL="457200" indent="-457200">
              <a:buAutoNum type="arabicPeriod"/>
            </a:pPr>
            <a:r>
              <a:rPr lang="de-DE" sz="2000" dirty="0"/>
              <a:t>Kontrolliere die Sinnhaftigkeit der genutzten Felder aus der View </a:t>
            </a:r>
            <a:r>
              <a:rPr lang="de-DE" sz="2000" dirty="0" err="1"/>
              <a:t>I_LastMonthDate</a:t>
            </a:r>
            <a:r>
              <a:rPr lang="de-DE" sz="2000" dirty="0"/>
              <a:t>.</a:t>
            </a:r>
          </a:p>
          <a:p>
            <a:endParaRPr lang="de-DE" sz="2000" dirty="0"/>
          </a:p>
          <a:p>
            <a:pPr marL="0" indent="0">
              <a:buNone/>
            </a:pPr>
            <a:r>
              <a:rPr lang="de-DE" sz="1600" dirty="0">
                <a:latin typeface="Courier New" panose="02070309020205020404" pitchFamily="49" charset="0"/>
                <a:cs typeface="Courier New" panose="02070309020205020404" pitchFamily="49" charset="0"/>
              </a:rPr>
              <a:t>@</a:t>
            </a:r>
            <a:r>
              <a:rPr lang="de-DE" sz="1600" dirty="0" err="1">
                <a:latin typeface="Courier New" panose="02070309020205020404" pitchFamily="49" charset="0"/>
                <a:cs typeface="Courier New" panose="02070309020205020404" pitchFamily="49" charset="0"/>
              </a:rPr>
              <a:t>Consumption</a:t>
            </a:r>
            <a:r>
              <a:rPr lang="de-DE" sz="1600" dirty="0">
                <a:latin typeface="Courier New" panose="02070309020205020404" pitchFamily="49" charset="0"/>
                <a:cs typeface="Courier New" panose="02070309020205020404" pitchFamily="49" charset="0"/>
              </a:rPr>
              <a:t>: {</a:t>
            </a:r>
            <a:r>
              <a:rPr lang="de-DE" sz="1600" dirty="0" err="1">
                <a:latin typeface="Courier New" panose="02070309020205020404" pitchFamily="49" charset="0"/>
                <a:cs typeface="Courier New" panose="02070309020205020404" pitchFamily="49" charset="0"/>
              </a:rPr>
              <a:t>filter</a:t>
            </a:r>
            <a:r>
              <a:rPr lang="de-DE" sz="1600" dirty="0">
                <a:latin typeface="Courier New" panose="02070309020205020404" pitchFamily="49" charset="0"/>
                <a:cs typeface="Courier New" panose="02070309020205020404" pitchFamily="49" charset="0"/>
              </a:rPr>
              <a:t>: {</a:t>
            </a:r>
            <a:r>
              <a:rPr lang="de-DE" sz="1600" dirty="0" err="1">
                <a:latin typeface="Courier New" panose="02070309020205020404" pitchFamily="49" charset="0"/>
                <a:cs typeface="Courier New" panose="02070309020205020404" pitchFamily="49" charset="0"/>
              </a:rPr>
              <a:t>selectionType</a:t>
            </a:r>
            <a:r>
              <a:rPr lang="de-DE" sz="1600" dirty="0">
                <a:latin typeface="Courier New" panose="02070309020205020404" pitchFamily="49" charset="0"/>
                <a:cs typeface="Courier New" panose="02070309020205020404" pitchFamily="49" charset="0"/>
              </a:rPr>
              <a:t>: #INTERVAL}, </a:t>
            </a:r>
            <a:br>
              <a:rPr lang="de-DE" sz="1600" dirty="0">
                <a:latin typeface="Courier New" panose="02070309020205020404" pitchFamily="49" charset="0"/>
                <a:cs typeface="Courier New" panose="02070309020205020404" pitchFamily="49" charset="0"/>
              </a:rPr>
            </a:br>
            <a:r>
              <a:rPr lang="de-DE" sz="1600" dirty="0">
                <a:latin typeface="Courier New" panose="02070309020205020404" pitchFamily="49" charset="0"/>
                <a:cs typeface="Courier New" panose="02070309020205020404" pitchFamily="49" charset="0"/>
              </a:rPr>
              <a:t>			  </a:t>
            </a:r>
            <a:r>
              <a:rPr lang="de-DE" sz="1600" dirty="0" err="1">
                <a:latin typeface="Courier New" panose="02070309020205020404" pitchFamily="49" charset="0"/>
                <a:cs typeface="Courier New" panose="02070309020205020404" pitchFamily="49" charset="0"/>
              </a:rPr>
              <a:t>derivation</a:t>
            </a:r>
            <a:r>
              <a:rPr lang="de-DE" sz="1600" dirty="0">
                <a:latin typeface="Courier New" panose="02070309020205020404" pitchFamily="49" charset="0"/>
                <a:cs typeface="Courier New" panose="02070309020205020404" pitchFamily="49" charset="0"/>
              </a:rPr>
              <a:t>:{</a:t>
            </a:r>
            <a:r>
              <a:rPr lang="de-DE" sz="1600" dirty="0" err="1">
                <a:latin typeface="Courier New" panose="02070309020205020404" pitchFamily="49" charset="0"/>
                <a:cs typeface="Courier New" panose="02070309020205020404" pitchFamily="49" charset="0"/>
              </a:rPr>
              <a:t>lookupEntity</a:t>
            </a:r>
            <a:r>
              <a:rPr lang="de-DE" sz="1600" dirty="0">
                <a:latin typeface="Courier New" panose="02070309020205020404" pitchFamily="49" charset="0"/>
                <a:cs typeface="Courier New" panose="02070309020205020404" pitchFamily="49" charset="0"/>
              </a:rPr>
              <a:t>: '</a:t>
            </a:r>
            <a:r>
              <a:rPr lang="de-DE" sz="1600" dirty="0" err="1">
                <a:latin typeface="Courier New" panose="02070309020205020404" pitchFamily="49" charset="0"/>
                <a:cs typeface="Courier New" panose="02070309020205020404" pitchFamily="49" charset="0"/>
              </a:rPr>
              <a:t>I_LastMonthDate</a:t>
            </a:r>
            <a:r>
              <a:rPr lang="de-DE" sz="1600" dirty="0">
                <a:latin typeface="Courier New" panose="02070309020205020404" pitchFamily="49" charset="0"/>
                <a:cs typeface="Courier New" panose="02070309020205020404" pitchFamily="49" charset="0"/>
              </a:rPr>
              <a:t>‘,</a:t>
            </a:r>
            <a:br>
              <a:rPr lang="de-DE" sz="1600" dirty="0">
                <a:latin typeface="Courier New" panose="02070309020205020404" pitchFamily="49" charset="0"/>
                <a:cs typeface="Courier New" panose="02070309020205020404" pitchFamily="49" charset="0"/>
              </a:rPr>
            </a:br>
            <a:r>
              <a:rPr lang="de-DE" sz="1600" dirty="0">
                <a:latin typeface="Courier New" panose="02070309020205020404" pitchFamily="49" charset="0"/>
                <a:cs typeface="Courier New" panose="02070309020205020404" pitchFamily="49" charset="0"/>
              </a:rPr>
              <a:t>			  </a:t>
            </a:r>
            <a:r>
              <a:rPr lang="de-DE" sz="1600" dirty="0" err="1">
                <a:latin typeface="Courier New" panose="02070309020205020404" pitchFamily="49" charset="0"/>
                <a:cs typeface="Courier New" panose="02070309020205020404" pitchFamily="49" charset="0"/>
              </a:rPr>
              <a:t>resultElement</a:t>
            </a:r>
            <a:r>
              <a:rPr lang="de-DE" sz="1600" dirty="0">
                <a:latin typeface="Courier New" panose="02070309020205020404" pitchFamily="49" charset="0"/>
                <a:cs typeface="Courier New" panose="02070309020205020404" pitchFamily="49" charset="0"/>
              </a:rPr>
              <a:t>: '</a:t>
            </a:r>
            <a:r>
              <a:rPr lang="de-DE" sz="1600" dirty="0" err="1">
                <a:latin typeface="Courier New" panose="02070309020205020404" pitchFamily="49" charset="0"/>
                <a:cs typeface="Courier New" panose="02070309020205020404" pitchFamily="49" charset="0"/>
              </a:rPr>
              <a:t>LastMonthStartDateTime</a:t>
            </a:r>
            <a:r>
              <a:rPr lang="de-DE" sz="1600" dirty="0">
                <a:latin typeface="Courier New" panose="02070309020205020404" pitchFamily="49" charset="0"/>
                <a:cs typeface="Courier New" panose="02070309020205020404" pitchFamily="49" charset="0"/>
              </a:rPr>
              <a:t>‘, 						  </a:t>
            </a:r>
            <a:r>
              <a:rPr lang="de-DE" sz="1600" dirty="0" err="1">
                <a:latin typeface="Courier New" panose="02070309020205020404" pitchFamily="49" charset="0"/>
                <a:cs typeface="Courier New" panose="02070309020205020404" pitchFamily="49" charset="0"/>
              </a:rPr>
              <a:t>resultElementHigh</a:t>
            </a:r>
            <a:r>
              <a:rPr lang="de-DE" sz="1600" dirty="0">
                <a:latin typeface="Courier New" panose="02070309020205020404" pitchFamily="49" charset="0"/>
                <a:cs typeface="Courier New" panose="02070309020205020404" pitchFamily="49" charset="0"/>
              </a:rPr>
              <a:t>: '</a:t>
            </a:r>
            <a:r>
              <a:rPr lang="de-DE" sz="1600" dirty="0" err="1">
                <a:latin typeface="Courier New" panose="02070309020205020404" pitchFamily="49" charset="0"/>
                <a:cs typeface="Courier New" panose="02070309020205020404" pitchFamily="49" charset="0"/>
              </a:rPr>
              <a:t>ABAPMaximumDateTime</a:t>
            </a:r>
            <a:r>
              <a:rPr lang="de-DE" sz="1600" dirty="0">
                <a:latin typeface="Courier New" panose="02070309020205020404" pitchFamily="49" charset="0"/>
                <a:cs typeface="Courier New" panose="02070309020205020404" pitchFamily="49" charset="0"/>
              </a:rPr>
              <a:t>‘, 						  </a:t>
            </a:r>
            <a:r>
              <a:rPr lang="de-DE" sz="1600" dirty="0" err="1">
                <a:latin typeface="Courier New" panose="02070309020205020404" pitchFamily="49" charset="0"/>
                <a:cs typeface="Courier New" panose="02070309020205020404" pitchFamily="49" charset="0"/>
              </a:rPr>
              <a:t>binding</a:t>
            </a:r>
            <a:r>
              <a:rPr lang="de-DE" sz="1600" dirty="0">
                <a:latin typeface="Courier New" panose="02070309020205020404" pitchFamily="49" charset="0"/>
                <a:cs typeface="Courier New" panose="02070309020205020404" pitchFamily="49" charset="0"/>
              </a:rPr>
              <a:t>: [{</a:t>
            </a:r>
            <a:r>
              <a:rPr lang="de-DE" sz="1600" dirty="0" err="1">
                <a:latin typeface="Courier New" panose="02070309020205020404" pitchFamily="49" charset="0"/>
                <a:cs typeface="Courier New" panose="02070309020205020404" pitchFamily="49" charset="0"/>
              </a:rPr>
              <a:t>targetElement</a:t>
            </a:r>
            <a:r>
              <a:rPr lang="de-DE" sz="1600" dirty="0">
                <a:latin typeface="Courier New" panose="02070309020205020404" pitchFamily="49" charset="0"/>
                <a:cs typeface="Courier New" panose="02070309020205020404" pitchFamily="49" charset="0"/>
              </a:rPr>
              <a:t>: '</a:t>
            </a:r>
            <a:r>
              <a:rPr lang="de-DE" sz="1600" dirty="0" err="1">
                <a:latin typeface="Courier New" panose="02070309020205020404" pitchFamily="49" charset="0"/>
                <a:cs typeface="Courier New" panose="02070309020205020404" pitchFamily="49" charset="0"/>
              </a:rPr>
              <a:t>CalendarDate</a:t>
            </a:r>
            <a:r>
              <a:rPr lang="de-DE" sz="1600" dirty="0">
                <a:latin typeface="Courier New" panose="02070309020205020404" pitchFamily="49" charset="0"/>
                <a:cs typeface="Courier New" panose="02070309020205020404" pitchFamily="49" charset="0"/>
              </a:rPr>
              <a:t>‘,</a:t>
            </a:r>
            <a:br>
              <a:rPr lang="de-DE" sz="1600" dirty="0">
                <a:latin typeface="Courier New" panose="02070309020205020404" pitchFamily="49" charset="0"/>
                <a:cs typeface="Courier New" panose="02070309020205020404" pitchFamily="49" charset="0"/>
              </a:rPr>
            </a:br>
            <a:r>
              <a:rPr lang="de-DE" sz="1600" dirty="0">
                <a:latin typeface="Courier New" panose="02070309020205020404" pitchFamily="49" charset="0"/>
                <a:cs typeface="Courier New" panose="02070309020205020404" pitchFamily="49" charset="0"/>
              </a:rPr>
              <a:t>                        type: #SYSTEM_FIELD, </a:t>
            </a:r>
            <a:r>
              <a:rPr lang="de-DE" sz="1600" dirty="0" err="1">
                <a:latin typeface="Courier New" panose="02070309020205020404" pitchFamily="49" charset="0"/>
                <a:cs typeface="Courier New" panose="02070309020205020404" pitchFamily="49" charset="0"/>
              </a:rPr>
              <a:t>value</a:t>
            </a:r>
            <a:r>
              <a:rPr lang="de-DE" sz="1600" dirty="0">
                <a:latin typeface="Courier New" panose="02070309020205020404" pitchFamily="49" charset="0"/>
                <a:cs typeface="Courier New" panose="02070309020205020404" pitchFamily="49" charset="0"/>
              </a:rPr>
              <a:t>: '#SYSTEM_DATE'}]}}</a:t>
            </a:r>
          </a:p>
        </p:txBody>
      </p:sp>
    </p:spTree>
    <p:extLst>
      <p:ext uri="{BB962C8B-B14F-4D97-AF65-F5344CB8AC3E}">
        <p14:creationId xmlns:p14="http://schemas.microsoft.com/office/powerpoint/2010/main" val="3617230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688AF88-0FFF-F5D1-3A16-9D8CA91F0259}"/>
              </a:ext>
            </a:extLst>
          </p:cNvPr>
          <p:cNvSpPr>
            <a:spLocks noGrp="1"/>
          </p:cNvSpPr>
          <p:nvPr>
            <p:ph type="title"/>
          </p:nvPr>
        </p:nvSpPr>
        <p:spPr>
          <a:xfrm>
            <a:off x="841248" y="548640"/>
            <a:ext cx="3600860" cy="5431536"/>
          </a:xfrm>
        </p:spPr>
        <p:txBody>
          <a:bodyPr>
            <a:normAutofit/>
          </a:bodyPr>
          <a:lstStyle/>
          <a:p>
            <a:r>
              <a:rPr lang="de-DE" sz="5400"/>
              <a:t>Hands 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8976AAAA-E988-E260-9195-9A596B325BA7}"/>
              </a:ext>
            </a:extLst>
          </p:cNvPr>
          <p:cNvSpPr>
            <a:spLocks noGrp="1"/>
          </p:cNvSpPr>
          <p:nvPr>
            <p:ph idx="1"/>
          </p:nvPr>
        </p:nvSpPr>
        <p:spPr>
          <a:xfrm>
            <a:off x="5126418" y="552091"/>
            <a:ext cx="6224335" cy="5431536"/>
          </a:xfrm>
        </p:spPr>
        <p:txBody>
          <a:bodyPr anchor="ctr">
            <a:normAutofit/>
          </a:bodyPr>
          <a:lstStyle/>
          <a:p>
            <a:pPr marL="457200" indent="-457200">
              <a:buAutoNum type="arabicPeriod"/>
            </a:pPr>
            <a:r>
              <a:rPr lang="de-DE" sz="2200" dirty="0"/>
              <a:t>Wofür kannst du folgende Annotation benutzen?</a:t>
            </a:r>
            <a:br>
              <a:rPr lang="de-DE" sz="2200" dirty="0"/>
            </a:br>
            <a:r>
              <a:rPr lang="de-DE" sz="2200" dirty="0">
                <a:latin typeface="Courier New" panose="02070309020205020404" pitchFamily="49" charset="0"/>
                <a:cs typeface="Courier New" panose="02070309020205020404" pitchFamily="49" charset="0"/>
              </a:rPr>
              <a:t>@EndUserText: { </a:t>
            </a:r>
            <a:r>
              <a:rPr lang="de-DE" sz="2200" dirty="0" err="1">
                <a:latin typeface="Courier New" panose="02070309020205020404" pitchFamily="49" charset="0"/>
                <a:cs typeface="Courier New" panose="02070309020205020404" pitchFamily="49" charset="0"/>
              </a:rPr>
              <a:t>label</a:t>
            </a:r>
            <a:r>
              <a:rPr lang="de-DE" sz="2200" dirty="0">
                <a:latin typeface="Courier New" panose="02070309020205020404" pitchFamily="49" charset="0"/>
                <a:cs typeface="Courier New" panose="02070309020205020404" pitchFamily="49" charset="0"/>
              </a:rPr>
              <a:t>:</a:t>
            </a:r>
            <a:br>
              <a:rPr lang="de-DE" sz="2200" dirty="0">
                <a:latin typeface="Courier New" panose="02070309020205020404" pitchFamily="49" charset="0"/>
                <a:cs typeface="Courier New" panose="02070309020205020404" pitchFamily="49" charset="0"/>
              </a:rPr>
            </a:br>
            <a:r>
              <a:rPr lang="de-DE" sz="2200" dirty="0">
                <a:latin typeface="Courier New" panose="02070309020205020404" pitchFamily="49" charset="0"/>
                <a:cs typeface="Courier New" panose="02070309020205020404" pitchFamily="49" charset="0"/>
              </a:rPr>
              <a:t>'Warenempfänger PLZ', </a:t>
            </a:r>
            <a:r>
              <a:rPr lang="de-DE" sz="2200" dirty="0" err="1">
                <a:latin typeface="Courier New" panose="02070309020205020404" pitchFamily="49" charset="0"/>
                <a:cs typeface="Courier New" panose="02070309020205020404" pitchFamily="49" charset="0"/>
              </a:rPr>
              <a:t>quickInfo</a:t>
            </a:r>
            <a:r>
              <a:rPr lang="de-DE" sz="2200" dirty="0">
                <a:latin typeface="Courier New" panose="02070309020205020404" pitchFamily="49" charset="0"/>
                <a:cs typeface="Courier New" panose="02070309020205020404" pitchFamily="49" charset="0"/>
              </a:rPr>
              <a:t>:</a:t>
            </a:r>
            <a:br>
              <a:rPr lang="de-DE" sz="2200" dirty="0">
                <a:latin typeface="Courier New" panose="02070309020205020404" pitchFamily="49" charset="0"/>
                <a:cs typeface="Courier New" panose="02070309020205020404" pitchFamily="49" charset="0"/>
              </a:rPr>
            </a:br>
            <a:r>
              <a:rPr lang="de-DE" sz="2200" dirty="0">
                <a:latin typeface="Courier New" panose="02070309020205020404" pitchFamily="49" charset="0"/>
                <a:cs typeface="Courier New" panose="02070309020205020404" pitchFamily="49" charset="0"/>
              </a:rPr>
              <a:t>'Warenempfänger PLZ‘ }</a:t>
            </a:r>
          </a:p>
          <a:p>
            <a:pPr marL="457200" indent="-457200">
              <a:buAutoNum type="arabicPeriod"/>
            </a:pPr>
            <a:r>
              <a:rPr lang="de-DE" sz="2200" dirty="0" err="1"/>
              <a:t>Quickinfo</a:t>
            </a:r>
            <a:r>
              <a:rPr lang="de-DE" sz="2200" dirty="0"/>
              <a:t> ist im </a:t>
            </a:r>
            <a:r>
              <a:rPr lang="de-DE" sz="2200" dirty="0" err="1"/>
              <a:t>WebDynpro</a:t>
            </a:r>
            <a:r>
              <a:rPr lang="de-DE" sz="2200" dirty="0"/>
              <a:t> nicht mehr sichtbar</a:t>
            </a:r>
          </a:p>
          <a:p>
            <a:pPr marL="457200" indent="-457200">
              <a:buAutoNum type="arabicPeriod"/>
            </a:pPr>
            <a:r>
              <a:rPr lang="de-DE" sz="2200" dirty="0"/>
              <a:t>Übersetze den Text mithilfe der SAP Note 2815059 (PDF im GitHub)</a:t>
            </a:r>
          </a:p>
        </p:txBody>
      </p:sp>
    </p:spTree>
    <p:extLst>
      <p:ext uri="{BB962C8B-B14F-4D97-AF65-F5344CB8AC3E}">
        <p14:creationId xmlns:p14="http://schemas.microsoft.com/office/powerpoint/2010/main" val="2697074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7F17A18-65A2-CB78-D0B6-B9FFC908A042}"/>
              </a:ext>
            </a:extLst>
          </p:cNvPr>
          <p:cNvSpPr>
            <a:spLocks noGrp="1"/>
          </p:cNvSpPr>
          <p:nvPr>
            <p:ph type="title"/>
          </p:nvPr>
        </p:nvSpPr>
        <p:spPr>
          <a:xfrm>
            <a:off x="838200" y="365125"/>
            <a:ext cx="10515600" cy="1325563"/>
          </a:xfrm>
        </p:spPr>
        <p:txBody>
          <a:bodyPr>
            <a:normAutofit/>
          </a:bodyPr>
          <a:lstStyle/>
          <a:p>
            <a:r>
              <a:rPr lang="de-DE" sz="5400"/>
              <a:t>Hands 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DB903D48-4228-4518-27BD-61BA8BB37EB0}"/>
              </a:ext>
            </a:extLst>
          </p:cNvPr>
          <p:cNvSpPr>
            <a:spLocks noGrp="1"/>
          </p:cNvSpPr>
          <p:nvPr>
            <p:ph idx="1"/>
          </p:nvPr>
        </p:nvSpPr>
        <p:spPr>
          <a:xfrm>
            <a:off x="838200" y="1929384"/>
            <a:ext cx="10515600" cy="4251960"/>
          </a:xfrm>
        </p:spPr>
        <p:txBody>
          <a:bodyPr>
            <a:normAutofit/>
          </a:bodyPr>
          <a:lstStyle/>
          <a:p>
            <a:pPr marL="457200" indent="-457200">
              <a:buAutoNum type="arabicPeriod"/>
            </a:pPr>
            <a:r>
              <a:rPr lang="de-DE" sz="2200" dirty="0"/>
              <a:t>Finde heraus wofür folgende </a:t>
            </a:r>
            <a:r>
              <a:rPr lang="de-DE" sz="2200" dirty="0" err="1"/>
              <a:t>Annotations</a:t>
            </a:r>
            <a:r>
              <a:rPr lang="de-DE" sz="2200" dirty="0"/>
              <a:t> sind</a:t>
            </a:r>
          </a:p>
          <a:p>
            <a:pPr marL="457200" indent="-457200">
              <a:buAutoNum type="arabicPeriod"/>
            </a:pPr>
            <a:r>
              <a:rPr lang="de-DE" sz="2200" dirty="0">
                <a:latin typeface="Courier New" panose="02070309020205020404" pitchFamily="49" charset="0"/>
                <a:cs typeface="Courier New" panose="02070309020205020404" pitchFamily="49" charset="0"/>
              </a:rPr>
              <a:t>@AnalyticsDetails.query.axis : #ROWS</a:t>
            </a:r>
          </a:p>
          <a:p>
            <a:pPr marL="457200" indent="-457200">
              <a:buAutoNum type="arabicPeriod"/>
            </a:pPr>
            <a:r>
              <a:rPr lang="de-DE" sz="2200" dirty="0">
                <a:latin typeface="Courier New" panose="02070309020205020404" pitchFamily="49" charset="0"/>
                <a:cs typeface="Courier New" panose="02070309020205020404" pitchFamily="49" charset="0"/>
              </a:rPr>
              <a:t>@AnalyticsDetails.query.hidden: </a:t>
            </a:r>
            <a:r>
              <a:rPr lang="de-DE" sz="2200" dirty="0" err="1">
                <a:latin typeface="Courier New" panose="02070309020205020404" pitchFamily="49" charset="0"/>
                <a:cs typeface="Courier New" panose="02070309020205020404" pitchFamily="49" charset="0"/>
              </a:rPr>
              <a:t>true</a:t>
            </a:r>
            <a:endParaRPr lang="de-DE" sz="2200" dirty="0">
              <a:latin typeface="Courier New" panose="02070309020205020404" pitchFamily="49" charset="0"/>
              <a:cs typeface="Courier New" panose="02070309020205020404" pitchFamily="49" charset="0"/>
            </a:endParaRPr>
          </a:p>
          <a:p>
            <a:pPr marL="457200" indent="-457200">
              <a:buAutoNum type="arabicPeriod"/>
            </a:pPr>
            <a:r>
              <a:rPr lang="de-DE" sz="2200" dirty="0">
                <a:latin typeface="Courier New" panose="02070309020205020404" pitchFamily="49" charset="0"/>
                <a:cs typeface="Courier New" panose="02070309020205020404" pitchFamily="49" charset="0"/>
              </a:rPr>
              <a:t>@ObjectModel.foreignKey.association: '_</a:t>
            </a:r>
            <a:r>
              <a:rPr lang="de-DE" sz="2200" dirty="0" err="1">
                <a:latin typeface="Courier New" panose="02070309020205020404" pitchFamily="49" charset="0"/>
                <a:cs typeface="Courier New" panose="02070309020205020404" pitchFamily="49" charset="0"/>
              </a:rPr>
              <a:t>TranspChargeLocalCurrency</a:t>
            </a:r>
            <a:r>
              <a:rPr lang="de-DE" sz="2200" dirty="0">
                <a:latin typeface="Courier New" panose="02070309020205020404" pitchFamily="49" charset="0"/>
                <a:cs typeface="Courier New" panose="02070309020205020404" pitchFamily="49" charset="0"/>
              </a:rPr>
              <a:t>‘ (bezieht sich auf Zusatzaufgabe Haben deine Selektionsfelder eine Suchhilfe)</a:t>
            </a:r>
          </a:p>
        </p:txBody>
      </p:sp>
    </p:spTree>
    <p:extLst>
      <p:ext uri="{BB962C8B-B14F-4D97-AF65-F5344CB8AC3E}">
        <p14:creationId xmlns:p14="http://schemas.microsoft.com/office/powerpoint/2010/main" val="1444218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E673D1B-D5F6-9189-C92A-6B3DF726EF3A}"/>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dirty="0">
                <a:solidFill>
                  <a:schemeClr val="tx1"/>
                </a:solidFill>
                <a:latin typeface="+mj-lt"/>
                <a:ea typeface="+mj-ea"/>
                <a:cs typeface="+mj-cs"/>
              </a:rPr>
              <a:t>Hands On - </a:t>
            </a:r>
            <a:r>
              <a:rPr lang="en-US" sz="6600" kern="1200" dirty="0" err="1">
                <a:solidFill>
                  <a:schemeClr val="tx1"/>
                </a:solidFill>
                <a:latin typeface="+mj-lt"/>
                <a:ea typeface="+mj-ea"/>
                <a:cs typeface="+mj-cs"/>
              </a:rPr>
              <a:t>Gemeinsam</a:t>
            </a:r>
            <a:endParaRPr lang="en-US" sz="6600" kern="1200" dirty="0">
              <a:solidFill>
                <a:schemeClr val="tx1"/>
              </a:solidFill>
              <a:latin typeface="+mj-lt"/>
              <a:ea typeface="+mj-ea"/>
              <a:cs typeface="+mj-cs"/>
            </a:endParaRPr>
          </a:p>
        </p:txBody>
      </p:sp>
      <p:sp>
        <p:nvSpPr>
          <p:cNvPr id="17" name="Inhaltsplatzhalter 2">
            <a:extLst>
              <a:ext uri="{FF2B5EF4-FFF2-40B4-BE49-F238E27FC236}">
                <a16:creationId xmlns:a16="http://schemas.microsoft.com/office/drawing/2014/main" id="{062A5E19-B639-CF3A-D495-61F20D948D3A}"/>
              </a:ext>
            </a:extLst>
          </p:cNvPr>
          <p:cNvSpPr>
            <a:spLocks noGrp="1"/>
          </p:cNvSpPr>
          <p:nvPr>
            <p:ph idx="1"/>
          </p:nvPr>
        </p:nvSpPr>
        <p:spPr>
          <a:xfrm>
            <a:off x="838199" y="4983276"/>
            <a:ext cx="10512552" cy="1126680"/>
          </a:xfrm>
        </p:spPr>
        <p:txBody>
          <a:bodyPr vert="horz" lIns="91440" tIns="45720" rIns="91440" bIns="45720" rtlCol="0">
            <a:normAutofit/>
          </a:bodyPr>
          <a:lstStyle/>
          <a:p>
            <a:pPr marL="0" indent="0">
              <a:buNone/>
            </a:pPr>
            <a:r>
              <a:rPr lang="en-US" sz="2400" kern="1200" dirty="0" err="1">
                <a:solidFill>
                  <a:schemeClr val="tx1"/>
                </a:solidFill>
                <a:latin typeface="+mn-lt"/>
                <a:ea typeface="+mn-ea"/>
                <a:cs typeface="+mn-cs"/>
              </a:rPr>
              <a:t>Erstellen</a:t>
            </a:r>
            <a:r>
              <a:rPr lang="en-US" sz="2400" kern="1200" dirty="0">
                <a:solidFill>
                  <a:schemeClr val="tx1"/>
                </a:solidFill>
                <a:latin typeface="+mn-lt"/>
                <a:ea typeface="+mn-ea"/>
                <a:cs typeface="+mn-cs"/>
              </a:rPr>
              <a:t> </a:t>
            </a:r>
            <a:r>
              <a:rPr lang="en-US" sz="2400" kern="1200" dirty="0" err="1">
                <a:solidFill>
                  <a:schemeClr val="tx1"/>
                </a:solidFill>
                <a:latin typeface="+mn-lt"/>
                <a:ea typeface="+mn-ea"/>
                <a:cs typeface="+mn-cs"/>
              </a:rPr>
              <a:t>eines</a:t>
            </a:r>
            <a:r>
              <a:rPr lang="en-US" sz="2400" kern="1200" dirty="0">
                <a:solidFill>
                  <a:schemeClr val="tx1"/>
                </a:solidFill>
                <a:latin typeface="+mn-lt"/>
                <a:ea typeface="+mn-ea"/>
                <a:cs typeface="+mn-cs"/>
              </a:rPr>
              <a:t> Fiori / </a:t>
            </a:r>
            <a:r>
              <a:rPr lang="en-US" sz="2400" kern="1200" dirty="0" err="1">
                <a:solidFill>
                  <a:schemeClr val="tx1"/>
                </a:solidFill>
                <a:latin typeface="+mn-lt"/>
                <a:ea typeface="+mn-ea"/>
                <a:cs typeface="+mn-cs"/>
              </a:rPr>
              <a:t>Webdynpro</a:t>
            </a:r>
            <a:r>
              <a:rPr lang="en-US" sz="2400" kern="1200" dirty="0">
                <a:solidFill>
                  <a:schemeClr val="tx1"/>
                </a:solidFill>
                <a:latin typeface="+mn-lt"/>
                <a:ea typeface="+mn-ea"/>
                <a:cs typeface="+mn-cs"/>
              </a:rPr>
              <a:t> Tiles für das Fiori Launchpad (für die </a:t>
            </a:r>
            <a:r>
              <a:rPr lang="en-US" sz="2400" kern="1200" dirty="0" err="1">
                <a:solidFill>
                  <a:schemeClr val="tx1"/>
                </a:solidFill>
                <a:latin typeface="+mn-lt"/>
                <a:ea typeface="+mn-ea"/>
                <a:cs typeface="+mn-cs"/>
              </a:rPr>
              <a:t>erstellte</a:t>
            </a:r>
            <a:r>
              <a:rPr lang="en-US" sz="2400" kern="1200" dirty="0">
                <a:solidFill>
                  <a:schemeClr val="tx1"/>
                </a:solidFill>
                <a:latin typeface="+mn-lt"/>
                <a:ea typeface="+mn-ea"/>
                <a:cs typeface="+mn-cs"/>
              </a:rPr>
              <a:t> Query)</a:t>
            </a: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951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643468" y="643467"/>
            <a:ext cx="4620584" cy="4567137"/>
          </a:xfrm>
        </p:spPr>
        <p:txBody>
          <a:bodyPr>
            <a:normAutofit/>
          </a:bodyPr>
          <a:lstStyle/>
          <a:p>
            <a:pPr algn="l"/>
            <a:r>
              <a:rPr lang="de-DE" sz="4400" dirty="0" err="1"/>
              <a:t>Advanced</a:t>
            </a:r>
            <a:r>
              <a:rPr lang="de-DE" sz="4400" dirty="0"/>
              <a:t> </a:t>
            </a:r>
            <a:r>
              <a:rPr lang="de-DE" sz="4400" dirty="0" err="1"/>
              <a:t>Concepts</a:t>
            </a:r>
            <a:endParaRPr lang="de-DE" sz="4400" dirty="0"/>
          </a:p>
        </p:txBody>
      </p:sp>
      <p:sp>
        <p:nvSpPr>
          <p:cNvPr id="3" name="Untertitel 2">
            <a:extLst>
              <a:ext uri="{FF2B5EF4-FFF2-40B4-BE49-F238E27FC236}">
                <a16:creationId xmlns:a16="http://schemas.microsoft.com/office/drawing/2014/main" id="{B2AC74AD-386B-54E2-7A7C-96B10A166B3F}"/>
              </a:ext>
            </a:extLst>
          </p:cNvPr>
          <p:cNvSpPr>
            <a:spLocks noGrp="1"/>
          </p:cNvSpPr>
          <p:nvPr>
            <p:ph type="subTitle" idx="1"/>
          </p:nvPr>
        </p:nvSpPr>
        <p:spPr>
          <a:xfrm>
            <a:off x="643467" y="5277684"/>
            <a:ext cx="4620584" cy="775494"/>
          </a:xfrm>
        </p:spPr>
        <p:txBody>
          <a:bodyPr>
            <a:normAutofit/>
          </a:bodyPr>
          <a:lstStyle/>
          <a:p>
            <a:pPr algn="l"/>
            <a:r>
              <a:rPr lang="de-DE" dirty="0"/>
              <a:t>Praktische Übung</a:t>
            </a:r>
          </a:p>
        </p:txBody>
      </p:sp>
      <p:pic>
        <p:nvPicPr>
          <p:cNvPr id="115" name="Picture 4">
            <a:extLst>
              <a:ext uri="{FF2B5EF4-FFF2-40B4-BE49-F238E27FC236}">
                <a16:creationId xmlns:a16="http://schemas.microsoft.com/office/drawing/2014/main" id="{3D82A014-FE84-D8E4-DD05-A62EF20C7388}"/>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8090749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643468" y="643467"/>
            <a:ext cx="4620584" cy="4567137"/>
          </a:xfrm>
        </p:spPr>
        <p:txBody>
          <a:bodyPr>
            <a:normAutofit/>
          </a:bodyPr>
          <a:lstStyle/>
          <a:p>
            <a:pPr algn="l"/>
            <a:r>
              <a:rPr lang="de-DE" sz="4400" dirty="0"/>
              <a:t>Database </a:t>
            </a:r>
            <a:r>
              <a:rPr lang="de-DE" sz="4400" dirty="0" err="1"/>
              <a:t>Specific</a:t>
            </a:r>
            <a:r>
              <a:rPr lang="de-DE" sz="4400" dirty="0"/>
              <a:t> Features</a:t>
            </a:r>
          </a:p>
        </p:txBody>
      </p:sp>
      <p:sp>
        <p:nvSpPr>
          <p:cNvPr id="3" name="Untertitel 2">
            <a:extLst>
              <a:ext uri="{FF2B5EF4-FFF2-40B4-BE49-F238E27FC236}">
                <a16:creationId xmlns:a16="http://schemas.microsoft.com/office/drawing/2014/main" id="{B2AC74AD-386B-54E2-7A7C-96B10A166B3F}"/>
              </a:ext>
            </a:extLst>
          </p:cNvPr>
          <p:cNvSpPr>
            <a:spLocks noGrp="1"/>
          </p:cNvSpPr>
          <p:nvPr>
            <p:ph type="subTitle" idx="1"/>
          </p:nvPr>
        </p:nvSpPr>
        <p:spPr>
          <a:xfrm>
            <a:off x="643467" y="5277684"/>
            <a:ext cx="4620584" cy="775494"/>
          </a:xfrm>
        </p:spPr>
        <p:txBody>
          <a:bodyPr>
            <a:normAutofit/>
          </a:bodyPr>
          <a:lstStyle/>
          <a:p>
            <a:pPr algn="l"/>
            <a:r>
              <a:rPr lang="de-DE" dirty="0"/>
              <a:t>AMDP (Table </a:t>
            </a:r>
            <a:r>
              <a:rPr lang="de-DE" dirty="0" err="1"/>
              <a:t>Functions</a:t>
            </a:r>
            <a:r>
              <a:rPr lang="de-DE" dirty="0"/>
              <a:t>)</a:t>
            </a:r>
          </a:p>
        </p:txBody>
      </p:sp>
      <p:pic>
        <p:nvPicPr>
          <p:cNvPr id="115" name="Picture 4">
            <a:extLst>
              <a:ext uri="{FF2B5EF4-FFF2-40B4-BE49-F238E27FC236}">
                <a16:creationId xmlns:a16="http://schemas.microsoft.com/office/drawing/2014/main" id="{3D82A014-FE84-D8E4-DD05-A62EF20C7388}"/>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9717703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F6D1127-8AB4-BF73-4E92-17D234478ABA}"/>
              </a:ext>
            </a:extLst>
          </p:cNvPr>
          <p:cNvSpPr>
            <a:spLocks noGrp="1"/>
          </p:cNvSpPr>
          <p:nvPr>
            <p:ph type="title"/>
          </p:nvPr>
        </p:nvSpPr>
        <p:spPr>
          <a:xfrm>
            <a:off x="640080" y="325369"/>
            <a:ext cx="4368602" cy="1956841"/>
          </a:xfrm>
        </p:spPr>
        <p:txBody>
          <a:bodyPr anchor="b">
            <a:normAutofit/>
          </a:bodyPr>
          <a:lstStyle/>
          <a:p>
            <a:r>
              <a:rPr lang="de-DE" sz="5400"/>
              <a:t>AMDP</a:t>
            </a:r>
          </a:p>
        </p:txBody>
      </p:sp>
      <p:sp>
        <p:nvSpPr>
          <p:cNvPr id="3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8AABB2FD-F522-7AA4-9987-A96ACCDD8D2E}"/>
              </a:ext>
            </a:extLst>
          </p:cNvPr>
          <p:cNvSpPr>
            <a:spLocks noGrp="1"/>
          </p:cNvSpPr>
          <p:nvPr>
            <p:ph idx="1"/>
          </p:nvPr>
        </p:nvSpPr>
        <p:spPr>
          <a:xfrm>
            <a:off x="640080" y="2872899"/>
            <a:ext cx="4243589" cy="3320668"/>
          </a:xfrm>
        </p:spPr>
        <p:txBody>
          <a:bodyPr>
            <a:normAutofit/>
          </a:bodyPr>
          <a:lstStyle/>
          <a:p>
            <a:pPr marL="0" indent="0">
              <a:buNone/>
            </a:pPr>
            <a:r>
              <a:rPr lang="de-DE" sz="1500" b="1" i="0" u="none" strike="noStrike">
                <a:effectLst/>
                <a:latin typeface="Arial" panose="020B0604020202020204" pitchFamily="34" charset="0"/>
              </a:rPr>
              <a:t>AMDP</a:t>
            </a:r>
            <a:r>
              <a:rPr lang="de-DE" sz="1500" b="0" i="0" u="none" strike="noStrike">
                <a:effectLst/>
                <a:highlight>
                  <a:srgbClr val="FFFFFF"/>
                </a:highlight>
                <a:latin typeface="Arial" panose="020B0604020202020204" pitchFamily="34" charset="0"/>
              </a:rPr>
              <a:t> (Akronym von </a:t>
            </a:r>
            <a:r>
              <a:rPr lang="de-DE" sz="1500" b="1" i="0" u="none" strike="noStrike">
                <a:effectLst/>
                <a:latin typeface="Arial" panose="020B0604020202020204" pitchFamily="34" charset="0"/>
                <a:hlinkClick r:id="rId2" tooltip="ABAP"/>
              </a:rPr>
              <a:t>A</a:t>
            </a:r>
            <a:r>
              <a:rPr lang="de-DE" sz="1500" b="0" i="0" u="none" strike="noStrike">
                <a:effectLst/>
                <a:latin typeface="Arial" panose="020B0604020202020204" pitchFamily="34" charset="0"/>
                <a:hlinkClick r:id="rId2" tooltip="ABAP"/>
              </a:rPr>
              <a:t>BAP</a:t>
            </a:r>
            <a:r>
              <a:rPr lang="de-DE" sz="1500" b="0" i="0" u="none" strike="noStrike">
                <a:effectLst/>
                <a:highlight>
                  <a:srgbClr val="FFFFFF"/>
                </a:highlight>
                <a:latin typeface="Arial" panose="020B0604020202020204" pitchFamily="34" charset="0"/>
              </a:rPr>
              <a:t> </a:t>
            </a:r>
            <a:r>
              <a:rPr lang="de-DE" sz="1500" b="1" i="0" u="none" strike="noStrike">
                <a:effectLst/>
                <a:latin typeface="Arial" panose="020B0604020202020204" pitchFamily="34" charset="0"/>
              </a:rPr>
              <a:t>M</a:t>
            </a:r>
            <a:r>
              <a:rPr lang="de-DE" sz="1500" b="0" i="0" u="none" strike="noStrike">
                <a:effectLst/>
                <a:highlight>
                  <a:srgbClr val="FFFFFF"/>
                </a:highlight>
                <a:latin typeface="Arial" panose="020B0604020202020204" pitchFamily="34" charset="0"/>
              </a:rPr>
              <a:t>anaged </a:t>
            </a:r>
            <a:r>
              <a:rPr lang="de-DE" sz="1500" b="1" i="0" u="none" strike="noStrike">
                <a:effectLst/>
                <a:latin typeface="Arial" panose="020B0604020202020204" pitchFamily="34" charset="0"/>
              </a:rPr>
              <a:t>D</a:t>
            </a:r>
            <a:r>
              <a:rPr lang="de-DE" sz="1500" b="0" i="0" u="none" strike="noStrike">
                <a:effectLst/>
                <a:highlight>
                  <a:srgbClr val="FFFFFF"/>
                </a:highlight>
                <a:latin typeface="Arial" panose="020B0604020202020204" pitchFamily="34" charset="0"/>
              </a:rPr>
              <a:t>atabase </a:t>
            </a:r>
            <a:r>
              <a:rPr lang="de-DE" sz="1500" b="1" i="0" u="none" strike="noStrike">
                <a:effectLst/>
                <a:latin typeface="Arial" panose="020B0604020202020204" pitchFamily="34" charset="0"/>
              </a:rPr>
              <a:t>P</a:t>
            </a:r>
            <a:r>
              <a:rPr lang="de-DE" sz="1500" b="0" i="0" u="none" strike="noStrike">
                <a:effectLst/>
                <a:highlight>
                  <a:srgbClr val="FFFFFF"/>
                </a:highlight>
                <a:latin typeface="Arial" panose="020B0604020202020204" pitchFamily="34" charset="0"/>
              </a:rPr>
              <a:t>rocedures) bezeichnete ursprünglich ein „</a:t>
            </a:r>
            <a:r>
              <a:rPr lang="de-DE" sz="1500" b="0" i="0" u="none" strike="noStrike">
                <a:effectLst/>
                <a:latin typeface="Arial" panose="020B0604020202020204" pitchFamily="34" charset="0"/>
                <a:hlinkClick r:id="rId3" tooltip="Framework"/>
              </a:rPr>
              <a:t>Framework</a:t>
            </a:r>
            <a:r>
              <a:rPr lang="de-DE" sz="1500" b="0" i="0" u="none" strike="noStrike">
                <a:effectLst/>
                <a:highlight>
                  <a:srgbClr val="FFFFFF"/>
                </a:highlight>
                <a:latin typeface="Arial" panose="020B0604020202020204" pitchFamily="34" charset="0"/>
              </a:rPr>
              <a:t>“ der </a:t>
            </a:r>
            <a:r>
              <a:rPr lang="de-DE" sz="1500" b="0" i="0" u="none" strike="noStrike">
                <a:effectLst/>
                <a:latin typeface="Arial" panose="020B0604020202020204" pitchFamily="34" charset="0"/>
                <a:hlinkClick r:id="rId4" tooltip="SAP"/>
              </a:rPr>
              <a:t>SAP</a:t>
            </a:r>
            <a:r>
              <a:rPr lang="de-DE" sz="1500" b="0" i="0" u="none" strike="noStrike">
                <a:effectLst/>
                <a:highlight>
                  <a:srgbClr val="FFFFFF"/>
                </a:highlight>
                <a:latin typeface="Arial" panose="020B0604020202020204" pitchFamily="34" charset="0"/>
              </a:rPr>
              <a:t> zum Definieren, Implementieren, Verwalten und Aufrufen von </a:t>
            </a:r>
            <a:r>
              <a:rPr lang="de-DE" sz="1500" b="0" i="0" u="none" strike="noStrike">
                <a:effectLst/>
                <a:latin typeface="Arial" panose="020B0604020202020204" pitchFamily="34" charset="0"/>
                <a:hlinkClick r:id="rId5" tooltip="Gespeicherte Prozedur"/>
              </a:rPr>
              <a:t>Datenbankprozeduren</a:t>
            </a:r>
            <a:r>
              <a:rPr lang="de-DE" sz="1500" b="0" i="0" u="none" strike="noStrike">
                <a:effectLst/>
                <a:highlight>
                  <a:srgbClr val="FFFFFF"/>
                </a:highlight>
                <a:latin typeface="Arial" panose="020B0604020202020204" pitchFamily="34" charset="0"/>
              </a:rPr>
              <a:t> in der </a:t>
            </a:r>
            <a:r>
              <a:rPr lang="de-DE" sz="1500" b="0" i="0" u="none" strike="noStrike">
                <a:effectLst/>
                <a:latin typeface="Arial" panose="020B0604020202020204" pitchFamily="34" charset="0"/>
                <a:hlinkClick r:id="rId6" tooltip="SAP HANA"/>
              </a:rPr>
              <a:t>SAP-HANA</a:t>
            </a:r>
            <a:r>
              <a:rPr lang="de-DE" sz="1500" b="0" i="0" u="none" strike="noStrike">
                <a:effectLst/>
                <a:highlight>
                  <a:srgbClr val="FFFFFF"/>
                </a:highlight>
                <a:latin typeface="Arial" panose="020B0604020202020204" pitchFamily="34" charset="0"/>
              </a:rPr>
              <a:t>-Datenbank aus dem </a:t>
            </a:r>
            <a:r>
              <a:rPr lang="de-DE" sz="1500" b="0" i="0" u="none" strike="noStrike">
                <a:effectLst/>
                <a:latin typeface="Arial" panose="020B0604020202020204" pitchFamily="34" charset="0"/>
                <a:hlinkClick r:id="rId7" tooltip="SAP NetWeaver Application Server"/>
              </a:rPr>
              <a:t>ABAP-Applikationsserver</a:t>
            </a:r>
            <a:r>
              <a:rPr lang="de-DE" sz="1500" b="0" i="0" u="none" strike="noStrike">
                <a:effectLst/>
                <a:highlight>
                  <a:srgbClr val="FFFFFF"/>
                </a:highlight>
                <a:latin typeface="Arial" panose="020B0604020202020204" pitchFamily="34" charset="0"/>
              </a:rPr>
              <a:t> heraus. Mittlerweile ist auch eine Unterstützung für </a:t>
            </a:r>
            <a:r>
              <a:rPr lang="de-DE" sz="1500" b="0" i="0" u="none" strike="noStrike">
                <a:effectLst/>
                <a:latin typeface="Arial" panose="020B0604020202020204" pitchFamily="34" charset="0"/>
                <a:hlinkClick r:id="rId8" tooltip="Funktion (Programmierung)"/>
              </a:rPr>
              <a:t>Datenbankfunktionen</a:t>
            </a:r>
            <a:r>
              <a:rPr lang="de-DE" sz="1500" b="0" i="0" u="none" strike="noStrike">
                <a:effectLst/>
                <a:highlight>
                  <a:srgbClr val="FFFFFF"/>
                </a:highlight>
                <a:latin typeface="Arial" panose="020B0604020202020204" pitchFamily="34" charset="0"/>
              </a:rPr>
              <a:t> hinzugekommen. Die Implementierung erfolgt in </a:t>
            </a:r>
            <a:r>
              <a:rPr lang="de-DE" sz="1500" b="0" i="0" u="none" strike="noStrike">
                <a:effectLst/>
                <a:latin typeface="Arial" panose="020B0604020202020204" pitchFamily="34" charset="0"/>
                <a:hlinkClick r:id="rId9" tooltip="SQLScript (Seite nicht vorhanden)"/>
              </a:rPr>
              <a:t>SQLScript</a:t>
            </a:r>
            <a:r>
              <a:rPr lang="de-DE" sz="1500" b="0" i="0" u="none" strike="noStrike">
                <a:effectLst/>
                <a:highlight>
                  <a:srgbClr val="FFFFFF"/>
                </a:highlight>
                <a:latin typeface="Arial" panose="020B0604020202020204" pitchFamily="34" charset="0"/>
              </a:rPr>
              <a:t>, der Abfragesprache für die SAP-HANA-Datenbank.</a:t>
            </a:r>
            <a:endParaRPr lang="de-DE" sz="1500" baseline="30000">
              <a:highlight>
                <a:srgbClr val="FFFFFF"/>
              </a:highlight>
              <a:latin typeface="Arial" panose="020B0604020202020204" pitchFamily="34" charset="0"/>
            </a:endParaRPr>
          </a:p>
          <a:p>
            <a:pPr marL="0" indent="0">
              <a:buNone/>
            </a:pPr>
            <a:endParaRPr lang="de-DE" sz="1500" baseline="30000">
              <a:highlight>
                <a:srgbClr val="FFFFFF"/>
              </a:highlight>
              <a:latin typeface="Arial" panose="020B0604020202020204" pitchFamily="34" charset="0"/>
            </a:endParaRPr>
          </a:p>
          <a:p>
            <a:pPr marL="0" indent="0">
              <a:buNone/>
            </a:pPr>
            <a:r>
              <a:rPr lang="de-DE" sz="1500" baseline="30000">
                <a:highlight>
                  <a:srgbClr val="FFFFFF"/>
                </a:highlight>
                <a:latin typeface="Arial" panose="020B0604020202020204" pitchFamily="34" charset="0"/>
              </a:rPr>
              <a:t>Quelle Wikipedia</a:t>
            </a:r>
            <a:endParaRPr lang="de-DE" sz="1500"/>
          </a:p>
        </p:txBody>
      </p:sp>
      <p:pic>
        <p:nvPicPr>
          <p:cNvPr id="5" name="Picture 4" descr="Ausrufezeichen vor gelbem Hintergrund">
            <a:extLst>
              <a:ext uri="{FF2B5EF4-FFF2-40B4-BE49-F238E27FC236}">
                <a16:creationId xmlns:a16="http://schemas.microsoft.com/office/drawing/2014/main" id="{ECD252CF-9DDD-ACF9-28BD-71924D6AE04F}"/>
              </a:ext>
            </a:extLst>
          </p:cNvPr>
          <p:cNvPicPr>
            <a:picLocks noChangeAspect="1"/>
          </p:cNvPicPr>
          <p:nvPr/>
        </p:nvPicPr>
        <p:blipFill rotWithShape="1">
          <a:blip r:embed="rId10"/>
          <a:srcRect l="18386" r="6386"/>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898168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F70CF56-31AF-5BC9-A68B-68056E9E97ED}"/>
              </a:ext>
            </a:extLst>
          </p:cNvPr>
          <p:cNvSpPr>
            <a:spLocks noGrp="1"/>
          </p:cNvSpPr>
          <p:nvPr>
            <p:ph type="title"/>
          </p:nvPr>
        </p:nvSpPr>
        <p:spPr>
          <a:xfrm>
            <a:off x="630936" y="640823"/>
            <a:ext cx="3419856" cy="5583148"/>
          </a:xfrm>
        </p:spPr>
        <p:txBody>
          <a:bodyPr anchor="ctr">
            <a:normAutofit/>
          </a:bodyPr>
          <a:lstStyle/>
          <a:p>
            <a:r>
              <a:rPr lang="de-DE" sz="5400"/>
              <a:t>Aufbau AMDP</a:t>
            </a:r>
          </a:p>
        </p:txBody>
      </p:sp>
      <p:sp>
        <p:nvSpPr>
          <p:cNvPr id="2059"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A19BCDBA-2816-BAA9-F38B-6A09219152B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950291"/>
            <a:ext cx="6894576" cy="3274922"/>
          </a:xfrm>
          <a:prstGeom prst="rect">
            <a:avLst/>
          </a:prstGeom>
          <a:noFill/>
          <a:extLst>
            <a:ext uri="{909E8E84-426E-40DD-AFC4-6F175D3DCCD1}">
              <a14:hiddenFill xmlns:a14="http://schemas.microsoft.com/office/drawing/2010/main">
                <a:solidFill>
                  <a:srgbClr val="FFFFFF"/>
                </a:solidFill>
              </a14:hiddenFill>
            </a:ext>
          </a:extLst>
        </p:spPr>
      </p:pic>
      <p:sp>
        <p:nvSpPr>
          <p:cNvPr id="2054" name="Content Placeholder 2053">
            <a:extLst>
              <a:ext uri="{FF2B5EF4-FFF2-40B4-BE49-F238E27FC236}">
                <a16:creationId xmlns:a16="http://schemas.microsoft.com/office/drawing/2014/main" id="{11487006-3B91-AA6B-FB17-8BBC32D24775}"/>
              </a:ext>
            </a:extLst>
          </p:cNvPr>
          <p:cNvSpPr>
            <a:spLocks noGrp="1"/>
          </p:cNvSpPr>
          <p:nvPr>
            <p:ph idx="1"/>
          </p:nvPr>
        </p:nvSpPr>
        <p:spPr>
          <a:xfrm>
            <a:off x="4654296" y="4798577"/>
            <a:ext cx="6894576" cy="1428487"/>
          </a:xfrm>
        </p:spPr>
        <p:txBody>
          <a:bodyPr anchor="t">
            <a:normAutofit/>
          </a:bodyPr>
          <a:lstStyle/>
          <a:p>
            <a:r>
              <a:rPr lang="en-US" sz="2200" dirty="0"/>
              <a:t>CDS View </a:t>
            </a:r>
            <a:r>
              <a:rPr lang="en-US" sz="2200" dirty="0" err="1"/>
              <a:t>dient</a:t>
            </a:r>
            <a:r>
              <a:rPr lang="en-US" sz="2200" dirty="0"/>
              <a:t> </a:t>
            </a:r>
            <a:r>
              <a:rPr lang="en-US" sz="2200" dirty="0" err="1"/>
              <a:t>als</a:t>
            </a:r>
            <a:r>
              <a:rPr lang="en-US" sz="2200" dirty="0"/>
              <a:t> Wrapper </a:t>
            </a:r>
          </a:p>
          <a:p>
            <a:r>
              <a:rPr lang="en-US" sz="2200" dirty="0"/>
              <a:t>Table Function muss </a:t>
            </a:r>
            <a:r>
              <a:rPr lang="en-US" sz="2200" dirty="0">
                <a:latin typeface="Courier New" panose="02070309020205020404" pitchFamily="49" charset="0"/>
                <a:cs typeface="Courier New" panose="02070309020205020404" pitchFamily="49" charset="0"/>
              </a:rPr>
              <a:t>implemented by method </a:t>
            </a:r>
            <a:r>
              <a:rPr lang="en-US" sz="2200" dirty="0" err="1"/>
              <a:t>enthalten</a:t>
            </a:r>
            <a:r>
              <a:rPr lang="en-US" sz="2200" dirty="0"/>
              <a:t>.</a:t>
            </a:r>
          </a:p>
        </p:txBody>
      </p:sp>
    </p:spTree>
    <p:extLst>
      <p:ext uri="{BB962C8B-B14F-4D97-AF65-F5344CB8AC3E}">
        <p14:creationId xmlns:p14="http://schemas.microsoft.com/office/powerpoint/2010/main" val="14425727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8B3C8A5-3905-B277-3C5A-D42B6CDC2AC9}"/>
              </a:ext>
            </a:extLst>
          </p:cNvPr>
          <p:cNvSpPr>
            <a:spLocks noGrp="1"/>
          </p:cNvSpPr>
          <p:nvPr>
            <p:ph type="title"/>
          </p:nvPr>
        </p:nvSpPr>
        <p:spPr>
          <a:xfrm>
            <a:off x="838200" y="365125"/>
            <a:ext cx="10515600" cy="1325563"/>
          </a:xfrm>
        </p:spPr>
        <p:txBody>
          <a:bodyPr>
            <a:normAutofit/>
          </a:bodyPr>
          <a:lstStyle/>
          <a:p>
            <a:r>
              <a:rPr lang="de-DE" sz="5400"/>
              <a:t>AMDP</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6DFF757C-5D67-255F-97DD-FE01EBEE9B9A}"/>
              </a:ext>
            </a:extLst>
          </p:cNvPr>
          <p:cNvSpPr>
            <a:spLocks noGrp="1"/>
          </p:cNvSpPr>
          <p:nvPr>
            <p:ph idx="1"/>
          </p:nvPr>
        </p:nvSpPr>
        <p:spPr>
          <a:xfrm>
            <a:off x="838200" y="1929384"/>
            <a:ext cx="10515600" cy="4251960"/>
          </a:xfrm>
        </p:spPr>
        <p:txBody>
          <a:bodyPr>
            <a:normAutofit/>
          </a:bodyPr>
          <a:lstStyle/>
          <a:p>
            <a:r>
              <a:rPr lang="de-DE" sz="2200" dirty="0"/>
              <a:t>Beispiel für Nutzung im Standard CL_CS_BOM_AMDP (Rekursive Stücklistenauflösung, paar Millionen Zeilen)</a:t>
            </a:r>
          </a:p>
          <a:p>
            <a:r>
              <a:rPr lang="de-DE" sz="2200" dirty="0"/>
              <a:t>In AMDP-Klassenmethode muss als Interface IF_CS_BOM_AMDP angegeben werden.</a:t>
            </a:r>
          </a:p>
        </p:txBody>
      </p:sp>
    </p:spTree>
    <p:extLst>
      <p:ext uri="{BB962C8B-B14F-4D97-AF65-F5344CB8AC3E}">
        <p14:creationId xmlns:p14="http://schemas.microsoft.com/office/powerpoint/2010/main" val="492327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4D3D3106-6958-DB6B-2122-DC068C43447A}"/>
              </a:ext>
            </a:extLst>
          </p:cNvPr>
          <p:cNvSpPr>
            <a:spLocks noGrp="1"/>
          </p:cNvSpPr>
          <p:nvPr>
            <p:ph type="title"/>
          </p:nvPr>
        </p:nvSpPr>
        <p:spPr>
          <a:xfrm>
            <a:off x="466345" y="548640"/>
            <a:ext cx="4308773" cy="5431536"/>
          </a:xfrm>
        </p:spPr>
        <p:txBody>
          <a:bodyPr>
            <a:normAutofit/>
          </a:bodyPr>
          <a:lstStyle/>
          <a:p>
            <a:r>
              <a:rPr lang="de-DE" sz="5400" dirty="0"/>
              <a:t>Agenda</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 name="Inhaltsplatzhalter 4">
            <a:extLst>
              <a:ext uri="{FF2B5EF4-FFF2-40B4-BE49-F238E27FC236}">
                <a16:creationId xmlns:a16="http://schemas.microsoft.com/office/drawing/2014/main" id="{6A5F91F0-8EED-3ECD-B673-DF7F9C5D1BE4}"/>
              </a:ext>
            </a:extLst>
          </p:cNvPr>
          <p:cNvSpPr>
            <a:spLocks noGrp="1"/>
          </p:cNvSpPr>
          <p:nvPr>
            <p:ph idx="1"/>
          </p:nvPr>
        </p:nvSpPr>
        <p:spPr>
          <a:xfrm>
            <a:off x="5126418" y="552091"/>
            <a:ext cx="6224335" cy="5431536"/>
          </a:xfrm>
        </p:spPr>
        <p:txBody>
          <a:bodyPr anchor="ctr">
            <a:normAutofit/>
          </a:bodyPr>
          <a:lstStyle/>
          <a:p>
            <a:pPr marL="0" indent="0">
              <a:buNone/>
            </a:pPr>
            <a:r>
              <a:rPr lang="de-DE" sz="2200" dirty="0"/>
              <a:t>Tag 1 – Modellierung CDS Views</a:t>
            </a:r>
          </a:p>
          <a:p>
            <a:pPr marL="914400" lvl="1" indent="-457200">
              <a:buAutoNum type="arabicPeriod"/>
            </a:pPr>
            <a:r>
              <a:rPr lang="de-DE" sz="1800" dirty="0"/>
              <a:t>Erläutern </a:t>
            </a:r>
            <a:r>
              <a:rPr lang="de-DE" sz="1800" dirty="0" err="1"/>
              <a:t>Obj.orientiertes</a:t>
            </a:r>
            <a:r>
              <a:rPr lang="de-DE" sz="1800" dirty="0"/>
              <a:t> Modell und Clean Core</a:t>
            </a:r>
          </a:p>
          <a:p>
            <a:pPr marL="914400" lvl="1" indent="-457200">
              <a:buAutoNum type="arabicPeriod"/>
            </a:pPr>
            <a:r>
              <a:rPr lang="de-DE" sz="1800" dirty="0"/>
              <a:t>Arbeiten mit CDS Views</a:t>
            </a:r>
          </a:p>
          <a:p>
            <a:pPr marL="914400" lvl="1" indent="-457200">
              <a:buAutoNum type="arabicPeriod"/>
            </a:pPr>
            <a:r>
              <a:rPr lang="de-DE" sz="1800" dirty="0"/>
              <a:t>Aufsetzen Datenmodell auf DB Tabellen</a:t>
            </a:r>
          </a:p>
          <a:p>
            <a:pPr marL="914400" lvl="1" indent="-457200">
              <a:buAutoNum type="arabicPeriod"/>
            </a:pPr>
            <a:r>
              <a:rPr lang="de-DE" sz="1800" dirty="0"/>
              <a:t>CDS View Entitäten</a:t>
            </a:r>
          </a:p>
          <a:p>
            <a:pPr marL="914400" lvl="1" indent="-457200">
              <a:buAutoNum type="arabicPeriod"/>
            </a:pPr>
            <a:r>
              <a:rPr lang="de-DE" sz="1800" dirty="0"/>
              <a:t>Business Objekte aus CDS View Entitäten</a:t>
            </a:r>
          </a:p>
          <a:p>
            <a:pPr marL="914400" lvl="1" indent="-457200">
              <a:buAutoNum type="arabicPeriod"/>
            </a:pPr>
            <a:r>
              <a:rPr lang="de-DE" sz="1800" dirty="0"/>
              <a:t>CDS View Selektionen und SQL Features</a:t>
            </a:r>
          </a:p>
          <a:p>
            <a:pPr marL="457200" lvl="1" indent="0">
              <a:buNone/>
            </a:pPr>
            <a:endParaRPr lang="de-DE" sz="1800" dirty="0"/>
          </a:p>
          <a:p>
            <a:pPr marL="0" indent="0">
              <a:buNone/>
            </a:pPr>
            <a:r>
              <a:rPr lang="de-DE" sz="2200" dirty="0"/>
              <a:t>Tag 2 – Erweitern, Projizieren und Konsumieren von CDS Views</a:t>
            </a:r>
          </a:p>
          <a:p>
            <a:pPr marL="914400" lvl="1" indent="-457200">
              <a:buAutoNum type="arabicPeriod"/>
            </a:pPr>
            <a:r>
              <a:rPr lang="de-DE" sz="1800" dirty="0"/>
              <a:t>CDS Views erweitern</a:t>
            </a:r>
          </a:p>
          <a:p>
            <a:pPr marL="914400" lvl="1" indent="-457200">
              <a:buAutoNum type="arabicPeriod"/>
            </a:pPr>
            <a:r>
              <a:rPr lang="de-DE" sz="1800" dirty="0"/>
              <a:t>AMDP Funktionen</a:t>
            </a:r>
          </a:p>
          <a:p>
            <a:pPr marL="914400" lvl="1" indent="-457200">
              <a:buAutoNum type="arabicPeriod"/>
            </a:pPr>
            <a:r>
              <a:rPr lang="de-DE" sz="1800" dirty="0"/>
              <a:t>Verknüpfen und Anlegen von CDS Wertehilfen</a:t>
            </a:r>
          </a:p>
          <a:p>
            <a:pPr marL="914400" lvl="1" indent="-457200">
              <a:buAutoNum type="arabicPeriod"/>
            </a:pPr>
            <a:r>
              <a:rPr lang="de-DE" sz="1800" dirty="0"/>
              <a:t>CDS Cubes und Analytical </a:t>
            </a:r>
            <a:r>
              <a:rPr lang="de-DE" sz="1800" dirty="0" err="1"/>
              <a:t>Queries</a:t>
            </a:r>
            <a:endParaRPr lang="de-DE" sz="1800" dirty="0"/>
          </a:p>
          <a:p>
            <a:pPr marL="914400" lvl="1" indent="-457200">
              <a:buAutoNum type="arabicPeriod"/>
            </a:pPr>
            <a:r>
              <a:rPr lang="de-DE" sz="1800" dirty="0"/>
              <a:t>Konsumieren von CDS Views (</a:t>
            </a:r>
            <a:r>
              <a:rPr lang="de-DE" sz="1800" dirty="0" err="1"/>
              <a:t>OData</a:t>
            </a:r>
            <a:r>
              <a:rPr lang="de-DE" sz="1800" dirty="0"/>
              <a:t> Services, Web)</a:t>
            </a:r>
          </a:p>
          <a:p>
            <a:pPr marL="457200" indent="-457200">
              <a:buAutoNum type="arabicPeriod"/>
            </a:pPr>
            <a:endParaRPr lang="de-DE" sz="2200" dirty="0"/>
          </a:p>
        </p:txBody>
      </p:sp>
      <p:sp>
        <p:nvSpPr>
          <p:cNvPr id="3" name="Textplatzhalter 6">
            <a:extLst>
              <a:ext uri="{FF2B5EF4-FFF2-40B4-BE49-F238E27FC236}">
                <a16:creationId xmlns:a16="http://schemas.microsoft.com/office/drawing/2014/main" id="{796120AA-CD4E-8425-4336-A1BBF1CDBD71}"/>
              </a:ext>
            </a:extLst>
          </p:cNvPr>
          <p:cNvSpPr txBox="1">
            <a:spLocks/>
          </p:cNvSpPr>
          <p:nvPr/>
        </p:nvSpPr>
        <p:spPr>
          <a:xfrm>
            <a:off x="5108129" y="548640"/>
            <a:ext cx="6203203" cy="2400940"/>
          </a:xfrm>
          <a:prstGeom prst="rect">
            <a:avLst/>
          </a:prstGeom>
          <a:solidFill>
            <a:schemeClr val="bg2">
              <a:alpha val="60000"/>
            </a:schemeClr>
          </a:solidFill>
          <a:ln>
            <a:noFill/>
          </a:ln>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400" b="0" i="1"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4" name="Textplatzhalter 6">
            <a:extLst>
              <a:ext uri="{FF2B5EF4-FFF2-40B4-BE49-F238E27FC236}">
                <a16:creationId xmlns:a16="http://schemas.microsoft.com/office/drawing/2014/main" id="{A0619938-6347-9BE4-E102-D010C7D00F96}"/>
              </a:ext>
            </a:extLst>
          </p:cNvPr>
          <p:cNvSpPr txBox="1">
            <a:spLocks/>
          </p:cNvSpPr>
          <p:nvPr/>
        </p:nvSpPr>
        <p:spPr>
          <a:xfrm>
            <a:off x="5135561" y="3204118"/>
            <a:ext cx="6206047" cy="2430617"/>
          </a:xfrm>
          <a:prstGeom prst="rect">
            <a:avLst/>
          </a:prstGeom>
          <a:solidFill>
            <a:schemeClr val="accent1">
              <a:alpha val="26000"/>
            </a:schemeClr>
          </a:solidFill>
          <a:ln>
            <a:noFill/>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295823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684A54D-D105-D4F4-811F-B954889BD7E4}"/>
              </a:ext>
            </a:extLst>
          </p:cNvPr>
          <p:cNvSpPr>
            <a:spLocks noGrp="1"/>
          </p:cNvSpPr>
          <p:nvPr>
            <p:ph type="title"/>
          </p:nvPr>
        </p:nvSpPr>
        <p:spPr>
          <a:xfrm>
            <a:off x="841248" y="548640"/>
            <a:ext cx="3600860" cy="5431536"/>
          </a:xfrm>
        </p:spPr>
        <p:txBody>
          <a:bodyPr>
            <a:normAutofit/>
          </a:bodyPr>
          <a:lstStyle/>
          <a:p>
            <a:r>
              <a:rPr lang="de-DE" sz="5400" dirty="0"/>
              <a:t>Hands 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DF93309A-A7C0-8095-CA52-A29F1E2DC4D5}"/>
              </a:ext>
            </a:extLst>
          </p:cNvPr>
          <p:cNvSpPr>
            <a:spLocks noGrp="1"/>
          </p:cNvSpPr>
          <p:nvPr>
            <p:ph idx="1"/>
          </p:nvPr>
        </p:nvSpPr>
        <p:spPr>
          <a:xfrm>
            <a:off x="5126418" y="552091"/>
            <a:ext cx="6224335" cy="5431536"/>
          </a:xfrm>
        </p:spPr>
        <p:txBody>
          <a:bodyPr anchor="ctr">
            <a:normAutofit/>
          </a:bodyPr>
          <a:lstStyle/>
          <a:p>
            <a:pPr marL="342900" indent="-342900">
              <a:buAutoNum type="arabicPeriod"/>
            </a:pPr>
            <a:r>
              <a:rPr lang="de-DE" sz="1700" dirty="0"/>
              <a:t>Lege eine Table </a:t>
            </a:r>
            <a:r>
              <a:rPr lang="de-DE" sz="1700" dirty="0" err="1"/>
              <a:t>Function</a:t>
            </a:r>
            <a:r>
              <a:rPr lang="de-DE" sz="1700" dirty="0"/>
              <a:t> an mit Parameter an (als Data Definition). Nutze einen Namen ähnlich </a:t>
            </a:r>
            <a:r>
              <a:rPr lang="de-DE" sz="1700" dirty="0" err="1"/>
              <a:t>Z_TableFunctionCountry</a:t>
            </a:r>
            <a:r>
              <a:rPr lang="de-DE" sz="1700" dirty="0"/>
              <a:t>.</a:t>
            </a:r>
          </a:p>
          <a:p>
            <a:pPr marL="342900" indent="-342900">
              <a:buAutoNum type="arabicPeriod"/>
            </a:pPr>
            <a:r>
              <a:rPr lang="de-DE" sz="1700" dirty="0"/>
              <a:t>Nutze einen Parameter als Übergabe</a:t>
            </a:r>
            <a:br>
              <a:rPr lang="de-DE" sz="1700" dirty="0"/>
            </a:br>
            <a:r>
              <a:rPr lang="de-DE" sz="1700" dirty="0">
                <a:latin typeface="Courier New" panose="02070309020205020404" pitchFamily="49" charset="0"/>
                <a:cs typeface="Courier New" panose="02070309020205020404" pitchFamily="49" charset="0"/>
              </a:rPr>
              <a:t>@Environment.systemField: #CLIENT</a:t>
            </a:r>
            <a:br>
              <a:rPr lang="de-DE" sz="1700" dirty="0">
                <a:latin typeface="Courier New" panose="02070309020205020404" pitchFamily="49" charset="0"/>
                <a:cs typeface="Courier New" panose="02070309020205020404" pitchFamily="49" charset="0"/>
              </a:rPr>
            </a:br>
            <a:r>
              <a:rPr lang="de-DE" sz="1700" dirty="0" err="1">
                <a:latin typeface="Courier New" panose="02070309020205020404" pitchFamily="49" charset="0"/>
                <a:cs typeface="Courier New" panose="02070309020205020404" pitchFamily="49" charset="0"/>
              </a:rPr>
              <a:t>P_SAPClient</a:t>
            </a:r>
            <a:r>
              <a:rPr lang="de-DE" sz="1700" dirty="0">
                <a:latin typeface="Courier New" panose="02070309020205020404" pitchFamily="49" charset="0"/>
                <a:cs typeface="Courier New" panose="02070309020205020404" pitchFamily="49" charset="0"/>
              </a:rPr>
              <a:t> : </a:t>
            </a:r>
            <a:r>
              <a:rPr lang="de-DE" sz="1700" dirty="0" err="1">
                <a:latin typeface="Courier New" panose="02070309020205020404" pitchFamily="49" charset="0"/>
                <a:cs typeface="Courier New" panose="02070309020205020404" pitchFamily="49" charset="0"/>
              </a:rPr>
              <a:t>vdm_v_sap_client</a:t>
            </a:r>
            <a:endParaRPr lang="de-DE" sz="1700" dirty="0">
              <a:latin typeface="Courier New" panose="02070309020205020404" pitchFamily="49" charset="0"/>
              <a:cs typeface="Courier New" panose="02070309020205020404" pitchFamily="49" charset="0"/>
            </a:endParaRPr>
          </a:p>
          <a:p>
            <a:pPr marL="342900" indent="-342900">
              <a:buAutoNum type="arabicPeriod"/>
            </a:pPr>
            <a:r>
              <a:rPr lang="de-DE" sz="1700" dirty="0"/>
              <a:t>Definiere folgende Felder</a:t>
            </a:r>
          </a:p>
          <a:p>
            <a:pPr lvl="1"/>
            <a:r>
              <a:rPr lang="de-DE" sz="1700" dirty="0" err="1">
                <a:latin typeface="Courier New" panose="02070309020205020404" pitchFamily="49" charset="0"/>
                <a:cs typeface="Courier New" panose="02070309020205020404" pitchFamily="49" charset="0"/>
              </a:rPr>
              <a:t>mandt</a:t>
            </a:r>
            <a:r>
              <a:rPr lang="de-DE" sz="1700" dirty="0">
                <a:latin typeface="Courier New" panose="02070309020205020404" pitchFamily="49" charset="0"/>
                <a:cs typeface="Courier New" panose="02070309020205020404" pitchFamily="49" charset="0"/>
              </a:rPr>
              <a:t>                     : </a:t>
            </a:r>
            <a:r>
              <a:rPr lang="de-DE" sz="1700" dirty="0" err="1">
                <a:latin typeface="Courier New" panose="02070309020205020404" pitchFamily="49" charset="0"/>
                <a:cs typeface="Courier New" panose="02070309020205020404" pitchFamily="49" charset="0"/>
              </a:rPr>
              <a:t>vdm_v_sap_client</a:t>
            </a:r>
            <a:r>
              <a:rPr lang="de-DE" sz="1700" dirty="0">
                <a:latin typeface="Courier New" panose="02070309020205020404" pitchFamily="49" charset="0"/>
                <a:cs typeface="Courier New" panose="02070309020205020404" pitchFamily="49" charset="0"/>
              </a:rPr>
              <a:t>;</a:t>
            </a:r>
          </a:p>
          <a:p>
            <a:pPr lvl="1"/>
            <a:r>
              <a:rPr lang="de-DE" sz="1700" dirty="0">
                <a:latin typeface="Courier New" panose="02070309020205020404" pitchFamily="49" charset="0"/>
                <a:cs typeface="Courier New" panose="02070309020205020404" pitchFamily="49" charset="0"/>
              </a:rPr>
              <a:t>Country                   : land1_gp;</a:t>
            </a:r>
          </a:p>
          <a:p>
            <a:pPr lvl="1"/>
            <a:r>
              <a:rPr lang="de-DE" sz="1700" dirty="0" err="1">
                <a:latin typeface="Courier New" panose="02070309020205020404" pitchFamily="49" charset="0"/>
                <a:cs typeface="Courier New" panose="02070309020205020404" pitchFamily="49" charset="0"/>
              </a:rPr>
              <a:t>CountryThreeLetterISOCode</a:t>
            </a:r>
            <a:r>
              <a:rPr lang="de-DE" sz="1700" dirty="0">
                <a:latin typeface="Courier New" panose="02070309020205020404" pitchFamily="49" charset="0"/>
                <a:cs typeface="Courier New" panose="02070309020205020404" pitchFamily="49" charset="0"/>
              </a:rPr>
              <a:t> : intca3;</a:t>
            </a:r>
          </a:p>
          <a:p>
            <a:pPr lvl="1"/>
            <a:r>
              <a:rPr lang="de-DE" sz="1700" dirty="0" err="1">
                <a:latin typeface="Courier New" panose="02070309020205020404" pitchFamily="49" charset="0"/>
                <a:cs typeface="Courier New" panose="02070309020205020404" pitchFamily="49" charset="0"/>
              </a:rPr>
              <a:t>CountryThreeDigitISOCode</a:t>
            </a:r>
            <a:r>
              <a:rPr lang="de-DE" sz="1700" dirty="0">
                <a:latin typeface="Courier New" panose="02070309020205020404" pitchFamily="49" charset="0"/>
                <a:cs typeface="Courier New" panose="02070309020205020404" pitchFamily="49" charset="0"/>
              </a:rPr>
              <a:t>  : intcn3;</a:t>
            </a:r>
          </a:p>
          <a:p>
            <a:pPr lvl="1"/>
            <a:r>
              <a:rPr lang="de-DE" sz="1700" dirty="0" err="1">
                <a:latin typeface="Courier New" panose="02070309020205020404" pitchFamily="49" charset="0"/>
                <a:cs typeface="Courier New" panose="02070309020205020404" pitchFamily="49" charset="0"/>
              </a:rPr>
              <a:t>CountryISOCode</a:t>
            </a:r>
            <a:r>
              <a:rPr lang="de-DE" sz="1700" dirty="0">
                <a:latin typeface="Courier New" panose="02070309020205020404" pitchFamily="49" charset="0"/>
                <a:cs typeface="Courier New" panose="02070309020205020404" pitchFamily="49" charset="0"/>
              </a:rPr>
              <a:t>            : </a:t>
            </a:r>
            <a:r>
              <a:rPr lang="de-DE" sz="1700" dirty="0" err="1">
                <a:latin typeface="Courier New" panose="02070309020205020404" pitchFamily="49" charset="0"/>
                <a:cs typeface="Courier New" panose="02070309020205020404" pitchFamily="49" charset="0"/>
              </a:rPr>
              <a:t>intca</a:t>
            </a:r>
            <a:r>
              <a:rPr lang="de-DE" sz="1700" dirty="0">
                <a:latin typeface="Courier New" panose="02070309020205020404" pitchFamily="49" charset="0"/>
                <a:cs typeface="Courier New" panose="02070309020205020404" pitchFamily="49" charset="0"/>
              </a:rPr>
              <a:t>;</a:t>
            </a:r>
          </a:p>
          <a:p>
            <a:pPr lvl="1"/>
            <a:r>
              <a:rPr lang="de-DE" sz="1700" dirty="0" err="1">
                <a:latin typeface="Courier New" panose="02070309020205020404" pitchFamily="49" charset="0"/>
                <a:cs typeface="Courier New" panose="02070309020205020404" pitchFamily="49" charset="0"/>
              </a:rPr>
              <a:t>CountryCurrency</a:t>
            </a:r>
            <a:r>
              <a:rPr lang="de-DE" sz="1700" dirty="0">
                <a:latin typeface="Courier New" panose="02070309020205020404" pitchFamily="49" charset="0"/>
                <a:cs typeface="Courier New" panose="02070309020205020404" pitchFamily="49" charset="0"/>
              </a:rPr>
              <a:t>           : waers_005;</a:t>
            </a:r>
          </a:p>
          <a:p>
            <a:pPr lvl="1"/>
            <a:r>
              <a:rPr lang="de-DE" sz="1700" dirty="0" err="1">
                <a:latin typeface="Courier New" panose="02070309020205020404" pitchFamily="49" charset="0"/>
                <a:cs typeface="Courier New" panose="02070309020205020404" pitchFamily="49" charset="0"/>
              </a:rPr>
              <a:t>IndexBasedCurrency</a:t>
            </a:r>
            <a:r>
              <a:rPr lang="de-DE" sz="1700" dirty="0">
                <a:latin typeface="Courier New" panose="02070309020205020404" pitchFamily="49" charset="0"/>
                <a:cs typeface="Courier New" panose="02070309020205020404" pitchFamily="49" charset="0"/>
              </a:rPr>
              <a:t>        : </a:t>
            </a:r>
            <a:r>
              <a:rPr lang="de-DE" sz="1700" dirty="0" err="1">
                <a:latin typeface="Courier New" panose="02070309020205020404" pitchFamily="49" charset="0"/>
                <a:cs typeface="Courier New" panose="02070309020205020404" pitchFamily="49" charset="0"/>
              </a:rPr>
              <a:t>curin</a:t>
            </a:r>
            <a:r>
              <a:rPr lang="de-DE" sz="1700" dirty="0">
                <a:latin typeface="Courier New" panose="02070309020205020404" pitchFamily="49" charset="0"/>
                <a:cs typeface="Courier New" panose="02070309020205020404" pitchFamily="49" charset="0"/>
              </a:rPr>
              <a:t>;</a:t>
            </a:r>
          </a:p>
          <a:p>
            <a:pPr lvl="1"/>
            <a:r>
              <a:rPr lang="de-DE" sz="1700" dirty="0" err="1">
                <a:latin typeface="Courier New" panose="02070309020205020404" pitchFamily="49" charset="0"/>
                <a:cs typeface="Courier New" panose="02070309020205020404" pitchFamily="49" charset="0"/>
              </a:rPr>
              <a:t>HardCurrency</a:t>
            </a:r>
            <a:r>
              <a:rPr lang="de-DE" sz="1700" dirty="0">
                <a:latin typeface="Courier New" panose="02070309020205020404" pitchFamily="49" charset="0"/>
                <a:cs typeface="Courier New" panose="02070309020205020404" pitchFamily="49" charset="0"/>
              </a:rPr>
              <a:t>              : </a:t>
            </a:r>
            <a:r>
              <a:rPr lang="de-DE" sz="1700" dirty="0" err="1">
                <a:latin typeface="Courier New" panose="02070309020205020404" pitchFamily="49" charset="0"/>
                <a:cs typeface="Courier New" panose="02070309020205020404" pitchFamily="49" charset="0"/>
              </a:rPr>
              <a:t>curha</a:t>
            </a:r>
            <a:r>
              <a:rPr lang="de-DE" sz="1700" dirty="0">
                <a:latin typeface="Courier New" panose="02070309020205020404" pitchFamily="49" charset="0"/>
                <a:cs typeface="Courier New" panose="02070309020205020404" pitchFamily="49" charset="0"/>
              </a:rPr>
              <a:t>;</a:t>
            </a:r>
          </a:p>
          <a:p>
            <a:pPr lvl="1"/>
            <a:r>
              <a:rPr lang="de-DE" sz="1700" dirty="0" err="1">
                <a:latin typeface="Courier New" panose="02070309020205020404" pitchFamily="49" charset="0"/>
                <a:cs typeface="Courier New" panose="02070309020205020404" pitchFamily="49" charset="0"/>
              </a:rPr>
              <a:t>TaxCalculationProcedure</a:t>
            </a:r>
            <a:r>
              <a:rPr lang="de-DE" sz="1700" dirty="0">
                <a:latin typeface="Courier New" panose="02070309020205020404" pitchFamily="49" charset="0"/>
                <a:cs typeface="Courier New" panose="02070309020205020404" pitchFamily="49" charset="0"/>
              </a:rPr>
              <a:t>   : </a:t>
            </a:r>
            <a:r>
              <a:rPr lang="de-DE" sz="1700" dirty="0" err="1">
                <a:latin typeface="Courier New" panose="02070309020205020404" pitchFamily="49" charset="0"/>
                <a:cs typeface="Courier New" panose="02070309020205020404" pitchFamily="49" charset="0"/>
              </a:rPr>
              <a:t>kalsm_d</a:t>
            </a:r>
            <a:r>
              <a:rPr lang="de-DE" sz="1700" dirty="0">
                <a:latin typeface="Courier New" panose="02070309020205020404" pitchFamily="49" charset="0"/>
                <a:cs typeface="Courier New" panose="02070309020205020404" pitchFamily="49" charset="0"/>
              </a:rPr>
              <a:t>;</a:t>
            </a:r>
          </a:p>
          <a:p>
            <a:endParaRPr lang="de-DE" sz="1700" dirty="0"/>
          </a:p>
        </p:txBody>
      </p:sp>
    </p:spTree>
    <p:extLst>
      <p:ext uri="{BB962C8B-B14F-4D97-AF65-F5344CB8AC3E}">
        <p14:creationId xmlns:p14="http://schemas.microsoft.com/office/powerpoint/2010/main" val="33204862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7200E04-3900-F141-C189-A0464BA45B69}"/>
              </a:ext>
            </a:extLst>
          </p:cNvPr>
          <p:cNvSpPr>
            <a:spLocks noGrp="1"/>
          </p:cNvSpPr>
          <p:nvPr>
            <p:ph type="title"/>
          </p:nvPr>
        </p:nvSpPr>
        <p:spPr>
          <a:xfrm>
            <a:off x="841248" y="548640"/>
            <a:ext cx="3600860" cy="5431536"/>
          </a:xfrm>
        </p:spPr>
        <p:txBody>
          <a:bodyPr>
            <a:normAutofit/>
          </a:bodyPr>
          <a:lstStyle/>
          <a:p>
            <a:r>
              <a:rPr lang="de-DE" sz="5400" dirty="0"/>
              <a:t>Hands 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61CC5E14-3C72-408C-40D6-2AFA84FF3806}"/>
              </a:ext>
            </a:extLst>
          </p:cNvPr>
          <p:cNvSpPr>
            <a:spLocks noGrp="1"/>
          </p:cNvSpPr>
          <p:nvPr>
            <p:ph idx="1"/>
          </p:nvPr>
        </p:nvSpPr>
        <p:spPr>
          <a:xfrm>
            <a:off x="5126418" y="552091"/>
            <a:ext cx="6224335" cy="5431536"/>
          </a:xfrm>
        </p:spPr>
        <p:txBody>
          <a:bodyPr anchor="ctr">
            <a:normAutofit/>
          </a:bodyPr>
          <a:lstStyle/>
          <a:p>
            <a:pPr marL="457200" indent="-457200">
              <a:buAutoNum type="arabicPeriod"/>
            </a:pPr>
            <a:r>
              <a:rPr lang="de-DE" sz="2200" dirty="0"/>
              <a:t>Implementiere eine AMDP Klasse</a:t>
            </a:r>
          </a:p>
          <a:p>
            <a:pPr marL="457200" indent="-457200">
              <a:buAutoNum type="arabicPeriod"/>
            </a:pPr>
            <a:r>
              <a:rPr lang="de-DE" sz="2200" dirty="0"/>
              <a:t>Nutze ZCL_TABLE_FUNCTION_COUNTRY als Vorlage</a:t>
            </a:r>
          </a:p>
        </p:txBody>
      </p:sp>
    </p:spTree>
    <p:extLst>
      <p:ext uri="{BB962C8B-B14F-4D97-AF65-F5344CB8AC3E}">
        <p14:creationId xmlns:p14="http://schemas.microsoft.com/office/powerpoint/2010/main" val="32324045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el 3">
            <a:extLst>
              <a:ext uri="{FF2B5EF4-FFF2-40B4-BE49-F238E27FC236}">
                <a16:creationId xmlns:a16="http://schemas.microsoft.com/office/drawing/2014/main" id="{A96791AE-81F8-609C-3DA7-F74D05769245}"/>
              </a:ext>
            </a:extLst>
          </p:cNvPr>
          <p:cNvSpPr>
            <a:spLocks noGrp="1"/>
          </p:cNvSpPr>
          <p:nvPr>
            <p:ph type="title"/>
          </p:nvPr>
        </p:nvSpPr>
        <p:spPr>
          <a:xfrm>
            <a:off x="841248" y="548640"/>
            <a:ext cx="3600860" cy="5431536"/>
          </a:xfrm>
        </p:spPr>
        <p:txBody>
          <a:bodyPr>
            <a:normAutofit/>
          </a:bodyPr>
          <a:lstStyle/>
          <a:p>
            <a:r>
              <a:rPr lang="de-DE" sz="5400"/>
              <a:t>Hands On</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nhaltsplatzhalter 4">
            <a:extLst>
              <a:ext uri="{FF2B5EF4-FFF2-40B4-BE49-F238E27FC236}">
                <a16:creationId xmlns:a16="http://schemas.microsoft.com/office/drawing/2014/main" id="{6BD70D65-16EA-DAD7-2BBC-8E61DFE5D90E}"/>
              </a:ext>
            </a:extLst>
          </p:cNvPr>
          <p:cNvSpPr>
            <a:spLocks noGrp="1"/>
          </p:cNvSpPr>
          <p:nvPr>
            <p:ph idx="1"/>
          </p:nvPr>
        </p:nvSpPr>
        <p:spPr>
          <a:xfrm>
            <a:off x="5126418" y="552091"/>
            <a:ext cx="6224335" cy="5431536"/>
          </a:xfrm>
        </p:spPr>
        <p:txBody>
          <a:bodyPr anchor="ctr">
            <a:normAutofit/>
          </a:bodyPr>
          <a:lstStyle/>
          <a:p>
            <a:pPr marL="457200" indent="-457200">
              <a:buAutoNum type="arabicPeriod"/>
            </a:pPr>
            <a:r>
              <a:rPr lang="de-DE" sz="2200" dirty="0"/>
              <a:t>Erstelle eine View Entity als Select auf die von dir erstellte Table </a:t>
            </a:r>
            <a:r>
              <a:rPr lang="de-DE" sz="2200" dirty="0" err="1"/>
              <a:t>Function</a:t>
            </a:r>
            <a:r>
              <a:rPr lang="de-DE" sz="2200" dirty="0"/>
              <a:t>. Vergiss nicht den Parameter.</a:t>
            </a:r>
          </a:p>
          <a:p>
            <a:pPr marL="457200" indent="-457200">
              <a:buAutoNum type="arabicPeriod"/>
            </a:pPr>
            <a:endParaRPr lang="de-DE" sz="2200" dirty="0"/>
          </a:p>
        </p:txBody>
      </p:sp>
    </p:spTree>
    <p:extLst>
      <p:ext uri="{BB962C8B-B14F-4D97-AF65-F5344CB8AC3E}">
        <p14:creationId xmlns:p14="http://schemas.microsoft.com/office/powerpoint/2010/main" val="11120680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265CB71-8693-7263-E0ED-0152095AB247}"/>
              </a:ext>
            </a:extLst>
          </p:cNvPr>
          <p:cNvSpPr>
            <a:spLocks noGrp="1"/>
          </p:cNvSpPr>
          <p:nvPr>
            <p:ph type="title"/>
          </p:nvPr>
        </p:nvSpPr>
        <p:spPr>
          <a:xfrm>
            <a:off x="841248" y="548640"/>
            <a:ext cx="3600860" cy="5431536"/>
          </a:xfrm>
        </p:spPr>
        <p:txBody>
          <a:bodyPr>
            <a:normAutofit/>
          </a:bodyPr>
          <a:lstStyle/>
          <a:p>
            <a:r>
              <a:rPr lang="de-DE" sz="5400"/>
              <a:t>Hands 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FB6F24EB-0714-0009-9E9A-CD4F0B2D6E19}"/>
              </a:ext>
            </a:extLst>
          </p:cNvPr>
          <p:cNvSpPr>
            <a:spLocks noGrp="1"/>
          </p:cNvSpPr>
          <p:nvPr>
            <p:ph idx="1"/>
          </p:nvPr>
        </p:nvSpPr>
        <p:spPr>
          <a:xfrm>
            <a:off x="5126418" y="552091"/>
            <a:ext cx="6224335" cy="5431536"/>
          </a:xfrm>
        </p:spPr>
        <p:txBody>
          <a:bodyPr anchor="ctr">
            <a:normAutofit/>
          </a:bodyPr>
          <a:lstStyle/>
          <a:p>
            <a:pPr marL="457200" indent="-457200">
              <a:buAutoNum type="arabicPeriod"/>
            </a:pPr>
            <a:r>
              <a:rPr lang="de-DE" sz="2200" dirty="0"/>
              <a:t>Nutze einen weiteren oder einen anderen Übergabeparameter.</a:t>
            </a:r>
          </a:p>
          <a:p>
            <a:pPr marL="457200" indent="-457200">
              <a:buAutoNum type="arabicPeriod"/>
            </a:pPr>
            <a:endParaRPr lang="de-DE" sz="2200" dirty="0"/>
          </a:p>
        </p:txBody>
      </p:sp>
    </p:spTree>
    <p:extLst>
      <p:ext uri="{BB962C8B-B14F-4D97-AF65-F5344CB8AC3E}">
        <p14:creationId xmlns:p14="http://schemas.microsoft.com/office/powerpoint/2010/main" val="1013736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D342AA7-64A2-B1DA-384E-F71F0883806D}"/>
              </a:ext>
            </a:extLst>
          </p:cNvPr>
          <p:cNvSpPr>
            <a:spLocks noGrp="1"/>
          </p:cNvSpPr>
          <p:nvPr>
            <p:ph type="title"/>
          </p:nvPr>
        </p:nvSpPr>
        <p:spPr>
          <a:xfrm>
            <a:off x="841248" y="548640"/>
            <a:ext cx="3600860" cy="5431536"/>
          </a:xfrm>
        </p:spPr>
        <p:txBody>
          <a:bodyPr>
            <a:normAutofit/>
          </a:bodyPr>
          <a:lstStyle/>
          <a:p>
            <a:r>
              <a:rPr lang="de-DE" sz="5400"/>
              <a:t>Hands 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D9C0B571-8167-DF3D-FA91-13CEB1E1D4B4}"/>
              </a:ext>
            </a:extLst>
          </p:cNvPr>
          <p:cNvSpPr>
            <a:spLocks noGrp="1"/>
          </p:cNvSpPr>
          <p:nvPr>
            <p:ph idx="1"/>
          </p:nvPr>
        </p:nvSpPr>
        <p:spPr>
          <a:xfrm>
            <a:off x="5126418" y="552091"/>
            <a:ext cx="6224335" cy="5431536"/>
          </a:xfrm>
        </p:spPr>
        <p:txBody>
          <a:bodyPr anchor="ctr">
            <a:normAutofit/>
          </a:bodyPr>
          <a:lstStyle/>
          <a:p>
            <a:r>
              <a:rPr lang="de-DE" sz="2200"/>
              <a:t>Füge folgende Assoziationen in deiner Entity View hinzu:</a:t>
            </a:r>
          </a:p>
          <a:p>
            <a:pPr lvl="1"/>
            <a:r>
              <a:rPr lang="de-DE" sz="2200"/>
              <a:t>0..* für I_CountryText </a:t>
            </a:r>
          </a:p>
          <a:p>
            <a:pPr lvl="1"/>
            <a:r>
              <a:rPr lang="de-DE" sz="2200"/>
              <a:t>0..1 für I_Currency</a:t>
            </a:r>
          </a:p>
          <a:p>
            <a:pPr lvl="1"/>
            <a:endParaRPr lang="de-DE" sz="2200"/>
          </a:p>
          <a:p>
            <a:r>
              <a:rPr lang="de-DE" sz="2200"/>
              <a:t>Lasse dir den zugehörigen Text anzeigen.</a:t>
            </a:r>
          </a:p>
          <a:p>
            <a:r>
              <a:rPr lang="de-DE" sz="2200"/>
              <a:t>Nutze I_Currency für eine Fremdschlüssel-Assoziation.</a:t>
            </a:r>
          </a:p>
          <a:p>
            <a:pPr lvl="1"/>
            <a:endParaRPr lang="de-DE" sz="2200"/>
          </a:p>
        </p:txBody>
      </p:sp>
    </p:spTree>
    <p:extLst>
      <p:ext uri="{BB962C8B-B14F-4D97-AF65-F5344CB8AC3E}">
        <p14:creationId xmlns:p14="http://schemas.microsoft.com/office/powerpoint/2010/main" val="20740265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643468" y="643467"/>
            <a:ext cx="4620584" cy="4567137"/>
          </a:xfrm>
        </p:spPr>
        <p:txBody>
          <a:bodyPr>
            <a:normAutofit/>
          </a:bodyPr>
          <a:lstStyle/>
          <a:p>
            <a:pPr algn="l"/>
            <a:r>
              <a:rPr lang="de-DE" sz="4400" dirty="0"/>
              <a:t>Konsumieren von CDS Views</a:t>
            </a:r>
          </a:p>
        </p:txBody>
      </p:sp>
      <p:sp>
        <p:nvSpPr>
          <p:cNvPr id="3" name="Untertitel 2">
            <a:extLst>
              <a:ext uri="{FF2B5EF4-FFF2-40B4-BE49-F238E27FC236}">
                <a16:creationId xmlns:a16="http://schemas.microsoft.com/office/drawing/2014/main" id="{B2AC74AD-386B-54E2-7A7C-96B10A166B3F}"/>
              </a:ext>
            </a:extLst>
          </p:cNvPr>
          <p:cNvSpPr>
            <a:spLocks noGrp="1"/>
          </p:cNvSpPr>
          <p:nvPr>
            <p:ph type="subTitle" idx="1"/>
          </p:nvPr>
        </p:nvSpPr>
        <p:spPr>
          <a:xfrm>
            <a:off x="643467" y="5277684"/>
            <a:ext cx="4620584" cy="775494"/>
          </a:xfrm>
        </p:spPr>
        <p:txBody>
          <a:bodyPr>
            <a:normAutofit/>
          </a:bodyPr>
          <a:lstStyle/>
          <a:p>
            <a:pPr algn="l"/>
            <a:r>
              <a:rPr lang="de-DE" dirty="0"/>
              <a:t>ALV IDA und OData</a:t>
            </a:r>
          </a:p>
        </p:txBody>
      </p:sp>
      <p:pic>
        <p:nvPicPr>
          <p:cNvPr id="115" name="Picture 4">
            <a:extLst>
              <a:ext uri="{FF2B5EF4-FFF2-40B4-BE49-F238E27FC236}">
                <a16:creationId xmlns:a16="http://schemas.microsoft.com/office/drawing/2014/main" id="{3D82A014-FE84-D8E4-DD05-A62EF20C7388}"/>
              </a:ext>
            </a:extLst>
          </p:cNvPr>
          <p:cNvPicPr>
            <a:picLocks noChangeAspect="1"/>
          </p:cNvPicPr>
          <p:nvPr/>
        </p:nvPicPr>
        <p:blipFill rotWithShape="1">
          <a:blip r:embed="rId3"/>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0175581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E673D1B-D5F6-9189-C92A-6B3DF726EF3A}"/>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Hands On</a:t>
            </a:r>
          </a:p>
        </p:txBody>
      </p:sp>
      <p:sp>
        <p:nvSpPr>
          <p:cNvPr id="17" name="Inhaltsplatzhalter 2">
            <a:extLst>
              <a:ext uri="{FF2B5EF4-FFF2-40B4-BE49-F238E27FC236}">
                <a16:creationId xmlns:a16="http://schemas.microsoft.com/office/drawing/2014/main" id="{062A5E19-B639-CF3A-D495-61F20D948D3A}"/>
              </a:ext>
            </a:extLst>
          </p:cNvPr>
          <p:cNvSpPr>
            <a:spLocks noGrp="1"/>
          </p:cNvSpPr>
          <p:nvPr>
            <p:ph idx="1"/>
          </p:nvPr>
        </p:nvSpPr>
        <p:spPr>
          <a:xfrm>
            <a:off x="838199" y="4983276"/>
            <a:ext cx="10512552" cy="1126680"/>
          </a:xfrm>
        </p:spPr>
        <p:txBody>
          <a:bodyPr vert="horz" lIns="91440" tIns="45720" rIns="91440" bIns="45720" rtlCol="0">
            <a:normAutofit/>
          </a:bodyPr>
          <a:lstStyle/>
          <a:p>
            <a:pPr marL="0" indent="0">
              <a:buNone/>
            </a:pPr>
            <a:r>
              <a:rPr lang="en-US" sz="2400" kern="1200" dirty="0">
                <a:solidFill>
                  <a:schemeClr val="tx1"/>
                </a:solidFill>
                <a:latin typeface="+mn-lt"/>
                <a:ea typeface="+mn-ea"/>
                <a:cs typeface="+mn-cs"/>
              </a:rPr>
              <a:t>ALV IDA (</a:t>
            </a:r>
            <a:r>
              <a:rPr lang="en-US" sz="2400" kern="1200" dirty="0" err="1">
                <a:solidFill>
                  <a:schemeClr val="tx1"/>
                </a:solidFill>
                <a:latin typeface="+mn-lt"/>
                <a:ea typeface="+mn-ea"/>
                <a:cs typeface="+mn-cs"/>
              </a:rPr>
              <a:t>Demobeispiel</a:t>
            </a:r>
            <a:r>
              <a:rPr lang="en-US" sz="2400" kern="1200">
                <a:solidFill>
                  <a:schemeClr val="tx1"/>
                </a:solidFill>
                <a:latin typeface="+mn-lt"/>
                <a:ea typeface="+mn-ea"/>
                <a:cs typeface="+mn-cs"/>
              </a:rPr>
              <a:t>)</a:t>
            </a:r>
            <a:endParaRPr lang="en-US" sz="2400" kern="1200" dirty="0">
              <a:solidFill>
                <a:schemeClr val="tx1"/>
              </a:solidFill>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err="1">
                <a:ln>
                  <a:noFill/>
                </a:ln>
                <a:solidFill>
                  <a:prstClr val="black">
                    <a:tint val="82000"/>
                  </a:prstClr>
                </a:solidFill>
                <a:effectLst/>
                <a:uLnTx/>
                <a:uFillTx/>
                <a:latin typeface="Aptos" panose="02110004020202020204"/>
                <a:ea typeface="+mn-ea"/>
                <a:cs typeface="+mn-cs"/>
              </a:rPr>
              <a:t>Musterlösung</a:t>
            </a:r>
            <a:r>
              <a:rPr kumimoji="0" lang="en-US" sz="1400" b="0" i="0" u="none" strike="noStrike" kern="1200" cap="none" spc="0" normalizeH="0" baseline="0" noProof="0" dirty="0">
                <a:ln>
                  <a:noFill/>
                </a:ln>
                <a:solidFill>
                  <a:prstClr val="black">
                    <a:tint val="82000"/>
                  </a:prstClr>
                </a:solidFill>
                <a:effectLst/>
                <a:uLnTx/>
                <a:uFillTx/>
                <a:latin typeface="Aptos" panose="02110004020202020204"/>
                <a:ea typeface="+mn-ea"/>
                <a:cs typeface="+mn-cs"/>
              </a:rPr>
              <a:t> </a:t>
            </a:r>
            <a:r>
              <a:rPr kumimoji="0" lang="en-US" sz="1400" b="0" i="0" u="none" strike="noStrike" kern="1200" cap="none" spc="0" normalizeH="0" baseline="0" noProof="0" dirty="0" err="1">
                <a:ln>
                  <a:noFill/>
                </a:ln>
                <a:solidFill>
                  <a:prstClr val="black">
                    <a:tint val="82000"/>
                  </a:prstClr>
                </a:solidFill>
                <a:effectLst/>
                <a:uLnTx/>
                <a:uFillTx/>
                <a:latin typeface="Aptos" panose="02110004020202020204"/>
                <a:ea typeface="+mn-ea"/>
                <a:cs typeface="+mn-cs"/>
              </a:rPr>
              <a:t>im</a:t>
            </a:r>
            <a:r>
              <a:rPr kumimoji="0" lang="en-US" sz="1400" b="0" i="0" u="none" strike="noStrike" kern="1200" cap="none" spc="0" normalizeH="0" baseline="0" noProof="0" dirty="0">
                <a:ln>
                  <a:noFill/>
                </a:ln>
                <a:solidFill>
                  <a:prstClr val="black">
                    <a:tint val="82000"/>
                  </a:prstClr>
                </a:solidFill>
                <a:effectLst/>
                <a:uLnTx/>
                <a:uFillTx/>
                <a:latin typeface="Aptos" panose="02110004020202020204"/>
                <a:ea typeface="+mn-ea"/>
                <a:cs typeface="+mn-cs"/>
              </a:rPr>
              <a:t> GIT </a:t>
            </a:r>
            <a:r>
              <a:rPr kumimoji="0" lang="en-US" sz="1400" b="0" i="0" u="none" strike="noStrike" kern="1200" cap="none" spc="0" normalizeH="0" baseline="0" noProof="0" dirty="0" err="1">
                <a:ln>
                  <a:noFill/>
                </a:ln>
                <a:solidFill>
                  <a:prstClr val="black">
                    <a:tint val="82000"/>
                  </a:prstClr>
                </a:solidFill>
                <a:effectLst/>
                <a:uLnTx/>
                <a:uFillTx/>
                <a:latin typeface="Aptos" panose="02110004020202020204"/>
                <a:ea typeface="+mn-ea"/>
                <a:cs typeface="+mn-cs"/>
              </a:rPr>
              <a:t>unter</a:t>
            </a:r>
            <a:r>
              <a:rPr kumimoji="0" lang="en-US" sz="1400" b="0" i="0" u="none" strike="noStrike" kern="1200" cap="none" spc="0" normalizeH="0" baseline="0" noProof="0" dirty="0">
                <a:ln>
                  <a:noFill/>
                </a:ln>
                <a:solidFill>
                  <a:prstClr val="black">
                    <a:tint val="82000"/>
                  </a:prstClr>
                </a:solidFill>
                <a:effectLst/>
                <a:uLnTx/>
                <a:uFillTx/>
                <a:latin typeface="Aptos" panose="02110004020202020204"/>
                <a:ea typeface="+mn-ea"/>
                <a:cs typeface="+mn-cs"/>
              </a:rPr>
              <a:t> </a:t>
            </a:r>
            <a:r>
              <a:rPr kumimoji="0" lang="en-US" sz="1400" b="0" i="0" u="none" strike="noStrike" kern="1200" cap="none" spc="0" normalizeH="0" baseline="0" noProof="0" dirty="0">
                <a:ln>
                  <a:noFill/>
                </a:ln>
                <a:solidFill>
                  <a:prstClr val="black">
                    <a:tint val="82000"/>
                  </a:prstClr>
                </a:solidFill>
                <a:effectLst/>
                <a:uLnTx/>
                <a:uFillTx/>
                <a:latin typeface="Aptos" panose="02110004020202020204"/>
                <a:ea typeface="+mn-ea"/>
                <a:cs typeface="+mn-cs"/>
                <a:hlinkClick r:id="rId3">
                  <a:extLst>
                    <a:ext uri="{A12FA001-AC4F-418D-AE19-62706E023703}">
                      <ahyp:hlinkClr xmlns:ahyp="http://schemas.microsoft.com/office/drawing/2018/hyperlinkcolor" val="tx"/>
                    </a:ext>
                  </a:extLst>
                </a:hlinkClick>
              </a:rPr>
              <a:t>Schulung</a:t>
            </a:r>
            <a:endParaRPr kumimoji="0" lang="en-US" sz="24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indent="0">
              <a:buNone/>
            </a:pPr>
            <a:endParaRPr lang="en-US" sz="2400" kern="1200" dirty="0">
              <a:solidFill>
                <a:schemeClr val="tx1"/>
              </a:solidFill>
              <a:latin typeface="+mn-lt"/>
              <a:ea typeface="+mn-ea"/>
              <a:cs typeface="+mn-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0655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03F4134-20AE-1F72-11CF-0FD87982583D}"/>
              </a:ext>
            </a:extLst>
          </p:cNvPr>
          <p:cNvSpPr>
            <a:spLocks noGrp="1"/>
          </p:cNvSpPr>
          <p:nvPr>
            <p:ph type="title"/>
          </p:nvPr>
        </p:nvSpPr>
        <p:spPr>
          <a:xfrm>
            <a:off x="5297762" y="329184"/>
            <a:ext cx="6251110" cy="1783080"/>
          </a:xfrm>
        </p:spPr>
        <p:txBody>
          <a:bodyPr anchor="b">
            <a:normAutofit/>
          </a:bodyPr>
          <a:lstStyle/>
          <a:p>
            <a:r>
              <a:rPr lang="de-DE" sz="5400"/>
              <a:t>OData</a:t>
            </a:r>
          </a:p>
        </p:txBody>
      </p:sp>
      <p:pic>
        <p:nvPicPr>
          <p:cNvPr id="29" name="Picture 4" descr="Ausrufezeichen vor gelbem Hintergrund">
            <a:extLst>
              <a:ext uri="{FF2B5EF4-FFF2-40B4-BE49-F238E27FC236}">
                <a16:creationId xmlns:a16="http://schemas.microsoft.com/office/drawing/2014/main" id="{420FE617-BA4F-B1E5-0F3C-39441865D264}"/>
              </a:ext>
            </a:extLst>
          </p:cNvPr>
          <p:cNvPicPr>
            <a:picLocks noChangeAspect="1"/>
          </p:cNvPicPr>
          <p:nvPr/>
        </p:nvPicPr>
        <p:blipFill rotWithShape="1">
          <a:blip r:embed="rId3"/>
          <a:srcRect l="30992" r="18075"/>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30"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E7ED7895-1E5F-2CD6-F19E-2CB6CCE0AF18}"/>
              </a:ext>
            </a:extLst>
          </p:cNvPr>
          <p:cNvSpPr>
            <a:spLocks noGrp="1"/>
          </p:cNvSpPr>
          <p:nvPr>
            <p:ph idx="1"/>
          </p:nvPr>
        </p:nvSpPr>
        <p:spPr>
          <a:xfrm>
            <a:off x="5297762" y="2706624"/>
            <a:ext cx="6251110" cy="3483864"/>
          </a:xfrm>
        </p:spPr>
        <p:txBody>
          <a:bodyPr>
            <a:normAutofit lnSpcReduction="10000"/>
          </a:bodyPr>
          <a:lstStyle/>
          <a:p>
            <a:pPr marL="0" indent="0">
              <a:buNone/>
            </a:pPr>
            <a:r>
              <a:rPr lang="de-DE" sz="1900" b="0" i="0" u="none" strike="noStrike" dirty="0">
                <a:effectLst/>
                <a:highlight>
                  <a:srgbClr val="FFFFFF"/>
                </a:highlight>
                <a:latin typeface="Arial" panose="020B0604020202020204" pitchFamily="34" charset="0"/>
              </a:rPr>
              <a:t>Das </a:t>
            </a:r>
            <a:r>
              <a:rPr lang="de-DE" sz="1900" b="1" i="0" u="none" strike="noStrike" dirty="0">
                <a:effectLst/>
                <a:latin typeface="Arial" panose="020B0604020202020204" pitchFamily="34" charset="0"/>
              </a:rPr>
              <a:t>Open Data Protocol</a:t>
            </a:r>
            <a:r>
              <a:rPr lang="de-DE" sz="1900" b="0" i="0" u="none" strike="noStrike" dirty="0">
                <a:effectLst/>
                <a:highlight>
                  <a:srgbClr val="FFFFFF"/>
                </a:highlight>
                <a:latin typeface="Arial" panose="020B0604020202020204" pitchFamily="34" charset="0"/>
              </a:rPr>
              <a:t> (</a:t>
            </a:r>
            <a:r>
              <a:rPr lang="de-DE" sz="1900" b="1" i="0" u="none" strike="noStrike" dirty="0">
                <a:effectLst/>
                <a:latin typeface="Arial" panose="020B0604020202020204" pitchFamily="34" charset="0"/>
              </a:rPr>
              <a:t>OData</a:t>
            </a:r>
            <a:r>
              <a:rPr lang="de-DE" sz="1900" b="0" i="0" u="none" strike="noStrike" dirty="0">
                <a:effectLst/>
                <a:highlight>
                  <a:srgbClr val="FFFFFF"/>
                </a:highlight>
                <a:latin typeface="Arial" panose="020B0604020202020204" pitchFamily="34" charset="0"/>
              </a:rPr>
              <a:t>) ist ein unter dem </a:t>
            </a:r>
            <a:r>
              <a:rPr lang="de-DE" sz="1900" b="0" i="0" u="none" strike="noStrike" dirty="0">
                <a:effectLst/>
                <a:latin typeface="Arial" panose="020B0604020202020204" pitchFamily="34" charset="0"/>
                <a:hlinkClick r:id="rId4" tooltip="Microsoft Open Specification Promise"/>
              </a:rPr>
              <a:t>Open Specification Promise</a:t>
            </a:r>
            <a:r>
              <a:rPr lang="de-DE" sz="1900" b="0" i="0" u="none" strike="noStrike" dirty="0">
                <a:effectLst/>
                <a:highlight>
                  <a:srgbClr val="FFFFFF"/>
                </a:highlight>
                <a:latin typeface="Arial" panose="020B0604020202020204" pitchFamily="34" charset="0"/>
              </a:rPr>
              <a:t> von </a:t>
            </a:r>
            <a:r>
              <a:rPr lang="de-DE" sz="1900" b="0" i="0" u="none" strike="noStrike" dirty="0">
                <a:effectLst/>
                <a:latin typeface="Arial" panose="020B0604020202020204" pitchFamily="34" charset="0"/>
                <a:hlinkClick r:id="rId5" tooltip="Microsoft"/>
              </a:rPr>
              <a:t>Microsoft</a:t>
            </a:r>
            <a:r>
              <a:rPr lang="de-DE" sz="1900" b="0" i="0" u="none" strike="noStrike" dirty="0">
                <a:effectLst/>
                <a:highlight>
                  <a:srgbClr val="FFFFFF"/>
                </a:highlight>
                <a:latin typeface="Arial" panose="020B0604020202020204" pitchFamily="34" charset="0"/>
              </a:rPr>
              <a:t> veröffentlichtes </a:t>
            </a:r>
            <a:r>
              <a:rPr lang="de-DE" sz="1900" b="0" i="0" u="none" strike="noStrike" dirty="0">
                <a:effectLst/>
                <a:latin typeface="Arial" panose="020B0604020202020204" pitchFamily="34" charset="0"/>
                <a:hlinkClick r:id="rId6" tooltip="Hypertext Transfer Protocol"/>
              </a:rPr>
              <a:t>HTTP</a:t>
            </a:r>
            <a:r>
              <a:rPr lang="de-DE" sz="1900" b="0" i="0" u="none" strike="noStrike" dirty="0">
                <a:effectLst/>
                <a:highlight>
                  <a:srgbClr val="FFFFFF"/>
                </a:highlight>
                <a:latin typeface="Arial" panose="020B0604020202020204" pitchFamily="34" charset="0"/>
              </a:rPr>
              <a:t>-basiertes Protokoll für den Datenzugriff zwischen kompatiblen Softwaresystemen, um in diesen </a:t>
            </a:r>
            <a:r>
              <a:rPr lang="de-DE" sz="1900" b="0" i="0" u="none" strike="noStrike" dirty="0">
                <a:effectLst/>
                <a:latin typeface="Arial" panose="020B0604020202020204" pitchFamily="34" charset="0"/>
                <a:hlinkClick r:id="rId7" tooltip="CRUD"/>
              </a:rPr>
              <a:t>CRUD</a:t>
            </a:r>
            <a:r>
              <a:rPr lang="de-DE" sz="1900" b="0" i="0" u="none" strike="noStrike" dirty="0">
                <a:effectLst/>
                <a:highlight>
                  <a:srgbClr val="FFFFFF"/>
                </a:highlight>
                <a:latin typeface="Arial" panose="020B0604020202020204" pitchFamily="34" charset="0"/>
              </a:rPr>
              <a:t>-Operationen zu ermöglichen. Aufbauend auf älteren Protokollen wie </a:t>
            </a:r>
            <a:r>
              <a:rPr lang="de-DE" sz="1900" b="0" i="0" u="none" strike="noStrike" dirty="0">
                <a:effectLst/>
                <a:latin typeface="Arial" panose="020B0604020202020204" pitchFamily="34" charset="0"/>
                <a:hlinkClick r:id="rId8" tooltip="ODBC"/>
              </a:rPr>
              <a:t>ODBC</a:t>
            </a:r>
            <a:r>
              <a:rPr lang="de-DE" sz="1900" b="0" i="0" u="none" strike="noStrike" dirty="0">
                <a:effectLst/>
                <a:highlight>
                  <a:srgbClr val="FFFFFF"/>
                </a:highlight>
                <a:latin typeface="Arial" panose="020B0604020202020204" pitchFamily="34" charset="0"/>
              </a:rPr>
              <a:t> und </a:t>
            </a:r>
            <a:r>
              <a:rPr lang="de-DE" sz="1900" b="0" i="0" u="none" strike="noStrike" dirty="0">
                <a:effectLst/>
                <a:latin typeface="Arial" panose="020B0604020202020204" pitchFamily="34" charset="0"/>
                <a:hlinkClick r:id="rId9" tooltip="JDBC"/>
              </a:rPr>
              <a:t>JDBC</a:t>
            </a:r>
            <a:r>
              <a:rPr lang="de-DE" sz="1900" b="0" i="0" u="none" strike="noStrike" dirty="0">
                <a:effectLst/>
                <a:highlight>
                  <a:srgbClr val="FFFFFF"/>
                </a:highlight>
                <a:latin typeface="Arial" panose="020B0604020202020204" pitchFamily="34" charset="0"/>
              </a:rPr>
              <a:t> kann OData u. a. innerhalb von </a:t>
            </a:r>
            <a:r>
              <a:rPr lang="de-DE" sz="1900" b="0" i="0" u="none" strike="noStrike" dirty="0">
                <a:effectLst/>
                <a:latin typeface="Arial" panose="020B0604020202020204" pitchFamily="34" charset="0"/>
                <a:hlinkClick r:id="rId10" tooltip="Cloud-Computing"/>
              </a:rPr>
              <a:t>Cloud</a:t>
            </a:r>
            <a:r>
              <a:rPr lang="de-DE" sz="1900" b="0" i="0" u="none" strike="noStrike" dirty="0">
                <a:effectLst/>
                <a:highlight>
                  <a:srgbClr val="FFFFFF"/>
                </a:highlight>
                <a:latin typeface="Arial" panose="020B0604020202020204" pitchFamily="34" charset="0"/>
              </a:rPr>
              <a:t>-Diensten </a:t>
            </a:r>
            <a:r>
              <a:rPr lang="de-DE" sz="1900" b="0" i="0" u="none" strike="noStrike" dirty="0">
                <a:effectLst/>
                <a:latin typeface="Arial" panose="020B0604020202020204" pitchFamily="34" charset="0"/>
                <a:hlinkClick r:id="rId11" tooltip="Microsoft Windows Azure"/>
              </a:rPr>
              <a:t>(Azure)</a:t>
            </a:r>
            <a:r>
              <a:rPr lang="de-DE" sz="1900" b="0" i="0" u="none" strike="noStrike" dirty="0">
                <a:effectLst/>
                <a:highlight>
                  <a:srgbClr val="FFFFFF"/>
                </a:highlight>
                <a:latin typeface="Arial" panose="020B0604020202020204" pitchFamily="34" charset="0"/>
              </a:rPr>
              <a:t>, </a:t>
            </a:r>
            <a:r>
              <a:rPr lang="de-DE" sz="1900" b="0" i="0" u="none" strike="noStrike" dirty="0">
                <a:effectLst/>
                <a:latin typeface="Arial" panose="020B0604020202020204" pitchFamily="34" charset="0"/>
                <a:hlinkClick r:id="rId12" tooltip="MySQL"/>
              </a:rPr>
              <a:t>MySQL</a:t>
            </a:r>
            <a:r>
              <a:rPr lang="de-DE" sz="1900" b="0" i="0" u="none" strike="noStrike" dirty="0">
                <a:effectLst/>
                <a:highlight>
                  <a:srgbClr val="FFFFFF"/>
                </a:highlight>
                <a:latin typeface="Arial" panose="020B0604020202020204" pitchFamily="34" charset="0"/>
              </a:rPr>
              <a:t>, </a:t>
            </a:r>
            <a:r>
              <a:rPr lang="de-DE" sz="1900" b="0" i="0" u="none" strike="noStrike" dirty="0">
                <a:effectLst/>
                <a:latin typeface="Arial" panose="020B0604020202020204" pitchFamily="34" charset="0"/>
                <a:hlinkClick r:id="rId13" tooltip="Java (Technik)"/>
              </a:rPr>
              <a:t>Java</a:t>
            </a:r>
            <a:r>
              <a:rPr lang="de-DE" sz="1900" b="0" i="0" u="none" strike="noStrike" dirty="0">
                <a:effectLst/>
                <a:highlight>
                  <a:srgbClr val="FFFFFF"/>
                </a:highlight>
                <a:latin typeface="Arial" panose="020B0604020202020204" pitchFamily="34" charset="0"/>
              </a:rPr>
              <a:t> und </a:t>
            </a:r>
            <a:r>
              <a:rPr lang="de-DE" sz="1900" b="0" i="0" u="none" strike="noStrike" dirty="0">
                <a:effectLst/>
                <a:latin typeface="Arial" panose="020B0604020202020204" pitchFamily="34" charset="0"/>
                <a:hlinkClick r:id="rId14" tooltip="Ruby on Rails"/>
              </a:rPr>
              <a:t>Rails</a:t>
            </a:r>
            <a:r>
              <a:rPr lang="de-DE" sz="1900" b="0" i="0" u="none" strike="noStrike" dirty="0">
                <a:effectLst/>
                <a:highlight>
                  <a:srgbClr val="FFFFFF"/>
                </a:highlight>
                <a:latin typeface="Arial" panose="020B0604020202020204" pitchFamily="34" charset="0"/>
              </a:rPr>
              <a:t> eingebunden werden und ist in der Lage, in der </a:t>
            </a:r>
            <a:r>
              <a:rPr lang="de-DE" sz="1900" b="0" i="0" u="none" strike="noStrike" dirty="0">
                <a:effectLst/>
                <a:latin typeface="Arial" panose="020B0604020202020204" pitchFamily="34" charset="0"/>
                <a:hlinkClick r:id="rId15" tooltip="Client-Server-Modell"/>
              </a:rPr>
              <a:t>Client-Server-Kommunikation</a:t>
            </a:r>
            <a:r>
              <a:rPr lang="de-DE" sz="1900" b="0" i="0" u="none" strike="noStrike" dirty="0">
                <a:effectLst/>
                <a:highlight>
                  <a:srgbClr val="FFFFFF"/>
                </a:highlight>
                <a:latin typeface="Arial" panose="020B0604020202020204" pitchFamily="34" charset="0"/>
              </a:rPr>
              <a:t> eine einheitliche </a:t>
            </a:r>
            <a:r>
              <a:rPr lang="de-DE" sz="1900" b="0" i="0" u="none" strike="noStrike" dirty="0">
                <a:effectLst/>
                <a:latin typeface="Arial" panose="020B0604020202020204" pitchFamily="34" charset="0"/>
                <a:hlinkClick r:id="rId16" tooltip="Semantik"/>
              </a:rPr>
              <a:t>Semantik</a:t>
            </a:r>
            <a:r>
              <a:rPr lang="de-DE" sz="1900" b="0" i="0" u="none" strike="noStrike" dirty="0">
                <a:effectLst/>
                <a:highlight>
                  <a:srgbClr val="FFFFFF"/>
                </a:highlight>
                <a:latin typeface="Arial" panose="020B0604020202020204" pitchFamily="34" charset="0"/>
              </a:rPr>
              <a:t> für den Datenaustausch zur Verfügung zu stellen. </a:t>
            </a:r>
            <a:br>
              <a:rPr lang="de-DE" sz="1900" b="0" i="0" u="none" strike="noStrike" dirty="0">
                <a:effectLst/>
                <a:highlight>
                  <a:srgbClr val="FFFFFF"/>
                </a:highlight>
                <a:latin typeface="Arial" panose="020B0604020202020204" pitchFamily="34" charset="0"/>
              </a:rPr>
            </a:br>
            <a:br>
              <a:rPr lang="de-DE" sz="1900" b="0" i="0" u="none" strike="noStrike" dirty="0">
                <a:effectLst/>
                <a:highlight>
                  <a:srgbClr val="FFFFFF"/>
                </a:highlight>
                <a:latin typeface="Arial" panose="020B0604020202020204" pitchFamily="34" charset="0"/>
              </a:rPr>
            </a:br>
            <a:r>
              <a:rPr lang="de-DE" sz="2000" baseline="30000" dirty="0">
                <a:highlight>
                  <a:srgbClr val="FFFFFF"/>
                </a:highlight>
                <a:latin typeface="Arial" panose="020B0604020202020204" pitchFamily="34" charset="0"/>
              </a:rPr>
              <a:t>Quelle Wikipedia</a:t>
            </a:r>
            <a:endParaRPr lang="de-DE" sz="2000" dirty="0"/>
          </a:p>
        </p:txBody>
      </p:sp>
    </p:spTree>
    <p:extLst>
      <p:ext uri="{BB962C8B-B14F-4D97-AF65-F5344CB8AC3E}">
        <p14:creationId xmlns:p14="http://schemas.microsoft.com/office/powerpoint/2010/main" val="10098460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6E5FC0C-8FE8-03CE-96E0-FF61BE77F15E}"/>
              </a:ext>
            </a:extLst>
          </p:cNvPr>
          <p:cNvSpPr>
            <a:spLocks noGrp="1"/>
          </p:cNvSpPr>
          <p:nvPr>
            <p:ph type="title"/>
          </p:nvPr>
        </p:nvSpPr>
        <p:spPr>
          <a:xfrm>
            <a:off x="841248" y="548640"/>
            <a:ext cx="3600860" cy="5431536"/>
          </a:xfrm>
        </p:spPr>
        <p:txBody>
          <a:bodyPr>
            <a:normAutofit/>
          </a:bodyPr>
          <a:lstStyle/>
          <a:p>
            <a:r>
              <a:rPr lang="de-DE" sz="5400"/>
              <a:t>Hands 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0F1A7718-FC44-75BB-219D-527328D4FD36}"/>
              </a:ext>
            </a:extLst>
          </p:cNvPr>
          <p:cNvSpPr>
            <a:spLocks noGrp="1"/>
          </p:cNvSpPr>
          <p:nvPr>
            <p:ph idx="1"/>
          </p:nvPr>
        </p:nvSpPr>
        <p:spPr>
          <a:xfrm>
            <a:off x="5126418" y="552091"/>
            <a:ext cx="6224335" cy="5431536"/>
          </a:xfrm>
        </p:spPr>
        <p:txBody>
          <a:bodyPr anchor="ctr">
            <a:normAutofit/>
          </a:bodyPr>
          <a:lstStyle/>
          <a:p>
            <a:r>
              <a:rPr lang="de-DE" sz="2200" dirty="0"/>
              <a:t>Service Definition und Service Binding anlegen</a:t>
            </a:r>
          </a:p>
          <a:p>
            <a:r>
              <a:rPr lang="de-DE" sz="2200" dirty="0"/>
              <a:t>Implementiere den Quelltext aus dem GIT</a:t>
            </a:r>
          </a:p>
        </p:txBody>
      </p:sp>
    </p:spTree>
    <p:extLst>
      <p:ext uri="{BB962C8B-B14F-4D97-AF65-F5344CB8AC3E}">
        <p14:creationId xmlns:p14="http://schemas.microsoft.com/office/powerpoint/2010/main" val="322612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E6FEC15-1768-E9D4-A1BF-2F2847570BBB}"/>
              </a:ext>
            </a:extLst>
          </p:cNvPr>
          <p:cNvSpPr>
            <a:spLocks noGrp="1"/>
          </p:cNvSpPr>
          <p:nvPr>
            <p:ph type="title"/>
          </p:nvPr>
        </p:nvSpPr>
        <p:spPr>
          <a:xfrm>
            <a:off x="838200" y="365125"/>
            <a:ext cx="10515600" cy="1325563"/>
          </a:xfrm>
        </p:spPr>
        <p:txBody>
          <a:bodyPr>
            <a:normAutofit/>
          </a:bodyPr>
          <a:lstStyle/>
          <a:p>
            <a:r>
              <a:rPr lang="de-DE" sz="5400"/>
              <a:t>Hands On - Gemeinsam</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10A9E1EF-1E05-42DE-6C15-3169EA383596}"/>
              </a:ext>
            </a:extLst>
          </p:cNvPr>
          <p:cNvSpPr>
            <a:spLocks noGrp="1"/>
          </p:cNvSpPr>
          <p:nvPr>
            <p:ph idx="1"/>
          </p:nvPr>
        </p:nvSpPr>
        <p:spPr>
          <a:xfrm>
            <a:off x="838200" y="1929384"/>
            <a:ext cx="10515600" cy="4251960"/>
          </a:xfrm>
        </p:spPr>
        <p:txBody>
          <a:bodyPr>
            <a:normAutofit/>
          </a:bodyPr>
          <a:lstStyle/>
          <a:p>
            <a:pPr marL="457200" indent="-457200">
              <a:buAutoNum type="arabicPeriod"/>
            </a:pPr>
            <a:r>
              <a:rPr lang="de-DE" sz="2200" dirty="0"/>
              <a:t>Erstellen eines einfachen </a:t>
            </a:r>
            <a:r>
              <a:rPr lang="de-DE" sz="2200" dirty="0" err="1"/>
              <a:t>OData</a:t>
            </a:r>
            <a:r>
              <a:rPr lang="de-DE" sz="2200" dirty="0"/>
              <a:t> Services</a:t>
            </a:r>
          </a:p>
          <a:p>
            <a:pPr marL="457200" indent="-457200">
              <a:buAutoNum type="arabicPeriod"/>
            </a:pPr>
            <a:r>
              <a:rPr lang="de-DE" sz="2200" dirty="0"/>
              <a:t>Wichtige Transaktion: /IWFND/V4_Admin</a:t>
            </a:r>
          </a:p>
        </p:txBody>
      </p:sp>
    </p:spTree>
    <p:extLst>
      <p:ext uri="{BB962C8B-B14F-4D97-AF65-F5344CB8AC3E}">
        <p14:creationId xmlns:p14="http://schemas.microsoft.com/office/powerpoint/2010/main" val="3415092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643468" y="643467"/>
            <a:ext cx="4620584" cy="4567137"/>
          </a:xfrm>
        </p:spPr>
        <p:txBody>
          <a:bodyPr>
            <a:normAutofit/>
          </a:bodyPr>
          <a:lstStyle/>
          <a:p>
            <a:pPr algn="l"/>
            <a:r>
              <a:rPr lang="de-DE" sz="4400" dirty="0"/>
              <a:t>CDS Extension</a:t>
            </a:r>
          </a:p>
        </p:txBody>
      </p:sp>
      <p:sp>
        <p:nvSpPr>
          <p:cNvPr id="3" name="Untertitel 2">
            <a:extLst>
              <a:ext uri="{FF2B5EF4-FFF2-40B4-BE49-F238E27FC236}">
                <a16:creationId xmlns:a16="http://schemas.microsoft.com/office/drawing/2014/main" id="{B2AC74AD-386B-54E2-7A7C-96B10A166B3F}"/>
              </a:ext>
            </a:extLst>
          </p:cNvPr>
          <p:cNvSpPr>
            <a:spLocks noGrp="1"/>
          </p:cNvSpPr>
          <p:nvPr>
            <p:ph type="subTitle" idx="1"/>
          </p:nvPr>
        </p:nvSpPr>
        <p:spPr>
          <a:xfrm>
            <a:off x="643467" y="5277684"/>
            <a:ext cx="4620584" cy="775494"/>
          </a:xfrm>
        </p:spPr>
        <p:txBody>
          <a:bodyPr>
            <a:normAutofit/>
          </a:bodyPr>
          <a:lstStyle/>
          <a:p>
            <a:pPr algn="l"/>
            <a:r>
              <a:rPr lang="de-DE" dirty="0"/>
              <a:t>Praktische Übung</a:t>
            </a:r>
          </a:p>
        </p:txBody>
      </p:sp>
      <p:pic>
        <p:nvPicPr>
          <p:cNvPr id="115" name="Picture 4">
            <a:extLst>
              <a:ext uri="{FF2B5EF4-FFF2-40B4-BE49-F238E27FC236}">
                <a16:creationId xmlns:a16="http://schemas.microsoft.com/office/drawing/2014/main" id="{3D82A014-FE84-D8E4-DD05-A62EF20C7388}"/>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6782073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E4C3EDC-C43F-228F-A42F-772DBE468D94}"/>
              </a:ext>
            </a:extLst>
          </p:cNvPr>
          <p:cNvSpPr>
            <a:spLocks noGrp="1"/>
          </p:cNvSpPr>
          <p:nvPr>
            <p:ph type="title"/>
          </p:nvPr>
        </p:nvSpPr>
        <p:spPr>
          <a:xfrm>
            <a:off x="838200" y="365125"/>
            <a:ext cx="10515600" cy="1325563"/>
          </a:xfrm>
        </p:spPr>
        <p:txBody>
          <a:bodyPr>
            <a:normAutofit/>
          </a:bodyPr>
          <a:lstStyle/>
          <a:p>
            <a:r>
              <a:rPr lang="de-DE" sz="5400"/>
              <a:t>Quiz</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42B91DB4-6260-C845-B59F-C031F0C3B4DB}"/>
              </a:ext>
            </a:extLst>
          </p:cNvPr>
          <p:cNvSpPr>
            <a:spLocks noGrp="1"/>
          </p:cNvSpPr>
          <p:nvPr>
            <p:ph idx="1"/>
          </p:nvPr>
        </p:nvSpPr>
        <p:spPr>
          <a:xfrm>
            <a:off x="838200" y="1929384"/>
            <a:ext cx="10515600" cy="4251960"/>
          </a:xfrm>
        </p:spPr>
        <p:txBody>
          <a:bodyPr>
            <a:normAutofit/>
          </a:bodyPr>
          <a:lstStyle/>
          <a:p>
            <a:pPr marL="457200" indent="-457200">
              <a:buAutoNum type="arabicPeriod"/>
            </a:pPr>
            <a:r>
              <a:rPr lang="de-DE" sz="2200" dirty="0"/>
              <a:t>Was muss ich bei verschiedenen Konsumenten bzgl. Annotationen beachten?</a:t>
            </a:r>
          </a:p>
          <a:p>
            <a:pPr marL="457200" indent="-457200">
              <a:buAutoNum type="arabicPeriod"/>
            </a:pPr>
            <a:r>
              <a:rPr lang="de-DE" sz="2200" dirty="0"/>
              <a:t>Wie übersetze ich Texte für Endbenutzer?</a:t>
            </a:r>
          </a:p>
          <a:p>
            <a:pPr marL="457200" indent="-457200">
              <a:buAutoNum type="arabicPeriod"/>
            </a:pPr>
            <a:r>
              <a:rPr lang="de-DE" sz="2200" dirty="0"/>
              <a:t>Welche Objekte benötige ich für AMDP / Tabellenfunktionen?</a:t>
            </a:r>
          </a:p>
          <a:p>
            <a:pPr marL="457200" indent="-457200">
              <a:buAutoNum type="arabicPeriod"/>
            </a:pPr>
            <a:r>
              <a:rPr lang="de-DE" sz="2200" dirty="0"/>
              <a:t>Welche Erweiterungskategorien gibt es?</a:t>
            </a:r>
          </a:p>
          <a:p>
            <a:pPr marL="457200" indent="-457200">
              <a:buAutoNum type="arabicPeriod"/>
            </a:pPr>
            <a:r>
              <a:rPr lang="de-DE" sz="2200" dirty="0"/>
              <a:t>Wie heißt die Transaktion für das FIORI Launchpad?</a:t>
            </a:r>
          </a:p>
          <a:p>
            <a:pPr marL="457200" indent="-457200">
              <a:buAutoNum type="arabicPeriod"/>
            </a:pPr>
            <a:r>
              <a:rPr lang="de-DE" sz="2200" dirty="0"/>
              <a:t>Wie heißt die Transaktion, um in lokalen oder produktiven Systemen einen OData Service zu veröffentlichen?</a:t>
            </a:r>
          </a:p>
          <a:p>
            <a:pPr marL="457200" indent="-457200">
              <a:buAutoNum type="arabicPeriod"/>
            </a:pPr>
            <a:r>
              <a:rPr lang="de-DE" sz="2200" dirty="0"/>
              <a:t>Welche Objekte muss ich für ein OData Service mindestens anlegen?</a:t>
            </a:r>
          </a:p>
          <a:p>
            <a:pPr marL="457200" indent="-457200">
              <a:buAutoNum type="arabicPeriod"/>
            </a:pPr>
            <a:r>
              <a:rPr lang="de-DE" sz="2200" dirty="0"/>
              <a:t>Wie ist der Grundaufbau für Analytical </a:t>
            </a:r>
            <a:r>
              <a:rPr lang="de-DE" sz="2200" dirty="0" err="1"/>
              <a:t>Queries</a:t>
            </a:r>
            <a:r>
              <a:rPr lang="de-DE" sz="2200" dirty="0"/>
              <a:t>?</a:t>
            </a:r>
          </a:p>
          <a:p>
            <a:pPr marL="457200" indent="-457200">
              <a:buAutoNum type="arabicPeriod"/>
            </a:pPr>
            <a:r>
              <a:rPr lang="de-DE" sz="2200" dirty="0"/>
              <a:t>Wie wird die Reihenfolge der Felder in einer Query festgelegt?</a:t>
            </a:r>
          </a:p>
          <a:p>
            <a:endParaRPr lang="de-DE" sz="2200" dirty="0"/>
          </a:p>
          <a:p>
            <a:endParaRPr lang="de-DE" sz="2200" dirty="0"/>
          </a:p>
          <a:p>
            <a:endParaRPr lang="de-DE" sz="2200" dirty="0"/>
          </a:p>
        </p:txBody>
      </p:sp>
    </p:spTree>
    <p:extLst>
      <p:ext uri="{BB962C8B-B14F-4D97-AF65-F5344CB8AC3E}">
        <p14:creationId xmlns:p14="http://schemas.microsoft.com/office/powerpoint/2010/main" val="34657077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0D53942-6DF7-E77B-9D98-2B26A2090167}"/>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dirty="0">
                <a:solidFill>
                  <a:schemeClr val="tx1"/>
                </a:solidFill>
                <a:latin typeface="+mj-lt"/>
                <a:ea typeface="+mj-ea"/>
                <a:cs typeface="+mj-cs"/>
              </a:rPr>
              <a:t>Tag 2 - Workflow</a:t>
            </a:r>
          </a:p>
        </p:txBody>
      </p:sp>
      <p:sp>
        <p:nvSpPr>
          <p:cNvPr id="103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bject 7">
            <a:extLst>
              <a:ext uri="{FF2B5EF4-FFF2-40B4-BE49-F238E27FC236}">
                <a16:creationId xmlns:a16="http://schemas.microsoft.com/office/drawing/2014/main" id="{1D02BA54-E0EA-1825-D5CF-87B7B998CC89}"/>
              </a:ext>
            </a:extLst>
          </p:cNvPr>
          <p:cNvSpPr txBox="1"/>
          <p:nvPr/>
        </p:nvSpPr>
        <p:spPr>
          <a:xfrm>
            <a:off x="5664708" y="2306828"/>
            <a:ext cx="1623060" cy="662940"/>
          </a:xfrm>
          <a:prstGeom prst="rect">
            <a:avLst/>
          </a:prstGeom>
        </p:spPr>
        <p:txBody>
          <a:bodyPr vert="horz" wrap="square" lIns="0" tIns="12700" rIns="0" bIns="0" rtlCol="0">
            <a:spAutoFit/>
          </a:bodyPr>
          <a:lstStyle/>
          <a:p>
            <a:pPr marL="12700" marR="739140" indent="97155">
              <a:lnSpc>
                <a:spcPct val="100000"/>
              </a:lnSpc>
              <a:spcBef>
                <a:spcPts val="100"/>
              </a:spcBef>
            </a:pPr>
            <a:r>
              <a:rPr sz="1200" spc="-10" dirty="0">
                <a:solidFill>
                  <a:srgbClr val="EFAB00"/>
                </a:solidFill>
                <a:latin typeface="Arial"/>
                <a:cs typeface="Arial"/>
              </a:rPr>
              <a:t>SERVICE DEFINITION</a:t>
            </a:r>
            <a:endParaRPr sz="1200" dirty="0">
              <a:latin typeface="Arial"/>
              <a:cs typeface="Arial"/>
            </a:endParaRPr>
          </a:p>
          <a:p>
            <a:pPr marL="569595">
              <a:lnSpc>
                <a:spcPct val="100000"/>
              </a:lnSpc>
              <a:spcBef>
                <a:spcPts val="815"/>
              </a:spcBef>
            </a:pPr>
            <a:r>
              <a:rPr sz="1100" dirty="0">
                <a:solidFill>
                  <a:srgbClr val="E25400"/>
                </a:solidFill>
                <a:latin typeface="Arial"/>
                <a:cs typeface="Arial"/>
              </a:rPr>
              <a:t>DEFINE</a:t>
            </a:r>
            <a:r>
              <a:rPr sz="1100" spc="-30" dirty="0">
                <a:solidFill>
                  <a:srgbClr val="E25400"/>
                </a:solidFill>
                <a:latin typeface="Arial"/>
                <a:cs typeface="Arial"/>
              </a:rPr>
              <a:t> </a:t>
            </a:r>
            <a:r>
              <a:rPr sz="1100" spc="-10" dirty="0">
                <a:solidFill>
                  <a:srgbClr val="E25400"/>
                </a:solidFill>
                <a:latin typeface="Arial"/>
                <a:cs typeface="Arial"/>
              </a:rPr>
              <a:t>SCOPE</a:t>
            </a:r>
            <a:endParaRPr sz="1100" dirty="0">
              <a:latin typeface="Arial"/>
              <a:cs typeface="Arial"/>
            </a:endParaRPr>
          </a:p>
        </p:txBody>
      </p:sp>
      <p:grpSp>
        <p:nvGrpSpPr>
          <p:cNvPr id="6" name="object 8">
            <a:extLst>
              <a:ext uri="{FF2B5EF4-FFF2-40B4-BE49-F238E27FC236}">
                <a16:creationId xmlns:a16="http://schemas.microsoft.com/office/drawing/2014/main" id="{6E2B69AB-BC40-EA3F-A1B7-A6874D15A352}"/>
              </a:ext>
            </a:extLst>
          </p:cNvPr>
          <p:cNvGrpSpPr/>
          <p:nvPr/>
        </p:nvGrpSpPr>
        <p:grpSpPr>
          <a:xfrm>
            <a:off x="5519928" y="499109"/>
            <a:ext cx="1186815" cy="1902460"/>
            <a:chOff x="5519928" y="499109"/>
            <a:chExt cx="1186815" cy="1902460"/>
          </a:xfrm>
        </p:grpSpPr>
        <p:pic>
          <p:nvPicPr>
            <p:cNvPr id="7" name="object 9">
              <a:extLst>
                <a:ext uri="{FF2B5EF4-FFF2-40B4-BE49-F238E27FC236}">
                  <a16:creationId xmlns:a16="http://schemas.microsoft.com/office/drawing/2014/main" id="{95BA5592-5B22-CCDC-EA20-96F8407A991D}"/>
                </a:ext>
              </a:extLst>
            </p:cNvPr>
            <p:cNvPicPr/>
            <p:nvPr/>
          </p:nvPicPr>
          <p:blipFill>
            <a:blip r:embed="rId3" cstate="print"/>
            <a:stretch>
              <a:fillRect/>
            </a:stretch>
          </p:blipFill>
          <p:spPr>
            <a:xfrm>
              <a:off x="5794248" y="1737359"/>
              <a:ext cx="627888" cy="663701"/>
            </a:xfrm>
            <a:prstGeom prst="rect">
              <a:avLst/>
            </a:prstGeom>
          </p:spPr>
        </p:pic>
        <p:sp>
          <p:nvSpPr>
            <p:cNvPr id="8" name="object 10">
              <a:extLst>
                <a:ext uri="{FF2B5EF4-FFF2-40B4-BE49-F238E27FC236}">
                  <a16:creationId xmlns:a16="http://schemas.microsoft.com/office/drawing/2014/main" id="{611602B8-4754-438E-93D0-AEA749114B13}"/>
                </a:ext>
              </a:extLst>
            </p:cNvPr>
            <p:cNvSpPr/>
            <p:nvPr/>
          </p:nvSpPr>
          <p:spPr>
            <a:xfrm>
              <a:off x="5529453" y="508634"/>
              <a:ext cx="1167765" cy="879475"/>
            </a:xfrm>
            <a:custGeom>
              <a:avLst/>
              <a:gdLst/>
              <a:ahLst/>
              <a:cxnLst/>
              <a:rect l="l" t="t" r="r" b="b"/>
              <a:pathLst>
                <a:path w="1167765" h="879475">
                  <a:moveTo>
                    <a:pt x="0" y="58927"/>
                  </a:moveTo>
                  <a:lnTo>
                    <a:pt x="4635" y="36004"/>
                  </a:lnTo>
                  <a:lnTo>
                    <a:pt x="17272" y="17271"/>
                  </a:lnTo>
                  <a:lnTo>
                    <a:pt x="36004" y="4635"/>
                  </a:lnTo>
                  <a:lnTo>
                    <a:pt x="58927" y="0"/>
                  </a:lnTo>
                  <a:lnTo>
                    <a:pt x="1108455" y="0"/>
                  </a:lnTo>
                  <a:lnTo>
                    <a:pt x="1131379" y="4635"/>
                  </a:lnTo>
                  <a:lnTo>
                    <a:pt x="1150112" y="17272"/>
                  </a:lnTo>
                  <a:lnTo>
                    <a:pt x="1162748" y="36004"/>
                  </a:lnTo>
                  <a:lnTo>
                    <a:pt x="1167383" y="58927"/>
                  </a:lnTo>
                  <a:lnTo>
                    <a:pt x="1167383" y="820419"/>
                  </a:lnTo>
                  <a:lnTo>
                    <a:pt x="1162748" y="843343"/>
                  </a:lnTo>
                  <a:lnTo>
                    <a:pt x="1150111" y="862076"/>
                  </a:lnTo>
                  <a:lnTo>
                    <a:pt x="1131379" y="874712"/>
                  </a:lnTo>
                  <a:lnTo>
                    <a:pt x="1108455" y="879348"/>
                  </a:lnTo>
                  <a:lnTo>
                    <a:pt x="58927" y="879348"/>
                  </a:lnTo>
                  <a:lnTo>
                    <a:pt x="36004" y="874712"/>
                  </a:lnTo>
                  <a:lnTo>
                    <a:pt x="17272" y="862076"/>
                  </a:lnTo>
                  <a:lnTo>
                    <a:pt x="4635" y="843343"/>
                  </a:lnTo>
                  <a:lnTo>
                    <a:pt x="0" y="820419"/>
                  </a:lnTo>
                  <a:lnTo>
                    <a:pt x="0" y="58927"/>
                  </a:lnTo>
                  <a:close/>
                </a:path>
              </a:pathLst>
            </a:custGeom>
            <a:ln w="19050">
              <a:solidFill>
                <a:srgbClr val="E25400"/>
              </a:solidFill>
            </a:ln>
          </p:spPr>
          <p:txBody>
            <a:bodyPr wrap="square" lIns="0" tIns="0" rIns="0" bIns="0" rtlCol="0"/>
            <a:lstStyle/>
            <a:p>
              <a:endParaRPr/>
            </a:p>
          </p:txBody>
        </p:sp>
      </p:grpSp>
      <p:sp>
        <p:nvSpPr>
          <p:cNvPr id="9" name="object 11">
            <a:extLst>
              <a:ext uri="{FF2B5EF4-FFF2-40B4-BE49-F238E27FC236}">
                <a16:creationId xmlns:a16="http://schemas.microsoft.com/office/drawing/2014/main" id="{50BCAB53-9C84-9B61-B895-C8BBE573C98D}"/>
              </a:ext>
            </a:extLst>
          </p:cNvPr>
          <p:cNvSpPr txBox="1"/>
          <p:nvPr/>
        </p:nvSpPr>
        <p:spPr>
          <a:xfrm>
            <a:off x="6222238" y="1503933"/>
            <a:ext cx="2516505" cy="193040"/>
          </a:xfrm>
          <a:prstGeom prst="rect">
            <a:avLst/>
          </a:prstGeom>
        </p:spPr>
        <p:txBody>
          <a:bodyPr vert="horz" wrap="square" lIns="0" tIns="12065" rIns="0" bIns="0" rtlCol="0">
            <a:spAutoFit/>
          </a:bodyPr>
          <a:lstStyle/>
          <a:p>
            <a:pPr marL="12700">
              <a:lnSpc>
                <a:spcPct val="100000"/>
              </a:lnSpc>
              <a:spcBef>
                <a:spcPts val="95"/>
              </a:spcBef>
            </a:pPr>
            <a:r>
              <a:rPr sz="1100" dirty="0">
                <a:solidFill>
                  <a:srgbClr val="E25400"/>
                </a:solidFill>
                <a:latin typeface="Arial"/>
                <a:cs typeface="Arial"/>
              </a:rPr>
              <a:t>BIND</a:t>
            </a:r>
            <a:r>
              <a:rPr sz="1100" spc="-15" dirty="0">
                <a:solidFill>
                  <a:srgbClr val="E25400"/>
                </a:solidFill>
                <a:latin typeface="Arial"/>
                <a:cs typeface="Arial"/>
              </a:rPr>
              <a:t> </a:t>
            </a:r>
            <a:r>
              <a:rPr sz="1100" dirty="0">
                <a:solidFill>
                  <a:srgbClr val="E25400"/>
                </a:solidFill>
                <a:latin typeface="Arial"/>
                <a:cs typeface="Arial"/>
              </a:rPr>
              <a:t>TO</a:t>
            </a:r>
            <a:r>
              <a:rPr sz="1100" spc="-35" dirty="0">
                <a:solidFill>
                  <a:srgbClr val="E25400"/>
                </a:solidFill>
                <a:latin typeface="Arial"/>
                <a:cs typeface="Arial"/>
              </a:rPr>
              <a:t> </a:t>
            </a:r>
            <a:r>
              <a:rPr sz="1100" dirty="0">
                <a:solidFill>
                  <a:srgbClr val="E25400"/>
                </a:solidFill>
                <a:latin typeface="Arial"/>
                <a:cs typeface="Arial"/>
              </a:rPr>
              <a:t>SCENARIO</a:t>
            </a:r>
            <a:r>
              <a:rPr sz="1100" spc="-20" dirty="0">
                <a:solidFill>
                  <a:srgbClr val="E25400"/>
                </a:solidFill>
                <a:latin typeface="Arial"/>
                <a:cs typeface="Arial"/>
              </a:rPr>
              <a:t> </a:t>
            </a:r>
            <a:r>
              <a:rPr sz="1100" dirty="0">
                <a:solidFill>
                  <a:srgbClr val="E25400"/>
                </a:solidFill>
                <a:latin typeface="Arial"/>
                <a:cs typeface="Arial"/>
              </a:rPr>
              <a:t>AND</a:t>
            </a:r>
            <a:r>
              <a:rPr sz="1100" spc="-10" dirty="0">
                <a:solidFill>
                  <a:srgbClr val="E25400"/>
                </a:solidFill>
                <a:latin typeface="Arial"/>
                <a:cs typeface="Arial"/>
              </a:rPr>
              <a:t> PROTOCOL</a:t>
            </a:r>
            <a:endParaRPr sz="1100">
              <a:latin typeface="Arial"/>
              <a:cs typeface="Arial"/>
            </a:endParaRPr>
          </a:p>
        </p:txBody>
      </p:sp>
      <p:sp>
        <p:nvSpPr>
          <p:cNvPr id="10" name="object 12">
            <a:extLst>
              <a:ext uri="{FF2B5EF4-FFF2-40B4-BE49-F238E27FC236}">
                <a16:creationId xmlns:a16="http://schemas.microsoft.com/office/drawing/2014/main" id="{83A81A7D-E46E-7AF2-AA77-F543995C71F2}"/>
              </a:ext>
            </a:extLst>
          </p:cNvPr>
          <p:cNvSpPr txBox="1"/>
          <p:nvPr/>
        </p:nvSpPr>
        <p:spPr>
          <a:xfrm>
            <a:off x="5776467" y="992123"/>
            <a:ext cx="693420" cy="391160"/>
          </a:xfrm>
          <a:prstGeom prst="rect">
            <a:avLst/>
          </a:prstGeom>
        </p:spPr>
        <p:txBody>
          <a:bodyPr vert="horz" wrap="square" lIns="0" tIns="12700" rIns="0" bIns="0" rtlCol="0">
            <a:spAutoFit/>
          </a:bodyPr>
          <a:lstStyle/>
          <a:p>
            <a:pPr marL="29209" marR="5080" indent="-17145">
              <a:lnSpc>
                <a:spcPct val="100000"/>
              </a:lnSpc>
              <a:spcBef>
                <a:spcPts val="100"/>
              </a:spcBef>
            </a:pPr>
            <a:r>
              <a:rPr sz="1200" spc="-10" dirty="0">
                <a:solidFill>
                  <a:srgbClr val="EFAB00"/>
                </a:solidFill>
                <a:latin typeface="Arial"/>
                <a:cs typeface="Arial"/>
              </a:rPr>
              <a:t>SERVICE BINDING</a:t>
            </a:r>
            <a:endParaRPr sz="1200" dirty="0">
              <a:latin typeface="Arial"/>
              <a:cs typeface="Arial"/>
            </a:endParaRPr>
          </a:p>
        </p:txBody>
      </p:sp>
      <p:grpSp>
        <p:nvGrpSpPr>
          <p:cNvPr id="11" name="object 13">
            <a:extLst>
              <a:ext uri="{FF2B5EF4-FFF2-40B4-BE49-F238E27FC236}">
                <a16:creationId xmlns:a16="http://schemas.microsoft.com/office/drawing/2014/main" id="{B6F86DAF-2398-F8AB-1350-7A0234D2E0BD}"/>
              </a:ext>
            </a:extLst>
          </p:cNvPr>
          <p:cNvGrpSpPr/>
          <p:nvPr/>
        </p:nvGrpSpPr>
        <p:grpSpPr>
          <a:xfrm>
            <a:off x="5812535" y="483108"/>
            <a:ext cx="3836670" cy="914400"/>
            <a:chOff x="5812535" y="483108"/>
            <a:chExt cx="3836670" cy="914400"/>
          </a:xfrm>
        </p:grpSpPr>
        <p:pic>
          <p:nvPicPr>
            <p:cNvPr id="12" name="object 14">
              <a:extLst>
                <a:ext uri="{FF2B5EF4-FFF2-40B4-BE49-F238E27FC236}">
                  <a16:creationId xmlns:a16="http://schemas.microsoft.com/office/drawing/2014/main" id="{617EFA08-A360-B5FC-3848-8B187D33E4AC}"/>
                </a:ext>
              </a:extLst>
            </p:cNvPr>
            <p:cNvPicPr/>
            <p:nvPr/>
          </p:nvPicPr>
          <p:blipFill>
            <a:blip r:embed="rId4" cstate="print"/>
            <a:stretch>
              <a:fillRect/>
            </a:stretch>
          </p:blipFill>
          <p:spPr>
            <a:xfrm>
              <a:off x="5812535" y="483108"/>
              <a:ext cx="589788" cy="592074"/>
            </a:xfrm>
            <a:prstGeom prst="rect">
              <a:avLst/>
            </a:prstGeom>
          </p:spPr>
        </p:pic>
        <p:sp>
          <p:nvSpPr>
            <p:cNvPr id="13" name="object 15">
              <a:extLst>
                <a:ext uri="{FF2B5EF4-FFF2-40B4-BE49-F238E27FC236}">
                  <a16:creationId xmlns:a16="http://schemas.microsoft.com/office/drawing/2014/main" id="{4011ECC2-DE56-5969-2D60-7F89924E06DF}"/>
                </a:ext>
              </a:extLst>
            </p:cNvPr>
            <p:cNvSpPr/>
            <p:nvPr/>
          </p:nvSpPr>
          <p:spPr>
            <a:xfrm>
              <a:off x="8279510" y="506349"/>
              <a:ext cx="1360170" cy="882015"/>
            </a:xfrm>
            <a:custGeom>
              <a:avLst/>
              <a:gdLst/>
              <a:ahLst/>
              <a:cxnLst/>
              <a:rect l="l" t="t" r="r" b="b"/>
              <a:pathLst>
                <a:path w="1360170" h="882015">
                  <a:moveTo>
                    <a:pt x="0" y="59181"/>
                  </a:moveTo>
                  <a:lnTo>
                    <a:pt x="4639" y="36111"/>
                  </a:lnTo>
                  <a:lnTo>
                    <a:pt x="17303" y="17303"/>
                  </a:lnTo>
                  <a:lnTo>
                    <a:pt x="36111" y="4639"/>
                  </a:lnTo>
                  <a:lnTo>
                    <a:pt x="59182" y="0"/>
                  </a:lnTo>
                  <a:lnTo>
                    <a:pt x="1300988" y="0"/>
                  </a:lnTo>
                  <a:lnTo>
                    <a:pt x="1324058" y="4639"/>
                  </a:lnTo>
                  <a:lnTo>
                    <a:pt x="1342866" y="17303"/>
                  </a:lnTo>
                  <a:lnTo>
                    <a:pt x="1355530" y="36111"/>
                  </a:lnTo>
                  <a:lnTo>
                    <a:pt x="1360170" y="59181"/>
                  </a:lnTo>
                  <a:lnTo>
                    <a:pt x="1360170" y="822451"/>
                  </a:lnTo>
                  <a:lnTo>
                    <a:pt x="1355530" y="845522"/>
                  </a:lnTo>
                  <a:lnTo>
                    <a:pt x="1342866" y="864330"/>
                  </a:lnTo>
                  <a:lnTo>
                    <a:pt x="1324058" y="876994"/>
                  </a:lnTo>
                  <a:lnTo>
                    <a:pt x="1300988" y="881634"/>
                  </a:lnTo>
                  <a:lnTo>
                    <a:pt x="59182" y="881634"/>
                  </a:lnTo>
                  <a:lnTo>
                    <a:pt x="36111" y="876994"/>
                  </a:lnTo>
                  <a:lnTo>
                    <a:pt x="17303" y="864330"/>
                  </a:lnTo>
                  <a:lnTo>
                    <a:pt x="4639" y="845522"/>
                  </a:lnTo>
                  <a:lnTo>
                    <a:pt x="0" y="822451"/>
                  </a:lnTo>
                  <a:lnTo>
                    <a:pt x="0" y="59181"/>
                  </a:lnTo>
                  <a:close/>
                </a:path>
              </a:pathLst>
            </a:custGeom>
            <a:ln w="19050">
              <a:solidFill>
                <a:srgbClr val="960982"/>
              </a:solidFill>
              <a:prstDash val="sysDash"/>
            </a:ln>
          </p:spPr>
          <p:txBody>
            <a:bodyPr wrap="square" lIns="0" tIns="0" rIns="0" bIns="0" rtlCol="0"/>
            <a:lstStyle/>
            <a:p>
              <a:endParaRPr/>
            </a:p>
          </p:txBody>
        </p:sp>
      </p:grpSp>
      <p:sp>
        <p:nvSpPr>
          <p:cNvPr id="14" name="object 16">
            <a:extLst>
              <a:ext uri="{FF2B5EF4-FFF2-40B4-BE49-F238E27FC236}">
                <a16:creationId xmlns:a16="http://schemas.microsoft.com/office/drawing/2014/main" id="{31263546-D4ED-43C7-70A6-1CCCADCDF182}"/>
              </a:ext>
            </a:extLst>
          </p:cNvPr>
          <p:cNvSpPr txBox="1"/>
          <p:nvPr/>
        </p:nvSpPr>
        <p:spPr>
          <a:xfrm>
            <a:off x="8453888" y="1094733"/>
            <a:ext cx="1086485" cy="197490"/>
          </a:xfrm>
          <a:prstGeom prst="rect">
            <a:avLst/>
          </a:prstGeom>
        </p:spPr>
        <p:txBody>
          <a:bodyPr vert="horz" wrap="square" lIns="0" tIns="12700" rIns="0" bIns="0" rtlCol="0">
            <a:spAutoFit/>
          </a:bodyPr>
          <a:lstStyle/>
          <a:p>
            <a:pPr marL="12700">
              <a:lnSpc>
                <a:spcPct val="100000"/>
              </a:lnSpc>
              <a:spcBef>
                <a:spcPts val="100"/>
              </a:spcBef>
            </a:pPr>
            <a:r>
              <a:rPr lang="de-DE" sz="1200" spc="-10" dirty="0">
                <a:solidFill>
                  <a:srgbClr val="EFAB00"/>
                </a:solidFill>
                <a:latin typeface="Arial"/>
                <a:cs typeface="Arial"/>
              </a:rPr>
              <a:t>Web Vorschau</a:t>
            </a:r>
            <a:endParaRPr sz="1200" dirty="0">
              <a:latin typeface="Arial"/>
              <a:cs typeface="Arial"/>
            </a:endParaRPr>
          </a:p>
        </p:txBody>
      </p:sp>
      <p:grpSp>
        <p:nvGrpSpPr>
          <p:cNvPr id="15" name="object 17">
            <a:extLst>
              <a:ext uri="{FF2B5EF4-FFF2-40B4-BE49-F238E27FC236}">
                <a16:creationId xmlns:a16="http://schemas.microsoft.com/office/drawing/2014/main" id="{4CC837AA-0DF6-02B1-E994-0309BE5C981B}"/>
              </a:ext>
            </a:extLst>
          </p:cNvPr>
          <p:cNvGrpSpPr/>
          <p:nvPr/>
        </p:nvGrpSpPr>
        <p:grpSpPr>
          <a:xfrm>
            <a:off x="1638300" y="582041"/>
            <a:ext cx="7860665" cy="4577715"/>
            <a:chOff x="1638300" y="582041"/>
            <a:chExt cx="7860665" cy="4577715"/>
          </a:xfrm>
        </p:grpSpPr>
        <p:pic>
          <p:nvPicPr>
            <p:cNvPr id="16" name="object 18">
              <a:extLst>
                <a:ext uri="{FF2B5EF4-FFF2-40B4-BE49-F238E27FC236}">
                  <a16:creationId xmlns:a16="http://schemas.microsoft.com/office/drawing/2014/main" id="{8B4D2DE2-77A1-45CF-71AE-4C126C4CD080}"/>
                </a:ext>
              </a:extLst>
            </p:cNvPr>
            <p:cNvPicPr/>
            <p:nvPr/>
          </p:nvPicPr>
          <p:blipFill>
            <a:blip r:embed="rId5" cstate="print"/>
            <a:stretch>
              <a:fillRect/>
            </a:stretch>
          </p:blipFill>
          <p:spPr>
            <a:xfrm>
              <a:off x="8430006" y="592074"/>
              <a:ext cx="1058418" cy="464820"/>
            </a:xfrm>
            <a:prstGeom prst="rect">
              <a:avLst/>
            </a:prstGeom>
          </p:spPr>
        </p:pic>
        <p:sp>
          <p:nvSpPr>
            <p:cNvPr id="17" name="object 19">
              <a:extLst>
                <a:ext uri="{FF2B5EF4-FFF2-40B4-BE49-F238E27FC236}">
                  <a16:creationId xmlns:a16="http://schemas.microsoft.com/office/drawing/2014/main" id="{0C3F44DE-178B-43CD-E561-2C0D9D90259C}"/>
                </a:ext>
              </a:extLst>
            </p:cNvPr>
            <p:cNvSpPr/>
            <p:nvPr/>
          </p:nvSpPr>
          <p:spPr>
            <a:xfrm>
              <a:off x="8425053" y="587121"/>
              <a:ext cx="1068705" cy="474980"/>
            </a:xfrm>
            <a:custGeom>
              <a:avLst/>
              <a:gdLst/>
              <a:ahLst/>
              <a:cxnLst/>
              <a:rect l="l" t="t" r="r" b="b"/>
              <a:pathLst>
                <a:path w="1068704" h="474980">
                  <a:moveTo>
                    <a:pt x="0" y="474725"/>
                  </a:moveTo>
                  <a:lnTo>
                    <a:pt x="1068324" y="474725"/>
                  </a:lnTo>
                  <a:lnTo>
                    <a:pt x="1068324" y="0"/>
                  </a:lnTo>
                  <a:lnTo>
                    <a:pt x="0" y="0"/>
                  </a:lnTo>
                  <a:lnTo>
                    <a:pt x="0" y="474725"/>
                  </a:lnTo>
                  <a:close/>
                </a:path>
              </a:pathLst>
            </a:custGeom>
            <a:ln w="9906">
              <a:solidFill>
                <a:srgbClr val="D9D9D9"/>
              </a:solidFill>
            </a:ln>
          </p:spPr>
          <p:txBody>
            <a:bodyPr wrap="square" lIns="0" tIns="0" rIns="0" bIns="0" rtlCol="0"/>
            <a:lstStyle/>
            <a:p>
              <a:endParaRPr/>
            </a:p>
          </p:txBody>
        </p:sp>
        <p:sp>
          <p:nvSpPr>
            <p:cNvPr id="18" name="object 20">
              <a:extLst>
                <a:ext uri="{FF2B5EF4-FFF2-40B4-BE49-F238E27FC236}">
                  <a16:creationId xmlns:a16="http://schemas.microsoft.com/office/drawing/2014/main" id="{E24E3F46-D5FA-ED85-8F16-DF8D3B4C515C}"/>
                </a:ext>
              </a:extLst>
            </p:cNvPr>
            <p:cNvSpPr/>
            <p:nvPr/>
          </p:nvSpPr>
          <p:spPr>
            <a:xfrm>
              <a:off x="6696836" y="908685"/>
              <a:ext cx="1583690" cy="76200"/>
            </a:xfrm>
            <a:custGeom>
              <a:avLst/>
              <a:gdLst/>
              <a:ahLst/>
              <a:cxnLst/>
              <a:rect l="l" t="t" r="r" b="b"/>
              <a:pathLst>
                <a:path w="1583690" h="76200">
                  <a:moveTo>
                    <a:pt x="76200" y="29717"/>
                  </a:moveTo>
                  <a:lnTo>
                    <a:pt x="0" y="29844"/>
                  </a:lnTo>
                  <a:lnTo>
                    <a:pt x="0" y="48894"/>
                  </a:lnTo>
                  <a:lnTo>
                    <a:pt x="76200" y="48767"/>
                  </a:lnTo>
                  <a:lnTo>
                    <a:pt x="76200" y="29717"/>
                  </a:lnTo>
                  <a:close/>
                </a:path>
                <a:path w="1583690" h="76200">
                  <a:moveTo>
                    <a:pt x="209550" y="29590"/>
                  </a:moveTo>
                  <a:lnTo>
                    <a:pt x="133350" y="29717"/>
                  </a:lnTo>
                  <a:lnTo>
                    <a:pt x="133350" y="48767"/>
                  </a:lnTo>
                  <a:lnTo>
                    <a:pt x="209550" y="48640"/>
                  </a:lnTo>
                  <a:lnTo>
                    <a:pt x="209550" y="29590"/>
                  </a:lnTo>
                  <a:close/>
                </a:path>
                <a:path w="1583690" h="76200">
                  <a:moveTo>
                    <a:pt x="342900" y="29590"/>
                  </a:moveTo>
                  <a:lnTo>
                    <a:pt x="266700" y="29590"/>
                  </a:lnTo>
                  <a:lnTo>
                    <a:pt x="266700" y="48640"/>
                  </a:lnTo>
                  <a:lnTo>
                    <a:pt x="342900" y="48640"/>
                  </a:lnTo>
                  <a:lnTo>
                    <a:pt x="342900" y="29590"/>
                  </a:lnTo>
                  <a:close/>
                </a:path>
                <a:path w="1583690" h="76200">
                  <a:moveTo>
                    <a:pt x="476250" y="29463"/>
                  </a:moveTo>
                  <a:lnTo>
                    <a:pt x="400050" y="29463"/>
                  </a:lnTo>
                  <a:lnTo>
                    <a:pt x="400050" y="48513"/>
                  </a:lnTo>
                  <a:lnTo>
                    <a:pt x="476250" y="48513"/>
                  </a:lnTo>
                  <a:lnTo>
                    <a:pt x="476250" y="29463"/>
                  </a:lnTo>
                  <a:close/>
                </a:path>
                <a:path w="1583690" h="76200">
                  <a:moveTo>
                    <a:pt x="609600" y="29337"/>
                  </a:moveTo>
                  <a:lnTo>
                    <a:pt x="533400" y="29337"/>
                  </a:lnTo>
                  <a:lnTo>
                    <a:pt x="533400" y="48387"/>
                  </a:lnTo>
                  <a:lnTo>
                    <a:pt x="609600" y="48387"/>
                  </a:lnTo>
                  <a:lnTo>
                    <a:pt x="609600" y="29337"/>
                  </a:lnTo>
                  <a:close/>
                </a:path>
                <a:path w="1583690" h="76200">
                  <a:moveTo>
                    <a:pt x="742950" y="29210"/>
                  </a:moveTo>
                  <a:lnTo>
                    <a:pt x="666750" y="29337"/>
                  </a:lnTo>
                  <a:lnTo>
                    <a:pt x="666750" y="48387"/>
                  </a:lnTo>
                  <a:lnTo>
                    <a:pt x="742950" y="48260"/>
                  </a:lnTo>
                  <a:lnTo>
                    <a:pt x="742950" y="29210"/>
                  </a:lnTo>
                  <a:close/>
                </a:path>
                <a:path w="1583690" h="76200">
                  <a:moveTo>
                    <a:pt x="876300" y="29082"/>
                  </a:moveTo>
                  <a:lnTo>
                    <a:pt x="800100" y="29210"/>
                  </a:lnTo>
                  <a:lnTo>
                    <a:pt x="800100" y="48260"/>
                  </a:lnTo>
                  <a:lnTo>
                    <a:pt x="876300" y="48132"/>
                  </a:lnTo>
                  <a:lnTo>
                    <a:pt x="876300" y="29082"/>
                  </a:lnTo>
                  <a:close/>
                </a:path>
                <a:path w="1583690" h="76200">
                  <a:moveTo>
                    <a:pt x="1009650" y="28955"/>
                  </a:moveTo>
                  <a:lnTo>
                    <a:pt x="933450" y="29082"/>
                  </a:lnTo>
                  <a:lnTo>
                    <a:pt x="933450" y="48132"/>
                  </a:lnTo>
                  <a:lnTo>
                    <a:pt x="1009650" y="48005"/>
                  </a:lnTo>
                  <a:lnTo>
                    <a:pt x="1009650" y="28955"/>
                  </a:lnTo>
                  <a:close/>
                </a:path>
                <a:path w="1583690" h="76200">
                  <a:moveTo>
                    <a:pt x="1143000" y="28955"/>
                  </a:moveTo>
                  <a:lnTo>
                    <a:pt x="1066800" y="28955"/>
                  </a:lnTo>
                  <a:lnTo>
                    <a:pt x="1066800" y="48005"/>
                  </a:lnTo>
                  <a:lnTo>
                    <a:pt x="1143000" y="48005"/>
                  </a:lnTo>
                  <a:lnTo>
                    <a:pt x="1143000" y="28955"/>
                  </a:lnTo>
                  <a:close/>
                </a:path>
                <a:path w="1583690" h="76200">
                  <a:moveTo>
                    <a:pt x="1276350" y="28828"/>
                  </a:moveTo>
                  <a:lnTo>
                    <a:pt x="1200150" y="28828"/>
                  </a:lnTo>
                  <a:lnTo>
                    <a:pt x="1200150" y="47878"/>
                  </a:lnTo>
                  <a:lnTo>
                    <a:pt x="1276350" y="47878"/>
                  </a:lnTo>
                  <a:lnTo>
                    <a:pt x="1276350" y="28828"/>
                  </a:lnTo>
                  <a:close/>
                </a:path>
                <a:path w="1583690" h="76200">
                  <a:moveTo>
                    <a:pt x="1409700" y="28701"/>
                  </a:moveTo>
                  <a:lnTo>
                    <a:pt x="1333500" y="28828"/>
                  </a:lnTo>
                  <a:lnTo>
                    <a:pt x="1333500" y="47878"/>
                  </a:lnTo>
                  <a:lnTo>
                    <a:pt x="1409700" y="47751"/>
                  </a:lnTo>
                  <a:lnTo>
                    <a:pt x="1409700" y="28701"/>
                  </a:lnTo>
                  <a:close/>
                </a:path>
                <a:path w="1583690" h="76200">
                  <a:moveTo>
                    <a:pt x="1564227" y="28575"/>
                  </a:moveTo>
                  <a:lnTo>
                    <a:pt x="1519809" y="28575"/>
                  </a:lnTo>
                  <a:lnTo>
                    <a:pt x="1519809" y="47625"/>
                  </a:lnTo>
                  <a:lnTo>
                    <a:pt x="1507061" y="47655"/>
                  </a:lnTo>
                  <a:lnTo>
                    <a:pt x="1507109" y="76200"/>
                  </a:lnTo>
                  <a:lnTo>
                    <a:pt x="1583309" y="38100"/>
                  </a:lnTo>
                  <a:lnTo>
                    <a:pt x="1564227" y="28575"/>
                  </a:lnTo>
                  <a:close/>
                </a:path>
                <a:path w="1583690" h="76200">
                  <a:moveTo>
                    <a:pt x="1507029" y="28605"/>
                  </a:moveTo>
                  <a:lnTo>
                    <a:pt x="1466850" y="28701"/>
                  </a:lnTo>
                  <a:lnTo>
                    <a:pt x="1466850" y="47751"/>
                  </a:lnTo>
                  <a:lnTo>
                    <a:pt x="1507061" y="47655"/>
                  </a:lnTo>
                  <a:lnTo>
                    <a:pt x="1507029" y="28605"/>
                  </a:lnTo>
                  <a:close/>
                </a:path>
                <a:path w="1583690" h="76200">
                  <a:moveTo>
                    <a:pt x="1519809" y="28575"/>
                  </a:moveTo>
                  <a:lnTo>
                    <a:pt x="1507029" y="28605"/>
                  </a:lnTo>
                  <a:lnTo>
                    <a:pt x="1507061" y="47655"/>
                  </a:lnTo>
                  <a:lnTo>
                    <a:pt x="1519809" y="47625"/>
                  </a:lnTo>
                  <a:lnTo>
                    <a:pt x="1519809" y="28575"/>
                  </a:lnTo>
                  <a:close/>
                </a:path>
                <a:path w="1583690" h="76200">
                  <a:moveTo>
                    <a:pt x="1506982" y="0"/>
                  </a:moveTo>
                  <a:lnTo>
                    <a:pt x="1507029" y="28605"/>
                  </a:lnTo>
                  <a:lnTo>
                    <a:pt x="1564227" y="28575"/>
                  </a:lnTo>
                  <a:lnTo>
                    <a:pt x="1506982" y="0"/>
                  </a:lnTo>
                  <a:close/>
                </a:path>
              </a:pathLst>
            </a:custGeom>
            <a:solidFill>
              <a:srgbClr val="960982"/>
            </a:solidFill>
          </p:spPr>
          <p:txBody>
            <a:bodyPr wrap="square" lIns="0" tIns="0" rIns="0" bIns="0" rtlCol="0"/>
            <a:lstStyle/>
            <a:p>
              <a:endParaRPr/>
            </a:p>
          </p:txBody>
        </p:sp>
        <p:sp>
          <p:nvSpPr>
            <p:cNvPr id="19" name="object 21">
              <a:extLst>
                <a:ext uri="{FF2B5EF4-FFF2-40B4-BE49-F238E27FC236}">
                  <a16:creationId xmlns:a16="http://schemas.microsoft.com/office/drawing/2014/main" id="{CBA73FBF-D266-BE24-1736-D5B835C41726}"/>
                </a:ext>
              </a:extLst>
            </p:cNvPr>
            <p:cNvSpPr/>
            <p:nvPr/>
          </p:nvSpPr>
          <p:spPr>
            <a:xfrm>
              <a:off x="1647825" y="4765929"/>
              <a:ext cx="1454785" cy="384175"/>
            </a:xfrm>
            <a:custGeom>
              <a:avLst/>
              <a:gdLst/>
              <a:ahLst/>
              <a:cxnLst/>
              <a:rect l="l" t="t" r="r" b="b"/>
              <a:pathLst>
                <a:path w="1454785" h="384175">
                  <a:moveTo>
                    <a:pt x="0" y="192024"/>
                  </a:moveTo>
                  <a:lnTo>
                    <a:pt x="5071" y="147996"/>
                  </a:lnTo>
                  <a:lnTo>
                    <a:pt x="19518" y="107579"/>
                  </a:lnTo>
                  <a:lnTo>
                    <a:pt x="42187" y="71925"/>
                  </a:lnTo>
                  <a:lnTo>
                    <a:pt x="71925" y="42187"/>
                  </a:lnTo>
                  <a:lnTo>
                    <a:pt x="107579" y="19518"/>
                  </a:lnTo>
                  <a:lnTo>
                    <a:pt x="147996" y="5071"/>
                  </a:lnTo>
                  <a:lnTo>
                    <a:pt x="192024" y="0"/>
                  </a:lnTo>
                  <a:lnTo>
                    <a:pt x="1262633" y="0"/>
                  </a:lnTo>
                  <a:lnTo>
                    <a:pt x="1306661" y="5071"/>
                  </a:lnTo>
                  <a:lnTo>
                    <a:pt x="1347078" y="19518"/>
                  </a:lnTo>
                  <a:lnTo>
                    <a:pt x="1382732" y="42187"/>
                  </a:lnTo>
                  <a:lnTo>
                    <a:pt x="1412470" y="71925"/>
                  </a:lnTo>
                  <a:lnTo>
                    <a:pt x="1435139" y="107579"/>
                  </a:lnTo>
                  <a:lnTo>
                    <a:pt x="1449586" y="147996"/>
                  </a:lnTo>
                  <a:lnTo>
                    <a:pt x="1454658" y="192024"/>
                  </a:lnTo>
                  <a:lnTo>
                    <a:pt x="1449586" y="236051"/>
                  </a:lnTo>
                  <a:lnTo>
                    <a:pt x="1435139" y="276468"/>
                  </a:lnTo>
                  <a:lnTo>
                    <a:pt x="1412470" y="312122"/>
                  </a:lnTo>
                  <a:lnTo>
                    <a:pt x="1382732" y="341860"/>
                  </a:lnTo>
                  <a:lnTo>
                    <a:pt x="1347078" y="364529"/>
                  </a:lnTo>
                  <a:lnTo>
                    <a:pt x="1306661" y="378976"/>
                  </a:lnTo>
                  <a:lnTo>
                    <a:pt x="1262633" y="384048"/>
                  </a:lnTo>
                  <a:lnTo>
                    <a:pt x="192024" y="384048"/>
                  </a:lnTo>
                  <a:lnTo>
                    <a:pt x="147996" y="378976"/>
                  </a:lnTo>
                  <a:lnTo>
                    <a:pt x="107579" y="364529"/>
                  </a:lnTo>
                  <a:lnTo>
                    <a:pt x="71925" y="341860"/>
                  </a:lnTo>
                  <a:lnTo>
                    <a:pt x="42187" y="312122"/>
                  </a:lnTo>
                  <a:lnTo>
                    <a:pt x="19518" y="276468"/>
                  </a:lnTo>
                  <a:lnTo>
                    <a:pt x="5071" y="236051"/>
                  </a:lnTo>
                  <a:lnTo>
                    <a:pt x="0" y="192024"/>
                  </a:lnTo>
                  <a:close/>
                </a:path>
              </a:pathLst>
            </a:custGeom>
            <a:ln w="19049">
              <a:solidFill>
                <a:srgbClr val="7E7E7E"/>
              </a:solidFill>
            </a:ln>
          </p:spPr>
          <p:txBody>
            <a:bodyPr wrap="square" lIns="0" tIns="0" rIns="0" bIns="0" rtlCol="0"/>
            <a:lstStyle/>
            <a:p>
              <a:endParaRPr/>
            </a:p>
          </p:txBody>
        </p:sp>
      </p:grpSp>
      <p:sp>
        <p:nvSpPr>
          <p:cNvPr id="20" name="object 22">
            <a:extLst>
              <a:ext uri="{FF2B5EF4-FFF2-40B4-BE49-F238E27FC236}">
                <a16:creationId xmlns:a16="http://schemas.microsoft.com/office/drawing/2014/main" id="{723260F6-A521-D980-4442-6D9412AFF069}"/>
              </a:ext>
            </a:extLst>
          </p:cNvPr>
          <p:cNvSpPr txBox="1"/>
          <p:nvPr/>
        </p:nvSpPr>
        <p:spPr>
          <a:xfrm>
            <a:off x="1836673" y="4849114"/>
            <a:ext cx="107569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7E7E7E"/>
                </a:solidFill>
                <a:latin typeface="Arial"/>
                <a:cs typeface="Arial"/>
              </a:rPr>
              <a:t>Authority</a:t>
            </a:r>
            <a:r>
              <a:rPr sz="1200" spc="-10" dirty="0">
                <a:solidFill>
                  <a:srgbClr val="7E7E7E"/>
                </a:solidFill>
                <a:latin typeface="Arial"/>
                <a:cs typeface="Arial"/>
              </a:rPr>
              <a:t> object</a:t>
            </a:r>
            <a:endParaRPr sz="1200">
              <a:latin typeface="Arial"/>
              <a:cs typeface="Arial"/>
            </a:endParaRPr>
          </a:p>
        </p:txBody>
      </p:sp>
      <p:sp>
        <p:nvSpPr>
          <p:cNvPr id="21" name="object 23">
            <a:extLst>
              <a:ext uri="{FF2B5EF4-FFF2-40B4-BE49-F238E27FC236}">
                <a16:creationId xmlns:a16="http://schemas.microsoft.com/office/drawing/2014/main" id="{C00F021C-C1BE-BF4F-2EC0-692EC72EAF39}"/>
              </a:ext>
            </a:extLst>
          </p:cNvPr>
          <p:cNvSpPr/>
          <p:nvPr/>
        </p:nvSpPr>
        <p:spPr>
          <a:xfrm>
            <a:off x="3293745" y="4765928"/>
            <a:ext cx="970915" cy="384175"/>
          </a:xfrm>
          <a:custGeom>
            <a:avLst/>
            <a:gdLst/>
            <a:ahLst/>
            <a:cxnLst/>
            <a:rect l="l" t="t" r="r" b="b"/>
            <a:pathLst>
              <a:path w="970914" h="384175">
                <a:moveTo>
                  <a:pt x="0" y="192024"/>
                </a:moveTo>
                <a:lnTo>
                  <a:pt x="5071" y="147996"/>
                </a:lnTo>
                <a:lnTo>
                  <a:pt x="19518" y="107579"/>
                </a:lnTo>
                <a:lnTo>
                  <a:pt x="42187" y="71925"/>
                </a:lnTo>
                <a:lnTo>
                  <a:pt x="71925" y="42187"/>
                </a:lnTo>
                <a:lnTo>
                  <a:pt x="107579" y="19518"/>
                </a:lnTo>
                <a:lnTo>
                  <a:pt x="147996" y="5071"/>
                </a:lnTo>
                <a:lnTo>
                  <a:pt x="192024" y="0"/>
                </a:lnTo>
                <a:lnTo>
                  <a:pt x="778763" y="0"/>
                </a:lnTo>
                <a:lnTo>
                  <a:pt x="822791" y="5071"/>
                </a:lnTo>
                <a:lnTo>
                  <a:pt x="863208" y="19518"/>
                </a:lnTo>
                <a:lnTo>
                  <a:pt x="898862" y="42187"/>
                </a:lnTo>
                <a:lnTo>
                  <a:pt x="928600" y="71925"/>
                </a:lnTo>
                <a:lnTo>
                  <a:pt x="951269" y="107579"/>
                </a:lnTo>
                <a:lnTo>
                  <a:pt x="965716" y="147996"/>
                </a:lnTo>
                <a:lnTo>
                  <a:pt x="970788" y="192024"/>
                </a:lnTo>
                <a:lnTo>
                  <a:pt x="965716" y="236051"/>
                </a:lnTo>
                <a:lnTo>
                  <a:pt x="951269" y="276468"/>
                </a:lnTo>
                <a:lnTo>
                  <a:pt x="928600" y="312122"/>
                </a:lnTo>
                <a:lnTo>
                  <a:pt x="898862" y="341860"/>
                </a:lnTo>
                <a:lnTo>
                  <a:pt x="863208" y="364529"/>
                </a:lnTo>
                <a:lnTo>
                  <a:pt x="822791" y="378976"/>
                </a:lnTo>
                <a:lnTo>
                  <a:pt x="778763" y="384048"/>
                </a:lnTo>
                <a:lnTo>
                  <a:pt x="192024" y="384048"/>
                </a:lnTo>
                <a:lnTo>
                  <a:pt x="147996" y="378976"/>
                </a:lnTo>
                <a:lnTo>
                  <a:pt x="107579" y="364529"/>
                </a:lnTo>
                <a:lnTo>
                  <a:pt x="71925" y="341860"/>
                </a:lnTo>
                <a:lnTo>
                  <a:pt x="42187" y="312122"/>
                </a:lnTo>
                <a:lnTo>
                  <a:pt x="19518" y="276468"/>
                </a:lnTo>
                <a:lnTo>
                  <a:pt x="5071" y="236051"/>
                </a:lnTo>
                <a:lnTo>
                  <a:pt x="0" y="192024"/>
                </a:lnTo>
                <a:close/>
              </a:path>
            </a:pathLst>
          </a:custGeom>
          <a:ln w="19050">
            <a:solidFill>
              <a:srgbClr val="7E7E7E"/>
            </a:solidFill>
          </a:ln>
        </p:spPr>
        <p:txBody>
          <a:bodyPr wrap="square" lIns="0" tIns="0" rIns="0" bIns="0" rtlCol="0"/>
          <a:lstStyle/>
          <a:p>
            <a:endParaRPr/>
          </a:p>
        </p:txBody>
      </p:sp>
      <p:sp>
        <p:nvSpPr>
          <p:cNvPr id="22" name="object 24">
            <a:extLst>
              <a:ext uri="{FF2B5EF4-FFF2-40B4-BE49-F238E27FC236}">
                <a16:creationId xmlns:a16="http://schemas.microsoft.com/office/drawing/2014/main" id="{E6803D5A-FDE2-96BB-0B93-A587C9D00417}"/>
              </a:ext>
            </a:extLst>
          </p:cNvPr>
          <p:cNvSpPr txBox="1"/>
          <p:nvPr/>
        </p:nvSpPr>
        <p:spPr>
          <a:xfrm>
            <a:off x="3457702" y="4849114"/>
            <a:ext cx="64325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7E7E7E"/>
                </a:solidFill>
                <a:latin typeface="Arial"/>
                <a:cs typeface="Arial"/>
              </a:rPr>
              <a:t>CDS</a:t>
            </a:r>
            <a:r>
              <a:rPr sz="1200" spc="-5" dirty="0">
                <a:solidFill>
                  <a:srgbClr val="7E7E7E"/>
                </a:solidFill>
                <a:latin typeface="Arial"/>
                <a:cs typeface="Arial"/>
              </a:rPr>
              <a:t> </a:t>
            </a:r>
            <a:r>
              <a:rPr sz="1200" spc="-20" dirty="0">
                <a:solidFill>
                  <a:srgbClr val="7E7E7E"/>
                </a:solidFill>
                <a:latin typeface="Arial"/>
                <a:cs typeface="Arial"/>
              </a:rPr>
              <a:t>role</a:t>
            </a:r>
            <a:endParaRPr sz="1200">
              <a:latin typeface="Arial"/>
              <a:cs typeface="Arial"/>
            </a:endParaRPr>
          </a:p>
        </p:txBody>
      </p:sp>
      <p:grpSp>
        <p:nvGrpSpPr>
          <p:cNvPr id="23" name="object 25">
            <a:extLst>
              <a:ext uri="{FF2B5EF4-FFF2-40B4-BE49-F238E27FC236}">
                <a16:creationId xmlns:a16="http://schemas.microsoft.com/office/drawing/2014/main" id="{C58509C2-55FB-2916-3202-DC188A5D530B}"/>
              </a:ext>
            </a:extLst>
          </p:cNvPr>
          <p:cNvGrpSpPr/>
          <p:nvPr/>
        </p:nvGrpSpPr>
        <p:grpSpPr>
          <a:xfrm>
            <a:off x="3102482" y="4919853"/>
            <a:ext cx="2442845" cy="76835"/>
            <a:chOff x="3102482" y="4919853"/>
            <a:chExt cx="2442845" cy="76835"/>
          </a:xfrm>
        </p:grpSpPr>
        <p:pic>
          <p:nvPicPr>
            <p:cNvPr id="24" name="object 26">
              <a:extLst>
                <a:ext uri="{FF2B5EF4-FFF2-40B4-BE49-F238E27FC236}">
                  <a16:creationId xmlns:a16="http://schemas.microsoft.com/office/drawing/2014/main" id="{AAAC54EB-34A2-BABF-E5C9-579358BDB9E8}"/>
                </a:ext>
              </a:extLst>
            </p:cNvPr>
            <p:cNvPicPr/>
            <p:nvPr/>
          </p:nvPicPr>
          <p:blipFill>
            <a:blip r:embed="rId6" cstate="print"/>
            <a:stretch>
              <a:fillRect/>
            </a:stretch>
          </p:blipFill>
          <p:spPr>
            <a:xfrm>
              <a:off x="3102482" y="4919853"/>
              <a:ext cx="191389" cy="76200"/>
            </a:xfrm>
            <a:prstGeom prst="rect">
              <a:avLst/>
            </a:prstGeom>
          </p:spPr>
        </p:pic>
        <p:sp>
          <p:nvSpPr>
            <p:cNvPr id="25" name="object 27">
              <a:extLst>
                <a:ext uri="{FF2B5EF4-FFF2-40B4-BE49-F238E27FC236}">
                  <a16:creationId xmlns:a16="http://schemas.microsoft.com/office/drawing/2014/main" id="{E17C1A59-6575-03E3-AD88-7801A4F40938}"/>
                </a:ext>
              </a:extLst>
            </p:cNvPr>
            <p:cNvSpPr/>
            <p:nvPr/>
          </p:nvSpPr>
          <p:spPr>
            <a:xfrm>
              <a:off x="4264532" y="4919980"/>
              <a:ext cx="1280795" cy="76200"/>
            </a:xfrm>
            <a:custGeom>
              <a:avLst/>
              <a:gdLst/>
              <a:ahLst/>
              <a:cxnLst/>
              <a:rect l="l" t="t" r="r" b="b"/>
              <a:pathLst>
                <a:path w="1280795" h="76200">
                  <a:moveTo>
                    <a:pt x="76200" y="0"/>
                  </a:moveTo>
                  <a:lnTo>
                    <a:pt x="0" y="37973"/>
                  </a:lnTo>
                  <a:lnTo>
                    <a:pt x="76200" y="76200"/>
                  </a:lnTo>
                  <a:lnTo>
                    <a:pt x="76200" y="47639"/>
                  </a:lnTo>
                  <a:lnTo>
                    <a:pt x="63500" y="47625"/>
                  </a:lnTo>
                  <a:lnTo>
                    <a:pt x="63500" y="28575"/>
                  </a:lnTo>
                  <a:lnTo>
                    <a:pt x="76200" y="28575"/>
                  </a:lnTo>
                  <a:lnTo>
                    <a:pt x="76200" y="0"/>
                  </a:lnTo>
                  <a:close/>
                </a:path>
                <a:path w="1280795" h="76200">
                  <a:moveTo>
                    <a:pt x="76200" y="28589"/>
                  </a:moveTo>
                  <a:lnTo>
                    <a:pt x="76200" y="47639"/>
                  </a:lnTo>
                  <a:lnTo>
                    <a:pt x="1280667" y="49022"/>
                  </a:lnTo>
                  <a:lnTo>
                    <a:pt x="1280667" y="29972"/>
                  </a:lnTo>
                  <a:lnTo>
                    <a:pt x="76200" y="28589"/>
                  </a:lnTo>
                  <a:close/>
                </a:path>
                <a:path w="1280795" h="76200">
                  <a:moveTo>
                    <a:pt x="63500" y="28575"/>
                  </a:moveTo>
                  <a:lnTo>
                    <a:pt x="63500" y="47625"/>
                  </a:lnTo>
                  <a:lnTo>
                    <a:pt x="76200" y="47639"/>
                  </a:lnTo>
                  <a:lnTo>
                    <a:pt x="76200" y="28589"/>
                  </a:lnTo>
                  <a:lnTo>
                    <a:pt x="63500" y="28575"/>
                  </a:lnTo>
                  <a:close/>
                </a:path>
                <a:path w="1280795" h="76200">
                  <a:moveTo>
                    <a:pt x="76200" y="28575"/>
                  </a:moveTo>
                  <a:lnTo>
                    <a:pt x="63500" y="28575"/>
                  </a:lnTo>
                  <a:lnTo>
                    <a:pt x="76200" y="28589"/>
                  </a:lnTo>
                  <a:close/>
                </a:path>
              </a:pathLst>
            </a:custGeom>
            <a:solidFill>
              <a:srgbClr val="7E7E7E"/>
            </a:solidFill>
          </p:spPr>
          <p:txBody>
            <a:bodyPr wrap="square" lIns="0" tIns="0" rIns="0" bIns="0" rtlCol="0"/>
            <a:lstStyle/>
            <a:p>
              <a:endParaRPr/>
            </a:p>
          </p:txBody>
        </p:sp>
      </p:grpSp>
      <p:sp>
        <p:nvSpPr>
          <p:cNvPr id="26" name="object 28">
            <a:extLst>
              <a:ext uri="{FF2B5EF4-FFF2-40B4-BE49-F238E27FC236}">
                <a16:creationId xmlns:a16="http://schemas.microsoft.com/office/drawing/2014/main" id="{158D8FC5-26C3-0A73-166A-BA0E7D71C07F}"/>
              </a:ext>
            </a:extLst>
          </p:cNvPr>
          <p:cNvSpPr txBox="1"/>
          <p:nvPr/>
        </p:nvSpPr>
        <p:spPr>
          <a:xfrm>
            <a:off x="4338320" y="5003545"/>
            <a:ext cx="1100455" cy="574040"/>
          </a:xfrm>
          <a:prstGeom prst="rect">
            <a:avLst/>
          </a:prstGeom>
        </p:spPr>
        <p:txBody>
          <a:bodyPr vert="horz" wrap="square" lIns="0" tIns="12700" rIns="0" bIns="0" rtlCol="0">
            <a:spAutoFit/>
          </a:bodyPr>
          <a:lstStyle/>
          <a:p>
            <a:pPr marL="12700" marR="5080" indent="266700">
              <a:lnSpc>
                <a:spcPct val="100000"/>
              </a:lnSpc>
              <a:spcBef>
                <a:spcPts val="100"/>
              </a:spcBef>
            </a:pPr>
            <a:r>
              <a:rPr sz="1200" spc="-10" dirty="0">
                <a:solidFill>
                  <a:srgbClr val="7E7E7E"/>
                </a:solidFill>
                <a:latin typeface="Arial"/>
                <a:cs typeface="Arial"/>
              </a:rPr>
              <a:t>QUERY </a:t>
            </a:r>
            <a:r>
              <a:rPr sz="1200" dirty="0">
                <a:solidFill>
                  <a:srgbClr val="7E7E7E"/>
                </a:solidFill>
                <a:latin typeface="Arial"/>
                <a:cs typeface="Arial"/>
              </a:rPr>
              <a:t>DATA</a:t>
            </a:r>
            <a:r>
              <a:rPr sz="1200" spc="-20" dirty="0">
                <a:solidFill>
                  <a:srgbClr val="7E7E7E"/>
                </a:solidFill>
                <a:latin typeface="Arial"/>
                <a:cs typeface="Arial"/>
              </a:rPr>
              <a:t> </a:t>
            </a:r>
            <a:r>
              <a:rPr sz="1200" spc="-10" dirty="0">
                <a:solidFill>
                  <a:srgbClr val="7E7E7E"/>
                </a:solidFill>
                <a:latin typeface="Arial"/>
                <a:cs typeface="Arial"/>
              </a:rPr>
              <a:t>ACCESS</a:t>
            </a:r>
            <a:endParaRPr sz="1200">
              <a:latin typeface="Arial"/>
              <a:cs typeface="Arial"/>
            </a:endParaRPr>
          </a:p>
          <a:p>
            <a:pPr marL="177165">
              <a:lnSpc>
                <a:spcPct val="100000"/>
              </a:lnSpc>
            </a:pPr>
            <a:r>
              <a:rPr sz="1200" spc="-10" dirty="0">
                <a:solidFill>
                  <a:srgbClr val="7E7E7E"/>
                </a:solidFill>
                <a:latin typeface="Arial"/>
                <a:cs typeface="Arial"/>
              </a:rPr>
              <a:t>CONTROL</a:t>
            </a:r>
            <a:endParaRPr sz="1200">
              <a:latin typeface="Arial"/>
              <a:cs typeface="Arial"/>
            </a:endParaRPr>
          </a:p>
        </p:txBody>
      </p:sp>
      <p:sp>
        <p:nvSpPr>
          <p:cNvPr id="27" name="object 30">
            <a:extLst>
              <a:ext uri="{FF2B5EF4-FFF2-40B4-BE49-F238E27FC236}">
                <a16:creationId xmlns:a16="http://schemas.microsoft.com/office/drawing/2014/main" id="{6713AD73-8C48-D028-D3AC-87FCAEFE15D7}"/>
              </a:ext>
            </a:extLst>
          </p:cNvPr>
          <p:cNvSpPr/>
          <p:nvPr/>
        </p:nvSpPr>
        <p:spPr>
          <a:xfrm>
            <a:off x="5529453" y="3043809"/>
            <a:ext cx="1162050" cy="1035685"/>
          </a:xfrm>
          <a:custGeom>
            <a:avLst/>
            <a:gdLst/>
            <a:ahLst/>
            <a:cxnLst/>
            <a:rect l="l" t="t" r="r" b="b"/>
            <a:pathLst>
              <a:path w="1162050" h="1035685">
                <a:moveTo>
                  <a:pt x="0" y="69468"/>
                </a:moveTo>
                <a:lnTo>
                  <a:pt x="5461" y="42433"/>
                </a:lnTo>
                <a:lnTo>
                  <a:pt x="20351" y="20351"/>
                </a:lnTo>
                <a:lnTo>
                  <a:pt x="42433" y="5461"/>
                </a:lnTo>
                <a:lnTo>
                  <a:pt x="69469" y="0"/>
                </a:lnTo>
                <a:lnTo>
                  <a:pt x="1092580" y="0"/>
                </a:lnTo>
                <a:lnTo>
                  <a:pt x="1119616" y="5461"/>
                </a:lnTo>
                <a:lnTo>
                  <a:pt x="1141698" y="20351"/>
                </a:lnTo>
                <a:lnTo>
                  <a:pt x="1156589" y="42433"/>
                </a:lnTo>
                <a:lnTo>
                  <a:pt x="1162050" y="69468"/>
                </a:lnTo>
                <a:lnTo>
                  <a:pt x="1162050" y="966088"/>
                </a:lnTo>
                <a:lnTo>
                  <a:pt x="1156589" y="993124"/>
                </a:lnTo>
                <a:lnTo>
                  <a:pt x="1141698" y="1015206"/>
                </a:lnTo>
                <a:lnTo>
                  <a:pt x="1119616" y="1030097"/>
                </a:lnTo>
                <a:lnTo>
                  <a:pt x="1092580" y="1035557"/>
                </a:lnTo>
                <a:lnTo>
                  <a:pt x="69469" y="1035557"/>
                </a:lnTo>
                <a:lnTo>
                  <a:pt x="42433" y="1030096"/>
                </a:lnTo>
                <a:lnTo>
                  <a:pt x="20351" y="1015206"/>
                </a:lnTo>
                <a:lnTo>
                  <a:pt x="5461" y="993124"/>
                </a:lnTo>
                <a:lnTo>
                  <a:pt x="0" y="966088"/>
                </a:lnTo>
                <a:lnTo>
                  <a:pt x="0" y="69468"/>
                </a:lnTo>
                <a:close/>
              </a:path>
            </a:pathLst>
          </a:custGeom>
          <a:ln w="19050">
            <a:solidFill>
              <a:srgbClr val="008FD2"/>
            </a:solidFill>
          </a:ln>
        </p:spPr>
        <p:txBody>
          <a:bodyPr wrap="square" lIns="0" tIns="0" rIns="0" bIns="0" rtlCol="0"/>
          <a:lstStyle/>
          <a:p>
            <a:endParaRPr/>
          </a:p>
        </p:txBody>
      </p:sp>
      <p:sp>
        <p:nvSpPr>
          <p:cNvPr id="28" name="object 31">
            <a:extLst>
              <a:ext uri="{FF2B5EF4-FFF2-40B4-BE49-F238E27FC236}">
                <a16:creationId xmlns:a16="http://schemas.microsoft.com/office/drawing/2014/main" id="{A9C95909-3A91-8858-0153-B9271028FC04}"/>
              </a:ext>
            </a:extLst>
          </p:cNvPr>
          <p:cNvSpPr/>
          <p:nvPr/>
        </p:nvSpPr>
        <p:spPr>
          <a:xfrm>
            <a:off x="6070727" y="1387982"/>
            <a:ext cx="81280" cy="1656080"/>
          </a:xfrm>
          <a:custGeom>
            <a:avLst/>
            <a:gdLst/>
            <a:ahLst/>
            <a:cxnLst/>
            <a:rect l="l" t="t" r="r" b="b"/>
            <a:pathLst>
              <a:path w="81279" h="1656080">
                <a:moveTo>
                  <a:pt x="76200" y="1382903"/>
                </a:moveTo>
                <a:lnTo>
                  <a:pt x="69850" y="1370330"/>
                </a:lnTo>
                <a:lnTo>
                  <a:pt x="37846" y="1306830"/>
                </a:lnTo>
                <a:lnTo>
                  <a:pt x="0" y="1383157"/>
                </a:lnTo>
                <a:lnTo>
                  <a:pt x="25577" y="1383080"/>
                </a:lnTo>
                <a:lnTo>
                  <a:pt x="26670" y="1655826"/>
                </a:lnTo>
                <a:lnTo>
                  <a:pt x="51816" y="1655826"/>
                </a:lnTo>
                <a:lnTo>
                  <a:pt x="50711" y="1382991"/>
                </a:lnTo>
                <a:lnTo>
                  <a:pt x="76200" y="1382903"/>
                </a:lnTo>
                <a:close/>
              </a:path>
              <a:path w="81279" h="1656080">
                <a:moveTo>
                  <a:pt x="80772" y="76073"/>
                </a:moveTo>
                <a:lnTo>
                  <a:pt x="74422" y="63500"/>
                </a:lnTo>
                <a:lnTo>
                  <a:pt x="42418" y="0"/>
                </a:lnTo>
                <a:lnTo>
                  <a:pt x="4572" y="76327"/>
                </a:lnTo>
                <a:lnTo>
                  <a:pt x="29997" y="76250"/>
                </a:lnTo>
                <a:lnTo>
                  <a:pt x="30861" y="388112"/>
                </a:lnTo>
                <a:lnTo>
                  <a:pt x="56007" y="388112"/>
                </a:lnTo>
                <a:lnTo>
                  <a:pt x="55143" y="76161"/>
                </a:lnTo>
                <a:lnTo>
                  <a:pt x="80772" y="76073"/>
                </a:lnTo>
                <a:close/>
              </a:path>
            </a:pathLst>
          </a:custGeom>
          <a:solidFill>
            <a:srgbClr val="E25400"/>
          </a:solidFill>
        </p:spPr>
        <p:txBody>
          <a:bodyPr wrap="square" lIns="0" tIns="0" rIns="0" bIns="0" rtlCol="0"/>
          <a:lstStyle/>
          <a:p>
            <a:endParaRPr/>
          </a:p>
        </p:txBody>
      </p:sp>
      <p:sp>
        <p:nvSpPr>
          <p:cNvPr id="29" name="object 32">
            <a:extLst>
              <a:ext uri="{FF2B5EF4-FFF2-40B4-BE49-F238E27FC236}">
                <a16:creationId xmlns:a16="http://schemas.microsoft.com/office/drawing/2014/main" id="{CD3D35E0-ABB1-C0DF-0CF2-360BED72D502}"/>
              </a:ext>
            </a:extLst>
          </p:cNvPr>
          <p:cNvSpPr txBox="1"/>
          <p:nvPr/>
        </p:nvSpPr>
        <p:spPr>
          <a:xfrm>
            <a:off x="5652570" y="3622519"/>
            <a:ext cx="2808605" cy="836126"/>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EFAB00"/>
                </a:solidFill>
                <a:latin typeface="Arial"/>
                <a:cs typeface="Arial"/>
              </a:rPr>
              <a:t>DATA</a:t>
            </a:r>
            <a:r>
              <a:rPr sz="1200" spc="-20" dirty="0">
                <a:solidFill>
                  <a:srgbClr val="EFAB00"/>
                </a:solidFill>
                <a:latin typeface="Arial"/>
                <a:cs typeface="Arial"/>
              </a:rPr>
              <a:t> </a:t>
            </a:r>
            <a:r>
              <a:rPr sz="1200" spc="-10" dirty="0">
                <a:solidFill>
                  <a:srgbClr val="EFAB00"/>
                </a:solidFill>
                <a:latin typeface="Arial"/>
                <a:cs typeface="Arial"/>
              </a:rPr>
              <a:t>MODEL</a:t>
            </a:r>
            <a:endParaRPr sz="1200" dirty="0">
              <a:latin typeface="Arial"/>
              <a:cs typeface="Arial"/>
            </a:endParaRPr>
          </a:p>
          <a:p>
            <a:pPr marL="38100">
              <a:lnSpc>
                <a:spcPct val="100000"/>
              </a:lnSpc>
            </a:pPr>
            <a:r>
              <a:rPr sz="1200" spc="-10" dirty="0">
                <a:solidFill>
                  <a:srgbClr val="EFAB00"/>
                </a:solidFill>
                <a:latin typeface="Arial"/>
                <a:cs typeface="Arial"/>
              </a:rPr>
              <a:t>PROJECTION</a:t>
            </a:r>
            <a:endParaRPr sz="1200" dirty="0">
              <a:latin typeface="Arial"/>
              <a:cs typeface="Arial"/>
            </a:endParaRPr>
          </a:p>
          <a:p>
            <a:pPr marL="643255">
              <a:lnSpc>
                <a:spcPct val="100000"/>
              </a:lnSpc>
              <a:spcBef>
                <a:spcPts val="885"/>
              </a:spcBef>
            </a:pPr>
            <a:r>
              <a:rPr sz="1100" dirty="0">
                <a:solidFill>
                  <a:srgbClr val="E25400"/>
                </a:solidFill>
                <a:latin typeface="Arial"/>
                <a:cs typeface="Arial"/>
              </a:rPr>
              <a:t>PROJECT</a:t>
            </a:r>
            <a:r>
              <a:rPr sz="1100" spc="-25" dirty="0">
                <a:solidFill>
                  <a:srgbClr val="E25400"/>
                </a:solidFill>
                <a:latin typeface="Arial"/>
                <a:cs typeface="Arial"/>
              </a:rPr>
              <a:t> </a:t>
            </a:r>
            <a:r>
              <a:rPr sz="1100" dirty="0">
                <a:solidFill>
                  <a:srgbClr val="E25400"/>
                </a:solidFill>
                <a:latin typeface="Arial"/>
                <a:cs typeface="Arial"/>
              </a:rPr>
              <a:t>ELEMENTS</a:t>
            </a:r>
            <a:br>
              <a:rPr lang="de-DE" sz="1100" dirty="0">
                <a:solidFill>
                  <a:srgbClr val="E25400"/>
                </a:solidFill>
                <a:latin typeface="Arial"/>
                <a:cs typeface="Arial"/>
              </a:rPr>
            </a:br>
            <a:r>
              <a:rPr sz="1100" spc="-20" dirty="0">
                <a:solidFill>
                  <a:srgbClr val="E25400"/>
                </a:solidFill>
                <a:latin typeface="Arial"/>
                <a:cs typeface="Arial"/>
              </a:rPr>
              <a:t> </a:t>
            </a:r>
            <a:r>
              <a:rPr sz="1100" dirty="0">
                <a:solidFill>
                  <a:srgbClr val="E25400"/>
                </a:solidFill>
                <a:latin typeface="Arial"/>
                <a:cs typeface="Arial"/>
              </a:rPr>
              <a:t>&amp;</a:t>
            </a:r>
            <a:r>
              <a:rPr sz="1100" spc="-45" dirty="0">
                <a:solidFill>
                  <a:srgbClr val="E25400"/>
                </a:solidFill>
                <a:latin typeface="Arial"/>
                <a:cs typeface="Arial"/>
              </a:rPr>
              <a:t> </a:t>
            </a:r>
            <a:r>
              <a:rPr sz="1100" spc="-10" dirty="0">
                <a:solidFill>
                  <a:srgbClr val="E25400"/>
                </a:solidFill>
                <a:latin typeface="Arial"/>
                <a:cs typeface="Arial"/>
              </a:rPr>
              <a:t>ENRICH</a:t>
            </a:r>
            <a:endParaRPr sz="1100" dirty="0">
              <a:latin typeface="Arial"/>
              <a:cs typeface="Arial"/>
            </a:endParaRPr>
          </a:p>
        </p:txBody>
      </p:sp>
      <p:pic>
        <p:nvPicPr>
          <p:cNvPr id="30" name="object 34">
            <a:extLst>
              <a:ext uri="{FF2B5EF4-FFF2-40B4-BE49-F238E27FC236}">
                <a16:creationId xmlns:a16="http://schemas.microsoft.com/office/drawing/2014/main" id="{FB9B7DC8-0795-2584-A56F-0BCCD1155230}"/>
              </a:ext>
            </a:extLst>
          </p:cNvPr>
          <p:cNvPicPr/>
          <p:nvPr/>
        </p:nvPicPr>
        <p:blipFill>
          <a:blip r:embed="rId7" cstate="print"/>
          <a:stretch>
            <a:fillRect/>
          </a:stretch>
        </p:blipFill>
        <p:spPr>
          <a:xfrm>
            <a:off x="5594603" y="3115818"/>
            <a:ext cx="1033272" cy="525017"/>
          </a:xfrm>
          <a:prstGeom prst="rect">
            <a:avLst/>
          </a:prstGeom>
        </p:spPr>
      </p:pic>
      <p:sp>
        <p:nvSpPr>
          <p:cNvPr id="31" name="object 35">
            <a:extLst>
              <a:ext uri="{FF2B5EF4-FFF2-40B4-BE49-F238E27FC236}">
                <a16:creationId xmlns:a16="http://schemas.microsoft.com/office/drawing/2014/main" id="{1FDD2FE0-26F2-E7F2-E0A4-0DA43C252C1F}"/>
              </a:ext>
            </a:extLst>
          </p:cNvPr>
          <p:cNvSpPr/>
          <p:nvPr/>
        </p:nvSpPr>
        <p:spPr>
          <a:xfrm>
            <a:off x="5589650" y="3110865"/>
            <a:ext cx="1043305" cy="535305"/>
          </a:xfrm>
          <a:custGeom>
            <a:avLst/>
            <a:gdLst/>
            <a:ahLst/>
            <a:cxnLst/>
            <a:rect l="l" t="t" r="r" b="b"/>
            <a:pathLst>
              <a:path w="1043304" h="535304">
                <a:moveTo>
                  <a:pt x="0" y="534924"/>
                </a:moveTo>
                <a:lnTo>
                  <a:pt x="1043177" y="534924"/>
                </a:lnTo>
                <a:lnTo>
                  <a:pt x="1043177" y="0"/>
                </a:lnTo>
                <a:lnTo>
                  <a:pt x="0" y="0"/>
                </a:lnTo>
                <a:lnTo>
                  <a:pt x="0" y="534924"/>
                </a:lnTo>
                <a:close/>
              </a:path>
            </a:pathLst>
          </a:custGeom>
          <a:ln w="9905">
            <a:solidFill>
              <a:srgbClr val="BEBEBE"/>
            </a:solidFill>
          </a:ln>
        </p:spPr>
        <p:txBody>
          <a:bodyPr wrap="square" lIns="0" tIns="0" rIns="0" bIns="0" rtlCol="0"/>
          <a:lstStyle/>
          <a:p>
            <a:endParaRPr/>
          </a:p>
        </p:txBody>
      </p:sp>
      <p:sp>
        <p:nvSpPr>
          <p:cNvPr id="1024" name="object 36">
            <a:extLst>
              <a:ext uri="{FF2B5EF4-FFF2-40B4-BE49-F238E27FC236}">
                <a16:creationId xmlns:a16="http://schemas.microsoft.com/office/drawing/2014/main" id="{911A3578-ACE6-7745-84A3-3B6C19F273FF}"/>
              </a:ext>
            </a:extLst>
          </p:cNvPr>
          <p:cNvSpPr/>
          <p:nvPr/>
        </p:nvSpPr>
        <p:spPr>
          <a:xfrm>
            <a:off x="5545454" y="4422267"/>
            <a:ext cx="1156970" cy="1073785"/>
          </a:xfrm>
          <a:custGeom>
            <a:avLst/>
            <a:gdLst/>
            <a:ahLst/>
            <a:cxnLst/>
            <a:rect l="l" t="t" r="r" b="b"/>
            <a:pathLst>
              <a:path w="1156970" h="1073785">
                <a:moveTo>
                  <a:pt x="0" y="72008"/>
                </a:moveTo>
                <a:lnTo>
                  <a:pt x="5661" y="43987"/>
                </a:lnTo>
                <a:lnTo>
                  <a:pt x="21097" y="21097"/>
                </a:lnTo>
                <a:lnTo>
                  <a:pt x="43987" y="5661"/>
                </a:lnTo>
                <a:lnTo>
                  <a:pt x="72009" y="0"/>
                </a:lnTo>
                <a:lnTo>
                  <a:pt x="1084706" y="0"/>
                </a:lnTo>
                <a:lnTo>
                  <a:pt x="1112728" y="5661"/>
                </a:lnTo>
                <a:lnTo>
                  <a:pt x="1135618" y="21097"/>
                </a:lnTo>
                <a:lnTo>
                  <a:pt x="1151054" y="43987"/>
                </a:lnTo>
                <a:lnTo>
                  <a:pt x="1156716" y="72008"/>
                </a:lnTo>
                <a:lnTo>
                  <a:pt x="1156716" y="1001648"/>
                </a:lnTo>
                <a:lnTo>
                  <a:pt x="1151054" y="1029670"/>
                </a:lnTo>
                <a:lnTo>
                  <a:pt x="1135618" y="1052560"/>
                </a:lnTo>
                <a:lnTo>
                  <a:pt x="1112728" y="1067996"/>
                </a:lnTo>
                <a:lnTo>
                  <a:pt x="1084706" y="1073657"/>
                </a:lnTo>
                <a:lnTo>
                  <a:pt x="72009" y="1073657"/>
                </a:lnTo>
                <a:lnTo>
                  <a:pt x="43987" y="1067996"/>
                </a:lnTo>
                <a:lnTo>
                  <a:pt x="21097" y="1052560"/>
                </a:lnTo>
                <a:lnTo>
                  <a:pt x="5661" y="1029670"/>
                </a:lnTo>
                <a:lnTo>
                  <a:pt x="0" y="1001648"/>
                </a:lnTo>
                <a:lnTo>
                  <a:pt x="0" y="72008"/>
                </a:lnTo>
                <a:close/>
              </a:path>
            </a:pathLst>
          </a:custGeom>
          <a:ln w="19050">
            <a:solidFill>
              <a:srgbClr val="008FD2"/>
            </a:solidFill>
          </a:ln>
        </p:spPr>
        <p:txBody>
          <a:bodyPr wrap="square" lIns="0" tIns="0" rIns="0" bIns="0" rtlCol="0"/>
          <a:lstStyle/>
          <a:p>
            <a:endParaRPr/>
          </a:p>
        </p:txBody>
      </p:sp>
      <p:sp>
        <p:nvSpPr>
          <p:cNvPr id="1025" name="object 37">
            <a:extLst>
              <a:ext uri="{FF2B5EF4-FFF2-40B4-BE49-F238E27FC236}">
                <a16:creationId xmlns:a16="http://schemas.microsoft.com/office/drawing/2014/main" id="{5EAA636D-4DF8-43C3-D89C-4C9631995AB9}"/>
              </a:ext>
            </a:extLst>
          </p:cNvPr>
          <p:cNvSpPr/>
          <p:nvPr/>
        </p:nvSpPr>
        <p:spPr>
          <a:xfrm>
            <a:off x="6066662" y="5495925"/>
            <a:ext cx="76200" cy="368935"/>
          </a:xfrm>
          <a:custGeom>
            <a:avLst/>
            <a:gdLst/>
            <a:ahLst/>
            <a:cxnLst/>
            <a:rect l="l" t="t" r="r" b="b"/>
            <a:pathLst>
              <a:path w="76200" h="368935">
                <a:moveTo>
                  <a:pt x="50673" y="63500"/>
                </a:moveTo>
                <a:lnTo>
                  <a:pt x="25526" y="63500"/>
                </a:lnTo>
                <a:lnTo>
                  <a:pt x="25526" y="368604"/>
                </a:lnTo>
                <a:lnTo>
                  <a:pt x="50673" y="368604"/>
                </a:lnTo>
                <a:lnTo>
                  <a:pt x="50673" y="63500"/>
                </a:lnTo>
                <a:close/>
              </a:path>
              <a:path w="76200" h="368935">
                <a:moveTo>
                  <a:pt x="38100" y="0"/>
                </a:moveTo>
                <a:lnTo>
                  <a:pt x="0" y="76200"/>
                </a:lnTo>
                <a:lnTo>
                  <a:pt x="25526" y="76200"/>
                </a:lnTo>
                <a:lnTo>
                  <a:pt x="25526" y="63500"/>
                </a:lnTo>
                <a:lnTo>
                  <a:pt x="69850" y="63500"/>
                </a:lnTo>
                <a:lnTo>
                  <a:pt x="38100" y="0"/>
                </a:lnTo>
                <a:close/>
              </a:path>
              <a:path w="76200" h="368935">
                <a:moveTo>
                  <a:pt x="69850" y="63500"/>
                </a:moveTo>
                <a:lnTo>
                  <a:pt x="50673" y="63500"/>
                </a:lnTo>
                <a:lnTo>
                  <a:pt x="50673" y="76200"/>
                </a:lnTo>
                <a:lnTo>
                  <a:pt x="76200" y="76200"/>
                </a:lnTo>
                <a:lnTo>
                  <a:pt x="69850" y="63500"/>
                </a:lnTo>
                <a:close/>
              </a:path>
            </a:pathLst>
          </a:custGeom>
          <a:solidFill>
            <a:srgbClr val="008FD2"/>
          </a:solidFill>
        </p:spPr>
        <p:txBody>
          <a:bodyPr wrap="square" lIns="0" tIns="0" rIns="0" bIns="0" rtlCol="0"/>
          <a:lstStyle/>
          <a:p>
            <a:endParaRPr/>
          </a:p>
        </p:txBody>
      </p:sp>
      <p:pic>
        <p:nvPicPr>
          <p:cNvPr id="1027" name="object 38">
            <a:extLst>
              <a:ext uri="{FF2B5EF4-FFF2-40B4-BE49-F238E27FC236}">
                <a16:creationId xmlns:a16="http://schemas.microsoft.com/office/drawing/2014/main" id="{07C07ED0-0080-521D-4640-C2004D75A258}"/>
              </a:ext>
            </a:extLst>
          </p:cNvPr>
          <p:cNvPicPr/>
          <p:nvPr/>
        </p:nvPicPr>
        <p:blipFill>
          <a:blip r:embed="rId8" cstate="print"/>
          <a:stretch>
            <a:fillRect/>
          </a:stretch>
        </p:blipFill>
        <p:spPr>
          <a:xfrm>
            <a:off x="5618987" y="4542282"/>
            <a:ext cx="1019556" cy="523494"/>
          </a:xfrm>
          <a:prstGeom prst="rect">
            <a:avLst/>
          </a:prstGeom>
        </p:spPr>
      </p:pic>
      <p:sp>
        <p:nvSpPr>
          <p:cNvPr id="1028" name="object 39">
            <a:extLst>
              <a:ext uri="{FF2B5EF4-FFF2-40B4-BE49-F238E27FC236}">
                <a16:creationId xmlns:a16="http://schemas.microsoft.com/office/drawing/2014/main" id="{A92B56D4-0E5C-E2C0-0FB9-F7FB2B7F54B9}"/>
              </a:ext>
            </a:extLst>
          </p:cNvPr>
          <p:cNvSpPr/>
          <p:nvPr/>
        </p:nvSpPr>
        <p:spPr>
          <a:xfrm>
            <a:off x="5614034" y="4537329"/>
            <a:ext cx="1029969" cy="533400"/>
          </a:xfrm>
          <a:custGeom>
            <a:avLst/>
            <a:gdLst/>
            <a:ahLst/>
            <a:cxnLst/>
            <a:rect l="l" t="t" r="r" b="b"/>
            <a:pathLst>
              <a:path w="1029970" h="533400">
                <a:moveTo>
                  <a:pt x="0" y="533400"/>
                </a:moveTo>
                <a:lnTo>
                  <a:pt x="1029462" y="533400"/>
                </a:lnTo>
                <a:lnTo>
                  <a:pt x="1029462" y="0"/>
                </a:lnTo>
                <a:lnTo>
                  <a:pt x="0" y="0"/>
                </a:lnTo>
                <a:lnTo>
                  <a:pt x="0" y="533400"/>
                </a:lnTo>
                <a:close/>
              </a:path>
            </a:pathLst>
          </a:custGeom>
          <a:ln w="9905">
            <a:solidFill>
              <a:srgbClr val="BEBEBE"/>
            </a:solidFill>
          </a:ln>
        </p:spPr>
        <p:txBody>
          <a:bodyPr wrap="square" lIns="0" tIns="0" rIns="0" bIns="0" rtlCol="0"/>
          <a:lstStyle/>
          <a:p>
            <a:endParaRPr/>
          </a:p>
        </p:txBody>
      </p:sp>
      <p:sp>
        <p:nvSpPr>
          <p:cNvPr id="1029" name="object 40">
            <a:extLst>
              <a:ext uri="{FF2B5EF4-FFF2-40B4-BE49-F238E27FC236}">
                <a16:creationId xmlns:a16="http://schemas.microsoft.com/office/drawing/2014/main" id="{3048DC8A-6FC7-B134-40DE-C91C4DF501D4}"/>
              </a:ext>
            </a:extLst>
          </p:cNvPr>
          <p:cNvSpPr txBox="1"/>
          <p:nvPr/>
        </p:nvSpPr>
        <p:spPr>
          <a:xfrm>
            <a:off x="5615178" y="5107432"/>
            <a:ext cx="2085339" cy="670560"/>
          </a:xfrm>
          <a:prstGeom prst="rect">
            <a:avLst/>
          </a:prstGeom>
        </p:spPr>
        <p:txBody>
          <a:bodyPr vert="horz" wrap="square" lIns="0" tIns="12700" rIns="0" bIns="0" rtlCol="0">
            <a:spAutoFit/>
          </a:bodyPr>
          <a:lstStyle/>
          <a:p>
            <a:pPr marL="12700" marR="1073150" indent="51435">
              <a:lnSpc>
                <a:spcPct val="100000"/>
              </a:lnSpc>
              <a:spcBef>
                <a:spcPts val="100"/>
              </a:spcBef>
            </a:pPr>
            <a:r>
              <a:rPr sz="1200" spc="-10" dirty="0">
                <a:latin typeface="Arial"/>
                <a:cs typeface="Arial"/>
              </a:rPr>
              <a:t>CDS-BASED </a:t>
            </a:r>
            <a:r>
              <a:rPr sz="1200" dirty="0">
                <a:solidFill>
                  <a:srgbClr val="EFAB00"/>
                </a:solidFill>
                <a:latin typeface="Arial"/>
                <a:cs typeface="Arial"/>
              </a:rPr>
              <a:t>DATA</a:t>
            </a:r>
            <a:r>
              <a:rPr sz="1200" spc="-20" dirty="0">
                <a:solidFill>
                  <a:srgbClr val="EFAB00"/>
                </a:solidFill>
                <a:latin typeface="Arial"/>
                <a:cs typeface="Arial"/>
              </a:rPr>
              <a:t> </a:t>
            </a:r>
            <a:r>
              <a:rPr sz="1200" spc="-10" dirty="0">
                <a:solidFill>
                  <a:srgbClr val="EFAB00"/>
                </a:solidFill>
                <a:latin typeface="Arial"/>
                <a:cs typeface="Arial"/>
              </a:rPr>
              <a:t>MODEL</a:t>
            </a:r>
            <a:endParaRPr sz="1200" dirty="0">
              <a:latin typeface="Arial"/>
              <a:cs typeface="Arial"/>
            </a:endParaRPr>
          </a:p>
          <a:p>
            <a:pPr marL="611505">
              <a:lnSpc>
                <a:spcPct val="100000"/>
              </a:lnSpc>
              <a:spcBef>
                <a:spcPts val="875"/>
              </a:spcBef>
            </a:pPr>
            <a:r>
              <a:rPr sz="1100" dirty="0">
                <a:solidFill>
                  <a:srgbClr val="008FD2"/>
                </a:solidFill>
                <a:latin typeface="Arial"/>
                <a:cs typeface="Arial"/>
              </a:rPr>
              <a:t>DEFINE</a:t>
            </a:r>
            <a:r>
              <a:rPr sz="1100" spc="-20" dirty="0">
                <a:solidFill>
                  <a:srgbClr val="008FD2"/>
                </a:solidFill>
                <a:latin typeface="Arial"/>
                <a:cs typeface="Arial"/>
              </a:rPr>
              <a:t> </a:t>
            </a:r>
            <a:r>
              <a:rPr sz="1100" dirty="0">
                <a:solidFill>
                  <a:srgbClr val="008FD2"/>
                </a:solidFill>
                <a:latin typeface="Arial"/>
                <a:cs typeface="Arial"/>
              </a:rPr>
              <a:t>DATA</a:t>
            </a:r>
            <a:r>
              <a:rPr sz="1100" spc="-20" dirty="0">
                <a:solidFill>
                  <a:srgbClr val="008FD2"/>
                </a:solidFill>
                <a:latin typeface="Arial"/>
                <a:cs typeface="Arial"/>
              </a:rPr>
              <a:t> MODEL</a:t>
            </a:r>
            <a:endParaRPr sz="1100" dirty="0">
              <a:latin typeface="Arial"/>
              <a:cs typeface="Arial"/>
            </a:endParaRPr>
          </a:p>
        </p:txBody>
      </p:sp>
      <p:pic>
        <p:nvPicPr>
          <p:cNvPr id="1030" name="object 41">
            <a:extLst>
              <a:ext uri="{FF2B5EF4-FFF2-40B4-BE49-F238E27FC236}">
                <a16:creationId xmlns:a16="http://schemas.microsoft.com/office/drawing/2014/main" id="{EC5E0F85-A077-5C97-9B2B-F4B3C0A4E7D6}"/>
              </a:ext>
            </a:extLst>
          </p:cNvPr>
          <p:cNvPicPr/>
          <p:nvPr/>
        </p:nvPicPr>
        <p:blipFill>
          <a:blip r:embed="rId9" cstate="print"/>
          <a:stretch>
            <a:fillRect/>
          </a:stretch>
        </p:blipFill>
        <p:spPr>
          <a:xfrm>
            <a:off x="5745479" y="5724144"/>
            <a:ext cx="765809" cy="765048"/>
          </a:xfrm>
          <a:prstGeom prst="rect">
            <a:avLst/>
          </a:prstGeom>
        </p:spPr>
      </p:pic>
      <p:sp>
        <p:nvSpPr>
          <p:cNvPr id="1032" name="object 42">
            <a:extLst>
              <a:ext uri="{FF2B5EF4-FFF2-40B4-BE49-F238E27FC236}">
                <a16:creationId xmlns:a16="http://schemas.microsoft.com/office/drawing/2014/main" id="{71C2564A-E40B-C15A-D9FC-59744ADFAE20}"/>
              </a:ext>
            </a:extLst>
          </p:cNvPr>
          <p:cNvSpPr txBox="1"/>
          <p:nvPr/>
        </p:nvSpPr>
        <p:spPr>
          <a:xfrm>
            <a:off x="6448297" y="5899911"/>
            <a:ext cx="1482090" cy="391160"/>
          </a:xfrm>
          <a:prstGeom prst="rect">
            <a:avLst/>
          </a:prstGeom>
        </p:spPr>
        <p:txBody>
          <a:bodyPr vert="horz" wrap="square" lIns="0" tIns="12700" rIns="0" bIns="0" rtlCol="0">
            <a:spAutoFit/>
          </a:bodyPr>
          <a:lstStyle/>
          <a:p>
            <a:pPr marL="20955" marR="5080" indent="-8890">
              <a:lnSpc>
                <a:spcPct val="100000"/>
              </a:lnSpc>
              <a:spcBef>
                <a:spcPts val="100"/>
              </a:spcBef>
            </a:pPr>
            <a:r>
              <a:rPr sz="1200" dirty="0">
                <a:solidFill>
                  <a:srgbClr val="008FD2"/>
                </a:solidFill>
                <a:latin typeface="Arial"/>
                <a:cs typeface="Arial"/>
              </a:rPr>
              <a:t>APPLICATION</a:t>
            </a:r>
            <a:r>
              <a:rPr sz="1200" spc="-50" dirty="0">
                <a:solidFill>
                  <a:srgbClr val="008FD2"/>
                </a:solidFill>
                <a:latin typeface="Arial"/>
                <a:cs typeface="Arial"/>
              </a:rPr>
              <a:t> </a:t>
            </a:r>
            <a:r>
              <a:rPr sz="1200" spc="-20" dirty="0">
                <a:solidFill>
                  <a:srgbClr val="008FD2"/>
                </a:solidFill>
                <a:latin typeface="Arial"/>
                <a:cs typeface="Arial"/>
              </a:rPr>
              <a:t>DATA </a:t>
            </a:r>
            <a:r>
              <a:rPr sz="1200" dirty="0">
                <a:latin typeface="Arial"/>
                <a:cs typeface="Arial"/>
              </a:rPr>
              <a:t>DATABASE</a:t>
            </a:r>
            <a:r>
              <a:rPr sz="1200" spc="-30" dirty="0">
                <a:latin typeface="Arial"/>
                <a:cs typeface="Arial"/>
              </a:rPr>
              <a:t> </a:t>
            </a:r>
            <a:r>
              <a:rPr sz="1200" spc="-10" dirty="0">
                <a:latin typeface="Arial"/>
                <a:cs typeface="Arial"/>
              </a:rPr>
              <a:t>TABLES</a:t>
            </a:r>
            <a:endParaRPr sz="1200">
              <a:latin typeface="Arial"/>
              <a:cs typeface="Arial"/>
            </a:endParaRPr>
          </a:p>
        </p:txBody>
      </p:sp>
      <p:sp>
        <p:nvSpPr>
          <p:cNvPr id="1034" name="object 31">
            <a:extLst>
              <a:ext uri="{FF2B5EF4-FFF2-40B4-BE49-F238E27FC236}">
                <a16:creationId xmlns:a16="http://schemas.microsoft.com/office/drawing/2014/main" id="{DD8430E8-96E2-9E26-A119-007D83C70823}"/>
              </a:ext>
            </a:extLst>
          </p:cNvPr>
          <p:cNvSpPr/>
          <p:nvPr/>
        </p:nvSpPr>
        <p:spPr>
          <a:xfrm>
            <a:off x="6070599" y="2702740"/>
            <a:ext cx="79348" cy="1710995"/>
          </a:xfrm>
          <a:custGeom>
            <a:avLst/>
            <a:gdLst/>
            <a:ahLst/>
            <a:cxnLst/>
            <a:rect l="l" t="t" r="r" b="b"/>
            <a:pathLst>
              <a:path w="81279" h="1656080">
                <a:moveTo>
                  <a:pt x="76200" y="1382903"/>
                </a:moveTo>
                <a:lnTo>
                  <a:pt x="69850" y="1370330"/>
                </a:lnTo>
                <a:lnTo>
                  <a:pt x="37846" y="1306830"/>
                </a:lnTo>
                <a:lnTo>
                  <a:pt x="0" y="1383157"/>
                </a:lnTo>
                <a:lnTo>
                  <a:pt x="25577" y="1383080"/>
                </a:lnTo>
                <a:lnTo>
                  <a:pt x="26670" y="1655826"/>
                </a:lnTo>
                <a:lnTo>
                  <a:pt x="51816" y="1655826"/>
                </a:lnTo>
                <a:lnTo>
                  <a:pt x="50711" y="1382991"/>
                </a:lnTo>
                <a:lnTo>
                  <a:pt x="76200" y="1382903"/>
                </a:lnTo>
                <a:close/>
              </a:path>
              <a:path w="81279" h="1656080">
                <a:moveTo>
                  <a:pt x="80772" y="76073"/>
                </a:moveTo>
                <a:lnTo>
                  <a:pt x="74422" y="63500"/>
                </a:lnTo>
                <a:lnTo>
                  <a:pt x="42418" y="0"/>
                </a:lnTo>
                <a:lnTo>
                  <a:pt x="4572" y="76327"/>
                </a:lnTo>
                <a:lnTo>
                  <a:pt x="29997" y="76250"/>
                </a:lnTo>
                <a:lnTo>
                  <a:pt x="30861" y="388112"/>
                </a:lnTo>
                <a:lnTo>
                  <a:pt x="56007" y="388112"/>
                </a:lnTo>
                <a:lnTo>
                  <a:pt x="55143" y="76161"/>
                </a:lnTo>
                <a:lnTo>
                  <a:pt x="80772" y="76073"/>
                </a:lnTo>
                <a:close/>
              </a:path>
            </a:pathLst>
          </a:custGeom>
          <a:solidFill>
            <a:srgbClr val="E25400"/>
          </a:solidFill>
        </p:spPr>
        <p:txBody>
          <a:bodyPr wrap="square" lIns="0" tIns="0" rIns="0" bIns="0" rtlCol="0"/>
          <a:lstStyle/>
          <a:p>
            <a:endParaRPr/>
          </a:p>
        </p:txBody>
      </p:sp>
      <p:sp>
        <p:nvSpPr>
          <p:cNvPr id="1035" name="object 30">
            <a:extLst>
              <a:ext uri="{FF2B5EF4-FFF2-40B4-BE49-F238E27FC236}">
                <a16:creationId xmlns:a16="http://schemas.microsoft.com/office/drawing/2014/main" id="{7313F22E-2AD7-25CA-FF51-2F7840E373F2}"/>
              </a:ext>
            </a:extLst>
          </p:cNvPr>
          <p:cNvSpPr/>
          <p:nvPr/>
        </p:nvSpPr>
        <p:spPr>
          <a:xfrm>
            <a:off x="8519142" y="4460367"/>
            <a:ext cx="1162050" cy="1035685"/>
          </a:xfrm>
          <a:custGeom>
            <a:avLst/>
            <a:gdLst/>
            <a:ahLst/>
            <a:cxnLst/>
            <a:rect l="l" t="t" r="r" b="b"/>
            <a:pathLst>
              <a:path w="1162050" h="1035685">
                <a:moveTo>
                  <a:pt x="0" y="69468"/>
                </a:moveTo>
                <a:lnTo>
                  <a:pt x="5461" y="42433"/>
                </a:lnTo>
                <a:lnTo>
                  <a:pt x="20351" y="20351"/>
                </a:lnTo>
                <a:lnTo>
                  <a:pt x="42433" y="5461"/>
                </a:lnTo>
                <a:lnTo>
                  <a:pt x="69469" y="0"/>
                </a:lnTo>
                <a:lnTo>
                  <a:pt x="1092580" y="0"/>
                </a:lnTo>
                <a:lnTo>
                  <a:pt x="1119616" y="5461"/>
                </a:lnTo>
                <a:lnTo>
                  <a:pt x="1141698" y="20351"/>
                </a:lnTo>
                <a:lnTo>
                  <a:pt x="1156589" y="42433"/>
                </a:lnTo>
                <a:lnTo>
                  <a:pt x="1162050" y="69468"/>
                </a:lnTo>
                <a:lnTo>
                  <a:pt x="1162050" y="966088"/>
                </a:lnTo>
                <a:lnTo>
                  <a:pt x="1156589" y="993124"/>
                </a:lnTo>
                <a:lnTo>
                  <a:pt x="1141698" y="1015206"/>
                </a:lnTo>
                <a:lnTo>
                  <a:pt x="1119616" y="1030097"/>
                </a:lnTo>
                <a:lnTo>
                  <a:pt x="1092580" y="1035557"/>
                </a:lnTo>
                <a:lnTo>
                  <a:pt x="69469" y="1035557"/>
                </a:lnTo>
                <a:lnTo>
                  <a:pt x="42433" y="1030096"/>
                </a:lnTo>
                <a:lnTo>
                  <a:pt x="20351" y="1015206"/>
                </a:lnTo>
                <a:lnTo>
                  <a:pt x="5461" y="993124"/>
                </a:lnTo>
                <a:lnTo>
                  <a:pt x="0" y="966088"/>
                </a:lnTo>
                <a:lnTo>
                  <a:pt x="0" y="69468"/>
                </a:lnTo>
                <a:close/>
              </a:path>
            </a:pathLst>
          </a:custGeom>
          <a:ln w="19050">
            <a:solidFill>
              <a:srgbClr val="008FD2"/>
            </a:solidFill>
          </a:ln>
        </p:spPr>
        <p:txBody>
          <a:bodyPr wrap="square" lIns="0" tIns="0" rIns="0" bIns="0" rtlCol="0"/>
          <a:lstStyle/>
          <a:p>
            <a:endParaRPr/>
          </a:p>
        </p:txBody>
      </p:sp>
      <p:pic>
        <p:nvPicPr>
          <p:cNvPr id="1036" name="object 34">
            <a:extLst>
              <a:ext uri="{FF2B5EF4-FFF2-40B4-BE49-F238E27FC236}">
                <a16:creationId xmlns:a16="http://schemas.microsoft.com/office/drawing/2014/main" id="{5712A824-4596-57C2-544E-491B673A6F69}"/>
              </a:ext>
            </a:extLst>
          </p:cNvPr>
          <p:cNvPicPr/>
          <p:nvPr/>
        </p:nvPicPr>
        <p:blipFill>
          <a:blip r:embed="rId7" cstate="print"/>
          <a:stretch>
            <a:fillRect/>
          </a:stretch>
        </p:blipFill>
        <p:spPr>
          <a:xfrm>
            <a:off x="8584292" y="4532376"/>
            <a:ext cx="1033272" cy="525017"/>
          </a:xfrm>
          <a:prstGeom prst="rect">
            <a:avLst/>
          </a:prstGeom>
        </p:spPr>
      </p:pic>
      <p:sp>
        <p:nvSpPr>
          <p:cNvPr id="1037" name="object 35">
            <a:extLst>
              <a:ext uri="{FF2B5EF4-FFF2-40B4-BE49-F238E27FC236}">
                <a16:creationId xmlns:a16="http://schemas.microsoft.com/office/drawing/2014/main" id="{36AC936C-3D97-6812-8C58-7588C13C82C7}"/>
              </a:ext>
            </a:extLst>
          </p:cNvPr>
          <p:cNvSpPr/>
          <p:nvPr/>
        </p:nvSpPr>
        <p:spPr>
          <a:xfrm>
            <a:off x="8579339" y="4527423"/>
            <a:ext cx="1043305" cy="535305"/>
          </a:xfrm>
          <a:custGeom>
            <a:avLst/>
            <a:gdLst/>
            <a:ahLst/>
            <a:cxnLst/>
            <a:rect l="l" t="t" r="r" b="b"/>
            <a:pathLst>
              <a:path w="1043304" h="535304">
                <a:moveTo>
                  <a:pt x="0" y="534924"/>
                </a:moveTo>
                <a:lnTo>
                  <a:pt x="1043177" y="534924"/>
                </a:lnTo>
                <a:lnTo>
                  <a:pt x="1043177" y="0"/>
                </a:lnTo>
                <a:lnTo>
                  <a:pt x="0" y="0"/>
                </a:lnTo>
                <a:lnTo>
                  <a:pt x="0" y="534924"/>
                </a:lnTo>
                <a:close/>
              </a:path>
            </a:pathLst>
          </a:custGeom>
          <a:ln w="9905">
            <a:solidFill>
              <a:srgbClr val="BEBEBE"/>
            </a:solidFill>
          </a:ln>
        </p:spPr>
        <p:txBody>
          <a:bodyPr wrap="square" lIns="0" tIns="0" rIns="0" bIns="0" rtlCol="0"/>
          <a:lstStyle/>
          <a:p>
            <a:endParaRPr/>
          </a:p>
        </p:txBody>
      </p:sp>
      <p:sp>
        <p:nvSpPr>
          <p:cNvPr id="1038" name="object 32">
            <a:extLst>
              <a:ext uri="{FF2B5EF4-FFF2-40B4-BE49-F238E27FC236}">
                <a16:creationId xmlns:a16="http://schemas.microsoft.com/office/drawing/2014/main" id="{5858BEEF-8706-D2E6-9656-BEC786B76830}"/>
              </a:ext>
            </a:extLst>
          </p:cNvPr>
          <p:cNvSpPr txBox="1"/>
          <p:nvPr/>
        </p:nvSpPr>
        <p:spPr>
          <a:xfrm>
            <a:off x="8595367" y="5102193"/>
            <a:ext cx="1271270" cy="382156"/>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EFAB00"/>
                </a:solidFill>
                <a:latin typeface="Arial"/>
                <a:cs typeface="Arial"/>
              </a:rPr>
              <a:t>DATA</a:t>
            </a:r>
            <a:r>
              <a:rPr sz="1200" spc="-20" dirty="0">
                <a:solidFill>
                  <a:srgbClr val="EFAB00"/>
                </a:solidFill>
                <a:latin typeface="Arial"/>
                <a:cs typeface="Arial"/>
              </a:rPr>
              <a:t> </a:t>
            </a:r>
            <a:r>
              <a:rPr sz="1200" spc="-10" dirty="0">
                <a:solidFill>
                  <a:srgbClr val="EFAB00"/>
                </a:solidFill>
                <a:latin typeface="Arial"/>
                <a:cs typeface="Arial"/>
              </a:rPr>
              <a:t>MODEL</a:t>
            </a:r>
            <a:endParaRPr sz="1200" dirty="0">
              <a:latin typeface="Arial"/>
              <a:cs typeface="Arial"/>
            </a:endParaRPr>
          </a:p>
          <a:p>
            <a:pPr marL="38100">
              <a:lnSpc>
                <a:spcPct val="100000"/>
              </a:lnSpc>
            </a:pPr>
            <a:r>
              <a:rPr lang="de-DE" sz="1200" spc="-10" dirty="0">
                <a:solidFill>
                  <a:srgbClr val="EFAB00"/>
                </a:solidFill>
                <a:latin typeface="Arial"/>
                <a:cs typeface="Arial"/>
              </a:rPr>
              <a:t>CUBE</a:t>
            </a:r>
            <a:endParaRPr sz="1100" dirty="0">
              <a:latin typeface="Arial"/>
              <a:cs typeface="Arial"/>
            </a:endParaRPr>
          </a:p>
        </p:txBody>
      </p:sp>
      <p:sp>
        <p:nvSpPr>
          <p:cNvPr id="1039" name="object 30">
            <a:extLst>
              <a:ext uri="{FF2B5EF4-FFF2-40B4-BE49-F238E27FC236}">
                <a16:creationId xmlns:a16="http://schemas.microsoft.com/office/drawing/2014/main" id="{65C2EF45-648F-96E4-A720-8169D7FEAF6A}"/>
              </a:ext>
            </a:extLst>
          </p:cNvPr>
          <p:cNvSpPr/>
          <p:nvPr/>
        </p:nvSpPr>
        <p:spPr>
          <a:xfrm>
            <a:off x="8483844" y="3049144"/>
            <a:ext cx="1162050" cy="1035685"/>
          </a:xfrm>
          <a:custGeom>
            <a:avLst/>
            <a:gdLst/>
            <a:ahLst/>
            <a:cxnLst/>
            <a:rect l="l" t="t" r="r" b="b"/>
            <a:pathLst>
              <a:path w="1162050" h="1035685">
                <a:moveTo>
                  <a:pt x="0" y="69468"/>
                </a:moveTo>
                <a:lnTo>
                  <a:pt x="5461" y="42433"/>
                </a:lnTo>
                <a:lnTo>
                  <a:pt x="20351" y="20351"/>
                </a:lnTo>
                <a:lnTo>
                  <a:pt x="42433" y="5461"/>
                </a:lnTo>
                <a:lnTo>
                  <a:pt x="69469" y="0"/>
                </a:lnTo>
                <a:lnTo>
                  <a:pt x="1092580" y="0"/>
                </a:lnTo>
                <a:lnTo>
                  <a:pt x="1119616" y="5461"/>
                </a:lnTo>
                <a:lnTo>
                  <a:pt x="1141698" y="20351"/>
                </a:lnTo>
                <a:lnTo>
                  <a:pt x="1156589" y="42433"/>
                </a:lnTo>
                <a:lnTo>
                  <a:pt x="1162050" y="69468"/>
                </a:lnTo>
                <a:lnTo>
                  <a:pt x="1162050" y="966088"/>
                </a:lnTo>
                <a:lnTo>
                  <a:pt x="1156589" y="993124"/>
                </a:lnTo>
                <a:lnTo>
                  <a:pt x="1141698" y="1015206"/>
                </a:lnTo>
                <a:lnTo>
                  <a:pt x="1119616" y="1030097"/>
                </a:lnTo>
                <a:lnTo>
                  <a:pt x="1092580" y="1035557"/>
                </a:lnTo>
                <a:lnTo>
                  <a:pt x="69469" y="1035557"/>
                </a:lnTo>
                <a:lnTo>
                  <a:pt x="42433" y="1030096"/>
                </a:lnTo>
                <a:lnTo>
                  <a:pt x="20351" y="1015206"/>
                </a:lnTo>
                <a:lnTo>
                  <a:pt x="5461" y="993124"/>
                </a:lnTo>
                <a:lnTo>
                  <a:pt x="0" y="966088"/>
                </a:lnTo>
                <a:lnTo>
                  <a:pt x="0" y="69468"/>
                </a:lnTo>
                <a:close/>
              </a:path>
            </a:pathLst>
          </a:custGeom>
          <a:ln w="19050">
            <a:solidFill>
              <a:srgbClr val="008FD2"/>
            </a:solidFill>
          </a:ln>
        </p:spPr>
        <p:txBody>
          <a:bodyPr wrap="square" lIns="0" tIns="0" rIns="0" bIns="0" rtlCol="0"/>
          <a:lstStyle/>
          <a:p>
            <a:endParaRPr/>
          </a:p>
        </p:txBody>
      </p:sp>
      <p:pic>
        <p:nvPicPr>
          <p:cNvPr id="1040" name="object 34">
            <a:extLst>
              <a:ext uri="{FF2B5EF4-FFF2-40B4-BE49-F238E27FC236}">
                <a16:creationId xmlns:a16="http://schemas.microsoft.com/office/drawing/2014/main" id="{641ABA87-5904-D948-3AAF-018881E0B853}"/>
              </a:ext>
            </a:extLst>
          </p:cNvPr>
          <p:cNvPicPr/>
          <p:nvPr/>
        </p:nvPicPr>
        <p:blipFill>
          <a:blip r:embed="rId7" cstate="print"/>
          <a:stretch>
            <a:fillRect/>
          </a:stretch>
        </p:blipFill>
        <p:spPr>
          <a:xfrm>
            <a:off x="8548994" y="3121153"/>
            <a:ext cx="1033272" cy="525017"/>
          </a:xfrm>
          <a:prstGeom prst="rect">
            <a:avLst/>
          </a:prstGeom>
        </p:spPr>
      </p:pic>
      <p:sp>
        <p:nvSpPr>
          <p:cNvPr id="1041" name="object 35">
            <a:extLst>
              <a:ext uri="{FF2B5EF4-FFF2-40B4-BE49-F238E27FC236}">
                <a16:creationId xmlns:a16="http://schemas.microsoft.com/office/drawing/2014/main" id="{AF13BBED-07C8-ACD0-2DE7-1C1F47B3CDE8}"/>
              </a:ext>
            </a:extLst>
          </p:cNvPr>
          <p:cNvSpPr/>
          <p:nvPr/>
        </p:nvSpPr>
        <p:spPr>
          <a:xfrm>
            <a:off x="8544041" y="3116200"/>
            <a:ext cx="1043305" cy="535305"/>
          </a:xfrm>
          <a:custGeom>
            <a:avLst/>
            <a:gdLst/>
            <a:ahLst/>
            <a:cxnLst/>
            <a:rect l="l" t="t" r="r" b="b"/>
            <a:pathLst>
              <a:path w="1043304" h="535304">
                <a:moveTo>
                  <a:pt x="0" y="534924"/>
                </a:moveTo>
                <a:lnTo>
                  <a:pt x="1043177" y="534924"/>
                </a:lnTo>
                <a:lnTo>
                  <a:pt x="1043177" y="0"/>
                </a:lnTo>
                <a:lnTo>
                  <a:pt x="0" y="0"/>
                </a:lnTo>
                <a:lnTo>
                  <a:pt x="0" y="534924"/>
                </a:lnTo>
                <a:close/>
              </a:path>
            </a:pathLst>
          </a:custGeom>
          <a:ln w="9905">
            <a:solidFill>
              <a:srgbClr val="BEBEBE"/>
            </a:solidFill>
          </a:ln>
        </p:spPr>
        <p:txBody>
          <a:bodyPr wrap="square" lIns="0" tIns="0" rIns="0" bIns="0" rtlCol="0"/>
          <a:lstStyle/>
          <a:p>
            <a:endParaRPr/>
          </a:p>
        </p:txBody>
      </p:sp>
      <p:sp>
        <p:nvSpPr>
          <p:cNvPr id="1042" name="object 32">
            <a:extLst>
              <a:ext uri="{FF2B5EF4-FFF2-40B4-BE49-F238E27FC236}">
                <a16:creationId xmlns:a16="http://schemas.microsoft.com/office/drawing/2014/main" id="{7B453290-C732-ADB4-79B6-4875D69B3459}"/>
              </a:ext>
            </a:extLst>
          </p:cNvPr>
          <p:cNvSpPr txBox="1"/>
          <p:nvPr/>
        </p:nvSpPr>
        <p:spPr>
          <a:xfrm>
            <a:off x="8560069" y="3690970"/>
            <a:ext cx="1271270" cy="382156"/>
          </a:xfrm>
          <a:prstGeom prst="rect">
            <a:avLst/>
          </a:prstGeom>
        </p:spPr>
        <p:txBody>
          <a:bodyPr vert="horz" wrap="square" lIns="0" tIns="12700" rIns="0" bIns="0" rtlCol="0">
            <a:spAutoFit/>
          </a:bodyPr>
          <a:lstStyle/>
          <a:p>
            <a:pPr marL="12700">
              <a:lnSpc>
                <a:spcPct val="100000"/>
              </a:lnSpc>
              <a:spcBef>
                <a:spcPts val="100"/>
              </a:spcBef>
            </a:pPr>
            <a:r>
              <a:rPr lang="de-DE" sz="1200" dirty="0">
                <a:solidFill>
                  <a:srgbClr val="EFAB00"/>
                </a:solidFill>
                <a:latin typeface="Arial"/>
                <a:cs typeface="Arial"/>
              </a:rPr>
              <a:t>Analytical </a:t>
            </a:r>
            <a:br>
              <a:rPr lang="de-DE" sz="1200" dirty="0">
                <a:solidFill>
                  <a:srgbClr val="EFAB00"/>
                </a:solidFill>
                <a:latin typeface="Arial"/>
                <a:cs typeface="Arial"/>
              </a:rPr>
            </a:br>
            <a:r>
              <a:rPr lang="de-DE" sz="1200" dirty="0">
                <a:solidFill>
                  <a:srgbClr val="EFAB00"/>
                </a:solidFill>
                <a:latin typeface="Arial"/>
                <a:cs typeface="Arial"/>
              </a:rPr>
              <a:t>Query</a:t>
            </a:r>
            <a:endParaRPr sz="1100" dirty="0">
              <a:latin typeface="Arial"/>
              <a:cs typeface="Arial"/>
            </a:endParaRPr>
          </a:p>
        </p:txBody>
      </p:sp>
      <p:sp>
        <p:nvSpPr>
          <p:cNvPr id="1043" name="object 15">
            <a:extLst>
              <a:ext uri="{FF2B5EF4-FFF2-40B4-BE49-F238E27FC236}">
                <a16:creationId xmlns:a16="http://schemas.microsoft.com/office/drawing/2014/main" id="{A1CEA255-DBED-9D8D-8C0F-B5207581D222}"/>
              </a:ext>
            </a:extLst>
          </p:cNvPr>
          <p:cNvSpPr/>
          <p:nvPr/>
        </p:nvSpPr>
        <p:spPr>
          <a:xfrm>
            <a:off x="8395048" y="1979045"/>
            <a:ext cx="1360170" cy="882015"/>
          </a:xfrm>
          <a:custGeom>
            <a:avLst/>
            <a:gdLst/>
            <a:ahLst/>
            <a:cxnLst/>
            <a:rect l="l" t="t" r="r" b="b"/>
            <a:pathLst>
              <a:path w="1360170" h="882015">
                <a:moveTo>
                  <a:pt x="0" y="59181"/>
                </a:moveTo>
                <a:lnTo>
                  <a:pt x="4639" y="36111"/>
                </a:lnTo>
                <a:lnTo>
                  <a:pt x="17303" y="17303"/>
                </a:lnTo>
                <a:lnTo>
                  <a:pt x="36111" y="4639"/>
                </a:lnTo>
                <a:lnTo>
                  <a:pt x="59182" y="0"/>
                </a:lnTo>
                <a:lnTo>
                  <a:pt x="1300988" y="0"/>
                </a:lnTo>
                <a:lnTo>
                  <a:pt x="1324058" y="4639"/>
                </a:lnTo>
                <a:lnTo>
                  <a:pt x="1342866" y="17303"/>
                </a:lnTo>
                <a:lnTo>
                  <a:pt x="1355530" y="36111"/>
                </a:lnTo>
                <a:lnTo>
                  <a:pt x="1360170" y="59181"/>
                </a:lnTo>
                <a:lnTo>
                  <a:pt x="1360170" y="822451"/>
                </a:lnTo>
                <a:lnTo>
                  <a:pt x="1355530" y="845522"/>
                </a:lnTo>
                <a:lnTo>
                  <a:pt x="1342866" y="864330"/>
                </a:lnTo>
                <a:lnTo>
                  <a:pt x="1324058" y="876994"/>
                </a:lnTo>
                <a:lnTo>
                  <a:pt x="1300988" y="881634"/>
                </a:lnTo>
                <a:lnTo>
                  <a:pt x="59182" y="881634"/>
                </a:lnTo>
                <a:lnTo>
                  <a:pt x="36111" y="876994"/>
                </a:lnTo>
                <a:lnTo>
                  <a:pt x="17303" y="864330"/>
                </a:lnTo>
                <a:lnTo>
                  <a:pt x="4639" y="845522"/>
                </a:lnTo>
                <a:lnTo>
                  <a:pt x="0" y="822451"/>
                </a:lnTo>
                <a:lnTo>
                  <a:pt x="0" y="59181"/>
                </a:lnTo>
                <a:close/>
              </a:path>
            </a:pathLst>
          </a:custGeom>
          <a:ln w="19050">
            <a:solidFill>
              <a:srgbClr val="960982"/>
            </a:solidFill>
            <a:prstDash val="sysDash"/>
          </a:ln>
        </p:spPr>
        <p:txBody>
          <a:bodyPr wrap="square" lIns="0" tIns="0" rIns="0" bIns="0" rtlCol="0"/>
          <a:lstStyle/>
          <a:p>
            <a:endParaRPr/>
          </a:p>
        </p:txBody>
      </p:sp>
      <p:pic>
        <p:nvPicPr>
          <p:cNvPr id="1044" name="object 18">
            <a:extLst>
              <a:ext uri="{FF2B5EF4-FFF2-40B4-BE49-F238E27FC236}">
                <a16:creationId xmlns:a16="http://schemas.microsoft.com/office/drawing/2014/main" id="{DDEC47A2-5897-D53C-3C48-CC737C073CC7}"/>
              </a:ext>
            </a:extLst>
          </p:cNvPr>
          <p:cNvPicPr/>
          <p:nvPr/>
        </p:nvPicPr>
        <p:blipFill>
          <a:blip r:embed="rId5" cstate="print"/>
          <a:stretch>
            <a:fillRect/>
          </a:stretch>
        </p:blipFill>
        <p:spPr>
          <a:xfrm>
            <a:off x="8510991" y="2035127"/>
            <a:ext cx="1058418" cy="464820"/>
          </a:xfrm>
          <a:prstGeom prst="rect">
            <a:avLst/>
          </a:prstGeom>
        </p:spPr>
      </p:pic>
      <p:sp>
        <p:nvSpPr>
          <p:cNvPr id="1045" name="object 32">
            <a:extLst>
              <a:ext uri="{FF2B5EF4-FFF2-40B4-BE49-F238E27FC236}">
                <a16:creationId xmlns:a16="http://schemas.microsoft.com/office/drawing/2014/main" id="{90E5B7C3-6A0C-2A75-6F00-CC83C010B636}"/>
              </a:ext>
            </a:extLst>
          </p:cNvPr>
          <p:cNvSpPr txBox="1"/>
          <p:nvPr/>
        </p:nvSpPr>
        <p:spPr>
          <a:xfrm>
            <a:off x="8544041" y="2498637"/>
            <a:ext cx="1271270" cy="197490"/>
          </a:xfrm>
          <a:prstGeom prst="rect">
            <a:avLst/>
          </a:prstGeom>
        </p:spPr>
        <p:txBody>
          <a:bodyPr vert="horz" wrap="square" lIns="0" tIns="12700" rIns="0" bIns="0" rtlCol="0">
            <a:spAutoFit/>
          </a:bodyPr>
          <a:lstStyle/>
          <a:p>
            <a:pPr marL="12700">
              <a:lnSpc>
                <a:spcPct val="100000"/>
              </a:lnSpc>
              <a:spcBef>
                <a:spcPts val="100"/>
              </a:spcBef>
            </a:pPr>
            <a:r>
              <a:rPr lang="de-DE" sz="1200" dirty="0">
                <a:solidFill>
                  <a:srgbClr val="EFAB00"/>
                </a:solidFill>
                <a:latin typeface="Arial"/>
                <a:cs typeface="Arial"/>
              </a:rPr>
              <a:t>Query Viewer</a:t>
            </a:r>
            <a:endParaRPr sz="1100" dirty="0">
              <a:latin typeface="Arial"/>
              <a:cs typeface="Arial"/>
            </a:endParaRPr>
          </a:p>
        </p:txBody>
      </p:sp>
      <p:cxnSp>
        <p:nvCxnSpPr>
          <p:cNvPr id="1046" name="Gerade Verbindung mit Pfeil 1045">
            <a:extLst>
              <a:ext uri="{FF2B5EF4-FFF2-40B4-BE49-F238E27FC236}">
                <a16:creationId xmlns:a16="http://schemas.microsoft.com/office/drawing/2014/main" id="{46FB5706-DF25-CFF8-58BD-795A09222B5A}"/>
              </a:ext>
            </a:extLst>
          </p:cNvPr>
          <p:cNvCxnSpPr>
            <a:cxnSpLocks/>
          </p:cNvCxnSpPr>
          <p:nvPr/>
        </p:nvCxnSpPr>
        <p:spPr>
          <a:xfrm flipV="1">
            <a:off x="9040200" y="2861060"/>
            <a:ext cx="0" cy="181987"/>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47" name="Gerade Verbindung mit Pfeil 1046">
            <a:extLst>
              <a:ext uri="{FF2B5EF4-FFF2-40B4-BE49-F238E27FC236}">
                <a16:creationId xmlns:a16="http://schemas.microsoft.com/office/drawing/2014/main" id="{C106B5E7-39A6-CC58-1E88-133D70A2CC6F}"/>
              </a:ext>
            </a:extLst>
          </p:cNvPr>
          <p:cNvCxnSpPr>
            <a:cxnSpLocks/>
          </p:cNvCxnSpPr>
          <p:nvPr/>
        </p:nvCxnSpPr>
        <p:spPr>
          <a:xfrm flipV="1">
            <a:off x="9033382" y="4073126"/>
            <a:ext cx="0" cy="385519"/>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48" name="Gerade Verbindung mit Pfeil 1047">
            <a:extLst>
              <a:ext uri="{FF2B5EF4-FFF2-40B4-BE49-F238E27FC236}">
                <a16:creationId xmlns:a16="http://schemas.microsoft.com/office/drawing/2014/main" id="{301230E2-DA16-D506-648F-6F739F4F0F08}"/>
              </a:ext>
            </a:extLst>
          </p:cNvPr>
          <p:cNvCxnSpPr>
            <a:cxnSpLocks/>
          </p:cNvCxnSpPr>
          <p:nvPr/>
        </p:nvCxnSpPr>
        <p:spPr>
          <a:xfrm>
            <a:off x="6691503" y="4919853"/>
            <a:ext cx="1819488"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40845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 name="Titel 4">
            <a:extLst>
              <a:ext uri="{FF2B5EF4-FFF2-40B4-BE49-F238E27FC236}">
                <a16:creationId xmlns:a16="http://schemas.microsoft.com/office/drawing/2014/main" id="{6466E8A7-645C-A662-E450-37E7E94225DA}"/>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Brainstorming</a:t>
            </a:r>
          </a:p>
        </p:txBody>
      </p:sp>
      <p:sp>
        <p:nvSpPr>
          <p:cNvPr id="6" name="Inhaltsplatzhalter 5">
            <a:extLst>
              <a:ext uri="{FF2B5EF4-FFF2-40B4-BE49-F238E27FC236}">
                <a16:creationId xmlns:a16="http://schemas.microsoft.com/office/drawing/2014/main" id="{0D0F2816-D60C-E665-82B7-F512C57640E4}"/>
              </a:ext>
            </a:extLst>
          </p:cNvPr>
          <p:cNvSpPr>
            <a:spLocks noGrp="1"/>
          </p:cNvSpPr>
          <p:nvPr>
            <p:ph type="body" idx="1"/>
          </p:nvPr>
        </p:nvSpPr>
        <p:spPr>
          <a:xfrm>
            <a:off x="838199" y="4983276"/>
            <a:ext cx="10512552" cy="1126680"/>
          </a:xfrm>
        </p:spPr>
        <p:txBody>
          <a:bodyPr vert="horz" lIns="91440" tIns="45720" rIns="91440" bIns="45720" rtlCol="0">
            <a:normAutofit/>
          </a:bodyPr>
          <a:lstStyle/>
          <a:p>
            <a:r>
              <a:rPr lang="en-US" kern="1200">
                <a:solidFill>
                  <a:schemeClr val="tx1"/>
                </a:solidFill>
                <a:latin typeface="+mn-lt"/>
                <a:ea typeface="+mn-ea"/>
                <a:cs typeface="+mn-cs"/>
              </a:rPr>
              <a:t>Tageszusammenfassung</a:t>
            </a:r>
          </a:p>
        </p:txBody>
      </p:sp>
      <p:sp>
        <p:nvSpPr>
          <p:cNvPr id="13"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3125436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el 2">
            <a:extLst>
              <a:ext uri="{FF2B5EF4-FFF2-40B4-BE49-F238E27FC236}">
                <a16:creationId xmlns:a16="http://schemas.microsoft.com/office/drawing/2014/main" id="{B7424A39-1F80-A16B-5262-A7104E1FF193}"/>
              </a:ext>
            </a:extLst>
          </p:cNvPr>
          <p:cNvSpPr>
            <a:spLocks noGrp="1"/>
          </p:cNvSpPr>
          <p:nvPr>
            <p:ph type="title"/>
          </p:nvPr>
        </p:nvSpPr>
        <p:spPr>
          <a:xfrm>
            <a:off x="838200" y="365125"/>
            <a:ext cx="10515600" cy="1325563"/>
          </a:xfrm>
        </p:spPr>
        <p:txBody>
          <a:bodyPr>
            <a:normAutofit/>
          </a:bodyPr>
          <a:lstStyle/>
          <a:p>
            <a:r>
              <a:rPr lang="de-DE" sz="5400" dirty="0" err="1"/>
              <a:t>Extend</a:t>
            </a:r>
            <a:r>
              <a:rPr lang="de-DE" sz="5400" dirty="0"/>
              <a:t> SAP (Standard) CDS Views</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nhaltsplatzhalter 3">
            <a:extLst>
              <a:ext uri="{FF2B5EF4-FFF2-40B4-BE49-F238E27FC236}">
                <a16:creationId xmlns:a16="http://schemas.microsoft.com/office/drawing/2014/main" id="{723BB2F9-EED4-CF93-B597-D6A8629B4339}"/>
              </a:ext>
            </a:extLst>
          </p:cNvPr>
          <p:cNvSpPr>
            <a:spLocks noGrp="1"/>
          </p:cNvSpPr>
          <p:nvPr>
            <p:ph idx="1"/>
          </p:nvPr>
        </p:nvSpPr>
        <p:spPr>
          <a:xfrm>
            <a:off x="838200" y="1929384"/>
            <a:ext cx="10515600" cy="4251960"/>
          </a:xfrm>
        </p:spPr>
        <p:txBody>
          <a:bodyPr>
            <a:normAutofit/>
          </a:bodyPr>
          <a:lstStyle/>
          <a:p>
            <a:r>
              <a:rPr lang="de-DE" sz="2200" dirty="0"/>
              <a:t>Eine CDS-View-Erweiterung kann mit APPEND STRUCTURE in ABAP Dictionary Table verglichen werden.</a:t>
            </a:r>
          </a:p>
          <a:p>
            <a:r>
              <a:rPr lang="de-DE" sz="2200" dirty="0"/>
              <a:t>Anlage via </a:t>
            </a:r>
            <a:r>
              <a:rPr lang="de-DE" sz="2200" b="1" i="1" u="none" strike="noStrike" dirty="0">
                <a:effectLst/>
                <a:latin typeface="inherit"/>
              </a:rPr>
              <a:t>New &gt; Other Repository </a:t>
            </a:r>
            <a:r>
              <a:rPr lang="de-DE" sz="2200" b="1" i="1" u="none" strike="noStrike" dirty="0" err="1">
                <a:effectLst/>
                <a:latin typeface="inherit"/>
              </a:rPr>
              <a:t>Object</a:t>
            </a:r>
            <a:r>
              <a:rPr lang="de-DE" sz="2200" b="1" i="1" u="none" strike="noStrike" dirty="0">
                <a:effectLst/>
                <a:latin typeface="inherit"/>
              </a:rPr>
              <a:t> … &gt; Data Definition</a:t>
            </a:r>
          </a:p>
          <a:p>
            <a:r>
              <a:rPr lang="de-DE" sz="2200" dirty="0">
                <a:latin typeface="inherit"/>
              </a:rPr>
              <a:t>Zu beachten gilt </a:t>
            </a:r>
            <a:br>
              <a:rPr lang="de-DE" sz="2200" dirty="0">
                <a:latin typeface="inherit"/>
              </a:rPr>
            </a:br>
            <a:r>
              <a:rPr lang="de-DE" sz="2200" dirty="0">
                <a:effectLst/>
                <a:latin typeface="Courier New" panose="02070309020205020404" pitchFamily="49" charset="0"/>
                <a:cs typeface="Courier New" panose="02070309020205020404" pitchFamily="49" charset="0"/>
              </a:rPr>
              <a:t>@</a:t>
            </a:r>
            <a:r>
              <a:rPr lang="de-DE" sz="2200" dirty="0" err="1">
                <a:effectLst/>
                <a:latin typeface="Courier New" panose="02070309020205020404" pitchFamily="49" charset="0"/>
                <a:cs typeface="Courier New" panose="02070309020205020404" pitchFamily="49" charset="0"/>
              </a:rPr>
              <a:t>AbapCatalog.viewEnhancementCategory</a:t>
            </a:r>
            <a:r>
              <a:rPr lang="de-DE" sz="2200" dirty="0">
                <a:effectLst/>
                <a:latin typeface="Courier New" panose="02070309020205020404" pitchFamily="49" charset="0"/>
                <a:cs typeface="Courier New" panose="02070309020205020404" pitchFamily="49" charset="0"/>
              </a:rPr>
              <a:t>:[#...]</a:t>
            </a:r>
          </a:p>
          <a:p>
            <a:pPr lvl="1"/>
            <a:r>
              <a:rPr lang="de-DE" sz="2200" strike="noStrike" dirty="0">
                <a:effectLst/>
                <a:latin typeface="inherit"/>
              </a:rPr>
              <a:t>#NONE  – Keine Erweiterung</a:t>
            </a:r>
          </a:p>
          <a:p>
            <a:pPr lvl="1"/>
            <a:r>
              <a:rPr lang="de-DE" sz="2200" strike="noStrike" dirty="0">
                <a:effectLst/>
                <a:latin typeface="inherit"/>
              </a:rPr>
              <a:t>#PROJECTION_LIST - Erweiterungen der SELECT-Liste/zusätzliche Assoziationen</a:t>
            </a:r>
            <a:endParaRPr lang="de-DE" sz="2200" dirty="0">
              <a:latin typeface="inherit"/>
            </a:endParaRPr>
          </a:p>
          <a:p>
            <a:pPr lvl="1"/>
            <a:r>
              <a:rPr lang="de-DE" sz="2200" strike="noStrike" dirty="0">
                <a:effectLst/>
                <a:latin typeface="inherit"/>
              </a:rPr>
              <a:t>#GROUPBY- Aggregierte oder nicht-aggregierte Elemente </a:t>
            </a:r>
          </a:p>
          <a:p>
            <a:pPr lvl="1"/>
            <a:r>
              <a:rPr lang="de-DE" sz="2200" strike="noStrike" dirty="0">
                <a:effectLst/>
                <a:latin typeface="inherit"/>
              </a:rPr>
              <a:t>#UNION - Erweiterungen der SELECT-Liste einer CDS-Ansicht mit einer UNION-Klausel</a:t>
            </a:r>
          </a:p>
          <a:p>
            <a:endParaRPr lang="de-DE" sz="2200" dirty="0"/>
          </a:p>
        </p:txBody>
      </p:sp>
    </p:spTree>
    <p:extLst>
      <p:ext uri="{BB962C8B-B14F-4D97-AF65-F5344CB8AC3E}">
        <p14:creationId xmlns:p14="http://schemas.microsoft.com/office/powerpoint/2010/main" val="3744499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915C119-E38A-89DA-1704-101E6DDF2087}"/>
              </a:ext>
            </a:extLst>
          </p:cNvPr>
          <p:cNvSpPr>
            <a:spLocks noGrp="1"/>
          </p:cNvSpPr>
          <p:nvPr>
            <p:ph type="title"/>
          </p:nvPr>
        </p:nvSpPr>
        <p:spPr>
          <a:xfrm>
            <a:off x="838200" y="365125"/>
            <a:ext cx="10515600" cy="1325563"/>
          </a:xfrm>
        </p:spPr>
        <p:txBody>
          <a:bodyPr>
            <a:normAutofit/>
          </a:bodyPr>
          <a:lstStyle/>
          <a:p>
            <a:r>
              <a:rPr lang="de-DE" sz="5400" dirty="0" err="1"/>
              <a:t>Extend</a:t>
            </a:r>
            <a:r>
              <a:rPr lang="de-DE" sz="5400" dirty="0"/>
              <a:t> SAP (Standard) CDS Views</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1E6729C0-E2D0-62EB-D526-E99C72F6CEB2}"/>
              </a:ext>
            </a:extLst>
          </p:cNvPr>
          <p:cNvSpPr>
            <a:spLocks noGrp="1"/>
          </p:cNvSpPr>
          <p:nvPr>
            <p:ph idx="1"/>
          </p:nvPr>
        </p:nvSpPr>
        <p:spPr>
          <a:xfrm>
            <a:off x="838200" y="1929384"/>
            <a:ext cx="10515600" cy="4251960"/>
          </a:xfrm>
        </p:spPr>
        <p:txBody>
          <a:bodyPr>
            <a:normAutofit/>
          </a:bodyPr>
          <a:lstStyle/>
          <a:p>
            <a:pPr marL="0" indent="0">
              <a:buNone/>
            </a:pPr>
            <a:r>
              <a:rPr lang="de-DE" sz="2200"/>
              <a:t>Extensions können enthalten</a:t>
            </a:r>
          </a:p>
          <a:p>
            <a:r>
              <a:rPr lang="de-DE" sz="2200"/>
              <a:t>Literale, Felder, Ausdrücke, Funktionen, ...</a:t>
            </a:r>
          </a:p>
          <a:p>
            <a:r>
              <a:rPr lang="de-DE" sz="2200"/>
              <a:t>Parameter</a:t>
            </a:r>
          </a:p>
          <a:p>
            <a:r>
              <a:rPr lang="de-DE" sz="2200"/>
              <a:t>Assoziationen und Pfade</a:t>
            </a:r>
          </a:p>
          <a:p>
            <a:r>
              <a:rPr lang="de-DE" sz="2200"/>
              <a:t>Gruppierung (wenn die Base-View Group by enthält)</a:t>
            </a:r>
          </a:p>
          <a:p>
            <a:r>
              <a:rPr lang="de-DE" sz="2200"/>
              <a:t>UNION</a:t>
            </a:r>
          </a:p>
          <a:p>
            <a:endParaRPr lang="de-DE" sz="2200"/>
          </a:p>
          <a:p>
            <a:endParaRPr lang="de-DE" sz="2200"/>
          </a:p>
        </p:txBody>
      </p:sp>
    </p:spTree>
    <p:extLst>
      <p:ext uri="{BB962C8B-B14F-4D97-AF65-F5344CB8AC3E}">
        <p14:creationId xmlns:p14="http://schemas.microsoft.com/office/powerpoint/2010/main" val="3168973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9ADBBFC-EA4F-95CE-4A43-8BACEB70274C}"/>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Beispiele für CDS Extensions</a:t>
            </a:r>
          </a:p>
        </p:txBody>
      </p:sp>
      <p:sp>
        <p:nvSpPr>
          <p:cNvPr id="20"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Inhaltsplatzhalter 11">
            <a:extLst>
              <a:ext uri="{FF2B5EF4-FFF2-40B4-BE49-F238E27FC236}">
                <a16:creationId xmlns:a16="http://schemas.microsoft.com/office/drawing/2014/main" id="{911B8E46-7908-7128-5B25-F32E190A6F27}"/>
              </a:ext>
            </a:extLst>
          </p:cNvPr>
          <p:cNvPicPr>
            <a:picLocks noGrp="1" noChangeAspect="1"/>
          </p:cNvPicPr>
          <p:nvPr>
            <p:ph sz="half" idx="1"/>
          </p:nvPr>
        </p:nvPicPr>
        <p:blipFill>
          <a:blip r:embed="rId3"/>
          <a:stretch>
            <a:fillRect/>
          </a:stretch>
        </p:blipFill>
        <p:spPr>
          <a:xfrm>
            <a:off x="320040" y="3140156"/>
            <a:ext cx="5614416" cy="2610703"/>
          </a:xfrm>
          <a:prstGeom prst="rect">
            <a:avLst/>
          </a:prstGeom>
        </p:spPr>
      </p:pic>
      <p:pic>
        <p:nvPicPr>
          <p:cNvPr id="13" name="Inhaltsplatzhalter 12">
            <a:extLst>
              <a:ext uri="{FF2B5EF4-FFF2-40B4-BE49-F238E27FC236}">
                <a16:creationId xmlns:a16="http://schemas.microsoft.com/office/drawing/2014/main" id="{55FBE0F9-03DA-3DD7-5BDA-3E922D7817C1}"/>
              </a:ext>
            </a:extLst>
          </p:cNvPr>
          <p:cNvPicPr>
            <a:picLocks noGrp="1" noChangeAspect="1"/>
          </p:cNvPicPr>
          <p:nvPr>
            <p:ph sz="half" idx="2"/>
          </p:nvPr>
        </p:nvPicPr>
        <p:blipFill>
          <a:blip r:embed="rId4"/>
          <a:stretch>
            <a:fillRect/>
          </a:stretch>
        </p:blipFill>
        <p:spPr>
          <a:xfrm>
            <a:off x="6254496" y="3848976"/>
            <a:ext cx="5614416" cy="1193063"/>
          </a:xfrm>
          <a:prstGeom prst="rect">
            <a:avLst/>
          </a:prstGeom>
        </p:spPr>
      </p:pic>
    </p:spTree>
    <p:extLst>
      <p:ext uri="{BB962C8B-B14F-4D97-AF65-F5344CB8AC3E}">
        <p14:creationId xmlns:p14="http://schemas.microsoft.com/office/powerpoint/2010/main" val="3526005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el 4">
            <a:extLst>
              <a:ext uri="{FF2B5EF4-FFF2-40B4-BE49-F238E27FC236}">
                <a16:creationId xmlns:a16="http://schemas.microsoft.com/office/drawing/2014/main" id="{AF0579F9-25A9-5130-6678-75BEF3D00715}"/>
              </a:ext>
            </a:extLst>
          </p:cNvPr>
          <p:cNvSpPr>
            <a:spLocks noGrp="1"/>
          </p:cNvSpPr>
          <p:nvPr>
            <p:ph type="title"/>
          </p:nvPr>
        </p:nvSpPr>
        <p:spPr>
          <a:xfrm>
            <a:off x="841248" y="548640"/>
            <a:ext cx="3600860" cy="5431536"/>
          </a:xfrm>
        </p:spPr>
        <p:txBody>
          <a:bodyPr>
            <a:normAutofit/>
          </a:bodyPr>
          <a:lstStyle/>
          <a:p>
            <a:r>
              <a:rPr lang="de-DE" sz="5400" dirty="0"/>
              <a:t>Hands On</a:t>
            </a:r>
          </a:p>
        </p:txBody>
      </p:sp>
      <p:sp>
        <p:nvSpPr>
          <p:cNvPr id="1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nhaltsplatzhalter 5">
            <a:extLst>
              <a:ext uri="{FF2B5EF4-FFF2-40B4-BE49-F238E27FC236}">
                <a16:creationId xmlns:a16="http://schemas.microsoft.com/office/drawing/2014/main" id="{FA6BDAE5-A546-138E-1A7F-0E0CC3ACE17F}"/>
              </a:ext>
            </a:extLst>
          </p:cNvPr>
          <p:cNvSpPr>
            <a:spLocks noGrp="1"/>
          </p:cNvSpPr>
          <p:nvPr>
            <p:ph idx="1"/>
          </p:nvPr>
        </p:nvSpPr>
        <p:spPr>
          <a:xfrm>
            <a:off x="5126418" y="552091"/>
            <a:ext cx="6224335" cy="5431536"/>
          </a:xfrm>
        </p:spPr>
        <p:txBody>
          <a:bodyPr anchor="ctr">
            <a:normAutofit/>
          </a:bodyPr>
          <a:lstStyle/>
          <a:p>
            <a:pPr marL="457200" indent="-457200">
              <a:buAutoNum type="arabicPeriod"/>
            </a:pPr>
            <a:r>
              <a:rPr lang="de-DE" sz="2200" dirty="0"/>
              <a:t>Lege eine CDS-View und eine CDS View Entity für die Tabelle SFLIGHT an.</a:t>
            </a:r>
          </a:p>
          <a:p>
            <a:pPr marL="457200" indent="-457200">
              <a:buAutoNum type="arabicPeriod"/>
            </a:pPr>
            <a:r>
              <a:rPr lang="de-DE" sz="2200" dirty="0"/>
              <a:t>Erweitere diese Views jeweils mit einer CDS-Extension.</a:t>
            </a:r>
          </a:p>
          <a:p>
            <a:pPr marL="457200" indent="-457200">
              <a:buAutoNum type="arabicPeriod"/>
            </a:pPr>
            <a:r>
              <a:rPr lang="de-DE" sz="2200" dirty="0"/>
              <a:t>Teste die CDS mittels einer eigenen View.</a:t>
            </a:r>
          </a:p>
          <a:p>
            <a:pPr marL="457200" indent="-457200">
              <a:buAutoNum type="arabicPeriod"/>
            </a:pPr>
            <a:r>
              <a:rPr lang="de-DE" sz="2200" dirty="0"/>
              <a:t>Kannst du eine Erweiterung anlegen, wenn keine Erweiterungskategorie vorhanden ist?</a:t>
            </a:r>
          </a:p>
          <a:p>
            <a:pPr marL="0" indent="0">
              <a:buNone/>
            </a:pPr>
            <a:endParaRPr lang="de-DE" sz="2200" dirty="0"/>
          </a:p>
        </p:txBody>
      </p:sp>
    </p:spTree>
    <p:extLst>
      <p:ext uri="{BB962C8B-B14F-4D97-AF65-F5344CB8AC3E}">
        <p14:creationId xmlns:p14="http://schemas.microsoft.com/office/powerpoint/2010/main" val="952440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643468" y="643467"/>
            <a:ext cx="4620584" cy="4567137"/>
          </a:xfrm>
        </p:spPr>
        <p:txBody>
          <a:bodyPr>
            <a:normAutofit/>
          </a:bodyPr>
          <a:lstStyle/>
          <a:p>
            <a:pPr algn="l"/>
            <a:r>
              <a:rPr lang="de-DE" sz="4400" dirty="0" err="1"/>
              <a:t>Consumption</a:t>
            </a:r>
            <a:r>
              <a:rPr lang="de-DE" sz="4400" dirty="0"/>
              <a:t> Views</a:t>
            </a:r>
          </a:p>
        </p:txBody>
      </p:sp>
      <p:sp>
        <p:nvSpPr>
          <p:cNvPr id="3" name="Untertitel 2">
            <a:extLst>
              <a:ext uri="{FF2B5EF4-FFF2-40B4-BE49-F238E27FC236}">
                <a16:creationId xmlns:a16="http://schemas.microsoft.com/office/drawing/2014/main" id="{B2AC74AD-386B-54E2-7A7C-96B10A166B3F}"/>
              </a:ext>
            </a:extLst>
          </p:cNvPr>
          <p:cNvSpPr>
            <a:spLocks noGrp="1"/>
          </p:cNvSpPr>
          <p:nvPr>
            <p:ph type="subTitle" idx="1"/>
          </p:nvPr>
        </p:nvSpPr>
        <p:spPr>
          <a:xfrm>
            <a:off x="643467" y="5277684"/>
            <a:ext cx="4620584" cy="775494"/>
          </a:xfrm>
        </p:spPr>
        <p:txBody>
          <a:bodyPr>
            <a:normAutofit/>
          </a:bodyPr>
          <a:lstStyle/>
          <a:p>
            <a:pPr algn="l"/>
            <a:r>
              <a:rPr lang="de-DE" dirty="0"/>
              <a:t>Praktische Übung</a:t>
            </a:r>
          </a:p>
        </p:txBody>
      </p:sp>
      <p:pic>
        <p:nvPicPr>
          <p:cNvPr id="115" name="Picture 4">
            <a:extLst>
              <a:ext uri="{FF2B5EF4-FFF2-40B4-BE49-F238E27FC236}">
                <a16:creationId xmlns:a16="http://schemas.microsoft.com/office/drawing/2014/main" id="{3D82A014-FE84-D8E4-DD05-A62EF20C7388}"/>
              </a:ext>
            </a:extLst>
          </p:cNvPr>
          <p:cNvPicPr>
            <a:picLocks noChangeAspect="1"/>
          </p:cNvPicPr>
          <p:nvPr/>
        </p:nvPicPr>
        <p:blipFill rotWithShape="1">
          <a:blip r:embed="rId3"/>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21951504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8686</Words>
  <Application>Microsoft Office PowerPoint</Application>
  <PresentationFormat>Breitbild</PresentationFormat>
  <Paragraphs>887</Paragraphs>
  <Slides>42</Slides>
  <Notes>27</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42</vt:i4>
      </vt:variant>
    </vt:vector>
  </HeadingPairs>
  <TitlesOfParts>
    <vt:vector size="50" baseType="lpstr">
      <vt:lpstr>Aptos</vt:lpstr>
      <vt:lpstr>Aptos Display</vt:lpstr>
      <vt:lpstr>Arial</vt:lpstr>
      <vt:lpstr>Consolas</vt:lpstr>
      <vt:lpstr>Courier New</vt:lpstr>
      <vt:lpstr>inherit</vt:lpstr>
      <vt:lpstr>Segoe WPC</vt:lpstr>
      <vt:lpstr>Office</vt:lpstr>
      <vt:lpstr>Data Modeling with ABAP Core Data Services</vt:lpstr>
      <vt:lpstr>Tag 2</vt:lpstr>
      <vt:lpstr>Agenda</vt:lpstr>
      <vt:lpstr>CDS Extension</vt:lpstr>
      <vt:lpstr>Extend SAP (Standard) CDS Views</vt:lpstr>
      <vt:lpstr>Extend SAP (Standard) CDS Views</vt:lpstr>
      <vt:lpstr>Beispiele für CDS Extensions</vt:lpstr>
      <vt:lpstr>Hands On</vt:lpstr>
      <vt:lpstr>Consumption Views</vt:lpstr>
      <vt:lpstr>Hands On</vt:lpstr>
      <vt:lpstr>Query Viewer</vt:lpstr>
      <vt:lpstr>Query Viewer</vt:lpstr>
      <vt:lpstr>Grundaufbau einer Analytical Query </vt:lpstr>
      <vt:lpstr>Cube</vt:lpstr>
      <vt:lpstr>  Analytical Query: Neu vs. alt  </vt:lpstr>
      <vt:lpstr>Hands on</vt:lpstr>
      <vt:lpstr>Hands on</vt:lpstr>
      <vt:lpstr>Hands On</vt:lpstr>
      <vt:lpstr>Hands On</vt:lpstr>
      <vt:lpstr>Hands on</vt:lpstr>
      <vt:lpstr>Hands on</vt:lpstr>
      <vt:lpstr>Hands On</vt:lpstr>
      <vt:lpstr>Hands On</vt:lpstr>
      <vt:lpstr>Hands On - Gemeinsam</vt:lpstr>
      <vt:lpstr>Advanced Concepts</vt:lpstr>
      <vt:lpstr>Database Specific Features</vt:lpstr>
      <vt:lpstr>AMDP</vt:lpstr>
      <vt:lpstr>Aufbau AMDP</vt:lpstr>
      <vt:lpstr>AMDP</vt:lpstr>
      <vt:lpstr>Hands On</vt:lpstr>
      <vt:lpstr>Hands On</vt:lpstr>
      <vt:lpstr>Hands On</vt:lpstr>
      <vt:lpstr>Hands On</vt:lpstr>
      <vt:lpstr>Hands On</vt:lpstr>
      <vt:lpstr>Konsumieren von CDS Views</vt:lpstr>
      <vt:lpstr>Hands On</vt:lpstr>
      <vt:lpstr>OData</vt:lpstr>
      <vt:lpstr>Hands On</vt:lpstr>
      <vt:lpstr>Hands On - Gemeinsam</vt:lpstr>
      <vt:lpstr>Quiz</vt:lpstr>
      <vt:lpstr>Tag 2 - Workflow</vt:lpstr>
      <vt:lpstr>Brainstorming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 Implementierungs-Workflow</dc:title>
  <dc:creator>Nils Meyhoff</dc:creator>
  <cp:lastModifiedBy>Matti Lange</cp:lastModifiedBy>
  <cp:revision>161</cp:revision>
  <dcterms:created xsi:type="dcterms:W3CDTF">2024-05-22T07:20:18Z</dcterms:created>
  <dcterms:modified xsi:type="dcterms:W3CDTF">2024-07-02T22:17:13Z</dcterms:modified>
</cp:coreProperties>
</file>