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2" r:id="rId2"/>
    <p:sldId id="290" r:id="rId3"/>
    <p:sldId id="319" r:id="rId4"/>
    <p:sldId id="324" r:id="rId5"/>
    <p:sldId id="327" r:id="rId6"/>
    <p:sldId id="328" r:id="rId7"/>
    <p:sldId id="335" r:id="rId8"/>
    <p:sldId id="329" r:id="rId9"/>
    <p:sldId id="330" r:id="rId10"/>
    <p:sldId id="377" r:id="rId11"/>
    <p:sldId id="331" r:id="rId12"/>
    <p:sldId id="332" r:id="rId13"/>
    <p:sldId id="336" r:id="rId14"/>
    <p:sldId id="337" r:id="rId15"/>
    <p:sldId id="338" r:id="rId16"/>
    <p:sldId id="368" r:id="rId17"/>
    <p:sldId id="369" r:id="rId18"/>
    <p:sldId id="370" r:id="rId19"/>
    <p:sldId id="366" r:id="rId20"/>
    <p:sldId id="367" r:id="rId21"/>
    <p:sldId id="339" r:id="rId22"/>
    <p:sldId id="334" r:id="rId23"/>
    <p:sldId id="371" r:id="rId24"/>
    <p:sldId id="372" r:id="rId25"/>
    <p:sldId id="373" r:id="rId26"/>
    <p:sldId id="374" r:id="rId27"/>
    <p:sldId id="375" r:id="rId28"/>
    <p:sldId id="376" r:id="rId29"/>
    <p:sldId id="365"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74129" autoAdjust="0"/>
  </p:normalViewPr>
  <p:slideViewPr>
    <p:cSldViewPr snapToGrid="0">
      <p:cViewPr varScale="1">
        <p:scale>
          <a:sx n="93" d="100"/>
          <a:sy n="93" d="100"/>
        </p:scale>
        <p:origin x="17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8D3B4-0BD7-47CD-BDE6-39673E0CB082}"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F7607DC8-CC6F-4C9C-AB28-3EF25B67C73F}">
      <dgm:prSet/>
      <dgm:spPr/>
      <dgm:t>
        <a:bodyPr/>
        <a:lstStyle/>
        <a:p>
          <a:r>
            <a:rPr lang="de-DE" b="0" i="0" dirty="0"/>
            <a:t>Das SAP Clean Core Model ist ein Konzept, das die Integrität und Effizienz von SAP S4/Hana-Systemen sicherstellen soll.</a:t>
          </a:r>
          <a:endParaRPr lang="en-US" dirty="0"/>
        </a:p>
      </dgm:t>
    </dgm:pt>
    <dgm:pt modelId="{6390A922-0388-4501-A3BD-B673589434E7}" type="parTrans" cxnId="{2AD77DE2-DEBE-4A7F-AC15-E08FB72FAE96}">
      <dgm:prSet/>
      <dgm:spPr/>
      <dgm:t>
        <a:bodyPr/>
        <a:lstStyle/>
        <a:p>
          <a:endParaRPr lang="en-US"/>
        </a:p>
      </dgm:t>
    </dgm:pt>
    <dgm:pt modelId="{51B452C0-D9DB-4D1E-B63A-150416E7D1E8}" type="sibTrans" cxnId="{2AD77DE2-DEBE-4A7F-AC15-E08FB72FAE96}">
      <dgm:prSet/>
      <dgm:spPr/>
      <dgm:t>
        <a:bodyPr/>
        <a:lstStyle/>
        <a:p>
          <a:endParaRPr lang="en-US"/>
        </a:p>
      </dgm:t>
    </dgm:pt>
    <dgm:pt modelId="{0C5956D0-F5AF-4284-B15A-32ECA4ECEC53}">
      <dgm:prSet/>
      <dgm:spPr/>
      <dgm:t>
        <a:bodyPr/>
        <a:lstStyle/>
        <a:p>
          <a:endParaRPr lang="en-US" dirty="0"/>
        </a:p>
      </dgm:t>
    </dgm:pt>
    <dgm:pt modelId="{D03FBF94-EBA4-48BF-BA87-A5870F540681}" type="parTrans" cxnId="{329A46E8-21E6-4300-9B62-F36077B77C84}">
      <dgm:prSet/>
      <dgm:spPr/>
      <dgm:t>
        <a:bodyPr/>
        <a:lstStyle/>
        <a:p>
          <a:endParaRPr lang="en-US"/>
        </a:p>
      </dgm:t>
    </dgm:pt>
    <dgm:pt modelId="{FD52EA06-B0B8-4A39-B679-72DE1E4E5B86}" type="sibTrans" cxnId="{329A46E8-21E6-4300-9B62-F36077B77C84}">
      <dgm:prSet/>
      <dgm:spPr/>
      <dgm:t>
        <a:bodyPr/>
        <a:lstStyle/>
        <a:p>
          <a:endParaRPr lang="en-US"/>
        </a:p>
      </dgm:t>
    </dgm:pt>
    <dgm:pt modelId="{43CE4B73-9A23-1246-A1F4-2092CDB5A5A0}" type="pres">
      <dgm:prSet presAssocID="{4F38D3B4-0BD7-47CD-BDE6-39673E0CB082}" presName="linear" presStyleCnt="0">
        <dgm:presLayoutVars>
          <dgm:animLvl val="lvl"/>
          <dgm:resizeHandles val="exact"/>
        </dgm:presLayoutVars>
      </dgm:prSet>
      <dgm:spPr/>
    </dgm:pt>
    <dgm:pt modelId="{84C41805-F20B-F74D-854A-EDE5ED4066C5}" type="pres">
      <dgm:prSet presAssocID="{F7607DC8-CC6F-4C9C-AB28-3EF25B67C73F}" presName="parentText" presStyleLbl="node1" presStyleIdx="0" presStyleCnt="1">
        <dgm:presLayoutVars>
          <dgm:chMax val="0"/>
          <dgm:bulletEnabled val="1"/>
        </dgm:presLayoutVars>
      </dgm:prSet>
      <dgm:spPr/>
    </dgm:pt>
    <dgm:pt modelId="{3FB2F9C5-B45C-B747-89DA-D5F11CC9F709}" type="pres">
      <dgm:prSet presAssocID="{F7607DC8-CC6F-4C9C-AB28-3EF25B67C73F}" presName="childText" presStyleLbl="revTx" presStyleIdx="0" presStyleCnt="1">
        <dgm:presLayoutVars>
          <dgm:bulletEnabled val="1"/>
        </dgm:presLayoutVars>
      </dgm:prSet>
      <dgm:spPr/>
    </dgm:pt>
  </dgm:ptLst>
  <dgm:cxnLst>
    <dgm:cxn modelId="{C5264145-76E5-A84D-8B1D-F0D4CD60DB25}" type="presOf" srcId="{0C5956D0-F5AF-4284-B15A-32ECA4ECEC53}" destId="{3FB2F9C5-B45C-B747-89DA-D5F11CC9F709}" srcOrd="0" destOrd="0" presId="urn:microsoft.com/office/officeart/2005/8/layout/vList2"/>
    <dgm:cxn modelId="{18CD0459-3E1B-9A49-8339-1CEB3A1EBE7D}" type="presOf" srcId="{4F38D3B4-0BD7-47CD-BDE6-39673E0CB082}" destId="{43CE4B73-9A23-1246-A1F4-2092CDB5A5A0}" srcOrd="0" destOrd="0" presId="urn:microsoft.com/office/officeart/2005/8/layout/vList2"/>
    <dgm:cxn modelId="{A4C7A5B3-C2BD-9941-ABBE-8699C6AA2955}" type="presOf" srcId="{F7607DC8-CC6F-4C9C-AB28-3EF25B67C73F}" destId="{84C41805-F20B-F74D-854A-EDE5ED4066C5}" srcOrd="0" destOrd="0" presId="urn:microsoft.com/office/officeart/2005/8/layout/vList2"/>
    <dgm:cxn modelId="{2AD77DE2-DEBE-4A7F-AC15-E08FB72FAE96}" srcId="{4F38D3B4-0BD7-47CD-BDE6-39673E0CB082}" destId="{F7607DC8-CC6F-4C9C-AB28-3EF25B67C73F}" srcOrd="0" destOrd="0" parTransId="{6390A922-0388-4501-A3BD-B673589434E7}" sibTransId="{51B452C0-D9DB-4D1E-B63A-150416E7D1E8}"/>
    <dgm:cxn modelId="{329A46E8-21E6-4300-9B62-F36077B77C84}" srcId="{F7607DC8-CC6F-4C9C-AB28-3EF25B67C73F}" destId="{0C5956D0-F5AF-4284-B15A-32ECA4ECEC53}" srcOrd="0" destOrd="0" parTransId="{D03FBF94-EBA4-48BF-BA87-A5870F540681}" sibTransId="{FD52EA06-B0B8-4A39-B679-72DE1E4E5B86}"/>
    <dgm:cxn modelId="{B9D2F514-C69F-2548-B2C9-10A6360F01BE}" type="presParOf" srcId="{43CE4B73-9A23-1246-A1F4-2092CDB5A5A0}" destId="{84C41805-F20B-F74D-854A-EDE5ED4066C5}" srcOrd="0" destOrd="0" presId="urn:microsoft.com/office/officeart/2005/8/layout/vList2"/>
    <dgm:cxn modelId="{EB00C753-8E62-F940-B15A-4409DD69AB9F}" type="presParOf" srcId="{43CE4B73-9A23-1246-A1F4-2092CDB5A5A0}" destId="{3FB2F9C5-B45C-B747-89DA-D5F11CC9F70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1805-F20B-F74D-854A-EDE5ED4066C5}">
      <dsp:nvSpPr>
        <dsp:cNvPr id="0" name=""/>
        <dsp:cNvSpPr/>
      </dsp:nvSpPr>
      <dsp:spPr>
        <a:xfrm>
          <a:off x="0" y="4660"/>
          <a:ext cx="5257800" cy="36035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de-DE" sz="3500" b="0" i="0" kern="1200" dirty="0"/>
            <a:t>Das SAP Clean Core Model ist ein Konzept, das die Integrität und Effizienz von SAP S4/Hana-Systemen sicherstellen soll.</a:t>
          </a:r>
          <a:endParaRPr lang="en-US" sz="3500" kern="1200" dirty="0"/>
        </a:p>
      </dsp:txBody>
      <dsp:txXfrm>
        <a:off x="175913" y="180573"/>
        <a:ext cx="4905974" cy="3251773"/>
      </dsp:txXfrm>
    </dsp:sp>
    <dsp:sp modelId="{3FB2F9C5-B45C-B747-89DA-D5F11CC9F709}">
      <dsp:nvSpPr>
        <dsp:cNvPr id="0" name=""/>
        <dsp:cNvSpPr/>
      </dsp:nvSpPr>
      <dsp:spPr>
        <a:xfrm>
          <a:off x="0" y="3608259"/>
          <a:ext cx="52578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08259"/>
        <a:ext cx="5257800" cy="579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03.07.2024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Entwicklungsobjekte im ABAP RAP Programmiermodell und ihre Aufgaben: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CDS Views (Core Data Services Views):</a:t>
            </a:r>
            <a:r>
              <a:rPr lang="de-DE" b="0" i="0" dirty="0">
                <a:solidFill>
                  <a:srgbClr val="CCCCCC"/>
                </a:solidFill>
                <a:effectLst/>
                <a:highlight>
                  <a:srgbClr val="181818"/>
                </a:highlight>
                <a:latin typeface="Segoe WPC"/>
              </a:rPr>
              <a:t> Datenmodellierungsschicht, die verwendet wird, um die Datenstruktur zu definieren und Daten aus der Datenbank abzufragen. Sie dienen als Grundlage für die Datenexposition und -manipulation.</a:t>
            </a:r>
          </a:p>
          <a:p>
            <a:pPr marL="742950" lvl="1" indent="-285750"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Definition:</a:t>
            </a:r>
            <a:r>
              <a:rPr lang="de-DE" b="0" i="0" dirty="0">
                <a:solidFill>
                  <a:srgbClr val="CCCCCC"/>
                </a:solidFill>
                <a:effectLst/>
                <a:highlight>
                  <a:srgbClr val="181818"/>
                </a:highlight>
                <a:latin typeface="Segoe WPC"/>
              </a:rPr>
              <a:t> Definiert das Verhalten (CRUD-Operationen und Aktionen) eines Business Objects. Es spezifiziert, welche Operationen auf den Daten ausgeführt werden können.</a:t>
            </a:r>
          </a:p>
          <a:p>
            <a:pPr marL="742950" lvl="1" indent="-285750"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Implementation:</a:t>
            </a:r>
            <a:r>
              <a:rPr lang="de-DE" b="0" i="0" dirty="0">
                <a:solidFill>
                  <a:srgbClr val="CCCCCC"/>
                </a:solidFill>
                <a:effectLst/>
                <a:highlight>
                  <a:srgbClr val="181818"/>
                </a:highlight>
                <a:latin typeface="Segoe WPC"/>
              </a:rPr>
              <a:t> Implementiert die in der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Definition spezifizierten Verhaltensweisen. In einem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schreibt der Entwickler den Code, der die Logik für die CRUD-Operationen und Aktionen enthält.</a:t>
            </a:r>
          </a:p>
          <a:p>
            <a:pPr marL="742950" lvl="1" indent="-285750" algn="l">
              <a:buFont typeface="+mj-lt"/>
              <a:buAutoNum type="arabicPeriod"/>
            </a:pPr>
            <a:r>
              <a:rPr lang="de-DE" b="1" i="0" dirty="0">
                <a:solidFill>
                  <a:srgbClr val="CCCCCC"/>
                </a:solidFill>
                <a:effectLst/>
                <a:highlight>
                  <a:srgbClr val="181818"/>
                </a:highlight>
                <a:latin typeface="Segoe WPC"/>
              </a:rPr>
              <a:t>Service Definition:</a:t>
            </a:r>
            <a:r>
              <a:rPr lang="de-DE" b="0" i="0" dirty="0">
                <a:solidFill>
                  <a:srgbClr val="CCCCCC"/>
                </a:solidFill>
                <a:effectLst/>
                <a:highlight>
                  <a:srgbClr val="181818"/>
                </a:highlight>
                <a:latin typeface="Segoe WPC"/>
              </a:rPr>
              <a:t> Definiert einen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 der die CDS Views und das definierte Verhalten nach außen hin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V4 Service exponiert.</a:t>
            </a:r>
          </a:p>
          <a:p>
            <a:pPr marL="742950" lvl="1" indent="-285750" algn="l">
              <a:buFont typeface="+mj-lt"/>
              <a:buAutoNum type="arabicPeriod"/>
            </a:pPr>
            <a:r>
              <a:rPr lang="de-DE" b="1" i="0" dirty="0">
                <a:solidFill>
                  <a:srgbClr val="CCCCCC"/>
                </a:solidFill>
                <a:effectLst/>
                <a:highlight>
                  <a:srgbClr val="181818"/>
                </a:highlight>
                <a:latin typeface="Segoe WPC"/>
              </a:rPr>
              <a:t>Service Binding:</a:t>
            </a:r>
            <a:r>
              <a:rPr lang="de-DE" b="0" i="0" dirty="0">
                <a:solidFill>
                  <a:srgbClr val="CCCCCC"/>
                </a:solidFill>
                <a:effectLst/>
                <a:highlight>
                  <a:srgbClr val="181818"/>
                </a:highlight>
                <a:latin typeface="Segoe WPC"/>
              </a:rPr>
              <a:t> Bindet die Service Definition an einen spezifischen Endpunkt, wodurch der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 verfügbar gemacht wird. Es definiert auch, ob der Service im Entwicklungs-, Qualitätssicherungs- oder Produktionsmodus läuft.</a:t>
            </a:r>
          </a:p>
          <a:p>
            <a:pPr marL="742950" lvl="1" indent="-285750" algn="l">
              <a:buFont typeface="+mj-lt"/>
              <a:buAutoNum type="arabicPeriod"/>
            </a:pPr>
            <a:r>
              <a:rPr lang="de-DE" b="1" i="0" dirty="0">
                <a:solidFill>
                  <a:srgbClr val="CCCCCC"/>
                </a:solidFill>
                <a:effectLst/>
                <a:highlight>
                  <a:srgbClr val="181818"/>
                </a:highlight>
                <a:latin typeface="Segoe WPC"/>
              </a:rPr>
              <a:t>Fiori Elements/UI5 Anwendungen:</a:t>
            </a:r>
            <a:r>
              <a:rPr lang="de-DE" b="0" i="0" dirty="0">
                <a:solidFill>
                  <a:srgbClr val="CCCCCC"/>
                </a:solidFill>
                <a:effectLst/>
                <a:highlight>
                  <a:srgbClr val="181818"/>
                </a:highlight>
                <a:latin typeface="Segoe WPC"/>
              </a:rPr>
              <a:t> Nutzen die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um Benutzeroberflächen zu erstellen, die es den Endbenutzern ermöglichen, mit den Daten und Geschäftslogiken zu interagieren.</a:t>
            </a:r>
          </a:p>
          <a:p>
            <a:pPr algn="l">
              <a:buFont typeface="+mj-lt"/>
              <a:buAutoNum type="arabicPeriod"/>
            </a:pPr>
            <a:r>
              <a:rPr lang="de-DE" b="1" i="0" dirty="0">
                <a:solidFill>
                  <a:srgbClr val="CCCCCC"/>
                </a:solidFill>
                <a:effectLst/>
                <a:highlight>
                  <a:srgbClr val="181818"/>
                </a:highlight>
                <a:latin typeface="Segoe WPC"/>
              </a:rPr>
              <a:t>Zusammenhang und Abhängigkeiten zwischen den Entwicklungsobjekten: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CDS Views</a:t>
            </a:r>
            <a:r>
              <a:rPr lang="de-DE" b="0" i="0" dirty="0">
                <a:solidFill>
                  <a:srgbClr val="CCCCCC"/>
                </a:solidFill>
                <a:effectLst/>
                <a:highlight>
                  <a:srgbClr val="181818"/>
                </a:highlight>
                <a:latin typeface="Segoe WPC"/>
              </a:rPr>
              <a:t> bilden die Grundlage und sind die Datenquelle für </a:t>
            </a: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und indirekt für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a:t>
            </a:r>
          </a:p>
          <a:p>
            <a:pPr marL="742950" lvl="1" indent="-285750"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sind direkt mit </a:t>
            </a:r>
            <a:r>
              <a:rPr lang="de-DE" b="1" i="0" dirty="0">
                <a:solidFill>
                  <a:srgbClr val="CCCCCC"/>
                </a:solidFill>
                <a:effectLst/>
                <a:highlight>
                  <a:srgbClr val="181818"/>
                </a:highlight>
                <a:latin typeface="Segoe WPC"/>
              </a:rPr>
              <a:t>CDS Views</a:t>
            </a:r>
            <a:r>
              <a:rPr lang="de-DE" b="0" i="0" dirty="0">
                <a:solidFill>
                  <a:srgbClr val="CCCCCC"/>
                </a:solidFill>
                <a:effectLst/>
                <a:highlight>
                  <a:srgbClr val="181818"/>
                </a:highlight>
                <a:latin typeface="Segoe WPC"/>
              </a:rPr>
              <a:t> verbunden, da sie das Verhalten für die durch die CDS Views bereitgestellten Entitäten definieren.</a:t>
            </a:r>
          </a:p>
          <a:p>
            <a:pPr marL="742950" lvl="1" indent="-285750"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Implementations</a:t>
            </a:r>
            <a:r>
              <a:rPr lang="de-DE" b="0" i="0" dirty="0">
                <a:solidFill>
                  <a:srgbClr val="CCCCCC"/>
                </a:solidFill>
                <a:effectLst/>
                <a:highlight>
                  <a:srgbClr val="181818"/>
                </a:highlight>
                <a:latin typeface="Segoe WPC"/>
              </a:rPr>
              <a:t> setzen die in den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definierten Verhaltensweisen um und hängen daher direkt von diesen ab.</a:t>
            </a:r>
          </a:p>
          <a:p>
            <a:pPr marL="742950" lvl="1" indent="-285750" algn="l">
              <a:buFont typeface="+mj-lt"/>
              <a:buAutoNum type="arabicPeriod"/>
            </a:pP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hängen von </a:t>
            </a:r>
            <a:r>
              <a:rPr lang="de-DE" b="1" i="0" dirty="0">
                <a:solidFill>
                  <a:srgbClr val="CCCCCC"/>
                </a:solidFill>
                <a:effectLst/>
                <a:highlight>
                  <a:srgbClr val="181818"/>
                </a:highlight>
                <a:latin typeface="Segoe WPC"/>
              </a:rPr>
              <a:t>CDS Views</a:t>
            </a:r>
            <a:r>
              <a:rPr lang="de-DE" b="0" i="0" dirty="0">
                <a:solidFill>
                  <a:srgbClr val="CCCCCC"/>
                </a:solidFill>
                <a:effectLst/>
                <a:highlight>
                  <a:srgbClr val="181818"/>
                </a:highlight>
                <a:latin typeface="Segoe WPC"/>
              </a:rPr>
              <a:t> ab, da sie definieren, welche Daten und Operationen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exponiert werden.</a:t>
            </a:r>
          </a:p>
          <a:p>
            <a:pPr marL="742950" lvl="1" indent="-285750" algn="l">
              <a:buFont typeface="+mj-lt"/>
              <a:buAutoNum type="arabicPeriod"/>
            </a:pP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Bindings</a:t>
            </a:r>
            <a:r>
              <a:rPr lang="de-DE" b="0" i="0" dirty="0">
                <a:solidFill>
                  <a:srgbClr val="CCCCCC"/>
                </a:solidFill>
                <a:effectLst/>
                <a:highlight>
                  <a:srgbClr val="181818"/>
                </a:highlight>
                <a:latin typeface="Segoe WPC"/>
              </a:rPr>
              <a:t> machen die in den </a:t>
            </a: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definierten Services verfügbar und sind daher direkt von diesen abhängig.</a:t>
            </a:r>
          </a:p>
          <a:p>
            <a:pPr marL="742950" lvl="1" indent="-285750" algn="l">
              <a:buFont typeface="+mj-lt"/>
              <a:buAutoNum type="arabicPeriod"/>
            </a:pPr>
            <a:r>
              <a:rPr lang="de-DE" b="1" i="0" dirty="0">
                <a:solidFill>
                  <a:srgbClr val="CCCCCC"/>
                </a:solidFill>
                <a:effectLst/>
                <a:highlight>
                  <a:srgbClr val="181818"/>
                </a:highlight>
                <a:latin typeface="Segoe WPC"/>
              </a:rPr>
              <a:t>Fiori Elements/UI5 Anwendungen</a:t>
            </a:r>
            <a:r>
              <a:rPr lang="de-DE" b="0" i="0" dirty="0">
                <a:solidFill>
                  <a:srgbClr val="CCCCCC"/>
                </a:solidFill>
                <a:effectLst/>
                <a:highlight>
                  <a:srgbClr val="181818"/>
                </a:highlight>
                <a:latin typeface="Segoe WPC"/>
              </a:rPr>
              <a:t> sind von den über </a:t>
            </a: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Bindings</a:t>
            </a:r>
            <a:r>
              <a:rPr lang="de-DE" b="0" i="0" dirty="0">
                <a:solidFill>
                  <a:srgbClr val="CCCCCC"/>
                </a:solidFill>
                <a:effectLst/>
                <a:highlight>
                  <a:srgbClr val="181818"/>
                </a:highlight>
                <a:latin typeface="Segoe WPC"/>
              </a:rPr>
              <a:t> verfügbaren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abhängig, da sie diese nutzen, um Benutzeroberflächen zu erstellen.</a:t>
            </a:r>
          </a:p>
          <a:p>
            <a:pPr algn="l">
              <a:buFont typeface="+mj-lt"/>
              <a:buAutoNum type="arabicPeriod"/>
            </a:pPr>
            <a:r>
              <a:rPr lang="de-DE" b="1" i="0" dirty="0">
                <a:solidFill>
                  <a:srgbClr val="CCCCCC"/>
                </a:solidFill>
                <a:effectLst/>
                <a:highlight>
                  <a:srgbClr val="181818"/>
                </a:highlight>
                <a:latin typeface="Segoe WPC"/>
              </a:rPr>
              <a:t>Verfügbare Programmierschnittstellen (APIs) im ABAP RAP Modell:</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V4:</a:t>
            </a:r>
            <a:r>
              <a:rPr lang="de-DE" b="0" i="0" dirty="0">
                <a:solidFill>
                  <a:srgbClr val="CCCCCC"/>
                </a:solidFill>
                <a:effectLst/>
                <a:highlight>
                  <a:srgbClr val="181818"/>
                </a:highlight>
                <a:latin typeface="Segoe WPC"/>
              </a:rPr>
              <a:t> Standardisierte API für die Exposition von Geschäftsdaten und -logiken über HTTP. Wird verwendet, um CRUD-Operationen und weitere Geschäftslogiken über das Web zugänglich zu machen.</a:t>
            </a:r>
          </a:p>
          <a:p>
            <a:pPr marL="742950" lvl="1" indent="-285750" algn="l">
              <a:buFont typeface="+mj-lt"/>
              <a:buAutoNum type="arabicPeriod"/>
            </a:pPr>
            <a:r>
              <a:rPr lang="de-DE" b="1" i="0" dirty="0">
                <a:solidFill>
                  <a:srgbClr val="CCCCCC"/>
                </a:solidFill>
                <a:effectLst/>
                <a:highlight>
                  <a:srgbClr val="181818"/>
                </a:highlight>
                <a:latin typeface="Segoe WPC"/>
              </a:rPr>
              <a:t>ABAP </a:t>
            </a:r>
            <a:r>
              <a:rPr lang="de-DE" b="1" i="0" dirty="0" err="1">
                <a:solidFill>
                  <a:srgbClr val="CCCCCC"/>
                </a:solidFill>
                <a:effectLst/>
                <a:highlight>
                  <a:srgbClr val="181818"/>
                </a:highlight>
                <a:latin typeface="Segoe WPC"/>
              </a:rPr>
              <a:t>RESTful</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Application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Programming</a:t>
            </a:r>
            <a:r>
              <a:rPr lang="de-DE" b="1" i="0" dirty="0">
                <a:solidFill>
                  <a:srgbClr val="CCCCCC"/>
                </a:solidFill>
                <a:effectLst/>
                <a:highlight>
                  <a:srgbClr val="181818"/>
                </a:highlight>
                <a:latin typeface="Segoe WPC"/>
              </a:rPr>
              <a:t> Model (RAP) APIs:</a:t>
            </a:r>
            <a:r>
              <a:rPr lang="de-DE" b="0" i="0" dirty="0">
                <a:solidFill>
                  <a:srgbClr val="CCCCCC"/>
                </a:solidFill>
                <a:effectLst/>
                <a:highlight>
                  <a:srgbClr val="181818"/>
                </a:highlight>
                <a:latin typeface="Segoe WPC"/>
              </a:rPr>
              <a:t> Eine Sammlung von ABAP-Klassen und -Interfaces, die für die Implementierung der Geschäftslogik in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Implementations</a:t>
            </a:r>
            <a:r>
              <a:rPr lang="de-DE" b="0" i="0" dirty="0">
                <a:solidFill>
                  <a:srgbClr val="CCCCCC"/>
                </a:solidFill>
                <a:effectLst/>
                <a:highlight>
                  <a:srgbClr val="181818"/>
                </a:highlight>
                <a:latin typeface="Segoe WPC"/>
              </a:rPr>
              <a:t> verwendet werden. Diese APIs ermöglichen es, komplexe Geschäftslogiken effizient zu implementieren.</a:t>
            </a:r>
          </a:p>
          <a:p>
            <a:pPr marL="742950" lvl="1" indent="-285750" algn="l">
              <a:buFont typeface="+mj-lt"/>
              <a:buAutoNum type="arabicPeriod"/>
            </a:pPr>
            <a:r>
              <a:rPr lang="de-DE" b="1" i="0" dirty="0">
                <a:solidFill>
                  <a:srgbClr val="CCCCCC"/>
                </a:solidFill>
                <a:effectLst/>
                <a:highlight>
                  <a:srgbClr val="181818"/>
                </a:highlight>
                <a:latin typeface="Segoe WPC"/>
              </a:rPr>
              <a:t>SAP Fiori Elements und SAPUI5 Framework APIs:</a:t>
            </a:r>
            <a:r>
              <a:rPr lang="de-DE" b="0" i="0" dirty="0">
                <a:solidFill>
                  <a:srgbClr val="CCCCCC"/>
                </a:solidFill>
                <a:effectLst/>
                <a:highlight>
                  <a:srgbClr val="181818"/>
                </a:highlight>
                <a:latin typeface="Segoe WPC"/>
              </a:rPr>
              <a:t> Bieten eine reiche Sammlung von UI-Controls und -Patterns, die für die Entwicklung von responsiven Benutzeroberflächen verwendet werden können. Diese APIs erleichtern die Entwicklung von Frontend-Anwendungen, die mit den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exponierten Backend-Daten interagieren.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a:t>
            </a:fld>
            <a:endParaRPr lang="de-DE"/>
          </a:p>
        </p:txBody>
      </p:sp>
    </p:spTree>
    <p:extLst>
      <p:ext uri="{BB962C8B-B14F-4D97-AF65-F5344CB8AC3E}">
        <p14:creationId xmlns:p14="http://schemas.microsoft.com/office/powerpoint/2010/main" val="569581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Tag 5.2</a:t>
            </a:r>
            <a:br>
              <a:rPr lang="de-DE" dirty="0"/>
            </a:br>
            <a:br>
              <a:rPr lang="de-DE" dirty="0"/>
            </a:br>
            <a:r>
              <a:rPr lang="de-DE" dirty="0"/>
              <a:t>Anlegen und Befüllen</a:t>
            </a:r>
            <a:br>
              <a:rPr lang="de-DE" dirty="0"/>
            </a:br>
            <a:r>
              <a:rPr lang="de-DE" dirty="0"/>
              <a:t>(Komplett ausprogrammieren nicht ganz </a:t>
            </a:r>
            <a:r>
              <a:rPr lang="de-DE" dirty="0" err="1"/>
              <a:t>geschaftt</a:t>
            </a:r>
            <a:r>
              <a:rPr lang="de-DE" dirty="0"/>
              <a:t>, max. noch das Create)</a:t>
            </a:r>
          </a:p>
        </p:txBody>
      </p:sp>
      <p:sp>
        <p:nvSpPr>
          <p:cNvPr id="4" name="Foliennummernplatzhalter 3"/>
          <p:cNvSpPr>
            <a:spLocks noGrp="1"/>
          </p:cNvSpPr>
          <p:nvPr>
            <p:ph type="sldNum" sz="quarter" idx="5"/>
          </p:nvPr>
        </p:nvSpPr>
        <p:spPr/>
        <p:txBody>
          <a:bodyPr/>
          <a:lstStyle/>
          <a:p>
            <a:fld id="{DC0C8601-5E09-0E4C-A79E-D4DC8377D91B}" type="slidenum">
              <a:rPr lang="de-DE" smtClean="0"/>
              <a:t>27</a:t>
            </a:fld>
            <a:endParaRPr lang="de-DE"/>
          </a:p>
        </p:txBody>
      </p:sp>
    </p:spTree>
    <p:extLst>
      <p:ext uri="{BB962C8B-B14F-4D97-AF65-F5344CB8AC3E}">
        <p14:creationId xmlns:p14="http://schemas.microsoft.com/office/powerpoint/2010/main" val="4122661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Tag 5.1</a:t>
            </a:r>
          </a:p>
        </p:txBody>
      </p:sp>
      <p:sp>
        <p:nvSpPr>
          <p:cNvPr id="4" name="Foliennummernplatzhalter 3"/>
          <p:cNvSpPr>
            <a:spLocks noGrp="1"/>
          </p:cNvSpPr>
          <p:nvPr>
            <p:ph type="sldNum" sz="quarter" idx="5"/>
          </p:nvPr>
        </p:nvSpPr>
        <p:spPr/>
        <p:txBody>
          <a:bodyPr/>
          <a:lstStyle/>
          <a:p>
            <a:fld id="{DC0C8601-5E09-0E4C-A79E-D4DC8377D91B}" type="slidenum">
              <a:rPr lang="de-DE" smtClean="0"/>
              <a:t>28</a:t>
            </a:fld>
            <a:endParaRPr lang="de-DE"/>
          </a:p>
        </p:txBody>
      </p:sp>
    </p:spTree>
    <p:extLst>
      <p:ext uri="{BB962C8B-B14F-4D97-AF65-F5344CB8AC3E}">
        <p14:creationId xmlns:p14="http://schemas.microsoft.com/office/powerpoint/2010/main" val="384773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29</a:t>
            </a:fld>
            <a:endParaRPr lang="de-DE"/>
          </a:p>
        </p:txBody>
      </p:sp>
    </p:spTree>
    <p:extLst>
      <p:ext uri="{BB962C8B-B14F-4D97-AF65-F5344CB8AC3E}">
        <p14:creationId xmlns:p14="http://schemas.microsoft.com/office/powerpoint/2010/main" val="339248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Classic </a:t>
            </a:r>
            <a:r>
              <a:rPr lang="de-DE" b="1" i="0" dirty="0" err="1">
                <a:solidFill>
                  <a:srgbClr val="CCCCCC"/>
                </a:solidFill>
                <a:effectLst/>
                <a:highlight>
                  <a:srgbClr val="181818"/>
                </a:highlight>
                <a:latin typeface="Segoe WPC"/>
              </a:rPr>
              <a:t>Application</a:t>
            </a:r>
            <a:r>
              <a:rPr lang="de-DE" b="1" i="0" dirty="0">
                <a:solidFill>
                  <a:srgbClr val="CCCCCC"/>
                </a:solidFill>
                <a:effectLst/>
                <a:highlight>
                  <a:srgbClr val="181818"/>
                </a:highlight>
                <a:latin typeface="Segoe WPC"/>
              </a:rPr>
              <a:t> Development </a:t>
            </a:r>
            <a:r>
              <a:rPr lang="de-DE" b="1" i="0" dirty="0" err="1">
                <a:solidFill>
                  <a:srgbClr val="CCCCCC"/>
                </a:solidFill>
                <a:effectLst/>
                <a:highlight>
                  <a:srgbClr val="181818"/>
                </a:highlight>
                <a:latin typeface="Segoe WPC"/>
              </a:rPr>
              <a:t>with</a:t>
            </a:r>
            <a:r>
              <a:rPr lang="de-DE" b="1" i="0" dirty="0">
                <a:solidFill>
                  <a:srgbClr val="CCCCCC"/>
                </a:solidFill>
                <a:effectLst/>
                <a:highlight>
                  <a:srgbClr val="181818"/>
                </a:highlight>
                <a:latin typeface="Segoe WPC"/>
              </a:rPr>
              <a:t> ABAP:</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Funktionsweise:</a:t>
            </a:r>
            <a:r>
              <a:rPr lang="de-DE" b="0" i="0" dirty="0">
                <a:solidFill>
                  <a:srgbClr val="CCCCCC"/>
                </a:solidFill>
                <a:effectLst/>
                <a:highlight>
                  <a:srgbClr val="181818"/>
                </a:highlight>
                <a:latin typeface="Segoe WPC"/>
              </a:rPr>
              <a:t> Dieses Modell basiert auf der Verwendung von ABAP (</a:t>
            </a:r>
            <a:r>
              <a:rPr lang="de-DE" b="0" i="0" dirty="0" err="1">
                <a:solidFill>
                  <a:srgbClr val="CCCCCC"/>
                </a:solidFill>
                <a:effectLst/>
                <a:highlight>
                  <a:srgbClr val="181818"/>
                </a:highlight>
                <a:latin typeface="Segoe WPC"/>
              </a:rPr>
              <a:t>Advanced</a:t>
            </a:r>
            <a:r>
              <a:rPr lang="de-DE" b="0" i="0" dirty="0">
                <a:solidFill>
                  <a:srgbClr val="CCCCCC"/>
                </a:solidFill>
                <a:effectLst/>
                <a:highlight>
                  <a:srgbClr val="181818"/>
                </a:highlight>
                <a:latin typeface="Segoe WPC"/>
              </a:rPr>
              <a:t> Business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für die Entwicklung von SAP-Anwendungen. Es umfasst die direkte Manipulation von Datenbanktabellen über Open SQL, die Erstellung von Reports, die Entwicklung von Dialogprogrammen (Transaktionen) mit Screen Painter und Menu Painter, und die Nutzung von klassischen Techniken wie Batch-Input oder BAPIs (Business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Interfaces) für externe Kommunikation. Die Geschäftslogik wird in ABAP-Modulen (Funktionsbausteinen) oder Klassen implementiert, und die Benutzeroberfläche wird oft mit SAP GUI (</a:t>
            </a:r>
            <a:r>
              <a:rPr lang="de-DE" b="0" i="0" dirty="0" err="1">
                <a:solidFill>
                  <a:srgbClr val="CCCCCC"/>
                </a:solidFill>
                <a:effectLst/>
                <a:highlight>
                  <a:srgbClr val="181818"/>
                </a:highlight>
                <a:latin typeface="Segoe WPC"/>
              </a:rPr>
              <a:t>Graphical</a:t>
            </a:r>
            <a:r>
              <a:rPr lang="de-DE" b="0" i="0" dirty="0">
                <a:solidFill>
                  <a:srgbClr val="CCCCCC"/>
                </a:solidFill>
                <a:effectLst/>
                <a:highlight>
                  <a:srgbClr val="181818"/>
                </a:highlight>
                <a:latin typeface="Segoe WPC"/>
              </a:rPr>
              <a:t> User Interface) gestaltet.</a:t>
            </a:r>
          </a:p>
          <a:p>
            <a:pPr algn="l"/>
            <a:r>
              <a:rPr lang="de-DE" b="1" i="0" dirty="0">
                <a:solidFill>
                  <a:srgbClr val="CCCCCC"/>
                </a:solidFill>
                <a:effectLst/>
                <a:highlight>
                  <a:srgbClr val="181818"/>
                </a:highlight>
                <a:latin typeface="Segoe WPC"/>
              </a:rPr>
              <a:t>Business </a:t>
            </a:r>
            <a:r>
              <a:rPr lang="de-DE" b="1" i="0" dirty="0" err="1">
                <a:solidFill>
                  <a:srgbClr val="CCCCCC"/>
                </a:solidFill>
                <a:effectLst/>
                <a:highlight>
                  <a:srgbClr val="181818"/>
                </a:highlight>
                <a:latin typeface="Segoe WPC"/>
              </a:rPr>
              <a:t>Object</a:t>
            </a:r>
            <a:r>
              <a:rPr lang="de-DE" b="1" i="0" dirty="0">
                <a:solidFill>
                  <a:srgbClr val="CCCCCC"/>
                </a:solidFill>
                <a:effectLst/>
                <a:highlight>
                  <a:srgbClr val="181818"/>
                </a:highlight>
                <a:latin typeface="Segoe WPC"/>
              </a:rPr>
              <a:t> Processing Framework (BOPF):</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Funktionsweise:</a:t>
            </a:r>
            <a:r>
              <a:rPr lang="de-DE" b="0" i="0" dirty="0">
                <a:solidFill>
                  <a:srgbClr val="CCCCCC"/>
                </a:solidFill>
                <a:effectLst/>
                <a:highlight>
                  <a:srgbClr val="181818"/>
                </a:highlight>
                <a:latin typeface="Segoe WPC"/>
              </a:rPr>
              <a:t> BOPF ist ein Framework für die Entwicklung von Business-Objekten und deren Prozesslogik in SAP-Anwendungen. Es bietet eine standardisierte Architektur zur Modellierung von Geschäftsobjekten, einschließlich ihrer Struktur, Verhaltensweisen (Operationen) und Beziehungen. BOPF automatisiert viele Aspekte der Anwendungsentwicklung, wie Transaktionsverarbeitung, Zustandsmanagement, Validierungen und Autorisierungsprüfungen. Entwickler definieren Business-Objekte und deren Logik deklarativ, und das Framework generiert die notwendige Infrastruktur zur Laufzeit. BOPF integriert sich nahtlos mit SAP Fiori für die UI-Entwicklung und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für die Exposition der Geschäftslogik als Web Services.</a:t>
            </a:r>
          </a:p>
          <a:p>
            <a:pPr algn="l"/>
            <a:r>
              <a:rPr lang="de-DE" b="1" i="0" dirty="0">
                <a:solidFill>
                  <a:srgbClr val="CCCCCC"/>
                </a:solidFill>
                <a:effectLst/>
                <a:highlight>
                  <a:srgbClr val="181818"/>
                </a:highlight>
                <a:latin typeface="Segoe WPC"/>
              </a:rPr>
              <a:t>ABAP </a:t>
            </a:r>
            <a:r>
              <a:rPr lang="de-DE" b="1" i="0" dirty="0" err="1">
                <a:solidFill>
                  <a:srgbClr val="CCCCCC"/>
                </a:solidFill>
                <a:effectLst/>
                <a:highlight>
                  <a:srgbClr val="181818"/>
                </a:highlight>
                <a:latin typeface="Segoe WPC"/>
              </a:rPr>
              <a:t>RESTful</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Application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Programming</a:t>
            </a:r>
            <a:r>
              <a:rPr lang="de-DE" b="1" i="0" dirty="0">
                <a:solidFill>
                  <a:srgbClr val="CCCCCC"/>
                </a:solidFill>
                <a:effectLst/>
                <a:highlight>
                  <a:srgbClr val="181818"/>
                </a:highlight>
                <a:latin typeface="Segoe WPC"/>
              </a:rPr>
              <a:t> Model (RAP):</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Funktionsweise:</a:t>
            </a:r>
            <a:r>
              <a:rPr lang="de-DE" b="0" i="0" dirty="0">
                <a:solidFill>
                  <a:srgbClr val="CCCCCC"/>
                </a:solidFill>
                <a:effectLst/>
                <a:highlight>
                  <a:srgbClr val="181818"/>
                </a:highlight>
                <a:latin typeface="Segoe WPC"/>
              </a:rPr>
              <a:t> RAP ist das neueste Programmiermodell von SAP für die Entwicklung von Fiori-Anwendungen und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Services. Es basiert auf modernen Designprinzipien wie dem Model-View-Controller (MVC) Muster, und es unterstützt sowohl On-</a:t>
            </a:r>
            <a:r>
              <a:rPr lang="de-DE" b="0" i="0" dirty="0" err="1">
                <a:solidFill>
                  <a:srgbClr val="CCCCCC"/>
                </a:solidFill>
                <a:effectLst/>
                <a:highlight>
                  <a:srgbClr val="181818"/>
                </a:highlight>
                <a:latin typeface="Segoe WPC"/>
              </a:rPr>
              <a:t>Premise</a:t>
            </a:r>
            <a:r>
              <a:rPr lang="de-DE" b="0" i="0" dirty="0">
                <a:solidFill>
                  <a:srgbClr val="CCCCCC"/>
                </a:solidFill>
                <a:effectLst/>
                <a:highlight>
                  <a:srgbClr val="181818"/>
                </a:highlight>
                <a:latin typeface="Segoe WPC"/>
              </a:rPr>
              <a:t> als auch Cloud-Entwicklungen. RAP verwendet CDS (Core Data Services) für die Datenmodellierung und -abfrage,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für die Geschäftslogik und Service </a:t>
            </a:r>
            <a:r>
              <a:rPr lang="de-DE" b="0"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a:t>
            </a:r>
            <a:r>
              <a:rPr lang="de-DE" b="0" i="0" dirty="0" err="1">
                <a:solidFill>
                  <a:srgbClr val="CCCCCC"/>
                </a:solidFill>
                <a:effectLst/>
                <a:highlight>
                  <a:srgbClr val="181818"/>
                </a:highlight>
                <a:latin typeface="Segoe WPC"/>
              </a:rPr>
              <a:t>Bindings</a:t>
            </a:r>
            <a:r>
              <a:rPr lang="de-DE" b="0" i="0" dirty="0">
                <a:solidFill>
                  <a:srgbClr val="CCCCCC"/>
                </a:solidFill>
                <a:effectLst/>
                <a:highlight>
                  <a:srgbClr val="181818"/>
                </a:highlight>
                <a:latin typeface="Segoe WPC"/>
              </a:rPr>
              <a:t> für die Exposition von Daten und Logik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Es ermöglicht eine effiziente Entwicklung durch die Trennung von Datenmodell, Geschäftslogik und Benutzeroberfläche. RAP unterstützt sowohl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als auch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Szenarien, wobei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das Framework viele Aspekte der Anwendungsentwicklung automatisiert, während im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der Entwickler mehr Kontrolle über die Implementierung hat.</a:t>
            </a:r>
          </a:p>
          <a:p>
            <a:endParaRPr lang="de-DE" dirty="0"/>
          </a:p>
          <a:p>
            <a:endParaRPr lang="de-DE" dirty="0"/>
          </a:p>
          <a:p>
            <a:pPr algn="l"/>
            <a:r>
              <a:rPr lang="de-DE" b="0" i="0" dirty="0">
                <a:solidFill>
                  <a:srgbClr val="CCCCCC"/>
                </a:solidFill>
                <a:effectLst/>
                <a:highlight>
                  <a:srgbClr val="181818"/>
                </a:highlight>
                <a:latin typeface="Segoe WPC"/>
              </a:rPr>
              <a:t>Die wesentlichen Unterschiede zwischen dem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Processing Framework (BOPF) und dem ABAP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 (RAP) lassen sich in mehreren Schlüsselbereichen zusammenfassen:</a:t>
            </a:r>
          </a:p>
          <a:p>
            <a:pPr algn="l">
              <a:buFont typeface="+mj-lt"/>
              <a:buAutoNum type="arabicPeriod"/>
            </a:pPr>
            <a:r>
              <a:rPr lang="de-DE" b="1" i="0" dirty="0">
                <a:solidFill>
                  <a:srgbClr val="CCCCCC"/>
                </a:solidFill>
                <a:effectLst/>
                <a:highlight>
                  <a:srgbClr val="181818"/>
                </a:highlight>
                <a:latin typeface="Segoe WPC"/>
              </a:rPr>
              <a:t>Entwicklungsparadigma und Zielsetzung:</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BOPF</a:t>
            </a:r>
            <a:r>
              <a:rPr lang="de-DE" b="0" i="0" dirty="0">
                <a:solidFill>
                  <a:srgbClr val="CCCCCC"/>
                </a:solidFill>
                <a:effectLst/>
                <a:highlight>
                  <a:srgbClr val="181818"/>
                </a:highlight>
                <a:latin typeface="Segoe WPC"/>
              </a:rPr>
              <a:t> konzentriert sich auf die Modellierung und Implementierung von Business-Objekten innerhalb der SAP-Systemlandschaft. Es bietet ein Framework, das die Entwicklung von Anwendungen durch eine starke Orientierung an Business-Objekten und deren Lebenszyklus vereinfacht.</a:t>
            </a:r>
          </a:p>
          <a:p>
            <a:pPr marL="742950" lvl="1" indent="-285750" algn="l">
              <a:buFont typeface="+mj-lt"/>
              <a:buAutoNum type="arabicPeriod"/>
            </a:pPr>
            <a:r>
              <a:rPr lang="de-DE" b="1" i="0" dirty="0">
                <a:solidFill>
                  <a:srgbClr val="CCCCCC"/>
                </a:solidFill>
                <a:effectLst/>
                <a:highlight>
                  <a:srgbClr val="181818"/>
                </a:highlight>
                <a:latin typeface="Segoe WPC"/>
              </a:rPr>
              <a:t>RAP</a:t>
            </a:r>
            <a:r>
              <a:rPr lang="de-DE" b="0" i="0" dirty="0">
                <a:solidFill>
                  <a:srgbClr val="CCCCCC"/>
                </a:solidFill>
                <a:effectLst/>
                <a:highlight>
                  <a:srgbClr val="181818"/>
                </a:highlight>
                <a:latin typeface="Segoe WPC"/>
              </a:rPr>
              <a:t> ist ein umfassenderes Programmiermodell, das speziell für die Entwicklung von Fiori-Anwendungen und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Services konzipiert ist. Es zielt darauf ab, moderne Anwendungen mit einer klaren Trennung zwischen Backend-Logik, Datenmodellierung und Frontend-Präsentation zu erstellen.</a:t>
            </a:r>
          </a:p>
          <a:p>
            <a:pPr algn="l">
              <a:buFont typeface="+mj-lt"/>
              <a:buAutoNum type="arabicPeriod"/>
            </a:pPr>
            <a:r>
              <a:rPr lang="de-DE" b="1" i="0" dirty="0">
                <a:solidFill>
                  <a:srgbClr val="CCCCCC"/>
                </a:solidFill>
                <a:effectLst/>
                <a:highlight>
                  <a:srgbClr val="181818"/>
                </a:highlight>
                <a:latin typeface="Segoe WPC"/>
              </a:rPr>
              <a:t>Technologische Basis und Integration: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BOPF</a:t>
            </a:r>
            <a:r>
              <a:rPr lang="de-DE" b="0" i="0" dirty="0">
                <a:solidFill>
                  <a:srgbClr val="CCCCCC"/>
                </a:solidFill>
                <a:effectLst/>
                <a:highlight>
                  <a:srgbClr val="181818"/>
                </a:highlight>
                <a:latin typeface="Segoe WPC"/>
              </a:rPr>
              <a:t> basiert auf älteren ABAP-Technologien und Konzepten, integriert sich aber nahtlos in die SAP Business Suite und S/4HANA. Es nutzt Frameworks wie </a:t>
            </a:r>
            <a:r>
              <a:rPr lang="de-DE" b="0" i="0" dirty="0" err="1">
                <a:solidFill>
                  <a:srgbClr val="CCCCCC"/>
                </a:solidFill>
                <a:effectLst/>
                <a:highlight>
                  <a:srgbClr val="181818"/>
                </a:highlight>
                <a:latin typeface="Segoe WPC"/>
              </a:rPr>
              <a:t>Floorplan</a:t>
            </a:r>
            <a:r>
              <a:rPr lang="de-DE" b="0" i="0" dirty="0">
                <a:solidFill>
                  <a:srgbClr val="CCCCCC"/>
                </a:solidFill>
                <a:effectLst/>
                <a:highlight>
                  <a:srgbClr val="181818"/>
                </a:highlight>
                <a:latin typeface="Segoe WPC"/>
              </a:rPr>
              <a:t> Manager (FPM) für UI-Generierung und SAP Gateway für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a:t>
            </a:r>
          </a:p>
          <a:p>
            <a:pPr marL="742950" lvl="1" indent="-285750" algn="l">
              <a:buFont typeface="+mj-lt"/>
              <a:buAutoNum type="arabicPeriod"/>
            </a:pPr>
            <a:r>
              <a:rPr lang="de-DE" b="1" i="0" dirty="0">
                <a:solidFill>
                  <a:srgbClr val="CCCCCC"/>
                </a:solidFill>
                <a:effectLst/>
                <a:highlight>
                  <a:srgbClr val="181818"/>
                </a:highlight>
                <a:latin typeface="Segoe WPC"/>
              </a:rPr>
              <a:t>RAP</a:t>
            </a:r>
            <a:r>
              <a:rPr lang="de-DE" b="0" i="0" dirty="0">
                <a:solidFill>
                  <a:srgbClr val="CCCCCC"/>
                </a:solidFill>
                <a:effectLst/>
                <a:highlight>
                  <a:srgbClr val="181818"/>
                </a:highlight>
                <a:latin typeface="Segoe WPC"/>
              </a:rPr>
              <a:t> nutzt moderne SAP-Technologien wie Core Data Services (CDS) für die Datenmodellierung, ABAP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Database </a:t>
            </a:r>
            <a:r>
              <a:rPr lang="de-DE" b="0" i="0" dirty="0" err="1">
                <a:solidFill>
                  <a:srgbClr val="CCCCCC"/>
                </a:solidFill>
                <a:effectLst/>
                <a:highlight>
                  <a:srgbClr val="181818"/>
                </a:highlight>
                <a:latin typeface="Segoe WPC"/>
              </a:rPr>
              <a:t>Procedures</a:t>
            </a:r>
            <a:r>
              <a:rPr lang="de-DE" b="0" i="0" dirty="0">
                <a:solidFill>
                  <a:srgbClr val="CCCCCC"/>
                </a:solidFill>
                <a:effectLst/>
                <a:highlight>
                  <a:srgbClr val="181818"/>
                </a:highlight>
                <a:latin typeface="Segoe WPC"/>
              </a:rPr>
              <a:t> (AMDP) für komplexe Datenbankoperationen und bietet native Unterstützung für die Erstellung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V4 Services. RAP ist sowohl für On-</a:t>
            </a:r>
            <a:r>
              <a:rPr lang="de-DE" b="0" i="0" dirty="0" err="1">
                <a:solidFill>
                  <a:srgbClr val="CCCCCC"/>
                </a:solidFill>
                <a:effectLst/>
                <a:highlight>
                  <a:srgbClr val="181818"/>
                </a:highlight>
                <a:latin typeface="Segoe WPC"/>
              </a:rPr>
              <a:t>Premise</a:t>
            </a:r>
            <a:r>
              <a:rPr lang="de-DE" b="0" i="0" dirty="0">
                <a:solidFill>
                  <a:srgbClr val="CCCCCC"/>
                </a:solidFill>
                <a:effectLst/>
                <a:highlight>
                  <a:srgbClr val="181818"/>
                </a:highlight>
                <a:latin typeface="Segoe WPC"/>
              </a:rPr>
              <a:t>- als auch Cloud-Entwicklungen geeignet.</a:t>
            </a:r>
          </a:p>
          <a:p>
            <a:pPr algn="l">
              <a:buFont typeface="+mj-lt"/>
              <a:buAutoNum type="arabicPeriod"/>
            </a:pPr>
            <a:r>
              <a:rPr lang="de-DE" b="1" i="0" dirty="0">
                <a:solidFill>
                  <a:srgbClr val="CCCCCC"/>
                </a:solidFill>
                <a:effectLst/>
                <a:highlight>
                  <a:srgbClr val="181818"/>
                </a:highlight>
                <a:latin typeface="Segoe WPC"/>
              </a:rPr>
              <a:t>Design- und Architekturprinzipien: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BOPF</a:t>
            </a:r>
            <a:r>
              <a:rPr lang="de-DE" b="0" i="0" dirty="0">
                <a:solidFill>
                  <a:srgbClr val="CCCCCC"/>
                </a:solidFill>
                <a:effectLst/>
                <a:highlight>
                  <a:srgbClr val="181818"/>
                </a:highlight>
                <a:latin typeface="Segoe WPC"/>
              </a:rPr>
              <a:t> fördert eine objektorientierte Herangehensweise, bei der Geschäftslogik eng mit den Datenmodellen verknüpft ist. Es bietet ein robustes Transaktionsmanagement und Automatismen für Standardoperationen.</a:t>
            </a:r>
          </a:p>
          <a:p>
            <a:pPr marL="742950" lvl="1" indent="-285750" algn="l">
              <a:buFont typeface="+mj-lt"/>
              <a:buAutoNum type="arabicPeriod"/>
            </a:pPr>
            <a:r>
              <a:rPr lang="de-DE" b="1" i="0" dirty="0">
                <a:solidFill>
                  <a:srgbClr val="CCCCCC"/>
                </a:solidFill>
                <a:effectLst/>
                <a:highlight>
                  <a:srgbClr val="181818"/>
                </a:highlight>
                <a:latin typeface="Segoe WPC"/>
              </a:rPr>
              <a:t>RAP</a:t>
            </a:r>
            <a:r>
              <a:rPr lang="de-DE" b="0" i="0" dirty="0">
                <a:solidFill>
                  <a:srgbClr val="CCCCCC"/>
                </a:solidFill>
                <a:effectLst/>
                <a:highlight>
                  <a:srgbClr val="181818"/>
                </a:highlight>
                <a:latin typeface="Segoe WPC"/>
              </a:rPr>
              <a:t> basiert auf dem Prinzip des Clean Code und fördert die Trennung von Datenmodell, Geschäftslogik und Präsentationsschicht. Es unterstützt sowohl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als auch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Szenarien, wobei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viele Aspekte der Anwendungsentwicklung vom Framework übernommen werden.</a:t>
            </a:r>
          </a:p>
          <a:p>
            <a:pPr algn="l">
              <a:buFont typeface="+mj-lt"/>
              <a:buAutoNum type="arabicPeriod"/>
            </a:pPr>
            <a:r>
              <a:rPr lang="de-DE" b="1" i="0" dirty="0">
                <a:solidFill>
                  <a:srgbClr val="CCCCCC"/>
                </a:solidFill>
                <a:effectLst/>
                <a:highlight>
                  <a:srgbClr val="181818"/>
                </a:highlight>
                <a:latin typeface="Segoe WPC"/>
              </a:rPr>
              <a:t>Zukunftsausrichtung und Empfehlung von SAP:</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BOPF</a:t>
            </a:r>
            <a:r>
              <a:rPr lang="de-DE" b="0" i="0" dirty="0">
                <a:solidFill>
                  <a:srgbClr val="CCCCCC"/>
                </a:solidFill>
                <a:effectLst/>
                <a:highlight>
                  <a:srgbClr val="181818"/>
                </a:highlight>
                <a:latin typeface="Segoe WPC"/>
              </a:rPr>
              <a:t> wird weiterhin von SAP unterstützt, insbesondere für bestehende Anwendungen innerhalb der SAP Business Suite und S/4HANA. Neue Entwicklungen werden jedoch zunehmend in Richtung RAP und andere moderne Programmiermodelle gelenkt.</a:t>
            </a:r>
          </a:p>
          <a:p>
            <a:pPr marL="742950" lvl="1" indent="-285750" algn="l">
              <a:buFont typeface="+mj-lt"/>
              <a:buAutoNum type="arabicPeriod"/>
            </a:pPr>
            <a:r>
              <a:rPr lang="de-DE" b="1" i="0" dirty="0">
                <a:solidFill>
                  <a:srgbClr val="CCCCCC"/>
                </a:solidFill>
                <a:effectLst/>
                <a:highlight>
                  <a:srgbClr val="181818"/>
                </a:highlight>
                <a:latin typeface="Segoe WPC"/>
              </a:rPr>
              <a:t>RAP</a:t>
            </a:r>
            <a:r>
              <a:rPr lang="de-DE" b="0" i="0" dirty="0">
                <a:solidFill>
                  <a:srgbClr val="CCCCCC"/>
                </a:solidFill>
                <a:effectLst/>
                <a:highlight>
                  <a:srgbClr val="181818"/>
                </a:highlight>
                <a:latin typeface="Segoe WPC"/>
              </a:rPr>
              <a:t> ist das von SAP bevorzugte und empfohlene Programmiermodell für neue Entwicklungen, insbesondere für Anwendungen, die die Fiori-Designprinzipien nutzen und Cloud-Ready sein müssen. Es ist zukunftssicher und eng mit der strategischen Ausrichtung von SAP auf Cloud und S/4HANA verknüpft.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6</a:t>
            </a:fld>
            <a:endParaRPr lang="de-DE"/>
          </a:p>
        </p:txBody>
      </p:sp>
    </p:spTree>
    <p:extLst>
      <p:ext uri="{BB962C8B-B14F-4D97-AF65-F5344CB8AC3E}">
        <p14:creationId xmlns:p14="http://schemas.microsoft.com/office/powerpoint/2010/main" val="293718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Um im Rahmen des SAP Clean Core Models im Tier 1 ein benutzerdefiniertes Feld zu einer Datenbanktabelle oder einem CDS-View hinzuzufügen, sollte man die Erweiterungsmöglichkeiten nutzen, die SAP bietet, ohne direkte Änderungen an der Originaltabelle oder dem Original-CDS-View vorzunehmen. Hier sind zwei Beispiele, wie man dies erreichen kann:</a:t>
            </a:r>
          </a:p>
          <a:p>
            <a:pPr algn="l"/>
            <a:r>
              <a:rPr lang="de-DE" b="1" i="0" dirty="0">
                <a:solidFill>
                  <a:srgbClr val="CCCCCC"/>
                </a:solidFill>
                <a:effectLst/>
                <a:highlight>
                  <a:srgbClr val="181818"/>
                </a:highlight>
                <a:latin typeface="Segoe WPC"/>
              </a:rPr>
              <a:t>Beispiel 1: Hinzufügen eines benutzerdefinierten Feldes zu einem CDS-View</a:t>
            </a:r>
          </a:p>
          <a:p>
            <a:pPr algn="l"/>
            <a:r>
              <a:rPr lang="de-DE" b="0" i="0" dirty="0">
                <a:solidFill>
                  <a:srgbClr val="CCCCCC"/>
                </a:solidFill>
                <a:effectLst/>
                <a:highlight>
                  <a:srgbClr val="181818"/>
                </a:highlight>
                <a:latin typeface="Segoe WPC"/>
              </a:rPr>
              <a:t>Um ein benutzerdefiniertes Feld zu einem CDS-View hinzuzufügen, kann man die Erweiterungsfähigkeiten von CDS-Views nutzen, indem man einen Erweiterungs-View erstellt. Dieser Ansatz ermöglicht es, zusätzliche Felder oder Logik zu einem bestehenden CDS-View hinzuzufügen, ohne den ursprünglichen View zu ändern.</a:t>
            </a:r>
          </a:p>
          <a:p>
            <a:pPr algn="l"/>
            <a:r>
              <a:rPr lang="de-DE" b="0" i="0" dirty="0">
                <a:solidFill>
                  <a:srgbClr val="CCCCCC"/>
                </a:solidFill>
                <a:effectLst/>
                <a:highlight>
                  <a:srgbClr val="181818"/>
                </a:highlight>
                <a:latin typeface="Consolas" panose="020B0609020204030204" pitchFamily="49" charset="0"/>
              </a:rPr>
              <a:t>@AbapCatalog.sqlViewAppendName: 'ZMYEXT_CDS'</a:t>
            </a:r>
          </a:p>
          <a:p>
            <a:pPr algn="l"/>
            <a:r>
              <a:rPr lang="de-DE" b="0" i="0" dirty="0" err="1">
                <a:solidFill>
                  <a:srgbClr val="CCCCCC"/>
                </a:solidFill>
                <a:effectLst/>
                <a:highlight>
                  <a:srgbClr val="181818"/>
                </a:highlight>
                <a:latin typeface="Consolas" panose="020B0609020204030204" pitchFamily="49" charset="0"/>
              </a:rPr>
              <a:t>extend</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I_ExistingCDSView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with</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ZMyExtendedCDSView</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@UI.lineItem: [{ </a:t>
            </a:r>
            <a:r>
              <a:rPr lang="de-DE" b="0" i="0" dirty="0" err="1">
                <a:solidFill>
                  <a:srgbClr val="CCCCCC"/>
                </a:solidFill>
                <a:effectLst/>
                <a:highlight>
                  <a:srgbClr val="181818"/>
                </a:highlight>
                <a:latin typeface="Consolas" panose="020B0609020204030204" pitchFamily="49" charset="0"/>
              </a:rPr>
              <a:t>position</a:t>
            </a:r>
            <a:r>
              <a:rPr lang="de-DE" b="0" i="0" dirty="0">
                <a:solidFill>
                  <a:srgbClr val="CCCCCC"/>
                </a:solidFill>
                <a:effectLst/>
                <a:highlight>
                  <a:srgbClr val="181818"/>
                </a:highlight>
                <a:latin typeface="Consolas" panose="020B0609020204030204" pitchFamily="49" charset="0"/>
              </a:rPr>
              <a:t>: 10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my_custom_field</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Segoe WPC"/>
              </a:rPr>
              <a:t>In diesem Beispiel wird </a:t>
            </a:r>
            <a:r>
              <a:rPr lang="de-DE" b="0" i="0" dirty="0" err="1">
                <a:solidFill>
                  <a:srgbClr val="CCCCCC"/>
                </a:solidFill>
                <a:effectLst/>
                <a:highlight>
                  <a:srgbClr val="181818"/>
                </a:highlight>
                <a:latin typeface="Segoe WPC"/>
              </a:rPr>
              <a:t>I_ExistingCDSView</a:t>
            </a:r>
            <a:r>
              <a:rPr lang="de-DE" b="0" i="0" dirty="0">
                <a:solidFill>
                  <a:srgbClr val="CCCCCC"/>
                </a:solidFill>
                <a:effectLst/>
                <a:highlight>
                  <a:srgbClr val="181818"/>
                </a:highlight>
                <a:latin typeface="Segoe WPC"/>
              </a:rPr>
              <a:t> durch </a:t>
            </a:r>
            <a:r>
              <a:rPr lang="de-DE" b="0" i="0" dirty="0" err="1">
                <a:solidFill>
                  <a:srgbClr val="CCCCCC"/>
                </a:solidFill>
                <a:effectLst/>
                <a:highlight>
                  <a:srgbClr val="181818"/>
                </a:highlight>
                <a:latin typeface="Segoe WPC"/>
              </a:rPr>
              <a:t>ZMyExtendedCDSView</a:t>
            </a:r>
            <a:r>
              <a:rPr lang="de-DE" b="0" i="0" dirty="0">
                <a:solidFill>
                  <a:srgbClr val="CCCCCC"/>
                </a:solidFill>
                <a:effectLst/>
                <a:highlight>
                  <a:srgbClr val="181818"/>
                </a:highlight>
                <a:latin typeface="Segoe WPC"/>
              </a:rPr>
              <a:t> erweitert, indem ein neues Feld </a:t>
            </a:r>
            <a:r>
              <a:rPr lang="de-DE" b="0" i="0" dirty="0" err="1">
                <a:solidFill>
                  <a:srgbClr val="CCCCCC"/>
                </a:solidFill>
                <a:effectLst/>
                <a:highlight>
                  <a:srgbClr val="181818"/>
                </a:highlight>
                <a:latin typeface="Segoe WPC"/>
              </a:rPr>
              <a:t>my_custom_field</a:t>
            </a:r>
            <a:r>
              <a:rPr lang="de-DE" b="0" i="0" dirty="0">
                <a:solidFill>
                  <a:srgbClr val="CCCCCC"/>
                </a:solidFill>
                <a:effectLst/>
                <a:highlight>
                  <a:srgbClr val="181818"/>
                </a:highlight>
                <a:latin typeface="Segoe WPC"/>
              </a:rPr>
              <a:t> hinzugefügt wird. Das Annotation @AbapCatalog.sqlViewAppendName gibt den Namen der SQL-View an, die im ABAP Dictionary erstellt wird, um die Erweiterung zu unterstützen.</a:t>
            </a:r>
          </a:p>
          <a:p>
            <a:pPr algn="l"/>
            <a:r>
              <a:rPr lang="de-DE" b="1" i="0" dirty="0">
                <a:solidFill>
                  <a:srgbClr val="CCCCCC"/>
                </a:solidFill>
                <a:effectLst/>
                <a:highlight>
                  <a:srgbClr val="181818"/>
                </a:highlight>
                <a:latin typeface="Segoe WPC"/>
              </a:rPr>
              <a:t>Beispiel 2: Hinzufügen eines benutzerdefinierten Feldes zu einer Datenbanktabelle über das Custom Fields Framework</a:t>
            </a:r>
          </a:p>
          <a:p>
            <a:pPr algn="l"/>
            <a:r>
              <a:rPr lang="de-DE" b="0" i="0" dirty="0">
                <a:solidFill>
                  <a:srgbClr val="CCCCCC"/>
                </a:solidFill>
                <a:effectLst/>
                <a:highlight>
                  <a:srgbClr val="181818"/>
                </a:highlight>
                <a:latin typeface="Segoe WPC"/>
              </a:rPr>
              <a:t>Für Datenbanktabellen empfiehlt SAP die Nutzung des Custom Fields Frameworks, um benutzerdefinierte Felder hinzuzufügen. Dieses Verfahren ermöglicht es, benutzerdefinierte Felder zu Standard- oder Custom-Tabellen hinzuzufügen, ohne die Tabellendefinition direkt zu ändern.</a:t>
            </a:r>
          </a:p>
          <a:p>
            <a:pPr algn="l"/>
            <a:r>
              <a:rPr lang="de-DE" b="0" i="0" dirty="0">
                <a:solidFill>
                  <a:srgbClr val="CCCCCC"/>
                </a:solidFill>
                <a:effectLst/>
                <a:highlight>
                  <a:srgbClr val="181818"/>
                </a:highlight>
                <a:latin typeface="Segoe WPC"/>
              </a:rPr>
              <a:t>Das Hinzufügen eines benutzerdefinierten Feldes über das Custom Fields Framework erfolgt typischerweise über die Fiori-App „Custom Fields and </a:t>
            </a:r>
            <a:r>
              <a:rPr lang="de-DE" b="0" i="0" dirty="0" err="1">
                <a:solidFill>
                  <a:srgbClr val="CCCCCC"/>
                </a:solidFill>
                <a:effectLst/>
                <a:highlight>
                  <a:srgbClr val="181818"/>
                </a:highlight>
                <a:latin typeface="Segoe WPC"/>
              </a:rPr>
              <a:t>Logic</a:t>
            </a:r>
            <a:r>
              <a:rPr lang="de-DE" b="0" i="0" dirty="0">
                <a:solidFill>
                  <a:srgbClr val="CCCCCC"/>
                </a:solidFill>
                <a:effectLst/>
                <a:highlight>
                  <a:srgbClr val="181818"/>
                </a:highlight>
                <a:latin typeface="Segoe WPC"/>
              </a:rPr>
              <a:t>“. Hier sind die Schritte im Überblick:</a:t>
            </a:r>
          </a:p>
          <a:p>
            <a:pPr algn="l">
              <a:buFont typeface="+mj-lt"/>
              <a:buAutoNum type="arabicPeriod"/>
            </a:pPr>
            <a:r>
              <a:rPr lang="de-DE" b="0" i="0" dirty="0">
                <a:solidFill>
                  <a:srgbClr val="CCCCCC"/>
                </a:solidFill>
                <a:effectLst/>
                <a:highlight>
                  <a:srgbClr val="181818"/>
                </a:highlight>
                <a:latin typeface="Segoe WPC"/>
              </a:rPr>
              <a:t>Öffnen Sie die Fiori-App „Custom Fields and </a:t>
            </a:r>
            <a:r>
              <a:rPr lang="de-DE" b="0" i="0" dirty="0" err="1">
                <a:solidFill>
                  <a:srgbClr val="CCCCCC"/>
                </a:solidFill>
                <a:effectLst/>
                <a:highlight>
                  <a:srgbClr val="181818"/>
                </a:highlight>
                <a:latin typeface="Segoe WPC"/>
              </a:rPr>
              <a:t>Logic</a:t>
            </a:r>
            <a:r>
              <a:rPr lang="de-DE" b="0" i="0" dirty="0">
                <a:solidFill>
                  <a:srgbClr val="CCCCCC"/>
                </a:solidFill>
                <a:effectLst/>
                <a:highlight>
                  <a:srgbClr val="181818"/>
                </a:highlight>
                <a:latin typeface="Segoe WPC"/>
              </a:rPr>
              <a:t>“.</a:t>
            </a:r>
          </a:p>
          <a:p>
            <a:pPr algn="l">
              <a:buFont typeface="+mj-lt"/>
              <a:buAutoNum type="arabicPeriod"/>
            </a:pPr>
            <a:r>
              <a:rPr lang="de-DE" b="0" i="0" dirty="0">
                <a:solidFill>
                  <a:srgbClr val="CCCCCC"/>
                </a:solidFill>
                <a:effectLst/>
                <a:highlight>
                  <a:srgbClr val="181818"/>
                </a:highlight>
                <a:latin typeface="Segoe WPC"/>
              </a:rPr>
              <a:t>Wählen Sie „Custom Fields“ und klicken Sie auf „Add Field“.</a:t>
            </a:r>
          </a:p>
          <a:p>
            <a:pPr algn="l">
              <a:buFont typeface="+mj-lt"/>
              <a:buAutoNum type="arabicPeriod"/>
            </a:pPr>
            <a:r>
              <a:rPr lang="de-DE" b="0" i="0" dirty="0">
                <a:solidFill>
                  <a:srgbClr val="CCCCCC"/>
                </a:solidFill>
                <a:effectLst/>
                <a:highlight>
                  <a:srgbClr val="181818"/>
                </a:highlight>
                <a:latin typeface="Segoe WPC"/>
              </a:rPr>
              <a:t>Wählen Sie die Datenbanktabelle oder den Business </a:t>
            </a:r>
            <a:r>
              <a:rPr lang="de-DE" b="0" i="0" dirty="0" err="1">
                <a:solidFill>
                  <a:srgbClr val="CCCCCC"/>
                </a:solidFill>
                <a:effectLst/>
                <a:highlight>
                  <a:srgbClr val="181818"/>
                </a:highlight>
                <a:latin typeface="Segoe WPC"/>
              </a:rPr>
              <a:t>Context</a:t>
            </a:r>
            <a:r>
              <a:rPr lang="de-DE" b="0" i="0" dirty="0">
                <a:solidFill>
                  <a:srgbClr val="CCCCCC"/>
                </a:solidFill>
                <a:effectLst/>
                <a:highlight>
                  <a:srgbClr val="181818"/>
                </a:highlight>
                <a:latin typeface="Segoe WPC"/>
              </a:rPr>
              <a:t>, zu dem das Feld hinzugefügt werden soll.</a:t>
            </a:r>
          </a:p>
          <a:p>
            <a:pPr algn="l">
              <a:buFont typeface="+mj-lt"/>
              <a:buAutoNum type="arabicPeriod"/>
            </a:pPr>
            <a:r>
              <a:rPr lang="de-DE" b="0" i="0" dirty="0">
                <a:solidFill>
                  <a:srgbClr val="CCCCCC"/>
                </a:solidFill>
                <a:effectLst/>
                <a:highlight>
                  <a:srgbClr val="181818"/>
                </a:highlight>
                <a:latin typeface="Segoe WPC"/>
              </a:rPr>
              <a:t>Geben Sie die Felddefinition an (Name, Datentyp, Länge usw.).</a:t>
            </a:r>
          </a:p>
          <a:p>
            <a:pPr algn="l">
              <a:buFont typeface="+mj-lt"/>
              <a:buAutoNum type="arabicPeriod"/>
            </a:pPr>
            <a:r>
              <a:rPr lang="de-DE" b="0" i="0" dirty="0">
                <a:solidFill>
                  <a:srgbClr val="CCCCCC"/>
                </a:solidFill>
                <a:effectLst/>
                <a:highlight>
                  <a:srgbClr val="181818"/>
                </a:highlight>
                <a:latin typeface="Segoe WPC"/>
              </a:rPr>
              <a:t>Aktivieren Sie das Feld und die zugehörigen UIs oder Services, in denen das Feld angezeigt werden soll.</a:t>
            </a:r>
          </a:p>
          <a:p>
            <a:pPr algn="l"/>
            <a:r>
              <a:rPr lang="de-DE" b="0" i="0" dirty="0">
                <a:solidFill>
                  <a:srgbClr val="CCCCCC"/>
                </a:solidFill>
                <a:effectLst/>
                <a:highlight>
                  <a:srgbClr val="181818"/>
                </a:highlight>
                <a:latin typeface="Segoe WPC"/>
              </a:rPr>
              <a:t>Dieser Prozess erzeugt das benutzerdefinierte Feld im System, ohne dass direkte Änderungen an der Datenbanktabelle erforderlich sind. Das Framework kümmert sich um die Integration des Feldes in die gewählten Anwendungen und Schnittstellen.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16</a:t>
            </a:fld>
            <a:endParaRPr lang="de-DE"/>
          </a:p>
        </p:txBody>
      </p:sp>
    </p:spTree>
    <p:extLst>
      <p:ext uri="{BB962C8B-B14F-4D97-AF65-F5344CB8AC3E}">
        <p14:creationId xmlns:p14="http://schemas.microsoft.com/office/powerpoint/2010/main" val="327602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Tier 1: Wahl und Standard für Erweiterungen und Custom Apps, auch im SAP BTP</a:t>
            </a:r>
          </a:p>
          <a:p>
            <a:br>
              <a:rPr lang="de-DE" dirty="0"/>
            </a:br>
            <a:r>
              <a:rPr lang="de-DE" dirty="0"/>
              <a:t>Tier 2: Verwenden (mittels Wrapper Klassen) wenn keine Public SAP API verfügbar. Ablösen, sobald </a:t>
            </a:r>
            <a:r>
              <a:rPr lang="de-DE" dirty="0" err="1"/>
              <a:t>public</a:t>
            </a:r>
            <a:r>
              <a:rPr lang="de-DE" dirty="0"/>
              <a:t> SAP API verfügbar. </a:t>
            </a:r>
          </a:p>
          <a:p>
            <a:endParaRPr lang="de-DE" dirty="0"/>
          </a:p>
          <a:p>
            <a:r>
              <a:rPr lang="de-DE" dirty="0"/>
              <a:t>Tier 3: Für Legacy ABAP oder </a:t>
            </a:r>
            <a:r>
              <a:rPr lang="de-DE" dirty="0" err="1"/>
              <a:t>Extensions</a:t>
            </a:r>
            <a:r>
              <a:rPr lang="de-DE" dirty="0"/>
              <a:t>, die Tier1 Tier2 nicht nutzen können. Vermeiden und reduzieren, wenn möglich diese </a:t>
            </a:r>
            <a:r>
              <a:rPr lang="de-DE" dirty="0" err="1"/>
              <a:t>Extensions</a:t>
            </a:r>
            <a:r>
              <a:rPr lang="de-DE" dirty="0"/>
              <a:t> (meist im SAP Kern) sobald wie möglich ablösen</a:t>
            </a:r>
          </a:p>
          <a:p>
            <a:r>
              <a:rPr lang="de-DE" dirty="0"/>
              <a:t>Wird in der Cloud in SAP BTP abgelöst</a:t>
            </a:r>
          </a:p>
        </p:txBody>
      </p:sp>
      <p:sp>
        <p:nvSpPr>
          <p:cNvPr id="4" name="Foliennummernplatzhalter 3"/>
          <p:cNvSpPr>
            <a:spLocks noGrp="1"/>
          </p:cNvSpPr>
          <p:nvPr>
            <p:ph type="sldNum" sz="quarter" idx="5"/>
          </p:nvPr>
        </p:nvSpPr>
        <p:spPr/>
        <p:txBody>
          <a:bodyPr/>
          <a:lstStyle/>
          <a:p>
            <a:fld id="{DC0C8601-5E09-0E4C-A79E-D4DC8377D91B}" type="slidenum">
              <a:rPr lang="de-DE" smtClean="0"/>
              <a:t>19</a:t>
            </a:fld>
            <a:endParaRPr lang="de-DE"/>
          </a:p>
        </p:txBody>
      </p:sp>
    </p:spTree>
    <p:extLst>
      <p:ext uri="{BB962C8B-B14F-4D97-AF65-F5344CB8AC3E}">
        <p14:creationId xmlns:p14="http://schemas.microsoft.com/office/powerpoint/2010/main" val="78785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22</a:t>
            </a:fld>
            <a:endParaRPr lang="de-DE"/>
          </a:p>
        </p:txBody>
      </p:sp>
    </p:spTree>
    <p:extLst>
      <p:ext uri="{BB962C8B-B14F-4D97-AF65-F5344CB8AC3E}">
        <p14:creationId xmlns:p14="http://schemas.microsoft.com/office/powerpoint/2010/main" val="151621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Technologische Innovationen von S/4HANA:</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In-Memory-Datenbank:</a:t>
            </a:r>
            <a:r>
              <a:rPr lang="de-DE" b="0" i="0" dirty="0">
                <a:solidFill>
                  <a:srgbClr val="CCCCCC"/>
                </a:solidFill>
                <a:effectLst/>
                <a:highlight>
                  <a:srgbClr val="181818"/>
                </a:highlight>
                <a:latin typeface="Segoe WPC"/>
              </a:rPr>
              <a:t> SAP HANA ermöglicht Echtzeitanalysen und -transaktionen.</a:t>
            </a:r>
          </a:p>
          <a:p>
            <a:pPr marL="742950" lvl="1" indent="-285750" algn="l">
              <a:buFont typeface="+mj-lt"/>
              <a:buAutoNum type="arabicPeriod"/>
            </a:pPr>
            <a:r>
              <a:rPr lang="de-DE" b="1" i="0" dirty="0">
                <a:solidFill>
                  <a:srgbClr val="CCCCCC"/>
                </a:solidFill>
                <a:effectLst/>
                <a:highlight>
                  <a:srgbClr val="181818"/>
                </a:highlight>
                <a:latin typeface="Segoe WPC"/>
              </a:rPr>
              <a:t>Fiori UX:</a:t>
            </a:r>
            <a:r>
              <a:rPr lang="de-DE" b="0" i="0" dirty="0">
                <a:solidFill>
                  <a:srgbClr val="CCCCCC"/>
                </a:solidFill>
                <a:effectLst/>
                <a:highlight>
                  <a:srgbClr val="181818"/>
                </a:highlight>
                <a:latin typeface="Segoe WPC"/>
              </a:rPr>
              <a:t> Eine moderne, rollenbasierte Benutzeroberfläche für eine verbesserte Benutzererfahrung.</a:t>
            </a:r>
          </a:p>
          <a:p>
            <a:pPr marL="742950" lvl="1" indent="-285750" algn="l">
              <a:buFont typeface="+mj-lt"/>
              <a:buAutoNum type="arabicPeriod"/>
            </a:pPr>
            <a:r>
              <a:rPr lang="de-DE" b="1" i="0" dirty="0">
                <a:solidFill>
                  <a:srgbClr val="CCCCCC"/>
                </a:solidFill>
                <a:effectLst/>
                <a:highlight>
                  <a:srgbClr val="181818"/>
                </a:highlight>
                <a:latin typeface="Segoe WPC"/>
              </a:rPr>
              <a:t>Vereinfachte Datenmodelle:</a:t>
            </a:r>
            <a:r>
              <a:rPr lang="de-DE" b="0" i="0" dirty="0">
                <a:solidFill>
                  <a:srgbClr val="CCCCCC"/>
                </a:solidFill>
                <a:effectLst/>
                <a:highlight>
                  <a:srgbClr val="181818"/>
                </a:highlight>
                <a:latin typeface="Segoe WPC"/>
              </a:rPr>
              <a:t> Reduzierung von Datenredundanz und -komplexität.</a:t>
            </a:r>
          </a:p>
          <a:p>
            <a:pPr marL="742950" lvl="1" indent="-285750" algn="l">
              <a:buFont typeface="+mj-lt"/>
              <a:buAutoNum type="arabicPeriod"/>
            </a:pPr>
            <a:r>
              <a:rPr lang="de-DE" b="1" i="0" dirty="0">
                <a:solidFill>
                  <a:srgbClr val="CCCCCC"/>
                </a:solidFill>
                <a:effectLst/>
                <a:highlight>
                  <a:srgbClr val="181818"/>
                </a:highlight>
                <a:latin typeface="Segoe WPC"/>
              </a:rPr>
              <a:t>Erweiterte Analysefunktionen:</a:t>
            </a:r>
            <a:r>
              <a:rPr lang="de-DE" b="0" i="0" dirty="0">
                <a:solidFill>
                  <a:srgbClr val="CCCCCC"/>
                </a:solidFill>
                <a:effectLst/>
                <a:highlight>
                  <a:srgbClr val="181818"/>
                </a:highlight>
                <a:latin typeface="Segoe WPC"/>
              </a:rPr>
              <a:t> Integrierte Analyse- und Reporting-Funktionen.</a:t>
            </a:r>
          </a:p>
          <a:p>
            <a:pPr marL="742950" lvl="1" indent="-285750" algn="l">
              <a:buFont typeface="+mj-lt"/>
              <a:buAutoNum type="arabicPeriod"/>
            </a:pPr>
            <a:r>
              <a:rPr lang="de-DE" b="1" i="0" dirty="0">
                <a:solidFill>
                  <a:srgbClr val="CCCCCC"/>
                </a:solidFill>
                <a:effectLst/>
                <a:highlight>
                  <a:srgbClr val="181818"/>
                </a:highlight>
                <a:latin typeface="Segoe WPC"/>
              </a:rPr>
              <a:t>Cloud-</a:t>
            </a:r>
            <a:r>
              <a:rPr lang="de-DE" b="1" i="0" dirty="0" err="1">
                <a:solidFill>
                  <a:srgbClr val="CCCCCC"/>
                </a:solidFill>
                <a:effectLst/>
                <a:highlight>
                  <a:srgbClr val="181818"/>
                </a:highlight>
                <a:latin typeface="Segoe WPC"/>
              </a:rPr>
              <a:t>Readiness</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Unterstützung für On-</a:t>
            </a:r>
            <a:r>
              <a:rPr lang="de-DE" b="0" i="0" dirty="0" err="1">
                <a:solidFill>
                  <a:srgbClr val="CCCCCC"/>
                </a:solidFill>
                <a:effectLst/>
                <a:highlight>
                  <a:srgbClr val="181818"/>
                </a:highlight>
                <a:latin typeface="Segoe WPC"/>
              </a:rPr>
              <a:t>Premise</a:t>
            </a:r>
            <a:r>
              <a:rPr lang="de-DE" b="0" i="0" dirty="0">
                <a:solidFill>
                  <a:srgbClr val="CCCCCC"/>
                </a:solidFill>
                <a:effectLst/>
                <a:highlight>
                  <a:srgbClr val="181818"/>
                </a:highlight>
                <a:latin typeface="Segoe WPC"/>
              </a:rPr>
              <a:t>, Cloud und Hybrid-</a:t>
            </a:r>
            <a:r>
              <a:rPr lang="de-DE" b="0" i="0" dirty="0" err="1">
                <a:solidFill>
                  <a:srgbClr val="CCCCCC"/>
                </a:solidFill>
                <a:effectLst/>
                <a:highlight>
                  <a:srgbClr val="181818"/>
                </a:highlight>
                <a:latin typeface="Segoe WPC"/>
              </a:rPr>
              <a:t>Deployments</a:t>
            </a:r>
            <a:r>
              <a:rPr lang="de-DE" b="0" i="0" dirty="0">
                <a:solidFill>
                  <a:srgbClr val="CCCCCC"/>
                </a:solidFill>
                <a:effectLst/>
                <a:highlight>
                  <a:srgbClr val="181818"/>
                </a:highlight>
                <a:latin typeface="Segoe WPC"/>
              </a:rPr>
              <a:t>.</a:t>
            </a:r>
          </a:p>
          <a:p>
            <a:pPr marL="742950" lvl="1" indent="-285750" algn="l">
              <a:buFont typeface="+mj-lt"/>
              <a:buAutoNum type="arabicPeriod"/>
            </a:pPr>
            <a:r>
              <a:rPr lang="de-DE" b="1" i="0" dirty="0">
                <a:solidFill>
                  <a:srgbClr val="CCCCCC"/>
                </a:solidFill>
                <a:effectLst/>
                <a:highlight>
                  <a:srgbClr val="181818"/>
                </a:highlight>
                <a:latin typeface="Segoe WPC"/>
              </a:rPr>
              <a:t>Erweiterte Anwendungsprogrammierschnittstellen (APIs):</a:t>
            </a:r>
            <a:r>
              <a:rPr lang="de-DE" b="0" i="0" dirty="0">
                <a:solidFill>
                  <a:srgbClr val="CCCCCC"/>
                </a:solidFill>
                <a:effectLst/>
                <a:highlight>
                  <a:srgbClr val="181818"/>
                </a:highlight>
                <a:latin typeface="Segoe WPC"/>
              </a:rPr>
              <a:t> Ermöglicht die Integration mit anderen Systemen und Technologien.</a:t>
            </a:r>
          </a:p>
          <a:p>
            <a:pPr algn="l">
              <a:buFont typeface="+mj-lt"/>
              <a:buAutoNum type="arabicPeriod"/>
            </a:pPr>
            <a:r>
              <a:rPr lang="de-DE" b="1" i="0" dirty="0">
                <a:solidFill>
                  <a:srgbClr val="CCCCCC"/>
                </a:solidFill>
                <a:effectLst/>
                <a:highlight>
                  <a:srgbClr val="181818"/>
                </a:highlight>
                <a:latin typeface="Segoe WPC"/>
              </a:rPr>
              <a:t>CRUD:</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Steht für Create, Read, Update, Delete. Es sind die vier grundlegenden Funktionen, die in Datenbankanwendungen implementiert werden, um Daten zu verwalten.</a:t>
            </a:r>
          </a:p>
          <a:p>
            <a:pPr algn="l">
              <a:buFont typeface="+mj-lt"/>
              <a:buAutoNum type="arabicPeriod"/>
            </a:pPr>
            <a:r>
              <a:rPr lang="de-DE" b="1" i="0" dirty="0">
                <a:solidFill>
                  <a:srgbClr val="CCCCCC"/>
                </a:solidFill>
                <a:effectLst/>
                <a:highlight>
                  <a:srgbClr val="181818"/>
                </a:highlight>
                <a:latin typeface="Segoe WPC"/>
              </a:rPr>
              <a:t>Unterschied zwischen </a:t>
            </a:r>
            <a:r>
              <a:rPr lang="de-DE" b="1" i="0" dirty="0" err="1">
                <a:solidFill>
                  <a:srgbClr val="CCCCCC"/>
                </a:solidFill>
                <a:effectLst/>
                <a:highlight>
                  <a:srgbClr val="181818"/>
                </a:highlight>
                <a:latin typeface="Segoe WPC"/>
              </a:rPr>
              <a:t>Managed</a:t>
            </a:r>
            <a:r>
              <a:rPr lang="de-DE" b="1" i="0" dirty="0">
                <a:solidFill>
                  <a:srgbClr val="CCCCCC"/>
                </a:solidFill>
                <a:effectLst/>
                <a:highlight>
                  <a:srgbClr val="181818"/>
                </a:highlight>
                <a:latin typeface="Segoe WPC"/>
              </a:rPr>
              <a:t> und </a:t>
            </a:r>
            <a:r>
              <a:rPr lang="de-DE" b="1" i="0" dirty="0" err="1">
                <a:solidFill>
                  <a:srgbClr val="CCCCCC"/>
                </a:solidFill>
                <a:effectLst/>
                <a:highlight>
                  <a:srgbClr val="181818"/>
                </a:highlight>
                <a:latin typeface="Segoe WPC"/>
              </a:rPr>
              <a:t>Unmanaged</a:t>
            </a:r>
            <a:r>
              <a:rPr lang="de-DE" b="1" i="0" dirty="0">
                <a:solidFill>
                  <a:srgbClr val="CCCCCC"/>
                </a:solidFill>
                <a:effectLst/>
                <a:highlight>
                  <a:srgbClr val="181818"/>
                </a:highlight>
                <a:latin typeface="Segoe WPC"/>
              </a:rPr>
              <a:t> Scenario im SAP RAP Model:</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err="1">
                <a:solidFill>
                  <a:srgbClr val="CCCCCC"/>
                </a:solidFill>
                <a:effectLst/>
                <a:highlight>
                  <a:srgbClr val="181818"/>
                </a:highlight>
                <a:latin typeface="Segoe WPC"/>
              </a:rPr>
              <a:t>Managed</a:t>
            </a:r>
            <a:r>
              <a:rPr lang="de-DE" b="1" i="0" dirty="0">
                <a:solidFill>
                  <a:srgbClr val="CCCCCC"/>
                </a:solidFill>
                <a:effectLst/>
                <a:highlight>
                  <a:srgbClr val="181818"/>
                </a:highlight>
                <a:latin typeface="Segoe WPC"/>
              </a:rPr>
              <a:t> Scenario:</a:t>
            </a:r>
            <a:r>
              <a:rPr lang="de-DE" b="0" i="0" dirty="0">
                <a:solidFill>
                  <a:srgbClr val="CCCCCC"/>
                </a:solidFill>
                <a:effectLst/>
                <a:highlight>
                  <a:srgbClr val="181818"/>
                </a:highlight>
                <a:latin typeface="Segoe WPC"/>
              </a:rPr>
              <a:t> SAP übernimmt das Lifecycle-Management der Anwendung, einschließlich der Datenbankoperationen. Der Entwickler konzentriert sich auf die Geschäftslogik, während SAP die CRUD-Operationen automatisiert.</a:t>
            </a:r>
          </a:p>
          <a:p>
            <a:pPr marL="742950" lvl="1" indent="-285750" algn="l">
              <a:buFont typeface="+mj-lt"/>
              <a:buAutoNum type="arabicPeriod"/>
            </a:pPr>
            <a:r>
              <a:rPr lang="de-DE" b="1" i="0" dirty="0" err="1">
                <a:solidFill>
                  <a:srgbClr val="CCCCCC"/>
                </a:solidFill>
                <a:effectLst/>
                <a:highlight>
                  <a:srgbClr val="181818"/>
                </a:highlight>
                <a:latin typeface="Segoe WPC"/>
              </a:rPr>
              <a:t>Unmanaged</a:t>
            </a:r>
            <a:r>
              <a:rPr lang="de-DE" b="1" i="0" dirty="0">
                <a:solidFill>
                  <a:srgbClr val="CCCCCC"/>
                </a:solidFill>
                <a:effectLst/>
                <a:highlight>
                  <a:srgbClr val="181818"/>
                </a:highlight>
                <a:latin typeface="Segoe WPC"/>
              </a:rPr>
              <a:t> Scenario:</a:t>
            </a:r>
            <a:r>
              <a:rPr lang="de-DE" b="0" i="0" dirty="0">
                <a:solidFill>
                  <a:srgbClr val="CCCCCC"/>
                </a:solidFill>
                <a:effectLst/>
                <a:highlight>
                  <a:srgbClr val="181818"/>
                </a:highlight>
                <a:latin typeface="Segoe WPC"/>
              </a:rPr>
              <a:t> Der Entwickler hat die volle Kontrolle und ist für die Implementierung der gesamten Geschäftslogik einschließlich der CRUD-Operationen verantwortlich. Dies bietet mehr Flexibilität, erfordert aber auch einen höheren Entwicklungsaufwand.</a:t>
            </a:r>
          </a:p>
          <a:p>
            <a:pPr algn="l">
              <a:buFont typeface="+mj-lt"/>
              <a:buAutoNum type="arabicPeriod"/>
            </a:pPr>
            <a:r>
              <a:rPr lang="de-DE" b="1" i="0" dirty="0">
                <a:solidFill>
                  <a:srgbClr val="CCCCCC"/>
                </a:solidFill>
                <a:effectLst/>
                <a:highlight>
                  <a:srgbClr val="181818"/>
                </a:highlight>
                <a:latin typeface="Segoe WPC"/>
              </a:rPr>
              <a:t>Tier 1, 2 und 3 Erlaubnisse:</a:t>
            </a:r>
          </a:p>
          <a:p>
            <a:pPr algn="l"/>
            <a:r>
              <a:rPr lang="de-DE" b="1" i="0" dirty="0">
                <a:solidFill>
                  <a:srgbClr val="CCCCCC"/>
                </a:solidFill>
                <a:effectLst/>
                <a:highlight>
                  <a:srgbClr val="181818"/>
                </a:highlight>
                <a:latin typeface="Segoe WPC"/>
              </a:rPr>
              <a:t>GitHub Copilot</a:t>
            </a:r>
          </a:p>
          <a:p>
            <a:pPr algn="l"/>
            <a:r>
              <a:rPr lang="de-DE" b="0" i="0" u="none" strike="noStrike" dirty="0" err="1">
                <a:solidFill>
                  <a:srgbClr val="CCCCCC"/>
                </a:solidFill>
                <a:effectLst/>
                <a:highlight>
                  <a:srgbClr val="181818"/>
                </a:highlight>
                <a:latin typeface="Segoe WPC"/>
              </a:rPr>
              <a:t>Used</a:t>
            </a:r>
            <a:r>
              <a:rPr lang="de-DE" b="0" i="0" u="none" strike="noStrike" dirty="0">
                <a:solidFill>
                  <a:srgbClr val="CCCCCC"/>
                </a:solidFill>
                <a:effectLst/>
                <a:highlight>
                  <a:srgbClr val="181818"/>
                </a:highlight>
                <a:latin typeface="Segoe WPC"/>
              </a:rPr>
              <a:t> 1 </a:t>
            </a:r>
            <a:r>
              <a:rPr lang="de-DE" b="0" i="0" u="none" strike="noStrike" dirty="0" err="1">
                <a:solidFill>
                  <a:srgbClr val="CCCCCC"/>
                </a:solidFill>
                <a:effectLst/>
                <a:highlight>
                  <a:srgbClr val="181818"/>
                </a:highlight>
                <a:latin typeface="Segoe WPC"/>
              </a:rPr>
              <a:t>reference</a:t>
            </a:r>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Das SAP Clean Core Model ist ein Architekturansatz, der darauf abzielt, die Integrität des SAP-Kerns zu schützen, während Erweiterungen und Anpassungen in einer Weise ermöglicht werden, die zukunftssichere Upgrades und die Nutzung von Cloud-Services erleichtert. Das 3-Tier-Modell des Clean Core-Ansatzes umfasst:</a:t>
            </a:r>
          </a:p>
          <a:p>
            <a:pPr algn="l"/>
            <a:br>
              <a:rPr lang="de-DE" b="1" i="0" dirty="0">
                <a:solidFill>
                  <a:srgbClr val="CCCCCC"/>
                </a:solidFill>
                <a:effectLst/>
                <a:highlight>
                  <a:srgbClr val="181818"/>
                </a:highlight>
                <a:latin typeface="Segoe WPC"/>
              </a:rPr>
            </a:br>
            <a:r>
              <a:rPr lang="de-DE" b="1" i="0" dirty="0">
                <a:solidFill>
                  <a:srgbClr val="CCCCCC"/>
                </a:solidFill>
                <a:effectLst/>
                <a:highlight>
                  <a:srgbClr val="181818"/>
                </a:highlight>
                <a:latin typeface="Segoe WPC"/>
              </a:rPr>
              <a:t>	Tier 1: Cloud Expansion Model</a:t>
            </a:r>
          </a:p>
          <a:p>
            <a:pPr algn="l">
              <a:buFont typeface="Arial" panose="020B0604020202020204" pitchFamily="34" charset="0"/>
              <a:buChar char="•"/>
            </a:pPr>
            <a:r>
              <a:rPr lang="de-DE" b="1" i="0" dirty="0">
                <a:solidFill>
                  <a:srgbClr val="CCCCCC"/>
                </a:solidFill>
                <a:effectLst/>
                <a:highlight>
                  <a:srgbClr val="181818"/>
                </a:highlight>
                <a:latin typeface="Segoe WPC"/>
              </a:rPr>
              <a:t>Eigenschaften:</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Cloud Development Model:</a:t>
            </a:r>
            <a:r>
              <a:rPr lang="de-DE" b="0" i="0" dirty="0">
                <a:solidFill>
                  <a:srgbClr val="CCCCCC"/>
                </a:solidFill>
                <a:effectLst/>
                <a:highlight>
                  <a:srgbClr val="181818"/>
                </a:highlight>
                <a:latin typeface="Segoe WPC"/>
              </a:rPr>
              <a:t> Fokus auf die Entwicklung innerhalb der Cloud-Umgebung unter Verwendung von Cloud-nativen Technologien und Praktiken.</a:t>
            </a: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Zugelassene ABAP-Cloud-Objekttypen:</a:t>
            </a:r>
            <a:r>
              <a:rPr lang="de-DE" b="0" i="0" dirty="0">
                <a:solidFill>
                  <a:srgbClr val="CCCCCC"/>
                </a:solidFill>
                <a:effectLst/>
                <a:highlight>
                  <a:srgbClr val="181818"/>
                </a:highlight>
                <a:latin typeface="Segoe WPC"/>
              </a:rPr>
              <a:t> Nur bestimmte Objekttypen, die für die Cloud-Umgebung geeignet sind, dürfen verwendet werden. Dazu gehören insbesondere Artefakte des ABAP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 (RAP), wie CDS Views, ABAP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Database </a:t>
            </a:r>
            <a:r>
              <a:rPr lang="de-DE" b="0" i="0" dirty="0" err="1">
                <a:solidFill>
                  <a:srgbClr val="CCCCCC"/>
                </a:solidFill>
                <a:effectLst/>
                <a:highlight>
                  <a:srgbClr val="181818"/>
                </a:highlight>
                <a:latin typeface="Segoe WPC"/>
              </a:rPr>
              <a:t>Procedures</a:t>
            </a:r>
            <a:r>
              <a:rPr lang="de-DE" b="0" i="0" dirty="0">
                <a:solidFill>
                  <a:srgbClr val="CCCCCC"/>
                </a:solidFill>
                <a:effectLst/>
                <a:highlight>
                  <a:srgbClr val="181818"/>
                </a:highlight>
                <a:latin typeface="Segoe WPC"/>
              </a:rPr>
              <a:t> (AMDPs), und Service Definitionen.</a:t>
            </a: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Syntaxprüfung:</a:t>
            </a:r>
            <a:r>
              <a:rPr lang="de-DE" b="0" i="0" dirty="0">
                <a:solidFill>
                  <a:srgbClr val="CCCCCC"/>
                </a:solidFill>
                <a:effectLst/>
                <a:highlight>
                  <a:srgbClr val="181818"/>
                </a:highlight>
                <a:latin typeface="Segoe WPC"/>
              </a:rPr>
              <a:t> Die ABAP-Cloud-Sprache und die Nutzung freigegebener APIs werden durch eine strenge Syntaxprüfung erzwungen, um die Einhaltung der Cloud-Entwicklungsstandards sicherzustellen.</a:t>
            </a: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Entwicklungswerkzeug:</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Eclipse</a:t>
            </a:r>
            <a:r>
              <a:rPr lang="de-DE" b="0" i="0" dirty="0">
                <a:solidFill>
                  <a:srgbClr val="CCCCCC"/>
                </a:solidFill>
                <a:effectLst/>
                <a:highlight>
                  <a:srgbClr val="181818"/>
                </a:highlight>
                <a:latin typeface="Segoe WPC"/>
              </a:rPr>
              <a:t> oder die ABAP Development Tools (ADT) werden als Hauptentwicklungsumgebung verwendet.</a:t>
            </a:r>
          </a:p>
          <a:p>
            <a:pPr algn="l"/>
            <a:r>
              <a:rPr lang="de-DE" b="1" i="0" dirty="0">
                <a:solidFill>
                  <a:srgbClr val="CCCCCC"/>
                </a:solidFill>
                <a:effectLst/>
                <a:highlight>
                  <a:srgbClr val="181818"/>
                </a:highlight>
                <a:latin typeface="Segoe WPC"/>
              </a:rPr>
              <a:t>	Tier 2: Cloud-API-</a:t>
            </a:r>
            <a:r>
              <a:rPr lang="de-DE" b="1" i="0" dirty="0" err="1">
                <a:solidFill>
                  <a:srgbClr val="CCCCCC"/>
                </a:solidFill>
                <a:effectLst/>
                <a:highlight>
                  <a:srgbClr val="181818"/>
                </a:highlight>
                <a:latin typeface="Segoe WPC"/>
              </a:rPr>
              <a:t>Enablement</a:t>
            </a:r>
            <a:endParaRPr lang="de-DE" b="1"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Eigenschaften:</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Integration nicht freigegebener APIs:</a:t>
            </a:r>
            <a:r>
              <a:rPr lang="de-DE" b="0" i="0" dirty="0">
                <a:solidFill>
                  <a:srgbClr val="CCCCCC"/>
                </a:solidFill>
                <a:effectLst/>
                <a:highlight>
                  <a:srgbClr val="181818"/>
                </a:highlight>
                <a:latin typeface="Segoe WPC"/>
              </a:rPr>
              <a:t> In Fällen, in denen ein direkter Zugriff auf SAP-Standardfunktionalität erforderlich ist, die nicht über freigegebene APIs verfügbar ist, ermöglicht diese Ebene die Integration solcher APIs. Dies umfasst beispielsweise den Zugriff auf BAPIs oder </a:t>
            </a:r>
            <a:r>
              <a:rPr lang="de-DE" b="0" i="0" dirty="0" err="1">
                <a:solidFill>
                  <a:srgbClr val="CCCCCC"/>
                </a:solidFill>
                <a:effectLst/>
                <a:highlight>
                  <a:srgbClr val="181818"/>
                </a:highlight>
                <a:latin typeface="Segoe WPC"/>
              </a:rPr>
              <a:t>SAPscript</a:t>
            </a:r>
            <a:r>
              <a:rPr lang="de-DE" b="0" i="0" dirty="0">
                <a:solidFill>
                  <a:srgbClr val="CCCCCC"/>
                </a:solidFill>
                <a:effectLst/>
                <a:highlight>
                  <a:srgbClr val="181818"/>
                </a:highlight>
                <a:latin typeface="Segoe WPC"/>
              </a:rPr>
              <a:t>-Texte, die nicht offiziell für Cloud-Entwicklungen freigegeben sind.</a:t>
            </a: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Brücke zwischen Cloud und On-</a:t>
            </a:r>
            <a:r>
              <a:rPr lang="de-DE" b="1" i="0" dirty="0" err="1">
                <a:solidFill>
                  <a:srgbClr val="CCCCCC"/>
                </a:solidFill>
                <a:effectLst/>
                <a:highlight>
                  <a:srgbClr val="181818"/>
                </a:highlight>
                <a:latin typeface="Segoe WPC"/>
              </a:rPr>
              <a:t>Premise</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Tier 2 dient als Brücke, um On-</a:t>
            </a:r>
            <a:r>
              <a:rPr lang="de-DE" b="0" i="0" dirty="0" err="1">
                <a:solidFill>
                  <a:srgbClr val="CCCCCC"/>
                </a:solidFill>
                <a:effectLst/>
                <a:highlight>
                  <a:srgbClr val="181818"/>
                </a:highlight>
                <a:latin typeface="Segoe WPC"/>
              </a:rPr>
              <a:t>Premise</a:t>
            </a:r>
            <a:r>
              <a:rPr lang="de-DE" b="0" i="0" dirty="0">
                <a:solidFill>
                  <a:srgbClr val="CCCCCC"/>
                </a:solidFill>
                <a:effectLst/>
                <a:highlight>
                  <a:srgbClr val="181818"/>
                </a:highlight>
                <a:latin typeface="Segoe WPC"/>
              </a:rPr>
              <a:t>-Funktionalitäten in Cloud-basierte Erweiterungen zu integrieren, wobei die Kernintegrität und -sicherheit gewahrt bleibt.</a:t>
            </a:r>
          </a:p>
          <a:p>
            <a:pPr algn="l"/>
            <a:r>
              <a:rPr lang="de-DE" b="1" i="0" dirty="0">
                <a:solidFill>
                  <a:srgbClr val="CCCCCC"/>
                </a:solidFill>
                <a:effectLst/>
                <a:highlight>
                  <a:srgbClr val="181818"/>
                </a:highlight>
                <a:latin typeface="Segoe WPC"/>
              </a:rPr>
              <a:t>	Tier 3: Classic ABAP </a:t>
            </a:r>
            <a:r>
              <a:rPr lang="de-DE" b="1" i="0" dirty="0" err="1">
                <a:solidFill>
                  <a:srgbClr val="CCCCCC"/>
                </a:solidFill>
                <a:effectLst/>
                <a:highlight>
                  <a:srgbClr val="181818"/>
                </a:highlight>
                <a:latin typeface="Segoe WPC"/>
              </a:rPr>
              <a:t>Extensions</a:t>
            </a:r>
            <a:endParaRPr lang="de-DE" b="1"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Eigenschaften:</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Traditionelle ABAP-Entwicklung:</a:t>
            </a:r>
            <a:r>
              <a:rPr lang="de-DE" b="0" i="0" dirty="0">
                <a:solidFill>
                  <a:srgbClr val="CCCCCC"/>
                </a:solidFill>
                <a:effectLst/>
                <a:highlight>
                  <a:srgbClr val="181818"/>
                </a:highlight>
                <a:latin typeface="Segoe WPC"/>
              </a:rPr>
              <a:t> Diese Ebene erlaubt die Nutzung traditioneller ABAP-Entwicklungsmethoden und -techniken für Erweiterungen, die nicht in die Cloud migriert werden können oder sollen.</a:t>
            </a: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Erweiterung des SAP-Kerns:</a:t>
            </a:r>
            <a:r>
              <a:rPr lang="de-DE" b="0" i="0" dirty="0">
                <a:solidFill>
                  <a:srgbClr val="CCCCCC"/>
                </a:solidFill>
                <a:effectLst/>
                <a:highlight>
                  <a:srgbClr val="181818"/>
                </a:highlight>
                <a:latin typeface="Segoe WPC"/>
              </a:rPr>
              <a:t> In Tier 3 werden Anpassungen und Erweiterungen direkt im SAP-Kern oder in engem Zusammenhang damit durchgeführt, was eine detaillierte Kenntnis der SAP-Standardfunktionalität und -architektur erfordert.</a:t>
            </a:r>
          </a:p>
          <a:p>
            <a:pPr marL="742950" lvl="1" indent="-285750" algn="l">
              <a:buFont typeface="Arial" panose="020B0604020202020204" pitchFamily="34" charset="0"/>
              <a:buChar char="•"/>
            </a:pPr>
            <a:r>
              <a:rPr lang="de-DE" b="1" i="0" dirty="0">
                <a:solidFill>
                  <a:srgbClr val="CCCCCC"/>
                </a:solidFill>
                <a:effectLst/>
                <a:highlight>
                  <a:srgbClr val="181818"/>
                </a:highlight>
                <a:latin typeface="Segoe WPC"/>
              </a:rPr>
              <a:t>Einschränkungen bei Upgrades:</a:t>
            </a:r>
            <a:r>
              <a:rPr lang="de-DE" b="0" i="0" dirty="0">
                <a:solidFill>
                  <a:srgbClr val="CCCCCC"/>
                </a:solidFill>
                <a:effectLst/>
                <a:highlight>
                  <a:srgbClr val="181818"/>
                </a:highlight>
                <a:latin typeface="Segoe WPC"/>
              </a:rPr>
              <a:t> Während diese Ebene die größte Flexibilität bei der Entwicklung bietet, kann sie auch zu Herausforderungen bei SAP-Upgrades führen, da Anpassungen und Erweiterungen Konflikte mit neuen SAP-Releases verursachen können.</a:t>
            </a:r>
          </a:p>
          <a:p>
            <a:pPr algn="l">
              <a:buFont typeface="+mj-lt"/>
              <a:buAutoNum type="arabicPeriod"/>
            </a:pPr>
            <a:endParaRPr lang="de-DE" b="0" i="0" dirty="0">
              <a:solidFill>
                <a:srgbClr val="CCCCCC"/>
              </a:solidFill>
              <a:effectLst/>
              <a:highlight>
                <a:srgbClr val="181818"/>
              </a:highlight>
              <a:latin typeface="Segoe WPC"/>
            </a:endParaRPr>
          </a:p>
          <a:p>
            <a:pPr algn="l">
              <a:buFont typeface="+mj-lt"/>
              <a:buAutoNum type="arabicPeriod"/>
            </a:pPr>
            <a:r>
              <a:rPr lang="de-DE" b="1" i="0" dirty="0">
                <a:solidFill>
                  <a:srgbClr val="CCCCCC"/>
                </a:solidFill>
                <a:effectLst/>
                <a:highlight>
                  <a:srgbClr val="181818"/>
                </a:highlight>
                <a:latin typeface="Segoe WPC"/>
              </a:rPr>
              <a:t>SAP Implementierungs-Workflow:</a:t>
            </a:r>
            <a:endParaRPr lang="de-DE" b="0" i="0" dirty="0">
              <a:solidFill>
                <a:srgbClr val="CCCCCC"/>
              </a:solidFill>
              <a:effectLst/>
              <a:highlight>
                <a:srgbClr val="181818"/>
              </a:highlight>
              <a:latin typeface="Segoe WPC"/>
            </a:endParaRPr>
          </a:p>
          <a:p>
            <a:pPr lvl="1" algn="l">
              <a:buFont typeface="+mj-lt"/>
              <a:buNone/>
            </a:pPr>
            <a:r>
              <a:rPr lang="de-DE" b="1" i="0" dirty="0">
                <a:solidFill>
                  <a:srgbClr val="CCCCCC"/>
                </a:solidFill>
                <a:effectLst/>
                <a:highlight>
                  <a:srgbClr val="181818"/>
                </a:highlight>
                <a:latin typeface="Segoe WPC"/>
              </a:rPr>
              <a:t>Anlegen eines CDS Views:</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Erstellen Sie einen CDS View im ABAP Development Tools (ADT) in </a:t>
            </a:r>
            <a:r>
              <a:rPr lang="de-DE" b="0" i="0" dirty="0" err="1">
                <a:solidFill>
                  <a:srgbClr val="CCCCCC"/>
                </a:solidFill>
                <a:effectLst/>
                <a:highlight>
                  <a:srgbClr val="181818"/>
                </a:highlight>
                <a:latin typeface="Segoe WPC"/>
              </a:rPr>
              <a:t>Eclipse</a:t>
            </a:r>
            <a:r>
              <a:rPr lang="de-DE" b="0" i="0" dirty="0">
                <a:solidFill>
                  <a:srgbClr val="CCCCCC"/>
                </a:solidFill>
                <a:effectLst/>
                <a:highlight>
                  <a:srgbClr val="181818"/>
                </a:highlight>
                <a:latin typeface="Segoe WPC"/>
              </a:rPr>
              <a:t>, um Ihre Geschäftsdaten zu modellieren. Dieser dient als Datenmodell für Ihr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a:t>
            </a:r>
          </a:p>
          <a:p>
            <a:pPr lvl="1" algn="l">
              <a:buFont typeface="+mj-lt"/>
              <a:buNone/>
            </a:pPr>
            <a:r>
              <a:rPr lang="de-DE" b="1" i="0" dirty="0">
                <a:solidFill>
                  <a:srgbClr val="CCCCCC"/>
                </a:solidFill>
                <a:effectLst/>
                <a:highlight>
                  <a:srgbClr val="181818"/>
                </a:highlight>
                <a:latin typeface="Segoe WPC"/>
              </a:rPr>
              <a:t>Definition der Geschäftslogik:</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Implementieren Sie Geschäftslogik durch das Hinzufügen von </a:t>
            </a:r>
            <a:r>
              <a:rPr lang="de-DE" b="0" i="0" dirty="0" err="1">
                <a:solidFill>
                  <a:srgbClr val="CCCCCC"/>
                </a:solidFill>
                <a:effectLst/>
                <a:highlight>
                  <a:srgbClr val="181818"/>
                </a:highlight>
                <a:latin typeface="Segoe WPC"/>
              </a:rPr>
              <a:t>Annotations</a:t>
            </a:r>
            <a:r>
              <a:rPr lang="de-DE" b="0" i="0" dirty="0">
                <a:solidFill>
                  <a:srgbClr val="CCCCCC"/>
                </a:solidFill>
                <a:effectLst/>
                <a:highlight>
                  <a:srgbClr val="181818"/>
                </a:highlight>
                <a:latin typeface="Segoe WPC"/>
              </a:rPr>
              <a:t> im CDS View für Berechtigungen, Validierungen und Berechnungen.</a:t>
            </a:r>
          </a:p>
          <a:p>
            <a:pPr marL="457200" lvl="1" indent="0" algn="l">
              <a:buFont typeface="+mj-lt"/>
              <a:buNone/>
            </a:pPr>
            <a:r>
              <a:rPr lang="de-DE" b="1" i="0" dirty="0">
                <a:solidFill>
                  <a:srgbClr val="CCCCCC"/>
                </a:solidFill>
                <a:effectLst/>
                <a:highlight>
                  <a:srgbClr val="181818"/>
                </a:highlight>
                <a:latin typeface="Segoe WPC"/>
              </a:rPr>
              <a:t>Erstellung eines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Definitions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Definieren Sie ein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Model für das CDS View, um CRUD-Operationen (Create, Read, Update, Delete) und Aktionen zu spezifizieren, die auf dem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ausgeführt werden können.</a:t>
            </a:r>
          </a:p>
          <a:p>
            <a:pPr marL="457200" lvl="1" indent="0" algn="l">
              <a:buFont typeface="+mj-lt"/>
              <a:buNone/>
            </a:pPr>
            <a:r>
              <a:rPr lang="de-DE" b="1" i="0" dirty="0">
                <a:solidFill>
                  <a:srgbClr val="CCCCCC"/>
                </a:solidFill>
                <a:effectLst/>
                <a:highlight>
                  <a:srgbClr val="181818"/>
                </a:highlight>
                <a:latin typeface="Segoe WPC"/>
              </a:rPr>
              <a:t>Implementierung des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Implementations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Für ein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Scenario implementieren Sie die Geschäftslogik in ABAP-Klassen, die das Verhalten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des Business Objects definieren.</a:t>
            </a:r>
          </a:p>
          <a:p>
            <a:pPr marL="457200" lvl="1" indent="0" algn="l">
              <a:buFont typeface="+mj-lt"/>
              <a:buNone/>
            </a:pPr>
            <a:r>
              <a:rPr lang="de-DE" b="1" i="0" dirty="0">
                <a:solidFill>
                  <a:srgbClr val="CCCCCC"/>
                </a:solidFill>
                <a:effectLst/>
                <a:highlight>
                  <a:srgbClr val="181818"/>
                </a:highlight>
                <a:latin typeface="Segoe WPC"/>
              </a:rPr>
              <a:t>Service Definition und Binding:</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Erstellen Sie eine Service Definition und ein Service Binding, um Ihr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 verfügbar zu machen. Dies ermöglicht den Zugriff auf das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über HTTP-Protokolle.</a:t>
            </a:r>
          </a:p>
          <a:p>
            <a:pPr marL="457200" lvl="1" indent="0" algn="l">
              <a:buFont typeface="+mj-lt"/>
              <a:buNone/>
            </a:pPr>
            <a:r>
              <a:rPr lang="de-DE" b="1" i="0" dirty="0">
                <a:solidFill>
                  <a:srgbClr val="CCCCCC"/>
                </a:solidFill>
                <a:effectLst/>
                <a:highlight>
                  <a:srgbClr val="181818"/>
                </a:highlight>
                <a:latin typeface="Segoe WPC"/>
              </a:rPr>
              <a:t>UI Entwicklung:</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Entwickeln Sie eine Benutzeroberfläche mit SAP Fiori Elements oder SAPUI5, die den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 nutzt, um das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darzustellen und Interaktionen zu ermöglichen.</a:t>
            </a:r>
          </a:p>
          <a:p>
            <a:pPr marL="457200" lvl="1" indent="0" algn="l">
              <a:buFont typeface="+mj-lt"/>
              <a:buNone/>
            </a:pPr>
            <a:r>
              <a:rPr lang="de-DE" b="1" i="0" dirty="0">
                <a:solidFill>
                  <a:srgbClr val="CCCCCC"/>
                </a:solidFill>
                <a:effectLst/>
                <a:highlight>
                  <a:srgbClr val="181818"/>
                </a:highlight>
                <a:latin typeface="Segoe WPC"/>
              </a:rPr>
              <a:t>Bereitstellung und Test:</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Bereitstellung des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und der UI auf einem SAP-Server. Führen Sie Tests durch, um sicherzustellen, dass das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wie erwartet funktioniert.</a:t>
            </a:r>
          </a:p>
          <a:p>
            <a:pPr marL="457200" lvl="1" indent="0" algn="l">
              <a:buFont typeface="+mj-lt"/>
              <a:buNone/>
            </a:pPr>
            <a:r>
              <a:rPr lang="de-DE" b="1" i="0" dirty="0">
                <a:solidFill>
                  <a:srgbClr val="CCCCCC"/>
                </a:solidFill>
                <a:effectLst/>
                <a:highlight>
                  <a:srgbClr val="181818"/>
                </a:highlight>
                <a:latin typeface="Segoe WPC"/>
              </a:rPr>
              <a:t>Transport ins Zielsystem:</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Nach erfolgreichen Tests transportieren Sie die Entwicklungen in das Qualitätssicherungs- und schließlich in das Produktionssystem.</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23</a:t>
            </a:fld>
            <a:endParaRPr lang="de-DE"/>
          </a:p>
        </p:txBody>
      </p:sp>
    </p:spTree>
    <p:extLst>
      <p:ext uri="{BB962C8B-B14F-4D97-AF65-F5344CB8AC3E}">
        <p14:creationId xmlns:p14="http://schemas.microsoft.com/office/powerpoint/2010/main" val="3743645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Tag 3.2</a:t>
            </a:r>
          </a:p>
          <a:p>
            <a:r>
              <a:rPr lang="de-DE" dirty="0"/>
              <a:t>Springe zu Folien fürs </a:t>
            </a:r>
            <a:r>
              <a:rPr lang="de-DE" dirty="0" err="1"/>
              <a:t>Managed</a:t>
            </a:r>
            <a:r>
              <a:rPr lang="de-DE"/>
              <a:t> Szenario</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24</a:t>
            </a:fld>
            <a:endParaRPr lang="de-DE"/>
          </a:p>
        </p:txBody>
      </p:sp>
    </p:spTree>
    <p:extLst>
      <p:ext uri="{BB962C8B-B14F-4D97-AF65-F5344CB8AC3E}">
        <p14:creationId xmlns:p14="http://schemas.microsoft.com/office/powerpoint/2010/main" val="104220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Tag 4</a:t>
            </a:r>
          </a:p>
        </p:txBody>
      </p:sp>
      <p:sp>
        <p:nvSpPr>
          <p:cNvPr id="4" name="Foliennummernplatzhalter 3"/>
          <p:cNvSpPr>
            <a:spLocks noGrp="1"/>
          </p:cNvSpPr>
          <p:nvPr>
            <p:ph type="sldNum" sz="quarter" idx="5"/>
          </p:nvPr>
        </p:nvSpPr>
        <p:spPr/>
        <p:txBody>
          <a:bodyPr/>
          <a:lstStyle/>
          <a:p>
            <a:fld id="{DC0C8601-5E09-0E4C-A79E-D4DC8377D91B}" type="slidenum">
              <a:rPr lang="de-DE" smtClean="0"/>
              <a:t>25</a:t>
            </a:fld>
            <a:endParaRPr lang="de-DE"/>
          </a:p>
        </p:txBody>
      </p:sp>
    </p:spTree>
    <p:extLst>
      <p:ext uri="{BB962C8B-B14F-4D97-AF65-F5344CB8AC3E}">
        <p14:creationId xmlns:p14="http://schemas.microsoft.com/office/powerpoint/2010/main" val="11196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Tag 4</a:t>
            </a:r>
          </a:p>
        </p:txBody>
      </p:sp>
      <p:sp>
        <p:nvSpPr>
          <p:cNvPr id="4" name="Foliennummernplatzhalter 3"/>
          <p:cNvSpPr>
            <a:spLocks noGrp="1"/>
          </p:cNvSpPr>
          <p:nvPr>
            <p:ph type="sldNum" sz="quarter" idx="5"/>
          </p:nvPr>
        </p:nvSpPr>
        <p:spPr/>
        <p:txBody>
          <a:bodyPr/>
          <a:lstStyle/>
          <a:p>
            <a:fld id="{DC0C8601-5E09-0E4C-A79E-D4DC8377D91B}" type="slidenum">
              <a:rPr lang="de-DE" smtClean="0"/>
              <a:t>26</a:t>
            </a:fld>
            <a:endParaRPr lang="de-DE"/>
          </a:p>
        </p:txBody>
      </p:sp>
    </p:spTree>
    <p:extLst>
      <p:ext uri="{BB962C8B-B14F-4D97-AF65-F5344CB8AC3E}">
        <p14:creationId xmlns:p14="http://schemas.microsoft.com/office/powerpoint/2010/main" val="110118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03.07.2024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03.07.2024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evelopmentBvise/Schulu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a:solidFill>
                  <a:schemeClr val="tx1">
                    <a:lumMod val="85000"/>
                    <a:lumOff val="15000"/>
                  </a:schemeClr>
                </a:solidFill>
              </a:rPr>
              <a:t>ABAP RESTful Application Programming Model</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F809A9B2-E7A6-7D53-6D4B-85063794178D}"/>
              </a:ext>
            </a:extLst>
          </p:cNvPr>
          <p:cNvSpPr>
            <a:spLocks noGrp="1"/>
          </p:cNvSpPr>
          <p:nvPr>
            <p:ph type="title"/>
          </p:nvPr>
        </p:nvSpPr>
        <p:spPr>
          <a:xfrm>
            <a:off x="841246" y="673770"/>
            <a:ext cx="3644489" cy="2414488"/>
          </a:xfrm>
        </p:spPr>
        <p:txBody>
          <a:bodyPr anchor="t">
            <a:normAutofit/>
          </a:bodyPr>
          <a:lstStyle/>
          <a:p>
            <a:r>
              <a:rPr lang="de-DE" sz="2600" dirty="0">
                <a:solidFill>
                  <a:srgbClr val="FFFFFF"/>
                </a:solidFill>
              </a:rPr>
              <a:t>Implementierungstypen</a:t>
            </a:r>
          </a:p>
        </p:txBody>
      </p:sp>
      <p:sp>
        <p:nvSpPr>
          <p:cNvPr id="3" name="Inhaltsplatzhalter 2">
            <a:extLst>
              <a:ext uri="{FF2B5EF4-FFF2-40B4-BE49-F238E27FC236}">
                <a16:creationId xmlns:a16="http://schemas.microsoft.com/office/drawing/2014/main" id="{34730A4B-2EDD-8247-11D7-960CE14D2D17}"/>
              </a:ext>
            </a:extLst>
          </p:cNvPr>
          <p:cNvSpPr>
            <a:spLocks noGrp="1"/>
          </p:cNvSpPr>
          <p:nvPr>
            <p:ph idx="1"/>
          </p:nvPr>
        </p:nvSpPr>
        <p:spPr>
          <a:xfrm>
            <a:off x="6095999" y="882315"/>
            <a:ext cx="5254754" cy="5294647"/>
          </a:xfrm>
        </p:spPr>
        <p:txBody>
          <a:bodyPr>
            <a:normAutofit/>
          </a:bodyPr>
          <a:lstStyle/>
          <a:p>
            <a:pPr marL="0" indent="0">
              <a:buNone/>
            </a:pPr>
            <a:r>
              <a:rPr lang="de-DE" sz="1700" b="1" i="0" u="none" strike="noStrike" dirty="0" err="1">
                <a:effectLst/>
                <a:latin typeface="-apple-system"/>
              </a:rPr>
              <a:t>Managed</a:t>
            </a:r>
            <a:r>
              <a:rPr lang="de-DE" sz="1700" b="1" i="0" u="none" strike="noStrike" dirty="0">
                <a:effectLst/>
                <a:latin typeface="-apple-system"/>
              </a:rPr>
              <a:t> Scenario</a:t>
            </a:r>
            <a:r>
              <a:rPr lang="de-DE" sz="1700" b="0" i="0" u="none" strike="noStrike" dirty="0">
                <a:effectLst/>
                <a:latin typeface="-apple-system"/>
              </a:rPr>
              <a:t>:</a:t>
            </a:r>
          </a:p>
          <a:p>
            <a:r>
              <a:rPr lang="de-DE" sz="1700" b="0" i="0" u="none" strike="noStrike" dirty="0">
                <a:effectLst/>
                <a:latin typeface="-apple-system"/>
              </a:rPr>
              <a:t>Im </a:t>
            </a:r>
            <a:r>
              <a:rPr lang="de-DE" sz="1700" b="0" i="0" u="none" strike="noStrike" dirty="0" err="1">
                <a:effectLst/>
                <a:latin typeface="-apple-system"/>
              </a:rPr>
              <a:t>Managed</a:t>
            </a:r>
            <a:r>
              <a:rPr lang="de-DE" sz="1700" b="0" i="0" u="none" strike="noStrike" dirty="0">
                <a:effectLst/>
                <a:latin typeface="-apple-system"/>
              </a:rPr>
              <a:t> Scenario verwenden Sie eine vorgefertigte Implementierung des Geschäftsobjekts, den </a:t>
            </a:r>
            <a:r>
              <a:rPr lang="de-DE" sz="1700" b="0" i="0" u="none" strike="noStrike" dirty="0" err="1">
                <a:effectLst/>
                <a:latin typeface="-apple-system"/>
              </a:rPr>
              <a:t>Managed</a:t>
            </a:r>
            <a:r>
              <a:rPr lang="de-DE" sz="1700" b="0" i="0" u="none" strike="noStrike" dirty="0">
                <a:effectLst/>
                <a:latin typeface="-apple-system"/>
              </a:rPr>
              <a:t> BO Provider, der vom RAP bereitgestellt wird.</a:t>
            </a:r>
          </a:p>
          <a:p>
            <a:r>
              <a:rPr lang="de-DE" sz="1700" b="0" i="0" u="none" strike="noStrike" dirty="0">
                <a:effectLst/>
                <a:latin typeface="-apple-system"/>
              </a:rPr>
              <a:t>Der </a:t>
            </a:r>
            <a:r>
              <a:rPr lang="de-DE" sz="1700" b="0" i="0" u="none" strike="noStrike" dirty="0" err="1">
                <a:effectLst/>
                <a:latin typeface="-apple-system"/>
              </a:rPr>
              <a:t>Managed</a:t>
            </a:r>
            <a:r>
              <a:rPr lang="de-DE" sz="1700" b="0" i="0" u="none" strike="noStrike" dirty="0">
                <a:effectLst/>
                <a:latin typeface="-apple-system"/>
              </a:rPr>
              <a:t> BO Provider realisiert Standardoperationen wie das Anlegen (</a:t>
            </a:r>
            <a:r>
              <a:rPr lang="de-DE" sz="1700" b="0" i="0" u="none" strike="noStrike" dirty="0" err="1">
                <a:effectLst/>
                <a:latin typeface="-apple-system"/>
              </a:rPr>
              <a:t>create</a:t>
            </a:r>
            <a:r>
              <a:rPr lang="de-DE" sz="1700" b="0" i="0" u="none" strike="noStrike" dirty="0">
                <a:effectLst/>
                <a:latin typeface="-apple-system"/>
              </a:rPr>
              <a:t>), Lesen (</a:t>
            </a:r>
            <a:r>
              <a:rPr lang="de-DE" sz="1700" b="0" i="0" u="none" strike="noStrike" dirty="0" err="1">
                <a:effectLst/>
                <a:latin typeface="-apple-system"/>
              </a:rPr>
              <a:t>read</a:t>
            </a:r>
            <a:r>
              <a:rPr lang="de-DE" sz="1700" b="0" i="0" u="none" strike="noStrike" dirty="0">
                <a:effectLst/>
                <a:latin typeface="-apple-system"/>
              </a:rPr>
              <a:t>), Aktualisieren (update) und Löschen (</a:t>
            </a:r>
            <a:r>
              <a:rPr lang="de-DE" sz="1700" b="0" i="0" u="none" strike="noStrike" dirty="0" err="1">
                <a:effectLst/>
                <a:latin typeface="-apple-system"/>
              </a:rPr>
              <a:t>delete</a:t>
            </a:r>
            <a:r>
              <a:rPr lang="de-DE" sz="1700" b="0" i="0" u="none" strike="noStrike" dirty="0">
                <a:effectLst/>
                <a:latin typeface="-apple-system"/>
              </a:rPr>
              <a:t>) von Instanzen der jeweiligen CDS-Entität während der Interaktionsphase und der Speichersequenz (CRUD). </a:t>
            </a:r>
          </a:p>
          <a:p>
            <a:r>
              <a:rPr lang="de-DE" sz="1700" b="0" i="0" u="none" strike="noStrike" dirty="0">
                <a:effectLst/>
                <a:latin typeface="-apple-system"/>
              </a:rPr>
              <a:t>Die Handhabung des Transaktionspuffers ist ebenfalls Teil des </a:t>
            </a:r>
            <a:r>
              <a:rPr lang="de-DE" sz="1700" b="0" i="0" u="none" strike="noStrike" dirty="0" err="1">
                <a:effectLst/>
                <a:latin typeface="-apple-system"/>
              </a:rPr>
              <a:t>Managed</a:t>
            </a:r>
            <a:r>
              <a:rPr lang="de-DE" sz="1700" b="0" i="0" u="none" strike="noStrike" dirty="0">
                <a:effectLst/>
                <a:latin typeface="-apple-system"/>
              </a:rPr>
              <a:t> Szenarios. </a:t>
            </a:r>
          </a:p>
          <a:p>
            <a:r>
              <a:rPr lang="de-DE" sz="1700" b="0" i="0" u="none" strike="noStrike" dirty="0">
                <a:effectLst/>
                <a:latin typeface="-apple-system"/>
              </a:rPr>
              <a:t>Optional können Sie der Speichersequenz weitere Logik hinzufügen (Additional Save) oder diese selbst implementieren (</a:t>
            </a:r>
            <a:r>
              <a:rPr lang="de-DE" sz="1700" b="0" i="0" u="none" strike="noStrike" dirty="0" err="1">
                <a:effectLst/>
                <a:latin typeface="-apple-system"/>
              </a:rPr>
              <a:t>Unmanaged</a:t>
            </a:r>
            <a:r>
              <a:rPr lang="de-DE" sz="1700" b="0" i="0" u="none" strike="noStrike" dirty="0">
                <a:effectLst/>
                <a:latin typeface="-apple-system"/>
              </a:rPr>
              <a:t> Save).</a:t>
            </a:r>
          </a:p>
        </p:txBody>
      </p:sp>
    </p:spTree>
    <p:extLst>
      <p:ext uri="{BB962C8B-B14F-4D97-AF65-F5344CB8AC3E}">
        <p14:creationId xmlns:p14="http://schemas.microsoft.com/office/powerpoint/2010/main" val="300732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8130274E-E04C-764E-BBC1-0258CC09FCE3}"/>
              </a:ext>
            </a:extLst>
          </p:cNvPr>
          <p:cNvSpPr>
            <a:spLocks noGrp="1"/>
          </p:cNvSpPr>
          <p:nvPr>
            <p:ph type="title"/>
          </p:nvPr>
        </p:nvSpPr>
        <p:spPr>
          <a:xfrm>
            <a:off x="841246" y="673770"/>
            <a:ext cx="3644489" cy="2414488"/>
          </a:xfrm>
        </p:spPr>
        <p:txBody>
          <a:bodyPr anchor="t">
            <a:normAutofit/>
          </a:bodyPr>
          <a:lstStyle/>
          <a:p>
            <a:r>
              <a:rPr lang="de-DE" sz="2600" dirty="0">
                <a:solidFill>
                  <a:srgbClr val="FFFFFF"/>
                </a:solidFill>
              </a:rPr>
              <a:t>Implementierungstypen</a:t>
            </a:r>
          </a:p>
        </p:txBody>
      </p:sp>
      <p:sp>
        <p:nvSpPr>
          <p:cNvPr id="3" name="Inhaltsplatzhalter 2">
            <a:extLst>
              <a:ext uri="{FF2B5EF4-FFF2-40B4-BE49-F238E27FC236}">
                <a16:creationId xmlns:a16="http://schemas.microsoft.com/office/drawing/2014/main" id="{BE2FCD9C-B206-EEF6-FCC0-8049CD4E3765}"/>
              </a:ext>
            </a:extLst>
          </p:cNvPr>
          <p:cNvSpPr>
            <a:spLocks noGrp="1"/>
          </p:cNvSpPr>
          <p:nvPr>
            <p:ph idx="1"/>
          </p:nvPr>
        </p:nvSpPr>
        <p:spPr>
          <a:xfrm>
            <a:off x="6095999" y="882315"/>
            <a:ext cx="5254754" cy="5294647"/>
          </a:xfrm>
        </p:spPr>
        <p:txBody>
          <a:bodyPr>
            <a:normAutofit/>
          </a:bodyPr>
          <a:lstStyle/>
          <a:p>
            <a:pPr marL="0" indent="0">
              <a:buNone/>
            </a:pPr>
            <a:r>
              <a:rPr lang="de-DE" sz="1700" b="1" i="0" u="none" strike="noStrike" dirty="0" err="1">
                <a:effectLst/>
                <a:latin typeface="-apple-system"/>
              </a:rPr>
              <a:t>Unmanaged</a:t>
            </a:r>
            <a:r>
              <a:rPr lang="de-DE" sz="1700" b="1" i="0" u="none" strike="noStrike" dirty="0">
                <a:effectLst/>
                <a:latin typeface="-apple-system"/>
              </a:rPr>
              <a:t> Scenario</a:t>
            </a:r>
            <a:r>
              <a:rPr lang="de-DE" sz="1700" b="0" i="0" u="none" strike="noStrike" dirty="0">
                <a:effectLst/>
                <a:latin typeface="-apple-system"/>
              </a:rPr>
              <a:t>:</a:t>
            </a:r>
          </a:p>
          <a:p>
            <a:r>
              <a:rPr lang="de-DE" sz="1700" b="0" i="0" u="none" strike="noStrike" dirty="0">
                <a:effectLst/>
                <a:latin typeface="-apple-system"/>
              </a:rPr>
              <a:t>Im </a:t>
            </a:r>
            <a:r>
              <a:rPr lang="de-DE" sz="1700" b="0" i="0" u="none" strike="noStrike" dirty="0" err="1">
                <a:effectLst/>
                <a:latin typeface="-apple-system"/>
              </a:rPr>
              <a:t>unmanaged</a:t>
            </a:r>
            <a:r>
              <a:rPr lang="de-DE" sz="1700" b="0" i="0" u="none" strike="noStrike" dirty="0">
                <a:effectLst/>
                <a:latin typeface="-apple-system"/>
              </a:rPr>
              <a:t> Szenario können Sie die Standardfunktionalität eines Business-Objekts selbst implementieren.</a:t>
            </a:r>
          </a:p>
          <a:p>
            <a:r>
              <a:rPr lang="de-DE" sz="1700" b="0" i="0" u="none" strike="noStrike" dirty="0">
                <a:effectLst/>
                <a:latin typeface="-apple-system"/>
              </a:rPr>
              <a:t>Dies gilt sowohl für die Interaktionsphase mit dem Transaktionspuffer als auch für die Ablagefolge.</a:t>
            </a:r>
            <a:endParaRPr lang="de-DE" sz="1700" dirty="0"/>
          </a:p>
        </p:txBody>
      </p:sp>
    </p:spTree>
    <p:extLst>
      <p:ext uri="{BB962C8B-B14F-4D97-AF65-F5344CB8AC3E}">
        <p14:creationId xmlns:p14="http://schemas.microsoft.com/office/powerpoint/2010/main" val="3491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CDDC3A-29BC-39A8-93BC-B04C6321CFB5}"/>
              </a:ext>
            </a:extLst>
          </p:cNvPr>
          <p:cNvSpPr>
            <a:spLocks noGrp="1"/>
          </p:cNvSpPr>
          <p:nvPr>
            <p:ph type="title"/>
          </p:nvPr>
        </p:nvSpPr>
        <p:spPr>
          <a:xfrm>
            <a:off x="838200" y="365125"/>
            <a:ext cx="10515600" cy="1325563"/>
          </a:xfrm>
        </p:spPr>
        <p:txBody>
          <a:bodyPr>
            <a:normAutofit/>
          </a:bodyPr>
          <a:lstStyle/>
          <a:p>
            <a:r>
              <a:rPr lang="de-DE" sz="5400" dirty="0"/>
              <a:t>Entity Manipulation Language</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FEFCF36-8ADD-BC76-8014-3525B608EDFF}"/>
              </a:ext>
            </a:extLst>
          </p:cNvPr>
          <p:cNvSpPr>
            <a:spLocks noGrp="1"/>
          </p:cNvSpPr>
          <p:nvPr>
            <p:ph idx="1"/>
          </p:nvPr>
        </p:nvSpPr>
        <p:spPr>
          <a:xfrm>
            <a:off x="838200" y="1929384"/>
            <a:ext cx="10515600" cy="4251960"/>
          </a:xfrm>
        </p:spPr>
        <p:txBody>
          <a:bodyPr>
            <a:normAutofit/>
          </a:bodyPr>
          <a:lstStyle/>
          <a:p>
            <a:pPr marL="0" indent="0">
              <a:buNone/>
            </a:pPr>
            <a:r>
              <a:rPr lang="de-DE" sz="1600" b="0" i="0" u="none" strike="noStrike" dirty="0">
                <a:effectLst/>
                <a:latin typeface="-apple-system"/>
              </a:rPr>
              <a:t>Die Entity Manipulation Language (EML) ist eine standardisierte, typsichere API, die fest im ABAP-Sprachumfang verankert ist. Sie ermöglicht den Zugriff auf Daten und Funktionalitäten von Geschäftsobjekten</a:t>
            </a:r>
          </a:p>
          <a:p>
            <a:r>
              <a:rPr lang="de-DE" sz="1600" b="0" i="0" u="none" strike="noStrike" dirty="0">
                <a:effectLst/>
                <a:latin typeface="-apple-system"/>
              </a:rPr>
              <a:t>MODIFY</a:t>
            </a:r>
          </a:p>
          <a:p>
            <a:r>
              <a:rPr lang="de-DE" sz="1600" b="0" i="0" u="none" strike="noStrike" dirty="0">
                <a:effectLst/>
                <a:latin typeface="-apple-system"/>
              </a:rPr>
              <a:t>READ</a:t>
            </a:r>
          </a:p>
          <a:p>
            <a:r>
              <a:rPr lang="de-DE" sz="1600" dirty="0">
                <a:latin typeface="-apple-system"/>
              </a:rPr>
              <a:t>CREATE</a:t>
            </a:r>
          </a:p>
          <a:p>
            <a:r>
              <a:rPr lang="de-DE" sz="1600" dirty="0">
                <a:latin typeface="-apple-system"/>
              </a:rPr>
              <a:t>DELETE</a:t>
            </a:r>
          </a:p>
          <a:p>
            <a:pPr marL="0" indent="0">
              <a:buNone/>
            </a:pPr>
            <a:r>
              <a:rPr lang="de-DE" sz="1600" b="0" i="0" u="none" strike="noStrike" dirty="0">
                <a:effectLst/>
                <a:latin typeface="-apple-system"/>
              </a:rPr>
              <a:t>Beachte die Dokumentation im GIT</a:t>
            </a:r>
          </a:p>
        </p:txBody>
      </p:sp>
    </p:spTree>
    <p:extLst>
      <p:ext uri="{BB962C8B-B14F-4D97-AF65-F5344CB8AC3E}">
        <p14:creationId xmlns:p14="http://schemas.microsoft.com/office/powerpoint/2010/main" val="63418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i="0" u="none" strike="noStrike" dirty="0">
                <a:solidFill>
                  <a:srgbClr val="111111"/>
                </a:solidFill>
                <a:effectLst/>
                <a:latin typeface="-apple-system"/>
              </a:rPr>
              <a:t>SAP Clean Core Model</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753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Arc 3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066F26E6-47A7-5C27-9CB9-E4BDE03C074B}"/>
              </a:ext>
            </a:extLst>
          </p:cNvPr>
          <p:cNvSpPr>
            <a:spLocks noGrp="1"/>
          </p:cNvSpPr>
          <p:nvPr>
            <p:ph type="title"/>
          </p:nvPr>
        </p:nvSpPr>
        <p:spPr>
          <a:xfrm>
            <a:off x="838201" y="479493"/>
            <a:ext cx="5257800" cy="1325563"/>
          </a:xfrm>
        </p:spPr>
        <p:txBody>
          <a:bodyPr>
            <a:normAutofit/>
          </a:bodyPr>
          <a:lstStyle/>
          <a:p>
            <a:r>
              <a:rPr lang="de-DE"/>
              <a:t>SAP Clean Core Model</a:t>
            </a:r>
          </a:p>
        </p:txBody>
      </p:sp>
      <p:graphicFrame>
        <p:nvGraphicFramePr>
          <p:cNvPr id="25" name="Inhaltsplatzhalter 2">
            <a:extLst>
              <a:ext uri="{FF2B5EF4-FFF2-40B4-BE49-F238E27FC236}">
                <a16:creationId xmlns:a16="http://schemas.microsoft.com/office/drawing/2014/main" id="{E7845C51-9B9B-47E9-ADD2-2DAF7562747C}"/>
              </a:ext>
            </a:extLst>
          </p:cNvPr>
          <p:cNvGraphicFramePr>
            <a:graphicFrameLocks noGrp="1"/>
          </p:cNvGraphicFramePr>
          <p:nvPr>
            <p:ph idx="1"/>
            <p:extLst>
              <p:ext uri="{D42A27DB-BD31-4B8C-83A1-F6EECF244321}">
                <p14:modId xmlns:p14="http://schemas.microsoft.com/office/powerpoint/2010/main" val="3410649010"/>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018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83CF82E-D120-CEEF-7BF6-C4969EA33F48}"/>
              </a:ext>
            </a:extLst>
          </p:cNvPr>
          <p:cNvSpPr>
            <a:spLocks noGrp="1"/>
          </p:cNvSpPr>
          <p:nvPr>
            <p:ph type="title"/>
          </p:nvPr>
        </p:nvSpPr>
        <p:spPr>
          <a:xfrm>
            <a:off x="686834" y="1153572"/>
            <a:ext cx="3200400" cy="4461163"/>
          </a:xfrm>
        </p:spPr>
        <p:txBody>
          <a:bodyPr>
            <a:normAutofit/>
          </a:bodyPr>
          <a:lstStyle/>
          <a:p>
            <a:r>
              <a:rPr lang="de-DE">
                <a:solidFill>
                  <a:srgbClr val="FFFFFF"/>
                </a:solidFill>
              </a:rPr>
              <a:t>SAP Clean Core Model</a:t>
            </a:r>
          </a:p>
        </p:txBody>
      </p:sp>
      <p:sp>
        <p:nvSpPr>
          <p:cNvPr id="2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Inhaltsplatzhalter 2">
            <a:extLst>
              <a:ext uri="{FF2B5EF4-FFF2-40B4-BE49-F238E27FC236}">
                <a16:creationId xmlns:a16="http://schemas.microsoft.com/office/drawing/2014/main" id="{73A3B424-04C7-0C7C-7473-6318C8950088}"/>
              </a:ext>
            </a:extLst>
          </p:cNvPr>
          <p:cNvSpPr>
            <a:spLocks noGrp="1"/>
          </p:cNvSpPr>
          <p:nvPr>
            <p:ph idx="1"/>
          </p:nvPr>
        </p:nvSpPr>
        <p:spPr>
          <a:xfrm>
            <a:off x="4447308" y="591344"/>
            <a:ext cx="6906491" cy="5585619"/>
          </a:xfrm>
        </p:spPr>
        <p:txBody>
          <a:bodyPr anchor="ctr">
            <a:normAutofit/>
          </a:bodyPr>
          <a:lstStyle/>
          <a:p>
            <a:pPr marL="0" indent="0">
              <a:buNone/>
            </a:pPr>
            <a:r>
              <a:rPr lang="de-DE" sz="3200" i="0" u="none" strike="noStrike" dirty="0" err="1">
                <a:effectLst/>
                <a:latin typeface="-apple-system"/>
              </a:rPr>
              <a:t>Three</a:t>
            </a:r>
            <a:r>
              <a:rPr lang="de-DE" sz="3200" i="0" u="none" strike="noStrike" dirty="0">
                <a:effectLst/>
                <a:latin typeface="-apple-system"/>
              </a:rPr>
              <a:t> </a:t>
            </a:r>
            <a:r>
              <a:rPr lang="de-DE" sz="3200" i="0" u="none" strike="noStrike" dirty="0" err="1">
                <a:effectLst/>
                <a:latin typeface="-apple-system"/>
              </a:rPr>
              <a:t>tier</a:t>
            </a:r>
            <a:r>
              <a:rPr lang="de-DE" sz="3200" i="0" u="none" strike="noStrike" dirty="0">
                <a:effectLst/>
                <a:latin typeface="-apple-system"/>
              </a:rPr>
              <a:t> </a:t>
            </a:r>
            <a:r>
              <a:rPr lang="de-DE" sz="3200" i="0" u="none" strike="noStrike" dirty="0" err="1">
                <a:effectLst/>
                <a:latin typeface="-apple-system"/>
              </a:rPr>
              <a:t>model</a:t>
            </a:r>
            <a:r>
              <a:rPr lang="de-DE" sz="3200" i="0" u="none" strike="noStrike" dirty="0">
                <a:effectLst/>
                <a:latin typeface="-apple-system"/>
              </a:rPr>
              <a:t> </a:t>
            </a:r>
          </a:p>
          <a:p>
            <a:pPr marL="0" indent="0">
              <a:buNone/>
            </a:pPr>
            <a:endParaRPr lang="de-DE" sz="200" i="0" u="none" strike="noStrike" dirty="0">
              <a:effectLst/>
              <a:latin typeface="-apple-system"/>
            </a:endParaRPr>
          </a:p>
          <a:p>
            <a:r>
              <a:rPr lang="de-DE" sz="2000" b="1" i="0" u="none" strike="noStrike" dirty="0">
                <a:effectLst/>
                <a:latin typeface="-apple-system"/>
              </a:rPr>
              <a:t>Cloud </a:t>
            </a:r>
            <a:r>
              <a:rPr lang="de-DE" sz="2000" b="1" i="0" u="none" strike="noStrike" dirty="0" err="1">
                <a:effectLst/>
                <a:latin typeface="-apple-system"/>
              </a:rPr>
              <a:t>expansion</a:t>
            </a:r>
            <a:r>
              <a:rPr lang="de-DE" sz="2000" b="1" i="0" u="none" strike="noStrike" dirty="0">
                <a:effectLst/>
                <a:latin typeface="-apple-system"/>
              </a:rPr>
              <a:t> </a:t>
            </a:r>
            <a:r>
              <a:rPr lang="de-DE" sz="2000" b="1" i="0" u="none" strike="noStrike" dirty="0" err="1">
                <a:effectLst/>
                <a:latin typeface="-apple-system"/>
              </a:rPr>
              <a:t>model</a:t>
            </a:r>
            <a:r>
              <a:rPr lang="de-DE" sz="2000" b="1" i="0" u="none" strike="noStrike" dirty="0">
                <a:effectLst/>
                <a:latin typeface="-apple-system"/>
              </a:rPr>
              <a:t> (Tier 1) </a:t>
            </a:r>
          </a:p>
          <a:p>
            <a:pPr lvl="1"/>
            <a:r>
              <a:rPr lang="de-DE" sz="1600" dirty="0">
                <a:latin typeface="-apple-system"/>
              </a:rPr>
              <a:t>Cloud Development Model</a:t>
            </a:r>
          </a:p>
          <a:p>
            <a:pPr lvl="1"/>
            <a:r>
              <a:rPr lang="de-DE" sz="1600" i="0" u="none" strike="noStrike" dirty="0">
                <a:effectLst/>
                <a:latin typeface="-apple-system"/>
              </a:rPr>
              <a:t>Nur zugelassene ABAP-Cloud-Objekttypen (z.B. ABAP </a:t>
            </a:r>
            <a:r>
              <a:rPr lang="de-DE" sz="1600" i="0" u="none" strike="noStrike" dirty="0" err="1">
                <a:effectLst/>
                <a:latin typeface="-apple-system"/>
              </a:rPr>
              <a:t>RESTful</a:t>
            </a:r>
            <a:r>
              <a:rPr lang="de-DE" sz="1600" i="0" u="none" strike="noStrike" dirty="0">
                <a:effectLst/>
                <a:latin typeface="-apple-system"/>
              </a:rPr>
              <a:t> </a:t>
            </a:r>
            <a:r>
              <a:rPr lang="de-DE" sz="1600" i="0" u="none" strike="noStrike" dirty="0" err="1">
                <a:effectLst/>
                <a:latin typeface="-apple-system"/>
              </a:rPr>
              <a:t>Application</a:t>
            </a:r>
            <a:r>
              <a:rPr lang="de-DE" sz="1600" i="0" u="none" strike="noStrike" dirty="0">
                <a:effectLst/>
                <a:latin typeface="-apple-system"/>
              </a:rPr>
              <a:t> </a:t>
            </a:r>
            <a:r>
              <a:rPr lang="de-DE" sz="1600" i="0" u="none" strike="noStrike" dirty="0" err="1">
                <a:effectLst/>
                <a:latin typeface="-apple-system"/>
              </a:rPr>
              <a:t>Programming</a:t>
            </a:r>
            <a:r>
              <a:rPr lang="de-DE" sz="1600" i="0" u="none" strike="noStrike" dirty="0">
                <a:effectLst/>
                <a:latin typeface="-apple-system"/>
              </a:rPr>
              <a:t> Model Artefakte) können entwickelt werden.</a:t>
            </a:r>
          </a:p>
          <a:p>
            <a:pPr lvl="1"/>
            <a:r>
              <a:rPr lang="de-DE" sz="1600" i="0" u="none" strike="noStrike" dirty="0">
                <a:effectLst/>
                <a:latin typeface="-apple-system"/>
              </a:rPr>
              <a:t>Die ABAP-Cloud-Sprache wird durch eine Syntaxprüfung erzwungen</a:t>
            </a:r>
            <a:r>
              <a:rPr lang="de-DE" sz="1600" dirty="0">
                <a:latin typeface="-apple-system"/>
              </a:rPr>
              <a:t>.</a:t>
            </a:r>
          </a:p>
          <a:p>
            <a:pPr lvl="1"/>
            <a:r>
              <a:rPr lang="de-DE" sz="1600" i="0" u="none" strike="noStrike" dirty="0">
                <a:effectLst/>
                <a:latin typeface="-apple-system"/>
              </a:rPr>
              <a:t>Die Verwendung freigegebener APIs wird durch die Syntaxprüfung erzwungen.</a:t>
            </a:r>
          </a:p>
          <a:p>
            <a:pPr lvl="1"/>
            <a:r>
              <a:rPr lang="de-DE" sz="1600" i="0" u="none" strike="noStrike" dirty="0" err="1">
                <a:effectLst/>
                <a:latin typeface="-apple-system"/>
              </a:rPr>
              <a:t>Eclipse</a:t>
            </a:r>
            <a:r>
              <a:rPr lang="de-DE" sz="1600" i="0" u="none" strike="noStrike" dirty="0">
                <a:effectLst/>
                <a:latin typeface="-apple-system"/>
              </a:rPr>
              <a:t> wird für die Erstellung aller Entwicklungsobjekte verwendet</a:t>
            </a:r>
          </a:p>
          <a:p>
            <a:r>
              <a:rPr lang="de-DE" sz="2000" b="1" i="0" u="none" strike="noStrike" dirty="0">
                <a:effectLst/>
                <a:latin typeface="-apple-system"/>
              </a:rPr>
              <a:t>Cloud-API-</a:t>
            </a:r>
            <a:r>
              <a:rPr lang="de-DE" sz="2000" b="1" i="0" u="none" strike="noStrike" dirty="0" err="1">
                <a:effectLst/>
                <a:latin typeface="-apple-system"/>
              </a:rPr>
              <a:t>Enablement</a:t>
            </a:r>
            <a:r>
              <a:rPr lang="de-DE" sz="2000" b="1" i="0" u="none" strike="noStrike" dirty="0">
                <a:effectLst/>
                <a:latin typeface="-apple-system"/>
              </a:rPr>
              <a:t> (Tier 2)</a:t>
            </a:r>
          </a:p>
          <a:p>
            <a:pPr lvl="1"/>
            <a:r>
              <a:rPr lang="de-DE" sz="1600" b="0" i="0" u="none" strike="noStrike" dirty="0">
                <a:effectLst/>
                <a:latin typeface="-apple-system"/>
              </a:rPr>
              <a:t>Diese Ebene deckt Anwendungsfälle ab, in denen ein nicht freigegebenes API (z.B. ein BAPI oder </a:t>
            </a:r>
            <a:r>
              <a:rPr lang="de-DE" sz="1600" b="0" i="0" u="none" strike="noStrike" dirty="0" err="1">
                <a:effectLst/>
                <a:latin typeface="-apple-system"/>
              </a:rPr>
              <a:t>SAPscript</a:t>
            </a:r>
            <a:r>
              <a:rPr lang="de-DE" sz="1600" b="0" i="0" u="none" strike="noStrike" dirty="0">
                <a:effectLst/>
                <a:latin typeface="-apple-system"/>
              </a:rPr>
              <a:t>-Texte) dennoch für die Entwicklung benötigt werden.</a:t>
            </a:r>
          </a:p>
          <a:p>
            <a:r>
              <a:rPr lang="de-DE" sz="2000" b="1" i="0" strike="noStrike" dirty="0">
                <a:effectLst/>
                <a:latin typeface="-apple-system"/>
              </a:rPr>
              <a:t>Classic ABAP </a:t>
            </a:r>
            <a:r>
              <a:rPr lang="de-DE" sz="2000" b="1" i="0" strike="noStrike" dirty="0" err="1">
                <a:effectLst/>
                <a:latin typeface="-apple-system"/>
              </a:rPr>
              <a:t>extensions</a:t>
            </a:r>
            <a:r>
              <a:rPr lang="de-DE" sz="2000" b="1" i="0" strike="noStrike" dirty="0">
                <a:effectLst/>
                <a:latin typeface="-apple-system"/>
              </a:rPr>
              <a:t> (Tier 3) </a:t>
            </a:r>
          </a:p>
          <a:p>
            <a:pPr marL="0" indent="0">
              <a:buNone/>
            </a:pPr>
            <a:endParaRPr lang="de-DE" sz="200" b="1" i="0" strike="noStrike" dirty="0">
              <a:effectLst/>
              <a:latin typeface="-apple-system"/>
            </a:endParaRPr>
          </a:p>
          <a:p>
            <a:pPr marL="0" indent="0">
              <a:buNone/>
            </a:pPr>
            <a:r>
              <a:rPr lang="de-DE" sz="2000" b="0" i="0" u="none" strike="noStrike" dirty="0">
                <a:effectLst/>
                <a:latin typeface="-apple-system"/>
              </a:rPr>
              <a:t>Insgesamt zielt das Clean Core Model darauf ab, die Systemintegrität zu erhalten, effiziente Upgrades zu ermöglichen und die Komplexität von Erweiterungen zu minimieren.</a:t>
            </a:r>
          </a:p>
        </p:txBody>
      </p:sp>
    </p:spTree>
    <p:extLst>
      <p:ext uri="{BB962C8B-B14F-4D97-AF65-F5344CB8AC3E}">
        <p14:creationId xmlns:p14="http://schemas.microsoft.com/office/powerpoint/2010/main" val="2668626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dirty="0"/>
              <a:t>Tier 1 - Anwendungsfälle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de-DE" sz="2200" dirty="0"/>
              <a:t>Hinzufügen eines benutzerdefinierten Feldes zu einer Datenbanktabelle oder einer CDS-View über ein freigegebenes Verfahren.</a:t>
            </a:r>
          </a:p>
          <a:p>
            <a:r>
              <a:rPr lang="de-DE" sz="2200" dirty="0"/>
              <a:t>Implementierung eines freigegebenen SAP </a:t>
            </a:r>
            <a:r>
              <a:rPr lang="de-DE" sz="2200" dirty="0" err="1"/>
              <a:t>BAdI</a:t>
            </a:r>
            <a:endParaRPr lang="de-DE" sz="2200" dirty="0"/>
          </a:p>
          <a:p>
            <a:r>
              <a:rPr lang="de-DE" sz="2200" dirty="0"/>
              <a:t>Erstellen einer benutzerdefinierten ABAP RAP Basierten SAP Fiori-App.</a:t>
            </a:r>
          </a:p>
        </p:txBody>
      </p:sp>
    </p:spTree>
    <p:extLst>
      <p:ext uri="{BB962C8B-B14F-4D97-AF65-F5344CB8AC3E}">
        <p14:creationId xmlns:p14="http://schemas.microsoft.com/office/powerpoint/2010/main" val="323012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dirty="0"/>
              <a:t>Tier 2 - Anwendungsfälle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de-DE" sz="2200"/>
              <a:t>Erstellung einer Wrapper-Klasse um nicht freigegebene SAP-Objekte (z.B. BAPI)</a:t>
            </a:r>
          </a:p>
          <a:p>
            <a:r>
              <a:rPr lang="de-DE" sz="2200"/>
              <a:t>Erstellung einer CDS-View als Wrapper für eine nicht freigegebene SAP-Tabelle oder CDS-View</a:t>
            </a:r>
          </a:p>
          <a:p>
            <a:r>
              <a:rPr lang="de-DE" sz="2200"/>
              <a:t>Erstellen eines ABAP RAP Interfaces um nicht freigegebene SAP-Objekte.</a:t>
            </a:r>
          </a:p>
        </p:txBody>
      </p:sp>
    </p:spTree>
    <p:extLst>
      <p:ext uri="{BB962C8B-B14F-4D97-AF65-F5344CB8AC3E}">
        <p14:creationId xmlns:p14="http://schemas.microsoft.com/office/powerpoint/2010/main" val="333356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dirty="0"/>
              <a:t>Tier 3 - Anwendungsfälle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de-DE" sz="2200" dirty="0"/>
              <a:t>Implementierung eines nicht-freigegebenen </a:t>
            </a:r>
            <a:r>
              <a:rPr lang="de-DE" sz="2200" dirty="0" err="1"/>
              <a:t>BAdI</a:t>
            </a:r>
            <a:endParaRPr lang="de-DE" sz="2200" dirty="0"/>
          </a:p>
          <a:p>
            <a:r>
              <a:rPr lang="de-DE" sz="2200" dirty="0"/>
              <a:t>Erweiterung einer SAP Fiori Anwendung basierend auf dem ABAP Programmiermodell für SAP Fiori (SEGW, BOPF, UI5)</a:t>
            </a:r>
          </a:p>
          <a:p>
            <a:r>
              <a:rPr lang="de-DE" sz="2200" dirty="0"/>
              <a:t>Erweiterung einer SAP-Anwendung mit Legacy-UI-Technologie, z.B. SAP GUI-Transaktion</a:t>
            </a:r>
          </a:p>
          <a:p>
            <a:r>
              <a:rPr lang="de-DE" sz="2200" dirty="0"/>
              <a:t>Modifizierung beliebiger SAP-Objekte.</a:t>
            </a:r>
          </a:p>
        </p:txBody>
      </p:sp>
    </p:spTree>
    <p:extLst>
      <p:ext uri="{BB962C8B-B14F-4D97-AF65-F5344CB8AC3E}">
        <p14:creationId xmlns:p14="http://schemas.microsoft.com/office/powerpoint/2010/main" val="383102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8651EE-51F0-1898-96F3-58D98C22B45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Three Tier Model</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6B4FA7FE-9F67-1BAA-40B3-557BCF756183}"/>
              </a:ext>
            </a:extLst>
          </p:cNvPr>
          <p:cNvPicPr>
            <a:picLocks noGrp="1" noChangeAspect="1"/>
          </p:cNvPicPr>
          <p:nvPr>
            <p:ph idx="1"/>
          </p:nvPr>
        </p:nvPicPr>
        <p:blipFill>
          <a:blip r:embed="rId3"/>
          <a:stretch>
            <a:fillRect/>
          </a:stretch>
        </p:blipFill>
        <p:spPr>
          <a:xfrm>
            <a:off x="3126212" y="1189622"/>
            <a:ext cx="8886133" cy="4109834"/>
          </a:xfrm>
          <a:prstGeom prst="rect">
            <a:avLst/>
          </a:prstGeom>
        </p:spPr>
      </p:pic>
    </p:spTree>
    <p:extLst>
      <p:ext uri="{BB962C8B-B14F-4D97-AF65-F5344CB8AC3E}">
        <p14:creationId xmlns:p14="http://schemas.microsoft.com/office/powerpoint/2010/main" val="112235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err="1">
                <a:solidFill>
                  <a:schemeClr val="tx1"/>
                </a:solidFill>
                <a:latin typeface="+mn-lt"/>
                <a:ea typeface="+mn-ea"/>
                <a:cs typeface="+mn-cs"/>
              </a:rPr>
              <a:t>Freigegebene</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Objekte</a:t>
            </a:r>
            <a:endParaRPr lang="en-US" sz="2400" kern="1200" dirty="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en-GB" sz="1800" dirty="0" err="1">
                <a:effectLst/>
                <a:latin typeface="Aptos" panose="020B0004020202020204" pitchFamily="34" charset="0"/>
                <a:ea typeface="Aptos" panose="020B0004020202020204" pitchFamily="34" charset="0"/>
                <a:cs typeface="Times New Roman" panose="02020603050405020304" pitchFamily="18" charset="0"/>
              </a:rPr>
              <a:t>Grundlagen</a:t>
            </a:r>
            <a:r>
              <a:rPr lang="en-GB" sz="1800" dirty="0">
                <a:effectLst/>
                <a:latin typeface="Aptos" panose="020B0004020202020204" pitchFamily="34" charset="0"/>
                <a:ea typeface="Aptos" panose="020B0004020202020204" pitchFamily="34" charset="0"/>
                <a:cs typeface="Times New Roman" panose="02020603050405020304" pitchFamily="18" charset="0"/>
              </a:rPr>
              <a:t> der RAP </a:t>
            </a:r>
            <a:r>
              <a:rPr lang="en-GB" sz="1800" dirty="0" err="1">
                <a:effectLst/>
                <a:latin typeface="Aptos" panose="020B0004020202020204" pitchFamily="34" charset="0"/>
                <a:ea typeface="Aptos" panose="020B0004020202020204" pitchFamily="34" charset="0"/>
                <a:cs typeface="Times New Roman" panose="02020603050405020304" pitchFamily="18" charset="0"/>
              </a:rPr>
              <a:t>Implementierung</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0682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7A710F-41D2-A712-7A17-8CFB51A6111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100" kern="1200">
                <a:solidFill>
                  <a:schemeClr val="tx1"/>
                </a:solidFill>
                <a:latin typeface="+mj-lt"/>
                <a:ea typeface="+mj-ea"/>
                <a:cs typeface="+mj-cs"/>
              </a:rPr>
              <a:t>RAP Implementierungs-Workflow</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870467EB-D1BE-81E8-0161-E9297CBF01CF}"/>
              </a:ext>
            </a:extLst>
          </p:cNvPr>
          <p:cNvPicPr>
            <a:picLocks noChangeAspect="1"/>
          </p:cNvPicPr>
          <p:nvPr/>
        </p:nvPicPr>
        <p:blipFill>
          <a:blip r:embed="rId3"/>
          <a:stretch>
            <a:fillRect/>
          </a:stretch>
        </p:blipFill>
        <p:spPr>
          <a:xfrm>
            <a:off x="5500005" y="692150"/>
            <a:ext cx="5715000" cy="5473700"/>
          </a:xfrm>
          <a:prstGeom prst="rect">
            <a:avLst/>
          </a:prstGeom>
        </p:spPr>
      </p:pic>
    </p:spTree>
    <p:extLst>
      <p:ext uri="{BB962C8B-B14F-4D97-AF65-F5344CB8AC3E}">
        <p14:creationId xmlns:p14="http://schemas.microsoft.com/office/powerpoint/2010/main" val="40597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Nenne die technologischen Innovationen von S4Hana</a:t>
            </a:r>
          </a:p>
          <a:p>
            <a:pPr marL="457200" indent="-457200">
              <a:buAutoNum type="arabicPeriod"/>
            </a:pPr>
            <a:r>
              <a:rPr lang="de-DE" sz="2200" dirty="0"/>
              <a:t>Wofür steht CRUD?</a:t>
            </a:r>
          </a:p>
          <a:p>
            <a:pPr marL="457200" indent="-457200">
              <a:buAutoNum type="arabicPeriod"/>
            </a:pPr>
            <a:r>
              <a:rPr lang="de-DE" sz="2200" dirty="0"/>
              <a:t>Was ist der Unterschied zwischen dem </a:t>
            </a:r>
            <a:r>
              <a:rPr lang="de-DE" sz="2200" dirty="0" err="1"/>
              <a:t>Managed</a:t>
            </a:r>
            <a:r>
              <a:rPr lang="de-DE" sz="2200" dirty="0"/>
              <a:t> und </a:t>
            </a:r>
            <a:r>
              <a:rPr lang="de-DE" sz="2200" dirty="0" err="1"/>
              <a:t>Unmanaged</a:t>
            </a:r>
            <a:r>
              <a:rPr lang="de-DE" sz="2200" dirty="0"/>
              <a:t> Scenario?</a:t>
            </a:r>
          </a:p>
          <a:p>
            <a:pPr marL="457200" indent="-457200">
              <a:buAutoNum type="arabicPeriod"/>
            </a:pPr>
            <a:r>
              <a:rPr lang="de-DE" sz="2200" dirty="0"/>
              <a:t>Was ist in Tier 1, 2 und 3 erlaubt?</a:t>
            </a:r>
          </a:p>
          <a:p>
            <a:pPr marL="457200" indent="-457200">
              <a:buAutoNum type="arabicPeriod"/>
            </a:pPr>
            <a:r>
              <a:rPr lang="de-DE" sz="2200" dirty="0"/>
              <a:t>Nenne die einzelnen Schritte des SAP Implementierungs-Workflows.</a:t>
            </a:r>
          </a:p>
          <a:p>
            <a:endParaRPr lang="de-DE" sz="2200" dirty="0"/>
          </a:p>
          <a:p>
            <a:endParaRPr lang="de-DE" sz="2200" dirty="0"/>
          </a:p>
        </p:txBody>
      </p:sp>
    </p:spTree>
    <p:extLst>
      <p:ext uri="{BB962C8B-B14F-4D97-AF65-F5344CB8AC3E}">
        <p14:creationId xmlns:p14="http://schemas.microsoft.com/office/powerpoint/2010/main" val="308808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6D8E45C-29CC-E7D6-5E9D-21BF2DA43FE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Übung 1</a:t>
            </a:r>
          </a:p>
        </p:txBody>
      </p:sp>
      <p:sp>
        <p:nvSpPr>
          <p:cNvPr id="3" name="Inhaltsplatzhalter 2">
            <a:extLst>
              <a:ext uri="{FF2B5EF4-FFF2-40B4-BE49-F238E27FC236}">
                <a16:creationId xmlns:a16="http://schemas.microsoft.com/office/drawing/2014/main" id="{23B9A752-85E2-5616-140F-57BB838DE40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Managed Scenario</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652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4BAAE3A-66DD-C119-C54A-F1EE0C923F21}"/>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Übung 2</a:t>
            </a:r>
          </a:p>
        </p:txBody>
      </p:sp>
      <p:sp>
        <p:nvSpPr>
          <p:cNvPr id="3" name="Inhaltsplatzhalter 2">
            <a:extLst>
              <a:ext uri="{FF2B5EF4-FFF2-40B4-BE49-F238E27FC236}">
                <a16:creationId xmlns:a16="http://schemas.microsoft.com/office/drawing/2014/main" id="{28113C99-2887-221B-4967-618DFA30E458}"/>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Wrapper und unmanaged Save</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449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739F023-8EA3-1BFA-50AF-66A325733ED9}"/>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Übung 3</a:t>
            </a:r>
          </a:p>
        </p:txBody>
      </p:sp>
      <p:sp>
        <p:nvSpPr>
          <p:cNvPr id="3" name="Inhaltsplatzhalter 2">
            <a:extLst>
              <a:ext uri="{FF2B5EF4-FFF2-40B4-BE49-F238E27FC236}">
                <a16:creationId xmlns:a16="http://schemas.microsoft.com/office/drawing/2014/main" id="{1BA01698-ECA7-174C-3096-CB40444A3EF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Unmanaged Query</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21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7241876-EF39-5039-84AC-4EBAB447A7F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Übung 4</a:t>
            </a:r>
          </a:p>
        </p:txBody>
      </p:sp>
      <p:sp>
        <p:nvSpPr>
          <p:cNvPr id="3" name="Inhaltsplatzhalter 2">
            <a:extLst>
              <a:ext uri="{FF2B5EF4-FFF2-40B4-BE49-F238E27FC236}">
                <a16:creationId xmlns:a16="http://schemas.microsoft.com/office/drawing/2014/main" id="{2E9C4116-2D3A-D30F-9517-3E64B5E581F8}"/>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Unmanaged Scenario</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0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2F1EA78-A789-D330-9911-0F342DA7580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Übung 5</a:t>
            </a:r>
          </a:p>
        </p:txBody>
      </p:sp>
      <p:sp>
        <p:nvSpPr>
          <p:cNvPr id="3" name="Inhaltsplatzhalter 2">
            <a:extLst>
              <a:ext uri="{FF2B5EF4-FFF2-40B4-BE49-F238E27FC236}">
                <a16:creationId xmlns:a16="http://schemas.microsoft.com/office/drawing/2014/main" id="{D609243F-103C-1121-8B46-53963275FBE1}"/>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ABAP UNIT Test</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72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3"/>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4"/>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DEE066C-69BC-1413-BC9B-DEDB4FFB8378}"/>
              </a:ext>
            </a:extLst>
          </p:cNvPr>
          <p:cNvSpPr>
            <a:spLocks noGrp="1"/>
          </p:cNvSpPr>
          <p:nvPr>
            <p:ph type="title"/>
          </p:nvPr>
        </p:nvSpPr>
        <p:spPr>
          <a:xfrm>
            <a:off x="5297762" y="329184"/>
            <a:ext cx="6251110" cy="1783080"/>
          </a:xfrm>
        </p:spPr>
        <p:txBody>
          <a:bodyPr anchor="b">
            <a:normAutofit/>
          </a:bodyPr>
          <a:lstStyle/>
          <a:p>
            <a:r>
              <a:rPr lang="de-DE" sz="5400" dirty="0"/>
              <a:t>Aufgaben eines Programmiermodels</a:t>
            </a:r>
          </a:p>
        </p:txBody>
      </p:sp>
      <p:pic>
        <p:nvPicPr>
          <p:cNvPr id="5" name="Picture 4" descr="Einer in der Menge">
            <a:extLst>
              <a:ext uri="{FF2B5EF4-FFF2-40B4-BE49-F238E27FC236}">
                <a16:creationId xmlns:a16="http://schemas.microsoft.com/office/drawing/2014/main" id="{435CABC8-CF22-AD92-15F6-769D6304EB74}"/>
              </a:ext>
            </a:extLst>
          </p:cNvPr>
          <p:cNvPicPr>
            <a:picLocks noChangeAspect="1"/>
          </p:cNvPicPr>
          <p:nvPr/>
        </p:nvPicPr>
        <p:blipFill rotWithShape="1">
          <a:blip r:embed="rId3"/>
          <a:srcRect l="28628" r="2043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AF99CF6-0C57-18AD-4D89-4078F5E28090}"/>
              </a:ext>
            </a:extLst>
          </p:cNvPr>
          <p:cNvSpPr>
            <a:spLocks noGrp="1"/>
          </p:cNvSpPr>
          <p:nvPr>
            <p:ph idx="1"/>
          </p:nvPr>
        </p:nvSpPr>
        <p:spPr>
          <a:xfrm>
            <a:off x="5297762" y="2706624"/>
            <a:ext cx="6251110" cy="3483864"/>
          </a:xfrm>
        </p:spPr>
        <p:txBody>
          <a:bodyPr>
            <a:normAutofit/>
          </a:bodyPr>
          <a:lstStyle/>
          <a:p>
            <a:r>
              <a:rPr lang="de-DE" sz="1700" i="0" u="none" strike="noStrike" dirty="0">
                <a:effectLst/>
                <a:latin typeface="-apple-system"/>
              </a:rPr>
              <a:t>Welche Entwicklungsobjekte werden verwendet, um eine bestimmte Anwendung oder Funktionalität zu realisieren, und welche Aufgaben haben diese Entwicklungsobjekte?</a:t>
            </a:r>
          </a:p>
          <a:p>
            <a:r>
              <a:rPr lang="de-DE" sz="1700" i="0" u="none" strike="noStrike" dirty="0">
                <a:effectLst/>
                <a:latin typeface="-apple-system"/>
              </a:rPr>
              <a:t>Wie hängen diese Entwicklungsobjekte zusammen, und wie bauen sie aufeinander auf (welche Abhängigkeiten gibt es also zwischen den Entwicklungsobjekten)?</a:t>
            </a:r>
          </a:p>
          <a:p>
            <a:r>
              <a:rPr lang="de-DE" sz="1700" i="0" u="none" strike="noStrike" dirty="0">
                <a:effectLst/>
                <a:latin typeface="-apple-system"/>
              </a:rPr>
              <a:t>Welche Programmierschnittstellen (</a:t>
            </a:r>
            <a:r>
              <a:rPr lang="de-DE" sz="1700" i="0" u="none" strike="noStrike" dirty="0" err="1">
                <a:effectLst/>
                <a:latin typeface="-apple-system"/>
              </a:rPr>
              <a:t>Application</a:t>
            </a:r>
            <a:r>
              <a:rPr lang="de-DE" sz="1700" i="0" u="none" strike="noStrike" dirty="0">
                <a:effectLst/>
                <a:latin typeface="-apple-system"/>
              </a:rPr>
              <a:t> </a:t>
            </a:r>
            <a:r>
              <a:rPr lang="de-DE" sz="1700" i="0" u="none" strike="noStrike" dirty="0" err="1">
                <a:effectLst/>
                <a:latin typeface="-apple-system"/>
              </a:rPr>
              <a:t>Programming</a:t>
            </a:r>
            <a:r>
              <a:rPr lang="de-DE" sz="1700" i="0" u="none" strike="noStrike" dirty="0">
                <a:effectLst/>
                <a:latin typeface="-apple-system"/>
              </a:rPr>
              <a:t> Interfaces, kurz APIs) stehen Ihnen zur Verfügung, um typische Anforderungen einer Anwendung oder bestimmte Funktionalitäten zu realisieren?</a:t>
            </a:r>
          </a:p>
        </p:txBody>
      </p:sp>
    </p:spTree>
    <p:extLst>
      <p:ext uri="{BB962C8B-B14F-4D97-AF65-F5344CB8AC3E}">
        <p14:creationId xmlns:p14="http://schemas.microsoft.com/office/powerpoint/2010/main" val="418889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REST-Architekturprinzipien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1" i="0" u="none" strike="noStrike" dirty="0" err="1">
                <a:effectLst/>
                <a:latin typeface="-apple-system"/>
              </a:rPr>
              <a:t>Statelessness</a:t>
            </a:r>
            <a:br>
              <a:rPr lang="de-DE" sz="1300" dirty="0">
                <a:latin typeface="-apple-system"/>
              </a:rPr>
            </a:br>
            <a:r>
              <a:rPr lang="de-DE" sz="1300" b="0" i="0" u="none" strike="noStrike" dirty="0">
                <a:effectLst/>
                <a:latin typeface="-apple-system"/>
              </a:rPr>
              <a:t>Die Kommunikation zwischen Client- und Server-Bausteinen erfolgt zustandslos, das heißt, jede Anfrage des Clients an den Server erfolgt unabhängig von zuvor durchgeführten Anfragen.</a:t>
            </a:r>
          </a:p>
          <a:p>
            <a:r>
              <a:rPr lang="de-DE" sz="1300" b="1" i="0" u="none" strike="noStrike" dirty="0" err="1">
                <a:effectLst/>
                <a:latin typeface="-apple-system"/>
              </a:rPr>
              <a:t>Standardised</a:t>
            </a:r>
            <a:r>
              <a:rPr lang="de-DE" sz="1300" b="1" i="0" u="none" strike="noStrike" dirty="0">
                <a:effectLst/>
                <a:latin typeface="-apple-system"/>
              </a:rPr>
              <a:t> Interface</a:t>
            </a:r>
            <a:br>
              <a:rPr lang="de-DE" sz="1300" dirty="0">
                <a:latin typeface="-apple-system"/>
              </a:rPr>
            </a:br>
            <a:r>
              <a:rPr lang="de-DE" sz="1300" b="0" i="0" u="none" strike="noStrike" dirty="0">
                <a:effectLst/>
                <a:latin typeface="-apple-system"/>
              </a:rPr>
              <a:t>Client- und Server-Bausteine interagieren auf Basis einer einheitlichen Schnittstelle. Einheitlich bedeutet hier, dass die Schnittstelle zwischen Client und Server </a:t>
            </a:r>
            <a:r>
              <a:rPr lang="de-DE" sz="1300" b="0" i="0" u="none" strike="noStrike" dirty="0" err="1">
                <a:effectLst/>
                <a:latin typeface="-apple-system"/>
              </a:rPr>
              <a:t>anwendungsübergreifend</a:t>
            </a:r>
            <a:r>
              <a:rPr lang="de-DE" sz="1300" b="0" i="0" u="none" strike="noStrike" dirty="0">
                <a:effectLst/>
                <a:latin typeface="-apple-system"/>
              </a:rPr>
              <a:t> standardisiert und somit unabhängig von der konkreten (betrieblichen) Anwendung ist.</a:t>
            </a:r>
          </a:p>
          <a:p>
            <a:r>
              <a:rPr lang="de-DE" sz="1300" b="1" i="0" u="none" strike="noStrike" dirty="0">
                <a:effectLst/>
                <a:latin typeface="-apple-system"/>
              </a:rPr>
              <a:t>Client-Server-</a:t>
            </a:r>
            <a:r>
              <a:rPr lang="de-DE" sz="1300" b="1" i="0" u="none" strike="noStrike" dirty="0" err="1">
                <a:effectLst/>
                <a:latin typeface="-apple-system"/>
              </a:rPr>
              <a:t>Architectur</a:t>
            </a:r>
            <a:br>
              <a:rPr lang="de-DE" sz="1300" dirty="0">
                <a:latin typeface="-apple-system"/>
              </a:rPr>
            </a:br>
            <a:r>
              <a:rPr lang="de-DE" sz="1300" b="0" i="0" u="none" strike="noStrike" dirty="0">
                <a:effectLst/>
                <a:latin typeface="-apple-system"/>
              </a:rPr>
              <a:t>Es gibt Systembausteine, die als Client oder als Server miteinander interagieren. Server stellen Dienste zur Verfügung, die Clients nutzen können</a:t>
            </a:r>
          </a:p>
          <a:p>
            <a:r>
              <a:rPr lang="de-DE" sz="1300" b="1" i="0" u="none" strike="noStrike" dirty="0">
                <a:effectLst/>
                <a:latin typeface="-apple-system"/>
              </a:rPr>
              <a:t>Layering</a:t>
            </a:r>
            <a:br>
              <a:rPr lang="de-DE" sz="1300" dirty="0">
                <a:latin typeface="-apple-system"/>
              </a:rPr>
            </a:br>
            <a:r>
              <a:rPr lang="de-DE" sz="1300" b="0" i="0" u="none" strike="noStrike" dirty="0">
                <a:effectLst/>
                <a:latin typeface="-apple-system"/>
              </a:rPr>
              <a:t>Die Schichtung von Systemen bedeutet, dass Client- und Server-Komponenten zwar in verschiedenen Schichten angeordnet sein können, aber nur mit der jeweils nächsten Schicht interagieren sollen.</a:t>
            </a:r>
          </a:p>
          <a:p>
            <a:r>
              <a:rPr lang="de-DE" sz="1300" b="1" i="0" u="none" strike="noStrike" dirty="0">
                <a:effectLst/>
                <a:latin typeface="-apple-system"/>
              </a:rPr>
              <a:t>Caching</a:t>
            </a:r>
            <a:br>
              <a:rPr lang="de-DE" sz="1300" dirty="0">
                <a:latin typeface="-apple-system"/>
              </a:rPr>
            </a:br>
            <a:r>
              <a:rPr lang="de-DE" sz="1300" dirty="0">
                <a:latin typeface="-apple-system"/>
              </a:rPr>
              <a:t>Innerhalb der Kommunikation zwischen Client und Server kann eine Serverantwort, das heißt eine Repräsentation, gepuffert werden, um damit die allgemeine Netzwerklast zu reduzieren oder Antwortzeiten zu verringern.</a:t>
            </a:r>
          </a:p>
          <a:p>
            <a:r>
              <a:rPr lang="de-DE" sz="1300" b="1" dirty="0">
                <a:latin typeface="-apple-system"/>
              </a:rPr>
              <a:t>HATEOS</a:t>
            </a:r>
            <a:br>
              <a:rPr lang="de-DE" sz="1300" dirty="0">
                <a:latin typeface="-apple-system"/>
              </a:rPr>
            </a:br>
            <a:r>
              <a:rPr lang="de-DE" sz="1300" dirty="0">
                <a:latin typeface="-apple-system"/>
              </a:rPr>
              <a:t>HATEOS bezeichnet den Mechanismus, dass ein Client über Links mit entsprechender URL innerhalb der Repräsentationen von Ressourcen zu anderen Ressourcen navigieren bzw. diese Ressourcen manipulieren kann.</a:t>
            </a:r>
          </a:p>
          <a:p>
            <a:endParaRPr lang="de-DE" sz="1300" b="0" i="0" u="none" strike="noStrike" dirty="0">
              <a:effectLst/>
              <a:latin typeface="-apple-system"/>
            </a:endParaRPr>
          </a:p>
        </p:txBody>
      </p:sp>
    </p:spTree>
    <p:extLst>
      <p:ext uri="{BB962C8B-B14F-4D97-AF65-F5344CB8AC3E}">
        <p14:creationId xmlns:p14="http://schemas.microsoft.com/office/powerpoint/2010/main" val="225666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Technologische Innovationen mit SAP S/4HANA</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9384"/>
            <a:ext cx="10515600" cy="4251960"/>
          </a:xfrm>
        </p:spPr>
        <p:txBody>
          <a:bodyPr>
            <a:normAutofit/>
          </a:bodyPr>
          <a:lstStyle/>
          <a:p>
            <a:r>
              <a:rPr lang="de-DE" i="0" u="none" strike="noStrike" dirty="0">
                <a:effectLst/>
                <a:latin typeface="-apple-system"/>
              </a:rPr>
              <a:t>SAP-HANA-Datenbank</a:t>
            </a:r>
          </a:p>
          <a:p>
            <a:r>
              <a:rPr lang="de-DE" i="0" u="none" strike="noStrike" dirty="0">
                <a:effectLst/>
                <a:latin typeface="-apple-system"/>
              </a:rPr>
              <a:t>Core Data Services (CDS) </a:t>
            </a:r>
          </a:p>
          <a:p>
            <a:r>
              <a:rPr lang="de-DE" i="0" u="none" strike="noStrike" dirty="0">
                <a:effectLst/>
                <a:latin typeface="-apple-system"/>
              </a:rPr>
              <a:t>SAP Gateway und OData</a:t>
            </a:r>
          </a:p>
          <a:p>
            <a:r>
              <a:rPr lang="de-DE" i="0" u="none" strike="noStrike" dirty="0">
                <a:effectLst/>
                <a:latin typeface="-apple-system"/>
              </a:rPr>
              <a:t>SAP Fiori UI</a:t>
            </a:r>
          </a:p>
          <a:p>
            <a:r>
              <a:rPr lang="de-DE" i="0" u="none" strike="noStrike" dirty="0">
                <a:effectLst/>
                <a:latin typeface="-apple-system"/>
              </a:rPr>
              <a:t>SAP Fiori Launchpad</a:t>
            </a:r>
          </a:p>
        </p:txBody>
      </p:sp>
    </p:spTree>
    <p:extLst>
      <p:ext uri="{BB962C8B-B14F-4D97-AF65-F5344CB8AC3E}">
        <p14:creationId xmlns:p14="http://schemas.microsoft.com/office/powerpoint/2010/main" val="209661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F776A2D-74A9-5B50-790C-8534F51B028E}"/>
              </a:ext>
            </a:extLst>
          </p:cNvPr>
          <p:cNvSpPr>
            <a:spLocks noGrp="1"/>
          </p:cNvSpPr>
          <p:nvPr>
            <p:ph type="title"/>
          </p:nvPr>
        </p:nvSpPr>
        <p:spPr>
          <a:xfrm>
            <a:off x="838200" y="365125"/>
            <a:ext cx="10515600" cy="1325563"/>
          </a:xfrm>
        </p:spPr>
        <p:txBody>
          <a:bodyPr>
            <a:normAutofit/>
          </a:bodyPr>
          <a:lstStyle/>
          <a:p>
            <a:r>
              <a:rPr lang="de-DE" sz="4200" dirty="0"/>
              <a:t>Evolution </a:t>
            </a:r>
            <a:r>
              <a:rPr lang="de-DE" sz="4200" dirty="0" err="1"/>
              <a:t>of</a:t>
            </a:r>
            <a:r>
              <a:rPr lang="de-DE" sz="4200" dirty="0"/>
              <a:t> ABAP-</a:t>
            </a:r>
            <a:r>
              <a:rPr lang="de-DE" sz="4200" dirty="0" err="1"/>
              <a:t>based</a:t>
            </a:r>
            <a:r>
              <a:rPr lang="de-DE" sz="4200" dirty="0"/>
              <a:t> </a:t>
            </a:r>
            <a:r>
              <a:rPr lang="de-DE" sz="4200" dirty="0" err="1"/>
              <a:t>programming</a:t>
            </a:r>
            <a:r>
              <a:rPr lang="de-DE" sz="4200" dirty="0"/>
              <a:t> </a:t>
            </a:r>
            <a:r>
              <a:rPr lang="de-DE" sz="4200" dirty="0" err="1"/>
              <a:t>models</a:t>
            </a:r>
            <a:endParaRPr lang="de-DE" sz="4200" dirty="0"/>
          </a:p>
        </p:txBody>
      </p:sp>
      <p:sp>
        <p:nvSpPr>
          <p:cNvPr id="6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nhaltsplatzhalter 2">
            <a:extLst>
              <a:ext uri="{FF2B5EF4-FFF2-40B4-BE49-F238E27FC236}">
                <a16:creationId xmlns:a16="http://schemas.microsoft.com/office/drawing/2014/main" id="{05A1F1B0-3FD3-E1DC-86FF-4670D8B70F7C}"/>
              </a:ext>
            </a:extLst>
          </p:cNvPr>
          <p:cNvSpPr>
            <a:spLocks noGrp="1"/>
          </p:cNvSpPr>
          <p:nvPr>
            <p:ph idx="1"/>
          </p:nvPr>
        </p:nvSpPr>
        <p:spPr>
          <a:xfrm>
            <a:off x="838200" y="1929384"/>
            <a:ext cx="10515600" cy="4251960"/>
          </a:xfrm>
        </p:spPr>
        <p:txBody>
          <a:bodyPr>
            <a:normAutofit/>
          </a:bodyPr>
          <a:lstStyle/>
          <a:p>
            <a:pPr>
              <a:buFont typeface="+mj-lt"/>
              <a:buAutoNum type="arabicPeriod"/>
            </a:pPr>
            <a:r>
              <a:rPr lang="de-DE" i="0" u="none" strike="noStrike" dirty="0">
                <a:effectLst/>
                <a:latin typeface="-apple-system"/>
              </a:rPr>
              <a:t> Classic </a:t>
            </a:r>
            <a:r>
              <a:rPr lang="de-DE" i="0" u="none" strike="noStrike" dirty="0" err="1">
                <a:effectLst/>
                <a:latin typeface="-apple-system"/>
              </a:rPr>
              <a:t>application</a:t>
            </a:r>
            <a:r>
              <a:rPr lang="de-DE" i="0" u="none" strike="noStrike" dirty="0">
                <a:effectLst/>
                <a:latin typeface="-apple-system"/>
              </a:rPr>
              <a:t> </a:t>
            </a:r>
            <a:r>
              <a:rPr lang="de-DE" i="0" u="none" strike="noStrike" dirty="0" err="1">
                <a:effectLst/>
                <a:latin typeface="-apple-system"/>
              </a:rPr>
              <a:t>development</a:t>
            </a:r>
            <a:r>
              <a:rPr lang="de-DE" i="0" u="none" strike="noStrike" dirty="0">
                <a:effectLst/>
                <a:latin typeface="-apple-system"/>
              </a:rPr>
              <a:t> </a:t>
            </a:r>
            <a:r>
              <a:rPr lang="de-DE" i="0" u="none" strike="noStrike" dirty="0" err="1">
                <a:effectLst/>
                <a:latin typeface="-apple-system"/>
              </a:rPr>
              <a:t>with</a:t>
            </a:r>
            <a:r>
              <a:rPr lang="de-DE" i="0" u="none" strike="noStrike" dirty="0">
                <a:effectLst/>
                <a:latin typeface="-apple-system"/>
              </a:rPr>
              <a:t> ABAP  </a:t>
            </a:r>
          </a:p>
          <a:p>
            <a:pPr>
              <a:buFont typeface="+mj-lt"/>
              <a:buAutoNum type="arabicPeriod"/>
            </a:pPr>
            <a:r>
              <a:rPr lang="de-DE" i="0" u="none" strike="noStrike" dirty="0">
                <a:effectLst/>
                <a:latin typeface="-apple-system"/>
              </a:rPr>
              <a:t> Business </a:t>
            </a:r>
            <a:r>
              <a:rPr lang="de-DE" i="0" u="none" strike="noStrike" dirty="0" err="1">
                <a:effectLst/>
                <a:latin typeface="-apple-system"/>
              </a:rPr>
              <a:t>Object</a:t>
            </a:r>
            <a:r>
              <a:rPr lang="de-DE" i="0" u="none" strike="noStrike" dirty="0">
                <a:effectLst/>
                <a:latin typeface="-apple-system"/>
              </a:rPr>
              <a:t> Processing Framework (BOPF) </a:t>
            </a:r>
          </a:p>
          <a:p>
            <a:pPr>
              <a:buFont typeface="+mj-lt"/>
              <a:buAutoNum type="arabicPeriod"/>
            </a:pPr>
            <a:r>
              <a:rPr lang="de-DE" i="0" u="none" strike="noStrike" dirty="0">
                <a:effectLst/>
                <a:latin typeface="-apple-system"/>
              </a:rPr>
              <a:t> ABAP </a:t>
            </a:r>
            <a:r>
              <a:rPr lang="de-DE" i="0" u="none" strike="noStrike" dirty="0" err="1">
                <a:effectLst/>
                <a:latin typeface="-apple-system"/>
              </a:rPr>
              <a:t>RESTful</a:t>
            </a:r>
            <a:r>
              <a:rPr lang="de-DE" i="0" u="none" strike="noStrike" dirty="0">
                <a:effectLst/>
                <a:latin typeface="-apple-system"/>
              </a:rPr>
              <a:t> </a:t>
            </a:r>
            <a:r>
              <a:rPr lang="de-DE" i="0" u="none" strike="noStrike" dirty="0" err="1">
                <a:effectLst/>
                <a:latin typeface="-apple-system"/>
              </a:rPr>
              <a:t>Application</a:t>
            </a:r>
            <a:r>
              <a:rPr lang="de-DE" i="0" u="none" strike="noStrike" dirty="0">
                <a:effectLst/>
                <a:latin typeface="-apple-system"/>
              </a:rPr>
              <a:t> </a:t>
            </a:r>
            <a:r>
              <a:rPr lang="de-DE" i="0" u="none" strike="noStrike" dirty="0" err="1">
                <a:effectLst/>
                <a:latin typeface="-apple-system"/>
              </a:rPr>
              <a:t>Programming</a:t>
            </a:r>
            <a:r>
              <a:rPr lang="de-DE" i="0" u="none" strike="noStrike" dirty="0">
                <a:effectLst/>
                <a:latin typeface="-apple-system"/>
              </a:rPr>
              <a:t> Model (RAP)</a:t>
            </a:r>
          </a:p>
        </p:txBody>
      </p:sp>
    </p:spTree>
    <p:extLst>
      <p:ext uri="{BB962C8B-B14F-4D97-AF65-F5344CB8AC3E}">
        <p14:creationId xmlns:p14="http://schemas.microsoft.com/office/powerpoint/2010/main" val="385788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der Architektur</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4520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654AFE3-ED9B-EC90-0655-5AB5B39B5582}"/>
              </a:ext>
            </a:extLst>
          </p:cNvPr>
          <p:cNvSpPr>
            <a:spLocks noGrp="1"/>
          </p:cNvSpPr>
          <p:nvPr>
            <p:ph type="title"/>
          </p:nvPr>
        </p:nvSpPr>
        <p:spPr>
          <a:xfrm>
            <a:off x="841248" y="548640"/>
            <a:ext cx="3600860" cy="5431536"/>
          </a:xfrm>
        </p:spPr>
        <p:txBody>
          <a:bodyPr>
            <a:normAutofit/>
          </a:bodyPr>
          <a:lstStyle/>
          <a:p>
            <a:r>
              <a:rPr lang="de-DE" sz="3400" dirty="0"/>
              <a:t>RAP Transaktionsmodel</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EE9D3BE-0CFD-35AA-2150-6F60CC19F3EE}"/>
              </a:ext>
            </a:extLst>
          </p:cNvPr>
          <p:cNvSpPr>
            <a:spLocks noGrp="1"/>
          </p:cNvSpPr>
          <p:nvPr>
            <p:ph idx="1"/>
          </p:nvPr>
        </p:nvSpPr>
        <p:spPr>
          <a:xfrm>
            <a:off x="5126418" y="552091"/>
            <a:ext cx="6224335" cy="5431536"/>
          </a:xfrm>
        </p:spPr>
        <p:txBody>
          <a:bodyPr anchor="ctr">
            <a:normAutofit/>
          </a:bodyPr>
          <a:lstStyle/>
          <a:p>
            <a:r>
              <a:rPr lang="de-DE" sz="1400" b="1" i="0" u="none" strike="noStrike" dirty="0">
                <a:effectLst/>
                <a:latin typeface="-apple-system"/>
              </a:rPr>
              <a:t>Interaktionsphase</a:t>
            </a:r>
            <a:endParaRPr lang="de-DE" sz="1400" b="0" i="0" u="none" strike="noStrike" dirty="0">
              <a:effectLst/>
              <a:latin typeface="-apple-system"/>
            </a:endParaRPr>
          </a:p>
          <a:p>
            <a:pPr lvl="1"/>
            <a:r>
              <a:rPr lang="de-DE" sz="1400" b="0" i="0" u="none" strike="noStrike" dirty="0">
                <a:effectLst/>
                <a:latin typeface="-apple-system"/>
              </a:rPr>
              <a:t>Während der Interaktionsphase werden Operationen auf einer Geschäftsobjekt-Instanz durchgeführt, z. B. eine Position angelegt oder geändert.</a:t>
            </a:r>
          </a:p>
          <a:p>
            <a:pPr lvl="1"/>
            <a:r>
              <a:rPr lang="de-DE" sz="1400" b="0" i="0" u="none" strike="noStrike" dirty="0">
                <a:effectLst/>
                <a:latin typeface="-apple-system"/>
              </a:rPr>
              <a:t>Als Ergebnis dieser Operationen werden die Instanzen der jeweiligen CDS-Entitäten im Transaktionspuffer vorgehalten</a:t>
            </a:r>
          </a:p>
          <a:p>
            <a:r>
              <a:rPr lang="de-DE" sz="1400" b="1" i="0" u="none" strike="noStrike" dirty="0">
                <a:effectLst/>
                <a:latin typeface="-apple-system"/>
              </a:rPr>
              <a:t>Speichersequenz</a:t>
            </a:r>
            <a:endParaRPr lang="de-DE" sz="1400" b="0" i="0" u="none" strike="noStrike" dirty="0">
              <a:effectLst/>
              <a:latin typeface="-apple-system"/>
            </a:endParaRPr>
          </a:p>
          <a:p>
            <a:pPr lvl="1"/>
            <a:r>
              <a:rPr lang="de-DE" sz="1400" b="0" i="0" u="none" strike="noStrike" dirty="0">
                <a:effectLst/>
                <a:latin typeface="-apple-system"/>
              </a:rPr>
              <a:t>Die anschließende Speichersequenz wird durch einen Commit angestoßen.</a:t>
            </a:r>
          </a:p>
          <a:p>
            <a:pPr lvl="1"/>
            <a:r>
              <a:rPr lang="de-DE" sz="1400" b="0" i="0" u="none" strike="noStrike" dirty="0">
                <a:effectLst/>
                <a:latin typeface="-apple-system"/>
              </a:rPr>
              <a:t>Dabei wird der Zustand des Transaktionspuffers persistent auf die Datenbank geschrieben. </a:t>
            </a:r>
          </a:p>
          <a:p>
            <a:pPr lvl="1"/>
            <a:r>
              <a:rPr lang="de-DE" sz="1400" b="0" i="0" u="none" strike="noStrike" dirty="0">
                <a:effectLst/>
                <a:latin typeface="-apple-system"/>
              </a:rPr>
              <a:t>Der Zustand des Transaktionspuffers wird nicht über mehrere </a:t>
            </a:r>
            <a:r>
              <a:rPr lang="de-DE" sz="1400" b="0" i="0" u="none" strike="noStrike" dirty="0" err="1">
                <a:effectLst/>
                <a:latin typeface="-apple-system"/>
              </a:rPr>
              <a:t>Requests</a:t>
            </a:r>
            <a:r>
              <a:rPr lang="de-DE" sz="1400" b="0" i="0" u="none" strike="noStrike" dirty="0">
                <a:effectLst/>
                <a:latin typeface="-apple-system"/>
              </a:rPr>
              <a:t> hinweg vorgehalten, da dies ein wesentliches REST-Prinzip verletzen würde.</a:t>
            </a:r>
          </a:p>
          <a:p>
            <a:pPr marL="0" indent="0">
              <a:buNone/>
            </a:pPr>
            <a:r>
              <a:rPr lang="de-DE" sz="1400" b="0" i="0" u="none" strike="noStrike" dirty="0">
                <a:effectLst/>
                <a:latin typeface="-apple-system"/>
              </a:rPr>
              <a:t>Das </a:t>
            </a:r>
            <a:r>
              <a:rPr lang="de-DE" sz="1400" b="1" i="0" u="none" strike="noStrike" dirty="0" err="1">
                <a:effectLst/>
                <a:latin typeface="-apple-system"/>
              </a:rPr>
              <a:t>Draft</a:t>
            </a:r>
            <a:r>
              <a:rPr lang="de-DE" sz="1400" b="1" i="0" u="none" strike="noStrike" dirty="0">
                <a:effectLst/>
                <a:latin typeface="-apple-system"/>
              </a:rPr>
              <a:t>-Handling</a:t>
            </a:r>
            <a:r>
              <a:rPr lang="de-DE" sz="1400" b="0" i="0" u="none" strike="noStrike" dirty="0">
                <a:effectLst/>
                <a:latin typeface="-apple-system"/>
              </a:rPr>
              <a:t> im ABAP </a:t>
            </a:r>
            <a:r>
              <a:rPr lang="de-DE" sz="1400" b="0" i="0" u="none" strike="noStrike" dirty="0" err="1">
                <a:effectLst/>
                <a:latin typeface="-apple-system"/>
              </a:rPr>
              <a:t>RESTful</a:t>
            </a:r>
            <a:r>
              <a:rPr lang="de-DE" sz="1400" b="0" i="0" u="none" strike="noStrike" dirty="0">
                <a:effectLst/>
                <a:latin typeface="-apple-system"/>
              </a:rPr>
              <a:t> </a:t>
            </a:r>
            <a:r>
              <a:rPr lang="de-DE" sz="1400" b="0" i="0" u="none" strike="noStrike" dirty="0" err="1">
                <a:effectLst/>
                <a:latin typeface="-apple-system"/>
              </a:rPr>
              <a:t>Application</a:t>
            </a:r>
            <a:r>
              <a:rPr lang="de-DE" sz="1400" b="0" i="0" u="none" strike="noStrike" dirty="0">
                <a:effectLst/>
                <a:latin typeface="-apple-system"/>
              </a:rPr>
              <a:t> </a:t>
            </a:r>
            <a:r>
              <a:rPr lang="de-DE" sz="1400" b="0" i="0" u="none" strike="noStrike" dirty="0" err="1">
                <a:effectLst/>
                <a:latin typeface="-apple-system"/>
              </a:rPr>
              <a:t>Programming</a:t>
            </a:r>
            <a:r>
              <a:rPr lang="de-DE" sz="1400" b="0" i="0" u="none" strike="noStrike" dirty="0">
                <a:effectLst/>
                <a:latin typeface="-apple-system"/>
              </a:rPr>
              <a:t> Model erlaubt es temporär, den Zustand des Transaktionspuffers mit inkonsistenten Anwendungsdaten persistent auf der Datenbank abzulegen. Somit besteht die Möglichkeit, die Interaktionsphase auf mehrere eigenständige </a:t>
            </a:r>
            <a:r>
              <a:rPr lang="de-DE" sz="1400" b="0" i="0" u="none" strike="noStrike" dirty="0" err="1">
                <a:effectLst/>
                <a:latin typeface="-apple-system"/>
              </a:rPr>
              <a:t>Requests</a:t>
            </a:r>
            <a:r>
              <a:rPr lang="de-DE" sz="1400" dirty="0">
                <a:latin typeface="-apple-system"/>
              </a:rPr>
              <a:t> </a:t>
            </a:r>
            <a:r>
              <a:rPr lang="de-DE" sz="1400" b="0" i="0" u="none" strike="noStrike" dirty="0">
                <a:effectLst/>
                <a:latin typeface="-apple-system"/>
              </a:rPr>
              <a:t>bzw. Benutzersitzungen zu verteilen, ohne die REST-Prinzipien der zustandslosen Kommunikation zu verletzen.</a:t>
            </a:r>
          </a:p>
        </p:txBody>
      </p:sp>
    </p:spTree>
    <p:extLst>
      <p:ext uri="{BB962C8B-B14F-4D97-AF65-F5344CB8AC3E}">
        <p14:creationId xmlns:p14="http://schemas.microsoft.com/office/powerpoint/2010/main" val="176550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F809A9B2-E7A6-7D53-6D4B-85063794178D}"/>
              </a:ext>
            </a:extLst>
          </p:cNvPr>
          <p:cNvSpPr>
            <a:spLocks noGrp="1"/>
          </p:cNvSpPr>
          <p:nvPr>
            <p:ph type="title"/>
          </p:nvPr>
        </p:nvSpPr>
        <p:spPr>
          <a:xfrm>
            <a:off x="841246" y="673770"/>
            <a:ext cx="3644489" cy="2414488"/>
          </a:xfrm>
        </p:spPr>
        <p:txBody>
          <a:bodyPr anchor="t">
            <a:normAutofit/>
          </a:bodyPr>
          <a:lstStyle/>
          <a:p>
            <a:r>
              <a:rPr lang="de-DE" sz="2600" dirty="0">
                <a:solidFill>
                  <a:srgbClr val="FFFFFF"/>
                </a:solidFill>
              </a:rPr>
              <a:t>Implementierungstypen</a:t>
            </a:r>
          </a:p>
        </p:txBody>
      </p:sp>
      <p:pic>
        <p:nvPicPr>
          <p:cNvPr id="5" name="Inhaltsplatzhalter 4">
            <a:extLst>
              <a:ext uri="{FF2B5EF4-FFF2-40B4-BE49-F238E27FC236}">
                <a16:creationId xmlns:a16="http://schemas.microsoft.com/office/drawing/2014/main" id="{F2CB9706-4864-030B-D820-409A48AF0D3C}"/>
              </a:ext>
            </a:extLst>
          </p:cNvPr>
          <p:cNvPicPr>
            <a:picLocks noGrp="1" noChangeAspect="1"/>
          </p:cNvPicPr>
          <p:nvPr>
            <p:ph idx="1"/>
          </p:nvPr>
        </p:nvPicPr>
        <p:blipFill>
          <a:blip r:embed="rId2"/>
          <a:stretch>
            <a:fillRect/>
          </a:stretch>
        </p:blipFill>
        <p:spPr>
          <a:xfrm>
            <a:off x="4686062" y="3088259"/>
            <a:ext cx="7163062" cy="3268810"/>
          </a:xfrm>
        </p:spPr>
      </p:pic>
    </p:spTree>
    <p:extLst>
      <p:ext uri="{BB962C8B-B14F-4D97-AF65-F5344CB8AC3E}">
        <p14:creationId xmlns:p14="http://schemas.microsoft.com/office/powerpoint/2010/main" val="36120618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3442</Words>
  <Application>Microsoft Office PowerPoint</Application>
  <PresentationFormat>Breitbild</PresentationFormat>
  <Paragraphs>237</Paragraphs>
  <Slides>29</Slides>
  <Notes>12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29</vt:i4>
      </vt:variant>
    </vt:vector>
  </HeadingPairs>
  <TitlesOfParts>
    <vt:vector size="37" baseType="lpstr">
      <vt:lpstr>-apple-system</vt:lpstr>
      <vt:lpstr>Aptos</vt:lpstr>
      <vt:lpstr>Aptos Display</vt:lpstr>
      <vt:lpstr>Arial</vt:lpstr>
      <vt:lpstr>Calibri</vt:lpstr>
      <vt:lpstr>Consolas</vt:lpstr>
      <vt:lpstr>Segoe WPC</vt:lpstr>
      <vt:lpstr>Office</vt:lpstr>
      <vt:lpstr>ABAP RESTful Application Programming Model</vt:lpstr>
      <vt:lpstr>Einführung</vt:lpstr>
      <vt:lpstr>Aufgaben eines Programmiermodels</vt:lpstr>
      <vt:lpstr>REST-Architekturprinzipien </vt:lpstr>
      <vt:lpstr>Technologische Innovationen mit SAP S/4HANA</vt:lpstr>
      <vt:lpstr>Evolution of ABAP-based programming models</vt:lpstr>
      <vt:lpstr>Einführung</vt:lpstr>
      <vt:lpstr>RAP Transaktionsmodel</vt:lpstr>
      <vt:lpstr>Implementierungstypen</vt:lpstr>
      <vt:lpstr>Implementierungstypen</vt:lpstr>
      <vt:lpstr>Implementierungstypen</vt:lpstr>
      <vt:lpstr>Entity Manipulation Language</vt:lpstr>
      <vt:lpstr>Einführung</vt:lpstr>
      <vt:lpstr>SAP Clean Core Model</vt:lpstr>
      <vt:lpstr>SAP Clean Core Model</vt:lpstr>
      <vt:lpstr>Tier 1 - Anwendungsfälle</vt:lpstr>
      <vt:lpstr>Tier 2 - Anwendungsfälle</vt:lpstr>
      <vt:lpstr>Tier 3 - Anwendungsfälle</vt:lpstr>
      <vt:lpstr>Three Tier Model</vt:lpstr>
      <vt:lpstr>Hands On</vt:lpstr>
      <vt:lpstr>Einführung</vt:lpstr>
      <vt:lpstr>RAP Implementierungs-Workflow</vt:lpstr>
      <vt:lpstr>Quiz</vt:lpstr>
      <vt:lpstr>Übung 1</vt:lpstr>
      <vt:lpstr>Übung 2</vt:lpstr>
      <vt:lpstr>Übung 3</vt:lpstr>
      <vt:lpstr>Übung 4</vt:lpstr>
      <vt:lpstr>Übung 5</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107</cp:revision>
  <dcterms:created xsi:type="dcterms:W3CDTF">2024-05-22T07:20:18Z</dcterms:created>
  <dcterms:modified xsi:type="dcterms:W3CDTF">2024-07-02T22:30:55Z</dcterms:modified>
</cp:coreProperties>
</file>