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2" r:id="rId2"/>
    <p:sldId id="256" r:id="rId3"/>
    <p:sldId id="378" r:id="rId4"/>
    <p:sldId id="372" r:id="rId5"/>
    <p:sldId id="390" r:id="rId6"/>
    <p:sldId id="388" r:id="rId7"/>
    <p:sldId id="258" r:id="rId8"/>
    <p:sldId id="257" r:id="rId9"/>
    <p:sldId id="259" r:id="rId10"/>
    <p:sldId id="387" r:id="rId11"/>
    <p:sldId id="261" r:id="rId12"/>
    <p:sldId id="260" r:id="rId13"/>
    <p:sldId id="262" r:id="rId14"/>
    <p:sldId id="263" r:id="rId15"/>
    <p:sldId id="268" r:id="rId16"/>
    <p:sldId id="384" r:id="rId17"/>
    <p:sldId id="264" r:id="rId18"/>
    <p:sldId id="385" r:id="rId19"/>
    <p:sldId id="386" r:id="rId20"/>
    <p:sldId id="265" r:id="rId21"/>
    <p:sldId id="389" r:id="rId22"/>
    <p:sldId id="383" r:id="rId23"/>
    <p:sldId id="266" r:id="rId24"/>
    <p:sldId id="267" r:id="rId25"/>
    <p:sldId id="380" r:id="rId26"/>
    <p:sldId id="269" r:id="rId27"/>
    <p:sldId id="382" r:id="rId28"/>
    <p:sldId id="381" r:id="rId29"/>
    <p:sldId id="379" r:id="rId30"/>
    <p:sldId id="270" r:id="rId31"/>
    <p:sldId id="271" r:id="rId32"/>
    <p:sldId id="272" r:id="rId33"/>
    <p:sldId id="273" r:id="rId34"/>
    <p:sldId id="274" r:id="rId35"/>
    <p:sldId id="275" r:id="rId36"/>
    <p:sldId id="276" r:id="rId37"/>
    <p:sldId id="277" r:id="rId38"/>
    <p:sldId id="278" r:id="rId39"/>
    <p:sldId id="279" r:id="rId40"/>
    <p:sldId id="283" r:id="rId41"/>
    <p:sldId id="284" r:id="rId42"/>
    <p:sldId id="285" r:id="rId43"/>
    <p:sldId id="286" r:id="rId44"/>
    <p:sldId id="338"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02FF2-5335-E34D-8620-4A78383663FA}" v="1" dt="2024-06-12T05:15:59.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88651" autoAdjust="0"/>
  </p:normalViewPr>
  <p:slideViewPr>
    <p:cSldViewPr snapToGrid="0">
      <p:cViewPr varScale="1">
        <p:scale>
          <a:sx n="111" d="100"/>
          <a:sy n="111" d="100"/>
        </p:scale>
        <p:origin x="588" y="102"/>
      </p:cViewPr>
      <p:guideLst/>
    </p:cSldViewPr>
  </p:slideViewPr>
  <p:notesTextViewPr>
    <p:cViewPr>
      <p:scale>
        <a:sx n="1" d="1"/>
        <a:sy n="1" d="1"/>
      </p:scale>
      <p:origin x="0" y="-55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5F1A-8077-FB45-BAAA-13718BCEA89B}" type="datetimeFigureOut">
              <a:rPr lang="de-DE" smtClean="0"/>
              <a:t>03.07.2024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0A06C-E0E5-864E-BA5F-19FEDC59C6C5}" type="slidenum">
              <a:rPr lang="de-DE" smtClean="0"/>
              <a:t>‹Nr.›</a:t>
            </a:fld>
            <a:endParaRPr lang="de-DE"/>
          </a:p>
        </p:txBody>
      </p:sp>
    </p:spTree>
    <p:extLst>
      <p:ext uri="{BB962C8B-B14F-4D97-AF65-F5344CB8AC3E}">
        <p14:creationId xmlns:p14="http://schemas.microsoft.com/office/powerpoint/2010/main" val="257693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a:t>
            </a:fld>
            <a:endParaRPr lang="de-DE"/>
          </a:p>
        </p:txBody>
      </p:sp>
    </p:spTree>
    <p:extLst>
      <p:ext uri="{BB962C8B-B14F-4D97-AF65-F5344CB8AC3E}">
        <p14:creationId xmlns:p14="http://schemas.microsoft.com/office/powerpoint/2010/main" val="330160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 kann theoretisch auch noch ein Mapping für die Felder aus der CDS auf die Felder der Tabelle hinzufügen.</a:t>
            </a:r>
          </a:p>
        </p:txBody>
      </p:sp>
      <p:sp>
        <p:nvSpPr>
          <p:cNvPr id="4" name="Foliennummernplatzhalter 3"/>
          <p:cNvSpPr>
            <a:spLocks noGrp="1"/>
          </p:cNvSpPr>
          <p:nvPr>
            <p:ph type="sldNum" sz="quarter" idx="5"/>
          </p:nvPr>
        </p:nvSpPr>
        <p:spPr/>
        <p:txBody>
          <a:bodyPr/>
          <a:lstStyle/>
          <a:p>
            <a:fld id="{3720A06C-E0E5-864E-BA5F-19FEDC59C6C5}" type="slidenum">
              <a:rPr lang="de-DE" smtClean="0"/>
              <a:t>20</a:t>
            </a:fld>
            <a:endParaRPr lang="de-DE"/>
          </a:p>
        </p:txBody>
      </p:sp>
    </p:spTree>
    <p:extLst>
      <p:ext uri="{BB962C8B-B14F-4D97-AF65-F5344CB8AC3E}">
        <p14:creationId xmlns:p14="http://schemas.microsoft.com/office/powerpoint/2010/main" val="411015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TN müssen vorher verstehen, dass ZI_SFLIGHT BEHAVIOUR UND SBOOK in EINE </a:t>
            </a:r>
            <a:r>
              <a:rPr lang="de-DE" dirty="0" err="1"/>
              <a:t>Beh.Def</a:t>
            </a:r>
            <a:r>
              <a:rPr lang="de-DE" dirty="0"/>
              <a:t>. gepackt werden.</a:t>
            </a:r>
          </a:p>
          <a:p>
            <a:endParaRPr lang="de-DE" dirty="0"/>
          </a:p>
          <a:p>
            <a:r>
              <a:rPr lang="de-DE" dirty="0"/>
              <a:t>Rechte Maustastenklick auf die </a:t>
            </a:r>
            <a:r>
              <a:rPr lang="de-DE" dirty="0" err="1"/>
              <a:t>Consumption</a:t>
            </a:r>
            <a:r>
              <a:rPr lang="de-DE" dirty="0"/>
              <a:t> Root CDS </a:t>
            </a:r>
            <a:r>
              <a:rPr lang="de-DE" dirty="0" err="1"/>
              <a:t>Projection</a:t>
            </a:r>
            <a:r>
              <a:rPr lang="de-DE" dirty="0"/>
              <a:t> View.</a:t>
            </a:r>
          </a:p>
          <a:p>
            <a:endParaRPr lang="de-DE" dirty="0"/>
          </a:p>
          <a:p>
            <a:r>
              <a:rPr lang="de-DE" dirty="0"/>
              <a:t>Use </a:t>
            </a:r>
            <a:r>
              <a:rPr lang="de-DE" dirty="0" err="1"/>
              <a:t>Etag</a:t>
            </a:r>
            <a:r>
              <a:rPr lang="de-DE" dirty="0"/>
              <a:t> hinzufügen für Flight und für BOOK</a:t>
            </a:r>
          </a:p>
        </p:txBody>
      </p:sp>
      <p:sp>
        <p:nvSpPr>
          <p:cNvPr id="4" name="Foliennummernplatzhalter 3"/>
          <p:cNvSpPr>
            <a:spLocks noGrp="1"/>
          </p:cNvSpPr>
          <p:nvPr>
            <p:ph type="sldNum" sz="quarter" idx="5"/>
          </p:nvPr>
        </p:nvSpPr>
        <p:spPr/>
        <p:txBody>
          <a:bodyPr/>
          <a:lstStyle/>
          <a:p>
            <a:fld id="{3720A06C-E0E5-864E-BA5F-19FEDC59C6C5}" type="slidenum">
              <a:rPr lang="de-DE" smtClean="0"/>
              <a:t>22</a:t>
            </a:fld>
            <a:endParaRPr lang="de-DE"/>
          </a:p>
        </p:txBody>
      </p:sp>
    </p:spTree>
    <p:extLst>
      <p:ext uri="{BB962C8B-B14F-4D97-AF65-F5344CB8AC3E}">
        <p14:creationId xmlns:p14="http://schemas.microsoft.com/office/powerpoint/2010/main" val="2461741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Bevor </a:t>
            </a:r>
            <a:r>
              <a:rPr lang="de-DE" dirty="0" err="1"/>
              <a:t>Projecton</a:t>
            </a:r>
            <a:r>
              <a:rPr lang="de-DE" dirty="0"/>
              <a:t> angelegt werden kann, müssen erst </a:t>
            </a:r>
            <a:r>
              <a:rPr lang="de-DE" dirty="0" err="1"/>
              <a:t>Consumption</a:t>
            </a:r>
            <a:r>
              <a:rPr lang="de-DE" dirty="0"/>
              <a:t> Views für ZI_SFLIGHT und ZI_SBOOK angelegt werden</a:t>
            </a:r>
          </a:p>
          <a:p>
            <a:r>
              <a:rPr lang="de-DE" dirty="0"/>
              <a:t>Dann mit </a:t>
            </a:r>
            <a:r>
              <a:rPr lang="de-DE" dirty="0" err="1"/>
              <a:t>Rechtsclick</a:t>
            </a:r>
            <a:r>
              <a:rPr lang="de-DE" dirty="0"/>
              <a:t> auf ZC_SFLIGHT und ZC_SBOOK „</a:t>
            </a:r>
            <a:r>
              <a:rPr lang="de-DE" dirty="0" err="1"/>
              <a:t>Behaviour</a:t>
            </a:r>
            <a:r>
              <a:rPr lang="de-DE" dirty="0"/>
              <a:t> Definition“ und dann Implementation: </a:t>
            </a:r>
            <a:r>
              <a:rPr lang="de-DE" dirty="0" err="1"/>
              <a:t>Projection</a:t>
            </a:r>
            <a:r>
              <a:rPr lang="de-DE" dirty="0"/>
              <a:t> und dann anlegen</a:t>
            </a:r>
          </a:p>
        </p:txBody>
      </p:sp>
      <p:sp>
        <p:nvSpPr>
          <p:cNvPr id="4" name="Foliennummernplatzhalter 3"/>
          <p:cNvSpPr>
            <a:spLocks noGrp="1"/>
          </p:cNvSpPr>
          <p:nvPr>
            <p:ph type="sldNum" sz="quarter" idx="5"/>
          </p:nvPr>
        </p:nvSpPr>
        <p:spPr/>
        <p:txBody>
          <a:bodyPr/>
          <a:lstStyle/>
          <a:p>
            <a:fld id="{3720A06C-E0E5-864E-BA5F-19FEDC59C6C5}" type="slidenum">
              <a:rPr lang="de-DE" smtClean="0"/>
              <a:t>23</a:t>
            </a:fld>
            <a:endParaRPr lang="de-DE"/>
          </a:p>
        </p:txBody>
      </p:sp>
    </p:spTree>
    <p:extLst>
      <p:ext uri="{BB962C8B-B14F-4D97-AF65-F5344CB8AC3E}">
        <p14:creationId xmlns:p14="http://schemas.microsoft.com/office/powerpoint/2010/main" val="424892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Vorschau der Fiori App aus dem </a:t>
            </a:r>
            <a:r>
              <a:rPr lang="de-DE" dirty="0" err="1"/>
              <a:t>Odata</a:t>
            </a:r>
            <a:r>
              <a:rPr lang="de-DE" dirty="0"/>
              <a:t> Service heraus sind jetzt schon Create/Update/Delete Buttons aktiviert</a:t>
            </a:r>
          </a:p>
        </p:txBody>
      </p:sp>
      <p:sp>
        <p:nvSpPr>
          <p:cNvPr id="4" name="Foliennummernplatzhalter 3"/>
          <p:cNvSpPr>
            <a:spLocks noGrp="1"/>
          </p:cNvSpPr>
          <p:nvPr>
            <p:ph type="sldNum" sz="quarter" idx="5"/>
          </p:nvPr>
        </p:nvSpPr>
        <p:spPr/>
        <p:txBody>
          <a:bodyPr/>
          <a:lstStyle/>
          <a:p>
            <a:fld id="{3720A06C-E0E5-864E-BA5F-19FEDC59C6C5}" type="slidenum">
              <a:rPr lang="de-DE" smtClean="0"/>
              <a:t>24</a:t>
            </a:fld>
            <a:endParaRPr lang="de-DE"/>
          </a:p>
        </p:txBody>
      </p:sp>
    </p:spTree>
    <p:extLst>
      <p:ext uri="{BB962C8B-B14F-4D97-AF65-F5344CB8AC3E}">
        <p14:creationId xmlns:p14="http://schemas.microsoft.com/office/powerpoint/2010/main" val="3521473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25</a:t>
            </a:fld>
            <a:endParaRPr lang="de-DE"/>
          </a:p>
        </p:txBody>
      </p:sp>
    </p:spTree>
    <p:extLst>
      <p:ext uri="{BB962C8B-B14F-4D97-AF65-F5344CB8AC3E}">
        <p14:creationId xmlns:p14="http://schemas.microsoft.com/office/powerpoint/2010/main" val="3756485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Interface View rechte Maustaste Service </a:t>
            </a:r>
            <a:r>
              <a:rPr lang="de-DE" dirty="0" err="1"/>
              <a:t>Def</a:t>
            </a:r>
            <a:r>
              <a:rPr lang="de-DE" dirty="0"/>
              <a:t>.: Name ZUI_SFLIGHT. Dann alle Interface Views </a:t>
            </a:r>
            <a:r>
              <a:rPr lang="de-DE" dirty="0" err="1"/>
              <a:t>exposen</a:t>
            </a:r>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26</a:t>
            </a:fld>
            <a:endParaRPr lang="de-DE"/>
          </a:p>
        </p:txBody>
      </p:sp>
    </p:spTree>
    <p:extLst>
      <p:ext uri="{BB962C8B-B14F-4D97-AF65-F5344CB8AC3E}">
        <p14:creationId xmlns:p14="http://schemas.microsoft.com/office/powerpoint/2010/main" val="1763233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27</a:t>
            </a:fld>
            <a:endParaRPr lang="de-DE"/>
          </a:p>
        </p:txBody>
      </p:sp>
    </p:spTree>
    <p:extLst>
      <p:ext uri="{BB962C8B-B14F-4D97-AF65-F5344CB8AC3E}">
        <p14:creationId xmlns:p14="http://schemas.microsoft.com/office/powerpoint/2010/main" val="316552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Rechte Maustaste auf Service Definition-&gt; Service Binding</a:t>
            </a:r>
          </a:p>
          <a:p>
            <a:r>
              <a:rPr lang="de-DE" dirty="0"/>
              <a:t>Binding Type </a:t>
            </a:r>
            <a:r>
              <a:rPr lang="de-DE" dirty="0" err="1"/>
              <a:t>Odata</a:t>
            </a:r>
            <a:r>
              <a:rPr lang="de-DE"/>
              <a:t> V4 UI</a:t>
            </a:r>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28</a:t>
            </a:fld>
            <a:endParaRPr lang="de-DE"/>
          </a:p>
        </p:txBody>
      </p:sp>
    </p:spTree>
    <p:extLst>
      <p:ext uri="{BB962C8B-B14F-4D97-AF65-F5344CB8AC3E}">
        <p14:creationId xmlns:p14="http://schemas.microsoft.com/office/powerpoint/2010/main" val="1829767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29</a:t>
            </a:fld>
            <a:endParaRPr lang="de-DE"/>
          </a:p>
        </p:txBody>
      </p:sp>
    </p:spTree>
    <p:extLst>
      <p:ext uri="{BB962C8B-B14F-4D97-AF65-F5344CB8AC3E}">
        <p14:creationId xmlns:p14="http://schemas.microsoft.com/office/powerpoint/2010/main" val="303229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ZI_SFLIGHT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32</a:t>
            </a:fld>
            <a:endParaRPr lang="de-DE"/>
          </a:p>
        </p:txBody>
      </p:sp>
    </p:spTree>
    <p:extLst>
      <p:ext uri="{BB962C8B-B14F-4D97-AF65-F5344CB8AC3E}">
        <p14:creationId xmlns:p14="http://schemas.microsoft.com/office/powerpoint/2010/main" val="337685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398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1" i="0" dirty="0" err="1">
                <a:solidFill>
                  <a:srgbClr val="CCCCCC"/>
                </a:solidFill>
                <a:effectLst/>
                <a:highlight>
                  <a:srgbClr val="181818"/>
                </a:highlight>
                <a:latin typeface="Segoe WPC"/>
              </a:rPr>
              <a:t>action</a:t>
            </a:r>
            <a:r>
              <a:rPr lang="de-DE" b="0" i="0" dirty="0">
                <a:solidFill>
                  <a:srgbClr val="CCCCCC"/>
                </a:solidFill>
                <a:effectLst/>
                <a:highlight>
                  <a:srgbClr val="181818"/>
                </a:highlight>
                <a:latin typeface="Segoe WPC"/>
              </a:rPr>
              <a:t>: Dieses Schlüsselwort definiert eine Aktion, die auf dem Geschäftsobjekt ausgeführt werden kann. Aktionen sind Operationen, die von einem Benutzer oder einem Prozess ausgelöst werden können, um eine bestimmte Geschäftslogik auszuführen.</a:t>
            </a:r>
          </a:p>
          <a:p>
            <a:pPr algn="l">
              <a:buFont typeface="Arial" panose="020B0604020202020204" pitchFamily="34" charset="0"/>
              <a:buChar char="•"/>
            </a:pPr>
            <a:r>
              <a:rPr lang="de-DE" b="1" i="0" dirty="0">
                <a:solidFill>
                  <a:srgbClr val="CCCCCC"/>
                </a:solidFill>
                <a:effectLst/>
                <a:highlight>
                  <a:srgbClr val="181818"/>
                </a:highlight>
                <a:latin typeface="Segoe WPC"/>
              </a:rPr>
              <a:t>(</a:t>
            </a:r>
            <a:r>
              <a:rPr lang="de-DE" b="1" i="0" dirty="0" err="1">
                <a:solidFill>
                  <a:srgbClr val="CCCCCC"/>
                </a:solidFill>
                <a:effectLst/>
                <a:highlight>
                  <a:srgbClr val="181818"/>
                </a:highlight>
                <a:latin typeface="Segoe WPC"/>
              </a:rPr>
              <a:t>features</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instance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Teil </a:t>
            </a:r>
            <a:r>
              <a:rPr lang="de-DE" b="0" i="0" dirty="0" err="1">
                <a:solidFill>
                  <a:srgbClr val="CCCCCC"/>
                </a:solidFill>
                <a:effectLst/>
                <a:highlight>
                  <a:srgbClr val="181818"/>
                </a:highlight>
                <a:latin typeface="Segoe WPC"/>
              </a:rPr>
              <a:t>features</a:t>
            </a:r>
            <a:r>
              <a:rPr lang="de-DE" b="0" i="0" dirty="0">
                <a:solidFill>
                  <a:srgbClr val="CCCCCC"/>
                </a:solidFill>
                <a:effectLst/>
                <a:highlight>
                  <a:srgbClr val="181818"/>
                </a:highlight>
                <a:latin typeface="Segoe WPC"/>
              </a:rPr>
              <a:t> : </a:t>
            </a:r>
            <a:r>
              <a:rPr lang="de-DE" b="0" i="0" dirty="0" err="1">
                <a:solidFill>
                  <a:srgbClr val="CCCCCC"/>
                </a:solidFill>
                <a:effectLst/>
                <a:highlight>
                  <a:srgbClr val="181818"/>
                </a:highlight>
                <a:latin typeface="Segoe WPC"/>
              </a:rPr>
              <a:t>instance</a:t>
            </a:r>
            <a:r>
              <a:rPr lang="de-DE" b="0" i="0" dirty="0">
                <a:solidFill>
                  <a:srgbClr val="CCCCCC"/>
                </a:solidFill>
                <a:effectLst/>
                <a:highlight>
                  <a:srgbClr val="181818"/>
                </a:highlight>
                <a:latin typeface="Segoe WPC"/>
              </a:rPr>
              <a:t> spezifiziert, dass die Aktion auf </a:t>
            </a:r>
            <a:r>
              <a:rPr lang="de-DE" b="0" i="0" dirty="0" err="1">
                <a:solidFill>
                  <a:srgbClr val="CCCCCC"/>
                </a:solidFill>
                <a:effectLst/>
                <a:highlight>
                  <a:srgbClr val="181818"/>
                </a:highlight>
                <a:latin typeface="Segoe WPC"/>
              </a:rPr>
              <a:t>Instanzebene</a:t>
            </a:r>
            <a:r>
              <a:rPr lang="de-DE" b="0" i="0" dirty="0">
                <a:solidFill>
                  <a:srgbClr val="CCCCCC"/>
                </a:solidFill>
                <a:effectLst/>
                <a:highlight>
                  <a:srgbClr val="181818"/>
                </a:highlight>
                <a:latin typeface="Segoe WPC"/>
              </a:rPr>
              <a:t> ausgeführt wird. Das bedeutet, dass die Aktion für einzelne Instanzen (oder Datensätze) des Geschäftsobjekts und nicht auf globaler Ebene (z.B. für alle Datensätze gleichzeitig) ausgeführt wird. Die </a:t>
            </a:r>
            <a:r>
              <a:rPr lang="de-DE" b="0" i="0" dirty="0" err="1">
                <a:solidFill>
                  <a:srgbClr val="CCCCCC"/>
                </a:solidFill>
                <a:effectLst/>
                <a:highlight>
                  <a:srgbClr val="181818"/>
                </a:highlight>
                <a:latin typeface="Segoe WPC"/>
              </a:rPr>
              <a:t>instance</a:t>
            </a:r>
            <a:r>
              <a:rPr lang="de-DE" b="0" i="0" dirty="0">
                <a:solidFill>
                  <a:srgbClr val="CCCCCC"/>
                </a:solidFill>
                <a:effectLst/>
                <a:highlight>
                  <a:srgbClr val="181818"/>
                </a:highlight>
                <a:latin typeface="Segoe WPC"/>
              </a:rPr>
              <a:t>-Eigenschaft ermöglicht es, dass die Aktion für jede Instanz des Geschäftsobjekts individuell aufgerufen werden kann.</a:t>
            </a:r>
          </a:p>
          <a:p>
            <a:pPr algn="l">
              <a:buFont typeface="Arial" panose="020B0604020202020204" pitchFamily="34" charset="0"/>
              <a:buChar char="•"/>
            </a:pPr>
            <a:r>
              <a:rPr lang="de-DE" b="1" i="0" dirty="0" err="1">
                <a:solidFill>
                  <a:srgbClr val="CCCCCC"/>
                </a:solidFill>
                <a:effectLst/>
                <a:highlight>
                  <a:srgbClr val="181818"/>
                </a:highlight>
                <a:latin typeface="Segoe WPC"/>
              </a:rPr>
              <a:t>upgrade_class</a:t>
            </a:r>
            <a:r>
              <a:rPr lang="de-DE" b="0" i="0" dirty="0">
                <a:solidFill>
                  <a:srgbClr val="CCCCCC"/>
                </a:solidFill>
                <a:effectLst/>
                <a:highlight>
                  <a:srgbClr val="181818"/>
                </a:highlight>
                <a:latin typeface="Segoe WPC"/>
              </a:rPr>
              <a:t>: Dies scheint der Name der Aktion zu sein. Der Name einer Aktion sollte die durchzuführende Operation widerspiegeln. In diesem Fall könnte </a:t>
            </a:r>
            <a:r>
              <a:rPr lang="de-DE" b="0" i="0" dirty="0" err="1">
                <a:solidFill>
                  <a:srgbClr val="CCCCCC"/>
                </a:solidFill>
                <a:effectLst/>
                <a:highlight>
                  <a:srgbClr val="181818"/>
                </a:highlight>
                <a:latin typeface="Segoe WPC"/>
              </a:rPr>
              <a:t>upgrade_class</a:t>
            </a:r>
            <a:r>
              <a:rPr lang="de-DE" b="0" i="0" dirty="0">
                <a:solidFill>
                  <a:srgbClr val="CCCCCC"/>
                </a:solidFill>
                <a:effectLst/>
                <a:highlight>
                  <a:srgbClr val="181818"/>
                </a:highlight>
                <a:latin typeface="Segoe WPC"/>
              </a:rPr>
              <a:t> darauf hindeuten, dass die Aktion dazu dient, eine Klassifizierung oder einen Status eines Geschäftsobjekts zu aktualisieren oder "upzugraden". Es ist wichtig zu beachten, dass der genaue Zweck und die Logik der Aktion in der Implementierung der Aktion im ABAP-Code definiert werden.</a:t>
            </a:r>
          </a:p>
          <a:p>
            <a:pPr algn="l">
              <a:buFont typeface="Arial" panose="020B0604020202020204" pitchFamily="34" charset="0"/>
              <a:buChar char="•"/>
            </a:pPr>
            <a:r>
              <a:rPr lang="de-DE" b="1" i="0" dirty="0" err="1">
                <a:solidFill>
                  <a:srgbClr val="CCCCCC"/>
                </a:solidFill>
                <a:effectLst/>
                <a:highlight>
                  <a:srgbClr val="181818"/>
                </a:highlight>
                <a:latin typeface="Segoe WPC"/>
              </a:rPr>
              <a:t>result</a:t>
            </a:r>
            <a:r>
              <a:rPr lang="de-DE" b="1" i="0" dirty="0">
                <a:solidFill>
                  <a:srgbClr val="CCCCCC"/>
                </a:solidFill>
                <a:effectLst/>
                <a:highlight>
                  <a:srgbClr val="181818"/>
                </a:highlight>
                <a:latin typeface="Segoe WPC"/>
              </a:rPr>
              <a:t> [1] $</a:t>
            </a:r>
            <a:r>
              <a:rPr lang="de-DE" b="1" i="0" dirty="0" err="1">
                <a:solidFill>
                  <a:srgbClr val="CCCCCC"/>
                </a:solidFill>
                <a:effectLst/>
                <a:highlight>
                  <a:srgbClr val="181818"/>
                </a:highlight>
                <a:latin typeface="Segoe WPC"/>
              </a:rPr>
              <a:t>self</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Dieser Teil der Anweisung definiert den Rückgabetyp und das Rückgabeformat der Aktion. </a:t>
            </a:r>
            <a:r>
              <a:rPr lang="de-DE" b="0" i="0" dirty="0" err="1">
                <a:solidFill>
                  <a:srgbClr val="CCCCCC"/>
                </a:solidFill>
                <a:effectLst/>
                <a:highlight>
                  <a:srgbClr val="181818"/>
                </a:highlight>
                <a:latin typeface="Segoe WPC"/>
              </a:rPr>
              <a:t>result</a:t>
            </a:r>
            <a:r>
              <a:rPr lang="de-DE" b="0" i="0" dirty="0">
                <a:solidFill>
                  <a:srgbClr val="CCCCCC"/>
                </a:solidFill>
                <a:effectLst/>
                <a:highlight>
                  <a:srgbClr val="181818"/>
                </a:highlight>
                <a:latin typeface="Segoe WPC"/>
              </a:rPr>
              <a:t> [1] bedeutet, dass die Aktion genau ein Ergebnis zurückgibt. $</a:t>
            </a:r>
            <a:r>
              <a:rPr lang="de-DE" b="0" i="0" dirty="0" err="1">
                <a:solidFill>
                  <a:srgbClr val="CCCCCC"/>
                </a:solidFill>
                <a:effectLst/>
                <a:highlight>
                  <a:srgbClr val="181818"/>
                </a:highlight>
                <a:latin typeface="Segoe WPC"/>
              </a:rPr>
              <a:t>self</a:t>
            </a:r>
            <a:r>
              <a:rPr lang="de-DE" b="0" i="0" dirty="0">
                <a:solidFill>
                  <a:srgbClr val="CCCCCC"/>
                </a:solidFill>
                <a:effectLst/>
                <a:highlight>
                  <a:srgbClr val="181818"/>
                </a:highlight>
                <a:latin typeface="Segoe WPC"/>
              </a:rPr>
              <a:t> ist eine Referenz auf die aktuelle Instanz des Geschäftsobjekts, auf der die Aktion ausgeführt wurde. Das bedeutet, dass nach Ausführung der Aktion eine aktualisierte Instanz des Geschäftsobjekts zurückgegeben wird. Dies ist besonders nützlich, um die Änderungen, die durch die Aktion vorgenommen wurden, direkt zu reflektieren.</a:t>
            </a:r>
          </a:p>
          <a:p>
            <a:pPr algn="l"/>
            <a:r>
              <a:rPr lang="de-DE" b="1" i="0">
                <a:solidFill>
                  <a:srgbClr val="CCCCCC"/>
                </a:solidFill>
                <a:effectLst/>
                <a:highlight>
                  <a:srgbClr val="181818"/>
                </a:highlight>
                <a:latin typeface="Segoe WPC"/>
              </a:rPr>
              <a:t>Zusammenfassung</a:t>
            </a:r>
          </a:p>
          <a:p>
            <a:pPr algn="l">
              <a:buFont typeface="+mj-lt"/>
              <a:buAutoNum type="arabicPeriod"/>
            </a:pPr>
            <a:endParaRPr lang="de-DE" b="1" i="0" dirty="0">
              <a:solidFill>
                <a:srgbClr val="CCCCCC"/>
              </a:solidFill>
              <a:effectLst/>
              <a:highlight>
                <a:srgbClr val="181818"/>
              </a:highlight>
              <a:latin typeface="Segoe WPC"/>
            </a:endParaRPr>
          </a:p>
          <a:p>
            <a:pPr algn="l">
              <a:buFont typeface="+mj-lt"/>
              <a:buAutoNum type="arabicPeriod"/>
            </a:pPr>
            <a:endParaRPr lang="de-DE" b="1" i="0" dirty="0">
              <a:solidFill>
                <a:srgbClr val="CCCCCC"/>
              </a:solidFill>
              <a:effectLst/>
              <a:highlight>
                <a:srgbClr val="181818"/>
              </a:highlight>
              <a:latin typeface="Segoe WPC"/>
            </a:endParaRPr>
          </a:p>
          <a:p>
            <a:pPr algn="l">
              <a:buFont typeface="+mj-lt"/>
              <a:buAutoNum type="arabicPeriod"/>
            </a:pPr>
            <a:endParaRPr lang="de-DE" b="1" i="0" dirty="0">
              <a:solidFill>
                <a:srgbClr val="CCCCCC"/>
              </a:solidFill>
              <a:effectLst/>
              <a:highlight>
                <a:srgbClr val="181818"/>
              </a:highlight>
              <a:latin typeface="Segoe WPC"/>
            </a:endParaRPr>
          </a:p>
          <a:p>
            <a:pPr algn="l">
              <a:buFont typeface="+mj-lt"/>
              <a:buAutoNum type="arabicPeriod"/>
            </a:pPr>
            <a:r>
              <a:rPr lang="de-DE" b="1" i="0" dirty="0">
                <a:solidFill>
                  <a:srgbClr val="CCCCCC"/>
                </a:solidFill>
                <a:effectLst/>
                <a:highlight>
                  <a:srgbClr val="181818"/>
                </a:highlight>
                <a:latin typeface="Segoe WPC"/>
              </a:rPr>
              <a:t>Im SAP RAP (</a:t>
            </a:r>
            <a:r>
              <a:rPr lang="de-DE" b="1" i="0" dirty="0" err="1">
                <a:solidFill>
                  <a:srgbClr val="CCCCCC"/>
                </a:solidFill>
                <a:effectLst/>
                <a:highlight>
                  <a:srgbClr val="181818"/>
                </a:highlight>
                <a:latin typeface="Segoe WPC"/>
              </a:rPr>
              <a:t>Restful</a:t>
            </a:r>
            <a:r>
              <a:rPr lang="de-DE" b="1" i="0" dirty="0">
                <a:solidFill>
                  <a:srgbClr val="CCCCCC"/>
                </a:solidFill>
                <a:effectLst/>
                <a:highlight>
                  <a:srgbClr val="181818"/>
                </a:highlight>
                <a:latin typeface="Segoe WPC"/>
              </a:rPr>
              <a:t> ABAP </a:t>
            </a:r>
            <a:r>
              <a:rPr lang="de-DE" b="1" i="0" dirty="0" err="1">
                <a:solidFill>
                  <a:srgbClr val="CCCCCC"/>
                </a:solidFill>
                <a:effectLst/>
                <a:highlight>
                  <a:srgbClr val="181818"/>
                </a:highlight>
                <a:latin typeface="Segoe WPC"/>
              </a:rPr>
              <a:t>Programming</a:t>
            </a:r>
            <a:r>
              <a:rPr lang="de-DE" b="1" i="0" dirty="0">
                <a:solidFill>
                  <a:srgbClr val="CCCCCC"/>
                </a:solidFill>
                <a:effectLst/>
                <a:highlight>
                  <a:srgbClr val="181818"/>
                </a:highlight>
                <a:latin typeface="Segoe WPC"/>
              </a:rPr>
              <a:t>) Modell sind "Actions" und "</a:t>
            </a:r>
            <a:r>
              <a:rPr lang="de-DE" b="1" i="0" dirty="0" err="1">
                <a:solidFill>
                  <a:srgbClr val="CCCCCC"/>
                </a:solidFill>
                <a:effectLst/>
                <a:highlight>
                  <a:srgbClr val="181818"/>
                </a:highlight>
                <a:latin typeface="Segoe WPC"/>
              </a:rPr>
              <a:t>Determinations</a:t>
            </a:r>
            <a:r>
              <a:rPr lang="de-DE" b="1" i="0" dirty="0">
                <a:solidFill>
                  <a:srgbClr val="CCCCCC"/>
                </a:solidFill>
                <a:effectLst/>
                <a:highlight>
                  <a:srgbClr val="181818"/>
                </a:highlight>
                <a:latin typeface="Segoe WPC"/>
              </a:rPr>
              <a:t>" zwei Arten von Verhaltensdefinitionen, die unterschiedliche Zwecke erfüllen:### </a:t>
            </a:r>
            <a:r>
              <a:rPr lang="de-DE" b="1" i="0" dirty="0" err="1">
                <a:solidFill>
                  <a:srgbClr val="CCCCCC"/>
                </a:solidFill>
                <a:effectLst/>
                <a:highlight>
                  <a:srgbClr val="181818"/>
                </a:highlight>
                <a:latin typeface="Segoe WPC"/>
              </a:rPr>
              <a:t>ActionsActions</a:t>
            </a:r>
            <a:r>
              <a:rPr lang="de-DE" b="1" i="0" dirty="0">
                <a:solidFill>
                  <a:srgbClr val="CCCCCC"/>
                </a:solidFill>
                <a:effectLst/>
                <a:highlight>
                  <a:srgbClr val="181818"/>
                </a:highlight>
                <a:latin typeface="Segoe WPC"/>
              </a:rPr>
              <a:t> sind Operationen, die explizit vom Benutzer ausgelöst werden müssen. Sie sind nicht an den Lebenszyklus eines Geschäftsobjekts gebunden und können zu jedem Zeitpunkt ausgeführt werden, um spezifische Geschäftslogik zu verarbeiten. Actions sind typischerweise für Operationen gedacht, die eine explizite Entscheidung oder Aktion des Benutzers erfordern, wie z.B. das Genehmigen eines Antrags oder das Zurücksetzen eines Status.**Beispiel für eine Action:**Angenommen, wir haben ein Geschäftsobjekt "Bestellung". Eine Action könnte sein "</a:t>
            </a:r>
            <a:r>
              <a:rPr lang="de-DE" b="1" i="0" dirty="0" err="1">
                <a:solidFill>
                  <a:srgbClr val="CCCCCC"/>
                </a:solidFill>
                <a:effectLst/>
                <a:highlight>
                  <a:srgbClr val="181818"/>
                </a:highlight>
                <a:latin typeface="Segoe WPC"/>
              </a:rPr>
              <a:t>BestellungStornieren</a:t>
            </a:r>
            <a:r>
              <a:rPr lang="de-DE" b="1" i="0" dirty="0">
                <a:solidFill>
                  <a:srgbClr val="CCCCCC"/>
                </a:solidFill>
                <a:effectLst/>
                <a:highlight>
                  <a:srgbClr val="181818"/>
                </a:highlight>
                <a:latin typeface="Segoe WPC"/>
              </a:rPr>
              <a:t>", die vom Benutzer aufgerufen wird, um eine Bestellung zu stornieren. Die Action würde die notwendige Logik enthalten, um die Bestellung zu stornieren, den Bestellstatus zu aktualisieren und alle damit verbundenen Aufgaben zu verarbeiten.### </a:t>
            </a:r>
            <a:r>
              <a:rPr lang="de-DE" b="1" i="0" dirty="0" err="1">
                <a:solidFill>
                  <a:srgbClr val="CCCCCC"/>
                </a:solidFill>
                <a:effectLst/>
                <a:highlight>
                  <a:srgbClr val="181818"/>
                </a:highlight>
                <a:latin typeface="Segoe WPC"/>
              </a:rPr>
              <a:t>DeterminationsDeterminations</a:t>
            </a:r>
            <a:r>
              <a:rPr lang="de-DE" b="1" i="0" dirty="0">
                <a:solidFill>
                  <a:srgbClr val="CCCCCC"/>
                </a:solidFill>
                <a:effectLst/>
                <a:highlight>
                  <a:srgbClr val="181818"/>
                </a:highlight>
                <a:latin typeface="Segoe WPC"/>
              </a:rPr>
              <a:t> sind automatisch ausgelöste Operationen, die aufgrund von Änderungen an den Daten eines Geschäftsobjekts ausgeführt werden. Sie sind an den Lebenszyklus des Geschäftsobjekts gebunden und werden typischerweise verwendet, um abgeleitete Werte zu berechnen oder Validierungen durchzuführen, sobald bestimmte Bedingungen erfüllt sind oder Datenänderungen stattfinden.**Beispiel für eine Determination:**Im Kontext des Geschäftsobjekts "Bestellung" könnte eine Determination "</a:t>
            </a:r>
            <a:r>
              <a:rPr lang="de-DE" b="1" i="0" dirty="0" err="1">
                <a:solidFill>
                  <a:srgbClr val="CCCCCC"/>
                </a:solidFill>
                <a:effectLst/>
                <a:highlight>
                  <a:srgbClr val="181818"/>
                </a:highlight>
                <a:latin typeface="Segoe WPC"/>
              </a:rPr>
              <a:t>GesamtpreisBerechnen</a:t>
            </a:r>
            <a:r>
              <a:rPr lang="de-DE" b="1" i="0" dirty="0">
                <a:solidFill>
                  <a:srgbClr val="CCCCCC"/>
                </a:solidFill>
                <a:effectLst/>
                <a:highlight>
                  <a:srgbClr val="181818"/>
                </a:highlight>
                <a:latin typeface="Segoe WPC"/>
              </a:rPr>
              <a:t>" sein, die automatisch den Gesamtpreis der Bestellung berechnet, sobald Artikel zur Bestellung hinzugefügt oder entfernt werden. Die Determination würde die Preise der einzelnen Artikel summieren und möglicherweise Rabatte oder Steuern berücksichtigen, um den endgültigen Gesamtpreis zu ermitteln.### Zusammenfassung- **Actions** sind benutzergesteuerte Operationen, die explizit ausgelöst werden, um eine bestimmte Geschäftslogik auszuführen. Sie sind für Fälle gedacht, in denen der Benutzer eine direkte Kontrolle über die Ausführung der Operation hat.- **</a:t>
            </a:r>
            <a:r>
              <a:rPr lang="de-DE" b="1" i="0" dirty="0" err="1">
                <a:solidFill>
                  <a:srgbClr val="CCCCCC"/>
                </a:solidFill>
                <a:effectLst/>
                <a:highlight>
                  <a:srgbClr val="181818"/>
                </a:highlight>
                <a:latin typeface="Segoe WPC"/>
              </a:rPr>
              <a:t>Determinations</a:t>
            </a:r>
            <a:r>
              <a:rPr lang="de-DE" b="1" i="0" dirty="0">
                <a:solidFill>
                  <a:srgbClr val="CCCCCC"/>
                </a:solidFill>
                <a:effectLst/>
                <a:highlight>
                  <a:srgbClr val="181818"/>
                </a:highlight>
                <a:latin typeface="Segoe WPC"/>
              </a:rPr>
              <a:t>** sind systemgesteuerte Operationen, die automatisch in Reaktion auf Datenänderungen ausgelöst werden, um Werte zu berechnen oder Validierungen durchzuführen. Sie sind eng mit dem Lebenszyklus des Geschäftsobjekts verbunden und dienen dazu, die Konsistenz und Richtigkeit der Daten zu </a:t>
            </a:r>
            <a:r>
              <a:rPr lang="de-DE" b="1" i="0" dirty="0" err="1">
                <a:solidFill>
                  <a:srgbClr val="CCCCCC"/>
                </a:solidFill>
                <a:effectLst/>
                <a:highlight>
                  <a:srgbClr val="181818"/>
                </a:highlight>
                <a:latin typeface="Segoe WPC"/>
              </a:rPr>
              <a:t>gewährleisten.Beide</a:t>
            </a:r>
            <a:r>
              <a:rPr lang="de-DE" b="1" i="0" dirty="0">
                <a:solidFill>
                  <a:srgbClr val="CCCCCC"/>
                </a:solidFill>
                <a:effectLst/>
                <a:highlight>
                  <a:srgbClr val="181818"/>
                </a:highlight>
                <a:latin typeface="Segoe WPC"/>
              </a:rPr>
              <a:t> Konzepte sind zentral für das Design von Geschäftsobjekten im SAP RAP Modell, da sie es Entwicklern ermöglichen, sowohl die interaktiven als auch die automatisierten Aspekte der Geschäftslogik effektiv zu modellieren.</a:t>
            </a:r>
          </a:p>
          <a:p>
            <a:pPr algn="l">
              <a:buFont typeface="+mj-lt"/>
              <a:buAutoNum type="arabicPeriod"/>
            </a:pPr>
            <a:endParaRPr lang="de-DE" b="1" i="0" dirty="0">
              <a:solidFill>
                <a:srgbClr val="CCCCCC"/>
              </a:solidFill>
              <a:effectLst/>
              <a:highlight>
                <a:srgbClr val="181818"/>
              </a:highlight>
              <a:latin typeface="Segoe WPC"/>
            </a:endParaRPr>
          </a:p>
          <a:p>
            <a:pPr algn="l">
              <a:buFont typeface="+mj-lt"/>
              <a:buAutoNum type="arabicPeriod"/>
            </a:pPr>
            <a:r>
              <a:rPr lang="de-DE" b="1" i="0" dirty="0">
                <a:solidFill>
                  <a:srgbClr val="CCCCCC"/>
                </a:solidFill>
                <a:effectLst/>
                <a:highlight>
                  <a:srgbClr val="181818"/>
                </a:highlight>
                <a:latin typeface="Segoe WPC"/>
              </a:rPr>
              <a:t>Actions: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Actions sind benutzerdefinierte Operationen, die auf Geschäftsobjekten ausgeführt werden können. Sie können zum Auslösen von Geschäftsprozessen oder zur Manipulation von Daten verwendet werden. Actions werden innerhalb der Grenzen einer Transaktion ausgeführt, was bedeutet, dass alle Änderungen, die durch eine Action verursacht werden, entweder vollständig durchgeführt oder im Fehlerfall zurückgerollt werden.</a:t>
            </a:r>
          </a:p>
          <a:p>
            <a:pPr marL="742950" lvl="1" indent="-285750" algn="l">
              <a:buFont typeface="+mj-lt"/>
              <a:buAutoNum type="arabicPeriod"/>
            </a:pPr>
            <a:endParaRPr lang="de-DE" b="0" i="0" dirty="0">
              <a:solidFill>
                <a:srgbClr val="CCCCCC"/>
              </a:solidFill>
              <a:effectLst/>
              <a:highlight>
                <a:srgbClr val="181818"/>
              </a:highlight>
              <a:latin typeface="Segoe WPC"/>
            </a:endParaRPr>
          </a:p>
          <a:p>
            <a:pPr marL="742950" lvl="1" indent="-285750" algn="l">
              <a:buFont typeface="+mj-lt"/>
              <a:buAutoNum type="arabicPeriod"/>
            </a:pPr>
            <a:endParaRPr lang="de-DE" b="0" i="0" dirty="0">
              <a:solidFill>
                <a:srgbClr val="CCCCCC"/>
              </a:solidFill>
              <a:effectLst/>
              <a:highlight>
                <a:srgbClr val="181818"/>
              </a:highlight>
              <a:latin typeface="Segoe WPC"/>
            </a:endParaRPr>
          </a:p>
          <a:p>
            <a:pPr marL="742950" lvl="1" indent="-285750" algn="l">
              <a:buFont typeface="+mj-lt"/>
              <a:buAutoNum type="arabicPeriod"/>
            </a:pPr>
            <a:endParaRPr lang="de-DE" b="0" i="0" dirty="0">
              <a:solidFill>
                <a:srgbClr val="CCCCCC"/>
              </a:solidFill>
              <a:effectLst/>
              <a:highlight>
                <a:srgbClr val="181818"/>
              </a:highlight>
              <a:latin typeface="Segoe WPC"/>
            </a:endParaRPr>
          </a:p>
          <a:p>
            <a:pPr marL="742950" lvl="1" indent="-285750" algn="l">
              <a:buFont typeface="+mj-lt"/>
              <a:buAutoNum type="arabicPeriod"/>
            </a:pPr>
            <a:endParaRPr lang="de-DE" b="0" i="0" dirty="0">
              <a:solidFill>
                <a:srgbClr val="CCCCCC"/>
              </a:solidFill>
              <a:effectLst/>
              <a:highlight>
                <a:srgbClr val="181818"/>
              </a:highlight>
              <a:latin typeface="Segoe WPC"/>
            </a:endParaRPr>
          </a:p>
        </p:txBody>
      </p:sp>
      <p:sp>
        <p:nvSpPr>
          <p:cNvPr id="4" name="Foliennummernplatzhalter 3"/>
          <p:cNvSpPr>
            <a:spLocks noGrp="1"/>
          </p:cNvSpPr>
          <p:nvPr>
            <p:ph type="sldNum" sz="quarter" idx="5"/>
          </p:nvPr>
        </p:nvSpPr>
        <p:spPr/>
        <p:txBody>
          <a:bodyPr/>
          <a:lstStyle/>
          <a:p>
            <a:fld id="{3720A06C-E0E5-864E-BA5F-19FEDC59C6C5}" type="slidenum">
              <a:rPr lang="de-DE" smtClean="0"/>
              <a:t>34</a:t>
            </a:fld>
            <a:endParaRPr lang="de-DE"/>
          </a:p>
        </p:txBody>
      </p:sp>
    </p:spTree>
    <p:extLst>
      <p:ext uri="{BB962C8B-B14F-4D97-AF65-F5344CB8AC3E}">
        <p14:creationId xmlns:p14="http://schemas.microsoft.com/office/powerpoint/2010/main" val="235645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EML noch nicht erklärt. Vor TA Verhalten nur EML Read Statement erklären.</a:t>
            </a:r>
            <a:br>
              <a:rPr lang="de-DE" dirty="0"/>
            </a:br>
            <a:br>
              <a:rPr lang="de-DE" dirty="0"/>
            </a:br>
            <a:r>
              <a:rPr lang="de-DE" dirty="0"/>
              <a:t>„In </a:t>
            </a:r>
            <a:r>
              <a:rPr lang="de-DE" dirty="0" err="1"/>
              <a:t>Local</a:t>
            </a:r>
            <a:r>
              <a:rPr lang="de-DE" dirty="0"/>
              <a:t>“-Mode erklären (Überprüfungen für </a:t>
            </a:r>
            <a:r>
              <a:rPr lang="de-DE" dirty="0" err="1"/>
              <a:t>Readonly</a:t>
            </a:r>
            <a:r>
              <a:rPr lang="de-DE" dirty="0"/>
              <a:t> ausgeschaltet)</a:t>
            </a:r>
          </a:p>
          <a:p>
            <a:endParaRPr lang="de-DE" dirty="0"/>
          </a:p>
          <a:p>
            <a:r>
              <a:rPr lang="de-DE" dirty="0"/>
              <a:t>Alle EML Operationen werden im </a:t>
            </a:r>
            <a:r>
              <a:rPr lang="de-DE" dirty="0" err="1"/>
              <a:t>Transactional</a:t>
            </a:r>
            <a:r>
              <a:rPr lang="de-DE" dirty="0"/>
              <a:t> Buffer ausgeführt.</a:t>
            </a:r>
          </a:p>
          <a:p>
            <a:r>
              <a:rPr lang="de-DE" dirty="0"/>
              <a:t>Es wird nur auf die DB geschrieben, wenn ein Commit abgesetzt wird.</a:t>
            </a:r>
          </a:p>
        </p:txBody>
      </p:sp>
      <p:sp>
        <p:nvSpPr>
          <p:cNvPr id="4" name="Foliennummernplatzhalter 3"/>
          <p:cNvSpPr>
            <a:spLocks noGrp="1"/>
          </p:cNvSpPr>
          <p:nvPr>
            <p:ph type="sldNum" sz="quarter" idx="5"/>
          </p:nvPr>
        </p:nvSpPr>
        <p:spPr/>
        <p:txBody>
          <a:bodyPr/>
          <a:lstStyle/>
          <a:p>
            <a:fld id="{3720A06C-E0E5-864E-BA5F-19FEDC59C6C5}" type="slidenum">
              <a:rPr lang="de-DE" smtClean="0"/>
              <a:t>35</a:t>
            </a:fld>
            <a:endParaRPr lang="de-DE"/>
          </a:p>
        </p:txBody>
      </p:sp>
    </p:spTree>
    <p:extLst>
      <p:ext uri="{BB962C8B-B14F-4D97-AF65-F5344CB8AC3E}">
        <p14:creationId xmlns:p14="http://schemas.microsoft.com/office/powerpoint/2010/main" val="309521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Validierungen (</a:t>
            </a:r>
            <a:r>
              <a:rPr lang="de-DE" b="1" i="0" dirty="0" err="1">
                <a:solidFill>
                  <a:srgbClr val="CCCCCC"/>
                </a:solidFill>
                <a:effectLst/>
                <a:highlight>
                  <a:srgbClr val="181818"/>
                </a:highlight>
                <a:latin typeface="Segoe WPC"/>
              </a:rPr>
              <a:t>Validations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Validierungen sind Prüfungen, die sicherstellen, dass Datenänderungen den Geschäftsregeln entsprechen, bevor sie persistiert werden. Sie werden vor dem Speichern der Daten ausgeführt und können das Speichern verhindern, wenn die Daten nicht den Anforderungen entsprechen. Validierungen sind entscheidend für die Aufrechterhaltung der Datenintegrität innerhalb einer Transaktion.</a:t>
            </a:r>
          </a:p>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36</a:t>
            </a:fld>
            <a:endParaRPr lang="de-DE"/>
          </a:p>
        </p:txBody>
      </p:sp>
    </p:spTree>
    <p:extLst>
      <p:ext uri="{BB962C8B-B14F-4D97-AF65-F5344CB8AC3E}">
        <p14:creationId xmlns:p14="http://schemas.microsoft.com/office/powerpoint/2010/main" val="328739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err="1">
                <a:solidFill>
                  <a:srgbClr val="CCCCCC"/>
                </a:solidFill>
                <a:effectLst/>
                <a:highlight>
                  <a:srgbClr val="181818"/>
                </a:highlight>
                <a:latin typeface="Segoe WPC"/>
              </a:rPr>
              <a:t>Determinations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err="1">
                <a:solidFill>
                  <a:srgbClr val="CCCCCC"/>
                </a:solidFill>
                <a:effectLst/>
                <a:highlight>
                  <a:srgbClr val="181818"/>
                </a:highlight>
                <a:latin typeface="Segoe WPC"/>
              </a:rPr>
              <a:t>Determinations</a:t>
            </a:r>
            <a:r>
              <a:rPr lang="de-DE" b="0" i="0" dirty="0">
                <a:solidFill>
                  <a:srgbClr val="CCCCCC"/>
                </a:solidFill>
                <a:effectLst/>
                <a:highlight>
                  <a:srgbClr val="181818"/>
                </a:highlight>
                <a:latin typeface="Segoe WPC"/>
              </a:rPr>
              <a:t> sind Logiken, die automatisch Werte für bestimmte Felder eines Geschäftsobjekts berechnen oder ableiten, basierend auf den aktuellen Daten oder Änderungen. Sie werden typischerweise nach dem Lesen von Daten oder nach Änderungen an Daten ausgeführt, um sicherzustellen, dass alle abgeleiteten Werte konsistent sind. </a:t>
            </a:r>
            <a:r>
              <a:rPr lang="de-DE" b="0" i="0" dirty="0" err="1">
                <a:solidFill>
                  <a:srgbClr val="CCCCCC"/>
                </a:solidFill>
                <a:effectLst/>
                <a:highlight>
                  <a:srgbClr val="181818"/>
                </a:highlight>
                <a:latin typeface="Segoe WPC"/>
              </a:rPr>
              <a:t>Determinations</a:t>
            </a:r>
            <a:r>
              <a:rPr lang="de-DE" b="0" i="0" dirty="0">
                <a:solidFill>
                  <a:srgbClr val="CCCCCC"/>
                </a:solidFill>
                <a:effectLst/>
                <a:highlight>
                  <a:srgbClr val="181818"/>
                </a:highlight>
                <a:latin typeface="Segoe WPC"/>
              </a:rPr>
              <a:t> werden innerhalb der Transaktionsgrenzen ausgeführt, um die Konsistenz der Daten zu gewährleisten.</a:t>
            </a:r>
          </a:p>
          <a:p>
            <a:endParaRPr lang="de-DE" dirty="0"/>
          </a:p>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37</a:t>
            </a:fld>
            <a:endParaRPr lang="de-DE"/>
          </a:p>
        </p:txBody>
      </p:sp>
    </p:spTree>
    <p:extLst>
      <p:ext uri="{BB962C8B-B14F-4D97-AF65-F5344CB8AC3E}">
        <p14:creationId xmlns:p14="http://schemas.microsoft.com/office/powerpoint/2010/main" val="184214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TKY Key erklären, dass er wichtig ist.</a:t>
            </a:r>
          </a:p>
          <a:p>
            <a:endParaRPr lang="de-DE" dirty="0"/>
          </a:p>
          <a:p>
            <a:pPr algn="l">
              <a:buFont typeface="+mj-lt"/>
              <a:buAutoNum type="arabicPeriod"/>
            </a:pPr>
            <a:r>
              <a:rPr lang="de-DE" b="1" i="0" dirty="0">
                <a:solidFill>
                  <a:srgbClr val="CCCCCC"/>
                </a:solidFill>
                <a:effectLst/>
                <a:highlight>
                  <a:srgbClr val="181818"/>
                </a:highlight>
                <a:latin typeface="Segoe WPC"/>
              </a:rPr>
              <a:t>Dynamic Feature Control: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Dynamic Feature Control ermöglicht es, die Verfügbarkeit von bestimmten Funktionen oder Feldern dynamisch zu steuern, basierend auf dem Kontext oder den Daten eines Geschäftsobjekts. Dies kann dazu beitragen, die Benutzeroberfläche und die Geschäftslogik flexibler zu gestalten und sicherzustellen, dass Benutzer nur mit relevanten und zulässigen Daten und Operationen arbeiten. Auch wenn Dynamic Feature Control nicht direkt Daten ändert, spielt es eine wichtige Rolle bei der Steuerung des Zugriffs und der Interaktionen innerhalb einer Transaktion.</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38</a:t>
            </a:fld>
            <a:endParaRPr lang="de-DE"/>
          </a:p>
        </p:txBody>
      </p:sp>
    </p:spTree>
    <p:extLst>
      <p:ext uri="{BB962C8B-B14F-4D97-AF65-F5344CB8AC3E}">
        <p14:creationId xmlns:p14="http://schemas.microsoft.com/office/powerpoint/2010/main" val="1245311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40</a:t>
            </a:fld>
            <a:endParaRPr lang="de-DE"/>
          </a:p>
        </p:txBody>
      </p:sp>
    </p:spTree>
    <p:extLst>
      <p:ext uri="{BB962C8B-B14F-4D97-AF65-F5344CB8AC3E}">
        <p14:creationId xmlns:p14="http://schemas.microsoft.com/office/powerpoint/2010/main" val="2382891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CCCCCC"/>
                </a:solidFill>
                <a:effectLst/>
                <a:highlight>
                  <a:srgbClr val="181818"/>
                </a:highlight>
                <a:latin typeface="Segoe WPC"/>
              </a:rPr>
              <a:t>Zweck der </a:t>
            </a:r>
            <a:r>
              <a:rPr lang="de-DE" b="1" i="0" dirty="0" err="1">
                <a:solidFill>
                  <a:srgbClr val="CCCCCC"/>
                </a:solidFill>
                <a:effectLst/>
                <a:highlight>
                  <a:srgbClr val="181818"/>
                </a:highlight>
                <a:latin typeface="Segoe WPC"/>
              </a:rPr>
              <a:t>Metadata</a:t>
            </a:r>
            <a:r>
              <a:rPr lang="de-DE" b="1" i="0" dirty="0">
                <a:solidFill>
                  <a:srgbClr val="CCCCCC"/>
                </a:solidFill>
                <a:effectLst/>
                <a:highlight>
                  <a:srgbClr val="181818"/>
                </a:highlight>
                <a:latin typeface="Segoe WPC"/>
              </a:rPr>
              <a:t> Extension: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Metadata</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Extensions</a:t>
            </a:r>
            <a:r>
              <a:rPr lang="de-DE" b="0" i="0" dirty="0">
                <a:solidFill>
                  <a:srgbClr val="CCCCCC"/>
                </a:solidFill>
                <a:effectLst/>
                <a:highlight>
                  <a:srgbClr val="181818"/>
                </a:highlight>
                <a:latin typeface="Segoe WPC"/>
              </a:rPr>
              <a:t> (Metadatenerweiterungen) werden verwendet, um zusätzliche Metadaten zu CDS-Views oder anderen RAP-Objekten hinzuzufügen, ohne die ursprüngliche Definition zu ändern. Sie ermöglichen die Anreicherung von CDS-Views mit zusätzlichen Informationen für UI-Annotationen, Sicherheitseinstellungen, Suchhilfen und mehr, um die Entwicklung von Fiori-Anwendungen und die Integration in das SAP-System zu erleichtern. Standard CDS Views können so erweitert und genutzt werden.</a:t>
            </a:r>
          </a:p>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41</a:t>
            </a:fld>
            <a:endParaRPr lang="de-DE"/>
          </a:p>
        </p:txBody>
      </p:sp>
    </p:spTree>
    <p:extLst>
      <p:ext uri="{BB962C8B-B14F-4D97-AF65-F5344CB8AC3E}">
        <p14:creationId xmlns:p14="http://schemas.microsoft.com/office/powerpoint/2010/main" val="1667299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Schritte des Implementierungsworkflows im SAP RAP Modell: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Definition der Datenmodellierung:</a:t>
            </a:r>
            <a:r>
              <a:rPr lang="de-DE" b="0" i="0" dirty="0">
                <a:solidFill>
                  <a:srgbClr val="CCCCCC"/>
                </a:solidFill>
                <a:effectLst/>
                <a:highlight>
                  <a:srgbClr val="181818"/>
                </a:highlight>
                <a:latin typeface="Segoe WPC"/>
              </a:rPr>
              <a:t> Erstellung von CDS-Views (Core Data Services) für die Datenmodellierung, einschließlich der Definition von Geschäftsobjekten und deren Beziehungen.</a:t>
            </a:r>
          </a:p>
          <a:p>
            <a:pPr marL="742950" lvl="1" indent="-285750" algn="l">
              <a:buFont typeface="+mj-lt"/>
              <a:buAutoNum type="arabicPeriod"/>
            </a:pPr>
            <a:r>
              <a:rPr lang="de-DE" b="1" i="0" dirty="0">
                <a:solidFill>
                  <a:srgbClr val="CCCCCC"/>
                </a:solidFill>
                <a:effectLst/>
                <a:highlight>
                  <a:srgbClr val="181818"/>
                </a:highlight>
                <a:latin typeface="Segoe WPC"/>
              </a:rPr>
              <a:t>Erstellung der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Definition:</a:t>
            </a:r>
            <a:r>
              <a:rPr lang="de-DE" b="0" i="0" dirty="0">
                <a:solidFill>
                  <a:srgbClr val="CCCCCC"/>
                </a:solidFill>
                <a:effectLst/>
                <a:highlight>
                  <a:srgbClr val="181818"/>
                </a:highlight>
                <a:latin typeface="Segoe WPC"/>
              </a:rPr>
              <a:t> Definition des Verhaltens der Geschäftsobjekte, einschließlich Operationen wie Erstellen, Lesen, Aktualisieren, Löschen (CRUD) und Business-Logik-Aktionen.</a:t>
            </a:r>
          </a:p>
          <a:p>
            <a:pPr marL="742950" lvl="1" indent="-285750" algn="l">
              <a:buFont typeface="+mj-lt"/>
              <a:buAutoNum type="arabicPeriod"/>
            </a:pPr>
            <a:r>
              <a:rPr lang="de-DE" b="1" i="0" dirty="0">
                <a:solidFill>
                  <a:srgbClr val="CCCCCC"/>
                </a:solidFill>
                <a:effectLst/>
                <a:highlight>
                  <a:srgbClr val="181818"/>
                </a:highlight>
                <a:latin typeface="Segoe WPC"/>
              </a:rPr>
              <a:t>Implementierung der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Klasse:</a:t>
            </a:r>
            <a:r>
              <a:rPr lang="de-DE" b="0" i="0" dirty="0">
                <a:solidFill>
                  <a:srgbClr val="CCCCCC"/>
                </a:solidFill>
                <a:effectLst/>
                <a:highlight>
                  <a:srgbClr val="181818"/>
                </a:highlight>
                <a:latin typeface="Segoe WPC"/>
              </a:rPr>
              <a:t> Entwicklung der Logik für das definierte Verhalten in einer ABAP-Klasse, einschließlich der Implementierung von Validierungen, Determinationen und Aktionen.</a:t>
            </a:r>
          </a:p>
          <a:p>
            <a:pPr marL="742950" lvl="1" indent="-285750" algn="l">
              <a:buFont typeface="+mj-lt"/>
              <a:buAutoNum type="arabicPeriod"/>
            </a:pPr>
            <a:r>
              <a:rPr lang="de-DE" b="1" i="0" dirty="0">
                <a:solidFill>
                  <a:srgbClr val="CCCCCC"/>
                </a:solidFill>
                <a:effectLst/>
                <a:highlight>
                  <a:srgbClr val="181818"/>
                </a:highlight>
                <a:latin typeface="Segoe WPC"/>
              </a:rPr>
              <a:t>Service Definition und Service Binding:</a:t>
            </a:r>
            <a:r>
              <a:rPr lang="de-DE" b="0" i="0" dirty="0">
                <a:solidFill>
                  <a:srgbClr val="CCCCCC"/>
                </a:solidFill>
                <a:effectLst/>
                <a:highlight>
                  <a:srgbClr val="181818"/>
                </a:highlight>
                <a:latin typeface="Segoe WPC"/>
              </a:rPr>
              <a:t> Definition eines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für das Geschäftsobjekt und Erstellung eines Service </a:t>
            </a:r>
            <a:r>
              <a:rPr lang="de-DE" b="0"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um den Service verfügbar zu machen.</a:t>
            </a:r>
          </a:p>
          <a:p>
            <a:pPr marL="742950" lvl="1" indent="-285750" algn="l">
              <a:buFont typeface="+mj-lt"/>
              <a:buAutoNum type="arabicPeriod"/>
            </a:pPr>
            <a:r>
              <a:rPr lang="de-DE" b="1" i="0" dirty="0">
                <a:solidFill>
                  <a:srgbClr val="CCCCCC"/>
                </a:solidFill>
                <a:effectLst/>
                <a:highlight>
                  <a:srgbClr val="181818"/>
                </a:highlight>
                <a:latin typeface="Segoe WPC"/>
              </a:rPr>
              <a:t>UI-Entwicklung:</a:t>
            </a:r>
            <a:r>
              <a:rPr lang="de-DE" b="0" i="0" dirty="0">
                <a:solidFill>
                  <a:srgbClr val="CCCCCC"/>
                </a:solidFill>
                <a:effectLst/>
                <a:highlight>
                  <a:srgbClr val="181818"/>
                </a:highlight>
                <a:latin typeface="Segoe WPC"/>
              </a:rPr>
              <a:t> Entwicklung einer Benutzeroberfläche (UI), typischerweise mit SAP Fiori Elements, um die Interaktion mit dem Geschäftsobjekt über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 zu ermöglichen.</a:t>
            </a:r>
          </a:p>
          <a:p>
            <a:pPr marL="742950" lvl="1" indent="-285750" algn="l">
              <a:buFont typeface="+mj-lt"/>
              <a:buAutoNum type="arabicPeriod"/>
            </a:pPr>
            <a:r>
              <a:rPr lang="de-DE" b="1" i="0" dirty="0">
                <a:solidFill>
                  <a:srgbClr val="CCCCCC"/>
                </a:solidFill>
                <a:effectLst/>
                <a:highlight>
                  <a:srgbClr val="181818"/>
                </a:highlight>
                <a:latin typeface="Segoe WPC"/>
              </a:rPr>
              <a:t>Testen und Debuggen:</a:t>
            </a:r>
            <a:r>
              <a:rPr lang="de-DE" b="0" i="0" dirty="0">
                <a:solidFill>
                  <a:srgbClr val="CCCCCC"/>
                </a:solidFill>
                <a:effectLst/>
                <a:highlight>
                  <a:srgbClr val="181818"/>
                </a:highlight>
                <a:latin typeface="Segoe WPC"/>
              </a:rPr>
              <a:t> Durchführung von Tests, um die korrekte Funktionsweise des Geschäftsobjekts und der Benutzeroberfläche zu überprüfen, einschließlich Debugging bei Bedarf.</a:t>
            </a:r>
          </a:p>
          <a:p>
            <a:pPr marL="742950" lvl="1" indent="-285750" algn="l">
              <a:buFont typeface="+mj-lt"/>
              <a:buAutoNum type="arabicPeriod"/>
            </a:pPr>
            <a:r>
              <a:rPr lang="de-DE" b="1" i="0" dirty="0" err="1">
                <a:solidFill>
                  <a:srgbClr val="CCCCCC"/>
                </a:solidFill>
                <a:effectLst/>
                <a:highlight>
                  <a:srgbClr val="181818"/>
                </a:highlight>
                <a:latin typeface="Segoe WPC"/>
              </a:rPr>
              <a:t>Deployment</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Bereitstellung der Anwendung in der gewünschten Umgebung, um sie für Endbenutzer zugänglich zu machen.</a:t>
            </a:r>
          </a:p>
          <a:p>
            <a:pPr algn="l">
              <a:buFont typeface="+mj-lt"/>
              <a:buAutoNum type="arabicPeriod"/>
            </a:pPr>
            <a:r>
              <a:rPr lang="de-DE" b="1" i="0" dirty="0">
                <a:solidFill>
                  <a:srgbClr val="CCCCCC"/>
                </a:solidFill>
                <a:effectLst/>
                <a:highlight>
                  <a:srgbClr val="181818"/>
                </a:highlight>
                <a:latin typeface="Segoe WPC"/>
              </a:rPr>
              <a:t>Zweck der </a:t>
            </a:r>
            <a:r>
              <a:rPr lang="de-DE" b="1" i="0" dirty="0" err="1">
                <a:solidFill>
                  <a:srgbClr val="CCCCCC"/>
                </a:solidFill>
                <a:effectLst/>
                <a:highlight>
                  <a:srgbClr val="181818"/>
                </a:highlight>
                <a:latin typeface="Segoe WPC"/>
              </a:rPr>
              <a:t>Metadata</a:t>
            </a:r>
            <a:r>
              <a:rPr lang="de-DE" b="1" i="0" dirty="0">
                <a:solidFill>
                  <a:srgbClr val="CCCCCC"/>
                </a:solidFill>
                <a:effectLst/>
                <a:highlight>
                  <a:srgbClr val="181818"/>
                </a:highlight>
                <a:latin typeface="Segoe WPC"/>
              </a:rPr>
              <a:t> Extension: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Metadata</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Extensions</a:t>
            </a:r>
            <a:r>
              <a:rPr lang="de-DE" b="0" i="0" dirty="0">
                <a:solidFill>
                  <a:srgbClr val="CCCCCC"/>
                </a:solidFill>
                <a:effectLst/>
                <a:highlight>
                  <a:srgbClr val="181818"/>
                </a:highlight>
                <a:latin typeface="Segoe WPC"/>
              </a:rPr>
              <a:t> (Metadatenerweiterungen) werden verwendet, um zusätzliche Metadaten zu CDS-Views oder anderen RAP-Objekten hinzuzufügen, ohne die ursprüngliche Definition zu ändern. Sie ermöglichen die Anreicherung von CDS-Views mit zusätzlichen Informationen für UI-Annotationen, Sicherheitseinstellungen, Suchhilfen und mehr, um die Entwicklung von Fiori-Anwendungen und die Integration in das SAP-System zu erleichtern.</a:t>
            </a:r>
          </a:p>
          <a:p>
            <a:pPr algn="l">
              <a:buFont typeface="+mj-lt"/>
              <a:buAutoNum type="arabicPeriod"/>
            </a:pPr>
            <a:r>
              <a:rPr lang="de-DE" b="1" i="0" dirty="0">
                <a:solidFill>
                  <a:srgbClr val="CCCCCC"/>
                </a:solidFill>
                <a:effectLst/>
                <a:highlight>
                  <a:srgbClr val="181818"/>
                </a:highlight>
                <a:latin typeface="Segoe WPC"/>
              </a:rPr>
              <a:t>Beim Hinzufügen einer eigenen Action zu einer BO zu beachten: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Definition im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Model:</a:t>
            </a:r>
            <a:r>
              <a:rPr lang="de-DE" b="0" i="0" dirty="0">
                <a:solidFill>
                  <a:srgbClr val="CCCCCC"/>
                </a:solidFill>
                <a:effectLst/>
                <a:highlight>
                  <a:srgbClr val="181818"/>
                </a:highlight>
                <a:latin typeface="Segoe WPC"/>
              </a:rPr>
              <a:t> Die Action muss im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Model des Geschäftsobjekts definiert werden, einschließlich der Angabe, ob sie auf Instanz- oder Typ-Ebene operiert.</a:t>
            </a:r>
          </a:p>
          <a:p>
            <a:pPr marL="742950" lvl="1" indent="-285750" algn="l">
              <a:buFont typeface="+mj-lt"/>
              <a:buAutoNum type="arabicPeriod"/>
            </a:pPr>
            <a:r>
              <a:rPr lang="de-DE" b="1" i="0" dirty="0">
                <a:solidFill>
                  <a:srgbClr val="CCCCCC"/>
                </a:solidFill>
                <a:effectLst/>
                <a:highlight>
                  <a:srgbClr val="181818"/>
                </a:highlight>
                <a:latin typeface="Segoe WPC"/>
              </a:rPr>
              <a:t>Implementierung:</a:t>
            </a:r>
            <a:r>
              <a:rPr lang="de-DE" b="0" i="0" dirty="0">
                <a:solidFill>
                  <a:srgbClr val="CCCCCC"/>
                </a:solidFill>
                <a:effectLst/>
                <a:highlight>
                  <a:srgbClr val="181818"/>
                </a:highlight>
                <a:latin typeface="Segoe WPC"/>
              </a:rPr>
              <a:t> Die Logik der Action muss in der zugehörigen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Implementierungsklasse implementiert werden. Dabei ist auf die korrekte Umsetzung der Geschäftslogik und die Einhaltung von Transaktionsgrenzen zu achten.</a:t>
            </a:r>
          </a:p>
          <a:p>
            <a:pPr marL="742950" lvl="1" indent="-285750" algn="l">
              <a:buFont typeface="+mj-lt"/>
              <a:buAutoNum type="arabicPeriod"/>
            </a:pPr>
            <a:r>
              <a:rPr lang="de-DE" b="1" i="0" dirty="0">
                <a:solidFill>
                  <a:srgbClr val="CCCCCC"/>
                </a:solidFill>
                <a:effectLst/>
                <a:highlight>
                  <a:srgbClr val="181818"/>
                </a:highlight>
                <a:latin typeface="Segoe WPC"/>
              </a:rPr>
              <a:t>Parameter und Rückgabewerte:</a:t>
            </a:r>
            <a:r>
              <a:rPr lang="de-DE" b="0" i="0" dirty="0">
                <a:solidFill>
                  <a:srgbClr val="CCCCCC"/>
                </a:solidFill>
                <a:effectLst/>
                <a:highlight>
                  <a:srgbClr val="181818"/>
                </a:highlight>
                <a:latin typeface="Segoe WPC"/>
              </a:rPr>
              <a:t> Die Definition muss Parameter und Rückgabewerte der Action berücksichtigen, um die Integration in die UI und andere Komponenten zu ermöglichen.</a:t>
            </a:r>
          </a:p>
          <a:p>
            <a:pPr marL="742950" lvl="1" indent="-285750" algn="l">
              <a:buFont typeface="+mj-lt"/>
              <a:buAutoNum type="arabicPeriod"/>
            </a:pPr>
            <a:r>
              <a:rPr lang="de-DE" b="1" i="0" dirty="0">
                <a:solidFill>
                  <a:srgbClr val="CCCCCC"/>
                </a:solidFill>
                <a:effectLst/>
                <a:highlight>
                  <a:srgbClr val="181818"/>
                </a:highlight>
                <a:latin typeface="Segoe WPC"/>
              </a:rPr>
              <a:t>Sicherheit:</a:t>
            </a:r>
            <a:r>
              <a:rPr lang="de-DE" b="0" i="0" dirty="0">
                <a:solidFill>
                  <a:srgbClr val="CCCCCC"/>
                </a:solidFill>
                <a:effectLst/>
                <a:highlight>
                  <a:srgbClr val="181818"/>
                </a:highlight>
                <a:latin typeface="Segoe WPC"/>
              </a:rPr>
              <a:t> Sicherheitsaspekte, wie Berechtigungsprüfungen, sollten berücksichtigt werden, um sicherzustellen, dass nur autorisierte Benutzer die Action ausführen können.</a:t>
            </a:r>
          </a:p>
          <a:p>
            <a:pPr algn="l">
              <a:buFont typeface="+mj-lt"/>
              <a:buAutoNum type="arabicPeriod"/>
            </a:pPr>
            <a:r>
              <a:rPr lang="de-DE" b="1" i="0" dirty="0">
                <a:solidFill>
                  <a:srgbClr val="CCCCCC"/>
                </a:solidFill>
                <a:effectLst/>
                <a:highlight>
                  <a:srgbClr val="181818"/>
                </a:highlight>
                <a:latin typeface="Segoe WPC"/>
              </a:rPr>
              <a:t>Implementiertes transaktionales Verhalten:</a:t>
            </a:r>
            <a:r>
              <a:rPr lang="de-DE" b="0" i="0" dirty="0">
                <a:solidFill>
                  <a:srgbClr val="CCCCCC"/>
                </a:solidFill>
                <a:effectLst/>
                <a:highlight>
                  <a:srgbClr val="181818"/>
                </a:highlight>
                <a:latin typeface="Segoe WPC"/>
              </a:rPr>
              <a:t> </a:t>
            </a:r>
          </a:p>
          <a:p>
            <a:pPr algn="l">
              <a:buFont typeface="+mj-lt"/>
              <a:buAutoNum type="arabicPeriod"/>
            </a:pPr>
            <a:r>
              <a:rPr lang="de-DE" b="0" i="0" dirty="0">
                <a:solidFill>
                  <a:srgbClr val="CCCCCC"/>
                </a:solidFill>
                <a:effectLst/>
                <a:highlight>
                  <a:srgbClr val="181818"/>
                </a:highlight>
                <a:latin typeface="Segoe WPC"/>
              </a:rPr>
              <a:t>Transaktionales Verhalten im SAP RAP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Modell bezieht sich auf die Fähigkeit, Datenänderungen innerhalb einer logischen Arbeitseinheit (einer Transaktion) konsistent zu verwalten. Eine Transaktion folgt dem ACID-Prinzip (</a:t>
            </a:r>
            <a:r>
              <a:rPr lang="de-DE" b="0" i="0" dirty="0" err="1">
                <a:solidFill>
                  <a:srgbClr val="CCCCCC"/>
                </a:solidFill>
                <a:effectLst/>
                <a:highlight>
                  <a:srgbClr val="181818"/>
                </a:highlight>
                <a:latin typeface="Segoe WPC"/>
              </a:rPr>
              <a:t>Atomicity</a:t>
            </a:r>
            <a:r>
              <a:rPr lang="de-DE" b="0" i="0" dirty="0">
                <a:solidFill>
                  <a:srgbClr val="CCCCCC"/>
                </a:solidFill>
                <a:effectLst/>
                <a:highlight>
                  <a:srgbClr val="181818"/>
                </a:highlight>
                <a:latin typeface="Segoe WPC"/>
              </a:rPr>
              <a:t>, Consistency, Isolation, </a:t>
            </a:r>
            <a:r>
              <a:rPr lang="de-DE" b="0" i="0" dirty="0" err="1">
                <a:solidFill>
                  <a:srgbClr val="CCCCCC"/>
                </a:solidFill>
                <a:effectLst/>
                <a:highlight>
                  <a:srgbClr val="181818"/>
                </a:highlight>
                <a:latin typeface="Segoe WPC"/>
              </a:rPr>
              <a:t>Durability</a:t>
            </a:r>
            <a:r>
              <a:rPr lang="de-DE" b="0" i="0" dirty="0">
                <a:solidFill>
                  <a:srgbClr val="CCCCCC"/>
                </a:solidFill>
                <a:effectLst/>
                <a:highlight>
                  <a:srgbClr val="181818"/>
                </a:highlight>
                <a:latin typeface="Segoe WPC"/>
              </a:rPr>
              <a:t>), das sicherstellt, dass Operationen innerhalb der Transaktion entweder vollständig erfolgreich durchgeführt oder im Fehlerfall vollständig rückgängig gemacht (</a:t>
            </a:r>
            <a:r>
              <a:rPr lang="de-DE" b="0" i="0" dirty="0" err="1">
                <a:solidFill>
                  <a:srgbClr val="CCCCCC"/>
                </a:solidFill>
                <a:effectLst/>
                <a:highlight>
                  <a:srgbClr val="181818"/>
                </a:highlight>
                <a:latin typeface="Segoe WPC"/>
              </a:rPr>
              <a:t>rollback</a:t>
            </a:r>
            <a:r>
              <a:rPr lang="de-DE" b="0" i="0" dirty="0">
                <a:solidFill>
                  <a:srgbClr val="CCCCCC"/>
                </a:solidFill>
                <a:effectLst/>
                <a:highlight>
                  <a:srgbClr val="181818"/>
                </a:highlight>
                <a:latin typeface="Segoe WPC"/>
              </a:rPr>
              <a:t>) werden, um die Datenintegrität zu wahren.**Implementierung transaktionalen Verhaltens im SAP RAP Modell:**1. **Verwendung von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Transactions:**   - SAP RAP unterstützt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Transactions, bei denen das Framework die Transaktionsverwaltung übernimmt. Entwickler müssen sich nicht um das Öffnen, </a:t>
            </a:r>
            <a:r>
              <a:rPr lang="de-DE" b="0" i="0" dirty="0" err="1">
                <a:solidFill>
                  <a:srgbClr val="CCCCCC"/>
                </a:solidFill>
                <a:effectLst/>
                <a:highlight>
                  <a:srgbClr val="181818"/>
                </a:highlight>
                <a:latin typeface="Segoe WPC"/>
              </a:rPr>
              <a:t>Commiten</a:t>
            </a:r>
            <a:r>
              <a:rPr lang="de-DE" b="0" i="0" dirty="0">
                <a:solidFill>
                  <a:srgbClr val="CCCCCC"/>
                </a:solidFill>
                <a:effectLst/>
                <a:highlight>
                  <a:srgbClr val="181818"/>
                </a:highlight>
                <a:latin typeface="Segoe WPC"/>
              </a:rPr>
              <a:t> oder Zurückrollen von Transaktionen kümmern, da dies automatisch vom Framework gehandhabt wird.   - Beim Erstellen oder Ändern von Geschäftsobjekten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werden die entsprechenden CRUD-Operationen (Create, Read, Update, Delete) innerhalb einer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Transaction ausgeführt.2. **</a:t>
            </a:r>
            <a:r>
              <a:rPr lang="de-DE" b="0" i="0" dirty="0" err="1">
                <a:solidFill>
                  <a:srgbClr val="CCCCCC"/>
                </a:solidFill>
                <a:effectLst/>
                <a:highlight>
                  <a:srgbClr val="181818"/>
                </a:highlight>
                <a:latin typeface="Segoe WPC"/>
              </a:rPr>
              <a:t>Locking</a:t>
            </a:r>
            <a:r>
              <a:rPr lang="de-DE" b="0" i="0" dirty="0">
                <a:solidFill>
                  <a:srgbClr val="CCCCCC"/>
                </a:solidFill>
                <a:effectLst/>
                <a:highlight>
                  <a:srgbClr val="181818"/>
                </a:highlight>
                <a:latin typeface="Segoe WPC"/>
              </a:rPr>
              <a:t> Mechanismen:**   - Um die Datenkonsistenz bei gleichzeitigem Zugriff zu gewährleisten, verwendet SAP RAP </a:t>
            </a:r>
            <a:r>
              <a:rPr lang="de-DE" b="0" i="0" dirty="0" err="1">
                <a:solidFill>
                  <a:srgbClr val="CCCCCC"/>
                </a:solidFill>
                <a:effectLst/>
                <a:highlight>
                  <a:srgbClr val="181818"/>
                </a:highlight>
                <a:latin typeface="Segoe WPC"/>
              </a:rPr>
              <a:t>Locking</a:t>
            </a:r>
            <a:r>
              <a:rPr lang="de-DE" b="0" i="0" dirty="0">
                <a:solidFill>
                  <a:srgbClr val="CCCCCC"/>
                </a:solidFill>
                <a:effectLst/>
                <a:highlight>
                  <a:srgbClr val="181818"/>
                </a:highlight>
                <a:latin typeface="Segoe WPC"/>
              </a:rPr>
              <a:t>-Mechanismen. Diese verhindern, dass mehrere Benutzer gleichzeitig konfliktträchtige Änderungen an denselben Daten vornehmen.   - Optimistisches </a:t>
            </a:r>
            <a:r>
              <a:rPr lang="de-DE" b="0" i="0" dirty="0" err="1">
                <a:solidFill>
                  <a:srgbClr val="CCCCCC"/>
                </a:solidFill>
                <a:effectLst/>
                <a:highlight>
                  <a:srgbClr val="181818"/>
                </a:highlight>
                <a:latin typeface="Segoe WPC"/>
              </a:rPr>
              <a:t>Locking</a:t>
            </a:r>
            <a:r>
              <a:rPr lang="de-DE" b="0" i="0" dirty="0">
                <a:solidFill>
                  <a:srgbClr val="CCCCCC"/>
                </a:solidFill>
                <a:effectLst/>
                <a:highlight>
                  <a:srgbClr val="181818"/>
                </a:highlight>
                <a:latin typeface="Segoe WPC"/>
              </a:rPr>
              <a:t> wird oft verwendet, um zu prüfen, ob die zu ändernden Daten seit dem letzten Lesen verändert wurden, und um Konflikte zu vermeiden.3.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 Handling:**   - Das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-Konzept ermöglicht es Benutzern, Änderungen in einem vorläufigen Zustand zu speichern, ohne die Hauptdaten zu beeinflussen. Erst beim expliziten "Publish" oder "</a:t>
            </a:r>
            <a:r>
              <a:rPr lang="de-DE" b="0" i="0" dirty="0" err="1">
                <a:solidFill>
                  <a:srgbClr val="CCCCCC"/>
                </a:solidFill>
                <a:effectLst/>
                <a:highlight>
                  <a:srgbClr val="181818"/>
                </a:highlight>
                <a:latin typeface="Segoe WPC"/>
              </a:rPr>
              <a:t>Submit</a:t>
            </a:r>
            <a:r>
              <a:rPr lang="de-DE" b="0" i="0" dirty="0">
                <a:solidFill>
                  <a:srgbClr val="CCCCCC"/>
                </a:solidFill>
                <a:effectLst/>
                <a:highlight>
                  <a:srgbClr val="181818"/>
                </a:highlight>
                <a:latin typeface="Segoe WPC"/>
              </a:rPr>
              <a:t>" werden die Änderungen in einer Transaktion auf die Hauptdaten angewendet.   - Dies unterstützt ein transaktionales Verhalten, indem es eine klare Trennung zwischen vorläufigen Änderungen und endgültigen Commit-Vorgängen bietet.4. **Implementierung von Business-Logik in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Definitionen:**   - In den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Definitionen und Implementierungen können Entwickler spezifische Logik für Validierungen, Berechnungen und andere Geschäftsregeln definieren, die vor dem Speichern der Daten ausgeführt werden müssen.   - Diese Logik wird innerhalb der Transaktionsgrenzen ausgeführt, um die Konsistenz der Geschäftsregeln zu gewährleisten.5. **Ereignisgesteuerte Verarbeitung:**   - SAP RAP unterstützt ereignisgesteuerte Verarbeitung, bei der bestimmte Aktionen oder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als Reaktion auf Datenänderungen ausgelöst werden können. Diese Ereignisse werden innerhalb der Transaktionsgrenzen gehandhabt, um die Integrität der Geschäftslogik zu </a:t>
            </a:r>
            <a:r>
              <a:rPr lang="de-DE" b="0" i="0" dirty="0" err="1">
                <a:solidFill>
                  <a:srgbClr val="CCCCCC"/>
                </a:solidFill>
                <a:effectLst/>
                <a:highlight>
                  <a:srgbClr val="181818"/>
                </a:highlight>
                <a:latin typeface="Segoe WPC"/>
              </a:rPr>
              <a:t>sichern.Durch</a:t>
            </a:r>
            <a:r>
              <a:rPr lang="de-DE" b="0" i="0" dirty="0">
                <a:solidFill>
                  <a:srgbClr val="CCCCCC"/>
                </a:solidFill>
                <a:effectLst/>
                <a:highlight>
                  <a:srgbClr val="181818"/>
                </a:highlight>
                <a:latin typeface="Segoe WPC"/>
              </a:rPr>
              <a:t> die Kombination dieser Mechanismen ermöglicht das SAP RAP Modell eine robuste Implementierung transaktionalen Verhaltens, die die Datenintegrität und -konsistenz in Unternehmensanwendungen sicherstellt.</a:t>
            </a:r>
          </a:p>
          <a:p>
            <a:pPr algn="l">
              <a:buFont typeface="+mj-lt"/>
              <a:buAutoNum type="arabicPeriod"/>
            </a:pPr>
            <a:r>
              <a:rPr lang="de-DE" b="0" i="0" dirty="0">
                <a:solidFill>
                  <a:srgbClr val="CCCCCC"/>
                </a:solidFill>
                <a:effectLst/>
                <a:highlight>
                  <a:srgbClr val="181818"/>
                </a:highlight>
                <a:latin typeface="Segoe WPC"/>
              </a:rPr>
              <a:t>Implementiert wurden:</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Actions, </a:t>
            </a:r>
            <a:r>
              <a:rPr lang="de-DE" b="0" i="0" dirty="0" err="1">
                <a:solidFill>
                  <a:srgbClr val="CCCCCC"/>
                </a:solidFill>
                <a:effectLst/>
                <a:highlight>
                  <a:srgbClr val="181818"/>
                </a:highlight>
                <a:latin typeface="Segoe WPC"/>
              </a:rPr>
              <a:t>Validations</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Determinations</a:t>
            </a:r>
            <a:r>
              <a:rPr lang="de-DE" b="0" i="0" dirty="0">
                <a:solidFill>
                  <a:srgbClr val="CCCCCC"/>
                </a:solidFill>
                <a:effectLst/>
                <a:highlight>
                  <a:srgbClr val="181818"/>
                </a:highlight>
                <a:latin typeface="Segoe WPC"/>
              </a:rPr>
              <a:t>, Dynamic Feature Control</a:t>
            </a:r>
          </a:p>
          <a:p>
            <a:pPr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Implementierung im lokalen Teil der Klasse:</a:t>
            </a:r>
            <a:r>
              <a:rPr lang="de-DE" b="0" i="0" dirty="0">
                <a:solidFill>
                  <a:srgbClr val="CCCCCC"/>
                </a:solidFill>
                <a:effectLst/>
                <a:highlight>
                  <a:srgbClr val="181818"/>
                </a:highlight>
                <a:latin typeface="Segoe WPC"/>
              </a:rPr>
              <a:t> Die Platzierung der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Implementierung im lokalen Teil der Klasse (statt im globalen Teil) dient dazu, die Implementierungsdetails zu kapseln und die Wiederverwendbarkeit und Wartbarkeit des Codes zu verbessern. Lokale Implementierungen ermöglichen es, die Logik eng mit dem Geschäftsobjekt zu verknüpfen, was die Lesbarkeit und Verständlichkeit des Codes erhöht. Zudem fördert es die Prinzipien der Objektorientierung, indem es die Trennung von Schnittstelle (global) und Implementierung (lokal) unterstützt.</a:t>
            </a:r>
          </a:p>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42</a:t>
            </a:fld>
            <a:endParaRPr lang="de-DE"/>
          </a:p>
        </p:txBody>
      </p:sp>
    </p:spTree>
    <p:extLst>
      <p:ext uri="{BB962C8B-B14F-4D97-AF65-F5344CB8AC3E}">
        <p14:creationId xmlns:p14="http://schemas.microsoft.com/office/powerpoint/2010/main" val="3526695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0" i="0" dirty="0">
                <a:solidFill>
                  <a:srgbClr val="475E75"/>
                </a:solidFill>
                <a:effectLst/>
                <a:highlight>
                  <a:srgbClr val="FFFFFF"/>
                </a:highlight>
                <a:latin typeface="72" panose="020B0503030000000003" pitchFamily="34" charset="0"/>
              </a:rPr>
              <a:t>Seiteneffekte in derselben Entität bei einer Feldänderung</a:t>
            </a:r>
          </a:p>
          <a:p>
            <a:pPr algn="l">
              <a:buFont typeface="+mj-lt"/>
              <a:buAutoNum type="arabicPeriod"/>
            </a:pPr>
            <a:r>
              <a:rPr lang="de-DE" b="0" i="0" dirty="0">
                <a:solidFill>
                  <a:srgbClr val="475E75"/>
                </a:solidFill>
                <a:effectLst/>
                <a:highlight>
                  <a:srgbClr val="FFFFFF"/>
                </a:highlight>
                <a:latin typeface="72" panose="020B0503030000000003" pitchFamily="34" charset="0"/>
              </a:rPr>
              <a:t>Seiteneffekte in verschiedenen Entitäten bei einer Feldänderung</a:t>
            </a:r>
          </a:p>
          <a:p>
            <a:pPr algn="l">
              <a:buFont typeface="+mj-lt"/>
              <a:buAutoNum type="arabicPeriod"/>
            </a:pPr>
            <a:r>
              <a:rPr lang="de-DE" b="0" i="0" dirty="0">
                <a:solidFill>
                  <a:srgbClr val="475E75"/>
                </a:solidFill>
                <a:effectLst/>
                <a:highlight>
                  <a:srgbClr val="FFFFFF"/>
                </a:highlight>
                <a:latin typeface="72" panose="020B0503030000000003" pitchFamily="34" charset="0"/>
              </a:rPr>
              <a:t>Seiteneffekte in verschiedenen Entitäten bei einer benutzerdefinierten Aktion.</a:t>
            </a:r>
            <a:endParaRPr lang="en-US" b="0" i="0" dirty="0">
              <a:solidFill>
                <a:srgbClr val="475E75"/>
              </a:solidFill>
              <a:effectLst/>
              <a:highlight>
                <a:srgbClr val="FFFFFF"/>
              </a:highlight>
              <a:latin typeface="72" panose="020B0503030000000003" pitchFamily="34" charset="0"/>
            </a:endParaRPr>
          </a:p>
          <a:p>
            <a:pPr algn="l"/>
            <a:endParaRPr lang="en-US" dirty="0"/>
          </a:p>
          <a:p>
            <a:pPr algn="l"/>
            <a:r>
              <a:rPr lang="en-US" dirty="0" err="1"/>
              <a:t>Zum</a:t>
            </a:r>
            <a:r>
              <a:rPr lang="en-US" dirty="0"/>
              <a:t> </a:t>
            </a:r>
            <a:r>
              <a:rPr lang="en-US" dirty="0" err="1"/>
              <a:t>Beispiel</a:t>
            </a:r>
            <a:r>
              <a:rPr lang="en-US" dirty="0"/>
              <a:t>: </a:t>
            </a:r>
            <a:r>
              <a:rPr lang="en-US" dirty="0" err="1"/>
              <a:t>Gesamtsumme</a:t>
            </a:r>
            <a:r>
              <a:rPr lang="en-US" dirty="0"/>
              <a:t> </a:t>
            </a:r>
            <a:r>
              <a:rPr lang="en-US" dirty="0" err="1"/>
              <a:t>soll</a:t>
            </a:r>
            <a:r>
              <a:rPr lang="en-US" dirty="0"/>
              <a:t> </a:t>
            </a:r>
            <a:r>
              <a:rPr lang="en-US" dirty="0" err="1"/>
              <a:t>immer</a:t>
            </a:r>
            <a:r>
              <a:rPr lang="en-US" dirty="0"/>
              <a:t> </a:t>
            </a:r>
            <a:r>
              <a:rPr lang="en-US" dirty="0" err="1"/>
              <a:t>aktualisiert</a:t>
            </a:r>
            <a:r>
              <a:rPr lang="en-US" dirty="0"/>
              <a:t> </a:t>
            </a:r>
            <a:r>
              <a:rPr lang="en-US" dirty="0" err="1"/>
              <a:t>werden</a:t>
            </a:r>
            <a:r>
              <a:rPr lang="en-US" dirty="0"/>
              <a:t>, </a:t>
            </a:r>
            <a:r>
              <a:rPr lang="en-US" dirty="0" err="1"/>
              <a:t>wenn</a:t>
            </a:r>
            <a:r>
              <a:rPr lang="en-US" dirty="0"/>
              <a:t> Wert </a:t>
            </a:r>
            <a:r>
              <a:rPr lang="en-US" dirty="0" err="1"/>
              <a:t>hinzugefügt</a:t>
            </a:r>
            <a:r>
              <a:rPr lang="en-US" dirty="0"/>
              <a:t>/</a:t>
            </a:r>
            <a:r>
              <a:rPr lang="en-US" dirty="0" err="1"/>
              <a:t>geändert</a:t>
            </a:r>
            <a:r>
              <a:rPr lang="en-US" dirty="0"/>
              <a:t>/</a:t>
            </a:r>
            <a:r>
              <a:rPr lang="en-US" dirty="0" err="1"/>
              <a:t>gelöscht</a:t>
            </a:r>
            <a:r>
              <a:rPr lang="en-US" dirty="0"/>
              <a:t> </a:t>
            </a:r>
            <a:r>
              <a:rPr lang="en-US" dirty="0" err="1"/>
              <a:t>wird</a:t>
            </a:r>
            <a:r>
              <a:rPr lang="en-US" dirty="0"/>
              <a:t>.</a:t>
            </a:r>
          </a:p>
          <a:p>
            <a:pPr algn="l"/>
            <a:br>
              <a:rPr lang="en-US" dirty="0"/>
            </a:br>
            <a:br>
              <a:rPr lang="en-US" dirty="0"/>
            </a:br>
            <a:r>
              <a:rPr lang="en-US" dirty="0"/>
              <a:t>projection; </a:t>
            </a:r>
            <a:br>
              <a:rPr lang="en-US" dirty="0"/>
            </a:br>
            <a:r>
              <a:rPr lang="en-US" dirty="0"/>
              <a:t>strict </a:t>
            </a:r>
            <a:r>
              <a:rPr lang="en-US" dirty="0">
                <a:solidFill>
                  <a:srgbClr val="999999"/>
                </a:solidFill>
                <a:effectLst/>
              </a:rPr>
              <a:t>(</a:t>
            </a:r>
            <a:r>
              <a:rPr lang="en-US" dirty="0"/>
              <a:t> </a:t>
            </a:r>
            <a:r>
              <a:rPr lang="en-US" dirty="0">
                <a:solidFill>
                  <a:srgbClr val="990055"/>
                </a:solidFill>
                <a:effectLst/>
              </a:rPr>
              <a:t>2</a:t>
            </a:r>
            <a:r>
              <a:rPr lang="en-US" dirty="0"/>
              <a:t> </a:t>
            </a:r>
            <a:r>
              <a:rPr lang="en-US" dirty="0">
                <a:solidFill>
                  <a:srgbClr val="999999"/>
                </a:solidFill>
                <a:effectLst/>
              </a:rPr>
              <a:t>)</a:t>
            </a:r>
            <a:r>
              <a:rPr lang="en-US" dirty="0"/>
              <a:t>; </a:t>
            </a:r>
            <a:br>
              <a:rPr lang="en-US" dirty="0"/>
            </a:br>
            <a:r>
              <a:rPr lang="en-US" dirty="0"/>
              <a:t>use draft; </a:t>
            </a:r>
            <a:br>
              <a:rPr lang="en-US" dirty="0"/>
            </a:br>
            <a:r>
              <a:rPr lang="en-US" dirty="0"/>
              <a:t>use side effects; &lt;&lt;&lt;&lt;&lt;&lt;======= </a:t>
            </a:r>
            <a:br>
              <a:rPr lang="en-US" dirty="0"/>
            </a:br>
            <a:r>
              <a:rPr lang="en-US" dirty="0">
                <a:solidFill>
                  <a:srgbClr val="0077AA"/>
                </a:solidFill>
                <a:effectLst/>
              </a:rPr>
              <a:t>define</a:t>
            </a:r>
            <a:r>
              <a:rPr lang="en-US" dirty="0"/>
              <a:t> behavior </a:t>
            </a:r>
            <a:r>
              <a:rPr lang="en-US" dirty="0">
                <a:solidFill>
                  <a:srgbClr val="0077AA"/>
                </a:solidFill>
                <a:effectLst/>
              </a:rPr>
              <a:t>for</a:t>
            </a:r>
            <a:r>
              <a:rPr lang="en-US" dirty="0"/>
              <a:t> ZRK_SDE_C_TRAVEL </a:t>
            </a:r>
            <a:r>
              <a:rPr lang="en-US" dirty="0">
                <a:solidFill>
                  <a:srgbClr val="0077AA"/>
                </a:solidFill>
                <a:effectLst/>
              </a:rPr>
              <a:t>alias</a:t>
            </a:r>
            <a:r>
              <a:rPr lang="en-US" dirty="0"/>
              <a:t> Travel use </a:t>
            </a:r>
            <a:r>
              <a:rPr lang="en-US" dirty="0" err="1"/>
              <a:t>etag</a:t>
            </a:r>
            <a:r>
              <a:rPr lang="en-US" dirty="0"/>
              <a:t> </a:t>
            </a:r>
            <a:r>
              <a:rPr lang="en-US" dirty="0">
                <a:solidFill>
                  <a:srgbClr val="999999"/>
                </a:solidFill>
                <a:effectLst/>
              </a:rPr>
              <a:t>{</a:t>
            </a:r>
            <a:r>
              <a:rPr lang="en-US" dirty="0"/>
              <a:t> </a:t>
            </a:r>
            <a:br>
              <a:rPr lang="en-US" dirty="0">
                <a:solidFill>
                  <a:srgbClr val="0077AA"/>
                </a:solidFill>
                <a:effectLst/>
              </a:rPr>
            </a:br>
            <a:r>
              <a:rPr lang="en-US" dirty="0">
                <a:solidFill>
                  <a:srgbClr val="999999"/>
                </a:solidFill>
                <a:effectLst/>
              </a:rPr>
              <a:t>...</a:t>
            </a:r>
            <a:r>
              <a:rPr lang="en-US" dirty="0"/>
              <a:t> side effects </a:t>
            </a:r>
            <a:r>
              <a:rPr lang="en-US" dirty="0">
                <a:solidFill>
                  <a:srgbClr val="999999"/>
                </a:solidFill>
                <a:effectLst/>
              </a:rPr>
              <a:t>{</a:t>
            </a:r>
            <a:r>
              <a:rPr lang="en-US" dirty="0"/>
              <a:t> </a:t>
            </a:r>
            <a:r>
              <a:rPr lang="en-US" dirty="0">
                <a:solidFill>
                  <a:srgbClr val="0077AA"/>
                </a:solidFill>
                <a:effectLst/>
              </a:rPr>
              <a:t>field</a:t>
            </a:r>
            <a:r>
              <a:rPr lang="en-US" dirty="0"/>
              <a:t> </a:t>
            </a:r>
            <a:r>
              <a:rPr lang="en-US" dirty="0" err="1"/>
              <a:t>BookingFee</a:t>
            </a:r>
            <a:r>
              <a:rPr lang="en-US" dirty="0"/>
              <a:t> affects </a:t>
            </a:r>
            <a:r>
              <a:rPr lang="en-US" dirty="0">
                <a:solidFill>
                  <a:srgbClr val="0077AA"/>
                </a:solidFill>
                <a:effectLst/>
              </a:rPr>
              <a:t>field</a:t>
            </a:r>
            <a:r>
              <a:rPr lang="en-US" dirty="0"/>
              <a:t> </a:t>
            </a:r>
            <a:r>
              <a:rPr lang="en-US" dirty="0" err="1"/>
              <a:t>TotalPrice</a:t>
            </a:r>
            <a:r>
              <a:rPr lang="en-US" dirty="0"/>
              <a:t>; </a:t>
            </a:r>
            <a:r>
              <a:rPr lang="en-US" dirty="0">
                <a:solidFill>
                  <a:srgbClr val="999999"/>
                </a:solidFill>
                <a:effectLst/>
              </a:rPr>
              <a:t>}</a:t>
            </a:r>
          </a:p>
          <a:p>
            <a:pPr algn="l"/>
            <a:r>
              <a:rPr lang="en-US" dirty="0">
                <a:solidFill>
                  <a:srgbClr val="999999"/>
                </a:solidFill>
                <a:effectLst/>
              </a:rPr>
              <a:t>}</a:t>
            </a:r>
            <a:br>
              <a:rPr lang="en-US" dirty="0">
                <a:solidFill>
                  <a:srgbClr val="0077AA"/>
                </a:solidFill>
                <a:effectLst/>
              </a:rPr>
            </a:br>
            <a:r>
              <a:rPr lang="en-US" dirty="0">
                <a:solidFill>
                  <a:srgbClr val="0077AA"/>
                </a:solidFill>
                <a:effectLst/>
              </a:rPr>
              <a:t>define</a:t>
            </a:r>
            <a:r>
              <a:rPr lang="en-US" dirty="0"/>
              <a:t> behavior </a:t>
            </a:r>
            <a:r>
              <a:rPr lang="en-US" dirty="0">
                <a:solidFill>
                  <a:srgbClr val="0077AA"/>
                </a:solidFill>
                <a:effectLst/>
              </a:rPr>
              <a:t>for</a:t>
            </a:r>
            <a:r>
              <a:rPr lang="en-US" dirty="0"/>
              <a:t> </a:t>
            </a:r>
            <a:r>
              <a:rPr lang="en-US" dirty="0" err="1"/>
              <a:t>zrk_sde_i_booking</a:t>
            </a:r>
            <a:r>
              <a:rPr lang="en-US" dirty="0"/>
              <a:t> </a:t>
            </a:r>
            <a:r>
              <a:rPr lang="en-US" dirty="0">
                <a:solidFill>
                  <a:srgbClr val="0077AA"/>
                </a:solidFill>
                <a:effectLst/>
              </a:rPr>
              <a:t>alias</a:t>
            </a:r>
            <a:r>
              <a:rPr lang="en-US" dirty="0"/>
              <a:t> Booking </a:t>
            </a:r>
          </a:p>
          <a:p>
            <a:pPr algn="l"/>
            <a:r>
              <a:rPr lang="en-US" dirty="0">
                <a:solidFill>
                  <a:srgbClr val="999999"/>
                </a:solidFill>
                <a:effectLst/>
              </a:rPr>
              <a:t>...</a:t>
            </a:r>
            <a:r>
              <a:rPr lang="en-US" dirty="0"/>
              <a:t> side effects </a:t>
            </a:r>
            <a:r>
              <a:rPr lang="en-US" dirty="0">
                <a:solidFill>
                  <a:srgbClr val="999999"/>
                </a:solidFill>
                <a:effectLst/>
              </a:rPr>
              <a:t>{</a:t>
            </a:r>
            <a:r>
              <a:rPr lang="en-US" dirty="0"/>
              <a:t> </a:t>
            </a:r>
            <a:r>
              <a:rPr lang="en-US" dirty="0">
                <a:solidFill>
                  <a:srgbClr val="0077AA"/>
                </a:solidFill>
                <a:effectLst/>
              </a:rPr>
              <a:t>field</a:t>
            </a:r>
            <a:r>
              <a:rPr lang="en-US" dirty="0"/>
              <a:t> </a:t>
            </a:r>
            <a:r>
              <a:rPr lang="en-US" dirty="0" err="1"/>
              <a:t>FlightPrice</a:t>
            </a:r>
            <a:r>
              <a:rPr lang="en-US" dirty="0"/>
              <a:t> affects </a:t>
            </a:r>
            <a:r>
              <a:rPr lang="en-US" dirty="0">
                <a:solidFill>
                  <a:srgbClr val="0077AA"/>
                </a:solidFill>
                <a:effectLst/>
              </a:rPr>
              <a:t>field</a:t>
            </a:r>
            <a:r>
              <a:rPr lang="en-US" dirty="0"/>
              <a:t> _</a:t>
            </a:r>
            <a:r>
              <a:rPr lang="en-US" dirty="0" err="1"/>
              <a:t>Travel</a:t>
            </a:r>
            <a:r>
              <a:rPr lang="en-US" dirty="0" err="1">
                <a:solidFill>
                  <a:srgbClr val="999999"/>
                </a:solidFill>
                <a:effectLst/>
              </a:rPr>
              <a:t>.</a:t>
            </a:r>
            <a:r>
              <a:rPr lang="en-US" dirty="0" err="1"/>
              <a:t>TotalPrice</a:t>
            </a:r>
            <a:r>
              <a:rPr lang="en-US" dirty="0"/>
              <a:t>; action </a:t>
            </a:r>
            <a:r>
              <a:rPr lang="en-US" dirty="0" err="1"/>
              <a:t>Apply_Discount</a:t>
            </a:r>
            <a:r>
              <a:rPr lang="en-US" dirty="0"/>
              <a:t> affects </a:t>
            </a:r>
            <a:r>
              <a:rPr lang="en-US" dirty="0">
                <a:solidFill>
                  <a:srgbClr val="0077AA"/>
                </a:solidFill>
                <a:effectLst/>
              </a:rPr>
              <a:t>field</a:t>
            </a:r>
            <a:r>
              <a:rPr lang="en-US" dirty="0"/>
              <a:t> _</a:t>
            </a:r>
            <a:r>
              <a:rPr lang="en-US" dirty="0" err="1"/>
              <a:t>Travel</a:t>
            </a:r>
            <a:r>
              <a:rPr lang="en-US" dirty="0" err="1">
                <a:solidFill>
                  <a:srgbClr val="999999"/>
                </a:solidFill>
                <a:effectLst/>
              </a:rPr>
              <a:t>.</a:t>
            </a:r>
            <a:r>
              <a:rPr lang="en-US" dirty="0" err="1"/>
              <a:t>TotalPrice</a:t>
            </a:r>
            <a:r>
              <a:rPr lang="en-US" dirty="0"/>
              <a:t> ; </a:t>
            </a:r>
            <a:r>
              <a:rPr lang="en-US" dirty="0">
                <a:solidFill>
                  <a:srgbClr val="999999"/>
                </a:solidFill>
                <a:effectLst/>
              </a:rPr>
              <a:t>}</a:t>
            </a:r>
            <a:endParaRPr lang="de-DE" b="0" i="0" dirty="0">
              <a:solidFill>
                <a:srgbClr val="CCCCCC"/>
              </a:solidFill>
              <a:effectLst/>
              <a:highlight>
                <a:srgbClr val="181818"/>
              </a:highlight>
              <a:latin typeface="Segoe WPC"/>
            </a:endParaRPr>
          </a:p>
          <a:p>
            <a:pPr algn="l"/>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im SAP RAP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Modell beziehen sich auf Änderungen oder Effekte, die als Ergebnis einer Aktion oder Operation auf einem Geschäftsobjekt auftreten, welche wiederum Auswirkungen auf andere Teile des Geschäftsobjekts oder assoziierte Objekte haben. Diese Effekte sind besonders relevant in Szenarien, in denen die Konsistenz und die Integrität der Daten gewährleistet werden müssen.</a:t>
            </a:r>
          </a:p>
          <a:p>
            <a:pPr algn="l"/>
            <a:r>
              <a:rPr lang="de-DE" b="0" i="0" dirty="0">
                <a:solidFill>
                  <a:srgbClr val="CCCCCC"/>
                </a:solidFill>
                <a:effectLst/>
                <a:highlight>
                  <a:srgbClr val="181818"/>
                </a:highlight>
                <a:latin typeface="Segoe WPC"/>
              </a:rPr>
              <a:t>Im Kontext des SAP RAP Modells können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in verschiedenen Modi gehandhabt werden, wobei der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eine spezifische Art der Behandlung vorsieht. Im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werden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streng kontrolliert und müssen explizit definiert und behandelt werden. Dies bedeutet, dass alle potenziellen Nebeneffekte, die durch eine Aktion ausgelöst werden könnten, im Voraus identifiziert und im Rahmen der Implementierung der Geschäftslogik berücksichtigt werden müssen.</a:t>
            </a:r>
          </a:p>
          <a:p>
            <a:pPr algn="l"/>
            <a:r>
              <a:rPr lang="de-DE" b="1" i="0" dirty="0">
                <a:solidFill>
                  <a:srgbClr val="CCCCCC"/>
                </a:solidFill>
                <a:effectLst/>
                <a:highlight>
                  <a:srgbClr val="181818"/>
                </a:highlight>
                <a:latin typeface="Segoe WPC"/>
              </a:rPr>
              <a:t>Merkmale von Side </a:t>
            </a:r>
            <a:r>
              <a:rPr lang="de-DE" b="1" i="0" dirty="0" err="1">
                <a:solidFill>
                  <a:srgbClr val="CCCCCC"/>
                </a:solidFill>
                <a:effectLst/>
                <a:highlight>
                  <a:srgbClr val="181818"/>
                </a:highlight>
                <a:latin typeface="Segoe WPC"/>
              </a:rPr>
              <a:t>Effects</a:t>
            </a:r>
            <a:r>
              <a:rPr lang="de-DE" b="1" i="0" dirty="0">
                <a:solidFill>
                  <a:srgbClr val="CCCCCC"/>
                </a:solidFill>
                <a:effectLst/>
                <a:highlight>
                  <a:srgbClr val="181818"/>
                </a:highlight>
                <a:latin typeface="Segoe WPC"/>
              </a:rPr>
              <a:t> im </a:t>
            </a:r>
            <a:r>
              <a:rPr lang="de-DE" b="1" i="0" dirty="0" err="1">
                <a:solidFill>
                  <a:srgbClr val="CCCCCC"/>
                </a:solidFill>
                <a:effectLst/>
                <a:highlight>
                  <a:srgbClr val="181818"/>
                </a:highlight>
                <a:latin typeface="Segoe WPC"/>
              </a:rPr>
              <a:t>Strict</a:t>
            </a:r>
            <a:r>
              <a:rPr lang="de-DE" b="1" i="0" dirty="0">
                <a:solidFill>
                  <a:srgbClr val="CCCCCC"/>
                </a:solidFill>
                <a:effectLst/>
                <a:highlight>
                  <a:srgbClr val="181818"/>
                </a:highlight>
                <a:latin typeface="Segoe WPC"/>
              </a:rPr>
              <a:t>(2) Modus:</a:t>
            </a:r>
            <a:endParaRPr lang="de-DE" b="0" i="0" dirty="0">
              <a:solidFill>
                <a:srgbClr val="CCCCCC"/>
              </a:solidFill>
              <a:effectLst/>
              <a:highlight>
                <a:srgbClr val="181818"/>
              </a:highlight>
              <a:latin typeface="Segoe WPC"/>
            </a:endParaRPr>
          </a:p>
          <a:p>
            <a:pPr algn="l">
              <a:buFont typeface="+mj-lt"/>
              <a:buAutoNum type="arabicPeriod"/>
            </a:pPr>
            <a:r>
              <a:rPr lang="de-DE" b="1" i="0" dirty="0">
                <a:solidFill>
                  <a:srgbClr val="CCCCCC"/>
                </a:solidFill>
                <a:effectLst/>
                <a:highlight>
                  <a:srgbClr val="181818"/>
                </a:highlight>
                <a:latin typeface="Segoe WPC"/>
              </a:rPr>
              <a:t>Explizite Definition:</a:t>
            </a:r>
            <a:r>
              <a:rPr lang="de-DE" b="0" i="0" dirty="0">
                <a:solidFill>
                  <a:srgbClr val="CCCCCC"/>
                </a:solidFill>
                <a:effectLst/>
                <a:highlight>
                  <a:srgbClr val="181818"/>
                </a:highlight>
                <a:latin typeface="Segoe WPC"/>
              </a:rPr>
              <a:t> Entwickler müssen alle möglichen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explizit definieren und angeben, wie diese behandelt werden sollen. Dies erhöht die Transparenz und Vorhersehbarkeit der Geschäftslogik.</a:t>
            </a:r>
          </a:p>
          <a:p>
            <a:pPr algn="l">
              <a:buFont typeface="+mj-lt"/>
              <a:buAutoNum type="arabicPeriod"/>
            </a:pPr>
            <a:r>
              <a:rPr lang="de-DE" b="1" i="0" dirty="0">
                <a:solidFill>
                  <a:srgbClr val="CCCCCC"/>
                </a:solidFill>
                <a:effectLst/>
                <a:highlight>
                  <a:srgbClr val="181818"/>
                </a:highlight>
                <a:latin typeface="Segoe WPC"/>
              </a:rPr>
              <a:t>Kontrollierte Ausführung:</a:t>
            </a:r>
            <a:r>
              <a:rPr lang="de-DE" b="0" i="0" dirty="0">
                <a:solidFill>
                  <a:srgbClr val="CCCCCC"/>
                </a:solidFill>
                <a:effectLst/>
                <a:highlight>
                  <a:srgbClr val="181818"/>
                </a:highlight>
                <a:latin typeface="Segoe WPC"/>
              </a:rPr>
              <a:t>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werden in einer kontrollierten Umgebung ausgeführt, um sicherzustellen, dass sie nicht unbeabsichtigt weitere unerwünschte Effekte auslösen.</a:t>
            </a:r>
          </a:p>
          <a:p>
            <a:pPr algn="l">
              <a:buFont typeface="+mj-lt"/>
              <a:buAutoNum type="arabicPeriod"/>
            </a:pPr>
            <a:r>
              <a:rPr lang="de-DE" b="1" i="0" dirty="0">
                <a:solidFill>
                  <a:srgbClr val="CCCCCC"/>
                </a:solidFill>
                <a:effectLst/>
                <a:highlight>
                  <a:srgbClr val="181818"/>
                </a:highlight>
                <a:latin typeface="Segoe WPC"/>
              </a:rPr>
              <a:t>Konsistenzsicherung:</a:t>
            </a:r>
            <a:r>
              <a:rPr lang="de-DE" b="0" i="0" dirty="0">
                <a:solidFill>
                  <a:srgbClr val="CCCCCC"/>
                </a:solidFill>
                <a:effectLst/>
                <a:highlight>
                  <a:srgbClr val="181818"/>
                </a:highlight>
                <a:latin typeface="Segoe WPC"/>
              </a:rPr>
              <a:t> Der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hilft dabei, die Datenkonsistenz zu wahren, indem sichergestellt wird, dass alle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in Übereinstimmung mit den Geschäftsregeln und Datenintegritätsanforderungen behandelt werden.</a:t>
            </a:r>
          </a:p>
          <a:p>
            <a:pPr algn="l">
              <a:buFont typeface="+mj-lt"/>
              <a:buAutoNum type="arabicPeriod"/>
            </a:pPr>
            <a:r>
              <a:rPr lang="de-DE" b="1" i="0" dirty="0">
                <a:solidFill>
                  <a:srgbClr val="CCCCCC"/>
                </a:solidFill>
                <a:effectLst/>
                <a:highlight>
                  <a:srgbClr val="181818"/>
                </a:highlight>
                <a:latin typeface="Segoe WPC"/>
              </a:rPr>
              <a:t>Fehlerbehandlung:</a:t>
            </a:r>
            <a:r>
              <a:rPr lang="de-DE" b="0" i="0" dirty="0">
                <a:solidFill>
                  <a:srgbClr val="CCCCCC"/>
                </a:solidFill>
                <a:effectLst/>
                <a:highlight>
                  <a:srgbClr val="181818"/>
                </a:highlight>
                <a:latin typeface="Segoe WPC"/>
              </a:rPr>
              <a:t> Fehler, die während der Ausführung von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auftreten, müssen angemessen behandelt werden, um die Integrität des Gesamtsystems zu gewährleisten.</a:t>
            </a:r>
          </a:p>
          <a:p>
            <a:pPr algn="l">
              <a:buFont typeface="+mj-lt"/>
              <a:buAutoNum type="arabicPeriod"/>
            </a:pPr>
            <a:r>
              <a:rPr lang="de-DE" b="1" i="0" dirty="0">
                <a:solidFill>
                  <a:srgbClr val="CCCCCC"/>
                </a:solidFill>
                <a:effectLst/>
                <a:highlight>
                  <a:srgbClr val="181818"/>
                </a:highlight>
                <a:latin typeface="Segoe WPC"/>
              </a:rPr>
              <a:t>Performance-Überlegungen:</a:t>
            </a:r>
            <a:r>
              <a:rPr lang="de-DE" b="0" i="0" dirty="0">
                <a:solidFill>
                  <a:srgbClr val="CCCCCC"/>
                </a:solidFill>
                <a:effectLst/>
                <a:highlight>
                  <a:srgbClr val="181818"/>
                </a:highlight>
                <a:latin typeface="Segoe WPC"/>
              </a:rPr>
              <a:t> Da die explizite Handhabung von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zusätzliche Logik und möglicherweise zusätzliche Datenbankoperationen erfordert, müssen Entwickler die Auswirkungen auf die Performance berücksichtigen und optimieren.</a:t>
            </a:r>
          </a:p>
          <a:p>
            <a:pPr algn="l"/>
            <a:r>
              <a:rPr lang="de-DE" b="0" i="0" dirty="0">
                <a:solidFill>
                  <a:srgbClr val="CCCCCC"/>
                </a:solidFill>
                <a:effectLst/>
                <a:highlight>
                  <a:srgbClr val="181818"/>
                </a:highlight>
                <a:latin typeface="Segoe WPC"/>
              </a:rPr>
              <a:t>Der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im SAP RAP Modell fördert somit eine sorgfältige und durchdachte Implementierung von Geschäftslogik, die die Integrität und Konsistenz der Daten in komplexen Geschäftsanwendungen sicherstellt.</a:t>
            </a:r>
          </a:p>
        </p:txBody>
      </p:sp>
      <p:sp>
        <p:nvSpPr>
          <p:cNvPr id="4" name="Foliennummernplatzhalter 3"/>
          <p:cNvSpPr>
            <a:spLocks noGrp="1"/>
          </p:cNvSpPr>
          <p:nvPr>
            <p:ph type="sldNum" sz="quarter" idx="5"/>
          </p:nvPr>
        </p:nvSpPr>
        <p:spPr/>
        <p:txBody>
          <a:bodyPr/>
          <a:lstStyle/>
          <a:p>
            <a:fld id="{3720A06C-E0E5-864E-BA5F-19FEDC59C6C5}" type="slidenum">
              <a:rPr lang="de-DE" smtClean="0"/>
              <a:t>43</a:t>
            </a:fld>
            <a:endParaRPr lang="de-DE"/>
          </a:p>
        </p:txBody>
      </p:sp>
    </p:spTree>
    <p:extLst>
      <p:ext uri="{BB962C8B-B14F-4D97-AF65-F5344CB8AC3E}">
        <p14:creationId xmlns:p14="http://schemas.microsoft.com/office/powerpoint/2010/main" val="384341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8438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6</a:t>
            </a:fld>
            <a:endParaRPr lang="de-DE"/>
          </a:p>
        </p:txBody>
      </p:sp>
    </p:spTree>
    <p:extLst>
      <p:ext uri="{BB962C8B-B14F-4D97-AF65-F5344CB8AC3E}">
        <p14:creationId xmlns:p14="http://schemas.microsoft.com/office/powerpoint/2010/main" val="168011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10</a:t>
            </a:fld>
            <a:endParaRPr lang="de-DE"/>
          </a:p>
        </p:txBody>
      </p:sp>
    </p:spTree>
    <p:extLst>
      <p:ext uri="{BB962C8B-B14F-4D97-AF65-F5344CB8AC3E}">
        <p14:creationId xmlns:p14="http://schemas.microsoft.com/office/powerpoint/2010/main" val="313734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Die Annotationen im gegebenen CDS View ZC_SFLIGHT sind Teil der SAP Fiori Elements und SAP UI5 Frameworks, die verwendet werden, um die Darstellung von Daten in der Benutzeroberfläche zu steuern. Hier ist eine Erläuterung der spezifischen Annotationen und ihrer Unterwerte:</a:t>
            </a:r>
          </a:p>
          <a:p>
            <a:pPr algn="l"/>
            <a:br>
              <a:rPr lang="de-DE" b="1" i="0" dirty="0">
                <a:solidFill>
                  <a:srgbClr val="CCCCCC"/>
                </a:solidFill>
                <a:effectLst/>
                <a:highlight>
                  <a:srgbClr val="181818"/>
                </a:highlight>
                <a:latin typeface="Segoe WPC"/>
              </a:rPr>
            </a:br>
            <a:r>
              <a:rPr lang="de-DE" b="1" i="0" dirty="0">
                <a:solidFill>
                  <a:srgbClr val="CCCCCC"/>
                </a:solidFill>
                <a:effectLst/>
                <a:highlight>
                  <a:srgbClr val="181818"/>
                </a:highlight>
                <a:latin typeface="Segoe WPC"/>
              </a:rPr>
              <a:t>@UI.headerInfo</a:t>
            </a:r>
          </a:p>
          <a:p>
            <a:pPr algn="l"/>
            <a:r>
              <a:rPr lang="de-DE" b="0" i="0" dirty="0">
                <a:solidFill>
                  <a:srgbClr val="CCCCCC"/>
                </a:solidFill>
                <a:effectLst/>
                <a:highlight>
                  <a:srgbClr val="181818"/>
                </a:highlight>
                <a:latin typeface="Segoe WPC"/>
              </a:rPr>
              <a:t>Diese Annotation definiert, wie die Kopfzeileninformationen in einer Fiori-Anwendung dargestellt werden sollen. Sie enthält Details wie den Typennamen, den Plural des Typennamens, den Titel und die Beschreibung.</a:t>
            </a:r>
          </a:p>
          <a:p>
            <a:pPr algn="l">
              <a:buFont typeface="Arial" panose="020B0604020202020204" pitchFamily="34" charset="0"/>
              <a:buChar char="•"/>
            </a:pPr>
            <a:r>
              <a:rPr lang="de-DE" b="1" i="0" dirty="0" err="1">
                <a:solidFill>
                  <a:srgbClr val="CCCCCC"/>
                </a:solidFill>
                <a:effectLst/>
                <a:highlight>
                  <a:srgbClr val="181818"/>
                </a:highlight>
                <a:latin typeface="Segoe WPC"/>
              </a:rPr>
              <a:t>typeName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Name des Objekttyps, der in der Kopfzeile angezeigt wird. In diesem Fall 'Flug Root'.</a:t>
            </a:r>
          </a:p>
          <a:p>
            <a:pPr algn="l">
              <a:buFont typeface="Arial" panose="020B0604020202020204" pitchFamily="34" charset="0"/>
              <a:buChar char="•"/>
            </a:pPr>
            <a:r>
              <a:rPr lang="de-DE" b="1" i="0" dirty="0" err="1">
                <a:solidFill>
                  <a:srgbClr val="CCCCCC"/>
                </a:solidFill>
                <a:effectLst/>
                <a:highlight>
                  <a:srgbClr val="181818"/>
                </a:highlight>
                <a:latin typeface="Segoe WPC"/>
              </a:rPr>
              <a:t>typeNamePlural</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Plural des Objekttypnamens für die Kopfzeile. Hier 'Flüge Root'.</a:t>
            </a:r>
          </a:p>
          <a:p>
            <a:pPr algn="l">
              <a:buFont typeface="Arial" panose="020B0604020202020204" pitchFamily="34" charset="0"/>
              <a:buChar char="•"/>
            </a:pPr>
            <a:r>
              <a:rPr lang="de-DE" b="1" i="0" dirty="0">
                <a:solidFill>
                  <a:srgbClr val="CCCCCC"/>
                </a:solidFill>
                <a:effectLst/>
                <a:highlight>
                  <a:srgbClr val="181818"/>
                </a:highlight>
                <a:latin typeface="Segoe WPC"/>
              </a:rPr>
              <a:t>title:</a:t>
            </a:r>
            <a:r>
              <a:rPr lang="de-DE" b="0" i="0" dirty="0">
                <a:solidFill>
                  <a:srgbClr val="CCCCCC"/>
                </a:solidFill>
                <a:effectLst/>
                <a:highlight>
                  <a:srgbClr val="181818"/>
                </a:highlight>
                <a:latin typeface="Segoe WPC"/>
              </a:rPr>
              <a:t> Ein Objekt, das definiert, wie der Titel der Kopfzeile dargestellt wird.</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value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Das Feld, das als Haupttitel verwendet wird. Hier '</a:t>
            </a:r>
            <a:r>
              <a:rPr lang="de-DE" b="0" i="0" dirty="0" err="1">
                <a:solidFill>
                  <a:srgbClr val="CCCCCC"/>
                </a:solidFill>
                <a:effectLst/>
                <a:highlight>
                  <a:srgbClr val="181818"/>
                </a:highlight>
                <a:latin typeface="Segoe WPC"/>
              </a:rPr>
              <a:t>Carrid</a:t>
            </a:r>
            <a:r>
              <a:rPr lang="de-DE" b="0" i="0" dirty="0">
                <a:solidFill>
                  <a:srgbClr val="CCCCCC"/>
                </a:solidFill>
                <a:effectLst/>
                <a:highlight>
                  <a:srgbClr val="181818"/>
                </a:highlight>
                <a:latin typeface="Segoe WPC"/>
              </a:rPr>
              <a:t>'.</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Der Typ des Titels, hier #STANDARD, was eine Standarddarstellung in der UI bedeutet.</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label</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 optionaler Text, der als Label für den Titel verwendet wird. Hier 'Test'.</a:t>
            </a:r>
          </a:p>
          <a:p>
            <a:pPr algn="l">
              <a:buFont typeface="Arial" panose="020B0604020202020204" pitchFamily="34" charset="0"/>
              <a:buChar char="•"/>
            </a:pPr>
            <a:r>
              <a:rPr lang="de-DE" b="1" i="0" dirty="0" err="1">
                <a:solidFill>
                  <a:srgbClr val="CCCCCC"/>
                </a:solidFill>
                <a:effectLst/>
                <a:highlight>
                  <a:srgbClr val="181818"/>
                </a:highlight>
                <a:latin typeface="Segoe WPC"/>
              </a:rPr>
              <a:t>description</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 Objekt, das definiert, wie die Beschreibung in der Kopfzeile dargestellt wird.</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label</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Das Label für die Beschreibung. Hier 'Flug Root'.</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Der Typ der Beschreibung, auch hier #STANDARD.</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value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Das Feld, das als Beschreibung verwendet wird. Hier '</a:t>
            </a:r>
            <a:r>
              <a:rPr lang="de-DE" b="0" i="0" dirty="0" err="1">
                <a:solidFill>
                  <a:srgbClr val="CCCCCC"/>
                </a:solidFill>
                <a:effectLst/>
                <a:highlight>
                  <a:srgbClr val="181818"/>
                </a:highlight>
                <a:latin typeface="Segoe WPC"/>
              </a:rPr>
              <a:t>Fldate</a:t>
            </a:r>
            <a:r>
              <a:rPr lang="de-DE" b="0" i="0" dirty="0">
                <a:solidFill>
                  <a:srgbClr val="CCCCCC"/>
                </a:solidFill>
                <a:effectLst/>
                <a:highlight>
                  <a:srgbClr val="181818"/>
                </a:highlight>
                <a:latin typeface="Segoe WPC"/>
              </a:rPr>
              <a:t>'.</a:t>
            </a:r>
          </a:p>
          <a:p>
            <a:pPr algn="l"/>
            <a:r>
              <a:rPr lang="de-DE" b="1" i="0" dirty="0">
                <a:solidFill>
                  <a:srgbClr val="CCCCCC"/>
                </a:solidFill>
                <a:effectLst/>
                <a:highlight>
                  <a:srgbClr val="181818"/>
                </a:highlight>
                <a:latin typeface="Segoe WPC"/>
              </a:rPr>
              <a:t>@UI.chart</a:t>
            </a:r>
          </a:p>
          <a:p>
            <a:pPr algn="l"/>
            <a:r>
              <a:rPr lang="de-DE" b="0" i="0" dirty="0">
                <a:solidFill>
                  <a:srgbClr val="CCCCCC"/>
                </a:solidFill>
                <a:effectLst/>
                <a:highlight>
                  <a:srgbClr val="181818"/>
                </a:highlight>
                <a:latin typeface="Segoe WPC"/>
              </a:rPr>
              <a:t>Diese Annotation definiert die Konfiguration eines oder mehrerer Diagramme, die in der UI angezeigt werden sollen.</a:t>
            </a:r>
          </a:p>
          <a:p>
            <a:pPr algn="l">
              <a:buFont typeface="Arial" panose="020B0604020202020204" pitchFamily="34" charset="0"/>
              <a:buChar char="•"/>
            </a:pPr>
            <a:r>
              <a:rPr lang="de-DE" b="1" i="0" dirty="0" err="1">
                <a:solidFill>
                  <a:srgbClr val="CCCCCC"/>
                </a:solidFill>
                <a:effectLst/>
                <a:highlight>
                  <a:srgbClr val="181818"/>
                </a:highlight>
                <a:latin typeface="Segoe WPC"/>
              </a:rPr>
              <a:t>qualifier</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 eindeutiger Bezeichner für das Diagramm, der verwendet wird, um auf dieses spezifische Diagramm zu verweisen. Hier '</a:t>
            </a:r>
            <a:r>
              <a:rPr lang="de-DE" b="0" i="0" dirty="0" err="1">
                <a:solidFill>
                  <a:srgbClr val="CCCCCC"/>
                </a:solidFill>
                <a:effectLst/>
                <a:highlight>
                  <a:srgbClr val="181818"/>
                </a:highlight>
                <a:latin typeface="Segoe WPC"/>
              </a:rPr>
              <a:t>bulletChart</a:t>
            </a:r>
            <a:r>
              <a:rPr lang="de-DE" b="0"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title:</a:t>
            </a:r>
            <a:r>
              <a:rPr lang="de-DE" b="0" i="0" dirty="0">
                <a:solidFill>
                  <a:srgbClr val="CCCCCC"/>
                </a:solidFill>
                <a:effectLst/>
                <a:highlight>
                  <a:srgbClr val="181818"/>
                </a:highlight>
                <a:latin typeface="Segoe WPC"/>
              </a:rPr>
              <a:t> Der Titel des Diagramms, der in der UI angezeigt wird. Hier 'Sitzplatzauslastung'.</a:t>
            </a:r>
          </a:p>
          <a:p>
            <a:pPr algn="l">
              <a:buFont typeface="Arial" panose="020B0604020202020204" pitchFamily="34" charset="0"/>
              <a:buChar char="•"/>
            </a:pPr>
            <a:r>
              <a:rPr lang="de-DE" b="1" i="0" dirty="0" err="1">
                <a:solidFill>
                  <a:srgbClr val="CCCCCC"/>
                </a:solidFill>
                <a:effectLst/>
                <a:highlight>
                  <a:srgbClr val="181818"/>
                </a:highlight>
                <a:latin typeface="Segoe WPC"/>
              </a:rPr>
              <a:t>chartType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Typ des Diagramms. #BULLET steht für ein Bullet-Diagramm, das oft zur Darstellung von Leistungsdaten verwendet wird.</a:t>
            </a:r>
          </a:p>
          <a:p>
            <a:pPr algn="l">
              <a:buFont typeface="Arial" panose="020B0604020202020204" pitchFamily="34" charset="0"/>
              <a:buChar char="•"/>
            </a:pPr>
            <a:r>
              <a:rPr lang="de-DE" b="1" i="0" dirty="0" err="1">
                <a:solidFill>
                  <a:srgbClr val="CCCCCC"/>
                </a:solidFill>
                <a:effectLst/>
                <a:highlight>
                  <a:srgbClr val="181818"/>
                </a:highlight>
                <a:latin typeface="Segoe WPC"/>
              </a:rPr>
              <a:t>measures</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Eine Liste von Maßen, die im Diagramm dargestellt werden sollen. Hier wird nur '</a:t>
            </a:r>
            <a:r>
              <a:rPr lang="de-DE" b="0" i="0" dirty="0" err="1">
                <a:solidFill>
                  <a:srgbClr val="CCCCCC"/>
                </a:solidFill>
                <a:effectLst/>
                <a:highlight>
                  <a:srgbClr val="181818"/>
                </a:highlight>
                <a:latin typeface="Segoe WPC"/>
              </a:rPr>
              <a:t>Seatsocc</a:t>
            </a:r>
            <a:r>
              <a:rPr lang="de-DE" b="0" i="0" dirty="0">
                <a:solidFill>
                  <a:srgbClr val="CCCCCC"/>
                </a:solidFill>
                <a:effectLst/>
                <a:highlight>
                  <a:srgbClr val="181818"/>
                </a:highlight>
                <a:latin typeface="Segoe WPC"/>
              </a:rPr>
              <a:t>' (Sitzplatzbelegung) verwendet.</a:t>
            </a:r>
          </a:p>
          <a:p>
            <a:pPr algn="l">
              <a:buFont typeface="Arial" panose="020B0604020202020204" pitchFamily="34" charset="0"/>
              <a:buChar char="•"/>
            </a:pPr>
            <a:r>
              <a:rPr lang="de-DE" b="1" i="0" dirty="0" err="1">
                <a:solidFill>
                  <a:srgbClr val="CCCCCC"/>
                </a:solidFill>
                <a:effectLst/>
                <a:highlight>
                  <a:srgbClr val="181818"/>
                </a:highlight>
                <a:latin typeface="Segoe WPC"/>
              </a:rPr>
              <a:t>measureAttributes</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Eine Liste von Attributen für jedes Maß, die zusätzliche Informationen wie die Rolle des Maßes im Diagramm und ob es als Datenpunkt dargestellt werden soll, enthalten.</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measure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Das Maß, für das die Attribute gelten. Hier '</a:t>
            </a:r>
            <a:r>
              <a:rPr lang="de-DE" b="0" i="0" dirty="0" err="1">
                <a:solidFill>
                  <a:srgbClr val="CCCCCC"/>
                </a:solidFill>
                <a:effectLst/>
                <a:highlight>
                  <a:srgbClr val="181818"/>
                </a:highlight>
                <a:latin typeface="Segoe WPC"/>
              </a:rPr>
              <a:t>Seatsocc</a:t>
            </a:r>
            <a:r>
              <a:rPr lang="de-DE" b="0" i="0" dirty="0">
                <a:solidFill>
                  <a:srgbClr val="CCCCCC"/>
                </a:solidFill>
                <a:effectLst/>
                <a:highlight>
                  <a:srgbClr val="181818"/>
                </a:highlight>
                <a:latin typeface="Segoe WPC"/>
              </a:rPr>
              <a:t>'.</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role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Die Rolle des Maßes im Diagramm. #AXIS_1 bedeutet, dass es auf der primären Achse dargestellt wird.</a:t>
            </a:r>
          </a:p>
          <a:p>
            <a:pPr marL="742950" lvl="1" indent="-285750" algn="l">
              <a:buFont typeface="Arial" panose="020B0604020202020204" pitchFamily="34" charset="0"/>
              <a:buChar char="•"/>
            </a:pPr>
            <a:r>
              <a:rPr lang="de-DE" b="1" i="0" dirty="0" err="1">
                <a:solidFill>
                  <a:srgbClr val="CCCCCC"/>
                </a:solidFill>
                <a:effectLst/>
                <a:highlight>
                  <a:srgbClr val="181818"/>
                </a:highlight>
                <a:latin typeface="Segoe WPC"/>
              </a:rPr>
              <a:t>asDataPoint</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 boolescher Wert, der angibt, ob das Maß als Datenpunkt im Diagramm dargestellt werden soll. </a:t>
            </a:r>
            <a:r>
              <a:rPr lang="de-DE" b="0" i="0" dirty="0" err="1">
                <a:solidFill>
                  <a:srgbClr val="CCCCCC"/>
                </a:solidFill>
                <a:effectLst/>
                <a:highlight>
                  <a:srgbClr val="181818"/>
                </a:highlight>
                <a:latin typeface="Segoe WPC"/>
              </a:rPr>
              <a:t>true</a:t>
            </a:r>
            <a:r>
              <a:rPr lang="de-DE" b="0" i="0" dirty="0">
                <a:solidFill>
                  <a:srgbClr val="CCCCCC"/>
                </a:solidFill>
                <a:effectLst/>
                <a:highlight>
                  <a:srgbClr val="181818"/>
                </a:highlight>
                <a:latin typeface="Segoe WPC"/>
              </a:rPr>
              <a:t> bedeutet, dass es als Datenpunkt dargestellt wird.</a:t>
            </a:r>
          </a:p>
          <a:p>
            <a:pPr algn="l"/>
            <a:br>
              <a:rPr lang="de-DE" b="1" i="0" dirty="0">
                <a:solidFill>
                  <a:srgbClr val="CCCCCC"/>
                </a:solidFill>
                <a:effectLst/>
                <a:highlight>
                  <a:srgbClr val="181818"/>
                </a:highlight>
                <a:latin typeface="Segoe WPC"/>
              </a:rPr>
            </a:br>
            <a:br>
              <a:rPr lang="de-DE" b="1" i="0" dirty="0">
                <a:solidFill>
                  <a:srgbClr val="CCCCCC"/>
                </a:solidFill>
                <a:effectLst/>
                <a:highlight>
                  <a:srgbClr val="181818"/>
                </a:highlight>
                <a:latin typeface="Segoe WPC"/>
              </a:rPr>
            </a:br>
            <a:r>
              <a:rPr lang="de-DE" b="1" i="0" dirty="0">
                <a:solidFill>
                  <a:srgbClr val="CCCCCC"/>
                </a:solidFill>
                <a:effectLst/>
                <a:highlight>
                  <a:srgbClr val="181818"/>
                </a:highlight>
                <a:latin typeface="Segoe WPC"/>
              </a:rPr>
              <a:t>@UI.facet</a:t>
            </a:r>
          </a:p>
          <a:p>
            <a:pPr algn="l"/>
            <a:r>
              <a:rPr lang="de-DE" b="0" i="0" dirty="0">
                <a:solidFill>
                  <a:srgbClr val="CCCCCC"/>
                </a:solidFill>
                <a:effectLst/>
                <a:highlight>
                  <a:srgbClr val="181818"/>
                </a:highlight>
                <a:latin typeface="Segoe WPC"/>
              </a:rPr>
              <a:t>Diese Annotation wird verwendet, um UI-Facetten zu definieren, die Gruppierungen oder Sammlungen von Feldern oder Elementen in der Benutzeroberfläche darstellen. Jede Facette kann verschiedene Eigenschaften haben, wie </a:t>
            </a:r>
            <a:r>
              <a:rPr lang="de-DE" b="0" i="0" dirty="0" err="1">
                <a:solidFill>
                  <a:srgbClr val="CCCCCC"/>
                </a:solidFill>
                <a:effectLst/>
                <a:highlight>
                  <a:srgbClr val="181818"/>
                </a:highlight>
                <a:latin typeface="Segoe WPC"/>
              </a:rPr>
              <a:t>purpose</a:t>
            </a:r>
            <a:r>
              <a:rPr lang="de-DE" b="0" i="0" dirty="0">
                <a:solidFill>
                  <a:srgbClr val="CCCCCC"/>
                </a:solidFill>
                <a:effectLst/>
                <a:highlight>
                  <a:srgbClr val="181818"/>
                </a:highlight>
                <a:latin typeface="Segoe WPC"/>
              </a:rPr>
              <a:t>, type, </a:t>
            </a:r>
            <a:r>
              <a:rPr lang="de-DE" b="0" i="0" dirty="0" err="1">
                <a:solidFill>
                  <a:srgbClr val="CCCCCC"/>
                </a:solidFill>
                <a:effectLst/>
                <a:highlight>
                  <a:srgbClr val="181818"/>
                </a:highlight>
                <a:latin typeface="Segoe WPC"/>
              </a:rPr>
              <a:t>id</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label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position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targetQualifier</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parentId</a:t>
            </a:r>
            <a:r>
              <a:rPr lang="de-DE" b="0" i="0" dirty="0">
                <a:solidFill>
                  <a:srgbClr val="CCCCCC"/>
                </a:solidFill>
                <a:effectLst/>
                <a:highlight>
                  <a:srgbClr val="181818"/>
                </a:highlight>
                <a:latin typeface="Segoe WPC"/>
              </a:rPr>
              <a:t>, die ihre Rolle, Darstellung und Beziehung zu anderen Facetten beschreiben.</a:t>
            </a:r>
          </a:p>
          <a:p>
            <a:pPr algn="l">
              <a:buFont typeface="Arial" panose="020B0604020202020204" pitchFamily="34" charset="0"/>
              <a:buChar char="•"/>
            </a:pPr>
            <a:r>
              <a:rPr lang="de-DE" b="0" i="0" dirty="0" err="1">
                <a:solidFill>
                  <a:srgbClr val="CCCCCC"/>
                </a:solidFill>
                <a:effectLst/>
                <a:highlight>
                  <a:srgbClr val="181818"/>
                </a:highlight>
                <a:latin typeface="Segoe WPC"/>
              </a:rPr>
              <a:t>purpose</a:t>
            </a:r>
            <a:r>
              <a:rPr lang="de-DE" b="0" i="0" dirty="0">
                <a:solidFill>
                  <a:srgbClr val="CCCCCC"/>
                </a:solidFill>
                <a:effectLst/>
                <a:highlight>
                  <a:srgbClr val="181818"/>
                </a:highlight>
                <a:latin typeface="Segoe WPC"/>
              </a:rPr>
              <a:t>: Gibt den Zweck der Facette an (z.B. #HEADER für Kopfdaten, #STANDARD für Standarddaten).</a:t>
            </a:r>
          </a:p>
          <a:p>
            <a:pPr algn="l">
              <a:buFont typeface="Arial" panose="020B0604020202020204" pitchFamily="34" charset="0"/>
              <a:buChar char="•"/>
            </a:pPr>
            <a:r>
              <a:rPr lang="de-DE" b="0" i="0" dirty="0">
                <a:solidFill>
                  <a:srgbClr val="CCCCCC"/>
                </a:solidFill>
                <a:effectLst/>
                <a:highlight>
                  <a:srgbClr val="181818"/>
                </a:highlight>
                <a:latin typeface="Segoe WPC"/>
              </a:rPr>
              <a:t>type: Der Typ der Facette, wie #COLLECTION für eine Sammlung von Elementen, #FIELDGROUP_REFERENCE für eine Referenz auf eine Feldgruppe, #CHART_REFERENCE für eine Referenz auf ein Diagramm, #LINEITEM_REFERENCE für eine Referenz auf eine Zeilenelement.</a:t>
            </a:r>
          </a:p>
          <a:p>
            <a:pPr algn="l">
              <a:buFont typeface="Arial" panose="020B0604020202020204" pitchFamily="34" charset="0"/>
              <a:buChar char="•"/>
            </a:pPr>
            <a:r>
              <a:rPr lang="de-DE" b="0" i="0" dirty="0" err="1">
                <a:solidFill>
                  <a:srgbClr val="CCCCCC"/>
                </a:solidFill>
                <a:effectLst/>
                <a:highlight>
                  <a:srgbClr val="181818"/>
                </a:highlight>
                <a:latin typeface="Segoe WPC"/>
              </a:rPr>
              <a:t>id</a:t>
            </a:r>
            <a:r>
              <a:rPr lang="de-DE" b="0" i="0" dirty="0">
                <a:solidFill>
                  <a:srgbClr val="CCCCCC"/>
                </a:solidFill>
                <a:effectLst/>
                <a:highlight>
                  <a:srgbClr val="181818"/>
                </a:highlight>
                <a:latin typeface="Segoe WPC"/>
              </a:rPr>
              <a:t>: Ein eindeutiger Bezeichner für die Facette.</a:t>
            </a:r>
          </a:p>
          <a:p>
            <a:pPr algn="l">
              <a:buFont typeface="Arial" panose="020B0604020202020204" pitchFamily="34" charset="0"/>
              <a:buChar char="•"/>
            </a:pPr>
            <a:r>
              <a:rPr lang="de-DE" b="0" i="0" dirty="0" err="1">
                <a:solidFill>
                  <a:srgbClr val="CCCCCC"/>
                </a:solidFill>
                <a:effectLst/>
                <a:highlight>
                  <a:srgbClr val="181818"/>
                </a:highlight>
                <a:latin typeface="Segoe WPC"/>
              </a:rPr>
              <a:t>label</a:t>
            </a:r>
            <a:r>
              <a:rPr lang="de-DE" b="0" i="0" dirty="0">
                <a:solidFill>
                  <a:srgbClr val="CCCCCC"/>
                </a:solidFill>
                <a:effectLst/>
                <a:highlight>
                  <a:srgbClr val="181818"/>
                </a:highlight>
                <a:latin typeface="Segoe WPC"/>
              </a:rPr>
              <a:t>: Beschriftung der Facette.</a:t>
            </a:r>
          </a:p>
          <a:p>
            <a:pPr algn="l">
              <a:buFont typeface="Arial" panose="020B0604020202020204" pitchFamily="34" charset="0"/>
              <a:buChar char="•"/>
            </a:pPr>
            <a:r>
              <a:rPr lang="de-DE" b="0" i="0" dirty="0" err="1">
                <a:solidFill>
                  <a:srgbClr val="CCCCCC"/>
                </a:solidFill>
                <a:effectLst/>
                <a:highlight>
                  <a:srgbClr val="181818"/>
                </a:highlight>
                <a:latin typeface="Segoe WPC"/>
              </a:rPr>
              <a:t>position</a:t>
            </a:r>
            <a:r>
              <a:rPr lang="de-DE" b="0" i="0" dirty="0">
                <a:solidFill>
                  <a:srgbClr val="CCCCCC"/>
                </a:solidFill>
                <a:effectLst/>
                <a:highlight>
                  <a:srgbClr val="181818"/>
                </a:highlight>
                <a:latin typeface="Segoe WPC"/>
              </a:rPr>
              <a:t>: Position der Facette in der UI.</a:t>
            </a:r>
          </a:p>
          <a:p>
            <a:pPr algn="l">
              <a:buFont typeface="Arial" panose="020B0604020202020204" pitchFamily="34" charset="0"/>
              <a:buChar char="•"/>
            </a:pPr>
            <a:r>
              <a:rPr lang="de-DE" b="0" i="0" dirty="0" err="1">
                <a:solidFill>
                  <a:srgbClr val="CCCCCC"/>
                </a:solidFill>
                <a:effectLst/>
                <a:highlight>
                  <a:srgbClr val="181818"/>
                </a:highlight>
                <a:latin typeface="Segoe WPC"/>
              </a:rPr>
              <a:t>targetQualifier</a:t>
            </a:r>
            <a:r>
              <a:rPr lang="de-DE" b="0" i="0" dirty="0">
                <a:solidFill>
                  <a:srgbClr val="CCCCCC"/>
                </a:solidFill>
                <a:effectLst/>
                <a:highlight>
                  <a:srgbClr val="181818"/>
                </a:highlight>
                <a:latin typeface="Segoe WPC"/>
              </a:rPr>
              <a:t>: Spezifiziert den Qualifizierer für die Zielgruppe oder das Zielobjekt.</a:t>
            </a:r>
          </a:p>
          <a:p>
            <a:pPr algn="l">
              <a:buFont typeface="Arial" panose="020B0604020202020204" pitchFamily="34" charset="0"/>
              <a:buChar char="•"/>
            </a:pPr>
            <a:r>
              <a:rPr lang="de-DE" b="0" i="0" dirty="0" err="1">
                <a:solidFill>
                  <a:srgbClr val="CCCCCC"/>
                </a:solidFill>
                <a:effectLst/>
                <a:highlight>
                  <a:srgbClr val="181818"/>
                </a:highlight>
                <a:latin typeface="Segoe WPC"/>
              </a:rPr>
              <a:t>parentId</a:t>
            </a:r>
            <a:r>
              <a:rPr lang="de-DE" b="0" i="0" dirty="0">
                <a:solidFill>
                  <a:srgbClr val="CCCCCC"/>
                </a:solidFill>
                <a:effectLst/>
                <a:highlight>
                  <a:srgbClr val="181818"/>
                </a:highlight>
                <a:latin typeface="Segoe WPC"/>
              </a:rPr>
              <a:t>: Bezieht sich auf die ID einer übergeordneten Facette</a:t>
            </a:r>
          </a:p>
          <a:p>
            <a:pPr algn="l"/>
            <a:br>
              <a:rPr lang="de-DE" dirty="0"/>
            </a:br>
            <a:br>
              <a:rPr lang="de-DE" dirty="0"/>
            </a:br>
            <a:r>
              <a:rPr lang="de-DE" b="0" i="0" dirty="0">
                <a:solidFill>
                  <a:srgbClr val="CCCCCC"/>
                </a:solidFill>
                <a:effectLst/>
                <a:highlight>
                  <a:srgbClr val="181818"/>
                </a:highlight>
                <a:latin typeface="Segoe WPC"/>
              </a:rPr>
              <a:t>Die @UI.facet Annotation in einem CDS View wird verwendet, um die Struktur und das Layout von UI-Elementen wie Seitenüberschriften, Feldgruppen, Diagrammen und Listen in SAP Fiori-Anwendungen zu definieren. Jedes Objekt innerhalb des Arrays repräsentiert eine Facette, die einen bestimmten Bereich oder Aspekt der Daten visualisiert. Hier ist eine Erläuterung der einzelnen Facetten und ihrer Attribute:</a:t>
            </a:r>
          </a:p>
          <a:p>
            <a:pPr algn="l">
              <a:buFont typeface="+mj-lt"/>
              <a:buAutoNum type="arabicPeriod"/>
            </a:pPr>
            <a:r>
              <a:rPr lang="de-DE" b="1" i="0" dirty="0">
                <a:solidFill>
                  <a:srgbClr val="CCCCCC"/>
                </a:solidFill>
                <a:effectLst/>
                <a:highlight>
                  <a:srgbClr val="181818"/>
                </a:highlight>
                <a:latin typeface="Segoe WPC"/>
              </a:rPr>
              <a:t>Header Facetten (</a:t>
            </a:r>
            <a:r>
              <a:rPr lang="de-DE" b="1" i="0" dirty="0" err="1">
                <a:solidFill>
                  <a:srgbClr val="CCCCCC"/>
                </a:solidFill>
                <a:effectLst/>
                <a:highlight>
                  <a:srgbClr val="181818"/>
                </a:highlight>
                <a:latin typeface="Segoe WPC"/>
              </a:rPr>
              <a:t>purpose</a:t>
            </a:r>
            <a:r>
              <a:rPr lang="de-DE" b="1" i="0" dirty="0">
                <a:solidFill>
                  <a:srgbClr val="CCCCCC"/>
                </a:solidFill>
                <a:effectLst/>
                <a:highlight>
                  <a:srgbClr val="181818"/>
                </a:highlight>
                <a:latin typeface="Segoe WPC"/>
              </a:rPr>
              <a:t>: #HEADER):</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Diese Facetten sind für die Darstellung von Sammlungen im Kopfbereich der UI vorgesehen. Es gibt zwei solcher Facetten (</a:t>
            </a:r>
            <a:r>
              <a:rPr lang="de-DE" b="0" i="0" dirty="0" err="1">
                <a:solidFill>
                  <a:srgbClr val="CCCCCC"/>
                </a:solidFill>
                <a:effectLst/>
                <a:highlight>
                  <a:srgbClr val="181818"/>
                </a:highlight>
                <a:latin typeface="Segoe WPC"/>
              </a:rPr>
              <a:t>FacetCollection</a:t>
            </a:r>
            <a:r>
              <a:rPr lang="de-DE" b="0" i="0" dirty="0">
                <a:solidFill>
                  <a:srgbClr val="CCCCCC"/>
                </a:solidFill>
                <a:effectLst/>
                <a:highlight>
                  <a:srgbClr val="181818"/>
                </a:highlight>
                <a:latin typeface="Segoe WPC"/>
              </a:rPr>
              <a:t> und FacetCollection2), die als Container für andere Facetten dienen können. Sie haben keine direkte visuelle Repräsentation, sondern organisieren andere Facetten unter einem gemeinsamen Zweck.</a:t>
            </a:r>
          </a:p>
          <a:p>
            <a:pPr marL="742950" lvl="1" indent="-285750" algn="l">
              <a:buFont typeface="+mj-lt"/>
              <a:buAutoNum type="arabicPeriod"/>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#COLLECTION zeigt an, dass diese Facetten Sammlungen von anderen Facetten sind.</a:t>
            </a:r>
          </a:p>
          <a:p>
            <a:pPr marL="742950" lvl="1" indent="-285750" algn="l">
              <a:buFont typeface="+mj-lt"/>
              <a:buAutoNum type="arabicPeriod"/>
            </a:pPr>
            <a:r>
              <a:rPr lang="de-DE" b="1" i="0" dirty="0" err="1">
                <a:solidFill>
                  <a:srgbClr val="CCCCCC"/>
                </a:solidFill>
                <a:effectLst/>
                <a:highlight>
                  <a:srgbClr val="181818"/>
                </a:highlight>
                <a:latin typeface="Segoe WPC"/>
              </a:rPr>
              <a:t>id</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Ein eindeutiger Bezeichner für die Facette, hier </a:t>
            </a:r>
            <a:r>
              <a:rPr lang="de-DE" b="0" i="0" dirty="0" err="1">
                <a:solidFill>
                  <a:srgbClr val="CCCCCC"/>
                </a:solidFill>
                <a:effectLst/>
                <a:highlight>
                  <a:srgbClr val="181818"/>
                </a:highlight>
                <a:latin typeface="Segoe WPC"/>
              </a:rPr>
              <a:t>FacetCollection</a:t>
            </a:r>
            <a:r>
              <a:rPr lang="de-DE" b="0" i="0" dirty="0">
                <a:solidFill>
                  <a:srgbClr val="CCCCCC"/>
                </a:solidFill>
                <a:effectLst/>
                <a:highlight>
                  <a:srgbClr val="181818"/>
                </a:highlight>
                <a:latin typeface="Segoe WPC"/>
              </a:rPr>
              <a:t> und FacetCollection2.</a:t>
            </a:r>
          </a:p>
          <a:p>
            <a:pPr algn="l">
              <a:buFont typeface="+mj-lt"/>
              <a:buAutoNum type="arabicPeriod"/>
            </a:pPr>
            <a:r>
              <a:rPr lang="de-DE" b="1" i="0" dirty="0">
                <a:solidFill>
                  <a:srgbClr val="CCCCCC"/>
                </a:solidFill>
                <a:effectLst/>
                <a:highlight>
                  <a:srgbClr val="181818"/>
                </a:highlight>
                <a:latin typeface="Segoe WPC"/>
              </a:rPr>
              <a:t>Preisinformationen (</a:t>
            </a:r>
            <a:r>
              <a:rPr lang="de-DE" b="1" i="0" dirty="0" err="1">
                <a:solidFill>
                  <a:srgbClr val="CCCCCC"/>
                </a:solidFill>
                <a:effectLst/>
                <a:highlight>
                  <a:srgbClr val="181818"/>
                </a:highlight>
                <a:latin typeface="Segoe WPC"/>
              </a:rPr>
              <a:t>purpose</a:t>
            </a:r>
            <a:r>
              <a:rPr lang="de-DE" b="1" i="0" dirty="0">
                <a:solidFill>
                  <a:srgbClr val="CCCCCC"/>
                </a:solidFill>
                <a:effectLst/>
                <a:highlight>
                  <a:srgbClr val="181818"/>
                </a:highlight>
                <a:latin typeface="Segoe WPC"/>
              </a:rPr>
              <a:t>: #STANDARD):</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Eine Facette, die auf eine Feldgruppe verweist, welche Preisinformationen darstellt.</a:t>
            </a:r>
          </a:p>
          <a:p>
            <a:pPr marL="742950" lvl="1" indent="-285750" algn="l">
              <a:buFont typeface="+mj-lt"/>
              <a:buAutoNum type="arabicPeriod"/>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#FIELDGROUP_REFERENCE bedeutet, dass diese Facette auf eine Feldgruppe verweist.</a:t>
            </a:r>
          </a:p>
          <a:p>
            <a:pPr marL="742950" lvl="1" indent="-285750" algn="l">
              <a:buFont typeface="+mj-lt"/>
              <a:buAutoNum type="arabicPeriod"/>
            </a:pPr>
            <a:r>
              <a:rPr lang="de-DE" b="1" i="0" dirty="0" err="1">
                <a:solidFill>
                  <a:srgbClr val="CCCCCC"/>
                </a:solidFill>
                <a:effectLst/>
                <a:highlight>
                  <a:srgbClr val="181818"/>
                </a:highlight>
                <a:latin typeface="Segoe WPC"/>
              </a:rPr>
              <a:t>label</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angezeigte Name der Facette, hier 'Preisinformationen'.</a:t>
            </a:r>
          </a:p>
          <a:p>
            <a:pPr marL="742950" lvl="1" indent="-285750" algn="l">
              <a:buFont typeface="+mj-lt"/>
              <a:buAutoNum type="arabicPeriod"/>
            </a:pPr>
            <a:r>
              <a:rPr lang="de-DE" b="1" i="0" dirty="0" err="1">
                <a:solidFill>
                  <a:srgbClr val="CCCCCC"/>
                </a:solidFill>
                <a:effectLst/>
                <a:highlight>
                  <a:srgbClr val="181818"/>
                </a:highlight>
                <a:latin typeface="Segoe WPC"/>
              </a:rPr>
              <a:t>position</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Die Position der Facette in der UI, hier 10.</a:t>
            </a:r>
          </a:p>
          <a:p>
            <a:pPr marL="742950" lvl="1" indent="-285750" algn="l">
              <a:buFont typeface="+mj-lt"/>
              <a:buAutoNum type="arabicPeriod"/>
            </a:pPr>
            <a:r>
              <a:rPr lang="de-DE" b="1" i="0" dirty="0" err="1">
                <a:solidFill>
                  <a:srgbClr val="CCCCCC"/>
                </a:solidFill>
                <a:effectLst/>
                <a:highlight>
                  <a:srgbClr val="181818"/>
                </a:highlight>
                <a:latin typeface="Segoe WPC"/>
              </a:rPr>
              <a:t>targetQualifier</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Qualifizierer der Ziel-Feldgruppe, hier </a:t>
            </a:r>
            <a:r>
              <a:rPr lang="de-DE" b="0" i="0" dirty="0" err="1">
                <a:solidFill>
                  <a:srgbClr val="CCCCCC"/>
                </a:solidFill>
                <a:effectLst/>
                <a:highlight>
                  <a:srgbClr val="181818"/>
                </a:highlight>
                <a:latin typeface="Segoe WPC"/>
              </a:rPr>
              <a:t>OP_Fieldgroup</a:t>
            </a:r>
            <a:r>
              <a:rPr lang="de-DE" b="0" i="0" dirty="0">
                <a:solidFill>
                  <a:srgbClr val="CCCCCC"/>
                </a:solidFill>
                <a:effectLst/>
                <a:highlight>
                  <a:srgbClr val="181818"/>
                </a:highlight>
                <a:latin typeface="Segoe WPC"/>
              </a:rPr>
              <a:t>.</a:t>
            </a:r>
          </a:p>
          <a:p>
            <a:pPr algn="l">
              <a:buFont typeface="+mj-lt"/>
              <a:buAutoNum type="arabicPeriod"/>
            </a:pPr>
            <a:r>
              <a:rPr lang="de-DE" b="1" i="0" dirty="0">
                <a:solidFill>
                  <a:srgbClr val="CCCCCC"/>
                </a:solidFill>
                <a:effectLst/>
                <a:highlight>
                  <a:srgbClr val="181818"/>
                </a:highlight>
                <a:latin typeface="Segoe WPC"/>
              </a:rPr>
              <a:t>Eindeutige Fluginformation: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Eine Facette, die Teil der </a:t>
            </a:r>
            <a:r>
              <a:rPr lang="de-DE" b="0" i="0" dirty="0" err="1">
                <a:solidFill>
                  <a:srgbClr val="CCCCCC"/>
                </a:solidFill>
                <a:effectLst/>
                <a:highlight>
                  <a:srgbClr val="181818"/>
                </a:highlight>
                <a:latin typeface="Segoe WPC"/>
              </a:rPr>
              <a:t>FacetCollection</a:t>
            </a:r>
            <a:r>
              <a:rPr lang="de-DE" b="0" i="0" dirty="0">
                <a:solidFill>
                  <a:srgbClr val="CCCCCC"/>
                </a:solidFill>
                <a:effectLst/>
                <a:highlight>
                  <a:srgbClr val="181818"/>
                </a:highlight>
                <a:latin typeface="Segoe WPC"/>
              </a:rPr>
              <a:t> ist und auf eine Feldgruppe verweist, die eindeutige Fluginformationen enthält.</a:t>
            </a:r>
          </a:p>
          <a:p>
            <a:pPr marL="742950" lvl="1" indent="-285750" algn="l">
              <a:buFont typeface="+mj-lt"/>
              <a:buAutoNum type="arabicPeriod"/>
            </a:pPr>
            <a:r>
              <a:rPr lang="de-DE" b="1" i="0" dirty="0" err="1">
                <a:solidFill>
                  <a:srgbClr val="CCCCCC"/>
                </a:solidFill>
                <a:effectLst/>
                <a:highlight>
                  <a:srgbClr val="181818"/>
                </a:highlight>
                <a:latin typeface="Segoe WPC"/>
              </a:rPr>
              <a:t>parentId</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Die ID der übergeordneten Facette, hier </a:t>
            </a:r>
            <a:r>
              <a:rPr lang="de-DE" b="0" i="0" dirty="0" err="1">
                <a:solidFill>
                  <a:srgbClr val="CCCCCC"/>
                </a:solidFill>
                <a:effectLst/>
                <a:highlight>
                  <a:srgbClr val="181818"/>
                </a:highlight>
                <a:latin typeface="Segoe WPC"/>
              </a:rPr>
              <a:t>FacetCollection</a:t>
            </a:r>
            <a:r>
              <a:rPr lang="de-DE" b="0" i="0" dirty="0">
                <a:solidFill>
                  <a:srgbClr val="CCCCCC"/>
                </a:solidFill>
                <a:effectLst/>
                <a:highlight>
                  <a:srgbClr val="181818"/>
                </a:highlight>
                <a:latin typeface="Segoe WPC"/>
              </a:rPr>
              <a:t>.</a:t>
            </a:r>
          </a:p>
          <a:p>
            <a:pPr marL="742950" lvl="1" indent="-285750" algn="l">
              <a:buFont typeface="+mj-lt"/>
              <a:buAutoNum type="arabicPeriod"/>
            </a:pPr>
            <a:r>
              <a:rPr lang="de-DE" b="1" i="0" dirty="0" err="1">
                <a:solidFill>
                  <a:srgbClr val="CCCCCC"/>
                </a:solidFill>
                <a:effectLst/>
                <a:highlight>
                  <a:srgbClr val="181818"/>
                </a:highlight>
                <a:latin typeface="Segoe WPC"/>
              </a:rPr>
              <a:t>label</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angezeigte Name der Facette, hier 'Eindeutige Fluginformation'.</a:t>
            </a:r>
          </a:p>
          <a:p>
            <a:pPr marL="742950" lvl="1" indent="-285750" algn="l">
              <a:buFont typeface="+mj-lt"/>
              <a:buAutoNum type="arabicPeriod"/>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Auch hier #FIELDGROUP_REFERENCE.</a:t>
            </a:r>
          </a:p>
          <a:p>
            <a:pPr marL="742950" lvl="1" indent="-285750" algn="l">
              <a:buFont typeface="+mj-lt"/>
              <a:buAutoNum type="arabicPeriod"/>
            </a:pPr>
            <a:r>
              <a:rPr lang="de-DE" b="1" i="0" dirty="0" err="1">
                <a:solidFill>
                  <a:srgbClr val="CCCCCC"/>
                </a:solidFill>
                <a:effectLst/>
                <a:highlight>
                  <a:srgbClr val="181818"/>
                </a:highlight>
                <a:latin typeface="Segoe WPC"/>
              </a:rPr>
              <a:t>targetQualifier</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Qualifizierer der Ziel-Feldgruppe, hier </a:t>
            </a:r>
            <a:r>
              <a:rPr lang="de-DE" b="0" i="0" dirty="0" err="1">
                <a:solidFill>
                  <a:srgbClr val="CCCCCC"/>
                </a:solidFill>
                <a:effectLst/>
                <a:highlight>
                  <a:srgbClr val="181818"/>
                </a:highlight>
                <a:latin typeface="Segoe WPC"/>
              </a:rPr>
              <a:t>HeaderData</a:t>
            </a:r>
            <a:r>
              <a:rPr lang="de-DE" b="0" i="0" dirty="0">
                <a:solidFill>
                  <a:srgbClr val="CCCCCC"/>
                </a:solidFill>
                <a:effectLst/>
                <a:highlight>
                  <a:srgbClr val="181818"/>
                </a:highlight>
                <a:latin typeface="Segoe WPC"/>
              </a:rPr>
              <a:t>.</a:t>
            </a:r>
          </a:p>
          <a:p>
            <a:pPr algn="l">
              <a:buFont typeface="+mj-lt"/>
              <a:buAutoNum type="arabicPeriod"/>
            </a:pPr>
            <a:r>
              <a:rPr lang="de-DE" b="1" i="0" dirty="0">
                <a:solidFill>
                  <a:srgbClr val="CCCCCC"/>
                </a:solidFill>
                <a:effectLst/>
                <a:highlight>
                  <a:srgbClr val="181818"/>
                </a:highlight>
                <a:latin typeface="Segoe WPC"/>
              </a:rPr>
              <a:t>Diagramm Facette: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Eine Facette innerhalb der FacetCollection2, die auf ein Diagramm verweist.</a:t>
            </a:r>
          </a:p>
          <a:p>
            <a:pPr marL="742950" lvl="1" indent="-285750" algn="l">
              <a:buFont typeface="+mj-lt"/>
              <a:buAutoNum type="arabicPeriod"/>
            </a:pPr>
            <a:r>
              <a:rPr lang="de-DE" b="1" i="0" dirty="0" err="1">
                <a:solidFill>
                  <a:srgbClr val="CCCCCC"/>
                </a:solidFill>
                <a:effectLst/>
                <a:highlight>
                  <a:srgbClr val="181818"/>
                </a:highlight>
                <a:latin typeface="Segoe WPC"/>
              </a:rPr>
              <a:t>parentId</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Die ID der übergeordneten Facette, hier FacetCollection2.</a:t>
            </a:r>
          </a:p>
          <a:p>
            <a:pPr marL="742950" lvl="1" indent="-285750" algn="l">
              <a:buFont typeface="+mj-lt"/>
              <a:buAutoNum type="arabicPeriod"/>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#CHART_REFERENCE zeigt an, dass diese Facette auf ein Diagramm verweist.</a:t>
            </a:r>
          </a:p>
          <a:p>
            <a:pPr marL="742950" lvl="1" indent="-285750" algn="l">
              <a:buFont typeface="+mj-lt"/>
              <a:buAutoNum type="arabicPeriod"/>
            </a:pPr>
            <a:r>
              <a:rPr lang="de-DE" b="1" i="0" dirty="0" err="1">
                <a:solidFill>
                  <a:srgbClr val="CCCCCC"/>
                </a:solidFill>
                <a:effectLst/>
                <a:highlight>
                  <a:srgbClr val="181818"/>
                </a:highlight>
                <a:latin typeface="Segoe WPC"/>
              </a:rPr>
              <a:t>targetQualifier</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Qualifizierer des Ziel-Diagramms, hier </a:t>
            </a:r>
            <a:r>
              <a:rPr lang="de-DE" b="0" i="0" dirty="0" err="1">
                <a:solidFill>
                  <a:srgbClr val="CCCCCC"/>
                </a:solidFill>
                <a:effectLst/>
                <a:highlight>
                  <a:srgbClr val="181818"/>
                </a:highlight>
                <a:latin typeface="Segoe WPC"/>
              </a:rPr>
              <a:t>bulletChart</a:t>
            </a:r>
            <a:r>
              <a:rPr lang="de-DE" b="0" i="0" dirty="0">
                <a:solidFill>
                  <a:srgbClr val="CCCCCC"/>
                </a:solidFill>
                <a:effectLst/>
                <a:highlight>
                  <a:srgbClr val="181818"/>
                </a:highlight>
                <a:latin typeface="Segoe WPC"/>
              </a:rPr>
              <a:t>.</a:t>
            </a:r>
          </a:p>
          <a:p>
            <a:pPr algn="l">
              <a:buFont typeface="+mj-lt"/>
              <a:buAutoNum type="arabicPeriod"/>
            </a:pPr>
            <a:r>
              <a:rPr lang="de-DE" b="1" i="0" dirty="0">
                <a:solidFill>
                  <a:srgbClr val="CCCCCC"/>
                </a:solidFill>
                <a:effectLst/>
                <a:highlight>
                  <a:srgbClr val="181818"/>
                </a:highlight>
                <a:latin typeface="Segoe WPC"/>
              </a:rPr>
              <a:t>Buchungen (</a:t>
            </a:r>
            <a:r>
              <a:rPr lang="de-DE" b="1" i="0" dirty="0" err="1">
                <a:solidFill>
                  <a:srgbClr val="CCCCCC"/>
                </a:solidFill>
                <a:effectLst/>
                <a:highlight>
                  <a:srgbClr val="181818"/>
                </a:highlight>
                <a:latin typeface="Segoe WPC"/>
              </a:rPr>
              <a:t>purpose</a:t>
            </a:r>
            <a:r>
              <a:rPr lang="de-DE" b="1" i="0" dirty="0">
                <a:solidFill>
                  <a:srgbClr val="CCCCCC"/>
                </a:solidFill>
                <a:effectLst/>
                <a:highlight>
                  <a:srgbClr val="181818"/>
                </a:highlight>
                <a:latin typeface="Segoe WPC"/>
              </a:rPr>
              <a:t>: #STANDARD):</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Eine Facette, die auf eine Liste von Buchungen verweist.</a:t>
            </a:r>
          </a:p>
          <a:p>
            <a:pPr marL="742950" lvl="1" indent="-285750" algn="l">
              <a:buFont typeface="+mj-lt"/>
              <a:buAutoNum type="arabicPeriod"/>
            </a:pPr>
            <a:r>
              <a:rPr lang="de-DE" b="1" i="0" dirty="0">
                <a:solidFill>
                  <a:srgbClr val="CCCCCC"/>
                </a:solidFill>
                <a:effectLst/>
                <a:highlight>
                  <a:srgbClr val="181818"/>
                </a:highlight>
                <a:latin typeface="Segoe WPC"/>
              </a:rPr>
              <a:t>type:</a:t>
            </a:r>
            <a:r>
              <a:rPr lang="de-DE" b="0" i="0" dirty="0">
                <a:solidFill>
                  <a:srgbClr val="CCCCCC"/>
                </a:solidFill>
                <a:effectLst/>
                <a:highlight>
                  <a:srgbClr val="181818"/>
                </a:highlight>
                <a:latin typeface="Segoe WPC"/>
              </a:rPr>
              <a:t> #LINEITEM_REFERENCE bedeutet, dass diese Facette auf eine Liste von Elementen (Line Items) verweist.</a:t>
            </a:r>
          </a:p>
          <a:p>
            <a:pPr marL="742950" lvl="1" indent="-285750" algn="l">
              <a:buFont typeface="+mj-lt"/>
              <a:buAutoNum type="arabicPeriod"/>
            </a:pPr>
            <a:r>
              <a:rPr lang="de-DE" b="1" i="0" dirty="0" err="1">
                <a:solidFill>
                  <a:srgbClr val="CCCCCC"/>
                </a:solidFill>
                <a:effectLst/>
                <a:highlight>
                  <a:srgbClr val="181818"/>
                </a:highlight>
                <a:latin typeface="Segoe WPC"/>
              </a:rPr>
              <a:t>label</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Der angezeigte Name der Facette, hier 'Buchungen'.</a:t>
            </a:r>
          </a:p>
          <a:p>
            <a:pPr marL="742950" lvl="1" indent="-285750" algn="l">
              <a:buFont typeface="+mj-lt"/>
              <a:buAutoNum type="arabicPeriod"/>
            </a:pPr>
            <a:r>
              <a:rPr lang="de-DE" b="1" i="0" dirty="0" err="1">
                <a:solidFill>
                  <a:srgbClr val="CCCCCC"/>
                </a:solidFill>
                <a:effectLst/>
                <a:highlight>
                  <a:srgbClr val="181818"/>
                </a:highlight>
                <a:latin typeface="Segoe WPC"/>
              </a:rPr>
              <a:t>position</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Die Position der Facette in der UI, hier 20.</a:t>
            </a:r>
          </a:p>
          <a:p>
            <a:pPr marL="742950" lvl="1" indent="-285750" algn="l">
              <a:buFont typeface="+mj-lt"/>
              <a:buAutoNum type="arabicPeriod"/>
            </a:pPr>
            <a:r>
              <a:rPr lang="de-DE" b="1" i="0" dirty="0" err="1">
                <a:solidFill>
                  <a:srgbClr val="CCCCCC"/>
                </a:solidFill>
                <a:effectLst/>
                <a:highlight>
                  <a:srgbClr val="181818"/>
                </a:highlight>
                <a:latin typeface="Segoe WPC"/>
              </a:rPr>
              <a:t>targetElement</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Das Ziel-Element, hier _Booking.</a:t>
            </a:r>
          </a:p>
          <a:p>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11</a:t>
            </a:fld>
            <a:endParaRPr lang="de-DE"/>
          </a:p>
        </p:txBody>
      </p:sp>
    </p:spTree>
    <p:extLst>
      <p:ext uri="{BB962C8B-B14F-4D97-AF65-F5344CB8AC3E}">
        <p14:creationId xmlns:p14="http://schemas.microsoft.com/office/powerpoint/2010/main" val="129403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ZI_SFLIGHT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16</a:t>
            </a:fld>
            <a:endParaRPr lang="de-DE"/>
          </a:p>
        </p:txBody>
      </p:sp>
    </p:spTree>
    <p:extLst>
      <p:ext uri="{BB962C8B-B14F-4D97-AF65-F5344CB8AC3E}">
        <p14:creationId xmlns:p14="http://schemas.microsoft.com/office/powerpoint/2010/main" val="42329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Die </a:t>
            </a:r>
            <a:r>
              <a:rPr lang="de-DE" b="0" i="0" dirty="0" err="1">
                <a:solidFill>
                  <a:srgbClr val="CCCCCC"/>
                </a:solidFill>
                <a:effectLst/>
                <a:highlight>
                  <a:srgbClr val="181818"/>
                </a:highlight>
                <a:latin typeface="Segoe WPC"/>
              </a:rPr>
              <a:t>Behaviour</a:t>
            </a:r>
            <a:r>
              <a:rPr lang="de-DE" b="0" i="0" dirty="0">
                <a:solidFill>
                  <a:srgbClr val="CCCCCC"/>
                </a:solidFill>
                <a:effectLst/>
                <a:highlight>
                  <a:srgbClr val="181818"/>
                </a:highlight>
                <a:latin typeface="Segoe WPC"/>
              </a:rPr>
              <a:t> Definition im RAP (ABAP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Modell definiert das Verhalten von Business-Objekten und deren Entitäten. Hier werden zwei </a:t>
            </a:r>
            <a:r>
              <a:rPr lang="de-DE" b="0" i="0" dirty="0" err="1">
                <a:solidFill>
                  <a:srgbClr val="CCCCCC"/>
                </a:solidFill>
                <a:effectLst/>
                <a:highlight>
                  <a:srgbClr val="181818"/>
                </a:highlight>
                <a:latin typeface="Segoe WPC"/>
              </a:rPr>
              <a:t>Behaviour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für die Entitäten ZI_SFLIGHT und ZI_SBOOK erläutert:</a:t>
            </a:r>
          </a:p>
          <a:p>
            <a:pPr algn="l"/>
            <a:r>
              <a:rPr lang="de-DE" b="1" i="0" dirty="0">
                <a:solidFill>
                  <a:srgbClr val="CCCCCC"/>
                </a:solidFill>
                <a:effectLst/>
                <a:highlight>
                  <a:srgbClr val="181818"/>
                </a:highlight>
                <a:latin typeface="Segoe WPC"/>
              </a:rPr>
              <a:t>ZI_SFLIGHT </a:t>
            </a:r>
            <a:r>
              <a:rPr lang="de-DE" b="1" i="0" dirty="0" err="1">
                <a:solidFill>
                  <a:srgbClr val="CCCCCC"/>
                </a:solidFill>
                <a:effectLst/>
                <a:highlight>
                  <a:srgbClr val="181818"/>
                </a:highlight>
                <a:latin typeface="Segoe WPC"/>
              </a:rPr>
              <a:t>Behaviour</a:t>
            </a:r>
            <a:r>
              <a:rPr lang="de-DE" b="1" i="0" dirty="0">
                <a:solidFill>
                  <a:srgbClr val="CCCCCC"/>
                </a:solidFill>
                <a:effectLst/>
                <a:highlight>
                  <a:srgbClr val="181818"/>
                </a:highlight>
                <a:latin typeface="Segoe WPC"/>
              </a:rPr>
              <a:t> Definition</a:t>
            </a:r>
          </a:p>
          <a:p>
            <a:pPr algn="l">
              <a:buFont typeface="Arial" panose="020B0604020202020204" pitchFamily="34" charset="0"/>
              <a:buChar char="•"/>
            </a:pPr>
            <a:r>
              <a:rPr lang="de-DE" b="1" i="0" dirty="0" err="1">
                <a:solidFill>
                  <a:srgbClr val="CCCCCC"/>
                </a:solidFill>
                <a:effectLst/>
                <a:highlight>
                  <a:srgbClr val="181818"/>
                </a:highlight>
                <a:latin typeface="Segoe WPC"/>
              </a:rPr>
              <a:t>managed</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implementation</a:t>
            </a:r>
            <a:r>
              <a:rPr lang="de-DE" b="1" i="0" dirty="0">
                <a:solidFill>
                  <a:srgbClr val="CCCCCC"/>
                </a:solidFill>
                <a:effectLst/>
                <a:highlight>
                  <a:srgbClr val="181818"/>
                </a:highlight>
                <a:latin typeface="Segoe WPC"/>
              </a:rPr>
              <a:t> in </a:t>
            </a:r>
            <a:r>
              <a:rPr lang="de-DE" b="1" i="0" dirty="0" err="1">
                <a:solidFill>
                  <a:srgbClr val="CCCCCC"/>
                </a:solidFill>
                <a:effectLst/>
                <a:highlight>
                  <a:srgbClr val="181818"/>
                </a:highlight>
                <a:latin typeface="Segoe WPC"/>
              </a:rPr>
              <a:t>class</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zbp_i_sflight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unique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dass das Verhalten der Entität durch eine einzigartige, vom System verwaltete Implementierung in der angegebenen Klasse (</a:t>
            </a:r>
            <a:r>
              <a:rPr lang="de-DE" b="0" i="0" dirty="0" err="1">
                <a:solidFill>
                  <a:srgbClr val="CCCCCC"/>
                </a:solidFill>
                <a:effectLst/>
                <a:highlight>
                  <a:srgbClr val="181818"/>
                </a:highlight>
                <a:latin typeface="Segoe WPC"/>
              </a:rPr>
              <a:t>zbp_i_sflight</a:t>
            </a:r>
            <a:r>
              <a:rPr lang="de-DE" b="0" i="0" dirty="0">
                <a:solidFill>
                  <a:srgbClr val="CCCCCC"/>
                </a:solidFill>
                <a:effectLst/>
                <a:highlight>
                  <a:srgbClr val="181818"/>
                </a:highlight>
                <a:latin typeface="Segoe WPC"/>
              </a:rPr>
              <a:t>) gesteuert wird.</a:t>
            </a:r>
          </a:p>
          <a:p>
            <a:pPr algn="l">
              <a:buFont typeface="Arial" panose="020B0604020202020204" pitchFamily="34" charset="0"/>
              <a:buChar char="•"/>
            </a:pPr>
            <a:r>
              <a:rPr lang="de-DE" b="1" i="0" dirty="0" err="1">
                <a:solidFill>
                  <a:srgbClr val="CCCCCC"/>
                </a:solidFill>
                <a:effectLst/>
                <a:highlight>
                  <a:srgbClr val="181818"/>
                </a:highlight>
                <a:latin typeface="Segoe WPC"/>
              </a:rPr>
              <a:t>with</a:t>
            </a:r>
            <a:r>
              <a:rPr lang="de-DE" b="1" i="0" dirty="0">
                <a:solidFill>
                  <a:srgbClr val="CCCCCC"/>
                </a:solidFill>
                <a:effectLst/>
                <a:highlight>
                  <a:srgbClr val="181818"/>
                </a:highlight>
                <a:latin typeface="Segoe WPC"/>
              </a:rPr>
              <a:t> draft;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Aktiviert die Unterstützung für Entwurfsbearbeitungen, sodass Benutzer Änderungen in einem sicheren, nicht-öffentlichen Zustand vornehmen können, bevor sie endgültig gespeichert werden.</a:t>
            </a:r>
          </a:p>
          <a:p>
            <a:pPr algn="l">
              <a:buFont typeface="Arial" panose="020B0604020202020204" pitchFamily="34" charset="0"/>
              <a:buChar char="•"/>
            </a:pPr>
            <a:r>
              <a:rPr lang="de-DE" b="1" i="0" dirty="0" err="1">
                <a:solidFill>
                  <a:srgbClr val="CCCCCC"/>
                </a:solidFill>
                <a:effectLst/>
                <a:highlight>
                  <a:srgbClr val="181818"/>
                </a:highlight>
                <a:latin typeface="Segoe WPC"/>
              </a:rPr>
              <a:t>define</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for</a:t>
            </a:r>
            <a:r>
              <a:rPr lang="de-DE" b="1" i="0" dirty="0">
                <a:solidFill>
                  <a:srgbClr val="CCCCCC"/>
                </a:solidFill>
                <a:effectLst/>
                <a:highlight>
                  <a:srgbClr val="181818"/>
                </a:highlight>
                <a:latin typeface="Segoe WPC"/>
              </a:rPr>
              <a:t> ZI_SFLIGHT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Beginnt die Definition des Verhaltens für die Entität ZI_SFLIGHT.</a:t>
            </a:r>
          </a:p>
          <a:p>
            <a:pPr algn="l">
              <a:buFont typeface="Arial" panose="020B0604020202020204" pitchFamily="34" charset="0"/>
              <a:buChar char="•"/>
            </a:pPr>
            <a:r>
              <a:rPr lang="de-DE" b="1" i="0" dirty="0">
                <a:solidFill>
                  <a:srgbClr val="CCCCCC"/>
                </a:solidFill>
                <a:effectLst/>
                <a:highlight>
                  <a:srgbClr val="181818"/>
                </a:highlight>
                <a:latin typeface="Segoe WPC"/>
              </a:rPr>
              <a:t>persistent </a:t>
            </a:r>
            <a:r>
              <a:rPr lang="de-DE" b="1" i="0" dirty="0" err="1">
                <a:solidFill>
                  <a:srgbClr val="CCCCCC"/>
                </a:solidFill>
                <a:effectLst/>
                <a:highlight>
                  <a:srgbClr val="181818"/>
                </a:highlight>
                <a:latin typeface="Segoe WPC"/>
              </a:rPr>
              <a:t>table</a:t>
            </a:r>
            <a:r>
              <a:rPr lang="de-DE" b="1" i="0" dirty="0">
                <a:solidFill>
                  <a:srgbClr val="CCCCCC"/>
                </a:solidFill>
                <a:effectLst/>
                <a:highlight>
                  <a:srgbClr val="181818"/>
                </a:highlight>
                <a:latin typeface="Segoe WPC"/>
              </a:rPr>
              <a:t> ZNM_SFLIGHT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Gibt die zugrunde liegende physische Tabelle an, in der die Daten für ZI_SFLIGHT gespeichert sind.</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table</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zdraft_znm_sflig</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Spezifiziert die Tabelle, die für die Speicherung von Entwurfsdaten verwendet wird.</a:t>
            </a:r>
          </a:p>
          <a:p>
            <a:pPr algn="l">
              <a:buFont typeface="Arial" panose="020B0604020202020204" pitchFamily="34" charset="0"/>
              <a:buChar char="•"/>
            </a:pPr>
            <a:r>
              <a:rPr lang="de-DE" b="1" i="0" dirty="0">
                <a:solidFill>
                  <a:srgbClr val="CCCCCC"/>
                </a:solidFill>
                <a:effectLst/>
                <a:highlight>
                  <a:srgbClr val="181818"/>
                </a:highlight>
                <a:latin typeface="Segoe WPC"/>
              </a:rPr>
              <a:t>lock </a:t>
            </a:r>
            <a:r>
              <a:rPr lang="de-DE" b="1" i="0" dirty="0" err="1">
                <a:solidFill>
                  <a:srgbClr val="CCCCCC"/>
                </a:solidFill>
                <a:effectLst/>
                <a:highlight>
                  <a:srgbClr val="181818"/>
                </a:highlight>
                <a:latin typeface="Segoe WPC"/>
              </a:rPr>
              <a:t>master</a:t>
            </a:r>
            <a:r>
              <a:rPr lang="de-DE" b="1" i="0" dirty="0">
                <a:solidFill>
                  <a:srgbClr val="CCCCCC"/>
                </a:solidFill>
                <a:effectLst/>
                <a:highlight>
                  <a:srgbClr val="181818"/>
                </a:highlight>
                <a:latin typeface="Segoe WPC"/>
              </a:rPr>
              <a:t> total </a:t>
            </a:r>
            <a:r>
              <a:rPr lang="de-DE" b="1" i="0" dirty="0" err="1">
                <a:solidFill>
                  <a:srgbClr val="CCCCCC"/>
                </a:solidFill>
                <a:effectLst/>
                <a:highlight>
                  <a:srgbClr val="181818"/>
                </a:highlight>
                <a:latin typeface="Segoe WPC"/>
              </a:rPr>
              <a:t>etag</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LastChangedAt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Konfiguriert die Sperre für die Entität, um gleichzeitige Änderungen zu verhindern, und verwendet </a:t>
            </a:r>
            <a:r>
              <a:rPr lang="de-DE" b="0" i="0" dirty="0" err="1">
                <a:solidFill>
                  <a:srgbClr val="CCCCCC"/>
                </a:solidFill>
                <a:effectLst/>
                <a:highlight>
                  <a:srgbClr val="181818"/>
                </a:highlight>
                <a:latin typeface="Segoe WPC"/>
              </a:rPr>
              <a:t>LastChangedAt</a:t>
            </a:r>
            <a:r>
              <a:rPr lang="de-DE" b="0" i="0" dirty="0">
                <a:solidFill>
                  <a:srgbClr val="CCCCCC"/>
                </a:solidFill>
                <a:effectLst/>
                <a:highlight>
                  <a:srgbClr val="181818"/>
                </a:highlight>
                <a:latin typeface="Segoe WPC"/>
              </a:rPr>
              <a:t> als </a:t>
            </a:r>
            <a:r>
              <a:rPr lang="de-DE" b="0" i="0" dirty="0" err="1">
                <a:solidFill>
                  <a:srgbClr val="CCCCCC"/>
                </a:solidFill>
                <a:effectLst/>
                <a:highlight>
                  <a:srgbClr val="181818"/>
                </a:highlight>
                <a:latin typeface="Segoe WPC"/>
              </a:rPr>
              <a:t>ETag</a:t>
            </a:r>
            <a:r>
              <a:rPr lang="de-DE" b="0" i="0" dirty="0">
                <a:solidFill>
                  <a:srgbClr val="CCCCCC"/>
                </a:solidFill>
                <a:effectLst/>
                <a:highlight>
                  <a:srgbClr val="181818"/>
                </a:highlight>
                <a:latin typeface="Segoe WPC"/>
              </a:rPr>
              <a:t> für die Optimierung der gleichzeitigen Zugriffe.</a:t>
            </a:r>
          </a:p>
          <a:p>
            <a:pPr algn="l">
              <a:buFont typeface="Arial" panose="020B0604020202020204" pitchFamily="34" charset="0"/>
              <a:buChar char="•"/>
            </a:pPr>
            <a:r>
              <a:rPr lang="de-DE" b="1" i="0" dirty="0" err="1">
                <a:solidFill>
                  <a:srgbClr val="CCCCCC"/>
                </a:solidFill>
                <a:effectLst/>
                <a:highlight>
                  <a:srgbClr val="181818"/>
                </a:highlight>
                <a:latin typeface="Segoe WPC"/>
              </a:rPr>
              <a:t>authorization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master</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instance</a:t>
            </a:r>
            <a:r>
              <a:rPr lang="de-DE" b="1" i="0" dirty="0">
                <a:solidFill>
                  <a:srgbClr val="CCCCCC"/>
                </a:solidFill>
                <a:effectLst/>
                <a:highlight>
                  <a:srgbClr val="181818"/>
                </a:highlight>
                <a:latin typeface="Segoe WPC"/>
              </a:rPr>
              <a:t> )</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dass die Autorisierungsprüfungen auf </a:t>
            </a:r>
            <a:r>
              <a:rPr lang="de-DE" b="0" i="0" dirty="0" err="1">
                <a:solidFill>
                  <a:srgbClr val="CCCCCC"/>
                </a:solidFill>
                <a:effectLst/>
                <a:highlight>
                  <a:srgbClr val="181818"/>
                </a:highlight>
                <a:latin typeface="Segoe WPC"/>
              </a:rPr>
              <a:t>Instanzebene</a:t>
            </a:r>
            <a:r>
              <a:rPr lang="de-DE" b="0" i="0" dirty="0">
                <a:solidFill>
                  <a:srgbClr val="CCCCCC"/>
                </a:solidFill>
                <a:effectLst/>
                <a:highlight>
                  <a:srgbClr val="181818"/>
                </a:highlight>
                <a:latin typeface="Segoe WPC"/>
              </a:rPr>
              <a:t> durchgeführt werden.</a:t>
            </a:r>
          </a:p>
          <a:p>
            <a:pPr algn="l">
              <a:buFont typeface="Arial" panose="020B0604020202020204" pitchFamily="34" charset="0"/>
              <a:buChar char="•"/>
            </a:pPr>
            <a:r>
              <a:rPr lang="de-DE" b="1" i="0" dirty="0" err="1">
                <a:solidFill>
                  <a:srgbClr val="CCCCCC"/>
                </a:solidFill>
                <a:effectLst/>
                <a:highlight>
                  <a:srgbClr val="181818"/>
                </a:highlight>
                <a:latin typeface="Segoe WPC"/>
              </a:rPr>
              <a:t>etag</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master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LocalLastChangedAt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Gibt das Feld an, das als </a:t>
            </a:r>
            <a:r>
              <a:rPr lang="de-DE" b="0" i="0" dirty="0" err="1">
                <a:solidFill>
                  <a:srgbClr val="CCCCCC"/>
                </a:solidFill>
                <a:effectLst/>
                <a:highlight>
                  <a:srgbClr val="181818"/>
                </a:highlight>
                <a:latin typeface="Segoe WPC"/>
              </a:rPr>
              <a:t>ETag</a:t>
            </a:r>
            <a:r>
              <a:rPr lang="de-DE" b="0" i="0" dirty="0">
                <a:solidFill>
                  <a:srgbClr val="CCCCCC"/>
                </a:solidFill>
                <a:effectLst/>
                <a:highlight>
                  <a:srgbClr val="181818"/>
                </a:highlight>
                <a:latin typeface="Segoe WPC"/>
              </a:rPr>
              <a:t> für die Entität dient, um die Integrität der Daten bei gleichzeitigen Zugriffen zu gewährleisten.</a:t>
            </a:r>
          </a:p>
          <a:p>
            <a:pPr algn="l">
              <a:buFont typeface="Arial" panose="020B0604020202020204" pitchFamily="34" charset="0"/>
              <a:buChar char="•"/>
            </a:pPr>
            <a:r>
              <a:rPr lang="de-DE" b="1" i="0" dirty="0" err="1">
                <a:solidFill>
                  <a:srgbClr val="CCCCCC"/>
                </a:solidFill>
                <a:effectLst/>
                <a:highlight>
                  <a:srgbClr val="181818"/>
                </a:highlight>
                <a:latin typeface="Segoe WPC"/>
              </a:rPr>
              <a:t>create</a:t>
            </a:r>
            <a:r>
              <a:rPr lang="de-DE" b="1" i="0" dirty="0">
                <a:solidFill>
                  <a:srgbClr val="CCCCCC"/>
                </a:solidFill>
                <a:effectLst/>
                <a:highlight>
                  <a:srgbClr val="181818"/>
                </a:highlight>
                <a:latin typeface="Segoe WPC"/>
              </a:rPr>
              <a:t>; update; </a:t>
            </a:r>
            <a:r>
              <a:rPr lang="de-DE" b="1" i="0" dirty="0" err="1">
                <a:solidFill>
                  <a:srgbClr val="CCCCCC"/>
                </a:solidFill>
                <a:effectLst/>
                <a:highlight>
                  <a:srgbClr val="181818"/>
                </a:highlight>
                <a:latin typeface="Segoe WPC"/>
              </a:rPr>
              <a:t>delete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Erlaubt das Erstellen, Aktualisieren und Löschen von Instanzen dieser Entität.</a:t>
            </a:r>
          </a:p>
          <a:p>
            <a:pPr algn="l">
              <a:buFont typeface="Arial" panose="020B0604020202020204" pitchFamily="34" charset="0"/>
              <a:buChar char="•"/>
            </a:pPr>
            <a:r>
              <a:rPr lang="de-DE" b="1" i="0" dirty="0" err="1">
                <a:solidFill>
                  <a:srgbClr val="CCCCCC"/>
                </a:solidFill>
                <a:effectLst/>
                <a:highlight>
                  <a:srgbClr val="181818"/>
                </a:highlight>
                <a:latin typeface="Segoe WPC"/>
              </a:rPr>
              <a:t>association</a:t>
            </a:r>
            <a:r>
              <a:rPr lang="de-DE" b="1" i="0" dirty="0">
                <a:solidFill>
                  <a:srgbClr val="CCCCCC"/>
                </a:solidFill>
                <a:effectLst/>
                <a:highlight>
                  <a:srgbClr val="181818"/>
                </a:highlight>
                <a:latin typeface="Segoe WPC"/>
              </a:rPr>
              <a:t> _Booking { </a:t>
            </a:r>
            <a:r>
              <a:rPr lang="de-DE" b="1" i="0" dirty="0" err="1">
                <a:solidFill>
                  <a:srgbClr val="CCCCCC"/>
                </a:solidFill>
                <a:effectLst/>
                <a:highlight>
                  <a:srgbClr val="181818"/>
                </a:highlight>
                <a:latin typeface="Segoe WPC"/>
              </a:rPr>
              <a:t>create</a:t>
            </a:r>
            <a:r>
              <a:rPr lang="de-DE" b="1" i="0" dirty="0">
                <a:solidFill>
                  <a:srgbClr val="CCCCCC"/>
                </a:solidFill>
                <a:effectLst/>
                <a:highlight>
                  <a:srgbClr val="181818"/>
                </a:highlight>
                <a:latin typeface="Segoe WPC"/>
              </a:rPr>
              <a:t>; }</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das Verhalten der Assoziation _Booking, wobei nur das Erstellen von Buchungen erlaubt ist.</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determine</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Prepare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eine Aktion </a:t>
            </a:r>
            <a:r>
              <a:rPr lang="de-DE" b="0" i="0" dirty="0" err="1">
                <a:solidFill>
                  <a:srgbClr val="CCCCCC"/>
                </a:solidFill>
                <a:effectLst/>
                <a:highlight>
                  <a:srgbClr val="181818"/>
                </a:highlight>
                <a:latin typeface="Segoe WPC"/>
              </a:rPr>
              <a:t>Prepare</a:t>
            </a:r>
            <a:r>
              <a:rPr lang="de-DE" b="0" i="0" dirty="0">
                <a:solidFill>
                  <a:srgbClr val="CCCCCC"/>
                </a:solidFill>
                <a:effectLst/>
                <a:highlight>
                  <a:srgbClr val="181818"/>
                </a:highlight>
                <a:latin typeface="Segoe WPC"/>
              </a:rPr>
              <a:t> für die Vorbereitung des Entwurfs.</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Edit; Activate; </a:t>
            </a:r>
            <a:r>
              <a:rPr lang="de-DE" b="1" i="0" dirty="0" err="1">
                <a:solidFill>
                  <a:srgbClr val="CCCCCC"/>
                </a:solidFill>
                <a:effectLst/>
                <a:highlight>
                  <a:srgbClr val="181818"/>
                </a:highlight>
                <a:latin typeface="Segoe WPC"/>
              </a:rPr>
              <a:t>Discard</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Resume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Standardentwurfsaktionen für Bearbeiten, Aktivieren, Verwerfen und Fortsetzen von Entwürfen.</a:t>
            </a:r>
          </a:p>
          <a:p>
            <a:pPr algn="l">
              <a:buFont typeface="Arial" panose="020B0604020202020204" pitchFamily="34" charset="0"/>
              <a:buChar char="•"/>
            </a:pPr>
            <a:r>
              <a:rPr lang="de-DE" b="1" i="0" dirty="0" err="1">
                <a:solidFill>
                  <a:srgbClr val="CCCCCC"/>
                </a:solidFill>
                <a:effectLst/>
                <a:highlight>
                  <a:srgbClr val="181818"/>
                </a:highlight>
                <a:latin typeface="Segoe WPC"/>
              </a:rPr>
              <a:t>validation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validateFlightDate</a:t>
            </a:r>
            <a:r>
              <a:rPr lang="de-DE" b="1" i="0" dirty="0">
                <a:solidFill>
                  <a:srgbClr val="CCCCCC"/>
                </a:solidFill>
                <a:effectLst/>
                <a:highlight>
                  <a:srgbClr val="181818"/>
                </a:highlight>
                <a:latin typeface="Segoe WPC"/>
              </a:rPr>
              <a:t> on save {</a:t>
            </a:r>
            <a:r>
              <a:rPr lang="de-DE" b="1" i="0" dirty="0" err="1">
                <a:solidFill>
                  <a:srgbClr val="CCCCCC"/>
                </a:solidFill>
                <a:effectLst/>
                <a:highlight>
                  <a:srgbClr val="181818"/>
                </a:highlight>
                <a:latin typeface="Segoe WPC"/>
              </a:rPr>
              <a:t>create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eine Validierung </a:t>
            </a:r>
            <a:r>
              <a:rPr lang="de-DE" b="0" i="0" dirty="0" err="1">
                <a:solidFill>
                  <a:srgbClr val="CCCCCC"/>
                </a:solidFill>
                <a:effectLst/>
                <a:highlight>
                  <a:srgbClr val="181818"/>
                </a:highlight>
                <a:latin typeface="Segoe WPC"/>
              </a:rPr>
              <a:t>validateFlightDate</a:t>
            </a:r>
            <a:r>
              <a:rPr lang="de-DE" b="0" i="0" dirty="0">
                <a:solidFill>
                  <a:srgbClr val="CCCCCC"/>
                </a:solidFill>
                <a:effectLst/>
                <a:highlight>
                  <a:srgbClr val="181818"/>
                </a:highlight>
                <a:latin typeface="Segoe WPC"/>
              </a:rPr>
              <a:t>, die beim Speichern neuer Instanzen ausgeführt wird.</a:t>
            </a:r>
          </a:p>
          <a:p>
            <a:pPr algn="l"/>
            <a:r>
              <a:rPr lang="de-DE" b="1" i="0" dirty="0">
                <a:solidFill>
                  <a:srgbClr val="CCCCCC"/>
                </a:solidFill>
                <a:effectLst/>
                <a:highlight>
                  <a:srgbClr val="181818"/>
                </a:highlight>
                <a:latin typeface="Segoe WPC"/>
              </a:rPr>
              <a:t>ZI_SBOOK </a:t>
            </a:r>
            <a:r>
              <a:rPr lang="de-DE" b="1" i="0" dirty="0" err="1">
                <a:solidFill>
                  <a:srgbClr val="CCCCCC"/>
                </a:solidFill>
                <a:effectLst/>
                <a:highlight>
                  <a:srgbClr val="181818"/>
                </a:highlight>
                <a:latin typeface="Segoe WPC"/>
              </a:rPr>
              <a:t>Behaviour</a:t>
            </a:r>
            <a:r>
              <a:rPr lang="de-DE" b="1" i="0" dirty="0">
                <a:solidFill>
                  <a:srgbClr val="CCCCCC"/>
                </a:solidFill>
                <a:effectLst/>
                <a:highlight>
                  <a:srgbClr val="181818"/>
                </a:highlight>
                <a:latin typeface="Segoe WPC"/>
              </a:rPr>
              <a:t> Definition</a:t>
            </a:r>
          </a:p>
          <a:p>
            <a:pPr algn="l">
              <a:buFont typeface="Arial" panose="020B0604020202020204" pitchFamily="34" charset="0"/>
              <a:buChar char="•"/>
            </a:pPr>
            <a:r>
              <a:rPr lang="de-DE" b="1" i="0" dirty="0" err="1">
                <a:solidFill>
                  <a:srgbClr val="CCCCCC"/>
                </a:solidFill>
                <a:effectLst/>
                <a:highlight>
                  <a:srgbClr val="181818"/>
                </a:highlight>
                <a:latin typeface="Segoe WPC"/>
              </a:rPr>
              <a:t>define</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for</a:t>
            </a:r>
            <a:r>
              <a:rPr lang="de-DE" b="1" i="0" dirty="0">
                <a:solidFill>
                  <a:srgbClr val="CCCCCC"/>
                </a:solidFill>
                <a:effectLst/>
                <a:highlight>
                  <a:srgbClr val="181818"/>
                </a:highlight>
                <a:latin typeface="Segoe WPC"/>
              </a:rPr>
              <a:t> ZI_SBOOK</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Beginnt die Definition des Verhaltens für die Entität ZI_SBOOK.</a:t>
            </a:r>
          </a:p>
          <a:p>
            <a:pPr algn="l">
              <a:buFont typeface="Arial" panose="020B0604020202020204" pitchFamily="34" charset="0"/>
              <a:buChar char="•"/>
            </a:pPr>
            <a:r>
              <a:rPr lang="de-DE" b="1" i="0" dirty="0">
                <a:solidFill>
                  <a:srgbClr val="CCCCCC"/>
                </a:solidFill>
                <a:effectLst/>
                <a:highlight>
                  <a:srgbClr val="181818"/>
                </a:highlight>
                <a:latin typeface="Segoe WPC"/>
              </a:rPr>
              <a:t>persistent </a:t>
            </a:r>
            <a:r>
              <a:rPr lang="de-DE" b="1" i="0" dirty="0" err="1">
                <a:solidFill>
                  <a:srgbClr val="CCCCCC"/>
                </a:solidFill>
                <a:effectLst/>
                <a:highlight>
                  <a:srgbClr val="181818"/>
                </a:highlight>
                <a:latin typeface="Segoe WPC"/>
              </a:rPr>
              <a:t>table</a:t>
            </a:r>
            <a:r>
              <a:rPr lang="de-DE" b="1" i="0" dirty="0">
                <a:solidFill>
                  <a:srgbClr val="CCCCCC"/>
                </a:solidFill>
                <a:effectLst/>
                <a:highlight>
                  <a:srgbClr val="181818"/>
                </a:highlight>
                <a:latin typeface="Segoe WPC"/>
              </a:rPr>
              <a:t> SBOOK</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Gibt die zugrunde liegende physische Tabelle für ZI_SBOOK an.</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table</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zdraft_sbook</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Spezifiziert die Tabelle für die Speicherung von Entwurfsdaten.</a:t>
            </a:r>
          </a:p>
          <a:p>
            <a:pPr algn="l">
              <a:buFont typeface="Arial" panose="020B0604020202020204" pitchFamily="34" charset="0"/>
              <a:buChar char="•"/>
            </a:pPr>
            <a:r>
              <a:rPr lang="de-DE" b="1" i="0" dirty="0">
                <a:solidFill>
                  <a:srgbClr val="CCCCCC"/>
                </a:solidFill>
                <a:effectLst/>
                <a:highlight>
                  <a:srgbClr val="181818"/>
                </a:highlight>
                <a:latin typeface="Segoe WPC"/>
              </a:rPr>
              <a:t>lock </a:t>
            </a:r>
            <a:r>
              <a:rPr lang="de-DE" b="1" i="0" dirty="0" err="1">
                <a:solidFill>
                  <a:srgbClr val="CCCCCC"/>
                </a:solidFill>
                <a:effectLst/>
                <a:highlight>
                  <a:srgbClr val="181818"/>
                </a:highlight>
                <a:latin typeface="Segoe WPC"/>
              </a:rPr>
              <a:t>dependent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by</a:t>
            </a:r>
            <a:r>
              <a:rPr lang="de-DE" b="1" i="0" dirty="0">
                <a:solidFill>
                  <a:srgbClr val="CCCCCC"/>
                </a:solidFill>
                <a:effectLst/>
                <a:highlight>
                  <a:srgbClr val="181818"/>
                </a:highlight>
                <a:latin typeface="Segoe WPC"/>
              </a:rPr>
              <a:t> _Flight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Konfiguriert die Sperre für die Entität als abhängig von der Assoziation _Flight.</a:t>
            </a:r>
          </a:p>
          <a:p>
            <a:pPr algn="l">
              <a:buFont typeface="Arial" panose="020B0604020202020204" pitchFamily="34" charset="0"/>
              <a:buChar char="•"/>
            </a:pPr>
            <a:r>
              <a:rPr lang="de-DE" b="1" i="0" dirty="0" err="1">
                <a:solidFill>
                  <a:srgbClr val="CCCCCC"/>
                </a:solidFill>
                <a:effectLst/>
                <a:highlight>
                  <a:srgbClr val="181818"/>
                </a:highlight>
                <a:latin typeface="Segoe WPC"/>
              </a:rPr>
              <a:t>authorization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dependent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by</a:t>
            </a:r>
            <a:r>
              <a:rPr lang="de-DE" b="1" i="0" dirty="0">
                <a:solidFill>
                  <a:srgbClr val="CCCCCC"/>
                </a:solidFill>
                <a:effectLst/>
                <a:highlight>
                  <a:srgbClr val="181818"/>
                </a:highlight>
                <a:latin typeface="Segoe WPC"/>
              </a:rPr>
              <a:t> _Flight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dass die Autorisierungsprüfungen abhängig von der Assoziation _Flight durchgeführt werden.</a:t>
            </a:r>
          </a:p>
          <a:p>
            <a:pPr algn="l">
              <a:buFont typeface="Arial" panose="020B0604020202020204" pitchFamily="34" charset="0"/>
              <a:buChar char="•"/>
            </a:pPr>
            <a:r>
              <a:rPr lang="de-DE" b="1" i="0" dirty="0" err="1">
                <a:solidFill>
                  <a:srgbClr val="CCCCCC"/>
                </a:solidFill>
                <a:effectLst/>
                <a:highlight>
                  <a:srgbClr val="181818"/>
                </a:highlight>
                <a:latin typeface="Segoe WPC"/>
              </a:rPr>
              <a:t>etag</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dependent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by</a:t>
            </a:r>
            <a:r>
              <a:rPr lang="de-DE" b="1" i="0" dirty="0">
                <a:solidFill>
                  <a:srgbClr val="CCCCCC"/>
                </a:solidFill>
                <a:effectLst/>
                <a:highlight>
                  <a:srgbClr val="181818"/>
                </a:highlight>
                <a:latin typeface="Segoe WPC"/>
              </a:rPr>
              <a:t> _Flight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Gibt an, dass das </a:t>
            </a:r>
            <a:r>
              <a:rPr lang="de-DE" b="0" i="0" dirty="0" err="1">
                <a:solidFill>
                  <a:srgbClr val="CCCCCC"/>
                </a:solidFill>
                <a:effectLst/>
                <a:highlight>
                  <a:srgbClr val="181818"/>
                </a:highlight>
                <a:latin typeface="Segoe WPC"/>
              </a:rPr>
              <a:t>ETag</a:t>
            </a:r>
            <a:r>
              <a:rPr lang="de-DE" b="0" i="0" dirty="0">
                <a:solidFill>
                  <a:srgbClr val="CCCCCC"/>
                </a:solidFill>
                <a:effectLst/>
                <a:highlight>
                  <a:srgbClr val="181818"/>
                </a:highlight>
                <a:latin typeface="Segoe WPC"/>
              </a:rPr>
              <a:t> abhängig von der Assoziation _Flight ist.</a:t>
            </a:r>
          </a:p>
          <a:p>
            <a:pPr algn="l">
              <a:buFont typeface="Arial" panose="020B0604020202020204" pitchFamily="34" charset="0"/>
              <a:buChar char="•"/>
            </a:pPr>
            <a:r>
              <a:rPr lang="de-DE" b="1" i="0" dirty="0">
                <a:solidFill>
                  <a:srgbClr val="CCCCCC"/>
                </a:solidFill>
                <a:effectLst/>
                <a:highlight>
                  <a:srgbClr val="181818"/>
                </a:highlight>
                <a:latin typeface="Segoe WPC"/>
              </a:rPr>
              <a:t>update; </a:t>
            </a:r>
            <a:r>
              <a:rPr lang="de-DE" b="1" i="0" dirty="0" err="1">
                <a:solidFill>
                  <a:srgbClr val="CCCCCC"/>
                </a:solidFill>
                <a:effectLst/>
                <a:highlight>
                  <a:srgbClr val="181818"/>
                </a:highlight>
                <a:latin typeface="Segoe WPC"/>
              </a:rPr>
              <a:t>delete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Erlaubt das Aktualisieren und Löschen von Instanzen dieser Entität.</a:t>
            </a:r>
          </a:p>
          <a:p>
            <a:pPr algn="l">
              <a:buFont typeface="Arial" panose="020B0604020202020204" pitchFamily="34" charset="0"/>
              <a:buChar char="•"/>
            </a:pPr>
            <a:r>
              <a:rPr lang="de-DE" b="1" i="0" dirty="0" err="1">
                <a:solidFill>
                  <a:srgbClr val="CCCCCC"/>
                </a:solidFill>
                <a:effectLst/>
                <a:highlight>
                  <a:srgbClr val="181818"/>
                </a:highlight>
                <a:latin typeface="Segoe WPC"/>
              </a:rPr>
              <a:t>field</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readonly</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Carrid</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Connid</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Fldate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Markiert die Felder </a:t>
            </a:r>
            <a:r>
              <a:rPr lang="de-DE" b="0" i="0" dirty="0" err="1">
                <a:solidFill>
                  <a:srgbClr val="CCCCCC"/>
                </a:solidFill>
                <a:effectLst/>
                <a:highlight>
                  <a:srgbClr val="181818"/>
                </a:highlight>
                <a:latin typeface="Segoe WPC"/>
              </a:rPr>
              <a:t>Carrid</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Connid</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Fldate</a:t>
            </a:r>
            <a:r>
              <a:rPr lang="de-DE" b="0" i="0" dirty="0">
                <a:solidFill>
                  <a:srgbClr val="CCCCCC"/>
                </a:solidFill>
                <a:effectLst/>
                <a:highlight>
                  <a:srgbClr val="181818"/>
                </a:highlight>
                <a:latin typeface="Segoe WPC"/>
              </a:rPr>
              <a:t> als schreibgeschützt.</a:t>
            </a:r>
          </a:p>
          <a:p>
            <a:pPr algn="l">
              <a:buFont typeface="Arial" panose="020B0604020202020204" pitchFamily="34" charset="0"/>
              <a:buChar char="•"/>
            </a:pPr>
            <a:r>
              <a:rPr lang="de-DE" b="1" i="0" dirty="0" err="1">
                <a:solidFill>
                  <a:srgbClr val="CCCCCC"/>
                </a:solidFill>
                <a:effectLst/>
                <a:highlight>
                  <a:srgbClr val="181818"/>
                </a:highlight>
                <a:latin typeface="Segoe WPC"/>
              </a:rPr>
              <a:t>association</a:t>
            </a:r>
            <a:r>
              <a:rPr lang="de-DE" b="1" i="0" dirty="0">
                <a:solidFill>
                  <a:srgbClr val="CCCCCC"/>
                </a:solidFill>
                <a:effectLst/>
                <a:highlight>
                  <a:srgbClr val="181818"/>
                </a:highlight>
                <a:latin typeface="Segoe WPC"/>
              </a:rPr>
              <a:t> _Flight;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eine Assoziation zu _Flight.</a:t>
            </a:r>
          </a:p>
          <a:p>
            <a:pPr algn="l">
              <a:buFont typeface="Arial" panose="020B0604020202020204" pitchFamily="34" charset="0"/>
              <a:buChar char="•"/>
            </a:pP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features</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instance</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upgrade_class</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result</a:t>
            </a:r>
            <a:r>
              <a:rPr lang="de-DE" b="1" i="0" dirty="0">
                <a:solidFill>
                  <a:srgbClr val="CCCCCC"/>
                </a:solidFill>
                <a:effectLst/>
                <a:highlight>
                  <a:srgbClr val="181818"/>
                </a:highlight>
                <a:latin typeface="Segoe WPC"/>
              </a:rPr>
              <a:t> [1] $</a:t>
            </a:r>
            <a:r>
              <a:rPr lang="de-DE" b="1" i="0" dirty="0" err="1">
                <a:solidFill>
                  <a:srgbClr val="CCCCCC"/>
                </a:solidFill>
                <a:effectLst/>
                <a:highlight>
                  <a:srgbClr val="181818"/>
                </a:highlight>
                <a:latin typeface="Segoe WPC"/>
              </a:rPr>
              <a:t>self</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eine Aktion </a:t>
            </a:r>
            <a:r>
              <a:rPr lang="de-DE" b="0" i="0" dirty="0" err="1">
                <a:solidFill>
                  <a:srgbClr val="CCCCCC"/>
                </a:solidFill>
                <a:effectLst/>
                <a:highlight>
                  <a:srgbClr val="181818"/>
                </a:highlight>
                <a:latin typeface="Segoe WPC"/>
              </a:rPr>
              <a:t>upgrade_class</a:t>
            </a:r>
            <a:r>
              <a:rPr lang="de-DE" b="0" i="0" dirty="0">
                <a:solidFill>
                  <a:srgbClr val="CCCCCC"/>
                </a:solidFill>
                <a:effectLst/>
                <a:highlight>
                  <a:srgbClr val="181818"/>
                </a:highlight>
                <a:latin typeface="Segoe WPC"/>
              </a:rPr>
              <a:t>, die auf </a:t>
            </a:r>
            <a:r>
              <a:rPr lang="de-DE" b="0" i="0" dirty="0" err="1">
                <a:solidFill>
                  <a:srgbClr val="CCCCCC"/>
                </a:solidFill>
                <a:effectLst/>
                <a:highlight>
                  <a:srgbClr val="181818"/>
                </a:highlight>
                <a:latin typeface="Segoe WPC"/>
              </a:rPr>
              <a:t>Instanzebene</a:t>
            </a:r>
            <a:r>
              <a:rPr lang="de-DE" b="0" i="0" dirty="0">
                <a:solidFill>
                  <a:srgbClr val="CCCCCC"/>
                </a:solidFill>
                <a:effectLst/>
                <a:highlight>
                  <a:srgbClr val="181818"/>
                </a:highlight>
                <a:latin typeface="Segoe WPC"/>
              </a:rPr>
              <a:t> ausgeführt wird und das aktuelle Objekt als Ergebnis liefert.</a:t>
            </a:r>
          </a:p>
          <a:p>
            <a:pPr algn="l">
              <a:buFont typeface="Arial" panose="020B0604020202020204" pitchFamily="34" charset="0"/>
              <a:buChar char="•"/>
            </a:pPr>
            <a:r>
              <a:rPr lang="de-DE" b="1" i="0" dirty="0" err="1">
                <a:solidFill>
                  <a:srgbClr val="CCCCCC"/>
                </a:solidFill>
                <a:effectLst/>
                <a:highlight>
                  <a:srgbClr val="181818"/>
                </a:highlight>
                <a:latin typeface="Segoe WPC"/>
              </a:rPr>
              <a:t>determination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checkSeatsOcc</a:t>
            </a:r>
            <a:r>
              <a:rPr lang="de-DE" b="1" i="0" dirty="0">
                <a:solidFill>
                  <a:srgbClr val="CCCCCC"/>
                </a:solidFill>
                <a:effectLst/>
                <a:highlight>
                  <a:srgbClr val="181818"/>
                </a:highlight>
                <a:latin typeface="Segoe WPC"/>
              </a:rPr>
              <a:t> on </a:t>
            </a:r>
            <a:r>
              <a:rPr lang="de-DE" b="1" i="0" dirty="0" err="1">
                <a:solidFill>
                  <a:srgbClr val="CCCCCC"/>
                </a:solidFill>
                <a:effectLst/>
                <a:highlight>
                  <a:srgbClr val="181818"/>
                </a:highlight>
                <a:latin typeface="Segoe WPC"/>
              </a:rPr>
              <a:t>modify</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create</a:t>
            </a:r>
            <a:r>
              <a:rPr lang="de-DE" b="1" i="0" dirty="0">
                <a:solidFill>
                  <a:srgbClr val="CCCCCC"/>
                </a:solidFill>
                <a:effectLst/>
                <a:highlight>
                  <a:srgbClr val="181818"/>
                </a:highlight>
                <a:latin typeface="Segoe WPC"/>
              </a:rPr>
              <a:t>;}</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Definiert eine Bestimmung </a:t>
            </a:r>
            <a:r>
              <a:rPr lang="de-DE" b="0" i="0" dirty="0" err="1">
                <a:solidFill>
                  <a:srgbClr val="CCCCCC"/>
                </a:solidFill>
                <a:effectLst/>
                <a:highlight>
                  <a:srgbClr val="181818"/>
                </a:highlight>
                <a:latin typeface="Segoe WPC"/>
              </a:rPr>
              <a:t>checkSeatsOcc</a:t>
            </a:r>
            <a:r>
              <a:rPr lang="de-DE" b="0" i="0" dirty="0">
                <a:solidFill>
                  <a:srgbClr val="CCCCCC"/>
                </a:solidFill>
                <a:effectLst/>
                <a:highlight>
                  <a:srgbClr val="181818"/>
                </a:highlight>
                <a:latin typeface="Segoe WPC"/>
              </a:rPr>
              <a:t>, die beim Modifizieren von Instanzen, insbesondere beim Erstellen, ausgeführt wird, um die Sitzplatzbelegung zu prüfen.</a:t>
            </a:r>
          </a:p>
          <a:p>
            <a:pPr algn="l">
              <a:buFont typeface="Arial" panose="020B0604020202020204" pitchFamily="34" charset="0"/>
              <a:buChar char="•"/>
            </a:pPr>
            <a:endParaRPr lang="de-DE" b="0" i="0" dirty="0">
              <a:solidFill>
                <a:srgbClr val="CCCCCC"/>
              </a:solidFill>
              <a:effectLst/>
              <a:highlight>
                <a:srgbClr val="181818"/>
              </a:highlight>
              <a:latin typeface="Segoe WPC"/>
            </a:endParaRPr>
          </a:p>
          <a:p>
            <a:pPr algn="l">
              <a:buFont typeface="Arial" panose="020B0604020202020204" pitchFamily="34" charset="0"/>
              <a:buChar char="•"/>
            </a:pPr>
            <a:endParaRPr lang="de-DE" b="0" i="0" dirty="0">
              <a:solidFill>
                <a:srgbClr val="CCCCCC"/>
              </a:solidFill>
              <a:effectLst/>
              <a:highlight>
                <a:srgbClr val="181818"/>
              </a:highlight>
              <a:latin typeface="Segoe WPC"/>
            </a:endParaRPr>
          </a:p>
          <a:p>
            <a:pPr algn="l">
              <a:buFont typeface="Arial" panose="020B0604020202020204" pitchFamily="34" charset="0"/>
              <a:buChar char="•"/>
            </a:pP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err="1">
                <a:solidFill>
                  <a:srgbClr val="CCCCCC"/>
                </a:solidFill>
                <a:effectLst/>
                <a:highlight>
                  <a:srgbClr val="181818"/>
                </a:highlight>
                <a:latin typeface="Segoe WPC"/>
              </a:rPr>
              <a:t>association</a:t>
            </a:r>
            <a:r>
              <a:rPr lang="de-DE" b="1" i="0" dirty="0">
                <a:solidFill>
                  <a:srgbClr val="CCCCCC"/>
                </a:solidFill>
                <a:effectLst/>
                <a:highlight>
                  <a:srgbClr val="181818"/>
                </a:highlight>
                <a:latin typeface="Segoe WPC"/>
              </a:rPr>
              <a:t> _Booking { </a:t>
            </a:r>
            <a:r>
              <a:rPr lang="de-DE" b="1" i="0" dirty="0" err="1">
                <a:solidFill>
                  <a:srgbClr val="CCCCCC"/>
                </a:solidFill>
                <a:effectLst/>
                <a:highlight>
                  <a:srgbClr val="181818"/>
                </a:highlight>
                <a:latin typeface="Segoe WPC"/>
              </a:rPr>
              <a:t>create</a:t>
            </a:r>
            <a:r>
              <a:rPr lang="de-DE" b="1" i="0" dirty="0">
                <a:solidFill>
                  <a:srgbClr val="CCCCCC"/>
                </a:solidFill>
                <a:effectLst/>
                <a:highlight>
                  <a:srgbClr val="181818"/>
                </a:highlight>
                <a:latin typeface="Segoe WPC"/>
              </a:rPr>
              <a:t>; }</a:t>
            </a:r>
            <a:r>
              <a:rPr lang="de-DE" b="0" i="0" dirty="0">
                <a:solidFill>
                  <a:srgbClr val="CCCCCC"/>
                </a:solidFill>
                <a:effectLst/>
                <a:highlight>
                  <a:srgbClr val="181818"/>
                </a:highlight>
                <a:latin typeface="Segoe WPC"/>
              </a:rPr>
              <a:t> im ZI_SFLIGHT </a:t>
            </a:r>
            <a:r>
              <a:rPr lang="de-DE" b="0" i="0" dirty="0" err="1">
                <a:solidFill>
                  <a:srgbClr val="CCCCCC"/>
                </a:solidFill>
                <a:effectLst/>
                <a:highlight>
                  <a:srgbClr val="181818"/>
                </a:highlight>
                <a:latin typeface="Segoe WPC"/>
              </a:rPr>
              <a:t>Behaviour</a:t>
            </a:r>
            <a:r>
              <a:rPr lang="de-DE" b="0" i="0" dirty="0">
                <a:solidFill>
                  <a:srgbClr val="CCCCCC"/>
                </a:solidFill>
                <a:effectLst/>
                <a:highlight>
                  <a:srgbClr val="181818"/>
                </a:highlight>
                <a:latin typeface="Segoe WPC"/>
              </a:rPr>
              <a:t> bedeutet, dass innerhalb des Kontexts von ZI_SFLIGHT nur das Erstellen (</a:t>
            </a:r>
            <a:r>
              <a:rPr lang="de-DE" b="0" i="0" dirty="0" err="1">
                <a:solidFill>
                  <a:srgbClr val="CCCCCC"/>
                </a:solidFill>
                <a:effectLst/>
                <a:highlight>
                  <a:srgbClr val="181818"/>
                </a:highlight>
                <a:latin typeface="Segoe WPC"/>
              </a:rPr>
              <a:t>create</a:t>
            </a:r>
            <a:r>
              <a:rPr lang="de-DE" b="0" i="0" dirty="0">
                <a:solidFill>
                  <a:srgbClr val="CCCCCC"/>
                </a:solidFill>
                <a:effectLst/>
                <a:highlight>
                  <a:srgbClr val="181818"/>
                </a:highlight>
                <a:latin typeface="Segoe WPC"/>
              </a:rPr>
              <a:t>) von Buchungen (_Booking) erlaubt ist. Das heißt, wenn ein Flug (ZI_SFLIGHT) angelegt oder bearbeitet wird, können im Rahmen dieser Operationen neue Buchungen erstellt werden. Es legt fest, dass die Aktion des Erstellens von Buchungen direkt im Zusammenhang mit der Flugentität unterstützt wird.</a:t>
            </a:r>
          </a:p>
          <a:p>
            <a:pPr algn="l">
              <a:buFont typeface="Arial" panose="020B0604020202020204" pitchFamily="34" charset="0"/>
              <a:buChar char="•"/>
            </a:pPr>
            <a:r>
              <a:rPr lang="de-DE" b="1" i="0" dirty="0">
                <a:solidFill>
                  <a:srgbClr val="CCCCCC"/>
                </a:solidFill>
                <a:effectLst/>
                <a:highlight>
                  <a:srgbClr val="181818"/>
                </a:highlight>
                <a:latin typeface="Segoe WPC"/>
              </a:rPr>
              <a:t>update; </a:t>
            </a:r>
            <a:r>
              <a:rPr lang="de-DE" b="1" i="0" dirty="0" err="1">
                <a:solidFill>
                  <a:srgbClr val="CCCCCC"/>
                </a:solidFill>
                <a:effectLst/>
                <a:highlight>
                  <a:srgbClr val="181818"/>
                </a:highlight>
                <a:latin typeface="Segoe WPC"/>
              </a:rPr>
              <a:t>delete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im ZI_SBOOK </a:t>
            </a:r>
            <a:r>
              <a:rPr lang="de-DE" b="0" i="0" dirty="0" err="1">
                <a:solidFill>
                  <a:srgbClr val="CCCCCC"/>
                </a:solidFill>
                <a:effectLst/>
                <a:highlight>
                  <a:srgbClr val="181818"/>
                </a:highlight>
                <a:latin typeface="Segoe WPC"/>
              </a:rPr>
              <a:t>Behaviour</a:t>
            </a:r>
            <a:r>
              <a:rPr lang="de-DE" b="0" i="0" dirty="0">
                <a:solidFill>
                  <a:srgbClr val="CCCCCC"/>
                </a:solidFill>
                <a:effectLst/>
                <a:highlight>
                  <a:srgbClr val="181818"/>
                </a:highlight>
                <a:latin typeface="Segoe WPC"/>
              </a:rPr>
              <a:t> definiert, dass für Buchungen (ZI_SBOOK) selbstständig Aktualisierungen (update) und Löschungen (</a:t>
            </a:r>
            <a:r>
              <a:rPr lang="de-DE" b="0" i="0" dirty="0" err="1">
                <a:solidFill>
                  <a:srgbClr val="CCCCCC"/>
                </a:solidFill>
                <a:effectLst/>
                <a:highlight>
                  <a:srgbClr val="181818"/>
                </a:highlight>
                <a:latin typeface="Segoe WPC"/>
              </a:rPr>
              <a:t>delete</a:t>
            </a:r>
            <a:r>
              <a:rPr lang="de-DE" b="0" i="0" dirty="0">
                <a:solidFill>
                  <a:srgbClr val="CCCCCC"/>
                </a:solidFill>
                <a:effectLst/>
                <a:highlight>
                  <a:srgbClr val="181818"/>
                </a:highlight>
                <a:latin typeface="Segoe WPC"/>
              </a:rPr>
              <a:t>) durchgeführt werden können. Diese Operationen sind unabhängig von den im ZI_SFLIGHT </a:t>
            </a:r>
            <a:r>
              <a:rPr lang="de-DE" b="0" i="0" dirty="0" err="1">
                <a:solidFill>
                  <a:srgbClr val="CCCCCC"/>
                </a:solidFill>
                <a:effectLst/>
                <a:highlight>
                  <a:srgbClr val="181818"/>
                </a:highlight>
                <a:latin typeface="Segoe WPC"/>
              </a:rPr>
              <a:t>Behaviour</a:t>
            </a:r>
            <a:r>
              <a:rPr lang="de-DE" b="0" i="0" dirty="0">
                <a:solidFill>
                  <a:srgbClr val="CCCCCC"/>
                </a:solidFill>
                <a:effectLst/>
                <a:highlight>
                  <a:srgbClr val="181818"/>
                </a:highlight>
                <a:latin typeface="Segoe WPC"/>
              </a:rPr>
              <a:t> definierten Operationen und beziehen sich direkt auf die Buchungsentität. Das bedeutet, dass Buchungen nach ihrer Erstellung aktualisiert oder gelöscht werden können, aber diese Aktionen müssen über die ZI_SBOOK-Schnittstelle und nicht als Teil der ZI_SFLIGHT-Operationen durchgeführt werden.</a:t>
            </a:r>
          </a:p>
          <a:p>
            <a:pPr algn="l">
              <a:buFont typeface="Arial" panose="020B0604020202020204" pitchFamily="34" charset="0"/>
              <a:buChar char="•"/>
            </a:pPr>
            <a:endParaRPr lang="de-DE" b="0" i="0" dirty="0">
              <a:solidFill>
                <a:srgbClr val="CCCCCC"/>
              </a:solidFill>
              <a:effectLst/>
              <a:highlight>
                <a:srgbClr val="181818"/>
              </a:highlight>
              <a:latin typeface="Segoe WPC"/>
            </a:endParaRPr>
          </a:p>
        </p:txBody>
      </p:sp>
      <p:sp>
        <p:nvSpPr>
          <p:cNvPr id="4" name="Foliennummernplatzhalter 3"/>
          <p:cNvSpPr>
            <a:spLocks noGrp="1"/>
          </p:cNvSpPr>
          <p:nvPr>
            <p:ph type="sldNum" sz="quarter" idx="5"/>
          </p:nvPr>
        </p:nvSpPr>
        <p:spPr/>
        <p:txBody>
          <a:bodyPr/>
          <a:lstStyle/>
          <a:p>
            <a:fld id="{3720A06C-E0E5-864E-BA5F-19FEDC59C6C5}" type="slidenum">
              <a:rPr lang="de-DE" smtClean="0"/>
              <a:t>17</a:t>
            </a:fld>
            <a:endParaRPr lang="de-DE"/>
          </a:p>
        </p:txBody>
      </p:sp>
    </p:spTree>
    <p:extLst>
      <p:ext uri="{BB962C8B-B14F-4D97-AF65-F5344CB8AC3E}">
        <p14:creationId xmlns:p14="http://schemas.microsoft.com/office/powerpoint/2010/main" val="265160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fld id="{3720A06C-E0E5-864E-BA5F-19FEDC59C6C5}" type="slidenum">
              <a:rPr lang="de-DE" smtClean="0"/>
              <a:t>18</a:t>
            </a:fld>
            <a:endParaRPr lang="de-DE"/>
          </a:p>
        </p:txBody>
      </p:sp>
    </p:spTree>
    <p:extLst>
      <p:ext uri="{BB962C8B-B14F-4D97-AF65-F5344CB8AC3E}">
        <p14:creationId xmlns:p14="http://schemas.microsoft.com/office/powerpoint/2010/main" val="9143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838200" y="451381"/>
            <a:ext cx="10512552" cy="4066540"/>
          </a:xfrm>
        </p:spPr>
        <p:txBody>
          <a:bodyPr anchor="b">
            <a:normAutofit/>
          </a:bodyPr>
          <a:lstStyle/>
          <a:p>
            <a:pPr algn="l"/>
            <a:r>
              <a:rPr lang="de-DE" sz="6600"/>
              <a:t>Managed Scenario</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838199" y="4983276"/>
            <a:ext cx="10512552" cy="1126680"/>
          </a:xfrm>
        </p:spPr>
        <p:txBody>
          <a:bodyPr>
            <a:normAutofit/>
          </a:bodyPr>
          <a:lstStyle/>
          <a:p>
            <a:pPr algn="l"/>
            <a:endParaRPr lang="de-DE"/>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2. CDS Projection Views </a:t>
            </a:r>
            <a:r>
              <a:rPr lang="en-US" sz="6600" kern="1200" dirty="0" err="1">
                <a:solidFill>
                  <a:schemeClr val="tx1"/>
                </a:solidFill>
                <a:latin typeface="+mj-lt"/>
                <a:ea typeface="+mj-ea"/>
                <a:cs typeface="+mj-cs"/>
              </a:rPr>
              <a:t>anlegen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14348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p:cNvSpPr>
          <p:nvPr/>
        </p:nvSpPr>
        <p:spPr>
          <a:xfrm>
            <a:off x="1792621" y="1060711"/>
            <a:ext cx="2271852" cy="4822508"/>
          </a:xfrm>
          <a:prstGeom prst="rect">
            <a:avLst/>
          </a:prstGeom>
        </p:spPr>
        <p:txBody>
          <a:bodyPr>
            <a:normAutofit/>
          </a:bodyPr>
          <a:lstStyle/>
          <a:p>
            <a:pPr defTabSz="704088">
              <a:spcAft>
                <a:spcPts val="600"/>
              </a:spcAft>
            </a:pPr>
            <a:r>
              <a:rPr lang="de-DE" sz="1540" kern="1200">
                <a:solidFill>
                  <a:schemeClr val="tx1"/>
                </a:solidFill>
                <a:latin typeface="+mn-lt"/>
                <a:ea typeface="+mn-ea"/>
                <a:cs typeface="+mn-cs"/>
              </a:rPr>
              <a:t>Zu Beginn der Definition werden Facetten für die </a:t>
            </a:r>
            <a:r>
              <a:rPr lang="de-DE" sz="1540" kern="1200" err="1">
                <a:solidFill>
                  <a:schemeClr val="tx1"/>
                </a:solidFill>
                <a:latin typeface="+mn-lt"/>
                <a:ea typeface="+mn-ea"/>
                <a:cs typeface="+mn-cs"/>
              </a:rPr>
              <a:t>Object</a:t>
            </a:r>
            <a:r>
              <a:rPr lang="de-DE" sz="1540" kern="1200">
                <a:solidFill>
                  <a:schemeClr val="tx1"/>
                </a:solidFill>
                <a:latin typeface="+mn-lt"/>
                <a:ea typeface="+mn-ea"/>
                <a:cs typeface="+mn-cs"/>
              </a:rPr>
              <a:t> Page definiert</a:t>
            </a:r>
          </a:p>
          <a:p>
            <a:pPr marL="352044" lvl="1" defTabSz="704088">
              <a:spcAft>
                <a:spcPts val="600"/>
              </a:spcAft>
            </a:pPr>
            <a:r>
              <a:rPr lang="de-DE" sz="1232" kern="1200" err="1">
                <a:solidFill>
                  <a:schemeClr val="tx1"/>
                </a:solidFill>
                <a:latin typeface="+mn-lt"/>
                <a:ea typeface="+mn-ea"/>
                <a:cs typeface="+mn-cs"/>
              </a:rPr>
              <a:t>purpose</a:t>
            </a:r>
            <a:r>
              <a:rPr lang="de-DE" sz="1232" kern="1200">
                <a:solidFill>
                  <a:schemeClr val="tx1"/>
                </a:solidFill>
                <a:latin typeface="+mn-lt"/>
                <a:ea typeface="+mn-ea"/>
                <a:cs typeface="+mn-cs"/>
              </a:rPr>
              <a:t>: definiert Zuordnung der Facette zum Header oder zum Standardbereich</a:t>
            </a:r>
          </a:p>
          <a:p>
            <a:pPr marL="352044" lvl="1" defTabSz="704088">
              <a:spcAft>
                <a:spcPts val="600"/>
              </a:spcAft>
            </a:pPr>
            <a:r>
              <a:rPr lang="de-DE" sz="1232" kern="1200">
                <a:solidFill>
                  <a:schemeClr val="tx1"/>
                </a:solidFill>
                <a:latin typeface="+mn-lt"/>
                <a:ea typeface="+mn-ea"/>
                <a:cs typeface="+mn-cs"/>
              </a:rPr>
              <a:t>type: definiert den Typen der Facette</a:t>
            </a:r>
          </a:p>
          <a:p>
            <a:pPr marL="352044" lvl="1" defTabSz="704088">
              <a:spcAft>
                <a:spcPts val="600"/>
              </a:spcAft>
            </a:pPr>
            <a:r>
              <a:rPr lang="de-DE" sz="1232" kern="1200">
                <a:solidFill>
                  <a:schemeClr val="tx1"/>
                </a:solidFill>
                <a:latin typeface="+mn-lt"/>
                <a:ea typeface="+mn-ea"/>
                <a:cs typeface="+mn-cs"/>
              </a:rPr>
              <a:t>Verschiedene Facettentypen benötigen unterschiedliche </a:t>
            </a:r>
            <a:r>
              <a:rPr lang="de-DE" sz="1232" kern="1200" err="1">
                <a:solidFill>
                  <a:schemeClr val="tx1"/>
                </a:solidFill>
                <a:latin typeface="+mn-lt"/>
                <a:ea typeface="+mn-ea"/>
                <a:cs typeface="+mn-cs"/>
              </a:rPr>
              <a:t>Handhabenung</a:t>
            </a:r>
            <a:r>
              <a:rPr lang="de-DE" sz="1232" kern="1200">
                <a:solidFill>
                  <a:schemeClr val="tx1"/>
                </a:solidFill>
                <a:latin typeface="+mn-lt"/>
                <a:ea typeface="+mn-ea"/>
                <a:cs typeface="+mn-cs"/>
              </a:rPr>
              <a:t>  </a:t>
            </a:r>
          </a:p>
          <a:p>
            <a:pPr defTabSz="704088">
              <a:spcAft>
                <a:spcPts val="600"/>
              </a:spcAft>
            </a:pPr>
            <a:r>
              <a:rPr lang="de-DE" sz="1540" kern="1200">
                <a:solidFill>
                  <a:schemeClr val="tx1"/>
                </a:solidFill>
                <a:latin typeface="+mn-lt"/>
                <a:ea typeface="+mn-ea"/>
                <a:cs typeface="+mn-cs"/>
              </a:rPr>
              <a:t>Beziehungen müssen als Element in die Elementliste aufgenommen werden</a:t>
            </a:r>
            <a:endParaRPr lang="de-DE" sz="2000"/>
          </a:p>
        </p:txBody>
      </p:sp>
      <p:pic>
        <p:nvPicPr>
          <p:cNvPr id="3" name="Grafik 2" descr="Ein Bild, das Schrift, Screenshot, Text, Symbol enthält.&#10;&#10;Automatisch generierte Beschreibung">
            <a:extLst>
              <a:ext uri="{FF2B5EF4-FFF2-40B4-BE49-F238E27FC236}">
                <a16:creationId xmlns:a16="http://schemas.microsoft.com/office/drawing/2014/main" id="{C8EE59B1-DF45-D6C3-7A69-9AB69DC7D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664" y="914400"/>
            <a:ext cx="1882920" cy="997438"/>
          </a:xfrm>
          <a:prstGeom prst="rect">
            <a:avLst/>
          </a:prstGeom>
        </p:spPr>
      </p:pic>
      <p:pic>
        <p:nvPicPr>
          <p:cNvPr id="4" name="Grafik 3">
            <a:extLst>
              <a:ext uri="{FF2B5EF4-FFF2-40B4-BE49-F238E27FC236}">
                <a16:creationId xmlns:a16="http://schemas.microsoft.com/office/drawing/2014/main" id="{9DF8400F-6FAA-133A-4733-E5E2876C4104}"/>
              </a:ext>
            </a:extLst>
          </p:cNvPr>
          <p:cNvPicPr>
            <a:picLocks noChangeAspect="1"/>
          </p:cNvPicPr>
          <p:nvPr/>
        </p:nvPicPr>
        <p:blipFill rotWithShape="1">
          <a:blip r:embed="rId4"/>
          <a:srcRect b="20720"/>
          <a:stretch/>
        </p:blipFill>
        <p:spPr>
          <a:xfrm>
            <a:off x="4706770" y="1039834"/>
            <a:ext cx="2717766" cy="3746062"/>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8C65D43F-198E-18E4-1072-6C3EA848B113}"/>
              </a:ext>
            </a:extLst>
          </p:cNvPr>
          <p:cNvPicPr>
            <a:picLocks noChangeAspect="1"/>
          </p:cNvPicPr>
          <p:nvPr/>
        </p:nvPicPr>
        <p:blipFill>
          <a:blip r:embed="rId5"/>
          <a:stretch>
            <a:fillRect/>
          </a:stretch>
        </p:blipFill>
        <p:spPr>
          <a:xfrm>
            <a:off x="8066832" y="2176168"/>
            <a:ext cx="2256346" cy="3480921"/>
          </a:xfrm>
          <a:prstGeom prst="rect">
            <a:avLst/>
          </a:prstGeom>
          <a:effectLst>
            <a:outerShdw blurRad="50800" dist="38100" dir="2700000" algn="tl" rotWithShape="0">
              <a:prstClr val="black">
                <a:alpha val="40000"/>
              </a:prstClr>
            </a:outerShdw>
          </a:effectLst>
        </p:spPr>
      </p:pic>
      <p:pic>
        <p:nvPicPr>
          <p:cNvPr id="10" name="Grafik 9">
            <a:extLst>
              <a:ext uri="{FF2B5EF4-FFF2-40B4-BE49-F238E27FC236}">
                <a16:creationId xmlns:a16="http://schemas.microsoft.com/office/drawing/2014/main" id="{80088529-0256-3002-17DE-9085702494B1}"/>
              </a:ext>
            </a:extLst>
          </p:cNvPr>
          <p:cNvPicPr>
            <a:picLocks noChangeAspect="1"/>
          </p:cNvPicPr>
          <p:nvPr/>
        </p:nvPicPr>
        <p:blipFill>
          <a:blip r:embed="rId6"/>
          <a:stretch>
            <a:fillRect/>
          </a:stretch>
        </p:blipFill>
        <p:spPr>
          <a:xfrm>
            <a:off x="4285035" y="4898675"/>
            <a:ext cx="3575965" cy="154200"/>
          </a:xfrm>
          <a:prstGeom prst="rect">
            <a:avLst/>
          </a:prstGeom>
        </p:spPr>
      </p:pic>
      <p:pic>
        <p:nvPicPr>
          <p:cNvPr id="15" name="Grafik 14">
            <a:extLst>
              <a:ext uri="{FF2B5EF4-FFF2-40B4-BE49-F238E27FC236}">
                <a16:creationId xmlns:a16="http://schemas.microsoft.com/office/drawing/2014/main" id="{E353F41B-E178-E051-99F2-87018A3BA064}"/>
              </a:ext>
            </a:extLst>
          </p:cNvPr>
          <p:cNvPicPr>
            <a:picLocks noChangeAspect="1"/>
          </p:cNvPicPr>
          <p:nvPr/>
        </p:nvPicPr>
        <p:blipFill>
          <a:blip r:embed="rId7"/>
          <a:stretch>
            <a:fillRect/>
          </a:stretch>
        </p:blipFill>
        <p:spPr>
          <a:xfrm>
            <a:off x="4626045" y="5167434"/>
            <a:ext cx="2863709" cy="168886"/>
          </a:xfrm>
          <a:prstGeom prst="rect">
            <a:avLst/>
          </a:prstGeom>
        </p:spPr>
      </p:pic>
    </p:spTree>
    <p:extLst>
      <p:ext uri="{BB962C8B-B14F-4D97-AF65-F5344CB8AC3E}">
        <p14:creationId xmlns:p14="http://schemas.microsoft.com/office/powerpoint/2010/main" val="308477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93F9E83-A3F7-7A7A-F0C2-49CB409CC86C}"/>
              </a:ext>
            </a:extLst>
          </p:cNvPr>
          <p:cNvSpPr txBox="1"/>
          <p:nvPr/>
        </p:nvSpPr>
        <p:spPr>
          <a:xfrm>
            <a:off x="71630" y="1074506"/>
            <a:ext cx="3836654" cy="5632311"/>
          </a:xfrm>
          <a:prstGeom prst="rect">
            <a:avLst/>
          </a:prstGeom>
          <a:solidFill>
            <a:schemeClr val="bg2">
              <a:lumMod val="25000"/>
            </a:schemeClr>
          </a:solidFill>
        </p:spPr>
        <p:txBody>
          <a:bodyPr wrap="square">
            <a:spAutoFit/>
          </a:bodyPr>
          <a:lstStyle/>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'Projection View SFLIGHT'</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de-DE" sz="1000" dirty="0">
                <a:solidFill>
                  <a:srgbClr val="A99C8C"/>
                </a:solidFill>
                <a:latin typeface="Courier New" panose="02070309020205020404" pitchFamily="49" charset="0"/>
              </a:rPr>
              <a:t>@UI.headerInfo:</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'Flug Root',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typeNamePlural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'Flüge Root',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Carrid</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'Test'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description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'Flug Root',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Fldate</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99C8C"/>
                </a:solidFill>
                <a:latin typeface="Courier New" panose="02070309020205020404" pitchFamily="49" charset="0"/>
              </a:rPr>
              <a:t>@UI.chart: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bulletChart</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'Sitzplatzauslastung',</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chartType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#BULLET,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measures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measureAttributes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measure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role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#AXIS_1,</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asDataPoint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root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ZC_SFLIGHT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provider</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contract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transactional_query</a:t>
            </a:r>
            <a:endParaRPr lang="de-DE" sz="1000" b="1" dirty="0">
              <a:solidFill>
                <a:srgbClr val="CC7832"/>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projection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p>
          <a:p>
            <a:pPr algn="l"/>
            <a:r>
              <a:rPr lang="de-DE" sz="1000" b="1" dirty="0">
                <a:solidFill>
                  <a:srgbClr val="CC7832"/>
                </a:solidFill>
                <a:latin typeface="Courier New" panose="02070309020205020404" pitchFamily="49" charset="0"/>
              </a:rPr>
              <a:t>{</a:t>
            </a:r>
            <a:endParaRPr lang="de-DE" sz="1000" dirty="0"/>
          </a:p>
        </p:txBody>
      </p:sp>
      <p:sp>
        <p:nvSpPr>
          <p:cNvPr id="7" name="Textfeld 6">
            <a:extLst>
              <a:ext uri="{FF2B5EF4-FFF2-40B4-BE49-F238E27FC236}">
                <a16:creationId xmlns:a16="http://schemas.microsoft.com/office/drawing/2014/main" id="{999FDB00-532F-C073-8034-FB1E12E599B2}"/>
              </a:ext>
            </a:extLst>
          </p:cNvPr>
          <p:cNvSpPr txBox="1"/>
          <p:nvPr/>
        </p:nvSpPr>
        <p:spPr>
          <a:xfrm>
            <a:off x="3973062" y="766729"/>
            <a:ext cx="3957066" cy="5940088"/>
          </a:xfrm>
          <a:prstGeom prst="rect">
            <a:avLst/>
          </a:prstGeom>
          <a:solidFill>
            <a:schemeClr val="bg2">
              <a:lumMod val="25000"/>
            </a:schemeClr>
          </a:solidFill>
        </p:spPr>
        <p:txBody>
          <a:bodyPr wrap="square">
            <a:spAutoFit/>
          </a:bodyPr>
          <a:lstStyle/>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@UI.facet: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#HEADER,</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#COLLECTION,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FacetCollection</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#HEADER,</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#COLLECTION,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'FacetCollection2'</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#FIELDGROUP_REFERENCE,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'Preisinformationen',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OP_Fieldgroup</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parentId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FacetCollection</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'Eindeutige Fluginformation',</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#FIELDGROUP_REFERENCE,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HeaderData</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parentId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'FacetCollection2',</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#CHART_REFERENCE,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bulletChart</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#LINEITEM_REFERENCE,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'Buchungen',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20,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targetElement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'_Booking'</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p:txBody>
      </p:sp>
      <p:sp>
        <p:nvSpPr>
          <p:cNvPr id="9" name="Textfeld 8">
            <a:extLst>
              <a:ext uri="{FF2B5EF4-FFF2-40B4-BE49-F238E27FC236}">
                <a16:creationId xmlns:a16="http://schemas.microsoft.com/office/drawing/2014/main" id="{9AE05092-5A62-806A-B1E0-3DBCA26C4B89}"/>
              </a:ext>
            </a:extLst>
          </p:cNvPr>
          <p:cNvSpPr txBox="1"/>
          <p:nvPr/>
        </p:nvSpPr>
        <p:spPr>
          <a:xfrm>
            <a:off x="7994906" y="151176"/>
            <a:ext cx="4112514" cy="6555641"/>
          </a:xfrm>
          <a:prstGeom prst="rect">
            <a:avLst/>
          </a:prstGeom>
          <a:solidFill>
            <a:schemeClr val="bg2">
              <a:lumMod val="25000"/>
            </a:schemeClr>
          </a:solidFill>
        </p:spPr>
        <p:txBody>
          <a:bodyPr wrap="square">
            <a:spAutoFit/>
          </a:bodyPr>
          <a:lstStyle/>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@Consumption.valueHelpDefinition: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entity</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name</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zi_vh_scarr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element</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Carrid</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'Fluggesellschaften',</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CarrierValueHelp</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useForValidation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true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lineItem</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importance</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#HIGH</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selectionField</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fieldGroup</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HeaderData</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'Airline'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multiLineText</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true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@UI.identification: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b="1" dirty="0" err="1">
                <a:solidFill>
                  <a:srgbClr val="CC7832"/>
                </a:solidFill>
                <a:effectLst/>
                <a:highlight>
                  <a:srgbClr val="2F2F2F"/>
                </a:highlight>
                <a:latin typeface="Courier New" panose="02070309020205020404" pitchFamily="49" charset="0"/>
              </a:rPr>
              <a:t>key</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CCCCCC"/>
                </a:solidFill>
                <a:effectLst/>
                <a:highlight>
                  <a:srgbClr val="2F2F2F"/>
                </a:highlight>
                <a:latin typeface="Courier New" panose="02070309020205020404" pitchFamily="49" charset="0"/>
              </a:rPr>
              <a:t>Carrid</a:t>
            </a:r>
            <a:r>
              <a:rPr lang="de-DE" sz="1000" b="1" dirty="0">
                <a:solidFill>
                  <a:srgbClr val="CC7832"/>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@UI.selectionField:</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20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@UI.fieldGroup:</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HeaderData</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'Verbindungsnummer',</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20,</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type:</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#STANDARD</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@UI.lineItem:</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30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@UI.identification: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20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@Consumption.valueHelpDefinition: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entity</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name</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zi_vh_spfli</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element</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Connid</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'Verbindungen',</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ConnectionValueHelp</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useForValidation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true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b="1" dirty="0" err="1">
                <a:solidFill>
                  <a:srgbClr val="CC7832"/>
                </a:solidFill>
                <a:effectLst/>
                <a:highlight>
                  <a:srgbClr val="2F2F2F"/>
                </a:highlight>
                <a:latin typeface="Courier New" panose="02070309020205020404" pitchFamily="49" charset="0"/>
              </a:rPr>
              <a:t>key</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CCCCCC"/>
                </a:solidFill>
                <a:effectLst/>
                <a:highlight>
                  <a:srgbClr val="2F2F2F"/>
                </a:highlight>
                <a:latin typeface="Courier New" panose="02070309020205020404" pitchFamily="49" charset="0"/>
              </a:rPr>
              <a:t>Connid</a:t>
            </a:r>
            <a:r>
              <a:rPr lang="de-DE" sz="1000" b="1" dirty="0">
                <a:solidFill>
                  <a:srgbClr val="CC7832"/>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p:txBody>
      </p:sp>
      <p:sp>
        <p:nvSpPr>
          <p:cNvPr id="10" name="Rechteck: abgerundete Ecken 9">
            <a:extLst>
              <a:ext uri="{FF2B5EF4-FFF2-40B4-BE49-F238E27FC236}">
                <a16:creationId xmlns:a16="http://schemas.microsoft.com/office/drawing/2014/main" id="{D7535C54-5180-854D-259C-EA9875995FC1}"/>
              </a:ext>
            </a:extLst>
          </p:cNvPr>
          <p:cNvSpPr/>
          <p:nvPr/>
        </p:nvSpPr>
        <p:spPr>
          <a:xfrm>
            <a:off x="334893" y="233472"/>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ZC_SFLIGHT</a:t>
            </a:r>
          </a:p>
        </p:txBody>
      </p:sp>
    </p:spTree>
    <p:extLst>
      <p:ext uri="{BB962C8B-B14F-4D97-AF65-F5344CB8AC3E}">
        <p14:creationId xmlns:p14="http://schemas.microsoft.com/office/powerpoint/2010/main" val="167206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abgerundete Ecken 9">
            <a:extLst>
              <a:ext uri="{FF2B5EF4-FFF2-40B4-BE49-F238E27FC236}">
                <a16:creationId xmlns:a16="http://schemas.microsoft.com/office/drawing/2014/main" id="{D7535C54-5180-854D-259C-EA9875995FC1}"/>
              </a:ext>
            </a:extLst>
          </p:cNvPr>
          <p:cNvSpPr/>
          <p:nvPr/>
        </p:nvSpPr>
        <p:spPr>
          <a:xfrm>
            <a:off x="408045" y="45720"/>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ZC_SFLIGHT</a:t>
            </a:r>
          </a:p>
        </p:txBody>
      </p:sp>
      <p:sp>
        <p:nvSpPr>
          <p:cNvPr id="6" name="Textfeld 5">
            <a:extLst>
              <a:ext uri="{FF2B5EF4-FFF2-40B4-BE49-F238E27FC236}">
                <a16:creationId xmlns:a16="http://schemas.microsoft.com/office/drawing/2014/main" id="{E8FDE37F-D67C-8814-8A99-0B4226D0E229}"/>
              </a:ext>
            </a:extLst>
          </p:cNvPr>
          <p:cNvSpPr txBox="1"/>
          <p:nvPr/>
        </p:nvSpPr>
        <p:spPr>
          <a:xfrm>
            <a:off x="636645" y="718304"/>
            <a:ext cx="4103370" cy="6093976"/>
          </a:xfrm>
          <a:prstGeom prst="rect">
            <a:avLst/>
          </a:prstGeom>
          <a:solidFill>
            <a:schemeClr val="bg2">
              <a:lumMod val="25000"/>
            </a:schemeClr>
          </a:solidFill>
        </p:spPr>
        <p:txBody>
          <a:bodyPr wrap="square">
            <a:spAutoFit/>
          </a:bodyPr>
          <a:lstStyle/>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@UI.selectionField:</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@UI.fieldGroup:</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HeaderData</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'Flugdatum',</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@UI.fieldGroup:</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OP_Fieldgroup</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Price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Currency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80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Planetype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Seatsmax</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dataPoint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targetValueElement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Seatsmax</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visualization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#PROGRESS,</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'Auslastung'</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lineItem</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#AS_DATAPOINT,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'Sitzplatzauslastung Economy',</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importance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#HIGH,</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Seatsocc</a:t>
            </a:r>
            <a:r>
              <a:rPr lang="de-DE" sz="1000" b="1" dirty="0">
                <a:solidFill>
                  <a:srgbClr val="CC7832"/>
                </a:solidFill>
                <a:latin typeface="Courier New" panose="02070309020205020404" pitchFamily="49" charset="0"/>
              </a:rPr>
              <a:t>,</a:t>
            </a:r>
            <a:endParaRPr lang="de-DE" sz="1000" dirty="0"/>
          </a:p>
        </p:txBody>
      </p:sp>
      <p:sp>
        <p:nvSpPr>
          <p:cNvPr id="11" name="Textfeld 10">
            <a:extLst>
              <a:ext uri="{FF2B5EF4-FFF2-40B4-BE49-F238E27FC236}">
                <a16:creationId xmlns:a16="http://schemas.microsoft.com/office/drawing/2014/main" id="{3F8D7BA6-B959-389F-7530-FF9497FF90FF}"/>
              </a:ext>
            </a:extLst>
          </p:cNvPr>
          <p:cNvSpPr txBox="1"/>
          <p:nvPr/>
        </p:nvSpPr>
        <p:spPr>
          <a:xfrm>
            <a:off x="5460879" y="718304"/>
            <a:ext cx="6094476" cy="3170099"/>
          </a:xfrm>
          <a:prstGeom prst="rect">
            <a:avLst/>
          </a:prstGeom>
          <a:solidFill>
            <a:schemeClr val="bg2">
              <a:lumMod val="25000"/>
            </a:schemeClr>
          </a:solidFill>
        </p:spPr>
        <p:txBody>
          <a:bodyPr wrap="square">
            <a:spAutoFit/>
          </a:bodyPr>
          <a:lstStyle/>
          <a:p>
            <a:pPr algn="l"/>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Paymentsum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SeatsmaxB</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SeatsoccB</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SeatsmaxF</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SeatsoccF</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CreatedAt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CreatedBy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LastChangedAt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LastChangedBy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LocalLastChangedAt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808080"/>
                </a:solidFill>
                <a:latin typeface="Courier New" panose="02070309020205020404" pitchFamily="49" charset="0"/>
              </a:rPr>
              <a:t>/* </a:t>
            </a:r>
            <a:r>
              <a:rPr lang="de-DE" sz="1000" dirty="0" err="1">
                <a:solidFill>
                  <a:srgbClr val="808080"/>
                </a:solidFill>
                <a:latin typeface="Courier New" panose="02070309020205020404" pitchFamily="49" charset="0"/>
              </a:rPr>
              <a:t>Associations</a:t>
            </a:r>
            <a:r>
              <a:rPr lang="de-DE" sz="1000" dirty="0">
                <a:solidFill>
                  <a:srgbClr val="808080"/>
                </a:solidFill>
                <a:latin typeface="Courier New" panose="02070309020205020404" pitchFamily="49" charset="0"/>
              </a:rPr>
              <a:t> */</a:t>
            </a:r>
          </a:p>
          <a:p>
            <a:pPr algn="l"/>
            <a:r>
              <a:rPr lang="en-US" sz="1000" dirty="0">
                <a:solidFill>
                  <a:srgbClr val="AAAAAA"/>
                </a:solidFill>
                <a:latin typeface="Courier New" panose="02070309020205020404" pitchFamily="49" charset="0"/>
              </a:rPr>
              <a:t>      </a:t>
            </a:r>
            <a:r>
              <a:rPr lang="en-US" sz="1000" dirty="0">
                <a:solidFill>
                  <a:srgbClr val="CCCCCC"/>
                </a:solidFill>
                <a:latin typeface="Courier New" panose="02070309020205020404" pitchFamily="49" charset="0"/>
              </a:rPr>
              <a:t>_Booking</a:t>
            </a:r>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redirected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to</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composition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child</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ZC_SBOOK</a:t>
            </a:r>
          </a:p>
          <a:p>
            <a:pPr algn="l"/>
            <a:r>
              <a:rPr lang="de-DE" sz="1000" b="1" dirty="0">
                <a:solidFill>
                  <a:srgbClr val="CC7832"/>
                </a:solidFill>
                <a:latin typeface="Courier New" panose="02070309020205020404" pitchFamily="49" charset="0"/>
              </a:rPr>
              <a:t>}</a:t>
            </a:r>
            <a:endParaRPr lang="de-DE" sz="1000" dirty="0"/>
          </a:p>
        </p:txBody>
      </p:sp>
    </p:spTree>
    <p:extLst>
      <p:ext uri="{BB962C8B-B14F-4D97-AF65-F5344CB8AC3E}">
        <p14:creationId xmlns:p14="http://schemas.microsoft.com/office/powerpoint/2010/main" val="97090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A7D346A3-5D5E-3720-F4B4-24BB26F2906D}"/>
              </a:ext>
            </a:extLst>
          </p:cNvPr>
          <p:cNvSpPr/>
          <p:nvPr/>
        </p:nvSpPr>
        <p:spPr>
          <a:xfrm>
            <a:off x="490341" y="265176"/>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ZC_SBOOK</a:t>
            </a:r>
          </a:p>
        </p:txBody>
      </p:sp>
      <p:sp>
        <p:nvSpPr>
          <p:cNvPr id="6" name="Textfeld 5">
            <a:extLst>
              <a:ext uri="{FF2B5EF4-FFF2-40B4-BE49-F238E27FC236}">
                <a16:creationId xmlns:a16="http://schemas.microsoft.com/office/drawing/2014/main" id="{A308B5AB-9B9F-D1F1-4D11-53DD47D4432F}"/>
              </a:ext>
            </a:extLst>
          </p:cNvPr>
          <p:cNvSpPr txBox="1"/>
          <p:nvPr/>
        </p:nvSpPr>
        <p:spPr>
          <a:xfrm>
            <a:off x="1165098" y="1790629"/>
            <a:ext cx="4257294" cy="3785652"/>
          </a:xfrm>
          <a:prstGeom prst="rect">
            <a:avLst/>
          </a:prstGeom>
          <a:solidFill>
            <a:schemeClr val="bg2">
              <a:lumMod val="25000"/>
            </a:schemeClr>
          </a:solidFill>
        </p:spPr>
        <p:txBody>
          <a:bodyPr wrap="square">
            <a:spAutoFit/>
          </a:bodyPr>
          <a:lstStyle/>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'Projection View SBOOK'</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de-DE" sz="1000" dirty="0">
                <a:solidFill>
                  <a:srgbClr val="A99C8C"/>
                </a:solidFill>
                <a:latin typeface="Courier New" panose="02070309020205020404" pitchFamily="49" charset="0"/>
              </a:rPr>
              <a:t>@UI.headerInfo:</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typeNamePlural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'Buchungen',</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Passname</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'Name'</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description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'Buchungsnummer',</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Bookid</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ZC_SBOOK</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projection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@UI.facet: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'Buchungsinformationen',</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#IDENTIFICATION_REFERENCE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endParaRPr lang="de-DE" sz="1000" dirty="0"/>
          </a:p>
        </p:txBody>
      </p:sp>
      <p:sp>
        <p:nvSpPr>
          <p:cNvPr id="8" name="Textfeld 7">
            <a:extLst>
              <a:ext uri="{FF2B5EF4-FFF2-40B4-BE49-F238E27FC236}">
                <a16:creationId xmlns:a16="http://schemas.microsoft.com/office/drawing/2014/main" id="{D5C402BA-B11B-25C5-8A6B-B216566FBD64}"/>
              </a:ext>
            </a:extLst>
          </p:cNvPr>
          <p:cNvSpPr txBox="1"/>
          <p:nvPr/>
        </p:nvSpPr>
        <p:spPr>
          <a:xfrm>
            <a:off x="6329934" y="151179"/>
            <a:ext cx="4606290" cy="6555641"/>
          </a:xfrm>
          <a:prstGeom prst="rect">
            <a:avLst/>
          </a:prstGeom>
          <a:solidFill>
            <a:schemeClr val="bg2">
              <a:lumMod val="25000"/>
            </a:schemeClr>
          </a:solidFill>
        </p:spPr>
        <p:txBody>
          <a:bodyPr wrap="square">
            <a:spAutoFit/>
          </a:bodyPr>
          <a:lstStyle/>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Bookid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20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Customid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Custtype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Smoker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#FOR_ACTION,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dataAction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upgrade_class</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'Upgrade'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Luggweight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Wunit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Invoice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51</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Class</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20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60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OrderDate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Counter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Agencynum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Cancelled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70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Reserved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Passname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Passform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Passbirth</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808080"/>
                </a:solidFill>
                <a:latin typeface="Courier New" panose="02070309020205020404" pitchFamily="49" charset="0"/>
              </a:rPr>
              <a:t>/* </a:t>
            </a:r>
            <a:r>
              <a:rPr lang="de-DE" sz="1000" dirty="0" err="1">
                <a:solidFill>
                  <a:srgbClr val="808080"/>
                </a:solidFill>
                <a:latin typeface="Courier New" panose="02070309020205020404" pitchFamily="49" charset="0"/>
              </a:rPr>
              <a:t>Associations</a:t>
            </a:r>
            <a:r>
              <a:rPr lang="de-DE" sz="1000" dirty="0">
                <a:solidFill>
                  <a:srgbClr val="808080"/>
                </a:solidFill>
                <a:latin typeface="Courier New" panose="02070309020205020404" pitchFamily="49" charset="0"/>
              </a:rPr>
              <a:t> */</a:t>
            </a:r>
          </a:p>
          <a:p>
            <a:pPr algn="l"/>
            <a:r>
              <a:rPr lang="en-US" sz="1000" dirty="0">
                <a:solidFill>
                  <a:srgbClr val="AAAAAA"/>
                </a:solidFill>
                <a:latin typeface="Courier New" panose="02070309020205020404" pitchFamily="49" charset="0"/>
              </a:rPr>
              <a:t>      </a:t>
            </a:r>
            <a:r>
              <a:rPr lang="en-US" sz="1000" dirty="0">
                <a:solidFill>
                  <a:srgbClr val="CCCCCC"/>
                </a:solidFill>
                <a:latin typeface="Courier New" panose="02070309020205020404" pitchFamily="49" charset="0"/>
              </a:rPr>
              <a:t>_Flight</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redirected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to</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parent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ZC_SFLIGHT</a:t>
            </a:r>
          </a:p>
          <a:p>
            <a:pPr algn="l"/>
            <a:r>
              <a:rPr lang="de-DE" sz="1000" b="1" dirty="0">
                <a:solidFill>
                  <a:srgbClr val="CC7832"/>
                </a:solidFill>
                <a:latin typeface="Courier New" panose="02070309020205020404" pitchFamily="49" charset="0"/>
              </a:rPr>
              <a:t>}</a:t>
            </a:r>
            <a:endParaRPr lang="de-DE" sz="1000" dirty="0"/>
          </a:p>
        </p:txBody>
      </p:sp>
    </p:spTree>
    <p:extLst>
      <p:ext uri="{BB962C8B-B14F-4D97-AF65-F5344CB8AC3E}">
        <p14:creationId xmlns:p14="http://schemas.microsoft.com/office/powerpoint/2010/main" val="51025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95657827-0235-F14B-3D2F-0C87E1375C22}"/>
              </a:ext>
            </a:extLst>
          </p:cNvPr>
          <p:cNvSpPr txBox="1"/>
          <p:nvPr/>
        </p:nvSpPr>
        <p:spPr>
          <a:xfrm>
            <a:off x="6899564" y="1988756"/>
            <a:ext cx="4174836" cy="3785652"/>
          </a:xfrm>
          <a:prstGeom prst="rect">
            <a:avLst/>
          </a:prstGeom>
          <a:solidFill>
            <a:schemeClr val="bg2">
              <a:lumMod val="25000"/>
            </a:schemeClr>
          </a:solidFill>
        </p:spPr>
        <p:txBody>
          <a:bodyPr wrap="square">
            <a:spAutoFit/>
          </a:bodyPr>
          <a:lstStyle/>
          <a:p>
            <a:pPr algn="l"/>
            <a:r>
              <a:rPr lang="de-DE" sz="1000" dirty="0">
                <a:solidFill>
                  <a:srgbClr val="A99C8C"/>
                </a:solidFill>
                <a:latin typeface="Courier New" panose="02070309020205020404" pitchFamily="49" charset="0"/>
              </a:rPr>
              <a:t>@AbapCatalog.viewEnhancementCategory:</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[#NONE]</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'Value Help Connection'</a:t>
            </a:r>
          </a:p>
          <a:p>
            <a:pPr algn="l"/>
            <a:r>
              <a:rPr lang="de-DE" sz="1000" dirty="0">
                <a:solidFill>
                  <a:srgbClr val="A99C8C"/>
                </a:solidFill>
                <a:latin typeface="Courier New" panose="02070309020205020404" pitchFamily="49" charset="0"/>
              </a:rPr>
              <a:t>@Metadata.ignorePropagatedAnnotations:</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99C8C"/>
                </a:solidFill>
                <a:latin typeface="Courier New" panose="02070309020205020404" pitchFamily="49" charset="0"/>
              </a:rPr>
              <a:t>@ObjectModel.usageType:{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serviceQuality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#X,</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sizeCategory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dataClass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#MIXED</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ZI_VH_SPFLI</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select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from</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spfli</a:t>
            </a:r>
            <a:endParaRPr lang="en-US"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r>
              <a:rPr lang="de-DE" sz="1000" b="1" dirty="0">
                <a:solidFill>
                  <a:srgbClr val="AAAAAA"/>
                </a:solidFill>
                <a:latin typeface="Courier New" panose="02070309020205020404" pitchFamily="49" charset="0"/>
              </a:rPr>
              <a:t>   </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false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false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countryfr</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Countryfr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cityfrom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Cityfrom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countryto</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Countryto</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cityto</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Cityto</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endParaRPr lang="de-DE" sz="1000" dirty="0"/>
          </a:p>
        </p:txBody>
      </p:sp>
      <p:sp>
        <p:nvSpPr>
          <p:cNvPr id="7" name="Textfeld 6">
            <a:extLst>
              <a:ext uri="{FF2B5EF4-FFF2-40B4-BE49-F238E27FC236}">
                <a16:creationId xmlns:a16="http://schemas.microsoft.com/office/drawing/2014/main" id="{21D950E1-0473-59FF-3F14-DD984BFC3BC7}"/>
              </a:ext>
            </a:extLst>
          </p:cNvPr>
          <p:cNvSpPr txBox="1"/>
          <p:nvPr/>
        </p:nvSpPr>
        <p:spPr>
          <a:xfrm>
            <a:off x="1117600" y="1988756"/>
            <a:ext cx="4174836" cy="3170099"/>
          </a:xfrm>
          <a:prstGeom prst="rect">
            <a:avLst/>
          </a:prstGeom>
          <a:solidFill>
            <a:schemeClr val="bg2">
              <a:lumMod val="25000"/>
            </a:schemeClr>
          </a:solidFill>
        </p:spPr>
        <p:txBody>
          <a:bodyPr wrap="square">
            <a:spAutoFit/>
          </a:bodyPr>
          <a:lstStyle/>
          <a:p>
            <a:pPr algn="l"/>
            <a:r>
              <a:rPr lang="de-DE" sz="1000" dirty="0">
                <a:solidFill>
                  <a:srgbClr val="A99C8C"/>
                </a:solidFill>
                <a:latin typeface="Courier New" panose="02070309020205020404" pitchFamily="49" charset="0"/>
              </a:rPr>
              <a:t>@AbapCatalog.viewEnhancementCategory:</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[#NONE]</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'Value Help Carrier'</a:t>
            </a:r>
          </a:p>
          <a:p>
            <a:pPr algn="l"/>
            <a:r>
              <a:rPr lang="de-DE" sz="1000" dirty="0">
                <a:solidFill>
                  <a:srgbClr val="A99C8C"/>
                </a:solidFill>
                <a:latin typeface="Courier New" panose="02070309020205020404" pitchFamily="49" charset="0"/>
              </a:rPr>
              <a:t>@Metadata.ignorePropagatedAnnotations:</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99C8C"/>
                </a:solidFill>
                <a:latin typeface="Courier New" panose="02070309020205020404" pitchFamily="49" charset="0"/>
              </a:rPr>
              <a:t>@ObjectModel.usageType:{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serviceQuality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#X,</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sizeCategory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dataClass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#MIXED</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ZI_VH_SCARR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select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from</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scarr</a:t>
            </a:r>
            <a:endParaRPr lang="en-US"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false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carrname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Carrname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currcode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Currcode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url</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Url</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endParaRPr lang="de-DE" sz="1000" dirty="0"/>
          </a:p>
        </p:txBody>
      </p:sp>
      <p:sp>
        <p:nvSpPr>
          <p:cNvPr id="8" name="Rechteck: abgerundete Ecken 7">
            <a:extLst>
              <a:ext uri="{FF2B5EF4-FFF2-40B4-BE49-F238E27FC236}">
                <a16:creationId xmlns:a16="http://schemas.microsoft.com/office/drawing/2014/main" id="{D7654280-47ED-47DA-42CA-B70F09E60EA7}"/>
              </a:ext>
            </a:extLst>
          </p:cNvPr>
          <p:cNvSpPr/>
          <p:nvPr/>
        </p:nvSpPr>
        <p:spPr>
          <a:xfrm>
            <a:off x="1183068" y="754703"/>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ZI_VH_SCARR</a:t>
            </a:r>
          </a:p>
        </p:txBody>
      </p:sp>
      <p:sp>
        <p:nvSpPr>
          <p:cNvPr id="9" name="Rechteck: abgerundete Ecken 8">
            <a:extLst>
              <a:ext uri="{FF2B5EF4-FFF2-40B4-BE49-F238E27FC236}">
                <a16:creationId xmlns:a16="http://schemas.microsoft.com/office/drawing/2014/main" id="{0AA284AC-7646-C72D-C1AE-AF114E4074E4}"/>
              </a:ext>
            </a:extLst>
          </p:cNvPr>
          <p:cNvSpPr/>
          <p:nvPr/>
        </p:nvSpPr>
        <p:spPr>
          <a:xfrm>
            <a:off x="7006595" y="754703"/>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ZI_VH_SPFLI</a:t>
            </a:r>
          </a:p>
        </p:txBody>
      </p:sp>
      <p:sp>
        <p:nvSpPr>
          <p:cNvPr id="3" name="Inhaltsplatzhalter 10">
            <a:extLst>
              <a:ext uri="{FF2B5EF4-FFF2-40B4-BE49-F238E27FC236}">
                <a16:creationId xmlns:a16="http://schemas.microsoft.com/office/drawing/2014/main" id="{67AF3510-0574-A4BC-D3D3-2AD79BCD1BD8}"/>
              </a:ext>
            </a:extLst>
          </p:cNvPr>
          <p:cNvSpPr>
            <a:spLocks noGrp="1"/>
          </p:cNvSpPr>
          <p:nvPr>
            <p:ph idx="1"/>
          </p:nvPr>
        </p:nvSpPr>
        <p:spPr>
          <a:xfrm>
            <a:off x="3286337" y="283994"/>
            <a:ext cx="6184922" cy="591906"/>
          </a:xfrm>
        </p:spPr>
        <p:txBody>
          <a:bodyPr>
            <a:normAutofit/>
          </a:bodyPr>
          <a:lstStyle/>
          <a:p>
            <a:r>
              <a:rPr lang="de-DE" sz="2000" dirty="0"/>
              <a:t>Wertehilfen anlegen</a:t>
            </a:r>
            <a:endParaRPr lang="de-DE" sz="1600" dirty="0"/>
          </a:p>
          <a:p>
            <a:pPr lvl="1"/>
            <a:endParaRPr lang="de-DE" sz="1600" dirty="0"/>
          </a:p>
        </p:txBody>
      </p:sp>
    </p:spTree>
    <p:extLst>
      <p:ext uri="{BB962C8B-B14F-4D97-AF65-F5344CB8AC3E}">
        <p14:creationId xmlns:p14="http://schemas.microsoft.com/office/powerpoint/2010/main" val="33986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3.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 Definition </a:t>
            </a:r>
            <a:r>
              <a:rPr lang="en-US" sz="6600" kern="1200" dirty="0" err="1">
                <a:solidFill>
                  <a:schemeClr val="tx1"/>
                </a:solidFill>
                <a:latin typeface="+mj-lt"/>
                <a:ea typeface="+mj-ea"/>
                <a:cs typeface="+mj-cs"/>
              </a:rPr>
              <a:t>anlegen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27187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838200" y="2368296"/>
            <a:ext cx="3721608" cy="3502152"/>
          </a:xfrm>
        </p:spPr>
        <p:txBody>
          <a:bodyPr>
            <a:normAutofit fontScale="92500" lnSpcReduction="10000"/>
          </a:bodyPr>
          <a:lstStyle/>
          <a:p>
            <a:r>
              <a:rPr lang="en-US" sz="1300" dirty="0"/>
              <a:t>Behavior Definitions </a:t>
            </a:r>
            <a:r>
              <a:rPr lang="en-US" sz="1300" dirty="0" err="1"/>
              <a:t>werden</a:t>
            </a:r>
            <a:r>
              <a:rPr lang="en-US" sz="1300" dirty="0"/>
              <a:t> für den Root CDS view (Wurzel </a:t>
            </a:r>
            <a:r>
              <a:rPr lang="en-US" sz="1300" dirty="0" err="1"/>
              <a:t>Entität</a:t>
            </a:r>
            <a:r>
              <a:rPr lang="en-US" sz="1300" dirty="0"/>
              <a:t>) </a:t>
            </a:r>
            <a:r>
              <a:rPr lang="en-US" sz="1300" dirty="0" err="1"/>
              <a:t>angelegt</a:t>
            </a:r>
            <a:endParaRPr lang="en-US" sz="1300" dirty="0"/>
          </a:p>
          <a:p>
            <a:r>
              <a:rPr lang="en-US" sz="1300" dirty="0"/>
              <a:t>Behavior </a:t>
            </a:r>
            <a:r>
              <a:rPr lang="en-US" sz="1300" dirty="0" err="1"/>
              <a:t>wird</a:t>
            </a:r>
            <a:r>
              <a:rPr lang="en-US" sz="1300" dirty="0"/>
              <a:t> für alle </a:t>
            </a:r>
            <a:r>
              <a:rPr lang="en-US" sz="1300" dirty="0" err="1"/>
              <a:t>enthaltenen</a:t>
            </a:r>
            <a:r>
              <a:rPr lang="en-US" sz="1300" dirty="0"/>
              <a:t> </a:t>
            </a:r>
            <a:r>
              <a:rPr lang="en-US" sz="1300" dirty="0" err="1"/>
              <a:t>Entitäten</a:t>
            </a:r>
            <a:r>
              <a:rPr lang="en-US" sz="1300" dirty="0"/>
              <a:t> </a:t>
            </a:r>
            <a:r>
              <a:rPr lang="en-US" sz="1300" dirty="0" err="1"/>
              <a:t>definiert</a:t>
            </a:r>
            <a:r>
              <a:rPr lang="en-US" sz="1300" dirty="0"/>
              <a:t> (alle Child)</a:t>
            </a:r>
            <a:endParaRPr lang="de-DE" sz="1300" dirty="0"/>
          </a:p>
          <a:p>
            <a:r>
              <a:rPr lang="de-DE" sz="1300" dirty="0" err="1"/>
              <a:t>Behavior</a:t>
            </a:r>
            <a:r>
              <a:rPr lang="de-DE" sz="1300" dirty="0"/>
              <a:t> Definition für Wurzel Entität und Kind Entitäten in einem Entwicklungsobjekt anlegen</a:t>
            </a:r>
          </a:p>
          <a:p>
            <a:r>
              <a:rPr lang="de-DE" sz="1300" dirty="0"/>
              <a:t>Namen für Implementierungsklasse angeben und über die Hilfe automatisch anlegen lassen</a:t>
            </a:r>
          </a:p>
          <a:p>
            <a:r>
              <a:rPr lang="de-DE" sz="1300" dirty="0"/>
              <a:t>Namen für die persistente und </a:t>
            </a:r>
            <a:r>
              <a:rPr lang="de-DE" sz="1300" dirty="0" err="1"/>
              <a:t>Draft</a:t>
            </a:r>
            <a:r>
              <a:rPr lang="de-DE" sz="1300" dirty="0"/>
              <a:t> Tabellen können angegeben und mit der Hilfe automatisch angelegt werden</a:t>
            </a:r>
          </a:p>
          <a:p>
            <a:r>
              <a:rPr lang="de-DE" sz="1300" dirty="0"/>
              <a:t>Sperr- und </a:t>
            </a:r>
            <a:r>
              <a:rPr lang="de-DE" sz="1300" dirty="0" err="1"/>
              <a:t>Authorisierungsverhalten</a:t>
            </a:r>
            <a:r>
              <a:rPr lang="de-DE" sz="1300" dirty="0"/>
              <a:t> definieren</a:t>
            </a:r>
          </a:p>
          <a:p>
            <a:r>
              <a:rPr lang="de-DE" sz="1300" dirty="0"/>
              <a:t>CRUD Operationen angeben, die für die Geschäftsobjekte möglich sein sollen</a:t>
            </a:r>
          </a:p>
          <a:p>
            <a:r>
              <a:rPr lang="de-DE" sz="1300" dirty="0"/>
              <a:t>Bei der Verwendung von </a:t>
            </a:r>
            <a:r>
              <a:rPr lang="de-DE" sz="1300" dirty="0" err="1"/>
              <a:t>Draft</a:t>
            </a:r>
            <a:r>
              <a:rPr lang="de-DE" sz="1300" dirty="0"/>
              <a:t> sind die Actions </a:t>
            </a:r>
            <a:r>
              <a:rPr lang="de-DE" sz="1300" dirty="0" err="1"/>
              <a:t>Prepare</a:t>
            </a:r>
            <a:r>
              <a:rPr lang="de-DE" sz="1300" dirty="0"/>
              <a:t>, Edit, Activate, </a:t>
            </a:r>
            <a:r>
              <a:rPr lang="de-DE" sz="1300" dirty="0" err="1"/>
              <a:t>Discard</a:t>
            </a:r>
            <a:r>
              <a:rPr lang="de-DE" sz="1300" dirty="0"/>
              <a:t> und </a:t>
            </a:r>
            <a:r>
              <a:rPr lang="de-DE" sz="1300" dirty="0" err="1"/>
              <a:t>Resume</a:t>
            </a:r>
            <a:r>
              <a:rPr lang="de-DE" sz="1300" dirty="0"/>
              <a:t> verpflichtend anzugeben</a:t>
            </a:r>
          </a:p>
        </p:txBody>
      </p:sp>
      <p:pic>
        <p:nvPicPr>
          <p:cNvPr id="3" name="Grafik 2" descr="Ein Bild, das Text, Screenshot, weiß, Schrift enthält.&#10;&#10;Automatisch generierte Beschreibung">
            <a:extLst>
              <a:ext uri="{FF2B5EF4-FFF2-40B4-BE49-F238E27FC236}">
                <a16:creationId xmlns:a16="http://schemas.microsoft.com/office/drawing/2014/main" id="{73128CF0-9687-CD85-6FC8-1BEC7F929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267" y="1094303"/>
            <a:ext cx="3248351" cy="1766960"/>
          </a:xfrm>
          <a:prstGeom prst="rect">
            <a:avLst/>
          </a:prstGeom>
        </p:spPr>
      </p:pic>
      <p:pic>
        <p:nvPicPr>
          <p:cNvPr id="12" name="Grafik 11" descr="Ein Bild, das Text, Schrift, Screenshot, Symbol enthält.&#10;&#10;Automatisch generierte Beschreibung">
            <a:extLst>
              <a:ext uri="{FF2B5EF4-FFF2-40B4-BE49-F238E27FC236}">
                <a16:creationId xmlns:a16="http://schemas.microsoft.com/office/drawing/2014/main" id="{B8BAC1EB-CB30-4763-4DC8-95F413DE0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9914" y="1108631"/>
            <a:ext cx="3248352" cy="1738307"/>
          </a:xfrm>
          <a:prstGeom prst="rect">
            <a:avLst/>
          </a:prstGeom>
        </p:spPr>
      </p:pic>
      <p:pic>
        <p:nvPicPr>
          <p:cNvPr id="6" name="Grafik 5">
            <a:extLst>
              <a:ext uri="{FF2B5EF4-FFF2-40B4-BE49-F238E27FC236}">
                <a16:creationId xmlns:a16="http://schemas.microsoft.com/office/drawing/2014/main" id="{0FB43553-825D-53E1-4E43-FD40CE093D0E}"/>
              </a:ext>
            </a:extLst>
          </p:cNvPr>
          <p:cNvPicPr>
            <a:picLocks noChangeAspect="1"/>
          </p:cNvPicPr>
          <p:nvPr/>
        </p:nvPicPr>
        <p:blipFill>
          <a:blip r:embed="rId5"/>
          <a:stretch>
            <a:fillRect/>
          </a:stretch>
        </p:blipFill>
        <p:spPr>
          <a:xfrm>
            <a:off x="5233268" y="3504569"/>
            <a:ext cx="3248352" cy="2555454"/>
          </a:xfrm>
          <a:prstGeom prst="rect">
            <a:avLst/>
          </a:prstGeom>
        </p:spPr>
      </p:pic>
      <p:pic>
        <p:nvPicPr>
          <p:cNvPr id="9" name="Grafik 8">
            <a:extLst>
              <a:ext uri="{FF2B5EF4-FFF2-40B4-BE49-F238E27FC236}">
                <a16:creationId xmlns:a16="http://schemas.microsoft.com/office/drawing/2014/main" id="{898073E4-2CEE-BA64-7579-824C34EBAF65}"/>
              </a:ext>
            </a:extLst>
          </p:cNvPr>
          <p:cNvPicPr>
            <a:picLocks noChangeAspect="1"/>
          </p:cNvPicPr>
          <p:nvPr/>
        </p:nvPicPr>
        <p:blipFill>
          <a:blip r:embed="rId6"/>
          <a:stretch>
            <a:fillRect/>
          </a:stretch>
        </p:blipFill>
        <p:spPr>
          <a:xfrm>
            <a:off x="8589914" y="4046332"/>
            <a:ext cx="3248352" cy="1468999"/>
          </a:xfrm>
          <a:prstGeom prst="rect">
            <a:avLst/>
          </a:prstGeom>
        </p:spPr>
      </p:pic>
    </p:spTree>
    <p:extLst>
      <p:ext uri="{BB962C8B-B14F-4D97-AF65-F5344CB8AC3E}">
        <p14:creationId xmlns:p14="http://schemas.microsoft.com/office/powerpoint/2010/main" val="357424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4.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Impl.klasse</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anlegen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20885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838200" y="2368296"/>
            <a:ext cx="3721608" cy="3502152"/>
          </a:xfrm>
        </p:spPr>
        <p:txBody>
          <a:bodyPr>
            <a:normAutofit fontScale="92500" lnSpcReduction="10000"/>
          </a:bodyPr>
          <a:lstStyle/>
          <a:p>
            <a:r>
              <a:rPr lang="en-US" sz="1300" dirty="0"/>
              <a:t>Behavior definitions are created for the root CDS view</a:t>
            </a:r>
          </a:p>
          <a:p>
            <a:r>
              <a:rPr lang="en-US" sz="1300" dirty="0"/>
              <a:t>Define the behavior for all contained entities.</a:t>
            </a:r>
            <a:endParaRPr lang="de-DE" sz="1300" dirty="0"/>
          </a:p>
          <a:p>
            <a:r>
              <a:rPr lang="de-DE" sz="1300" dirty="0" err="1"/>
              <a:t>Behavior</a:t>
            </a:r>
            <a:r>
              <a:rPr lang="de-DE" sz="1300" dirty="0"/>
              <a:t> Definition für Wurzel Entität und Kind Entitäten in einem Entwicklungsobjekt anlegen</a:t>
            </a:r>
          </a:p>
          <a:p>
            <a:r>
              <a:rPr lang="de-DE" sz="1300" dirty="0"/>
              <a:t>Namen für Implementierungsklasse angeben und über die Hilfe automatisch anlegen lassen</a:t>
            </a:r>
          </a:p>
          <a:p>
            <a:r>
              <a:rPr lang="de-DE" sz="1300" dirty="0"/>
              <a:t>Namen für die persistente und draft Tabellen können angegeben und mit der Hilfe automatisch angelegt werden</a:t>
            </a:r>
          </a:p>
          <a:p>
            <a:r>
              <a:rPr lang="de-DE" sz="1300" dirty="0"/>
              <a:t>Sperr- und </a:t>
            </a:r>
            <a:r>
              <a:rPr lang="de-DE" sz="1300" dirty="0" err="1"/>
              <a:t>Authorisierungsverhalten</a:t>
            </a:r>
            <a:r>
              <a:rPr lang="de-DE" sz="1300" dirty="0"/>
              <a:t> definieren</a:t>
            </a:r>
          </a:p>
          <a:p>
            <a:r>
              <a:rPr lang="de-DE" sz="1300" dirty="0"/>
              <a:t>CRUD Operationen angeben, die für die Geschäftsobjekte möglich sein sollen</a:t>
            </a:r>
          </a:p>
          <a:p>
            <a:r>
              <a:rPr lang="de-DE" sz="1300" dirty="0"/>
              <a:t>Bei der Verwendung von </a:t>
            </a:r>
            <a:r>
              <a:rPr lang="de-DE" sz="1300" dirty="0" err="1"/>
              <a:t>Draft</a:t>
            </a:r>
            <a:r>
              <a:rPr lang="de-DE" sz="1300" dirty="0"/>
              <a:t> sind die Actions </a:t>
            </a:r>
            <a:r>
              <a:rPr lang="de-DE" sz="1300" dirty="0" err="1"/>
              <a:t>Prepare</a:t>
            </a:r>
            <a:r>
              <a:rPr lang="de-DE" sz="1300" dirty="0"/>
              <a:t>, Edit, Activate, </a:t>
            </a:r>
            <a:r>
              <a:rPr lang="de-DE" sz="1300" dirty="0" err="1"/>
              <a:t>Discard</a:t>
            </a:r>
            <a:r>
              <a:rPr lang="de-DE" sz="1300" dirty="0"/>
              <a:t> und </a:t>
            </a:r>
            <a:r>
              <a:rPr lang="de-DE" sz="1300" dirty="0" err="1"/>
              <a:t>Resume</a:t>
            </a:r>
            <a:r>
              <a:rPr lang="de-DE" sz="1300" dirty="0"/>
              <a:t> verpflichtend anzugeben</a:t>
            </a:r>
          </a:p>
        </p:txBody>
      </p:sp>
      <p:pic>
        <p:nvPicPr>
          <p:cNvPr id="12" name="Grafik 11" descr="Ein Bild, das Text, Schrift, Screenshot, Symbol enthält.&#10;&#10;Automatisch generierte Beschreibung">
            <a:extLst>
              <a:ext uri="{FF2B5EF4-FFF2-40B4-BE49-F238E27FC236}">
                <a16:creationId xmlns:a16="http://schemas.microsoft.com/office/drawing/2014/main" id="{B8BAC1EB-CB30-4763-4DC8-95F413DE0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14" y="1108631"/>
            <a:ext cx="3248352" cy="1738307"/>
          </a:xfrm>
          <a:prstGeom prst="rect">
            <a:avLst/>
          </a:prstGeom>
        </p:spPr>
      </p:pic>
      <p:pic>
        <p:nvPicPr>
          <p:cNvPr id="9" name="Grafik 8">
            <a:extLst>
              <a:ext uri="{FF2B5EF4-FFF2-40B4-BE49-F238E27FC236}">
                <a16:creationId xmlns:a16="http://schemas.microsoft.com/office/drawing/2014/main" id="{898073E4-2CEE-BA64-7579-824C34EBAF65}"/>
              </a:ext>
            </a:extLst>
          </p:cNvPr>
          <p:cNvPicPr>
            <a:picLocks noChangeAspect="1"/>
          </p:cNvPicPr>
          <p:nvPr/>
        </p:nvPicPr>
        <p:blipFill>
          <a:blip r:embed="rId3"/>
          <a:stretch>
            <a:fillRect/>
          </a:stretch>
        </p:blipFill>
        <p:spPr>
          <a:xfrm>
            <a:off x="8589914" y="4046332"/>
            <a:ext cx="3248352" cy="1468999"/>
          </a:xfrm>
          <a:prstGeom prst="rect">
            <a:avLst/>
          </a:prstGeom>
        </p:spPr>
      </p:pic>
    </p:spTree>
    <p:extLst>
      <p:ext uri="{BB962C8B-B14F-4D97-AF65-F5344CB8AC3E}">
        <p14:creationId xmlns:p14="http://schemas.microsoft.com/office/powerpoint/2010/main" val="375340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9231DF-0F0B-E747-1334-046142A1595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a:solidFill>
                  <a:schemeClr val="tx1"/>
                </a:solidFill>
                <a:latin typeface="+mj-lt"/>
                <a:ea typeface="+mj-ea"/>
                <a:cs typeface="+mj-cs"/>
              </a:rPr>
              <a:t>RAP Implementierungs-Workflow</a:t>
            </a: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nhaltsplatzhalter 17" descr="Ein Bild, das Text, Screenshot, Schrift enthält.&#10;&#10;Automatisch generierte Beschreibung">
            <a:extLst>
              <a:ext uri="{FF2B5EF4-FFF2-40B4-BE49-F238E27FC236}">
                <a16:creationId xmlns:a16="http://schemas.microsoft.com/office/drawing/2014/main" id="{5B7F5D7C-547D-68A2-D3B8-BADF43C73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237" y="640080"/>
            <a:ext cx="5312733" cy="5550408"/>
          </a:xfrm>
          <a:prstGeom prst="rect">
            <a:avLst/>
          </a:prstGeom>
        </p:spPr>
      </p:pic>
    </p:spTree>
    <p:extLst>
      <p:ext uri="{BB962C8B-B14F-4D97-AF65-F5344CB8AC3E}">
        <p14:creationId xmlns:p14="http://schemas.microsoft.com/office/powerpoint/2010/main" val="300852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E6F180-1969-3D17-5F1D-30A0480F98AC}"/>
              </a:ext>
            </a:extLst>
          </p:cNvPr>
          <p:cNvSpPr txBox="1"/>
          <p:nvPr/>
        </p:nvSpPr>
        <p:spPr>
          <a:xfrm>
            <a:off x="3297382" y="305068"/>
            <a:ext cx="5597236" cy="6247864"/>
          </a:xfrm>
          <a:prstGeom prst="rect">
            <a:avLst/>
          </a:prstGeom>
          <a:solidFill>
            <a:schemeClr val="bg2">
              <a:lumMod val="25000"/>
            </a:schemeClr>
          </a:solidFill>
        </p:spPr>
        <p:txBody>
          <a:bodyPr wrap="square">
            <a:spAutoFit/>
          </a:bodyPr>
          <a:lstStyle/>
          <a:p>
            <a:pPr algn="l"/>
            <a:r>
              <a:rPr lang="en-US" sz="1000" b="1" u="sng" dirty="0">
                <a:solidFill>
                  <a:srgbClr val="CC7832"/>
                </a:solidFill>
                <a:latin typeface="Courier New" panose="02070309020205020404" pitchFamily="49" charset="0"/>
              </a:rPr>
              <a:t>managed</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implementation</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in</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class</a:t>
            </a:r>
            <a:r>
              <a:rPr lang="en-US" sz="1000" b="1" u="sng" dirty="0">
                <a:solidFill>
                  <a:srgbClr val="AAAAAA"/>
                </a:solidFill>
                <a:latin typeface="Courier New" panose="02070309020205020404" pitchFamily="49" charset="0"/>
              </a:rPr>
              <a:t> </a:t>
            </a:r>
            <a:r>
              <a:rPr lang="en-US" sz="1000" b="1" u="sng" dirty="0" err="1">
                <a:solidFill>
                  <a:srgbClr val="CCCCCC"/>
                </a:solidFill>
                <a:latin typeface="Courier New" panose="02070309020205020404" pitchFamily="49" charset="0"/>
              </a:rPr>
              <a:t>zbp_i_sflight</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unique;</a:t>
            </a:r>
          </a:p>
          <a:p>
            <a:pPr algn="l"/>
            <a:r>
              <a:rPr lang="de-DE" sz="1000" b="1" dirty="0" err="1">
                <a:solidFill>
                  <a:srgbClr val="CC7832"/>
                </a:solidFill>
                <a:latin typeface="Courier New" panose="02070309020205020404" pitchFamily="49" charset="0"/>
              </a:rPr>
              <a:t>with</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r>
              <a:rPr lang="en-US" sz="1000" b="1" dirty="0">
                <a:solidFill>
                  <a:srgbClr val="AAAAAA"/>
                </a:solidFill>
                <a:latin typeface="Courier New" panose="02070309020205020404" pitchFamily="49" charset="0"/>
              </a:rPr>
              <a:t> </a:t>
            </a:r>
            <a:r>
              <a:rPr lang="en-US" sz="1000" b="1" dirty="0">
                <a:solidFill>
                  <a:srgbClr val="808080"/>
                </a:solidFill>
                <a:latin typeface="Courier New" panose="02070309020205020404" pitchFamily="49" charset="0"/>
              </a:rPr>
              <a:t>//alias &lt;</a:t>
            </a:r>
            <a:r>
              <a:rPr lang="en-US" sz="1000" b="1" dirty="0" err="1">
                <a:solidFill>
                  <a:srgbClr val="808080"/>
                </a:solidFill>
                <a:latin typeface="Courier New" panose="02070309020205020404" pitchFamily="49" charset="0"/>
              </a:rPr>
              <a:t>alias_name</a:t>
            </a:r>
            <a:r>
              <a:rPr lang="en-US" sz="1000" b="1" dirty="0">
                <a:solidFill>
                  <a:srgbClr val="808080"/>
                </a:solidFill>
                <a:latin typeface="Courier New" panose="02070309020205020404" pitchFamily="49" charset="0"/>
              </a:rPr>
              <a:t>&gt;</a:t>
            </a:r>
          </a:p>
          <a:p>
            <a:pPr algn="l"/>
            <a:r>
              <a:rPr lang="de-DE" sz="1000" b="1" dirty="0">
                <a:solidFill>
                  <a:srgbClr val="CC7832"/>
                </a:solidFill>
                <a:latin typeface="Courier New" panose="02070309020205020404" pitchFamily="49" charset="0"/>
              </a:rPr>
              <a:t>persistent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ZNM_SFLIGHT</a:t>
            </a:r>
          </a:p>
          <a:p>
            <a:pPr algn="l"/>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zdraft_znm_sflig</a:t>
            </a:r>
            <a:endParaRPr lang="de-DE" sz="1000" b="1" dirty="0">
              <a:solidFill>
                <a:srgbClr val="CCCCCC"/>
              </a:solidFill>
              <a:latin typeface="Courier New" panose="02070309020205020404" pitchFamily="49" charset="0"/>
            </a:endParaRPr>
          </a:p>
          <a:p>
            <a:pPr algn="l"/>
            <a:r>
              <a:rPr lang="sv-SE" sz="1000" b="1" dirty="0">
                <a:solidFill>
                  <a:srgbClr val="CC7832"/>
                </a:solidFill>
                <a:latin typeface="Courier New" panose="02070309020205020404" pitchFamily="49" charset="0"/>
              </a:rPr>
              <a:t>lock</a:t>
            </a:r>
            <a:r>
              <a:rPr lang="sv-SE" sz="1000" b="1" dirty="0">
                <a:solidFill>
                  <a:srgbClr val="AAAAAA"/>
                </a:solidFill>
                <a:latin typeface="Courier New" panose="02070309020205020404" pitchFamily="49" charset="0"/>
              </a:rPr>
              <a:t> </a:t>
            </a:r>
            <a:r>
              <a:rPr lang="sv-SE" sz="1000" b="1" dirty="0">
                <a:solidFill>
                  <a:srgbClr val="CC7832"/>
                </a:solidFill>
                <a:latin typeface="Courier New" panose="02070309020205020404" pitchFamily="49" charset="0"/>
              </a:rPr>
              <a:t>master</a:t>
            </a:r>
            <a:r>
              <a:rPr lang="sv-SE" sz="1000" b="1" dirty="0">
                <a:solidFill>
                  <a:srgbClr val="AAAAAA"/>
                </a:solidFill>
                <a:latin typeface="Courier New" panose="02070309020205020404" pitchFamily="49" charset="0"/>
              </a:rPr>
              <a:t> </a:t>
            </a:r>
            <a:r>
              <a:rPr lang="sv-SE" sz="1000" b="1" dirty="0">
                <a:solidFill>
                  <a:srgbClr val="CC7832"/>
                </a:solidFill>
                <a:latin typeface="Courier New" panose="02070309020205020404" pitchFamily="49" charset="0"/>
              </a:rPr>
              <a:t>total</a:t>
            </a:r>
            <a:r>
              <a:rPr lang="sv-SE" sz="1000" b="1" dirty="0">
                <a:solidFill>
                  <a:srgbClr val="AAAAAA"/>
                </a:solidFill>
                <a:latin typeface="Courier New" panose="02070309020205020404" pitchFamily="49" charset="0"/>
              </a:rPr>
              <a:t> </a:t>
            </a:r>
            <a:r>
              <a:rPr lang="sv-SE" sz="1000" b="1" dirty="0">
                <a:solidFill>
                  <a:srgbClr val="CC7832"/>
                </a:solidFill>
                <a:latin typeface="Courier New" panose="02070309020205020404" pitchFamily="49" charset="0"/>
              </a:rPr>
              <a:t>etag</a:t>
            </a:r>
            <a:r>
              <a:rPr lang="sv-SE" sz="1000" b="1" dirty="0">
                <a:solidFill>
                  <a:srgbClr val="AAAAAA"/>
                </a:solidFill>
                <a:latin typeface="Courier New" panose="02070309020205020404" pitchFamily="49" charset="0"/>
              </a:rPr>
              <a:t> </a:t>
            </a:r>
            <a:r>
              <a:rPr lang="sv-SE" sz="1000" b="1" dirty="0">
                <a:solidFill>
                  <a:srgbClr val="CCCCCC"/>
                </a:solidFill>
                <a:latin typeface="Courier New" panose="02070309020205020404" pitchFamily="49" charset="0"/>
              </a:rPr>
              <a:t>LastChangedAt</a:t>
            </a:r>
          </a:p>
          <a:p>
            <a:pPr algn="l"/>
            <a:r>
              <a:rPr lang="de-DE" sz="1000" b="1" dirty="0" err="1">
                <a:solidFill>
                  <a:srgbClr val="CC7832"/>
                </a:solidFill>
                <a:latin typeface="Courier New" panose="02070309020205020404" pitchFamily="49" charset="0"/>
              </a:rPr>
              <a:t>authorization</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master</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instance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a:t>
            </a:r>
          </a:p>
          <a:p>
            <a:pPr algn="l"/>
            <a:r>
              <a:rPr lang="de-DE" sz="1000" b="1" dirty="0" err="1">
                <a:solidFill>
                  <a:srgbClr val="CC7832"/>
                </a:solidFill>
                <a:latin typeface="Courier New" panose="02070309020205020404" pitchFamily="49" charset="0"/>
              </a:rPr>
              <a:t>etag</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master</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LocalLastChangedAt</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create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_Booking</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err="1">
                <a:solidFill>
                  <a:srgbClr val="CC7832"/>
                </a:solidFill>
                <a:latin typeface="Courier New" panose="02070309020205020404" pitchFamily="49" charset="0"/>
              </a:rPr>
              <a:t>create</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determine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Prepare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Edit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Activate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Discard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Resume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validation</a:t>
            </a:r>
            <a:r>
              <a:rPr lang="en-US" sz="1000" b="1" dirty="0">
                <a:solidFill>
                  <a:srgbClr val="AAAAAA"/>
                </a:solidFill>
                <a:latin typeface="Courier New" panose="02070309020205020404" pitchFamily="49" charset="0"/>
              </a:rPr>
              <a:t> </a:t>
            </a:r>
            <a:r>
              <a:rPr lang="en-US" sz="1000" b="1" u="sng" dirty="0" err="1">
                <a:solidFill>
                  <a:srgbClr val="CCCCCC"/>
                </a:solidFill>
                <a:latin typeface="Courier New" panose="02070309020205020404" pitchFamily="49" charset="0"/>
              </a:rPr>
              <a:t>validateFlightDate</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on</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save</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{create;}</a:t>
            </a:r>
          </a:p>
          <a:p>
            <a:pPr algn="l"/>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r>
              <a:rPr lang="en-US" sz="1000" b="1" dirty="0">
                <a:solidFill>
                  <a:srgbClr val="AAAAAA"/>
                </a:solidFill>
                <a:latin typeface="Courier New" panose="02070309020205020404" pitchFamily="49" charset="0"/>
              </a:rPr>
              <a:t> </a:t>
            </a:r>
            <a:r>
              <a:rPr lang="en-US" sz="1000" b="1" dirty="0">
                <a:solidFill>
                  <a:srgbClr val="808080"/>
                </a:solidFill>
                <a:latin typeface="Courier New" panose="02070309020205020404" pitchFamily="49" charset="0"/>
              </a:rPr>
              <a:t>//alias &lt;</a:t>
            </a:r>
            <a:r>
              <a:rPr lang="en-US" sz="1000" b="1" dirty="0" err="1">
                <a:solidFill>
                  <a:srgbClr val="808080"/>
                </a:solidFill>
                <a:latin typeface="Courier New" panose="02070309020205020404" pitchFamily="49" charset="0"/>
              </a:rPr>
              <a:t>alias_name</a:t>
            </a:r>
            <a:r>
              <a:rPr lang="en-US" sz="1000" b="1" dirty="0">
                <a:solidFill>
                  <a:srgbClr val="808080"/>
                </a:solidFill>
                <a:latin typeface="Courier New" panose="02070309020205020404" pitchFamily="49" charset="0"/>
              </a:rPr>
              <a:t>&gt;</a:t>
            </a:r>
          </a:p>
          <a:p>
            <a:pPr algn="l"/>
            <a:r>
              <a:rPr lang="de-DE" sz="1000" b="1" dirty="0">
                <a:solidFill>
                  <a:srgbClr val="CC7832"/>
                </a:solidFill>
                <a:latin typeface="Courier New" panose="02070309020205020404" pitchFamily="49" charset="0"/>
              </a:rPr>
              <a:t>persistent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SBOOK</a:t>
            </a:r>
          </a:p>
          <a:p>
            <a:pPr algn="l"/>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zdraft_sbook</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lock</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dependent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by</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_Flight</a:t>
            </a:r>
          </a:p>
          <a:p>
            <a:pPr algn="l"/>
            <a:r>
              <a:rPr lang="de-DE" sz="1000" b="1" dirty="0" err="1">
                <a:solidFill>
                  <a:srgbClr val="CC7832"/>
                </a:solidFill>
                <a:latin typeface="Courier New" panose="02070309020205020404" pitchFamily="49" charset="0"/>
              </a:rPr>
              <a:t>authorization</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dependent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by</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_Flight</a:t>
            </a:r>
          </a:p>
          <a:p>
            <a:pPr algn="l"/>
            <a:r>
              <a:rPr lang="de-DE" sz="1000" b="1" dirty="0" err="1">
                <a:solidFill>
                  <a:srgbClr val="CC7832"/>
                </a:solidFill>
                <a:latin typeface="Courier New" panose="02070309020205020404" pitchFamily="49" charset="0"/>
              </a:rPr>
              <a:t>etag</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dependent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by</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_Flight</a:t>
            </a: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field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7832"/>
                </a:solidFill>
                <a:latin typeface="Courier New" panose="02070309020205020404" pitchFamily="49" charset="0"/>
              </a:rPr>
              <a:t>readonly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Carrid</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Connid</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Fldate</a:t>
            </a:r>
            <a:r>
              <a:rPr lang="en-US"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_Flight</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action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features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instance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upgrade_class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result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[1]</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$self;</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determination</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checkSeatsOcc</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modify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{create;}</a:t>
            </a:r>
          </a:p>
          <a:p>
            <a:pPr algn="l"/>
            <a:r>
              <a:rPr lang="de-DE" sz="1000" b="1" dirty="0">
                <a:solidFill>
                  <a:srgbClr val="CC7832"/>
                </a:solidFill>
                <a:latin typeface="Courier New" panose="02070309020205020404" pitchFamily="49" charset="0"/>
              </a:rPr>
              <a:t>}</a:t>
            </a:r>
            <a:endParaRPr lang="de-DE" sz="1000" dirty="0"/>
          </a:p>
        </p:txBody>
      </p:sp>
      <p:sp>
        <p:nvSpPr>
          <p:cNvPr id="6" name="Rechteck: abgerundete Ecken 5">
            <a:extLst>
              <a:ext uri="{FF2B5EF4-FFF2-40B4-BE49-F238E27FC236}">
                <a16:creationId xmlns:a16="http://schemas.microsoft.com/office/drawing/2014/main" id="{962EE447-8B66-9DE8-0E1A-21A1AD0009C9}"/>
              </a:ext>
            </a:extLst>
          </p:cNvPr>
          <p:cNvSpPr/>
          <p:nvPr/>
        </p:nvSpPr>
        <p:spPr>
          <a:xfrm>
            <a:off x="490341" y="265176"/>
            <a:ext cx="1655064" cy="61555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ZI_SFLIGHT</a:t>
            </a:r>
          </a:p>
        </p:txBody>
      </p:sp>
    </p:spTree>
    <p:extLst>
      <p:ext uri="{BB962C8B-B14F-4D97-AF65-F5344CB8AC3E}">
        <p14:creationId xmlns:p14="http://schemas.microsoft.com/office/powerpoint/2010/main" val="3227523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838200" y="2368296"/>
            <a:ext cx="6294120" cy="3502152"/>
          </a:xfrm>
        </p:spPr>
        <p:txBody>
          <a:bodyPr>
            <a:normAutofit/>
          </a:bodyPr>
          <a:lstStyle/>
          <a:p>
            <a:r>
              <a:rPr lang="en-US" sz="2400" dirty="0" err="1"/>
              <a:t>Vorschau</a:t>
            </a:r>
            <a:r>
              <a:rPr lang="en-US" sz="2400" dirty="0"/>
              <a:t> auf WebApp – Noch </a:t>
            </a:r>
            <a:r>
              <a:rPr lang="en-US" sz="2400" dirty="0" err="1"/>
              <a:t>keine</a:t>
            </a:r>
            <a:r>
              <a:rPr lang="en-US" sz="2400" dirty="0"/>
              <a:t> </a:t>
            </a:r>
            <a:r>
              <a:rPr lang="en-US" sz="2400" dirty="0" err="1"/>
              <a:t>Änderungen</a:t>
            </a:r>
            <a:r>
              <a:rPr lang="en-US" sz="2400" dirty="0"/>
              <a:t>, </a:t>
            </a:r>
            <a:r>
              <a:rPr lang="en-US" sz="2400" dirty="0" err="1"/>
              <a:t>alles</a:t>
            </a:r>
            <a:r>
              <a:rPr lang="en-US" sz="2400" dirty="0"/>
              <a:t> </a:t>
            </a:r>
            <a:r>
              <a:rPr lang="en-US" sz="2400" dirty="0" err="1"/>
              <a:t>noch</a:t>
            </a:r>
            <a:r>
              <a:rPr lang="en-US" sz="2400" dirty="0"/>
              <a:t> </a:t>
            </a:r>
            <a:r>
              <a:rPr lang="en-US" sz="2400" dirty="0" err="1"/>
              <a:t>nur</a:t>
            </a:r>
            <a:r>
              <a:rPr lang="en-US" sz="2400" dirty="0"/>
              <a:t> </a:t>
            </a:r>
            <a:r>
              <a:rPr lang="en-US" sz="2400" dirty="0" err="1"/>
              <a:t>lesend</a:t>
            </a:r>
            <a:r>
              <a:rPr lang="en-US" sz="2400" dirty="0"/>
              <a:t>. Es </a:t>
            </a:r>
            <a:r>
              <a:rPr lang="en-US" sz="2400" dirty="0" err="1"/>
              <a:t>fehlt</a:t>
            </a:r>
            <a:r>
              <a:rPr lang="en-US" sz="2400" dirty="0"/>
              <a:t> </a:t>
            </a:r>
            <a:r>
              <a:rPr lang="en-US" sz="2400" dirty="0" err="1"/>
              <a:t>noch</a:t>
            </a:r>
            <a:r>
              <a:rPr lang="en-US" sz="2400" dirty="0"/>
              <a:t> die Behavior Projection!</a:t>
            </a:r>
            <a:endParaRPr lang="de-DE" sz="2400" dirty="0"/>
          </a:p>
        </p:txBody>
      </p:sp>
    </p:spTree>
    <p:extLst>
      <p:ext uri="{BB962C8B-B14F-4D97-AF65-F5344CB8AC3E}">
        <p14:creationId xmlns:p14="http://schemas.microsoft.com/office/powerpoint/2010/main" val="127333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dirty="0"/>
              <a:t>5</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 Projection </a:t>
            </a:r>
            <a:r>
              <a:rPr lang="en-US" sz="6600" kern="1200" dirty="0" err="1">
                <a:solidFill>
                  <a:schemeClr val="tx1"/>
                </a:solidFill>
                <a:latin typeface="+mj-lt"/>
                <a:ea typeface="+mj-ea"/>
                <a:cs typeface="+mj-cs"/>
              </a:rPr>
              <a:t>anlegen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99564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562387" y="2170545"/>
            <a:ext cx="6521903" cy="4476974"/>
          </a:xfrm>
        </p:spPr>
        <p:txBody>
          <a:bodyPr>
            <a:normAutofit/>
          </a:bodyPr>
          <a:lstStyle/>
          <a:p>
            <a:r>
              <a:rPr lang="de-DE" sz="2000" dirty="0"/>
              <a:t>Projektionen der </a:t>
            </a:r>
            <a:r>
              <a:rPr lang="de-DE" sz="2000" dirty="0" err="1"/>
              <a:t>Behavior</a:t>
            </a:r>
            <a:r>
              <a:rPr lang="de-DE" sz="2000" dirty="0"/>
              <a:t> </a:t>
            </a:r>
            <a:r>
              <a:rPr lang="de-DE" sz="2000" dirty="0" err="1"/>
              <a:t>Definitions</a:t>
            </a:r>
            <a:r>
              <a:rPr lang="de-DE" sz="2000" dirty="0"/>
              <a:t> anlegen</a:t>
            </a:r>
          </a:p>
          <a:p>
            <a:r>
              <a:rPr lang="de-DE" sz="2000" dirty="0"/>
              <a:t>CRUD Operationen angeben</a:t>
            </a:r>
          </a:p>
          <a:p>
            <a:r>
              <a:rPr lang="de-DE" sz="2000" dirty="0"/>
              <a:t>Zuvor definierte Actions angeben</a:t>
            </a:r>
          </a:p>
          <a:p>
            <a:pPr lvl="1"/>
            <a:endParaRPr lang="de-DE" sz="1600" dirty="0"/>
          </a:p>
          <a:p>
            <a:pPr lvl="1"/>
            <a:endParaRPr lang="de-DE" sz="1600" dirty="0"/>
          </a:p>
        </p:txBody>
      </p:sp>
      <p:pic>
        <p:nvPicPr>
          <p:cNvPr id="4" name="Grafik 3" descr="Ein Bild, das Text, Screenshot, Schrift, weiß enthält.&#10;&#10;Automatisch generierte Beschreibung">
            <a:extLst>
              <a:ext uri="{FF2B5EF4-FFF2-40B4-BE49-F238E27FC236}">
                <a16:creationId xmlns:a16="http://schemas.microsoft.com/office/drawing/2014/main" id="{04B729D8-E855-3C93-2F74-6704CC356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76" y="210481"/>
            <a:ext cx="2378940" cy="1294039"/>
          </a:xfrm>
          <a:prstGeom prst="rect">
            <a:avLst/>
          </a:prstGeom>
        </p:spPr>
      </p:pic>
      <p:pic>
        <p:nvPicPr>
          <p:cNvPr id="7" name="Grafik 6">
            <a:extLst>
              <a:ext uri="{FF2B5EF4-FFF2-40B4-BE49-F238E27FC236}">
                <a16:creationId xmlns:a16="http://schemas.microsoft.com/office/drawing/2014/main" id="{FC4AD4FF-D3D8-E2D4-47B6-210217C74741}"/>
              </a:ext>
            </a:extLst>
          </p:cNvPr>
          <p:cNvPicPr>
            <a:picLocks noChangeAspect="1"/>
          </p:cNvPicPr>
          <p:nvPr/>
        </p:nvPicPr>
        <p:blipFill>
          <a:blip r:embed="rId4"/>
          <a:stretch>
            <a:fillRect/>
          </a:stretch>
        </p:blipFill>
        <p:spPr>
          <a:xfrm>
            <a:off x="6838845" y="346253"/>
            <a:ext cx="4020111" cy="3648584"/>
          </a:xfrm>
          <a:prstGeom prst="rect">
            <a:avLst/>
          </a:prstGeom>
          <a:effectLst>
            <a:outerShdw blurRad="50800" dist="38100" dir="2700000" algn="tl" rotWithShape="0">
              <a:prstClr val="black">
                <a:alpha val="40000"/>
              </a:prstClr>
            </a:outerShdw>
          </a:effectLst>
        </p:spPr>
      </p:pic>
      <p:pic>
        <p:nvPicPr>
          <p:cNvPr id="10" name="Grafik 9">
            <a:extLst>
              <a:ext uri="{FF2B5EF4-FFF2-40B4-BE49-F238E27FC236}">
                <a16:creationId xmlns:a16="http://schemas.microsoft.com/office/drawing/2014/main" id="{B4693C51-B9D5-E96B-A2C6-3FDDACDE43E7}"/>
              </a:ext>
            </a:extLst>
          </p:cNvPr>
          <p:cNvPicPr>
            <a:picLocks noChangeAspect="1"/>
          </p:cNvPicPr>
          <p:nvPr/>
        </p:nvPicPr>
        <p:blipFill>
          <a:blip r:embed="rId5"/>
          <a:stretch>
            <a:fillRect/>
          </a:stretch>
        </p:blipFill>
        <p:spPr>
          <a:xfrm>
            <a:off x="6838845" y="4319500"/>
            <a:ext cx="4496427" cy="12670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78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47D03B7-DF2B-01E1-582A-1C10484A826E}"/>
              </a:ext>
            </a:extLst>
          </p:cNvPr>
          <p:cNvSpPr txBox="1"/>
          <p:nvPr/>
        </p:nvSpPr>
        <p:spPr>
          <a:xfrm>
            <a:off x="3048000" y="1077570"/>
            <a:ext cx="6096000" cy="5016758"/>
          </a:xfrm>
          <a:prstGeom prst="rect">
            <a:avLst/>
          </a:prstGeom>
          <a:solidFill>
            <a:schemeClr val="bg2">
              <a:lumMod val="25000"/>
            </a:schemeClr>
          </a:solidFill>
        </p:spPr>
        <p:txBody>
          <a:bodyPr wrap="square">
            <a:spAutoFit/>
          </a:bodyPr>
          <a:lstStyle/>
          <a:p>
            <a:pPr algn="l"/>
            <a:r>
              <a:rPr lang="de-DE" sz="1000" b="1" u="sng" dirty="0" err="1">
                <a:solidFill>
                  <a:srgbClr val="CC7832"/>
                </a:solidFill>
                <a:latin typeface="Courier New" panose="02070309020205020404" pitchFamily="49" charset="0"/>
              </a:rPr>
              <a:t>projection</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ZC_SFLIGHT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alias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Flight</a:t>
            </a:r>
          </a:p>
          <a:p>
            <a:pPr algn="l"/>
            <a:endParaRPr lang="de-DE" sz="1000" dirty="0">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create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_Booking</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err="1">
                <a:solidFill>
                  <a:srgbClr val="CC7832"/>
                </a:solidFill>
                <a:latin typeface="Courier New" panose="02070309020205020404" pitchFamily="49" charset="0"/>
              </a:rPr>
              <a:t>create</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Edit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Activate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Discard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Prepare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Resume</a:t>
            </a:r>
            <a:r>
              <a:rPr lang="de-DE" sz="1000" b="1" dirty="0">
                <a:solidFill>
                  <a:srgbClr val="CC7832"/>
                </a:solidFill>
                <a:latin typeface="Courier New" panose="02070309020205020404" pitchFamily="49" charset="0"/>
              </a:rPr>
              <a:t>;</a:t>
            </a:r>
          </a:p>
          <a:p>
            <a:pPr algn="l"/>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ZC_SBOOK</a:t>
            </a:r>
            <a:r>
              <a:rPr lang="en-US" sz="1000" b="1" dirty="0">
                <a:solidFill>
                  <a:srgbClr val="AAAAAA"/>
                </a:solidFill>
                <a:latin typeface="Courier New" panose="02070309020205020404" pitchFamily="49" charset="0"/>
              </a:rPr>
              <a:t> </a:t>
            </a:r>
            <a:r>
              <a:rPr lang="en-US" sz="1000" b="1" dirty="0">
                <a:solidFill>
                  <a:srgbClr val="808080"/>
                </a:solidFill>
                <a:latin typeface="Courier New" panose="02070309020205020404" pitchFamily="49" charset="0"/>
              </a:rPr>
              <a:t>//alias &lt;</a:t>
            </a:r>
            <a:r>
              <a:rPr lang="en-US" sz="1000" b="1" dirty="0" err="1">
                <a:solidFill>
                  <a:srgbClr val="808080"/>
                </a:solidFill>
                <a:latin typeface="Courier New" panose="02070309020205020404" pitchFamily="49" charset="0"/>
              </a:rPr>
              <a:t>alias_name</a:t>
            </a:r>
            <a:r>
              <a:rPr lang="en-US" sz="1000" b="1" dirty="0">
                <a:solidFill>
                  <a:srgbClr val="808080"/>
                </a:solidFill>
                <a:latin typeface="Courier New" panose="02070309020205020404" pitchFamily="49" charset="0"/>
              </a:rPr>
              <a:t>&gt;</a:t>
            </a:r>
          </a:p>
          <a:p>
            <a:pPr algn="l"/>
            <a:endParaRPr lang="de-DE" sz="1000" dirty="0">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_Flight</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upgrade_class</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b="1" dirty="0">
                <a:solidFill>
                  <a:srgbClr val="CC7832"/>
                </a:solidFill>
                <a:latin typeface="Courier New" panose="02070309020205020404" pitchFamily="49" charset="0"/>
              </a:rPr>
              <a:t>}</a:t>
            </a:r>
            <a:endParaRPr lang="de-DE" sz="1000" dirty="0"/>
          </a:p>
        </p:txBody>
      </p:sp>
      <p:sp>
        <p:nvSpPr>
          <p:cNvPr id="6" name="Rechteck: abgerundete Ecken 5">
            <a:extLst>
              <a:ext uri="{FF2B5EF4-FFF2-40B4-BE49-F238E27FC236}">
                <a16:creationId xmlns:a16="http://schemas.microsoft.com/office/drawing/2014/main" id="{F0795A26-4D7A-3BEF-460E-C5949F170080}"/>
              </a:ext>
            </a:extLst>
          </p:cNvPr>
          <p:cNvSpPr/>
          <p:nvPr/>
        </p:nvSpPr>
        <p:spPr>
          <a:xfrm>
            <a:off x="490341" y="265176"/>
            <a:ext cx="1655064" cy="61555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ZC_SFLIGHT</a:t>
            </a:r>
          </a:p>
        </p:txBody>
      </p:sp>
    </p:spTree>
    <p:extLst>
      <p:ext uri="{BB962C8B-B14F-4D97-AF65-F5344CB8AC3E}">
        <p14:creationId xmlns:p14="http://schemas.microsoft.com/office/powerpoint/2010/main" val="3002500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6. Service Definition </a:t>
            </a:r>
            <a:r>
              <a:rPr lang="en-US" sz="6600" kern="1200" dirty="0" err="1">
                <a:solidFill>
                  <a:schemeClr val="tx1"/>
                </a:solidFill>
                <a:latin typeface="+mj-lt"/>
                <a:ea typeface="+mj-ea"/>
                <a:cs typeface="+mj-cs"/>
              </a:rPr>
              <a:t>anlegen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670189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Screenshot, Schrift, Billardkugel enthält.&#10;&#10;Automatisch generierte Beschreibung">
            <a:extLst>
              <a:ext uri="{FF2B5EF4-FFF2-40B4-BE49-F238E27FC236}">
                <a16:creationId xmlns:a16="http://schemas.microsoft.com/office/drawing/2014/main" id="{E2296E39-2EF8-7A29-6413-E53380065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18" y="256352"/>
            <a:ext cx="2418154" cy="1294039"/>
          </a:xfrm>
          <a:prstGeom prst="rect">
            <a:avLst/>
          </a:prstGeom>
        </p:spPr>
      </p:pic>
      <p:pic>
        <p:nvPicPr>
          <p:cNvPr id="11" name="Grafik 10">
            <a:extLst>
              <a:ext uri="{FF2B5EF4-FFF2-40B4-BE49-F238E27FC236}">
                <a16:creationId xmlns:a16="http://schemas.microsoft.com/office/drawing/2014/main" id="{36D6FB39-23B6-BF23-CAAF-EF07D1D83B8D}"/>
              </a:ext>
            </a:extLst>
          </p:cNvPr>
          <p:cNvPicPr>
            <a:picLocks noChangeAspect="1"/>
          </p:cNvPicPr>
          <p:nvPr/>
        </p:nvPicPr>
        <p:blipFill>
          <a:blip r:embed="rId4"/>
          <a:stretch>
            <a:fillRect/>
          </a:stretch>
        </p:blipFill>
        <p:spPr>
          <a:xfrm>
            <a:off x="343518" y="2094974"/>
            <a:ext cx="4391638" cy="895475"/>
          </a:xfrm>
          <a:prstGeom prst="rect">
            <a:avLst/>
          </a:prstGeom>
          <a:effectLst>
            <a:outerShdw blurRad="50800" dist="38100" dir="2700000" algn="tl" rotWithShape="0">
              <a:prstClr val="black">
                <a:alpha val="40000"/>
              </a:prstClr>
            </a:outerShdw>
          </a:effectLst>
        </p:spPr>
      </p:pic>
      <p:pic>
        <p:nvPicPr>
          <p:cNvPr id="13" name="Grafik 12">
            <a:extLst>
              <a:ext uri="{FF2B5EF4-FFF2-40B4-BE49-F238E27FC236}">
                <a16:creationId xmlns:a16="http://schemas.microsoft.com/office/drawing/2014/main" id="{92EAC0AB-3BDD-B822-1A01-D0FFCA2D8400}"/>
              </a:ext>
            </a:extLst>
          </p:cNvPr>
          <p:cNvPicPr>
            <a:picLocks noChangeAspect="1"/>
          </p:cNvPicPr>
          <p:nvPr/>
        </p:nvPicPr>
        <p:blipFill>
          <a:blip r:embed="rId5"/>
          <a:stretch>
            <a:fillRect/>
          </a:stretch>
        </p:blipFill>
        <p:spPr>
          <a:xfrm>
            <a:off x="245650" y="3535033"/>
            <a:ext cx="11700700" cy="2597555"/>
          </a:xfrm>
          <a:prstGeom prst="rect">
            <a:avLst/>
          </a:prstGeom>
          <a:effectLst>
            <a:outerShdw blurRad="50800" dist="38100" dir="2700000" algn="tl" rotWithShape="0">
              <a:prstClr val="black">
                <a:alpha val="40000"/>
              </a:prstClr>
            </a:outerShdw>
          </a:effectLst>
        </p:spPr>
      </p:pic>
      <p:sp>
        <p:nvSpPr>
          <p:cNvPr id="14" name="Inhaltsplatzhalter 10">
            <a:extLst>
              <a:ext uri="{FF2B5EF4-FFF2-40B4-BE49-F238E27FC236}">
                <a16:creationId xmlns:a16="http://schemas.microsoft.com/office/drawing/2014/main" id="{D086D720-FAB3-824E-D618-F74BD1306AE9}"/>
              </a:ext>
            </a:extLst>
          </p:cNvPr>
          <p:cNvSpPr>
            <a:spLocks noGrp="1"/>
          </p:cNvSpPr>
          <p:nvPr>
            <p:ph idx="1"/>
          </p:nvPr>
        </p:nvSpPr>
        <p:spPr>
          <a:xfrm>
            <a:off x="5411351" y="1699492"/>
            <a:ext cx="6309468" cy="1514764"/>
          </a:xfrm>
        </p:spPr>
        <p:txBody>
          <a:bodyPr>
            <a:normAutofit/>
          </a:bodyPr>
          <a:lstStyle/>
          <a:p>
            <a:r>
              <a:rPr lang="de-DE" sz="2000"/>
              <a:t>Service Definition und Binding (ODATA V4) anlegen</a:t>
            </a:r>
          </a:p>
          <a:p>
            <a:r>
              <a:rPr lang="de-DE" sz="2000"/>
              <a:t>In Transaktion </a:t>
            </a:r>
            <a:r>
              <a:rPr lang="de-DE" sz="1400" b="0" i="1">
                <a:solidFill>
                  <a:srgbClr val="475E75"/>
                </a:solidFill>
                <a:effectLst/>
                <a:highlight>
                  <a:srgbClr val="FFFFFF"/>
                </a:highlight>
                <a:latin typeface="72" panose="020B0503030000000003" pitchFamily="34" charset="0"/>
              </a:rPr>
              <a:t>/n/iwfnd/v4_admin </a:t>
            </a:r>
            <a:r>
              <a:rPr lang="de-DE" sz="2000"/>
              <a:t>Service veröffentlichen</a:t>
            </a:r>
          </a:p>
          <a:p>
            <a:r>
              <a:rPr lang="de-DE" sz="2000"/>
              <a:t>In Service Binding auf ZC_SFLIGHT und dann auf Preview klicken </a:t>
            </a:r>
          </a:p>
          <a:p>
            <a:pPr lvl="1"/>
            <a:endParaRPr lang="de-DE" sz="1600"/>
          </a:p>
          <a:p>
            <a:pPr lvl="1"/>
            <a:endParaRPr lang="de-DE" sz="1600" dirty="0"/>
          </a:p>
        </p:txBody>
      </p:sp>
    </p:spTree>
    <p:extLst>
      <p:ext uri="{BB962C8B-B14F-4D97-AF65-F5344CB8AC3E}">
        <p14:creationId xmlns:p14="http://schemas.microsoft.com/office/powerpoint/2010/main" val="417465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7. Service Binding </a:t>
            </a:r>
            <a:r>
              <a:rPr lang="en-US" sz="6600" kern="1200" dirty="0" err="1">
                <a:solidFill>
                  <a:schemeClr val="tx1"/>
                </a:solidFill>
                <a:latin typeface="+mj-lt"/>
                <a:ea typeface="+mj-ea"/>
                <a:cs typeface="+mj-cs"/>
              </a:rPr>
              <a:t>anlegen</a:t>
            </a: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316615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Schrift, Screenshot, Symbol enthält.&#10;&#10;Automatisch generierte Beschreibung">
            <a:extLst>
              <a:ext uri="{FF2B5EF4-FFF2-40B4-BE49-F238E27FC236}">
                <a16:creationId xmlns:a16="http://schemas.microsoft.com/office/drawing/2014/main" id="{27CE7AA3-B374-EC9B-3211-09734A434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9" y="78392"/>
            <a:ext cx="2378940" cy="1294039"/>
          </a:xfrm>
          <a:prstGeom prst="rect">
            <a:avLst/>
          </a:prstGeom>
        </p:spPr>
      </p:pic>
      <p:pic>
        <p:nvPicPr>
          <p:cNvPr id="11" name="Grafik 10">
            <a:extLst>
              <a:ext uri="{FF2B5EF4-FFF2-40B4-BE49-F238E27FC236}">
                <a16:creationId xmlns:a16="http://schemas.microsoft.com/office/drawing/2014/main" id="{36D6FB39-23B6-BF23-CAAF-EF07D1D83B8D}"/>
              </a:ext>
            </a:extLst>
          </p:cNvPr>
          <p:cNvPicPr>
            <a:picLocks noChangeAspect="1"/>
          </p:cNvPicPr>
          <p:nvPr/>
        </p:nvPicPr>
        <p:blipFill>
          <a:blip r:embed="rId4"/>
          <a:stretch>
            <a:fillRect/>
          </a:stretch>
        </p:blipFill>
        <p:spPr>
          <a:xfrm>
            <a:off x="245650" y="2031432"/>
            <a:ext cx="4391638" cy="895475"/>
          </a:xfrm>
          <a:prstGeom prst="rect">
            <a:avLst/>
          </a:prstGeom>
          <a:effectLst>
            <a:outerShdw blurRad="50800" dist="38100" dir="2700000" algn="tl" rotWithShape="0">
              <a:prstClr val="black">
                <a:alpha val="40000"/>
              </a:prstClr>
            </a:outerShdw>
          </a:effectLst>
        </p:spPr>
      </p:pic>
      <p:pic>
        <p:nvPicPr>
          <p:cNvPr id="13" name="Grafik 12">
            <a:extLst>
              <a:ext uri="{FF2B5EF4-FFF2-40B4-BE49-F238E27FC236}">
                <a16:creationId xmlns:a16="http://schemas.microsoft.com/office/drawing/2014/main" id="{92EAC0AB-3BDD-B822-1A01-D0FFCA2D8400}"/>
              </a:ext>
            </a:extLst>
          </p:cNvPr>
          <p:cNvPicPr>
            <a:picLocks noChangeAspect="1"/>
          </p:cNvPicPr>
          <p:nvPr/>
        </p:nvPicPr>
        <p:blipFill>
          <a:blip r:embed="rId5"/>
          <a:stretch>
            <a:fillRect/>
          </a:stretch>
        </p:blipFill>
        <p:spPr>
          <a:xfrm>
            <a:off x="245650" y="3535033"/>
            <a:ext cx="11700700" cy="2597555"/>
          </a:xfrm>
          <a:prstGeom prst="rect">
            <a:avLst/>
          </a:prstGeom>
          <a:effectLst>
            <a:outerShdw blurRad="50800" dist="38100" dir="2700000" algn="tl" rotWithShape="0">
              <a:prstClr val="black">
                <a:alpha val="40000"/>
              </a:prstClr>
            </a:outerShdw>
          </a:effectLst>
        </p:spPr>
      </p:pic>
      <p:sp>
        <p:nvSpPr>
          <p:cNvPr id="14" name="Inhaltsplatzhalter 10">
            <a:extLst>
              <a:ext uri="{FF2B5EF4-FFF2-40B4-BE49-F238E27FC236}">
                <a16:creationId xmlns:a16="http://schemas.microsoft.com/office/drawing/2014/main" id="{D086D720-FAB3-824E-D618-F74BD1306AE9}"/>
              </a:ext>
            </a:extLst>
          </p:cNvPr>
          <p:cNvSpPr>
            <a:spLocks noGrp="1"/>
          </p:cNvSpPr>
          <p:nvPr>
            <p:ph idx="1"/>
          </p:nvPr>
        </p:nvSpPr>
        <p:spPr>
          <a:xfrm>
            <a:off x="5411351" y="1699492"/>
            <a:ext cx="6309468" cy="1514764"/>
          </a:xfrm>
        </p:spPr>
        <p:txBody>
          <a:bodyPr>
            <a:normAutofit/>
          </a:bodyPr>
          <a:lstStyle/>
          <a:p>
            <a:r>
              <a:rPr lang="de-DE" sz="2000" dirty="0"/>
              <a:t>Service Binding (ODATA V4) anlegen</a:t>
            </a:r>
          </a:p>
          <a:p>
            <a:r>
              <a:rPr lang="de-DE" sz="2000" dirty="0"/>
              <a:t>In Transaktion </a:t>
            </a:r>
            <a:r>
              <a:rPr lang="de-DE" sz="1400" b="0" i="1" dirty="0">
                <a:solidFill>
                  <a:srgbClr val="475E75"/>
                </a:solidFill>
                <a:effectLst/>
                <a:highlight>
                  <a:srgbClr val="FFFFFF"/>
                </a:highlight>
                <a:latin typeface="72" panose="020B0503030000000003" pitchFamily="34" charset="0"/>
              </a:rPr>
              <a:t>/n/</a:t>
            </a:r>
            <a:r>
              <a:rPr lang="de-DE" sz="1400" b="0" i="1" dirty="0" err="1">
                <a:solidFill>
                  <a:srgbClr val="475E75"/>
                </a:solidFill>
                <a:effectLst/>
                <a:highlight>
                  <a:srgbClr val="FFFFFF"/>
                </a:highlight>
                <a:latin typeface="72" panose="020B0503030000000003" pitchFamily="34" charset="0"/>
              </a:rPr>
              <a:t>iwfnd</a:t>
            </a:r>
            <a:r>
              <a:rPr lang="de-DE" sz="1400" b="0" i="1" dirty="0">
                <a:solidFill>
                  <a:srgbClr val="475E75"/>
                </a:solidFill>
                <a:effectLst/>
                <a:highlight>
                  <a:srgbClr val="FFFFFF"/>
                </a:highlight>
                <a:latin typeface="72" panose="020B0503030000000003" pitchFamily="34" charset="0"/>
              </a:rPr>
              <a:t>/v4_admin </a:t>
            </a:r>
            <a:r>
              <a:rPr lang="de-DE" sz="2000" dirty="0"/>
              <a:t>Service veröffentlichen</a:t>
            </a:r>
          </a:p>
          <a:p>
            <a:r>
              <a:rPr lang="de-DE" sz="2000" dirty="0"/>
              <a:t>In Service Binding auf ZC_SFLIGHT und dann auf Preview klicken </a:t>
            </a:r>
          </a:p>
          <a:p>
            <a:pPr lvl="1"/>
            <a:endParaRPr lang="de-DE" sz="1600" dirty="0"/>
          </a:p>
          <a:p>
            <a:pPr lvl="1"/>
            <a:endParaRPr lang="de-DE" sz="1600" dirty="0"/>
          </a:p>
        </p:txBody>
      </p:sp>
    </p:spTree>
    <p:extLst>
      <p:ext uri="{BB962C8B-B14F-4D97-AF65-F5344CB8AC3E}">
        <p14:creationId xmlns:p14="http://schemas.microsoft.com/office/powerpoint/2010/main" val="283988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8. </a:t>
            </a:r>
            <a:r>
              <a:rPr lang="en-US" sz="6600" kern="1200" dirty="0" err="1">
                <a:solidFill>
                  <a:schemeClr val="tx1"/>
                </a:solidFill>
                <a:latin typeface="+mj-lt"/>
                <a:ea typeface="+mj-ea"/>
                <a:cs typeface="+mj-cs"/>
              </a:rPr>
              <a:t>Vorschau</a:t>
            </a:r>
            <a:r>
              <a:rPr lang="en-US" sz="6600" kern="1200" dirty="0">
                <a:solidFill>
                  <a:schemeClr val="tx1"/>
                </a:solidFill>
                <a:latin typeface="+mj-lt"/>
                <a:ea typeface="+mj-ea"/>
                <a:cs typeface="+mj-cs"/>
              </a:rPr>
              <a:t> der WebApp </a:t>
            </a: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33085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A9FFA1-7D19-D58F-4EBF-FE6B4AD44E61}"/>
              </a:ext>
            </a:extLst>
          </p:cNvPr>
          <p:cNvSpPr>
            <a:spLocks noGrp="1"/>
          </p:cNvSpPr>
          <p:nvPr>
            <p:ph type="title"/>
          </p:nvPr>
        </p:nvSpPr>
        <p:spPr>
          <a:xfrm>
            <a:off x="638882" y="639193"/>
            <a:ext cx="3692326" cy="1523011"/>
          </a:xfrm>
        </p:spPr>
        <p:txBody>
          <a:bodyPr vert="horz" lIns="91440" tIns="45720" rIns="91440" bIns="45720" rtlCol="0" anchor="b">
            <a:normAutofit/>
          </a:bodyPr>
          <a:lstStyle/>
          <a:p>
            <a:r>
              <a:rPr lang="en-US" sz="5100" kern="1200" dirty="0">
                <a:solidFill>
                  <a:schemeClr val="tx1"/>
                </a:solidFill>
                <a:latin typeface="+mj-lt"/>
                <a:ea typeface="+mj-ea"/>
                <a:cs typeface="+mj-cs"/>
              </a:rPr>
              <a:t>RAP- Workflow</a:t>
            </a:r>
          </a:p>
        </p:txBody>
      </p:sp>
      <p:grpSp>
        <p:nvGrpSpPr>
          <p:cNvPr id="38" name="Gruppieren 37">
            <a:extLst>
              <a:ext uri="{FF2B5EF4-FFF2-40B4-BE49-F238E27FC236}">
                <a16:creationId xmlns:a16="http://schemas.microsoft.com/office/drawing/2014/main" id="{37FBB5B2-5D19-84A5-9167-7A48D91159EF}"/>
              </a:ext>
            </a:extLst>
          </p:cNvPr>
          <p:cNvGrpSpPr/>
          <p:nvPr/>
        </p:nvGrpSpPr>
        <p:grpSpPr>
          <a:xfrm>
            <a:off x="4979654" y="4695797"/>
            <a:ext cx="1426147" cy="1017405"/>
            <a:chOff x="8501572" y="2888608"/>
            <a:chExt cx="1426147" cy="1017405"/>
          </a:xfrm>
        </p:grpSpPr>
        <p:sp>
          <p:nvSpPr>
            <p:cNvPr id="35" name="Rechteck 34">
              <a:extLst>
                <a:ext uri="{FF2B5EF4-FFF2-40B4-BE49-F238E27FC236}">
                  <a16:creationId xmlns:a16="http://schemas.microsoft.com/office/drawing/2014/main" id="{863F813F-E09B-74DA-6FB4-39C2A8B1759A}"/>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36" name="Image 1403">
              <a:extLst>
                <a:ext uri="{FF2B5EF4-FFF2-40B4-BE49-F238E27FC236}">
                  <a16:creationId xmlns:a16="http://schemas.microsoft.com/office/drawing/2014/main" id="{AE838EE8-BC86-3025-5854-495A02B93521}"/>
                </a:ext>
              </a:extLst>
            </p:cNvPr>
            <p:cNvPicPr/>
            <p:nvPr/>
          </p:nvPicPr>
          <p:blipFill>
            <a:blip r:embed="rId3" cstate="print"/>
            <a:stretch>
              <a:fillRect/>
            </a:stretch>
          </p:blipFill>
          <p:spPr>
            <a:xfrm>
              <a:off x="8739665" y="2888608"/>
              <a:ext cx="949960" cy="523240"/>
            </a:xfrm>
            <a:prstGeom prst="rect">
              <a:avLst/>
            </a:prstGeom>
          </p:spPr>
        </p:pic>
        <p:sp>
          <p:nvSpPr>
            <p:cNvPr id="37" name="Rechteck 36">
              <a:extLst>
                <a:ext uri="{FF2B5EF4-FFF2-40B4-BE49-F238E27FC236}">
                  <a16:creationId xmlns:a16="http://schemas.microsoft.com/office/drawing/2014/main" id="{F8060080-8743-6EC9-5F05-872853D254A3}"/>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CDS Basiertes</a:t>
              </a:r>
              <a:br>
                <a:rPr lang="de-DE" sz="1400" dirty="0">
                  <a:solidFill>
                    <a:schemeClr val="accent2">
                      <a:lumMod val="75000"/>
                    </a:schemeClr>
                  </a:solidFill>
                </a:rPr>
              </a:br>
              <a:r>
                <a:rPr lang="de-DE" sz="1400" dirty="0">
                  <a:solidFill>
                    <a:schemeClr val="accent2">
                      <a:lumMod val="75000"/>
                    </a:schemeClr>
                  </a:solidFill>
                </a:rPr>
                <a:t>Datenmodell</a:t>
              </a:r>
            </a:p>
          </p:txBody>
        </p:sp>
      </p:grpSp>
      <p:grpSp>
        <p:nvGrpSpPr>
          <p:cNvPr id="39" name="Gruppieren 38">
            <a:extLst>
              <a:ext uri="{FF2B5EF4-FFF2-40B4-BE49-F238E27FC236}">
                <a16:creationId xmlns:a16="http://schemas.microsoft.com/office/drawing/2014/main" id="{6ABB788E-47B9-4488-5B10-3ED78BCC3872}"/>
              </a:ext>
            </a:extLst>
          </p:cNvPr>
          <p:cNvGrpSpPr/>
          <p:nvPr/>
        </p:nvGrpSpPr>
        <p:grpSpPr>
          <a:xfrm>
            <a:off x="4979653" y="3365074"/>
            <a:ext cx="1426147" cy="1017405"/>
            <a:chOff x="8501572" y="2888608"/>
            <a:chExt cx="1426147" cy="1017405"/>
          </a:xfrm>
        </p:grpSpPr>
        <p:sp>
          <p:nvSpPr>
            <p:cNvPr id="40" name="Rechteck 39">
              <a:extLst>
                <a:ext uri="{FF2B5EF4-FFF2-40B4-BE49-F238E27FC236}">
                  <a16:creationId xmlns:a16="http://schemas.microsoft.com/office/drawing/2014/main" id="{3C1BC51E-FC5C-138E-79C3-C7074030D06B}"/>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41" name="Image 1403">
              <a:extLst>
                <a:ext uri="{FF2B5EF4-FFF2-40B4-BE49-F238E27FC236}">
                  <a16:creationId xmlns:a16="http://schemas.microsoft.com/office/drawing/2014/main" id="{9E376590-8A7E-6A81-258F-32B58C37BF03}"/>
                </a:ext>
              </a:extLst>
            </p:cNvPr>
            <p:cNvPicPr/>
            <p:nvPr/>
          </p:nvPicPr>
          <p:blipFill>
            <a:blip r:embed="rId3" cstate="print"/>
            <a:stretch>
              <a:fillRect/>
            </a:stretch>
          </p:blipFill>
          <p:spPr>
            <a:xfrm>
              <a:off x="8739665" y="2888608"/>
              <a:ext cx="949960" cy="523240"/>
            </a:xfrm>
            <a:prstGeom prst="rect">
              <a:avLst/>
            </a:prstGeom>
          </p:spPr>
        </p:pic>
        <p:sp>
          <p:nvSpPr>
            <p:cNvPr id="42" name="Rechteck 41">
              <a:extLst>
                <a:ext uri="{FF2B5EF4-FFF2-40B4-BE49-F238E27FC236}">
                  <a16:creationId xmlns:a16="http://schemas.microsoft.com/office/drawing/2014/main" id="{49FFADC2-50FB-9EB5-5D55-6B48FDCE0BC8}"/>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Projektion d.</a:t>
              </a:r>
              <a:br>
                <a:rPr lang="de-DE" sz="1400" dirty="0">
                  <a:solidFill>
                    <a:schemeClr val="accent2">
                      <a:lumMod val="75000"/>
                    </a:schemeClr>
                  </a:solidFill>
                </a:rPr>
              </a:br>
              <a:r>
                <a:rPr lang="de-DE" sz="1400" dirty="0">
                  <a:solidFill>
                    <a:schemeClr val="accent2">
                      <a:lumMod val="75000"/>
                    </a:schemeClr>
                  </a:solidFill>
                </a:rPr>
                <a:t>Datenmodells</a:t>
              </a:r>
            </a:p>
          </p:txBody>
        </p:sp>
      </p:grpSp>
      <p:grpSp>
        <p:nvGrpSpPr>
          <p:cNvPr id="75" name="Gruppieren 74">
            <a:extLst>
              <a:ext uri="{FF2B5EF4-FFF2-40B4-BE49-F238E27FC236}">
                <a16:creationId xmlns:a16="http://schemas.microsoft.com/office/drawing/2014/main" id="{C2934B12-96EA-2C70-DB89-AE81E8A9F866}"/>
              </a:ext>
            </a:extLst>
          </p:cNvPr>
          <p:cNvGrpSpPr/>
          <p:nvPr/>
        </p:nvGrpSpPr>
        <p:grpSpPr>
          <a:xfrm>
            <a:off x="4979648" y="649621"/>
            <a:ext cx="1430281" cy="1017405"/>
            <a:chOff x="7390820" y="752467"/>
            <a:chExt cx="1430281" cy="1017405"/>
          </a:xfrm>
        </p:grpSpPr>
        <p:sp>
          <p:nvSpPr>
            <p:cNvPr id="48" name="Rechteck 47">
              <a:extLst>
                <a:ext uri="{FF2B5EF4-FFF2-40B4-BE49-F238E27FC236}">
                  <a16:creationId xmlns:a16="http://schemas.microsoft.com/office/drawing/2014/main" id="{F8BA219F-97D1-C7EA-230C-F55D9BE36DA2}"/>
                </a:ext>
              </a:extLst>
            </p:cNvPr>
            <p:cNvSpPr/>
            <p:nvPr/>
          </p:nvSpPr>
          <p:spPr>
            <a:xfrm>
              <a:off x="7394955" y="752467"/>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50" name="Rechteck 49">
              <a:extLst>
                <a:ext uri="{FF2B5EF4-FFF2-40B4-BE49-F238E27FC236}">
                  <a16:creationId xmlns:a16="http://schemas.microsoft.com/office/drawing/2014/main" id="{FD526C01-DC53-0F6E-8487-6B5AC1F45F4C}"/>
                </a:ext>
              </a:extLst>
            </p:cNvPr>
            <p:cNvSpPr/>
            <p:nvPr/>
          </p:nvSpPr>
          <p:spPr>
            <a:xfrm>
              <a:off x="7390820" y="1265325"/>
              <a:ext cx="1426146" cy="5030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Service BINDING</a:t>
              </a:r>
            </a:p>
          </p:txBody>
        </p:sp>
      </p:grpSp>
      <p:grpSp>
        <p:nvGrpSpPr>
          <p:cNvPr id="68" name="Gruppieren 67">
            <a:extLst>
              <a:ext uri="{FF2B5EF4-FFF2-40B4-BE49-F238E27FC236}">
                <a16:creationId xmlns:a16="http://schemas.microsoft.com/office/drawing/2014/main" id="{FB7A4224-96DD-1C94-D4B2-851D9133B2DC}"/>
              </a:ext>
            </a:extLst>
          </p:cNvPr>
          <p:cNvGrpSpPr/>
          <p:nvPr/>
        </p:nvGrpSpPr>
        <p:grpSpPr>
          <a:xfrm>
            <a:off x="4979648" y="2001939"/>
            <a:ext cx="1426147" cy="1058753"/>
            <a:chOff x="7345848" y="2103882"/>
            <a:chExt cx="1426147" cy="1058753"/>
          </a:xfrm>
        </p:grpSpPr>
        <p:sp>
          <p:nvSpPr>
            <p:cNvPr id="44" name="Rechteck 43">
              <a:extLst>
                <a:ext uri="{FF2B5EF4-FFF2-40B4-BE49-F238E27FC236}">
                  <a16:creationId xmlns:a16="http://schemas.microsoft.com/office/drawing/2014/main" id="{09CCA07A-CAB8-3347-FCDA-1BB4D95C5B09}"/>
                </a:ext>
              </a:extLst>
            </p:cNvPr>
            <p:cNvSpPr/>
            <p:nvPr/>
          </p:nvSpPr>
          <p:spPr>
            <a:xfrm>
              <a:off x="7345849" y="2145230"/>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46" name="Rechteck 45">
              <a:extLst>
                <a:ext uri="{FF2B5EF4-FFF2-40B4-BE49-F238E27FC236}">
                  <a16:creationId xmlns:a16="http://schemas.microsoft.com/office/drawing/2014/main" id="{2D630F53-4D40-D6C8-60C3-A1977946F7B5}"/>
                </a:ext>
              </a:extLst>
            </p:cNvPr>
            <p:cNvSpPr/>
            <p:nvPr/>
          </p:nvSpPr>
          <p:spPr>
            <a:xfrm>
              <a:off x="7345848" y="2668470"/>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Service Definition</a:t>
              </a:r>
            </a:p>
          </p:txBody>
        </p:sp>
        <p:pic>
          <p:nvPicPr>
            <p:cNvPr id="52" name="Image 1396">
              <a:extLst>
                <a:ext uri="{FF2B5EF4-FFF2-40B4-BE49-F238E27FC236}">
                  <a16:creationId xmlns:a16="http://schemas.microsoft.com/office/drawing/2014/main" id="{81493E93-0A65-2F47-EE7D-BBF1280D964A}"/>
                </a:ext>
              </a:extLst>
            </p:cNvPr>
            <p:cNvPicPr/>
            <p:nvPr/>
          </p:nvPicPr>
          <p:blipFill>
            <a:blip r:embed="rId4" cstate="print"/>
            <a:stretch>
              <a:fillRect/>
            </a:stretch>
          </p:blipFill>
          <p:spPr>
            <a:xfrm>
              <a:off x="7745230" y="2103882"/>
              <a:ext cx="627380" cy="663575"/>
            </a:xfrm>
            <a:prstGeom prst="rect">
              <a:avLst/>
            </a:prstGeom>
          </p:spPr>
        </p:pic>
      </p:grpSp>
      <p:pic>
        <p:nvPicPr>
          <p:cNvPr id="53" name="Image 1393">
            <a:extLst>
              <a:ext uri="{FF2B5EF4-FFF2-40B4-BE49-F238E27FC236}">
                <a16:creationId xmlns:a16="http://schemas.microsoft.com/office/drawing/2014/main" id="{7150CC79-C9CB-056A-81DE-06683E3B6373}"/>
              </a:ext>
            </a:extLst>
          </p:cNvPr>
          <p:cNvPicPr>
            <a:picLocks noGrp="1"/>
          </p:cNvPicPr>
          <p:nvPr>
            <p:ph idx="1"/>
          </p:nvPr>
        </p:nvPicPr>
        <p:blipFill>
          <a:blip r:embed="rId5" cstate="print"/>
          <a:stretch>
            <a:fillRect/>
          </a:stretch>
        </p:blipFill>
        <p:spPr>
          <a:xfrm>
            <a:off x="5788956" y="639277"/>
            <a:ext cx="524119" cy="590270"/>
          </a:xfrm>
          <a:prstGeom prst="rect">
            <a:avLst/>
          </a:prstGeom>
        </p:spPr>
      </p:pic>
      <p:grpSp>
        <p:nvGrpSpPr>
          <p:cNvPr id="65" name="Gruppieren 64">
            <a:extLst>
              <a:ext uri="{FF2B5EF4-FFF2-40B4-BE49-F238E27FC236}">
                <a16:creationId xmlns:a16="http://schemas.microsoft.com/office/drawing/2014/main" id="{AB5D7015-E29C-60A7-67A6-172E93DD535B}"/>
              </a:ext>
            </a:extLst>
          </p:cNvPr>
          <p:cNvGrpSpPr/>
          <p:nvPr/>
        </p:nvGrpSpPr>
        <p:grpSpPr>
          <a:xfrm>
            <a:off x="4652405" y="6031693"/>
            <a:ext cx="2080629" cy="482402"/>
            <a:chOff x="7345847" y="5960220"/>
            <a:chExt cx="2080629" cy="469555"/>
          </a:xfrm>
        </p:grpSpPr>
        <p:sp>
          <p:nvSpPr>
            <p:cNvPr id="55" name="Rechteck 54">
              <a:extLst>
                <a:ext uri="{FF2B5EF4-FFF2-40B4-BE49-F238E27FC236}">
                  <a16:creationId xmlns:a16="http://schemas.microsoft.com/office/drawing/2014/main" id="{1C0139DE-2D13-7BC2-A7F6-18D7E8913A94}"/>
                </a:ext>
              </a:extLst>
            </p:cNvPr>
            <p:cNvSpPr/>
            <p:nvPr/>
          </p:nvSpPr>
          <p:spPr>
            <a:xfrm>
              <a:off x="7345847" y="5960220"/>
              <a:ext cx="451013" cy="4695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57" name="Rechteck 56">
              <a:extLst>
                <a:ext uri="{FF2B5EF4-FFF2-40B4-BE49-F238E27FC236}">
                  <a16:creationId xmlns:a16="http://schemas.microsoft.com/office/drawing/2014/main" id="{745E3853-7015-8A00-8D2E-25A91546138A}"/>
                </a:ext>
              </a:extLst>
            </p:cNvPr>
            <p:cNvSpPr/>
            <p:nvPr/>
          </p:nvSpPr>
          <p:spPr>
            <a:xfrm>
              <a:off x="7796860" y="5960220"/>
              <a:ext cx="1629616" cy="469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Datenbanktabellen</a:t>
              </a:r>
            </a:p>
          </p:txBody>
        </p:sp>
        <p:pic>
          <p:nvPicPr>
            <p:cNvPr id="59" name="Grafik 58">
              <a:extLst>
                <a:ext uri="{FF2B5EF4-FFF2-40B4-BE49-F238E27FC236}">
                  <a16:creationId xmlns:a16="http://schemas.microsoft.com/office/drawing/2014/main" id="{65AAC4EE-5CE3-36E2-9949-CBF8A0919E1A}"/>
                </a:ext>
              </a:extLst>
            </p:cNvPr>
            <p:cNvPicPr>
              <a:picLocks noChangeAspect="1"/>
            </p:cNvPicPr>
            <p:nvPr/>
          </p:nvPicPr>
          <p:blipFill>
            <a:blip r:embed="rId6"/>
            <a:stretch>
              <a:fillRect/>
            </a:stretch>
          </p:blipFill>
          <p:spPr>
            <a:xfrm>
              <a:off x="7367751" y="5997757"/>
              <a:ext cx="407204" cy="394479"/>
            </a:xfrm>
            <a:prstGeom prst="rect">
              <a:avLst/>
            </a:prstGeom>
          </p:spPr>
        </p:pic>
      </p:grpSp>
      <p:sp>
        <p:nvSpPr>
          <p:cNvPr id="60" name="Rechteck 59">
            <a:extLst>
              <a:ext uri="{FF2B5EF4-FFF2-40B4-BE49-F238E27FC236}">
                <a16:creationId xmlns:a16="http://schemas.microsoft.com/office/drawing/2014/main" id="{26FD238D-B745-87F4-C639-ACC6DF777C01}"/>
              </a:ext>
            </a:extLst>
          </p:cNvPr>
          <p:cNvSpPr/>
          <p:nvPr/>
        </p:nvSpPr>
        <p:spPr>
          <a:xfrm>
            <a:off x="7304920" y="643834"/>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61" name="Rechteck 60">
            <a:extLst>
              <a:ext uri="{FF2B5EF4-FFF2-40B4-BE49-F238E27FC236}">
                <a16:creationId xmlns:a16="http://schemas.microsoft.com/office/drawing/2014/main" id="{278A6EEA-A5A6-1EDC-FA6B-0CB99A4CBE37}"/>
              </a:ext>
            </a:extLst>
          </p:cNvPr>
          <p:cNvSpPr/>
          <p:nvPr/>
        </p:nvSpPr>
        <p:spPr>
          <a:xfrm>
            <a:off x="7300785" y="1159019"/>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Vorschau</a:t>
            </a:r>
          </a:p>
        </p:txBody>
      </p:sp>
      <p:cxnSp>
        <p:nvCxnSpPr>
          <p:cNvPr id="70" name="Gerade Verbindung mit Pfeil 69">
            <a:extLst>
              <a:ext uri="{FF2B5EF4-FFF2-40B4-BE49-F238E27FC236}">
                <a16:creationId xmlns:a16="http://schemas.microsoft.com/office/drawing/2014/main" id="{78D81F4B-9C25-47AF-444C-869A3A8F102F}"/>
              </a:ext>
            </a:extLst>
          </p:cNvPr>
          <p:cNvCxnSpPr>
            <a:endCxn id="37" idx="2"/>
          </p:cNvCxnSpPr>
          <p:nvPr/>
        </p:nvCxnSpPr>
        <p:spPr>
          <a:xfrm flipV="1">
            <a:off x="5692724" y="5713202"/>
            <a:ext cx="3" cy="306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Gerade Verbindung mit Pfeil 70">
            <a:extLst>
              <a:ext uri="{FF2B5EF4-FFF2-40B4-BE49-F238E27FC236}">
                <a16:creationId xmlns:a16="http://schemas.microsoft.com/office/drawing/2014/main" id="{FAAD5E71-4A3B-9500-C4DF-FE8DF3BDE43F}"/>
              </a:ext>
            </a:extLst>
          </p:cNvPr>
          <p:cNvCxnSpPr/>
          <p:nvPr/>
        </p:nvCxnSpPr>
        <p:spPr>
          <a:xfrm flipV="1">
            <a:off x="5692720" y="4395326"/>
            <a:ext cx="3" cy="306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Gerade Verbindung mit Pfeil 71">
            <a:extLst>
              <a:ext uri="{FF2B5EF4-FFF2-40B4-BE49-F238E27FC236}">
                <a16:creationId xmlns:a16="http://schemas.microsoft.com/office/drawing/2014/main" id="{3F418B9B-A383-1B42-E0EF-A7B5F10ACB9D}"/>
              </a:ext>
            </a:extLst>
          </p:cNvPr>
          <p:cNvCxnSpPr>
            <a:cxnSpLocks/>
          </p:cNvCxnSpPr>
          <p:nvPr/>
        </p:nvCxnSpPr>
        <p:spPr>
          <a:xfrm flipV="1">
            <a:off x="5647744" y="3060692"/>
            <a:ext cx="0" cy="291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Gerade Verbindung mit Pfeil 73">
            <a:extLst>
              <a:ext uri="{FF2B5EF4-FFF2-40B4-BE49-F238E27FC236}">
                <a16:creationId xmlns:a16="http://schemas.microsoft.com/office/drawing/2014/main" id="{C4D99519-E428-3593-D6A8-C721421E3F92}"/>
              </a:ext>
            </a:extLst>
          </p:cNvPr>
          <p:cNvCxnSpPr>
            <a:cxnSpLocks/>
          </p:cNvCxnSpPr>
          <p:nvPr/>
        </p:nvCxnSpPr>
        <p:spPr>
          <a:xfrm flipV="1">
            <a:off x="5621984" y="1661239"/>
            <a:ext cx="0" cy="369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Rechteck 75">
            <a:extLst>
              <a:ext uri="{FF2B5EF4-FFF2-40B4-BE49-F238E27FC236}">
                <a16:creationId xmlns:a16="http://schemas.microsoft.com/office/drawing/2014/main" id="{48E4D24F-6022-BA34-3FB3-D386785E75E3}"/>
              </a:ext>
            </a:extLst>
          </p:cNvPr>
          <p:cNvSpPr/>
          <p:nvPr/>
        </p:nvSpPr>
        <p:spPr>
          <a:xfrm>
            <a:off x="3563348" y="5625365"/>
            <a:ext cx="208738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Datenmodell definieren</a:t>
            </a:r>
          </a:p>
        </p:txBody>
      </p:sp>
      <p:sp>
        <p:nvSpPr>
          <p:cNvPr id="77" name="Rechteck 76">
            <a:extLst>
              <a:ext uri="{FF2B5EF4-FFF2-40B4-BE49-F238E27FC236}">
                <a16:creationId xmlns:a16="http://schemas.microsoft.com/office/drawing/2014/main" id="{B52F16E7-7845-BC47-07FE-E2BF75023AA1}"/>
              </a:ext>
            </a:extLst>
          </p:cNvPr>
          <p:cNvSpPr/>
          <p:nvPr/>
        </p:nvSpPr>
        <p:spPr>
          <a:xfrm>
            <a:off x="2796138" y="4285153"/>
            <a:ext cx="3040942"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Elemente projizieren und anreichern</a:t>
            </a:r>
          </a:p>
        </p:txBody>
      </p:sp>
      <p:sp>
        <p:nvSpPr>
          <p:cNvPr id="78" name="Rechteck 77">
            <a:extLst>
              <a:ext uri="{FF2B5EF4-FFF2-40B4-BE49-F238E27FC236}">
                <a16:creationId xmlns:a16="http://schemas.microsoft.com/office/drawing/2014/main" id="{95EBBAD1-B746-31C9-A3EE-1FAB5709B676}"/>
              </a:ext>
            </a:extLst>
          </p:cNvPr>
          <p:cNvSpPr/>
          <p:nvPr/>
        </p:nvSpPr>
        <p:spPr>
          <a:xfrm>
            <a:off x="3164842" y="2949215"/>
            <a:ext cx="2577899"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Gültigkeitsbereich definieren</a:t>
            </a:r>
          </a:p>
        </p:txBody>
      </p:sp>
      <p:sp>
        <p:nvSpPr>
          <p:cNvPr id="79" name="Rechteck 78">
            <a:extLst>
              <a:ext uri="{FF2B5EF4-FFF2-40B4-BE49-F238E27FC236}">
                <a16:creationId xmlns:a16="http://schemas.microsoft.com/office/drawing/2014/main" id="{65AC7570-B2DF-724A-9F00-C60A6F3B7EAA}"/>
              </a:ext>
            </a:extLst>
          </p:cNvPr>
          <p:cNvSpPr/>
          <p:nvPr/>
        </p:nvSpPr>
        <p:spPr>
          <a:xfrm>
            <a:off x="3075038" y="1585513"/>
            <a:ext cx="266770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An Szenario </a:t>
            </a:r>
            <a:br>
              <a:rPr lang="de-DE" sz="1400" dirty="0">
                <a:solidFill>
                  <a:schemeClr val="tx2">
                    <a:lumMod val="75000"/>
                    <a:lumOff val="25000"/>
                  </a:schemeClr>
                </a:solidFill>
              </a:rPr>
            </a:br>
            <a:r>
              <a:rPr lang="de-DE" sz="1400" dirty="0">
                <a:solidFill>
                  <a:schemeClr val="tx2">
                    <a:lumMod val="75000"/>
                    <a:lumOff val="25000"/>
                  </a:schemeClr>
                </a:solidFill>
              </a:rPr>
              <a:t>und Protokoll binden</a:t>
            </a:r>
          </a:p>
        </p:txBody>
      </p:sp>
      <p:pic>
        <p:nvPicPr>
          <p:cNvPr id="82" name="Image 1386">
            <a:extLst>
              <a:ext uri="{FF2B5EF4-FFF2-40B4-BE49-F238E27FC236}">
                <a16:creationId xmlns:a16="http://schemas.microsoft.com/office/drawing/2014/main" id="{8DEE0868-9589-9880-9FD8-E41C27F162CD}"/>
              </a:ext>
            </a:extLst>
          </p:cNvPr>
          <p:cNvPicPr/>
          <p:nvPr/>
        </p:nvPicPr>
        <p:blipFill>
          <a:blip r:embed="rId7" cstate="print"/>
          <a:stretch>
            <a:fillRect/>
          </a:stretch>
        </p:blipFill>
        <p:spPr>
          <a:xfrm>
            <a:off x="7485220" y="664030"/>
            <a:ext cx="1057275" cy="464820"/>
          </a:xfrm>
          <a:prstGeom prst="rect">
            <a:avLst/>
          </a:prstGeom>
        </p:spPr>
      </p:pic>
      <p:cxnSp>
        <p:nvCxnSpPr>
          <p:cNvPr id="84" name="Gerade Verbindung mit Pfeil 83">
            <a:extLst>
              <a:ext uri="{FF2B5EF4-FFF2-40B4-BE49-F238E27FC236}">
                <a16:creationId xmlns:a16="http://schemas.microsoft.com/office/drawing/2014/main" id="{9276B7B1-C74B-F850-39F5-164C801CA637}"/>
              </a:ext>
            </a:extLst>
          </p:cNvPr>
          <p:cNvCxnSpPr>
            <a:stCxn id="48" idx="3"/>
          </p:cNvCxnSpPr>
          <p:nvPr/>
        </p:nvCxnSpPr>
        <p:spPr>
          <a:xfrm>
            <a:off x="6409929" y="1158324"/>
            <a:ext cx="890856" cy="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hteck: abgerundete Ecken 84">
            <a:extLst>
              <a:ext uri="{FF2B5EF4-FFF2-40B4-BE49-F238E27FC236}">
                <a16:creationId xmlns:a16="http://schemas.microsoft.com/office/drawing/2014/main" id="{7D684DEA-E87C-1779-BACB-D492741A2EC7}"/>
              </a:ext>
            </a:extLst>
          </p:cNvPr>
          <p:cNvSpPr/>
          <p:nvPr/>
        </p:nvSpPr>
        <p:spPr>
          <a:xfrm>
            <a:off x="2248689" y="4928733"/>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2">
                    <a:lumMod val="90000"/>
                  </a:schemeClr>
                </a:solidFill>
              </a:rPr>
              <a:t>CDS Rolle</a:t>
            </a:r>
          </a:p>
        </p:txBody>
      </p:sp>
      <p:sp>
        <p:nvSpPr>
          <p:cNvPr id="86" name="Rechteck: abgerundete Ecken 85">
            <a:extLst>
              <a:ext uri="{FF2B5EF4-FFF2-40B4-BE49-F238E27FC236}">
                <a16:creationId xmlns:a16="http://schemas.microsoft.com/office/drawing/2014/main" id="{EDAA8A87-0BD6-C398-F260-69DE2CB37A67}"/>
              </a:ext>
            </a:extLst>
          </p:cNvPr>
          <p:cNvSpPr/>
          <p:nvPr/>
        </p:nvSpPr>
        <p:spPr>
          <a:xfrm>
            <a:off x="475035" y="4904574"/>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2">
                    <a:lumMod val="90000"/>
                  </a:schemeClr>
                </a:solidFill>
              </a:rPr>
              <a:t>Authority Objekt</a:t>
            </a:r>
          </a:p>
        </p:txBody>
      </p:sp>
      <p:cxnSp>
        <p:nvCxnSpPr>
          <p:cNvPr id="92" name="Gerade Verbindung mit Pfeil 91">
            <a:extLst>
              <a:ext uri="{FF2B5EF4-FFF2-40B4-BE49-F238E27FC236}">
                <a16:creationId xmlns:a16="http://schemas.microsoft.com/office/drawing/2014/main" id="{14FE0AB2-CEFC-ABAF-4DE3-9EBC7AA650B5}"/>
              </a:ext>
            </a:extLst>
          </p:cNvPr>
          <p:cNvCxnSpPr>
            <a:cxnSpLocks/>
            <a:stCxn id="35" idx="1"/>
            <a:endCxn id="85" idx="3"/>
          </p:cNvCxnSpPr>
          <p:nvPr/>
        </p:nvCxnSpPr>
        <p:spPr>
          <a:xfrm flipH="1">
            <a:off x="3266606" y="5204500"/>
            <a:ext cx="1713049" cy="50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95" name="Gerade Verbindung mit Pfeil 94">
            <a:extLst>
              <a:ext uri="{FF2B5EF4-FFF2-40B4-BE49-F238E27FC236}">
                <a16:creationId xmlns:a16="http://schemas.microsoft.com/office/drawing/2014/main" id="{195B6799-2281-0737-A708-A0F74243CDC5}"/>
              </a:ext>
            </a:extLst>
          </p:cNvPr>
          <p:cNvCxnSpPr>
            <a:cxnSpLocks/>
            <a:stCxn id="85" idx="1"/>
          </p:cNvCxnSpPr>
          <p:nvPr/>
        </p:nvCxnSpPr>
        <p:spPr>
          <a:xfrm flipH="1" flipV="1">
            <a:off x="1482230" y="5208357"/>
            <a:ext cx="766459" cy="114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7" name="Rechteck 96">
            <a:extLst>
              <a:ext uri="{FF2B5EF4-FFF2-40B4-BE49-F238E27FC236}">
                <a16:creationId xmlns:a16="http://schemas.microsoft.com/office/drawing/2014/main" id="{2D7AA144-F9B7-B720-3ADE-EDB42A703F1B}"/>
              </a:ext>
            </a:extLst>
          </p:cNvPr>
          <p:cNvSpPr/>
          <p:nvPr/>
        </p:nvSpPr>
        <p:spPr>
          <a:xfrm>
            <a:off x="3445523" y="4731870"/>
            <a:ext cx="1199570"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2">
                    <a:lumMod val="90000"/>
                  </a:schemeClr>
                </a:solidFill>
              </a:rPr>
              <a:t>Datenzugriffskontrolle</a:t>
            </a:r>
          </a:p>
        </p:txBody>
      </p:sp>
      <p:grpSp>
        <p:nvGrpSpPr>
          <p:cNvPr id="3" name="Gruppieren 2">
            <a:extLst>
              <a:ext uri="{FF2B5EF4-FFF2-40B4-BE49-F238E27FC236}">
                <a16:creationId xmlns:a16="http://schemas.microsoft.com/office/drawing/2014/main" id="{A0C1B0CC-18AF-70FC-DE72-7684942EDA58}"/>
              </a:ext>
            </a:extLst>
          </p:cNvPr>
          <p:cNvGrpSpPr/>
          <p:nvPr/>
        </p:nvGrpSpPr>
        <p:grpSpPr>
          <a:xfrm>
            <a:off x="7606908" y="4676643"/>
            <a:ext cx="1426147" cy="1017405"/>
            <a:chOff x="8501572" y="2888608"/>
            <a:chExt cx="1426147" cy="1017405"/>
          </a:xfrm>
        </p:grpSpPr>
        <p:sp>
          <p:nvSpPr>
            <p:cNvPr id="4" name="Rechteck 3">
              <a:extLst>
                <a:ext uri="{FF2B5EF4-FFF2-40B4-BE49-F238E27FC236}">
                  <a16:creationId xmlns:a16="http://schemas.microsoft.com/office/drawing/2014/main" id="{DA77CB4E-9AD1-B682-FEC8-FC2D8356AD80}"/>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5" name="Image 1403">
              <a:extLst>
                <a:ext uri="{FF2B5EF4-FFF2-40B4-BE49-F238E27FC236}">
                  <a16:creationId xmlns:a16="http://schemas.microsoft.com/office/drawing/2014/main" id="{B5CB7464-B6A7-D018-4331-CEC9893DFF22}"/>
                </a:ext>
              </a:extLst>
            </p:cNvPr>
            <p:cNvPicPr/>
            <p:nvPr/>
          </p:nvPicPr>
          <p:blipFill>
            <a:blip r:embed="rId3" cstate="print"/>
            <a:stretch>
              <a:fillRect/>
            </a:stretch>
          </p:blipFill>
          <p:spPr>
            <a:xfrm>
              <a:off x="8739665" y="2888608"/>
              <a:ext cx="949960" cy="523240"/>
            </a:xfrm>
            <a:prstGeom prst="rect">
              <a:avLst/>
            </a:prstGeom>
          </p:spPr>
        </p:pic>
        <p:sp>
          <p:nvSpPr>
            <p:cNvPr id="6" name="Rechteck 5">
              <a:extLst>
                <a:ext uri="{FF2B5EF4-FFF2-40B4-BE49-F238E27FC236}">
                  <a16:creationId xmlns:a16="http://schemas.microsoft.com/office/drawing/2014/main" id="{C6D643ED-62B6-6412-78EC-FF9083FF0C7A}"/>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CDS </a:t>
              </a:r>
              <a:r>
                <a:rPr lang="de-DE" sz="1400" dirty="0" err="1">
                  <a:solidFill>
                    <a:schemeClr val="accent2">
                      <a:lumMod val="75000"/>
                    </a:schemeClr>
                  </a:solidFill>
                </a:rPr>
                <a:t>Behaviour</a:t>
              </a:r>
              <a:r>
                <a:rPr lang="de-DE" sz="1400" dirty="0">
                  <a:solidFill>
                    <a:schemeClr val="accent2">
                      <a:lumMod val="75000"/>
                    </a:schemeClr>
                  </a:solidFill>
                </a:rPr>
                <a:t> Definition</a:t>
              </a:r>
            </a:p>
          </p:txBody>
        </p:sp>
      </p:grpSp>
      <p:grpSp>
        <p:nvGrpSpPr>
          <p:cNvPr id="7" name="Gruppieren 6">
            <a:extLst>
              <a:ext uri="{FF2B5EF4-FFF2-40B4-BE49-F238E27FC236}">
                <a16:creationId xmlns:a16="http://schemas.microsoft.com/office/drawing/2014/main" id="{D8E88504-2E31-CEDC-C4DD-18EFBC43C489}"/>
              </a:ext>
            </a:extLst>
          </p:cNvPr>
          <p:cNvGrpSpPr/>
          <p:nvPr/>
        </p:nvGrpSpPr>
        <p:grpSpPr>
          <a:xfrm>
            <a:off x="7580973" y="3294508"/>
            <a:ext cx="1426147" cy="1017405"/>
            <a:chOff x="8501572" y="2888608"/>
            <a:chExt cx="1426147" cy="1017405"/>
          </a:xfrm>
        </p:grpSpPr>
        <p:sp>
          <p:nvSpPr>
            <p:cNvPr id="8" name="Rechteck 7">
              <a:extLst>
                <a:ext uri="{FF2B5EF4-FFF2-40B4-BE49-F238E27FC236}">
                  <a16:creationId xmlns:a16="http://schemas.microsoft.com/office/drawing/2014/main" id="{E682D790-ADA9-33A8-4530-0C56FF6B29F9}"/>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9" name="Image 1403">
              <a:extLst>
                <a:ext uri="{FF2B5EF4-FFF2-40B4-BE49-F238E27FC236}">
                  <a16:creationId xmlns:a16="http://schemas.microsoft.com/office/drawing/2014/main" id="{0D0E66D6-74F8-1DA4-6F92-5FE6484FABEB}"/>
                </a:ext>
              </a:extLst>
            </p:cNvPr>
            <p:cNvPicPr/>
            <p:nvPr/>
          </p:nvPicPr>
          <p:blipFill>
            <a:blip r:embed="rId3" cstate="print"/>
            <a:stretch>
              <a:fillRect/>
            </a:stretch>
          </p:blipFill>
          <p:spPr>
            <a:xfrm>
              <a:off x="8739665" y="2888608"/>
              <a:ext cx="949960" cy="523240"/>
            </a:xfrm>
            <a:prstGeom prst="rect">
              <a:avLst/>
            </a:prstGeom>
          </p:spPr>
        </p:pic>
        <p:sp>
          <p:nvSpPr>
            <p:cNvPr id="10" name="Rechteck 9">
              <a:extLst>
                <a:ext uri="{FF2B5EF4-FFF2-40B4-BE49-F238E27FC236}">
                  <a16:creationId xmlns:a16="http://schemas.microsoft.com/office/drawing/2014/main" id="{A27213A2-B167-0E49-27B6-5FA2AD129102}"/>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accent2">
                      <a:lumMod val="75000"/>
                    </a:schemeClr>
                  </a:solidFill>
                </a:rPr>
                <a:t>Behaviour</a:t>
              </a:r>
              <a:r>
                <a:rPr lang="de-DE" sz="1400" dirty="0">
                  <a:solidFill>
                    <a:schemeClr val="accent2">
                      <a:lumMod val="75000"/>
                    </a:schemeClr>
                  </a:solidFill>
                </a:rPr>
                <a:t> </a:t>
              </a:r>
              <a:r>
                <a:rPr lang="de-DE" sz="1400" dirty="0" err="1">
                  <a:solidFill>
                    <a:schemeClr val="accent2">
                      <a:lumMod val="75000"/>
                    </a:schemeClr>
                  </a:solidFill>
                </a:rPr>
                <a:t>Projection</a:t>
              </a:r>
              <a:endParaRPr lang="de-DE" sz="1400" dirty="0">
                <a:solidFill>
                  <a:schemeClr val="accent2">
                    <a:lumMod val="75000"/>
                  </a:schemeClr>
                </a:solidFill>
              </a:endParaRPr>
            </a:p>
          </p:txBody>
        </p:sp>
      </p:grpSp>
      <p:grpSp>
        <p:nvGrpSpPr>
          <p:cNvPr id="12" name="Gruppieren 11">
            <a:extLst>
              <a:ext uri="{FF2B5EF4-FFF2-40B4-BE49-F238E27FC236}">
                <a16:creationId xmlns:a16="http://schemas.microsoft.com/office/drawing/2014/main" id="{D4CE4A00-E179-3A77-1D92-D454A608832B}"/>
              </a:ext>
            </a:extLst>
          </p:cNvPr>
          <p:cNvGrpSpPr/>
          <p:nvPr/>
        </p:nvGrpSpPr>
        <p:grpSpPr>
          <a:xfrm>
            <a:off x="10472256" y="4656839"/>
            <a:ext cx="1426147" cy="1017405"/>
            <a:chOff x="8501572" y="2888608"/>
            <a:chExt cx="1426147" cy="1017405"/>
          </a:xfrm>
        </p:grpSpPr>
        <p:sp>
          <p:nvSpPr>
            <p:cNvPr id="14" name="Rechteck 13">
              <a:extLst>
                <a:ext uri="{FF2B5EF4-FFF2-40B4-BE49-F238E27FC236}">
                  <a16:creationId xmlns:a16="http://schemas.microsoft.com/office/drawing/2014/main" id="{0018D58B-F807-9593-DD96-D6D319B2385F}"/>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15" name="Image 1403">
              <a:extLst>
                <a:ext uri="{FF2B5EF4-FFF2-40B4-BE49-F238E27FC236}">
                  <a16:creationId xmlns:a16="http://schemas.microsoft.com/office/drawing/2014/main" id="{28719DC6-25D6-38EC-5C58-E855DCAC02BA}"/>
                </a:ext>
              </a:extLst>
            </p:cNvPr>
            <p:cNvPicPr/>
            <p:nvPr/>
          </p:nvPicPr>
          <p:blipFill>
            <a:blip r:embed="rId3" cstate="print"/>
            <a:stretch>
              <a:fillRect/>
            </a:stretch>
          </p:blipFill>
          <p:spPr>
            <a:xfrm>
              <a:off x="8739665" y="2888608"/>
              <a:ext cx="949960" cy="523240"/>
            </a:xfrm>
            <a:prstGeom prst="rect">
              <a:avLst/>
            </a:prstGeom>
          </p:spPr>
        </p:pic>
        <p:sp>
          <p:nvSpPr>
            <p:cNvPr id="16" name="Rechteck 15">
              <a:extLst>
                <a:ext uri="{FF2B5EF4-FFF2-40B4-BE49-F238E27FC236}">
                  <a16:creationId xmlns:a16="http://schemas.microsoft.com/office/drawing/2014/main" id="{CF1787BF-8C00-9CD8-AAC7-FF7577BF0960}"/>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ABAP Code (Class)</a:t>
              </a:r>
            </a:p>
          </p:txBody>
        </p:sp>
      </p:grpSp>
      <p:cxnSp>
        <p:nvCxnSpPr>
          <p:cNvPr id="17" name="Gerade Verbindung mit Pfeil 16">
            <a:extLst>
              <a:ext uri="{FF2B5EF4-FFF2-40B4-BE49-F238E27FC236}">
                <a16:creationId xmlns:a16="http://schemas.microsoft.com/office/drawing/2014/main" id="{FC64AC9B-189D-A3CD-0DF3-1022FF23F655}"/>
              </a:ext>
            </a:extLst>
          </p:cNvPr>
          <p:cNvCxnSpPr>
            <a:cxnSpLocks/>
            <a:stCxn id="5" idx="0"/>
          </p:cNvCxnSpPr>
          <p:nvPr/>
        </p:nvCxnSpPr>
        <p:spPr>
          <a:xfrm flipV="1">
            <a:off x="8319981" y="4319169"/>
            <a:ext cx="3" cy="357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Gerade Verbindung mit Pfeil 18">
            <a:extLst>
              <a:ext uri="{FF2B5EF4-FFF2-40B4-BE49-F238E27FC236}">
                <a16:creationId xmlns:a16="http://schemas.microsoft.com/office/drawing/2014/main" id="{98D85736-2341-A2E9-729D-D90A91A171D5}"/>
              </a:ext>
            </a:extLst>
          </p:cNvPr>
          <p:cNvCxnSpPr>
            <a:cxnSpLocks/>
          </p:cNvCxnSpPr>
          <p:nvPr/>
        </p:nvCxnSpPr>
        <p:spPr>
          <a:xfrm>
            <a:off x="6395458" y="5213577"/>
            <a:ext cx="1211449" cy="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1B6685F9-8229-CE09-5A37-23AE7800D103}"/>
              </a:ext>
            </a:extLst>
          </p:cNvPr>
          <p:cNvCxnSpPr>
            <a:cxnSpLocks/>
          </p:cNvCxnSpPr>
          <p:nvPr/>
        </p:nvCxnSpPr>
        <p:spPr>
          <a:xfrm>
            <a:off x="9038726" y="5213577"/>
            <a:ext cx="14335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hteck 22">
            <a:extLst>
              <a:ext uri="{FF2B5EF4-FFF2-40B4-BE49-F238E27FC236}">
                <a16:creationId xmlns:a16="http://schemas.microsoft.com/office/drawing/2014/main" id="{FD0FCDC9-3E96-ED69-C9CA-AB3332D032B8}"/>
              </a:ext>
            </a:extLst>
          </p:cNvPr>
          <p:cNvSpPr/>
          <p:nvPr/>
        </p:nvSpPr>
        <p:spPr>
          <a:xfrm>
            <a:off x="6031467" y="4710920"/>
            <a:ext cx="208738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Hinzufügen v.</a:t>
            </a:r>
            <a:br>
              <a:rPr lang="de-DE" sz="1400" dirty="0">
                <a:solidFill>
                  <a:schemeClr val="tx2">
                    <a:lumMod val="75000"/>
                    <a:lumOff val="25000"/>
                  </a:schemeClr>
                </a:solidFill>
              </a:rPr>
            </a:br>
            <a:r>
              <a:rPr lang="de-DE" sz="1400" dirty="0" err="1">
                <a:solidFill>
                  <a:schemeClr val="tx2">
                    <a:lumMod val="75000"/>
                    <a:lumOff val="25000"/>
                  </a:schemeClr>
                </a:solidFill>
              </a:rPr>
              <a:t>Behaviour</a:t>
            </a:r>
            <a:endParaRPr lang="de-DE" sz="1400" dirty="0">
              <a:solidFill>
                <a:schemeClr val="tx2">
                  <a:lumMod val="75000"/>
                  <a:lumOff val="25000"/>
                </a:schemeClr>
              </a:solidFill>
            </a:endParaRPr>
          </a:p>
        </p:txBody>
      </p:sp>
      <p:cxnSp>
        <p:nvCxnSpPr>
          <p:cNvPr id="24" name="Gerade Verbindung mit Pfeil 23">
            <a:extLst>
              <a:ext uri="{FF2B5EF4-FFF2-40B4-BE49-F238E27FC236}">
                <a16:creationId xmlns:a16="http://schemas.microsoft.com/office/drawing/2014/main" id="{332EFB2C-1007-8F2F-4171-EFE36532DD29}"/>
              </a:ext>
            </a:extLst>
          </p:cNvPr>
          <p:cNvCxnSpPr>
            <a:cxnSpLocks/>
          </p:cNvCxnSpPr>
          <p:nvPr/>
        </p:nvCxnSpPr>
        <p:spPr>
          <a:xfrm>
            <a:off x="6405794" y="3893151"/>
            <a:ext cx="1211449" cy="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F9886B47-4871-CC1B-FD22-91D4FC045581}"/>
              </a:ext>
            </a:extLst>
          </p:cNvPr>
          <p:cNvSpPr/>
          <p:nvPr/>
        </p:nvSpPr>
        <p:spPr>
          <a:xfrm>
            <a:off x="5942320" y="3399605"/>
            <a:ext cx="208738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Hinzufügen v. </a:t>
            </a:r>
            <a:br>
              <a:rPr lang="de-DE" sz="1400" dirty="0">
                <a:solidFill>
                  <a:schemeClr val="tx2">
                    <a:lumMod val="75000"/>
                    <a:lumOff val="25000"/>
                  </a:schemeClr>
                </a:solidFill>
              </a:rPr>
            </a:br>
            <a:r>
              <a:rPr lang="de-DE" sz="1400" dirty="0" err="1">
                <a:solidFill>
                  <a:schemeClr val="tx2">
                    <a:lumMod val="75000"/>
                    <a:lumOff val="25000"/>
                  </a:schemeClr>
                </a:solidFill>
              </a:rPr>
              <a:t>Behaviour</a:t>
            </a:r>
            <a:endParaRPr lang="de-DE" sz="1400" dirty="0">
              <a:solidFill>
                <a:schemeClr val="tx2">
                  <a:lumMod val="75000"/>
                  <a:lumOff val="25000"/>
                </a:schemeClr>
              </a:solidFill>
            </a:endParaRPr>
          </a:p>
        </p:txBody>
      </p:sp>
      <p:sp>
        <p:nvSpPr>
          <p:cNvPr id="26" name="Rechteck: abgerundete Ecken 25">
            <a:extLst>
              <a:ext uri="{FF2B5EF4-FFF2-40B4-BE49-F238E27FC236}">
                <a16:creationId xmlns:a16="http://schemas.microsoft.com/office/drawing/2014/main" id="{FC62D990-B026-65C2-BCCF-FA76B1DB9101}"/>
              </a:ext>
            </a:extLst>
          </p:cNvPr>
          <p:cNvSpPr/>
          <p:nvPr/>
        </p:nvSpPr>
        <p:spPr>
          <a:xfrm>
            <a:off x="10710349" y="6087963"/>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Objekt sperren</a:t>
            </a:r>
          </a:p>
        </p:txBody>
      </p:sp>
      <p:cxnSp>
        <p:nvCxnSpPr>
          <p:cNvPr id="27" name="Gerade Verbindung mit Pfeil 26">
            <a:extLst>
              <a:ext uri="{FF2B5EF4-FFF2-40B4-BE49-F238E27FC236}">
                <a16:creationId xmlns:a16="http://schemas.microsoft.com/office/drawing/2014/main" id="{D10CD5F3-71FB-0D0B-4691-D30B0B9953F6}"/>
              </a:ext>
            </a:extLst>
          </p:cNvPr>
          <p:cNvCxnSpPr>
            <a:cxnSpLocks/>
            <a:endCxn id="26" idx="0"/>
          </p:cNvCxnSpPr>
          <p:nvPr/>
        </p:nvCxnSpPr>
        <p:spPr>
          <a:xfrm>
            <a:off x="11219307" y="5674244"/>
            <a:ext cx="1" cy="413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hteck 29">
            <a:extLst>
              <a:ext uri="{FF2B5EF4-FFF2-40B4-BE49-F238E27FC236}">
                <a16:creationId xmlns:a16="http://schemas.microsoft.com/office/drawing/2014/main" id="{0901B13C-FFA4-7972-5EF3-BC2573DF492F}"/>
              </a:ext>
            </a:extLst>
          </p:cNvPr>
          <p:cNvSpPr/>
          <p:nvPr/>
        </p:nvSpPr>
        <p:spPr>
          <a:xfrm>
            <a:off x="8708964" y="4694007"/>
            <a:ext cx="208738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Implementieren v. </a:t>
            </a:r>
            <a:br>
              <a:rPr lang="de-DE" sz="1400" dirty="0">
                <a:solidFill>
                  <a:schemeClr val="tx2">
                    <a:lumMod val="75000"/>
                    <a:lumOff val="25000"/>
                  </a:schemeClr>
                </a:solidFill>
              </a:rPr>
            </a:br>
            <a:r>
              <a:rPr lang="de-DE" sz="1400" dirty="0" err="1">
                <a:solidFill>
                  <a:schemeClr val="tx2">
                    <a:lumMod val="75000"/>
                    <a:lumOff val="25000"/>
                  </a:schemeClr>
                </a:solidFill>
              </a:rPr>
              <a:t>Behaviour</a:t>
            </a:r>
            <a:endParaRPr lang="de-DE" sz="1400" dirty="0">
              <a:solidFill>
                <a:schemeClr val="tx2">
                  <a:lumMod val="75000"/>
                  <a:lumOff val="25000"/>
                </a:schemeClr>
              </a:solidFill>
            </a:endParaRPr>
          </a:p>
        </p:txBody>
      </p:sp>
      <p:sp>
        <p:nvSpPr>
          <p:cNvPr id="33" name="Ellipse 32">
            <a:extLst>
              <a:ext uri="{FF2B5EF4-FFF2-40B4-BE49-F238E27FC236}">
                <a16:creationId xmlns:a16="http://schemas.microsoft.com/office/drawing/2014/main" id="{2A660D65-88FF-81F2-9D5B-3DF35BBEF7C4}"/>
              </a:ext>
            </a:extLst>
          </p:cNvPr>
          <p:cNvSpPr/>
          <p:nvPr/>
        </p:nvSpPr>
        <p:spPr>
          <a:xfrm>
            <a:off x="5503465" y="4749900"/>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1</a:t>
            </a:r>
          </a:p>
        </p:txBody>
      </p:sp>
      <p:sp>
        <p:nvSpPr>
          <p:cNvPr id="11" name="Ellipse 10">
            <a:extLst>
              <a:ext uri="{FF2B5EF4-FFF2-40B4-BE49-F238E27FC236}">
                <a16:creationId xmlns:a16="http://schemas.microsoft.com/office/drawing/2014/main" id="{83A90DDC-FE92-60E3-98EA-B716A300E4F6}"/>
              </a:ext>
            </a:extLst>
          </p:cNvPr>
          <p:cNvSpPr/>
          <p:nvPr/>
        </p:nvSpPr>
        <p:spPr>
          <a:xfrm>
            <a:off x="5483276" y="3412003"/>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a:t>
            </a:r>
          </a:p>
        </p:txBody>
      </p:sp>
      <p:sp>
        <p:nvSpPr>
          <p:cNvPr id="13" name="Ellipse 12">
            <a:extLst>
              <a:ext uri="{FF2B5EF4-FFF2-40B4-BE49-F238E27FC236}">
                <a16:creationId xmlns:a16="http://schemas.microsoft.com/office/drawing/2014/main" id="{4DDE797A-EC31-CF96-A536-A3F227B54E3D}"/>
              </a:ext>
            </a:extLst>
          </p:cNvPr>
          <p:cNvSpPr/>
          <p:nvPr/>
        </p:nvSpPr>
        <p:spPr>
          <a:xfrm>
            <a:off x="8141200" y="4749900"/>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3</a:t>
            </a:r>
          </a:p>
        </p:txBody>
      </p:sp>
      <p:sp>
        <p:nvSpPr>
          <p:cNvPr id="18" name="Ellipse 17">
            <a:extLst>
              <a:ext uri="{FF2B5EF4-FFF2-40B4-BE49-F238E27FC236}">
                <a16:creationId xmlns:a16="http://schemas.microsoft.com/office/drawing/2014/main" id="{FD6D65D3-C760-C174-FDF6-DB78D5B0FE64}"/>
              </a:ext>
            </a:extLst>
          </p:cNvPr>
          <p:cNvSpPr/>
          <p:nvPr/>
        </p:nvSpPr>
        <p:spPr>
          <a:xfrm>
            <a:off x="10993588" y="4714227"/>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4</a:t>
            </a:r>
          </a:p>
        </p:txBody>
      </p:sp>
      <p:sp>
        <p:nvSpPr>
          <p:cNvPr id="20" name="Ellipse 19">
            <a:extLst>
              <a:ext uri="{FF2B5EF4-FFF2-40B4-BE49-F238E27FC236}">
                <a16:creationId xmlns:a16="http://schemas.microsoft.com/office/drawing/2014/main" id="{2A492363-A22B-BAF7-E004-E19FB1A83227}"/>
              </a:ext>
            </a:extLst>
          </p:cNvPr>
          <p:cNvSpPr/>
          <p:nvPr/>
        </p:nvSpPr>
        <p:spPr>
          <a:xfrm>
            <a:off x="8110896" y="3365074"/>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5</a:t>
            </a:r>
          </a:p>
        </p:txBody>
      </p:sp>
      <p:sp>
        <p:nvSpPr>
          <p:cNvPr id="22" name="Ellipse 21">
            <a:extLst>
              <a:ext uri="{FF2B5EF4-FFF2-40B4-BE49-F238E27FC236}">
                <a16:creationId xmlns:a16="http://schemas.microsoft.com/office/drawing/2014/main" id="{834F5204-1226-06F4-C96B-A80616136B0F}"/>
              </a:ext>
            </a:extLst>
          </p:cNvPr>
          <p:cNvSpPr/>
          <p:nvPr/>
        </p:nvSpPr>
        <p:spPr>
          <a:xfrm>
            <a:off x="5028491" y="2110093"/>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6</a:t>
            </a:r>
          </a:p>
        </p:txBody>
      </p:sp>
      <p:sp>
        <p:nvSpPr>
          <p:cNvPr id="28" name="Ellipse 27">
            <a:extLst>
              <a:ext uri="{FF2B5EF4-FFF2-40B4-BE49-F238E27FC236}">
                <a16:creationId xmlns:a16="http://schemas.microsoft.com/office/drawing/2014/main" id="{E3C4B579-994C-FCB4-5C03-76F2074C26E8}"/>
              </a:ext>
            </a:extLst>
          </p:cNvPr>
          <p:cNvSpPr/>
          <p:nvPr/>
        </p:nvSpPr>
        <p:spPr>
          <a:xfrm>
            <a:off x="5028490" y="701623"/>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7</a:t>
            </a:r>
          </a:p>
        </p:txBody>
      </p:sp>
      <p:sp>
        <p:nvSpPr>
          <p:cNvPr id="47" name="Ellipse 46">
            <a:extLst>
              <a:ext uri="{FF2B5EF4-FFF2-40B4-BE49-F238E27FC236}">
                <a16:creationId xmlns:a16="http://schemas.microsoft.com/office/drawing/2014/main" id="{B6C44772-C789-2057-9AB4-F4123833BBDB}"/>
              </a:ext>
            </a:extLst>
          </p:cNvPr>
          <p:cNvSpPr/>
          <p:nvPr/>
        </p:nvSpPr>
        <p:spPr>
          <a:xfrm>
            <a:off x="7392314" y="713507"/>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8</a:t>
            </a:r>
          </a:p>
        </p:txBody>
      </p:sp>
    </p:spTree>
    <p:extLst>
      <p:ext uri="{BB962C8B-B14F-4D97-AF65-F5344CB8AC3E}">
        <p14:creationId xmlns:p14="http://schemas.microsoft.com/office/powerpoint/2010/main" val="3608167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E0B5B5-8CEC-EFC7-512E-21A98A8A4304}"/>
              </a:ext>
            </a:extLst>
          </p:cNvPr>
          <p:cNvPicPr>
            <a:picLocks noChangeAspect="1"/>
          </p:cNvPicPr>
          <p:nvPr/>
        </p:nvPicPr>
        <p:blipFill>
          <a:blip r:embed="rId2"/>
          <a:stretch>
            <a:fillRect/>
          </a:stretch>
        </p:blipFill>
        <p:spPr>
          <a:xfrm>
            <a:off x="181713" y="796575"/>
            <a:ext cx="11828573" cy="5264850"/>
          </a:xfrm>
          <a:prstGeom prst="rect">
            <a:avLst/>
          </a:prstGeom>
          <a:effectLst>
            <a:outerShdw blurRad="50800" dist="38100" dir="2700000" algn="tl" rotWithShape="0">
              <a:prstClr val="black">
                <a:alpha val="40000"/>
              </a:prstClr>
            </a:outerShdw>
          </a:effectLst>
        </p:spPr>
      </p:pic>
      <p:sp>
        <p:nvSpPr>
          <p:cNvPr id="2" name="Inhaltsplatzhalter 10">
            <a:extLst>
              <a:ext uri="{FF2B5EF4-FFF2-40B4-BE49-F238E27FC236}">
                <a16:creationId xmlns:a16="http://schemas.microsoft.com/office/drawing/2014/main" id="{F210524B-80CA-5AC2-A624-C5DA80A9428B}"/>
              </a:ext>
            </a:extLst>
          </p:cNvPr>
          <p:cNvSpPr>
            <a:spLocks noGrp="1"/>
          </p:cNvSpPr>
          <p:nvPr>
            <p:ph idx="1"/>
          </p:nvPr>
        </p:nvSpPr>
        <p:spPr>
          <a:xfrm>
            <a:off x="281085" y="39193"/>
            <a:ext cx="6341096" cy="757382"/>
          </a:xfrm>
        </p:spPr>
        <p:txBody>
          <a:bodyPr>
            <a:normAutofit/>
          </a:bodyPr>
          <a:lstStyle/>
          <a:p>
            <a:r>
              <a:rPr lang="de-DE" sz="2000" dirty="0"/>
              <a:t>Flüge (Root - </a:t>
            </a:r>
            <a:r>
              <a:rPr lang="de-DE" sz="2000" dirty="0" err="1"/>
              <a:t>Overview</a:t>
            </a:r>
            <a:r>
              <a:rPr lang="de-DE" sz="2000" dirty="0"/>
              <a:t>)</a:t>
            </a:r>
            <a:endParaRPr lang="de-DE" sz="1600" dirty="0"/>
          </a:p>
        </p:txBody>
      </p:sp>
    </p:spTree>
    <p:extLst>
      <p:ext uri="{BB962C8B-B14F-4D97-AF65-F5344CB8AC3E}">
        <p14:creationId xmlns:p14="http://schemas.microsoft.com/office/powerpoint/2010/main" val="1373622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AF88EE9-AA1A-28AC-A308-69F52205A396}"/>
              </a:ext>
            </a:extLst>
          </p:cNvPr>
          <p:cNvPicPr>
            <a:picLocks noChangeAspect="1"/>
          </p:cNvPicPr>
          <p:nvPr/>
        </p:nvPicPr>
        <p:blipFill>
          <a:blip r:embed="rId2"/>
          <a:stretch>
            <a:fillRect/>
          </a:stretch>
        </p:blipFill>
        <p:spPr>
          <a:xfrm>
            <a:off x="240145" y="761609"/>
            <a:ext cx="11711709" cy="5334782"/>
          </a:xfrm>
          <a:prstGeom prst="rect">
            <a:avLst/>
          </a:prstGeom>
          <a:effectLst>
            <a:outerShdw blurRad="50800" dist="38100" dir="2700000" algn="tl" rotWithShape="0">
              <a:prstClr val="black">
                <a:alpha val="40000"/>
              </a:prstClr>
            </a:outerShdw>
          </a:effectLst>
        </p:spPr>
      </p:pic>
      <p:sp>
        <p:nvSpPr>
          <p:cNvPr id="2" name="Inhaltsplatzhalter 10">
            <a:extLst>
              <a:ext uri="{FF2B5EF4-FFF2-40B4-BE49-F238E27FC236}">
                <a16:creationId xmlns:a16="http://schemas.microsoft.com/office/drawing/2014/main" id="{5B07C152-96D6-E7F2-0C65-697F3146249F}"/>
              </a:ext>
            </a:extLst>
          </p:cNvPr>
          <p:cNvSpPr>
            <a:spLocks noGrp="1"/>
          </p:cNvSpPr>
          <p:nvPr>
            <p:ph idx="1"/>
          </p:nvPr>
        </p:nvSpPr>
        <p:spPr>
          <a:xfrm>
            <a:off x="281085" y="39193"/>
            <a:ext cx="6341096" cy="757382"/>
          </a:xfrm>
        </p:spPr>
        <p:txBody>
          <a:bodyPr>
            <a:normAutofit/>
          </a:bodyPr>
          <a:lstStyle/>
          <a:p>
            <a:r>
              <a:rPr lang="de-DE" sz="2000" dirty="0"/>
              <a:t>Buchungen (Child – </a:t>
            </a:r>
            <a:r>
              <a:rPr lang="de-DE" sz="2000" dirty="0" err="1"/>
              <a:t>Object</a:t>
            </a:r>
            <a:r>
              <a:rPr lang="de-DE" sz="2000" dirty="0"/>
              <a:t> Page)</a:t>
            </a:r>
            <a:endParaRPr lang="de-DE" sz="1600" dirty="0"/>
          </a:p>
        </p:txBody>
      </p:sp>
    </p:spTree>
    <p:extLst>
      <p:ext uri="{BB962C8B-B14F-4D97-AF65-F5344CB8AC3E}">
        <p14:creationId xmlns:p14="http://schemas.microsoft.com/office/powerpoint/2010/main" val="506776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Transaktionales Verhalten</a:t>
            </a: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652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87556-78C9-1A81-8B36-6BBBCD751199}"/>
              </a:ext>
            </a:extLst>
          </p:cNvPr>
          <p:cNvSpPr>
            <a:spLocks noGrp="1"/>
          </p:cNvSpPr>
          <p:nvPr>
            <p:ph type="title"/>
          </p:nvPr>
        </p:nvSpPr>
        <p:spPr/>
        <p:txBody>
          <a:bodyPr/>
          <a:lstStyle/>
          <a:p>
            <a:r>
              <a:rPr lang="de-DE"/>
              <a:t>CRUD Operationen</a:t>
            </a:r>
            <a:endParaRPr lang="de-DE" dirty="0"/>
          </a:p>
        </p:txBody>
      </p:sp>
      <p:sp>
        <p:nvSpPr>
          <p:cNvPr id="3" name="Inhaltsplatzhalter 2">
            <a:extLst>
              <a:ext uri="{FF2B5EF4-FFF2-40B4-BE49-F238E27FC236}">
                <a16:creationId xmlns:a16="http://schemas.microsoft.com/office/drawing/2014/main" id="{817F9C62-2CC7-14DA-3F4C-311D638A3D15}"/>
              </a:ext>
            </a:extLst>
          </p:cNvPr>
          <p:cNvSpPr>
            <a:spLocks noGrp="1"/>
          </p:cNvSpPr>
          <p:nvPr>
            <p:ph idx="1"/>
          </p:nvPr>
        </p:nvSpPr>
        <p:spPr>
          <a:xfrm>
            <a:off x="838200" y="1825625"/>
            <a:ext cx="3521364" cy="4351338"/>
          </a:xfrm>
        </p:spPr>
        <p:txBody>
          <a:bodyPr>
            <a:normAutofit/>
          </a:bodyPr>
          <a:lstStyle/>
          <a:p>
            <a:r>
              <a:rPr lang="de-DE" sz="2000"/>
              <a:t>Die Standardoperationen Create, Read, Update, Delete werden im RAP Managed Scenario vom BO-Provider zur Verfügung gestellt und müssen nicht manuell implementiert werden</a:t>
            </a:r>
          </a:p>
          <a:p>
            <a:r>
              <a:rPr lang="de-DE" sz="2000"/>
              <a:t>Die entsprechenden Buttons erscheinen in der UI, sobald die entsprechenden Definitionen in den Behavior Definitions vorgenommen wurden</a:t>
            </a:r>
            <a:endParaRPr lang="de-DE" sz="2000" dirty="0"/>
          </a:p>
        </p:txBody>
      </p:sp>
      <p:pic>
        <p:nvPicPr>
          <p:cNvPr id="5" name="Grafik 4">
            <a:extLst>
              <a:ext uri="{FF2B5EF4-FFF2-40B4-BE49-F238E27FC236}">
                <a16:creationId xmlns:a16="http://schemas.microsoft.com/office/drawing/2014/main" id="{EF3CE8C2-7A30-AF91-561A-14F83F6BB287}"/>
              </a:ext>
            </a:extLst>
          </p:cNvPr>
          <p:cNvPicPr>
            <a:picLocks noChangeAspect="1"/>
          </p:cNvPicPr>
          <p:nvPr/>
        </p:nvPicPr>
        <p:blipFill>
          <a:blip r:embed="rId2"/>
          <a:stretch>
            <a:fillRect/>
          </a:stretch>
        </p:blipFill>
        <p:spPr>
          <a:xfrm>
            <a:off x="7365078" y="1581920"/>
            <a:ext cx="1543265" cy="352474"/>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5D349CB9-509F-364F-D565-E6B8D2AE7D2E}"/>
              </a:ext>
            </a:extLst>
          </p:cNvPr>
          <p:cNvPicPr>
            <a:picLocks noChangeAspect="1"/>
          </p:cNvPicPr>
          <p:nvPr/>
        </p:nvPicPr>
        <p:blipFill>
          <a:blip r:embed="rId3"/>
          <a:stretch>
            <a:fillRect/>
          </a:stretch>
        </p:blipFill>
        <p:spPr>
          <a:xfrm>
            <a:off x="5291385" y="2313036"/>
            <a:ext cx="5690652" cy="39608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253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47BDA76-66DC-06DF-E8BB-5E9ED8B98E7F}"/>
              </a:ext>
            </a:extLst>
          </p:cNvPr>
          <p:cNvSpPr>
            <a:spLocks noGrp="1"/>
          </p:cNvSpPr>
          <p:nvPr>
            <p:ph type="title"/>
          </p:nvPr>
        </p:nvSpPr>
        <p:spPr>
          <a:xfrm>
            <a:off x="1115568" y="509521"/>
            <a:ext cx="10232136" cy="1014984"/>
          </a:xfrm>
        </p:spPr>
        <p:txBody>
          <a:bodyPr>
            <a:normAutofit/>
          </a:bodyPr>
          <a:lstStyle/>
          <a:p>
            <a:r>
              <a:rPr lang="de-DE" sz="4000"/>
              <a:t>Actions</a:t>
            </a:r>
          </a:p>
        </p:txBody>
      </p:sp>
      <p:sp>
        <p:nvSpPr>
          <p:cNvPr id="20" name="Rectangle 19">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AD51B58A-58C1-CE11-CEDC-061C87271106}"/>
              </a:ext>
            </a:extLst>
          </p:cNvPr>
          <p:cNvSpPr>
            <a:spLocks/>
          </p:cNvSpPr>
          <p:nvPr/>
        </p:nvSpPr>
        <p:spPr>
          <a:xfrm>
            <a:off x="1115568" y="1691511"/>
            <a:ext cx="3423411" cy="4297938"/>
          </a:xfrm>
          <a:prstGeom prst="rect">
            <a:avLst/>
          </a:prstGeom>
        </p:spPr>
        <p:txBody>
          <a:bodyPr>
            <a:normAutofit/>
          </a:bodyPr>
          <a:lstStyle/>
          <a:p>
            <a:pPr defTabSz="896112">
              <a:spcAft>
                <a:spcPts val="600"/>
              </a:spcAft>
            </a:pPr>
            <a:r>
              <a:rPr lang="de-DE" sz="1960" kern="1200">
                <a:solidFill>
                  <a:schemeClr val="tx1"/>
                </a:solidFill>
                <a:latin typeface="+mn-lt"/>
                <a:ea typeface="+mn-ea"/>
                <a:cs typeface="+mn-cs"/>
              </a:rPr>
              <a:t>Die Action in Behavior Definition angeben</a:t>
            </a:r>
          </a:p>
          <a:p>
            <a:pPr defTabSz="896112">
              <a:spcAft>
                <a:spcPts val="600"/>
              </a:spcAft>
            </a:pPr>
            <a:r>
              <a:rPr lang="de-DE" sz="1960" kern="1200">
                <a:solidFill>
                  <a:schemeClr val="tx1"/>
                </a:solidFill>
                <a:latin typeface="+mn-lt"/>
                <a:ea typeface="+mn-ea"/>
                <a:cs typeface="+mn-cs"/>
              </a:rPr>
              <a:t>Die Action in Projektion der Behavior Definition angeben</a:t>
            </a:r>
          </a:p>
          <a:p>
            <a:pPr defTabSz="896112">
              <a:spcAft>
                <a:spcPts val="600"/>
              </a:spcAft>
            </a:pPr>
            <a:r>
              <a:rPr lang="de-DE" sz="1960" kern="1200">
                <a:solidFill>
                  <a:schemeClr val="tx1"/>
                </a:solidFill>
                <a:latin typeface="+mn-lt"/>
                <a:ea typeface="+mn-ea"/>
                <a:cs typeface="+mn-cs"/>
              </a:rPr>
              <a:t>Die Action als UI Annotation an entsprechender Stelle angeben</a:t>
            </a:r>
            <a:endParaRPr lang="de-DE" sz="2000"/>
          </a:p>
        </p:txBody>
      </p:sp>
      <p:pic>
        <p:nvPicPr>
          <p:cNvPr id="5" name="Grafik 4">
            <a:extLst>
              <a:ext uri="{FF2B5EF4-FFF2-40B4-BE49-F238E27FC236}">
                <a16:creationId xmlns:a16="http://schemas.microsoft.com/office/drawing/2014/main" id="{345DB13B-6D65-39C4-B226-8880E3822A59}"/>
              </a:ext>
            </a:extLst>
          </p:cNvPr>
          <p:cNvPicPr>
            <a:picLocks noChangeAspect="1"/>
          </p:cNvPicPr>
          <p:nvPr/>
        </p:nvPicPr>
        <p:blipFill>
          <a:blip r:embed="rId3"/>
          <a:stretch>
            <a:fillRect/>
          </a:stretch>
        </p:blipFill>
        <p:spPr>
          <a:xfrm>
            <a:off x="5758507" y="1712038"/>
            <a:ext cx="5589197" cy="197598"/>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6CFE309F-28EB-91BE-ED47-934E32C64E96}"/>
              </a:ext>
            </a:extLst>
          </p:cNvPr>
          <p:cNvPicPr>
            <a:picLocks noChangeAspect="1"/>
          </p:cNvPicPr>
          <p:nvPr/>
        </p:nvPicPr>
        <p:blipFill>
          <a:blip r:embed="rId4"/>
          <a:stretch>
            <a:fillRect/>
          </a:stretch>
        </p:blipFill>
        <p:spPr>
          <a:xfrm>
            <a:off x="5758507" y="2244427"/>
            <a:ext cx="2295898" cy="178779"/>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57938079-59DE-8389-BB8E-694FF90208F8}"/>
              </a:ext>
            </a:extLst>
          </p:cNvPr>
          <p:cNvPicPr>
            <a:picLocks noChangeAspect="1"/>
          </p:cNvPicPr>
          <p:nvPr/>
        </p:nvPicPr>
        <p:blipFill>
          <a:blip r:embed="rId5"/>
          <a:stretch>
            <a:fillRect/>
          </a:stretch>
        </p:blipFill>
        <p:spPr>
          <a:xfrm>
            <a:off x="5758507" y="2757997"/>
            <a:ext cx="4610616" cy="715116"/>
          </a:xfrm>
          <a:prstGeom prst="rect">
            <a:avLst/>
          </a:prstGeom>
          <a:effectLst>
            <a:outerShdw blurRad="50800" dist="38100" dir="2700000" algn="tl" rotWithShape="0">
              <a:prstClr val="black">
                <a:alpha val="40000"/>
              </a:prstClr>
            </a:outerShdw>
          </a:effectLst>
        </p:spPr>
      </p:pic>
      <p:pic>
        <p:nvPicPr>
          <p:cNvPr id="11" name="Grafik 10">
            <a:extLst>
              <a:ext uri="{FF2B5EF4-FFF2-40B4-BE49-F238E27FC236}">
                <a16:creationId xmlns:a16="http://schemas.microsoft.com/office/drawing/2014/main" id="{4F665CDD-13EB-E173-9B8B-AAA908688678}"/>
              </a:ext>
            </a:extLst>
          </p:cNvPr>
          <p:cNvPicPr>
            <a:picLocks noChangeAspect="1"/>
          </p:cNvPicPr>
          <p:nvPr/>
        </p:nvPicPr>
        <p:blipFill>
          <a:blip r:embed="rId6"/>
          <a:stretch>
            <a:fillRect/>
          </a:stretch>
        </p:blipFill>
        <p:spPr>
          <a:xfrm>
            <a:off x="5758507" y="3807905"/>
            <a:ext cx="2926330" cy="6774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5087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45F341-2EB1-9F72-027E-B07373816B27}"/>
              </a:ext>
            </a:extLst>
          </p:cNvPr>
          <p:cNvSpPr>
            <a:spLocks noGrp="1"/>
          </p:cNvSpPr>
          <p:nvPr>
            <p:ph type="title"/>
          </p:nvPr>
        </p:nvSpPr>
        <p:spPr/>
        <p:txBody>
          <a:bodyPr/>
          <a:lstStyle/>
          <a:p>
            <a:r>
              <a:rPr lang="de-DE" dirty="0"/>
              <a:t>Action mittels EML implementieren</a:t>
            </a:r>
          </a:p>
        </p:txBody>
      </p:sp>
      <p:pic>
        <p:nvPicPr>
          <p:cNvPr id="5" name="Grafik 4">
            <a:extLst>
              <a:ext uri="{FF2B5EF4-FFF2-40B4-BE49-F238E27FC236}">
                <a16:creationId xmlns:a16="http://schemas.microsoft.com/office/drawing/2014/main" id="{1F9911DF-9A2E-1CFF-04AA-86D383A7EE76}"/>
              </a:ext>
            </a:extLst>
          </p:cNvPr>
          <p:cNvPicPr>
            <a:picLocks noChangeAspect="1"/>
          </p:cNvPicPr>
          <p:nvPr/>
        </p:nvPicPr>
        <p:blipFill>
          <a:blip r:embed="rId3"/>
          <a:stretch>
            <a:fillRect/>
          </a:stretch>
        </p:blipFill>
        <p:spPr>
          <a:xfrm>
            <a:off x="205471" y="1562927"/>
            <a:ext cx="5539547" cy="372854"/>
          </a:xfrm>
          <a:prstGeom prst="rect">
            <a:avLst/>
          </a:prstGeom>
        </p:spPr>
      </p:pic>
      <p:pic>
        <p:nvPicPr>
          <p:cNvPr id="7" name="Grafik 6">
            <a:extLst>
              <a:ext uri="{FF2B5EF4-FFF2-40B4-BE49-F238E27FC236}">
                <a16:creationId xmlns:a16="http://schemas.microsoft.com/office/drawing/2014/main" id="{AE425FFE-989C-8115-9CB1-24762205CC5B}"/>
              </a:ext>
            </a:extLst>
          </p:cNvPr>
          <p:cNvPicPr>
            <a:picLocks noChangeAspect="1"/>
          </p:cNvPicPr>
          <p:nvPr/>
        </p:nvPicPr>
        <p:blipFill>
          <a:blip r:embed="rId4"/>
          <a:stretch>
            <a:fillRect/>
          </a:stretch>
        </p:blipFill>
        <p:spPr>
          <a:xfrm>
            <a:off x="205471" y="2176608"/>
            <a:ext cx="4830869" cy="4519757"/>
          </a:xfrm>
          <a:prstGeom prst="rect">
            <a:avLst/>
          </a:prstGeom>
        </p:spPr>
      </p:pic>
      <p:pic>
        <p:nvPicPr>
          <p:cNvPr id="9" name="Grafik 8">
            <a:extLst>
              <a:ext uri="{FF2B5EF4-FFF2-40B4-BE49-F238E27FC236}">
                <a16:creationId xmlns:a16="http://schemas.microsoft.com/office/drawing/2014/main" id="{132C8DA5-3A79-170C-300A-D80A5838E51A}"/>
              </a:ext>
            </a:extLst>
          </p:cNvPr>
          <p:cNvPicPr>
            <a:picLocks noChangeAspect="1"/>
          </p:cNvPicPr>
          <p:nvPr/>
        </p:nvPicPr>
        <p:blipFill>
          <a:blip r:embed="rId5"/>
          <a:stretch>
            <a:fillRect/>
          </a:stretch>
        </p:blipFill>
        <p:spPr>
          <a:xfrm>
            <a:off x="5235686" y="3133583"/>
            <a:ext cx="6750843" cy="2573870"/>
          </a:xfrm>
          <a:prstGeom prst="rect">
            <a:avLst/>
          </a:prstGeom>
        </p:spPr>
      </p:pic>
    </p:spTree>
    <p:extLst>
      <p:ext uri="{BB962C8B-B14F-4D97-AF65-F5344CB8AC3E}">
        <p14:creationId xmlns:p14="http://schemas.microsoft.com/office/powerpoint/2010/main" val="159946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DD78C8-4F8D-E2F4-ED6B-A64A5BFAE094}"/>
              </a:ext>
            </a:extLst>
          </p:cNvPr>
          <p:cNvSpPr>
            <a:spLocks noGrp="1"/>
          </p:cNvSpPr>
          <p:nvPr>
            <p:ph type="title"/>
          </p:nvPr>
        </p:nvSpPr>
        <p:spPr>
          <a:xfrm>
            <a:off x="838200" y="365125"/>
            <a:ext cx="10515600" cy="1325563"/>
          </a:xfrm>
        </p:spPr>
        <p:txBody>
          <a:bodyPr>
            <a:normAutofit/>
          </a:bodyPr>
          <a:lstStyle/>
          <a:p>
            <a:r>
              <a:rPr lang="de-DE" sz="5400"/>
              <a:t>Validations</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7A1748C-ADFB-B80D-CCDD-4BF599600002}"/>
              </a:ext>
            </a:extLst>
          </p:cNvPr>
          <p:cNvSpPr>
            <a:spLocks/>
          </p:cNvSpPr>
          <p:nvPr/>
        </p:nvSpPr>
        <p:spPr>
          <a:xfrm>
            <a:off x="2288266" y="3031377"/>
            <a:ext cx="2245380" cy="3011586"/>
          </a:xfrm>
          <a:prstGeom prst="rect">
            <a:avLst/>
          </a:prstGeom>
        </p:spPr>
        <p:txBody>
          <a:bodyPr>
            <a:normAutofit/>
          </a:bodyPr>
          <a:lstStyle/>
          <a:p>
            <a:pPr defTabSz="630936">
              <a:spcAft>
                <a:spcPts val="600"/>
              </a:spcAft>
            </a:pPr>
            <a:r>
              <a:rPr lang="de-DE" sz="1380" kern="1200">
                <a:solidFill>
                  <a:schemeClr val="tx1"/>
                </a:solidFill>
                <a:latin typeface="+mn-lt"/>
                <a:ea typeface="+mn-ea"/>
                <a:cs typeface="+mn-cs"/>
              </a:rPr>
              <a:t>Validation in </a:t>
            </a:r>
            <a:r>
              <a:rPr lang="de-DE" sz="1380" kern="1200" err="1">
                <a:solidFill>
                  <a:schemeClr val="tx1"/>
                </a:solidFill>
                <a:latin typeface="+mn-lt"/>
                <a:ea typeface="+mn-ea"/>
                <a:cs typeface="+mn-cs"/>
              </a:rPr>
              <a:t>Behavior</a:t>
            </a:r>
            <a:r>
              <a:rPr lang="de-DE" sz="1380" kern="1200">
                <a:solidFill>
                  <a:schemeClr val="tx1"/>
                </a:solidFill>
                <a:latin typeface="+mn-lt"/>
                <a:ea typeface="+mn-ea"/>
                <a:cs typeface="+mn-cs"/>
              </a:rPr>
              <a:t> Definition inklusive Trigger angeben</a:t>
            </a:r>
          </a:p>
          <a:p>
            <a:pPr defTabSz="630936">
              <a:spcAft>
                <a:spcPts val="600"/>
              </a:spcAft>
            </a:pPr>
            <a:r>
              <a:rPr lang="de-DE" sz="1380" kern="1200">
                <a:solidFill>
                  <a:schemeClr val="tx1"/>
                </a:solidFill>
                <a:latin typeface="+mn-lt"/>
                <a:ea typeface="+mn-ea"/>
                <a:cs typeface="+mn-cs"/>
              </a:rPr>
              <a:t>Validation in Verhaltensimplementierungsklasse implementieren</a:t>
            </a:r>
          </a:p>
          <a:p>
            <a:pPr defTabSz="630936">
              <a:spcAft>
                <a:spcPts val="600"/>
              </a:spcAft>
            </a:pPr>
            <a:r>
              <a:rPr lang="de-DE" sz="1380" kern="1200">
                <a:solidFill>
                  <a:schemeClr val="tx1"/>
                </a:solidFill>
                <a:latin typeface="+mn-lt"/>
                <a:ea typeface="+mn-ea"/>
                <a:cs typeface="+mn-cs"/>
              </a:rPr>
              <a:t>Fehlernachricht definieren</a:t>
            </a:r>
            <a:endParaRPr lang="de-DE" sz="2000"/>
          </a:p>
        </p:txBody>
      </p:sp>
      <p:pic>
        <p:nvPicPr>
          <p:cNvPr id="5" name="Grafik 4">
            <a:extLst>
              <a:ext uri="{FF2B5EF4-FFF2-40B4-BE49-F238E27FC236}">
                <a16:creationId xmlns:a16="http://schemas.microsoft.com/office/drawing/2014/main" id="{C9BF7F9D-6FE2-6434-700B-3D4657EF3345}"/>
              </a:ext>
            </a:extLst>
          </p:cNvPr>
          <p:cNvPicPr>
            <a:picLocks noChangeAspect="1"/>
          </p:cNvPicPr>
          <p:nvPr/>
        </p:nvPicPr>
        <p:blipFill>
          <a:blip r:embed="rId3"/>
          <a:stretch>
            <a:fillRect/>
          </a:stretch>
        </p:blipFill>
        <p:spPr>
          <a:xfrm>
            <a:off x="4840134" y="2452101"/>
            <a:ext cx="3270241" cy="270323"/>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340C573B-19CE-0DEE-9EF0-16BF6496EE01}"/>
              </a:ext>
            </a:extLst>
          </p:cNvPr>
          <p:cNvPicPr>
            <a:picLocks noChangeAspect="1"/>
          </p:cNvPicPr>
          <p:nvPr/>
        </p:nvPicPr>
        <p:blipFill>
          <a:blip r:embed="rId4"/>
          <a:stretch>
            <a:fillRect/>
          </a:stretch>
        </p:blipFill>
        <p:spPr>
          <a:xfrm>
            <a:off x="4840134" y="2811276"/>
            <a:ext cx="5063599" cy="2274664"/>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DAD71634-C502-4AB2-F12F-C2FD1EA58CB9}"/>
              </a:ext>
            </a:extLst>
          </p:cNvPr>
          <p:cNvPicPr>
            <a:picLocks noChangeAspect="1"/>
          </p:cNvPicPr>
          <p:nvPr/>
        </p:nvPicPr>
        <p:blipFill>
          <a:blip r:embed="rId5"/>
          <a:stretch>
            <a:fillRect/>
          </a:stretch>
        </p:blipFill>
        <p:spPr>
          <a:xfrm>
            <a:off x="4840134" y="5174792"/>
            <a:ext cx="2874648" cy="1002171"/>
          </a:xfrm>
          <a:prstGeom prst="rect">
            <a:avLst/>
          </a:prstGeom>
          <a:effectLst>
            <a:outerShdw blurRad="50800" dist="38100" dir="2700000" algn="tl" rotWithShape="0">
              <a:prstClr val="black">
                <a:alpha val="40000"/>
              </a:prstClr>
            </a:outerShdw>
          </a:effectLst>
        </p:spPr>
      </p:pic>
      <p:pic>
        <p:nvPicPr>
          <p:cNvPr id="11" name="Grafik 10">
            <a:extLst>
              <a:ext uri="{FF2B5EF4-FFF2-40B4-BE49-F238E27FC236}">
                <a16:creationId xmlns:a16="http://schemas.microsoft.com/office/drawing/2014/main" id="{78BA8268-11CE-0630-40F5-39245F1F5ECA}"/>
              </a:ext>
            </a:extLst>
          </p:cNvPr>
          <p:cNvPicPr>
            <a:picLocks noChangeAspect="1"/>
          </p:cNvPicPr>
          <p:nvPr/>
        </p:nvPicPr>
        <p:blipFill>
          <a:blip r:embed="rId6"/>
          <a:stretch>
            <a:fillRect/>
          </a:stretch>
        </p:blipFill>
        <p:spPr>
          <a:xfrm>
            <a:off x="4840134" y="2228087"/>
            <a:ext cx="2999919" cy="151645"/>
          </a:xfrm>
          <a:prstGeom prst="rect">
            <a:avLst/>
          </a:prstGeom>
        </p:spPr>
      </p:pic>
    </p:spTree>
    <p:extLst>
      <p:ext uri="{BB962C8B-B14F-4D97-AF65-F5344CB8AC3E}">
        <p14:creationId xmlns:p14="http://schemas.microsoft.com/office/powerpoint/2010/main" val="166024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4DE0E3-9399-68B5-3FB0-943BE35200B6}"/>
              </a:ext>
            </a:extLst>
          </p:cNvPr>
          <p:cNvSpPr>
            <a:spLocks noGrp="1"/>
          </p:cNvSpPr>
          <p:nvPr>
            <p:ph type="title"/>
          </p:nvPr>
        </p:nvSpPr>
        <p:spPr>
          <a:xfrm>
            <a:off x="838200" y="365125"/>
            <a:ext cx="10515600" cy="1325563"/>
          </a:xfrm>
        </p:spPr>
        <p:txBody>
          <a:bodyPr>
            <a:normAutofit/>
          </a:bodyPr>
          <a:lstStyle/>
          <a:p>
            <a:r>
              <a:rPr lang="de-DE" sz="5400"/>
              <a:t>Determinations</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556BBD89-52A3-1D4A-F430-B1FC86C62F0D}"/>
              </a:ext>
            </a:extLst>
          </p:cNvPr>
          <p:cNvSpPr>
            <a:spLocks/>
          </p:cNvSpPr>
          <p:nvPr/>
        </p:nvSpPr>
        <p:spPr>
          <a:xfrm>
            <a:off x="1542690" y="2228087"/>
            <a:ext cx="3958437" cy="3948876"/>
          </a:xfrm>
          <a:prstGeom prst="rect">
            <a:avLst/>
          </a:prstGeom>
        </p:spPr>
        <p:txBody>
          <a:bodyPr>
            <a:normAutofit/>
          </a:bodyPr>
          <a:lstStyle/>
          <a:p>
            <a:pPr defTabSz="822960">
              <a:spcAft>
                <a:spcPts val="600"/>
              </a:spcAft>
            </a:pPr>
            <a:r>
              <a:rPr lang="de-DE" sz="1800" kern="1200">
                <a:solidFill>
                  <a:schemeClr val="tx1"/>
                </a:solidFill>
                <a:latin typeface="+mn-lt"/>
                <a:ea typeface="+mn-ea"/>
                <a:cs typeface="+mn-cs"/>
              </a:rPr>
              <a:t>Determination ähnlich zur Validation in </a:t>
            </a:r>
            <a:r>
              <a:rPr lang="de-DE" sz="1800" kern="1200" err="1">
                <a:solidFill>
                  <a:schemeClr val="tx1"/>
                </a:solidFill>
                <a:latin typeface="+mn-lt"/>
                <a:ea typeface="+mn-ea"/>
                <a:cs typeface="+mn-cs"/>
              </a:rPr>
              <a:t>Behavior</a:t>
            </a:r>
            <a:r>
              <a:rPr lang="de-DE" sz="1800" kern="1200">
                <a:solidFill>
                  <a:schemeClr val="tx1"/>
                </a:solidFill>
                <a:latin typeface="+mn-lt"/>
                <a:ea typeface="+mn-ea"/>
                <a:cs typeface="+mn-cs"/>
              </a:rPr>
              <a:t> Definition angeben</a:t>
            </a:r>
          </a:p>
          <a:p>
            <a:pPr defTabSz="822960">
              <a:spcAft>
                <a:spcPts val="600"/>
              </a:spcAft>
            </a:pPr>
            <a:r>
              <a:rPr lang="de-DE" sz="1800" b="1" kern="1200">
                <a:solidFill>
                  <a:schemeClr val="tx1"/>
                </a:solidFill>
                <a:latin typeface="+mn-lt"/>
                <a:ea typeface="+mn-ea"/>
                <a:cs typeface="+mn-cs"/>
              </a:rPr>
              <a:t>Zusatzaufgabe: </a:t>
            </a:r>
            <a:r>
              <a:rPr lang="de-DE" sz="1800" kern="1200">
                <a:solidFill>
                  <a:schemeClr val="tx1"/>
                </a:solidFill>
                <a:latin typeface="+mn-lt"/>
                <a:ea typeface="+mn-ea"/>
                <a:cs typeface="+mn-cs"/>
              </a:rPr>
              <a:t>Determination in Verhaltensimplementierungsklasse implementieren</a:t>
            </a:r>
          </a:p>
          <a:p>
            <a:pPr defTabSz="822960">
              <a:spcAft>
                <a:spcPts val="600"/>
              </a:spcAft>
            </a:pPr>
            <a:r>
              <a:rPr lang="de-DE" sz="1800" kern="1200">
                <a:solidFill>
                  <a:schemeClr val="tx1"/>
                </a:solidFill>
                <a:latin typeface="+mn-lt"/>
                <a:ea typeface="+mn-ea"/>
                <a:cs typeface="+mn-cs"/>
              </a:rPr>
              <a:t>Nach dem Anlegen einer neuen Buchung, soll die Sitzplatzbelegung aktualisiert werden</a:t>
            </a:r>
            <a:endParaRPr lang="de-DE" sz="2000"/>
          </a:p>
        </p:txBody>
      </p:sp>
      <p:pic>
        <p:nvPicPr>
          <p:cNvPr id="5" name="Grafik 4">
            <a:extLst>
              <a:ext uri="{FF2B5EF4-FFF2-40B4-BE49-F238E27FC236}">
                <a16:creationId xmlns:a16="http://schemas.microsoft.com/office/drawing/2014/main" id="{23B1E5B8-9620-BFEE-5423-4C0FE6DCA878}"/>
              </a:ext>
            </a:extLst>
          </p:cNvPr>
          <p:cNvPicPr>
            <a:picLocks noChangeAspect="1"/>
          </p:cNvPicPr>
          <p:nvPr/>
        </p:nvPicPr>
        <p:blipFill>
          <a:blip r:embed="rId3"/>
          <a:stretch>
            <a:fillRect/>
          </a:stretch>
        </p:blipFill>
        <p:spPr>
          <a:xfrm>
            <a:off x="6689796" y="2947232"/>
            <a:ext cx="3959513" cy="164259"/>
          </a:xfrm>
          <a:prstGeom prst="rect">
            <a:avLst/>
          </a:prstGeom>
        </p:spPr>
      </p:pic>
    </p:spTree>
    <p:extLst>
      <p:ext uri="{BB962C8B-B14F-4D97-AF65-F5344CB8AC3E}">
        <p14:creationId xmlns:p14="http://schemas.microsoft.com/office/powerpoint/2010/main" val="3518976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5486819D-2E69-71FD-BD54-72D66B72331F}"/>
              </a:ext>
            </a:extLst>
          </p:cNvPr>
          <p:cNvSpPr>
            <a:spLocks noGrp="1"/>
          </p:cNvSpPr>
          <p:nvPr>
            <p:ph type="title"/>
          </p:nvPr>
        </p:nvSpPr>
        <p:spPr>
          <a:xfrm>
            <a:off x="1115568" y="509521"/>
            <a:ext cx="10232136" cy="1014984"/>
          </a:xfrm>
        </p:spPr>
        <p:txBody>
          <a:bodyPr>
            <a:normAutofit/>
          </a:bodyPr>
          <a:lstStyle/>
          <a:p>
            <a:r>
              <a:rPr lang="de-DE" sz="4000"/>
              <a:t>Dynamic Feature Control</a:t>
            </a:r>
          </a:p>
        </p:txBody>
      </p:sp>
      <p:sp>
        <p:nvSpPr>
          <p:cNvPr id="23" name="Rectangle 1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6189C7BA-0786-EC5D-DC00-9B3A5988F10D}"/>
              </a:ext>
            </a:extLst>
          </p:cNvPr>
          <p:cNvSpPr>
            <a:spLocks/>
          </p:cNvSpPr>
          <p:nvPr/>
        </p:nvSpPr>
        <p:spPr>
          <a:xfrm>
            <a:off x="1666276" y="1784679"/>
            <a:ext cx="2744830" cy="3778278"/>
          </a:xfrm>
          <a:prstGeom prst="rect">
            <a:avLst/>
          </a:prstGeom>
        </p:spPr>
        <p:txBody>
          <a:bodyPr>
            <a:normAutofit/>
          </a:bodyPr>
          <a:lstStyle/>
          <a:p>
            <a:pPr defTabSz="786384">
              <a:spcAft>
                <a:spcPts val="600"/>
              </a:spcAft>
            </a:pPr>
            <a:r>
              <a:rPr lang="de-DE" sz="1720" kern="1200">
                <a:solidFill>
                  <a:schemeClr val="tx1"/>
                </a:solidFill>
                <a:latin typeface="+mn-lt"/>
                <a:ea typeface="+mn-ea"/>
                <a:cs typeface="+mn-cs"/>
              </a:rPr>
              <a:t>Action kann durch Angabe der Klammer unter bestimmten Umständen ausgeblendet werden</a:t>
            </a:r>
          </a:p>
          <a:p>
            <a:pPr>
              <a:spcAft>
                <a:spcPts val="600"/>
              </a:spcAft>
            </a:pPr>
            <a:endParaRPr lang="de-DE" sz="2000"/>
          </a:p>
        </p:txBody>
      </p:sp>
      <p:pic>
        <p:nvPicPr>
          <p:cNvPr id="5" name="Grafik 4">
            <a:extLst>
              <a:ext uri="{FF2B5EF4-FFF2-40B4-BE49-F238E27FC236}">
                <a16:creationId xmlns:a16="http://schemas.microsoft.com/office/drawing/2014/main" id="{8A97D7A1-65A0-566A-94DD-126D1CC6F518}"/>
              </a:ext>
            </a:extLst>
          </p:cNvPr>
          <p:cNvPicPr>
            <a:picLocks noChangeAspect="1"/>
          </p:cNvPicPr>
          <p:nvPr/>
        </p:nvPicPr>
        <p:blipFill>
          <a:blip r:embed="rId3"/>
          <a:stretch>
            <a:fillRect/>
          </a:stretch>
        </p:blipFill>
        <p:spPr>
          <a:xfrm>
            <a:off x="5583055" y="1739742"/>
            <a:ext cx="4938226" cy="190250"/>
          </a:xfrm>
          <a:prstGeom prst="rect">
            <a:avLst/>
          </a:prstGeom>
        </p:spPr>
      </p:pic>
      <p:pic>
        <p:nvPicPr>
          <p:cNvPr id="7" name="Grafik 6">
            <a:extLst>
              <a:ext uri="{FF2B5EF4-FFF2-40B4-BE49-F238E27FC236}">
                <a16:creationId xmlns:a16="http://schemas.microsoft.com/office/drawing/2014/main" id="{DDACDB52-5DAF-F310-D74B-6223C6AEA14C}"/>
              </a:ext>
            </a:extLst>
          </p:cNvPr>
          <p:cNvPicPr>
            <a:picLocks noChangeAspect="1"/>
          </p:cNvPicPr>
          <p:nvPr/>
        </p:nvPicPr>
        <p:blipFill>
          <a:blip r:embed="rId4"/>
          <a:stretch>
            <a:fillRect/>
          </a:stretch>
        </p:blipFill>
        <p:spPr>
          <a:xfrm>
            <a:off x="5583055" y="2147410"/>
            <a:ext cx="2357444" cy="959521"/>
          </a:xfrm>
          <a:prstGeom prst="rect">
            <a:avLst/>
          </a:prstGeom>
        </p:spPr>
      </p:pic>
      <p:pic>
        <p:nvPicPr>
          <p:cNvPr id="9" name="Grafik 8">
            <a:extLst>
              <a:ext uri="{FF2B5EF4-FFF2-40B4-BE49-F238E27FC236}">
                <a16:creationId xmlns:a16="http://schemas.microsoft.com/office/drawing/2014/main" id="{1DA8B8BD-01D7-5BFE-3648-0E90CB3BDB17}"/>
              </a:ext>
            </a:extLst>
          </p:cNvPr>
          <p:cNvPicPr>
            <a:picLocks noChangeAspect="1"/>
          </p:cNvPicPr>
          <p:nvPr/>
        </p:nvPicPr>
        <p:blipFill>
          <a:blip r:embed="rId5"/>
          <a:stretch>
            <a:fillRect/>
          </a:stretch>
        </p:blipFill>
        <p:spPr>
          <a:xfrm>
            <a:off x="1115568" y="3385252"/>
            <a:ext cx="10232136" cy="2555966"/>
          </a:xfrm>
          <a:prstGeom prst="rect">
            <a:avLst/>
          </a:prstGeom>
        </p:spPr>
      </p:pic>
    </p:spTree>
    <p:extLst>
      <p:ext uri="{BB962C8B-B14F-4D97-AF65-F5344CB8AC3E}">
        <p14:creationId xmlns:p14="http://schemas.microsoft.com/office/powerpoint/2010/main" val="1969673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6D99CC-61FE-641D-8AD4-42E550ED22DD}"/>
              </a:ext>
            </a:extLst>
          </p:cNvPr>
          <p:cNvSpPr>
            <a:spLocks noGrp="1"/>
          </p:cNvSpPr>
          <p:nvPr>
            <p:ph type="title"/>
          </p:nvPr>
        </p:nvSpPr>
        <p:spPr/>
        <p:txBody>
          <a:bodyPr/>
          <a:lstStyle/>
          <a:p>
            <a:r>
              <a:rPr lang="de-DE" dirty="0"/>
              <a:t>Dynamic Feature Control</a:t>
            </a:r>
          </a:p>
        </p:txBody>
      </p:sp>
      <p:sp>
        <p:nvSpPr>
          <p:cNvPr id="3" name="Inhaltsplatzhalter 2">
            <a:extLst>
              <a:ext uri="{FF2B5EF4-FFF2-40B4-BE49-F238E27FC236}">
                <a16:creationId xmlns:a16="http://schemas.microsoft.com/office/drawing/2014/main" id="{2FE94664-5306-D7F2-03DA-57547DA49221}"/>
              </a:ext>
            </a:extLst>
          </p:cNvPr>
          <p:cNvSpPr>
            <a:spLocks noGrp="1"/>
          </p:cNvSpPr>
          <p:nvPr>
            <p:ph idx="1"/>
          </p:nvPr>
        </p:nvSpPr>
        <p:spPr>
          <a:xfrm>
            <a:off x="838200" y="1825625"/>
            <a:ext cx="10515600" cy="391102"/>
          </a:xfrm>
        </p:spPr>
        <p:txBody>
          <a:bodyPr>
            <a:normAutofit/>
          </a:bodyPr>
          <a:lstStyle/>
          <a:p>
            <a:r>
              <a:rPr lang="de-DE" sz="2000" dirty="0"/>
              <a:t>Hat der Kunde die höchste Stufe, ist der Upgrade Button ausgegraut</a:t>
            </a:r>
          </a:p>
        </p:txBody>
      </p:sp>
      <p:pic>
        <p:nvPicPr>
          <p:cNvPr id="5" name="Grafik 4">
            <a:extLst>
              <a:ext uri="{FF2B5EF4-FFF2-40B4-BE49-F238E27FC236}">
                <a16:creationId xmlns:a16="http://schemas.microsoft.com/office/drawing/2014/main" id="{2C1E2500-39F2-55A6-2547-69AB0A8EB0BC}"/>
              </a:ext>
            </a:extLst>
          </p:cNvPr>
          <p:cNvPicPr>
            <a:picLocks noChangeAspect="1"/>
          </p:cNvPicPr>
          <p:nvPr/>
        </p:nvPicPr>
        <p:blipFill>
          <a:blip r:embed="rId2"/>
          <a:stretch>
            <a:fillRect/>
          </a:stretch>
        </p:blipFill>
        <p:spPr>
          <a:xfrm>
            <a:off x="614362" y="2464489"/>
            <a:ext cx="10963275" cy="1929022"/>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F401063B-9583-E00D-E836-89E1413B2EE5}"/>
              </a:ext>
            </a:extLst>
          </p:cNvPr>
          <p:cNvPicPr>
            <a:picLocks noChangeAspect="1"/>
          </p:cNvPicPr>
          <p:nvPr/>
        </p:nvPicPr>
        <p:blipFill>
          <a:blip r:embed="rId3"/>
          <a:stretch>
            <a:fillRect/>
          </a:stretch>
        </p:blipFill>
        <p:spPr>
          <a:xfrm>
            <a:off x="614361" y="4564702"/>
            <a:ext cx="10963275" cy="19430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236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Tag 3 - Workflow</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109" name="object 3">
            <a:extLst>
              <a:ext uri="{FF2B5EF4-FFF2-40B4-BE49-F238E27FC236}">
                <a16:creationId xmlns:a16="http://schemas.microsoft.com/office/drawing/2014/main" id="{1C7DC5BE-35E1-C0E7-DC2E-150AEB15C446}"/>
              </a:ext>
            </a:extLst>
          </p:cNvPr>
          <p:cNvGrpSpPr/>
          <p:nvPr/>
        </p:nvGrpSpPr>
        <p:grpSpPr>
          <a:xfrm>
            <a:off x="4853178" y="1905000"/>
            <a:ext cx="1175385" cy="2661920"/>
            <a:chOff x="4853178" y="1905000"/>
            <a:chExt cx="1175385" cy="2661920"/>
          </a:xfrm>
        </p:grpSpPr>
        <p:sp>
          <p:nvSpPr>
            <p:cNvPr id="1110" name="object 4">
              <a:extLst>
                <a:ext uri="{FF2B5EF4-FFF2-40B4-BE49-F238E27FC236}">
                  <a16:creationId xmlns:a16="http://schemas.microsoft.com/office/drawing/2014/main" id="{75746B4D-B2E0-549E-A917-884E08860345}"/>
                </a:ext>
              </a:extLst>
            </p:cNvPr>
            <p:cNvSpPr/>
            <p:nvPr/>
          </p:nvSpPr>
          <p:spPr>
            <a:xfrm>
              <a:off x="5394579" y="4217289"/>
              <a:ext cx="76200" cy="349885"/>
            </a:xfrm>
            <a:custGeom>
              <a:avLst/>
              <a:gdLst/>
              <a:ahLst/>
              <a:cxnLst/>
              <a:rect l="l" t="t" r="r" b="b"/>
              <a:pathLst>
                <a:path w="76200" h="349885">
                  <a:moveTo>
                    <a:pt x="50673" y="63500"/>
                  </a:moveTo>
                  <a:lnTo>
                    <a:pt x="25526" y="63500"/>
                  </a:lnTo>
                  <a:lnTo>
                    <a:pt x="25526" y="349377"/>
                  </a:lnTo>
                  <a:lnTo>
                    <a:pt x="50673" y="349377"/>
                  </a:lnTo>
                  <a:lnTo>
                    <a:pt x="50673" y="63500"/>
                  </a:lnTo>
                  <a:close/>
                </a:path>
                <a:path w="76200" h="349885">
                  <a:moveTo>
                    <a:pt x="38100" y="0"/>
                  </a:moveTo>
                  <a:lnTo>
                    <a:pt x="0" y="76200"/>
                  </a:lnTo>
                  <a:lnTo>
                    <a:pt x="25526" y="76200"/>
                  </a:lnTo>
                  <a:lnTo>
                    <a:pt x="25526" y="63500"/>
                  </a:lnTo>
                  <a:lnTo>
                    <a:pt x="69850" y="63500"/>
                  </a:lnTo>
                  <a:lnTo>
                    <a:pt x="38100" y="0"/>
                  </a:lnTo>
                  <a:close/>
                </a:path>
                <a:path w="76200" h="349885">
                  <a:moveTo>
                    <a:pt x="69850" y="63500"/>
                  </a:moveTo>
                  <a:lnTo>
                    <a:pt x="50673" y="63500"/>
                  </a:lnTo>
                  <a:lnTo>
                    <a:pt x="50673" y="76200"/>
                  </a:lnTo>
                  <a:lnTo>
                    <a:pt x="76200" y="76200"/>
                  </a:lnTo>
                  <a:lnTo>
                    <a:pt x="69850" y="63500"/>
                  </a:lnTo>
                  <a:close/>
                </a:path>
              </a:pathLst>
            </a:custGeom>
            <a:solidFill>
              <a:srgbClr val="E254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11" name="object 5">
              <a:extLst>
                <a:ext uri="{FF2B5EF4-FFF2-40B4-BE49-F238E27FC236}">
                  <a16:creationId xmlns:a16="http://schemas.microsoft.com/office/drawing/2014/main" id="{A5301054-BC05-755C-F138-8F34A85364D2}"/>
                </a:ext>
              </a:extLst>
            </p:cNvPr>
            <p:cNvSpPr/>
            <p:nvPr/>
          </p:nvSpPr>
          <p:spPr>
            <a:xfrm>
              <a:off x="4862703" y="1914525"/>
              <a:ext cx="1156335" cy="917575"/>
            </a:xfrm>
            <a:custGeom>
              <a:avLst/>
              <a:gdLst/>
              <a:ahLst/>
              <a:cxnLst/>
              <a:rect l="l" t="t" r="r" b="b"/>
              <a:pathLst>
                <a:path w="1156335" h="917575">
                  <a:moveTo>
                    <a:pt x="0" y="61595"/>
                  </a:moveTo>
                  <a:lnTo>
                    <a:pt x="4837" y="37611"/>
                  </a:lnTo>
                  <a:lnTo>
                    <a:pt x="18034" y="18034"/>
                  </a:lnTo>
                  <a:lnTo>
                    <a:pt x="37611" y="4837"/>
                  </a:lnTo>
                  <a:lnTo>
                    <a:pt x="61595" y="0"/>
                  </a:lnTo>
                  <a:lnTo>
                    <a:pt x="1094359" y="0"/>
                  </a:lnTo>
                  <a:lnTo>
                    <a:pt x="1118342" y="4837"/>
                  </a:lnTo>
                  <a:lnTo>
                    <a:pt x="1137920" y="18034"/>
                  </a:lnTo>
                  <a:lnTo>
                    <a:pt x="1151116" y="37611"/>
                  </a:lnTo>
                  <a:lnTo>
                    <a:pt x="1155954" y="61595"/>
                  </a:lnTo>
                  <a:lnTo>
                    <a:pt x="1155954" y="855852"/>
                  </a:lnTo>
                  <a:lnTo>
                    <a:pt x="1151116" y="879836"/>
                  </a:lnTo>
                  <a:lnTo>
                    <a:pt x="1137920" y="899413"/>
                  </a:lnTo>
                  <a:lnTo>
                    <a:pt x="1118342" y="912610"/>
                  </a:lnTo>
                  <a:lnTo>
                    <a:pt x="1094359" y="917448"/>
                  </a:lnTo>
                  <a:lnTo>
                    <a:pt x="61595" y="917448"/>
                  </a:lnTo>
                  <a:lnTo>
                    <a:pt x="37611" y="912610"/>
                  </a:lnTo>
                  <a:lnTo>
                    <a:pt x="18034" y="899413"/>
                  </a:lnTo>
                  <a:lnTo>
                    <a:pt x="4837" y="879836"/>
                  </a:lnTo>
                  <a:lnTo>
                    <a:pt x="0" y="855852"/>
                  </a:lnTo>
                  <a:lnTo>
                    <a:pt x="0" y="61595"/>
                  </a:lnTo>
                  <a:close/>
                </a:path>
              </a:pathLst>
            </a:custGeom>
            <a:ln w="19050">
              <a:solidFill>
                <a:srgbClr val="E254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12" name="object 6">
            <a:extLst>
              <a:ext uri="{FF2B5EF4-FFF2-40B4-BE49-F238E27FC236}">
                <a16:creationId xmlns:a16="http://schemas.microsoft.com/office/drawing/2014/main" id="{41356BB2-D40C-AF8E-0AB7-3D1056EC708A}"/>
              </a:ext>
            </a:extLst>
          </p:cNvPr>
          <p:cNvSpPr txBox="1"/>
          <p:nvPr/>
        </p:nvSpPr>
        <p:spPr>
          <a:xfrm>
            <a:off x="4991100" y="2430017"/>
            <a:ext cx="1577340" cy="676910"/>
          </a:xfrm>
          <a:prstGeom prst="rect">
            <a:avLst/>
          </a:prstGeom>
        </p:spPr>
        <p:txBody>
          <a:bodyPr vert="horz" wrap="square" lIns="0" tIns="12700" rIns="0" bIns="0" rtlCol="0">
            <a:spAutoFit/>
          </a:bodyPr>
          <a:lstStyle/>
          <a:p>
            <a:pPr marL="12700" marR="692785" lvl="0" indent="9715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SERVICE DEFINITION</a:t>
            </a:r>
            <a:endParaRPr kumimoji="0" sz="1200" b="0" i="0" u="none" strike="noStrike" kern="1200" cap="none" spc="0" normalizeH="0" baseline="0" noProof="0">
              <a:ln>
                <a:noFill/>
              </a:ln>
              <a:solidFill>
                <a:prstClr val="black"/>
              </a:solidFill>
              <a:effectLst/>
              <a:uLnTx/>
              <a:uFillTx/>
              <a:latin typeface="Arial"/>
              <a:ea typeface="+mn-ea"/>
              <a:cs typeface="Arial"/>
            </a:endParaRPr>
          </a:p>
          <a:p>
            <a:pPr marL="523875" marR="0" lvl="0" indent="0" algn="l" defTabSz="914400" rtl="0" eaLnBrk="1" fontAlgn="auto" latinLnBrk="0" hangingPunct="1">
              <a:lnSpc>
                <a:spcPct val="100000"/>
              </a:lnSpc>
              <a:spcBef>
                <a:spcPts val="930"/>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DEFINE</a:t>
            </a:r>
            <a:r>
              <a:rPr kumimoji="0" sz="1100" b="0" i="0" u="none" strike="noStrike" kern="1200" cap="none" spc="-30"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SCOPE</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grpSp>
        <p:nvGrpSpPr>
          <p:cNvPr id="1113" name="object 7">
            <a:extLst>
              <a:ext uri="{FF2B5EF4-FFF2-40B4-BE49-F238E27FC236}">
                <a16:creationId xmlns:a16="http://schemas.microsoft.com/office/drawing/2014/main" id="{19D289BC-BEBB-3A5A-78FB-3B3207EB1243}"/>
              </a:ext>
            </a:extLst>
          </p:cNvPr>
          <p:cNvGrpSpPr/>
          <p:nvPr/>
        </p:nvGrpSpPr>
        <p:grpSpPr>
          <a:xfrm>
            <a:off x="4855464" y="556259"/>
            <a:ext cx="1181100" cy="1983105"/>
            <a:chOff x="4855464" y="556259"/>
            <a:chExt cx="1181100" cy="1983105"/>
          </a:xfrm>
        </p:grpSpPr>
        <p:pic>
          <p:nvPicPr>
            <p:cNvPr id="1114" name="object 8">
              <a:extLst>
                <a:ext uri="{FF2B5EF4-FFF2-40B4-BE49-F238E27FC236}">
                  <a16:creationId xmlns:a16="http://schemas.microsoft.com/office/drawing/2014/main" id="{9D25016E-DB6E-AA97-67EE-CD90E098D706}"/>
                </a:ext>
              </a:extLst>
            </p:cNvPr>
            <p:cNvPicPr/>
            <p:nvPr/>
          </p:nvPicPr>
          <p:blipFill>
            <a:blip r:embed="rId3" cstate="print"/>
            <a:stretch>
              <a:fillRect/>
            </a:stretch>
          </p:blipFill>
          <p:spPr>
            <a:xfrm>
              <a:off x="5120640" y="1875281"/>
              <a:ext cx="627888" cy="663701"/>
            </a:xfrm>
            <a:prstGeom prst="rect">
              <a:avLst/>
            </a:prstGeom>
          </p:spPr>
        </p:pic>
        <p:sp>
          <p:nvSpPr>
            <p:cNvPr id="1115" name="object 9">
              <a:extLst>
                <a:ext uri="{FF2B5EF4-FFF2-40B4-BE49-F238E27FC236}">
                  <a16:creationId xmlns:a16="http://schemas.microsoft.com/office/drawing/2014/main" id="{BBB24837-90BA-98A1-EE31-3283FF03B3CF}"/>
                </a:ext>
              </a:extLst>
            </p:cNvPr>
            <p:cNvSpPr/>
            <p:nvPr/>
          </p:nvSpPr>
          <p:spPr>
            <a:xfrm>
              <a:off x="4864989" y="565784"/>
              <a:ext cx="1162050" cy="879475"/>
            </a:xfrm>
            <a:custGeom>
              <a:avLst/>
              <a:gdLst/>
              <a:ahLst/>
              <a:cxnLst/>
              <a:rect l="l" t="t" r="r" b="b"/>
              <a:pathLst>
                <a:path w="1162050" h="879475">
                  <a:moveTo>
                    <a:pt x="0" y="58927"/>
                  </a:moveTo>
                  <a:lnTo>
                    <a:pt x="4635" y="36004"/>
                  </a:lnTo>
                  <a:lnTo>
                    <a:pt x="17272" y="17271"/>
                  </a:lnTo>
                  <a:lnTo>
                    <a:pt x="36004" y="4635"/>
                  </a:lnTo>
                  <a:lnTo>
                    <a:pt x="58927" y="0"/>
                  </a:lnTo>
                  <a:lnTo>
                    <a:pt x="1103122" y="0"/>
                  </a:lnTo>
                  <a:lnTo>
                    <a:pt x="1126045" y="4635"/>
                  </a:lnTo>
                  <a:lnTo>
                    <a:pt x="1144778" y="17272"/>
                  </a:lnTo>
                  <a:lnTo>
                    <a:pt x="1157414" y="36004"/>
                  </a:lnTo>
                  <a:lnTo>
                    <a:pt x="1162050" y="58927"/>
                  </a:lnTo>
                  <a:lnTo>
                    <a:pt x="1162050" y="820419"/>
                  </a:lnTo>
                  <a:lnTo>
                    <a:pt x="1157414" y="843343"/>
                  </a:lnTo>
                  <a:lnTo>
                    <a:pt x="1144777" y="862076"/>
                  </a:lnTo>
                  <a:lnTo>
                    <a:pt x="1126045" y="874712"/>
                  </a:lnTo>
                  <a:lnTo>
                    <a:pt x="1103122" y="879348"/>
                  </a:lnTo>
                  <a:lnTo>
                    <a:pt x="58927" y="879348"/>
                  </a:lnTo>
                  <a:lnTo>
                    <a:pt x="36004" y="874712"/>
                  </a:lnTo>
                  <a:lnTo>
                    <a:pt x="17271" y="862076"/>
                  </a:lnTo>
                  <a:lnTo>
                    <a:pt x="4635" y="843343"/>
                  </a:lnTo>
                  <a:lnTo>
                    <a:pt x="0" y="820419"/>
                  </a:lnTo>
                  <a:lnTo>
                    <a:pt x="0" y="58927"/>
                  </a:lnTo>
                  <a:close/>
                </a:path>
              </a:pathLst>
            </a:custGeom>
            <a:ln w="19050">
              <a:solidFill>
                <a:srgbClr val="E254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16" name="object 10">
            <a:extLst>
              <a:ext uri="{FF2B5EF4-FFF2-40B4-BE49-F238E27FC236}">
                <a16:creationId xmlns:a16="http://schemas.microsoft.com/office/drawing/2014/main" id="{506132EC-215A-6CC0-9924-0EDA1095EF2D}"/>
              </a:ext>
            </a:extLst>
          </p:cNvPr>
          <p:cNvSpPr txBox="1"/>
          <p:nvPr/>
        </p:nvSpPr>
        <p:spPr>
          <a:xfrm>
            <a:off x="5096255" y="1061465"/>
            <a:ext cx="1765935" cy="807720"/>
          </a:xfrm>
          <a:prstGeom prst="rect">
            <a:avLst/>
          </a:prstGeom>
        </p:spPr>
        <p:txBody>
          <a:bodyPr vert="horz" wrap="square" lIns="0" tIns="12700" rIns="0" bIns="0" rtlCol="0">
            <a:spAutoFit/>
          </a:bodyPr>
          <a:lstStyle/>
          <a:p>
            <a:pPr marL="29209" marR="1077595" lvl="0" indent="-1714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SERVICE BINDING</a:t>
            </a:r>
            <a:endParaRPr kumimoji="0" sz="1200" b="0" i="0" u="none" strike="noStrike" kern="1200" cap="none" spc="0" normalizeH="0" baseline="0" noProof="0">
              <a:ln>
                <a:noFill/>
              </a:ln>
              <a:solidFill>
                <a:prstClr val="black"/>
              </a:solidFill>
              <a:effectLst/>
              <a:uLnTx/>
              <a:uFillTx/>
              <a:latin typeface="Arial"/>
              <a:ea typeface="+mn-ea"/>
              <a:cs typeface="Arial"/>
            </a:endParaRPr>
          </a:p>
          <a:p>
            <a:pPr marL="419100" marR="5080" lvl="0" indent="0" algn="l" defTabSz="914400" rtl="0" eaLnBrk="1" fontAlgn="auto" latinLnBrk="0" hangingPunct="1">
              <a:lnSpc>
                <a:spcPct val="100000"/>
              </a:lnSpc>
              <a:spcBef>
                <a:spcPts val="640"/>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BIND</a:t>
            </a:r>
            <a:r>
              <a:rPr kumimoji="0" sz="1100" b="0" i="0" u="none" strike="noStrike" kern="1200" cap="none" spc="-5" normalizeH="0" baseline="0" noProof="0" dirty="0">
                <a:ln>
                  <a:noFill/>
                </a:ln>
                <a:solidFill>
                  <a:srgbClr val="E25400"/>
                </a:solidFill>
                <a:effectLst/>
                <a:uLnTx/>
                <a:uFillTx/>
                <a:latin typeface="Arial"/>
                <a:ea typeface="+mn-ea"/>
                <a:cs typeface="Arial"/>
              </a:rPr>
              <a:t> </a:t>
            </a:r>
            <a:r>
              <a:rPr kumimoji="0" sz="1100" b="0" i="0" u="none" strike="noStrike" kern="1200" cap="none" spc="0" normalizeH="0" baseline="0" noProof="0" dirty="0">
                <a:ln>
                  <a:noFill/>
                </a:ln>
                <a:solidFill>
                  <a:srgbClr val="E25400"/>
                </a:solidFill>
                <a:effectLst/>
                <a:uLnTx/>
                <a:uFillTx/>
                <a:latin typeface="Arial"/>
                <a:ea typeface="+mn-ea"/>
                <a:cs typeface="Arial"/>
              </a:rPr>
              <a:t>TO</a:t>
            </a:r>
            <a:r>
              <a:rPr kumimoji="0" sz="1100" b="0" i="0" u="none" strike="noStrike" kern="1200" cap="none" spc="-25"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SCENARIO </a:t>
            </a:r>
            <a:r>
              <a:rPr kumimoji="0" sz="1100" b="0" i="0" u="none" strike="noStrike" kern="1200" cap="none" spc="0" normalizeH="0" baseline="0" noProof="0" dirty="0">
                <a:ln>
                  <a:noFill/>
                </a:ln>
                <a:solidFill>
                  <a:srgbClr val="E25400"/>
                </a:solidFill>
                <a:effectLst/>
                <a:uLnTx/>
                <a:uFillTx/>
                <a:latin typeface="Arial"/>
                <a:ea typeface="+mn-ea"/>
                <a:cs typeface="Arial"/>
              </a:rPr>
              <a:t>AND</a:t>
            </a:r>
            <a:r>
              <a:rPr kumimoji="0" sz="1100" b="0" i="0" u="none" strike="noStrike" kern="1200" cap="none" spc="-10" normalizeH="0" baseline="0" noProof="0" dirty="0">
                <a:ln>
                  <a:noFill/>
                </a:ln>
                <a:solidFill>
                  <a:srgbClr val="E25400"/>
                </a:solidFill>
                <a:effectLst/>
                <a:uLnTx/>
                <a:uFillTx/>
                <a:latin typeface="Arial"/>
                <a:ea typeface="+mn-ea"/>
                <a:cs typeface="Arial"/>
              </a:rPr>
              <a:t> PROTOCOL</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grpSp>
        <p:nvGrpSpPr>
          <p:cNvPr id="1117" name="object 11">
            <a:extLst>
              <a:ext uri="{FF2B5EF4-FFF2-40B4-BE49-F238E27FC236}">
                <a16:creationId xmlns:a16="http://schemas.microsoft.com/office/drawing/2014/main" id="{C8093F5B-C4F9-2EFF-02FE-2D728DF43938}"/>
              </a:ext>
            </a:extLst>
          </p:cNvPr>
          <p:cNvGrpSpPr/>
          <p:nvPr/>
        </p:nvGrpSpPr>
        <p:grpSpPr>
          <a:xfrm>
            <a:off x="5132070" y="540258"/>
            <a:ext cx="3851275" cy="921385"/>
            <a:chOff x="5132070" y="540258"/>
            <a:chExt cx="3851275" cy="921385"/>
          </a:xfrm>
        </p:grpSpPr>
        <p:pic>
          <p:nvPicPr>
            <p:cNvPr id="1118" name="object 12">
              <a:extLst>
                <a:ext uri="{FF2B5EF4-FFF2-40B4-BE49-F238E27FC236}">
                  <a16:creationId xmlns:a16="http://schemas.microsoft.com/office/drawing/2014/main" id="{ED2F8DE3-DAA8-5539-E2F7-6EB155B56CF9}"/>
                </a:ext>
              </a:extLst>
            </p:cNvPr>
            <p:cNvPicPr/>
            <p:nvPr/>
          </p:nvPicPr>
          <p:blipFill>
            <a:blip r:embed="rId4" cstate="print"/>
            <a:stretch>
              <a:fillRect/>
            </a:stretch>
          </p:blipFill>
          <p:spPr>
            <a:xfrm>
              <a:off x="5132070" y="540258"/>
              <a:ext cx="589788" cy="592074"/>
            </a:xfrm>
            <a:prstGeom prst="rect">
              <a:avLst/>
            </a:prstGeom>
          </p:spPr>
        </p:pic>
        <p:sp>
          <p:nvSpPr>
            <p:cNvPr id="1119" name="object 13">
              <a:extLst>
                <a:ext uri="{FF2B5EF4-FFF2-40B4-BE49-F238E27FC236}">
                  <a16:creationId xmlns:a16="http://schemas.microsoft.com/office/drawing/2014/main" id="{983098F5-315F-5FD6-37C2-10030D625937}"/>
                </a:ext>
              </a:extLst>
            </p:cNvPr>
            <p:cNvSpPr/>
            <p:nvPr/>
          </p:nvSpPr>
          <p:spPr>
            <a:xfrm>
              <a:off x="7614285" y="570357"/>
              <a:ext cx="1359535" cy="882015"/>
            </a:xfrm>
            <a:custGeom>
              <a:avLst/>
              <a:gdLst/>
              <a:ahLst/>
              <a:cxnLst/>
              <a:rect l="l" t="t" r="r" b="b"/>
              <a:pathLst>
                <a:path w="1359534" h="882015">
                  <a:moveTo>
                    <a:pt x="0" y="59181"/>
                  </a:moveTo>
                  <a:lnTo>
                    <a:pt x="4639" y="36111"/>
                  </a:lnTo>
                  <a:lnTo>
                    <a:pt x="17303" y="17303"/>
                  </a:lnTo>
                  <a:lnTo>
                    <a:pt x="36111" y="4639"/>
                  </a:lnTo>
                  <a:lnTo>
                    <a:pt x="59182" y="0"/>
                  </a:lnTo>
                  <a:lnTo>
                    <a:pt x="1300226" y="0"/>
                  </a:lnTo>
                  <a:lnTo>
                    <a:pt x="1323296" y="4639"/>
                  </a:lnTo>
                  <a:lnTo>
                    <a:pt x="1342104" y="17303"/>
                  </a:lnTo>
                  <a:lnTo>
                    <a:pt x="1354768" y="36111"/>
                  </a:lnTo>
                  <a:lnTo>
                    <a:pt x="1359408" y="59181"/>
                  </a:lnTo>
                  <a:lnTo>
                    <a:pt x="1359408" y="822451"/>
                  </a:lnTo>
                  <a:lnTo>
                    <a:pt x="1354768" y="845522"/>
                  </a:lnTo>
                  <a:lnTo>
                    <a:pt x="1342104" y="864330"/>
                  </a:lnTo>
                  <a:lnTo>
                    <a:pt x="1323296" y="876994"/>
                  </a:lnTo>
                  <a:lnTo>
                    <a:pt x="1300226" y="881633"/>
                  </a:lnTo>
                  <a:lnTo>
                    <a:pt x="59182" y="881633"/>
                  </a:lnTo>
                  <a:lnTo>
                    <a:pt x="36111" y="876994"/>
                  </a:lnTo>
                  <a:lnTo>
                    <a:pt x="17303" y="864330"/>
                  </a:lnTo>
                  <a:lnTo>
                    <a:pt x="4639" y="845522"/>
                  </a:lnTo>
                  <a:lnTo>
                    <a:pt x="0" y="822451"/>
                  </a:lnTo>
                  <a:lnTo>
                    <a:pt x="0" y="59181"/>
                  </a:lnTo>
                  <a:close/>
                </a:path>
              </a:pathLst>
            </a:custGeom>
            <a:ln w="19050">
              <a:solidFill>
                <a:srgbClr val="960982"/>
              </a:solidFill>
              <a:prstDash val="sys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20" name="object 14">
            <a:extLst>
              <a:ext uri="{FF2B5EF4-FFF2-40B4-BE49-F238E27FC236}">
                <a16:creationId xmlns:a16="http://schemas.microsoft.com/office/drawing/2014/main" id="{2C788068-1116-2135-A737-ADC35902EEA7}"/>
              </a:ext>
            </a:extLst>
          </p:cNvPr>
          <p:cNvSpPr txBox="1"/>
          <p:nvPr/>
        </p:nvSpPr>
        <p:spPr>
          <a:xfrm>
            <a:off x="7930388" y="1189990"/>
            <a:ext cx="727075" cy="20827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PREVIEW</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21" name="object 15">
            <a:extLst>
              <a:ext uri="{FF2B5EF4-FFF2-40B4-BE49-F238E27FC236}">
                <a16:creationId xmlns:a16="http://schemas.microsoft.com/office/drawing/2014/main" id="{70C7E3FC-819A-196B-665F-02CA7F4187AC}"/>
              </a:ext>
            </a:extLst>
          </p:cNvPr>
          <p:cNvGrpSpPr/>
          <p:nvPr/>
        </p:nvGrpSpPr>
        <p:grpSpPr>
          <a:xfrm>
            <a:off x="965453" y="646048"/>
            <a:ext cx="7867015" cy="4651375"/>
            <a:chOff x="965453" y="646048"/>
            <a:chExt cx="7867015" cy="4651375"/>
          </a:xfrm>
        </p:grpSpPr>
        <p:pic>
          <p:nvPicPr>
            <p:cNvPr id="1122" name="object 16">
              <a:extLst>
                <a:ext uri="{FF2B5EF4-FFF2-40B4-BE49-F238E27FC236}">
                  <a16:creationId xmlns:a16="http://schemas.microsoft.com/office/drawing/2014/main" id="{85542D82-1B83-AB8A-306D-DC7656948B6D}"/>
                </a:ext>
              </a:extLst>
            </p:cNvPr>
            <p:cNvPicPr/>
            <p:nvPr/>
          </p:nvPicPr>
          <p:blipFill>
            <a:blip r:embed="rId5" cstate="print"/>
            <a:stretch>
              <a:fillRect/>
            </a:stretch>
          </p:blipFill>
          <p:spPr>
            <a:xfrm>
              <a:off x="7764780" y="656081"/>
              <a:ext cx="1057655" cy="464820"/>
            </a:xfrm>
            <a:prstGeom prst="rect">
              <a:avLst/>
            </a:prstGeom>
          </p:spPr>
        </p:pic>
        <p:sp>
          <p:nvSpPr>
            <p:cNvPr id="1123" name="object 17">
              <a:extLst>
                <a:ext uri="{FF2B5EF4-FFF2-40B4-BE49-F238E27FC236}">
                  <a16:creationId xmlns:a16="http://schemas.microsoft.com/office/drawing/2014/main" id="{05FCCF0C-CB94-3F02-3688-FF509D5FD489}"/>
                </a:ext>
              </a:extLst>
            </p:cNvPr>
            <p:cNvSpPr/>
            <p:nvPr/>
          </p:nvSpPr>
          <p:spPr>
            <a:xfrm>
              <a:off x="7759826" y="651128"/>
              <a:ext cx="1068070" cy="474980"/>
            </a:xfrm>
            <a:custGeom>
              <a:avLst/>
              <a:gdLst/>
              <a:ahLst/>
              <a:cxnLst/>
              <a:rect l="l" t="t" r="r" b="b"/>
              <a:pathLst>
                <a:path w="1068070" h="474980">
                  <a:moveTo>
                    <a:pt x="0" y="474725"/>
                  </a:moveTo>
                  <a:lnTo>
                    <a:pt x="1067561" y="474725"/>
                  </a:lnTo>
                  <a:lnTo>
                    <a:pt x="1067561" y="0"/>
                  </a:lnTo>
                  <a:lnTo>
                    <a:pt x="0" y="0"/>
                  </a:lnTo>
                  <a:lnTo>
                    <a:pt x="0" y="474725"/>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24" name="object 18">
              <a:extLst>
                <a:ext uri="{FF2B5EF4-FFF2-40B4-BE49-F238E27FC236}">
                  <a16:creationId xmlns:a16="http://schemas.microsoft.com/office/drawing/2014/main" id="{E430CF64-59C2-BD0A-52F9-44C613104EAF}"/>
                </a:ext>
              </a:extLst>
            </p:cNvPr>
            <p:cNvSpPr/>
            <p:nvPr/>
          </p:nvSpPr>
          <p:spPr>
            <a:xfrm>
              <a:off x="6027038" y="967358"/>
              <a:ext cx="1587500" cy="76200"/>
            </a:xfrm>
            <a:custGeom>
              <a:avLst/>
              <a:gdLst/>
              <a:ahLst/>
              <a:cxnLst/>
              <a:rect l="l" t="t" r="r" b="b"/>
              <a:pathLst>
                <a:path w="1587500" h="76200">
                  <a:moveTo>
                    <a:pt x="76200" y="28575"/>
                  </a:moveTo>
                  <a:lnTo>
                    <a:pt x="0" y="28575"/>
                  </a:lnTo>
                  <a:lnTo>
                    <a:pt x="0" y="47625"/>
                  </a:lnTo>
                  <a:lnTo>
                    <a:pt x="76200" y="47625"/>
                  </a:lnTo>
                  <a:lnTo>
                    <a:pt x="76200" y="28575"/>
                  </a:lnTo>
                  <a:close/>
                </a:path>
                <a:path w="1587500" h="76200">
                  <a:moveTo>
                    <a:pt x="209550" y="28575"/>
                  </a:moveTo>
                  <a:lnTo>
                    <a:pt x="133350" y="28575"/>
                  </a:lnTo>
                  <a:lnTo>
                    <a:pt x="133350" y="47625"/>
                  </a:lnTo>
                  <a:lnTo>
                    <a:pt x="209550" y="47625"/>
                  </a:lnTo>
                  <a:lnTo>
                    <a:pt x="209550" y="28575"/>
                  </a:lnTo>
                  <a:close/>
                </a:path>
                <a:path w="1587500" h="76200">
                  <a:moveTo>
                    <a:pt x="342900" y="28575"/>
                  </a:moveTo>
                  <a:lnTo>
                    <a:pt x="266700" y="28575"/>
                  </a:lnTo>
                  <a:lnTo>
                    <a:pt x="266700" y="47625"/>
                  </a:lnTo>
                  <a:lnTo>
                    <a:pt x="342900" y="47625"/>
                  </a:lnTo>
                  <a:lnTo>
                    <a:pt x="342900" y="28575"/>
                  </a:lnTo>
                  <a:close/>
                </a:path>
                <a:path w="1587500" h="76200">
                  <a:moveTo>
                    <a:pt x="476250" y="28575"/>
                  </a:moveTo>
                  <a:lnTo>
                    <a:pt x="400050" y="28575"/>
                  </a:lnTo>
                  <a:lnTo>
                    <a:pt x="400050" y="47625"/>
                  </a:lnTo>
                  <a:lnTo>
                    <a:pt x="476250" y="47625"/>
                  </a:lnTo>
                  <a:lnTo>
                    <a:pt x="476250" y="28575"/>
                  </a:lnTo>
                  <a:close/>
                </a:path>
                <a:path w="1587500" h="76200">
                  <a:moveTo>
                    <a:pt x="609600" y="28575"/>
                  </a:moveTo>
                  <a:lnTo>
                    <a:pt x="533400" y="28575"/>
                  </a:lnTo>
                  <a:lnTo>
                    <a:pt x="533400" y="47625"/>
                  </a:lnTo>
                  <a:lnTo>
                    <a:pt x="609600" y="47625"/>
                  </a:lnTo>
                  <a:lnTo>
                    <a:pt x="609600" y="28575"/>
                  </a:lnTo>
                  <a:close/>
                </a:path>
                <a:path w="1587500" h="76200">
                  <a:moveTo>
                    <a:pt x="742950" y="28575"/>
                  </a:moveTo>
                  <a:lnTo>
                    <a:pt x="666750" y="28575"/>
                  </a:lnTo>
                  <a:lnTo>
                    <a:pt x="666750" y="47625"/>
                  </a:lnTo>
                  <a:lnTo>
                    <a:pt x="742950" y="47625"/>
                  </a:lnTo>
                  <a:lnTo>
                    <a:pt x="742950" y="28575"/>
                  </a:lnTo>
                  <a:close/>
                </a:path>
                <a:path w="1587500" h="76200">
                  <a:moveTo>
                    <a:pt x="876300" y="28575"/>
                  </a:moveTo>
                  <a:lnTo>
                    <a:pt x="800100" y="28575"/>
                  </a:lnTo>
                  <a:lnTo>
                    <a:pt x="800100" y="47625"/>
                  </a:lnTo>
                  <a:lnTo>
                    <a:pt x="876300" y="47625"/>
                  </a:lnTo>
                  <a:lnTo>
                    <a:pt x="876300" y="28575"/>
                  </a:lnTo>
                  <a:close/>
                </a:path>
                <a:path w="1587500" h="76200">
                  <a:moveTo>
                    <a:pt x="1009650" y="28575"/>
                  </a:moveTo>
                  <a:lnTo>
                    <a:pt x="933450" y="28575"/>
                  </a:lnTo>
                  <a:lnTo>
                    <a:pt x="933450" y="47625"/>
                  </a:lnTo>
                  <a:lnTo>
                    <a:pt x="1009650" y="47625"/>
                  </a:lnTo>
                  <a:lnTo>
                    <a:pt x="1009650" y="28575"/>
                  </a:lnTo>
                  <a:close/>
                </a:path>
                <a:path w="1587500" h="76200">
                  <a:moveTo>
                    <a:pt x="1143000" y="28575"/>
                  </a:moveTo>
                  <a:lnTo>
                    <a:pt x="1066800" y="28575"/>
                  </a:lnTo>
                  <a:lnTo>
                    <a:pt x="1066800" y="47625"/>
                  </a:lnTo>
                  <a:lnTo>
                    <a:pt x="1143000" y="47625"/>
                  </a:lnTo>
                  <a:lnTo>
                    <a:pt x="1143000" y="28575"/>
                  </a:lnTo>
                  <a:close/>
                </a:path>
                <a:path w="1587500" h="76200">
                  <a:moveTo>
                    <a:pt x="1276350" y="28575"/>
                  </a:moveTo>
                  <a:lnTo>
                    <a:pt x="1200150" y="28575"/>
                  </a:lnTo>
                  <a:lnTo>
                    <a:pt x="1200150" y="47625"/>
                  </a:lnTo>
                  <a:lnTo>
                    <a:pt x="1276350" y="47625"/>
                  </a:lnTo>
                  <a:lnTo>
                    <a:pt x="1276350" y="28575"/>
                  </a:lnTo>
                  <a:close/>
                </a:path>
                <a:path w="1587500" h="76200">
                  <a:moveTo>
                    <a:pt x="1409700" y="28575"/>
                  </a:moveTo>
                  <a:lnTo>
                    <a:pt x="1333500" y="28575"/>
                  </a:lnTo>
                  <a:lnTo>
                    <a:pt x="1333500" y="47625"/>
                  </a:lnTo>
                  <a:lnTo>
                    <a:pt x="1409700" y="47625"/>
                  </a:lnTo>
                  <a:lnTo>
                    <a:pt x="1409700" y="28575"/>
                  </a:lnTo>
                  <a:close/>
                </a:path>
                <a:path w="1587500" h="76200">
                  <a:moveTo>
                    <a:pt x="1511172" y="0"/>
                  </a:moveTo>
                  <a:lnTo>
                    <a:pt x="1511172" y="76200"/>
                  </a:lnTo>
                  <a:lnTo>
                    <a:pt x="1568322" y="47625"/>
                  </a:lnTo>
                  <a:lnTo>
                    <a:pt x="1523872" y="47625"/>
                  </a:lnTo>
                  <a:lnTo>
                    <a:pt x="1523872" y="28575"/>
                  </a:lnTo>
                  <a:lnTo>
                    <a:pt x="1568322" y="28575"/>
                  </a:lnTo>
                  <a:lnTo>
                    <a:pt x="1511172" y="0"/>
                  </a:lnTo>
                  <a:close/>
                </a:path>
                <a:path w="1587500" h="76200">
                  <a:moveTo>
                    <a:pt x="1511172" y="28575"/>
                  </a:moveTo>
                  <a:lnTo>
                    <a:pt x="1466850" y="28575"/>
                  </a:lnTo>
                  <a:lnTo>
                    <a:pt x="1466850" y="47625"/>
                  </a:lnTo>
                  <a:lnTo>
                    <a:pt x="1511172" y="47625"/>
                  </a:lnTo>
                  <a:lnTo>
                    <a:pt x="1511172" y="28575"/>
                  </a:lnTo>
                  <a:close/>
                </a:path>
                <a:path w="1587500" h="76200">
                  <a:moveTo>
                    <a:pt x="1568322" y="28575"/>
                  </a:moveTo>
                  <a:lnTo>
                    <a:pt x="1523872" y="28575"/>
                  </a:lnTo>
                  <a:lnTo>
                    <a:pt x="1523872" y="47625"/>
                  </a:lnTo>
                  <a:lnTo>
                    <a:pt x="1568322" y="47625"/>
                  </a:lnTo>
                  <a:lnTo>
                    <a:pt x="1587372" y="38100"/>
                  </a:lnTo>
                  <a:lnTo>
                    <a:pt x="1568322" y="28575"/>
                  </a:lnTo>
                  <a:close/>
                </a:path>
              </a:pathLst>
            </a:custGeom>
            <a:solidFill>
              <a:srgbClr val="96098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25" name="object 19">
              <a:extLst>
                <a:ext uri="{FF2B5EF4-FFF2-40B4-BE49-F238E27FC236}">
                  <a16:creationId xmlns:a16="http://schemas.microsoft.com/office/drawing/2014/main" id="{1935F1A9-61F1-F65E-E709-A6BD6E0226F2}"/>
                </a:ext>
              </a:extLst>
            </p:cNvPr>
            <p:cNvSpPr/>
            <p:nvPr/>
          </p:nvSpPr>
          <p:spPr>
            <a:xfrm>
              <a:off x="974978" y="4903089"/>
              <a:ext cx="1454785" cy="384810"/>
            </a:xfrm>
            <a:custGeom>
              <a:avLst/>
              <a:gdLst/>
              <a:ahLst/>
              <a:cxnLst/>
              <a:rect l="l" t="t" r="r" b="b"/>
              <a:pathLst>
                <a:path w="1454785" h="384810">
                  <a:moveTo>
                    <a:pt x="0" y="192405"/>
                  </a:moveTo>
                  <a:lnTo>
                    <a:pt x="5081" y="148276"/>
                  </a:lnTo>
                  <a:lnTo>
                    <a:pt x="19556" y="107774"/>
                  </a:lnTo>
                  <a:lnTo>
                    <a:pt x="42269" y="72050"/>
                  </a:lnTo>
                  <a:lnTo>
                    <a:pt x="72066" y="42257"/>
                  </a:lnTo>
                  <a:lnTo>
                    <a:pt x="107790" y="19549"/>
                  </a:lnTo>
                  <a:lnTo>
                    <a:pt x="148288" y="5079"/>
                  </a:lnTo>
                  <a:lnTo>
                    <a:pt x="192405" y="0"/>
                  </a:lnTo>
                  <a:lnTo>
                    <a:pt x="1262253" y="0"/>
                  </a:lnTo>
                  <a:lnTo>
                    <a:pt x="1306381" y="5079"/>
                  </a:lnTo>
                  <a:lnTo>
                    <a:pt x="1346883" y="19549"/>
                  </a:lnTo>
                  <a:lnTo>
                    <a:pt x="1382607" y="42257"/>
                  </a:lnTo>
                  <a:lnTo>
                    <a:pt x="1412400" y="72050"/>
                  </a:lnTo>
                  <a:lnTo>
                    <a:pt x="1435108" y="107774"/>
                  </a:lnTo>
                  <a:lnTo>
                    <a:pt x="1449578" y="148276"/>
                  </a:lnTo>
                  <a:lnTo>
                    <a:pt x="1454658" y="192405"/>
                  </a:lnTo>
                  <a:lnTo>
                    <a:pt x="1449578" y="236533"/>
                  </a:lnTo>
                  <a:lnTo>
                    <a:pt x="1435108" y="277035"/>
                  </a:lnTo>
                  <a:lnTo>
                    <a:pt x="1412400" y="312759"/>
                  </a:lnTo>
                  <a:lnTo>
                    <a:pt x="1382607" y="342552"/>
                  </a:lnTo>
                  <a:lnTo>
                    <a:pt x="1346883" y="365260"/>
                  </a:lnTo>
                  <a:lnTo>
                    <a:pt x="1306381" y="379730"/>
                  </a:lnTo>
                  <a:lnTo>
                    <a:pt x="1262253" y="384810"/>
                  </a:lnTo>
                  <a:lnTo>
                    <a:pt x="192405" y="384810"/>
                  </a:lnTo>
                  <a:lnTo>
                    <a:pt x="148288" y="379730"/>
                  </a:lnTo>
                  <a:lnTo>
                    <a:pt x="107790" y="365260"/>
                  </a:lnTo>
                  <a:lnTo>
                    <a:pt x="72066" y="342552"/>
                  </a:lnTo>
                  <a:lnTo>
                    <a:pt x="42269" y="312759"/>
                  </a:lnTo>
                  <a:lnTo>
                    <a:pt x="19556" y="277035"/>
                  </a:lnTo>
                  <a:lnTo>
                    <a:pt x="5081" y="236533"/>
                  </a:lnTo>
                  <a:lnTo>
                    <a:pt x="0" y="192405"/>
                  </a:lnTo>
                  <a:close/>
                </a:path>
              </a:pathLst>
            </a:custGeom>
            <a:ln w="19050">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26" name="object 20">
            <a:extLst>
              <a:ext uri="{FF2B5EF4-FFF2-40B4-BE49-F238E27FC236}">
                <a16:creationId xmlns:a16="http://schemas.microsoft.com/office/drawing/2014/main" id="{3780889A-17F3-219D-45A5-4B06874BFDB5}"/>
              </a:ext>
            </a:extLst>
          </p:cNvPr>
          <p:cNvSpPr txBox="1"/>
          <p:nvPr/>
        </p:nvSpPr>
        <p:spPr>
          <a:xfrm>
            <a:off x="1164336" y="4986528"/>
            <a:ext cx="1075690" cy="2089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Authority</a:t>
            </a:r>
            <a:r>
              <a:rPr kumimoji="0" sz="1200" b="0" i="0" u="none" strike="noStrike" kern="1200" cap="none" spc="-30" normalizeH="0" baseline="0" noProof="0" dirty="0">
                <a:ln>
                  <a:noFill/>
                </a:ln>
                <a:solidFill>
                  <a:srgbClr val="7E7E7E"/>
                </a:solidFill>
                <a:effectLst/>
                <a:uLnTx/>
                <a:uFillTx/>
                <a:latin typeface="Arial"/>
                <a:ea typeface="+mn-ea"/>
                <a:cs typeface="Arial"/>
              </a:rPr>
              <a:t> </a:t>
            </a:r>
            <a:r>
              <a:rPr kumimoji="0" sz="1200" b="0" i="0" u="none" strike="noStrike" kern="1200" cap="none" spc="-10" normalizeH="0" baseline="0" noProof="0" dirty="0">
                <a:ln>
                  <a:noFill/>
                </a:ln>
                <a:solidFill>
                  <a:srgbClr val="7E7E7E"/>
                </a:solidFill>
                <a:effectLst/>
                <a:uLnTx/>
                <a:uFillTx/>
                <a:latin typeface="Arial"/>
                <a:ea typeface="+mn-ea"/>
                <a:cs typeface="Arial"/>
              </a:rPr>
              <a:t>object</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127" name="object 21">
            <a:extLst>
              <a:ext uri="{FF2B5EF4-FFF2-40B4-BE49-F238E27FC236}">
                <a16:creationId xmlns:a16="http://schemas.microsoft.com/office/drawing/2014/main" id="{711E0DE8-A45E-3F31-E8E9-C13C0903E2C1}"/>
              </a:ext>
            </a:extLst>
          </p:cNvPr>
          <p:cNvSpPr txBox="1"/>
          <p:nvPr/>
        </p:nvSpPr>
        <p:spPr>
          <a:xfrm>
            <a:off x="1685035" y="5908040"/>
            <a:ext cx="1482725" cy="2089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AUTHORITY</a:t>
            </a:r>
            <a:r>
              <a:rPr kumimoji="0" sz="1200" b="0" i="0" u="none" strike="noStrike" kern="1200" cap="none" spc="-50" normalizeH="0" baseline="0" noProof="0" dirty="0">
                <a:ln>
                  <a:noFill/>
                </a:ln>
                <a:solidFill>
                  <a:srgbClr val="7E7E7E"/>
                </a:solidFill>
                <a:effectLst/>
                <a:uLnTx/>
                <a:uFillTx/>
                <a:latin typeface="Arial"/>
                <a:ea typeface="+mn-ea"/>
                <a:cs typeface="Arial"/>
              </a:rPr>
              <a:t> </a:t>
            </a:r>
            <a:r>
              <a:rPr kumimoji="0" sz="1200" b="0" i="0" u="none" strike="noStrike" kern="1200" cap="none" spc="-20" normalizeH="0" baseline="0" noProof="0" dirty="0">
                <a:ln>
                  <a:noFill/>
                </a:ln>
                <a:solidFill>
                  <a:srgbClr val="7E7E7E"/>
                </a:solidFill>
                <a:effectLst/>
                <a:uLnTx/>
                <a:uFillTx/>
                <a:latin typeface="Arial"/>
                <a:ea typeface="+mn-ea"/>
                <a:cs typeface="Arial"/>
              </a:rPr>
              <a:t>CHECK</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28" name="object 22">
            <a:extLst>
              <a:ext uri="{FF2B5EF4-FFF2-40B4-BE49-F238E27FC236}">
                <a16:creationId xmlns:a16="http://schemas.microsoft.com/office/drawing/2014/main" id="{345BD18E-9903-A4A9-9B0D-7FB6B4537059}"/>
              </a:ext>
            </a:extLst>
          </p:cNvPr>
          <p:cNvGrpSpPr/>
          <p:nvPr/>
        </p:nvGrpSpPr>
        <p:grpSpPr>
          <a:xfrm>
            <a:off x="1664589" y="5287898"/>
            <a:ext cx="10088880" cy="1172845"/>
            <a:chOff x="1664589" y="5287898"/>
            <a:chExt cx="10088880" cy="1172845"/>
          </a:xfrm>
        </p:grpSpPr>
        <p:sp>
          <p:nvSpPr>
            <p:cNvPr id="1129" name="object 23">
              <a:extLst>
                <a:ext uri="{FF2B5EF4-FFF2-40B4-BE49-F238E27FC236}">
                  <a16:creationId xmlns:a16="http://schemas.microsoft.com/office/drawing/2014/main" id="{5323FF9F-4B23-5BF5-0670-2BD876E3D963}"/>
                </a:ext>
              </a:extLst>
            </p:cNvPr>
            <p:cNvSpPr/>
            <p:nvPr/>
          </p:nvSpPr>
          <p:spPr>
            <a:xfrm>
              <a:off x="1664589" y="5287898"/>
              <a:ext cx="9425305" cy="584835"/>
            </a:xfrm>
            <a:custGeom>
              <a:avLst/>
              <a:gdLst/>
              <a:ahLst/>
              <a:cxnLst/>
              <a:rect l="l" t="t" r="r" b="b"/>
              <a:pathLst>
                <a:path w="9425305" h="584835">
                  <a:moveTo>
                    <a:pt x="47625" y="63500"/>
                  </a:moveTo>
                  <a:lnTo>
                    <a:pt x="28575" y="63500"/>
                  </a:lnTo>
                  <a:lnTo>
                    <a:pt x="28575" y="579996"/>
                  </a:lnTo>
                  <a:lnTo>
                    <a:pt x="32893" y="584250"/>
                  </a:lnTo>
                  <a:lnTo>
                    <a:pt x="9420606" y="584250"/>
                  </a:lnTo>
                  <a:lnTo>
                    <a:pt x="9424796" y="579996"/>
                  </a:lnTo>
                  <a:lnTo>
                    <a:pt x="9424796" y="574725"/>
                  </a:lnTo>
                  <a:lnTo>
                    <a:pt x="47625" y="574725"/>
                  </a:lnTo>
                  <a:lnTo>
                    <a:pt x="38100" y="565200"/>
                  </a:lnTo>
                  <a:lnTo>
                    <a:pt x="47625" y="565200"/>
                  </a:lnTo>
                  <a:lnTo>
                    <a:pt x="47625" y="63500"/>
                  </a:lnTo>
                  <a:close/>
                </a:path>
                <a:path w="9425305" h="584835">
                  <a:moveTo>
                    <a:pt x="47625" y="565200"/>
                  </a:moveTo>
                  <a:lnTo>
                    <a:pt x="38100" y="565200"/>
                  </a:lnTo>
                  <a:lnTo>
                    <a:pt x="47625" y="574725"/>
                  </a:lnTo>
                  <a:lnTo>
                    <a:pt x="47625" y="565200"/>
                  </a:lnTo>
                  <a:close/>
                </a:path>
                <a:path w="9425305" h="584835">
                  <a:moveTo>
                    <a:pt x="9405746" y="565200"/>
                  </a:moveTo>
                  <a:lnTo>
                    <a:pt x="47625" y="565200"/>
                  </a:lnTo>
                  <a:lnTo>
                    <a:pt x="47625" y="574725"/>
                  </a:lnTo>
                  <a:lnTo>
                    <a:pt x="9405746" y="574725"/>
                  </a:lnTo>
                  <a:lnTo>
                    <a:pt x="9405746" y="565200"/>
                  </a:lnTo>
                  <a:close/>
                </a:path>
                <a:path w="9425305" h="584835">
                  <a:moveTo>
                    <a:pt x="9424796" y="346125"/>
                  </a:moveTo>
                  <a:lnTo>
                    <a:pt x="9405746" y="346125"/>
                  </a:lnTo>
                  <a:lnTo>
                    <a:pt x="9405746" y="574725"/>
                  </a:lnTo>
                  <a:lnTo>
                    <a:pt x="9415271" y="565200"/>
                  </a:lnTo>
                  <a:lnTo>
                    <a:pt x="9424796" y="565200"/>
                  </a:lnTo>
                  <a:lnTo>
                    <a:pt x="9424796" y="346125"/>
                  </a:lnTo>
                  <a:close/>
                </a:path>
                <a:path w="9425305" h="584835">
                  <a:moveTo>
                    <a:pt x="9424796" y="565200"/>
                  </a:moveTo>
                  <a:lnTo>
                    <a:pt x="9415271" y="565200"/>
                  </a:lnTo>
                  <a:lnTo>
                    <a:pt x="9405746" y="574725"/>
                  </a:lnTo>
                  <a:lnTo>
                    <a:pt x="9424796" y="574725"/>
                  </a:lnTo>
                  <a:lnTo>
                    <a:pt x="9424796" y="565200"/>
                  </a:lnTo>
                  <a:close/>
                </a:path>
                <a:path w="9425305" h="584835">
                  <a:moveTo>
                    <a:pt x="38100" y="0"/>
                  </a:moveTo>
                  <a:lnTo>
                    <a:pt x="0" y="76200"/>
                  </a:lnTo>
                  <a:lnTo>
                    <a:pt x="28575" y="76200"/>
                  </a:lnTo>
                  <a:lnTo>
                    <a:pt x="28575" y="63500"/>
                  </a:lnTo>
                  <a:lnTo>
                    <a:pt x="69850" y="63500"/>
                  </a:lnTo>
                  <a:lnTo>
                    <a:pt x="38100" y="0"/>
                  </a:lnTo>
                  <a:close/>
                </a:path>
                <a:path w="9425305" h="584835">
                  <a:moveTo>
                    <a:pt x="69850" y="63500"/>
                  </a:moveTo>
                  <a:lnTo>
                    <a:pt x="47625" y="63500"/>
                  </a:lnTo>
                  <a:lnTo>
                    <a:pt x="47625" y="76200"/>
                  </a:lnTo>
                  <a:lnTo>
                    <a:pt x="76200" y="76200"/>
                  </a:lnTo>
                  <a:lnTo>
                    <a:pt x="69850" y="63500"/>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30" name="object 24">
              <a:extLst>
                <a:ext uri="{FF2B5EF4-FFF2-40B4-BE49-F238E27FC236}">
                  <a16:creationId xmlns:a16="http://schemas.microsoft.com/office/drawing/2014/main" id="{59C0DA6A-535C-A4CD-9146-4DD3CA061CA7}"/>
                </a:ext>
              </a:extLst>
            </p:cNvPr>
            <p:cNvSpPr/>
            <p:nvPr/>
          </p:nvSpPr>
          <p:spPr>
            <a:xfrm>
              <a:off x="10408539" y="6159626"/>
              <a:ext cx="1335405" cy="291465"/>
            </a:xfrm>
            <a:custGeom>
              <a:avLst/>
              <a:gdLst/>
              <a:ahLst/>
              <a:cxnLst/>
              <a:rect l="l" t="t" r="r" b="b"/>
              <a:pathLst>
                <a:path w="1335404" h="291464">
                  <a:moveTo>
                    <a:pt x="0" y="145542"/>
                  </a:moveTo>
                  <a:lnTo>
                    <a:pt x="7418" y="99540"/>
                  </a:lnTo>
                  <a:lnTo>
                    <a:pt x="28078" y="59587"/>
                  </a:lnTo>
                  <a:lnTo>
                    <a:pt x="59582" y="28081"/>
                  </a:lnTo>
                  <a:lnTo>
                    <a:pt x="99535" y="7420"/>
                  </a:lnTo>
                  <a:lnTo>
                    <a:pt x="145541" y="0"/>
                  </a:lnTo>
                  <a:lnTo>
                    <a:pt x="1189481" y="0"/>
                  </a:lnTo>
                  <a:lnTo>
                    <a:pt x="1235488" y="7420"/>
                  </a:lnTo>
                  <a:lnTo>
                    <a:pt x="1275441" y="28081"/>
                  </a:lnTo>
                  <a:lnTo>
                    <a:pt x="1306945" y="59587"/>
                  </a:lnTo>
                  <a:lnTo>
                    <a:pt x="1327605" y="99540"/>
                  </a:lnTo>
                  <a:lnTo>
                    <a:pt x="1335024" y="145542"/>
                  </a:lnTo>
                  <a:lnTo>
                    <a:pt x="1327605" y="191543"/>
                  </a:lnTo>
                  <a:lnTo>
                    <a:pt x="1306945" y="231496"/>
                  </a:lnTo>
                  <a:lnTo>
                    <a:pt x="1275441" y="263002"/>
                  </a:lnTo>
                  <a:lnTo>
                    <a:pt x="1235488" y="283663"/>
                  </a:lnTo>
                  <a:lnTo>
                    <a:pt x="1189481" y="291084"/>
                  </a:lnTo>
                  <a:lnTo>
                    <a:pt x="145541" y="291084"/>
                  </a:lnTo>
                  <a:lnTo>
                    <a:pt x="99535" y="283663"/>
                  </a:lnTo>
                  <a:lnTo>
                    <a:pt x="59582" y="263002"/>
                  </a:lnTo>
                  <a:lnTo>
                    <a:pt x="28078" y="231496"/>
                  </a:lnTo>
                  <a:lnTo>
                    <a:pt x="7418" y="191543"/>
                  </a:lnTo>
                  <a:lnTo>
                    <a:pt x="0" y="145542"/>
                  </a:lnTo>
                  <a:close/>
                </a:path>
              </a:pathLst>
            </a:custGeom>
            <a:ln w="19050">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31" name="object 25">
            <a:extLst>
              <a:ext uri="{FF2B5EF4-FFF2-40B4-BE49-F238E27FC236}">
                <a16:creationId xmlns:a16="http://schemas.microsoft.com/office/drawing/2014/main" id="{6F782219-E5EB-39F1-201D-FB3758004D26}"/>
              </a:ext>
            </a:extLst>
          </p:cNvPr>
          <p:cNvSpPr txBox="1"/>
          <p:nvPr/>
        </p:nvSpPr>
        <p:spPr>
          <a:xfrm>
            <a:off x="10678159" y="6196583"/>
            <a:ext cx="796290" cy="20827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Lock</a:t>
            </a:r>
            <a:r>
              <a:rPr kumimoji="0" sz="1200" b="0" i="0" u="none" strike="noStrike" kern="1200" cap="none" spc="-10" normalizeH="0" baseline="0" noProof="0" dirty="0">
                <a:ln>
                  <a:noFill/>
                </a:ln>
                <a:solidFill>
                  <a:srgbClr val="7E7E7E"/>
                </a:solidFill>
                <a:effectLst/>
                <a:uLnTx/>
                <a:uFillTx/>
                <a:latin typeface="Arial"/>
                <a:ea typeface="+mn-ea"/>
                <a:cs typeface="Arial"/>
              </a:rPr>
              <a:t> object</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32" name="object 26">
            <a:extLst>
              <a:ext uri="{FF2B5EF4-FFF2-40B4-BE49-F238E27FC236}">
                <a16:creationId xmlns:a16="http://schemas.microsoft.com/office/drawing/2014/main" id="{89E780F5-2535-4263-DA07-33E54E576BF0}"/>
              </a:ext>
            </a:extLst>
          </p:cNvPr>
          <p:cNvGrpSpPr/>
          <p:nvPr/>
        </p:nvGrpSpPr>
        <p:grpSpPr>
          <a:xfrm>
            <a:off x="2611373" y="4893564"/>
            <a:ext cx="8896350" cy="1266190"/>
            <a:chOff x="2611373" y="4893564"/>
            <a:chExt cx="8896350" cy="1266190"/>
          </a:xfrm>
        </p:grpSpPr>
        <p:sp>
          <p:nvSpPr>
            <p:cNvPr id="1133" name="object 27">
              <a:extLst>
                <a:ext uri="{FF2B5EF4-FFF2-40B4-BE49-F238E27FC236}">
                  <a16:creationId xmlns:a16="http://schemas.microsoft.com/office/drawing/2014/main" id="{2C735CED-A22E-3A85-ACDC-7DFA8566D2C1}"/>
                </a:ext>
              </a:extLst>
            </p:cNvPr>
            <p:cNvSpPr/>
            <p:nvPr/>
          </p:nvSpPr>
          <p:spPr>
            <a:xfrm>
              <a:off x="11431142" y="5633847"/>
              <a:ext cx="76200" cy="525780"/>
            </a:xfrm>
            <a:custGeom>
              <a:avLst/>
              <a:gdLst/>
              <a:ahLst/>
              <a:cxnLst/>
              <a:rect l="l" t="t" r="r" b="b"/>
              <a:pathLst>
                <a:path w="76200" h="525779">
                  <a:moveTo>
                    <a:pt x="28575" y="449275"/>
                  </a:moveTo>
                  <a:lnTo>
                    <a:pt x="0" y="449275"/>
                  </a:lnTo>
                  <a:lnTo>
                    <a:pt x="38100" y="525475"/>
                  </a:lnTo>
                  <a:lnTo>
                    <a:pt x="69850" y="461975"/>
                  </a:lnTo>
                  <a:lnTo>
                    <a:pt x="28575" y="461975"/>
                  </a:lnTo>
                  <a:lnTo>
                    <a:pt x="28575" y="449275"/>
                  </a:lnTo>
                  <a:close/>
                </a:path>
                <a:path w="76200" h="525779">
                  <a:moveTo>
                    <a:pt x="47625" y="0"/>
                  </a:moveTo>
                  <a:lnTo>
                    <a:pt x="28575" y="0"/>
                  </a:lnTo>
                  <a:lnTo>
                    <a:pt x="28575" y="461975"/>
                  </a:lnTo>
                  <a:lnTo>
                    <a:pt x="47625" y="461975"/>
                  </a:lnTo>
                  <a:lnTo>
                    <a:pt x="47625" y="0"/>
                  </a:lnTo>
                  <a:close/>
                </a:path>
                <a:path w="76200" h="525779">
                  <a:moveTo>
                    <a:pt x="76200" y="449275"/>
                  </a:moveTo>
                  <a:lnTo>
                    <a:pt x="47625" y="449275"/>
                  </a:lnTo>
                  <a:lnTo>
                    <a:pt x="47625" y="461975"/>
                  </a:lnTo>
                  <a:lnTo>
                    <a:pt x="69850" y="461975"/>
                  </a:lnTo>
                  <a:lnTo>
                    <a:pt x="76200" y="449275"/>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34" name="object 28">
              <a:extLst>
                <a:ext uri="{FF2B5EF4-FFF2-40B4-BE49-F238E27FC236}">
                  <a16:creationId xmlns:a16="http://schemas.microsoft.com/office/drawing/2014/main" id="{2FB7AB55-CDAB-D144-5959-CF476F67A04A}"/>
                </a:ext>
              </a:extLst>
            </p:cNvPr>
            <p:cNvSpPr/>
            <p:nvPr/>
          </p:nvSpPr>
          <p:spPr>
            <a:xfrm>
              <a:off x="2620898" y="4903089"/>
              <a:ext cx="971550" cy="384810"/>
            </a:xfrm>
            <a:custGeom>
              <a:avLst/>
              <a:gdLst/>
              <a:ahLst/>
              <a:cxnLst/>
              <a:rect l="l" t="t" r="r" b="b"/>
              <a:pathLst>
                <a:path w="971550" h="384810">
                  <a:moveTo>
                    <a:pt x="0" y="192405"/>
                  </a:moveTo>
                  <a:lnTo>
                    <a:pt x="5079" y="148276"/>
                  </a:lnTo>
                  <a:lnTo>
                    <a:pt x="19549" y="107774"/>
                  </a:lnTo>
                  <a:lnTo>
                    <a:pt x="42257" y="72050"/>
                  </a:lnTo>
                  <a:lnTo>
                    <a:pt x="72050" y="42257"/>
                  </a:lnTo>
                  <a:lnTo>
                    <a:pt x="107774" y="19549"/>
                  </a:lnTo>
                  <a:lnTo>
                    <a:pt x="148276" y="5079"/>
                  </a:lnTo>
                  <a:lnTo>
                    <a:pt x="192405" y="0"/>
                  </a:lnTo>
                  <a:lnTo>
                    <a:pt x="779145" y="0"/>
                  </a:lnTo>
                  <a:lnTo>
                    <a:pt x="823273" y="5079"/>
                  </a:lnTo>
                  <a:lnTo>
                    <a:pt x="863775" y="19549"/>
                  </a:lnTo>
                  <a:lnTo>
                    <a:pt x="899499" y="42257"/>
                  </a:lnTo>
                  <a:lnTo>
                    <a:pt x="929292" y="72050"/>
                  </a:lnTo>
                  <a:lnTo>
                    <a:pt x="952000" y="107774"/>
                  </a:lnTo>
                  <a:lnTo>
                    <a:pt x="966470" y="148276"/>
                  </a:lnTo>
                  <a:lnTo>
                    <a:pt x="971550" y="192405"/>
                  </a:lnTo>
                  <a:lnTo>
                    <a:pt x="966470" y="236533"/>
                  </a:lnTo>
                  <a:lnTo>
                    <a:pt x="952000" y="277035"/>
                  </a:lnTo>
                  <a:lnTo>
                    <a:pt x="929292" y="312759"/>
                  </a:lnTo>
                  <a:lnTo>
                    <a:pt x="899499" y="342552"/>
                  </a:lnTo>
                  <a:lnTo>
                    <a:pt x="863775" y="365260"/>
                  </a:lnTo>
                  <a:lnTo>
                    <a:pt x="823273" y="379730"/>
                  </a:lnTo>
                  <a:lnTo>
                    <a:pt x="779145" y="384810"/>
                  </a:lnTo>
                  <a:lnTo>
                    <a:pt x="192405" y="384810"/>
                  </a:lnTo>
                  <a:lnTo>
                    <a:pt x="148276" y="379730"/>
                  </a:lnTo>
                  <a:lnTo>
                    <a:pt x="107774" y="365260"/>
                  </a:lnTo>
                  <a:lnTo>
                    <a:pt x="72050" y="342552"/>
                  </a:lnTo>
                  <a:lnTo>
                    <a:pt x="42257" y="312759"/>
                  </a:lnTo>
                  <a:lnTo>
                    <a:pt x="19549" y="277035"/>
                  </a:lnTo>
                  <a:lnTo>
                    <a:pt x="5079" y="236533"/>
                  </a:lnTo>
                  <a:lnTo>
                    <a:pt x="0" y="192405"/>
                  </a:lnTo>
                  <a:close/>
                </a:path>
              </a:pathLst>
            </a:custGeom>
            <a:ln w="19049">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35" name="object 29">
            <a:extLst>
              <a:ext uri="{FF2B5EF4-FFF2-40B4-BE49-F238E27FC236}">
                <a16:creationId xmlns:a16="http://schemas.microsoft.com/office/drawing/2014/main" id="{2B5884F1-76BE-CC73-CFDF-EC73C1407C17}"/>
              </a:ext>
            </a:extLst>
          </p:cNvPr>
          <p:cNvSpPr txBox="1"/>
          <p:nvPr/>
        </p:nvSpPr>
        <p:spPr>
          <a:xfrm>
            <a:off x="2785364" y="4986528"/>
            <a:ext cx="643255" cy="2089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CDS</a:t>
            </a:r>
            <a:r>
              <a:rPr kumimoji="0" sz="1200" b="0" i="0" u="none" strike="noStrike" kern="1200" cap="none" spc="-15" normalizeH="0" baseline="0" noProof="0" dirty="0">
                <a:ln>
                  <a:noFill/>
                </a:ln>
                <a:solidFill>
                  <a:srgbClr val="7E7E7E"/>
                </a:solidFill>
                <a:effectLst/>
                <a:uLnTx/>
                <a:uFillTx/>
                <a:latin typeface="Arial"/>
                <a:ea typeface="+mn-ea"/>
                <a:cs typeface="Arial"/>
              </a:rPr>
              <a:t> </a:t>
            </a:r>
            <a:r>
              <a:rPr kumimoji="0" sz="1200" b="0" i="0" u="none" strike="noStrike" kern="1200" cap="none" spc="-20" normalizeH="0" baseline="0" noProof="0" dirty="0">
                <a:ln>
                  <a:noFill/>
                </a:ln>
                <a:solidFill>
                  <a:srgbClr val="7E7E7E"/>
                </a:solidFill>
                <a:effectLst/>
                <a:uLnTx/>
                <a:uFillTx/>
                <a:latin typeface="Arial"/>
                <a:ea typeface="+mn-ea"/>
                <a:cs typeface="Arial"/>
              </a:rPr>
              <a:t>role</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36" name="object 30">
            <a:extLst>
              <a:ext uri="{FF2B5EF4-FFF2-40B4-BE49-F238E27FC236}">
                <a16:creationId xmlns:a16="http://schemas.microsoft.com/office/drawing/2014/main" id="{B4504738-E8FA-D3C0-46C3-5C6DE340E10B}"/>
              </a:ext>
            </a:extLst>
          </p:cNvPr>
          <p:cNvGrpSpPr/>
          <p:nvPr/>
        </p:nvGrpSpPr>
        <p:grpSpPr>
          <a:xfrm>
            <a:off x="2429636" y="5057775"/>
            <a:ext cx="2425065" cy="76835"/>
            <a:chOff x="2429636" y="5057775"/>
            <a:chExt cx="2425065" cy="76835"/>
          </a:xfrm>
        </p:grpSpPr>
        <p:pic>
          <p:nvPicPr>
            <p:cNvPr id="1137" name="object 31">
              <a:extLst>
                <a:ext uri="{FF2B5EF4-FFF2-40B4-BE49-F238E27FC236}">
                  <a16:creationId xmlns:a16="http://schemas.microsoft.com/office/drawing/2014/main" id="{96BC1074-B506-EC52-A738-D51FDAB491DC}"/>
                </a:ext>
              </a:extLst>
            </p:cNvPr>
            <p:cNvPicPr/>
            <p:nvPr/>
          </p:nvPicPr>
          <p:blipFill>
            <a:blip r:embed="rId6" cstate="print"/>
            <a:stretch>
              <a:fillRect/>
            </a:stretch>
          </p:blipFill>
          <p:spPr>
            <a:xfrm>
              <a:off x="2429636" y="5057775"/>
              <a:ext cx="191388" cy="76200"/>
            </a:xfrm>
            <a:prstGeom prst="rect">
              <a:avLst/>
            </a:prstGeom>
          </p:spPr>
        </p:pic>
        <p:sp>
          <p:nvSpPr>
            <p:cNvPr id="1138" name="object 32">
              <a:extLst>
                <a:ext uri="{FF2B5EF4-FFF2-40B4-BE49-F238E27FC236}">
                  <a16:creationId xmlns:a16="http://schemas.microsoft.com/office/drawing/2014/main" id="{56A86CC4-FEB0-FA5C-D1BC-6C3EE0780E2A}"/>
                </a:ext>
              </a:extLst>
            </p:cNvPr>
            <p:cNvSpPr/>
            <p:nvPr/>
          </p:nvSpPr>
          <p:spPr>
            <a:xfrm>
              <a:off x="3592448" y="5057901"/>
              <a:ext cx="1262380" cy="76200"/>
            </a:xfrm>
            <a:custGeom>
              <a:avLst/>
              <a:gdLst/>
              <a:ahLst/>
              <a:cxnLst/>
              <a:rect l="l" t="t" r="r" b="b"/>
              <a:pathLst>
                <a:path w="1262379" h="76200">
                  <a:moveTo>
                    <a:pt x="76200" y="0"/>
                  </a:moveTo>
                  <a:lnTo>
                    <a:pt x="0" y="37973"/>
                  </a:lnTo>
                  <a:lnTo>
                    <a:pt x="76200" y="76200"/>
                  </a:lnTo>
                  <a:lnTo>
                    <a:pt x="76200" y="47639"/>
                  </a:lnTo>
                  <a:lnTo>
                    <a:pt x="63500" y="47625"/>
                  </a:lnTo>
                  <a:lnTo>
                    <a:pt x="63500" y="28575"/>
                  </a:lnTo>
                  <a:lnTo>
                    <a:pt x="76200" y="28575"/>
                  </a:lnTo>
                  <a:lnTo>
                    <a:pt x="76200" y="0"/>
                  </a:lnTo>
                  <a:close/>
                </a:path>
                <a:path w="1262379" h="76200">
                  <a:moveTo>
                    <a:pt x="76200" y="28589"/>
                  </a:moveTo>
                  <a:lnTo>
                    <a:pt x="76200" y="47639"/>
                  </a:lnTo>
                  <a:lnTo>
                    <a:pt x="1262126" y="49022"/>
                  </a:lnTo>
                  <a:lnTo>
                    <a:pt x="1262126" y="29972"/>
                  </a:lnTo>
                  <a:lnTo>
                    <a:pt x="76200" y="28589"/>
                  </a:lnTo>
                  <a:close/>
                </a:path>
                <a:path w="1262379" h="76200">
                  <a:moveTo>
                    <a:pt x="63500" y="28575"/>
                  </a:moveTo>
                  <a:lnTo>
                    <a:pt x="63500" y="47625"/>
                  </a:lnTo>
                  <a:lnTo>
                    <a:pt x="76200" y="47639"/>
                  </a:lnTo>
                  <a:lnTo>
                    <a:pt x="76200" y="28589"/>
                  </a:lnTo>
                  <a:lnTo>
                    <a:pt x="63500" y="28575"/>
                  </a:lnTo>
                  <a:close/>
                </a:path>
                <a:path w="1262379" h="76200">
                  <a:moveTo>
                    <a:pt x="76200" y="28575"/>
                  </a:moveTo>
                  <a:lnTo>
                    <a:pt x="63500" y="28575"/>
                  </a:lnTo>
                  <a:lnTo>
                    <a:pt x="76200" y="28589"/>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39" name="object 33">
            <a:extLst>
              <a:ext uri="{FF2B5EF4-FFF2-40B4-BE49-F238E27FC236}">
                <a16:creationId xmlns:a16="http://schemas.microsoft.com/office/drawing/2014/main" id="{A7EB63FF-191B-72B6-7FF3-3EBC542918A2}"/>
              </a:ext>
            </a:extLst>
          </p:cNvPr>
          <p:cNvSpPr txBox="1"/>
          <p:nvPr/>
        </p:nvSpPr>
        <p:spPr>
          <a:xfrm>
            <a:off x="3732529" y="5141976"/>
            <a:ext cx="966469" cy="505459"/>
          </a:xfrm>
          <a:prstGeom prst="rect">
            <a:avLst/>
          </a:prstGeom>
        </p:spPr>
        <p:txBody>
          <a:bodyPr vert="horz" wrap="square" lIns="0" tIns="12700" rIns="0" bIns="0" rtlCol="0">
            <a:spAutoFit/>
          </a:bodyPr>
          <a:lstStyle/>
          <a:p>
            <a:pPr marL="12700" marR="5080" lvl="0" indent="233045" algn="l" defTabSz="914400" rtl="0" eaLnBrk="1" fontAlgn="auto" latinLnBrk="0" hangingPunct="1">
              <a:lnSpc>
                <a:spcPct val="100000"/>
              </a:lnSpc>
              <a:spcBef>
                <a:spcPts val="100"/>
              </a:spcBef>
              <a:spcAft>
                <a:spcPts val="0"/>
              </a:spcAft>
              <a:buClrTx/>
              <a:buSzTx/>
              <a:buFontTx/>
              <a:buNone/>
              <a:tabLst/>
              <a:defRPr/>
            </a:pPr>
            <a:r>
              <a:rPr kumimoji="0" sz="1050" b="0" i="0" u="none" strike="noStrike" kern="1200" cap="none" spc="-10" normalizeH="0" baseline="0" noProof="0" dirty="0">
                <a:ln>
                  <a:noFill/>
                </a:ln>
                <a:solidFill>
                  <a:srgbClr val="7E7E7E"/>
                </a:solidFill>
                <a:effectLst/>
                <a:uLnTx/>
                <a:uFillTx/>
                <a:latin typeface="Arial"/>
                <a:ea typeface="+mn-ea"/>
                <a:cs typeface="Arial"/>
              </a:rPr>
              <a:t>QUERY </a:t>
            </a:r>
            <a:r>
              <a:rPr kumimoji="0" sz="1050" b="0" i="0" u="none" strike="noStrike" kern="1200" cap="none" spc="0" normalizeH="0" baseline="0" noProof="0" dirty="0">
                <a:ln>
                  <a:noFill/>
                </a:ln>
                <a:solidFill>
                  <a:srgbClr val="7E7E7E"/>
                </a:solidFill>
                <a:effectLst/>
                <a:uLnTx/>
                <a:uFillTx/>
                <a:latin typeface="Arial"/>
                <a:ea typeface="+mn-ea"/>
                <a:cs typeface="Arial"/>
              </a:rPr>
              <a:t>DATA </a:t>
            </a:r>
            <a:r>
              <a:rPr kumimoji="0" sz="1050" b="0" i="0" u="none" strike="noStrike" kern="1200" cap="none" spc="-10" normalizeH="0" baseline="0" noProof="0" dirty="0">
                <a:ln>
                  <a:noFill/>
                </a:ln>
                <a:solidFill>
                  <a:srgbClr val="7E7E7E"/>
                </a:solidFill>
                <a:effectLst/>
                <a:uLnTx/>
                <a:uFillTx/>
                <a:latin typeface="Arial"/>
                <a:ea typeface="+mn-ea"/>
                <a:cs typeface="Arial"/>
              </a:rPr>
              <a:t>ACCESS</a:t>
            </a:r>
            <a:endParaRPr kumimoji="0" sz="1050" b="0" i="0" u="none" strike="noStrike" kern="1200" cap="none" spc="0" normalizeH="0" baseline="0" noProof="0">
              <a:ln>
                <a:noFill/>
              </a:ln>
              <a:solidFill>
                <a:prstClr val="black"/>
              </a:solidFill>
              <a:effectLst/>
              <a:uLnTx/>
              <a:uFillTx/>
              <a:latin typeface="Arial"/>
              <a:ea typeface="+mn-ea"/>
              <a:cs typeface="Arial"/>
            </a:endParaRPr>
          </a:p>
          <a:p>
            <a:pPr marL="157480" marR="0" lvl="0" indent="0" algn="l" defTabSz="914400" rtl="0" eaLnBrk="1" fontAlgn="auto" latinLnBrk="0" hangingPunct="1">
              <a:lnSpc>
                <a:spcPct val="100000"/>
              </a:lnSpc>
              <a:spcBef>
                <a:spcPts val="0"/>
              </a:spcBef>
              <a:spcAft>
                <a:spcPts val="0"/>
              </a:spcAft>
              <a:buClrTx/>
              <a:buSzTx/>
              <a:buFontTx/>
              <a:buNone/>
              <a:tabLst/>
              <a:defRPr/>
            </a:pPr>
            <a:r>
              <a:rPr kumimoji="0" sz="1050" b="0" i="0" u="none" strike="noStrike" kern="1200" cap="none" spc="-10" normalizeH="0" baseline="0" noProof="0" dirty="0">
                <a:ln>
                  <a:noFill/>
                </a:ln>
                <a:solidFill>
                  <a:srgbClr val="7E7E7E"/>
                </a:solidFill>
                <a:effectLst/>
                <a:uLnTx/>
                <a:uFillTx/>
                <a:latin typeface="Arial"/>
                <a:ea typeface="+mn-ea"/>
                <a:cs typeface="Arial"/>
              </a:rPr>
              <a:t>CONTROL</a:t>
            </a:r>
            <a:endParaRPr kumimoji="0" sz="1050" b="0" i="0" u="none" strike="noStrike" kern="1200" cap="none" spc="0" normalizeH="0" baseline="0" noProof="0">
              <a:ln>
                <a:noFill/>
              </a:ln>
              <a:solidFill>
                <a:prstClr val="black"/>
              </a:solidFill>
              <a:effectLst/>
              <a:uLnTx/>
              <a:uFillTx/>
              <a:latin typeface="Arial"/>
              <a:ea typeface="+mn-ea"/>
              <a:cs typeface="Arial"/>
            </a:endParaRPr>
          </a:p>
        </p:txBody>
      </p:sp>
      <p:sp>
        <p:nvSpPr>
          <p:cNvPr id="1140" name="object 34">
            <a:extLst>
              <a:ext uri="{FF2B5EF4-FFF2-40B4-BE49-F238E27FC236}">
                <a16:creationId xmlns:a16="http://schemas.microsoft.com/office/drawing/2014/main" id="{735BA11F-26F6-9AD4-27F6-3E471BFE9D0A}"/>
              </a:ext>
            </a:extLst>
          </p:cNvPr>
          <p:cNvSpPr/>
          <p:nvPr/>
        </p:nvSpPr>
        <p:spPr>
          <a:xfrm>
            <a:off x="4854321" y="4560189"/>
            <a:ext cx="1171575" cy="1073785"/>
          </a:xfrm>
          <a:custGeom>
            <a:avLst/>
            <a:gdLst/>
            <a:ahLst/>
            <a:cxnLst/>
            <a:rect l="l" t="t" r="r" b="b"/>
            <a:pathLst>
              <a:path w="1171575" h="1073785">
                <a:moveTo>
                  <a:pt x="0" y="72009"/>
                </a:moveTo>
                <a:lnTo>
                  <a:pt x="5661" y="43987"/>
                </a:lnTo>
                <a:lnTo>
                  <a:pt x="21097" y="21097"/>
                </a:lnTo>
                <a:lnTo>
                  <a:pt x="43987" y="5661"/>
                </a:lnTo>
                <a:lnTo>
                  <a:pt x="72008" y="0"/>
                </a:lnTo>
                <a:lnTo>
                  <a:pt x="1099184" y="0"/>
                </a:lnTo>
                <a:lnTo>
                  <a:pt x="1127206" y="5661"/>
                </a:lnTo>
                <a:lnTo>
                  <a:pt x="1150096" y="21097"/>
                </a:lnTo>
                <a:lnTo>
                  <a:pt x="1165532" y="43987"/>
                </a:lnTo>
                <a:lnTo>
                  <a:pt x="1171193" y="72009"/>
                </a:lnTo>
                <a:lnTo>
                  <a:pt x="1171193" y="1001649"/>
                </a:lnTo>
                <a:lnTo>
                  <a:pt x="1165532" y="1029675"/>
                </a:lnTo>
                <a:lnTo>
                  <a:pt x="1150096" y="1052564"/>
                </a:lnTo>
                <a:lnTo>
                  <a:pt x="1127206" y="1067998"/>
                </a:lnTo>
                <a:lnTo>
                  <a:pt x="1099184" y="1073658"/>
                </a:lnTo>
                <a:lnTo>
                  <a:pt x="72008" y="1073658"/>
                </a:lnTo>
                <a:lnTo>
                  <a:pt x="43987" y="1067998"/>
                </a:lnTo>
                <a:lnTo>
                  <a:pt x="21097" y="1052564"/>
                </a:lnTo>
                <a:lnTo>
                  <a:pt x="5661" y="1029675"/>
                </a:lnTo>
                <a:lnTo>
                  <a:pt x="0" y="1001649"/>
                </a:lnTo>
                <a:lnTo>
                  <a:pt x="0" y="7200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41" name="object 35">
            <a:extLst>
              <a:ext uri="{FF2B5EF4-FFF2-40B4-BE49-F238E27FC236}">
                <a16:creationId xmlns:a16="http://schemas.microsoft.com/office/drawing/2014/main" id="{F8475995-F4AF-0038-E0A1-D4657DAED171}"/>
              </a:ext>
            </a:extLst>
          </p:cNvPr>
          <p:cNvSpPr txBox="1"/>
          <p:nvPr/>
        </p:nvSpPr>
        <p:spPr>
          <a:xfrm>
            <a:off x="4934965" y="5235702"/>
            <a:ext cx="1016635" cy="391160"/>
          </a:xfrm>
          <a:prstGeom prst="rect">
            <a:avLst/>
          </a:prstGeom>
        </p:spPr>
        <p:txBody>
          <a:bodyPr vert="horz" wrap="square" lIns="0" tIns="12700" rIns="0" bIns="0" rtlCol="0">
            <a:spAutoFit/>
          </a:bodyPr>
          <a:lstStyle/>
          <a:p>
            <a:pPr marL="12700" marR="5080" lvl="0" indent="5143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Arial"/>
                <a:ea typeface="+mn-ea"/>
                <a:cs typeface="Arial"/>
              </a:rPr>
              <a:t>CDS-BASED </a:t>
            </a:r>
            <a:r>
              <a:rPr kumimoji="0" sz="1200" b="0" i="0" u="none" strike="noStrike" kern="1200" cap="none" spc="0" normalizeH="0" baseline="0" noProof="0" dirty="0">
                <a:ln>
                  <a:noFill/>
                </a:ln>
                <a:solidFill>
                  <a:srgbClr val="EFAB00"/>
                </a:solidFill>
                <a:effectLst/>
                <a:uLnTx/>
                <a:uFillTx/>
                <a:latin typeface="Arial"/>
                <a:ea typeface="+mn-ea"/>
                <a:cs typeface="Arial"/>
              </a:rPr>
              <a:t>DATA</a:t>
            </a:r>
            <a:r>
              <a:rPr kumimoji="0" sz="1200" b="0" i="0" u="none" strike="noStrike" kern="1200" cap="none" spc="-20" normalizeH="0" baseline="0" noProof="0" dirty="0">
                <a:ln>
                  <a:noFill/>
                </a:ln>
                <a:solidFill>
                  <a:srgbClr val="EFAB00"/>
                </a:solidFill>
                <a:effectLst/>
                <a:uLnTx/>
                <a:uFillTx/>
                <a:latin typeface="Arial"/>
                <a:ea typeface="+mn-ea"/>
                <a:cs typeface="Arial"/>
              </a:rPr>
              <a:t> </a:t>
            </a:r>
            <a:r>
              <a:rPr kumimoji="0" sz="1200" b="0" i="0" u="none" strike="noStrike" kern="1200" cap="none" spc="-10" normalizeH="0" baseline="0" noProof="0" dirty="0">
                <a:ln>
                  <a:noFill/>
                </a:ln>
                <a:solidFill>
                  <a:srgbClr val="EFAB00"/>
                </a:solidFill>
                <a:effectLst/>
                <a:uLnTx/>
                <a:uFillTx/>
                <a:latin typeface="Arial"/>
                <a:ea typeface="+mn-ea"/>
                <a:cs typeface="Arial"/>
              </a:rPr>
              <a:t>MODEL</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42" name="object 36">
            <a:extLst>
              <a:ext uri="{FF2B5EF4-FFF2-40B4-BE49-F238E27FC236}">
                <a16:creationId xmlns:a16="http://schemas.microsoft.com/office/drawing/2014/main" id="{24040B89-0E01-89D8-C993-5AD63F1A16FA}"/>
              </a:ext>
            </a:extLst>
          </p:cNvPr>
          <p:cNvGrpSpPr/>
          <p:nvPr/>
        </p:nvGrpSpPr>
        <p:grpSpPr>
          <a:xfrm>
            <a:off x="4920107" y="1445133"/>
            <a:ext cx="2694305" cy="4557395"/>
            <a:chOff x="4920107" y="1445133"/>
            <a:chExt cx="2694305" cy="4557395"/>
          </a:xfrm>
        </p:grpSpPr>
        <p:sp>
          <p:nvSpPr>
            <p:cNvPr id="1143" name="object 37">
              <a:extLst>
                <a:ext uri="{FF2B5EF4-FFF2-40B4-BE49-F238E27FC236}">
                  <a16:creationId xmlns:a16="http://schemas.microsoft.com/office/drawing/2014/main" id="{90941E8B-4CCD-05CF-ACD8-DEBBB2A37728}"/>
                </a:ext>
              </a:extLst>
            </p:cNvPr>
            <p:cNvSpPr/>
            <p:nvPr/>
          </p:nvSpPr>
          <p:spPr>
            <a:xfrm>
              <a:off x="5397881" y="1445132"/>
              <a:ext cx="80645" cy="1736725"/>
            </a:xfrm>
            <a:custGeom>
              <a:avLst/>
              <a:gdLst/>
              <a:ahLst/>
              <a:cxnLst/>
              <a:rect l="l" t="t" r="r" b="b"/>
              <a:pathLst>
                <a:path w="80645" h="1736725">
                  <a:moveTo>
                    <a:pt x="76200" y="1448816"/>
                  </a:moveTo>
                  <a:lnTo>
                    <a:pt x="69824" y="1436497"/>
                  </a:lnTo>
                  <a:lnTo>
                    <a:pt x="37084" y="1373124"/>
                  </a:lnTo>
                  <a:lnTo>
                    <a:pt x="0" y="1449832"/>
                  </a:lnTo>
                  <a:lnTo>
                    <a:pt x="25552" y="1449501"/>
                  </a:lnTo>
                  <a:lnTo>
                    <a:pt x="29210" y="1736725"/>
                  </a:lnTo>
                  <a:lnTo>
                    <a:pt x="54356" y="1736471"/>
                  </a:lnTo>
                  <a:lnTo>
                    <a:pt x="50584" y="1449158"/>
                  </a:lnTo>
                  <a:lnTo>
                    <a:pt x="76200" y="1448816"/>
                  </a:lnTo>
                  <a:close/>
                </a:path>
                <a:path w="80645" h="1736725">
                  <a:moveTo>
                    <a:pt x="80518" y="76200"/>
                  </a:moveTo>
                  <a:lnTo>
                    <a:pt x="74168" y="63500"/>
                  </a:lnTo>
                  <a:lnTo>
                    <a:pt x="42418" y="0"/>
                  </a:lnTo>
                  <a:lnTo>
                    <a:pt x="4318" y="76200"/>
                  </a:lnTo>
                  <a:lnTo>
                    <a:pt x="29845" y="76200"/>
                  </a:lnTo>
                  <a:lnTo>
                    <a:pt x="29845" y="468757"/>
                  </a:lnTo>
                  <a:lnTo>
                    <a:pt x="54991" y="468757"/>
                  </a:lnTo>
                  <a:lnTo>
                    <a:pt x="54991" y="76200"/>
                  </a:lnTo>
                  <a:lnTo>
                    <a:pt x="80518" y="76200"/>
                  </a:lnTo>
                  <a:close/>
                </a:path>
              </a:pathLst>
            </a:custGeom>
            <a:solidFill>
              <a:srgbClr val="E254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44" name="object 38">
              <a:extLst>
                <a:ext uri="{FF2B5EF4-FFF2-40B4-BE49-F238E27FC236}">
                  <a16:creationId xmlns:a16="http://schemas.microsoft.com/office/drawing/2014/main" id="{8B55D4D7-7D91-453E-B7AA-75BD96C18EC9}"/>
                </a:ext>
              </a:extLst>
            </p:cNvPr>
            <p:cNvSpPr/>
            <p:nvPr/>
          </p:nvSpPr>
          <p:spPr>
            <a:xfrm>
              <a:off x="5412867" y="5633847"/>
              <a:ext cx="76200" cy="368935"/>
            </a:xfrm>
            <a:custGeom>
              <a:avLst/>
              <a:gdLst/>
              <a:ahLst/>
              <a:cxnLst/>
              <a:rect l="l" t="t" r="r" b="b"/>
              <a:pathLst>
                <a:path w="76200" h="368935">
                  <a:moveTo>
                    <a:pt x="25527" y="292404"/>
                  </a:moveTo>
                  <a:lnTo>
                    <a:pt x="0" y="292404"/>
                  </a:lnTo>
                  <a:lnTo>
                    <a:pt x="38100" y="368604"/>
                  </a:lnTo>
                  <a:lnTo>
                    <a:pt x="69850" y="305104"/>
                  </a:lnTo>
                  <a:lnTo>
                    <a:pt x="25527" y="305104"/>
                  </a:lnTo>
                  <a:lnTo>
                    <a:pt x="25527" y="292404"/>
                  </a:lnTo>
                  <a:close/>
                </a:path>
                <a:path w="76200" h="368935">
                  <a:moveTo>
                    <a:pt x="50673" y="0"/>
                  </a:moveTo>
                  <a:lnTo>
                    <a:pt x="25527" y="0"/>
                  </a:lnTo>
                  <a:lnTo>
                    <a:pt x="25527" y="305104"/>
                  </a:lnTo>
                  <a:lnTo>
                    <a:pt x="50673" y="305104"/>
                  </a:lnTo>
                  <a:lnTo>
                    <a:pt x="50673" y="0"/>
                  </a:lnTo>
                  <a:close/>
                </a:path>
                <a:path w="76200" h="368935">
                  <a:moveTo>
                    <a:pt x="76200" y="292404"/>
                  </a:moveTo>
                  <a:lnTo>
                    <a:pt x="50673" y="292404"/>
                  </a:lnTo>
                  <a:lnTo>
                    <a:pt x="50673" y="305104"/>
                  </a:lnTo>
                  <a:lnTo>
                    <a:pt x="69850" y="305104"/>
                  </a:lnTo>
                  <a:lnTo>
                    <a:pt x="76200" y="292404"/>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1145" name="object 39">
              <a:extLst>
                <a:ext uri="{FF2B5EF4-FFF2-40B4-BE49-F238E27FC236}">
                  <a16:creationId xmlns:a16="http://schemas.microsoft.com/office/drawing/2014/main" id="{7F83C60B-53AD-2FD3-421E-6CD20D27789B}"/>
                </a:ext>
              </a:extLst>
            </p:cNvPr>
            <p:cNvPicPr/>
            <p:nvPr/>
          </p:nvPicPr>
          <p:blipFill>
            <a:blip r:embed="rId7" cstate="print"/>
            <a:stretch>
              <a:fillRect/>
            </a:stretch>
          </p:blipFill>
          <p:spPr>
            <a:xfrm>
              <a:off x="4930140" y="4680203"/>
              <a:ext cx="950667" cy="523494"/>
            </a:xfrm>
            <a:prstGeom prst="rect">
              <a:avLst/>
            </a:prstGeom>
          </p:spPr>
        </p:pic>
        <p:sp>
          <p:nvSpPr>
            <p:cNvPr id="1146" name="object 40">
              <a:extLst>
                <a:ext uri="{FF2B5EF4-FFF2-40B4-BE49-F238E27FC236}">
                  <a16:creationId xmlns:a16="http://schemas.microsoft.com/office/drawing/2014/main" id="{086DF1C6-F52D-88E6-D660-A0E2E79D3368}"/>
                </a:ext>
              </a:extLst>
            </p:cNvPr>
            <p:cNvSpPr/>
            <p:nvPr/>
          </p:nvSpPr>
          <p:spPr>
            <a:xfrm>
              <a:off x="4925187" y="4675250"/>
              <a:ext cx="1029969" cy="533400"/>
            </a:xfrm>
            <a:custGeom>
              <a:avLst/>
              <a:gdLst/>
              <a:ahLst/>
              <a:cxnLst/>
              <a:rect l="l" t="t" r="r" b="b"/>
              <a:pathLst>
                <a:path w="1029970" h="533400">
                  <a:moveTo>
                    <a:pt x="0" y="533400"/>
                  </a:moveTo>
                  <a:lnTo>
                    <a:pt x="1029462" y="533400"/>
                  </a:lnTo>
                  <a:lnTo>
                    <a:pt x="1029462" y="0"/>
                  </a:lnTo>
                  <a:lnTo>
                    <a:pt x="0" y="0"/>
                  </a:lnTo>
                  <a:lnTo>
                    <a:pt x="0" y="533400"/>
                  </a:lnTo>
                  <a:close/>
                </a:path>
              </a:pathLst>
            </a:custGeom>
            <a:ln w="9905">
              <a:solidFill>
                <a:srgbClr val="BEBEB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47" name="object 41">
              <a:extLst>
                <a:ext uri="{FF2B5EF4-FFF2-40B4-BE49-F238E27FC236}">
                  <a16:creationId xmlns:a16="http://schemas.microsoft.com/office/drawing/2014/main" id="{82C22F17-2EB3-702C-8D50-4F93ADAC41A9}"/>
                </a:ext>
              </a:extLst>
            </p:cNvPr>
            <p:cNvSpPr/>
            <p:nvPr/>
          </p:nvSpPr>
          <p:spPr>
            <a:xfrm>
              <a:off x="6025515" y="5034915"/>
              <a:ext cx="1588770" cy="76200"/>
            </a:xfrm>
            <a:custGeom>
              <a:avLst/>
              <a:gdLst/>
              <a:ahLst/>
              <a:cxnLst/>
              <a:rect l="l" t="t" r="r" b="b"/>
              <a:pathLst>
                <a:path w="1588770" h="76200">
                  <a:moveTo>
                    <a:pt x="1512189" y="0"/>
                  </a:moveTo>
                  <a:lnTo>
                    <a:pt x="1512189" y="76200"/>
                  </a:lnTo>
                  <a:lnTo>
                    <a:pt x="1563242" y="50673"/>
                  </a:lnTo>
                  <a:lnTo>
                    <a:pt x="1524889" y="50673"/>
                  </a:lnTo>
                  <a:lnTo>
                    <a:pt x="1524889" y="25527"/>
                  </a:lnTo>
                  <a:lnTo>
                    <a:pt x="1563243" y="25527"/>
                  </a:lnTo>
                  <a:lnTo>
                    <a:pt x="1512189" y="0"/>
                  </a:lnTo>
                  <a:close/>
                </a:path>
                <a:path w="1588770" h="76200">
                  <a:moveTo>
                    <a:pt x="1512189" y="25527"/>
                  </a:moveTo>
                  <a:lnTo>
                    <a:pt x="0" y="25527"/>
                  </a:lnTo>
                  <a:lnTo>
                    <a:pt x="0" y="50673"/>
                  </a:lnTo>
                  <a:lnTo>
                    <a:pt x="1512189" y="50673"/>
                  </a:lnTo>
                  <a:lnTo>
                    <a:pt x="1512189" y="25527"/>
                  </a:lnTo>
                  <a:close/>
                </a:path>
                <a:path w="1588770" h="76200">
                  <a:moveTo>
                    <a:pt x="1563243" y="25527"/>
                  </a:moveTo>
                  <a:lnTo>
                    <a:pt x="1524889" y="25527"/>
                  </a:lnTo>
                  <a:lnTo>
                    <a:pt x="1524889" y="50673"/>
                  </a:lnTo>
                  <a:lnTo>
                    <a:pt x="1563242" y="50673"/>
                  </a:lnTo>
                  <a:lnTo>
                    <a:pt x="1588389" y="38100"/>
                  </a:lnTo>
                  <a:lnTo>
                    <a:pt x="1563243" y="25527"/>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48" name="object 42">
            <a:extLst>
              <a:ext uri="{FF2B5EF4-FFF2-40B4-BE49-F238E27FC236}">
                <a16:creationId xmlns:a16="http://schemas.microsoft.com/office/drawing/2014/main" id="{8F00508F-04C4-41A2-C80F-C847F2F65D03}"/>
              </a:ext>
            </a:extLst>
          </p:cNvPr>
          <p:cNvSpPr txBox="1"/>
          <p:nvPr/>
        </p:nvSpPr>
        <p:spPr>
          <a:xfrm>
            <a:off x="6140958" y="4676647"/>
            <a:ext cx="746125" cy="360680"/>
          </a:xfrm>
          <a:prstGeom prst="rect">
            <a:avLst/>
          </a:prstGeom>
        </p:spPr>
        <p:txBody>
          <a:bodyPr vert="horz" wrap="square" lIns="0" tIns="12065" rIns="0" bIns="0" rtlCol="0">
            <a:spAutoFit/>
          </a:bodyPr>
          <a:lstStyle/>
          <a:p>
            <a:pPr marL="635" marR="0" lvl="0" indent="0" algn="ctr" defTabSz="914400" rtl="0" eaLnBrk="1" fontAlgn="auto" latinLnBrk="0" hangingPunct="1">
              <a:lnSpc>
                <a:spcPct val="100000"/>
              </a:lnSpc>
              <a:spcBef>
                <a:spcPts val="95"/>
              </a:spcBef>
              <a:spcAft>
                <a:spcPts val="0"/>
              </a:spcAft>
              <a:buClrTx/>
              <a:buSzTx/>
              <a:buFontTx/>
              <a:buNone/>
              <a:tabLst/>
              <a:defRPr/>
            </a:pPr>
            <a:r>
              <a:rPr kumimoji="0" sz="1100" b="0" i="0" u="none" strike="noStrike" kern="1200" cap="none" spc="-25" normalizeH="0" baseline="0" noProof="0" dirty="0">
                <a:ln>
                  <a:noFill/>
                </a:ln>
                <a:solidFill>
                  <a:srgbClr val="008FD2"/>
                </a:solidFill>
                <a:effectLst/>
                <a:uLnTx/>
                <a:uFillTx/>
                <a:latin typeface="Arial"/>
                <a:ea typeface="+mn-ea"/>
                <a:cs typeface="Arial"/>
              </a:rPr>
              <a:t>ADD</a:t>
            </a:r>
            <a:endParaRPr kumimoji="0" sz="1100" b="0" i="0" u="none" strike="noStrike" kern="1200" cap="none" spc="0" normalizeH="0" baseline="0" noProof="0">
              <a:ln>
                <a:noFill/>
              </a:ln>
              <a:solidFill>
                <a:prstClr val="black"/>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100" b="0" i="0" u="none" strike="noStrike" kern="1200" cap="none" spc="-10" normalizeH="0" baseline="0" noProof="0" dirty="0">
                <a:ln>
                  <a:noFill/>
                </a:ln>
                <a:solidFill>
                  <a:srgbClr val="008FD2"/>
                </a:solidFill>
                <a:effectLst/>
                <a:uLnTx/>
                <a:uFillTx/>
                <a:latin typeface="Arial"/>
                <a:ea typeface="+mn-ea"/>
                <a:cs typeface="Arial"/>
              </a:rPr>
              <a:t>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49" name="object 43">
            <a:extLst>
              <a:ext uri="{FF2B5EF4-FFF2-40B4-BE49-F238E27FC236}">
                <a16:creationId xmlns:a16="http://schemas.microsoft.com/office/drawing/2014/main" id="{E63A7867-2C81-5B30-D34B-038A1DF47757}"/>
              </a:ext>
            </a:extLst>
          </p:cNvPr>
          <p:cNvSpPr/>
          <p:nvPr/>
        </p:nvSpPr>
        <p:spPr>
          <a:xfrm>
            <a:off x="7614284" y="4560189"/>
            <a:ext cx="1359535" cy="1073785"/>
          </a:xfrm>
          <a:custGeom>
            <a:avLst/>
            <a:gdLst/>
            <a:ahLst/>
            <a:cxnLst/>
            <a:rect l="l" t="t" r="r" b="b"/>
            <a:pathLst>
              <a:path w="1359534" h="1073785">
                <a:moveTo>
                  <a:pt x="0" y="72009"/>
                </a:moveTo>
                <a:lnTo>
                  <a:pt x="5661" y="43987"/>
                </a:lnTo>
                <a:lnTo>
                  <a:pt x="21097" y="21097"/>
                </a:lnTo>
                <a:lnTo>
                  <a:pt x="43987" y="5661"/>
                </a:lnTo>
                <a:lnTo>
                  <a:pt x="72009" y="0"/>
                </a:lnTo>
                <a:lnTo>
                  <a:pt x="1287399" y="0"/>
                </a:lnTo>
                <a:lnTo>
                  <a:pt x="1315420" y="5661"/>
                </a:lnTo>
                <a:lnTo>
                  <a:pt x="1338310" y="21097"/>
                </a:lnTo>
                <a:lnTo>
                  <a:pt x="1353746" y="43987"/>
                </a:lnTo>
                <a:lnTo>
                  <a:pt x="1359408" y="72009"/>
                </a:lnTo>
                <a:lnTo>
                  <a:pt x="1359408" y="1001649"/>
                </a:lnTo>
                <a:lnTo>
                  <a:pt x="1353746" y="1029675"/>
                </a:lnTo>
                <a:lnTo>
                  <a:pt x="1338310" y="1052564"/>
                </a:lnTo>
                <a:lnTo>
                  <a:pt x="1315420" y="1067998"/>
                </a:lnTo>
                <a:lnTo>
                  <a:pt x="1287399" y="1073658"/>
                </a:lnTo>
                <a:lnTo>
                  <a:pt x="72009" y="1073658"/>
                </a:lnTo>
                <a:lnTo>
                  <a:pt x="43987" y="1067998"/>
                </a:lnTo>
                <a:lnTo>
                  <a:pt x="21097" y="1052564"/>
                </a:lnTo>
                <a:lnTo>
                  <a:pt x="5661" y="1029675"/>
                </a:lnTo>
                <a:lnTo>
                  <a:pt x="0" y="1001649"/>
                </a:lnTo>
                <a:lnTo>
                  <a:pt x="0" y="7200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50" name="object 44">
            <a:extLst>
              <a:ext uri="{FF2B5EF4-FFF2-40B4-BE49-F238E27FC236}">
                <a16:creationId xmlns:a16="http://schemas.microsoft.com/office/drawing/2014/main" id="{55C709CD-06E3-FDED-6EB2-EC22BF8B955F}"/>
              </a:ext>
            </a:extLst>
          </p:cNvPr>
          <p:cNvSpPr txBox="1"/>
          <p:nvPr/>
        </p:nvSpPr>
        <p:spPr>
          <a:xfrm>
            <a:off x="7684261" y="5242305"/>
            <a:ext cx="1175385" cy="391160"/>
          </a:xfrm>
          <a:prstGeom prst="rect">
            <a:avLst/>
          </a:prstGeom>
        </p:spPr>
        <p:txBody>
          <a:bodyPr vert="horz" wrap="square" lIns="0" tIns="12700" rIns="0" bIns="0" rtlCol="0">
            <a:spAutoFit/>
          </a:bodyPr>
          <a:lstStyle/>
          <a:p>
            <a:pPr marL="177800" marR="5080" lvl="0" indent="-16573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Arial"/>
                <a:ea typeface="+mn-ea"/>
                <a:cs typeface="Arial"/>
              </a:rPr>
              <a:t>CDS</a:t>
            </a:r>
            <a:r>
              <a:rPr kumimoji="0" sz="1200" b="0" i="0" u="none" strike="noStrike" kern="1200" cap="none" spc="-10" normalizeH="0" baseline="0" noProof="0" dirty="0">
                <a:ln>
                  <a:noFill/>
                </a:ln>
                <a:solidFill>
                  <a:prstClr val="black"/>
                </a:solidFill>
                <a:effectLst/>
                <a:uLnTx/>
                <a:uFillTx/>
                <a:latin typeface="Arial"/>
                <a:ea typeface="+mn-ea"/>
                <a:cs typeface="Arial"/>
              </a:rPr>
              <a:t> </a:t>
            </a:r>
            <a:r>
              <a:rPr kumimoji="0" sz="1200" b="0" i="0" u="none" strike="noStrike" kern="1200" cap="none" spc="-10" normalizeH="0" baseline="0" noProof="0" dirty="0">
                <a:ln>
                  <a:noFill/>
                </a:ln>
                <a:solidFill>
                  <a:srgbClr val="EFAB00"/>
                </a:solidFill>
                <a:effectLst/>
                <a:uLnTx/>
                <a:uFillTx/>
                <a:latin typeface="Arial"/>
                <a:ea typeface="+mn-ea"/>
                <a:cs typeface="Arial"/>
              </a:rPr>
              <a:t>BEHAVIOR DEFINITION</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51" name="object 45">
            <a:extLst>
              <a:ext uri="{FF2B5EF4-FFF2-40B4-BE49-F238E27FC236}">
                <a16:creationId xmlns:a16="http://schemas.microsoft.com/office/drawing/2014/main" id="{70D9931B-315A-5AE9-68B5-5E539B4E1AA3}"/>
              </a:ext>
            </a:extLst>
          </p:cNvPr>
          <p:cNvGrpSpPr/>
          <p:nvPr/>
        </p:nvGrpSpPr>
        <p:grpSpPr>
          <a:xfrm>
            <a:off x="7674736" y="4615307"/>
            <a:ext cx="2737485" cy="623570"/>
            <a:chOff x="7674736" y="4615307"/>
            <a:chExt cx="2737485" cy="623570"/>
          </a:xfrm>
        </p:grpSpPr>
        <p:pic>
          <p:nvPicPr>
            <p:cNvPr id="1152" name="object 46">
              <a:extLst>
                <a:ext uri="{FF2B5EF4-FFF2-40B4-BE49-F238E27FC236}">
                  <a16:creationId xmlns:a16="http://schemas.microsoft.com/office/drawing/2014/main" id="{705672F5-5F2B-4A20-B970-410E4468030C}"/>
                </a:ext>
              </a:extLst>
            </p:cNvPr>
            <p:cNvPicPr/>
            <p:nvPr/>
          </p:nvPicPr>
          <p:blipFill>
            <a:blip r:embed="rId8" cstate="print"/>
            <a:stretch>
              <a:fillRect/>
            </a:stretch>
          </p:blipFill>
          <p:spPr>
            <a:xfrm>
              <a:off x="7684769" y="4625340"/>
              <a:ext cx="1094067" cy="603504"/>
            </a:xfrm>
            <a:prstGeom prst="rect">
              <a:avLst/>
            </a:prstGeom>
          </p:spPr>
        </p:pic>
        <p:sp>
          <p:nvSpPr>
            <p:cNvPr id="1153" name="object 47">
              <a:extLst>
                <a:ext uri="{FF2B5EF4-FFF2-40B4-BE49-F238E27FC236}">
                  <a16:creationId xmlns:a16="http://schemas.microsoft.com/office/drawing/2014/main" id="{3F5E0C5F-E057-680F-5D7A-C57DCB872E22}"/>
                </a:ext>
              </a:extLst>
            </p:cNvPr>
            <p:cNvSpPr/>
            <p:nvPr/>
          </p:nvSpPr>
          <p:spPr>
            <a:xfrm>
              <a:off x="7679816" y="4620387"/>
              <a:ext cx="1236980" cy="613410"/>
            </a:xfrm>
            <a:custGeom>
              <a:avLst/>
              <a:gdLst/>
              <a:ahLst/>
              <a:cxnLst/>
              <a:rect l="l" t="t" r="r" b="b"/>
              <a:pathLst>
                <a:path w="1236979" h="613410">
                  <a:moveTo>
                    <a:pt x="0" y="613410"/>
                  </a:moveTo>
                  <a:lnTo>
                    <a:pt x="1236726" y="613410"/>
                  </a:lnTo>
                  <a:lnTo>
                    <a:pt x="1236726" y="0"/>
                  </a:lnTo>
                  <a:lnTo>
                    <a:pt x="0" y="0"/>
                  </a:lnTo>
                  <a:lnTo>
                    <a:pt x="0" y="613410"/>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54" name="object 48">
              <a:extLst>
                <a:ext uri="{FF2B5EF4-FFF2-40B4-BE49-F238E27FC236}">
                  <a16:creationId xmlns:a16="http://schemas.microsoft.com/office/drawing/2014/main" id="{540F62FD-F320-F1F5-E0A9-D9CF965C736F}"/>
                </a:ext>
              </a:extLst>
            </p:cNvPr>
            <p:cNvSpPr/>
            <p:nvPr/>
          </p:nvSpPr>
          <p:spPr>
            <a:xfrm>
              <a:off x="8973692" y="5058537"/>
              <a:ext cx="1438910" cy="76200"/>
            </a:xfrm>
            <a:custGeom>
              <a:avLst/>
              <a:gdLst/>
              <a:ahLst/>
              <a:cxnLst/>
              <a:rect l="l" t="t" r="r" b="b"/>
              <a:pathLst>
                <a:path w="1438909" h="76200">
                  <a:moveTo>
                    <a:pt x="1362202" y="0"/>
                  </a:moveTo>
                  <a:lnTo>
                    <a:pt x="1362202" y="76200"/>
                  </a:lnTo>
                  <a:lnTo>
                    <a:pt x="1413255" y="50673"/>
                  </a:lnTo>
                  <a:lnTo>
                    <a:pt x="1374902" y="50673"/>
                  </a:lnTo>
                  <a:lnTo>
                    <a:pt x="1374902" y="25526"/>
                  </a:lnTo>
                  <a:lnTo>
                    <a:pt x="1413255" y="25526"/>
                  </a:lnTo>
                  <a:lnTo>
                    <a:pt x="1362202" y="0"/>
                  </a:lnTo>
                  <a:close/>
                </a:path>
                <a:path w="1438909" h="76200">
                  <a:moveTo>
                    <a:pt x="1362202" y="25526"/>
                  </a:moveTo>
                  <a:lnTo>
                    <a:pt x="0" y="25526"/>
                  </a:lnTo>
                  <a:lnTo>
                    <a:pt x="0" y="50673"/>
                  </a:lnTo>
                  <a:lnTo>
                    <a:pt x="1362202" y="50673"/>
                  </a:lnTo>
                  <a:lnTo>
                    <a:pt x="1362202" y="25526"/>
                  </a:lnTo>
                  <a:close/>
                </a:path>
                <a:path w="1438909" h="76200">
                  <a:moveTo>
                    <a:pt x="1413255" y="25526"/>
                  </a:moveTo>
                  <a:lnTo>
                    <a:pt x="1374902" y="25526"/>
                  </a:lnTo>
                  <a:lnTo>
                    <a:pt x="1374902" y="50673"/>
                  </a:lnTo>
                  <a:lnTo>
                    <a:pt x="1413255" y="50673"/>
                  </a:lnTo>
                  <a:lnTo>
                    <a:pt x="1438402" y="38100"/>
                  </a:lnTo>
                  <a:lnTo>
                    <a:pt x="1413255" y="25526"/>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55" name="object 49">
            <a:extLst>
              <a:ext uri="{FF2B5EF4-FFF2-40B4-BE49-F238E27FC236}">
                <a16:creationId xmlns:a16="http://schemas.microsoft.com/office/drawing/2014/main" id="{906D6551-3A56-78BB-2CB6-4411D222D727}"/>
              </a:ext>
            </a:extLst>
          </p:cNvPr>
          <p:cNvSpPr txBox="1"/>
          <p:nvPr/>
        </p:nvSpPr>
        <p:spPr>
          <a:xfrm>
            <a:off x="9089643" y="4729988"/>
            <a:ext cx="838835" cy="360680"/>
          </a:xfrm>
          <a:prstGeom prst="rect">
            <a:avLst/>
          </a:prstGeom>
        </p:spPr>
        <p:txBody>
          <a:bodyPr vert="horz" wrap="square" lIns="0" tIns="12065" rIns="0" bIns="0" rtlCol="0">
            <a:spAutoFit/>
          </a:bodyPr>
          <a:lstStyle/>
          <a:p>
            <a:pPr marL="59055" marR="5080" lvl="0" indent="-46990" algn="l" defTabSz="914400" rtl="0" eaLnBrk="1" fontAlgn="auto" latinLnBrk="0" hangingPunct="1">
              <a:lnSpc>
                <a:spcPct val="100000"/>
              </a:lnSpc>
              <a:spcBef>
                <a:spcPts val="95"/>
              </a:spcBef>
              <a:spcAft>
                <a:spcPts val="0"/>
              </a:spcAft>
              <a:buClrTx/>
              <a:buSzTx/>
              <a:buFontTx/>
              <a:buNone/>
              <a:tabLst/>
              <a:defRPr/>
            </a:pPr>
            <a:r>
              <a:rPr kumimoji="0" sz="1100" b="0" i="0" u="none" strike="noStrike" kern="1200" cap="none" spc="-10" normalizeH="0" baseline="0" noProof="0" dirty="0">
                <a:ln>
                  <a:noFill/>
                </a:ln>
                <a:solidFill>
                  <a:srgbClr val="008FD2"/>
                </a:solidFill>
                <a:effectLst/>
                <a:uLnTx/>
                <a:uFillTx/>
                <a:latin typeface="Arial"/>
                <a:ea typeface="+mn-ea"/>
                <a:cs typeface="Arial"/>
              </a:rPr>
              <a:t>IMPLEMENT 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56" name="object 50">
            <a:extLst>
              <a:ext uri="{FF2B5EF4-FFF2-40B4-BE49-F238E27FC236}">
                <a16:creationId xmlns:a16="http://schemas.microsoft.com/office/drawing/2014/main" id="{2F9295FB-19AA-B2CE-B8F0-321264D75BF9}"/>
              </a:ext>
            </a:extLst>
          </p:cNvPr>
          <p:cNvSpPr/>
          <p:nvPr/>
        </p:nvSpPr>
        <p:spPr>
          <a:xfrm>
            <a:off x="10412348" y="4560189"/>
            <a:ext cx="1335405" cy="1073785"/>
          </a:xfrm>
          <a:custGeom>
            <a:avLst/>
            <a:gdLst/>
            <a:ahLst/>
            <a:cxnLst/>
            <a:rect l="l" t="t" r="r" b="b"/>
            <a:pathLst>
              <a:path w="1335404" h="1073785">
                <a:moveTo>
                  <a:pt x="0" y="72009"/>
                </a:moveTo>
                <a:lnTo>
                  <a:pt x="5661" y="43987"/>
                </a:lnTo>
                <a:lnTo>
                  <a:pt x="21097" y="21097"/>
                </a:lnTo>
                <a:lnTo>
                  <a:pt x="43987" y="5661"/>
                </a:lnTo>
                <a:lnTo>
                  <a:pt x="72008" y="0"/>
                </a:lnTo>
                <a:lnTo>
                  <a:pt x="1263015" y="0"/>
                </a:lnTo>
                <a:lnTo>
                  <a:pt x="1291036" y="5661"/>
                </a:lnTo>
                <a:lnTo>
                  <a:pt x="1313926" y="21097"/>
                </a:lnTo>
                <a:lnTo>
                  <a:pt x="1329362" y="43987"/>
                </a:lnTo>
                <a:lnTo>
                  <a:pt x="1335024" y="72009"/>
                </a:lnTo>
                <a:lnTo>
                  <a:pt x="1335024" y="1001649"/>
                </a:lnTo>
                <a:lnTo>
                  <a:pt x="1329362" y="1029675"/>
                </a:lnTo>
                <a:lnTo>
                  <a:pt x="1313926" y="1052564"/>
                </a:lnTo>
                <a:lnTo>
                  <a:pt x="1291036" y="1067998"/>
                </a:lnTo>
                <a:lnTo>
                  <a:pt x="1263015" y="1073658"/>
                </a:lnTo>
                <a:lnTo>
                  <a:pt x="72008" y="1073658"/>
                </a:lnTo>
                <a:lnTo>
                  <a:pt x="43987" y="1067998"/>
                </a:lnTo>
                <a:lnTo>
                  <a:pt x="21097" y="1052564"/>
                </a:lnTo>
                <a:lnTo>
                  <a:pt x="5661" y="1029675"/>
                </a:lnTo>
                <a:lnTo>
                  <a:pt x="0" y="1001649"/>
                </a:lnTo>
                <a:lnTo>
                  <a:pt x="0" y="7200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57" name="object 51">
            <a:extLst>
              <a:ext uri="{FF2B5EF4-FFF2-40B4-BE49-F238E27FC236}">
                <a16:creationId xmlns:a16="http://schemas.microsoft.com/office/drawing/2014/main" id="{5EA62084-25E7-2202-BE9B-D2EC63125EEE}"/>
              </a:ext>
            </a:extLst>
          </p:cNvPr>
          <p:cNvSpPr txBox="1"/>
          <p:nvPr/>
        </p:nvSpPr>
        <p:spPr>
          <a:xfrm>
            <a:off x="10622280" y="5396991"/>
            <a:ext cx="915669" cy="20827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EFAB00"/>
                </a:solidFill>
                <a:effectLst/>
                <a:uLnTx/>
                <a:uFillTx/>
                <a:latin typeface="Arial"/>
                <a:ea typeface="+mn-ea"/>
                <a:cs typeface="Arial"/>
              </a:rPr>
              <a:t>ABAP </a:t>
            </a:r>
            <a:r>
              <a:rPr kumimoji="0" sz="1200" b="0" i="0" u="none" strike="noStrike" kern="1200" cap="none" spc="-20" normalizeH="0" baseline="0" noProof="0" dirty="0">
                <a:ln>
                  <a:noFill/>
                </a:ln>
                <a:solidFill>
                  <a:srgbClr val="EFAB00"/>
                </a:solidFill>
                <a:effectLst/>
                <a:uLnTx/>
                <a:uFillTx/>
                <a:latin typeface="Arial"/>
                <a:ea typeface="+mn-ea"/>
                <a:cs typeface="Arial"/>
              </a:rPr>
              <a:t>CODE</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58" name="object 52">
            <a:extLst>
              <a:ext uri="{FF2B5EF4-FFF2-40B4-BE49-F238E27FC236}">
                <a16:creationId xmlns:a16="http://schemas.microsoft.com/office/drawing/2014/main" id="{246420D9-7EC4-9C86-04E2-C83536E81C46}"/>
              </a:ext>
            </a:extLst>
          </p:cNvPr>
          <p:cNvGrpSpPr/>
          <p:nvPr/>
        </p:nvGrpSpPr>
        <p:grpSpPr>
          <a:xfrm>
            <a:off x="6025515" y="3658108"/>
            <a:ext cx="5666740" cy="1699895"/>
            <a:chOff x="6025515" y="3658108"/>
            <a:chExt cx="5666740" cy="1699895"/>
          </a:xfrm>
        </p:grpSpPr>
        <p:pic>
          <p:nvPicPr>
            <p:cNvPr id="1159" name="object 53">
              <a:extLst>
                <a:ext uri="{FF2B5EF4-FFF2-40B4-BE49-F238E27FC236}">
                  <a16:creationId xmlns:a16="http://schemas.microsoft.com/office/drawing/2014/main" id="{6E9AAE4F-733C-DBF7-33BE-689F6E336614}"/>
                </a:ext>
              </a:extLst>
            </p:cNvPr>
            <p:cNvPicPr/>
            <p:nvPr/>
          </p:nvPicPr>
          <p:blipFill>
            <a:blip r:embed="rId9" cstate="print"/>
            <a:stretch>
              <a:fillRect/>
            </a:stretch>
          </p:blipFill>
          <p:spPr>
            <a:xfrm>
              <a:off x="10478261" y="4635246"/>
              <a:ext cx="1203959" cy="712470"/>
            </a:xfrm>
            <a:prstGeom prst="rect">
              <a:avLst/>
            </a:prstGeom>
          </p:spPr>
        </p:pic>
        <p:sp>
          <p:nvSpPr>
            <p:cNvPr id="1160" name="object 54">
              <a:extLst>
                <a:ext uri="{FF2B5EF4-FFF2-40B4-BE49-F238E27FC236}">
                  <a16:creationId xmlns:a16="http://schemas.microsoft.com/office/drawing/2014/main" id="{2A9D2F5C-E4D2-DA42-0BA3-4D570AE913A6}"/>
                </a:ext>
              </a:extLst>
            </p:cNvPr>
            <p:cNvSpPr/>
            <p:nvPr/>
          </p:nvSpPr>
          <p:spPr>
            <a:xfrm>
              <a:off x="10473309" y="4630293"/>
              <a:ext cx="1214120" cy="722630"/>
            </a:xfrm>
            <a:custGeom>
              <a:avLst/>
              <a:gdLst/>
              <a:ahLst/>
              <a:cxnLst/>
              <a:rect l="l" t="t" r="r" b="b"/>
              <a:pathLst>
                <a:path w="1214120" h="722629">
                  <a:moveTo>
                    <a:pt x="0" y="722375"/>
                  </a:moveTo>
                  <a:lnTo>
                    <a:pt x="1213866" y="722375"/>
                  </a:lnTo>
                  <a:lnTo>
                    <a:pt x="1213866" y="0"/>
                  </a:lnTo>
                  <a:lnTo>
                    <a:pt x="0" y="0"/>
                  </a:lnTo>
                  <a:lnTo>
                    <a:pt x="0" y="722375"/>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1" name="object 55">
              <a:extLst>
                <a:ext uri="{FF2B5EF4-FFF2-40B4-BE49-F238E27FC236}">
                  <a16:creationId xmlns:a16="http://schemas.microsoft.com/office/drawing/2014/main" id="{98FB58A1-4BD5-7BF9-69F9-08B2DCDCE556}"/>
                </a:ext>
              </a:extLst>
            </p:cNvPr>
            <p:cNvSpPr/>
            <p:nvPr/>
          </p:nvSpPr>
          <p:spPr>
            <a:xfrm>
              <a:off x="8255889" y="4213479"/>
              <a:ext cx="76200" cy="346710"/>
            </a:xfrm>
            <a:custGeom>
              <a:avLst/>
              <a:gdLst/>
              <a:ahLst/>
              <a:cxnLst/>
              <a:rect l="l" t="t" r="r" b="b"/>
              <a:pathLst>
                <a:path w="76200" h="346710">
                  <a:moveTo>
                    <a:pt x="50672" y="63500"/>
                  </a:moveTo>
                  <a:lnTo>
                    <a:pt x="25526" y="63500"/>
                  </a:lnTo>
                  <a:lnTo>
                    <a:pt x="25526" y="346202"/>
                  </a:lnTo>
                  <a:lnTo>
                    <a:pt x="50672" y="346202"/>
                  </a:lnTo>
                  <a:lnTo>
                    <a:pt x="50672" y="63500"/>
                  </a:lnTo>
                  <a:close/>
                </a:path>
                <a:path w="76200" h="346710">
                  <a:moveTo>
                    <a:pt x="38100" y="0"/>
                  </a:moveTo>
                  <a:lnTo>
                    <a:pt x="0" y="76200"/>
                  </a:lnTo>
                  <a:lnTo>
                    <a:pt x="25526" y="76200"/>
                  </a:lnTo>
                  <a:lnTo>
                    <a:pt x="25526" y="63500"/>
                  </a:lnTo>
                  <a:lnTo>
                    <a:pt x="69850" y="63500"/>
                  </a:lnTo>
                  <a:lnTo>
                    <a:pt x="38100" y="0"/>
                  </a:lnTo>
                  <a:close/>
                </a:path>
                <a:path w="76200" h="346710">
                  <a:moveTo>
                    <a:pt x="69850" y="63500"/>
                  </a:moveTo>
                  <a:lnTo>
                    <a:pt x="50672" y="63500"/>
                  </a:lnTo>
                  <a:lnTo>
                    <a:pt x="50672" y="76200"/>
                  </a:lnTo>
                  <a:lnTo>
                    <a:pt x="76200" y="76200"/>
                  </a:lnTo>
                  <a:lnTo>
                    <a:pt x="69850" y="63500"/>
                  </a:lnTo>
                  <a:close/>
                </a:path>
              </a:pathLst>
            </a:custGeom>
            <a:solidFill>
              <a:srgbClr val="E254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2" name="object 56">
              <a:extLst>
                <a:ext uri="{FF2B5EF4-FFF2-40B4-BE49-F238E27FC236}">
                  <a16:creationId xmlns:a16="http://schemas.microsoft.com/office/drawing/2014/main" id="{698717B4-EF14-CF5E-1BCF-CEF20AD00C7B}"/>
                </a:ext>
              </a:extLst>
            </p:cNvPr>
            <p:cNvSpPr/>
            <p:nvPr/>
          </p:nvSpPr>
          <p:spPr>
            <a:xfrm>
              <a:off x="6025515" y="3658108"/>
              <a:ext cx="1588770" cy="76200"/>
            </a:xfrm>
            <a:custGeom>
              <a:avLst/>
              <a:gdLst/>
              <a:ahLst/>
              <a:cxnLst/>
              <a:rect l="l" t="t" r="r" b="b"/>
              <a:pathLst>
                <a:path w="1588770" h="76200">
                  <a:moveTo>
                    <a:pt x="1563413" y="25527"/>
                  </a:moveTo>
                  <a:lnTo>
                    <a:pt x="1524889" y="25527"/>
                  </a:lnTo>
                  <a:lnTo>
                    <a:pt x="1524889" y="50673"/>
                  </a:lnTo>
                  <a:lnTo>
                    <a:pt x="1512273" y="50700"/>
                  </a:lnTo>
                  <a:lnTo>
                    <a:pt x="1512315" y="76200"/>
                  </a:lnTo>
                  <a:lnTo>
                    <a:pt x="1588389" y="37973"/>
                  </a:lnTo>
                  <a:lnTo>
                    <a:pt x="1563413" y="25527"/>
                  </a:lnTo>
                  <a:close/>
                </a:path>
                <a:path w="1588770" h="76200">
                  <a:moveTo>
                    <a:pt x="1512231" y="25554"/>
                  </a:moveTo>
                  <a:lnTo>
                    <a:pt x="0" y="28829"/>
                  </a:lnTo>
                  <a:lnTo>
                    <a:pt x="0" y="53975"/>
                  </a:lnTo>
                  <a:lnTo>
                    <a:pt x="1512273" y="50700"/>
                  </a:lnTo>
                  <a:lnTo>
                    <a:pt x="1512231" y="25554"/>
                  </a:lnTo>
                  <a:close/>
                </a:path>
                <a:path w="1588770" h="76200">
                  <a:moveTo>
                    <a:pt x="1524889" y="25527"/>
                  </a:moveTo>
                  <a:lnTo>
                    <a:pt x="1512231" y="25554"/>
                  </a:lnTo>
                  <a:lnTo>
                    <a:pt x="1512273" y="50700"/>
                  </a:lnTo>
                  <a:lnTo>
                    <a:pt x="1524889" y="50673"/>
                  </a:lnTo>
                  <a:lnTo>
                    <a:pt x="1524889" y="25527"/>
                  </a:lnTo>
                  <a:close/>
                </a:path>
                <a:path w="1588770" h="76200">
                  <a:moveTo>
                    <a:pt x="1512189" y="0"/>
                  </a:moveTo>
                  <a:lnTo>
                    <a:pt x="1512231" y="25554"/>
                  </a:lnTo>
                  <a:lnTo>
                    <a:pt x="1563413" y="25527"/>
                  </a:lnTo>
                  <a:lnTo>
                    <a:pt x="1512189" y="0"/>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63" name="object 57">
            <a:extLst>
              <a:ext uri="{FF2B5EF4-FFF2-40B4-BE49-F238E27FC236}">
                <a16:creationId xmlns:a16="http://schemas.microsoft.com/office/drawing/2014/main" id="{6AB85F86-415A-F029-630B-74E71E6C2DE0}"/>
              </a:ext>
            </a:extLst>
          </p:cNvPr>
          <p:cNvSpPr txBox="1"/>
          <p:nvPr/>
        </p:nvSpPr>
        <p:spPr>
          <a:xfrm>
            <a:off x="6140958" y="3310889"/>
            <a:ext cx="746125" cy="360680"/>
          </a:xfrm>
          <a:prstGeom prst="rect">
            <a:avLst/>
          </a:prstGeom>
        </p:spPr>
        <p:txBody>
          <a:bodyPr vert="horz" wrap="square" lIns="0" tIns="12065" rIns="0" bIns="0" rtlCol="0">
            <a:spAutoFit/>
          </a:bodyPr>
          <a:lstStyle/>
          <a:p>
            <a:pPr marL="12700" marR="5080" lvl="0" indent="213360" algn="l" defTabSz="914400" rtl="0" eaLnBrk="1" fontAlgn="auto" latinLnBrk="0" hangingPunct="1">
              <a:lnSpc>
                <a:spcPct val="100000"/>
              </a:lnSpc>
              <a:spcBef>
                <a:spcPts val="95"/>
              </a:spcBef>
              <a:spcAft>
                <a:spcPts val="0"/>
              </a:spcAft>
              <a:buClrTx/>
              <a:buSzTx/>
              <a:buFontTx/>
              <a:buNone/>
              <a:tabLst/>
              <a:defRPr/>
            </a:pPr>
            <a:r>
              <a:rPr kumimoji="0" sz="1100" b="0" i="0" u="none" strike="noStrike" kern="1200" cap="none" spc="-25" normalizeH="0" baseline="0" noProof="0" dirty="0">
                <a:ln>
                  <a:noFill/>
                </a:ln>
                <a:solidFill>
                  <a:srgbClr val="008FD2"/>
                </a:solidFill>
                <a:effectLst/>
                <a:uLnTx/>
                <a:uFillTx/>
                <a:latin typeface="Arial"/>
                <a:ea typeface="+mn-ea"/>
                <a:cs typeface="Arial"/>
              </a:rPr>
              <a:t>ADD </a:t>
            </a:r>
            <a:r>
              <a:rPr kumimoji="0" sz="1100" b="0" i="0" u="none" strike="noStrike" kern="1200" cap="none" spc="-10" normalizeH="0" baseline="0" noProof="0" dirty="0">
                <a:ln>
                  <a:noFill/>
                </a:ln>
                <a:solidFill>
                  <a:srgbClr val="008FD2"/>
                </a:solidFill>
                <a:effectLst/>
                <a:uLnTx/>
                <a:uFillTx/>
                <a:latin typeface="Arial"/>
                <a:ea typeface="+mn-ea"/>
                <a:cs typeface="Arial"/>
              </a:rPr>
              <a:t>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64" name="object 58">
            <a:extLst>
              <a:ext uri="{FF2B5EF4-FFF2-40B4-BE49-F238E27FC236}">
                <a16:creationId xmlns:a16="http://schemas.microsoft.com/office/drawing/2014/main" id="{AB62402A-453E-2FE4-96C5-E8A87AB62C5D}"/>
              </a:ext>
            </a:extLst>
          </p:cNvPr>
          <p:cNvSpPr/>
          <p:nvPr/>
        </p:nvSpPr>
        <p:spPr>
          <a:xfrm>
            <a:off x="7614284" y="3177920"/>
            <a:ext cx="1359535" cy="1035685"/>
          </a:xfrm>
          <a:custGeom>
            <a:avLst/>
            <a:gdLst/>
            <a:ahLst/>
            <a:cxnLst/>
            <a:rect l="l" t="t" r="r" b="b"/>
            <a:pathLst>
              <a:path w="1359534" h="1035685">
                <a:moveTo>
                  <a:pt x="0" y="69468"/>
                </a:moveTo>
                <a:lnTo>
                  <a:pt x="5461" y="42433"/>
                </a:lnTo>
                <a:lnTo>
                  <a:pt x="20351" y="20351"/>
                </a:lnTo>
                <a:lnTo>
                  <a:pt x="42433" y="5461"/>
                </a:lnTo>
                <a:lnTo>
                  <a:pt x="69469" y="0"/>
                </a:lnTo>
                <a:lnTo>
                  <a:pt x="1289939" y="0"/>
                </a:lnTo>
                <a:lnTo>
                  <a:pt x="1316974" y="5461"/>
                </a:lnTo>
                <a:lnTo>
                  <a:pt x="1339056" y="20351"/>
                </a:lnTo>
                <a:lnTo>
                  <a:pt x="1353947" y="42433"/>
                </a:lnTo>
                <a:lnTo>
                  <a:pt x="1359408" y="69468"/>
                </a:lnTo>
                <a:lnTo>
                  <a:pt x="1359408" y="966088"/>
                </a:lnTo>
                <a:lnTo>
                  <a:pt x="1353947" y="993124"/>
                </a:lnTo>
                <a:lnTo>
                  <a:pt x="1339056" y="1015206"/>
                </a:lnTo>
                <a:lnTo>
                  <a:pt x="1316974" y="1030097"/>
                </a:lnTo>
                <a:lnTo>
                  <a:pt x="1289939" y="1035557"/>
                </a:lnTo>
                <a:lnTo>
                  <a:pt x="69469" y="1035557"/>
                </a:lnTo>
                <a:lnTo>
                  <a:pt x="42433" y="1030096"/>
                </a:lnTo>
                <a:lnTo>
                  <a:pt x="20351" y="1015206"/>
                </a:lnTo>
                <a:lnTo>
                  <a:pt x="5461" y="993124"/>
                </a:lnTo>
                <a:lnTo>
                  <a:pt x="0" y="966088"/>
                </a:lnTo>
                <a:lnTo>
                  <a:pt x="0" y="69468"/>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5" name="object 59">
            <a:extLst>
              <a:ext uri="{FF2B5EF4-FFF2-40B4-BE49-F238E27FC236}">
                <a16:creationId xmlns:a16="http://schemas.microsoft.com/office/drawing/2014/main" id="{0A76FB37-E71F-5E9C-B9E2-95C8E1EE8F7A}"/>
              </a:ext>
            </a:extLst>
          </p:cNvPr>
          <p:cNvSpPr txBox="1"/>
          <p:nvPr/>
        </p:nvSpPr>
        <p:spPr>
          <a:xfrm>
            <a:off x="7760461" y="3835907"/>
            <a:ext cx="2203450" cy="650240"/>
          </a:xfrm>
          <a:prstGeom prst="rect">
            <a:avLst/>
          </a:prstGeom>
        </p:spPr>
        <p:txBody>
          <a:bodyPr vert="horz" wrap="square" lIns="0" tIns="12700" rIns="0" bIns="0" rtlCol="0">
            <a:spAutoFit/>
          </a:bodyPr>
          <a:lstStyle/>
          <a:p>
            <a:pPr marL="12700" marR="1200785" lvl="0" indent="7493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BEHAVIOR PROJECTION</a:t>
            </a:r>
            <a:endParaRPr kumimoji="0" sz="1200" b="0" i="0" u="none" strike="noStrike" kern="1200" cap="none" spc="0" normalizeH="0" baseline="0" noProof="0">
              <a:ln>
                <a:noFill/>
              </a:ln>
              <a:solidFill>
                <a:prstClr val="black"/>
              </a:solidFill>
              <a:effectLst/>
              <a:uLnTx/>
              <a:uFillTx/>
              <a:latin typeface="Arial"/>
              <a:ea typeface="+mn-ea"/>
              <a:cs typeface="Arial"/>
            </a:endParaRPr>
          </a:p>
          <a:p>
            <a:pPr marL="778510" marR="0" lvl="0" indent="0" algn="l" defTabSz="914400" rtl="0" eaLnBrk="1" fontAlgn="auto" latinLnBrk="0" hangingPunct="1">
              <a:lnSpc>
                <a:spcPct val="100000"/>
              </a:lnSpc>
              <a:spcBef>
                <a:spcPts val="715"/>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PROJECT</a:t>
            </a:r>
            <a:r>
              <a:rPr kumimoji="0" sz="1100" b="0" i="0" u="none" strike="noStrike" kern="1200" cap="none" spc="-40"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grpSp>
        <p:nvGrpSpPr>
          <p:cNvPr id="1166" name="object 60">
            <a:extLst>
              <a:ext uri="{FF2B5EF4-FFF2-40B4-BE49-F238E27FC236}">
                <a16:creationId xmlns:a16="http://schemas.microsoft.com/office/drawing/2014/main" id="{2E16FFB9-233B-EE61-8E8C-723DB408B1F8}"/>
              </a:ext>
            </a:extLst>
          </p:cNvPr>
          <p:cNvGrpSpPr/>
          <p:nvPr/>
        </p:nvGrpSpPr>
        <p:grpSpPr>
          <a:xfrm>
            <a:off x="4844796" y="3172205"/>
            <a:ext cx="4048125" cy="1054735"/>
            <a:chOff x="4844796" y="3172205"/>
            <a:chExt cx="4048125" cy="1054735"/>
          </a:xfrm>
        </p:grpSpPr>
        <p:pic>
          <p:nvPicPr>
            <p:cNvPr id="1167" name="object 61">
              <a:extLst>
                <a:ext uri="{FF2B5EF4-FFF2-40B4-BE49-F238E27FC236}">
                  <a16:creationId xmlns:a16="http://schemas.microsoft.com/office/drawing/2014/main" id="{E266CF24-9692-B7DD-D0BA-110AD6BF5C40}"/>
                </a:ext>
              </a:extLst>
            </p:cNvPr>
            <p:cNvPicPr/>
            <p:nvPr/>
          </p:nvPicPr>
          <p:blipFill>
            <a:blip r:embed="rId10" cstate="print"/>
            <a:stretch>
              <a:fillRect/>
            </a:stretch>
          </p:blipFill>
          <p:spPr>
            <a:xfrm>
              <a:off x="7721346" y="3243833"/>
              <a:ext cx="927194" cy="567689"/>
            </a:xfrm>
            <a:prstGeom prst="rect">
              <a:avLst/>
            </a:prstGeom>
          </p:spPr>
        </p:pic>
        <p:sp>
          <p:nvSpPr>
            <p:cNvPr id="1168" name="object 62">
              <a:extLst>
                <a:ext uri="{FF2B5EF4-FFF2-40B4-BE49-F238E27FC236}">
                  <a16:creationId xmlns:a16="http://schemas.microsoft.com/office/drawing/2014/main" id="{6B990496-5333-29D4-8FF3-00DB39082B72}"/>
                </a:ext>
              </a:extLst>
            </p:cNvPr>
            <p:cNvSpPr/>
            <p:nvPr/>
          </p:nvSpPr>
          <p:spPr>
            <a:xfrm>
              <a:off x="7716393" y="3238880"/>
              <a:ext cx="1171575" cy="577850"/>
            </a:xfrm>
            <a:custGeom>
              <a:avLst/>
              <a:gdLst/>
              <a:ahLst/>
              <a:cxnLst/>
              <a:rect l="l" t="t" r="r" b="b"/>
              <a:pathLst>
                <a:path w="1171575" h="577850">
                  <a:moveTo>
                    <a:pt x="0" y="577596"/>
                  </a:moveTo>
                  <a:lnTo>
                    <a:pt x="1171194" y="577596"/>
                  </a:lnTo>
                  <a:lnTo>
                    <a:pt x="1171194" y="0"/>
                  </a:lnTo>
                  <a:lnTo>
                    <a:pt x="0" y="0"/>
                  </a:lnTo>
                  <a:lnTo>
                    <a:pt x="0" y="577596"/>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9" name="object 63">
              <a:extLst>
                <a:ext uri="{FF2B5EF4-FFF2-40B4-BE49-F238E27FC236}">
                  <a16:creationId xmlns:a16="http://schemas.microsoft.com/office/drawing/2014/main" id="{2265A4CC-6D17-D0DA-2714-8E16474BA7C6}"/>
                </a:ext>
              </a:extLst>
            </p:cNvPr>
            <p:cNvSpPr/>
            <p:nvPr/>
          </p:nvSpPr>
          <p:spPr>
            <a:xfrm>
              <a:off x="4854321" y="3181730"/>
              <a:ext cx="1171575" cy="1035685"/>
            </a:xfrm>
            <a:custGeom>
              <a:avLst/>
              <a:gdLst/>
              <a:ahLst/>
              <a:cxnLst/>
              <a:rect l="l" t="t" r="r" b="b"/>
              <a:pathLst>
                <a:path w="1171575" h="1035685">
                  <a:moveTo>
                    <a:pt x="0" y="69469"/>
                  </a:moveTo>
                  <a:lnTo>
                    <a:pt x="5461" y="42433"/>
                  </a:lnTo>
                  <a:lnTo>
                    <a:pt x="20351" y="20351"/>
                  </a:lnTo>
                  <a:lnTo>
                    <a:pt x="42433" y="5461"/>
                  </a:lnTo>
                  <a:lnTo>
                    <a:pt x="69468" y="0"/>
                  </a:lnTo>
                  <a:lnTo>
                    <a:pt x="1101725" y="0"/>
                  </a:lnTo>
                  <a:lnTo>
                    <a:pt x="1128760" y="5461"/>
                  </a:lnTo>
                  <a:lnTo>
                    <a:pt x="1150842" y="20351"/>
                  </a:lnTo>
                  <a:lnTo>
                    <a:pt x="1165732" y="42433"/>
                  </a:lnTo>
                  <a:lnTo>
                    <a:pt x="1171193" y="69469"/>
                  </a:lnTo>
                  <a:lnTo>
                    <a:pt x="1171193" y="966089"/>
                  </a:lnTo>
                  <a:lnTo>
                    <a:pt x="1165732" y="993124"/>
                  </a:lnTo>
                  <a:lnTo>
                    <a:pt x="1150842" y="1015206"/>
                  </a:lnTo>
                  <a:lnTo>
                    <a:pt x="1128760" y="1030097"/>
                  </a:lnTo>
                  <a:lnTo>
                    <a:pt x="1101725" y="1035558"/>
                  </a:lnTo>
                  <a:lnTo>
                    <a:pt x="69468" y="1035558"/>
                  </a:lnTo>
                  <a:lnTo>
                    <a:pt x="42433" y="1030097"/>
                  </a:lnTo>
                  <a:lnTo>
                    <a:pt x="20351" y="1015206"/>
                  </a:lnTo>
                  <a:lnTo>
                    <a:pt x="5461" y="993124"/>
                  </a:lnTo>
                  <a:lnTo>
                    <a:pt x="0" y="966089"/>
                  </a:lnTo>
                  <a:lnTo>
                    <a:pt x="0" y="6946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70" name="object 64">
            <a:extLst>
              <a:ext uri="{FF2B5EF4-FFF2-40B4-BE49-F238E27FC236}">
                <a16:creationId xmlns:a16="http://schemas.microsoft.com/office/drawing/2014/main" id="{1B222236-50DE-55E4-ECE8-A80F22EAD871}"/>
              </a:ext>
            </a:extLst>
          </p:cNvPr>
          <p:cNvSpPr txBox="1"/>
          <p:nvPr/>
        </p:nvSpPr>
        <p:spPr>
          <a:xfrm>
            <a:off x="4913376" y="3837178"/>
            <a:ext cx="2766695" cy="659130"/>
          </a:xfrm>
          <a:prstGeom prst="rect">
            <a:avLst/>
          </a:prstGeom>
        </p:spPr>
        <p:txBody>
          <a:bodyPr vert="horz" wrap="square" lIns="0" tIns="12700" rIns="0" bIns="0" rtlCol="0">
            <a:spAutoFit/>
          </a:bodyPr>
          <a:lstStyle/>
          <a:p>
            <a:pPr marL="38100" marR="1738630" lvl="0" indent="-26034"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EFAB00"/>
                </a:solidFill>
                <a:effectLst/>
                <a:uLnTx/>
                <a:uFillTx/>
                <a:latin typeface="Arial"/>
                <a:ea typeface="+mn-ea"/>
                <a:cs typeface="Arial"/>
              </a:rPr>
              <a:t>DATA</a:t>
            </a:r>
            <a:r>
              <a:rPr kumimoji="0" sz="1200" b="0" i="0" u="none" strike="noStrike" kern="1200" cap="none" spc="-20" normalizeH="0" baseline="0" noProof="0" dirty="0">
                <a:ln>
                  <a:noFill/>
                </a:ln>
                <a:solidFill>
                  <a:srgbClr val="EFAB00"/>
                </a:solidFill>
                <a:effectLst/>
                <a:uLnTx/>
                <a:uFillTx/>
                <a:latin typeface="Arial"/>
                <a:ea typeface="+mn-ea"/>
                <a:cs typeface="Arial"/>
              </a:rPr>
              <a:t> </a:t>
            </a:r>
            <a:r>
              <a:rPr kumimoji="0" sz="1200" b="0" i="0" u="none" strike="noStrike" kern="1200" cap="none" spc="-10" normalizeH="0" baseline="0" noProof="0" dirty="0">
                <a:ln>
                  <a:noFill/>
                </a:ln>
                <a:solidFill>
                  <a:srgbClr val="EFAB00"/>
                </a:solidFill>
                <a:effectLst/>
                <a:uLnTx/>
                <a:uFillTx/>
                <a:latin typeface="Arial"/>
                <a:ea typeface="+mn-ea"/>
                <a:cs typeface="Arial"/>
              </a:rPr>
              <a:t>MODEL PROJECTION</a:t>
            </a:r>
            <a:endParaRPr kumimoji="0" sz="1200" b="0" i="0" u="none" strike="noStrike" kern="1200" cap="none" spc="0" normalizeH="0" baseline="0" noProof="0">
              <a:ln>
                <a:noFill/>
              </a:ln>
              <a:solidFill>
                <a:prstClr val="black"/>
              </a:solidFill>
              <a:effectLst/>
              <a:uLnTx/>
              <a:uFillTx/>
              <a:latin typeface="Arial"/>
              <a:ea typeface="+mn-ea"/>
              <a:cs typeface="Arial"/>
            </a:endParaRPr>
          </a:p>
          <a:p>
            <a:pPr marL="601345" marR="0" lvl="0" indent="0" algn="l" defTabSz="914400" rtl="0" eaLnBrk="1" fontAlgn="auto" latinLnBrk="0" hangingPunct="1">
              <a:lnSpc>
                <a:spcPct val="100000"/>
              </a:lnSpc>
              <a:spcBef>
                <a:spcPts val="785"/>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PROJECT</a:t>
            </a:r>
            <a:r>
              <a:rPr kumimoji="0" sz="1100" b="0" i="0" u="none" strike="noStrike" kern="1200" cap="none" spc="-25" normalizeH="0" baseline="0" noProof="0" dirty="0">
                <a:ln>
                  <a:noFill/>
                </a:ln>
                <a:solidFill>
                  <a:srgbClr val="E25400"/>
                </a:solidFill>
                <a:effectLst/>
                <a:uLnTx/>
                <a:uFillTx/>
                <a:latin typeface="Arial"/>
                <a:ea typeface="+mn-ea"/>
                <a:cs typeface="Arial"/>
              </a:rPr>
              <a:t> </a:t>
            </a:r>
            <a:r>
              <a:rPr kumimoji="0" sz="1100" b="0" i="0" u="none" strike="noStrike" kern="1200" cap="none" spc="0" normalizeH="0" baseline="0" noProof="0" dirty="0">
                <a:ln>
                  <a:noFill/>
                </a:ln>
                <a:solidFill>
                  <a:srgbClr val="E25400"/>
                </a:solidFill>
                <a:effectLst/>
                <a:uLnTx/>
                <a:uFillTx/>
                <a:latin typeface="Arial"/>
                <a:ea typeface="+mn-ea"/>
                <a:cs typeface="Arial"/>
              </a:rPr>
              <a:t>ELEMENTS</a:t>
            </a:r>
            <a:r>
              <a:rPr kumimoji="0" sz="1100" b="0" i="0" u="none" strike="noStrike" kern="1200" cap="none" spc="-20" normalizeH="0" baseline="0" noProof="0" dirty="0">
                <a:ln>
                  <a:noFill/>
                </a:ln>
                <a:solidFill>
                  <a:srgbClr val="E25400"/>
                </a:solidFill>
                <a:effectLst/>
                <a:uLnTx/>
                <a:uFillTx/>
                <a:latin typeface="Arial"/>
                <a:ea typeface="+mn-ea"/>
                <a:cs typeface="Arial"/>
              </a:rPr>
              <a:t> </a:t>
            </a:r>
            <a:r>
              <a:rPr kumimoji="0" sz="1100" b="0" i="0" u="none" strike="noStrike" kern="1200" cap="none" spc="0" normalizeH="0" baseline="0" noProof="0" dirty="0">
                <a:ln>
                  <a:noFill/>
                </a:ln>
                <a:solidFill>
                  <a:srgbClr val="E25400"/>
                </a:solidFill>
                <a:effectLst/>
                <a:uLnTx/>
                <a:uFillTx/>
                <a:latin typeface="Arial"/>
                <a:ea typeface="+mn-ea"/>
                <a:cs typeface="Arial"/>
              </a:rPr>
              <a:t>&amp;</a:t>
            </a:r>
            <a:r>
              <a:rPr kumimoji="0" sz="1100" b="0" i="0" u="none" strike="noStrike" kern="1200" cap="none" spc="-45"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ENRICH</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71" name="object 69">
            <a:extLst>
              <a:ext uri="{FF2B5EF4-FFF2-40B4-BE49-F238E27FC236}">
                <a16:creationId xmlns:a16="http://schemas.microsoft.com/office/drawing/2014/main" id="{D08EB4FE-939C-D1E0-8AD3-2D4194B63008}"/>
              </a:ext>
            </a:extLst>
          </p:cNvPr>
          <p:cNvSpPr txBox="1"/>
          <p:nvPr/>
        </p:nvSpPr>
        <p:spPr>
          <a:xfrm>
            <a:off x="5722873" y="6047740"/>
            <a:ext cx="1482090" cy="391160"/>
          </a:xfrm>
          <a:prstGeom prst="rect">
            <a:avLst/>
          </a:prstGeom>
        </p:spPr>
        <p:txBody>
          <a:bodyPr vert="horz" wrap="square" lIns="0" tIns="12700" rIns="0" bIns="0" rtlCol="0">
            <a:spAutoFit/>
          </a:bodyPr>
          <a:lstStyle/>
          <a:p>
            <a:pPr marL="20955" marR="5080" lvl="0" indent="-889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008FD2"/>
                </a:solidFill>
                <a:effectLst/>
                <a:uLnTx/>
                <a:uFillTx/>
                <a:latin typeface="Arial"/>
                <a:ea typeface="+mn-ea"/>
                <a:cs typeface="Arial"/>
              </a:rPr>
              <a:t>APPLICATION</a:t>
            </a:r>
            <a:r>
              <a:rPr kumimoji="0" sz="1200" b="0" i="0" u="none" strike="noStrike" kern="1200" cap="none" spc="-50" normalizeH="0" baseline="0" noProof="0" dirty="0">
                <a:ln>
                  <a:noFill/>
                </a:ln>
                <a:solidFill>
                  <a:srgbClr val="008FD2"/>
                </a:solidFill>
                <a:effectLst/>
                <a:uLnTx/>
                <a:uFillTx/>
                <a:latin typeface="Arial"/>
                <a:ea typeface="+mn-ea"/>
                <a:cs typeface="Arial"/>
              </a:rPr>
              <a:t> </a:t>
            </a:r>
            <a:r>
              <a:rPr kumimoji="0" sz="1200" b="0" i="0" u="none" strike="noStrike" kern="1200" cap="none" spc="-20" normalizeH="0" baseline="0" noProof="0" dirty="0">
                <a:ln>
                  <a:noFill/>
                </a:ln>
                <a:solidFill>
                  <a:srgbClr val="008FD2"/>
                </a:solidFill>
                <a:effectLst/>
                <a:uLnTx/>
                <a:uFillTx/>
                <a:latin typeface="Arial"/>
                <a:ea typeface="+mn-ea"/>
                <a:cs typeface="Arial"/>
              </a:rPr>
              <a:t>DATA </a:t>
            </a:r>
            <a:r>
              <a:rPr kumimoji="0" sz="1200" b="0" i="0" u="none" strike="noStrike" kern="1200" cap="none" spc="0" normalizeH="0" baseline="0" noProof="0" dirty="0">
                <a:ln>
                  <a:noFill/>
                </a:ln>
                <a:solidFill>
                  <a:prstClr val="black"/>
                </a:solidFill>
                <a:effectLst/>
                <a:uLnTx/>
                <a:uFillTx/>
                <a:latin typeface="Arial"/>
                <a:ea typeface="+mn-ea"/>
                <a:cs typeface="Arial"/>
              </a:rPr>
              <a:t>DATABASE</a:t>
            </a:r>
            <a:r>
              <a:rPr kumimoji="0" sz="1200" b="0" i="0" u="none" strike="noStrike" kern="1200" cap="none" spc="-30" normalizeH="0" baseline="0" noProof="0" dirty="0">
                <a:ln>
                  <a:noFill/>
                </a:ln>
                <a:solidFill>
                  <a:prstClr val="black"/>
                </a:solidFill>
                <a:effectLst/>
                <a:uLnTx/>
                <a:uFillTx/>
                <a:latin typeface="Arial"/>
                <a:ea typeface="+mn-ea"/>
                <a:cs typeface="Arial"/>
              </a:rPr>
              <a:t> </a:t>
            </a:r>
            <a:r>
              <a:rPr kumimoji="0" sz="1200" b="0" i="0" u="none" strike="noStrike" kern="1200" cap="none" spc="-10" normalizeH="0" baseline="0" noProof="0" dirty="0">
                <a:ln>
                  <a:noFill/>
                </a:ln>
                <a:solidFill>
                  <a:prstClr val="black"/>
                </a:solidFill>
                <a:effectLst/>
                <a:uLnTx/>
                <a:uFillTx/>
                <a:latin typeface="Arial"/>
                <a:ea typeface="+mn-ea"/>
                <a:cs typeface="Arial"/>
              </a:rPr>
              <a:t>TABLES</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423952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1155AC6-6A64-8A9C-8E69-C4E85C4B4746}"/>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Metadata</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05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8FBB0B78-A4DA-18C1-754E-F1029D7AA13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 - Gemeinsam</a:t>
            </a:r>
          </a:p>
        </p:txBody>
      </p:sp>
      <p:sp>
        <p:nvSpPr>
          <p:cNvPr id="5" name="Inhaltsplatzhalter 4">
            <a:extLst>
              <a:ext uri="{FF2B5EF4-FFF2-40B4-BE49-F238E27FC236}">
                <a16:creationId xmlns:a16="http://schemas.microsoft.com/office/drawing/2014/main" id="{3A7FB902-ADB5-158C-516E-D6D41A93E4C0}"/>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Erstelle eine Metadata Extension.</a:t>
            </a:r>
          </a:p>
        </p:txBody>
      </p:sp>
      <p:sp>
        <p:nvSpPr>
          <p:cNvPr id="1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15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0626E7-324D-71A9-7526-B0900C402B77}"/>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5637B15-3BC9-A3A2-FE28-C1268E2C60AE}"/>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Nenne die Schritte des Implementierungsworkflows.</a:t>
            </a:r>
          </a:p>
          <a:p>
            <a:pPr marL="457200" indent="-457200">
              <a:buAutoNum type="arabicPeriod"/>
            </a:pPr>
            <a:r>
              <a:rPr lang="de-DE" sz="2200" dirty="0"/>
              <a:t>Wozu dient die </a:t>
            </a:r>
            <a:r>
              <a:rPr lang="de-DE" sz="2200" dirty="0" err="1"/>
              <a:t>Metadata</a:t>
            </a:r>
            <a:r>
              <a:rPr lang="de-DE" sz="2200" dirty="0"/>
              <a:t> Extension?</a:t>
            </a:r>
          </a:p>
          <a:p>
            <a:pPr marL="457200" indent="-457200">
              <a:buAutoNum type="arabicPeriod"/>
            </a:pPr>
            <a:r>
              <a:rPr lang="de-DE" sz="2200" dirty="0"/>
              <a:t>Wenn ich eine eigene Action hinzufüge, was gilt es zu beachten?</a:t>
            </a:r>
          </a:p>
          <a:p>
            <a:pPr marL="457200" indent="-457200">
              <a:buAutoNum type="arabicPeriod"/>
            </a:pPr>
            <a:r>
              <a:rPr lang="de-DE" sz="2200" dirty="0"/>
              <a:t>Welches transaktionale Verhalten haben wir implementiert?</a:t>
            </a:r>
          </a:p>
          <a:p>
            <a:pPr marL="457200" indent="-457200">
              <a:buAutoNum type="arabicPeriod"/>
            </a:pPr>
            <a:r>
              <a:rPr lang="de-DE" sz="2200" dirty="0"/>
              <a:t>Was meinst du, warum die </a:t>
            </a:r>
            <a:r>
              <a:rPr lang="de-DE" sz="2200" dirty="0" err="1"/>
              <a:t>Behavior</a:t>
            </a:r>
            <a:r>
              <a:rPr lang="de-DE" sz="2200" dirty="0"/>
              <a:t> Implementierung im lokalen und nicht globalen Teil der Klasse zu finden ist?</a:t>
            </a:r>
          </a:p>
          <a:p>
            <a:endParaRPr lang="de-DE" sz="2200" dirty="0"/>
          </a:p>
        </p:txBody>
      </p:sp>
    </p:spTree>
    <p:extLst>
      <p:ext uri="{BB962C8B-B14F-4D97-AF65-F5344CB8AC3E}">
        <p14:creationId xmlns:p14="http://schemas.microsoft.com/office/powerpoint/2010/main" val="1816701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3DFB1E-43CB-4E9A-A419-58B4072DEE8A}"/>
              </a:ext>
            </a:extLst>
          </p:cNvPr>
          <p:cNvSpPr>
            <a:spLocks noGrp="1"/>
          </p:cNvSpPr>
          <p:nvPr>
            <p:ph type="title"/>
          </p:nvPr>
        </p:nvSpPr>
        <p:spPr>
          <a:xfrm>
            <a:off x="838200" y="365125"/>
            <a:ext cx="10515600" cy="1325563"/>
          </a:xfrm>
        </p:spPr>
        <p:txBody>
          <a:bodyPr>
            <a:normAutofit/>
          </a:bodyPr>
          <a:lstStyle/>
          <a:p>
            <a:r>
              <a:rPr lang="de-DE" sz="5400"/>
              <a:t>Zusatz: Side Effects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8130738-222C-DB38-6DAF-F7122D0F5EF1}"/>
              </a:ext>
            </a:extLst>
          </p:cNvPr>
          <p:cNvSpPr>
            <a:spLocks noGrp="1"/>
          </p:cNvSpPr>
          <p:nvPr>
            <p:ph idx="1"/>
          </p:nvPr>
        </p:nvSpPr>
        <p:spPr>
          <a:xfrm>
            <a:off x="838200" y="1929384"/>
            <a:ext cx="10515600" cy="4251960"/>
          </a:xfrm>
        </p:spPr>
        <p:txBody>
          <a:bodyPr>
            <a:normAutofit/>
          </a:bodyPr>
          <a:lstStyle/>
          <a:p>
            <a:r>
              <a:rPr lang="de-DE" sz="2200" dirty="0"/>
              <a:t>Diese sind nur im </a:t>
            </a:r>
            <a:r>
              <a:rPr lang="de-DE" sz="2200" dirty="0" err="1"/>
              <a:t>Strict</a:t>
            </a:r>
            <a:r>
              <a:rPr lang="de-DE" sz="2200" dirty="0"/>
              <a:t>( 2 ) Modus möglich. Dafür ist das Schulungssystem nicht ausgelegt.</a:t>
            </a:r>
          </a:p>
        </p:txBody>
      </p:sp>
    </p:spTree>
    <p:extLst>
      <p:ext uri="{BB962C8B-B14F-4D97-AF65-F5344CB8AC3E}">
        <p14:creationId xmlns:p14="http://schemas.microsoft.com/office/powerpoint/2010/main" val="5100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Tageszusammenfassung</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Tag 3 - Workflow</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object 3">
            <a:extLst>
              <a:ext uri="{FF2B5EF4-FFF2-40B4-BE49-F238E27FC236}">
                <a16:creationId xmlns:a16="http://schemas.microsoft.com/office/drawing/2014/main" id="{78ED6E4A-6E2B-DEB4-02FB-12F1EF24BB44}"/>
              </a:ext>
            </a:extLst>
          </p:cNvPr>
          <p:cNvPicPr/>
          <p:nvPr/>
        </p:nvPicPr>
        <p:blipFill>
          <a:blip r:embed="rId3" cstate="print"/>
          <a:stretch>
            <a:fillRect/>
          </a:stretch>
        </p:blipFill>
        <p:spPr>
          <a:xfrm>
            <a:off x="610361" y="1739645"/>
            <a:ext cx="6884669" cy="3873246"/>
          </a:xfrm>
          <a:prstGeom prst="rect">
            <a:avLst/>
          </a:prstGeom>
        </p:spPr>
      </p:pic>
      <p:sp>
        <p:nvSpPr>
          <p:cNvPr id="5" name="object 4">
            <a:extLst>
              <a:ext uri="{FF2B5EF4-FFF2-40B4-BE49-F238E27FC236}">
                <a16:creationId xmlns:a16="http://schemas.microsoft.com/office/drawing/2014/main" id="{BCA0ABBF-3E99-1536-5B73-147814EFB70A}"/>
              </a:ext>
            </a:extLst>
          </p:cNvPr>
          <p:cNvSpPr/>
          <p:nvPr/>
        </p:nvSpPr>
        <p:spPr>
          <a:xfrm>
            <a:off x="602360" y="1731644"/>
            <a:ext cx="6901180" cy="3889375"/>
          </a:xfrm>
          <a:custGeom>
            <a:avLst/>
            <a:gdLst/>
            <a:ahLst/>
            <a:cxnLst/>
            <a:rect l="l" t="t" r="r" b="b"/>
            <a:pathLst>
              <a:path w="6901180" h="3889375">
                <a:moveTo>
                  <a:pt x="0" y="3889248"/>
                </a:moveTo>
                <a:lnTo>
                  <a:pt x="6900672" y="3889248"/>
                </a:lnTo>
                <a:lnTo>
                  <a:pt x="6900672" y="0"/>
                </a:lnTo>
                <a:lnTo>
                  <a:pt x="0" y="0"/>
                </a:lnTo>
                <a:lnTo>
                  <a:pt x="0" y="3889248"/>
                </a:lnTo>
                <a:close/>
              </a:path>
            </a:pathLst>
          </a:custGeom>
          <a:ln w="16002">
            <a:solidFill>
              <a:srgbClr val="7E7E7E"/>
            </a:solidFill>
          </a:ln>
        </p:spPr>
        <p:txBody>
          <a:bodyPr wrap="square" lIns="0" tIns="0" rIns="0" bIns="0" rtlCol="0"/>
          <a:lstStyle/>
          <a:p>
            <a:endParaRPr/>
          </a:p>
        </p:txBody>
      </p:sp>
      <p:sp>
        <p:nvSpPr>
          <p:cNvPr id="6" name="object 5">
            <a:extLst>
              <a:ext uri="{FF2B5EF4-FFF2-40B4-BE49-F238E27FC236}">
                <a16:creationId xmlns:a16="http://schemas.microsoft.com/office/drawing/2014/main" id="{274EE09D-53D8-E7C4-E43B-88043D2DD0BE}"/>
              </a:ext>
            </a:extLst>
          </p:cNvPr>
          <p:cNvSpPr/>
          <p:nvPr/>
        </p:nvSpPr>
        <p:spPr>
          <a:xfrm>
            <a:off x="5822822" y="1283588"/>
            <a:ext cx="2407920" cy="1494155"/>
          </a:xfrm>
          <a:custGeom>
            <a:avLst/>
            <a:gdLst/>
            <a:ahLst/>
            <a:cxnLst/>
            <a:rect l="l" t="t" r="r" b="b"/>
            <a:pathLst>
              <a:path w="2407920" h="1494155">
                <a:moveTo>
                  <a:pt x="2407411" y="0"/>
                </a:moveTo>
                <a:lnTo>
                  <a:pt x="2407411" y="368808"/>
                </a:lnTo>
              </a:path>
              <a:path w="2407920" h="1494155">
                <a:moveTo>
                  <a:pt x="2407411" y="89408"/>
                </a:moveTo>
                <a:lnTo>
                  <a:pt x="1714627" y="98933"/>
                </a:lnTo>
                <a:lnTo>
                  <a:pt x="0" y="1493774"/>
                </a:lnTo>
              </a:path>
            </a:pathLst>
          </a:custGeom>
          <a:ln w="19050">
            <a:solidFill>
              <a:srgbClr val="23383C"/>
            </a:solidFill>
          </a:ln>
        </p:spPr>
        <p:txBody>
          <a:bodyPr wrap="square" lIns="0" tIns="0" rIns="0" bIns="0" rtlCol="0"/>
          <a:lstStyle/>
          <a:p>
            <a:endParaRPr/>
          </a:p>
        </p:txBody>
      </p:sp>
      <p:sp>
        <p:nvSpPr>
          <p:cNvPr id="7" name="object 7">
            <a:extLst>
              <a:ext uri="{FF2B5EF4-FFF2-40B4-BE49-F238E27FC236}">
                <a16:creationId xmlns:a16="http://schemas.microsoft.com/office/drawing/2014/main" id="{6D9FE33F-2D8A-2025-66C7-2AAD86BE5417}"/>
              </a:ext>
            </a:extLst>
          </p:cNvPr>
          <p:cNvSpPr txBox="1"/>
          <p:nvPr/>
        </p:nvSpPr>
        <p:spPr>
          <a:xfrm>
            <a:off x="596391" y="1382014"/>
            <a:ext cx="549960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8FD2"/>
                </a:solidFill>
                <a:latin typeface="Arial"/>
                <a:cs typeface="Arial"/>
              </a:rPr>
              <a:t>TRANSA</a:t>
            </a:r>
            <a:r>
              <a:rPr lang="de-DE" sz="1800" dirty="0">
                <a:solidFill>
                  <a:srgbClr val="008FD2"/>
                </a:solidFill>
                <a:latin typeface="Arial"/>
                <a:cs typeface="Arial"/>
              </a:rPr>
              <a:t>K</a:t>
            </a:r>
            <a:r>
              <a:rPr sz="1800" dirty="0">
                <a:solidFill>
                  <a:srgbClr val="008FD2"/>
                </a:solidFill>
                <a:latin typeface="Arial"/>
                <a:cs typeface="Arial"/>
              </a:rPr>
              <a:t>TIONAL</a:t>
            </a:r>
            <a:r>
              <a:rPr lang="de-DE" sz="1800" dirty="0">
                <a:solidFill>
                  <a:srgbClr val="008FD2"/>
                </a:solidFill>
                <a:latin typeface="Arial"/>
                <a:cs typeface="Arial"/>
              </a:rPr>
              <a:t>E</a:t>
            </a:r>
            <a:r>
              <a:rPr sz="1800" spc="-80" dirty="0">
                <a:solidFill>
                  <a:srgbClr val="008FD2"/>
                </a:solidFill>
                <a:latin typeface="Arial"/>
                <a:cs typeface="Arial"/>
              </a:rPr>
              <a:t> </a:t>
            </a:r>
            <a:r>
              <a:rPr sz="1800" dirty="0">
                <a:solidFill>
                  <a:srgbClr val="008FD2"/>
                </a:solidFill>
                <a:latin typeface="Arial"/>
                <a:cs typeface="Arial"/>
              </a:rPr>
              <a:t>LIST</a:t>
            </a:r>
            <a:r>
              <a:rPr lang="de-DE" sz="1800" dirty="0">
                <a:solidFill>
                  <a:srgbClr val="008FD2"/>
                </a:solidFill>
                <a:latin typeface="Arial"/>
                <a:cs typeface="Arial"/>
              </a:rPr>
              <a:t>E -</a:t>
            </a:r>
            <a:r>
              <a:rPr sz="1800" spc="-40" dirty="0">
                <a:solidFill>
                  <a:srgbClr val="008FD2"/>
                </a:solidFill>
                <a:latin typeface="Arial"/>
                <a:cs typeface="Arial"/>
              </a:rPr>
              <a:t> </a:t>
            </a:r>
            <a:r>
              <a:rPr sz="1800" dirty="0">
                <a:solidFill>
                  <a:srgbClr val="008FD2"/>
                </a:solidFill>
                <a:latin typeface="Arial"/>
                <a:cs typeface="Arial"/>
              </a:rPr>
              <a:t>REPORT</a:t>
            </a:r>
            <a:r>
              <a:rPr sz="1800" spc="-70" dirty="0">
                <a:solidFill>
                  <a:srgbClr val="008FD2"/>
                </a:solidFill>
                <a:latin typeface="Arial"/>
                <a:cs typeface="Arial"/>
              </a:rPr>
              <a:t> </a:t>
            </a:r>
            <a:r>
              <a:rPr sz="1800" spc="-25" dirty="0">
                <a:solidFill>
                  <a:srgbClr val="008FD2"/>
                </a:solidFill>
                <a:latin typeface="Arial"/>
                <a:cs typeface="Arial"/>
              </a:rPr>
              <a:t>APP</a:t>
            </a:r>
            <a:endParaRPr sz="1800" dirty="0">
              <a:latin typeface="Arial"/>
              <a:cs typeface="Arial"/>
            </a:endParaRPr>
          </a:p>
        </p:txBody>
      </p:sp>
      <p:sp>
        <p:nvSpPr>
          <p:cNvPr id="8" name="object 8">
            <a:extLst>
              <a:ext uri="{FF2B5EF4-FFF2-40B4-BE49-F238E27FC236}">
                <a16:creationId xmlns:a16="http://schemas.microsoft.com/office/drawing/2014/main" id="{730683D1-6817-7D61-CB49-0F71F9384FE3}"/>
              </a:ext>
            </a:extLst>
          </p:cNvPr>
          <p:cNvSpPr txBox="1"/>
          <p:nvPr/>
        </p:nvSpPr>
        <p:spPr>
          <a:xfrm>
            <a:off x="8293607" y="1274063"/>
            <a:ext cx="2161608" cy="298159"/>
          </a:xfrm>
          <a:prstGeom prst="rect">
            <a:avLst/>
          </a:prstGeom>
          <a:solidFill>
            <a:srgbClr val="23383C">
              <a:alpha val="12156"/>
            </a:srgbClr>
          </a:solidFill>
        </p:spPr>
        <p:txBody>
          <a:bodyPr vert="horz" wrap="square" lIns="0" tIns="81915" rIns="0" bIns="0" rtlCol="0">
            <a:spAutoFit/>
          </a:bodyPr>
          <a:lstStyle/>
          <a:p>
            <a:pPr marL="81280">
              <a:lnSpc>
                <a:spcPct val="100000"/>
              </a:lnSpc>
              <a:spcBef>
                <a:spcPts val="645"/>
              </a:spcBef>
            </a:pPr>
            <a:r>
              <a:rPr sz="1400" spc="-20" dirty="0">
                <a:solidFill>
                  <a:srgbClr val="23383C"/>
                </a:solidFill>
                <a:latin typeface="Arial"/>
                <a:cs typeface="Arial"/>
              </a:rPr>
              <a:t>BO-</a:t>
            </a:r>
            <a:r>
              <a:rPr sz="1400" dirty="0" err="1">
                <a:solidFill>
                  <a:srgbClr val="23383C"/>
                </a:solidFill>
                <a:latin typeface="Arial"/>
                <a:cs typeface="Arial"/>
              </a:rPr>
              <a:t>spe</a:t>
            </a:r>
            <a:r>
              <a:rPr lang="de-DE" sz="1400" dirty="0">
                <a:solidFill>
                  <a:srgbClr val="23383C"/>
                </a:solidFill>
                <a:latin typeface="Arial"/>
                <a:cs typeface="Arial"/>
              </a:rPr>
              <a:t>z</a:t>
            </a:r>
            <a:r>
              <a:rPr sz="1400" dirty="0" err="1">
                <a:solidFill>
                  <a:srgbClr val="23383C"/>
                </a:solidFill>
                <a:latin typeface="Arial"/>
                <a:cs typeface="Arial"/>
              </a:rPr>
              <a:t>ifi</a:t>
            </a:r>
            <a:r>
              <a:rPr lang="de-DE" sz="1400" dirty="0" err="1">
                <a:solidFill>
                  <a:srgbClr val="23383C"/>
                </a:solidFill>
                <a:latin typeface="Arial"/>
                <a:cs typeface="Arial"/>
              </a:rPr>
              <a:t>sche</a:t>
            </a:r>
            <a:r>
              <a:rPr sz="1400" spc="-20" dirty="0">
                <a:solidFill>
                  <a:srgbClr val="23383C"/>
                </a:solidFill>
                <a:latin typeface="Arial"/>
                <a:cs typeface="Arial"/>
              </a:rPr>
              <a:t> </a:t>
            </a:r>
            <a:r>
              <a:rPr lang="de-DE" sz="1400" spc="-10" dirty="0">
                <a:solidFill>
                  <a:srgbClr val="23383C"/>
                </a:solidFill>
                <a:latin typeface="Arial"/>
                <a:cs typeface="Arial"/>
              </a:rPr>
              <a:t>Aktionen</a:t>
            </a:r>
            <a:endParaRPr sz="1400" dirty="0">
              <a:latin typeface="Arial"/>
              <a:cs typeface="Arial"/>
            </a:endParaRPr>
          </a:p>
        </p:txBody>
      </p:sp>
      <p:sp>
        <p:nvSpPr>
          <p:cNvPr id="9" name="object 9">
            <a:extLst>
              <a:ext uri="{FF2B5EF4-FFF2-40B4-BE49-F238E27FC236}">
                <a16:creationId xmlns:a16="http://schemas.microsoft.com/office/drawing/2014/main" id="{D00536AE-92D6-7923-FCCB-EB2DCD45AF45}"/>
              </a:ext>
            </a:extLst>
          </p:cNvPr>
          <p:cNvSpPr txBox="1"/>
          <p:nvPr/>
        </p:nvSpPr>
        <p:spPr>
          <a:xfrm>
            <a:off x="10120883" y="3266694"/>
            <a:ext cx="16052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8FD2"/>
                </a:solidFill>
                <a:latin typeface="Arial"/>
                <a:cs typeface="Arial"/>
              </a:rPr>
              <a:t>OBJECT</a:t>
            </a:r>
            <a:r>
              <a:rPr sz="1800" spc="-35" dirty="0">
                <a:solidFill>
                  <a:srgbClr val="008FD2"/>
                </a:solidFill>
                <a:latin typeface="Arial"/>
                <a:cs typeface="Arial"/>
              </a:rPr>
              <a:t> </a:t>
            </a:r>
            <a:r>
              <a:rPr sz="1800" spc="-25" dirty="0">
                <a:solidFill>
                  <a:srgbClr val="008FD2"/>
                </a:solidFill>
                <a:latin typeface="Arial"/>
                <a:cs typeface="Arial"/>
              </a:rPr>
              <a:t>PAGE</a:t>
            </a:r>
            <a:endParaRPr sz="1800">
              <a:latin typeface="Arial"/>
              <a:cs typeface="Arial"/>
            </a:endParaRPr>
          </a:p>
        </p:txBody>
      </p:sp>
      <p:sp>
        <p:nvSpPr>
          <p:cNvPr id="11" name="object 11">
            <a:extLst>
              <a:ext uri="{FF2B5EF4-FFF2-40B4-BE49-F238E27FC236}">
                <a16:creationId xmlns:a16="http://schemas.microsoft.com/office/drawing/2014/main" id="{D66E6FDD-41FA-45EE-80A2-3C91A6B5EF01}"/>
              </a:ext>
            </a:extLst>
          </p:cNvPr>
          <p:cNvSpPr/>
          <p:nvPr/>
        </p:nvSpPr>
        <p:spPr>
          <a:xfrm>
            <a:off x="6646544" y="1973198"/>
            <a:ext cx="1590040" cy="1059180"/>
          </a:xfrm>
          <a:custGeom>
            <a:avLst/>
            <a:gdLst/>
            <a:ahLst/>
            <a:cxnLst/>
            <a:rect l="l" t="t" r="r" b="b"/>
            <a:pathLst>
              <a:path w="1590040" h="1059180">
                <a:moveTo>
                  <a:pt x="1589912" y="0"/>
                </a:moveTo>
                <a:lnTo>
                  <a:pt x="1589912" y="368808"/>
                </a:lnTo>
              </a:path>
              <a:path w="1590040" h="1059180">
                <a:moveTo>
                  <a:pt x="1589912" y="75564"/>
                </a:moveTo>
                <a:lnTo>
                  <a:pt x="1114425" y="98933"/>
                </a:lnTo>
                <a:lnTo>
                  <a:pt x="0" y="796925"/>
                </a:lnTo>
              </a:path>
              <a:path w="1590040" h="1059180">
                <a:moveTo>
                  <a:pt x="1589912" y="689610"/>
                </a:moveTo>
                <a:lnTo>
                  <a:pt x="1589912" y="1059179"/>
                </a:lnTo>
              </a:path>
              <a:path w="1590040" h="1059180">
                <a:moveTo>
                  <a:pt x="1589912" y="765301"/>
                </a:moveTo>
                <a:lnTo>
                  <a:pt x="1114425" y="760984"/>
                </a:lnTo>
                <a:lnTo>
                  <a:pt x="439927" y="801877"/>
                </a:lnTo>
              </a:path>
            </a:pathLst>
          </a:custGeom>
          <a:ln w="19050">
            <a:solidFill>
              <a:srgbClr val="23383C"/>
            </a:solidFill>
          </a:ln>
        </p:spPr>
        <p:txBody>
          <a:bodyPr wrap="square" lIns="0" tIns="0" rIns="0" bIns="0" rtlCol="0"/>
          <a:lstStyle/>
          <a:p>
            <a:endParaRPr/>
          </a:p>
        </p:txBody>
      </p:sp>
      <p:pic>
        <p:nvPicPr>
          <p:cNvPr id="12" name="object 12">
            <a:extLst>
              <a:ext uri="{FF2B5EF4-FFF2-40B4-BE49-F238E27FC236}">
                <a16:creationId xmlns:a16="http://schemas.microsoft.com/office/drawing/2014/main" id="{244DE315-E82D-2A0E-206F-024D72C52937}"/>
              </a:ext>
            </a:extLst>
          </p:cNvPr>
          <p:cNvPicPr/>
          <p:nvPr/>
        </p:nvPicPr>
        <p:blipFill>
          <a:blip r:embed="rId4" cstate="print"/>
          <a:stretch>
            <a:fillRect/>
          </a:stretch>
        </p:blipFill>
        <p:spPr>
          <a:xfrm>
            <a:off x="6813041" y="3608831"/>
            <a:ext cx="4864608" cy="2736342"/>
          </a:xfrm>
          <a:prstGeom prst="rect">
            <a:avLst/>
          </a:prstGeom>
        </p:spPr>
      </p:pic>
      <p:sp>
        <p:nvSpPr>
          <p:cNvPr id="13" name="object 13">
            <a:extLst>
              <a:ext uri="{FF2B5EF4-FFF2-40B4-BE49-F238E27FC236}">
                <a16:creationId xmlns:a16="http://schemas.microsoft.com/office/drawing/2014/main" id="{D5CA5317-4546-F308-F0D4-F43F9C116F52}"/>
              </a:ext>
            </a:extLst>
          </p:cNvPr>
          <p:cNvSpPr/>
          <p:nvPr/>
        </p:nvSpPr>
        <p:spPr>
          <a:xfrm>
            <a:off x="6805040" y="3600830"/>
            <a:ext cx="4880610" cy="2752725"/>
          </a:xfrm>
          <a:custGeom>
            <a:avLst/>
            <a:gdLst/>
            <a:ahLst/>
            <a:cxnLst/>
            <a:rect l="l" t="t" r="r" b="b"/>
            <a:pathLst>
              <a:path w="4880609" h="2752725">
                <a:moveTo>
                  <a:pt x="0" y="2752344"/>
                </a:moveTo>
                <a:lnTo>
                  <a:pt x="4880610" y="2752344"/>
                </a:lnTo>
                <a:lnTo>
                  <a:pt x="4880610" y="0"/>
                </a:lnTo>
                <a:lnTo>
                  <a:pt x="0" y="0"/>
                </a:lnTo>
                <a:lnTo>
                  <a:pt x="0" y="2752344"/>
                </a:lnTo>
                <a:close/>
              </a:path>
            </a:pathLst>
          </a:custGeom>
          <a:ln w="16002">
            <a:solidFill>
              <a:srgbClr val="7E7E7E"/>
            </a:solidFill>
          </a:ln>
        </p:spPr>
        <p:txBody>
          <a:bodyPr wrap="square" lIns="0" tIns="0" rIns="0" bIns="0" rtlCol="0"/>
          <a:lstStyle/>
          <a:p>
            <a:endParaRPr/>
          </a:p>
        </p:txBody>
      </p:sp>
      <p:sp>
        <p:nvSpPr>
          <p:cNvPr id="14" name="object 14">
            <a:extLst>
              <a:ext uri="{FF2B5EF4-FFF2-40B4-BE49-F238E27FC236}">
                <a16:creationId xmlns:a16="http://schemas.microsoft.com/office/drawing/2014/main" id="{923A5AE5-D5D2-D243-5C1D-CCD961D271D0}"/>
              </a:ext>
            </a:extLst>
          </p:cNvPr>
          <p:cNvSpPr/>
          <p:nvPr/>
        </p:nvSpPr>
        <p:spPr>
          <a:xfrm>
            <a:off x="6164579" y="5975984"/>
            <a:ext cx="725170" cy="369570"/>
          </a:xfrm>
          <a:custGeom>
            <a:avLst/>
            <a:gdLst/>
            <a:ahLst/>
            <a:cxnLst/>
            <a:rect l="l" t="t" r="r" b="b"/>
            <a:pathLst>
              <a:path w="725170" h="369570">
                <a:moveTo>
                  <a:pt x="0" y="0"/>
                </a:moveTo>
                <a:lnTo>
                  <a:pt x="0" y="369569"/>
                </a:lnTo>
              </a:path>
              <a:path w="725170" h="369570">
                <a:moveTo>
                  <a:pt x="0" y="75704"/>
                </a:moveTo>
                <a:lnTo>
                  <a:pt x="229108" y="73190"/>
                </a:lnTo>
                <a:lnTo>
                  <a:pt x="725170" y="268249"/>
                </a:lnTo>
              </a:path>
            </a:pathLst>
          </a:custGeom>
          <a:ln w="19050">
            <a:solidFill>
              <a:srgbClr val="23383C"/>
            </a:solidFill>
          </a:ln>
        </p:spPr>
        <p:txBody>
          <a:bodyPr wrap="square" lIns="0" tIns="0" rIns="0" bIns="0" rtlCol="0"/>
          <a:lstStyle/>
          <a:p>
            <a:endParaRPr/>
          </a:p>
        </p:txBody>
      </p:sp>
      <p:sp>
        <p:nvSpPr>
          <p:cNvPr id="15" name="object 15">
            <a:extLst>
              <a:ext uri="{FF2B5EF4-FFF2-40B4-BE49-F238E27FC236}">
                <a16:creationId xmlns:a16="http://schemas.microsoft.com/office/drawing/2014/main" id="{3DB99E0A-AC4F-B139-89E5-83E365DDF03B}"/>
              </a:ext>
            </a:extLst>
          </p:cNvPr>
          <p:cNvSpPr txBox="1"/>
          <p:nvPr/>
        </p:nvSpPr>
        <p:spPr>
          <a:xfrm>
            <a:off x="8293607" y="1963673"/>
            <a:ext cx="1355725" cy="298159"/>
          </a:xfrm>
          <a:prstGeom prst="rect">
            <a:avLst/>
          </a:prstGeom>
          <a:solidFill>
            <a:srgbClr val="23383C">
              <a:alpha val="12156"/>
            </a:srgbClr>
          </a:solidFill>
        </p:spPr>
        <p:txBody>
          <a:bodyPr vert="horz" wrap="square" lIns="0" tIns="81915" rIns="0" bIns="0" rtlCol="0">
            <a:spAutoFit/>
          </a:bodyPr>
          <a:lstStyle/>
          <a:p>
            <a:pPr marL="81280">
              <a:lnSpc>
                <a:spcPct val="100000"/>
              </a:lnSpc>
              <a:spcBef>
                <a:spcPts val="645"/>
              </a:spcBef>
            </a:pPr>
            <a:r>
              <a:rPr lang="de-DE" sz="1400" spc="-10" dirty="0">
                <a:solidFill>
                  <a:srgbClr val="23383C"/>
                </a:solidFill>
                <a:latin typeface="Arial"/>
                <a:cs typeface="Arial"/>
              </a:rPr>
              <a:t>Anlegen</a:t>
            </a:r>
            <a:endParaRPr sz="1400" dirty="0">
              <a:latin typeface="Arial"/>
              <a:cs typeface="Arial"/>
            </a:endParaRPr>
          </a:p>
        </p:txBody>
      </p:sp>
      <p:sp>
        <p:nvSpPr>
          <p:cNvPr id="16" name="object 16">
            <a:extLst>
              <a:ext uri="{FF2B5EF4-FFF2-40B4-BE49-F238E27FC236}">
                <a16:creationId xmlns:a16="http://schemas.microsoft.com/office/drawing/2014/main" id="{8171B604-B9FE-94FE-EA21-1EA100260D7D}"/>
              </a:ext>
            </a:extLst>
          </p:cNvPr>
          <p:cNvSpPr txBox="1"/>
          <p:nvPr/>
        </p:nvSpPr>
        <p:spPr>
          <a:xfrm>
            <a:off x="8293607" y="2653283"/>
            <a:ext cx="1355725" cy="298800"/>
          </a:xfrm>
          <a:prstGeom prst="rect">
            <a:avLst/>
          </a:prstGeom>
          <a:solidFill>
            <a:srgbClr val="23383C">
              <a:alpha val="12156"/>
            </a:srgbClr>
          </a:solidFill>
        </p:spPr>
        <p:txBody>
          <a:bodyPr vert="horz" wrap="square" lIns="0" tIns="82550" rIns="0" bIns="0" rtlCol="0">
            <a:spAutoFit/>
          </a:bodyPr>
          <a:lstStyle/>
          <a:p>
            <a:pPr marL="81280">
              <a:lnSpc>
                <a:spcPct val="100000"/>
              </a:lnSpc>
              <a:spcBef>
                <a:spcPts val="650"/>
              </a:spcBef>
            </a:pPr>
            <a:r>
              <a:rPr lang="de-DE" sz="1400" spc="-10" dirty="0">
                <a:solidFill>
                  <a:srgbClr val="23383C"/>
                </a:solidFill>
                <a:latin typeface="Arial"/>
                <a:cs typeface="Arial"/>
              </a:rPr>
              <a:t>Löschen</a:t>
            </a:r>
            <a:endParaRPr sz="1400" dirty="0">
              <a:latin typeface="Arial"/>
              <a:cs typeface="Arial"/>
            </a:endParaRPr>
          </a:p>
        </p:txBody>
      </p:sp>
      <p:sp>
        <p:nvSpPr>
          <p:cNvPr id="17" name="object 17">
            <a:extLst>
              <a:ext uri="{FF2B5EF4-FFF2-40B4-BE49-F238E27FC236}">
                <a16:creationId xmlns:a16="http://schemas.microsoft.com/office/drawing/2014/main" id="{A0F69CEB-7E96-4B32-4738-DD08644ACEA7}"/>
              </a:ext>
            </a:extLst>
          </p:cNvPr>
          <p:cNvSpPr txBox="1"/>
          <p:nvPr/>
        </p:nvSpPr>
        <p:spPr>
          <a:xfrm>
            <a:off x="3898374" y="5966459"/>
            <a:ext cx="2209184" cy="299441"/>
          </a:xfrm>
          <a:prstGeom prst="rect">
            <a:avLst/>
          </a:prstGeom>
          <a:solidFill>
            <a:srgbClr val="23383C">
              <a:alpha val="12156"/>
            </a:srgbClr>
          </a:solidFill>
        </p:spPr>
        <p:txBody>
          <a:bodyPr vert="horz" wrap="square" lIns="0" tIns="83185" rIns="0" bIns="0" rtlCol="0">
            <a:spAutoFit/>
          </a:bodyPr>
          <a:lstStyle/>
          <a:p>
            <a:pPr marL="851535">
              <a:lnSpc>
                <a:spcPct val="100000"/>
              </a:lnSpc>
              <a:spcBef>
                <a:spcPts val="655"/>
              </a:spcBef>
            </a:pPr>
            <a:r>
              <a:rPr sz="1400" spc="-10" dirty="0">
                <a:solidFill>
                  <a:srgbClr val="23383C"/>
                </a:solidFill>
                <a:latin typeface="Arial"/>
                <a:cs typeface="Arial"/>
              </a:rPr>
              <a:t>Draft</a:t>
            </a:r>
            <a:r>
              <a:rPr lang="de-DE" sz="1400" spc="-10" dirty="0">
                <a:solidFill>
                  <a:srgbClr val="23383C"/>
                </a:solidFill>
                <a:latin typeface="Arial"/>
                <a:cs typeface="Arial"/>
              </a:rPr>
              <a:t>/ Entwurf</a:t>
            </a:r>
            <a:endParaRPr sz="1400" dirty="0">
              <a:latin typeface="Arial"/>
              <a:cs typeface="Arial"/>
            </a:endParaRPr>
          </a:p>
        </p:txBody>
      </p:sp>
    </p:spTree>
    <p:extLst>
      <p:ext uri="{BB962C8B-B14F-4D97-AF65-F5344CB8AC3E}">
        <p14:creationId xmlns:p14="http://schemas.microsoft.com/office/powerpoint/2010/main" val="195833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1. CDS Interface Views </a:t>
            </a:r>
            <a:r>
              <a:rPr lang="en-US" sz="6600" kern="1200" dirty="0" err="1">
                <a:solidFill>
                  <a:schemeClr val="tx1"/>
                </a:solidFill>
                <a:latin typeface="+mj-lt"/>
                <a:ea typeface="+mj-ea"/>
                <a:cs typeface="+mj-cs"/>
              </a:rPr>
              <a:t>anlegen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82003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46C4467A-6625-6666-1757-7902430E34A7}"/>
              </a:ext>
            </a:extLst>
          </p:cNvPr>
          <p:cNvPicPr>
            <a:picLocks noChangeAspect="1"/>
          </p:cNvPicPr>
          <p:nvPr/>
        </p:nvPicPr>
        <p:blipFill>
          <a:blip r:embed="rId2"/>
          <a:stretch>
            <a:fillRect/>
          </a:stretch>
        </p:blipFill>
        <p:spPr>
          <a:xfrm>
            <a:off x="4263176" y="2257847"/>
            <a:ext cx="6096913" cy="722984"/>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B193E9F9-26E7-EF0A-F31D-FDB41E085147}"/>
              </a:ext>
            </a:extLst>
          </p:cNvPr>
          <p:cNvPicPr>
            <a:picLocks noChangeAspect="1"/>
          </p:cNvPicPr>
          <p:nvPr/>
        </p:nvPicPr>
        <p:blipFill>
          <a:blip r:embed="rId3"/>
          <a:stretch>
            <a:fillRect/>
          </a:stretch>
        </p:blipFill>
        <p:spPr>
          <a:xfrm>
            <a:off x="4263176" y="3103047"/>
            <a:ext cx="6275796" cy="1759012"/>
          </a:xfrm>
          <a:prstGeom prst="rect">
            <a:avLst/>
          </a:prstGeom>
          <a:effectLst>
            <a:outerShdw blurRad="50800" dist="38100" dir="2700000" algn="tl" rotWithShape="0">
              <a:prstClr val="black">
                <a:alpha val="40000"/>
              </a:prstClr>
            </a:outerShdw>
          </a:effectLst>
        </p:spPr>
      </p:pic>
      <p:sp>
        <p:nvSpPr>
          <p:cNvPr id="11" name="Inhaltsplatzhalter 10">
            <a:extLst>
              <a:ext uri="{FF2B5EF4-FFF2-40B4-BE49-F238E27FC236}">
                <a16:creationId xmlns:a16="http://schemas.microsoft.com/office/drawing/2014/main" id="{8DED7C6D-CA31-9ECA-0A73-29158BBBC237}"/>
              </a:ext>
            </a:extLst>
          </p:cNvPr>
          <p:cNvSpPr>
            <a:spLocks/>
          </p:cNvSpPr>
          <p:nvPr/>
        </p:nvSpPr>
        <p:spPr>
          <a:xfrm>
            <a:off x="1576828" y="2478714"/>
            <a:ext cx="2306070" cy="3404505"/>
          </a:xfrm>
          <a:prstGeom prst="rect">
            <a:avLst/>
          </a:prstGeom>
        </p:spPr>
        <p:txBody>
          <a:bodyPr>
            <a:normAutofit/>
          </a:bodyPr>
          <a:lstStyle/>
          <a:p>
            <a:pPr defTabSz="713232">
              <a:spcAft>
                <a:spcPts val="600"/>
              </a:spcAft>
            </a:pPr>
            <a:r>
              <a:rPr lang="de-DE" sz="1560" kern="1200">
                <a:solidFill>
                  <a:schemeClr val="tx1"/>
                </a:solidFill>
                <a:latin typeface="+mn-lt"/>
                <a:ea typeface="+mn-ea"/>
                <a:cs typeface="+mn-cs"/>
              </a:rPr>
              <a:t>Wurzelentität und Kind Entitäten definieren</a:t>
            </a:r>
          </a:p>
          <a:p>
            <a:pPr defTabSz="713232">
              <a:spcAft>
                <a:spcPts val="600"/>
              </a:spcAft>
            </a:pPr>
            <a:r>
              <a:rPr lang="de-DE" sz="1560" kern="1200">
                <a:solidFill>
                  <a:schemeClr val="tx1"/>
                </a:solidFill>
                <a:latin typeface="+mn-lt"/>
                <a:ea typeface="+mn-ea"/>
                <a:cs typeface="+mn-cs"/>
              </a:rPr>
              <a:t>Datenquelle angeben</a:t>
            </a:r>
          </a:p>
          <a:p>
            <a:pPr defTabSz="713232">
              <a:spcAft>
                <a:spcPts val="600"/>
              </a:spcAft>
            </a:pPr>
            <a:r>
              <a:rPr lang="de-DE" sz="1560" kern="1200">
                <a:solidFill>
                  <a:schemeClr val="tx1"/>
                </a:solidFill>
                <a:latin typeface="+mn-lt"/>
                <a:ea typeface="+mn-ea"/>
                <a:cs typeface="+mn-cs"/>
              </a:rPr>
              <a:t>Elemente der Entitäten einfügen</a:t>
            </a:r>
          </a:p>
          <a:p>
            <a:pPr defTabSz="713232">
              <a:spcAft>
                <a:spcPts val="600"/>
              </a:spcAft>
            </a:pPr>
            <a:r>
              <a:rPr lang="de-DE" sz="1560" kern="1200">
                <a:solidFill>
                  <a:schemeClr val="tx1"/>
                </a:solidFill>
                <a:latin typeface="+mn-lt"/>
                <a:ea typeface="+mn-ea"/>
                <a:cs typeface="+mn-cs"/>
              </a:rPr>
              <a:t>Beziehungen zwischen Wurzel- und Kind Entitäten definieren</a:t>
            </a:r>
          </a:p>
          <a:p>
            <a:pPr defTabSz="713232">
              <a:spcAft>
                <a:spcPts val="600"/>
              </a:spcAft>
            </a:pPr>
            <a:r>
              <a:rPr lang="de-DE" sz="1560" kern="1200">
                <a:solidFill>
                  <a:schemeClr val="tx1"/>
                </a:solidFill>
                <a:latin typeface="+mn-lt"/>
                <a:ea typeface="+mn-ea"/>
                <a:cs typeface="+mn-cs"/>
              </a:rPr>
              <a:t>Semantische Eigenschaften der Elemente annotieren</a:t>
            </a:r>
            <a:endParaRPr lang="de-DE" sz="2000"/>
          </a:p>
        </p:txBody>
      </p:sp>
      <p:pic>
        <p:nvPicPr>
          <p:cNvPr id="15" name="Grafik 14" descr="Ein Bild, das Schrift, Text, Screenshot, Symbol enthält.&#10;&#10;Automatisch generierte Beschreibung">
            <a:extLst>
              <a:ext uri="{FF2B5EF4-FFF2-40B4-BE49-F238E27FC236}">
                <a16:creationId xmlns:a16="http://schemas.microsoft.com/office/drawing/2014/main" id="{8007A119-AD25-DACF-4BA3-8BE08EEEA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223" y="914400"/>
            <a:ext cx="1880286" cy="1012461"/>
          </a:xfrm>
          <a:prstGeom prst="rect">
            <a:avLst/>
          </a:prstGeom>
        </p:spPr>
      </p:pic>
      <p:pic>
        <p:nvPicPr>
          <p:cNvPr id="17" name="Grafik 16">
            <a:extLst>
              <a:ext uri="{FF2B5EF4-FFF2-40B4-BE49-F238E27FC236}">
                <a16:creationId xmlns:a16="http://schemas.microsoft.com/office/drawing/2014/main" id="{FADD8492-A518-1CFD-9D5A-6141361DCE69}"/>
              </a:ext>
            </a:extLst>
          </p:cNvPr>
          <p:cNvPicPr>
            <a:picLocks noChangeAspect="1"/>
          </p:cNvPicPr>
          <p:nvPr/>
        </p:nvPicPr>
        <p:blipFill>
          <a:blip r:embed="rId5"/>
          <a:stretch>
            <a:fillRect/>
          </a:stretch>
        </p:blipFill>
        <p:spPr>
          <a:xfrm>
            <a:off x="4263176" y="5002309"/>
            <a:ext cx="3026097" cy="432299"/>
          </a:xfrm>
          <a:prstGeom prst="rect">
            <a:avLst/>
          </a:prstGeom>
          <a:effectLst>
            <a:outerShdw blurRad="50800" dist="38100" dir="2700000" algn="tl" rotWithShape="0">
              <a:prstClr val="black">
                <a:alpha val="40000"/>
              </a:prstClr>
            </a:outerShdw>
          </a:effectLst>
        </p:spPr>
      </p:pic>
      <p:pic>
        <p:nvPicPr>
          <p:cNvPr id="19" name="Grafik 18">
            <a:extLst>
              <a:ext uri="{FF2B5EF4-FFF2-40B4-BE49-F238E27FC236}">
                <a16:creationId xmlns:a16="http://schemas.microsoft.com/office/drawing/2014/main" id="{CED5A196-2463-4B8C-16F7-02AC2722E558}"/>
              </a:ext>
            </a:extLst>
          </p:cNvPr>
          <p:cNvPicPr>
            <a:picLocks noChangeAspect="1"/>
          </p:cNvPicPr>
          <p:nvPr/>
        </p:nvPicPr>
        <p:blipFill>
          <a:blip r:embed="rId6"/>
          <a:stretch>
            <a:fillRect/>
          </a:stretch>
        </p:blipFill>
        <p:spPr>
          <a:xfrm>
            <a:off x="4263176" y="1703332"/>
            <a:ext cx="3182619" cy="432299"/>
          </a:xfrm>
          <a:prstGeom prst="rect">
            <a:avLst/>
          </a:prstGeom>
        </p:spPr>
      </p:pic>
    </p:spTree>
    <p:extLst>
      <p:ext uri="{BB962C8B-B14F-4D97-AF65-F5344CB8AC3E}">
        <p14:creationId xmlns:p14="http://schemas.microsoft.com/office/powerpoint/2010/main" val="392541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77749691-DE1C-C2B0-44B2-71022C2A6A06}"/>
              </a:ext>
            </a:extLst>
          </p:cNvPr>
          <p:cNvSpPr txBox="1"/>
          <p:nvPr/>
        </p:nvSpPr>
        <p:spPr>
          <a:xfrm>
            <a:off x="64008" y="1382286"/>
            <a:ext cx="4855464" cy="4093428"/>
          </a:xfrm>
          <a:prstGeom prst="rect">
            <a:avLst/>
          </a:prstGeom>
          <a:solidFill>
            <a:schemeClr val="tx1">
              <a:lumMod val="75000"/>
              <a:lumOff val="25000"/>
            </a:schemeClr>
          </a:solidFill>
        </p:spPr>
        <p:txBody>
          <a:bodyPr wrap="square" rtlCol="0">
            <a:spAutoFit/>
          </a:bodyPr>
          <a:lstStyle/>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'Interface View </a:t>
            </a:r>
            <a:r>
              <a:rPr lang="en-US" sz="1000" dirty="0" err="1">
                <a:solidFill>
                  <a:srgbClr val="A99C8C"/>
                </a:solidFill>
                <a:latin typeface="Courier New" panose="02070309020205020404" pitchFamily="49" charset="0"/>
              </a:rPr>
              <a:t>SFlight</a:t>
            </a:r>
            <a:r>
              <a:rPr lang="en-US"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root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select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from</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endParaRPr lang="en-US"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composition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5BE9FE"/>
                </a:solidFill>
                <a:latin typeface="Courier New" panose="02070309020205020404" pitchFamily="49" charset="0"/>
              </a:rPr>
              <a:t>0</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of</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_Booking</a:t>
            </a:r>
          </a:p>
          <a:p>
            <a:pPr algn="l"/>
            <a:r>
              <a:rPr lang="de-DE"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key</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carrid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Carrid</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key</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connid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Connid</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key</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fldate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Fldate</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price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Price</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currency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Currency</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planetype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Planetype</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seatsmax</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Seatsmax</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seatsocc</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Seatsocc</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paymentsum</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Paymentsum</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seatsmax_b</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SeatsmaxB</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seatsocc_b</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SeatsoccB</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seatsmax_f</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SeatsmaxF</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seatsocc_f</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SeatsoccF</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created_at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CreatedAt</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created_by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CreatedBy</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last_changed_at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LastChangedAt</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last_changed_by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LastChangedBy</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locl_last_changed_at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LocalLastChangedAt</a:t>
            </a:r>
            <a:r>
              <a:rPr lang="en-US"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_Booking</a:t>
            </a:r>
          </a:p>
          <a:p>
            <a:pPr algn="l"/>
            <a:r>
              <a:rPr lang="de-DE" sz="1000" b="1" dirty="0">
                <a:solidFill>
                  <a:srgbClr val="CC7832"/>
                </a:solidFill>
                <a:latin typeface="Courier New" panose="02070309020205020404" pitchFamily="49" charset="0"/>
              </a:rPr>
              <a:t>}</a:t>
            </a:r>
            <a:endParaRPr lang="de-DE" sz="1000" dirty="0"/>
          </a:p>
        </p:txBody>
      </p:sp>
      <p:sp>
        <p:nvSpPr>
          <p:cNvPr id="5" name="Textfeld 4">
            <a:extLst>
              <a:ext uri="{FF2B5EF4-FFF2-40B4-BE49-F238E27FC236}">
                <a16:creationId xmlns:a16="http://schemas.microsoft.com/office/drawing/2014/main" id="{208DD834-6CC1-0ECD-06B8-8A4BFE8E2632}"/>
              </a:ext>
            </a:extLst>
          </p:cNvPr>
          <p:cNvSpPr txBox="1"/>
          <p:nvPr/>
        </p:nvSpPr>
        <p:spPr>
          <a:xfrm>
            <a:off x="5303520" y="74235"/>
            <a:ext cx="6824472" cy="6709529"/>
          </a:xfrm>
          <a:prstGeom prst="rect">
            <a:avLst/>
          </a:prstGeom>
          <a:solidFill>
            <a:schemeClr val="bg2">
              <a:lumMod val="25000"/>
            </a:schemeClr>
          </a:solidFill>
        </p:spPr>
        <p:txBody>
          <a:bodyPr wrap="square" rtlCol="0">
            <a:spAutoFit/>
          </a:bodyPr>
          <a:lstStyle/>
          <a:p>
            <a:pPr algn="l"/>
            <a:r>
              <a:rPr lang="de-DE" sz="1000" dirty="0">
                <a:solidFill>
                  <a:srgbClr val="A99C8C"/>
                </a:solidFill>
                <a:latin typeface="Courier New" panose="02070309020205020404" pitchFamily="49" charset="0"/>
              </a:rPr>
              <a:t>@AbapCatalog.viewEnhancementCategory:</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[#NONE]</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'Interface View </a:t>
            </a:r>
            <a:r>
              <a:rPr lang="en-US" sz="1000" dirty="0" err="1">
                <a:solidFill>
                  <a:srgbClr val="A99C8C"/>
                </a:solidFill>
                <a:latin typeface="Courier New" panose="02070309020205020404" pitchFamily="49" charset="0"/>
              </a:rPr>
              <a:t>SBook</a:t>
            </a:r>
            <a:r>
              <a:rPr lang="en-US"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@Metadata.ignorePropagatedAnnotations:</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99C8C"/>
                </a:solidFill>
                <a:latin typeface="Courier New" panose="02070309020205020404" pitchFamily="49" charset="0"/>
              </a:rPr>
              <a:t>@ObjectModel.usageType:{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serviceQuality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#X,</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sizeCategory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dataClass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#MIXED</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select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from</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sbook</a:t>
            </a:r>
            <a:endParaRPr lang="de-DE"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association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to</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parent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_Flight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err="1">
                <a:solidFill>
                  <a:srgbClr val="CC7832"/>
                </a:solidFill>
                <a:latin typeface="Courier New" panose="02070309020205020404" pitchFamily="49" charset="0"/>
              </a:rPr>
              <a:t>projection.</a:t>
            </a:r>
            <a:r>
              <a:rPr lang="en-US" sz="1000" b="1" dirty="0" err="1">
                <a:solidFill>
                  <a:srgbClr val="CCCCCC"/>
                </a:solidFill>
                <a:latin typeface="Courier New" panose="02070309020205020404" pitchFamily="49" charset="0"/>
              </a:rPr>
              <a:t>Carrid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a:t>
            </a:r>
            <a:r>
              <a:rPr lang="en-US" sz="1000" b="1" dirty="0" err="1">
                <a:solidFill>
                  <a:srgbClr val="CCCCCC"/>
                </a:solidFill>
                <a:latin typeface="Courier New" panose="02070309020205020404" pitchFamily="49" charset="0"/>
              </a:rPr>
              <a:t>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Carrid</a:t>
            </a:r>
            <a:endParaRPr lang="en-US"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and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err="1">
                <a:solidFill>
                  <a:srgbClr val="CC7832"/>
                </a:solidFill>
                <a:latin typeface="Courier New" panose="02070309020205020404" pitchFamily="49" charset="0"/>
              </a:rPr>
              <a:t>projection.</a:t>
            </a:r>
            <a:r>
              <a:rPr lang="en-US" sz="1000" b="1" dirty="0" err="1">
                <a:solidFill>
                  <a:srgbClr val="CCCCCC"/>
                </a:solidFill>
                <a:latin typeface="Courier New" panose="02070309020205020404" pitchFamily="49" charset="0"/>
              </a:rPr>
              <a:t>Connid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a:t>
            </a:r>
            <a:r>
              <a:rPr lang="en-US" sz="1000" b="1" dirty="0" err="1">
                <a:solidFill>
                  <a:srgbClr val="CCCCCC"/>
                </a:solidFill>
                <a:latin typeface="Courier New" panose="02070309020205020404" pitchFamily="49" charset="0"/>
              </a:rPr>
              <a:t>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Connid</a:t>
            </a:r>
            <a:endParaRPr lang="en-US"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and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err="1">
                <a:solidFill>
                  <a:srgbClr val="CC7832"/>
                </a:solidFill>
                <a:latin typeface="Courier New" panose="02070309020205020404" pitchFamily="49" charset="0"/>
              </a:rPr>
              <a:t>projection.</a:t>
            </a:r>
            <a:r>
              <a:rPr lang="en-US" sz="1000" b="1" dirty="0" err="1">
                <a:solidFill>
                  <a:srgbClr val="CCCCCC"/>
                </a:solidFill>
                <a:latin typeface="Courier New" panose="02070309020205020404" pitchFamily="49" charset="0"/>
              </a:rPr>
              <a:t>Fldate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a:t>
            </a:r>
            <a:r>
              <a:rPr lang="en-US" sz="1000" b="1" dirty="0" err="1">
                <a:solidFill>
                  <a:srgbClr val="CCCCCC"/>
                </a:solidFill>
                <a:latin typeface="Courier New" panose="02070309020205020404" pitchFamily="49" charset="0"/>
              </a:rPr>
              <a:t>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Fldate</a:t>
            </a:r>
            <a:endParaRPr lang="en-US"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bookid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Bookid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customid</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Customid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custtype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Custtype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smoker</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Smoker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@Semantics.quantity.unitOfMeasure: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Wunit</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luggweight</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Luggweight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wunit</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Wunit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invoice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Invoice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class</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Class</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@Semantics.amount.currencyCode: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Forcurkey</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forcuram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Forcuram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forcurkey</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Forcurkey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@Semantics.amount.currencyCode: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Loccurkey</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loccuram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Loccuram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loccurkey</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Loccurkey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order_date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OrderDate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counter</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Counter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agencynum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Agencynum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cancelled</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Cancelled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reserved</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Reserved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passname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Passname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passform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Passform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passbirth</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Passbirth</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_Flight</a:t>
            </a:r>
          </a:p>
          <a:p>
            <a:pPr algn="l"/>
            <a:r>
              <a:rPr lang="de-DE" sz="1000" b="1" dirty="0">
                <a:solidFill>
                  <a:srgbClr val="CC7832"/>
                </a:solidFill>
                <a:latin typeface="Courier New" panose="02070309020205020404" pitchFamily="49" charset="0"/>
              </a:rPr>
              <a:t>}</a:t>
            </a:r>
          </a:p>
        </p:txBody>
      </p:sp>
      <p:sp>
        <p:nvSpPr>
          <p:cNvPr id="6" name="Rechteck: abgerundete Ecken 5">
            <a:extLst>
              <a:ext uri="{FF2B5EF4-FFF2-40B4-BE49-F238E27FC236}">
                <a16:creationId xmlns:a16="http://schemas.microsoft.com/office/drawing/2014/main" id="{51060A60-08D0-1A59-A9E7-1DF7947CEA28}"/>
              </a:ext>
            </a:extLst>
          </p:cNvPr>
          <p:cNvSpPr/>
          <p:nvPr/>
        </p:nvSpPr>
        <p:spPr>
          <a:xfrm>
            <a:off x="270885" y="343200"/>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ZI_SFLIGHT</a:t>
            </a:r>
          </a:p>
        </p:txBody>
      </p:sp>
      <p:sp>
        <p:nvSpPr>
          <p:cNvPr id="7" name="Rechteck: abgerundete Ecken 6">
            <a:extLst>
              <a:ext uri="{FF2B5EF4-FFF2-40B4-BE49-F238E27FC236}">
                <a16:creationId xmlns:a16="http://schemas.microsoft.com/office/drawing/2014/main" id="{42EDD258-C115-9212-C227-FC60653EB7DB}"/>
              </a:ext>
            </a:extLst>
          </p:cNvPr>
          <p:cNvSpPr/>
          <p:nvPr/>
        </p:nvSpPr>
        <p:spPr>
          <a:xfrm>
            <a:off x="2124069" y="343200"/>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ZI_SBOOK</a:t>
            </a:r>
          </a:p>
        </p:txBody>
      </p:sp>
    </p:spTree>
    <p:extLst>
      <p:ext uri="{BB962C8B-B14F-4D97-AF65-F5344CB8AC3E}">
        <p14:creationId xmlns:p14="http://schemas.microsoft.com/office/powerpoint/2010/main" val="350726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p:cNvSpPr>
          <p:nvPr/>
        </p:nvSpPr>
        <p:spPr>
          <a:xfrm>
            <a:off x="1898918" y="1060711"/>
            <a:ext cx="2271853" cy="4822508"/>
          </a:xfrm>
          <a:prstGeom prst="rect">
            <a:avLst/>
          </a:prstGeom>
        </p:spPr>
        <p:txBody>
          <a:bodyPr>
            <a:normAutofit/>
          </a:bodyPr>
          <a:lstStyle/>
          <a:p>
            <a:pPr defTabSz="704088">
              <a:spcAft>
                <a:spcPts val="600"/>
              </a:spcAft>
            </a:pPr>
            <a:r>
              <a:rPr lang="de-DE" sz="1540" kern="1200" err="1">
                <a:solidFill>
                  <a:schemeClr val="tx1"/>
                </a:solidFill>
                <a:latin typeface="+mn-lt"/>
                <a:ea typeface="+mn-ea"/>
                <a:cs typeface="+mn-cs"/>
              </a:rPr>
              <a:t>Projection</a:t>
            </a:r>
            <a:r>
              <a:rPr lang="de-DE" sz="1540" kern="1200">
                <a:solidFill>
                  <a:schemeClr val="tx1"/>
                </a:solidFill>
                <a:latin typeface="+mn-lt"/>
                <a:ea typeface="+mn-ea"/>
                <a:cs typeface="+mn-cs"/>
              </a:rPr>
              <a:t> Views anlegen</a:t>
            </a:r>
          </a:p>
          <a:p>
            <a:pPr defTabSz="704088">
              <a:spcAft>
                <a:spcPts val="600"/>
              </a:spcAft>
            </a:pPr>
            <a:r>
              <a:rPr lang="de-DE" sz="1540" kern="1200">
                <a:solidFill>
                  <a:schemeClr val="tx1"/>
                </a:solidFill>
                <a:latin typeface="+mn-lt"/>
                <a:ea typeface="+mn-ea"/>
                <a:cs typeface="+mn-cs"/>
              </a:rPr>
              <a:t>UI Annotation hinzufügen</a:t>
            </a:r>
          </a:p>
          <a:p>
            <a:pPr marL="352044" lvl="1" defTabSz="704088">
              <a:spcAft>
                <a:spcPts val="600"/>
              </a:spcAft>
            </a:pPr>
            <a:r>
              <a:rPr lang="de-DE" sz="1232" kern="1200" err="1">
                <a:solidFill>
                  <a:schemeClr val="tx1"/>
                </a:solidFill>
                <a:latin typeface="+mn-lt"/>
                <a:ea typeface="+mn-ea"/>
                <a:cs typeface="+mn-cs"/>
              </a:rPr>
              <a:t>lineItem</a:t>
            </a:r>
            <a:r>
              <a:rPr lang="de-DE" sz="1232" kern="1200">
                <a:solidFill>
                  <a:schemeClr val="tx1"/>
                </a:solidFill>
                <a:latin typeface="+mn-lt"/>
                <a:ea typeface="+mn-ea"/>
                <a:cs typeface="+mn-cs"/>
              </a:rPr>
              <a:t>: Anzeige des Elements in Liste</a:t>
            </a:r>
          </a:p>
          <a:p>
            <a:pPr marL="352044" lvl="1" defTabSz="704088">
              <a:spcAft>
                <a:spcPts val="600"/>
              </a:spcAft>
            </a:pPr>
            <a:r>
              <a:rPr lang="de-DE" sz="1232" kern="1200" err="1">
                <a:solidFill>
                  <a:schemeClr val="tx1"/>
                </a:solidFill>
                <a:latin typeface="+mn-lt"/>
                <a:ea typeface="+mn-ea"/>
                <a:cs typeface="+mn-cs"/>
              </a:rPr>
              <a:t>selectionField</a:t>
            </a:r>
            <a:r>
              <a:rPr lang="de-DE" sz="1232" kern="1200">
                <a:solidFill>
                  <a:schemeClr val="tx1"/>
                </a:solidFill>
                <a:latin typeface="+mn-lt"/>
                <a:ea typeface="+mn-ea"/>
                <a:cs typeface="+mn-cs"/>
              </a:rPr>
              <a:t>: Anlegen eines Selektionsfelds des Elements</a:t>
            </a:r>
          </a:p>
          <a:p>
            <a:pPr marL="352044" lvl="1" defTabSz="704088">
              <a:spcAft>
                <a:spcPts val="600"/>
              </a:spcAft>
            </a:pPr>
            <a:r>
              <a:rPr lang="de-DE" sz="1232" kern="1200" err="1">
                <a:solidFill>
                  <a:schemeClr val="tx1"/>
                </a:solidFill>
                <a:latin typeface="+mn-lt"/>
                <a:ea typeface="+mn-ea"/>
                <a:cs typeface="+mn-cs"/>
              </a:rPr>
              <a:t>Identification</a:t>
            </a:r>
            <a:r>
              <a:rPr lang="de-DE" sz="1232" kern="1200">
                <a:solidFill>
                  <a:schemeClr val="tx1"/>
                </a:solidFill>
                <a:latin typeface="+mn-lt"/>
                <a:ea typeface="+mn-ea"/>
                <a:cs typeface="+mn-cs"/>
              </a:rPr>
              <a:t>: Markierung des Elements für Referenz auf </a:t>
            </a:r>
            <a:r>
              <a:rPr lang="de-DE" sz="1232" kern="1200" err="1">
                <a:solidFill>
                  <a:schemeClr val="tx1"/>
                </a:solidFill>
                <a:latin typeface="+mn-lt"/>
                <a:ea typeface="+mn-ea"/>
                <a:cs typeface="+mn-cs"/>
              </a:rPr>
              <a:t>Object</a:t>
            </a:r>
            <a:r>
              <a:rPr lang="de-DE" sz="1232" kern="1200">
                <a:solidFill>
                  <a:schemeClr val="tx1"/>
                </a:solidFill>
                <a:latin typeface="+mn-lt"/>
                <a:ea typeface="+mn-ea"/>
                <a:cs typeface="+mn-cs"/>
              </a:rPr>
              <a:t> Page</a:t>
            </a:r>
          </a:p>
          <a:p>
            <a:pPr marL="352044" lvl="1" defTabSz="704088">
              <a:spcAft>
                <a:spcPts val="600"/>
              </a:spcAft>
            </a:pPr>
            <a:r>
              <a:rPr lang="de-DE" sz="1232" kern="1200" err="1">
                <a:solidFill>
                  <a:schemeClr val="tx1"/>
                </a:solidFill>
                <a:latin typeface="+mn-lt"/>
                <a:ea typeface="+mn-ea"/>
                <a:cs typeface="+mn-cs"/>
              </a:rPr>
              <a:t>fieldGroup</a:t>
            </a:r>
            <a:r>
              <a:rPr lang="de-DE" sz="1232" kern="1200">
                <a:solidFill>
                  <a:schemeClr val="tx1"/>
                </a:solidFill>
                <a:latin typeface="+mn-lt"/>
                <a:ea typeface="+mn-ea"/>
                <a:cs typeface="+mn-cs"/>
              </a:rPr>
              <a:t>: </a:t>
            </a:r>
            <a:r>
              <a:rPr lang="de-DE" sz="1232" kern="1200" err="1">
                <a:solidFill>
                  <a:schemeClr val="tx1"/>
                </a:solidFill>
                <a:latin typeface="+mn-lt"/>
                <a:ea typeface="+mn-ea"/>
                <a:cs typeface="+mn-cs"/>
              </a:rPr>
              <a:t>Zuweisungd</a:t>
            </a:r>
            <a:r>
              <a:rPr lang="de-DE" sz="1232" kern="1200">
                <a:solidFill>
                  <a:schemeClr val="tx1"/>
                </a:solidFill>
                <a:latin typeface="+mn-lt"/>
                <a:ea typeface="+mn-ea"/>
                <a:cs typeface="+mn-cs"/>
              </a:rPr>
              <a:t> es Elements zu einer Elementgruppe auf der </a:t>
            </a:r>
            <a:r>
              <a:rPr lang="de-DE" sz="1232" kern="1200" err="1">
                <a:solidFill>
                  <a:schemeClr val="tx1"/>
                </a:solidFill>
                <a:latin typeface="+mn-lt"/>
                <a:ea typeface="+mn-ea"/>
                <a:cs typeface="+mn-cs"/>
              </a:rPr>
              <a:t>Object</a:t>
            </a:r>
            <a:r>
              <a:rPr lang="de-DE" sz="1232" kern="1200">
                <a:solidFill>
                  <a:schemeClr val="tx1"/>
                </a:solidFill>
                <a:latin typeface="+mn-lt"/>
                <a:ea typeface="+mn-ea"/>
                <a:cs typeface="+mn-cs"/>
              </a:rPr>
              <a:t> Page</a:t>
            </a:r>
          </a:p>
          <a:p>
            <a:pPr defTabSz="704088">
              <a:spcAft>
                <a:spcPts val="600"/>
              </a:spcAft>
            </a:pPr>
            <a:r>
              <a:rPr lang="de-DE" sz="1540" kern="1200">
                <a:solidFill>
                  <a:schemeClr val="tx1"/>
                </a:solidFill>
                <a:latin typeface="+mn-lt"/>
                <a:ea typeface="+mn-ea"/>
                <a:cs typeface="+mn-cs"/>
              </a:rPr>
              <a:t>Value Help CDS View anlegen und in </a:t>
            </a:r>
            <a:r>
              <a:rPr lang="de-DE" sz="1540" kern="1200" err="1">
                <a:solidFill>
                  <a:schemeClr val="tx1"/>
                </a:solidFill>
                <a:latin typeface="+mn-lt"/>
                <a:ea typeface="+mn-ea"/>
                <a:cs typeface="+mn-cs"/>
              </a:rPr>
              <a:t>valueHelpDefinition</a:t>
            </a:r>
            <a:r>
              <a:rPr lang="de-DE" sz="1540" kern="1200">
                <a:solidFill>
                  <a:schemeClr val="tx1"/>
                </a:solidFill>
                <a:latin typeface="+mn-lt"/>
                <a:ea typeface="+mn-ea"/>
                <a:cs typeface="+mn-cs"/>
              </a:rPr>
              <a:t> </a:t>
            </a:r>
            <a:r>
              <a:rPr lang="de-DE" sz="1540" kern="1200" err="1">
                <a:solidFill>
                  <a:schemeClr val="tx1"/>
                </a:solidFill>
                <a:latin typeface="+mn-lt"/>
                <a:ea typeface="+mn-ea"/>
                <a:cs typeface="+mn-cs"/>
              </a:rPr>
              <a:t>annotation</a:t>
            </a:r>
            <a:r>
              <a:rPr lang="de-DE" sz="1540" kern="1200">
                <a:solidFill>
                  <a:schemeClr val="tx1"/>
                </a:solidFill>
                <a:latin typeface="+mn-lt"/>
                <a:ea typeface="+mn-ea"/>
                <a:cs typeface="+mn-cs"/>
              </a:rPr>
              <a:t> referenzieren</a:t>
            </a:r>
          </a:p>
          <a:p>
            <a:pPr marL="352044" lvl="1" defTabSz="704088">
              <a:spcAft>
                <a:spcPts val="600"/>
              </a:spcAft>
            </a:pPr>
            <a:endParaRPr lang="de-DE" sz="1232" kern="1200">
              <a:solidFill>
                <a:schemeClr val="tx1"/>
              </a:solidFill>
              <a:latin typeface="+mn-lt"/>
              <a:ea typeface="+mn-ea"/>
              <a:cs typeface="+mn-cs"/>
            </a:endParaRPr>
          </a:p>
          <a:p>
            <a:pPr lvl="1">
              <a:spcAft>
                <a:spcPts val="600"/>
              </a:spcAft>
            </a:pPr>
            <a:endParaRPr lang="de-DE" sz="1600"/>
          </a:p>
        </p:txBody>
      </p:sp>
      <p:pic>
        <p:nvPicPr>
          <p:cNvPr id="3" name="Grafik 2" descr="Ein Bild, das Schrift, Screenshot, Text, Symbol enthält.&#10;&#10;Automatisch generierte Beschreibung">
            <a:extLst>
              <a:ext uri="{FF2B5EF4-FFF2-40B4-BE49-F238E27FC236}">
                <a16:creationId xmlns:a16="http://schemas.microsoft.com/office/drawing/2014/main" id="{C8EE59B1-DF45-D6C3-7A69-9AB69DC7D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3961" y="914400"/>
            <a:ext cx="1882920" cy="997438"/>
          </a:xfrm>
          <a:prstGeom prst="rect">
            <a:avLst/>
          </a:prstGeom>
        </p:spPr>
      </p:pic>
      <p:pic>
        <p:nvPicPr>
          <p:cNvPr id="6" name="Grafik 5">
            <a:extLst>
              <a:ext uri="{FF2B5EF4-FFF2-40B4-BE49-F238E27FC236}">
                <a16:creationId xmlns:a16="http://schemas.microsoft.com/office/drawing/2014/main" id="{21ABC739-1809-3BF7-94D3-F6E0169F3A62}"/>
              </a:ext>
            </a:extLst>
          </p:cNvPr>
          <p:cNvPicPr>
            <a:picLocks noChangeAspect="1"/>
          </p:cNvPicPr>
          <p:nvPr/>
        </p:nvPicPr>
        <p:blipFill>
          <a:blip r:embed="rId3"/>
          <a:stretch>
            <a:fillRect/>
          </a:stretch>
        </p:blipFill>
        <p:spPr>
          <a:xfrm>
            <a:off x="4531117" y="1462015"/>
            <a:ext cx="2849024" cy="433227"/>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68A3A115-8F00-1B13-12DA-7A10DB3F2C0B}"/>
              </a:ext>
            </a:extLst>
          </p:cNvPr>
          <p:cNvPicPr>
            <a:picLocks noChangeAspect="1"/>
          </p:cNvPicPr>
          <p:nvPr/>
        </p:nvPicPr>
        <p:blipFill>
          <a:blip r:embed="rId4"/>
          <a:stretch>
            <a:fillRect/>
          </a:stretch>
        </p:blipFill>
        <p:spPr>
          <a:xfrm>
            <a:off x="4531117" y="2008104"/>
            <a:ext cx="1953197" cy="293714"/>
          </a:xfrm>
          <a:prstGeom prst="rect">
            <a:avLst/>
          </a:prstGeom>
          <a:effectLst>
            <a:outerShdw blurRad="50800" dist="38100" dir="2700000" algn="tl" rotWithShape="0">
              <a:prstClr val="black">
                <a:alpha val="40000"/>
              </a:prstClr>
            </a:outerShdw>
          </a:effectLst>
        </p:spPr>
      </p:pic>
      <p:pic>
        <p:nvPicPr>
          <p:cNvPr id="12" name="Grafik 11">
            <a:extLst>
              <a:ext uri="{FF2B5EF4-FFF2-40B4-BE49-F238E27FC236}">
                <a16:creationId xmlns:a16="http://schemas.microsoft.com/office/drawing/2014/main" id="{D08CD03F-8B37-B891-FB8B-15C95BA35CBB}"/>
              </a:ext>
            </a:extLst>
          </p:cNvPr>
          <p:cNvPicPr>
            <a:picLocks noChangeAspect="1"/>
          </p:cNvPicPr>
          <p:nvPr/>
        </p:nvPicPr>
        <p:blipFill>
          <a:blip r:embed="rId5"/>
          <a:stretch>
            <a:fillRect/>
          </a:stretch>
        </p:blipFill>
        <p:spPr>
          <a:xfrm>
            <a:off x="4531117" y="2414679"/>
            <a:ext cx="4310249" cy="2239567"/>
          </a:xfrm>
          <a:prstGeom prst="rect">
            <a:avLst/>
          </a:prstGeom>
          <a:effectLst>
            <a:outerShdw blurRad="50800" dist="38100" dir="2700000" algn="tl" rotWithShape="0">
              <a:prstClr val="black">
                <a:alpha val="40000"/>
              </a:prstClr>
            </a:outerShdw>
          </a:effectLst>
        </p:spPr>
      </p:pic>
      <p:pic>
        <p:nvPicPr>
          <p:cNvPr id="14" name="Grafik 13">
            <a:extLst>
              <a:ext uri="{FF2B5EF4-FFF2-40B4-BE49-F238E27FC236}">
                <a16:creationId xmlns:a16="http://schemas.microsoft.com/office/drawing/2014/main" id="{62985A82-9ED4-E750-5079-02C1F963A5F4}"/>
              </a:ext>
            </a:extLst>
          </p:cNvPr>
          <p:cNvPicPr>
            <a:picLocks noChangeAspect="1"/>
          </p:cNvPicPr>
          <p:nvPr/>
        </p:nvPicPr>
        <p:blipFill>
          <a:blip r:embed="rId6"/>
          <a:stretch>
            <a:fillRect/>
          </a:stretch>
        </p:blipFill>
        <p:spPr>
          <a:xfrm>
            <a:off x="4531117" y="4767107"/>
            <a:ext cx="3590651" cy="111611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5424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8453</Words>
  <Application>Microsoft Office PowerPoint</Application>
  <PresentationFormat>Breitbild</PresentationFormat>
  <Paragraphs>839</Paragraphs>
  <Slides>44</Slides>
  <Notes>28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44</vt:i4>
      </vt:variant>
    </vt:vector>
  </HeadingPairs>
  <TitlesOfParts>
    <vt:vector size="52" baseType="lpstr">
      <vt:lpstr>72</vt:lpstr>
      <vt:lpstr>Aptos</vt:lpstr>
      <vt:lpstr>Aptos Display</vt:lpstr>
      <vt:lpstr>Arial</vt:lpstr>
      <vt:lpstr>Calibri</vt:lpstr>
      <vt:lpstr>Courier New</vt:lpstr>
      <vt:lpstr>Segoe WPC</vt:lpstr>
      <vt:lpstr>Office</vt:lpstr>
      <vt:lpstr>Managed Scenario</vt:lpstr>
      <vt:lpstr>RAP Implementierungs-Workflow</vt:lpstr>
      <vt:lpstr>RAP- Workflow</vt:lpstr>
      <vt:lpstr>Tag 3 - Workflow</vt:lpstr>
      <vt:lpstr>Tag 3 - Workflow</vt:lpstr>
      <vt:lpstr>1. CDS Interface Views anlegen </vt:lpstr>
      <vt:lpstr>PowerPoint-Präsentation</vt:lpstr>
      <vt:lpstr>PowerPoint-Präsentation</vt:lpstr>
      <vt:lpstr>PowerPoint-Präsentation</vt:lpstr>
      <vt:lpstr>2. CDS Projection Views anlegen </vt:lpstr>
      <vt:lpstr>PowerPoint-Präsentation</vt:lpstr>
      <vt:lpstr>PowerPoint-Präsentation</vt:lpstr>
      <vt:lpstr>PowerPoint-Präsentation</vt:lpstr>
      <vt:lpstr>PowerPoint-Präsentation</vt:lpstr>
      <vt:lpstr>PowerPoint-Präsentation</vt:lpstr>
      <vt:lpstr>3. Behaviour Definition anlegen </vt:lpstr>
      <vt:lpstr>PowerPoint-Präsentation</vt:lpstr>
      <vt:lpstr>4. Behaviour Impl.klasse anlegen </vt:lpstr>
      <vt:lpstr>PowerPoint-Präsentation</vt:lpstr>
      <vt:lpstr>PowerPoint-Präsentation</vt:lpstr>
      <vt:lpstr>PowerPoint-Präsentation</vt:lpstr>
      <vt:lpstr>5. Behaviour Projection anlegen </vt:lpstr>
      <vt:lpstr>PowerPoint-Präsentation</vt:lpstr>
      <vt:lpstr>PowerPoint-Präsentation</vt:lpstr>
      <vt:lpstr>6. Service Definition anlegen </vt:lpstr>
      <vt:lpstr>PowerPoint-Präsentation</vt:lpstr>
      <vt:lpstr>7. Service Binding anlegen</vt:lpstr>
      <vt:lpstr>PowerPoint-Präsentation</vt:lpstr>
      <vt:lpstr>8. Vorschau der WebApp </vt:lpstr>
      <vt:lpstr>PowerPoint-Präsentation</vt:lpstr>
      <vt:lpstr>PowerPoint-Präsentation</vt:lpstr>
      <vt:lpstr>Transaktionales Verhalten</vt:lpstr>
      <vt:lpstr>CRUD Operationen</vt:lpstr>
      <vt:lpstr>Actions</vt:lpstr>
      <vt:lpstr>Action mittels EML implementieren</vt:lpstr>
      <vt:lpstr>Validations</vt:lpstr>
      <vt:lpstr>Determinations</vt:lpstr>
      <vt:lpstr>Dynamic Feature Control</vt:lpstr>
      <vt:lpstr>Dynamic Feature Control</vt:lpstr>
      <vt:lpstr>Metadata</vt:lpstr>
      <vt:lpstr>Hands on - Gemeinsam</vt:lpstr>
      <vt:lpstr>Quiz</vt:lpstr>
      <vt:lpstr>Zusatz: Side Effects</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62</cp:revision>
  <dcterms:created xsi:type="dcterms:W3CDTF">2024-05-22T07:20:18Z</dcterms:created>
  <dcterms:modified xsi:type="dcterms:W3CDTF">2024-07-03T06:26:34Z</dcterms:modified>
</cp:coreProperties>
</file>