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3" r:id="rId2"/>
    <p:sldId id="284" r:id="rId3"/>
    <p:sldId id="285" r:id="rId4"/>
    <p:sldId id="297" r:id="rId5"/>
    <p:sldId id="287" r:id="rId6"/>
    <p:sldId id="288" r:id="rId7"/>
    <p:sldId id="289" r:id="rId8"/>
    <p:sldId id="296" r:id="rId9"/>
    <p:sldId id="290" r:id="rId10"/>
    <p:sldId id="291" r:id="rId11"/>
    <p:sldId id="292" r:id="rId12"/>
    <p:sldId id="294" r:id="rId13"/>
    <p:sldId id="295" r:id="rId14"/>
    <p:sldId id="33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 autoAdjust="0"/>
    <p:restoredTop sz="78247" autoAdjust="0"/>
  </p:normalViewPr>
  <p:slideViewPr>
    <p:cSldViewPr snapToGrid="0">
      <p:cViewPr varScale="1">
        <p:scale>
          <a:sx n="99" d="100"/>
          <a:sy n="99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-3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0B2C7-6A37-48C9-92EF-E84A0C19D5D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8994-5EF3-46D2-9267-0EAF83CF2B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3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Tier-Einordnung des </a:t>
            </a:r>
            <a:r>
              <a:rPr lang="de-DE" b="1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Szenarios:</a:t>
            </a:r>
            <a:endParaRPr lang="de-DE" b="0" i="0" dirty="0">
              <a:solidFill>
                <a:srgbClr val="CCCCCC"/>
              </a:solidFill>
              <a:effectLst/>
              <a:highlight>
                <a:srgbClr val="181818"/>
              </a:highlight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Das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 im SAP RAP Modell wird typischerweise dem 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Tier 2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 zugeordnet. In Tier 2 übernimmt der Entwickler mehr Verantwortung für die Implementierung der Geschäftslogik und der Datenbanktransaktionen, im Gegensatz zum Tier 3 (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Szenario), wo das Framework einen Großteil der Arbeit automatisch handhabt.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Nutzung von </a:t>
            </a:r>
            <a:r>
              <a:rPr lang="de-DE" b="1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OData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V2 im </a:t>
            </a:r>
            <a:r>
              <a:rPr lang="de-DE" b="1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Szenario:</a:t>
            </a:r>
            <a:endParaRPr lang="de-DE" b="0" i="0" dirty="0">
              <a:solidFill>
                <a:srgbClr val="CCCCCC"/>
              </a:solidFill>
              <a:effectLst/>
              <a:highlight>
                <a:srgbClr val="181818"/>
              </a:highlight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Die Aussage, dass im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 nur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OData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V2 benutzt wird, ist nicht grundsätzlich korrekt. Während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OData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V2 in vielen älteren SAP-Anwendungen und Szenarien weit verbreitet ist, unterstützt das SAP RAP Modell sowohl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OData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V2 als auch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OData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V4. Die Wahl der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OData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-Version hängt von den Anforderungen des Projekts und der Kompatibilität mit den Konsumenten der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OData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-Services ab, nicht direkt vom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oder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Szenario.</a:t>
            </a:r>
          </a:p>
          <a:p>
            <a:pPr algn="l">
              <a:buFont typeface="+mj-lt"/>
              <a:buAutoNum type="arabicPeriod"/>
            </a:pPr>
            <a:r>
              <a:rPr lang="de-DE" b="1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Draft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Handling im </a:t>
            </a:r>
            <a:r>
              <a:rPr lang="de-DE" b="1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Szenario:</a:t>
            </a:r>
            <a:endParaRPr lang="de-DE" b="0" i="0" dirty="0">
              <a:solidFill>
                <a:srgbClr val="CCCCCC"/>
              </a:solidFill>
              <a:effectLst/>
              <a:highlight>
                <a:srgbClr val="181818"/>
              </a:highlight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Draft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Handling ist im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 möglich, erfordert jedoch eine explizitere Implementierung durch den Entwickler. Im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 bietet das SAP RAP Framework automatische Unterstützung für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Drafts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, während im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 der Entwickler selbst für die Implementierung der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Draft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-Logik verantwortlich ist, einschließlich der Verwaltung von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Draft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-Tabellen und der Bereitstellung von Mechanismen zum Speichern und Verwalten von Entwürfen.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Andere Implementierungsszenarien im SAP RAP Modell:</a:t>
            </a:r>
            <a:endParaRPr lang="de-DE" b="0" i="0" dirty="0">
              <a:solidFill>
                <a:srgbClr val="CCCCCC"/>
              </a:solidFill>
              <a:effectLst/>
              <a:highlight>
                <a:srgbClr val="181818"/>
              </a:highlight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Neben dem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und </a:t>
            </a:r>
            <a:r>
              <a:rPr lang="de-DE" b="0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unmanaged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 Szenario gibt es auch das 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"Semi-</a:t>
            </a:r>
            <a:r>
              <a:rPr lang="de-DE" b="1" i="0" dirty="0" err="1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managed</a:t>
            </a:r>
            <a:r>
              <a:rPr lang="de-DE" b="1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" Szenario</a:t>
            </a:r>
            <a:r>
              <a:rPr lang="de-DE" b="0" i="0" dirty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, das eine Mischform darstellt. In diesem Szenario übernimmt das Framework einige Aspekte der Anwendungslogik und Transaktionsverwaltung, während der Entwickler für bestimmte Teile der Geschäftslogik verantwortlich bleibt. </a:t>
            </a:r>
            <a:r>
              <a:rPr lang="de-DE" b="0" i="0">
                <a:solidFill>
                  <a:srgbClr val="CCCCCC"/>
                </a:solidFill>
                <a:effectLst/>
                <a:highlight>
                  <a:srgbClr val="181818"/>
                </a:highlight>
                <a:latin typeface="Segoe WPC"/>
              </a:rPr>
              <a:t>Dies ermöglicht eine feinere Kontrolle in Bereichen, in denen spezifische Anpassungen oder erweiterte Logik erforderlich sind, ohne auf die Vorteile des Frameworks für Standardoperationen zu verzichten.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18994-5EF3-46D2-9267-0EAF83CF2B8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0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Unmanaged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B6B3E-B371-2CC5-511B-B784E78B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Table Types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5A3E24-9558-2378-015B-0248C169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12" y="2633472"/>
            <a:ext cx="1147632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A7CAA-AA97-6640-BD79-7261E475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Domain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3">
            <a:extLst>
              <a:ext uri="{FF2B5EF4-FFF2-40B4-BE49-F238E27FC236}">
                <a16:creationId xmlns:a16="http://schemas.microsoft.com/office/drawing/2014/main" id="{5D92772E-6F76-1ECF-505B-1CCE0E5AA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386"/>
            <a:ext cx="10515600" cy="3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Data Elements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F88A668-79B0-270A-C413-41858F71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83039"/>
            <a:ext cx="11548872" cy="28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Data Elements	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41AEB0-9307-A399-A28B-57EE7D29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12964"/>
            <a:ext cx="11548872" cy="26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75" y="414698"/>
            <a:ext cx="2210854" cy="1171155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2504819"/>
            <a:ext cx="6986016" cy="3672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Lege</a:t>
            </a:r>
            <a:r>
              <a:rPr lang="en-US" sz="2200" dirty="0"/>
              <a:t> die CDS Views für die Klassen an.</a:t>
            </a:r>
          </a:p>
          <a:p>
            <a:r>
              <a:rPr lang="en-US" sz="2200" dirty="0" err="1"/>
              <a:t>Übernehme</a:t>
            </a:r>
            <a:r>
              <a:rPr lang="en-US" sz="2200" dirty="0"/>
              <a:t> die </a:t>
            </a:r>
            <a:r>
              <a:rPr lang="en-US" sz="2200" dirty="0" err="1"/>
              <a:t>Annotationen</a:t>
            </a:r>
            <a:r>
              <a:rPr lang="en-US" sz="2200" dirty="0"/>
              <a:t> für die UI in </a:t>
            </a:r>
            <a:r>
              <a:rPr lang="en-US" sz="2200" dirty="0" err="1"/>
              <a:t>eine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Metadata Extension.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F368A9E-2199-6EBA-1481-84AA0E5A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8899" y="863369"/>
            <a:ext cx="4784901" cy="5131262"/>
          </a:xfrm>
          <a:prstGeom prst="rect">
            <a:avLst/>
          </a:prstGeom>
        </p:spPr>
      </p:pic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14698"/>
            <a:ext cx="2175004" cy="11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de-DE" sz="2200"/>
              <a:t>Erstelle die Behavior Definition.</a:t>
            </a:r>
          </a:p>
          <a:p>
            <a:r>
              <a:rPr lang="de-DE" sz="2200"/>
              <a:t>Setze diese auf unmanaged.</a:t>
            </a:r>
          </a:p>
          <a:p>
            <a:r>
              <a:rPr lang="de-DE" sz="2200"/>
              <a:t>Erstelle die Behavior Class mit der Hilfe.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79" y="874451"/>
            <a:ext cx="4904734" cy="5109097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591065"/>
            <a:ext cx="2603605" cy="1416246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10" y="616968"/>
            <a:ext cx="2646520" cy="14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de-DE" sz="2400" dirty="0"/>
              <a:t>Erstelle die </a:t>
            </a:r>
            <a:r>
              <a:rPr lang="de-DE" sz="2400" dirty="0" err="1"/>
              <a:t>Behavior</a:t>
            </a:r>
            <a:r>
              <a:rPr lang="de-DE" sz="2400" dirty="0"/>
              <a:t> </a:t>
            </a:r>
            <a:r>
              <a:rPr lang="de-DE" sz="2400" dirty="0" err="1"/>
              <a:t>Projection</a:t>
            </a:r>
            <a:r>
              <a:rPr lang="de-DE" sz="2400" dirty="0"/>
              <a:t>.</a:t>
            </a:r>
          </a:p>
          <a:p>
            <a:r>
              <a:rPr lang="de-DE" sz="2400" dirty="0"/>
              <a:t>Füge die Actions hinzu.</a:t>
            </a:r>
            <a:endParaRPr lang="de-DE" sz="1800" dirty="0"/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E079A42B-C320-8E0F-2EEA-72E9A67B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39" y="1690792"/>
            <a:ext cx="5431536" cy="1955353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E570AE61-3BB1-3637-C92B-606165DF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0" y="900937"/>
            <a:ext cx="2378940" cy="1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Erstelle die Service Definition (ODATA V2) </a:t>
            </a:r>
          </a:p>
          <a:p>
            <a:r>
              <a:rPr lang="de-DE" sz="2000" dirty="0"/>
              <a:t>Preview mit </a:t>
            </a:r>
            <a:r>
              <a:rPr lang="de-DE" sz="2000" dirty="0" err="1"/>
              <a:t>ZC_MySalesOrder</a:t>
            </a:r>
            <a:endParaRPr lang="de-DE" sz="20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Jede CRUD-Methode muss manuell implementiert werden.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55940"/>
            <a:ext cx="5614416" cy="27791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06841"/>
            <a:ext cx="5614416" cy="20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(Beispiel)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 ist ein Beispiel, muss jedoch für jede weitere Methode ebenfalls implementiert werden.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5077"/>
            <a:ext cx="7214616" cy="51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DC30AB-7A49-4969-A962-E9F6CD2A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021EF-C929-19AF-B8B6-D36DAE04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200" dirty="0"/>
              <a:t>In welchem Tier ist das </a:t>
            </a:r>
            <a:r>
              <a:rPr lang="de-DE" sz="2200" dirty="0" err="1"/>
              <a:t>unmanaged</a:t>
            </a:r>
            <a:r>
              <a:rPr lang="de-DE" sz="2200" dirty="0"/>
              <a:t> Szenario?</a:t>
            </a:r>
          </a:p>
          <a:p>
            <a:pPr marL="457200" indent="-457200">
              <a:buAutoNum type="arabicPeriod"/>
            </a:pPr>
            <a:r>
              <a:rPr lang="de-DE" sz="2200" dirty="0"/>
              <a:t>Warum </a:t>
            </a:r>
            <a:r>
              <a:rPr lang="de-DE" sz="2200" dirty="0" err="1"/>
              <a:t>OData</a:t>
            </a:r>
            <a:r>
              <a:rPr lang="de-DE" sz="2200" dirty="0"/>
              <a:t> V2?</a:t>
            </a:r>
          </a:p>
          <a:p>
            <a:pPr marL="457200" indent="-457200">
              <a:buAutoNum type="arabicPeriod"/>
            </a:pPr>
            <a:r>
              <a:rPr lang="de-DE" sz="2200" dirty="0"/>
              <a:t>Ist in diesem Fall </a:t>
            </a:r>
            <a:r>
              <a:rPr lang="de-DE" sz="2200" dirty="0" err="1"/>
              <a:t>Draft</a:t>
            </a:r>
            <a:r>
              <a:rPr lang="de-DE" sz="2200" dirty="0"/>
              <a:t> möglich?</a:t>
            </a:r>
          </a:p>
          <a:p>
            <a:pPr marL="457200" indent="-457200">
              <a:buAutoNum type="arabicPeriod"/>
            </a:pPr>
            <a:r>
              <a:rPr lang="de-DE" sz="2200" dirty="0"/>
              <a:t>Welche anderen Szenarien der Implementierung kennst du?</a:t>
            </a:r>
          </a:p>
        </p:txBody>
      </p:sp>
    </p:spTree>
    <p:extLst>
      <p:ext uri="{BB962C8B-B14F-4D97-AF65-F5344CB8AC3E}">
        <p14:creationId xmlns:p14="http://schemas.microsoft.com/office/powerpoint/2010/main" val="8457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B14E72-F910-7FA0-4906-5F673798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Lock Object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B257EBC-2F2D-FEBE-631C-EF18E059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94318"/>
            <a:ext cx="11548872" cy="34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Breitbild</PresentationFormat>
  <Paragraphs>35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Segoe WPC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(Beispiel)</vt:lpstr>
      <vt:lpstr>Quiz</vt:lpstr>
      <vt:lpstr>Info: Lock Object </vt:lpstr>
      <vt:lpstr>Info: Table Types </vt:lpstr>
      <vt:lpstr>Info: Domain</vt:lpstr>
      <vt:lpstr>Info: Data Elements </vt:lpstr>
      <vt:lpstr>Info: Data Elements 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Matti Lange</cp:lastModifiedBy>
  <cp:revision>15</cp:revision>
  <dcterms:created xsi:type="dcterms:W3CDTF">2024-05-22T07:20:18Z</dcterms:created>
  <dcterms:modified xsi:type="dcterms:W3CDTF">2024-06-28T21:55:53Z</dcterms:modified>
</cp:coreProperties>
</file>