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Caveat"/>
      <p:regular r:id="rId20"/>
      <p:bold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Lobster"/>
      <p:regular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C065FE-B88B-4A2B-9DEF-11F77209D858}">
  <a:tblStyle styleId="{7CC065FE-B88B-4A2B-9DEF-11F77209D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22" Type="http://schemas.openxmlformats.org/officeDocument/2006/relationships/font" Target="fonts/Nunito-regular.fntdata"/><Relationship Id="rId21" Type="http://schemas.openxmlformats.org/officeDocument/2006/relationships/font" Target="fonts/Caveat-bold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bster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3d25af0e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3d25af0e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3d25af0e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3d25af0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3d25af0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3d25af0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3d25af0e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3d25af0e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d25af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3d25af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3d0553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23d055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d25af0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d25af0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23d0553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23d0553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d25af0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3d25af0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d25af0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3d25af0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d25af0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3d25af0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3d25af0e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3d25af0e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39" name="Google Shape;139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4" name="Google Shape;264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4"/>
          <p:cNvSpPr/>
          <p:nvPr/>
        </p:nvSpPr>
        <p:spPr>
          <a:xfrm rot="-5400000">
            <a:off x="828601" y="502048"/>
            <a:ext cx="594000" cy="594000"/>
          </a:xfrm>
          <a:prstGeom prst="pie">
            <a:avLst>
              <a:gd fmla="val 10792838" name="adj1"/>
              <a:gd fmla="val 16200000" name="adj2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 rot="-5400000">
            <a:off x="625966" y="299388"/>
            <a:ext cx="999300" cy="999300"/>
          </a:xfrm>
          <a:prstGeom prst="pie">
            <a:avLst>
              <a:gd fmla="val 10792838" name="adj1"/>
              <a:gd fmla="val 16200000" name="adj2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2" name="Google Shape;92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0" name="Google Shape;110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1" name="Google Shape;111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5" name="Google Shape;115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19" name="Google Shape;119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" name="Google Shape;121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5" name="Google Shape;125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3" name="Google Shape;133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ctrTitle"/>
          </p:nvPr>
        </p:nvSpPr>
        <p:spPr>
          <a:xfrm>
            <a:off x="200525" y="1171075"/>
            <a:ext cx="5139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5300">
                <a:solidFill>
                  <a:schemeClr val="accent1"/>
                </a:solidFill>
              </a:rPr>
              <a:t>Tutor (Tutor.pl)</a:t>
            </a:r>
            <a:endParaRPr i="1" sz="5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74" name="Google Shape;274;p13"/>
          <p:cNvSpPr txBox="1"/>
          <p:nvPr/>
        </p:nvSpPr>
        <p:spPr>
          <a:xfrm>
            <a:off x="313825" y="2415175"/>
            <a:ext cx="3330600" cy="25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Bartosz Sobocki</a:t>
            </a:r>
            <a:endParaRPr b="1" sz="22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Mateusz Markiewicz</a:t>
            </a:r>
            <a:endParaRPr b="1" sz="22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Czwartek, 8:15</a:t>
            </a:r>
            <a:endParaRPr b="1" i="1" sz="1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Elastyczność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396375"/>
            <a:ext cx="70305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Można zrezygnować (być może w pierwszej wersji aplikacji) z mapy, na której byłoby widać lokalizację użytkowników, zamiast tego wystarczy podawać adresy, oraz obliczać z udziałem API dystans między </a:t>
            </a:r>
            <a:r>
              <a:rPr lang="pl" sz="1600"/>
              <a:t>lokalizacjami</a:t>
            </a:r>
            <a:r>
              <a:rPr lang="pl" sz="1600"/>
              <a:t>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600"/>
              <a:t>Analogicznie możemy ograniczyć wykorzystanie </a:t>
            </a:r>
            <a:r>
              <a:rPr lang="pl" sz="1600"/>
              <a:t>chmury na notatki, najpierw można je trzymać po stronie użytkownika i tylko ułatwiać ich odnajdowanie w pamięci.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600"/>
              <a:t>Początkowo można zrobić tylko jedną z wersji web/mobile aplikacji.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Wymagany zespół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303800" y="1340500"/>
            <a:ext cx="70305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Zespół programistów do aplikacji webowej (2 dev + 1 tester)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Zespół od aplikacji mobilnej (2 dev + 1 tester)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Graficy (2 osoby)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Oba zespoły potrzebują sprzętu - komputerów i smartphonów, wraz z odpowiednim oprogramowaniem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Specjaliści od bezpieczeństwa w sieci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Prawnik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K</a:t>
            </a:r>
            <a:r>
              <a:rPr lang="pl" sz="1600"/>
              <a:t>sięgowi (2 osoby) </a:t>
            </a:r>
            <a:r>
              <a:rPr lang="pl" sz="1600"/>
              <a:t>z doświadczeniem w pracy </a:t>
            </a:r>
            <a:r>
              <a:rPr lang="pl" sz="1600"/>
              <a:t>związanej</a:t>
            </a:r>
            <a:r>
              <a:rPr lang="pl" sz="1600"/>
              <a:t> z IT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Koszty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303800" y="1597875"/>
            <a:ext cx="70305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Programiści</a:t>
            </a:r>
            <a:r>
              <a:rPr lang="pl" sz="1600"/>
              <a:t>: 4 osoby * 6 000 zł * 5 miesięcy  = 120 000 zł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Testerzy: 2 osoby * 3 000 zł * 1 miesiąc          = 6 000 zł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Graficy: 2 osoby * 5 000 zł * 5 miesięcy           = 50 000 zł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Księgowi</a:t>
            </a:r>
            <a:r>
              <a:rPr lang="pl" sz="1600"/>
              <a:t>: 2 osoby * 4 000 zł * 7 miesięcy       = 56 000 zł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Prawnik: 1 osoby * 5 000 zł * 3 miesięcy         = 15 000 zł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Sprzęt + oprogramowanie                                  = 50 000 zł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Przestrzeń biurowa: 6 000 zł * 7 miesięcy       = 42 000 zł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4" name="Google Shape;344;p24"/>
          <p:cNvSpPr txBox="1"/>
          <p:nvPr/>
        </p:nvSpPr>
        <p:spPr>
          <a:xfrm>
            <a:off x="5035675" y="4203500"/>
            <a:ext cx="32484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latin typeface="Nunito"/>
                <a:ea typeface="Nunito"/>
                <a:cs typeface="Nunito"/>
                <a:sym typeface="Nunito"/>
              </a:rPr>
              <a:t>RAZEM = 339 000 zł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699" y="2435525"/>
            <a:ext cx="4814198" cy="27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Podsumowanie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1303800" y="1728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Czeka nas </a:t>
            </a:r>
            <a:r>
              <a:rPr b="1" lang="pl" sz="1800"/>
              <a:t>7 miesięcy</a:t>
            </a:r>
            <a:r>
              <a:rPr lang="pl" sz="1800"/>
              <a:t> ciężkiej pracy, podjęcie ryzyka oraz około </a:t>
            </a:r>
            <a:r>
              <a:rPr b="1" lang="pl" sz="1800"/>
              <a:t>350 tyś. zł kosztów</a:t>
            </a:r>
            <a:r>
              <a:rPr lang="pl" sz="1800"/>
              <a:t>, aby stworzyć Tutor.pl.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Dlaczego tu jesteśmy?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/>
              <a:t>Tworzymy aplikację w wersji </a:t>
            </a:r>
            <a:r>
              <a:rPr lang="pl" sz="1600"/>
              <a:t>mobilnej</a:t>
            </a:r>
            <a:r>
              <a:rPr lang="pl" sz="1600"/>
              <a:t> oraz webowej wspomagającą naukę oraz ułatwiającą zamawianie </a:t>
            </a:r>
            <a:r>
              <a:rPr lang="pl" sz="1600"/>
              <a:t>oraz </a:t>
            </a:r>
            <a:r>
              <a:rPr lang="pl" sz="1600"/>
              <a:t>organizowanie korepetycji.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/>
        </p:nvSpPr>
        <p:spPr>
          <a:xfrm>
            <a:off x="3789900" y="4842600"/>
            <a:ext cx="1564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latin typeface="Nunito"/>
                <a:ea typeface="Nunito"/>
                <a:cs typeface="Nunito"/>
                <a:sym typeface="Nunito"/>
              </a:rPr>
              <a:t>Nie jesteśmy właścicielami grafiki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100125" y="104675"/>
            <a:ext cx="38802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0">
                <a:solidFill>
                  <a:srgbClr val="0B3758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pl" sz="70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TUTOR</a:t>
            </a:r>
            <a:r>
              <a:rPr lang="pl" sz="700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pl" sz="6000">
                <a:latin typeface="Lobster"/>
                <a:ea typeface="Lobster"/>
                <a:cs typeface="Lobster"/>
                <a:sym typeface="Lobster"/>
              </a:rPr>
              <a:t> 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0" y="1072800"/>
            <a:ext cx="48027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pl" sz="35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NAUKA BLISKO</a:t>
            </a:r>
            <a:r>
              <a:rPr lang="pl" sz="30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endParaRPr sz="30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pl" sz="38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  CIEBIE</a:t>
            </a:r>
            <a:endParaRPr sz="3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-100475" y="2356175"/>
            <a:ext cx="35562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Z NAMI NIGDY JUŻ NIE ZAPOMNISZ 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O SPRAWDZIANIE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ORGANIZUJ CZAS I NAUKĘ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KOREPETYCJE OD ZARAZ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MIEJ MATERIAŁY ZAWSZE 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POD RĘKĄ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6747700" y="290775"/>
            <a:ext cx="23964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UCZ KIEDY I GDZIE CHCESZ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WSPOMÓŻ SIĘ DOSTĘPNYMI MATERIAŁAMI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E</a:t>
            </a:r>
            <a:r>
              <a:rPr lang="pl">
                <a:solidFill>
                  <a:schemeClr val="accent1"/>
                </a:solidFill>
              </a:rPr>
              <a:t>levator pitch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501225"/>
            <a:ext cx="70305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Tutor to produkt skierowany zarówno do uczniów chcących lepiej </a:t>
            </a:r>
            <a:r>
              <a:rPr lang="pl" sz="1600"/>
              <a:t>zorganizować</a:t>
            </a:r>
            <a:r>
              <a:rPr lang="pl" sz="1600"/>
              <a:t> swoją naukę oraz mieć szybki dostęp do korepetycji, jak i korepetytorów, którzy chcą w krótkim czasie znaleźć ucznia.</a:t>
            </a:r>
            <a:r>
              <a:rPr lang="pl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600"/>
              <a:t>Jest to mobilna i webowa aplikacja, która pozwala porządkować materiały, organizować naukę oraz dopasowywać uczniów oraz korepetytorów.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600"/>
              <a:t>W odróżnieniu od e-korepetycje nasz produkt pozwala organizować również doraźne spotkania, prowadzić dziennik nauki, terminarz spotkań oraz ważnych egzaminów, łączy ludzi poprzez algorytmy dopasowujące potrzeby uczniów z ofertami korepetytorów.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77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LISTA “NIE“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301" name="Google Shape;301;p17"/>
          <p:cNvGraphicFramePr/>
          <p:nvPr/>
        </p:nvGraphicFramePr>
        <p:xfrm>
          <a:off x="1493950" y="8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{7CC065FE-B88B-4A2B-9DEF-11F77209D858}</a:tableStyleId>
              </a:tblPr>
              <a:tblGrid>
                <a:gridCol w="3707250"/>
                <a:gridCol w="3707250"/>
              </a:tblGrid>
              <a:tr h="30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W ZASIĘGU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POZA ZASIĘGIEM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33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organizacja indywidualnych notatek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pomoce naukowe (dostępne dla   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każdego użytkownika)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terminarz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łączenie uczniów i korepetytorów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mapa z lokalizacjami użytkowników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lista ogłoszeń obu stron</a:t>
                      </a:r>
                      <a:endParaRPr sz="16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skanowanie stron i wyodrębnianie notatek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opcja audiobooków z własnych notatek 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współpraca ze szkołami prywatnymi</a:t>
                      </a:r>
                      <a:r>
                        <a:rPr lang="pl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 </a:t>
                      </a:r>
                      <a:endParaRPr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NIEOKREŚLONE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</a:t>
                      </a: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</a:t>
                      </a: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pcja pobierania danych z e-dziennika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system płatności w postaci uczeń -&gt; nasz serwis -&gt; korepetytor</a:t>
                      </a:r>
                      <a:endParaRPr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Poznajcie swoich sąsiadów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418125"/>
            <a:ext cx="70305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Zespoły dookoła projektu: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marketing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help-desk (administracja serwerów, systemu)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zespół prawników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księgowość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uczniowie, korepetytorzy i nauczyciele szkolni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Rozwiązania techniczne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53772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Dane kont użytkowników trzymane będą w bazie danych w chmurze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Notatki, terminarze oraz ogłoszenie o organizowanych / pobieranych korepetycjach będą trzymane w chmurze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Integralność wersji webowej i mobilnej aplikacji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Algorytmy łączące uczniów i korepetytorów, pracujące po dodaniu nowego ogłoszenia przez jedną ze stron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Mapa pokazujące innych użytkowników w pobliżu nas (geolokalizacja)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Nadchodzące koszmary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Odpowiednie zarządzanie danymi, by spełniać wszystkie normy bezpieczeństwa, rodo.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Błędne p</a:t>
            </a:r>
            <a:r>
              <a:rPr lang="pl" sz="1600"/>
              <a:t>ołączenie</a:t>
            </a:r>
            <a:r>
              <a:rPr lang="pl" sz="1600"/>
              <a:t> aplikacji z chmurą trzymającą dane oraz mapą, żeby wyświetlać lokalizacje i wyznaczać odległość.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Błędy lub konsekwencje prawne dotyczące płatności za pomocą aplikacji.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Odpowiedzialność za merytoryczną wartość pomocy naukowych oraz poprawnego działania algorytmów.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Wielkość projektu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476750"/>
            <a:ext cx="70305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Zebranie informacji i skompletowanie zespołów: 1 miesiąc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Utworzenie niezbędnych serwerów, baz danych oraz środowiska: 1 miesiąc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Utworzenie szkieletu i wersji testowych aplikacji, połączenie jej z chmurą, mapą: 4 miesiące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Testy aplikacji i kampania reklamowa: 1 miesiąc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Łącznie: około 7 miesięcy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53E5B"/>
      </a:accent1>
      <a:accent2>
        <a:srgbClr val="FD5B58"/>
      </a:accent2>
      <a:accent3>
        <a:srgbClr val="30B7BA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