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1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DEBF3-123D-4971-AFDA-4A690D20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067D7-F4BB-42E3-A416-32BE92880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C7323-4392-4C45-9A4B-1389F2D9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BBB86-65D4-47C6-90C3-5D38415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D9215-544B-4722-9703-7D19F556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7E24F-1C27-4A10-BE65-82C917D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DADA00-C05D-4E1D-AE04-952C51C3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2C753-673D-4F35-B313-9B810BD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3B627-370F-4711-BD40-54096E18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8D29BF-0A90-419D-876C-474ED748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26487-4087-4E22-B61E-AC26B60F9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1FED83-FB80-41E8-A21F-015263E8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CCB36-3C6D-4B90-BA6A-ED83D66C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3CD93F-1F33-46C9-BA11-C0C7DB5B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4B31B-1FB5-478F-A1F1-E63C60B1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75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0D6AF-0869-412F-9757-8B7F2A3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14566-1617-4C72-852B-A796A858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13D2F-8333-4635-B481-9A0D4FEF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B871A-EB87-4D59-89E8-58C7CCA6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83AD4-1F33-4D4C-9C7B-9E472A3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1D985-7698-4D5D-93C2-21D2443A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ACEB5-6FD9-45F0-A9EA-D3698ABB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71EDA-51A6-44DF-BB10-D591F8EB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7B244-AA99-4903-9529-24C72F65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01692-4027-4A13-A50E-89C13E00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217CB-9511-4576-8C68-408ADB44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AEDE1-C608-40A9-87BF-90A57993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A751DE-8AEB-4BCA-9B3F-755B7C12D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5AFD7-8051-475A-9EA0-DAF4063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80674A-24F3-4108-BD6D-A7ABE5BD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E28E93-337A-4BDB-AAD9-9CBD311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691B4-38AA-4541-B504-65E856F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4FBD9-B208-4E44-8777-E7637F89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F36EFA-5281-474C-8152-F926EFC88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D2D31F-ECD1-424F-9F20-568DF6A7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F33505-F6F3-410B-8DAB-1F5ED7B7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9A893C-0497-4098-8FA5-E6F12E88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3CB-61CD-4B1A-A45E-80F3616D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C886F0-F840-45ED-8F55-A4825CE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FA373-EE46-494E-80FB-3293288E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1FA31B-B69D-4BCE-BEF6-5F1EB0A7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503BD-8BD5-463C-AA7C-EAB92D0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C60CB4-2037-4D60-9D76-52E2EFB1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5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8F70BA-9969-4528-8CBE-F5B53EB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679FAF-E35B-486B-A7AD-E1D000F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A0486-B467-4049-8D01-58D0758E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9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02CDC-31C7-4710-8CB6-2B12BE9F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34CEC-C8E9-4A99-9A06-A486F7595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1495D3-2625-44D2-B4C6-06753AD1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2B0485-C7B3-4CFD-845E-62C73F5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AD986A-15C2-4005-8E56-3FD4FC0C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D9F992-7AEB-4D84-A971-51BD064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EEFF1-59CE-4B9B-8CFF-D8A947EF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B60637-4EB6-4393-84FE-0342661E4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F08F88-900E-4305-BCD3-91B7A1CF3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E9CDBD-B882-4BB7-9644-99DC635C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927C5-2BE0-4247-BA2A-CF976CE1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24856-CB2F-4D4C-90C4-B83A4F61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C0E730-4286-4006-B700-45D3E41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3F31C-B3C1-432E-B4F8-7EA72EA3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763812-11CB-4817-BFDD-8C4AE6B3B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DCDE-AE69-401E-A662-3424A5958734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DC539-27D5-4EBB-B9D8-D79D69F29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26A68-5988-4965-9B48-B7DA76025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755A-560D-420A-B492-1C50B5FCF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FDD03-9045-4E2A-9F91-EE77C22A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F2E3C-B267-42FC-827D-BE6C7D2D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kind of list with the advantage </a:t>
            </a:r>
            <a:r>
              <a:rPr lang="en-US" dirty="0" err="1"/>
              <a:t>thats</a:t>
            </a:r>
            <a:r>
              <a:rPr lang="en-US" dirty="0"/>
              <a:t> we can call the specific value of the list with a key that we give to the list</a:t>
            </a:r>
          </a:p>
          <a:p>
            <a:endParaRPr lang="en-US" dirty="0"/>
          </a:p>
          <a:p>
            <a:r>
              <a:rPr lang="en-US" dirty="0" err="1"/>
              <a:t>monthConversion</a:t>
            </a:r>
            <a:r>
              <a:rPr lang="en-US" dirty="0"/>
              <a:t> =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jan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: 1,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feb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: 2,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3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03845-366A-4B00-8477-D98AE030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Packages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DA3E9-13AD-475E-86E7-63A706B0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90"/>
            <a:ext cx="10515600" cy="4351338"/>
          </a:xfrm>
        </p:spPr>
        <p:txBody>
          <a:bodyPr/>
          <a:lstStyle/>
          <a:p>
            <a:r>
              <a:rPr lang="es-CO" dirty="0" err="1"/>
              <a:t>List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modules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specific</a:t>
            </a:r>
            <a:r>
              <a:rPr lang="es-CO" dirty="0"/>
              <a:t> </a:t>
            </a:r>
            <a:r>
              <a:rPr lang="es-CO" dirty="0" err="1"/>
              <a:t>taks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domains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A324BC-BFC3-484D-A491-4DA767B3B7C5}"/>
              </a:ext>
            </a:extLst>
          </p:cNvPr>
          <p:cNvSpPr/>
          <p:nvPr/>
        </p:nvSpPr>
        <p:spPr>
          <a:xfrm>
            <a:off x="5251268" y="2749731"/>
            <a:ext cx="1689463" cy="67926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PACKAGE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B62FABE-3DDE-4D54-9F19-6DC6791BFDF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395253" y="3429000"/>
            <a:ext cx="2707282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53137E7-DC3C-4FD6-8EDF-ACB4784C955F}"/>
              </a:ext>
            </a:extLst>
          </p:cNvPr>
          <p:cNvSpPr/>
          <p:nvPr/>
        </p:nvSpPr>
        <p:spPr>
          <a:xfrm>
            <a:off x="4465317" y="4304165"/>
            <a:ext cx="1743893" cy="7837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MODULE 2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49B5F17-A3D2-447A-8AA8-060155D7E107}"/>
              </a:ext>
            </a:extLst>
          </p:cNvPr>
          <p:cNvSpPr/>
          <p:nvPr/>
        </p:nvSpPr>
        <p:spPr>
          <a:xfrm>
            <a:off x="2523306" y="4304165"/>
            <a:ext cx="1743893" cy="7837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MODULE 1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FF857D-FA0E-411D-8597-5423C687D78B}"/>
              </a:ext>
            </a:extLst>
          </p:cNvPr>
          <p:cNvSpPr/>
          <p:nvPr/>
        </p:nvSpPr>
        <p:spPr>
          <a:xfrm>
            <a:off x="8349339" y="4304165"/>
            <a:ext cx="1743893" cy="7837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MODULE 4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EA1A5B0-C679-4333-B4F1-0D778C32DC9D}"/>
              </a:ext>
            </a:extLst>
          </p:cNvPr>
          <p:cNvSpPr/>
          <p:nvPr/>
        </p:nvSpPr>
        <p:spPr>
          <a:xfrm>
            <a:off x="6407328" y="4304165"/>
            <a:ext cx="1743893" cy="7837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MODULE 3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9003F9-2938-439F-98DE-4876FFB9263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337264" y="3429000"/>
            <a:ext cx="758738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974BDDD-DB4D-4896-ADC8-3CA30CC373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96000" y="3429000"/>
            <a:ext cx="1183275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AC3FF1C-FD70-400E-AF09-F6013316DA2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3429000"/>
            <a:ext cx="3125286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361DE-C779-4ADA-A446-4C4F8AD7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BASIC DATA SCIENCE – Pandas </a:t>
            </a:r>
            <a:r>
              <a:rPr lang="es-CO" b="1" dirty="0" err="1"/>
              <a:t>Numpy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2E493-C803-4DA6-B566-22A11DAE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Numpy</a:t>
            </a:r>
            <a:endParaRPr lang="es-CO" b="1" dirty="0"/>
          </a:p>
          <a:p>
            <a:pPr lvl="1"/>
            <a:r>
              <a:rPr lang="es-CO" dirty="0" err="1"/>
              <a:t>We</a:t>
            </a:r>
            <a:r>
              <a:rPr lang="es-CO" dirty="0"/>
              <a:t> can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multudimensional</a:t>
            </a:r>
            <a:r>
              <a:rPr lang="es-CO" dirty="0"/>
              <a:t> data</a:t>
            </a:r>
            <a:endParaRPr lang="fr-FR" dirty="0"/>
          </a:p>
        </p:txBody>
      </p:sp>
      <p:pic>
        <p:nvPicPr>
          <p:cNvPr id="1028" name="Picture 4" descr="Resultado de imagen de numpy">
            <a:extLst>
              <a:ext uri="{FF2B5EF4-FFF2-40B4-BE49-F238E27FC236}">
                <a16:creationId xmlns:a16="http://schemas.microsoft.com/office/drawing/2014/main" id="{ECAEEFDB-F2D6-47B8-BEAF-F66A2AEA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2728629"/>
            <a:ext cx="6410325" cy="35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6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361DE-C779-4ADA-A446-4C4F8AD7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BASIC DATA SCIENCE – </a:t>
            </a:r>
            <a:r>
              <a:rPr lang="es-CO" b="1" dirty="0" err="1"/>
              <a:t>Numpy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2E493-C803-4DA6-B566-22A11DAE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Useful for :</a:t>
            </a:r>
          </a:p>
          <a:p>
            <a:r>
              <a:rPr lang="en-US" b="1" dirty="0"/>
              <a:t>Multivariate Analysis (ACP, KNN</a:t>
            </a:r>
            <a:r>
              <a:rPr lang="en-US" b="1"/>
              <a:t>, FCA)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Machine Learning </a:t>
            </a:r>
          </a:p>
          <a:p>
            <a:pPr lvl="1"/>
            <a:r>
              <a:rPr lang="en-US" b="1" dirty="0"/>
              <a:t>CNN, LSTM</a:t>
            </a:r>
          </a:p>
          <a:p>
            <a:pPr lvl="1"/>
            <a:r>
              <a:rPr lang="en-US" b="1" dirty="0"/>
              <a:t>Language Processing (Word2Vec…)</a:t>
            </a:r>
          </a:p>
          <a:p>
            <a:pPr lvl="1"/>
            <a:r>
              <a:rPr lang="en-US" b="1" dirty="0"/>
              <a:t>Image Processing (black&amp; White or Color-RGB)</a:t>
            </a:r>
          </a:p>
          <a:p>
            <a:pPr lvl="1"/>
            <a:endParaRPr lang="en-US" b="1" dirty="0"/>
          </a:p>
        </p:txBody>
      </p:sp>
      <p:pic>
        <p:nvPicPr>
          <p:cNvPr id="1028" name="Picture 4" descr="Resultado de imagen de numpy">
            <a:extLst>
              <a:ext uri="{FF2B5EF4-FFF2-40B4-BE49-F238E27FC236}">
                <a16:creationId xmlns:a16="http://schemas.microsoft.com/office/drawing/2014/main" id="{ECAEEFDB-F2D6-47B8-BEAF-F66A2AEA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7" y="4886325"/>
            <a:ext cx="255029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5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89EEB-38C9-49F3-B21D-EBE397B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Statements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A4879-87CA-46AC-B715-98F96C8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1371600" lvl="3" indent="0">
              <a:buNone/>
            </a:pPr>
            <a:endParaRPr lang="es-CO" dirty="0"/>
          </a:p>
          <a:p>
            <a:pPr marL="1371600" lvl="3" indent="0">
              <a:buNone/>
            </a:pP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457200" lvl="1" indent="0">
              <a:buNone/>
            </a:pPr>
            <a:r>
              <a:rPr lang="es-CO" b="1" dirty="0"/>
              <a:t>  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otherwise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put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457200" lvl="1" indent="0">
              <a:buNone/>
            </a:pPr>
            <a:r>
              <a:rPr lang="es-CO" b="1" dirty="0"/>
              <a:t>  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otherwise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rainy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</a:t>
            </a:r>
            <a:r>
              <a:rPr lang="es-CO" dirty="0" err="1"/>
              <a:t>umbrella</a:t>
            </a:r>
            <a:r>
              <a:rPr lang="es-CO" dirty="0"/>
              <a:t> </a:t>
            </a:r>
          </a:p>
          <a:p>
            <a:pPr marL="457200" lvl="1" indent="0">
              <a:buNone/>
            </a:pPr>
            <a:r>
              <a:rPr lang="es-CO" b="1" dirty="0"/>
              <a:t>  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otherwise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r>
              <a:rPr lang="es-CO" dirty="0"/>
              <a:t>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65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89EEB-38C9-49F3-B21D-EBE397B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Statements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b="1" dirty="0"/>
              <a:t>OPERATORS </a:t>
            </a:r>
            <a:br>
              <a:rPr lang="es-CO" b="1" dirty="0"/>
            </a:br>
            <a:r>
              <a:rPr lang="es-CO" sz="3600" b="1" dirty="0" err="1">
                <a:solidFill>
                  <a:srgbClr val="C00000"/>
                </a:solidFill>
              </a:rPr>
              <a:t>Conditional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A4879-87CA-46AC-B715-98F96C8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>
                <a:solidFill>
                  <a:srgbClr val="C00000"/>
                </a:solidFill>
              </a:rPr>
              <a:t>and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sunny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1371600" lvl="3" indent="0">
              <a:buNone/>
            </a:pPr>
            <a:endParaRPr lang="es-CO" dirty="0"/>
          </a:p>
          <a:p>
            <a:pPr marL="1371600" lvl="3" indent="0">
              <a:buNone/>
            </a:pP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or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sunny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457200" lvl="1" indent="0">
              <a:buNone/>
            </a:pPr>
            <a:r>
              <a:rPr lang="es-CO" b="1" dirty="0"/>
              <a:t>  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otherwise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not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hot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>
                <a:solidFill>
                  <a:srgbClr val="C00000"/>
                </a:solidFill>
              </a:rPr>
              <a:t>and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cloudy</a:t>
            </a:r>
            <a:endParaRPr lang="es-CO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r>
              <a:rPr lang="es-CO" dirty="0"/>
              <a:t>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5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89EEB-38C9-49F3-B21D-EBE397B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Statements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b="1" dirty="0"/>
              <a:t>OPERATORS </a:t>
            </a:r>
            <a:br>
              <a:rPr lang="es-CO" b="1" dirty="0"/>
            </a:br>
            <a:r>
              <a:rPr lang="es-CO" sz="3600" b="1" dirty="0" err="1">
                <a:solidFill>
                  <a:srgbClr val="C00000"/>
                </a:solidFill>
              </a:rPr>
              <a:t>Comparison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A4879-87CA-46AC-B715-98F96C8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is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greater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than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30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bring</a:t>
            </a:r>
            <a:r>
              <a:rPr lang="es-CO" dirty="0"/>
              <a:t> </a:t>
            </a:r>
            <a:r>
              <a:rPr lang="es-CO" dirty="0" err="1"/>
              <a:t>sunglasses</a:t>
            </a:r>
            <a:endParaRPr lang="es-CO" dirty="0"/>
          </a:p>
          <a:p>
            <a:pPr marL="1371600" lvl="3" indent="0">
              <a:buNone/>
            </a:pPr>
            <a:endParaRPr lang="es-CO" dirty="0"/>
          </a:p>
          <a:p>
            <a:pPr marL="1371600" lvl="3" indent="0">
              <a:buNone/>
            </a:pP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is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less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than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is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equal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to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not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equal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 err="1">
                <a:solidFill>
                  <a:srgbClr val="C00000"/>
                </a:solidFill>
              </a:rPr>
              <a:t>to</a:t>
            </a:r>
            <a:r>
              <a:rPr lang="es-CO" b="1" dirty="0">
                <a:solidFill>
                  <a:srgbClr val="C00000"/>
                </a:solidFill>
              </a:rPr>
              <a:t> </a:t>
            </a:r>
            <a:r>
              <a:rPr lang="es-CO" b="1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marL="1371600" lvl="3" indent="0">
              <a:buNone/>
            </a:pPr>
            <a:r>
              <a:rPr lang="es-CO" dirty="0" err="1"/>
              <a:t>I’ll</a:t>
            </a:r>
            <a:r>
              <a:rPr lang="es-CO" dirty="0"/>
              <a:t> </a:t>
            </a:r>
            <a:r>
              <a:rPr lang="es-CO" dirty="0" err="1"/>
              <a:t>wear</a:t>
            </a:r>
            <a:r>
              <a:rPr lang="es-CO" dirty="0"/>
              <a:t> </a:t>
            </a:r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clothes</a:t>
            </a:r>
            <a:endParaRPr lang="es-CO" dirty="0"/>
          </a:p>
          <a:p>
            <a:pPr marL="457200" lvl="1" indent="0">
              <a:buNone/>
            </a:pPr>
            <a:r>
              <a:rPr lang="es-CO" dirty="0"/>
              <a:t>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5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89EEB-38C9-49F3-B21D-EBE397B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While</a:t>
            </a:r>
            <a:r>
              <a:rPr lang="es-CO" b="1" dirty="0"/>
              <a:t> </a:t>
            </a:r>
            <a:r>
              <a:rPr lang="es-CO" b="1" dirty="0" err="1"/>
              <a:t>loop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A4879-87CA-46AC-B715-98F96C83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CO" dirty="0" err="1"/>
              <a:t>Allow</a:t>
            </a:r>
            <a:r>
              <a:rPr lang="es-CO" dirty="0"/>
              <a:t> </a:t>
            </a:r>
            <a:r>
              <a:rPr lang="es-CO" dirty="0" err="1"/>
              <a:t>us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loop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and </a:t>
            </a:r>
            <a:r>
              <a:rPr lang="es-CO" dirty="0" err="1"/>
              <a:t>execute</a:t>
            </a:r>
            <a:r>
              <a:rPr lang="es-CO" dirty="0"/>
              <a:t> </a:t>
            </a:r>
            <a:r>
              <a:rPr lang="es-CO" dirty="0" err="1"/>
              <a:t>tasks</a:t>
            </a:r>
            <a:r>
              <a:rPr lang="es-CO" dirty="0"/>
              <a:t> </a:t>
            </a:r>
            <a:r>
              <a:rPr lang="es-CO" dirty="0" err="1"/>
              <a:t>multiple</a:t>
            </a:r>
            <a:r>
              <a:rPr lang="es-CO" dirty="0"/>
              <a:t> times </a:t>
            </a:r>
            <a:r>
              <a:rPr lang="es-CO" dirty="0">
                <a:solidFill>
                  <a:srgbClr val="C00000"/>
                </a:solidFill>
              </a:rPr>
              <a:t>as </a:t>
            </a:r>
            <a:r>
              <a:rPr lang="es-CO" dirty="0" err="1">
                <a:solidFill>
                  <a:srgbClr val="C00000"/>
                </a:solidFill>
              </a:rPr>
              <a:t>long</a:t>
            </a:r>
            <a:r>
              <a:rPr lang="es-CO" dirty="0">
                <a:solidFill>
                  <a:srgbClr val="C00000"/>
                </a:solidFill>
              </a:rPr>
              <a:t> as </a:t>
            </a:r>
            <a:r>
              <a:rPr lang="es-CO" dirty="0" err="1">
                <a:solidFill>
                  <a:srgbClr val="C00000"/>
                </a:solidFill>
              </a:rPr>
              <a:t>the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condition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is</a:t>
            </a:r>
            <a:r>
              <a:rPr lang="es-CO" dirty="0">
                <a:solidFill>
                  <a:srgbClr val="C00000"/>
                </a:solidFill>
              </a:rPr>
              <a:t> true </a:t>
            </a:r>
          </a:p>
          <a:p>
            <a:pPr marL="457200" lvl="1" indent="0">
              <a:buNone/>
            </a:pPr>
            <a:endParaRPr lang="es-CO" dirty="0"/>
          </a:p>
          <a:p>
            <a:pPr marL="457200" lvl="1" indent="0">
              <a:buNone/>
            </a:pPr>
            <a:r>
              <a:rPr lang="es-CO" dirty="0" err="1"/>
              <a:t>while</a:t>
            </a:r>
            <a:r>
              <a:rPr lang="es-CO" dirty="0"/>
              <a:t> </a:t>
            </a:r>
            <a:r>
              <a:rPr lang="es-CO" dirty="0" err="1">
                <a:solidFill>
                  <a:srgbClr val="C00000"/>
                </a:solidFill>
              </a:rPr>
              <a:t>condition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pPr marL="914400" lvl="2" indent="0">
              <a:buNone/>
            </a:pPr>
            <a:r>
              <a:rPr lang="es-CO" dirty="0" err="1">
                <a:solidFill>
                  <a:srgbClr val="C00000"/>
                </a:solidFill>
              </a:rPr>
              <a:t>then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21336-991B-457C-AB30-258B2FB9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loop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8C8A2-27F8-4DF9-AEE4-E8BD3C91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Allows</a:t>
            </a:r>
            <a:r>
              <a:rPr lang="es-CO" dirty="0"/>
              <a:t> </a:t>
            </a:r>
            <a:r>
              <a:rPr lang="es-CO" dirty="0" err="1"/>
              <a:t>us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loop</a:t>
            </a:r>
            <a:r>
              <a:rPr lang="es-CO" dirty="0"/>
              <a:t> </a:t>
            </a:r>
            <a:r>
              <a:rPr lang="es-CO" dirty="0" err="1"/>
              <a:t>over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collections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ítems</a:t>
            </a:r>
          </a:p>
          <a:p>
            <a:endParaRPr lang="es-CO" dirty="0"/>
          </a:p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>
                <a:solidFill>
                  <a:srgbClr val="C00000"/>
                </a:solidFill>
              </a:rPr>
              <a:t>each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element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/>
              <a:t>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>
                <a:solidFill>
                  <a:srgbClr val="C00000"/>
                </a:solidFill>
              </a:rPr>
              <a:t>list</a:t>
            </a:r>
            <a:r>
              <a:rPr lang="es-CO" dirty="0"/>
              <a:t>:</a:t>
            </a:r>
          </a:p>
          <a:p>
            <a:pPr marL="457200" lvl="1" indent="0">
              <a:buNone/>
            </a:pPr>
            <a:r>
              <a:rPr lang="es-CO" dirty="0">
                <a:solidFill>
                  <a:srgbClr val="C00000"/>
                </a:solidFill>
              </a:rPr>
              <a:t>Do </a:t>
            </a:r>
            <a:r>
              <a:rPr lang="es-CO" dirty="0" err="1">
                <a:solidFill>
                  <a:srgbClr val="C00000"/>
                </a:solidFill>
              </a:rPr>
              <a:t>something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3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6FE3B-CB0E-4F74-ABD5-87A74D1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Functions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CFC33-E6B5-4C34-9078-F6C9F7A1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Lines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code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use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perform</a:t>
            </a:r>
            <a:r>
              <a:rPr lang="es-CO" dirty="0"/>
              <a:t> a </a:t>
            </a:r>
            <a:r>
              <a:rPr lang="es-CO" dirty="0" err="1"/>
              <a:t>task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Most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time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want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function</a:t>
            </a:r>
            <a:r>
              <a:rPr lang="es-CO" dirty="0"/>
              <a:t> </a:t>
            </a:r>
            <a:r>
              <a:rPr lang="es-CO" dirty="0" err="1"/>
              <a:t>return</a:t>
            </a:r>
            <a:r>
              <a:rPr lang="es-CO" dirty="0"/>
              <a:t> </a:t>
            </a:r>
            <a:r>
              <a:rPr lang="es-CO" dirty="0" err="1"/>
              <a:t>something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gives</a:t>
            </a:r>
            <a:r>
              <a:rPr lang="es-CO" dirty="0"/>
              <a:t> un </a:t>
            </a:r>
            <a:r>
              <a:rPr lang="es-CO" dirty="0" err="1"/>
              <a:t>answer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task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performs</a:t>
            </a:r>
            <a:endParaRPr lang="es-CO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41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0A15-7DF9-406A-A49C-1A531B9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Error </a:t>
            </a:r>
            <a:r>
              <a:rPr lang="es-CO" b="1" dirty="0" err="1"/>
              <a:t>handling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5596D-CB4F-42D4-AF7C-F48D3A1D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Sometime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need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continue</a:t>
            </a:r>
            <a:r>
              <a:rPr lang="es-CO" dirty="0"/>
              <a:t> </a:t>
            </a:r>
            <a:r>
              <a:rPr lang="es-CO" dirty="0" err="1"/>
              <a:t>tasks</a:t>
            </a:r>
            <a:r>
              <a:rPr lang="es-CO" dirty="0"/>
              <a:t> </a:t>
            </a:r>
            <a:r>
              <a:rPr lang="es-CO" dirty="0" err="1"/>
              <a:t>even</a:t>
            </a:r>
            <a:r>
              <a:rPr lang="es-CO" dirty="0"/>
              <a:t> </a:t>
            </a:r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sometimes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get</a:t>
            </a:r>
            <a:r>
              <a:rPr lang="es-CO" dirty="0"/>
              <a:t> </a:t>
            </a:r>
            <a:r>
              <a:rPr lang="es-CO" dirty="0" err="1"/>
              <a:t>errors</a:t>
            </a:r>
            <a:r>
              <a:rPr lang="es-CO" dirty="0"/>
              <a:t> in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execution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2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C686F-DDCE-4411-B408-55069C94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Modules and </a:t>
            </a:r>
            <a:r>
              <a:rPr lang="es-CO" b="1" dirty="0" err="1"/>
              <a:t>Packages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164A7-0911-4FB9-9926-48A4488F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List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functions</a:t>
            </a:r>
            <a:r>
              <a:rPr lang="es-CO" dirty="0"/>
              <a:t> </a:t>
            </a:r>
            <a:r>
              <a:rPr lang="es-CO" dirty="0" err="1"/>
              <a:t>ready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use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4865C26-7E15-478F-9EDA-E01F5160879C}"/>
              </a:ext>
            </a:extLst>
          </p:cNvPr>
          <p:cNvSpPr/>
          <p:nvPr/>
        </p:nvSpPr>
        <p:spPr>
          <a:xfrm>
            <a:off x="5251268" y="2749731"/>
            <a:ext cx="1689463" cy="6792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MODULE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C729A79-180A-4953-980B-5A47F0A71E2F}"/>
              </a:ext>
            </a:extLst>
          </p:cNvPr>
          <p:cNvCxnSpPr>
            <a:cxnSpLocks/>
          </p:cNvCxnSpPr>
          <p:nvPr/>
        </p:nvCxnSpPr>
        <p:spPr>
          <a:xfrm flipH="1">
            <a:off x="3420292" y="3429000"/>
            <a:ext cx="2682242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A73CAD-DC93-4E35-B14D-DB6F1F893A69}"/>
              </a:ext>
            </a:extLst>
          </p:cNvPr>
          <p:cNvSpPr/>
          <p:nvPr/>
        </p:nvSpPr>
        <p:spPr>
          <a:xfrm>
            <a:off x="4622074" y="4304165"/>
            <a:ext cx="148045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FUNCTION 2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E83AE-B8EB-433D-8A32-2CB1F63F6E52}"/>
              </a:ext>
            </a:extLst>
          </p:cNvPr>
          <p:cNvSpPr/>
          <p:nvPr/>
        </p:nvSpPr>
        <p:spPr>
          <a:xfrm>
            <a:off x="2680063" y="4304165"/>
            <a:ext cx="148045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FUNCTION 1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B044D-B2D4-4DAF-AFB4-DBD20898335B}"/>
              </a:ext>
            </a:extLst>
          </p:cNvPr>
          <p:cNvSpPr/>
          <p:nvPr/>
        </p:nvSpPr>
        <p:spPr>
          <a:xfrm>
            <a:off x="8506096" y="4304165"/>
            <a:ext cx="148045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FUNCTION 4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E22AB-41A5-4498-8137-AF0C4E9046E3}"/>
              </a:ext>
            </a:extLst>
          </p:cNvPr>
          <p:cNvSpPr/>
          <p:nvPr/>
        </p:nvSpPr>
        <p:spPr>
          <a:xfrm>
            <a:off x="6564085" y="4304165"/>
            <a:ext cx="148045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FUNCTION 3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7A45DED-7428-4D33-8BEB-E57691366CB9}"/>
              </a:ext>
            </a:extLst>
          </p:cNvPr>
          <p:cNvCxnSpPr>
            <a:stCxn id="4" idx="4"/>
          </p:cNvCxnSpPr>
          <p:nvPr/>
        </p:nvCxnSpPr>
        <p:spPr>
          <a:xfrm flipH="1">
            <a:off x="5362303" y="3429000"/>
            <a:ext cx="733697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07CAA48-962B-4CE4-BBFE-58FE1A9631F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429000"/>
            <a:ext cx="1208314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0E9D9A-2FA2-48D7-81A9-35AFB726BD53}"/>
              </a:ext>
            </a:extLst>
          </p:cNvPr>
          <p:cNvCxnSpPr>
            <a:stCxn id="4" idx="4"/>
          </p:cNvCxnSpPr>
          <p:nvPr/>
        </p:nvCxnSpPr>
        <p:spPr>
          <a:xfrm>
            <a:off x="6096000" y="3429000"/>
            <a:ext cx="3150325" cy="87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36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363</Words>
  <Application>Microsoft Office PowerPoint</Application>
  <PresentationFormat>Grand écran</PresentationFormat>
  <Paragraphs>92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Dictionary</vt:lpstr>
      <vt:lpstr>If Statements</vt:lpstr>
      <vt:lpstr>If Statements with OPERATORS  Conditional</vt:lpstr>
      <vt:lpstr>If Statements with OPERATORS  Comparison</vt:lpstr>
      <vt:lpstr>While loop</vt:lpstr>
      <vt:lpstr>For loop</vt:lpstr>
      <vt:lpstr>Functions</vt:lpstr>
      <vt:lpstr>Error handling</vt:lpstr>
      <vt:lpstr>Modules and Packages</vt:lpstr>
      <vt:lpstr>Packages</vt:lpstr>
      <vt:lpstr>BASIC DATA SCIENCE – Pandas Numpy</vt:lpstr>
      <vt:lpstr>BASIC DATA SCIENCE – 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kmilo contreras</dc:creator>
  <cp:lastModifiedBy>kmilo contreras</cp:lastModifiedBy>
  <cp:revision>42</cp:revision>
  <dcterms:created xsi:type="dcterms:W3CDTF">2020-02-17T23:21:34Z</dcterms:created>
  <dcterms:modified xsi:type="dcterms:W3CDTF">2020-02-18T02:45:59Z</dcterms:modified>
</cp:coreProperties>
</file>