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7"/>
  </p:notesMasterIdLst>
  <p:sldIdLst>
    <p:sldId id="256" r:id="rId2"/>
    <p:sldId id="274" r:id="rId3"/>
    <p:sldId id="277" r:id="rId4"/>
    <p:sldId id="257" r:id="rId5"/>
    <p:sldId id="258" r:id="rId6"/>
    <p:sldId id="263" r:id="rId7"/>
    <p:sldId id="261" r:id="rId8"/>
    <p:sldId id="259" r:id="rId9"/>
    <p:sldId id="260" r:id="rId10"/>
    <p:sldId id="275" r:id="rId11"/>
    <p:sldId id="264" r:id="rId12"/>
    <p:sldId id="262" r:id="rId13"/>
    <p:sldId id="265" r:id="rId14"/>
    <p:sldId id="266" r:id="rId15"/>
    <p:sldId id="270" r:id="rId16"/>
    <p:sldId id="273" r:id="rId17"/>
    <p:sldId id="268" r:id="rId18"/>
    <p:sldId id="269" r:id="rId19"/>
    <p:sldId id="276" r:id="rId20"/>
    <p:sldId id="267" r:id="rId21"/>
    <p:sldId id="271" r:id="rId22"/>
    <p:sldId id="278" r:id="rId23"/>
    <p:sldId id="272" r:id="rId24"/>
    <p:sldId id="279" r:id="rId25"/>
    <p:sldId id="280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mourey\Downloads\USSTHPI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200k</a:t>
            </a:r>
            <a:r>
              <a:rPr lang="nl-NL" baseline="0"/>
              <a:t> mortgage at 5% over 30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Sheet1!$G$2:$G$31</c:f>
              <c:numCache>
                <c:formatCode>0.00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9-43B5-8CB1-86A363D2B71E}"/>
            </c:ext>
          </c:extLst>
        </c:ser>
        <c:ser>
          <c:idx val="2"/>
          <c:order val="1"/>
          <c:tx>
            <c:strRef>
              <c:f>Sheet1!$I$1</c:f>
              <c:strCache>
                <c:ptCount val="1"/>
                <c:pt idx="0">
                  <c:v>Interest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Sheet1!$I$2:$I$31</c:f>
              <c:numCache>
                <c:formatCode>General</c:formatCode>
                <c:ptCount val="30"/>
                <c:pt idx="0">
                  <c:v>9933</c:v>
                </c:pt>
                <c:pt idx="1">
                  <c:v>9782</c:v>
                </c:pt>
                <c:pt idx="2">
                  <c:v>9623</c:v>
                </c:pt>
                <c:pt idx="3">
                  <c:v>9456</c:v>
                </c:pt>
                <c:pt idx="4">
                  <c:v>9281</c:v>
                </c:pt>
                <c:pt idx="5">
                  <c:v>9097</c:v>
                </c:pt>
                <c:pt idx="6">
                  <c:v>8903</c:v>
                </c:pt>
                <c:pt idx="7">
                  <c:v>8699</c:v>
                </c:pt>
                <c:pt idx="8">
                  <c:v>8485</c:v>
                </c:pt>
                <c:pt idx="9">
                  <c:v>8260</c:v>
                </c:pt>
                <c:pt idx="10">
                  <c:v>8023.9999999999991</c:v>
                </c:pt>
                <c:pt idx="11">
                  <c:v>7775</c:v>
                </c:pt>
                <c:pt idx="12">
                  <c:v>7514</c:v>
                </c:pt>
                <c:pt idx="13">
                  <c:v>7239</c:v>
                </c:pt>
                <c:pt idx="14">
                  <c:v>6950</c:v>
                </c:pt>
                <c:pt idx="15">
                  <c:v>6647</c:v>
                </c:pt>
                <c:pt idx="16">
                  <c:v>6328</c:v>
                </c:pt>
                <c:pt idx="17">
                  <c:v>5992</c:v>
                </c:pt>
                <c:pt idx="18">
                  <c:v>5640</c:v>
                </c:pt>
                <c:pt idx="19">
                  <c:v>5269</c:v>
                </c:pt>
                <c:pt idx="20">
                  <c:v>4879</c:v>
                </c:pt>
                <c:pt idx="21">
                  <c:v>4470</c:v>
                </c:pt>
                <c:pt idx="22">
                  <c:v>4038.9999999999995</c:v>
                </c:pt>
                <c:pt idx="23">
                  <c:v>3587</c:v>
                </c:pt>
                <c:pt idx="24">
                  <c:v>3111</c:v>
                </c:pt>
                <c:pt idx="25">
                  <c:v>2611</c:v>
                </c:pt>
                <c:pt idx="26">
                  <c:v>2086</c:v>
                </c:pt>
                <c:pt idx="27">
                  <c:v>1533</c:v>
                </c:pt>
                <c:pt idx="28" formatCode="0.00">
                  <c:v>953</c:v>
                </c:pt>
                <c:pt idx="29" formatCode="0.00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9-43B5-8CB1-86A363D2B71E}"/>
            </c:ext>
          </c:extLst>
        </c:ser>
        <c:ser>
          <c:idx val="3"/>
          <c:order val="2"/>
          <c:tx>
            <c:strRef>
              <c:f>Sheet1!$J$1</c:f>
              <c:strCache>
                <c:ptCount val="1"/>
                <c:pt idx="0">
                  <c:v>Repayment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Sheet1!$J$2:$J$31</c:f>
              <c:numCache>
                <c:formatCode>General</c:formatCode>
                <c:ptCount val="30"/>
                <c:pt idx="0">
                  <c:v>2951</c:v>
                </c:pt>
                <c:pt idx="1">
                  <c:v>3102</c:v>
                </c:pt>
                <c:pt idx="2">
                  <c:v>3260</c:v>
                </c:pt>
                <c:pt idx="3">
                  <c:v>3427</c:v>
                </c:pt>
                <c:pt idx="4">
                  <c:v>3603</c:v>
                </c:pt>
                <c:pt idx="5">
                  <c:v>3787</c:v>
                </c:pt>
                <c:pt idx="6">
                  <c:v>3981</c:v>
                </c:pt>
                <c:pt idx="7">
                  <c:v>4184</c:v>
                </c:pt>
                <c:pt idx="8">
                  <c:v>4398</c:v>
                </c:pt>
                <c:pt idx="9">
                  <c:v>4623</c:v>
                </c:pt>
                <c:pt idx="10">
                  <c:v>4860</c:v>
                </c:pt>
                <c:pt idx="11">
                  <c:v>5109</c:v>
                </c:pt>
                <c:pt idx="12">
                  <c:v>5370</c:v>
                </c:pt>
                <c:pt idx="13">
                  <c:v>5645</c:v>
                </c:pt>
                <c:pt idx="14">
                  <c:v>5933</c:v>
                </c:pt>
                <c:pt idx="15">
                  <c:v>6237</c:v>
                </c:pt>
                <c:pt idx="16">
                  <c:v>6556</c:v>
                </c:pt>
                <c:pt idx="17">
                  <c:v>6892</c:v>
                </c:pt>
                <c:pt idx="18">
                  <c:v>7244</c:v>
                </c:pt>
                <c:pt idx="19">
                  <c:v>7615</c:v>
                </c:pt>
                <c:pt idx="20">
                  <c:v>8004</c:v>
                </c:pt>
                <c:pt idx="21">
                  <c:v>8414</c:v>
                </c:pt>
                <c:pt idx="22">
                  <c:v>8844</c:v>
                </c:pt>
                <c:pt idx="23">
                  <c:v>9297</c:v>
                </c:pt>
                <c:pt idx="24">
                  <c:v>9772</c:v>
                </c:pt>
                <c:pt idx="25">
                  <c:v>10272</c:v>
                </c:pt>
                <c:pt idx="26">
                  <c:v>10798</c:v>
                </c:pt>
                <c:pt idx="27">
                  <c:v>11350</c:v>
                </c:pt>
                <c:pt idx="28">
                  <c:v>11931</c:v>
                </c:pt>
                <c:pt idx="29">
                  <c:v>12542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9-43B5-8CB1-86A363D2B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24896"/>
        <c:axId val="93759232"/>
      </c:barChart>
      <c:catAx>
        <c:axId val="96124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3759232"/>
        <c:crosses val="autoZero"/>
        <c:auto val="1"/>
        <c:lblAlgn val="ctr"/>
        <c:lblOffset val="100"/>
        <c:noMultiLvlLbl val="0"/>
      </c:catAx>
      <c:valAx>
        <c:axId val="9375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61248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7608344282224728"/>
          <c:y val="0.88213549477879116"/>
          <c:w val="0.4478329817086637"/>
          <c:h val="0.1178645052212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Housing Price Index in the USA (1975-2006)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'FRED Graph'!$B$11</c:f>
              <c:strCache>
                <c:ptCount val="1"/>
                <c:pt idx="0">
                  <c:v>USSTHPI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'FRED Graph'!$A$12:$A$139</c:f>
              <c:numCache>
                <c:formatCode>yyyy\-mm\-dd</c:formatCode>
                <c:ptCount val="128"/>
                <c:pt idx="0">
                  <c:v>27395</c:v>
                </c:pt>
                <c:pt idx="1">
                  <c:v>27485</c:v>
                </c:pt>
                <c:pt idx="2">
                  <c:v>27576</c:v>
                </c:pt>
                <c:pt idx="3">
                  <c:v>27668</c:v>
                </c:pt>
                <c:pt idx="4">
                  <c:v>27760</c:v>
                </c:pt>
                <c:pt idx="5">
                  <c:v>27851</c:v>
                </c:pt>
                <c:pt idx="6">
                  <c:v>27942</c:v>
                </c:pt>
                <c:pt idx="7">
                  <c:v>28034</c:v>
                </c:pt>
                <c:pt idx="8">
                  <c:v>28126</c:v>
                </c:pt>
                <c:pt idx="9">
                  <c:v>28216</c:v>
                </c:pt>
                <c:pt idx="10">
                  <c:v>28307</c:v>
                </c:pt>
                <c:pt idx="11">
                  <c:v>28399</c:v>
                </c:pt>
                <c:pt idx="12">
                  <c:v>28491</c:v>
                </c:pt>
                <c:pt idx="13">
                  <c:v>28581</c:v>
                </c:pt>
                <c:pt idx="14">
                  <c:v>28672</c:v>
                </c:pt>
                <c:pt idx="15">
                  <c:v>28764</c:v>
                </c:pt>
                <c:pt idx="16">
                  <c:v>28856</c:v>
                </c:pt>
                <c:pt idx="17">
                  <c:v>28946</c:v>
                </c:pt>
                <c:pt idx="18">
                  <c:v>29037</c:v>
                </c:pt>
                <c:pt idx="19">
                  <c:v>29129</c:v>
                </c:pt>
                <c:pt idx="20">
                  <c:v>29221</c:v>
                </c:pt>
                <c:pt idx="21">
                  <c:v>29312</c:v>
                </c:pt>
                <c:pt idx="22">
                  <c:v>29403</c:v>
                </c:pt>
                <c:pt idx="23">
                  <c:v>29495</c:v>
                </c:pt>
                <c:pt idx="24">
                  <c:v>29587</c:v>
                </c:pt>
                <c:pt idx="25">
                  <c:v>29677</c:v>
                </c:pt>
                <c:pt idx="26">
                  <c:v>29768</c:v>
                </c:pt>
                <c:pt idx="27">
                  <c:v>29860</c:v>
                </c:pt>
                <c:pt idx="28">
                  <c:v>29952</c:v>
                </c:pt>
                <c:pt idx="29">
                  <c:v>30042</c:v>
                </c:pt>
                <c:pt idx="30">
                  <c:v>30133</c:v>
                </c:pt>
                <c:pt idx="31">
                  <c:v>30225</c:v>
                </c:pt>
                <c:pt idx="32">
                  <c:v>30317</c:v>
                </c:pt>
                <c:pt idx="33">
                  <c:v>30407</c:v>
                </c:pt>
                <c:pt idx="34">
                  <c:v>30498</c:v>
                </c:pt>
                <c:pt idx="35">
                  <c:v>30590</c:v>
                </c:pt>
                <c:pt idx="36">
                  <c:v>30682</c:v>
                </c:pt>
                <c:pt idx="37">
                  <c:v>30773</c:v>
                </c:pt>
                <c:pt idx="38">
                  <c:v>30864</c:v>
                </c:pt>
                <c:pt idx="39">
                  <c:v>30956</c:v>
                </c:pt>
                <c:pt idx="40">
                  <c:v>31048</c:v>
                </c:pt>
                <c:pt idx="41">
                  <c:v>31138</c:v>
                </c:pt>
                <c:pt idx="42">
                  <c:v>31229</c:v>
                </c:pt>
                <c:pt idx="43">
                  <c:v>31321</c:v>
                </c:pt>
                <c:pt idx="44">
                  <c:v>31413</c:v>
                </c:pt>
                <c:pt idx="45">
                  <c:v>31503</c:v>
                </c:pt>
                <c:pt idx="46">
                  <c:v>31594</c:v>
                </c:pt>
                <c:pt idx="47">
                  <c:v>31686</c:v>
                </c:pt>
                <c:pt idx="48">
                  <c:v>31778</c:v>
                </c:pt>
                <c:pt idx="49">
                  <c:v>31868</c:v>
                </c:pt>
                <c:pt idx="50">
                  <c:v>31959</c:v>
                </c:pt>
                <c:pt idx="51">
                  <c:v>32051</c:v>
                </c:pt>
                <c:pt idx="52">
                  <c:v>32143</c:v>
                </c:pt>
                <c:pt idx="53">
                  <c:v>32234</c:v>
                </c:pt>
                <c:pt idx="54">
                  <c:v>32325</c:v>
                </c:pt>
                <c:pt idx="55">
                  <c:v>32417</c:v>
                </c:pt>
                <c:pt idx="56">
                  <c:v>32509</c:v>
                </c:pt>
                <c:pt idx="57">
                  <c:v>32599</c:v>
                </c:pt>
                <c:pt idx="58">
                  <c:v>32690</c:v>
                </c:pt>
                <c:pt idx="59">
                  <c:v>32782</c:v>
                </c:pt>
                <c:pt idx="60">
                  <c:v>32874</c:v>
                </c:pt>
                <c:pt idx="61">
                  <c:v>32964</c:v>
                </c:pt>
                <c:pt idx="62">
                  <c:v>33055</c:v>
                </c:pt>
                <c:pt idx="63">
                  <c:v>33147</c:v>
                </c:pt>
                <c:pt idx="64">
                  <c:v>33239</c:v>
                </c:pt>
                <c:pt idx="65">
                  <c:v>33329</c:v>
                </c:pt>
                <c:pt idx="66">
                  <c:v>33420</c:v>
                </c:pt>
                <c:pt idx="67">
                  <c:v>33512</c:v>
                </c:pt>
                <c:pt idx="68">
                  <c:v>33604</c:v>
                </c:pt>
                <c:pt idx="69">
                  <c:v>33695</c:v>
                </c:pt>
                <c:pt idx="70">
                  <c:v>33786</c:v>
                </c:pt>
                <c:pt idx="71">
                  <c:v>33878</c:v>
                </c:pt>
                <c:pt idx="72">
                  <c:v>33970</c:v>
                </c:pt>
                <c:pt idx="73">
                  <c:v>34060</c:v>
                </c:pt>
                <c:pt idx="74">
                  <c:v>34151</c:v>
                </c:pt>
                <c:pt idx="75">
                  <c:v>34243</c:v>
                </c:pt>
                <c:pt idx="76">
                  <c:v>34335</c:v>
                </c:pt>
                <c:pt idx="77">
                  <c:v>34425</c:v>
                </c:pt>
                <c:pt idx="78">
                  <c:v>34516</c:v>
                </c:pt>
                <c:pt idx="79">
                  <c:v>34608</c:v>
                </c:pt>
                <c:pt idx="80">
                  <c:v>34700</c:v>
                </c:pt>
                <c:pt idx="81">
                  <c:v>34790</c:v>
                </c:pt>
                <c:pt idx="82">
                  <c:v>34881</c:v>
                </c:pt>
                <c:pt idx="83">
                  <c:v>34973</c:v>
                </c:pt>
                <c:pt idx="84">
                  <c:v>35065</c:v>
                </c:pt>
                <c:pt idx="85">
                  <c:v>35156</c:v>
                </c:pt>
                <c:pt idx="86">
                  <c:v>35247</c:v>
                </c:pt>
                <c:pt idx="87">
                  <c:v>35339</c:v>
                </c:pt>
                <c:pt idx="88">
                  <c:v>35431</c:v>
                </c:pt>
                <c:pt idx="89">
                  <c:v>35521</c:v>
                </c:pt>
                <c:pt idx="90">
                  <c:v>35612</c:v>
                </c:pt>
                <c:pt idx="91">
                  <c:v>35704</c:v>
                </c:pt>
                <c:pt idx="92">
                  <c:v>35796</c:v>
                </c:pt>
                <c:pt idx="93">
                  <c:v>35886</c:v>
                </c:pt>
                <c:pt idx="94">
                  <c:v>35977</c:v>
                </c:pt>
                <c:pt idx="95">
                  <c:v>36069</c:v>
                </c:pt>
                <c:pt idx="96">
                  <c:v>36161</c:v>
                </c:pt>
                <c:pt idx="97">
                  <c:v>36251</c:v>
                </c:pt>
                <c:pt idx="98">
                  <c:v>36342</c:v>
                </c:pt>
                <c:pt idx="99">
                  <c:v>36434</c:v>
                </c:pt>
                <c:pt idx="100">
                  <c:v>36526</c:v>
                </c:pt>
                <c:pt idx="101">
                  <c:v>36617</c:v>
                </c:pt>
                <c:pt idx="102">
                  <c:v>36708</c:v>
                </c:pt>
                <c:pt idx="103">
                  <c:v>36800</c:v>
                </c:pt>
                <c:pt idx="104">
                  <c:v>36892</c:v>
                </c:pt>
                <c:pt idx="105">
                  <c:v>36982</c:v>
                </c:pt>
                <c:pt idx="106">
                  <c:v>37073</c:v>
                </c:pt>
                <c:pt idx="107">
                  <c:v>37165</c:v>
                </c:pt>
                <c:pt idx="108">
                  <c:v>37257</c:v>
                </c:pt>
                <c:pt idx="109">
                  <c:v>37347</c:v>
                </c:pt>
                <c:pt idx="110">
                  <c:v>37438</c:v>
                </c:pt>
                <c:pt idx="111">
                  <c:v>37530</c:v>
                </c:pt>
                <c:pt idx="112">
                  <c:v>37622</c:v>
                </c:pt>
                <c:pt idx="113">
                  <c:v>37712</c:v>
                </c:pt>
                <c:pt idx="114">
                  <c:v>37803</c:v>
                </c:pt>
                <c:pt idx="115">
                  <c:v>37895</c:v>
                </c:pt>
                <c:pt idx="116">
                  <c:v>37987</c:v>
                </c:pt>
                <c:pt idx="117">
                  <c:v>38078</c:v>
                </c:pt>
                <c:pt idx="118">
                  <c:v>38169</c:v>
                </c:pt>
                <c:pt idx="119">
                  <c:v>38261</c:v>
                </c:pt>
                <c:pt idx="120">
                  <c:v>38353</c:v>
                </c:pt>
                <c:pt idx="121">
                  <c:v>38443</c:v>
                </c:pt>
                <c:pt idx="122">
                  <c:v>38534</c:v>
                </c:pt>
                <c:pt idx="123">
                  <c:v>38626</c:v>
                </c:pt>
                <c:pt idx="124">
                  <c:v>38718</c:v>
                </c:pt>
                <c:pt idx="125">
                  <c:v>38808</c:v>
                </c:pt>
                <c:pt idx="126">
                  <c:v>38899</c:v>
                </c:pt>
                <c:pt idx="127">
                  <c:v>38991</c:v>
                </c:pt>
              </c:numCache>
            </c:numRef>
          </c:cat>
          <c:val>
            <c:numRef>
              <c:f>'FRED Graph'!$B$12:$B$139</c:f>
              <c:numCache>
                <c:formatCode>0.00</c:formatCode>
                <c:ptCount val="128"/>
                <c:pt idx="0">
                  <c:v>59.88</c:v>
                </c:pt>
                <c:pt idx="1">
                  <c:v>60.76</c:v>
                </c:pt>
                <c:pt idx="2">
                  <c:v>61.17</c:v>
                </c:pt>
                <c:pt idx="3">
                  <c:v>62.22</c:v>
                </c:pt>
                <c:pt idx="4">
                  <c:v>62.85</c:v>
                </c:pt>
                <c:pt idx="5">
                  <c:v>65.39</c:v>
                </c:pt>
                <c:pt idx="6">
                  <c:v>66.510000000000005</c:v>
                </c:pt>
                <c:pt idx="7">
                  <c:v>67.2</c:v>
                </c:pt>
                <c:pt idx="8">
                  <c:v>69.48</c:v>
                </c:pt>
                <c:pt idx="9">
                  <c:v>72.66</c:v>
                </c:pt>
                <c:pt idx="10">
                  <c:v>74.349999999999994</c:v>
                </c:pt>
                <c:pt idx="11">
                  <c:v>77.11</c:v>
                </c:pt>
                <c:pt idx="12">
                  <c:v>79.55</c:v>
                </c:pt>
                <c:pt idx="13">
                  <c:v>82.73</c:v>
                </c:pt>
                <c:pt idx="14">
                  <c:v>85.14</c:v>
                </c:pt>
                <c:pt idx="15">
                  <c:v>87.46</c:v>
                </c:pt>
                <c:pt idx="16">
                  <c:v>91.37</c:v>
                </c:pt>
                <c:pt idx="17">
                  <c:v>94.46</c:v>
                </c:pt>
                <c:pt idx="18">
                  <c:v>96.46</c:v>
                </c:pt>
                <c:pt idx="19">
                  <c:v>98.25</c:v>
                </c:pt>
                <c:pt idx="20">
                  <c:v>100</c:v>
                </c:pt>
                <c:pt idx="21">
                  <c:v>101.62</c:v>
                </c:pt>
                <c:pt idx="22">
                  <c:v>104.44</c:v>
                </c:pt>
                <c:pt idx="23">
                  <c:v>104.52</c:v>
                </c:pt>
                <c:pt idx="24">
                  <c:v>105.18</c:v>
                </c:pt>
                <c:pt idx="25">
                  <c:v>107.4</c:v>
                </c:pt>
                <c:pt idx="26">
                  <c:v>108.8</c:v>
                </c:pt>
                <c:pt idx="27">
                  <c:v>107.5</c:v>
                </c:pt>
                <c:pt idx="28">
                  <c:v>106.14</c:v>
                </c:pt>
                <c:pt idx="29">
                  <c:v>108.81</c:v>
                </c:pt>
                <c:pt idx="30">
                  <c:v>107.02</c:v>
                </c:pt>
                <c:pt idx="31">
                  <c:v>111.7</c:v>
                </c:pt>
                <c:pt idx="32">
                  <c:v>114.43</c:v>
                </c:pt>
                <c:pt idx="33">
                  <c:v>115.94</c:v>
                </c:pt>
                <c:pt idx="34">
                  <c:v>116.96</c:v>
                </c:pt>
                <c:pt idx="35">
                  <c:v>117.65</c:v>
                </c:pt>
                <c:pt idx="36">
                  <c:v>119.42</c:v>
                </c:pt>
                <c:pt idx="37">
                  <c:v>121.04</c:v>
                </c:pt>
                <c:pt idx="38">
                  <c:v>122.17</c:v>
                </c:pt>
                <c:pt idx="39">
                  <c:v>123.16</c:v>
                </c:pt>
                <c:pt idx="40">
                  <c:v>124.9</c:v>
                </c:pt>
                <c:pt idx="41">
                  <c:v>126.78</c:v>
                </c:pt>
                <c:pt idx="42">
                  <c:v>128.75</c:v>
                </c:pt>
                <c:pt idx="43">
                  <c:v>130.18</c:v>
                </c:pt>
                <c:pt idx="44">
                  <c:v>132.72</c:v>
                </c:pt>
                <c:pt idx="45">
                  <c:v>135.5</c:v>
                </c:pt>
                <c:pt idx="46">
                  <c:v>137.56</c:v>
                </c:pt>
                <c:pt idx="47">
                  <c:v>139.69</c:v>
                </c:pt>
                <c:pt idx="48">
                  <c:v>142.46</c:v>
                </c:pt>
                <c:pt idx="49">
                  <c:v>144.68</c:v>
                </c:pt>
                <c:pt idx="50">
                  <c:v>146.35</c:v>
                </c:pt>
                <c:pt idx="51">
                  <c:v>147.30000000000001</c:v>
                </c:pt>
                <c:pt idx="52">
                  <c:v>149.59</c:v>
                </c:pt>
                <c:pt idx="53">
                  <c:v>152.59</c:v>
                </c:pt>
                <c:pt idx="54">
                  <c:v>154.16999999999999</c:v>
                </c:pt>
                <c:pt idx="55">
                  <c:v>155.59</c:v>
                </c:pt>
                <c:pt idx="56">
                  <c:v>157.4</c:v>
                </c:pt>
                <c:pt idx="57">
                  <c:v>159.56</c:v>
                </c:pt>
                <c:pt idx="58">
                  <c:v>162.96</c:v>
                </c:pt>
                <c:pt idx="59">
                  <c:v>164.31</c:v>
                </c:pt>
                <c:pt idx="60">
                  <c:v>165.25</c:v>
                </c:pt>
                <c:pt idx="61">
                  <c:v>165.93</c:v>
                </c:pt>
                <c:pt idx="62">
                  <c:v>166.96</c:v>
                </c:pt>
                <c:pt idx="63">
                  <c:v>166.31</c:v>
                </c:pt>
                <c:pt idx="64">
                  <c:v>167.68</c:v>
                </c:pt>
                <c:pt idx="65">
                  <c:v>168.8</c:v>
                </c:pt>
                <c:pt idx="66">
                  <c:v>169.13</c:v>
                </c:pt>
                <c:pt idx="67">
                  <c:v>171.5</c:v>
                </c:pt>
                <c:pt idx="68">
                  <c:v>172.82</c:v>
                </c:pt>
                <c:pt idx="69">
                  <c:v>172.78</c:v>
                </c:pt>
                <c:pt idx="70">
                  <c:v>174.75</c:v>
                </c:pt>
                <c:pt idx="71">
                  <c:v>175.63</c:v>
                </c:pt>
                <c:pt idx="72">
                  <c:v>175.71</c:v>
                </c:pt>
                <c:pt idx="73">
                  <c:v>177.39</c:v>
                </c:pt>
                <c:pt idx="74">
                  <c:v>178.83</c:v>
                </c:pt>
                <c:pt idx="75">
                  <c:v>180.29</c:v>
                </c:pt>
                <c:pt idx="76">
                  <c:v>181.42</c:v>
                </c:pt>
                <c:pt idx="77">
                  <c:v>182.5</c:v>
                </c:pt>
                <c:pt idx="78">
                  <c:v>183.25</c:v>
                </c:pt>
                <c:pt idx="79">
                  <c:v>183.1</c:v>
                </c:pt>
                <c:pt idx="80">
                  <c:v>184.06</c:v>
                </c:pt>
                <c:pt idx="81">
                  <c:v>187.09</c:v>
                </c:pt>
                <c:pt idx="82">
                  <c:v>189.97</c:v>
                </c:pt>
                <c:pt idx="83">
                  <c:v>191.43</c:v>
                </c:pt>
                <c:pt idx="84">
                  <c:v>193.58</c:v>
                </c:pt>
                <c:pt idx="85">
                  <c:v>193.89</c:v>
                </c:pt>
                <c:pt idx="86">
                  <c:v>194.76</c:v>
                </c:pt>
                <c:pt idx="87">
                  <c:v>196.28</c:v>
                </c:pt>
                <c:pt idx="88">
                  <c:v>197.9</c:v>
                </c:pt>
                <c:pt idx="89">
                  <c:v>199.53</c:v>
                </c:pt>
                <c:pt idx="90">
                  <c:v>202.25</c:v>
                </c:pt>
                <c:pt idx="91">
                  <c:v>204.88</c:v>
                </c:pt>
                <c:pt idx="92">
                  <c:v>207.95</c:v>
                </c:pt>
                <c:pt idx="93">
                  <c:v>209.81</c:v>
                </c:pt>
                <c:pt idx="94">
                  <c:v>212.75</c:v>
                </c:pt>
                <c:pt idx="95">
                  <c:v>215.26</c:v>
                </c:pt>
                <c:pt idx="96">
                  <c:v>217.52</c:v>
                </c:pt>
                <c:pt idx="97">
                  <c:v>220.43</c:v>
                </c:pt>
                <c:pt idx="98">
                  <c:v>223.55</c:v>
                </c:pt>
                <c:pt idx="99">
                  <c:v>225.85</c:v>
                </c:pt>
                <c:pt idx="100">
                  <c:v>230.17</c:v>
                </c:pt>
                <c:pt idx="101">
                  <c:v>233.92</c:v>
                </c:pt>
                <c:pt idx="102">
                  <c:v>238.19</c:v>
                </c:pt>
                <c:pt idx="103">
                  <c:v>241.83</c:v>
                </c:pt>
                <c:pt idx="104">
                  <c:v>247.82</c:v>
                </c:pt>
                <c:pt idx="105">
                  <c:v>251.97</c:v>
                </c:pt>
                <c:pt idx="106">
                  <c:v>255.88</c:v>
                </c:pt>
                <c:pt idx="107">
                  <c:v>259.05</c:v>
                </c:pt>
                <c:pt idx="108">
                  <c:v>262.77</c:v>
                </c:pt>
                <c:pt idx="109">
                  <c:v>267.24</c:v>
                </c:pt>
                <c:pt idx="110">
                  <c:v>272.55</c:v>
                </c:pt>
                <c:pt idx="111">
                  <c:v>276.42</c:v>
                </c:pt>
                <c:pt idx="112">
                  <c:v>279.77999999999997</c:v>
                </c:pt>
                <c:pt idx="113">
                  <c:v>283.2</c:v>
                </c:pt>
                <c:pt idx="114">
                  <c:v>287.57</c:v>
                </c:pt>
                <c:pt idx="115">
                  <c:v>295.70999999999998</c:v>
                </c:pt>
                <c:pt idx="116">
                  <c:v>300.36</c:v>
                </c:pt>
                <c:pt idx="117">
                  <c:v>307.69</c:v>
                </c:pt>
                <c:pt idx="118">
                  <c:v>319.39999999999998</c:v>
                </c:pt>
                <c:pt idx="119">
                  <c:v>326.24</c:v>
                </c:pt>
                <c:pt idx="120">
                  <c:v>333.72</c:v>
                </c:pt>
                <c:pt idx="121">
                  <c:v>344.41</c:v>
                </c:pt>
                <c:pt idx="122">
                  <c:v>354.89</c:v>
                </c:pt>
                <c:pt idx="123">
                  <c:v>362.92</c:v>
                </c:pt>
                <c:pt idx="124">
                  <c:v>368.67</c:v>
                </c:pt>
                <c:pt idx="125">
                  <c:v>372.45</c:v>
                </c:pt>
                <c:pt idx="126">
                  <c:v>375.51</c:v>
                </c:pt>
                <c:pt idx="127">
                  <c:v>379.35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2C-494D-9A42-2883BE708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929216"/>
        <c:axId val="104552800"/>
      </c:lineChart>
      <c:dateAx>
        <c:axId val="93929216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04552800"/>
        <c:crosses val="autoZero"/>
        <c:auto val="0"/>
        <c:lblOffset val="100"/>
        <c:baseTimeUnit val="months"/>
      </c:dateAx>
      <c:valAx>
        <c:axId val="1045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392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Interest-only 5 years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6.496360166607458E-2"/>
          <c:y val="9.5440218371650884E-2"/>
          <c:w val="0.92663815571090458"/>
          <c:h val="0.7579561689728187"/>
        </c:manualLayout>
      </c:layout>
      <c:barChart>
        <c:barDir val="col"/>
        <c:grouping val="clustered"/>
        <c:varyColors val="0"/>
        <c:ser>
          <c:idx val="1"/>
          <c:order val="0"/>
          <c:tx>
            <c:v>Interest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Sheet1!$AD$2:$AD$37</c:f>
              <c:strCache>
                <c:ptCount val="31"/>
                <c:pt idx="0">
                  <c:v>Year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strCache>
            </c:strRef>
          </c:cat>
          <c:val>
            <c:numRef>
              <c:f>Sheet1!$AF$2:$AF$37</c:f>
              <c:numCache>
                <c:formatCode>General</c:formatCode>
                <c:ptCount val="36"/>
                <c:pt idx="0">
                  <c:v>0</c:v>
                </c:pt>
                <c:pt idx="1">
                  <c:v>9999.9599999999991</c:v>
                </c:pt>
                <c:pt idx="2">
                  <c:v>9999.9599999999991</c:v>
                </c:pt>
                <c:pt idx="3">
                  <c:v>9999.9599999999991</c:v>
                </c:pt>
                <c:pt idx="4">
                  <c:v>9999.9599999999991</c:v>
                </c:pt>
                <c:pt idx="5">
                  <c:v>9999.9599999999991</c:v>
                </c:pt>
                <c:pt idx="6">
                  <c:v>9906.34</c:v>
                </c:pt>
                <c:pt idx="7">
                  <c:v>9695.35</c:v>
                </c:pt>
                <c:pt idx="8">
                  <c:v>9473.58</c:v>
                </c:pt>
                <c:pt idx="9">
                  <c:v>9240.4699999999993</c:v>
                </c:pt>
                <c:pt idx="10">
                  <c:v>8995.43</c:v>
                </c:pt>
                <c:pt idx="11">
                  <c:v>8737.83</c:v>
                </c:pt>
                <c:pt idx="12">
                  <c:v>8467.06</c:v>
                </c:pt>
                <c:pt idx="13">
                  <c:v>8182.45</c:v>
                </c:pt>
                <c:pt idx="14">
                  <c:v>7883.28</c:v>
                </c:pt>
                <c:pt idx="15">
                  <c:v>7568.78</c:v>
                </c:pt>
                <c:pt idx="16">
                  <c:v>7238.2</c:v>
                </c:pt>
                <c:pt idx="17">
                  <c:v>6890.72</c:v>
                </c:pt>
                <c:pt idx="18">
                  <c:v>6525.45</c:v>
                </c:pt>
                <c:pt idx="19">
                  <c:v>6141.49</c:v>
                </c:pt>
                <c:pt idx="20">
                  <c:v>5737.89</c:v>
                </c:pt>
                <c:pt idx="21">
                  <c:v>5313.64</c:v>
                </c:pt>
                <c:pt idx="22">
                  <c:v>4867.68</c:v>
                </c:pt>
                <c:pt idx="23">
                  <c:v>4398.91</c:v>
                </c:pt>
                <c:pt idx="24">
                  <c:v>3906.17</c:v>
                </c:pt>
                <c:pt idx="25">
                  <c:v>3388.19</c:v>
                </c:pt>
                <c:pt idx="26">
                  <c:v>2843.72</c:v>
                </c:pt>
                <c:pt idx="27">
                  <c:v>2271.4299999999998</c:v>
                </c:pt>
                <c:pt idx="28">
                  <c:v>1669.82</c:v>
                </c:pt>
                <c:pt idx="29">
                  <c:v>1037.43</c:v>
                </c:pt>
                <c:pt idx="30">
                  <c:v>372.71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7-4AD1-A2EB-CED1F1937F21}"/>
            </c:ext>
          </c:extLst>
        </c:ser>
        <c:ser>
          <c:idx val="0"/>
          <c:order val="1"/>
          <c:tx>
            <c:v>Repayments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Sheet1!$AD$2:$AD$37</c:f>
              <c:strCache>
                <c:ptCount val="31"/>
                <c:pt idx="0">
                  <c:v>Year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strCache>
            </c:strRef>
          </c:cat>
          <c:val>
            <c:numRef>
              <c:f>Sheet1!$AE$2:$AE$37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4123.82</c:v>
                </c:pt>
                <c:pt idx="7">
                  <c:v>4334.8100000000004</c:v>
                </c:pt>
                <c:pt idx="8">
                  <c:v>4556.58</c:v>
                </c:pt>
                <c:pt idx="9">
                  <c:v>4789.6899999999996</c:v>
                </c:pt>
                <c:pt idx="10">
                  <c:v>5034.7299999999996</c:v>
                </c:pt>
                <c:pt idx="11">
                  <c:v>5292.33</c:v>
                </c:pt>
                <c:pt idx="12">
                  <c:v>5563.1</c:v>
                </c:pt>
                <c:pt idx="13">
                  <c:v>5847.71</c:v>
                </c:pt>
                <c:pt idx="14">
                  <c:v>6146.88</c:v>
                </c:pt>
                <c:pt idx="15">
                  <c:v>6461.38</c:v>
                </c:pt>
                <c:pt idx="16">
                  <c:v>6791.96</c:v>
                </c:pt>
                <c:pt idx="17">
                  <c:v>7139.44</c:v>
                </c:pt>
                <c:pt idx="18">
                  <c:v>7504.71</c:v>
                </c:pt>
                <c:pt idx="19">
                  <c:v>7888.67</c:v>
                </c:pt>
                <c:pt idx="20">
                  <c:v>8292.27</c:v>
                </c:pt>
                <c:pt idx="21">
                  <c:v>8716.52</c:v>
                </c:pt>
                <c:pt idx="22">
                  <c:v>9162.48</c:v>
                </c:pt>
                <c:pt idx="23">
                  <c:v>9631.25</c:v>
                </c:pt>
                <c:pt idx="24">
                  <c:v>10123.99</c:v>
                </c:pt>
                <c:pt idx="25">
                  <c:v>10641.97</c:v>
                </c:pt>
                <c:pt idx="26">
                  <c:v>11186.44</c:v>
                </c:pt>
                <c:pt idx="27">
                  <c:v>11758.73</c:v>
                </c:pt>
                <c:pt idx="28">
                  <c:v>12360.34</c:v>
                </c:pt>
                <c:pt idx="29">
                  <c:v>12992.73</c:v>
                </c:pt>
                <c:pt idx="30">
                  <c:v>13657.47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97-4AD1-A2EB-CED1F1937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20192"/>
        <c:axId val="1165483760"/>
      </c:barChart>
      <c:catAx>
        <c:axId val="956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65483760"/>
        <c:crosses val="autoZero"/>
        <c:auto val="1"/>
        <c:lblAlgn val="ctr"/>
        <c:lblOffset val="100"/>
        <c:noMultiLvlLbl val="0"/>
      </c:catAx>
      <c:valAx>
        <c:axId val="116548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562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72435916137567"/>
          <c:y val="0.92313647479111616"/>
          <c:w val="0.33357729084537091"/>
          <c:h val="5.88656392012987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C7BC-ACAD-4ABF-A1F1-C79FE36B73EF}" type="datetimeFigureOut">
              <a:rPr lang="nl-NL" smtClean="0"/>
              <a:t>23-4-2024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BC0D-49E6-4A09-B4F7-23D6D3A2DE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10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Banks are searching for high-yields </a:t>
            </a:r>
          </a:p>
          <a:p>
            <a:r>
              <a:rPr lang="en-US" dirty="0"/>
              <a:t>- Change from “originate &amp; hold” to “originate to distribute”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BC0D-49E6-4A09-B4F7-23D6D3A2DEA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8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refinance? Paid back the previous loan, get some extra money but increased annuities.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3BC0D-49E6-4A09-B4F7-23D6D3A2DEA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85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49843-D9A4-7DB1-71A4-549FF3DF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/>
              <a:t>Subprime Crisis</a:t>
            </a:r>
            <a:endParaRPr lang="nl-NL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B097A-7F1D-A4C1-0612-FBC2281F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Mathis Mourey</a:t>
            </a:r>
          </a:p>
          <a:p>
            <a:pPr>
              <a:lnSpc>
                <a:spcPct val="110000"/>
              </a:lnSpc>
            </a:pPr>
            <a:r>
              <a:rPr lang="en-US" sz="1900"/>
              <a:t>April 2024</a:t>
            </a:r>
          </a:p>
          <a:p>
            <a:pPr>
              <a:lnSpc>
                <a:spcPct val="110000"/>
              </a:lnSpc>
            </a:pPr>
            <a:r>
              <a:rPr lang="en-US" sz="1900"/>
              <a:t>HHS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2E8B65-37B8-2F0A-226F-10FD06D57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 r="11110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Damn capitalists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BD9F2-737E-EF17-66C4-E8AA4A5FBE51}"/>
              </a:ext>
            </a:extLst>
          </p:cNvPr>
          <p:cNvSpPr txBox="1"/>
          <p:nvPr/>
        </p:nvSpPr>
        <p:spPr>
          <a:xfrm>
            <a:off x="1388732" y="2199807"/>
            <a:ext cx="893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you cannot pay back your mortgage? </a:t>
            </a:r>
            <a:endParaRPr lang="nl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CF8701-F2BE-6B49-86EC-6DEB56353616}"/>
              </a:ext>
            </a:extLst>
          </p:cNvPr>
          <p:cNvCxnSpPr>
            <a:cxnSpLocks/>
          </p:cNvCxnSpPr>
          <p:nvPr/>
        </p:nvCxnSpPr>
        <p:spPr>
          <a:xfrm>
            <a:off x="2142894" y="2937977"/>
            <a:ext cx="5084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139A32-E8C7-C52C-3C60-A8C0589CBF1C}"/>
              </a:ext>
            </a:extLst>
          </p:cNvPr>
          <p:cNvSpPr txBox="1"/>
          <p:nvPr/>
        </p:nvSpPr>
        <p:spPr>
          <a:xfrm>
            <a:off x="2780900" y="2610259"/>
            <a:ext cx="893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Sell the house to repay mortgage</a:t>
            </a:r>
          </a:p>
          <a:p>
            <a:pPr marL="342900" indent="-342900">
              <a:buAutoNum type="arabicPeriod"/>
            </a:pPr>
            <a:r>
              <a:rPr lang="en-US" dirty="0"/>
              <a:t>Bank takes the house to sell it </a:t>
            </a:r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E73FAA-FCC5-8B8C-3E56-92403765BF42}"/>
              </a:ext>
            </a:extLst>
          </p:cNvPr>
          <p:cNvCxnSpPr>
            <a:cxnSpLocks/>
          </p:cNvCxnSpPr>
          <p:nvPr/>
        </p:nvCxnSpPr>
        <p:spPr>
          <a:xfrm>
            <a:off x="2523728" y="3544772"/>
            <a:ext cx="5084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C0089E-C664-675E-6DD9-2636619359CD}"/>
              </a:ext>
            </a:extLst>
          </p:cNvPr>
          <p:cNvSpPr txBox="1"/>
          <p:nvPr/>
        </p:nvSpPr>
        <p:spPr>
          <a:xfrm>
            <a:off x="3157694" y="3278245"/>
            <a:ext cx="85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context where house prices never went down, that’s a big incentive to provide mortgages (even to subprime profiles)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A2175-754F-FDD2-11C0-784FB3A1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60" y="4473528"/>
            <a:ext cx="1144347" cy="1144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EE8D8-8851-5333-59E3-0F94663CBC76}"/>
              </a:ext>
            </a:extLst>
          </p:cNvPr>
          <p:cNvSpPr txBox="1"/>
          <p:nvPr/>
        </p:nvSpPr>
        <p:spPr>
          <a:xfrm>
            <a:off x="2397131" y="4722535"/>
            <a:ext cx="855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could go wrong?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04C12-8B7F-30E9-6307-721421749A14}"/>
              </a:ext>
            </a:extLst>
          </p:cNvPr>
          <p:cNvSpPr txBox="1"/>
          <p:nvPr/>
        </p:nvSpPr>
        <p:spPr>
          <a:xfrm>
            <a:off x="2834063" y="5073378"/>
            <a:ext cx="85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house prices go down then the bank will have to sustain losses when recovering the house and trying to sell it</a:t>
            </a:r>
          </a:p>
        </p:txBody>
      </p:sp>
    </p:spTree>
    <p:extLst>
      <p:ext uri="{BB962C8B-B14F-4D97-AF65-F5344CB8AC3E}">
        <p14:creationId xmlns:p14="http://schemas.microsoft.com/office/powerpoint/2010/main" val="39044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new mortgages </a:t>
            </a:r>
            <a:endParaRPr lang="nl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B70FA-69E5-ED5A-C05B-B6B9CE884C67}"/>
              </a:ext>
            </a:extLst>
          </p:cNvPr>
          <p:cNvCxnSpPr>
            <a:cxnSpLocks/>
          </p:cNvCxnSpPr>
          <p:nvPr/>
        </p:nvCxnSpPr>
        <p:spPr>
          <a:xfrm>
            <a:off x="4708732" y="3429000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D9ED59-5B14-0979-16D4-850BC73FA78C}"/>
              </a:ext>
            </a:extLst>
          </p:cNvPr>
          <p:cNvSpPr txBox="1"/>
          <p:nvPr/>
        </p:nvSpPr>
        <p:spPr>
          <a:xfrm>
            <a:off x="2218985" y="3059668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 only interest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1BC53-F4B1-40FB-CB46-020A89C80017}"/>
              </a:ext>
            </a:extLst>
          </p:cNvPr>
          <p:cNvCxnSpPr>
            <a:cxnSpLocks/>
          </p:cNvCxnSpPr>
          <p:nvPr/>
        </p:nvCxnSpPr>
        <p:spPr>
          <a:xfrm>
            <a:off x="2025353" y="3429000"/>
            <a:ext cx="2567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82C27-8E7B-36B8-8820-907F6AD5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5" y="2459306"/>
            <a:ext cx="1055152" cy="10551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87212C-1391-56EF-8D35-3C07C980AD71}"/>
              </a:ext>
            </a:extLst>
          </p:cNvPr>
          <p:cNvSpPr txBox="1">
            <a:spLocks/>
          </p:cNvSpPr>
          <p:nvPr/>
        </p:nvSpPr>
        <p:spPr>
          <a:xfrm>
            <a:off x="524113" y="2384473"/>
            <a:ext cx="9922764" cy="609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Interest-only Mortgage</a:t>
            </a:r>
            <a:endParaRPr lang="nl-N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92A7A-99F5-163D-19CF-5433A32E411A}"/>
              </a:ext>
            </a:extLst>
          </p:cNvPr>
          <p:cNvSpPr txBox="1"/>
          <p:nvPr/>
        </p:nvSpPr>
        <p:spPr>
          <a:xfrm>
            <a:off x="5010737" y="3069336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as usual (Interest + Capital)</a:t>
            </a:r>
            <a:endParaRPr lang="nl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EDA511-6090-A402-817F-1007DF2EDE22}"/>
              </a:ext>
            </a:extLst>
          </p:cNvPr>
          <p:cNvCxnSpPr>
            <a:cxnSpLocks/>
          </p:cNvCxnSpPr>
          <p:nvPr/>
        </p:nvCxnSpPr>
        <p:spPr>
          <a:xfrm>
            <a:off x="4708732" y="5418746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2F51C-A6CE-1546-366B-479924428644}"/>
              </a:ext>
            </a:extLst>
          </p:cNvPr>
          <p:cNvSpPr txBox="1"/>
          <p:nvPr/>
        </p:nvSpPr>
        <p:spPr>
          <a:xfrm>
            <a:off x="2218985" y="504941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(Teaser) Rate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2AEF3-8835-2313-D152-E5D9DDFADBE2}"/>
              </a:ext>
            </a:extLst>
          </p:cNvPr>
          <p:cNvCxnSpPr>
            <a:cxnSpLocks/>
          </p:cNvCxnSpPr>
          <p:nvPr/>
        </p:nvCxnSpPr>
        <p:spPr>
          <a:xfrm>
            <a:off x="2025353" y="5418746"/>
            <a:ext cx="2567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EC60196-3B21-5B82-B31D-9DC0649F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5" y="4449052"/>
            <a:ext cx="1055152" cy="105515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D1E2B25-D503-E01B-0D2F-7BFDADF2B94C}"/>
              </a:ext>
            </a:extLst>
          </p:cNvPr>
          <p:cNvSpPr txBox="1">
            <a:spLocks/>
          </p:cNvSpPr>
          <p:nvPr/>
        </p:nvSpPr>
        <p:spPr>
          <a:xfrm>
            <a:off x="524113" y="4374219"/>
            <a:ext cx="9922764" cy="609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Adjusted-Rate Mortgage (ARMS)</a:t>
            </a:r>
            <a:endParaRPr lang="nl-NL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644C28-5436-1074-6966-A544C95A506A}"/>
              </a:ext>
            </a:extLst>
          </p:cNvPr>
          <p:cNvSpPr txBox="1"/>
          <p:nvPr/>
        </p:nvSpPr>
        <p:spPr>
          <a:xfrm>
            <a:off x="5764149" y="5049414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or higher Rate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948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B0C-EFD8-448F-08D7-7AE137B3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918017"/>
          </a:xfrm>
        </p:spPr>
        <p:txBody>
          <a:bodyPr/>
          <a:lstStyle/>
          <a:p>
            <a:r>
              <a:rPr lang="en-US" dirty="0"/>
              <a:t>Interest-only Mortgages</a:t>
            </a:r>
            <a:endParaRPr lang="nl-NL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25F8CC-D1BC-02D4-132E-190B3040C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319043"/>
              </p:ext>
            </p:extLst>
          </p:nvPr>
        </p:nvGraphicFramePr>
        <p:xfrm>
          <a:off x="702534" y="1760433"/>
          <a:ext cx="8774752" cy="4939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0BA200-B5A7-3DD5-FA7D-F713A4BD2C32}"/>
              </a:ext>
            </a:extLst>
          </p:cNvPr>
          <p:cNvSpPr txBox="1"/>
          <p:nvPr/>
        </p:nvSpPr>
        <p:spPr>
          <a:xfrm>
            <a:off x="9383282" y="3105834"/>
            <a:ext cx="25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Total interest paid</a:t>
            </a:r>
          </a:p>
          <a:p>
            <a:r>
              <a:rPr lang="en-US" b="1" dirty="0"/>
              <a:t>	200k </a:t>
            </a:r>
            <a:endParaRPr lang="nl-N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7EC3B-6C8A-CA47-4F7B-B54EB30A6444}"/>
              </a:ext>
            </a:extLst>
          </p:cNvPr>
          <p:cNvSpPr txBox="1"/>
          <p:nvPr/>
        </p:nvSpPr>
        <p:spPr>
          <a:xfrm>
            <a:off x="9383282" y="4266638"/>
            <a:ext cx="25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Monthly Payment</a:t>
            </a:r>
          </a:p>
          <a:p>
            <a:r>
              <a:rPr lang="en-US" b="1" dirty="0"/>
              <a:t>	1169$ </a:t>
            </a:r>
            <a:endParaRPr lang="nl-N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11BF-728F-1378-04A3-42889C366968}"/>
              </a:ext>
            </a:extLst>
          </p:cNvPr>
          <p:cNvSpPr txBox="1"/>
          <p:nvPr/>
        </p:nvSpPr>
        <p:spPr>
          <a:xfrm>
            <a:off x="0" y="6576791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Source: https://www.calculatestuff.com/financial/interest-only-calculator</a:t>
            </a:r>
            <a:endParaRPr lang="nl-NL" sz="1000" i="1" dirty="0"/>
          </a:p>
        </p:txBody>
      </p:sp>
    </p:spTree>
    <p:extLst>
      <p:ext uri="{BB962C8B-B14F-4D97-AF65-F5344CB8AC3E}">
        <p14:creationId xmlns:p14="http://schemas.microsoft.com/office/powerpoint/2010/main" val="270006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money      Refinancing?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DF73-76D2-F4DD-B861-6FA4FE77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62" y="2403504"/>
            <a:ext cx="1025496" cy="102549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B70FA-69E5-ED5A-C05B-B6B9CE884C67}"/>
              </a:ext>
            </a:extLst>
          </p:cNvPr>
          <p:cNvCxnSpPr>
            <a:cxnSpLocks/>
          </p:cNvCxnSpPr>
          <p:nvPr/>
        </p:nvCxnSpPr>
        <p:spPr>
          <a:xfrm>
            <a:off x="3683237" y="2758155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5D2E9F2-BBDF-9AF2-6361-FEB3DB74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805" y="2371459"/>
            <a:ext cx="1025496" cy="102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9ED59-5B14-0979-16D4-850BC73FA78C}"/>
              </a:ext>
            </a:extLst>
          </p:cNvPr>
          <p:cNvSpPr txBox="1"/>
          <p:nvPr/>
        </p:nvSpPr>
        <p:spPr>
          <a:xfrm>
            <a:off x="5230222" y="224233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Loan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1BC53-F4B1-40FB-CB46-020A89C80017}"/>
              </a:ext>
            </a:extLst>
          </p:cNvPr>
          <p:cNvCxnSpPr>
            <a:cxnSpLocks/>
          </p:cNvCxnSpPr>
          <p:nvPr/>
        </p:nvCxnSpPr>
        <p:spPr>
          <a:xfrm flipH="1">
            <a:off x="3683237" y="3089306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35D58-E157-C768-0389-14BC8B2D227B}"/>
              </a:ext>
            </a:extLst>
          </p:cNvPr>
          <p:cNvSpPr txBox="1"/>
          <p:nvPr/>
        </p:nvSpPr>
        <p:spPr>
          <a:xfrm>
            <a:off x="4546542" y="3244334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Repayment </a:t>
            </a:r>
            <a:endParaRPr lang="nl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211DC5-7A1B-B823-E498-5A0355B9933B}"/>
              </a:ext>
            </a:extLst>
          </p:cNvPr>
          <p:cNvCxnSpPr>
            <a:cxnSpLocks/>
          </p:cNvCxnSpPr>
          <p:nvPr/>
        </p:nvCxnSpPr>
        <p:spPr>
          <a:xfrm>
            <a:off x="5587525" y="1406496"/>
            <a:ext cx="5084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01ECA8D-A96D-7F78-8C0E-C69C6352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62" y="4931635"/>
            <a:ext cx="1025496" cy="1025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CE2D75-B284-8081-F620-B09F72818751}"/>
              </a:ext>
            </a:extLst>
          </p:cNvPr>
          <p:cNvSpPr txBox="1"/>
          <p:nvPr/>
        </p:nvSpPr>
        <p:spPr>
          <a:xfrm>
            <a:off x="1018034" y="3473388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 1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755DE-5801-FD41-275B-F328966FE6AC}"/>
              </a:ext>
            </a:extLst>
          </p:cNvPr>
          <p:cNvSpPr txBox="1"/>
          <p:nvPr/>
        </p:nvSpPr>
        <p:spPr>
          <a:xfrm>
            <a:off x="1018034" y="5957131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 2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ECC418-C45F-DBE5-E6C1-DCF1A7399ACA}"/>
              </a:ext>
            </a:extLst>
          </p:cNvPr>
          <p:cNvCxnSpPr>
            <a:cxnSpLocks/>
          </p:cNvCxnSpPr>
          <p:nvPr/>
        </p:nvCxnSpPr>
        <p:spPr>
          <a:xfrm flipV="1">
            <a:off x="4043925" y="3613666"/>
            <a:ext cx="4365137" cy="1912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84CC16-D616-B41D-732C-9C6E5414D0A7}"/>
              </a:ext>
            </a:extLst>
          </p:cNvPr>
          <p:cNvSpPr txBox="1"/>
          <p:nvPr/>
        </p:nvSpPr>
        <p:spPr>
          <a:xfrm rot="20169830">
            <a:off x="5593146" y="401599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Loan</a:t>
            </a:r>
            <a:endParaRPr lang="nl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0683C-5513-429C-FAA3-2DFC53AF848B}"/>
              </a:ext>
            </a:extLst>
          </p:cNvPr>
          <p:cNvCxnSpPr>
            <a:cxnSpLocks/>
          </p:cNvCxnSpPr>
          <p:nvPr/>
        </p:nvCxnSpPr>
        <p:spPr>
          <a:xfrm flipH="1">
            <a:off x="4023985" y="3775795"/>
            <a:ext cx="4725485" cy="2120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2502D0-0290-4084-181F-B077DC9169F5}"/>
              </a:ext>
            </a:extLst>
          </p:cNvPr>
          <p:cNvSpPr txBox="1"/>
          <p:nvPr/>
        </p:nvSpPr>
        <p:spPr>
          <a:xfrm rot="20138267">
            <a:off x="5272531" y="4835536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Repayment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79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8ED-11A2-8C60-3042-DC8FF40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812316"/>
            <a:ext cx="9919959" cy="37577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cap="all" dirty="0"/>
              <a:t>Chapter III</a:t>
            </a:r>
            <a:br>
              <a:rPr lang="en-US" sz="8000" cap="all" dirty="0"/>
            </a:br>
            <a:br>
              <a:rPr lang="en-US" sz="8000" cap="all" dirty="0"/>
            </a:br>
            <a:r>
              <a:rPr lang="en-US" sz="8000" cap="all" dirty="0"/>
              <a:t>Securitization</a:t>
            </a:r>
            <a:br>
              <a:rPr lang="en-US" sz="8000" cap="all" dirty="0"/>
            </a:br>
            <a:endParaRPr lang="en-US" sz="8000" cap="al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7C7C-F13D-5910-B244-C1DADA817777}"/>
              </a:ext>
            </a:extLst>
          </p:cNvPr>
          <p:cNvCxnSpPr>
            <a:cxnSpLocks/>
          </p:cNvCxnSpPr>
          <p:nvPr/>
        </p:nvCxnSpPr>
        <p:spPr>
          <a:xfrm>
            <a:off x="7007551" y="1206128"/>
            <a:ext cx="5184449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867047"/>
            <a:ext cx="9922764" cy="1294228"/>
          </a:xfrm>
        </p:spPr>
        <p:txBody>
          <a:bodyPr/>
          <a:lstStyle/>
          <a:p>
            <a:r>
              <a:rPr lang="en-US" dirty="0"/>
              <a:t>What happens when a bank reaches its lending limit?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DF73-76D2-F4DD-B861-6FA4FE77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00" y="2703257"/>
            <a:ext cx="1025496" cy="102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2E9F2-BBDF-9AF2-6361-FEB3DB74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38" y="2703257"/>
            <a:ext cx="1025496" cy="102549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1BC53-F4B1-40FB-CB46-020A89C80017}"/>
              </a:ext>
            </a:extLst>
          </p:cNvPr>
          <p:cNvCxnSpPr>
            <a:cxnSpLocks/>
          </p:cNvCxnSpPr>
          <p:nvPr/>
        </p:nvCxnSpPr>
        <p:spPr>
          <a:xfrm>
            <a:off x="2468319" y="3234959"/>
            <a:ext cx="2008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E2D75-B284-8081-F620-B09F72818751}"/>
              </a:ext>
            </a:extLst>
          </p:cNvPr>
          <p:cNvSpPr txBox="1"/>
          <p:nvPr/>
        </p:nvSpPr>
        <p:spPr>
          <a:xfrm>
            <a:off x="3779872" y="3700125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Commercial Bank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755DE-5801-FD41-275B-F328966FE6AC}"/>
              </a:ext>
            </a:extLst>
          </p:cNvPr>
          <p:cNvSpPr txBox="1"/>
          <p:nvPr/>
        </p:nvSpPr>
        <p:spPr>
          <a:xfrm>
            <a:off x="8132844" y="3654842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Investment Bank</a:t>
            </a:r>
            <a:endParaRPr lang="nl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0683C-5513-429C-FAA3-2DFC53AF848B}"/>
              </a:ext>
            </a:extLst>
          </p:cNvPr>
          <p:cNvCxnSpPr>
            <a:cxnSpLocks/>
          </p:cNvCxnSpPr>
          <p:nvPr/>
        </p:nvCxnSpPr>
        <p:spPr>
          <a:xfrm>
            <a:off x="9635820" y="4013375"/>
            <a:ext cx="0" cy="1108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4883E4-F7C9-354E-4B57-8CFA13C4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805" y="2500722"/>
            <a:ext cx="1228031" cy="1228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8BDAB3-21AC-C064-A317-64FCD868F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522" y="5343273"/>
            <a:ext cx="1026596" cy="102659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C97C46-1AAD-781F-BEC8-DEC43BAEAEF7}"/>
              </a:ext>
            </a:extLst>
          </p:cNvPr>
          <p:cNvCxnSpPr>
            <a:cxnSpLocks/>
          </p:cNvCxnSpPr>
          <p:nvPr/>
        </p:nvCxnSpPr>
        <p:spPr>
          <a:xfrm>
            <a:off x="6480272" y="3234959"/>
            <a:ext cx="2008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5DD146E-5B1A-0B94-B67A-8AF922A7F201}"/>
              </a:ext>
            </a:extLst>
          </p:cNvPr>
          <p:cNvSpPr txBox="1">
            <a:spLocks/>
          </p:cNvSpPr>
          <p:nvPr/>
        </p:nvSpPr>
        <p:spPr>
          <a:xfrm>
            <a:off x="2876051" y="2865627"/>
            <a:ext cx="107541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Loan</a:t>
            </a:r>
            <a:endParaRPr lang="nl-N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B9399D2-8262-4624-5D37-CE8A037763EB}"/>
              </a:ext>
            </a:extLst>
          </p:cNvPr>
          <p:cNvSpPr txBox="1">
            <a:spLocks/>
          </p:cNvSpPr>
          <p:nvPr/>
        </p:nvSpPr>
        <p:spPr>
          <a:xfrm>
            <a:off x="6946722" y="2875298"/>
            <a:ext cx="107541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Loan</a:t>
            </a:r>
            <a:endParaRPr lang="nl-NL" sz="16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63F934F-9605-9582-31FF-95288C3F0874}"/>
              </a:ext>
            </a:extLst>
          </p:cNvPr>
          <p:cNvSpPr txBox="1">
            <a:spLocks/>
          </p:cNvSpPr>
          <p:nvPr/>
        </p:nvSpPr>
        <p:spPr>
          <a:xfrm>
            <a:off x="9491308" y="4308991"/>
            <a:ext cx="1952718" cy="563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Asset Backed Security (ABS)</a:t>
            </a:r>
            <a:endParaRPr lang="nl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064113-9306-2382-9828-93C5FA896F89}"/>
              </a:ext>
            </a:extLst>
          </p:cNvPr>
          <p:cNvCxnSpPr>
            <a:cxnSpLocks/>
          </p:cNvCxnSpPr>
          <p:nvPr/>
        </p:nvCxnSpPr>
        <p:spPr>
          <a:xfrm flipH="1">
            <a:off x="2412221" y="3387359"/>
            <a:ext cx="1969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0D636BD2-D555-591C-75D9-09AB10A4B12D}"/>
              </a:ext>
            </a:extLst>
          </p:cNvPr>
          <p:cNvSpPr txBox="1">
            <a:spLocks/>
          </p:cNvSpPr>
          <p:nvPr/>
        </p:nvSpPr>
        <p:spPr>
          <a:xfrm>
            <a:off x="2859036" y="3419625"/>
            <a:ext cx="107541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$</a:t>
            </a:r>
            <a:endParaRPr lang="nl-N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9E2DE9-96A3-DCCF-563C-3ECF99D84783}"/>
              </a:ext>
            </a:extLst>
          </p:cNvPr>
          <p:cNvCxnSpPr>
            <a:cxnSpLocks/>
          </p:cNvCxnSpPr>
          <p:nvPr/>
        </p:nvCxnSpPr>
        <p:spPr>
          <a:xfrm flipH="1">
            <a:off x="6459416" y="3419625"/>
            <a:ext cx="1969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96935AE-1759-724B-9B6A-B0C5394B9B79}"/>
              </a:ext>
            </a:extLst>
          </p:cNvPr>
          <p:cNvSpPr txBox="1">
            <a:spLocks/>
          </p:cNvSpPr>
          <p:nvPr/>
        </p:nvSpPr>
        <p:spPr>
          <a:xfrm>
            <a:off x="6946722" y="3446379"/>
            <a:ext cx="107541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$</a:t>
            </a:r>
            <a:endParaRPr lang="nl-NL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C60CE4-5AF0-1544-8AEB-FB2C893E047D}"/>
              </a:ext>
            </a:extLst>
          </p:cNvPr>
          <p:cNvCxnSpPr>
            <a:cxnSpLocks/>
          </p:cNvCxnSpPr>
          <p:nvPr/>
        </p:nvCxnSpPr>
        <p:spPr>
          <a:xfrm flipV="1">
            <a:off x="9422334" y="3987151"/>
            <a:ext cx="0" cy="107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77801460-CDDE-D4E9-4093-875554E66C3A}"/>
              </a:ext>
            </a:extLst>
          </p:cNvPr>
          <p:cNvSpPr txBox="1">
            <a:spLocks/>
          </p:cNvSpPr>
          <p:nvPr/>
        </p:nvSpPr>
        <p:spPr>
          <a:xfrm>
            <a:off x="8651818" y="4354751"/>
            <a:ext cx="1075414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$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97217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F924-DCA8-5E46-F6F7-30969440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is a CDO?</a:t>
            </a:r>
            <a:endParaRPr lang="nl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13BEE2-CD0A-1059-9EDD-BFBF9A926634}"/>
              </a:ext>
            </a:extLst>
          </p:cNvPr>
          <p:cNvSpPr txBox="1">
            <a:spLocks/>
          </p:cNvSpPr>
          <p:nvPr/>
        </p:nvSpPr>
        <p:spPr>
          <a:xfrm>
            <a:off x="232606" y="2243773"/>
            <a:ext cx="7407963" cy="856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A Collateralized Debt Obligation (CDO) is a type of ABS</a:t>
            </a:r>
            <a:endParaRPr lang="nl-N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5E23B-BA15-A8EC-7FBA-0B2BDB5E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567319"/>
            <a:ext cx="3810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068D9-3380-5234-85CB-0BD7DD3E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176919"/>
            <a:ext cx="3810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5FD7F-7DE3-AA3E-951F-08BB3671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4058063"/>
            <a:ext cx="3810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8F91E-C718-30F8-DA9A-3A81B371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81" y="3643519"/>
            <a:ext cx="381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D93630-82F4-6D14-63F8-6BFE6069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4836938"/>
            <a:ext cx="3810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AFBF6C-4C29-9BBB-3DB7-AA43238B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80" y="4654200"/>
            <a:ext cx="3810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D988A-1022-7E61-DFB4-3ED38824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4070810"/>
            <a:ext cx="381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F769B3-BE9D-4048-540C-7ABAB3D4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4557919"/>
            <a:ext cx="3810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18BBB-4872-8435-AF1B-C9B25C80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5129419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BFDC09-6367-F133-EC40-F10F3D84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5205191"/>
            <a:ext cx="3810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E84AB2-9746-5726-5967-B7BE7932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1" y="3891025"/>
            <a:ext cx="1121569" cy="11215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BD175-5D38-2A65-D736-68EA641A96BC}"/>
              </a:ext>
            </a:extLst>
          </p:cNvPr>
          <p:cNvCxnSpPr>
            <a:cxnSpLocks/>
          </p:cNvCxnSpPr>
          <p:nvPr/>
        </p:nvCxnSpPr>
        <p:spPr>
          <a:xfrm>
            <a:off x="3324988" y="4451810"/>
            <a:ext cx="5084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D736889-ED85-EF70-7043-491A64AD14F8}"/>
              </a:ext>
            </a:extLst>
          </p:cNvPr>
          <p:cNvSpPr txBox="1">
            <a:spLocks/>
          </p:cNvSpPr>
          <p:nvPr/>
        </p:nvSpPr>
        <p:spPr>
          <a:xfrm>
            <a:off x="4341019" y="5129419"/>
            <a:ext cx="1077088" cy="38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CDO</a:t>
            </a:r>
            <a:endParaRPr lang="nl-NL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47DB4B-D3B1-2D04-97D5-15AE269963FF}"/>
              </a:ext>
            </a:extLst>
          </p:cNvPr>
          <p:cNvSpPr/>
          <p:nvPr/>
        </p:nvSpPr>
        <p:spPr>
          <a:xfrm>
            <a:off x="5843586" y="3891025"/>
            <a:ext cx="2350820" cy="423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5E552D-8B73-F013-CAED-E5E84E08D9B7}"/>
              </a:ext>
            </a:extLst>
          </p:cNvPr>
          <p:cNvSpPr/>
          <p:nvPr/>
        </p:nvSpPr>
        <p:spPr>
          <a:xfrm>
            <a:off x="5843586" y="4367419"/>
            <a:ext cx="2350820" cy="423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8011D2-26C1-FEAD-C77F-0A642C155085}"/>
              </a:ext>
            </a:extLst>
          </p:cNvPr>
          <p:cNvSpPr/>
          <p:nvPr/>
        </p:nvSpPr>
        <p:spPr>
          <a:xfrm>
            <a:off x="5843586" y="4843813"/>
            <a:ext cx="2350820" cy="423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A1B116F-F252-67C0-8505-2C190377DB23}"/>
              </a:ext>
            </a:extLst>
          </p:cNvPr>
          <p:cNvSpPr txBox="1">
            <a:spLocks/>
          </p:cNvSpPr>
          <p:nvPr/>
        </p:nvSpPr>
        <p:spPr>
          <a:xfrm>
            <a:off x="6162019" y="5503052"/>
            <a:ext cx="1713954" cy="38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Different tranches</a:t>
            </a:r>
            <a:endParaRPr lang="nl-NL" sz="2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907E07-FB07-6570-57FE-C98F27BF5075}"/>
              </a:ext>
            </a:extLst>
          </p:cNvPr>
          <p:cNvSpPr txBox="1">
            <a:spLocks/>
          </p:cNvSpPr>
          <p:nvPr/>
        </p:nvSpPr>
        <p:spPr>
          <a:xfrm>
            <a:off x="8068911" y="3912352"/>
            <a:ext cx="1713954" cy="38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Senior</a:t>
            </a:r>
            <a:endParaRPr lang="nl-NL" sz="20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15EFB43-0858-3491-83FF-8A17458C1F41}"/>
              </a:ext>
            </a:extLst>
          </p:cNvPr>
          <p:cNvSpPr txBox="1">
            <a:spLocks/>
          </p:cNvSpPr>
          <p:nvPr/>
        </p:nvSpPr>
        <p:spPr>
          <a:xfrm>
            <a:off x="8306603" y="4367418"/>
            <a:ext cx="1713954" cy="38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Mezzanine</a:t>
            </a:r>
            <a:endParaRPr lang="nl-NL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5D6A3DE-5228-2421-D202-0413C8B390BF}"/>
              </a:ext>
            </a:extLst>
          </p:cNvPr>
          <p:cNvSpPr txBox="1">
            <a:spLocks/>
          </p:cNvSpPr>
          <p:nvPr/>
        </p:nvSpPr>
        <p:spPr>
          <a:xfrm>
            <a:off x="8068911" y="4865140"/>
            <a:ext cx="1713954" cy="38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Junior</a:t>
            </a:r>
            <a:endParaRPr lang="nl-NL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A3C138-DD1A-3D3D-483B-398FA46B3E0E}"/>
              </a:ext>
            </a:extLst>
          </p:cNvPr>
          <p:cNvCxnSpPr>
            <a:cxnSpLocks/>
          </p:cNvCxnSpPr>
          <p:nvPr/>
        </p:nvCxnSpPr>
        <p:spPr>
          <a:xfrm flipV="1">
            <a:off x="9401353" y="3429000"/>
            <a:ext cx="421435" cy="5715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B087645A-5681-80FE-9CAB-FD427C92DB73}"/>
              </a:ext>
            </a:extLst>
          </p:cNvPr>
          <p:cNvSpPr txBox="1">
            <a:spLocks/>
          </p:cNvSpPr>
          <p:nvPr/>
        </p:nvSpPr>
        <p:spPr>
          <a:xfrm>
            <a:off x="9822788" y="3104800"/>
            <a:ext cx="1713954" cy="74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safe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 return</a:t>
            </a:r>
            <a:endParaRPr lang="nl-NL" sz="20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6561D95-92F1-CAE4-7E8C-230667CAE99A}"/>
              </a:ext>
            </a:extLst>
          </p:cNvPr>
          <p:cNvSpPr txBox="1">
            <a:spLocks/>
          </p:cNvSpPr>
          <p:nvPr/>
        </p:nvSpPr>
        <p:spPr>
          <a:xfrm>
            <a:off x="9822788" y="5456248"/>
            <a:ext cx="1713954" cy="7468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risky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return</a:t>
            </a:r>
            <a:endParaRPr lang="nl-NL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F60693-19D9-4892-C231-89F2E4B340DA}"/>
              </a:ext>
            </a:extLst>
          </p:cNvPr>
          <p:cNvCxnSpPr>
            <a:cxnSpLocks/>
          </p:cNvCxnSpPr>
          <p:nvPr/>
        </p:nvCxnSpPr>
        <p:spPr>
          <a:xfrm>
            <a:off x="9317904" y="5246141"/>
            <a:ext cx="420736" cy="447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a CDO (or almost)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CE754-A75A-C8A2-B697-48792D5E53C4}"/>
                  </a:ext>
                </a:extLst>
              </p:cNvPr>
              <p:cNvSpPr txBox="1"/>
              <p:nvPr/>
            </p:nvSpPr>
            <p:spPr>
              <a:xfrm>
                <a:off x="948583" y="3128929"/>
                <a:ext cx="10294834" cy="134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rad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rad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CE754-A75A-C8A2-B697-48792D5E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3" y="3128929"/>
                <a:ext cx="10294834" cy="1344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0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the math?</a:t>
            </a:r>
            <a:endParaRPr lang="nl-N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668D03-AECA-713A-7262-DB60DDAAA338}"/>
              </a:ext>
            </a:extLst>
          </p:cNvPr>
          <p:cNvSpPr txBox="1">
            <a:spLocks/>
          </p:cNvSpPr>
          <p:nvPr/>
        </p:nvSpPr>
        <p:spPr>
          <a:xfrm>
            <a:off x="524113" y="2384473"/>
            <a:ext cx="9922764" cy="609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 important thing is about correlation in defaults! 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1AF21-96AC-B415-3F3E-E31540A8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80" y="3123174"/>
            <a:ext cx="1025496" cy="1025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FBB80-E4BB-8728-25A0-55AC3B69C11E}"/>
              </a:ext>
            </a:extLst>
          </p:cNvPr>
          <p:cNvSpPr txBox="1"/>
          <p:nvPr/>
        </p:nvSpPr>
        <p:spPr>
          <a:xfrm>
            <a:off x="2683742" y="3174257"/>
            <a:ext cx="220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 1: </a:t>
            </a:r>
          </a:p>
          <a:p>
            <a:r>
              <a:rPr lang="en-US" dirty="0"/>
              <a:t>Lives in New York, </a:t>
            </a:r>
          </a:p>
          <a:p>
            <a:r>
              <a:rPr lang="en-US" dirty="0"/>
              <a:t>Middle class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86D31-A11B-F22D-DCE6-F1B7A9E8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23" y="3072091"/>
            <a:ext cx="1025496" cy="102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EA411-D2B9-CA52-011D-0D494EDEEDCC}"/>
              </a:ext>
            </a:extLst>
          </p:cNvPr>
          <p:cNvSpPr txBox="1"/>
          <p:nvPr/>
        </p:nvSpPr>
        <p:spPr>
          <a:xfrm>
            <a:off x="7758185" y="3123174"/>
            <a:ext cx="248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 2: </a:t>
            </a:r>
          </a:p>
          <a:p>
            <a:r>
              <a:rPr lang="en-US" dirty="0"/>
              <a:t>Lives in Los Angeles, </a:t>
            </a:r>
          </a:p>
          <a:p>
            <a:r>
              <a:rPr lang="en-US" dirty="0"/>
              <a:t>Upper class </a:t>
            </a:r>
            <a:endParaRPr lang="nl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A64CB8-3F3A-FE60-8D30-60931F34B21A}"/>
              </a:ext>
            </a:extLst>
          </p:cNvPr>
          <p:cNvSpPr txBox="1">
            <a:spLocks/>
          </p:cNvSpPr>
          <p:nvPr/>
        </p:nvSpPr>
        <p:spPr>
          <a:xfrm>
            <a:off x="3176825" y="4772865"/>
            <a:ext cx="5224225" cy="856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If family 1 defaults on its loan, does that impact the probability of default of family 2?</a:t>
            </a:r>
            <a:endParaRPr lang="nl-NL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407F8-F09E-0058-9F9B-685803C67979}"/>
              </a:ext>
            </a:extLst>
          </p:cNvPr>
          <p:cNvCxnSpPr>
            <a:cxnSpLocks/>
          </p:cNvCxnSpPr>
          <p:nvPr/>
        </p:nvCxnSpPr>
        <p:spPr>
          <a:xfrm>
            <a:off x="1581913" y="5793373"/>
            <a:ext cx="5084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0DE903B-9D9A-47E0-EF6A-A66F4ED38713}"/>
              </a:ext>
            </a:extLst>
          </p:cNvPr>
          <p:cNvSpPr txBox="1">
            <a:spLocks/>
          </p:cNvSpPr>
          <p:nvPr/>
        </p:nvSpPr>
        <p:spPr>
          <a:xfrm>
            <a:off x="2090388" y="5612158"/>
            <a:ext cx="7397097" cy="452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1600" dirty="0"/>
              <a:t>It turns that, if the reason for default is a common factor then yes it does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0578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58" y="980074"/>
            <a:ext cx="9922764" cy="1294228"/>
          </a:xfrm>
        </p:spPr>
        <p:txBody>
          <a:bodyPr/>
          <a:lstStyle/>
          <a:p>
            <a:r>
              <a:rPr lang="en-US" dirty="0"/>
              <a:t>Let’s refocus before I lose everyone in mathematical details</a:t>
            </a:r>
            <a:endParaRPr lang="nl-N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668D03-AECA-713A-7262-DB60DDAAA338}"/>
              </a:ext>
            </a:extLst>
          </p:cNvPr>
          <p:cNvSpPr txBox="1">
            <a:spLocks/>
          </p:cNvSpPr>
          <p:nvPr/>
        </p:nvSpPr>
        <p:spPr>
          <a:xfrm>
            <a:off x="1388024" y="3019786"/>
            <a:ext cx="8115004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Pricing model is wrong (make CDO look safe and hence cheap)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5931D0-FB23-6347-531F-99D2A37C0C46}"/>
              </a:ext>
            </a:extLst>
          </p:cNvPr>
          <p:cNvSpPr txBox="1">
            <a:spLocks/>
          </p:cNvSpPr>
          <p:nvPr/>
        </p:nvSpPr>
        <p:spPr>
          <a:xfrm>
            <a:off x="1892908" y="3338105"/>
            <a:ext cx="8115004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Investors all-around the world buy a lot of CDO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953A14-BAF4-C603-E479-6A5FFE1E3CCF}"/>
              </a:ext>
            </a:extLst>
          </p:cNvPr>
          <p:cNvSpPr txBox="1">
            <a:spLocks/>
          </p:cNvSpPr>
          <p:nvPr/>
        </p:nvSpPr>
        <p:spPr>
          <a:xfrm>
            <a:off x="2313643" y="3656424"/>
            <a:ext cx="8115004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Investors think that they’re safe but actually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8873BD-4887-2E0A-522D-21602E1361A2}"/>
              </a:ext>
            </a:extLst>
          </p:cNvPr>
          <p:cNvSpPr txBox="1">
            <a:spLocks/>
          </p:cNvSpPr>
          <p:nvPr/>
        </p:nvSpPr>
        <p:spPr>
          <a:xfrm>
            <a:off x="2734378" y="3974555"/>
            <a:ext cx="8115004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The housing market slows 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7153D4-3105-EC9A-2929-738C7E74A50A}"/>
              </a:ext>
            </a:extLst>
          </p:cNvPr>
          <p:cNvSpPr txBox="1">
            <a:spLocks/>
          </p:cNvSpPr>
          <p:nvPr/>
        </p:nvSpPr>
        <p:spPr>
          <a:xfrm>
            <a:off x="3199995" y="4292686"/>
            <a:ext cx="8485252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Sub-prime profile cannot pay their mortgage and cannot refinance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F0D4B8-1BD1-8346-FAF4-EE545DE22D7E}"/>
              </a:ext>
            </a:extLst>
          </p:cNvPr>
          <p:cNvSpPr txBox="1">
            <a:spLocks/>
          </p:cNvSpPr>
          <p:nvPr/>
        </p:nvSpPr>
        <p:spPr>
          <a:xfrm>
            <a:off x="3665612" y="4610817"/>
            <a:ext cx="8485252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Loans default in mass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E6F706-11E7-7C43-F176-800DA436A9C0}"/>
              </a:ext>
            </a:extLst>
          </p:cNvPr>
          <p:cNvSpPr txBox="1">
            <a:spLocks/>
          </p:cNvSpPr>
          <p:nvPr/>
        </p:nvSpPr>
        <p:spPr>
          <a:xfrm>
            <a:off x="4007807" y="4928948"/>
            <a:ext cx="8485252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CDO (value is based on loans not defaulting) become worthless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0054523-8E31-E066-B9C2-623A6259E082}"/>
              </a:ext>
            </a:extLst>
          </p:cNvPr>
          <p:cNvSpPr txBox="1">
            <a:spLocks/>
          </p:cNvSpPr>
          <p:nvPr/>
        </p:nvSpPr>
        <p:spPr>
          <a:xfrm>
            <a:off x="4446307" y="5247079"/>
            <a:ext cx="8485252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Investors all around the world realize big loss and try to sell their assets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35356B5-BA53-4674-04C5-D0EBF54D6A37}"/>
              </a:ext>
            </a:extLst>
          </p:cNvPr>
          <p:cNvSpPr txBox="1">
            <a:spLocks/>
          </p:cNvSpPr>
          <p:nvPr/>
        </p:nvSpPr>
        <p:spPr>
          <a:xfrm>
            <a:off x="4884807" y="5558244"/>
            <a:ext cx="8485252" cy="459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Selling pressure creates a market crash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  <a:endParaRPr lang="nl-NL" sz="100" dirty="0"/>
          </a:p>
        </p:txBody>
      </p:sp>
    </p:spTree>
    <p:extLst>
      <p:ext uri="{BB962C8B-B14F-4D97-AF65-F5344CB8AC3E}">
        <p14:creationId xmlns:p14="http://schemas.microsoft.com/office/powerpoint/2010/main" val="21719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CD203B6-9D34-4C55-9CF4-916D79714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6" name="Picture 8" descr="This week, 15 years ago, the 2008 subprime mortgage crisis just started. We  all know how this ended 📉🫠 : r/PoorInvestors">
            <a:extLst>
              <a:ext uri="{FF2B5EF4-FFF2-40B4-BE49-F238E27FC236}">
                <a16:creationId xmlns:a16="http://schemas.microsoft.com/office/drawing/2014/main" id="{CBA5A988-14D8-C3EB-9FFE-D58ABA5E9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9"/>
          <a:stretch/>
        </p:blipFill>
        <p:spPr bwMode="auto">
          <a:xfrm>
            <a:off x="2296" y="10"/>
            <a:ext cx="7395866" cy="44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w The Journal Covered the Day the Mortgage Crisis Spread - WSJ">
            <a:extLst>
              <a:ext uri="{FF2B5EF4-FFF2-40B4-BE49-F238E27FC236}">
                <a16:creationId xmlns:a16="http://schemas.microsoft.com/office/drawing/2014/main" id="{33EE6B14-3914-5945-F59D-167CFEA2D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0051"/>
          <a:stretch/>
        </p:blipFill>
        <p:spPr bwMode="auto">
          <a:xfrm>
            <a:off x="7499230" y="-2"/>
            <a:ext cx="4689052" cy="22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USING CRISIS OF 2008 THROUGH THE LENS OF DATA | by Kathy Tran Anh Ngan |  NYU Data Science Review | Feb, 2024 | Medium">
            <a:extLst>
              <a:ext uri="{FF2B5EF4-FFF2-40B4-BE49-F238E27FC236}">
                <a16:creationId xmlns:a16="http://schemas.microsoft.com/office/drawing/2014/main" id="{3BEFB93C-ADFB-38AE-3428-6E1A49102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50"/>
          <a:stretch/>
        </p:blipFill>
        <p:spPr bwMode="auto">
          <a:xfrm>
            <a:off x="7499338" y="2324139"/>
            <a:ext cx="4682932" cy="21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he Journal Covered the Day the Mortgage Crisis Spread - WSJ">
            <a:extLst>
              <a:ext uri="{FF2B5EF4-FFF2-40B4-BE49-F238E27FC236}">
                <a16:creationId xmlns:a16="http://schemas.microsoft.com/office/drawing/2014/main" id="{F2A66D18-02A7-0339-2A68-30DD62C93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402"/>
          <a:stretch/>
        </p:blipFill>
        <p:spPr bwMode="auto">
          <a:xfrm>
            <a:off x="-3717" y="4566250"/>
            <a:ext cx="4627475" cy="22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s week, 15 years ago, the 2008 subprime mortgage crisis just started. We  all know how this ended 📉🫠 : r/PoorInvestors">
            <a:extLst>
              <a:ext uri="{FF2B5EF4-FFF2-40B4-BE49-F238E27FC236}">
                <a16:creationId xmlns:a16="http://schemas.microsoft.com/office/drawing/2014/main" id="{CF34B2C6-7A18-BB67-7724-44F7961C9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6" r="1" b="42134"/>
          <a:stretch/>
        </p:blipFill>
        <p:spPr bwMode="auto">
          <a:xfrm>
            <a:off x="4713920" y="4566250"/>
            <a:ext cx="7462341" cy="22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8ED-11A2-8C60-3042-DC8FF40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812316"/>
            <a:ext cx="9919959" cy="37577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cap="all" dirty="0"/>
              <a:t>Chapter IV</a:t>
            </a:r>
            <a:br>
              <a:rPr lang="en-US" sz="8000" cap="all" dirty="0"/>
            </a:br>
            <a:br>
              <a:rPr lang="en-US" sz="8000" cap="all" dirty="0"/>
            </a:br>
            <a:r>
              <a:rPr lang="en-US" sz="8000" cap="all" dirty="0"/>
              <a:t>The Bubble</a:t>
            </a:r>
            <a:br>
              <a:rPr lang="en-US" sz="8000" cap="all" dirty="0"/>
            </a:br>
            <a:r>
              <a:rPr lang="en-US" sz="8000" cap="all" dirty="0"/>
              <a:t>Burst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7C7C-F13D-5910-B244-C1DADA817777}"/>
              </a:ext>
            </a:extLst>
          </p:cNvPr>
          <p:cNvCxnSpPr>
            <a:cxnSpLocks/>
          </p:cNvCxnSpPr>
          <p:nvPr/>
        </p:nvCxnSpPr>
        <p:spPr>
          <a:xfrm>
            <a:off x="7135738" y="1206128"/>
            <a:ext cx="5056262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F074E-E435-4727-BEE7-FFFD5158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financial crisis&#10;&#10;Description automatically generated">
            <a:extLst>
              <a:ext uri="{FF2B5EF4-FFF2-40B4-BE49-F238E27FC236}">
                <a16:creationId xmlns:a16="http://schemas.microsoft.com/office/drawing/2014/main" id="{E0D48DFA-B9F5-3933-D710-9D6096531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37FA8-2DD4-4196-BC05-4184B561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69046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5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4D7-B656-612D-870A-5961013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“too-big-to-fail” issue</a:t>
            </a:r>
            <a:endParaRPr lang="nl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13781C-9306-FB1E-A8F3-38FAD78A1821}"/>
              </a:ext>
            </a:extLst>
          </p:cNvPr>
          <p:cNvSpPr/>
          <p:nvPr/>
        </p:nvSpPr>
        <p:spPr>
          <a:xfrm>
            <a:off x="3388966" y="3360280"/>
            <a:ext cx="1440000" cy="144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CECC1-1B0E-A5DE-A1F0-11668DCEBBFF}"/>
              </a:ext>
            </a:extLst>
          </p:cNvPr>
          <p:cNvSpPr/>
          <p:nvPr/>
        </p:nvSpPr>
        <p:spPr>
          <a:xfrm>
            <a:off x="6985154" y="4607824"/>
            <a:ext cx="720000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DA16EA-F930-B2C2-95F1-0C1257DD51E1}"/>
              </a:ext>
            </a:extLst>
          </p:cNvPr>
          <p:cNvSpPr/>
          <p:nvPr/>
        </p:nvSpPr>
        <p:spPr>
          <a:xfrm>
            <a:off x="5638966" y="3131541"/>
            <a:ext cx="1260000" cy="126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FF30FD-C912-4897-00F5-C91F38114963}"/>
              </a:ext>
            </a:extLst>
          </p:cNvPr>
          <p:cNvSpPr/>
          <p:nvPr/>
        </p:nvSpPr>
        <p:spPr>
          <a:xfrm>
            <a:off x="4407591" y="2288245"/>
            <a:ext cx="720000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325FA-5066-F1A8-F24D-9AF7D5DDAC91}"/>
              </a:ext>
            </a:extLst>
          </p:cNvPr>
          <p:cNvSpPr/>
          <p:nvPr/>
        </p:nvSpPr>
        <p:spPr>
          <a:xfrm>
            <a:off x="2120704" y="2395090"/>
            <a:ext cx="720000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6B7FCF-5DED-B9A0-1231-EA40710714A0}"/>
              </a:ext>
            </a:extLst>
          </p:cNvPr>
          <p:cNvSpPr/>
          <p:nvPr/>
        </p:nvSpPr>
        <p:spPr>
          <a:xfrm>
            <a:off x="4407591" y="5327824"/>
            <a:ext cx="720000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666CFD-31A5-0D91-1894-BF4B54C4A1BE}"/>
              </a:ext>
            </a:extLst>
          </p:cNvPr>
          <p:cNvSpPr/>
          <p:nvPr/>
        </p:nvSpPr>
        <p:spPr>
          <a:xfrm>
            <a:off x="2251403" y="4345024"/>
            <a:ext cx="720000" cy="72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EF5C4E-314D-2444-05B1-767A96F116CD}"/>
              </a:ext>
            </a:extLst>
          </p:cNvPr>
          <p:cNvCxnSpPr>
            <a:stCxn id="16" idx="6"/>
            <a:endCxn id="4" idx="3"/>
          </p:cNvCxnSpPr>
          <p:nvPr/>
        </p:nvCxnSpPr>
        <p:spPr>
          <a:xfrm flipV="1">
            <a:off x="2971403" y="4589397"/>
            <a:ext cx="628446" cy="11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43D086-0886-1E22-4B60-6B45110EB4FE}"/>
              </a:ext>
            </a:extLst>
          </p:cNvPr>
          <p:cNvCxnSpPr>
            <a:stCxn id="14" idx="5"/>
            <a:endCxn id="4" idx="1"/>
          </p:cNvCxnSpPr>
          <p:nvPr/>
        </p:nvCxnSpPr>
        <p:spPr>
          <a:xfrm>
            <a:off x="2735262" y="3009648"/>
            <a:ext cx="864587" cy="56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C6B670-AA6B-FD7C-1692-F895C725B233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 flipH="1">
            <a:off x="4108966" y="2902803"/>
            <a:ext cx="404067" cy="45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AD3E0E-694C-46C6-538B-793E38FB9E67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4828966" y="3761541"/>
            <a:ext cx="810000" cy="31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ABB6A9-9DD4-AF54-654F-BDC85FDFC7EE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5022149" y="2902803"/>
            <a:ext cx="801340" cy="41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1FAA3D-E3AA-57DA-B70E-F8B3713A35E1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5022149" y="4207018"/>
            <a:ext cx="801340" cy="122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5C088-CF53-6378-7423-CFC6D8138311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4108966" y="4800280"/>
            <a:ext cx="404067" cy="63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E0409-A46D-B670-180D-1B2E57504B2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5127591" y="4967824"/>
            <a:ext cx="1857563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23BC94-7A1D-27B3-AB1E-60FB83FFB1A1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6714443" y="4207018"/>
            <a:ext cx="376153" cy="50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FD9C2A7B-83B1-B9E1-A9A8-10C40BE0999D}"/>
              </a:ext>
            </a:extLst>
          </p:cNvPr>
          <p:cNvSpPr txBox="1">
            <a:spLocks/>
          </p:cNvSpPr>
          <p:nvPr/>
        </p:nvSpPr>
        <p:spPr>
          <a:xfrm>
            <a:off x="3631781" y="3878610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Bank 1</a:t>
            </a:r>
            <a:endParaRPr lang="nl-NL" sz="20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20CA914A-58A6-E777-7BD2-D1F75F4ED8C5}"/>
              </a:ext>
            </a:extLst>
          </p:cNvPr>
          <p:cNvSpPr txBox="1">
            <a:spLocks/>
          </p:cNvSpPr>
          <p:nvPr/>
        </p:nvSpPr>
        <p:spPr>
          <a:xfrm>
            <a:off x="5791781" y="3556005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2</a:t>
            </a:r>
            <a:endParaRPr lang="nl-NL" sz="2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390B5685-39F4-9405-8816-A1A305F686AE}"/>
              </a:ext>
            </a:extLst>
          </p:cNvPr>
          <p:cNvSpPr txBox="1">
            <a:spLocks/>
          </p:cNvSpPr>
          <p:nvPr/>
        </p:nvSpPr>
        <p:spPr>
          <a:xfrm>
            <a:off x="2007354" y="2554474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3</a:t>
            </a:r>
            <a:endParaRPr lang="nl-NL" sz="20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DFAC995-C0B8-BA82-27DB-89D30AD709EB}"/>
              </a:ext>
            </a:extLst>
          </p:cNvPr>
          <p:cNvSpPr txBox="1">
            <a:spLocks/>
          </p:cNvSpPr>
          <p:nvPr/>
        </p:nvSpPr>
        <p:spPr>
          <a:xfrm>
            <a:off x="2134218" y="4500955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4</a:t>
            </a:r>
            <a:endParaRPr lang="nl-NL" sz="20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B938EC8-B813-8861-4353-2EFC2053763A}"/>
              </a:ext>
            </a:extLst>
          </p:cNvPr>
          <p:cNvSpPr txBox="1">
            <a:spLocks/>
          </p:cNvSpPr>
          <p:nvPr/>
        </p:nvSpPr>
        <p:spPr>
          <a:xfrm>
            <a:off x="4290406" y="2429340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5</a:t>
            </a:r>
            <a:endParaRPr lang="nl-NL" sz="2000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44D739E-5B02-CD67-4C6E-3CD956DCB836}"/>
              </a:ext>
            </a:extLst>
          </p:cNvPr>
          <p:cNvSpPr txBox="1">
            <a:spLocks/>
          </p:cNvSpPr>
          <p:nvPr/>
        </p:nvSpPr>
        <p:spPr>
          <a:xfrm>
            <a:off x="4290406" y="5492865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6</a:t>
            </a:r>
            <a:endParaRPr lang="nl-NL" sz="20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DB0CD07-F7A3-4F61-7473-76302191BF42}"/>
              </a:ext>
            </a:extLst>
          </p:cNvPr>
          <p:cNvSpPr txBox="1">
            <a:spLocks/>
          </p:cNvSpPr>
          <p:nvPr/>
        </p:nvSpPr>
        <p:spPr>
          <a:xfrm>
            <a:off x="6867969" y="4769808"/>
            <a:ext cx="954370" cy="55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000" dirty="0"/>
              <a:t>7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942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E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E9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599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E9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E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DE9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8ED-11A2-8C60-3042-DC8FF40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812316"/>
            <a:ext cx="9919959" cy="37577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cap="all" dirty="0"/>
              <a:t>Chapter V</a:t>
            </a:r>
            <a:br>
              <a:rPr lang="en-US" sz="6600" cap="all" dirty="0"/>
            </a:br>
            <a:br>
              <a:rPr lang="en-US" sz="6600" cap="all" dirty="0"/>
            </a:br>
            <a:r>
              <a:rPr lang="en-US" sz="6600" cap="all" dirty="0"/>
              <a:t>Please tell me someone regulated that.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7C7C-F13D-5910-B244-C1DADA817777}"/>
              </a:ext>
            </a:extLst>
          </p:cNvPr>
          <p:cNvCxnSpPr>
            <a:cxnSpLocks/>
          </p:cNvCxnSpPr>
          <p:nvPr/>
        </p:nvCxnSpPr>
        <p:spPr>
          <a:xfrm>
            <a:off x="7135738" y="1206128"/>
            <a:ext cx="5056262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9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604-B196-2524-29EE-305C47CC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answer: Yes …</a:t>
            </a:r>
            <a:endParaRPr lang="nl-N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DE0FB8-E068-11BC-E4E6-804913BDAF5A}"/>
              </a:ext>
            </a:extLst>
          </p:cNvPr>
          <p:cNvSpPr txBox="1">
            <a:spLocks/>
          </p:cNvSpPr>
          <p:nvPr/>
        </p:nvSpPr>
        <p:spPr>
          <a:xfrm>
            <a:off x="524113" y="2384472"/>
            <a:ext cx="9922764" cy="3881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Dodd-Frank Act (2010):  New regulators (FSOC) and better oversight of derivatives (like CDOs)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Basel (I, II &amp; III): Committee on Banking Supervision that provides advice on banking regulations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Creation of the ERSB in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Solvency (I &amp; II) to regulate insurance companies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Creation of Stress-testing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77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604-B196-2524-29EE-305C47CC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But, actually, not really</a:t>
            </a:r>
            <a:endParaRPr lang="nl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AB7357-2DA3-99C4-2EB5-5CC0B63094F3}"/>
              </a:ext>
            </a:extLst>
          </p:cNvPr>
          <p:cNvSpPr txBox="1">
            <a:spLocks/>
          </p:cNvSpPr>
          <p:nvPr/>
        </p:nvSpPr>
        <p:spPr>
          <a:xfrm>
            <a:off x="1134618" y="2457400"/>
            <a:ext cx="9922764" cy="387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Regulation is backward looking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financial crisis is never twice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innovations lead to new risks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9001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92A9-7B56-5ABA-64D2-8DF1BECF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movie is actually a first-class course in Finance</a:t>
            </a:r>
            <a:endParaRPr lang="nl-NL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27C69E86-DB9E-C17A-3DEC-8581BC2299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7975" y="1604963"/>
            <a:ext cx="64960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Picture 8" descr="A group of men in suits&#10;&#10;Description automatically generated">
            <a:extLst>
              <a:ext uri="{FF2B5EF4-FFF2-40B4-BE49-F238E27FC236}">
                <a16:creationId xmlns:a16="http://schemas.microsoft.com/office/drawing/2014/main" id="{EA896779-051F-01A6-B896-2A46A06D7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91" y="2696969"/>
            <a:ext cx="6316653" cy="35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338ED-11A2-8C60-3042-DC8FF40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812316"/>
            <a:ext cx="9919959" cy="37577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cap="all" dirty="0"/>
              <a:t>Chapter I</a:t>
            </a:r>
            <a:br>
              <a:rPr lang="en-US" sz="8000" cap="all" dirty="0"/>
            </a:br>
            <a:br>
              <a:rPr lang="en-US" sz="8000" cap="all" dirty="0"/>
            </a:br>
            <a:r>
              <a:rPr lang="en-US" sz="8000" cap="all" dirty="0"/>
              <a:t>Plain old banking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7C7C-F13D-5910-B244-C1DADA817777}"/>
              </a:ext>
            </a:extLst>
          </p:cNvPr>
          <p:cNvCxnSpPr>
            <a:cxnSpLocks/>
          </p:cNvCxnSpPr>
          <p:nvPr/>
        </p:nvCxnSpPr>
        <p:spPr>
          <a:xfrm>
            <a:off x="6810998" y="1206128"/>
            <a:ext cx="5381002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8745-6752-E467-BDBA-EDB6FE66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banks and borrowers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AF960-6FF6-24C0-EDDC-79C4F091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2" y="2403504"/>
            <a:ext cx="1025496" cy="1025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C56B5-D77E-EF0F-DD15-51D25BF2C8CD}"/>
              </a:ext>
            </a:extLst>
          </p:cNvPr>
          <p:cNvSpPr txBox="1"/>
          <p:nvPr/>
        </p:nvSpPr>
        <p:spPr>
          <a:xfrm>
            <a:off x="1281869" y="3508978"/>
            <a:ext cx="2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Commercial banks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4F43C-26CD-ED3F-EF83-85619AA6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93" y="4209230"/>
            <a:ext cx="1228031" cy="1228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4B6171-64FC-9BD1-1E10-FAE7DE963537}"/>
              </a:ext>
            </a:extLst>
          </p:cNvPr>
          <p:cNvSpPr txBox="1"/>
          <p:nvPr/>
        </p:nvSpPr>
        <p:spPr>
          <a:xfrm>
            <a:off x="1281869" y="5515816"/>
            <a:ext cx="2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Investment banks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46226A-EE80-9E98-0BA4-3A6B69D8496F}"/>
              </a:ext>
            </a:extLst>
          </p:cNvPr>
          <p:cNvCxnSpPr>
            <a:cxnSpLocks/>
          </p:cNvCxnSpPr>
          <p:nvPr/>
        </p:nvCxnSpPr>
        <p:spPr>
          <a:xfrm>
            <a:off x="3683237" y="3016665"/>
            <a:ext cx="1931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B101F-C010-3E29-E659-BE34B8955781}"/>
              </a:ext>
            </a:extLst>
          </p:cNvPr>
          <p:cNvCxnSpPr>
            <a:cxnSpLocks/>
          </p:cNvCxnSpPr>
          <p:nvPr/>
        </p:nvCxnSpPr>
        <p:spPr>
          <a:xfrm>
            <a:off x="3683237" y="4963682"/>
            <a:ext cx="1931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0C673C-E12B-AF48-0F62-83A4C7B2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34" y="2583608"/>
            <a:ext cx="845392" cy="8453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9CE55-2F7B-B418-EB82-4C1193958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894" y="4527846"/>
            <a:ext cx="871671" cy="87167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859AC-D901-1118-D7B9-351AF8075A44}"/>
              </a:ext>
            </a:extLst>
          </p:cNvPr>
          <p:cNvCxnSpPr>
            <a:cxnSpLocks/>
          </p:cNvCxnSpPr>
          <p:nvPr/>
        </p:nvCxnSpPr>
        <p:spPr>
          <a:xfrm flipV="1">
            <a:off x="7057401" y="2583608"/>
            <a:ext cx="1103833" cy="433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14B49-D9BA-C923-9BA6-1970E051DB8A}"/>
              </a:ext>
            </a:extLst>
          </p:cNvPr>
          <p:cNvCxnSpPr>
            <a:cxnSpLocks/>
          </p:cNvCxnSpPr>
          <p:nvPr/>
        </p:nvCxnSpPr>
        <p:spPr>
          <a:xfrm>
            <a:off x="7057401" y="3136307"/>
            <a:ext cx="1044012" cy="45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54C2412-781D-3260-5657-D0FAADEDAE04}"/>
              </a:ext>
            </a:extLst>
          </p:cNvPr>
          <p:cNvSpPr txBox="1">
            <a:spLocks/>
          </p:cNvSpPr>
          <p:nvPr/>
        </p:nvSpPr>
        <p:spPr>
          <a:xfrm>
            <a:off x="7836494" y="2327650"/>
            <a:ext cx="2126507" cy="6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Prime</a:t>
            </a:r>
            <a:endParaRPr lang="nl-NL" sz="28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67576CF-AC1A-B151-812E-D86400390EAF}"/>
              </a:ext>
            </a:extLst>
          </p:cNvPr>
          <p:cNvSpPr txBox="1">
            <a:spLocks/>
          </p:cNvSpPr>
          <p:nvPr/>
        </p:nvSpPr>
        <p:spPr>
          <a:xfrm>
            <a:off x="8161234" y="3292201"/>
            <a:ext cx="2126507" cy="619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Subprime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4373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old mortgages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DF73-76D2-F4DD-B861-6FA4FE77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2" y="2403504"/>
            <a:ext cx="1025496" cy="102549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B70FA-69E5-ED5A-C05B-B6B9CE884C67}"/>
              </a:ext>
            </a:extLst>
          </p:cNvPr>
          <p:cNvCxnSpPr>
            <a:cxnSpLocks/>
          </p:cNvCxnSpPr>
          <p:nvPr/>
        </p:nvCxnSpPr>
        <p:spPr>
          <a:xfrm>
            <a:off x="3683237" y="2758155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5D2E9F2-BBDF-9AF2-6361-FEB3DB74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805" y="2371459"/>
            <a:ext cx="1025496" cy="102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9ED59-5B14-0979-16D4-850BC73FA78C}"/>
              </a:ext>
            </a:extLst>
          </p:cNvPr>
          <p:cNvSpPr txBox="1"/>
          <p:nvPr/>
        </p:nvSpPr>
        <p:spPr>
          <a:xfrm>
            <a:off x="4593024" y="221883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Value of the house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1BC53-F4B1-40FB-CB46-020A89C80017}"/>
              </a:ext>
            </a:extLst>
          </p:cNvPr>
          <p:cNvCxnSpPr>
            <a:cxnSpLocks/>
          </p:cNvCxnSpPr>
          <p:nvPr/>
        </p:nvCxnSpPr>
        <p:spPr>
          <a:xfrm flipH="1">
            <a:off x="3683237" y="3089306"/>
            <a:ext cx="4606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35D58-E157-C768-0389-14BC8B2D227B}"/>
              </a:ext>
            </a:extLst>
          </p:cNvPr>
          <p:cNvSpPr txBox="1"/>
          <p:nvPr/>
        </p:nvSpPr>
        <p:spPr>
          <a:xfrm>
            <a:off x="4546542" y="3244334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Interest + Capital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6FF85-42FA-00C8-A634-868BC9640E97}"/>
              </a:ext>
            </a:extLst>
          </p:cNvPr>
          <p:cNvSpPr txBox="1"/>
          <p:nvPr/>
        </p:nvSpPr>
        <p:spPr>
          <a:xfrm>
            <a:off x="4593024" y="3613666"/>
            <a:ext cx="30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Collateral: The house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882C27-8E7B-36B8-8820-907F6AD5B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234" y="5102622"/>
            <a:ext cx="1055152" cy="10551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6F6AA-6DFC-0631-86CD-A2485A46AD06}"/>
              </a:ext>
            </a:extLst>
          </p:cNvPr>
          <p:cNvCxnSpPr>
            <a:cxnSpLocks/>
          </p:cNvCxnSpPr>
          <p:nvPr/>
        </p:nvCxnSpPr>
        <p:spPr>
          <a:xfrm>
            <a:off x="9340553" y="3613666"/>
            <a:ext cx="0" cy="1265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179E23-BBE6-43C6-D838-68D3C5503FD7}"/>
              </a:ext>
            </a:extLst>
          </p:cNvPr>
          <p:cNvSpPr txBox="1"/>
          <p:nvPr/>
        </p:nvSpPr>
        <p:spPr>
          <a:xfrm>
            <a:off x="9187372" y="4077126"/>
            <a:ext cx="133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1CE15-FA14-5345-D440-CCE82A26BB42}"/>
              </a:ext>
            </a:extLst>
          </p:cNvPr>
          <p:cNvSpPr txBox="1"/>
          <p:nvPr/>
        </p:nvSpPr>
        <p:spPr>
          <a:xfrm>
            <a:off x="847661" y="4599665"/>
            <a:ext cx="491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Take the example: </a:t>
            </a:r>
          </a:p>
          <a:p>
            <a:pPr algn="just"/>
            <a:r>
              <a:rPr lang="en-US" dirty="0"/>
              <a:t>	Mortgage = 200 000$</a:t>
            </a:r>
          </a:p>
          <a:p>
            <a:pPr algn="just"/>
            <a:r>
              <a:rPr lang="en-US" dirty="0"/>
              <a:t>	Interest = 5% </a:t>
            </a:r>
          </a:p>
          <a:p>
            <a:pPr algn="just"/>
            <a:r>
              <a:rPr lang="en-US" dirty="0"/>
              <a:t>	Maturity = 30 Years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much interest paid in total?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10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B0C-EFD8-448F-08D7-7AE137B3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918017"/>
          </a:xfrm>
        </p:spPr>
        <p:txBody>
          <a:bodyPr/>
          <a:lstStyle/>
          <a:p>
            <a:r>
              <a:rPr lang="en-US" dirty="0"/>
              <a:t>Interest &amp; Repayment</a:t>
            </a:r>
            <a:endParaRPr lang="nl-N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6BCB83-883E-9471-3E55-515EE9606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815831"/>
              </p:ext>
            </p:extLst>
          </p:nvPr>
        </p:nvGraphicFramePr>
        <p:xfrm>
          <a:off x="511130" y="1897167"/>
          <a:ext cx="8730790" cy="452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B547F2-7E56-F7F8-1260-23205B07BBDD}"/>
              </a:ext>
            </a:extLst>
          </p:cNvPr>
          <p:cNvSpPr txBox="1"/>
          <p:nvPr/>
        </p:nvSpPr>
        <p:spPr>
          <a:xfrm>
            <a:off x="9383282" y="3105834"/>
            <a:ext cx="25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Total interest paid</a:t>
            </a:r>
          </a:p>
          <a:p>
            <a:r>
              <a:rPr lang="en-US" b="1" dirty="0"/>
              <a:t>	186k </a:t>
            </a:r>
            <a:endParaRPr lang="nl-N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426F9-B310-2FF5-8A67-62DDC7CB1D6A}"/>
              </a:ext>
            </a:extLst>
          </p:cNvPr>
          <p:cNvSpPr txBox="1"/>
          <p:nvPr/>
        </p:nvSpPr>
        <p:spPr>
          <a:xfrm>
            <a:off x="9383282" y="4266638"/>
            <a:ext cx="253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Monthly Payment</a:t>
            </a:r>
          </a:p>
          <a:p>
            <a:r>
              <a:rPr lang="en-US" b="1" dirty="0"/>
              <a:t>	1073$ </a:t>
            </a:r>
            <a:endParaRPr lang="nl-N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7C3E2-B661-1CE0-E5D9-8B3A83B07B4F}"/>
              </a:ext>
            </a:extLst>
          </p:cNvPr>
          <p:cNvSpPr txBox="1"/>
          <p:nvPr/>
        </p:nvSpPr>
        <p:spPr>
          <a:xfrm>
            <a:off x="0" y="6488668"/>
            <a:ext cx="4289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Source: https://www.calculatestuff.com/financial/loan-amortization-calculator</a:t>
            </a:r>
            <a:endParaRPr lang="nl-NL" sz="1000" i="1" dirty="0"/>
          </a:p>
        </p:txBody>
      </p:sp>
    </p:spTree>
    <p:extLst>
      <p:ext uri="{BB962C8B-B14F-4D97-AF65-F5344CB8AC3E}">
        <p14:creationId xmlns:p14="http://schemas.microsoft.com/office/powerpoint/2010/main" val="28836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38ED-11A2-8C60-3042-DC8FF40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812316"/>
            <a:ext cx="9919959" cy="37577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cap="all" dirty="0"/>
              <a:t>Chapter II</a:t>
            </a:r>
            <a:br>
              <a:rPr lang="en-US" sz="8000" cap="all" dirty="0"/>
            </a:br>
            <a:br>
              <a:rPr lang="en-US" sz="8000" cap="all" dirty="0"/>
            </a:br>
            <a:r>
              <a:rPr lang="en-US" sz="8000" cap="all" dirty="0"/>
              <a:t>The housing market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27C7C-F13D-5910-B244-C1DADA817777}"/>
              </a:ext>
            </a:extLst>
          </p:cNvPr>
          <p:cNvCxnSpPr>
            <a:cxnSpLocks/>
          </p:cNvCxnSpPr>
          <p:nvPr/>
        </p:nvCxnSpPr>
        <p:spPr>
          <a:xfrm>
            <a:off x="6887910" y="1206128"/>
            <a:ext cx="5304090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4B8F-8EF2-66E7-69F0-0B47AE9F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context</a:t>
            </a:r>
            <a:endParaRPr lang="nl-NL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A474182-5141-0A27-92E0-0C7204A102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48027"/>
              </p:ext>
            </p:extLst>
          </p:nvPr>
        </p:nvGraphicFramePr>
        <p:xfrm>
          <a:off x="359041" y="1882697"/>
          <a:ext cx="6608351" cy="411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53ACB2B-488E-D922-A6DE-7AC79BA5F530}"/>
              </a:ext>
            </a:extLst>
          </p:cNvPr>
          <p:cNvSpPr txBox="1"/>
          <p:nvPr/>
        </p:nvSpPr>
        <p:spPr>
          <a:xfrm>
            <a:off x="0" y="6488668"/>
            <a:ext cx="60974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i="1" dirty="0"/>
              <a:t>Source: https://fred.stlouisfed.org/series/USSTHPI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929B0-3601-58A8-AF74-E433475AFEFB}"/>
              </a:ext>
            </a:extLst>
          </p:cNvPr>
          <p:cNvSpPr txBox="1"/>
          <p:nvPr/>
        </p:nvSpPr>
        <p:spPr>
          <a:xfrm>
            <a:off x="7368796" y="2583057"/>
            <a:ext cx="4423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low interest rates to fight deflation after the </a:t>
            </a:r>
            <a:r>
              <a:rPr lang="en-US" dirty="0" err="1"/>
              <a:t>Dot.Com</a:t>
            </a:r>
            <a:r>
              <a:rPr lang="en-US" dirty="0"/>
              <a:t> bubble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mortgages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demand for buying houses makes higher housing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interest rates means less profit for commercial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497353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739</Words>
  <Application>Microsoft Office PowerPoint</Application>
  <PresentationFormat>Widescreen</PresentationFormat>
  <Paragraphs>179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Neue Haas Grotesk Text Pro</vt:lpstr>
      <vt:lpstr>BjornVTI</vt:lpstr>
      <vt:lpstr>Subprime Crisis</vt:lpstr>
      <vt:lpstr>PowerPoint Presentation</vt:lpstr>
      <vt:lpstr>When a movie is actually a first-class course in Finance</vt:lpstr>
      <vt:lpstr>Chapter I  Plain old banking</vt:lpstr>
      <vt:lpstr>Types of banks and borrowers</vt:lpstr>
      <vt:lpstr>Good old mortgages</vt:lpstr>
      <vt:lpstr>Interest &amp; Repayment</vt:lpstr>
      <vt:lpstr>Chapter II  The housing market</vt:lpstr>
      <vt:lpstr>A bit of context</vt:lpstr>
      <vt:lpstr>Damn capitalists</vt:lpstr>
      <vt:lpstr>Weird new mortgages </vt:lpstr>
      <vt:lpstr>Interest-only Mortgages</vt:lpstr>
      <vt:lpstr>No more money      Refinancing?</vt:lpstr>
      <vt:lpstr>Chapter III  Securitization </vt:lpstr>
      <vt:lpstr>What happens when a bank reaches its lending limit?</vt:lpstr>
      <vt:lpstr>What the hell is a CDO?</vt:lpstr>
      <vt:lpstr>Price of a CDO (or almost)</vt:lpstr>
      <vt:lpstr>Who cares about the math?</vt:lpstr>
      <vt:lpstr>Let’s refocus before I lose everyone in mathematical details</vt:lpstr>
      <vt:lpstr>Chapter IV  The Bubble Burst</vt:lpstr>
      <vt:lpstr>PowerPoint Presentation</vt:lpstr>
      <vt:lpstr>The “too-big-to-fail” issue</vt:lpstr>
      <vt:lpstr>Chapter V  Please tell me someone regulated that.</vt:lpstr>
      <vt:lpstr>Short answer: Yes …</vt:lpstr>
      <vt:lpstr>… But, actually, not really</vt:lpstr>
    </vt:vector>
  </TitlesOfParts>
  <Company>De Haagse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Subprime Crisis</dc:title>
  <dc:creator>Mathis Mourey</dc:creator>
  <cp:lastModifiedBy>Mathis Mourey</cp:lastModifiedBy>
  <cp:revision>8</cp:revision>
  <dcterms:created xsi:type="dcterms:W3CDTF">2024-04-16T14:08:44Z</dcterms:created>
  <dcterms:modified xsi:type="dcterms:W3CDTF">2024-04-23T18:54:33Z</dcterms:modified>
</cp:coreProperties>
</file>