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61" r:id="rId4"/>
    <p:sldId id="262" r:id="rId5"/>
    <p:sldId id="263" r:id="rId6"/>
    <p:sldId id="267" r:id="rId7"/>
    <p:sldId id="271" r:id="rId8"/>
    <p:sldId id="264" r:id="rId9"/>
    <p:sldId id="268" r:id="rId10"/>
    <p:sldId id="269" r:id="rId11"/>
    <p:sldId id="272" r:id="rId12"/>
    <p:sldId id="270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apt33090-my.sharepoint.com/personal/c_henriques_ua_pt/Documents/GoogleDrive/Licenciatura%20-%20Matem&#225;tica/Ano%20I/Semestre%20I/Elementos%20de%20F&#237;sica/Relat&#243;rio%2003%20(Trabalho%2006)%20-%20Elementos%20de%20F&#237;sic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pt-PT" b="0" dirty="0"/>
              <a:t>Comprimento da coluna de ar dentro do tubo
Li
/m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j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Folha1!$D$1</c:f>
              <c:strCache>
                <c:ptCount val="1"/>
                <c:pt idx="0">
                  <c:v>Comprimento da coluna de ar dentro do tubo
Li
/m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1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pt-PT"/>
                </a:p>
              </c:txPr>
            </c:trendlineLbl>
          </c:trendline>
          <c:xVal>
            <c:numRef>
              <c:f>Folha1!$B$2:$B$8</c:f>
              <c:numCache>
                <c:formatCode>0.0000</c:formatCode>
                <c:ptCount val="7"/>
                <c:pt idx="0">
                  <c:v>1E-3</c:v>
                </c:pt>
                <c:pt idx="1">
                  <c:v>9.0000000000000008E-4</c:v>
                </c:pt>
                <c:pt idx="2">
                  <c:v>6.8000000000000005E-4</c:v>
                </c:pt>
                <c:pt idx="3">
                  <c:v>5.9999999999999995E-4</c:v>
                </c:pt>
                <c:pt idx="4">
                  <c:v>5.2000000000000006E-4</c:v>
                </c:pt>
                <c:pt idx="5">
                  <c:v>4.4000000000000002E-4</c:v>
                </c:pt>
                <c:pt idx="6">
                  <c:v>3.4000000000000002E-4</c:v>
                </c:pt>
              </c:numCache>
            </c:numRef>
          </c:xVal>
          <c:yVal>
            <c:numRef>
              <c:f>Folha1!$D$2:$D$8</c:f>
              <c:numCache>
                <c:formatCode>0.000</c:formatCode>
                <c:ptCount val="7"/>
                <c:pt idx="0">
                  <c:v>0.6070000000000001</c:v>
                </c:pt>
                <c:pt idx="1">
                  <c:v>0.52600000000000002</c:v>
                </c:pt>
                <c:pt idx="2">
                  <c:v>0.40100000000000002</c:v>
                </c:pt>
                <c:pt idx="3">
                  <c:v>0.35700000000000004</c:v>
                </c:pt>
                <c:pt idx="4">
                  <c:v>0.30100000000000005</c:v>
                </c:pt>
                <c:pt idx="5">
                  <c:v>0.251</c:v>
                </c:pt>
                <c:pt idx="6">
                  <c:v>0.19800000000000001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22535312"/>
        <c:axId val="-1922534224"/>
      </c:scatterChart>
      <c:valAx>
        <c:axId val="-192253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pt-PT"/>
          </a:p>
        </c:txPr>
        <c:crossAx val="-1922534224"/>
        <c:crosses val="autoZero"/>
        <c:crossBetween val="midCat"/>
      </c:valAx>
      <c:valAx>
        <c:axId val="-192253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pt-PT"/>
          </a:p>
        </c:txPr>
        <c:crossAx val="-1922535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+mj-lt"/>
        </a:defRPr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3AE6-9507-40A3-B747-7A3AA9B4559C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1897-CF98-4976-BA84-B685D8F9B8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036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3AE6-9507-40A3-B747-7A3AA9B4559C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1897-CF98-4976-BA84-B685D8F9B8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57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3AE6-9507-40A3-B747-7A3AA9B4559C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1897-CF98-4976-BA84-B685D8F9B8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3829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3AE6-9507-40A3-B747-7A3AA9B4559C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1897-CF98-4976-BA84-B685D8F9B8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545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3AE6-9507-40A3-B747-7A3AA9B4559C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1897-CF98-4976-BA84-B685D8F9B8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4001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3AE6-9507-40A3-B747-7A3AA9B4559C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1897-CF98-4976-BA84-B685D8F9B8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672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3AE6-9507-40A3-B747-7A3AA9B4559C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1897-CF98-4976-BA84-B685D8F9B8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305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3AE6-9507-40A3-B747-7A3AA9B4559C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1897-CF98-4976-BA84-B685D8F9B8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393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3AE6-9507-40A3-B747-7A3AA9B4559C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1897-CF98-4976-BA84-B685D8F9B8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664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3AE6-9507-40A3-B747-7A3AA9B4559C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1897-CF98-4976-BA84-B685D8F9B8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421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3AE6-9507-40A3-B747-7A3AA9B4559C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1897-CF98-4976-BA84-B685D8F9B8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694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3AE6-9507-40A3-B747-7A3AA9B4559C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1897-CF98-4976-BA84-B685D8F9B8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85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3AE6-9507-40A3-B747-7A3AA9B4559C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1897-CF98-4976-BA84-B685D8F9B8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867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C763AE6-9507-40A3-B747-7A3AA9B4559C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E3A1897-CF98-4976-BA84-B685D8F9B8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328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C763AE6-9507-40A3-B747-7A3AA9B4559C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E3A1897-CF98-4976-BA84-B685D8F9B8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7007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Ondas de pressão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184239"/>
            <a:ext cx="10572000" cy="1501649"/>
          </a:xfrm>
        </p:spPr>
        <p:txBody>
          <a:bodyPr>
            <a:noAutofit/>
          </a:bodyPr>
          <a:lstStyle/>
          <a:p>
            <a:r>
              <a:rPr lang="pt-PT" sz="1600" dirty="0" smtClean="0"/>
              <a:t>Bruno Filipe</a:t>
            </a:r>
          </a:p>
          <a:p>
            <a:r>
              <a:rPr lang="pt-PT" sz="1600" dirty="0" smtClean="0"/>
              <a:t>Cláudio Henriques</a:t>
            </a:r>
          </a:p>
          <a:p>
            <a:r>
              <a:rPr lang="pt-PT" sz="1600" dirty="0" smtClean="0"/>
              <a:t>Fábio Henriques</a:t>
            </a:r>
          </a:p>
          <a:p>
            <a:r>
              <a:rPr lang="pt-PT" sz="1600" dirty="0" smtClean="0"/>
              <a:t>Mariana Pinto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9450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Discussão e tratamento dos resultados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347040"/>
              </p:ext>
            </p:extLst>
          </p:nvPr>
        </p:nvGraphicFramePr>
        <p:xfrm>
          <a:off x="2759888" y="2952413"/>
          <a:ext cx="6672225" cy="953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5080"/>
                <a:gridCol w="1715715"/>
                <a:gridCol w="1652170"/>
                <a:gridCol w="1779260"/>
              </a:tblGrid>
              <a:tr h="317725">
                <a:tc>
                  <a:txBody>
                    <a:bodyPr/>
                    <a:lstStyle/>
                    <a:p>
                      <a:pPr algn="r" fontAlgn="ctr"/>
                      <a:r>
                        <a:rPr lang="pt-PT" sz="1800" b="1" u="none" strike="noStrike" dirty="0">
                          <a:effectLst/>
                        </a:rPr>
                        <a:t>m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86" marR="15886" marT="1588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612,8770302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-0,014955585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    b</a:t>
                      </a:r>
                      <a:endParaRPr lang="pt-PT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86" marR="15886" marT="15886" marB="0" anchor="ctr"/>
                </a:tc>
              </a:tr>
              <a:tr h="317725">
                <a:tc>
                  <a:txBody>
                    <a:bodyPr/>
                    <a:lstStyle/>
                    <a:p>
                      <a:pPr algn="r" fontAlgn="ctr"/>
                      <a:r>
                        <a:rPr lang="pt-PT" sz="1800" b="1" u="none" strike="noStrike" dirty="0">
                          <a:effectLst/>
                        </a:rPr>
                        <a:t>∆m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86" marR="15886" marT="1588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12,19178143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0,00825859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800" b="1" u="none" strike="noStrike" dirty="0" smtClean="0">
                          <a:effectLst/>
                        </a:rPr>
                        <a:t>      ∆</a:t>
                      </a:r>
                      <a:r>
                        <a:rPr lang="pt-PT" sz="1800" b="1" u="none" strike="noStrike" dirty="0">
                          <a:effectLst/>
                        </a:rPr>
                        <a:t>b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86" marR="15886" marT="15886" marB="0" anchor="ctr"/>
                </a:tc>
              </a:tr>
              <a:tr h="317725">
                <a:tc>
                  <a:txBody>
                    <a:bodyPr/>
                    <a:lstStyle/>
                    <a:p>
                      <a:pPr algn="r" fontAlgn="ctr"/>
                      <a:r>
                        <a:rPr lang="pt-PT" sz="1800" b="1" u="none" strike="noStrike" dirty="0">
                          <a:effectLst/>
                        </a:rPr>
                        <a:t>R²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86" marR="15886" marT="1588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0,998025309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0,007158974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86" marR="15886" marT="15886" marB="0" anchor="b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986702" y="4197551"/>
            <a:ext cx="6218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smtClean="0">
                <a:latin typeface="+mj-lt"/>
              </a:rPr>
              <a:t>Velocidade do som:</a:t>
            </a:r>
            <a:endParaRPr lang="pt-PT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PT" dirty="0" err="1" smtClean="0">
                <a:latin typeface="+mj-lt"/>
              </a:rPr>
              <a:t>Vsom</a:t>
            </a:r>
            <a:r>
              <a:rPr lang="pt-PT" dirty="0" smtClean="0">
                <a:latin typeface="+mj-lt"/>
              </a:rPr>
              <a:t>=4/7*m=(4/7)*(</a:t>
            </a:r>
            <a:r>
              <a:rPr lang="pt-PT" dirty="0">
                <a:latin typeface="+mj-lt"/>
              </a:rPr>
              <a:t>612,8770302</a:t>
            </a:r>
            <a:r>
              <a:rPr lang="pt-PT" dirty="0" smtClean="0">
                <a:latin typeface="+mj-lt"/>
              </a:rPr>
              <a:t>)= 350,2154458 m/s</a:t>
            </a:r>
          </a:p>
          <a:p>
            <a:pPr>
              <a:lnSpc>
                <a:spcPct val="150000"/>
              </a:lnSpc>
            </a:pPr>
            <a:r>
              <a:rPr lang="pt-PT" dirty="0" err="1" smtClean="0">
                <a:latin typeface="+mj-lt"/>
              </a:rPr>
              <a:t>ΔVsom</a:t>
            </a:r>
            <a:r>
              <a:rPr lang="pt-PT" dirty="0" smtClean="0">
                <a:latin typeface="+mj-lt"/>
              </a:rPr>
              <a:t>=4/7*</a:t>
            </a:r>
            <a:r>
              <a:rPr lang="el-GR" dirty="0" smtClean="0">
                <a:latin typeface="+mj-lt"/>
              </a:rPr>
              <a:t>Δ</a:t>
            </a:r>
            <a:r>
              <a:rPr lang="pt-PT" dirty="0" smtClean="0">
                <a:latin typeface="+mj-lt"/>
              </a:rPr>
              <a:t>m=(4/7)*(</a:t>
            </a:r>
            <a:r>
              <a:rPr lang="pt-PT" dirty="0">
                <a:latin typeface="+mj-lt"/>
              </a:rPr>
              <a:t>12,19178143</a:t>
            </a:r>
            <a:r>
              <a:rPr lang="pt-PT" dirty="0" smtClean="0">
                <a:latin typeface="+mj-lt"/>
              </a:rPr>
              <a:t>)= 6,966715103 m/s</a:t>
            </a:r>
            <a:endParaRPr lang="pt-PT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PT" dirty="0" err="1" smtClean="0">
                <a:latin typeface="+mj-lt"/>
              </a:rPr>
              <a:t>Vsom</a:t>
            </a:r>
            <a:r>
              <a:rPr lang="pt-PT" dirty="0" smtClean="0">
                <a:latin typeface="+mj-lt"/>
              </a:rPr>
              <a:t>±</a:t>
            </a:r>
            <a:r>
              <a:rPr lang="el-GR" dirty="0" smtClean="0">
                <a:latin typeface="+mj-lt"/>
              </a:rPr>
              <a:t>Δ</a:t>
            </a:r>
            <a:r>
              <a:rPr lang="pt-PT" dirty="0" err="1" smtClean="0">
                <a:latin typeface="+mj-lt"/>
              </a:rPr>
              <a:t>Vsom</a:t>
            </a:r>
            <a:r>
              <a:rPr lang="pt-PT" dirty="0" smtClean="0">
                <a:latin typeface="+mj-lt"/>
              </a:rPr>
              <a:t>= 350±7 </a:t>
            </a:r>
            <a:r>
              <a:rPr lang="pt-PT" dirty="0" smtClean="0">
                <a:latin typeface="+mj-lt"/>
              </a:rPr>
              <a:t>m/s</a:t>
            </a:r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984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Discussão e tratamento dos resultados</a:t>
            </a:r>
          </a:p>
        </p:txBody>
      </p:sp>
      <p:sp>
        <p:nvSpPr>
          <p:cNvPr id="4" name="Marcador de Posição de Conteúdo 3"/>
          <p:cNvSpPr txBox="1">
            <a:spLocks noGrp="1"/>
          </p:cNvSpPr>
          <p:nvPr>
            <p:ph idx="1"/>
          </p:nvPr>
        </p:nvSpPr>
        <p:spPr>
          <a:xfrm>
            <a:off x="818712" y="2149904"/>
            <a:ext cx="1055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Equação final:   y=(612±12)x+(-0,015±0,008) 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493157" y="2510404"/>
            <a:ext cx="112056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smtClean="0">
                <a:latin typeface="+mj-lt"/>
              </a:rPr>
              <a:t>Precisão: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latin typeface="+mj-lt"/>
              </a:rPr>
              <a:t>(</a:t>
            </a:r>
            <a:r>
              <a:rPr lang="el-GR" dirty="0" smtClean="0">
                <a:latin typeface="+mj-lt"/>
              </a:rPr>
              <a:t>Δ</a:t>
            </a:r>
            <a:r>
              <a:rPr lang="pt-PT" dirty="0" err="1" smtClean="0">
                <a:latin typeface="+mj-lt"/>
              </a:rPr>
              <a:t>Vsom</a:t>
            </a:r>
            <a:r>
              <a:rPr lang="pt-PT" dirty="0" smtClean="0">
                <a:latin typeface="+mj-lt"/>
              </a:rPr>
              <a:t>/</a:t>
            </a:r>
            <a:r>
              <a:rPr lang="pt-PT" dirty="0" err="1" smtClean="0">
                <a:latin typeface="+mj-lt"/>
              </a:rPr>
              <a:t>Vsom</a:t>
            </a:r>
            <a:r>
              <a:rPr lang="pt-PT" dirty="0" smtClean="0">
                <a:latin typeface="+mj-lt"/>
              </a:rPr>
              <a:t>)*100=(6,966715103/350,2154458 )*100=1,9%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latin typeface="+mj-lt"/>
              </a:rPr>
              <a:t>100%-1,9%=98,1%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latin typeface="+mj-lt"/>
              </a:rPr>
              <a:t>Logo a medida é precisa, uma vez que que tem uma precisão de 98,1%.</a:t>
            </a:r>
          </a:p>
          <a:p>
            <a:pPr>
              <a:lnSpc>
                <a:spcPct val="150000"/>
              </a:lnSpc>
            </a:pPr>
            <a:endParaRPr lang="pt-PT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PT" dirty="0" smtClean="0">
                <a:latin typeface="+mj-lt"/>
              </a:rPr>
              <a:t>Exatidão: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latin typeface="+mj-lt"/>
              </a:rPr>
              <a:t>Para este caso considerámos a Vsom no ar à temperatura de 20 </a:t>
            </a:r>
            <a:r>
              <a:rPr lang="pt-PT" dirty="0" err="1" smtClean="0">
                <a:latin typeface="+mj-lt"/>
              </a:rPr>
              <a:t>ºC</a:t>
            </a:r>
            <a:r>
              <a:rPr lang="pt-PT" dirty="0" smtClean="0">
                <a:latin typeface="+mj-lt"/>
              </a:rPr>
              <a:t> que corresponde a 343,3m/s.</a:t>
            </a:r>
            <a:endParaRPr lang="pt-PT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PT" dirty="0" smtClean="0">
                <a:latin typeface="+mj-lt"/>
              </a:rPr>
              <a:t>|Vsom(</a:t>
            </a:r>
            <a:r>
              <a:rPr lang="pt-PT" dirty="0" err="1" smtClean="0">
                <a:latin typeface="+mj-lt"/>
              </a:rPr>
              <a:t>exp</a:t>
            </a:r>
            <a:r>
              <a:rPr lang="pt-PT" dirty="0" smtClean="0">
                <a:latin typeface="+mj-lt"/>
              </a:rPr>
              <a:t>)-</a:t>
            </a:r>
            <a:r>
              <a:rPr lang="pt-PT" dirty="0" err="1" smtClean="0">
                <a:latin typeface="+mj-lt"/>
              </a:rPr>
              <a:t>Vsom</a:t>
            </a:r>
            <a:r>
              <a:rPr lang="pt-PT" dirty="0" smtClean="0">
                <a:latin typeface="+mj-lt"/>
              </a:rPr>
              <a:t>(</a:t>
            </a:r>
            <a:r>
              <a:rPr lang="pt-PT" dirty="0" err="1" smtClean="0">
                <a:latin typeface="+mj-lt"/>
              </a:rPr>
              <a:t>teo</a:t>
            </a:r>
            <a:r>
              <a:rPr lang="pt-PT" dirty="0" smtClean="0">
                <a:latin typeface="+mj-lt"/>
              </a:rPr>
              <a:t>)</a:t>
            </a:r>
            <a:r>
              <a:rPr lang="pt-PT" dirty="0" smtClean="0"/>
              <a:t>|</a:t>
            </a:r>
            <a:r>
              <a:rPr lang="pt-PT" dirty="0" smtClean="0">
                <a:latin typeface="+mj-lt"/>
              </a:rPr>
              <a:t>≤</a:t>
            </a:r>
            <a:r>
              <a:rPr lang="el-GR" dirty="0" smtClean="0">
                <a:latin typeface="+mj-lt"/>
              </a:rPr>
              <a:t>Δ</a:t>
            </a:r>
            <a:r>
              <a:rPr lang="pt-PT" dirty="0">
                <a:latin typeface="+mj-lt"/>
              </a:rPr>
              <a:t>V</a:t>
            </a:r>
            <a:r>
              <a:rPr lang="pt-PT" dirty="0" smtClean="0">
                <a:latin typeface="+mj-lt"/>
              </a:rPr>
              <a:t>som(</a:t>
            </a:r>
            <a:r>
              <a:rPr lang="pt-PT" dirty="0" err="1" smtClean="0">
                <a:latin typeface="+mj-lt"/>
              </a:rPr>
              <a:t>exp</a:t>
            </a:r>
            <a:r>
              <a:rPr lang="pt-PT" dirty="0" smtClean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latin typeface="+mj-lt"/>
              </a:rPr>
              <a:t>|350,2-343,3|=6,90≤</a:t>
            </a:r>
            <a:r>
              <a:rPr lang="el-GR" dirty="0" smtClean="0">
                <a:latin typeface="+mj-lt"/>
              </a:rPr>
              <a:t>Δ</a:t>
            </a:r>
            <a:r>
              <a:rPr lang="pt-PT" dirty="0" err="1" smtClean="0">
                <a:latin typeface="+mj-lt"/>
              </a:rPr>
              <a:t>Vsom</a:t>
            </a:r>
            <a:r>
              <a:rPr lang="pt-PT" dirty="0" smtClean="0">
                <a:latin typeface="+mj-lt"/>
              </a:rPr>
              <a:t>=6,96</a:t>
            </a:r>
            <a:endParaRPr lang="pt-PT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PT" dirty="0" smtClean="0">
                <a:latin typeface="+mj-lt"/>
              </a:rPr>
              <a:t>Logo a medida é exata.</a:t>
            </a:r>
          </a:p>
          <a:p>
            <a:endParaRPr lang="pt-PT" dirty="0" smtClean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775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18712" y="2278672"/>
            <a:ext cx="10554574" cy="273216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dirty="0"/>
              <a:t>	</a:t>
            </a:r>
            <a:r>
              <a:rPr lang="pt-PT" dirty="0" smtClean="0"/>
              <a:t>Por fim, e com base nos  </a:t>
            </a:r>
            <a:r>
              <a:rPr lang="pt-PT" dirty="0"/>
              <a:t>resultados </a:t>
            </a:r>
            <a:r>
              <a:rPr lang="pt-PT" dirty="0" smtClean="0"/>
              <a:t>finais, </a:t>
            </a:r>
            <a:r>
              <a:rPr lang="pt-PT" dirty="0"/>
              <a:t>podemos concluir que a experiência foi bem sucedida. O único inconveniente durante esta </a:t>
            </a:r>
            <a:r>
              <a:rPr lang="pt-PT" dirty="0" smtClean="0"/>
              <a:t>atividade foi </a:t>
            </a:r>
            <a:r>
              <a:rPr lang="pt-PT" dirty="0"/>
              <a:t>a medição da temperatura do ar na sala, que não foi realizada adequadamente, o que poderia levar a diferentes conclusões na exatidão do cálculo da velocidade do som</a:t>
            </a:r>
            <a:r>
              <a:rPr lang="pt-PT" dirty="0" smtClean="0"/>
              <a:t>. Assim sendo, podemos dizer que se a temperatura na sala, durante a realização da atividade, for inferior a 19ª (inclusive) a experiência não pode ser considerada exata. Caso contrário a experiência foi exata.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08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18712" y="2537851"/>
            <a:ext cx="10554574" cy="300538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dirty="0" smtClean="0"/>
              <a:t>Utilizar o fenómeno de ressonância, para determinar as frequências próprias de vibração de uma coluna de ar;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Identificar padrões estacionários de vibração numa coluna de ar;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Determinar a velocidade do som no ar, à temperatura ambiente, utilizando as características da onda estacionária gerada num tubo de ar fechado numa extremidade.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314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Ressonância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18712" y="1759782"/>
            <a:ext cx="10554574" cy="33059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dirty="0"/>
              <a:t>Inicialmente temos uma onda </a:t>
            </a:r>
            <a:r>
              <a:rPr lang="pt-PT" dirty="0" smtClean="0"/>
              <a:t>do tipo da figura 1, mas ao aplicar-se uma força com uma frequência igual à frequência característica do sistema, observa-se então o fenómeno de ressonância, onde pela sobreposição de ondas se obtém ondas de amplitudes elevadas.</a:t>
            </a:r>
            <a:endParaRPr lang="pt-PT" dirty="0"/>
          </a:p>
          <a:p>
            <a:pPr algn="just">
              <a:lnSpc>
                <a:spcPct val="150000"/>
              </a:lnSpc>
            </a:pPr>
            <a:r>
              <a:rPr lang="pt-PT" dirty="0"/>
              <a:t>Nesta experiência a frequência característica do sistema, vai ser a frequência própria do 4º harmónico de uma onda estacionária</a:t>
            </a:r>
            <a:r>
              <a:rPr lang="pt-PT" dirty="0" smtClean="0"/>
              <a:t>.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702" y="4395457"/>
            <a:ext cx="2518584" cy="24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3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Ondas estacionárias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3014184"/>
                <a:ext cx="10554574" cy="2052717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Como o tubo se encontra fechado numa das extremidades, as  ondas de pressão vão se propagar e ser refletidas na extremidade fechada, ocorrendo sobreposição de ondas: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pt-PT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PT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PT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pt-PT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PT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Pi</m:t>
                      </m:r>
                      <m:d>
                        <m:dPr>
                          <m:ctrlPr>
                            <a:rPr lang="pt-PT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PT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PT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pt-PT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PT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pt-PT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PT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PT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PT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t-PT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)=2</m:t>
                      </m:r>
                      <m:r>
                        <m:rPr>
                          <m:sty m:val="p"/>
                        </m:rPr>
                        <a:rPr lang="pt-PT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pt-PT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  <m:func>
                        <m:funcPr>
                          <m:ctrlPr>
                            <a:rPr lang="pt-PT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PT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PT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kx</m:t>
                              </m:r>
                            </m:e>
                          </m:d>
                        </m:e>
                      </m:func>
                      <m:r>
                        <a:rPr lang="pt-PT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pt-PT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PT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PT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ωt</m:t>
                          </m:r>
                          <m:r>
                            <a:rPr lang="pt-PT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PT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pt-PT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Ficando-se assim com uma onda estacionária.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pt-PT" dirty="0" smtClean="0"/>
              </a:p>
            </p:txBody>
          </p:sp>
        </mc:Choice>
        <mc:Fallback xmlns="">
          <p:sp>
            <p:nvSpPr>
              <p:cNvPr id="3" name="Marcador de Posição de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3269424"/>
                <a:ext cx="10554574" cy="154223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Frequências Próprias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18712" y="2326500"/>
            <a:ext cx="10554574" cy="10533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Consequentemente passam apenas a ser permitidas certas frequências para o tubo de L comprimento que nos são dadas:</a:t>
            </a:r>
          </a:p>
          <a:p>
            <a:pPr>
              <a:lnSpc>
                <a:spcPct val="150000"/>
              </a:lnSpc>
            </a:pPr>
            <a:endParaRPr lang="pt-PT" dirty="0"/>
          </a:p>
        </p:txBody>
      </p:sp>
      <p:pic>
        <p:nvPicPr>
          <p:cNvPr id="7" name="Marcador de Posição de Conteúdo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3441157"/>
            <a:ext cx="3700725" cy="30095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32" y="3557283"/>
            <a:ext cx="5077754" cy="291505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725010" y="2861987"/>
            <a:ext cx="4218798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18712" y="2347086"/>
            <a:ext cx="10554574" cy="9576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/>
              <a:t>No entanto nesta experiência o nodo de pressão não está encostado à extremidade aberta do tubo, tendo uma pequena distância a separá-los, portanto</a:t>
            </a:r>
            <a:r>
              <a:rPr lang="pt-PT" dirty="0" smtClean="0"/>
              <a:t>: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488856" y="3446433"/>
            <a:ext cx="3214286" cy="7473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553435" y="5128868"/>
            <a:ext cx="5085131" cy="73068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928326" y="439074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66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Linearização</a:t>
            </a:r>
            <a:endParaRPr lang="pt-PT" dirty="0"/>
          </a:p>
        </p:txBody>
      </p:sp>
      <p:graphicFrame>
        <p:nvGraphicFramePr>
          <p:cNvPr id="4" name="Marcador de Posição de Conteúdo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372852"/>
              </p:ext>
            </p:extLst>
          </p:nvPr>
        </p:nvGraphicFramePr>
        <p:xfrm>
          <a:off x="4721210" y="2761575"/>
          <a:ext cx="2749581" cy="1498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ção" r:id="rId3" imgW="1282680" imgH="634680" progId="Equation.3">
                  <p:embed/>
                </p:oleObj>
              </mc:Choice>
              <mc:Fallback>
                <p:oleObj name="Equação" r:id="rId3" imgW="128268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10" y="2761575"/>
                        <a:ext cx="2749581" cy="149821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4838834" y="4642598"/>
            <a:ext cx="2514332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</a:rPr>
              <a:t>Y=Li</a:t>
            </a:r>
          </a:p>
          <a:p>
            <a:r>
              <a:rPr lang="pt-PT" dirty="0" smtClean="0">
                <a:solidFill>
                  <a:schemeClr val="bg1"/>
                </a:solidFill>
              </a:rPr>
              <a:t> X=T,</a:t>
            </a:r>
          </a:p>
          <a:p>
            <a:r>
              <a:rPr lang="pt-PT" dirty="0" smtClean="0">
                <a:solidFill>
                  <a:schemeClr val="bg1"/>
                </a:solidFill>
              </a:rPr>
              <a:t>m= 7/4*</a:t>
            </a:r>
            <a:r>
              <a:rPr lang="pt-PT" dirty="0" err="1" smtClean="0">
                <a:solidFill>
                  <a:schemeClr val="bg1"/>
                </a:solidFill>
              </a:rPr>
              <a:t>Vsom</a:t>
            </a:r>
            <a:endParaRPr lang="pt-PT" dirty="0" smtClean="0">
              <a:solidFill>
                <a:schemeClr val="bg1"/>
              </a:solidFill>
            </a:endParaRPr>
          </a:p>
          <a:p>
            <a:r>
              <a:rPr lang="pt-PT" dirty="0" smtClean="0">
                <a:solidFill>
                  <a:schemeClr val="bg1"/>
                </a:solidFill>
              </a:rPr>
              <a:t> b=-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</a:rPr>
              <a:t>δ</a:t>
            </a:r>
            <a:r>
              <a:rPr lang="pt-PT" dirty="0" smtClean="0">
                <a:solidFill>
                  <a:schemeClr val="bg1"/>
                </a:solidFill>
                <a:latin typeface="Calibri" panose="020F0502020204030204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6084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Resultados: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2729982" y="1917847"/>
            <a:ext cx="3293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/>
              <a:t>Erro proveniente da menor divisão do osciloscópio, sendo que o gráfico de referência foi devidamente escolhido para </a:t>
            </a:r>
            <a:r>
              <a:rPr lang="pt-PT" sz="1600" dirty="0" smtClean="0"/>
              <a:t>cada medição</a:t>
            </a:r>
            <a:endParaRPr lang="pt-PT" sz="1600" dirty="0"/>
          </a:p>
        </p:txBody>
      </p:sp>
      <p:cxnSp>
        <p:nvCxnSpPr>
          <p:cNvPr id="7" name="Conexão reta unidirecional 6"/>
          <p:cNvCxnSpPr/>
          <p:nvPr/>
        </p:nvCxnSpPr>
        <p:spPr>
          <a:xfrm flipV="1">
            <a:off x="4350558" y="3183179"/>
            <a:ext cx="0" cy="24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490515" y="2043517"/>
            <a:ext cx="27529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/>
              <a:t>Erro proveniente</a:t>
            </a:r>
          </a:p>
          <a:p>
            <a:pPr algn="ctr"/>
            <a:r>
              <a:rPr lang="pt-PT" sz="1600" dirty="0" smtClean="0"/>
              <a:t>De metade da menor divisão da escala da fita métrica dentro do </a:t>
            </a:r>
            <a:r>
              <a:rPr lang="pt-PT" sz="1600" dirty="0" smtClean="0"/>
              <a:t>tubo</a:t>
            </a:r>
          </a:p>
        </p:txBody>
      </p:sp>
      <p:cxnSp>
        <p:nvCxnSpPr>
          <p:cNvPr id="12" name="Conexão reta unidirecional 11"/>
          <p:cNvCxnSpPr/>
          <p:nvPr/>
        </p:nvCxnSpPr>
        <p:spPr>
          <a:xfrm flipV="1">
            <a:off x="6728345" y="3195308"/>
            <a:ext cx="218365" cy="21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0680099" y="2043517"/>
            <a:ext cx="1403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1600" dirty="0" smtClean="0">
                <a:latin typeface="Calibri" panose="020F0502020204030204" pitchFamily="34" charset="0"/>
              </a:rPr>
              <a:t>δ</a:t>
            </a:r>
            <a:r>
              <a:rPr lang="pt-PT" sz="1600" dirty="0" smtClean="0">
                <a:latin typeface="Calibri" panose="020F0502020204030204" pitchFamily="34" charset="0"/>
              </a:rPr>
              <a:t>Li=-0,0062, corresponde à distância entre a fonte e o tubo </a:t>
            </a:r>
            <a:endParaRPr lang="pt-PT" sz="16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80864"/>
              </p:ext>
            </p:extLst>
          </p:nvPr>
        </p:nvGraphicFramePr>
        <p:xfrm>
          <a:off x="1099542" y="3475298"/>
          <a:ext cx="6033748" cy="3301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6776"/>
                <a:gridCol w="1346374"/>
                <a:gridCol w="1296507"/>
                <a:gridCol w="1396240"/>
                <a:gridCol w="797851"/>
              </a:tblGrid>
              <a:tr h="155572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Frequência de referência</a:t>
                      </a:r>
                      <a:br>
                        <a:rPr lang="pt-PT" sz="1400" u="none" strike="noStrike" dirty="0">
                          <a:effectLst/>
                        </a:rPr>
                      </a:br>
                      <a:r>
                        <a:rPr lang="pt-PT" sz="1400" u="none" strike="noStrike" dirty="0">
                          <a:effectLst/>
                        </a:rPr>
                        <a:t>(escolhida no gerador de sinais)</a:t>
                      </a:r>
                      <a:br>
                        <a:rPr lang="pt-PT" sz="1400" u="none" strike="noStrike" dirty="0">
                          <a:effectLst/>
                        </a:rPr>
                      </a:br>
                      <a:r>
                        <a:rPr lang="pt-PT" sz="1400" u="none" strike="noStrike" dirty="0">
                          <a:effectLst/>
                        </a:rPr>
                        <a:t>/ Hz</a:t>
                      </a:r>
                      <a:endParaRPr lang="pt-P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Período medido (osciloscópio)</a:t>
                      </a:r>
                      <a:br>
                        <a:rPr lang="pt-PT" sz="1400" u="none" strike="noStrike">
                          <a:effectLst/>
                        </a:rPr>
                      </a:br>
                      <a:r>
                        <a:rPr lang="pt-PT" sz="1400" u="none" strike="noStrike">
                          <a:effectLst/>
                        </a:rPr>
                        <a:t>T</a:t>
                      </a:r>
                      <a:br>
                        <a:rPr lang="pt-PT" sz="1400" u="none" strike="noStrike">
                          <a:effectLst/>
                        </a:rPr>
                      </a:br>
                      <a:r>
                        <a:rPr lang="pt-PT" sz="1400" u="none" strike="noStrike">
                          <a:effectLst/>
                        </a:rPr>
                        <a:t>/s</a:t>
                      </a:r>
                      <a:endParaRPr lang="pt-PT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Erro no período medido</a:t>
                      </a:r>
                      <a:br>
                        <a:rPr lang="pt-PT" sz="1400" u="none" strike="noStrike" dirty="0">
                          <a:effectLst/>
                        </a:rPr>
                      </a:br>
                      <a:r>
                        <a:rPr lang="pt-PT" sz="1400" u="none" strike="noStrike" dirty="0">
                          <a:effectLst/>
                        </a:rPr>
                        <a:t>∆T</a:t>
                      </a:r>
                      <a:br>
                        <a:rPr lang="pt-PT" sz="1400" u="none" strike="noStrike" dirty="0">
                          <a:effectLst/>
                        </a:rPr>
                      </a:br>
                      <a:r>
                        <a:rPr lang="pt-PT" sz="1400" u="none" strike="noStrike" dirty="0">
                          <a:effectLst/>
                        </a:rPr>
                        <a:t>/s</a:t>
                      </a:r>
                      <a:endParaRPr lang="pt-P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Comprimento da coluna de ar dentro do tubo</a:t>
                      </a:r>
                      <a:br>
                        <a:rPr lang="pt-PT" sz="1400" u="none" strike="noStrike">
                          <a:effectLst/>
                        </a:rPr>
                      </a:br>
                      <a:r>
                        <a:rPr lang="pt-PT" sz="1400" u="none" strike="noStrike">
                          <a:effectLst/>
                        </a:rPr>
                        <a:t>Li</a:t>
                      </a:r>
                      <a:br>
                        <a:rPr lang="pt-PT" sz="1400" u="none" strike="noStrike">
                          <a:effectLst/>
                        </a:rPr>
                      </a:br>
                      <a:r>
                        <a:rPr lang="pt-PT" sz="1400" u="none" strike="noStrike">
                          <a:effectLst/>
                        </a:rPr>
                        <a:t>/m</a:t>
                      </a:r>
                      <a:endParaRPr lang="pt-PT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Erro do comprimento</a:t>
                      </a:r>
                      <a:br>
                        <a:rPr lang="pt-PT" sz="1400" u="none" strike="noStrike">
                          <a:effectLst/>
                        </a:rPr>
                      </a:br>
                      <a:r>
                        <a:rPr lang="pt-PT" sz="1400" u="none" strike="noStrike">
                          <a:effectLst/>
                        </a:rPr>
                        <a:t>∆Li</a:t>
                      </a:r>
                      <a:br>
                        <a:rPr lang="pt-PT" sz="1400" u="none" strike="noStrike">
                          <a:effectLst/>
                        </a:rPr>
                      </a:br>
                      <a:r>
                        <a:rPr lang="pt-PT" sz="1400" u="none" strike="noStrike">
                          <a:effectLst/>
                        </a:rPr>
                        <a:t>/m</a:t>
                      </a:r>
                      <a:endParaRPr lang="pt-PT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</a:tr>
              <a:tr h="24932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1000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0,0010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0,00005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0,607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0,001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</a:tr>
              <a:tr h="24932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1200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0,0009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0,00005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0,526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0,001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</a:tr>
              <a:tr h="24932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1500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0,0007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0,00002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0,401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0,001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</a:tr>
              <a:tr h="24932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1700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0,0006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0,00002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0,357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0,001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</a:tr>
              <a:tr h="24932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2000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0,0005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0,00002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0,301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0,001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</a:tr>
              <a:tr h="24932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2400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0,0004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0,00001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0,251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0,001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</a:tr>
              <a:tr h="24932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3000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0,0003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0,00001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0,198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0,001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6" marR="12466" marT="12466" marB="0"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30525"/>
              </p:ext>
            </p:extLst>
          </p:nvPr>
        </p:nvGraphicFramePr>
        <p:xfrm>
          <a:off x="8676879" y="3557186"/>
          <a:ext cx="2459694" cy="32191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9847"/>
                <a:gridCol w="1229847"/>
              </a:tblGrid>
              <a:tr h="71536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 dirty="0">
                          <a:effectLst/>
                        </a:rPr>
                        <a:t>X≡T/s</a:t>
                      </a:r>
                      <a:br>
                        <a:rPr lang="pt-PT" sz="1100" u="none" strike="noStrike" dirty="0">
                          <a:effectLst/>
                        </a:rPr>
                      </a:br>
                      <a:endParaRPr lang="pt-P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Y≡Li/m</a:t>
                      </a:r>
                      <a:br>
                        <a:rPr lang="pt-PT" sz="1100" u="none" strike="noStrike">
                          <a:effectLst/>
                        </a:rPr>
                      </a:br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768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0,0010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0,607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768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0,0009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0,526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768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0,0007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0,401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768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0,0006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0,357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768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0,0005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0,301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768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0,0004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0,251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768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 dirty="0">
                          <a:effectLst/>
                        </a:rPr>
                        <a:t>0,0003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 dirty="0">
                          <a:effectLst/>
                        </a:rPr>
                        <a:t>0,198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3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Discussão e tratamento dos resultados</a:t>
            </a:r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142036"/>
              </p:ext>
            </p:extLst>
          </p:nvPr>
        </p:nvGraphicFramePr>
        <p:xfrm>
          <a:off x="2808026" y="2130645"/>
          <a:ext cx="6575946" cy="4575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44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Citação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çã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çã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TM03457503[[fn=Citação]]</Template>
  <TotalTime>144</TotalTime>
  <Words>509</Words>
  <Application>Microsoft Office PowerPoint</Application>
  <PresentationFormat>Ecrã Panorâmico</PresentationFormat>
  <Paragraphs>119</Paragraphs>
  <Slides>12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Calibri</vt:lpstr>
      <vt:lpstr>Cambria Math</vt:lpstr>
      <vt:lpstr>Century Gothic</vt:lpstr>
      <vt:lpstr>Wingdings 2</vt:lpstr>
      <vt:lpstr>Citação</vt:lpstr>
      <vt:lpstr>Equação</vt:lpstr>
      <vt:lpstr>Ondas de pressão</vt:lpstr>
      <vt:lpstr>Objetivos</vt:lpstr>
      <vt:lpstr>Ressonância</vt:lpstr>
      <vt:lpstr>Ondas estacionárias</vt:lpstr>
      <vt:lpstr>Frequências Próprias</vt:lpstr>
      <vt:lpstr>Apresentação do PowerPoint</vt:lpstr>
      <vt:lpstr>Linearização</vt:lpstr>
      <vt:lpstr>Resultados:</vt:lpstr>
      <vt:lpstr>Discussão e tratamento dos resultados</vt:lpstr>
      <vt:lpstr>Discussão e tratamento dos resultados</vt:lpstr>
      <vt:lpstr>Discussão e tratamento dos resultados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Ondas de pressão</dc:title>
  <dc:creator>Cláudio Henriques</dc:creator>
  <cp:lastModifiedBy>Cláudio Henriques</cp:lastModifiedBy>
  <cp:revision>19</cp:revision>
  <dcterms:created xsi:type="dcterms:W3CDTF">2015-12-14T10:12:18Z</dcterms:created>
  <dcterms:modified xsi:type="dcterms:W3CDTF">2015-12-17T10:17:59Z</dcterms:modified>
</cp:coreProperties>
</file>