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13.03.2012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13.03.2012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13.03.2012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13.03.2012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13.03.2012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13.03.2012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13.03.2012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13.03.2012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13.03.2012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13.03.2012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13.03.2012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13.03.2012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4.emf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63688" y="188640"/>
            <a:ext cx="573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FF0000"/>
                </a:solidFill>
              </a:rPr>
              <a:t>Рекурсивные алгоритмы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484784"/>
            <a:ext cx="8640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Рекурсивный алгоритм – это алгоритм, решающий задачу путем сведения ее к решению одной или нескольких таких же задач, но в сокращенном их варианте. </a:t>
            </a:r>
            <a:endParaRPr lang="be-BY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4077072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Рекурсивная функция – это функция, которая вызывает саму себя. </a:t>
            </a: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8239416" cy="674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40466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14.  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55679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15.  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834286" y="192612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16.  </a:t>
            </a:r>
            <a:endParaRPr lang="be-BY" dirty="0"/>
          </a:p>
        </p:txBody>
      </p:sp>
      <p:sp>
        <p:nvSpPr>
          <p:cNvPr id="8" name="TextBox 7"/>
          <p:cNvSpPr txBox="1"/>
          <p:nvPr/>
        </p:nvSpPr>
        <p:spPr>
          <a:xfrm>
            <a:off x="834286" y="2304778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17.  </a:t>
            </a:r>
            <a:endParaRPr lang="be-BY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2674110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18.  </a:t>
            </a:r>
            <a:endParaRPr lang="be-BY" dirty="0"/>
          </a:p>
        </p:txBody>
      </p:sp>
      <p:sp>
        <p:nvSpPr>
          <p:cNvPr id="10" name="TextBox 9"/>
          <p:cNvSpPr txBox="1"/>
          <p:nvPr/>
        </p:nvSpPr>
        <p:spPr>
          <a:xfrm>
            <a:off x="834286" y="304344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19.  </a:t>
            </a:r>
            <a:endParaRPr lang="be-BY" dirty="0"/>
          </a:p>
        </p:txBody>
      </p:sp>
      <p:sp>
        <p:nvSpPr>
          <p:cNvPr id="11" name="TextBox 10"/>
          <p:cNvSpPr txBox="1"/>
          <p:nvPr/>
        </p:nvSpPr>
        <p:spPr>
          <a:xfrm>
            <a:off x="834286" y="341277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20.  </a:t>
            </a:r>
            <a:endParaRPr lang="be-BY" dirty="0"/>
          </a:p>
        </p:txBody>
      </p:sp>
      <p:sp>
        <p:nvSpPr>
          <p:cNvPr id="12" name="TextBox 11"/>
          <p:cNvSpPr txBox="1"/>
          <p:nvPr/>
        </p:nvSpPr>
        <p:spPr>
          <a:xfrm>
            <a:off x="834286" y="3787029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21.  </a:t>
            </a:r>
            <a:endParaRPr lang="be-BY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4156361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22.  </a:t>
            </a:r>
            <a:endParaRPr lang="be-BY" dirty="0"/>
          </a:p>
        </p:txBody>
      </p:sp>
      <p:sp>
        <p:nvSpPr>
          <p:cNvPr id="14" name="TextBox 13"/>
          <p:cNvSpPr txBox="1"/>
          <p:nvPr/>
        </p:nvSpPr>
        <p:spPr>
          <a:xfrm>
            <a:off x="834286" y="4525693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23.  </a:t>
            </a:r>
            <a:endParaRPr lang="be-BY" dirty="0"/>
          </a:p>
        </p:txBody>
      </p:sp>
      <p:sp>
        <p:nvSpPr>
          <p:cNvPr id="15" name="TextBox 14"/>
          <p:cNvSpPr txBox="1"/>
          <p:nvPr/>
        </p:nvSpPr>
        <p:spPr>
          <a:xfrm>
            <a:off x="834286" y="4895025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24.  </a:t>
            </a:r>
            <a:endParaRPr lang="be-BY" dirty="0"/>
          </a:p>
        </p:txBody>
      </p:sp>
      <p:sp>
        <p:nvSpPr>
          <p:cNvPr id="16" name="TextBox 15"/>
          <p:cNvSpPr txBox="1"/>
          <p:nvPr/>
        </p:nvSpPr>
        <p:spPr>
          <a:xfrm>
            <a:off x="834286" y="5269280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25.  </a:t>
            </a:r>
            <a:endParaRPr lang="be-BY" dirty="0"/>
          </a:p>
        </p:txBody>
      </p:sp>
      <p:sp>
        <p:nvSpPr>
          <p:cNvPr id="17" name="TextBox 16"/>
          <p:cNvSpPr txBox="1"/>
          <p:nvPr/>
        </p:nvSpPr>
        <p:spPr>
          <a:xfrm>
            <a:off x="827584" y="563861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26.  </a:t>
            </a:r>
            <a:endParaRPr lang="be-BY" dirty="0"/>
          </a:p>
        </p:txBody>
      </p:sp>
      <p:sp>
        <p:nvSpPr>
          <p:cNvPr id="18" name="TextBox 17"/>
          <p:cNvSpPr txBox="1"/>
          <p:nvPr/>
        </p:nvSpPr>
        <p:spPr>
          <a:xfrm>
            <a:off x="834286" y="600794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27.  </a:t>
            </a:r>
            <a:endParaRPr lang="be-BY" dirty="0"/>
          </a:p>
        </p:txBody>
      </p:sp>
      <p:sp>
        <p:nvSpPr>
          <p:cNvPr id="19" name="TextBox 18"/>
          <p:cNvSpPr txBox="1"/>
          <p:nvPr/>
        </p:nvSpPr>
        <p:spPr>
          <a:xfrm>
            <a:off x="834286" y="637727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28. 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7770021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4096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 </a:t>
            </a:r>
            <a:r>
              <a:rPr lang="en-US" sz="1600" dirty="0" err="1">
                <a:solidFill>
                  <a:srgbClr val="008000"/>
                </a:solidFill>
              </a:rPr>
              <a:t>Levenshtein.h</a:t>
            </a:r>
            <a:r>
              <a:rPr lang="en-US" sz="1600" dirty="0">
                <a:solidFill>
                  <a:srgbClr val="008000"/>
                </a:solidFill>
              </a:rPr>
              <a:t>  </a:t>
            </a:r>
          </a:p>
          <a:p>
            <a:r>
              <a:rPr lang="be-BY" sz="1600" dirty="0">
                <a:solidFill>
                  <a:srgbClr val="008000"/>
                </a:solidFill>
              </a:rPr>
              <a:t>// -- дистанции   Левеншт</a:t>
            </a:r>
            <a:r>
              <a:rPr lang="en-US" sz="1600" dirty="0">
                <a:solidFill>
                  <a:srgbClr val="008000"/>
                </a:solidFill>
              </a:rPr>
              <a:t>e</a:t>
            </a:r>
            <a:r>
              <a:rPr lang="be-BY" sz="1600" dirty="0">
                <a:solidFill>
                  <a:srgbClr val="008000"/>
                </a:solidFill>
              </a:rPr>
              <a:t>йна (рекурсия)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levenshtein_r</a:t>
            </a:r>
            <a:r>
              <a:rPr lang="en-US" sz="1600" dirty="0">
                <a:solidFill>
                  <a:prstClr val="black"/>
                </a:solidFill>
              </a:rPr>
              <a:t>(  </a:t>
            </a:r>
          </a:p>
          <a:p>
            <a:r>
              <a:rPr lang="ru-RU" sz="1600" dirty="0">
                <a:solidFill>
                  <a:prstClr val="black"/>
                </a:solidFill>
              </a:rPr>
              <a:t>                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lx</a:t>
            </a:r>
            <a:r>
              <a:rPr lang="ru-RU" sz="1600" dirty="0">
                <a:solidFill>
                  <a:prstClr val="black"/>
                </a:solidFill>
              </a:rPr>
              <a:t>,           </a:t>
            </a:r>
            <a:r>
              <a:rPr lang="ru-RU" sz="1600" dirty="0">
                <a:solidFill>
                  <a:srgbClr val="008000"/>
                </a:solidFill>
              </a:rPr>
              <a:t>// длина строки x </a:t>
            </a:r>
          </a:p>
          <a:p>
            <a:r>
              <a:rPr lang="ru-RU" sz="1600" dirty="0">
                <a:solidFill>
                  <a:prstClr val="black"/>
                </a:solidFill>
              </a:rPr>
              <a:t>		     </a:t>
            </a:r>
            <a:r>
              <a:rPr lang="ru-RU" sz="1600" dirty="0" err="1">
                <a:solidFill>
                  <a:srgbClr val="0000FF"/>
                </a:solidFill>
              </a:rPr>
              <a:t>const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srgbClr val="0000FF"/>
                </a:solidFill>
              </a:rPr>
              <a:t>char</a:t>
            </a:r>
            <a:r>
              <a:rPr lang="ru-RU" sz="1600" dirty="0">
                <a:solidFill>
                  <a:prstClr val="black"/>
                </a:solidFill>
              </a:rPr>
              <a:t> x[],   </a:t>
            </a:r>
            <a:r>
              <a:rPr lang="ru-RU" sz="1600" dirty="0">
                <a:solidFill>
                  <a:srgbClr val="008000"/>
                </a:solidFill>
              </a:rPr>
              <a:t>// строка длиной </a:t>
            </a:r>
            <a:r>
              <a:rPr lang="ru-RU" sz="1600" dirty="0" err="1">
                <a:solidFill>
                  <a:srgbClr val="008000"/>
                </a:solidFill>
              </a:rPr>
              <a:t>lx</a:t>
            </a:r>
            <a:endParaRPr lang="ru-RU" sz="1600" dirty="0">
              <a:solidFill>
                <a:srgbClr val="008000"/>
              </a:solidFill>
            </a:endParaRPr>
          </a:p>
          <a:p>
            <a:r>
              <a:rPr lang="ru-RU" sz="1600" dirty="0">
                <a:solidFill>
                  <a:prstClr val="black"/>
                </a:solidFill>
              </a:rPr>
              <a:t>		    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ly</a:t>
            </a:r>
            <a:r>
              <a:rPr lang="ru-RU" sz="1600" dirty="0">
                <a:solidFill>
                  <a:prstClr val="black"/>
                </a:solidFill>
              </a:rPr>
              <a:t>,           </a:t>
            </a:r>
            <a:r>
              <a:rPr lang="ru-RU" sz="1600" dirty="0">
                <a:solidFill>
                  <a:srgbClr val="008000"/>
                </a:solidFill>
              </a:rPr>
              <a:t>// длина строки y</a:t>
            </a:r>
          </a:p>
          <a:p>
            <a:r>
              <a:rPr lang="es-ES" sz="1600" dirty="0">
                <a:solidFill>
                  <a:prstClr val="black"/>
                </a:solidFill>
              </a:rPr>
              <a:t>		     </a:t>
            </a:r>
            <a:r>
              <a:rPr lang="es-ES" sz="1600" dirty="0" err="1">
                <a:solidFill>
                  <a:srgbClr val="0000FF"/>
                </a:solidFill>
              </a:rPr>
              <a:t>const</a:t>
            </a:r>
            <a:r>
              <a:rPr lang="es-ES" sz="1600" dirty="0">
                <a:solidFill>
                  <a:prstClr val="black"/>
                </a:solidFill>
              </a:rPr>
              <a:t> </a:t>
            </a:r>
            <a:r>
              <a:rPr lang="es-ES" sz="1600" dirty="0" err="1">
                <a:solidFill>
                  <a:srgbClr val="0000FF"/>
                </a:solidFill>
              </a:rPr>
              <a:t>char</a:t>
            </a:r>
            <a:r>
              <a:rPr lang="es-ES" sz="1600" dirty="0">
                <a:solidFill>
                  <a:prstClr val="black"/>
                </a:solidFill>
              </a:rPr>
              <a:t> y[]    </a:t>
            </a:r>
            <a:r>
              <a:rPr lang="es-ES" sz="1600" dirty="0">
                <a:solidFill>
                  <a:srgbClr val="008000"/>
                </a:solidFill>
              </a:rPr>
              <a:t>// </a:t>
            </a:r>
            <a:r>
              <a:rPr lang="es-ES" sz="1600" dirty="0" err="1">
                <a:solidFill>
                  <a:srgbClr val="008000"/>
                </a:solidFill>
              </a:rPr>
              <a:t>строка</a:t>
            </a:r>
            <a:r>
              <a:rPr lang="es-ES" sz="1600" dirty="0">
                <a:solidFill>
                  <a:srgbClr val="008000"/>
                </a:solidFill>
              </a:rPr>
              <a:t> </a:t>
            </a:r>
            <a:r>
              <a:rPr lang="es-ES" sz="1600" dirty="0" smtClean="0">
                <a:solidFill>
                  <a:srgbClr val="008000"/>
                </a:solidFill>
              </a:rPr>
              <a:t>y</a:t>
            </a:r>
          </a:p>
          <a:p>
            <a:r>
              <a:rPr lang="be-BY" sz="1600" dirty="0" smtClean="0">
                <a:solidFill>
                  <a:prstClr val="black"/>
                </a:solidFill>
              </a:rPr>
              <a:t>                 );</a:t>
            </a:r>
            <a:endParaRPr lang="be-BY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087463"/>
            <a:ext cx="9144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 Levenshtein.cpp 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stdafx.h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Levenshtein.h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min3(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x1,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x2,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x3) </a:t>
            </a:r>
            <a:r>
              <a:rPr lang="ru-RU" sz="1600" dirty="0">
                <a:solidFill>
                  <a:srgbClr val="008000"/>
                </a:solidFill>
              </a:rPr>
              <a:t>// выбрать минимум из 3х </a:t>
            </a:r>
          </a:p>
          <a:p>
            <a:r>
              <a:rPr lang="en-US" sz="1600" dirty="0">
                <a:solidFill>
                  <a:prstClr val="black"/>
                </a:solidFill>
              </a:rPr>
              <a:t>{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::min(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::min(x1,x2),x3); }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levenshtein_r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</a:p>
          <a:p>
            <a:r>
              <a:rPr lang="fr-FR" sz="1600" dirty="0">
                <a:solidFill>
                  <a:prstClr val="black"/>
                </a:solidFill>
              </a:rPr>
              <a:t>                 </a:t>
            </a:r>
            <a:r>
              <a:rPr lang="fr-FR" sz="1600" dirty="0" err="1">
                <a:solidFill>
                  <a:srgbClr val="0000FF"/>
                </a:solidFill>
              </a:rPr>
              <a:t>int</a:t>
            </a:r>
            <a:r>
              <a:rPr lang="fr-FR" sz="1600" dirty="0">
                <a:solidFill>
                  <a:prstClr val="black"/>
                </a:solidFill>
              </a:rPr>
              <a:t> lx, </a:t>
            </a:r>
            <a:r>
              <a:rPr lang="fr-FR" sz="1600" dirty="0" err="1">
                <a:solidFill>
                  <a:srgbClr val="0000FF"/>
                </a:solidFill>
              </a:rPr>
              <a:t>const</a:t>
            </a:r>
            <a:r>
              <a:rPr lang="fr-FR" sz="1600" dirty="0">
                <a:solidFill>
                  <a:prstClr val="black"/>
                </a:solidFill>
              </a:rPr>
              <a:t> </a:t>
            </a:r>
            <a:r>
              <a:rPr lang="fr-FR" sz="1600" dirty="0">
                <a:solidFill>
                  <a:srgbClr val="0000FF"/>
                </a:solidFill>
              </a:rPr>
              <a:t>char</a:t>
            </a:r>
            <a:r>
              <a:rPr lang="fr-FR" sz="1600" dirty="0">
                <a:solidFill>
                  <a:prstClr val="black"/>
                </a:solidFill>
              </a:rPr>
              <a:t> x[],</a:t>
            </a:r>
          </a:p>
          <a:p>
            <a:r>
              <a:rPr lang="fr-FR" sz="1600" dirty="0">
                <a:solidFill>
                  <a:prstClr val="black"/>
                </a:solidFill>
              </a:rPr>
              <a:t>                 </a:t>
            </a:r>
            <a:r>
              <a:rPr lang="fr-FR" sz="1600" dirty="0" err="1">
                <a:solidFill>
                  <a:srgbClr val="0000FF"/>
                </a:solidFill>
              </a:rPr>
              <a:t>int</a:t>
            </a:r>
            <a:r>
              <a:rPr lang="fr-FR" sz="1600" dirty="0">
                <a:solidFill>
                  <a:prstClr val="black"/>
                </a:solidFill>
              </a:rPr>
              <a:t> </a:t>
            </a:r>
            <a:r>
              <a:rPr lang="fr-FR" sz="1600" dirty="0" err="1">
                <a:solidFill>
                  <a:prstClr val="black"/>
                </a:solidFill>
              </a:rPr>
              <a:t>ly</a:t>
            </a:r>
            <a:r>
              <a:rPr lang="fr-FR" sz="1600" dirty="0">
                <a:solidFill>
                  <a:prstClr val="black"/>
                </a:solidFill>
              </a:rPr>
              <a:t>, </a:t>
            </a:r>
            <a:r>
              <a:rPr lang="fr-FR" sz="1600" dirty="0" err="1">
                <a:solidFill>
                  <a:srgbClr val="0000FF"/>
                </a:solidFill>
              </a:rPr>
              <a:t>const</a:t>
            </a:r>
            <a:r>
              <a:rPr lang="fr-FR" sz="1600" dirty="0">
                <a:solidFill>
                  <a:prstClr val="black"/>
                </a:solidFill>
              </a:rPr>
              <a:t> </a:t>
            </a:r>
            <a:r>
              <a:rPr lang="fr-FR" sz="1600" dirty="0">
                <a:solidFill>
                  <a:srgbClr val="0000FF"/>
                </a:solidFill>
              </a:rPr>
              <a:t>char</a:t>
            </a:r>
            <a:r>
              <a:rPr lang="fr-FR" sz="1600" dirty="0">
                <a:solidFill>
                  <a:prstClr val="black"/>
                </a:solidFill>
              </a:rPr>
              <a:t> y[] </a:t>
            </a:r>
            <a:r>
              <a:rPr lang="be-BY" sz="1600" dirty="0" smtClean="0">
                <a:solidFill>
                  <a:prstClr val="black"/>
                </a:solidFill>
              </a:rPr>
              <a:t>)</a:t>
            </a:r>
            <a:endParaRPr lang="be-BY" sz="1600" dirty="0">
              <a:solidFill>
                <a:prstClr val="black"/>
              </a:solidFill>
            </a:endParaRPr>
          </a:p>
          <a:p>
            <a:r>
              <a:rPr lang="be-BY" sz="1600" dirty="0" smtClean="0">
                <a:solidFill>
                  <a:prstClr val="black"/>
                </a:solidFill>
              </a:rPr>
              <a:t>{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0;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      (lx == 0)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;            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(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 == 0)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lx;            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(lx == 1 &amp;&amp; 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 == 1 &amp;&amp; x[0] == y[0])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0;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(lx == 1 &amp;&amp; 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 == 1 &amp;&amp; x[0] != y[0])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1; 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min3(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           levenshtein_r(lx-1, x, ly,   y)+1,       </a:t>
            </a:r>
          </a:p>
          <a:p>
            <a:r>
              <a:rPr lang="nn-NO" sz="1600" dirty="0">
                <a:solidFill>
                  <a:prstClr val="black"/>
                </a:solidFill>
              </a:rPr>
              <a:t>	        levenshtein_r(lx,   x, ly-1, y)+1,       </a:t>
            </a:r>
          </a:p>
          <a:p>
            <a:r>
              <a:rPr lang="es-ES" sz="1600" dirty="0">
                <a:solidFill>
                  <a:prstClr val="black"/>
                </a:solidFill>
              </a:rPr>
              <a:t>		  </a:t>
            </a:r>
            <a:r>
              <a:rPr lang="es-ES" sz="1600" dirty="0" err="1">
                <a:solidFill>
                  <a:prstClr val="black"/>
                </a:solidFill>
              </a:rPr>
              <a:t>levenshtein_r</a:t>
            </a:r>
            <a:r>
              <a:rPr lang="es-ES" sz="1600" dirty="0">
                <a:solidFill>
                  <a:prstClr val="black"/>
                </a:solidFill>
              </a:rPr>
              <a:t>(lx-1, x, ly-1, y)+(x[lx-1] == y[ly-1]?</a:t>
            </a:r>
            <a:r>
              <a:rPr lang="es-ES" sz="1600" dirty="0" smtClean="0">
                <a:solidFill>
                  <a:prstClr val="black"/>
                </a:solidFill>
              </a:rPr>
              <a:t>0:1)     </a:t>
            </a:r>
            <a:r>
              <a:rPr lang="be-BY" sz="1600" dirty="0" smtClean="0">
                <a:solidFill>
                  <a:prstClr val="black"/>
                </a:solidFill>
              </a:rPr>
              <a:t> );  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 smtClean="0">
                <a:solidFill>
                  <a:prstClr val="black"/>
                </a:solidFill>
              </a:rPr>
              <a:t>;</a:t>
            </a:r>
            <a:r>
              <a:rPr lang="ru-RU" sz="1600" dirty="0" smtClean="0">
                <a:solidFill>
                  <a:prstClr val="black"/>
                </a:solidFill>
              </a:rPr>
              <a:t> </a:t>
            </a:r>
            <a:r>
              <a:rPr lang="be-BY" sz="1600" dirty="0" smtClean="0">
                <a:solidFill>
                  <a:prstClr val="black"/>
                </a:solidFill>
              </a:rPr>
              <a:t>};</a:t>
            </a:r>
            <a:endParaRPr lang="be-BY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561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88640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main 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iostream</a:t>
            </a:r>
            <a:r>
              <a:rPr lang="en-US" dirty="0">
                <a:solidFill>
                  <a:srgbClr val="A31515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Levenshtein.h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_</a:t>
            </a:r>
            <a:r>
              <a:rPr lang="en-US" dirty="0" err="1">
                <a:solidFill>
                  <a:prstClr val="black"/>
                </a:solidFill>
              </a:rPr>
              <a:t>tmain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argc</a:t>
            </a:r>
            <a:r>
              <a:rPr lang="en-US" dirty="0">
                <a:solidFill>
                  <a:prstClr val="black"/>
                </a:solidFill>
              </a:rPr>
              <a:t>, _TCHAR* </a:t>
            </a:r>
            <a:r>
              <a:rPr lang="en-US" dirty="0" err="1">
                <a:solidFill>
                  <a:prstClr val="black"/>
                </a:solidFill>
              </a:rPr>
              <a:t>argv</a:t>
            </a:r>
            <a:r>
              <a:rPr lang="en-US" dirty="0">
                <a:solidFill>
                  <a:prstClr val="black"/>
                </a:solidFill>
              </a:rPr>
              <a:t>[])</a:t>
            </a:r>
          </a:p>
          <a:p>
            <a:r>
              <a:rPr lang="be-BY" dirty="0">
                <a:solidFill>
                  <a:prstClr val="black"/>
                </a:solidFill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setlocale</a:t>
            </a:r>
            <a:r>
              <a:rPr lang="en-US" dirty="0">
                <a:solidFill>
                  <a:prstClr val="black"/>
                </a:solidFill>
              </a:rPr>
              <a:t>(LC_ALL,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rus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prstClr val="black"/>
                </a:solidFill>
              </a:rPr>
              <a:t>);	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char</a:t>
            </a:r>
            <a:r>
              <a:rPr lang="ru-RU" dirty="0">
                <a:solidFill>
                  <a:prstClr val="black"/>
                </a:solidFill>
              </a:rPr>
              <a:t> X[] = </a:t>
            </a:r>
            <a:r>
              <a:rPr lang="ru-RU" dirty="0">
                <a:solidFill>
                  <a:srgbClr val="A31515"/>
                </a:solidFill>
              </a:rPr>
              <a:t>"сор"</a:t>
            </a:r>
            <a:r>
              <a:rPr lang="ru-RU" dirty="0">
                <a:solidFill>
                  <a:prstClr val="black"/>
                </a:solidFill>
              </a:rPr>
              <a:t>,  Y[] = </a:t>
            </a:r>
            <a:r>
              <a:rPr lang="ru-RU" dirty="0">
                <a:solidFill>
                  <a:srgbClr val="A31515"/>
                </a:solidFill>
              </a:rPr>
              <a:t>"спорт"</a:t>
            </a:r>
            <a:r>
              <a:rPr lang="ru-RU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 </a:t>
            </a:r>
            <a:r>
              <a:rPr lang="ru-RU" dirty="0">
                <a:solidFill>
                  <a:srgbClr val="A31515"/>
                </a:solidFill>
              </a:rPr>
              <a:t>"-- дистанция Левенштейна (рекурсия)"</a:t>
            </a:r>
            <a:r>
              <a:rPr lang="ru-RU" dirty="0">
                <a:solidFill>
                  <a:prstClr val="black"/>
                </a:solidFill>
              </a:rPr>
              <a:t>;</a:t>
            </a:r>
          </a:p>
          <a:p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std</a:t>
            </a:r>
            <a:r>
              <a:rPr lang="fr-FR" dirty="0">
                <a:solidFill>
                  <a:prstClr val="black"/>
                </a:solidFill>
              </a:rPr>
              <a:t>::cout&lt;&lt;</a:t>
            </a:r>
            <a:r>
              <a:rPr lang="fr-FR" dirty="0" err="1">
                <a:solidFill>
                  <a:prstClr val="black"/>
                </a:solidFill>
              </a:rPr>
              <a:t>std</a:t>
            </a:r>
            <a:r>
              <a:rPr lang="fr-FR" dirty="0">
                <a:solidFill>
                  <a:prstClr val="black"/>
                </a:solidFill>
              </a:rPr>
              <a:t>::</a:t>
            </a:r>
            <a:r>
              <a:rPr lang="fr-FR" dirty="0" err="1">
                <a:solidFill>
                  <a:prstClr val="black"/>
                </a:solidFill>
              </a:rPr>
              <a:t>endl</a:t>
            </a:r>
            <a:r>
              <a:rPr lang="fr-FR" dirty="0">
                <a:solidFill>
                  <a:prstClr val="black"/>
                </a:solidFill>
              </a:rPr>
              <a:t>&lt;&lt; X &lt;&lt; </a:t>
            </a:r>
            <a:r>
              <a:rPr lang="fr-FR" dirty="0">
                <a:solidFill>
                  <a:srgbClr val="A31515"/>
                </a:solidFill>
              </a:rPr>
              <a:t>" --&gt; "</a:t>
            </a:r>
            <a:r>
              <a:rPr lang="fr-FR" dirty="0">
                <a:solidFill>
                  <a:prstClr val="black"/>
                </a:solidFill>
              </a:rPr>
              <a:t>&lt;&lt; Y &lt;&lt;</a:t>
            </a:r>
            <a:r>
              <a:rPr lang="fr-FR" dirty="0">
                <a:solidFill>
                  <a:srgbClr val="A31515"/>
                </a:solidFill>
              </a:rPr>
              <a:t>" = "</a:t>
            </a:r>
            <a:r>
              <a:rPr lang="fr-FR" dirty="0">
                <a:solidFill>
                  <a:prstClr val="black"/>
                </a:solidFill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</a:rPr>
              <a:t>	    &lt;&lt;</a:t>
            </a:r>
            <a:r>
              <a:rPr lang="en-US" dirty="0" err="1">
                <a:solidFill>
                  <a:prstClr val="black"/>
                </a:solidFill>
              </a:rPr>
              <a:t>levenshtein_r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sizeof</a:t>
            </a:r>
            <a:r>
              <a:rPr lang="en-US" dirty="0">
                <a:solidFill>
                  <a:prstClr val="black"/>
                </a:solidFill>
              </a:rPr>
              <a:t>(X)-1, X, </a:t>
            </a:r>
            <a:r>
              <a:rPr lang="en-US" dirty="0" err="1">
                <a:solidFill>
                  <a:srgbClr val="0000FF"/>
                </a:solidFill>
              </a:rPr>
              <a:t>sizeof</a:t>
            </a:r>
            <a:r>
              <a:rPr lang="en-US" dirty="0">
                <a:solidFill>
                  <a:prstClr val="black"/>
                </a:solidFill>
              </a:rPr>
              <a:t>(Y)-1, Y)&lt;&lt;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</a:rPr>
              <a:t> system(</a:t>
            </a:r>
            <a:r>
              <a:rPr lang="en-US" dirty="0">
                <a:solidFill>
                  <a:srgbClr val="A31515"/>
                </a:solidFill>
              </a:rPr>
              <a:t>"pause"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0;</a:t>
            </a: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" t="23776" r="6625" b="20924"/>
          <a:stretch/>
        </p:blipFill>
        <p:spPr bwMode="auto">
          <a:xfrm>
            <a:off x="323528" y="4581128"/>
            <a:ext cx="8605441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7279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209004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6"/>
                </a:solidFill>
              </a:rPr>
              <a:t>Решение задачи о расстановке скобок при перемножении матриц</a:t>
            </a:r>
            <a:endParaRPr lang="be-BY" sz="2000" dirty="0">
              <a:solidFill>
                <a:schemeClr val="accent6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8102"/>
            <a:ext cx="8856984" cy="334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012383"/>
              </p:ext>
            </p:extLst>
          </p:nvPr>
        </p:nvGraphicFramePr>
        <p:xfrm>
          <a:off x="866331" y="4509120"/>
          <a:ext cx="7483346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Формула" r:id="rId4" imgW="3352800" imgH="1003300" progId="Equation.3">
                  <p:embed/>
                </p:oleObj>
              </mc:Choice>
              <mc:Fallback>
                <p:oleObj name="Формула" r:id="rId4" imgW="3352800" imgH="1003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331" y="4509120"/>
                        <a:ext cx="7483346" cy="2232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49827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244" y="2636912"/>
            <a:ext cx="122485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482204"/>
              </p:ext>
            </p:extLst>
          </p:nvPr>
        </p:nvGraphicFramePr>
        <p:xfrm>
          <a:off x="971600" y="116632"/>
          <a:ext cx="7483475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Формула" r:id="rId4" imgW="3352800" imgH="1003300" progId="Equation.3">
                  <p:embed/>
                </p:oleObj>
              </mc:Choice>
              <mc:Fallback>
                <p:oleObj name="Формула" r:id="rId4" imgW="3352800" imgH="100330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16632"/>
                        <a:ext cx="7483475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01512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0000" y="836712"/>
            <a:ext cx="89289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//- </a:t>
            </a:r>
            <a:r>
              <a:rPr lang="en-US" sz="2000" dirty="0" err="1">
                <a:solidFill>
                  <a:srgbClr val="008000"/>
                </a:solidFill>
              </a:rPr>
              <a:t>MultiMatrix.h</a:t>
            </a:r>
            <a:r>
              <a:rPr lang="en-US" sz="2000" dirty="0">
                <a:solidFill>
                  <a:srgbClr val="008000"/>
                </a:solidFill>
              </a:rPr>
              <a:t>  </a:t>
            </a:r>
          </a:p>
          <a:p>
            <a:r>
              <a:rPr lang="ru-RU" sz="2000" dirty="0">
                <a:solidFill>
                  <a:srgbClr val="0000FF"/>
                </a:solidFill>
              </a:rPr>
              <a:t>#</a:t>
            </a:r>
            <a:r>
              <a:rPr lang="ru-RU" sz="2000" dirty="0" err="1">
                <a:solidFill>
                  <a:srgbClr val="0000FF"/>
                </a:solidFill>
              </a:rPr>
              <a:t>define</a:t>
            </a:r>
            <a:r>
              <a:rPr lang="ru-RU" sz="2000" dirty="0">
                <a:solidFill>
                  <a:prstClr val="black"/>
                </a:solidFill>
              </a:rPr>
              <a:t> OPTIMALM_PARM(x) ((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*)x) </a:t>
            </a:r>
            <a:r>
              <a:rPr lang="ru-RU" sz="2000" dirty="0">
                <a:solidFill>
                  <a:srgbClr val="008000"/>
                </a:solidFill>
              </a:rPr>
              <a:t>// </a:t>
            </a:r>
            <a:r>
              <a:rPr lang="ru-RU" sz="2000" dirty="0" err="1">
                <a:solidFill>
                  <a:srgbClr val="008000"/>
                </a:solidFill>
              </a:rPr>
              <a:t>представлениe</a:t>
            </a:r>
            <a:r>
              <a:rPr lang="ru-RU" sz="2000" dirty="0">
                <a:solidFill>
                  <a:srgbClr val="008000"/>
                </a:solidFill>
              </a:rPr>
              <a:t> двумерного массива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OptimalM</a:t>
            </a:r>
            <a:r>
              <a:rPr lang="en-US" sz="2000" dirty="0">
                <a:solidFill>
                  <a:prstClr val="black"/>
                </a:solidFill>
              </a:rPr>
              <a:t>(         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i,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номер первой матрицы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j,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номер последней матрицы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n,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количество матриц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const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c[],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массив размерностей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* s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out</a:t>
            </a:r>
            <a:r>
              <a:rPr lang="ru-RU" sz="2000" dirty="0">
                <a:solidFill>
                  <a:srgbClr val="008000"/>
                </a:solidFill>
              </a:rPr>
              <a:t>] результат: позиции скобок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		 ); 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114458863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404664"/>
            <a:ext cx="87849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</a:t>
            </a:r>
            <a:r>
              <a:rPr lang="en-US" dirty="0" smtClean="0">
                <a:solidFill>
                  <a:srgbClr val="008000"/>
                </a:solidFill>
              </a:rPr>
              <a:t>Mult</a:t>
            </a:r>
            <a:r>
              <a:rPr lang="en-US" dirty="0">
                <a:solidFill>
                  <a:srgbClr val="008000"/>
                </a:solidFill>
              </a:rPr>
              <a:t>i</a:t>
            </a:r>
            <a:r>
              <a:rPr lang="en-US" dirty="0" smtClean="0">
                <a:solidFill>
                  <a:srgbClr val="008000"/>
                </a:solidFill>
              </a:rPr>
              <a:t>Matrix.cpp 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memory.h</a:t>
            </a:r>
            <a:r>
              <a:rPr lang="en-US" dirty="0">
                <a:solidFill>
                  <a:srgbClr val="A31515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MultiMatrix.h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#define</a:t>
            </a:r>
            <a:r>
              <a:rPr lang="en-US" dirty="0">
                <a:solidFill>
                  <a:prstClr val="black"/>
                </a:solidFill>
              </a:rPr>
              <a:t> INFINITY  0x7fffffff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OptimalM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i,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j,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n,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c[],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*s) </a:t>
            </a:r>
          </a:p>
          <a:p>
            <a:r>
              <a:rPr lang="be-BY" dirty="0">
                <a:solidFill>
                  <a:prstClr val="black"/>
                </a:solidFill>
              </a:rPr>
              <a:t>{</a:t>
            </a:r>
          </a:p>
          <a:p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#define</a:t>
            </a:r>
            <a:r>
              <a:rPr lang="pt-BR" dirty="0">
                <a:solidFill>
                  <a:prstClr val="black"/>
                </a:solidFill>
              </a:rPr>
              <a:t> OPTIMALM_S(x1,x2)  (s[(x1-1)*n+x2-1]) 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o =INFINITY, </a:t>
            </a:r>
            <a:r>
              <a:rPr lang="en-US" dirty="0" err="1">
                <a:solidFill>
                  <a:prstClr val="black"/>
                </a:solidFill>
              </a:rPr>
              <a:t>bo</a:t>
            </a:r>
            <a:r>
              <a:rPr lang="en-US" dirty="0">
                <a:solidFill>
                  <a:prstClr val="black"/>
                </a:solidFill>
              </a:rPr>
              <a:t> = INFINITY;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prstClr val="black"/>
                </a:solidFill>
              </a:rPr>
              <a:t> (i &lt; j) </a:t>
            </a:r>
          </a:p>
          <a:p>
            <a:r>
              <a:rPr lang="be-BY" dirty="0">
                <a:solidFill>
                  <a:prstClr val="black"/>
                </a:solidFill>
              </a:rPr>
              <a:t>  {</a:t>
            </a:r>
          </a:p>
          <a:p>
            <a:r>
              <a:rPr lang="nn-NO" dirty="0">
                <a:solidFill>
                  <a:prstClr val="black"/>
                </a:solidFill>
              </a:rPr>
              <a:t>     </a:t>
            </a:r>
            <a:r>
              <a:rPr lang="nn-NO" dirty="0">
                <a:solidFill>
                  <a:srgbClr val="0000FF"/>
                </a:solidFill>
              </a:rPr>
              <a:t>for</a:t>
            </a:r>
            <a:r>
              <a:rPr lang="nn-NO" dirty="0">
                <a:solidFill>
                  <a:prstClr val="black"/>
                </a:solidFill>
              </a:rPr>
              <a:t> (</a:t>
            </a:r>
            <a:r>
              <a:rPr lang="nn-NO" dirty="0">
                <a:solidFill>
                  <a:srgbClr val="0000FF"/>
                </a:solidFill>
              </a:rPr>
              <a:t>int</a:t>
            </a:r>
            <a:r>
              <a:rPr lang="nn-NO" dirty="0">
                <a:solidFill>
                  <a:prstClr val="black"/>
                </a:solidFill>
              </a:rPr>
              <a:t> k = i; k &lt; j;k++)</a:t>
            </a:r>
          </a:p>
          <a:p>
            <a:r>
              <a:rPr lang="be-BY" dirty="0">
                <a:solidFill>
                  <a:prstClr val="black"/>
                </a:solidFill>
              </a:rPr>
              <a:t>	{</a:t>
            </a:r>
          </a:p>
          <a:p>
            <a:r>
              <a:rPr lang="en-US" dirty="0">
                <a:solidFill>
                  <a:prstClr val="black"/>
                </a:solidFill>
              </a:rPr>
              <a:t>        </a:t>
            </a:r>
            <a:r>
              <a:rPr lang="en-US" dirty="0" err="1">
                <a:solidFill>
                  <a:prstClr val="black"/>
                </a:solidFill>
              </a:rPr>
              <a:t>bo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prstClr val="black"/>
                </a:solidFill>
              </a:rPr>
              <a:t>OptimalM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i,k</a:t>
            </a:r>
            <a:r>
              <a:rPr lang="en-US" dirty="0">
                <a:solidFill>
                  <a:prstClr val="black"/>
                </a:solidFill>
              </a:rPr>
              <a:t>, n, c, s)+ </a:t>
            </a:r>
          </a:p>
          <a:p>
            <a:r>
              <a:rPr lang="pt-BR" dirty="0">
                <a:solidFill>
                  <a:prstClr val="black"/>
                </a:solidFill>
              </a:rPr>
              <a:t>             OptimalM(k+1,j,n, c, s)+ c[i- 1]*c[k]*c[j];</a:t>
            </a:r>
          </a:p>
          <a:p>
            <a:r>
              <a:rPr lang="pl-PL" dirty="0">
                <a:solidFill>
                  <a:prstClr val="black"/>
                </a:solidFill>
              </a:rPr>
              <a:t>	  </a:t>
            </a:r>
            <a:r>
              <a:rPr lang="pl-PL" dirty="0">
                <a:solidFill>
                  <a:srgbClr val="0000FF"/>
                </a:solidFill>
              </a:rPr>
              <a:t>if</a:t>
            </a:r>
            <a:r>
              <a:rPr lang="pl-PL" dirty="0">
                <a:solidFill>
                  <a:prstClr val="black"/>
                </a:solidFill>
              </a:rPr>
              <a:t> (bo &lt; o){o = bo; OPTIMALM_S(i,j) = k;}</a:t>
            </a:r>
          </a:p>
          <a:p>
            <a:r>
              <a:rPr lang="be-BY" dirty="0">
                <a:solidFill>
                  <a:prstClr val="black"/>
                </a:solidFill>
              </a:rPr>
              <a:t>	}</a:t>
            </a:r>
          </a:p>
          <a:p>
            <a:r>
              <a:rPr lang="be-BY" dirty="0">
                <a:solidFill>
                  <a:prstClr val="black"/>
                </a:solidFill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else</a:t>
            </a:r>
            <a:r>
              <a:rPr lang="en-US" dirty="0">
                <a:solidFill>
                  <a:prstClr val="black"/>
                </a:solidFill>
              </a:rPr>
              <a:t>  o = 0;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o;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#</a:t>
            </a:r>
            <a:r>
              <a:rPr lang="en-US" dirty="0" err="1">
                <a:solidFill>
                  <a:srgbClr val="0000FF"/>
                </a:solidFill>
              </a:rPr>
              <a:t>undef</a:t>
            </a:r>
            <a:r>
              <a:rPr lang="en-US" dirty="0">
                <a:solidFill>
                  <a:prstClr val="black"/>
                </a:solidFill>
              </a:rPr>
              <a:t> OPTIMALM_S             </a:t>
            </a:r>
          </a:p>
          <a:p>
            <a:r>
              <a:rPr lang="be-BY" dirty="0">
                <a:solidFill>
                  <a:prstClr val="black"/>
                </a:solidFill>
              </a:rPr>
              <a:t>};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62898591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9656" y="0"/>
            <a:ext cx="878497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--- main  </a:t>
            </a:r>
            <a:r>
              <a:rPr lang="be-BY" sz="1600" dirty="0" smtClean="0">
                <a:solidFill>
                  <a:srgbClr val="008000"/>
                </a:solidFill>
              </a:rPr>
              <a:t>расстановка </a:t>
            </a:r>
            <a:r>
              <a:rPr lang="be-BY" sz="1600" dirty="0">
                <a:solidFill>
                  <a:srgbClr val="008000"/>
                </a:solidFill>
              </a:rPr>
              <a:t>скобок 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stdafx.h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cmath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memory.h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iostream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MultiMatrix.h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>
                <a:solidFill>
                  <a:prstClr val="black"/>
                </a:solidFill>
              </a:rPr>
              <a:t>  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#define</a:t>
            </a:r>
            <a:r>
              <a:rPr lang="en-US" sz="1600" dirty="0">
                <a:solidFill>
                  <a:prstClr val="black"/>
                </a:solidFill>
              </a:rPr>
              <a:t> N 6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_</a:t>
            </a:r>
            <a:r>
              <a:rPr lang="en-US" sz="1600" dirty="0" err="1">
                <a:solidFill>
                  <a:prstClr val="black"/>
                </a:solidFill>
              </a:rPr>
              <a:t>tmain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argc</a:t>
            </a:r>
            <a:r>
              <a:rPr lang="en-US" sz="1600" dirty="0">
                <a:solidFill>
                  <a:prstClr val="black"/>
                </a:solidFill>
              </a:rPr>
              <a:t>, _TCHAR* </a:t>
            </a:r>
            <a:r>
              <a:rPr lang="en-US" sz="1600" dirty="0" err="1">
                <a:solidFill>
                  <a:prstClr val="black"/>
                </a:solidFill>
              </a:rPr>
              <a:t>argv</a:t>
            </a:r>
            <a:r>
              <a:rPr lang="en-US" sz="1600" dirty="0">
                <a:solidFill>
                  <a:prstClr val="black"/>
                </a:solidFill>
              </a:rPr>
              <a:t>[])</a:t>
            </a:r>
          </a:p>
          <a:p>
            <a:r>
              <a:rPr lang="be-BY" sz="1600" dirty="0">
                <a:solidFill>
                  <a:prstClr val="black"/>
                </a:solidFill>
              </a:rPr>
              <a:t>{</a:t>
            </a: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0000FF"/>
                </a:solidFill>
              </a:rPr>
              <a:t>int</a:t>
            </a:r>
            <a:r>
              <a:rPr lang="pt-BR" sz="1600" dirty="0">
                <a:solidFill>
                  <a:prstClr val="black"/>
                </a:solidFill>
              </a:rPr>
              <a:t> Mc[N+1] = {30,35,15,5,10,20,25}, Ms[N][N], r = 0, rd = 0;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memset</a:t>
            </a:r>
            <a:r>
              <a:rPr lang="en-US" sz="1600" dirty="0">
                <a:solidFill>
                  <a:prstClr val="black"/>
                </a:solidFill>
              </a:rPr>
              <a:t>(Ms,0,</a:t>
            </a:r>
            <a:r>
              <a:rPr lang="en-US" sz="1600" dirty="0">
                <a:solidFill>
                  <a:srgbClr val="0000FF"/>
                </a:solidFill>
              </a:rPr>
              <a:t>sizeof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)*N*N); </a:t>
            </a:r>
          </a:p>
          <a:p>
            <a:r>
              <a:rPr lang="pt-BR" sz="1600" dirty="0">
                <a:solidFill>
                  <a:prstClr val="black"/>
                </a:solidFill>
              </a:rPr>
              <a:t> r = OptimalM(1, N, N, Mc, OPTIMALM_PARM(Ms));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setlocale</a:t>
            </a:r>
            <a:r>
              <a:rPr lang="en-US" sz="1600" dirty="0">
                <a:solidFill>
                  <a:prstClr val="black"/>
                </a:solidFill>
              </a:rPr>
              <a:t>(LC_ALL,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rus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>
                <a:solidFill>
                  <a:prstClr val="black"/>
                </a:solidFill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cout</a:t>
            </a:r>
            <a:r>
              <a:rPr lang="ru-RU" sz="1600" dirty="0">
                <a:solidFill>
                  <a:prstClr val="black"/>
                </a:solidFill>
              </a:rPr>
              <a:t>&lt;&lt;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endl</a:t>
            </a:r>
            <a:r>
              <a:rPr lang="ru-RU" sz="1600" dirty="0">
                <a:solidFill>
                  <a:prstClr val="black"/>
                </a:solidFill>
              </a:rPr>
              <a:t>&lt;&lt; </a:t>
            </a:r>
            <a:r>
              <a:rPr lang="ru-RU" sz="1600" dirty="0">
                <a:solidFill>
                  <a:srgbClr val="A31515"/>
                </a:solidFill>
              </a:rPr>
              <a:t>"- расстановка скобок (рекурсивное решение) "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  &lt;&lt;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cout</a:t>
            </a:r>
            <a:r>
              <a:rPr lang="ru-RU" sz="1600" dirty="0">
                <a:solidFill>
                  <a:prstClr val="black"/>
                </a:solidFill>
              </a:rPr>
              <a:t>&lt;&lt;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endl</a:t>
            </a:r>
            <a:r>
              <a:rPr lang="ru-RU" sz="1600" dirty="0">
                <a:solidFill>
                  <a:prstClr val="black"/>
                </a:solidFill>
              </a:rPr>
              <a:t>&lt;&lt; </a:t>
            </a:r>
            <a:r>
              <a:rPr lang="ru-RU" sz="1600" dirty="0">
                <a:solidFill>
                  <a:srgbClr val="A31515"/>
                </a:solidFill>
              </a:rPr>
              <a:t>"размерности матриц: "</a:t>
            </a:r>
            <a:r>
              <a:rPr lang="ru-RU" sz="1600" dirty="0">
                <a:solidFill>
                  <a:prstClr val="black"/>
                </a:solidFill>
              </a:rPr>
              <a:t>; 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</a:t>
            </a:r>
            <a:r>
              <a:rPr lang="nn-NO" sz="1600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prstClr val="black"/>
                </a:solidFill>
              </a:rPr>
              <a:t> (</a:t>
            </a:r>
            <a:r>
              <a:rPr lang="nn-NO" sz="1600" dirty="0">
                <a:solidFill>
                  <a:srgbClr val="0000FF"/>
                </a:solidFill>
              </a:rPr>
              <a:t>int</a:t>
            </a:r>
            <a:r>
              <a:rPr lang="nn-NO" sz="1600" dirty="0">
                <a:solidFill>
                  <a:prstClr val="black"/>
                </a:solidFill>
              </a:rPr>
              <a:t> i = 1; i &lt;= N; i++) std::cout&lt;&lt;</a:t>
            </a:r>
            <a:r>
              <a:rPr lang="nn-NO" sz="1600" dirty="0">
                <a:solidFill>
                  <a:srgbClr val="A31515"/>
                </a:solidFill>
              </a:rPr>
              <a:t>"("</a:t>
            </a:r>
            <a:r>
              <a:rPr lang="nn-NO" sz="1600" dirty="0">
                <a:solidFill>
                  <a:prstClr val="black"/>
                </a:solidFill>
              </a:rPr>
              <a:t>&lt;&lt;Mc[i-1]&lt;&lt;</a:t>
            </a:r>
            <a:r>
              <a:rPr lang="nn-NO" sz="1600" dirty="0">
                <a:solidFill>
                  <a:srgbClr val="A31515"/>
                </a:solidFill>
              </a:rPr>
              <a:t>","</a:t>
            </a:r>
            <a:r>
              <a:rPr lang="nn-NO" sz="1600" dirty="0">
                <a:solidFill>
                  <a:prstClr val="black"/>
                </a:solidFill>
              </a:rPr>
              <a:t>&lt;&lt;Mc[i]&lt;&lt;</a:t>
            </a:r>
            <a:r>
              <a:rPr lang="nn-NO" sz="1600" dirty="0">
                <a:solidFill>
                  <a:srgbClr val="A31515"/>
                </a:solidFill>
              </a:rPr>
              <a:t>") "</a:t>
            </a:r>
            <a:r>
              <a:rPr lang="nn-NO" sz="1600" dirty="0">
                <a:solidFill>
                  <a:prstClr val="black"/>
                </a:solidFill>
              </a:rPr>
              <a:t>;</a:t>
            </a:r>
          </a:p>
          <a:p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cout</a:t>
            </a:r>
            <a:r>
              <a:rPr lang="ru-RU" sz="1600" dirty="0">
                <a:solidFill>
                  <a:prstClr val="black"/>
                </a:solidFill>
              </a:rPr>
              <a:t>&lt;&lt;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endl</a:t>
            </a:r>
            <a:r>
              <a:rPr lang="ru-RU" sz="1600" dirty="0">
                <a:solidFill>
                  <a:prstClr val="black"/>
                </a:solidFill>
              </a:rPr>
              <a:t>&lt;&lt; </a:t>
            </a:r>
            <a:r>
              <a:rPr lang="ru-RU" sz="1600" dirty="0">
                <a:solidFill>
                  <a:srgbClr val="A31515"/>
                </a:solidFill>
              </a:rPr>
              <a:t>"минимальное количество операций умножения: "</a:t>
            </a:r>
            <a:r>
              <a:rPr lang="ru-RU" sz="1600" dirty="0">
                <a:solidFill>
                  <a:prstClr val="black"/>
                </a:solidFill>
              </a:rPr>
              <a:t> &lt;&lt; r;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be-BY" sz="1600" dirty="0">
                <a:solidFill>
                  <a:srgbClr val="A31515"/>
                </a:solidFill>
              </a:rPr>
              <a:t>матрица </a:t>
            </a:r>
            <a:r>
              <a:rPr lang="en-US" sz="1600" dirty="0">
                <a:solidFill>
                  <a:srgbClr val="A31515"/>
                </a:solidFill>
              </a:rPr>
              <a:t>S"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</a:t>
            </a:r>
            <a:r>
              <a:rPr lang="nn-NO" sz="1600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prstClr val="black"/>
                </a:solidFill>
              </a:rPr>
              <a:t> (</a:t>
            </a:r>
            <a:r>
              <a:rPr lang="nn-NO" sz="1600" dirty="0">
                <a:solidFill>
                  <a:srgbClr val="0000FF"/>
                </a:solidFill>
              </a:rPr>
              <a:t>int</a:t>
            </a:r>
            <a:r>
              <a:rPr lang="nn-NO" sz="1600" dirty="0">
                <a:solidFill>
                  <a:prstClr val="black"/>
                </a:solidFill>
              </a:rPr>
              <a:t> i = 0; i &lt;  N; i++) 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</a:t>
            </a:r>
            <a:r>
              <a:rPr lang="en-US" sz="1600" dirty="0">
                <a:solidFill>
                  <a:srgbClr val="0000FF"/>
                </a:solidFill>
              </a:rPr>
              <a:t>for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j = 0; j &lt;  N; j++) 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Ms</a:t>
            </a:r>
            <a:r>
              <a:rPr lang="en-US" sz="1600" dirty="0">
                <a:solidFill>
                  <a:prstClr val="black"/>
                </a:solidFill>
              </a:rPr>
              <a:t>[i][j]&lt;&lt; </a:t>
            </a:r>
            <a:r>
              <a:rPr lang="en-US" sz="1600" dirty="0">
                <a:solidFill>
                  <a:srgbClr val="A31515"/>
                </a:solidFill>
              </a:rPr>
              <a:t>"  "</a:t>
            </a:r>
            <a:r>
              <a:rPr lang="en-US" sz="1600" dirty="0">
                <a:solidFill>
                  <a:prstClr val="black"/>
                </a:solidFill>
              </a:rPr>
              <a:t>  ;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  }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system(</a:t>
            </a:r>
            <a:r>
              <a:rPr lang="en-US" sz="1600" dirty="0">
                <a:solidFill>
                  <a:srgbClr val="A31515"/>
                </a:solidFill>
              </a:rPr>
              <a:t>"pause"</a:t>
            </a:r>
            <a:r>
              <a:rPr lang="en-US" sz="1600" dirty="0">
                <a:solidFill>
                  <a:prstClr val="black"/>
                </a:solidFill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0</a:t>
            </a:r>
            <a:r>
              <a:rPr lang="en-US" sz="1600" dirty="0" smtClean="0">
                <a:solidFill>
                  <a:prstClr val="black"/>
                </a:solidFill>
              </a:rPr>
              <a:t>; </a:t>
            </a:r>
            <a:r>
              <a:rPr lang="be-BY" sz="1600" dirty="0" smtClean="0">
                <a:solidFill>
                  <a:prstClr val="black"/>
                </a:solidFill>
              </a:rPr>
              <a:t>};</a:t>
            </a:r>
            <a:endParaRPr lang="be-BY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4285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t="11936" r="5237" b="12157"/>
          <a:stretch/>
        </p:blipFill>
        <p:spPr bwMode="auto">
          <a:xfrm>
            <a:off x="755576" y="116632"/>
            <a:ext cx="7848872" cy="2973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5" y="3068960"/>
            <a:ext cx="906956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45061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6632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accent6"/>
                </a:solidFill>
              </a:rPr>
              <a:t>Решение задачи вычисления длины наибольшей общей </a:t>
            </a:r>
            <a:r>
              <a:rPr lang="ru-RU" sz="2000" b="1" dirty="0" err="1">
                <a:solidFill>
                  <a:schemeClr val="accent6"/>
                </a:solidFill>
              </a:rPr>
              <a:t>подпоследовательности</a:t>
            </a:r>
            <a:r>
              <a:rPr lang="ru-RU" sz="2000" b="1" dirty="0">
                <a:solidFill>
                  <a:schemeClr val="accent6"/>
                </a:solidFill>
              </a:rPr>
              <a:t> </a:t>
            </a:r>
            <a:endParaRPr lang="be-BY" sz="2000" dirty="0">
              <a:solidFill>
                <a:schemeClr val="accent6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908720"/>
            <a:ext cx="8926919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0" y="4148138"/>
            <a:ext cx="9577065" cy="2553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18951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3528" y="188640"/>
            <a:ext cx="8352928" cy="3960440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//- Рекурсивные функции</a:t>
            </a:r>
            <a:endParaRPr lang="be-BY" sz="20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//-- вычисление факториала числа </a:t>
            </a:r>
            <a:endParaRPr lang="be-BY" sz="20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000" b="1" dirty="0">
                <a:effectLst/>
                <a:ea typeface="Calibri"/>
                <a:cs typeface="Times New Roman"/>
              </a:rPr>
              <a:t> </a:t>
            </a:r>
            <a:r>
              <a:rPr lang="en-US" sz="2000" b="1" dirty="0">
                <a:effectLst/>
                <a:ea typeface="Calibri"/>
                <a:cs typeface="Times New Roman"/>
              </a:rPr>
              <a:t>unsigned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fac</a:t>
            </a:r>
            <a:r>
              <a:rPr lang="en-US" sz="2000" b="1" dirty="0">
                <a:effectLst/>
                <a:ea typeface="Calibri"/>
                <a:cs typeface="Times New Roman"/>
              </a:rPr>
              <a:t>(unsigned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x) </a:t>
            </a:r>
            <a:endParaRPr lang="ru-RU" sz="2000" b="1" dirty="0" smtClean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effectLst/>
                <a:ea typeface="Calibri"/>
                <a:cs typeface="Times New Roman"/>
              </a:rPr>
              <a:t>{ </a:t>
            </a:r>
            <a:r>
              <a:rPr lang="en-US" sz="2000" b="1" dirty="0">
                <a:effectLst/>
                <a:ea typeface="Calibri"/>
                <a:cs typeface="Times New Roman"/>
              </a:rPr>
              <a:t>return (x == 0)?1:x*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fac</a:t>
            </a:r>
            <a:r>
              <a:rPr lang="en-US" sz="2000" b="1" dirty="0">
                <a:effectLst/>
                <a:ea typeface="Calibri"/>
                <a:cs typeface="Times New Roman"/>
              </a:rPr>
              <a:t>(x-1); };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 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//--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вычисление наибольшего общего делителя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 </a:t>
            </a:r>
            <a:endParaRPr lang="be-BY" sz="20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000" b="1" dirty="0">
                <a:effectLst/>
                <a:ea typeface="Calibri"/>
                <a:cs typeface="Times New Roman"/>
              </a:rPr>
              <a:t> 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unsigned</a:t>
            </a:r>
            <a:r>
              <a:rPr lang="ru-RU" sz="2000" b="1" dirty="0">
                <a:effectLst/>
                <a:ea typeface="Calibri"/>
                <a:cs typeface="Times New Roman"/>
              </a:rPr>
              <a:t> 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int</a:t>
            </a:r>
            <a:r>
              <a:rPr lang="ru-RU" sz="2000" b="1" dirty="0">
                <a:effectLst/>
                <a:ea typeface="Calibri"/>
                <a:cs typeface="Times New Roman"/>
              </a:rPr>
              <a:t> 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gcd</a:t>
            </a:r>
            <a:r>
              <a:rPr lang="ru-RU" sz="2000" b="1" dirty="0">
                <a:effectLst/>
                <a:ea typeface="Calibri"/>
                <a:cs typeface="Times New Roman"/>
              </a:rPr>
              <a:t>(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int</a:t>
            </a:r>
            <a:r>
              <a:rPr lang="ru-RU" sz="2000" b="1" dirty="0">
                <a:effectLst/>
                <a:ea typeface="Calibri"/>
                <a:cs typeface="Times New Roman"/>
              </a:rPr>
              <a:t> m, 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int</a:t>
            </a:r>
            <a:r>
              <a:rPr lang="ru-RU" sz="2000" b="1" dirty="0">
                <a:effectLst/>
                <a:ea typeface="Calibri"/>
                <a:cs typeface="Times New Roman"/>
              </a:rPr>
              <a:t> n)  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 Эвклид (III в до н.э.)</a:t>
            </a:r>
            <a:endParaRPr lang="be-BY" sz="20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000" b="1" dirty="0">
                <a:effectLst/>
                <a:ea typeface="Calibri"/>
                <a:cs typeface="Times New Roman"/>
              </a:rPr>
              <a:t>      </a:t>
            </a:r>
            <a:r>
              <a:rPr lang="en-US" sz="2000" b="1" dirty="0">
                <a:effectLst/>
                <a:ea typeface="Calibri"/>
                <a:cs typeface="Times New Roman"/>
              </a:rPr>
              <a:t>{ return (n == 0)?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m:gcd</a:t>
            </a:r>
            <a:r>
              <a:rPr lang="en-US" sz="2000" b="1" dirty="0">
                <a:effectLst/>
                <a:ea typeface="Calibri"/>
                <a:cs typeface="Times New Roman"/>
              </a:rPr>
              <a:t>(n,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m%n</a:t>
            </a:r>
            <a:r>
              <a:rPr lang="en-US" sz="2000" b="1" dirty="0">
                <a:effectLst/>
                <a:ea typeface="Calibri"/>
                <a:cs typeface="Times New Roman"/>
              </a:rPr>
              <a:t>); };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 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 -- вычисление  n-</a:t>
            </a:r>
            <a:r>
              <a:rPr lang="ru-RU" sz="2000" dirty="0" err="1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го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 члена ряда Фибоначчи(1170-1250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) </a:t>
            </a:r>
            <a:endParaRPr lang="be-BY" sz="20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unsigned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fib(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n) </a:t>
            </a:r>
            <a:endParaRPr lang="ru-RU" sz="2000" b="1" dirty="0" smtClean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effectLst/>
                <a:ea typeface="Calibri"/>
                <a:cs typeface="Times New Roman"/>
              </a:rPr>
              <a:t>{ </a:t>
            </a:r>
            <a:r>
              <a:rPr lang="en-US" sz="2000" b="1" dirty="0">
                <a:effectLst/>
                <a:ea typeface="Calibri"/>
                <a:cs typeface="Times New Roman"/>
              </a:rPr>
              <a:t>return (n &lt; 1)?0:((n == 1)?1:fib(n-1)+fib(n-2));};</a:t>
            </a:r>
            <a:endParaRPr lang="be-BY" sz="2000" dirty="0">
              <a:effectLst/>
              <a:ea typeface="Calibri"/>
              <a:cs typeface="Times New Roman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3528" y="4293096"/>
            <a:ext cx="8352928" cy="2304256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//-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Вычисление факториала числа </a:t>
            </a:r>
            <a:r>
              <a:rPr lang="ru-RU" sz="2000" dirty="0" smtClean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при помощи цикла</a:t>
            </a:r>
            <a:endParaRPr lang="be-BY" sz="20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 unsigned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fac</a:t>
            </a:r>
            <a:r>
              <a:rPr lang="en-US" sz="2000" b="1" dirty="0">
                <a:effectLst/>
                <a:ea typeface="Calibri"/>
                <a:cs typeface="Times New Roman"/>
              </a:rPr>
              <a:t>(unsigned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x)  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  { 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	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rc</a:t>
            </a:r>
            <a:r>
              <a:rPr lang="en-US" sz="2000" b="1" dirty="0">
                <a:effectLst/>
                <a:ea typeface="Calibri"/>
                <a:cs typeface="Times New Roman"/>
              </a:rPr>
              <a:t> = 1; 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	 for (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i = 1; i&lt;=x; i++)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rc</a:t>
            </a:r>
            <a:r>
              <a:rPr lang="en-US" sz="2000" b="1" dirty="0">
                <a:effectLst/>
                <a:ea typeface="Calibri"/>
                <a:cs typeface="Times New Roman"/>
              </a:rPr>
              <a:t> *= i;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	 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return</a:t>
            </a:r>
            <a:r>
              <a:rPr lang="ru-RU" sz="2000" b="1" dirty="0">
                <a:effectLst/>
                <a:ea typeface="Calibri"/>
                <a:cs typeface="Times New Roman"/>
              </a:rPr>
              <a:t> 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rc</a:t>
            </a:r>
            <a:r>
              <a:rPr lang="ru-RU" sz="2000" b="1" dirty="0">
                <a:effectLst/>
                <a:ea typeface="Calibri"/>
                <a:cs typeface="Times New Roman"/>
              </a:rPr>
              <a:t>;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000" b="1" dirty="0">
                <a:effectLst/>
                <a:ea typeface="Calibri"/>
                <a:cs typeface="Times New Roman"/>
              </a:rPr>
              <a:t>   };</a:t>
            </a:r>
            <a:endParaRPr lang="be-BY" sz="20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0530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476673"/>
            <a:ext cx="8712967" cy="1050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30" y="1844824"/>
            <a:ext cx="8784975" cy="1554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88" y="3717032"/>
            <a:ext cx="887263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745344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7748911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700" name="Picture 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71" y="2058980"/>
            <a:ext cx="7951657" cy="472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283474"/>
              </p:ext>
            </p:extLst>
          </p:nvPr>
        </p:nvGraphicFramePr>
        <p:xfrm>
          <a:off x="2652769" y="116632"/>
          <a:ext cx="6467834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Формула" r:id="rId5" imgW="3530600" imgH="901700" progId="Equation.3">
                  <p:embed/>
                </p:oleObj>
              </mc:Choice>
              <mc:Fallback>
                <p:oleObj name="Формула" r:id="rId5" imgW="3530600" imgH="9017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69" y="116632"/>
                        <a:ext cx="6467834" cy="165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882265" y="2063419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15.  </a:t>
            </a:r>
            <a:endParaRPr lang="be-BY" dirty="0"/>
          </a:p>
        </p:txBody>
      </p:sp>
      <p:sp>
        <p:nvSpPr>
          <p:cNvPr id="35" name="TextBox 34"/>
          <p:cNvSpPr txBox="1"/>
          <p:nvPr/>
        </p:nvSpPr>
        <p:spPr>
          <a:xfrm>
            <a:off x="4882265" y="2432751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6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36" name="TextBox 35"/>
          <p:cNvSpPr txBox="1"/>
          <p:nvPr/>
        </p:nvSpPr>
        <p:spPr>
          <a:xfrm>
            <a:off x="4882265" y="284364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7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37" name="TextBox 36"/>
          <p:cNvSpPr txBox="1"/>
          <p:nvPr/>
        </p:nvSpPr>
        <p:spPr>
          <a:xfrm>
            <a:off x="4882265" y="3196927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8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38" name="TextBox 37"/>
          <p:cNvSpPr txBox="1"/>
          <p:nvPr/>
        </p:nvSpPr>
        <p:spPr>
          <a:xfrm>
            <a:off x="4882265" y="363573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9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39" name="TextBox 38"/>
          <p:cNvSpPr txBox="1"/>
          <p:nvPr/>
        </p:nvSpPr>
        <p:spPr>
          <a:xfrm>
            <a:off x="4882265" y="399577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40" name="TextBox 39"/>
          <p:cNvSpPr txBox="1"/>
          <p:nvPr/>
        </p:nvSpPr>
        <p:spPr>
          <a:xfrm>
            <a:off x="4882265" y="4427820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41" name="TextBox 40"/>
          <p:cNvSpPr txBox="1"/>
          <p:nvPr/>
        </p:nvSpPr>
        <p:spPr>
          <a:xfrm>
            <a:off x="4882265" y="479715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525728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43" name="TextBox 42"/>
          <p:cNvSpPr txBox="1"/>
          <p:nvPr/>
        </p:nvSpPr>
        <p:spPr>
          <a:xfrm>
            <a:off x="4936292" y="561732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24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44" name="TextBox 43"/>
          <p:cNvSpPr txBox="1"/>
          <p:nvPr/>
        </p:nvSpPr>
        <p:spPr>
          <a:xfrm>
            <a:off x="4935002" y="604937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ru-RU" dirty="0" smtClean="0"/>
              <a:t>5.  </a:t>
            </a:r>
            <a:endParaRPr lang="be-BY" dirty="0"/>
          </a:p>
        </p:txBody>
      </p:sp>
      <p:sp>
        <p:nvSpPr>
          <p:cNvPr id="45" name="TextBox 44"/>
          <p:cNvSpPr txBox="1"/>
          <p:nvPr/>
        </p:nvSpPr>
        <p:spPr>
          <a:xfrm>
            <a:off x="4935002" y="641870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26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116632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X=A,L,D,C</a:t>
            </a:r>
            <a:endParaRPr lang="be-BY" sz="28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06" y="640203"/>
            <a:ext cx="2185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Y=L,A,D,C,M</a:t>
            </a:r>
            <a:endParaRPr lang="be-BY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6135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200" y="2923"/>
            <a:ext cx="912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</a:t>
            </a:r>
            <a:r>
              <a:rPr lang="en-US" dirty="0" err="1">
                <a:solidFill>
                  <a:srgbClr val="008000"/>
                </a:solidFill>
              </a:rPr>
              <a:t>LCS.h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be-BY" dirty="0">
                <a:solidFill>
                  <a:srgbClr val="008000"/>
                </a:solidFill>
              </a:rPr>
              <a:t>// -- рекурсивное  вычисление длины </a:t>
            </a:r>
            <a:r>
              <a:rPr lang="en-US" dirty="0">
                <a:solidFill>
                  <a:srgbClr val="008000"/>
                </a:solidFill>
              </a:rPr>
              <a:t>LCS 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 (                  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lenx</a:t>
            </a:r>
            <a:r>
              <a:rPr lang="ru-RU" dirty="0">
                <a:solidFill>
                  <a:prstClr val="black"/>
                </a:solidFill>
              </a:rPr>
              <a:t>,       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X   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char</a:t>
            </a:r>
            <a:r>
              <a:rPr lang="ru-RU" dirty="0">
                <a:solidFill>
                  <a:prstClr val="black"/>
                </a:solidFill>
              </a:rPr>
              <a:t> x[],   </a:t>
            </a:r>
            <a:r>
              <a:rPr lang="ru-RU" dirty="0">
                <a:solidFill>
                  <a:srgbClr val="008000"/>
                </a:solidFill>
              </a:rPr>
              <a:t>// последовательность X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leny</a:t>
            </a:r>
            <a:r>
              <a:rPr lang="ru-RU" dirty="0">
                <a:solidFill>
                  <a:prstClr val="black"/>
                </a:solidFill>
              </a:rPr>
              <a:t>,       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Y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char</a:t>
            </a:r>
            <a:r>
              <a:rPr lang="ru-RU" dirty="0">
                <a:solidFill>
                  <a:prstClr val="black"/>
                </a:solidFill>
              </a:rPr>
              <a:t> y[]    </a:t>
            </a:r>
            <a:r>
              <a:rPr lang="ru-RU" dirty="0">
                <a:solidFill>
                  <a:srgbClr val="008000"/>
                </a:solidFill>
              </a:rPr>
              <a:t>// последовательность Y</a:t>
            </a:r>
          </a:p>
          <a:p>
            <a:r>
              <a:rPr lang="be-BY" dirty="0">
                <a:solidFill>
                  <a:prstClr val="black"/>
                </a:solidFill>
              </a:rPr>
              <a:t>         );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333685"/>
            <a:ext cx="912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LCS.cpp</a:t>
            </a:r>
          </a:p>
          <a:p>
            <a:r>
              <a:rPr lang="be-BY" dirty="0">
                <a:solidFill>
                  <a:srgbClr val="008000"/>
                </a:solidFill>
              </a:rPr>
              <a:t>// -- рекурсивное  вычисление длины </a:t>
            </a:r>
            <a:r>
              <a:rPr lang="en-US" dirty="0">
                <a:solidFill>
                  <a:srgbClr val="008000"/>
                </a:solidFill>
              </a:rPr>
              <a:t>LCS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LCS.h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lcs</a:t>
            </a:r>
            <a:r>
              <a:rPr lang="fr-FR" dirty="0">
                <a:solidFill>
                  <a:prstClr val="black"/>
                </a:solidFill>
              </a:rPr>
              <a:t> (</a:t>
            </a:r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lenx</a:t>
            </a:r>
            <a:r>
              <a:rPr lang="fr-FR" dirty="0">
                <a:solidFill>
                  <a:prstClr val="black"/>
                </a:solidFill>
              </a:rPr>
              <a:t>, </a:t>
            </a:r>
            <a:r>
              <a:rPr lang="fr-FR" dirty="0" err="1">
                <a:solidFill>
                  <a:srgbClr val="0000FF"/>
                </a:solidFill>
              </a:rPr>
              <a:t>const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srgbClr val="0000FF"/>
                </a:solidFill>
              </a:rPr>
              <a:t>char</a:t>
            </a:r>
            <a:r>
              <a:rPr lang="fr-FR" dirty="0">
                <a:solidFill>
                  <a:prstClr val="black"/>
                </a:solidFill>
              </a:rPr>
              <a:t> x[], </a:t>
            </a:r>
          </a:p>
          <a:p>
            <a:r>
              <a:rPr lang="fr-FR" dirty="0">
                <a:solidFill>
                  <a:prstClr val="black"/>
                </a:solidFill>
              </a:rPr>
              <a:t>	   </a:t>
            </a:r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leny</a:t>
            </a:r>
            <a:r>
              <a:rPr lang="fr-FR" dirty="0">
                <a:solidFill>
                  <a:prstClr val="black"/>
                </a:solidFill>
              </a:rPr>
              <a:t>, </a:t>
            </a:r>
            <a:r>
              <a:rPr lang="fr-FR" dirty="0" err="1">
                <a:solidFill>
                  <a:srgbClr val="0000FF"/>
                </a:solidFill>
              </a:rPr>
              <a:t>const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srgbClr val="0000FF"/>
                </a:solidFill>
              </a:rPr>
              <a:t>char</a:t>
            </a:r>
            <a:r>
              <a:rPr lang="fr-FR" dirty="0">
                <a:solidFill>
                  <a:prstClr val="black"/>
                </a:solidFill>
              </a:rPr>
              <a:t> y[])      </a:t>
            </a:r>
          </a:p>
          <a:p>
            <a:r>
              <a:rPr lang="be-BY" dirty="0">
                <a:solidFill>
                  <a:prstClr val="black"/>
                </a:solidFill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0;  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prstClr val="black"/>
                </a:solidFill>
              </a:rPr>
              <a:t> (</a:t>
            </a:r>
            <a:r>
              <a:rPr lang="en-US" dirty="0" err="1">
                <a:solidFill>
                  <a:prstClr val="black"/>
                </a:solidFill>
              </a:rPr>
              <a:t>lenx</a:t>
            </a:r>
            <a:r>
              <a:rPr lang="en-US" dirty="0">
                <a:solidFill>
                  <a:prstClr val="black"/>
                </a:solidFill>
              </a:rPr>
              <a:t> &gt; 0 &amp;&amp; </a:t>
            </a:r>
            <a:r>
              <a:rPr lang="en-US" dirty="0" err="1">
                <a:solidFill>
                  <a:prstClr val="black"/>
                </a:solidFill>
              </a:rPr>
              <a:t>leny</a:t>
            </a:r>
            <a:r>
              <a:rPr lang="en-US" dirty="0">
                <a:solidFill>
                  <a:prstClr val="black"/>
                </a:solidFill>
              </a:rPr>
              <a:t> &gt; 0)</a:t>
            </a:r>
          </a:p>
          <a:p>
            <a:r>
              <a:rPr lang="be-BY" dirty="0">
                <a:solidFill>
                  <a:prstClr val="black"/>
                </a:solidFill>
              </a:rPr>
              <a:t>  {</a:t>
            </a:r>
          </a:p>
          <a:p>
            <a:r>
              <a:rPr lang="en-US" dirty="0">
                <a:solidFill>
                  <a:prstClr val="black"/>
                </a:solidFill>
              </a:rPr>
              <a:t>  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prstClr val="black"/>
                </a:solidFill>
              </a:rPr>
              <a:t> (x[lenx-1] == y[leny-1])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1 +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(lenx-1, x,leny-1, y);    </a:t>
            </a:r>
          </a:p>
          <a:p>
            <a:r>
              <a:rPr lang="en-US" dirty="0">
                <a:solidFill>
                  <a:prstClr val="black"/>
                </a:solidFill>
              </a:rPr>
              <a:t>   </a:t>
            </a:r>
            <a:r>
              <a:rPr lang="en-US" dirty="0">
                <a:solidFill>
                  <a:srgbClr val="0000FF"/>
                </a:solidFill>
              </a:rPr>
              <a:t>else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::max(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lenx</a:t>
            </a:r>
            <a:r>
              <a:rPr lang="en-US" dirty="0">
                <a:solidFill>
                  <a:prstClr val="black"/>
                </a:solidFill>
              </a:rPr>
              <a:t>, x,leny-1, y),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(lenx-1, </a:t>
            </a:r>
            <a:r>
              <a:rPr lang="en-US" dirty="0" err="1">
                <a:solidFill>
                  <a:prstClr val="black"/>
                </a:solidFill>
              </a:rPr>
              <a:t>x,leny</a:t>
            </a:r>
            <a:r>
              <a:rPr lang="en-US" dirty="0">
                <a:solidFill>
                  <a:prstClr val="black"/>
                </a:solidFill>
              </a:rPr>
              <a:t>, y)); </a:t>
            </a:r>
          </a:p>
          <a:p>
            <a:r>
              <a:rPr lang="be-BY" dirty="0">
                <a:solidFill>
                  <a:prstClr val="black"/>
                </a:solidFill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;        </a:t>
            </a: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be-BY" dirty="0">
                <a:solidFill>
                  <a:srgbClr val="008000"/>
                </a:solidFill>
              </a:rPr>
              <a:t>длина </a:t>
            </a:r>
            <a:r>
              <a:rPr lang="en-US" dirty="0">
                <a:solidFill>
                  <a:srgbClr val="008000"/>
                </a:solidFill>
              </a:rPr>
              <a:t>LCS</a:t>
            </a: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93434517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548680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main  </a:t>
            </a:r>
          </a:p>
          <a:p>
            <a:r>
              <a:rPr lang="be-BY" dirty="0">
                <a:solidFill>
                  <a:srgbClr val="008000"/>
                </a:solidFill>
              </a:rPr>
              <a:t>// -- вычисления длины </a:t>
            </a:r>
            <a:r>
              <a:rPr lang="en-US" dirty="0">
                <a:solidFill>
                  <a:srgbClr val="008000"/>
                </a:solidFill>
              </a:rPr>
              <a:t>LCS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iostream</a:t>
            </a:r>
            <a:r>
              <a:rPr lang="en-US" dirty="0">
                <a:solidFill>
                  <a:srgbClr val="A31515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LCS.h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_</a:t>
            </a:r>
            <a:r>
              <a:rPr lang="en-US" dirty="0" err="1">
                <a:solidFill>
                  <a:prstClr val="black"/>
                </a:solidFill>
              </a:rPr>
              <a:t>tmain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argc</a:t>
            </a:r>
            <a:r>
              <a:rPr lang="en-US" dirty="0">
                <a:solidFill>
                  <a:prstClr val="black"/>
                </a:solidFill>
              </a:rPr>
              <a:t>, _TCHAR* </a:t>
            </a:r>
            <a:r>
              <a:rPr lang="en-US" dirty="0" err="1">
                <a:solidFill>
                  <a:prstClr val="black"/>
                </a:solidFill>
              </a:rPr>
              <a:t>argv</a:t>
            </a:r>
            <a:r>
              <a:rPr lang="en-US" dirty="0">
                <a:solidFill>
                  <a:prstClr val="black"/>
                </a:solidFill>
              </a:rPr>
              <a:t>[])</a:t>
            </a:r>
          </a:p>
          <a:p>
            <a:r>
              <a:rPr lang="be-BY" dirty="0">
                <a:solidFill>
                  <a:prstClr val="black"/>
                </a:solidFill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setlocale</a:t>
            </a:r>
            <a:r>
              <a:rPr lang="en-US" dirty="0">
                <a:solidFill>
                  <a:prstClr val="black"/>
                </a:solidFill>
              </a:rPr>
              <a:t>(LC_ALL,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rus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srgbClr val="0000FF"/>
                </a:solidFill>
              </a:rPr>
              <a:t>char</a:t>
            </a:r>
            <a:r>
              <a:rPr lang="es-ES" dirty="0">
                <a:solidFill>
                  <a:prstClr val="black"/>
                </a:solidFill>
              </a:rPr>
              <a:t> X[]=</a:t>
            </a:r>
            <a:r>
              <a:rPr lang="es-ES" dirty="0">
                <a:solidFill>
                  <a:srgbClr val="A31515"/>
                </a:solidFill>
              </a:rPr>
              <a:t>"ALDC"</a:t>
            </a:r>
            <a:r>
              <a:rPr lang="es-ES" dirty="0">
                <a:solidFill>
                  <a:prstClr val="black"/>
                </a:solidFill>
              </a:rPr>
              <a:t>, Y[]=</a:t>
            </a:r>
            <a:r>
              <a:rPr lang="es-ES" dirty="0">
                <a:solidFill>
                  <a:srgbClr val="A31515"/>
                </a:solidFill>
              </a:rPr>
              <a:t>"LADCM"</a:t>
            </a:r>
            <a:r>
              <a:rPr lang="es-ES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"-- вычисление длины LCS для X и Y(рекурсия)"</a:t>
            </a:r>
            <a:r>
              <a:rPr lang="ru-RU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"-- последовательность X: "</a:t>
            </a:r>
            <a:r>
              <a:rPr lang="ru-RU" dirty="0">
                <a:solidFill>
                  <a:prstClr val="black"/>
                </a:solidFill>
              </a:rPr>
              <a:t>&lt;&lt; X;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"-- последовательность Y: "</a:t>
            </a:r>
            <a:r>
              <a:rPr lang="ru-RU" dirty="0">
                <a:solidFill>
                  <a:prstClr val="black"/>
                </a:solidFill>
              </a:rPr>
              <a:t>&lt;&lt; Y;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s =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</a:t>
            </a:r>
          </a:p>
          <a:p>
            <a:r>
              <a:rPr lang="ru-RU" dirty="0">
                <a:solidFill>
                  <a:prstClr val="black"/>
                </a:solidFill>
              </a:rPr>
              <a:t>             </a:t>
            </a:r>
            <a:r>
              <a:rPr lang="ru-RU" dirty="0" err="1">
                <a:solidFill>
                  <a:srgbClr val="0000FF"/>
                </a:solidFill>
              </a:rPr>
              <a:t>sizeof</a:t>
            </a:r>
            <a:r>
              <a:rPr lang="ru-RU" dirty="0">
                <a:solidFill>
                  <a:prstClr val="black"/>
                </a:solidFill>
              </a:rPr>
              <a:t>(X)-1,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X   </a:t>
            </a:r>
          </a:p>
          <a:p>
            <a:r>
              <a:rPr lang="en-US" dirty="0">
                <a:solidFill>
                  <a:prstClr val="black"/>
                </a:solidFill>
              </a:rPr>
              <a:t>             </a:t>
            </a:r>
            <a:r>
              <a:rPr lang="en-US" dirty="0">
                <a:solidFill>
                  <a:srgbClr val="A31515"/>
                </a:solidFill>
              </a:rPr>
              <a:t>"ALDC"</a:t>
            </a:r>
            <a:r>
              <a:rPr lang="en-US" dirty="0">
                <a:solidFill>
                  <a:prstClr val="black"/>
                </a:solidFill>
              </a:rPr>
              <a:t>,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последовательность </a:t>
            </a:r>
            <a:r>
              <a:rPr lang="en-US" dirty="0">
                <a:solidFill>
                  <a:srgbClr val="008000"/>
                </a:solidFill>
              </a:rPr>
              <a:t>X</a:t>
            </a:r>
          </a:p>
          <a:p>
            <a:r>
              <a:rPr lang="ru-RU" dirty="0">
                <a:solidFill>
                  <a:prstClr val="black"/>
                </a:solidFill>
              </a:rPr>
              <a:t>             </a:t>
            </a:r>
            <a:r>
              <a:rPr lang="ru-RU" dirty="0" err="1">
                <a:solidFill>
                  <a:srgbClr val="0000FF"/>
                </a:solidFill>
              </a:rPr>
              <a:t>sizeof</a:t>
            </a:r>
            <a:r>
              <a:rPr lang="ru-RU" dirty="0">
                <a:solidFill>
                  <a:prstClr val="black"/>
                </a:solidFill>
              </a:rPr>
              <a:t>(Y)-1,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Y</a:t>
            </a:r>
          </a:p>
          <a:p>
            <a:r>
              <a:rPr lang="en-US" dirty="0">
                <a:solidFill>
                  <a:prstClr val="black"/>
                </a:solidFill>
              </a:rPr>
              <a:t>             </a:t>
            </a:r>
            <a:r>
              <a:rPr lang="en-US" dirty="0">
                <a:solidFill>
                  <a:srgbClr val="A31515"/>
                </a:solidFill>
              </a:rPr>
              <a:t>"LADCM"</a:t>
            </a:r>
            <a:r>
              <a:rPr lang="en-US" dirty="0">
                <a:solidFill>
                  <a:prstClr val="black"/>
                </a:solidFill>
              </a:rPr>
              <a:t>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последовательность </a:t>
            </a:r>
            <a:r>
              <a:rPr lang="en-US" dirty="0">
                <a:solidFill>
                  <a:srgbClr val="008000"/>
                </a:solidFill>
              </a:rPr>
              <a:t>Y</a:t>
            </a:r>
          </a:p>
          <a:p>
            <a:r>
              <a:rPr lang="be-BY" dirty="0">
                <a:solidFill>
                  <a:prstClr val="black"/>
                </a:solidFill>
              </a:rPr>
              <a:t>            );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&lt;&lt; </a:t>
            </a:r>
            <a:r>
              <a:rPr lang="en-US" dirty="0">
                <a:solidFill>
                  <a:srgbClr val="A31515"/>
                </a:solidFill>
              </a:rPr>
              <a:t>"-- </a:t>
            </a:r>
            <a:r>
              <a:rPr lang="be-BY" dirty="0">
                <a:solidFill>
                  <a:srgbClr val="A31515"/>
                </a:solidFill>
              </a:rPr>
              <a:t>длина </a:t>
            </a:r>
            <a:r>
              <a:rPr lang="en-US" dirty="0">
                <a:solidFill>
                  <a:srgbClr val="A31515"/>
                </a:solidFill>
              </a:rPr>
              <a:t>LCS: "</a:t>
            </a:r>
            <a:r>
              <a:rPr lang="en-US" dirty="0">
                <a:solidFill>
                  <a:prstClr val="black"/>
                </a:solidFill>
              </a:rPr>
              <a:t>&lt;&lt;s&lt;&lt;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</a:rPr>
              <a:t> system(</a:t>
            </a:r>
            <a:r>
              <a:rPr lang="en-US" dirty="0">
                <a:solidFill>
                  <a:srgbClr val="A31515"/>
                </a:solidFill>
              </a:rPr>
              <a:t>"pause"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0;</a:t>
            </a: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" t="22222" r="6629" b="19417"/>
          <a:stretch/>
        </p:blipFill>
        <p:spPr bwMode="auto">
          <a:xfrm>
            <a:off x="3376858" y="476672"/>
            <a:ext cx="5659637" cy="130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0222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43808" y="116632"/>
            <a:ext cx="4039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chemeClr val="accent6"/>
                </a:solidFill>
              </a:rPr>
              <a:t>Решение задачи о рюкзаке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8924994" cy="5955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150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505826"/>
              </p:ext>
            </p:extLst>
          </p:nvPr>
        </p:nvGraphicFramePr>
        <p:xfrm>
          <a:off x="179512" y="188640"/>
          <a:ext cx="5616624" cy="88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Формула" r:id="rId3" imgW="2184400" imgH="342900" progId="Equation.3">
                  <p:embed/>
                </p:oleObj>
              </mc:Choice>
              <mc:Fallback>
                <p:oleObj name="Формула" r:id="rId3" imgW="2184400" imgH="34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88640"/>
                        <a:ext cx="5616624" cy="882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776340"/>
              </p:ext>
            </p:extLst>
          </p:nvPr>
        </p:nvGraphicFramePr>
        <p:xfrm>
          <a:off x="5901425" y="692696"/>
          <a:ext cx="2951989" cy="1196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Формула" r:id="rId5" imgW="1409088" imgH="571252" progId="Equation.3">
                  <p:embed/>
                </p:oleObj>
              </mc:Choice>
              <mc:Fallback>
                <p:oleObj name="Формула" r:id="rId5" imgW="1409088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425" y="692696"/>
                        <a:ext cx="2951989" cy="1196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479966"/>
              </p:ext>
            </p:extLst>
          </p:nvPr>
        </p:nvGraphicFramePr>
        <p:xfrm>
          <a:off x="179512" y="2204864"/>
          <a:ext cx="602466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Формула" r:id="rId7" imgW="2387600" imgH="342900" progId="Equation.3">
                  <p:embed/>
                </p:oleObj>
              </mc:Choice>
              <mc:Fallback>
                <p:oleObj name="Формула" r:id="rId7" imgW="2387600" imgH="342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204864"/>
                        <a:ext cx="6024669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259480"/>
              </p:ext>
            </p:extLst>
          </p:nvPr>
        </p:nvGraphicFramePr>
        <p:xfrm>
          <a:off x="4561200" y="3068960"/>
          <a:ext cx="4268024" cy="126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Формула" r:id="rId9" imgW="1930400" imgH="571500" progId="Equation.3">
                  <p:embed/>
                </p:oleObj>
              </mc:Choice>
              <mc:Fallback>
                <p:oleObj name="Формула" r:id="rId9" imgW="1930400" imgH="571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1200" y="3068960"/>
                        <a:ext cx="4268024" cy="12614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668851"/>
              </p:ext>
            </p:extLst>
          </p:nvPr>
        </p:nvGraphicFramePr>
        <p:xfrm>
          <a:off x="182299" y="4437112"/>
          <a:ext cx="614468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name="Формула" r:id="rId11" imgW="2438400" imgH="342900" progId="Equation.3">
                  <p:embed/>
                </p:oleObj>
              </mc:Choice>
              <mc:Fallback>
                <p:oleObj name="Формула" r:id="rId11" imgW="2438400" imgH="342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99" y="4437112"/>
                        <a:ext cx="6144683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382566"/>
              </p:ext>
            </p:extLst>
          </p:nvPr>
        </p:nvGraphicFramePr>
        <p:xfrm>
          <a:off x="107503" y="5634454"/>
          <a:ext cx="3744417" cy="1040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Формула" r:id="rId13" imgW="2057400" imgH="571500" progId="Equation.3">
                  <p:embed/>
                </p:oleObj>
              </mc:Choice>
              <mc:Fallback>
                <p:oleObj name="Формула" r:id="rId13" imgW="2057400" imgH="571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3" y="5634454"/>
                        <a:ext cx="3744417" cy="10401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921184"/>
              </p:ext>
            </p:extLst>
          </p:nvPr>
        </p:nvGraphicFramePr>
        <p:xfrm>
          <a:off x="4572000" y="5931672"/>
          <a:ext cx="2029083" cy="593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Формула" r:id="rId15" imgW="825142" imgH="266584" progId="Equation.3">
                  <p:embed/>
                </p:oleObj>
              </mc:Choice>
              <mc:Fallback>
                <p:oleObj name="Формула" r:id="rId15" imgW="825142" imgH="26658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931672"/>
                        <a:ext cx="2029083" cy="593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144837"/>
              </p:ext>
            </p:extLst>
          </p:nvPr>
        </p:nvGraphicFramePr>
        <p:xfrm>
          <a:off x="6732240" y="5589240"/>
          <a:ext cx="2198139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" name="Формула" r:id="rId17" imgW="1104421" imgH="545863" progId="Equation.3">
                  <p:embed/>
                </p:oleObj>
              </mc:Choice>
              <mc:Fallback>
                <p:oleObj name="Формула" r:id="rId17" imgW="1104421" imgH="54586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5589240"/>
                        <a:ext cx="2198139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326982" y="458112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2" name="TextBox 21"/>
          <p:cNvSpPr txBox="1"/>
          <p:nvPr/>
        </p:nvSpPr>
        <p:spPr>
          <a:xfrm>
            <a:off x="6461795" y="602128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3" name="TextBox 22"/>
          <p:cNvSpPr txBox="1"/>
          <p:nvPr/>
        </p:nvSpPr>
        <p:spPr>
          <a:xfrm>
            <a:off x="4256706" y="602128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4" name="TextBox 23"/>
          <p:cNvSpPr txBox="1"/>
          <p:nvPr/>
        </p:nvSpPr>
        <p:spPr>
          <a:xfrm>
            <a:off x="3774181" y="602128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, …</a:t>
            </a:r>
            <a:endParaRPr lang="be-BY" dirty="0"/>
          </a:p>
        </p:txBody>
      </p:sp>
      <p:sp>
        <p:nvSpPr>
          <p:cNvPr id="25" name="TextBox 24"/>
          <p:cNvSpPr txBox="1"/>
          <p:nvPr/>
        </p:nvSpPr>
        <p:spPr>
          <a:xfrm>
            <a:off x="8748464" y="364502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6" name="TextBox 25"/>
          <p:cNvSpPr txBox="1"/>
          <p:nvPr/>
        </p:nvSpPr>
        <p:spPr>
          <a:xfrm>
            <a:off x="6192169" y="234888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7" name="TextBox 26"/>
          <p:cNvSpPr txBox="1"/>
          <p:nvPr/>
        </p:nvSpPr>
        <p:spPr>
          <a:xfrm>
            <a:off x="8780947" y="1052736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8" name="TextBox 27"/>
          <p:cNvSpPr txBox="1"/>
          <p:nvPr/>
        </p:nvSpPr>
        <p:spPr>
          <a:xfrm>
            <a:off x="5796136" y="44531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12618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987549"/>
              </p:ext>
            </p:extLst>
          </p:nvPr>
        </p:nvGraphicFramePr>
        <p:xfrm>
          <a:off x="-104775" y="1052736"/>
          <a:ext cx="9248775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Visio" r:id="rId3" imgW="10391220" imgH="4937814" progId="Visio.Drawing.11">
                  <p:embed/>
                </p:oleObj>
              </mc:Choice>
              <mc:Fallback>
                <p:oleObj name="Visio" r:id="rId3" imgW="10391220" imgH="493781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4775" y="1052736"/>
                        <a:ext cx="9248775" cy="439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187624" y="260648"/>
            <a:ext cx="7039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 smtClean="0">
                <a:solidFill>
                  <a:schemeClr val="accent6"/>
                </a:solidFill>
              </a:rPr>
              <a:t>Схема рекурсивного решения </a:t>
            </a:r>
            <a:r>
              <a:rPr lang="be-BY" sz="2400" dirty="0">
                <a:solidFill>
                  <a:schemeClr val="accent6"/>
                </a:solidFill>
              </a:rPr>
              <a:t>задачи о рюкзаке</a:t>
            </a:r>
          </a:p>
        </p:txBody>
      </p:sp>
    </p:spTree>
    <p:extLst>
      <p:ext uri="{BB962C8B-B14F-4D97-AF65-F5344CB8AC3E}">
        <p14:creationId xmlns:p14="http://schemas.microsoft.com/office/powerpoint/2010/main" val="1450044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95736" y="116632"/>
            <a:ext cx="4410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6"/>
                </a:solidFill>
              </a:rPr>
              <a:t>Вычисление дистанции Левенштейна</a:t>
            </a:r>
            <a:endParaRPr lang="be-BY" dirty="0">
              <a:solidFill>
                <a:schemeClr val="accent6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569462"/>
            <a:ext cx="8928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Дистанция Левенштейна (расстояние Левенштейна, редакционное расстояние, дистанция редактирования)</a:t>
            </a:r>
            <a:r>
              <a:rPr lang="ru-RU" dirty="0"/>
              <a:t> определяется между двумя строками и равна минимальному количеству операций вставки одного символа, удаления одного символа и замены одного символа на другой, необходимых для превращения одной строки в другую.</a:t>
            </a:r>
            <a:endParaRPr lang="be-BY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581319"/>
              </p:ext>
            </p:extLst>
          </p:nvPr>
        </p:nvGraphicFramePr>
        <p:xfrm>
          <a:off x="899591" y="1915010"/>
          <a:ext cx="7575963" cy="494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Формула" r:id="rId3" imgW="3060360" imgH="1993680" progId="Equation.3">
                  <p:embed/>
                </p:oleObj>
              </mc:Choice>
              <mc:Fallback>
                <p:oleObj name="Формула" r:id="rId3" imgW="3060360" imgH="19936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1" y="1915010"/>
                        <a:ext cx="7575963" cy="49429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1467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391"/>
            <a:ext cx="9036497" cy="435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69700"/>
            <a:ext cx="8827934" cy="2615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3488" y="4756502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4.  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633488" y="6021288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  <a:r>
              <a:rPr lang="ru-RU" dirty="0" smtClean="0"/>
              <a:t>.  </a:t>
            </a:r>
            <a:endParaRPr lang="be-BY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009170"/>
              </p:ext>
            </p:extLst>
          </p:nvPr>
        </p:nvGraphicFramePr>
        <p:xfrm>
          <a:off x="6923753" y="5841268"/>
          <a:ext cx="222024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Формула" r:id="rId5" imgW="1409700" imgH="228600" progId="Equation.3">
                  <p:embed/>
                </p:oleObj>
              </mc:Choice>
              <mc:Fallback>
                <p:oleObj name="Формула" r:id="rId5" imgW="1409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3753" y="5841268"/>
                        <a:ext cx="2220247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281000"/>
              </p:ext>
            </p:extLst>
          </p:nvPr>
        </p:nvGraphicFramePr>
        <p:xfrm>
          <a:off x="7020272" y="6212718"/>
          <a:ext cx="2016224" cy="355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Формула" r:id="rId7" imgW="1295400" imgH="228600" progId="Equation.3">
                  <p:embed/>
                </p:oleObj>
              </mc:Choice>
              <mc:Fallback>
                <p:oleObj name="Формула" r:id="rId7" imgW="1295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6212718"/>
                        <a:ext cx="2016224" cy="3558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940152" y="3933056"/>
            <a:ext cx="504056" cy="336644"/>
          </a:xfrm>
          <a:prstGeom prst="rect">
            <a:avLst/>
          </a:prstGeom>
          <a:solidFill>
            <a:srgbClr val="F1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98543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1" y="117805"/>
            <a:ext cx="9036349" cy="5734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2424" y="548680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27" name="TextBox 26"/>
          <p:cNvSpPr txBox="1"/>
          <p:nvPr/>
        </p:nvSpPr>
        <p:spPr>
          <a:xfrm>
            <a:off x="392424" y="2276872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28" name="TextBox 27"/>
          <p:cNvSpPr txBox="1"/>
          <p:nvPr/>
        </p:nvSpPr>
        <p:spPr>
          <a:xfrm>
            <a:off x="392424" y="3645024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8.  </a:t>
            </a:r>
            <a:endParaRPr lang="be-BY" dirty="0"/>
          </a:p>
        </p:txBody>
      </p:sp>
      <p:sp>
        <p:nvSpPr>
          <p:cNvPr id="29" name="TextBox 28"/>
          <p:cNvSpPr txBox="1"/>
          <p:nvPr/>
        </p:nvSpPr>
        <p:spPr>
          <a:xfrm>
            <a:off x="374748" y="5013176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9</a:t>
            </a:r>
            <a:r>
              <a:rPr lang="ru-RU" dirty="0" smtClean="0"/>
              <a:t>. 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905458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25" y="0"/>
            <a:ext cx="8965753" cy="6828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5812" y="47667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10.  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615812" y="220486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11.  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615812" y="3861048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12.  </a:t>
            </a:r>
            <a:endParaRPr lang="be-BY" dirty="0"/>
          </a:p>
        </p:txBody>
      </p:sp>
      <p:sp>
        <p:nvSpPr>
          <p:cNvPr id="8" name="TextBox 7"/>
          <p:cNvSpPr txBox="1"/>
          <p:nvPr/>
        </p:nvSpPr>
        <p:spPr>
          <a:xfrm>
            <a:off x="615812" y="5589240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13. 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458814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195</TotalTime>
  <Words>1035</Words>
  <Application>Microsoft Office PowerPoint</Application>
  <PresentationFormat>Экран (4:3)</PresentationFormat>
  <Paragraphs>223</Paragraphs>
  <Slides>23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Воздушный поток</vt:lpstr>
      <vt:lpstr>Формула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Brakovich</cp:lastModifiedBy>
  <cp:revision>24</cp:revision>
  <dcterms:created xsi:type="dcterms:W3CDTF">2010-12-02T13:55:43Z</dcterms:created>
  <dcterms:modified xsi:type="dcterms:W3CDTF">2012-03-13T10:38:40Z</dcterms:modified>
</cp:coreProperties>
</file>