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Georgia" panose="02040502050405020303" pitchFamily="18" charset="0"/>
      <p:regular r:id="rId37"/>
      <p:bold r:id="rId38"/>
      <p:italic r:id="rId39"/>
      <p:boldItalic r:id="rId40"/>
    </p:embeddedFont>
    <p:embeddedFont>
      <p:font typeface="Oswald" panose="020B0604020202020204" charset="0"/>
      <p:regular r:id="rId41"/>
      <p:bold r:id="rId42"/>
    </p:embeddedFont>
    <p:embeddedFont>
      <p:font typeface="Roboto"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560b65334_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560b65334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560b65334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560b6533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92b4a7e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92b4a7e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392b4a7e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392b4a7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92b4a7e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92b4a7e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5648614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5648614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56486143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56486143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456486143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456486143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56486143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56486143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550b602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550b602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92b4a7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92b4a7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4550b6023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4550b6023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550b6023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550b6023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560b65334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560b65334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550b6023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550b6023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ADVANCEMENTS IN TECHNOLOGY - INCREASE IN METALS, PLASTICS</a:t>
            </a:r>
            <a:endParaRPr/>
          </a:p>
          <a:p>
            <a:pPr marL="0" lvl="0" indent="0" algn="l" rtl="0">
              <a:spcBef>
                <a:spcPts val="0"/>
              </a:spcBef>
              <a:spcAft>
                <a:spcPts val="0"/>
              </a:spcAft>
              <a:buClr>
                <a:schemeClr val="dk1"/>
              </a:buClr>
              <a:buSzPts val="1100"/>
              <a:buFont typeface="Arial"/>
              <a:buNone/>
            </a:pPr>
            <a:r>
              <a:rPr lang="en">
                <a:solidFill>
                  <a:schemeClr val="dk1"/>
                </a:solidFill>
              </a:rPr>
              <a:t>INCREASE IN PRODUCTION IN GENERAL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550b6023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550b6023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56486143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56486143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4560b65334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4560b6533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560b65334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560b65334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392b4a7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392b4a7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550b6023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550b6023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392b4a7e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392b4a7e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392b4a7e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392b4a7e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392b4a7e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392b4a7e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550b6023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550b6023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4560b65334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4560b65334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560b65334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560b6533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560b6533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560b653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4560b65334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4560b6533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560b65334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560b6533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92b4a7e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392b4a7e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560b65334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560b6533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56485eeb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56485eeb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1600"/>
              </a:spcBef>
              <a:spcAft>
                <a:spcPts val="0"/>
              </a:spcAft>
              <a:buSzPts val="1400"/>
              <a:buFont typeface="Roboto"/>
              <a:buChar char="○"/>
              <a:defRPr>
                <a:latin typeface="Roboto"/>
                <a:ea typeface="Roboto"/>
                <a:cs typeface="Roboto"/>
                <a:sym typeface="Roboto"/>
              </a:defRPr>
            </a:lvl2pPr>
            <a:lvl3pPr marL="1371600" lvl="2" indent="-317500">
              <a:spcBef>
                <a:spcPts val="1600"/>
              </a:spcBef>
              <a:spcAft>
                <a:spcPts val="0"/>
              </a:spcAft>
              <a:buSzPts val="1400"/>
              <a:buFont typeface="Roboto"/>
              <a:buChar char="■"/>
              <a:defRPr>
                <a:latin typeface="Roboto"/>
                <a:ea typeface="Roboto"/>
                <a:cs typeface="Roboto"/>
                <a:sym typeface="Roboto"/>
              </a:defRPr>
            </a:lvl3pPr>
            <a:lvl4pPr marL="1828800" lvl="3" indent="-317500">
              <a:spcBef>
                <a:spcPts val="1600"/>
              </a:spcBef>
              <a:spcAft>
                <a:spcPts val="0"/>
              </a:spcAft>
              <a:buSzPts val="1400"/>
              <a:buFont typeface="Roboto"/>
              <a:buChar char="●"/>
              <a:defRPr>
                <a:latin typeface="Roboto"/>
                <a:ea typeface="Roboto"/>
                <a:cs typeface="Roboto"/>
                <a:sym typeface="Roboto"/>
              </a:defRPr>
            </a:lvl4pPr>
            <a:lvl5pPr marL="2286000" lvl="4" indent="-317500">
              <a:spcBef>
                <a:spcPts val="1600"/>
              </a:spcBef>
              <a:spcAft>
                <a:spcPts val="0"/>
              </a:spcAft>
              <a:buSzPts val="1400"/>
              <a:buFont typeface="Roboto"/>
              <a:buChar char="○"/>
              <a:defRPr>
                <a:latin typeface="Roboto"/>
                <a:ea typeface="Roboto"/>
                <a:cs typeface="Roboto"/>
                <a:sym typeface="Roboto"/>
              </a:defRPr>
            </a:lvl5pPr>
            <a:lvl6pPr marL="2743200" lvl="5" indent="-317500">
              <a:spcBef>
                <a:spcPts val="1600"/>
              </a:spcBef>
              <a:spcAft>
                <a:spcPts val="0"/>
              </a:spcAft>
              <a:buSzPts val="1400"/>
              <a:buFont typeface="Roboto"/>
              <a:buChar char="■"/>
              <a:defRPr>
                <a:latin typeface="Roboto"/>
                <a:ea typeface="Roboto"/>
                <a:cs typeface="Roboto"/>
                <a:sym typeface="Roboto"/>
              </a:defRPr>
            </a:lvl6pPr>
            <a:lvl7pPr marL="3200400" lvl="6" indent="-317500">
              <a:spcBef>
                <a:spcPts val="1600"/>
              </a:spcBef>
              <a:spcAft>
                <a:spcPts val="0"/>
              </a:spcAft>
              <a:buSzPts val="1400"/>
              <a:buFont typeface="Roboto"/>
              <a:buChar char="●"/>
              <a:defRPr>
                <a:latin typeface="Roboto"/>
                <a:ea typeface="Roboto"/>
                <a:cs typeface="Roboto"/>
                <a:sym typeface="Roboto"/>
              </a:defRPr>
            </a:lvl7pPr>
            <a:lvl8pPr marL="3657600" lvl="7" indent="-317500">
              <a:spcBef>
                <a:spcPts val="1600"/>
              </a:spcBef>
              <a:spcAft>
                <a:spcPts val="0"/>
              </a:spcAft>
              <a:buSzPts val="1400"/>
              <a:buFont typeface="Roboto"/>
              <a:buChar char="○"/>
              <a:defRPr>
                <a:latin typeface="Roboto"/>
                <a:ea typeface="Roboto"/>
                <a:cs typeface="Roboto"/>
                <a:sym typeface="Roboto"/>
              </a:defRPr>
            </a:lvl8pPr>
            <a:lvl9pPr marL="4114800" lvl="8" indent="-31750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Font typeface="Roboto"/>
              <a:buChar char="●"/>
              <a:defRPr sz="1400">
                <a:latin typeface="Roboto"/>
                <a:ea typeface="Roboto"/>
                <a:cs typeface="Roboto"/>
                <a:sym typeface="Roboto"/>
              </a:defRPr>
            </a:lvl1pPr>
            <a:lvl2pPr marL="914400" lvl="1" indent="-304800">
              <a:spcBef>
                <a:spcPts val="1600"/>
              </a:spcBef>
              <a:spcAft>
                <a:spcPts val="0"/>
              </a:spcAft>
              <a:buSzPts val="1200"/>
              <a:buFont typeface="Roboto"/>
              <a:buChar char="○"/>
              <a:defRPr sz="1200">
                <a:latin typeface="Roboto"/>
                <a:ea typeface="Roboto"/>
                <a:cs typeface="Roboto"/>
                <a:sym typeface="Roboto"/>
              </a:defRPr>
            </a:lvl2pPr>
            <a:lvl3pPr marL="1371600" lvl="2" indent="-304800">
              <a:spcBef>
                <a:spcPts val="1600"/>
              </a:spcBef>
              <a:spcAft>
                <a:spcPts val="0"/>
              </a:spcAft>
              <a:buSzPts val="1200"/>
              <a:buFont typeface="Roboto"/>
              <a:buChar char="■"/>
              <a:defRPr sz="1200">
                <a:latin typeface="Roboto"/>
                <a:ea typeface="Roboto"/>
                <a:cs typeface="Roboto"/>
                <a:sym typeface="Roboto"/>
              </a:defRPr>
            </a:lvl3pPr>
            <a:lvl4pPr marL="1828800" lvl="3" indent="-304800">
              <a:spcBef>
                <a:spcPts val="1600"/>
              </a:spcBef>
              <a:spcAft>
                <a:spcPts val="0"/>
              </a:spcAft>
              <a:buSzPts val="1200"/>
              <a:buFont typeface="Roboto"/>
              <a:buChar char="●"/>
              <a:defRPr sz="1200">
                <a:latin typeface="Roboto"/>
                <a:ea typeface="Roboto"/>
                <a:cs typeface="Roboto"/>
                <a:sym typeface="Roboto"/>
              </a:defRPr>
            </a:lvl4pPr>
            <a:lvl5pPr marL="2286000" lvl="4" indent="-304800">
              <a:spcBef>
                <a:spcPts val="1600"/>
              </a:spcBef>
              <a:spcAft>
                <a:spcPts val="0"/>
              </a:spcAft>
              <a:buSzPts val="1200"/>
              <a:buFont typeface="Roboto"/>
              <a:buChar char="○"/>
              <a:defRPr sz="1200">
                <a:latin typeface="Roboto"/>
                <a:ea typeface="Roboto"/>
                <a:cs typeface="Roboto"/>
                <a:sym typeface="Roboto"/>
              </a:defRPr>
            </a:lvl5pPr>
            <a:lvl6pPr marL="2743200" lvl="5" indent="-304800">
              <a:spcBef>
                <a:spcPts val="1600"/>
              </a:spcBef>
              <a:spcAft>
                <a:spcPts val="0"/>
              </a:spcAft>
              <a:buSzPts val="1200"/>
              <a:buFont typeface="Roboto"/>
              <a:buChar char="■"/>
              <a:defRPr sz="1200">
                <a:latin typeface="Roboto"/>
                <a:ea typeface="Roboto"/>
                <a:cs typeface="Roboto"/>
                <a:sym typeface="Roboto"/>
              </a:defRPr>
            </a:lvl6pPr>
            <a:lvl7pPr marL="3200400" lvl="6" indent="-304800">
              <a:spcBef>
                <a:spcPts val="1600"/>
              </a:spcBef>
              <a:spcAft>
                <a:spcPts val="0"/>
              </a:spcAft>
              <a:buSzPts val="1200"/>
              <a:buFont typeface="Roboto"/>
              <a:buChar char="●"/>
              <a:defRPr sz="1200">
                <a:latin typeface="Roboto"/>
                <a:ea typeface="Roboto"/>
                <a:cs typeface="Roboto"/>
                <a:sym typeface="Roboto"/>
              </a:defRPr>
            </a:lvl7pPr>
            <a:lvl8pPr marL="3657600" lvl="7" indent="-304800">
              <a:spcBef>
                <a:spcPts val="1600"/>
              </a:spcBef>
              <a:spcAft>
                <a:spcPts val="0"/>
              </a:spcAft>
              <a:buSzPts val="1200"/>
              <a:buFont typeface="Roboto"/>
              <a:buChar char="○"/>
              <a:defRPr sz="1200">
                <a:latin typeface="Roboto"/>
                <a:ea typeface="Roboto"/>
                <a:cs typeface="Roboto"/>
                <a:sym typeface="Roboto"/>
              </a:defRPr>
            </a:lvl8pPr>
            <a:lvl9pPr marL="4114800" lvl="8" indent="-304800">
              <a:spcBef>
                <a:spcPts val="1600"/>
              </a:spcBef>
              <a:spcAft>
                <a:spcPts val="1600"/>
              </a:spcAft>
              <a:buSzPts val="1200"/>
              <a:buFont typeface="Roboto"/>
              <a:buChar char="■"/>
              <a:defRPr sz="1200">
                <a:latin typeface="Roboto"/>
                <a:ea typeface="Roboto"/>
                <a:cs typeface="Roboto"/>
                <a:sym typeface="Roboto"/>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hyperlink" Target="http://www.nytimes.com/2005/05/12/world/asia/how-do-japanese-dump-trash-let-us-count-the-myriad-ways.html"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hyperlink" Target="https://www.youtube.com/watch?time_continue=279&amp;v=eym10GGidQU" TargetMode="External"/><Relationship Id="rId5" Type="http://schemas.openxmlformats.org/officeDocument/2006/relationships/hyperlink" Target="https://www.statista.com/topics/1275/recycling-in-the-united-states/" TargetMode="External"/><Relationship Id="rId4" Type="http://schemas.openxmlformats.org/officeDocument/2006/relationships/hyperlink" Target="http://www.statista.com/statistics/185710/us-materials-generation-in-the-municipal-waste-stream-since-196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FFFFFF"/>
                </a:solidFill>
                <a:latin typeface="Oswald"/>
                <a:ea typeface="Oswald"/>
                <a:cs typeface="Oswald"/>
                <a:sym typeface="Oswald"/>
              </a:rPr>
              <a:t>MUNICIPAL WASTE STREAM</a:t>
            </a:r>
            <a:endParaRPr sz="4800">
              <a:solidFill>
                <a:srgbClr val="FFFFFF"/>
              </a:solidFill>
              <a:latin typeface="Oswald"/>
              <a:ea typeface="Oswald"/>
              <a:cs typeface="Oswald"/>
              <a:sym typeface="Oswald"/>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EFEFEF"/>
                </a:solidFill>
              </a:rPr>
              <a:t>Marjalino.Patel.Bozovic.Salmon.</a:t>
            </a:r>
            <a:endParaRPr sz="1800">
              <a:solidFill>
                <a:srgbClr val="EFEFEF"/>
              </a:solidFill>
            </a:endParaRPr>
          </a:p>
          <a:p>
            <a:pPr marL="0" lvl="0" indent="0" algn="ctr" rtl="0">
              <a:spcBef>
                <a:spcPts val="0"/>
              </a:spcBef>
              <a:spcAft>
                <a:spcPts val="0"/>
              </a:spcAft>
              <a:buNone/>
            </a:pPr>
            <a:r>
              <a:rPr lang="en" sz="1800">
                <a:solidFill>
                  <a:srgbClr val="EFEFEF"/>
                </a:solidFill>
              </a:rPr>
              <a:t>ISSCM 491</a:t>
            </a:r>
            <a:endParaRPr sz="18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107150" y="726275"/>
            <a:ext cx="8725200" cy="384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10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100000"/>
              </a:lnSpc>
              <a:spcBef>
                <a:spcPts val="0"/>
              </a:spcBef>
              <a:spcAft>
                <a:spcPts val="0"/>
              </a:spcAft>
              <a:buNone/>
            </a:pPr>
            <a:r>
              <a:rPr lang="en" sz="3000">
                <a:solidFill>
                  <a:schemeClr val="dk1"/>
                </a:solidFill>
                <a:latin typeface="Oswald"/>
                <a:ea typeface="Oswald"/>
                <a:cs typeface="Oswald"/>
                <a:sym typeface="Oswald"/>
              </a:rPr>
              <a:t>This leads us to believe that the United States Waste Disposal system is not as efficient as it could be ...</a:t>
            </a:r>
            <a:endParaRPr sz="30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311700" y="65225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100000"/>
              </a:lnSpc>
              <a:spcBef>
                <a:spcPts val="0"/>
              </a:spcBef>
              <a:spcAft>
                <a:spcPts val="0"/>
              </a:spcAft>
              <a:buNone/>
            </a:pPr>
            <a:endParaRPr sz="3000">
              <a:solidFill>
                <a:schemeClr val="dk1"/>
              </a:solidFill>
              <a:latin typeface="Oswald"/>
              <a:ea typeface="Oswald"/>
              <a:cs typeface="Oswald"/>
              <a:sym typeface="Oswald"/>
            </a:endParaRPr>
          </a:p>
          <a:p>
            <a:pPr marL="0" lvl="0" indent="0" algn="l" rtl="0">
              <a:lnSpc>
                <a:spcPct val="100000"/>
              </a:lnSpc>
              <a:spcBef>
                <a:spcPts val="0"/>
              </a:spcBef>
              <a:spcAft>
                <a:spcPts val="0"/>
              </a:spcAft>
              <a:buClr>
                <a:schemeClr val="dk1"/>
              </a:buClr>
              <a:buSzPts val="1100"/>
              <a:buFont typeface="Arial"/>
              <a:buNone/>
            </a:pPr>
            <a:r>
              <a:rPr lang="en" sz="3000">
                <a:solidFill>
                  <a:schemeClr val="dk1"/>
                </a:solidFill>
                <a:latin typeface="Oswald"/>
                <a:ea typeface="Oswald"/>
                <a:cs typeface="Oswald"/>
                <a:sym typeface="Oswald"/>
              </a:rPr>
              <a:t>As a result, we decided to explore how these products are being disposed of, and if there are any future recommendations we can make based on the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MATERIALS RECYCLED, COMBUSTED AND LANDFILLED</a:t>
            </a:r>
            <a:endParaRPr/>
          </a:p>
          <a:p>
            <a:pPr marL="0" lvl="0" indent="0" algn="l" rtl="0">
              <a:spcBef>
                <a:spcPts val="0"/>
              </a:spcBef>
              <a:spcAft>
                <a:spcPts val="0"/>
              </a:spcAft>
              <a:buNone/>
            </a:pPr>
            <a:r>
              <a:rPr lang="en" sz="1400"/>
              <a:t>BASED ON MEANS PER MATERIAL FROM 1960-2014</a:t>
            </a:r>
            <a:endParaRPr sz="1400"/>
          </a:p>
        </p:txBody>
      </p:sp>
      <p:sp>
        <p:nvSpPr>
          <p:cNvPr id="130" name="Google Shape;130;p24"/>
          <p:cNvSpPr txBox="1">
            <a:spLocks noGrp="1"/>
          </p:cNvSpPr>
          <p:nvPr>
            <p:ph type="body" idx="1"/>
          </p:nvPr>
        </p:nvSpPr>
        <p:spPr>
          <a:xfrm>
            <a:off x="128600" y="1268200"/>
            <a:ext cx="2417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GENERATED</a:t>
            </a:r>
            <a:endParaRPr/>
          </a:p>
          <a:p>
            <a:pPr marL="0" lvl="0" indent="0" algn="l" rtl="0">
              <a:spcBef>
                <a:spcPts val="1600"/>
              </a:spcBef>
              <a:spcAft>
                <a:spcPts val="0"/>
              </a:spcAft>
              <a:buNone/>
            </a:pPr>
            <a:r>
              <a:rPr lang="en"/>
              <a:t>1 PAPER</a:t>
            </a:r>
            <a:endParaRPr/>
          </a:p>
          <a:p>
            <a:pPr marL="0" lvl="0" indent="0" algn="l" rtl="0">
              <a:spcBef>
                <a:spcPts val="1600"/>
              </a:spcBef>
              <a:spcAft>
                <a:spcPts val="0"/>
              </a:spcAft>
              <a:buNone/>
            </a:pPr>
            <a:r>
              <a:rPr lang="en"/>
              <a:t>2 FOOD WASTE</a:t>
            </a:r>
            <a:endParaRPr/>
          </a:p>
          <a:p>
            <a:pPr marL="0" lvl="0" indent="0" algn="l" rtl="0">
              <a:spcBef>
                <a:spcPts val="1600"/>
              </a:spcBef>
              <a:spcAft>
                <a:spcPts val="0"/>
              </a:spcAft>
              <a:buNone/>
            </a:pPr>
            <a:r>
              <a:rPr lang="en"/>
              <a:t>3 YARD TRIMMINGS</a:t>
            </a:r>
            <a:endParaRPr/>
          </a:p>
          <a:p>
            <a:pPr marL="0" lvl="0" indent="0" algn="l" rtl="0">
              <a:spcBef>
                <a:spcPts val="1600"/>
              </a:spcBef>
              <a:spcAft>
                <a:spcPts val="0"/>
              </a:spcAft>
              <a:buNone/>
            </a:pPr>
            <a:r>
              <a:rPr lang="en"/>
              <a:t>4 PLASTICS</a:t>
            </a:r>
            <a:endParaRPr/>
          </a:p>
          <a:p>
            <a:pPr marL="0" lvl="0" indent="0" algn="l" rtl="0">
              <a:spcBef>
                <a:spcPts val="1600"/>
              </a:spcBef>
              <a:spcAft>
                <a:spcPts val="1600"/>
              </a:spcAft>
              <a:buNone/>
            </a:pPr>
            <a:endParaRPr/>
          </a:p>
        </p:txBody>
      </p:sp>
      <p:sp>
        <p:nvSpPr>
          <p:cNvPr id="131" name="Google Shape;131;p24"/>
          <p:cNvSpPr txBox="1">
            <a:spLocks noGrp="1"/>
          </p:cNvSpPr>
          <p:nvPr>
            <p:ph type="body" idx="1"/>
          </p:nvPr>
        </p:nvSpPr>
        <p:spPr>
          <a:xfrm>
            <a:off x="2468848" y="1268200"/>
            <a:ext cx="234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8761D"/>
                </a:solidFill>
              </a:rPr>
              <a:t>RECYCLED</a:t>
            </a:r>
            <a:endParaRPr b="1">
              <a:solidFill>
                <a:srgbClr val="38761D"/>
              </a:solidFill>
            </a:endParaRPr>
          </a:p>
          <a:p>
            <a:pPr marL="0" lvl="0" indent="0" algn="l" rtl="0">
              <a:spcBef>
                <a:spcPts val="1600"/>
              </a:spcBef>
              <a:spcAft>
                <a:spcPts val="0"/>
              </a:spcAft>
              <a:buNone/>
            </a:pPr>
            <a:r>
              <a:rPr lang="en" b="1">
                <a:solidFill>
                  <a:srgbClr val="38761D"/>
                </a:solidFill>
              </a:rPr>
              <a:t>1 PAPER</a:t>
            </a:r>
            <a:endParaRPr b="1">
              <a:solidFill>
                <a:srgbClr val="38761D"/>
              </a:solidFill>
            </a:endParaRPr>
          </a:p>
          <a:p>
            <a:pPr marL="0" lvl="0" indent="0" algn="l" rtl="0">
              <a:spcBef>
                <a:spcPts val="1600"/>
              </a:spcBef>
              <a:spcAft>
                <a:spcPts val="0"/>
              </a:spcAft>
              <a:buNone/>
            </a:pPr>
            <a:r>
              <a:rPr lang="en" b="1">
                <a:solidFill>
                  <a:srgbClr val="38761D"/>
                </a:solidFill>
              </a:rPr>
              <a:t>2 METALS</a:t>
            </a:r>
            <a:endParaRPr b="1">
              <a:solidFill>
                <a:srgbClr val="38761D"/>
              </a:solidFill>
            </a:endParaRPr>
          </a:p>
          <a:p>
            <a:pPr marL="0" lvl="0" indent="0" algn="l" rtl="0">
              <a:spcBef>
                <a:spcPts val="1600"/>
              </a:spcBef>
              <a:spcAft>
                <a:spcPts val="1600"/>
              </a:spcAft>
              <a:buNone/>
            </a:pPr>
            <a:r>
              <a:rPr lang="en" b="1">
                <a:solidFill>
                  <a:srgbClr val="38761D"/>
                </a:solidFill>
              </a:rPr>
              <a:t>3 YARD TRIMMINGS</a:t>
            </a:r>
            <a:endParaRPr b="1">
              <a:solidFill>
                <a:srgbClr val="38761D"/>
              </a:solidFill>
            </a:endParaRPr>
          </a:p>
        </p:txBody>
      </p:sp>
      <p:sp>
        <p:nvSpPr>
          <p:cNvPr id="132" name="Google Shape;132;p24"/>
          <p:cNvSpPr txBox="1">
            <a:spLocks noGrp="1"/>
          </p:cNvSpPr>
          <p:nvPr>
            <p:ph type="body" idx="1"/>
          </p:nvPr>
        </p:nvSpPr>
        <p:spPr>
          <a:xfrm>
            <a:off x="4704350" y="1268200"/>
            <a:ext cx="201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CC0000"/>
                </a:solidFill>
              </a:rPr>
              <a:t>COMBUSTED</a:t>
            </a:r>
            <a:endParaRPr b="1">
              <a:solidFill>
                <a:srgbClr val="CC0000"/>
              </a:solidFill>
            </a:endParaRPr>
          </a:p>
          <a:p>
            <a:pPr marL="0" lvl="0" indent="0" algn="l" rtl="0">
              <a:spcBef>
                <a:spcPts val="1600"/>
              </a:spcBef>
              <a:spcAft>
                <a:spcPts val="0"/>
              </a:spcAft>
              <a:buNone/>
            </a:pPr>
            <a:r>
              <a:rPr lang="en" b="1">
                <a:solidFill>
                  <a:srgbClr val="CC0000"/>
                </a:solidFill>
              </a:rPr>
              <a:t>1 PAPER</a:t>
            </a:r>
            <a:endParaRPr b="1">
              <a:solidFill>
                <a:srgbClr val="CC0000"/>
              </a:solidFill>
            </a:endParaRPr>
          </a:p>
          <a:p>
            <a:pPr marL="0" lvl="0" indent="0" algn="l" rtl="0">
              <a:spcBef>
                <a:spcPts val="1600"/>
              </a:spcBef>
              <a:spcAft>
                <a:spcPts val="0"/>
              </a:spcAft>
              <a:buNone/>
            </a:pPr>
            <a:r>
              <a:rPr lang="en" b="1">
                <a:solidFill>
                  <a:srgbClr val="CC0000"/>
                </a:solidFill>
              </a:rPr>
              <a:t>2 FOOD WASTE</a:t>
            </a:r>
            <a:endParaRPr b="1">
              <a:solidFill>
                <a:srgbClr val="CC0000"/>
              </a:solidFill>
            </a:endParaRPr>
          </a:p>
          <a:p>
            <a:pPr marL="0" lvl="0" indent="0" algn="l" rtl="0">
              <a:spcBef>
                <a:spcPts val="1600"/>
              </a:spcBef>
              <a:spcAft>
                <a:spcPts val="1600"/>
              </a:spcAft>
              <a:buNone/>
            </a:pPr>
            <a:r>
              <a:rPr lang="en" b="1">
                <a:solidFill>
                  <a:srgbClr val="CC0000"/>
                </a:solidFill>
              </a:rPr>
              <a:t>3 PLASTICS</a:t>
            </a:r>
            <a:endParaRPr b="1">
              <a:solidFill>
                <a:srgbClr val="CC0000"/>
              </a:solidFill>
            </a:endParaRPr>
          </a:p>
        </p:txBody>
      </p:sp>
      <p:sp>
        <p:nvSpPr>
          <p:cNvPr id="133" name="Google Shape;133;p24"/>
          <p:cNvSpPr txBox="1">
            <a:spLocks noGrp="1"/>
          </p:cNvSpPr>
          <p:nvPr>
            <p:ph type="body" idx="1"/>
          </p:nvPr>
        </p:nvSpPr>
        <p:spPr>
          <a:xfrm>
            <a:off x="6889600" y="1268200"/>
            <a:ext cx="2015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783F04"/>
                </a:solidFill>
              </a:rPr>
              <a:t>LANDFILLED</a:t>
            </a:r>
            <a:endParaRPr b="1">
              <a:solidFill>
                <a:srgbClr val="783F04"/>
              </a:solidFill>
            </a:endParaRPr>
          </a:p>
          <a:p>
            <a:pPr marL="0" lvl="0" indent="0" algn="l" rtl="0">
              <a:spcBef>
                <a:spcPts val="1600"/>
              </a:spcBef>
              <a:spcAft>
                <a:spcPts val="0"/>
              </a:spcAft>
              <a:buNone/>
            </a:pPr>
            <a:r>
              <a:rPr lang="en" b="1">
                <a:solidFill>
                  <a:srgbClr val="783F04"/>
                </a:solidFill>
              </a:rPr>
              <a:t>1 PAPER</a:t>
            </a:r>
            <a:endParaRPr b="1">
              <a:solidFill>
                <a:srgbClr val="783F04"/>
              </a:solidFill>
            </a:endParaRPr>
          </a:p>
          <a:p>
            <a:pPr marL="0" lvl="0" indent="0" algn="l" rtl="0">
              <a:spcBef>
                <a:spcPts val="1600"/>
              </a:spcBef>
              <a:spcAft>
                <a:spcPts val="0"/>
              </a:spcAft>
              <a:buNone/>
            </a:pPr>
            <a:r>
              <a:rPr lang="en" b="1">
                <a:solidFill>
                  <a:srgbClr val="783F04"/>
                </a:solidFill>
              </a:rPr>
              <a:t>2 FOOD WASTE</a:t>
            </a:r>
            <a:endParaRPr b="1">
              <a:solidFill>
                <a:srgbClr val="783F04"/>
              </a:solidFill>
            </a:endParaRPr>
          </a:p>
          <a:p>
            <a:pPr marL="0" lvl="0" indent="0" algn="l" rtl="0">
              <a:spcBef>
                <a:spcPts val="1600"/>
              </a:spcBef>
              <a:spcAft>
                <a:spcPts val="1600"/>
              </a:spcAft>
              <a:buNone/>
            </a:pPr>
            <a:r>
              <a:rPr lang="en" b="1">
                <a:solidFill>
                  <a:srgbClr val="783F04"/>
                </a:solidFill>
              </a:rPr>
              <a:t>3 PLASTICS</a:t>
            </a:r>
            <a:endParaRPr b="1">
              <a:solidFill>
                <a:srgbClr val="783F0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PERCENTAGE OF PAPER GENERATED VS OTHER MATERIALS</a:t>
            </a:r>
            <a:endParaRPr/>
          </a:p>
        </p:txBody>
      </p:sp>
      <p:pic>
        <p:nvPicPr>
          <p:cNvPr id="139" name="Google Shape;139;p25"/>
          <p:cNvPicPr preferRelativeResize="0"/>
          <p:nvPr/>
        </p:nvPicPr>
        <p:blipFill>
          <a:blip r:embed="rId4">
            <a:alphaModFix/>
          </a:blip>
          <a:stretch>
            <a:fillRect/>
          </a:stretch>
        </p:blipFill>
        <p:spPr>
          <a:xfrm>
            <a:off x="203836" y="1311575"/>
            <a:ext cx="4800625" cy="2880375"/>
          </a:xfrm>
          <a:prstGeom prst="rect">
            <a:avLst/>
          </a:prstGeom>
          <a:noFill/>
          <a:ln>
            <a:noFill/>
          </a:ln>
        </p:spPr>
      </p:pic>
      <p:pic>
        <p:nvPicPr>
          <p:cNvPr id="140" name="Google Shape;140;p25"/>
          <p:cNvPicPr preferRelativeResize="0"/>
          <p:nvPr/>
        </p:nvPicPr>
        <p:blipFill>
          <a:blip r:embed="rId5">
            <a:alphaModFix/>
          </a:blip>
          <a:stretch>
            <a:fillRect/>
          </a:stretch>
        </p:blipFill>
        <p:spPr>
          <a:xfrm>
            <a:off x="5156861" y="1461350"/>
            <a:ext cx="3765450" cy="25808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1932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Is using paper really beneficial</a:t>
            </a:r>
            <a:endParaRPr>
              <a:latin typeface="Oswald"/>
              <a:ea typeface="Oswald"/>
              <a:cs typeface="Oswald"/>
              <a:sym typeface="Oswald"/>
            </a:endParaRPr>
          </a:p>
          <a:p>
            <a:pPr marL="0" lvl="0" indent="0" algn="ctr" rtl="0">
              <a:spcBef>
                <a:spcPts val="0"/>
              </a:spcBef>
              <a:spcAft>
                <a:spcPts val="0"/>
              </a:spcAft>
              <a:buNone/>
            </a:pPr>
            <a:r>
              <a:rPr lang="en">
                <a:latin typeface="Oswald"/>
                <a:ea typeface="Oswald"/>
                <a:cs typeface="Oswald"/>
                <a:sym typeface="Oswald"/>
              </a:rPr>
              <a:t>to the reduction of waste?</a:t>
            </a:r>
            <a:endParaRPr>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1932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Let’s look at the products landfilled...</a:t>
            </a:r>
            <a:endParaRPr>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closer look at products and landfill</a:t>
            </a:r>
            <a:endParaRPr/>
          </a:p>
        </p:txBody>
      </p:sp>
      <p:pic>
        <p:nvPicPr>
          <p:cNvPr id="156" name="Google Shape;156;p28"/>
          <p:cNvPicPr preferRelativeResize="0"/>
          <p:nvPr/>
        </p:nvPicPr>
        <p:blipFill>
          <a:blip r:embed="rId3">
            <a:alphaModFix/>
          </a:blip>
          <a:stretch>
            <a:fillRect/>
          </a:stretch>
        </p:blipFill>
        <p:spPr>
          <a:xfrm>
            <a:off x="1716174" y="1141375"/>
            <a:ext cx="5711650" cy="3410900"/>
          </a:xfrm>
          <a:prstGeom prst="rect">
            <a:avLst/>
          </a:prstGeom>
          <a:noFill/>
          <a:ln>
            <a:noFill/>
          </a:ln>
        </p:spPr>
      </p:pic>
      <p:sp>
        <p:nvSpPr>
          <p:cNvPr id="157" name="Google Shape;157;p28"/>
          <p:cNvSpPr/>
          <p:nvPr/>
        </p:nvSpPr>
        <p:spPr>
          <a:xfrm>
            <a:off x="1363025" y="3870475"/>
            <a:ext cx="6064800" cy="3342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closer look at packaging landfilled</a:t>
            </a:r>
            <a:endParaRPr/>
          </a:p>
        </p:txBody>
      </p:sp>
      <p:pic>
        <p:nvPicPr>
          <p:cNvPr id="163" name="Google Shape;163;p29"/>
          <p:cNvPicPr preferRelativeResize="0"/>
          <p:nvPr/>
        </p:nvPicPr>
        <p:blipFill>
          <a:blip r:embed="rId3">
            <a:alphaModFix/>
          </a:blip>
          <a:stretch>
            <a:fillRect/>
          </a:stretch>
        </p:blipFill>
        <p:spPr>
          <a:xfrm>
            <a:off x="1307514" y="1017725"/>
            <a:ext cx="6528976" cy="3897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goes into a landfill?</a:t>
            </a:r>
            <a:endParaRPr/>
          </a:p>
        </p:txBody>
      </p:sp>
      <p:sp>
        <p:nvSpPr>
          <p:cNvPr id="169" name="Google Shape;169;p30"/>
          <p:cNvSpPr txBox="1">
            <a:spLocks noGrp="1"/>
          </p:cNvSpPr>
          <p:nvPr>
            <p:ph type="body" idx="1"/>
          </p:nvPr>
        </p:nvSpPr>
        <p:spPr>
          <a:xfrm>
            <a:off x="311700" y="1152475"/>
            <a:ext cx="8445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According to EPA</a:t>
            </a:r>
            <a:endParaRPr sz="1800"/>
          </a:p>
          <a:p>
            <a:pPr marL="0" lvl="0" indent="0" algn="l" rtl="0">
              <a:spcBef>
                <a:spcPts val="1600"/>
              </a:spcBef>
              <a:spcAft>
                <a:spcPts val="1600"/>
              </a:spcAft>
              <a:buNone/>
            </a:pPr>
            <a:r>
              <a:rPr lang="en" sz="3000" i="1">
                <a:solidFill>
                  <a:schemeClr val="dk1"/>
                </a:solidFill>
                <a:latin typeface="Georgia"/>
                <a:ea typeface="Georgia"/>
                <a:cs typeface="Georgia"/>
                <a:sym typeface="Georgia"/>
              </a:rPr>
              <a:t>“Materials and products go to landfills due to end-user choice or because recovery was not feasible.”</a:t>
            </a:r>
            <a:endParaRPr sz="3000" i="1">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Data...</a:t>
            </a:r>
            <a:endParaRPr/>
          </a:p>
        </p:txBody>
      </p:sp>
      <p:sp>
        <p:nvSpPr>
          <p:cNvPr id="175" name="Google Shape;175;p31"/>
          <p:cNvSpPr txBox="1">
            <a:spLocks noGrp="1"/>
          </p:cNvSpPr>
          <p:nvPr>
            <p:ph type="body" idx="2"/>
          </p:nvPr>
        </p:nvSpPr>
        <p:spPr>
          <a:xfrm>
            <a:off x="424350" y="1152475"/>
            <a:ext cx="840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1960 - 2014</a:t>
            </a:r>
            <a:endParaRPr>
              <a:solidFill>
                <a:srgbClr val="000000"/>
              </a:solidFill>
            </a:endParaRPr>
          </a:p>
          <a:p>
            <a:pPr marL="0" lvl="0" indent="0" algn="l" rtl="0">
              <a:spcBef>
                <a:spcPts val="1600"/>
              </a:spcBef>
              <a:spcAft>
                <a:spcPts val="0"/>
              </a:spcAft>
              <a:buNone/>
            </a:pPr>
            <a:r>
              <a:rPr lang="en">
                <a:solidFill>
                  <a:srgbClr val="000000"/>
                </a:solidFill>
              </a:rPr>
              <a:t>Following groups for materials generated:</a:t>
            </a:r>
            <a:endParaRPr>
              <a:solidFill>
                <a:srgbClr val="000000"/>
              </a:solidFill>
            </a:endParaRPr>
          </a:p>
          <a:p>
            <a:pPr marL="457200" lvl="0" indent="-317500" algn="l" rtl="0">
              <a:spcBef>
                <a:spcPts val="1600"/>
              </a:spcBef>
              <a:spcAft>
                <a:spcPts val="0"/>
              </a:spcAft>
              <a:buClr>
                <a:srgbClr val="000000"/>
              </a:buClr>
              <a:buSzPts val="1400"/>
              <a:buChar char="-"/>
            </a:pPr>
            <a:r>
              <a:rPr lang="en">
                <a:solidFill>
                  <a:srgbClr val="000000"/>
                </a:solidFill>
              </a:rPr>
              <a:t>Products - Paper and Paperboard</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Glass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Metals - Ferrous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Metals - Aluminum</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Metals - OtherNonferrous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Metals - Total</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Plastics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Rubber and Leather</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Textiles</a:t>
            </a:r>
            <a:endParaRPr>
              <a:solidFill>
                <a:srgbClr val="000000"/>
              </a:solidFill>
            </a:endParaRPr>
          </a:p>
          <a:p>
            <a:pPr marL="457200" lvl="0" indent="-317500" algn="l" rtl="0">
              <a:lnSpc>
                <a:spcPct val="100000"/>
              </a:lnSpc>
              <a:spcBef>
                <a:spcPts val="0"/>
              </a:spcBef>
              <a:spcAft>
                <a:spcPts val="0"/>
              </a:spcAft>
              <a:buClr>
                <a:srgbClr val="000000"/>
              </a:buClr>
              <a:buSzPts val="1400"/>
              <a:buChar char="-"/>
            </a:pPr>
            <a:r>
              <a:rPr lang="en">
                <a:solidFill>
                  <a:srgbClr val="000000"/>
                </a:solidFill>
              </a:rPr>
              <a:t>Products - Wood</a:t>
            </a:r>
            <a:endParaRPr>
              <a:solidFill>
                <a:srgbClr val="000000"/>
              </a:solidFill>
            </a:endParaRPr>
          </a:p>
        </p:txBody>
      </p:sp>
      <p:sp>
        <p:nvSpPr>
          <p:cNvPr id="176" name="Google Shape;176;p31"/>
          <p:cNvSpPr txBox="1"/>
          <p:nvPr/>
        </p:nvSpPr>
        <p:spPr>
          <a:xfrm>
            <a:off x="4006600" y="2073125"/>
            <a:ext cx="4453200" cy="2268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Products - Other</a:t>
            </a:r>
            <a:endParaRPr>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Products - Total Materials</a:t>
            </a:r>
            <a:endParaRPr>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Other Wastes - Food Waste</a:t>
            </a:r>
            <a:endParaRPr>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Other Wastes - Yard Trimmings</a:t>
            </a:r>
            <a:endParaRPr>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Other Wastes - Miscellaneous Inorganic Wastes</a:t>
            </a:r>
            <a:endParaRPr>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Other Wastes - Total</a:t>
            </a:r>
            <a:endParaRPr>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
                <a:latin typeface="Roboto"/>
                <a:ea typeface="Roboto"/>
                <a:cs typeface="Roboto"/>
                <a:sym typeface="Roboto"/>
              </a:rPr>
              <a:t>Total MSW Generated - Weight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855100"/>
            <a:ext cx="8520600" cy="84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a:solidFill>
                  <a:schemeClr val="accent2"/>
                </a:solidFill>
                <a:highlight>
                  <a:srgbClr val="FFFFFF"/>
                </a:highlight>
                <a:latin typeface="Oswald"/>
                <a:ea typeface="Oswald"/>
                <a:cs typeface="Oswald"/>
                <a:sym typeface="Oswald"/>
              </a:rPr>
              <a:t>EPA began gathering data on the disposal of materials and products in the United States</a:t>
            </a:r>
            <a:endParaRPr sz="3000">
              <a:solidFill>
                <a:schemeClr val="accent2"/>
              </a:solidFill>
              <a:highlight>
                <a:srgbClr val="FFFFFF"/>
              </a:highlight>
              <a:latin typeface="Oswald"/>
              <a:ea typeface="Oswald"/>
              <a:cs typeface="Oswald"/>
              <a:sym typeface="Oswald"/>
            </a:endParaRPr>
          </a:p>
          <a:p>
            <a:pPr marL="0" lvl="0" indent="0" algn="ctr" rtl="0">
              <a:lnSpc>
                <a:spcPct val="100000"/>
              </a:lnSpc>
              <a:spcBef>
                <a:spcPts val="0"/>
              </a:spcBef>
              <a:spcAft>
                <a:spcPts val="0"/>
              </a:spcAft>
              <a:buClr>
                <a:schemeClr val="dk1"/>
              </a:buClr>
              <a:buSzPts val="1100"/>
              <a:buFont typeface="Arial"/>
              <a:buNone/>
            </a:pPr>
            <a:r>
              <a:rPr lang="en" sz="3000">
                <a:solidFill>
                  <a:schemeClr val="accent2"/>
                </a:solidFill>
                <a:highlight>
                  <a:srgbClr val="FFFFFF"/>
                </a:highlight>
                <a:latin typeface="Oswald"/>
                <a:ea typeface="Oswald"/>
                <a:cs typeface="Oswald"/>
                <a:sym typeface="Oswald"/>
              </a:rPr>
              <a:t>more than 30 years ago.</a:t>
            </a:r>
            <a:endParaRPr sz="3000">
              <a:latin typeface="Oswald"/>
              <a:ea typeface="Oswald"/>
              <a:cs typeface="Oswald"/>
              <a:sym typeface="Oswald"/>
            </a:endParaRPr>
          </a:p>
        </p:txBody>
      </p:sp>
      <p:sp>
        <p:nvSpPr>
          <p:cNvPr id="61" name="Google Shape;61;p14"/>
          <p:cNvSpPr txBox="1"/>
          <p:nvPr/>
        </p:nvSpPr>
        <p:spPr>
          <a:xfrm>
            <a:off x="0" y="4308625"/>
            <a:ext cx="85206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Times New Roman"/>
                <a:ea typeface="Times New Roman"/>
                <a:cs typeface="Times New Roman"/>
                <a:sym typeface="Times New Roman"/>
              </a:rPr>
              <a:t>National Overview: Facts and Figures on Materials, Wastes and Recycling. (2018, August 17). Retrieved from https://www.epa.gov/facts-and-figures-about-materials-waste-and-recycling/national-overview-facts-and-figures-materials</a:t>
            </a:r>
            <a:endParaRPr sz="8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Groups</a:t>
            </a:r>
            <a:endParaRPr/>
          </a:p>
        </p:txBody>
      </p:sp>
      <p:sp>
        <p:nvSpPr>
          <p:cNvPr id="182" name="Google Shape;182;p32"/>
          <p:cNvSpPr txBox="1">
            <a:spLocks noGrp="1"/>
          </p:cNvSpPr>
          <p:nvPr>
            <p:ph type="body" idx="2"/>
          </p:nvPr>
        </p:nvSpPr>
        <p:spPr>
          <a:xfrm>
            <a:off x="424350" y="1152475"/>
            <a:ext cx="84078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rPr>
              <a:t>- Products - Paper and Paperboard</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Glass</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Metals - Total</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Plastics</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Rubber and Leather</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Textiles</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Wood</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Other</a:t>
            </a:r>
            <a:endParaRPr>
              <a:solidFill>
                <a:srgbClr val="000000"/>
              </a:solidFill>
            </a:endParaRPr>
          </a:p>
          <a:p>
            <a:pPr marL="0" lvl="0" indent="0" algn="l" rtl="0">
              <a:lnSpc>
                <a:spcPct val="100000"/>
              </a:lnSpc>
              <a:spcBef>
                <a:spcPts val="0"/>
              </a:spcBef>
              <a:spcAft>
                <a:spcPts val="0"/>
              </a:spcAft>
              <a:buNone/>
            </a:pPr>
            <a:r>
              <a:rPr lang="en">
                <a:solidFill>
                  <a:srgbClr val="000000"/>
                </a:solidFill>
              </a:rPr>
              <a:t>- Products - Total Materials</a:t>
            </a:r>
            <a:endParaRPr>
              <a:solidFill>
                <a:srgbClr val="000000"/>
              </a:solidFill>
            </a:endParaRPr>
          </a:p>
          <a:p>
            <a:pPr marL="0" lvl="0" indent="0" algn="l" rtl="0">
              <a:lnSpc>
                <a:spcPct val="100000"/>
              </a:lnSpc>
              <a:spcBef>
                <a:spcPts val="0"/>
              </a:spcBef>
              <a:spcAft>
                <a:spcPts val="0"/>
              </a:spcAft>
              <a:buNone/>
            </a:pPr>
            <a:r>
              <a:rPr lang="en">
                <a:solidFill>
                  <a:srgbClr val="000000"/>
                </a:solidFill>
              </a:rPr>
              <a:t>- Other Wastes - Total</a:t>
            </a:r>
            <a:endParaRPr>
              <a:solidFill>
                <a:srgbClr val="000000"/>
              </a:solidFill>
            </a:endParaRPr>
          </a:p>
          <a:p>
            <a:pPr marL="0" lvl="0" indent="0" algn="l" rtl="0">
              <a:spcBef>
                <a:spcPts val="0"/>
              </a:spcBef>
              <a:spcAft>
                <a:spcPts val="1600"/>
              </a:spcAft>
              <a:buNone/>
            </a:pPr>
            <a:endParaRPr>
              <a:solidFill>
                <a:srgbClr val="000000"/>
              </a:solidFill>
            </a:endParaRPr>
          </a:p>
        </p:txBody>
      </p:sp>
      <p:sp>
        <p:nvSpPr>
          <p:cNvPr id="183" name="Google Shape;183;p32"/>
          <p:cNvSpPr/>
          <p:nvPr/>
        </p:nvSpPr>
        <p:spPr>
          <a:xfrm>
            <a:off x="3699475" y="1347175"/>
            <a:ext cx="1395900" cy="18777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txBox="1"/>
          <p:nvPr/>
        </p:nvSpPr>
        <p:spPr>
          <a:xfrm>
            <a:off x="5653950" y="1877225"/>
            <a:ext cx="2303400" cy="12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Roboto"/>
                <a:ea typeface="Roboto"/>
                <a:cs typeface="Roboto"/>
                <a:sym typeface="Roboto"/>
              </a:rPr>
              <a:t>2015</a:t>
            </a:r>
            <a:endParaRPr sz="36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Estimate 2015’s Waste?</a:t>
            </a:r>
            <a:endParaRPr/>
          </a:p>
        </p:txBody>
      </p:sp>
      <p:sp>
        <p:nvSpPr>
          <p:cNvPr id="190" name="Google Shape;190;p33"/>
          <p:cNvSpPr txBox="1">
            <a:spLocks noGrp="1"/>
          </p:cNvSpPr>
          <p:nvPr>
            <p:ph type="body" idx="2"/>
          </p:nvPr>
        </p:nvSpPr>
        <p:spPr>
          <a:xfrm>
            <a:off x="424350" y="1152475"/>
            <a:ext cx="84078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Char char="-"/>
            </a:pPr>
            <a:r>
              <a:rPr lang="en">
                <a:solidFill>
                  <a:srgbClr val="000000"/>
                </a:solidFill>
              </a:rPr>
              <a:t>Confidence Intervals!</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PE ± ME</a:t>
            </a:r>
            <a:endParaRPr>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PE = Mean of each group of generated materials throughout the years</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ME = Margin of Error</a:t>
            </a:r>
            <a:endParaRPr sz="1400">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ME = z*(σ/√n ) </a:t>
            </a:r>
            <a:endParaRPr>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z = 1.96 (95% confidence interval)</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σ = Standard Deviation of each group of generated materials throughout the years</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n = 11 (years of data)</a:t>
            </a:r>
            <a:endParaRPr sz="1400">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PE - ME = Low Interval</a:t>
            </a:r>
            <a:endParaRPr>
              <a:solidFill>
                <a:srgbClr val="000000"/>
              </a:solidFill>
            </a:endParaRPr>
          </a:p>
          <a:p>
            <a:pPr marL="457200" lvl="0" indent="-317500" algn="l" rtl="0">
              <a:spcBef>
                <a:spcPts val="0"/>
              </a:spcBef>
              <a:spcAft>
                <a:spcPts val="0"/>
              </a:spcAft>
              <a:buClr>
                <a:srgbClr val="000000"/>
              </a:buClr>
              <a:buSzPts val="1400"/>
              <a:buChar char="-"/>
            </a:pPr>
            <a:r>
              <a:rPr lang="en">
                <a:solidFill>
                  <a:srgbClr val="000000"/>
                </a:solidFill>
              </a:rPr>
              <a:t>PE + ME = High Interval</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Excel Output for Materials Generated for Following Year</a:t>
            </a:r>
            <a:endParaRPr/>
          </a:p>
        </p:txBody>
      </p:sp>
      <p:pic>
        <p:nvPicPr>
          <p:cNvPr id="196" name="Google Shape;196;p34"/>
          <p:cNvPicPr preferRelativeResize="0"/>
          <p:nvPr/>
        </p:nvPicPr>
        <p:blipFill>
          <a:blip r:embed="rId3">
            <a:alphaModFix/>
          </a:blip>
          <a:stretch>
            <a:fillRect/>
          </a:stretch>
        </p:blipFill>
        <p:spPr>
          <a:xfrm>
            <a:off x="76200" y="1520525"/>
            <a:ext cx="8955524" cy="2459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95% confident that 2015’s expected generated waste will fall between...for the following groups: </a:t>
            </a:r>
            <a:endParaRPr/>
          </a:p>
        </p:txBody>
      </p:sp>
      <p:sp>
        <p:nvSpPr>
          <p:cNvPr id="202" name="Google Shape;202;p35"/>
          <p:cNvSpPr txBox="1">
            <a:spLocks noGrp="1"/>
          </p:cNvSpPr>
          <p:nvPr>
            <p:ph type="body" idx="2"/>
          </p:nvPr>
        </p:nvSpPr>
        <p:spPr>
          <a:xfrm>
            <a:off x="368100" y="1675975"/>
            <a:ext cx="8407800" cy="236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Paper and Paperboard</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Glass</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Metals - Total</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Plastics</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Rubber and Leather</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Textiles</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Wood</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Other</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Products - Total Materials</a:t>
            </a:r>
            <a:endParaRPr>
              <a:solidFill>
                <a:srgbClr val="000000"/>
              </a:solidFill>
            </a:endParaRPr>
          </a:p>
          <a:p>
            <a:pPr marL="0" lvl="0" indent="0" algn="l" rtl="0">
              <a:lnSpc>
                <a:spcPct val="100000"/>
              </a:lnSpc>
              <a:spcBef>
                <a:spcPts val="0"/>
              </a:spcBef>
              <a:spcAft>
                <a:spcPts val="0"/>
              </a:spcAft>
              <a:buClr>
                <a:schemeClr val="dk1"/>
              </a:buClr>
              <a:buSzPts val="1100"/>
              <a:buFont typeface="Arial"/>
              <a:buNone/>
            </a:pPr>
            <a:r>
              <a:rPr lang="en">
                <a:solidFill>
                  <a:srgbClr val="000000"/>
                </a:solidFill>
              </a:rPr>
              <a:t>- Other Wastes - Total</a:t>
            </a:r>
            <a:endParaRPr>
              <a:solidFill>
                <a:srgbClr val="000000"/>
              </a:solidFill>
            </a:endParaRPr>
          </a:p>
        </p:txBody>
      </p:sp>
      <p:sp>
        <p:nvSpPr>
          <p:cNvPr id="203" name="Google Shape;203;p35"/>
          <p:cNvSpPr txBox="1">
            <a:spLocks noGrp="1"/>
          </p:cNvSpPr>
          <p:nvPr>
            <p:ph type="body" idx="2"/>
          </p:nvPr>
        </p:nvSpPr>
        <p:spPr>
          <a:xfrm>
            <a:off x="3236325" y="1675975"/>
            <a:ext cx="8407800" cy="236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rPr>
              <a:t>- [56,157,911 and 75,082,089]</a:t>
            </a:r>
            <a:endParaRPr>
              <a:solidFill>
                <a:srgbClr val="000000"/>
              </a:solidFill>
            </a:endParaRPr>
          </a:p>
          <a:p>
            <a:pPr marL="0" lvl="0" indent="0" algn="l" rtl="0">
              <a:lnSpc>
                <a:spcPct val="100000"/>
              </a:lnSpc>
              <a:spcBef>
                <a:spcPts val="0"/>
              </a:spcBef>
              <a:spcAft>
                <a:spcPts val="0"/>
              </a:spcAft>
              <a:buNone/>
            </a:pPr>
            <a:r>
              <a:rPr lang="en">
                <a:solidFill>
                  <a:srgbClr val="000000"/>
                </a:solidFill>
              </a:rPr>
              <a:t>- [10,729,668 and 13,019,423]</a:t>
            </a:r>
            <a:endParaRPr>
              <a:solidFill>
                <a:srgbClr val="000000"/>
              </a:solidFill>
            </a:endParaRPr>
          </a:p>
          <a:p>
            <a:pPr marL="0" lvl="0" indent="0" algn="l" rtl="0">
              <a:lnSpc>
                <a:spcPct val="100000"/>
              </a:lnSpc>
              <a:spcBef>
                <a:spcPts val="0"/>
              </a:spcBef>
              <a:spcAft>
                <a:spcPts val="0"/>
              </a:spcAft>
              <a:buNone/>
            </a:pPr>
            <a:r>
              <a:rPr lang="en">
                <a:solidFill>
                  <a:srgbClr val="000000"/>
                </a:solidFill>
              </a:rPr>
              <a:t>- [16,640,860 and 21,470,049]</a:t>
            </a:r>
            <a:endParaRPr>
              <a:solidFill>
                <a:srgbClr val="000000"/>
              </a:solidFill>
            </a:endParaRPr>
          </a:p>
          <a:p>
            <a:pPr marL="0" lvl="0" indent="0" algn="l" rtl="0">
              <a:lnSpc>
                <a:spcPct val="100000"/>
              </a:lnSpc>
              <a:spcBef>
                <a:spcPts val="0"/>
              </a:spcBef>
              <a:spcAft>
                <a:spcPts val="0"/>
              </a:spcAft>
              <a:buNone/>
            </a:pPr>
            <a:r>
              <a:rPr lang="en">
                <a:solidFill>
                  <a:srgbClr val="000000"/>
                </a:solidFill>
              </a:rPr>
              <a:t>- [14,822,742 and 29,420,894]</a:t>
            </a:r>
            <a:endParaRPr>
              <a:solidFill>
                <a:srgbClr val="000000"/>
              </a:solidFill>
            </a:endParaRPr>
          </a:p>
          <a:p>
            <a:pPr marL="0" lvl="0" indent="0" algn="l" rtl="0">
              <a:lnSpc>
                <a:spcPct val="100000"/>
              </a:lnSpc>
              <a:spcBef>
                <a:spcPts val="0"/>
              </a:spcBef>
              <a:spcAft>
                <a:spcPts val="0"/>
              </a:spcAft>
              <a:buNone/>
            </a:pPr>
            <a:r>
              <a:rPr lang="en">
                <a:solidFill>
                  <a:srgbClr val="000000"/>
                </a:solidFill>
              </a:rPr>
              <a:t>- [4,993,334 and 7,584,848]</a:t>
            </a:r>
            <a:endParaRPr>
              <a:solidFill>
                <a:srgbClr val="000000"/>
              </a:solidFill>
            </a:endParaRPr>
          </a:p>
          <a:p>
            <a:pPr marL="0" lvl="0" indent="0" algn="l" rtl="0">
              <a:lnSpc>
                <a:spcPct val="100000"/>
              </a:lnSpc>
              <a:spcBef>
                <a:spcPts val="0"/>
              </a:spcBef>
              <a:spcAft>
                <a:spcPts val="0"/>
              </a:spcAft>
              <a:buNone/>
            </a:pPr>
            <a:r>
              <a:rPr lang="en">
                <a:solidFill>
                  <a:srgbClr val="000000"/>
                </a:solidFill>
              </a:rPr>
              <a:t>- [6,448,748 and 12,760,343]</a:t>
            </a:r>
            <a:endParaRPr>
              <a:solidFill>
                <a:srgbClr val="000000"/>
              </a:solidFill>
            </a:endParaRPr>
          </a:p>
          <a:p>
            <a:pPr marL="0" lvl="0" indent="0" algn="l" rtl="0">
              <a:lnSpc>
                <a:spcPct val="100000"/>
              </a:lnSpc>
              <a:spcBef>
                <a:spcPts val="0"/>
              </a:spcBef>
              <a:spcAft>
                <a:spcPts val="0"/>
              </a:spcAft>
              <a:buNone/>
            </a:pPr>
            <a:r>
              <a:rPr lang="en">
                <a:solidFill>
                  <a:srgbClr val="000000"/>
                </a:solidFill>
              </a:rPr>
              <a:t>- [9,278,000 and 15,000,182]</a:t>
            </a:r>
            <a:endParaRPr>
              <a:solidFill>
                <a:srgbClr val="000000"/>
              </a:solidFill>
            </a:endParaRPr>
          </a:p>
          <a:p>
            <a:pPr marL="0" lvl="0" indent="0" algn="l" rtl="0">
              <a:lnSpc>
                <a:spcPct val="100000"/>
              </a:lnSpc>
              <a:spcBef>
                <a:spcPts val="0"/>
              </a:spcBef>
              <a:spcAft>
                <a:spcPts val="0"/>
              </a:spcAft>
              <a:buNone/>
            </a:pPr>
            <a:r>
              <a:rPr lang="en">
                <a:solidFill>
                  <a:srgbClr val="000000"/>
                </a:solidFill>
              </a:rPr>
              <a:t>- [2,500,623 and 4,344,832]</a:t>
            </a:r>
            <a:endParaRPr>
              <a:solidFill>
                <a:srgbClr val="000000"/>
              </a:solidFill>
            </a:endParaRPr>
          </a:p>
          <a:p>
            <a:pPr marL="0" lvl="0" indent="0" algn="l" rtl="0">
              <a:lnSpc>
                <a:spcPct val="100000"/>
              </a:lnSpc>
              <a:spcBef>
                <a:spcPts val="0"/>
              </a:spcBef>
              <a:spcAft>
                <a:spcPts val="0"/>
              </a:spcAft>
              <a:buNone/>
            </a:pPr>
            <a:r>
              <a:rPr lang="en">
                <a:solidFill>
                  <a:srgbClr val="000000"/>
                </a:solidFill>
              </a:rPr>
              <a:t>- [124,000,000 and 176,243,860]</a:t>
            </a:r>
            <a:endParaRPr>
              <a:solidFill>
                <a:srgbClr val="000000"/>
              </a:solidFill>
            </a:endParaRPr>
          </a:p>
          <a:p>
            <a:pPr marL="0" lvl="0" indent="0" algn="l" rtl="0">
              <a:lnSpc>
                <a:spcPct val="100000"/>
              </a:lnSpc>
              <a:spcBef>
                <a:spcPts val="0"/>
              </a:spcBef>
              <a:spcAft>
                <a:spcPts val="0"/>
              </a:spcAft>
              <a:buClr>
                <a:srgbClr val="000000"/>
              </a:buClr>
              <a:buSzPts val="1100"/>
              <a:buFont typeface="Arial"/>
              <a:buNone/>
            </a:pPr>
            <a:r>
              <a:rPr lang="en">
                <a:solidFill>
                  <a:srgbClr val="000000"/>
                </a:solidFill>
              </a:rPr>
              <a:t>- [52,901,750 and 71,176,432]</a:t>
            </a:r>
            <a:endParaRPr>
              <a:solidFill>
                <a:srgbClr val="000000"/>
              </a:solidFill>
            </a:endParaRPr>
          </a:p>
          <a:p>
            <a:pPr marL="0" lvl="0" indent="0" algn="l" rtl="0">
              <a:lnSpc>
                <a:spcPct val="100000"/>
              </a:lnSpc>
              <a:spcBef>
                <a:spcPts val="0"/>
              </a:spcBef>
              <a:spcAft>
                <a:spcPts val="0"/>
              </a:spcAft>
              <a:buNone/>
            </a:pPr>
            <a:endParaRPr>
              <a:solidFill>
                <a:srgbClr val="000000"/>
              </a:solidFill>
            </a:endParaRPr>
          </a:p>
        </p:txBody>
      </p:sp>
      <p:pic>
        <p:nvPicPr>
          <p:cNvPr id="204" name="Google Shape;204;p35"/>
          <p:cNvPicPr preferRelativeResize="0"/>
          <p:nvPr/>
        </p:nvPicPr>
        <p:blipFill rotWithShape="1">
          <a:blip r:embed="rId4">
            <a:alphaModFix/>
          </a:blip>
          <a:srcRect l="16340" t="28908" r="41587" b="22234"/>
          <a:stretch/>
        </p:blipFill>
        <p:spPr>
          <a:xfrm>
            <a:off x="5870300" y="1675975"/>
            <a:ext cx="3245775" cy="2512852"/>
          </a:xfrm>
          <a:prstGeom prst="rect">
            <a:avLst/>
          </a:prstGeom>
          <a:noFill/>
          <a:ln>
            <a:noFill/>
          </a:ln>
        </p:spPr>
      </p:pic>
      <p:sp>
        <p:nvSpPr>
          <p:cNvPr id="205" name="Google Shape;205;p35"/>
          <p:cNvSpPr txBox="1"/>
          <p:nvPr/>
        </p:nvSpPr>
        <p:spPr>
          <a:xfrm>
            <a:off x="6240250" y="1430950"/>
            <a:ext cx="27780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t>ACTUAL GENERATED WASTE</a:t>
            </a:r>
            <a:endParaRPr b="1" u="sng"/>
          </a:p>
        </p:txBody>
      </p:sp>
      <p:sp>
        <p:nvSpPr>
          <p:cNvPr id="206" name="Google Shape;206;p35"/>
          <p:cNvSpPr/>
          <p:nvPr/>
        </p:nvSpPr>
        <p:spPr>
          <a:xfrm>
            <a:off x="3414225" y="1773625"/>
            <a:ext cx="2231700" cy="1995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3414225" y="1973125"/>
            <a:ext cx="2231700" cy="1995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7810800" y="2080075"/>
            <a:ext cx="1021500" cy="1401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7810800" y="2220175"/>
            <a:ext cx="1021500" cy="1401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5645925" y="2190475"/>
            <a:ext cx="199500" cy="1995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5645925" y="2407825"/>
            <a:ext cx="199500" cy="1995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5645925" y="2625175"/>
            <a:ext cx="199500" cy="1995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645925" y="2842525"/>
            <a:ext cx="199500" cy="1995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5645925" y="3042025"/>
            <a:ext cx="199500" cy="1995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5645925" y="3241525"/>
            <a:ext cx="199500" cy="1995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par>
                                <p:cTn id="8" presetID="10" presetClass="entr" presetSubtype="0" fill="hold" nodeType="withEffect">
                                  <p:stCondLst>
                                    <p:cond delay="0"/>
                                  </p:stCondLst>
                                  <p:childTnLst>
                                    <p:set>
                                      <p:cBhvr>
                                        <p:cTn id="9" dur="1" fill="hold">
                                          <p:stCondLst>
                                            <p:cond delay="0"/>
                                          </p:stCondLst>
                                        </p:cTn>
                                        <p:tgtEl>
                                          <p:spTgt spid="204"/>
                                        </p:tgtEl>
                                        <p:attrNameLst>
                                          <p:attrName>style.visibility</p:attrName>
                                        </p:attrNameLst>
                                      </p:cBhvr>
                                      <p:to>
                                        <p:strVal val="visible"/>
                                      </p:to>
                                    </p:set>
                                    <p:animEffect transition="in" filter="fade">
                                      <p:cBhvr>
                                        <p:cTn id="10" dur="1000"/>
                                        <p:tgtEl>
                                          <p:spTgt spid="20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6"/>
                                        </p:tgtEl>
                                        <p:attrNameLst>
                                          <p:attrName>style.visibility</p:attrName>
                                        </p:attrNameLst>
                                      </p:cBhvr>
                                      <p:to>
                                        <p:strVal val="visible"/>
                                      </p:to>
                                    </p:set>
                                    <p:animEffect transition="in" filter="fade">
                                      <p:cBhvr>
                                        <p:cTn id="15" dur="1000"/>
                                        <p:tgtEl>
                                          <p:spTgt spid="206"/>
                                        </p:tgtEl>
                                      </p:cBhvr>
                                    </p:animEffect>
                                  </p:childTnLst>
                                </p:cTn>
                              </p:par>
                              <p:par>
                                <p:cTn id="16" presetID="10" presetClass="entr" presetSubtype="0" fill="hold" nodeType="withEffect">
                                  <p:stCondLst>
                                    <p:cond delay="0"/>
                                  </p:stCondLst>
                                  <p:childTnLst>
                                    <p:set>
                                      <p:cBhvr>
                                        <p:cTn id="17" dur="1" fill="hold">
                                          <p:stCondLst>
                                            <p:cond delay="0"/>
                                          </p:stCondLst>
                                        </p:cTn>
                                        <p:tgtEl>
                                          <p:spTgt spid="207"/>
                                        </p:tgtEl>
                                        <p:attrNameLst>
                                          <p:attrName>style.visibility</p:attrName>
                                        </p:attrNameLst>
                                      </p:cBhvr>
                                      <p:to>
                                        <p:strVal val="visible"/>
                                      </p:to>
                                    </p:set>
                                    <p:animEffect transition="in" filter="fade">
                                      <p:cBhvr>
                                        <p:cTn id="18" dur="1000"/>
                                        <p:tgtEl>
                                          <p:spTgt spid="207"/>
                                        </p:tgtEl>
                                      </p:cBhvr>
                                    </p:animEffect>
                                  </p:childTnLst>
                                </p:cTn>
                              </p:par>
                              <p:par>
                                <p:cTn id="19" presetID="10" presetClass="entr" presetSubtype="0" fill="hold" nodeType="with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1000"/>
                                        <p:tgtEl>
                                          <p:spTgt spid="208"/>
                                        </p:tgtEl>
                                      </p:cBhvr>
                                    </p:animEffect>
                                  </p:childTnLst>
                                </p:cTn>
                              </p:par>
                              <p:par>
                                <p:cTn id="22" presetID="10"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animEffect transition="in" filter="fade">
                                      <p:cBhvr>
                                        <p:cTn id="24" dur="1000"/>
                                        <p:tgtEl>
                                          <p:spTgt spid="210"/>
                                        </p:tgtEl>
                                      </p:cBhvr>
                                    </p:animEffect>
                                  </p:childTnLst>
                                </p:cTn>
                              </p:par>
                              <p:par>
                                <p:cTn id="25" presetID="10" presetClass="entr" presetSubtype="0" fill="hold" nodeType="withEffect">
                                  <p:stCondLst>
                                    <p:cond delay="0"/>
                                  </p:stCondLst>
                                  <p:childTnLst>
                                    <p:set>
                                      <p:cBhvr>
                                        <p:cTn id="26" dur="1" fill="hold">
                                          <p:stCondLst>
                                            <p:cond delay="0"/>
                                          </p:stCondLst>
                                        </p:cTn>
                                        <p:tgtEl>
                                          <p:spTgt spid="211"/>
                                        </p:tgtEl>
                                        <p:attrNameLst>
                                          <p:attrName>style.visibility</p:attrName>
                                        </p:attrNameLst>
                                      </p:cBhvr>
                                      <p:to>
                                        <p:strVal val="visible"/>
                                      </p:to>
                                    </p:set>
                                    <p:animEffect transition="in" filter="fade">
                                      <p:cBhvr>
                                        <p:cTn id="27" dur="1000"/>
                                        <p:tgtEl>
                                          <p:spTgt spid="211"/>
                                        </p:tgtEl>
                                      </p:cBhvr>
                                    </p:animEffect>
                                  </p:childTnLst>
                                </p:cTn>
                              </p:par>
                              <p:par>
                                <p:cTn id="28" presetID="10" presetClass="entr" presetSubtype="0" fill="hold" nodeType="withEffect">
                                  <p:stCondLst>
                                    <p:cond delay="0"/>
                                  </p:stCondLst>
                                  <p:childTnLst>
                                    <p:set>
                                      <p:cBhvr>
                                        <p:cTn id="29" dur="1" fill="hold">
                                          <p:stCondLst>
                                            <p:cond delay="0"/>
                                          </p:stCondLst>
                                        </p:cTn>
                                        <p:tgtEl>
                                          <p:spTgt spid="212"/>
                                        </p:tgtEl>
                                        <p:attrNameLst>
                                          <p:attrName>style.visibility</p:attrName>
                                        </p:attrNameLst>
                                      </p:cBhvr>
                                      <p:to>
                                        <p:strVal val="visible"/>
                                      </p:to>
                                    </p:set>
                                    <p:animEffect transition="in" filter="fade">
                                      <p:cBhvr>
                                        <p:cTn id="30" dur="1000"/>
                                        <p:tgtEl>
                                          <p:spTgt spid="212"/>
                                        </p:tgtEl>
                                      </p:cBhvr>
                                    </p:animEffect>
                                  </p:childTnLst>
                                </p:cTn>
                              </p:par>
                              <p:par>
                                <p:cTn id="31" presetID="10" presetClass="entr" presetSubtype="0" fill="hold" nodeType="withEffect">
                                  <p:stCondLst>
                                    <p:cond delay="0"/>
                                  </p:stCondLst>
                                  <p:childTnLst>
                                    <p:set>
                                      <p:cBhvr>
                                        <p:cTn id="32" dur="1" fill="hold">
                                          <p:stCondLst>
                                            <p:cond delay="0"/>
                                          </p:stCondLst>
                                        </p:cTn>
                                        <p:tgtEl>
                                          <p:spTgt spid="213"/>
                                        </p:tgtEl>
                                        <p:attrNameLst>
                                          <p:attrName>style.visibility</p:attrName>
                                        </p:attrNameLst>
                                      </p:cBhvr>
                                      <p:to>
                                        <p:strVal val="visible"/>
                                      </p:to>
                                    </p:set>
                                    <p:animEffect transition="in" filter="fade">
                                      <p:cBhvr>
                                        <p:cTn id="33" dur="1000"/>
                                        <p:tgtEl>
                                          <p:spTgt spid="213"/>
                                        </p:tgtEl>
                                      </p:cBhvr>
                                    </p:animEffect>
                                  </p:childTnLst>
                                </p:cTn>
                              </p:par>
                              <p:par>
                                <p:cTn id="34" presetID="10" presetClass="entr" presetSubtype="0" fill="hold" nodeType="withEffect">
                                  <p:stCondLst>
                                    <p:cond delay="0"/>
                                  </p:stCondLst>
                                  <p:childTnLst>
                                    <p:set>
                                      <p:cBhvr>
                                        <p:cTn id="35" dur="1" fill="hold">
                                          <p:stCondLst>
                                            <p:cond delay="0"/>
                                          </p:stCondLst>
                                        </p:cTn>
                                        <p:tgtEl>
                                          <p:spTgt spid="214"/>
                                        </p:tgtEl>
                                        <p:attrNameLst>
                                          <p:attrName>style.visibility</p:attrName>
                                        </p:attrNameLst>
                                      </p:cBhvr>
                                      <p:to>
                                        <p:strVal val="visible"/>
                                      </p:to>
                                    </p:set>
                                    <p:animEffect transition="in" filter="fade">
                                      <p:cBhvr>
                                        <p:cTn id="36" dur="1000"/>
                                        <p:tgtEl>
                                          <p:spTgt spid="214"/>
                                        </p:tgtEl>
                                      </p:cBhvr>
                                    </p:animEffect>
                                  </p:childTnLst>
                                </p:cTn>
                              </p:par>
                              <p:par>
                                <p:cTn id="37" presetID="10" presetClass="entr" presetSubtype="0" fill="hold" nodeType="withEffect">
                                  <p:stCondLst>
                                    <p:cond delay="0"/>
                                  </p:stCondLst>
                                  <p:childTnLst>
                                    <p:set>
                                      <p:cBhvr>
                                        <p:cTn id="38" dur="1" fill="hold">
                                          <p:stCondLst>
                                            <p:cond delay="0"/>
                                          </p:stCondLst>
                                        </p:cTn>
                                        <p:tgtEl>
                                          <p:spTgt spid="215"/>
                                        </p:tgtEl>
                                        <p:attrNameLst>
                                          <p:attrName>style.visibility</p:attrName>
                                        </p:attrNameLst>
                                      </p:cBhvr>
                                      <p:to>
                                        <p:strVal val="visible"/>
                                      </p:to>
                                    </p:set>
                                    <p:animEffect transition="in" filter="fade">
                                      <p:cBhvr>
                                        <p:cTn id="39" dur="1000"/>
                                        <p:tgtEl>
                                          <p:spTgt spid="215"/>
                                        </p:tgtEl>
                                      </p:cBhvr>
                                    </p:animEffect>
                                  </p:childTnLst>
                                </p:cTn>
                              </p:par>
                              <p:par>
                                <p:cTn id="40" presetID="10" presetClass="entr" presetSubtype="0" fill="hold" nodeType="withEffect">
                                  <p:stCondLst>
                                    <p:cond delay="0"/>
                                  </p:stCondLst>
                                  <p:childTnLst>
                                    <p:set>
                                      <p:cBhvr>
                                        <p:cTn id="41" dur="1" fill="hold">
                                          <p:stCondLst>
                                            <p:cond delay="0"/>
                                          </p:stCondLst>
                                        </p:cTn>
                                        <p:tgtEl>
                                          <p:spTgt spid="209"/>
                                        </p:tgtEl>
                                        <p:attrNameLst>
                                          <p:attrName>style.visibility</p:attrName>
                                        </p:attrNameLst>
                                      </p:cBhvr>
                                      <p:to>
                                        <p:strVal val="visible"/>
                                      </p:to>
                                    </p:set>
                                    <p:animEffect transition="in" filter="fade">
                                      <p:cBhvr>
                                        <p:cTn id="42"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Recommendations </a:t>
            </a:r>
            <a:endParaRPr/>
          </a:p>
        </p:txBody>
      </p:sp>
      <p:sp>
        <p:nvSpPr>
          <p:cNvPr id="221" name="Google Shape;221;p36"/>
          <p:cNvSpPr txBox="1">
            <a:spLocks noGrp="1"/>
          </p:cNvSpPr>
          <p:nvPr>
            <p:ph type="body" idx="2"/>
          </p:nvPr>
        </p:nvSpPr>
        <p:spPr>
          <a:xfrm>
            <a:off x="424350" y="847675"/>
            <a:ext cx="84078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Upon examination of the large amount of paper products that ended up in landfills, we decided to recommend methods to increase the use of recycling in the United States</a:t>
            </a:r>
            <a:endParaRPr/>
          </a:p>
          <a:p>
            <a:pPr marL="457200" lvl="0" indent="-317500" algn="l" rtl="0">
              <a:spcBef>
                <a:spcPts val="0"/>
              </a:spcBef>
              <a:spcAft>
                <a:spcPts val="0"/>
              </a:spcAft>
              <a:buSzPts val="1400"/>
              <a:buChar char="●"/>
            </a:pPr>
            <a:r>
              <a:rPr lang="en"/>
              <a:t>Although there are curbside recycling programs in place for most communities, municipal recycling is not required in all U.S. Cities</a:t>
            </a:r>
            <a:endParaRPr/>
          </a:p>
          <a:p>
            <a:pPr marL="457200" lvl="0" indent="-317500" algn="l" rtl="0">
              <a:spcBef>
                <a:spcPts val="0"/>
              </a:spcBef>
              <a:spcAft>
                <a:spcPts val="0"/>
              </a:spcAft>
              <a:buSzPts val="1400"/>
              <a:buChar char="●"/>
            </a:pPr>
            <a:r>
              <a:rPr lang="en"/>
              <a:t>42% of Americans claim to always recycle, 48% sometimes recycle, and 10% never recycle</a:t>
            </a:r>
            <a:endParaRPr/>
          </a:p>
          <a:p>
            <a:pPr marL="457200" lvl="0" indent="-317500" algn="l" rtl="0">
              <a:spcBef>
                <a:spcPts val="0"/>
              </a:spcBef>
              <a:spcAft>
                <a:spcPts val="0"/>
              </a:spcAft>
              <a:buSzPts val="1400"/>
              <a:buChar char="●"/>
            </a:pPr>
            <a:r>
              <a:rPr lang="en"/>
              <a:t>In an effort to raise participation rates, we recommend cities implement mandatory recycling laws</a:t>
            </a:r>
            <a:endParaRPr/>
          </a:p>
          <a:p>
            <a:pPr marL="457200" lvl="0" indent="-317500" algn="l" rtl="0">
              <a:spcBef>
                <a:spcPts val="0"/>
              </a:spcBef>
              <a:spcAft>
                <a:spcPts val="0"/>
              </a:spcAft>
              <a:buSzPts val="1400"/>
              <a:buChar char="●"/>
            </a:pPr>
            <a:r>
              <a:rPr lang="en"/>
              <a:t>To further enforce recycling in municipalities, we recommend communities fine individuals that do not recycle their waste, and increase the fines for each repeated offense</a:t>
            </a:r>
            <a:endParaRPr/>
          </a:p>
          <a:p>
            <a:pPr marL="457200" lvl="0" indent="-317500" algn="l" rtl="0">
              <a:spcBef>
                <a:spcPts val="0"/>
              </a:spcBef>
              <a:spcAft>
                <a:spcPts val="0"/>
              </a:spcAft>
              <a:buSzPts val="1400"/>
              <a:buChar char="●"/>
            </a:pPr>
            <a:r>
              <a:rPr lang="en"/>
              <a:t>In order to ensure the collection of all recycled goods is sustainable in the long-term, neighborhoods can increase the cost of waste collection</a:t>
            </a:r>
            <a:endParaRPr/>
          </a:p>
          <a:p>
            <a:pPr marL="457200" lvl="0" indent="-317500" algn="l" rtl="0">
              <a:spcBef>
                <a:spcPts val="0"/>
              </a:spcBef>
              <a:spcAft>
                <a:spcPts val="0"/>
              </a:spcAft>
              <a:buSzPts val="1400"/>
              <a:buChar char="●"/>
            </a:pPr>
            <a:r>
              <a:rPr lang="en"/>
              <a:t>While there may be up-front costs associated with an implementation of such a program, the overall return of a proper recycling practices can make a great impact for a sustainable future, decreasing the environmental and health risks imposed by landfill use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body" idx="1"/>
          </p:nvPr>
        </p:nvSpPr>
        <p:spPr>
          <a:xfrm>
            <a:off x="311700" y="2143875"/>
            <a:ext cx="8520600" cy="659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000">
                <a:solidFill>
                  <a:schemeClr val="dk1"/>
                </a:solidFill>
                <a:latin typeface="Oswald"/>
                <a:ea typeface="Oswald"/>
                <a:cs typeface="Oswald"/>
                <a:sym typeface="Oswald"/>
              </a:rPr>
              <a:t>Is it possible?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already being done! </a:t>
            </a:r>
            <a:endParaRPr/>
          </a:p>
        </p:txBody>
      </p:sp>
      <p:pic>
        <p:nvPicPr>
          <p:cNvPr id="232" name="Google Shape;232;p38"/>
          <p:cNvPicPr preferRelativeResize="0"/>
          <p:nvPr/>
        </p:nvPicPr>
        <p:blipFill>
          <a:blip r:embed="rId4">
            <a:alphaModFix/>
          </a:blip>
          <a:stretch>
            <a:fillRect/>
          </a:stretch>
        </p:blipFill>
        <p:spPr>
          <a:xfrm>
            <a:off x="5521987" y="2456033"/>
            <a:ext cx="2944675" cy="2202200"/>
          </a:xfrm>
          <a:prstGeom prst="rect">
            <a:avLst/>
          </a:prstGeom>
          <a:noFill/>
          <a:ln>
            <a:noFill/>
          </a:ln>
        </p:spPr>
      </p:pic>
      <p:pic>
        <p:nvPicPr>
          <p:cNvPr id="233" name="Google Shape;233;p38"/>
          <p:cNvPicPr preferRelativeResize="0"/>
          <p:nvPr/>
        </p:nvPicPr>
        <p:blipFill>
          <a:blip r:embed="rId5">
            <a:alphaModFix/>
          </a:blip>
          <a:stretch>
            <a:fillRect/>
          </a:stretch>
        </p:blipFill>
        <p:spPr>
          <a:xfrm>
            <a:off x="5156350" y="270775"/>
            <a:ext cx="3675951" cy="2045500"/>
          </a:xfrm>
          <a:prstGeom prst="rect">
            <a:avLst/>
          </a:prstGeom>
          <a:noFill/>
          <a:ln>
            <a:noFill/>
          </a:ln>
        </p:spPr>
      </p:pic>
      <p:sp>
        <p:nvSpPr>
          <p:cNvPr id="234" name="Google Shape;234;p38"/>
          <p:cNvSpPr txBox="1">
            <a:spLocks noGrp="1"/>
          </p:cNvSpPr>
          <p:nvPr>
            <p:ph type="body" idx="2"/>
          </p:nvPr>
        </p:nvSpPr>
        <p:spPr>
          <a:xfrm>
            <a:off x="424500" y="657700"/>
            <a:ext cx="4654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Char char="●"/>
            </a:pPr>
            <a:r>
              <a:rPr lang="en" sz="1500">
                <a:solidFill>
                  <a:schemeClr val="dk1"/>
                </a:solidFill>
                <a:latin typeface="Georgia"/>
                <a:ea typeface="Georgia"/>
                <a:cs typeface="Georgia"/>
                <a:sym typeface="Georgia"/>
              </a:rPr>
              <a:t>Kamikatsu, Japan</a:t>
            </a:r>
            <a:endParaRPr sz="1500">
              <a:solidFill>
                <a:schemeClr val="dk1"/>
              </a:solidFill>
              <a:latin typeface="Georgia"/>
              <a:ea typeface="Georgia"/>
              <a:cs typeface="Georgia"/>
              <a:sym typeface="Georgia"/>
            </a:endParaRPr>
          </a:p>
          <a:p>
            <a:pPr marL="457200" lvl="0" indent="-317500" algn="l" rtl="0">
              <a:spcBef>
                <a:spcPts val="0"/>
              </a:spcBef>
              <a:spcAft>
                <a:spcPts val="0"/>
              </a:spcAft>
              <a:buSzPts val="1400"/>
              <a:buChar char="●"/>
            </a:pPr>
            <a:r>
              <a:rPr lang="en"/>
              <a:t>80% of all waste recycled. Goal is zero waste by 2020</a:t>
            </a:r>
            <a:endParaRPr/>
          </a:p>
          <a:p>
            <a:pPr marL="457200" lvl="0" indent="-317500" algn="l" rtl="0">
              <a:spcBef>
                <a:spcPts val="0"/>
              </a:spcBef>
              <a:spcAft>
                <a:spcPts val="0"/>
              </a:spcAft>
              <a:buSzPts val="1400"/>
              <a:buChar char="●"/>
            </a:pPr>
            <a:r>
              <a:rPr lang="en"/>
              <a:t>They have 32 segregation bins in recycling centers, no garbage trucks.</a:t>
            </a:r>
            <a:endParaRPr/>
          </a:p>
          <a:p>
            <a:pPr marL="457200" lvl="0" indent="-317500" algn="l" rtl="0">
              <a:spcBef>
                <a:spcPts val="0"/>
              </a:spcBef>
              <a:spcAft>
                <a:spcPts val="0"/>
              </a:spcAft>
              <a:buSzPts val="1400"/>
              <a:buChar char="●"/>
            </a:pPr>
            <a:r>
              <a:rPr lang="en" sz="1500">
                <a:solidFill>
                  <a:schemeClr val="dk1"/>
                </a:solidFill>
                <a:latin typeface="Georgia"/>
                <a:ea typeface="Georgia"/>
                <a:cs typeface="Georgia"/>
                <a:sym typeface="Georgia"/>
              </a:rPr>
              <a:t>In Yokohama, citizens are given a </a:t>
            </a:r>
            <a:r>
              <a:rPr lang="en" sz="1500" u="sng">
                <a:solidFill>
                  <a:schemeClr val="dk1"/>
                </a:solidFill>
                <a:latin typeface="Georgia"/>
                <a:ea typeface="Georgia"/>
                <a:cs typeface="Georgia"/>
                <a:sym typeface="Georgia"/>
                <a:hlinkClick r:id="rId6"/>
              </a:rPr>
              <a:t>27-page manual</a:t>
            </a:r>
            <a:r>
              <a:rPr lang="en" sz="1500">
                <a:solidFill>
                  <a:schemeClr val="dk1"/>
                </a:solidFill>
                <a:latin typeface="Georgia"/>
                <a:ea typeface="Georgia"/>
                <a:cs typeface="Georgia"/>
                <a:sym typeface="Georgia"/>
              </a:rPr>
              <a:t> on how to sort more than 500 different items.</a:t>
            </a:r>
            <a:endParaRPr/>
          </a:p>
          <a:p>
            <a:pPr marL="0" lvl="0" indent="0" algn="l" rtl="0">
              <a:spcBef>
                <a:spcPts val="1600"/>
              </a:spcBef>
              <a:spcAft>
                <a:spcPts val="1600"/>
              </a:spcAft>
              <a:buNone/>
            </a:pPr>
            <a:r>
              <a:rPr lang="en" sz="1500">
                <a:solidFill>
                  <a:schemeClr val="dk1"/>
                </a:solidFill>
                <a:latin typeface="Georgia"/>
                <a:ea typeface="Georgia"/>
                <a:cs typeface="Georgia"/>
                <a:sym typeface="Georgia"/>
              </a:rPr>
              <a:t>“If you get used to it, it becomes normal. Now I don’t think about it. It’s become natural to separate the trash correctly.” - Resident of Town</a:t>
            </a:r>
            <a:endParaRPr sz="1500">
              <a:solidFill>
                <a:schemeClr val="dk1"/>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can do right now</a:t>
            </a:r>
            <a:endParaRPr/>
          </a:p>
        </p:txBody>
      </p:sp>
      <p:sp>
        <p:nvSpPr>
          <p:cNvPr id="240" name="Google Shape;240;p39"/>
          <p:cNvSpPr txBox="1">
            <a:spLocks noGrp="1"/>
          </p:cNvSpPr>
          <p:nvPr>
            <p:ph type="body" idx="2"/>
          </p:nvPr>
        </p:nvSpPr>
        <p:spPr>
          <a:xfrm>
            <a:off x="424350" y="1152475"/>
            <a:ext cx="84078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Before using/ buying something, ask “Do I really need to use it?”</a:t>
            </a:r>
            <a:endParaRPr sz="1800"/>
          </a:p>
          <a:p>
            <a:pPr marL="914400" lvl="1" indent="-342900" algn="l" rtl="0">
              <a:spcBef>
                <a:spcPts val="0"/>
              </a:spcBef>
              <a:spcAft>
                <a:spcPts val="0"/>
              </a:spcAft>
              <a:buSzPts val="1800"/>
              <a:buChar char="○"/>
            </a:pPr>
            <a:r>
              <a:rPr lang="en" sz="1800"/>
              <a:t>Plastic straws vs sipping from the cup</a:t>
            </a:r>
            <a:endParaRPr sz="1800"/>
          </a:p>
          <a:p>
            <a:pPr marL="914400" lvl="1" indent="-342900" algn="l" rtl="0">
              <a:spcBef>
                <a:spcPts val="0"/>
              </a:spcBef>
              <a:spcAft>
                <a:spcPts val="0"/>
              </a:spcAft>
              <a:buSzPts val="1800"/>
              <a:buChar char="○"/>
            </a:pPr>
            <a:r>
              <a:rPr lang="en" sz="1800"/>
              <a:t>Bags vs putting it in your bag</a:t>
            </a:r>
            <a:endParaRPr sz="1800"/>
          </a:p>
          <a:p>
            <a:pPr marL="914400" lvl="1" indent="-342900" algn="l" rtl="0">
              <a:spcBef>
                <a:spcPts val="0"/>
              </a:spcBef>
              <a:spcAft>
                <a:spcPts val="0"/>
              </a:spcAft>
              <a:buSzPts val="1800"/>
              <a:buChar char="○"/>
            </a:pPr>
            <a:r>
              <a:rPr lang="en" sz="1800"/>
              <a:t>Going for reusable containers instead of ziploc bags</a:t>
            </a:r>
            <a:endParaRPr sz="1800"/>
          </a:p>
          <a:p>
            <a:pPr marL="914400" lvl="1" indent="-342900" algn="l" rtl="0">
              <a:spcBef>
                <a:spcPts val="0"/>
              </a:spcBef>
              <a:spcAft>
                <a:spcPts val="0"/>
              </a:spcAft>
              <a:buSzPts val="1800"/>
              <a:buChar char="○"/>
            </a:pPr>
            <a:r>
              <a:rPr lang="en" sz="1800"/>
              <a:t>Paper mail vs electronic mail</a:t>
            </a:r>
            <a:endParaRPr sz="1800"/>
          </a:p>
          <a:p>
            <a:pPr marL="914400" lvl="1" indent="-342900" algn="l" rtl="0">
              <a:spcBef>
                <a:spcPts val="0"/>
              </a:spcBef>
              <a:spcAft>
                <a:spcPts val="0"/>
              </a:spcAft>
              <a:buSzPts val="1800"/>
              <a:buChar char="○"/>
            </a:pPr>
            <a:r>
              <a:rPr lang="en" sz="1800"/>
              <a:t>Ebook vs physical copy</a:t>
            </a:r>
            <a:endParaRPr sz="1800"/>
          </a:p>
          <a:p>
            <a:pPr marL="914400" lvl="1" indent="-342900" algn="l" rtl="0">
              <a:spcBef>
                <a:spcPts val="0"/>
              </a:spcBef>
              <a:spcAft>
                <a:spcPts val="0"/>
              </a:spcAft>
              <a:buSzPts val="1800"/>
              <a:buChar char="○"/>
            </a:pPr>
            <a:r>
              <a:rPr lang="en" sz="1800"/>
              <a:t>Be mindful of food waste!</a:t>
            </a:r>
            <a:endParaRPr sz="1800"/>
          </a:p>
          <a:p>
            <a:pPr marL="914400" lvl="0" indent="0" algn="l" rtl="0">
              <a:spcBef>
                <a:spcPts val="1600"/>
              </a:spcBef>
              <a:spcAft>
                <a:spcPts val="1600"/>
              </a:spcAft>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4"/>
        <p:cNvGrpSpPr/>
        <p:nvPr/>
      </p:nvGrpSpPr>
      <p:grpSpPr>
        <a:xfrm>
          <a:off x="0" y="0"/>
          <a:ext cx="0" cy="0"/>
          <a:chOff x="0" y="0"/>
          <a:chExt cx="0" cy="0"/>
        </a:xfrm>
      </p:grpSpPr>
      <p:sp>
        <p:nvSpPr>
          <p:cNvPr id="245" name="Google Shape;245;p4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rgbClr val="FFFFFF"/>
                </a:solidFill>
                <a:latin typeface="Oswald"/>
                <a:ea typeface="Oswald"/>
                <a:cs typeface="Oswald"/>
                <a:sym typeface="Oswald"/>
              </a:rPr>
              <a:t>THANK YOU!</a:t>
            </a:r>
            <a:endParaRPr sz="4800">
              <a:solidFill>
                <a:srgbClr val="FFFFFF"/>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51" name="Google Shape;251;p41"/>
          <p:cNvSpPr txBox="1">
            <a:spLocks noGrp="1"/>
          </p:cNvSpPr>
          <p:nvPr>
            <p:ph type="body" idx="2"/>
          </p:nvPr>
        </p:nvSpPr>
        <p:spPr>
          <a:xfrm>
            <a:off x="424350" y="1152475"/>
            <a:ext cx="84078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“U.S. Municipal Waste Stream: Materials Generation 2015 | Statistic.” </a:t>
            </a:r>
            <a:r>
              <a:rPr lang="en" sz="1200" i="1">
                <a:solidFill>
                  <a:srgbClr val="333333"/>
                </a:solidFill>
                <a:latin typeface="Times New Roman"/>
                <a:ea typeface="Times New Roman"/>
                <a:cs typeface="Times New Roman"/>
                <a:sym typeface="Times New Roman"/>
              </a:rPr>
              <a:t>Statista</a:t>
            </a:r>
            <a:r>
              <a:rPr lang="en" sz="1200">
                <a:solidFill>
                  <a:srgbClr val="333333"/>
                </a:solidFill>
                <a:highlight>
                  <a:srgbClr val="FFFFFF"/>
                </a:highlight>
                <a:latin typeface="Times New Roman"/>
                <a:ea typeface="Times New Roman"/>
                <a:cs typeface="Times New Roman"/>
                <a:sym typeface="Times New Roman"/>
              </a:rPr>
              <a:t>,   </a:t>
            </a:r>
            <a:r>
              <a:rPr lang="en" sz="1200" u="sng">
                <a:solidFill>
                  <a:schemeClr val="hlink"/>
                </a:solidFill>
                <a:highlight>
                  <a:srgbClr val="FFFFFF"/>
                </a:highlight>
                <a:latin typeface="Times New Roman"/>
                <a:ea typeface="Times New Roman"/>
                <a:cs typeface="Times New Roman"/>
                <a:sym typeface="Times New Roman"/>
                <a:hlinkClick r:id="rId4"/>
              </a:rPr>
              <a:t>www.statista.com/statistics/185710/us-materials-generation-in-the-municipal-waste-stream-since-1960/</a:t>
            </a:r>
            <a:r>
              <a:rPr lang="en" sz="1200">
                <a:solidFill>
                  <a:srgbClr val="333333"/>
                </a:solidFill>
                <a:highlight>
                  <a:srgbClr val="FFFFFF"/>
                </a:highlight>
                <a:latin typeface="Times New Roman"/>
                <a:ea typeface="Times New Roman"/>
                <a:cs typeface="Times New Roman"/>
                <a:sym typeface="Times New Roman"/>
              </a:rPr>
              <a:t>.</a:t>
            </a:r>
            <a:endParaRPr sz="1200">
              <a:solidFill>
                <a:srgbClr val="333333"/>
              </a:solidFill>
              <a:highlight>
                <a:srgbClr val="FFFFFF"/>
              </a:highlight>
              <a:latin typeface="Times New Roman"/>
              <a:ea typeface="Times New Roman"/>
              <a:cs typeface="Times New Roman"/>
              <a:sym typeface="Times New Roman"/>
            </a:endParaRPr>
          </a:p>
          <a:p>
            <a:pPr marL="457200" lvl="0" indent="0" algn="l" rtl="0">
              <a:spcBef>
                <a:spcPts val="1600"/>
              </a:spcBef>
              <a:spcAft>
                <a:spcPts val="0"/>
              </a:spcAft>
              <a:buNone/>
            </a:pPr>
            <a:r>
              <a:rPr lang="en" sz="1200">
                <a:solidFill>
                  <a:srgbClr val="333333"/>
                </a:solidFill>
                <a:highlight>
                  <a:srgbClr val="FFFFFF"/>
                </a:highlight>
                <a:latin typeface="Times New Roman"/>
                <a:ea typeface="Times New Roman"/>
                <a:cs typeface="Times New Roman"/>
                <a:sym typeface="Times New Roman"/>
              </a:rPr>
              <a:t>“Recycling in the United States - Statistics &amp; Facts.” </a:t>
            </a:r>
            <a:r>
              <a:rPr lang="en" sz="1200" i="1">
                <a:solidFill>
                  <a:srgbClr val="333333"/>
                </a:solidFill>
                <a:latin typeface="Times New Roman"/>
                <a:ea typeface="Times New Roman"/>
                <a:cs typeface="Times New Roman"/>
                <a:sym typeface="Times New Roman"/>
              </a:rPr>
              <a:t>Statista</a:t>
            </a:r>
            <a:r>
              <a:rPr lang="en" sz="1200">
                <a:solidFill>
                  <a:srgbClr val="333333"/>
                </a:solidFill>
                <a:highlight>
                  <a:schemeClr val="lt1"/>
                </a:highlight>
                <a:latin typeface="Times New Roman"/>
                <a:ea typeface="Times New Roman"/>
                <a:cs typeface="Times New Roman"/>
                <a:sym typeface="Times New Roman"/>
              </a:rPr>
              <a:t>,  </a:t>
            </a:r>
            <a:r>
              <a:rPr lang="en" sz="1200" u="sng">
                <a:solidFill>
                  <a:schemeClr val="hlink"/>
                </a:solidFill>
                <a:highlight>
                  <a:schemeClr val="lt1"/>
                </a:highlight>
                <a:latin typeface="Times New Roman"/>
                <a:ea typeface="Times New Roman"/>
                <a:cs typeface="Times New Roman"/>
                <a:sym typeface="Times New Roman"/>
                <a:hlinkClick r:id="rId5"/>
              </a:rPr>
              <a:t>https://www.statista.com/topics/1275/recycling-in-the-united-states/</a:t>
            </a:r>
            <a:endParaRPr sz="1200">
              <a:solidFill>
                <a:srgbClr val="333333"/>
              </a:solidFill>
              <a:highlight>
                <a:schemeClr val="lt1"/>
              </a:highlight>
              <a:latin typeface="Times New Roman"/>
              <a:ea typeface="Times New Roman"/>
              <a:cs typeface="Times New Roman"/>
              <a:sym typeface="Times New Roman"/>
            </a:endParaRPr>
          </a:p>
          <a:p>
            <a:pPr marL="457200" lvl="0" indent="0" algn="l" rtl="0">
              <a:spcBef>
                <a:spcPts val="1600"/>
              </a:spcBef>
              <a:spcAft>
                <a:spcPts val="0"/>
              </a:spcAft>
              <a:buNone/>
            </a:pPr>
            <a:endParaRPr sz="1200">
              <a:solidFill>
                <a:srgbClr val="333333"/>
              </a:solidFill>
              <a:highlight>
                <a:schemeClr val="lt1"/>
              </a:highlight>
              <a:latin typeface="Times New Roman"/>
              <a:ea typeface="Times New Roman"/>
              <a:cs typeface="Times New Roman"/>
              <a:sym typeface="Times New Roman"/>
            </a:endParaRPr>
          </a:p>
          <a:p>
            <a:pPr marL="457200" lvl="0" indent="0" algn="l" rtl="0">
              <a:spcBef>
                <a:spcPts val="1600"/>
              </a:spcBef>
              <a:spcAft>
                <a:spcPts val="0"/>
              </a:spcAft>
              <a:buNone/>
            </a:pPr>
            <a:r>
              <a:rPr lang="en" sz="1200">
                <a:solidFill>
                  <a:srgbClr val="333333"/>
                </a:solidFill>
                <a:highlight>
                  <a:schemeClr val="lt1"/>
                </a:highlight>
                <a:latin typeface="Times New Roman"/>
                <a:ea typeface="Times New Roman"/>
                <a:cs typeface="Times New Roman"/>
                <a:sym typeface="Times New Roman"/>
              </a:rPr>
              <a:t>Zero waste town:</a:t>
            </a:r>
            <a:endParaRPr sz="1200">
              <a:solidFill>
                <a:srgbClr val="333333"/>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r>
              <a:rPr lang="en" sz="1200" u="sng">
                <a:solidFill>
                  <a:schemeClr val="hlink"/>
                </a:solidFill>
                <a:highlight>
                  <a:schemeClr val="lt1"/>
                </a:highlight>
                <a:latin typeface="Times New Roman"/>
                <a:ea typeface="Times New Roman"/>
                <a:cs typeface="Times New Roman"/>
                <a:sym typeface="Times New Roman"/>
                <a:hlinkClick r:id="rId6"/>
              </a:rPr>
              <a:t>https://www.youtube.com/watch?time_continue=279&amp;v=eym10GGidQU</a:t>
            </a:r>
            <a:r>
              <a:rPr lang="en" sz="1200">
                <a:solidFill>
                  <a:srgbClr val="333333"/>
                </a:solidFill>
                <a:highlight>
                  <a:schemeClr val="lt1"/>
                </a:highlight>
                <a:latin typeface="Times New Roman"/>
                <a:ea typeface="Times New Roman"/>
                <a:cs typeface="Times New Roman"/>
                <a:sym typeface="Times New Roman"/>
              </a:rPr>
              <a:t> </a:t>
            </a:r>
            <a:endParaRPr sz="1200">
              <a:solidFill>
                <a:srgbClr val="333333"/>
              </a:solidFill>
              <a:highlight>
                <a:schemeClr val="lt1"/>
              </a:highlight>
              <a:latin typeface="Times New Roman"/>
              <a:ea typeface="Times New Roman"/>
              <a:cs typeface="Times New Roman"/>
              <a:sym typeface="Times New Roman"/>
            </a:endParaRPr>
          </a:p>
          <a:p>
            <a:pPr marL="457200" lvl="0" indent="0" algn="l" rtl="0">
              <a:spcBef>
                <a:spcPts val="0"/>
              </a:spcBef>
              <a:spcAft>
                <a:spcPts val="1600"/>
              </a:spcAft>
              <a:buNone/>
            </a:pPr>
            <a:endParaRPr sz="1200">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932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swald"/>
                <a:ea typeface="Oswald"/>
                <a:cs typeface="Oswald"/>
                <a:sym typeface="Oswald"/>
              </a:rPr>
              <a:t>Our data shows the story of the number of produced, recycled, combusted and landfilled</a:t>
            </a:r>
            <a:endParaRPr>
              <a:latin typeface="Oswald"/>
              <a:ea typeface="Oswald"/>
              <a:cs typeface="Oswald"/>
              <a:sym typeface="Oswald"/>
            </a:endParaRPr>
          </a:p>
          <a:p>
            <a:pPr marL="0" lvl="0" indent="0" algn="ctr" rtl="0">
              <a:spcBef>
                <a:spcPts val="0"/>
              </a:spcBef>
              <a:spcAft>
                <a:spcPts val="0"/>
              </a:spcAft>
              <a:buNone/>
            </a:pPr>
            <a:r>
              <a:rPr lang="en">
                <a:latin typeface="Oswald"/>
                <a:ea typeface="Oswald"/>
                <a:cs typeface="Oswald"/>
                <a:sym typeface="Oswald"/>
              </a:rPr>
              <a:t>materials and products from 1960-2014.</a:t>
            </a:r>
            <a:endParaRPr>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55"/>
        <p:cNvGrpSpPr/>
        <p:nvPr/>
      </p:nvGrpSpPr>
      <p:grpSpPr>
        <a:xfrm>
          <a:off x="0" y="0"/>
          <a:ext cx="0" cy="0"/>
          <a:chOff x="0" y="0"/>
          <a:chExt cx="0" cy="0"/>
        </a:xfrm>
      </p:grpSpPr>
      <p:sp>
        <p:nvSpPr>
          <p:cNvPr id="256" name="Google Shape;256;p42"/>
          <p:cNvSpPr txBox="1">
            <a:spLocks noGrp="1"/>
          </p:cNvSpPr>
          <p:nvPr>
            <p:ph type="title"/>
          </p:nvPr>
        </p:nvSpPr>
        <p:spPr>
          <a:xfrm>
            <a:off x="311700" y="1855100"/>
            <a:ext cx="8520600" cy="8418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accent2"/>
                </a:solidFill>
                <a:highlight>
                  <a:srgbClr val="FFFFFF"/>
                </a:highlight>
                <a:latin typeface="Oswald"/>
                <a:ea typeface="Oswald"/>
                <a:cs typeface="Oswald"/>
                <a:sym typeface="Oswald"/>
              </a:rPr>
              <a:t>Management of waste continues to be concern on the local and global level. </a:t>
            </a:r>
            <a:endParaRPr>
              <a:latin typeface="Oswald"/>
              <a:ea typeface="Oswald"/>
              <a:cs typeface="Oswald"/>
              <a:sym typeface="Oswald"/>
            </a:endParaRPr>
          </a:p>
        </p:txBody>
      </p:sp>
      <p:sp>
        <p:nvSpPr>
          <p:cNvPr id="257" name="Google Shape;257;p42"/>
          <p:cNvSpPr txBox="1"/>
          <p:nvPr/>
        </p:nvSpPr>
        <p:spPr>
          <a:xfrm>
            <a:off x="0" y="4308625"/>
            <a:ext cx="85206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Times New Roman"/>
                <a:ea typeface="Times New Roman"/>
                <a:cs typeface="Times New Roman"/>
                <a:sym typeface="Times New Roman"/>
              </a:rPr>
              <a:t>National Overview: Facts and Figures on Materials, Wastes and Recycling. (2018, August 17). Retrieved from https://www.epa.gov/facts-and-figures-about-materials-waste-and-recycling/national-overview-facts-and-figures-materials</a:t>
            </a:r>
            <a:endParaRPr sz="800">
              <a:solidFill>
                <a:srgbClr val="99999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61"/>
        <p:cNvGrpSpPr/>
        <p:nvPr/>
      </p:nvGrpSpPr>
      <p:grpSpPr>
        <a:xfrm>
          <a:off x="0" y="0"/>
          <a:ext cx="0" cy="0"/>
          <a:chOff x="0" y="0"/>
          <a:chExt cx="0" cy="0"/>
        </a:xfrm>
      </p:grpSpPr>
      <p:sp>
        <p:nvSpPr>
          <p:cNvPr id="262" name="Google Shape;262;p43"/>
          <p:cNvSpPr txBox="1">
            <a:spLocks noGrp="1"/>
          </p:cNvSpPr>
          <p:nvPr>
            <p:ph type="title"/>
          </p:nvPr>
        </p:nvSpPr>
        <p:spPr>
          <a:xfrm>
            <a:off x="311700" y="185510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2"/>
                </a:solidFill>
                <a:highlight>
                  <a:srgbClr val="FFFFFF"/>
                </a:highlight>
                <a:latin typeface="Oswald"/>
                <a:ea typeface="Oswald"/>
                <a:cs typeface="Oswald"/>
                <a:sym typeface="Oswald"/>
              </a:rPr>
              <a:t>Data on how we have disposed of the materials and products that we use can help us see what we’ve been doing in the past years, and can help us plan accordingly for the future. </a:t>
            </a:r>
            <a:endParaRPr sz="2800">
              <a:latin typeface="Oswald"/>
              <a:ea typeface="Oswald"/>
              <a:cs typeface="Oswald"/>
              <a:sym typeface="Oswald"/>
            </a:endParaRPr>
          </a:p>
          <a:p>
            <a:pPr marL="0" lvl="0" indent="0" algn="ctr" rtl="0">
              <a:lnSpc>
                <a:spcPct val="100000"/>
              </a:lnSpc>
              <a:spcBef>
                <a:spcPts val="0"/>
              </a:spcBef>
              <a:spcAft>
                <a:spcPts val="0"/>
              </a:spcAft>
              <a:buNone/>
            </a:pPr>
            <a:endParaRPr sz="2800">
              <a:solidFill>
                <a:schemeClr val="accent2"/>
              </a:solidFill>
              <a:highlight>
                <a:srgbClr val="FFFFFF"/>
              </a:highlight>
              <a:latin typeface="Oswald"/>
              <a:ea typeface="Oswald"/>
              <a:cs typeface="Oswald"/>
              <a:sym typeface="Oswald"/>
            </a:endParaRPr>
          </a:p>
        </p:txBody>
      </p:sp>
      <p:sp>
        <p:nvSpPr>
          <p:cNvPr id="263" name="Google Shape;263;p43"/>
          <p:cNvSpPr txBox="1"/>
          <p:nvPr/>
        </p:nvSpPr>
        <p:spPr>
          <a:xfrm>
            <a:off x="0" y="4308625"/>
            <a:ext cx="8520600" cy="3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Times New Roman"/>
                <a:ea typeface="Times New Roman"/>
                <a:cs typeface="Times New Roman"/>
                <a:sym typeface="Times New Roman"/>
              </a:rPr>
              <a:t>National Overview: Facts and Figures on Materials, Wastes and Recycling. (2018, August 17). Retrieved from https://www.epa.gov/facts-and-figures-about-materials-waste-and-recycling/national-overview-facts-and-figures-materials</a:t>
            </a:r>
            <a:endParaRPr sz="800">
              <a:solidFill>
                <a:srgbClr val="9999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Predicting how much paper will be recycled</a:t>
            </a:r>
            <a:endParaRPr/>
          </a:p>
        </p:txBody>
      </p:sp>
      <p:sp>
        <p:nvSpPr>
          <p:cNvPr id="269" name="Google Shape;269;p44"/>
          <p:cNvSpPr txBox="1">
            <a:spLocks noGrp="1"/>
          </p:cNvSpPr>
          <p:nvPr>
            <p:ph type="body" idx="2"/>
          </p:nvPr>
        </p:nvSpPr>
        <p:spPr>
          <a:xfrm>
            <a:off x="424344" y="3133285"/>
            <a:ext cx="8407800" cy="121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r>
              <a:rPr lang="en" sz="1800"/>
              <a:t>PAPER RECYCLED = 0.77*(Generated paper waste) - 19,249,070.3</a:t>
            </a:r>
            <a:endParaRPr sz="1800"/>
          </a:p>
        </p:txBody>
      </p:sp>
      <p:pic>
        <p:nvPicPr>
          <p:cNvPr id="270" name="Google Shape;270;p44"/>
          <p:cNvPicPr preferRelativeResize="0"/>
          <p:nvPr/>
        </p:nvPicPr>
        <p:blipFill>
          <a:blip r:embed="rId4">
            <a:alphaModFix/>
          </a:blip>
          <a:stretch>
            <a:fillRect/>
          </a:stretch>
        </p:blipFill>
        <p:spPr>
          <a:xfrm>
            <a:off x="424350" y="1233977"/>
            <a:ext cx="2789050" cy="1683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74"/>
        <p:cNvGrpSpPr/>
        <p:nvPr/>
      </p:nvGrpSpPr>
      <p:grpSpPr>
        <a:xfrm>
          <a:off x="0" y="0"/>
          <a:ext cx="0" cy="0"/>
          <a:chOff x="0" y="0"/>
          <a:chExt cx="0" cy="0"/>
        </a:xfrm>
      </p:grpSpPr>
      <p:sp>
        <p:nvSpPr>
          <p:cNvPr id="275" name="Google Shape;275;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Landfilled materials</a:t>
            </a:r>
            <a:endParaRPr/>
          </a:p>
        </p:txBody>
      </p:sp>
      <p:pic>
        <p:nvPicPr>
          <p:cNvPr id="276" name="Google Shape;276;p45"/>
          <p:cNvPicPr preferRelativeResize="0"/>
          <p:nvPr/>
        </p:nvPicPr>
        <p:blipFill>
          <a:blip r:embed="rId4">
            <a:alphaModFix/>
          </a:blip>
          <a:stretch>
            <a:fillRect/>
          </a:stretch>
        </p:blipFill>
        <p:spPr>
          <a:xfrm>
            <a:off x="1793563" y="1170125"/>
            <a:ext cx="5556876" cy="3343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Landfilled materials</a:t>
            </a:r>
            <a:endParaRPr/>
          </a:p>
        </p:txBody>
      </p:sp>
      <p:pic>
        <p:nvPicPr>
          <p:cNvPr id="282" name="Google Shape;282;p46"/>
          <p:cNvPicPr preferRelativeResize="0"/>
          <p:nvPr/>
        </p:nvPicPr>
        <p:blipFill>
          <a:blip r:embed="rId4">
            <a:alphaModFix/>
          </a:blip>
          <a:stretch>
            <a:fillRect/>
          </a:stretch>
        </p:blipFill>
        <p:spPr>
          <a:xfrm>
            <a:off x="1748550" y="1157250"/>
            <a:ext cx="5646900" cy="334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288200"/>
            <a:ext cx="5788176" cy="3607650"/>
          </a:xfrm>
          <a:prstGeom prst="rect">
            <a:avLst/>
          </a:prstGeom>
          <a:noFill/>
          <a:ln>
            <a:noFill/>
          </a:ln>
        </p:spPr>
      </p:pic>
      <p:sp>
        <p:nvSpPr>
          <p:cNvPr id="72" name="Google Shape;72;p16"/>
          <p:cNvSpPr txBox="1"/>
          <p:nvPr/>
        </p:nvSpPr>
        <p:spPr>
          <a:xfrm>
            <a:off x="5940575" y="1376374"/>
            <a:ext cx="3117900" cy="351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latin typeface="Roboto"/>
                <a:ea typeface="Roboto"/>
                <a:cs typeface="Roboto"/>
                <a:sym typeface="Roboto"/>
              </a:rPr>
              <a:t>Landfill usage is unstable and isn’t only increasing.</a:t>
            </a:r>
            <a:endParaRPr sz="900">
              <a:solidFill>
                <a:schemeClr val="dk2"/>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Yard Trimmings are not for the landfill</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Food is highest at 22%</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Community Specific</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Landfill</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~95% in 1960</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~55% in 2014</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73" name="Google Shape;73;p16"/>
          <p:cNvSpPr txBox="1"/>
          <p:nvPr/>
        </p:nvSpPr>
        <p:spPr>
          <a:xfrm>
            <a:off x="326725" y="242700"/>
            <a:ext cx="5087400" cy="85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Oswald"/>
                <a:ea typeface="Oswald"/>
                <a:cs typeface="Oswald"/>
                <a:sym typeface="Oswald"/>
              </a:rPr>
              <a:t>What is happening to our trash</a:t>
            </a:r>
            <a:endParaRPr sz="28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71050" y="1381550"/>
            <a:ext cx="6042749" cy="3582325"/>
          </a:xfrm>
          <a:prstGeom prst="rect">
            <a:avLst/>
          </a:prstGeom>
          <a:noFill/>
          <a:ln>
            <a:noFill/>
          </a:ln>
        </p:spPr>
      </p:pic>
      <p:sp>
        <p:nvSpPr>
          <p:cNvPr id="79" name="Google Shape;79;p17"/>
          <p:cNvSpPr txBox="1"/>
          <p:nvPr/>
        </p:nvSpPr>
        <p:spPr>
          <a:xfrm>
            <a:off x="289375" y="280050"/>
            <a:ext cx="5834400" cy="9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Oswald"/>
                <a:ea typeface="Oswald"/>
                <a:cs typeface="Oswald"/>
                <a:sym typeface="Oswald"/>
              </a:rPr>
              <a:t>The most steady increase</a:t>
            </a:r>
            <a:endParaRPr sz="2800">
              <a:latin typeface="Oswald"/>
              <a:ea typeface="Oswald"/>
              <a:cs typeface="Oswald"/>
              <a:sym typeface="Oswald"/>
            </a:endParaRPr>
          </a:p>
        </p:txBody>
      </p:sp>
      <p:sp>
        <p:nvSpPr>
          <p:cNvPr id="80" name="Google Shape;80;p17"/>
          <p:cNvSpPr txBox="1"/>
          <p:nvPr/>
        </p:nvSpPr>
        <p:spPr>
          <a:xfrm>
            <a:off x="6406550" y="1486650"/>
            <a:ext cx="2445600" cy="358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Roboto"/>
                <a:ea typeface="Roboto"/>
                <a:cs typeface="Roboto"/>
                <a:sym typeface="Roboto"/>
              </a:rPr>
              <a:t>Recycling is consistently rising</a:t>
            </a: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Focus on Sustainable material</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Total recycled</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1960: 6%</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1980: 10%</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1990: 16%</a:t>
            </a:r>
            <a:endParaRPr>
              <a:solidFill>
                <a:schemeClr val="dk1"/>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2014: 34.59%</a:t>
            </a:r>
            <a:endParaRPr>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40375" y="1372200"/>
            <a:ext cx="6373350" cy="3640600"/>
          </a:xfrm>
          <a:prstGeom prst="rect">
            <a:avLst/>
          </a:prstGeom>
          <a:noFill/>
          <a:ln>
            <a:noFill/>
          </a:ln>
        </p:spPr>
      </p:pic>
      <p:sp>
        <p:nvSpPr>
          <p:cNvPr id="86" name="Google Shape;86;p18"/>
          <p:cNvSpPr txBox="1"/>
          <p:nvPr/>
        </p:nvSpPr>
        <p:spPr>
          <a:xfrm>
            <a:off x="6662275" y="1821875"/>
            <a:ext cx="2343000" cy="27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Combustion is rising, but less consistently</a:t>
            </a:r>
            <a:endParaRPr/>
          </a:p>
          <a:p>
            <a:pPr marL="0" lvl="0" indent="0" algn="l" rtl="0">
              <a:spcBef>
                <a:spcPts val="0"/>
              </a:spcBef>
              <a:spcAft>
                <a:spcPts val="0"/>
              </a:spcAft>
              <a:buNone/>
            </a:pPr>
            <a:endParaRPr/>
          </a:p>
          <a:p>
            <a:pPr marL="0" lvl="0" indent="0" algn="l" rtl="0">
              <a:spcBef>
                <a:spcPts val="0"/>
              </a:spcBef>
              <a:spcAft>
                <a:spcPts val="0"/>
              </a:spcAft>
              <a:buNone/>
            </a:pPr>
            <a:r>
              <a:rPr lang="en"/>
              <a:t>Least Preferred</a:t>
            </a:r>
            <a:endParaRPr/>
          </a:p>
          <a:p>
            <a:pPr marL="0" lvl="0" indent="0" algn="l" rtl="0">
              <a:spcBef>
                <a:spcPts val="0"/>
              </a:spcBef>
              <a:spcAft>
                <a:spcPts val="0"/>
              </a:spcAft>
              <a:buNone/>
            </a:pPr>
            <a:endParaRPr/>
          </a:p>
          <a:p>
            <a:pPr marL="0" lvl="0" indent="0" algn="l" rtl="0">
              <a:spcBef>
                <a:spcPts val="0"/>
              </a:spcBef>
              <a:spcAft>
                <a:spcPts val="0"/>
              </a:spcAft>
              <a:buNone/>
            </a:pPr>
            <a:r>
              <a:rPr lang="en"/>
              <a:t>Other: Yard Trimmings, Food &amp; Miscellaneous </a:t>
            </a:r>
            <a:endParaRPr/>
          </a:p>
          <a:p>
            <a:pPr marL="0" lvl="0" indent="0" algn="l" rtl="0">
              <a:spcBef>
                <a:spcPts val="0"/>
              </a:spcBef>
              <a:spcAft>
                <a:spcPts val="0"/>
              </a:spcAft>
              <a:buNone/>
            </a:pPr>
            <a:endParaRPr/>
          </a:p>
          <a:p>
            <a:pPr marL="0" lvl="0" indent="0" algn="l" rtl="0">
              <a:spcBef>
                <a:spcPts val="0"/>
              </a:spcBef>
              <a:spcAft>
                <a:spcPts val="0"/>
              </a:spcAft>
              <a:buNone/>
            </a:pPr>
            <a:r>
              <a:rPr lang="en"/>
              <a:t>Food is &gt; 20% in 2014</a:t>
            </a:r>
            <a:endParaRPr/>
          </a:p>
          <a:p>
            <a:pPr marL="0" lvl="0" indent="0" algn="l" rtl="0">
              <a:spcBef>
                <a:spcPts val="0"/>
              </a:spcBef>
              <a:spcAft>
                <a:spcPts val="0"/>
              </a:spcAft>
              <a:buNone/>
            </a:pPr>
            <a:endParaRPr/>
          </a:p>
          <a:p>
            <a:pPr marL="0" lvl="0" indent="0" algn="l" rtl="0">
              <a:spcBef>
                <a:spcPts val="0"/>
              </a:spcBef>
              <a:spcAft>
                <a:spcPts val="0"/>
              </a:spcAft>
              <a:buNone/>
            </a:pPr>
            <a:r>
              <a:rPr lang="en"/>
              <a:t>Non-Hazardous only</a:t>
            </a:r>
            <a:endParaRPr/>
          </a:p>
        </p:txBody>
      </p:sp>
      <p:sp>
        <p:nvSpPr>
          <p:cNvPr id="87" name="Google Shape;87;p18"/>
          <p:cNvSpPr txBox="1"/>
          <p:nvPr/>
        </p:nvSpPr>
        <p:spPr>
          <a:xfrm>
            <a:off x="121350" y="177350"/>
            <a:ext cx="5890200" cy="10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Oswald"/>
                <a:ea typeface="Oswald"/>
                <a:cs typeface="Oswald"/>
                <a:sym typeface="Oswald"/>
              </a:rPr>
              <a:t>The great debate</a:t>
            </a:r>
            <a:endParaRPr sz="28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a:t>
            </a:r>
            <a:endParaRPr/>
          </a:p>
        </p:txBody>
      </p:sp>
      <p:sp>
        <p:nvSpPr>
          <p:cNvPr id="93" name="Google Shape;93;p19"/>
          <p:cNvSpPr txBox="1">
            <a:spLocks noGrp="1"/>
          </p:cNvSpPr>
          <p:nvPr>
            <p:ph type="body" idx="2"/>
          </p:nvPr>
        </p:nvSpPr>
        <p:spPr>
          <a:xfrm>
            <a:off x="1556100" y="2248300"/>
            <a:ext cx="4101600" cy="11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2"/>
                </a:solidFill>
                <a:highlight>
                  <a:srgbClr val="FFFFFF"/>
                </a:highlight>
              </a:rPr>
              <a:t>The first incinerator in the United States was built in New york City.</a:t>
            </a:r>
            <a:endParaRPr sz="1800">
              <a:solidFill>
                <a:schemeClr val="accent2"/>
              </a:solidFill>
              <a:highlight>
                <a:srgbClr val="FFFFFF"/>
              </a:highlight>
            </a:endParaRPr>
          </a:p>
          <a:p>
            <a:pPr marL="0" lvl="0" indent="0" algn="l" rtl="0">
              <a:spcBef>
                <a:spcPts val="1600"/>
              </a:spcBef>
              <a:spcAft>
                <a:spcPts val="0"/>
              </a:spcAft>
              <a:buNone/>
            </a:pPr>
            <a:r>
              <a:rPr lang="en" sz="1800">
                <a:solidFill>
                  <a:schemeClr val="accent2"/>
                </a:solidFill>
                <a:highlight>
                  <a:srgbClr val="FFFFFF"/>
                </a:highlight>
              </a:rPr>
              <a:t>By the 90s, hundreds of incinerators started operations in the United States.</a:t>
            </a:r>
            <a:endParaRPr sz="1800">
              <a:solidFill>
                <a:schemeClr val="accent2"/>
              </a:solidFill>
              <a:highlight>
                <a:srgbClr val="FFFFFF"/>
              </a:highlight>
            </a:endParaRPr>
          </a:p>
          <a:p>
            <a:pPr marL="0" lvl="0" indent="0" algn="l" rtl="0">
              <a:spcBef>
                <a:spcPts val="1600"/>
              </a:spcBef>
              <a:spcAft>
                <a:spcPts val="0"/>
              </a:spcAft>
              <a:buNone/>
            </a:pPr>
            <a:endParaRPr sz="1800">
              <a:solidFill>
                <a:schemeClr val="accent2"/>
              </a:solidFill>
              <a:highlight>
                <a:srgbClr val="FFFFFF"/>
              </a:highlight>
            </a:endParaRPr>
          </a:p>
          <a:p>
            <a:pPr marL="0" lvl="0" indent="0" algn="l" rtl="0">
              <a:spcBef>
                <a:spcPts val="1600"/>
              </a:spcBef>
              <a:spcAft>
                <a:spcPts val="1600"/>
              </a:spcAft>
              <a:buNone/>
            </a:pPr>
            <a:endParaRPr sz="1800">
              <a:solidFill>
                <a:schemeClr val="accent2"/>
              </a:solidFill>
              <a:highlight>
                <a:srgbClr val="FFFFFF"/>
              </a:highlight>
            </a:endParaRPr>
          </a:p>
        </p:txBody>
      </p:sp>
      <p:sp>
        <p:nvSpPr>
          <p:cNvPr id="94" name="Google Shape;94;p19"/>
          <p:cNvSpPr txBox="1"/>
          <p:nvPr/>
        </p:nvSpPr>
        <p:spPr>
          <a:xfrm>
            <a:off x="51307" y="4307684"/>
            <a:ext cx="8755200" cy="2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999999"/>
                </a:solidFill>
                <a:highlight>
                  <a:srgbClr val="FFFFFF"/>
                </a:highlight>
                <a:latin typeface="Times New Roman"/>
                <a:ea typeface="Times New Roman"/>
                <a:cs typeface="Times New Roman"/>
                <a:sym typeface="Times New Roman"/>
              </a:rPr>
              <a:t>Energy Recovery from the Combustion of Municipal Solid Waste (MSW). (2018, April 13). Retrieved from https://www.epa.gov/smm/energy-recovery-combustion-municipal-solid-waste-msw</a:t>
            </a:r>
            <a:endParaRPr sz="900">
              <a:solidFill>
                <a:srgbClr val="999999"/>
              </a:solidFill>
            </a:endParaRPr>
          </a:p>
        </p:txBody>
      </p:sp>
      <p:sp>
        <p:nvSpPr>
          <p:cNvPr id="95" name="Google Shape;95;p19"/>
          <p:cNvSpPr txBox="1"/>
          <p:nvPr/>
        </p:nvSpPr>
        <p:spPr>
          <a:xfrm>
            <a:off x="410550" y="1208725"/>
            <a:ext cx="1542900" cy="9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Oswald"/>
                <a:ea typeface="Oswald"/>
                <a:cs typeface="Oswald"/>
                <a:sym typeface="Oswald"/>
              </a:rPr>
              <a:t>1981</a:t>
            </a:r>
            <a:endParaRPr sz="3600">
              <a:latin typeface="Oswald"/>
              <a:ea typeface="Oswald"/>
              <a:cs typeface="Oswald"/>
              <a:sym typeface="Oswald"/>
            </a:endParaRPr>
          </a:p>
        </p:txBody>
      </p:sp>
      <p:sp>
        <p:nvSpPr>
          <p:cNvPr id="96" name="Google Shape;96;p19"/>
          <p:cNvSpPr txBox="1"/>
          <p:nvPr/>
        </p:nvSpPr>
        <p:spPr>
          <a:xfrm>
            <a:off x="1601150" y="1178425"/>
            <a:ext cx="4224000" cy="66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50">
                <a:highlight>
                  <a:srgbClr val="FFFFFF"/>
                </a:highlight>
                <a:latin typeface="Roboto"/>
                <a:ea typeface="Roboto"/>
                <a:cs typeface="Roboto"/>
                <a:sym typeface="Roboto"/>
              </a:rPr>
              <a:t>The first city to mandate recycling in the US: Woodbury, New Jersey.</a:t>
            </a:r>
            <a:endParaRPr sz="1550">
              <a:highlight>
                <a:srgbClr val="FFFFFF"/>
              </a:highlight>
              <a:latin typeface="Roboto"/>
              <a:ea typeface="Roboto"/>
              <a:cs typeface="Roboto"/>
              <a:sym typeface="Roboto"/>
            </a:endParaRPr>
          </a:p>
          <a:p>
            <a:pPr marL="0" lvl="0" indent="0" algn="l" rtl="0">
              <a:lnSpc>
                <a:spcPct val="100000"/>
              </a:lnSpc>
              <a:spcBef>
                <a:spcPts val="0"/>
              </a:spcBef>
              <a:spcAft>
                <a:spcPts val="0"/>
              </a:spcAft>
              <a:buNone/>
            </a:pPr>
            <a:r>
              <a:rPr lang="en" sz="1550">
                <a:highlight>
                  <a:srgbClr val="FFFFFF"/>
                </a:highlight>
                <a:latin typeface="Roboto"/>
                <a:ea typeface="Roboto"/>
                <a:cs typeface="Roboto"/>
                <a:sym typeface="Roboto"/>
              </a:rPr>
              <a:t>Initiatives to recycle grew in the 80s.</a:t>
            </a:r>
            <a:endParaRPr sz="1550">
              <a:highlight>
                <a:srgbClr val="FFFFFF"/>
              </a:highlight>
              <a:latin typeface="Roboto"/>
              <a:ea typeface="Roboto"/>
              <a:cs typeface="Roboto"/>
              <a:sym typeface="Roboto"/>
            </a:endParaRPr>
          </a:p>
          <a:p>
            <a:pPr marL="0" lvl="0" indent="0" algn="l" rtl="0">
              <a:lnSpc>
                <a:spcPct val="100000"/>
              </a:lnSpc>
              <a:spcBef>
                <a:spcPts val="0"/>
              </a:spcBef>
              <a:spcAft>
                <a:spcPts val="0"/>
              </a:spcAft>
              <a:buNone/>
            </a:pPr>
            <a:endParaRPr sz="1550">
              <a:highlight>
                <a:srgbClr val="FFFFFF"/>
              </a:highlight>
              <a:latin typeface="Roboto"/>
              <a:ea typeface="Roboto"/>
              <a:cs typeface="Roboto"/>
              <a:sym typeface="Roboto"/>
            </a:endParaRPr>
          </a:p>
        </p:txBody>
      </p:sp>
      <p:sp>
        <p:nvSpPr>
          <p:cNvPr id="97" name="Google Shape;97;p19"/>
          <p:cNvSpPr txBox="1"/>
          <p:nvPr/>
        </p:nvSpPr>
        <p:spPr>
          <a:xfrm>
            <a:off x="410550" y="2312625"/>
            <a:ext cx="1542900" cy="91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Oswald"/>
                <a:ea typeface="Oswald"/>
                <a:cs typeface="Oswald"/>
                <a:sym typeface="Oswald"/>
              </a:rPr>
              <a:t>1985</a:t>
            </a:r>
            <a:endParaRPr sz="3600">
              <a:latin typeface="Oswald"/>
              <a:ea typeface="Oswald"/>
              <a:cs typeface="Oswald"/>
              <a:sym typeface="Oswald"/>
            </a:endParaRPr>
          </a:p>
        </p:txBody>
      </p:sp>
      <p:pic>
        <p:nvPicPr>
          <p:cNvPr id="98" name="Google Shape;98;p19"/>
          <p:cNvPicPr preferRelativeResize="0"/>
          <p:nvPr/>
        </p:nvPicPr>
        <p:blipFill>
          <a:blip r:embed="rId4">
            <a:alphaModFix/>
          </a:blip>
          <a:stretch>
            <a:fillRect/>
          </a:stretch>
        </p:blipFill>
        <p:spPr>
          <a:xfrm>
            <a:off x="5812279" y="1288750"/>
            <a:ext cx="3107375" cy="193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is our Waste Disposed of?</a:t>
            </a:r>
            <a:endParaRPr/>
          </a:p>
        </p:txBody>
      </p:sp>
      <p:sp>
        <p:nvSpPr>
          <p:cNvPr id="104" name="Google Shape;104;p20"/>
          <p:cNvSpPr txBox="1">
            <a:spLocks noGrp="1"/>
          </p:cNvSpPr>
          <p:nvPr>
            <p:ph type="body" idx="1"/>
          </p:nvPr>
        </p:nvSpPr>
        <p:spPr>
          <a:xfrm>
            <a:off x="190525" y="1141363"/>
            <a:ext cx="4903200" cy="307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5" name="Google Shape;105;p20"/>
          <p:cNvPicPr preferRelativeResize="0"/>
          <p:nvPr/>
        </p:nvPicPr>
        <p:blipFill>
          <a:blip r:embed="rId3">
            <a:alphaModFix/>
          </a:blip>
          <a:stretch>
            <a:fillRect/>
          </a:stretch>
        </p:blipFill>
        <p:spPr>
          <a:xfrm>
            <a:off x="65225" y="1164813"/>
            <a:ext cx="5153785" cy="2966275"/>
          </a:xfrm>
          <a:prstGeom prst="rect">
            <a:avLst/>
          </a:prstGeom>
          <a:noFill/>
          <a:ln>
            <a:noFill/>
          </a:ln>
        </p:spPr>
      </p:pic>
      <p:sp>
        <p:nvSpPr>
          <p:cNvPr id="106" name="Google Shape;106;p20"/>
          <p:cNvSpPr txBox="1"/>
          <p:nvPr/>
        </p:nvSpPr>
        <p:spPr>
          <a:xfrm>
            <a:off x="5093725" y="1062463"/>
            <a:ext cx="3952800" cy="322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On average, we produce 212,166,363.64 tons of waste each year in The United States </a:t>
            </a:r>
            <a:endParaRPr/>
          </a:p>
          <a:p>
            <a:pPr marL="457200" lvl="0" indent="-317500" algn="l" rtl="0">
              <a:spcBef>
                <a:spcPts val="0"/>
              </a:spcBef>
              <a:spcAft>
                <a:spcPts val="0"/>
              </a:spcAft>
              <a:buSzPts val="1400"/>
              <a:buChar char="●"/>
            </a:pPr>
            <a:r>
              <a:rPr lang="en"/>
              <a:t>Most of our waste is landfilled at 61% of total generated, followed by 28% that is recycled, and 11% that is combusted</a:t>
            </a:r>
            <a:endParaRPr/>
          </a:p>
          <a:p>
            <a:pPr marL="457200" lvl="0" indent="-317500" algn="l" rtl="0">
              <a:spcBef>
                <a:spcPts val="0"/>
              </a:spcBef>
              <a:spcAft>
                <a:spcPts val="0"/>
              </a:spcAft>
              <a:buSzPts val="1400"/>
              <a:buChar char="●"/>
            </a:pPr>
            <a:r>
              <a:rPr lang="en"/>
              <a:t>While looking at these findings, we discovered that most landfilled waste comes from paper products!</a:t>
            </a:r>
            <a:endParaRPr/>
          </a:p>
          <a:p>
            <a:pPr marL="457200" lvl="0" indent="-317500" algn="l" rtl="0">
              <a:spcBef>
                <a:spcPts val="0"/>
              </a:spcBef>
              <a:spcAft>
                <a:spcPts val="0"/>
              </a:spcAft>
              <a:buSzPts val="1400"/>
              <a:buChar char="●"/>
            </a:pPr>
            <a:r>
              <a:rPr lang="en"/>
              <a:t>23% of all landfilled waste comes from paper</a:t>
            </a:r>
            <a:endParaRPr/>
          </a:p>
          <a:p>
            <a:pPr marL="457200" lvl="0" indent="-317500" algn="l" rtl="0">
              <a:spcBef>
                <a:spcPts val="0"/>
              </a:spcBef>
              <a:spcAft>
                <a:spcPts val="0"/>
              </a:spcAft>
              <a:buSzPts val="1400"/>
              <a:buChar char="●"/>
            </a:pPr>
            <a:r>
              <a:rPr lang="en"/>
              <a:t>2 % of the 11% of waste that is combusted comes from paper</a:t>
            </a:r>
            <a:endParaRPr/>
          </a:p>
          <a:p>
            <a:pPr marL="457200" lvl="0" indent="-317500" algn="l" rtl="0">
              <a:spcBef>
                <a:spcPts val="0"/>
              </a:spcBef>
              <a:spcAft>
                <a:spcPts val="0"/>
              </a:spcAft>
              <a:buSzPts val="1400"/>
              <a:buChar char="●"/>
            </a:pPr>
            <a:r>
              <a:rPr lang="en"/>
              <a:t>Why aren’t these materials being recycled?</a:t>
            </a:r>
            <a:endParaRPr/>
          </a:p>
          <a:p>
            <a:pPr marL="45720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38550" y="4232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Paper Disposal Over Time</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3" name="Google Shape;113;p21"/>
          <p:cNvPicPr preferRelativeResize="0"/>
          <p:nvPr/>
        </p:nvPicPr>
        <p:blipFill>
          <a:blip r:embed="rId3">
            <a:alphaModFix/>
          </a:blip>
          <a:stretch>
            <a:fillRect/>
          </a:stretch>
        </p:blipFill>
        <p:spPr>
          <a:xfrm>
            <a:off x="311700" y="1152475"/>
            <a:ext cx="5718552" cy="3416400"/>
          </a:xfrm>
          <a:prstGeom prst="rect">
            <a:avLst/>
          </a:prstGeom>
          <a:noFill/>
          <a:ln>
            <a:noFill/>
          </a:ln>
        </p:spPr>
      </p:pic>
      <p:sp>
        <p:nvSpPr>
          <p:cNvPr id="114" name="Google Shape;114;p21"/>
          <p:cNvSpPr txBox="1"/>
          <p:nvPr/>
        </p:nvSpPr>
        <p:spPr>
          <a:xfrm>
            <a:off x="6111300" y="1152475"/>
            <a:ext cx="2783700" cy="357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How have we disposed paper over time- have there been changes?</a:t>
            </a:r>
            <a:endParaRPr/>
          </a:p>
          <a:p>
            <a:pPr marL="457200" lvl="0" indent="-317500" algn="l" rtl="0">
              <a:spcBef>
                <a:spcPts val="0"/>
              </a:spcBef>
              <a:spcAft>
                <a:spcPts val="0"/>
              </a:spcAft>
              <a:buSzPts val="1400"/>
              <a:buChar char="●"/>
            </a:pPr>
            <a:r>
              <a:rPr lang="en"/>
              <a:t>Recycling of paper products has greatly increased since 1960, with highest levels in recent years</a:t>
            </a:r>
            <a:endParaRPr/>
          </a:p>
          <a:p>
            <a:pPr marL="457200" lvl="0" indent="-317500" algn="l" rtl="0">
              <a:spcBef>
                <a:spcPts val="0"/>
              </a:spcBef>
              <a:spcAft>
                <a:spcPts val="0"/>
              </a:spcAft>
              <a:buSzPts val="1400"/>
              <a:buChar char="●"/>
            </a:pPr>
            <a:r>
              <a:rPr lang="en"/>
              <a:t>Landfill usage has sharply decreased since 1960, but plateaued in recent years</a:t>
            </a:r>
            <a:endParaRPr/>
          </a:p>
          <a:p>
            <a:pPr marL="457200" lvl="0" indent="-317500" algn="l" rtl="0">
              <a:spcBef>
                <a:spcPts val="0"/>
              </a:spcBef>
              <a:spcAft>
                <a:spcPts val="0"/>
              </a:spcAft>
              <a:buSzPts val="1400"/>
              <a:buChar char="●"/>
            </a:pPr>
            <a:r>
              <a:rPr lang="en"/>
              <a:t>Despite the improvements that have been made, paper is the most common product in landfills</a:t>
            </a:r>
            <a:endParaRPr/>
          </a:p>
          <a:p>
            <a:pPr marL="45720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1519</Words>
  <Application>Microsoft Office PowerPoint</Application>
  <PresentationFormat>On-screen Show (16:9)</PresentationFormat>
  <Paragraphs>204</Paragraphs>
  <Slides>34</Slides>
  <Notes>34</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Georgia</vt:lpstr>
      <vt:lpstr>Oswald</vt:lpstr>
      <vt:lpstr>Roboto</vt:lpstr>
      <vt:lpstr>Arial</vt:lpstr>
      <vt:lpstr>Times New Roman</vt:lpstr>
      <vt:lpstr>Simple Light</vt:lpstr>
      <vt:lpstr>MUNICIPAL WASTE STREAM</vt:lpstr>
      <vt:lpstr>EPA began gathering data on the disposal of materials and products in the United States more than 30 years ago.</vt:lpstr>
      <vt:lpstr>Our data shows the story of the number of produced, recycled, combusted and landfilled materials and products from 1960-2014.</vt:lpstr>
      <vt:lpstr>PowerPoint Presentation</vt:lpstr>
      <vt:lpstr>PowerPoint Presentation</vt:lpstr>
      <vt:lpstr>PowerPoint Presentation</vt:lpstr>
      <vt:lpstr>WHY?</vt:lpstr>
      <vt:lpstr>How is our Waste Disposed of?</vt:lpstr>
      <vt:lpstr>Paper Disposal Over Time</vt:lpstr>
      <vt:lpstr>PowerPoint Presentation</vt:lpstr>
      <vt:lpstr>PowerPoint Presentation</vt:lpstr>
      <vt:lpstr>TOP MATERIALS RECYCLED, COMBUSTED AND LANDFILLED BASED ON MEANS PER MATERIAL FROM 1960-2014</vt:lpstr>
      <vt:lpstr>PERCENTAGE OF PAPER GENERATED VS OTHER MATERIALS</vt:lpstr>
      <vt:lpstr>Is using paper really beneficial to the reduction of waste?</vt:lpstr>
      <vt:lpstr>Let’s look at the products landfilled...</vt:lpstr>
      <vt:lpstr>A closer look at products and landfill</vt:lpstr>
      <vt:lpstr>A closer look at packaging landfilled</vt:lpstr>
      <vt:lpstr>What goes into a landfill?</vt:lpstr>
      <vt:lpstr>Our Data...</vt:lpstr>
      <vt:lpstr>Main Groups</vt:lpstr>
      <vt:lpstr>How Do We Estimate 2015’s Waste?</vt:lpstr>
      <vt:lpstr>Excel Output for Materials Generated for Following Year</vt:lpstr>
      <vt:lpstr>We are 95% confident that 2015’s expected generated waste will fall between...for the following groups: </vt:lpstr>
      <vt:lpstr>Future Recommendations </vt:lpstr>
      <vt:lpstr>PowerPoint Presentation</vt:lpstr>
      <vt:lpstr>It’s already being done! </vt:lpstr>
      <vt:lpstr>What you can do right now</vt:lpstr>
      <vt:lpstr>THANK YOU!</vt:lpstr>
      <vt:lpstr>References:</vt:lpstr>
      <vt:lpstr>Management of waste continues to be concern on the local and global level. </vt:lpstr>
      <vt:lpstr>Data on how we have disposed of the materials and products that we use can help us see what we’ve been doing in the past years, and can help us plan accordingly for the future.  </vt:lpstr>
      <vt:lpstr>Predicting how much paper will be recycled</vt:lpstr>
      <vt:lpstr>Landfilled materials</vt:lpstr>
      <vt:lpstr>Landfilled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MUNICIPAL WASTE STREAM</dc:title>
  <dc:creator>Matt Salmon</dc:creator>
  <cp:lastModifiedBy>Matt Salmon</cp:lastModifiedBy>
  <cp:revision>1</cp:revision>
  <dcterms:modified xsi:type="dcterms:W3CDTF">2018-10-27T18:07:28Z</dcterms:modified>
</cp:coreProperties>
</file>