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70" r:id="rId5"/>
    <p:sldId id="262" r:id="rId6"/>
    <p:sldId id="26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51E62B-C2F2-4426-A150-9CBD3725C7E6}" v="2862" dt="2019-05-02T03:59:00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Salmon" userId="9a46dd82e5b1fd4b" providerId="LiveId" clId="{A151E62B-C2F2-4426-A150-9CBD3725C7E6}"/>
    <pc:docChg chg="undo custSel addSld modSld">
      <pc:chgData name="Matt Salmon" userId="9a46dd82e5b1fd4b" providerId="LiveId" clId="{A151E62B-C2F2-4426-A150-9CBD3725C7E6}" dt="2019-05-02T03:59:00.357" v="2857" actId="14100"/>
      <pc:docMkLst>
        <pc:docMk/>
      </pc:docMkLst>
      <pc:sldChg chg="addSp delSp modSp">
        <pc:chgData name="Matt Salmon" userId="9a46dd82e5b1fd4b" providerId="LiveId" clId="{A151E62B-C2F2-4426-A150-9CBD3725C7E6}" dt="2019-05-02T03:59:00.357" v="2857" actId="14100"/>
        <pc:sldMkLst>
          <pc:docMk/>
          <pc:sldMk cId="2399368536" sldId="260"/>
        </pc:sldMkLst>
        <pc:spChg chg="add mod">
          <ac:chgData name="Matt Salmon" userId="9a46dd82e5b1fd4b" providerId="LiveId" clId="{A151E62B-C2F2-4426-A150-9CBD3725C7E6}" dt="2019-05-02T03:59:00.357" v="2857" actId="14100"/>
          <ac:spMkLst>
            <pc:docMk/>
            <pc:sldMk cId="2399368536" sldId="260"/>
            <ac:spMk id="4" creationId="{4109C91E-408F-4234-A758-35DA907D635D}"/>
          </ac:spMkLst>
        </pc:spChg>
        <pc:graphicFrameChg chg="add mod modGraphic">
          <ac:chgData name="Matt Salmon" userId="9a46dd82e5b1fd4b" providerId="LiveId" clId="{A151E62B-C2F2-4426-A150-9CBD3725C7E6}" dt="2019-05-02T03:38:12.632" v="2603" actId="20577"/>
          <ac:graphicFrameMkLst>
            <pc:docMk/>
            <pc:sldMk cId="2399368536" sldId="260"/>
            <ac:graphicFrameMk id="3" creationId="{F9C661AC-58EA-4240-9DB7-9852FDF269EA}"/>
          </ac:graphicFrameMkLst>
        </pc:graphicFrameChg>
        <pc:picChg chg="del mod">
          <ac:chgData name="Matt Salmon" userId="9a46dd82e5b1fd4b" providerId="LiveId" clId="{A151E62B-C2F2-4426-A150-9CBD3725C7E6}" dt="2019-05-02T02:01:18.491" v="1000" actId="478"/>
          <ac:picMkLst>
            <pc:docMk/>
            <pc:sldMk cId="2399368536" sldId="260"/>
            <ac:picMk id="4" creationId="{E37082A7-EF01-FA47-96ED-EECACBBBA34C}"/>
          </ac:picMkLst>
        </pc:picChg>
      </pc:sldChg>
      <pc:sldChg chg="modSp">
        <pc:chgData name="Matt Salmon" userId="9a46dd82e5b1fd4b" providerId="LiveId" clId="{A151E62B-C2F2-4426-A150-9CBD3725C7E6}" dt="2019-05-02T01:16:59.640" v="997" actId="20577"/>
        <pc:sldMkLst>
          <pc:docMk/>
          <pc:sldMk cId="1105803995" sldId="262"/>
        </pc:sldMkLst>
        <pc:spChg chg="mod">
          <ac:chgData name="Matt Salmon" userId="9a46dd82e5b1fd4b" providerId="LiveId" clId="{A151E62B-C2F2-4426-A150-9CBD3725C7E6}" dt="2019-05-02T01:16:59.640" v="997" actId="20577"/>
          <ac:spMkLst>
            <pc:docMk/>
            <pc:sldMk cId="1105803995" sldId="262"/>
            <ac:spMk id="3" creationId="{D3ECED01-6B1C-E64E-9C46-3867FBC6C70B}"/>
          </ac:spMkLst>
        </pc:spChg>
      </pc:sldChg>
      <pc:sldChg chg="modSp">
        <pc:chgData name="Matt Salmon" userId="9a46dd82e5b1fd4b" providerId="LiveId" clId="{A151E62B-C2F2-4426-A150-9CBD3725C7E6}" dt="2019-05-02T01:09:10.477" v="331" actId="20577"/>
        <pc:sldMkLst>
          <pc:docMk/>
          <pc:sldMk cId="219606496" sldId="269"/>
        </pc:sldMkLst>
        <pc:spChg chg="mod">
          <ac:chgData name="Matt Salmon" userId="9a46dd82e5b1fd4b" providerId="LiveId" clId="{A151E62B-C2F2-4426-A150-9CBD3725C7E6}" dt="2019-05-02T01:09:10.477" v="331" actId="20577"/>
          <ac:spMkLst>
            <pc:docMk/>
            <pc:sldMk cId="219606496" sldId="269"/>
            <ac:spMk id="3" creationId="{D3ECED01-6B1C-E64E-9C46-3867FBC6C70B}"/>
          </ac:spMkLst>
        </pc:spChg>
      </pc:sldChg>
      <pc:sldChg chg="modSp">
        <pc:chgData name="Matt Salmon" userId="9a46dd82e5b1fd4b" providerId="LiveId" clId="{A151E62B-C2F2-4426-A150-9CBD3725C7E6}" dt="2019-05-02T01:09:06.530" v="329" actId="20577"/>
        <pc:sldMkLst>
          <pc:docMk/>
          <pc:sldMk cId="3637790320" sldId="270"/>
        </pc:sldMkLst>
        <pc:spChg chg="mod">
          <ac:chgData name="Matt Salmon" userId="9a46dd82e5b1fd4b" providerId="LiveId" clId="{A151E62B-C2F2-4426-A150-9CBD3725C7E6}" dt="2019-05-02T01:09:06.530" v="329" actId="20577"/>
          <ac:spMkLst>
            <pc:docMk/>
            <pc:sldMk cId="3637790320" sldId="270"/>
            <ac:spMk id="3" creationId="{D3ECED01-6B1C-E64E-9C46-3867FBC6C70B}"/>
          </ac:spMkLst>
        </pc:spChg>
      </pc:sldChg>
      <pc:sldChg chg="addSp delSp modSp add">
        <pc:chgData name="Matt Salmon" userId="9a46dd82e5b1fd4b" providerId="LiveId" clId="{A151E62B-C2F2-4426-A150-9CBD3725C7E6}" dt="2019-05-02T02:47:17.516" v="1554" actId="20577"/>
        <pc:sldMkLst>
          <pc:docMk/>
          <pc:sldMk cId="3583584133" sldId="271"/>
        </pc:sldMkLst>
        <pc:spChg chg="mod">
          <ac:chgData name="Matt Salmon" userId="9a46dd82e5b1fd4b" providerId="LiveId" clId="{A151E62B-C2F2-4426-A150-9CBD3725C7E6}" dt="2019-05-02T02:25:13.043" v="1104" actId="20577"/>
          <ac:spMkLst>
            <pc:docMk/>
            <pc:sldMk cId="3583584133" sldId="271"/>
            <ac:spMk id="2" creationId="{A20CAC68-9226-44E4-B419-873885C04528}"/>
          </ac:spMkLst>
        </pc:spChg>
        <pc:spChg chg="add del">
          <ac:chgData name="Matt Salmon" userId="9a46dd82e5b1fd4b" providerId="LiveId" clId="{A151E62B-C2F2-4426-A150-9CBD3725C7E6}" dt="2019-05-02T02:22:41.142" v="1040"/>
          <ac:spMkLst>
            <pc:docMk/>
            <pc:sldMk cId="3583584133" sldId="271"/>
            <ac:spMk id="3" creationId="{C013A607-EC27-434F-8008-76398888D1DA}"/>
          </ac:spMkLst>
        </pc:spChg>
        <pc:graphicFrameChg chg="add del mod modGraphic">
          <ac:chgData name="Matt Salmon" userId="9a46dd82e5b1fd4b" providerId="LiveId" clId="{A151E62B-C2F2-4426-A150-9CBD3725C7E6}" dt="2019-05-02T02:22:05.451" v="1039"/>
          <ac:graphicFrameMkLst>
            <pc:docMk/>
            <pc:sldMk cId="3583584133" sldId="271"/>
            <ac:graphicFrameMk id="4" creationId="{CA4161AF-8CFB-46DE-AD78-1F6B1753A2E6}"/>
          </ac:graphicFrameMkLst>
        </pc:graphicFrameChg>
        <pc:graphicFrameChg chg="add mod modGraphic">
          <ac:chgData name="Matt Salmon" userId="9a46dd82e5b1fd4b" providerId="LiveId" clId="{A151E62B-C2F2-4426-A150-9CBD3725C7E6}" dt="2019-05-02T02:47:17.516" v="1554" actId="20577"/>
          <ac:graphicFrameMkLst>
            <pc:docMk/>
            <pc:sldMk cId="3583584133" sldId="271"/>
            <ac:graphicFrameMk id="5" creationId="{F0AD3EA9-CD50-4E87-978B-201D2FD36102}"/>
          </ac:graphicFrameMkLst>
        </pc:graphicFrameChg>
      </pc:sldChg>
      <pc:sldChg chg="addSp delSp modSp add">
        <pc:chgData name="Matt Salmon" userId="9a46dd82e5b1fd4b" providerId="LiveId" clId="{A151E62B-C2F2-4426-A150-9CBD3725C7E6}" dt="2019-05-02T03:41:20.212" v="2689" actId="1076"/>
        <pc:sldMkLst>
          <pc:docMk/>
          <pc:sldMk cId="2069606756" sldId="272"/>
        </pc:sldMkLst>
        <pc:spChg chg="mod">
          <ac:chgData name="Matt Salmon" userId="9a46dd82e5b1fd4b" providerId="LiveId" clId="{A151E62B-C2F2-4426-A150-9CBD3725C7E6}" dt="2019-05-02T02:27:29.429" v="1124" actId="20577"/>
          <ac:spMkLst>
            <pc:docMk/>
            <pc:sldMk cId="2069606756" sldId="272"/>
            <ac:spMk id="2" creationId="{B952E6E0-749E-4F37-903F-A6B88AB43CB6}"/>
          </ac:spMkLst>
        </pc:spChg>
        <pc:spChg chg="add del">
          <ac:chgData name="Matt Salmon" userId="9a46dd82e5b1fd4b" providerId="LiveId" clId="{A151E62B-C2F2-4426-A150-9CBD3725C7E6}" dt="2019-05-02T02:31:45.002" v="1129"/>
          <ac:spMkLst>
            <pc:docMk/>
            <pc:sldMk cId="2069606756" sldId="272"/>
            <ac:spMk id="3" creationId="{A8603E25-D79C-4152-80A1-61016503F17F}"/>
          </ac:spMkLst>
        </pc:spChg>
        <pc:spChg chg="add mod">
          <ac:chgData name="Matt Salmon" userId="9a46dd82e5b1fd4b" providerId="LiveId" clId="{A151E62B-C2F2-4426-A150-9CBD3725C7E6}" dt="2019-05-02T02:45:41.842" v="1547" actId="20577"/>
          <ac:spMkLst>
            <pc:docMk/>
            <pc:sldMk cId="2069606756" sldId="272"/>
            <ac:spMk id="7" creationId="{0FD8F8E8-D211-4A73-BF75-3521DA8731C8}"/>
          </ac:spMkLst>
        </pc:spChg>
        <pc:graphicFrameChg chg="add del mod">
          <ac:chgData name="Matt Salmon" userId="9a46dd82e5b1fd4b" providerId="LiveId" clId="{A151E62B-C2F2-4426-A150-9CBD3725C7E6}" dt="2019-05-02T02:31:30.986" v="1126"/>
          <ac:graphicFrameMkLst>
            <pc:docMk/>
            <pc:sldMk cId="2069606756" sldId="272"/>
            <ac:graphicFrameMk id="4" creationId="{7E5ED73F-3AA1-4590-AD73-74D860AA09F1}"/>
          </ac:graphicFrameMkLst>
        </pc:graphicFrameChg>
        <pc:graphicFrameChg chg="add del mod">
          <ac:chgData name="Matt Salmon" userId="9a46dd82e5b1fd4b" providerId="LiveId" clId="{A151E62B-C2F2-4426-A150-9CBD3725C7E6}" dt="2019-05-02T02:31:41.904" v="1128"/>
          <ac:graphicFrameMkLst>
            <pc:docMk/>
            <pc:sldMk cId="2069606756" sldId="272"/>
            <ac:graphicFrameMk id="5" creationId="{08BA63A1-D065-4BB8-838F-BB23C021B233}"/>
          </ac:graphicFrameMkLst>
        </pc:graphicFrameChg>
        <pc:graphicFrameChg chg="add mod modGraphic">
          <ac:chgData name="Matt Salmon" userId="9a46dd82e5b1fd4b" providerId="LiveId" clId="{A151E62B-C2F2-4426-A150-9CBD3725C7E6}" dt="2019-05-02T03:41:20.212" v="2689" actId="1076"/>
          <ac:graphicFrameMkLst>
            <pc:docMk/>
            <pc:sldMk cId="2069606756" sldId="272"/>
            <ac:graphicFrameMk id="6" creationId="{CB54722D-D0F1-4930-BB49-5D8D0376D058}"/>
          </ac:graphicFrameMkLst>
        </pc:graphicFrameChg>
      </pc:sldChg>
      <pc:sldChg chg="modSp add">
        <pc:chgData name="Matt Salmon" userId="9a46dd82e5b1fd4b" providerId="LiveId" clId="{A151E62B-C2F2-4426-A150-9CBD3725C7E6}" dt="2019-05-02T03:00:00.631" v="2457" actId="20577"/>
        <pc:sldMkLst>
          <pc:docMk/>
          <pc:sldMk cId="3028931050" sldId="273"/>
        </pc:sldMkLst>
        <pc:spChg chg="mod">
          <ac:chgData name="Matt Salmon" userId="9a46dd82e5b1fd4b" providerId="LiveId" clId="{A151E62B-C2F2-4426-A150-9CBD3725C7E6}" dt="2019-05-02T02:50:13.905" v="1569" actId="20577"/>
          <ac:spMkLst>
            <pc:docMk/>
            <pc:sldMk cId="3028931050" sldId="273"/>
            <ac:spMk id="2" creationId="{08907875-F9FE-4471-A94F-FD2173BB22E2}"/>
          </ac:spMkLst>
        </pc:spChg>
        <pc:spChg chg="mod">
          <ac:chgData name="Matt Salmon" userId="9a46dd82e5b1fd4b" providerId="LiveId" clId="{A151E62B-C2F2-4426-A150-9CBD3725C7E6}" dt="2019-05-02T03:00:00.631" v="2457" actId="20577"/>
          <ac:spMkLst>
            <pc:docMk/>
            <pc:sldMk cId="3028931050" sldId="273"/>
            <ac:spMk id="3" creationId="{EFF96CB9-7CA1-4829-B594-EBA801FA57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ADA-723E-4C25-9E1B-65DB9815064F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67550CA-034C-4F2C-92E5-DFEDE6AA99A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39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ADA-723E-4C25-9E1B-65DB9815064F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50CA-034C-4F2C-92E5-DFEDE6AA99A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58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ADA-723E-4C25-9E1B-65DB9815064F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50CA-034C-4F2C-92E5-DFEDE6AA99A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55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ADA-723E-4C25-9E1B-65DB9815064F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50CA-034C-4F2C-92E5-DFEDE6AA99A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74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ADA-723E-4C25-9E1B-65DB9815064F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50CA-034C-4F2C-92E5-DFEDE6AA99A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50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ADA-723E-4C25-9E1B-65DB9815064F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50CA-034C-4F2C-92E5-DFEDE6AA99A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94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ADA-723E-4C25-9E1B-65DB9815064F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50CA-034C-4F2C-92E5-DFEDE6AA99A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69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ADA-723E-4C25-9E1B-65DB9815064F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50CA-034C-4F2C-92E5-DFEDE6AA99A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79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ADA-723E-4C25-9E1B-65DB9815064F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50CA-034C-4F2C-92E5-DFEDE6AA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8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ADA-723E-4C25-9E1B-65DB9815064F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50CA-034C-4F2C-92E5-DFEDE6AA99A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65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7B9CADA-723E-4C25-9E1B-65DB9815064F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50CA-034C-4F2C-92E5-DFEDE6AA99A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76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CADA-723E-4C25-9E1B-65DB9815064F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67550CA-034C-4F2C-92E5-DFEDE6AA99A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27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82D55-561E-4FA9-A84F-5F99EAF4C3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Lake Corporation Pension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A35D4-3829-47E3-89CE-3FBBF835EA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000" b="1" i="1" dirty="0"/>
              <a:t>Managed by SWC Capital</a:t>
            </a:r>
            <a:br>
              <a:rPr lang="en-US" i="1" dirty="0"/>
            </a:br>
            <a:r>
              <a:rPr lang="en-US" i="1" dirty="0"/>
              <a:t>John Chrusciel, Matt Salmon, Seth Waits</a:t>
            </a:r>
          </a:p>
          <a:p>
            <a:r>
              <a:rPr lang="en-US" i="1" dirty="0"/>
              <a:t>Spring 2019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6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21E0-B4C4-2341-B39B-55E4DC86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CED01-6B1C-E64E-9C46-3867FBC6C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2400"/>
            <a:ext cx="9601200" cy="4445000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PANW – Palo Alto Networks Inc</a:t>
            </a:r>
          </a:p>
          <a:p>
            <a:pPr lvl="1"/>
            <a:r>
              <a:rPr lang="en-US" dirty="0"/>
              <a:t>Cybersecurity and Network Security</a:t>
            </a:r>
          </a:p>
          <a:p>
            <a:pPr lvl="1"/>
            <a:r>
              <a:rPr lang="en-US" dirty="0"/>
              <a:t>0.86 beta</a:t>
            </a:r>
          </a:p>
          <a:p>
            <a:pPr lvl="1"/>
            <a:r>
              <a:rPr lang="en-US" dirty="0"/>
              <a:t>Impressive company growth (20%+) with 350% over 5 years</a:t>
            </a:r>
          </a:p>
          <a:p>
            <a:pPr lvl="1"/>
            <a:r>
              <a:rPr lang="en-US" dirty="0"/>
              <a:t>Palo Alto’s Q4 growth was $0.74B, a 30.35% YoY</a:t>
            </a:r>
          </a:p>
          <a:p>
            <a:r>
              <a:rPr lang="en-US" dirty="0"/>
              <a:t>VMW – VMware, Inc.</a:t>
            </a:r>
          </a:p>
          <a:p>
            <a:pPr lvl="1"/>
            <a:r>
              <a:rPr lang="en-US" dirty="0"/>
              <a:t>Virtualization company</a:t>
            </a:r>
          </a:p>
          <a:p>
            <a:pPr lvl="1"/>
            <a:r>
              <a:rPr lang="en-US" dirty="0"/>
              <a:t>0.79 beta</a:t>
            </a:r>
          </a:p>
          <a:p>
            <a:pPr lvl="1"/>
            <a:r>
              <a:rPr lang="en-US" dirty="0"/>
              <a:t>Operates independently despite being owned indirectly by Dell through EMC</a:t>
            </a:r>
          </a:p>
          <a:p>
            <a:pPr lvl="1"/>
            <a:r>
              <a:rPr lang="en-US" dirty="0"/>
              <a:t>High maintenance fees for renewal </a:t>
            </a:r>
          </a:p>
          <a:p>
            <a:pPr lvl="1"/>
            <a:r>
              <a:rPr lang="en-US" dirty="0"/>
              <a:t>Usually rated as a strong buy by analysts</a:t>
            </a:r>
          </a:p>
        </p:txBody>
      </p:sp>
    </p:spTree>
    <p:extLst>
      <p:ext uri="{BB962C8B-B14F-4D97-AF65-F5344CB8AC3E}">
        <p14:creationId xmlns:p14="http://schemas.microsoft.com/office/powerpoint/2010/main" val="176027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21E0-B4C4-2341-B39B-55E4DC86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CED01-6B1C-E64E-9C46-3867FBC6C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2400"/>
            <a:ext cx="9601200" cy="4445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AMZN – Amazon.com Inc.</a:t>
            </a:r>
          </a:p>
          <a:p>
            <a:pPr lvl="1"/>
            <a:r>
              <a:rPr lang="en-US" dirty="0"/>
              <a:t>Retail, cloud, grocery</a:t>
            </a:r>
          </a:p>
          <a:p>
            <a:pPr lvl="1"/>
            <a:r>
              <a:rPr lang="en-US" dirty="0"/>
              <a:t>1.63 beta</a:t>
            </a:r>
          </a:p>
          <a:p>
            <a:pPr lvl="1"/>
            <a:r>
              <a:rPr lang="en-US" dirty="0"/>
              <a:t>38 out of 40 analysts are showing AMZN as bullish (</a:t>
            </a:r>
            <a:r>
              <a:rPr lang="en-US" dirty="0" err="1"/>
              <a:t>TipRanks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2019 projected to bring 36% earning and 20% sales growth</a:t>
            </a:r>
          </a:p>
          <a:p>
            <a:pPr lvl="1"/>
            <a:r>
              <a:rPr lang="en-US" dirty="0"/>
              <a:t>Cash on hand is $37.02 Billion, a 48.3% increase YoY</a:t>
            </a:r>
          </a:p>
          <a:p>
            <a:r>
              <a:rPr lang="en-US" dirty="0"/>
              <a:t>MSFT – Microsoft Corporation</a:t>
            </a:r>
          </a:p>
          <a:p>
            <a:pPr lvl="1"/>
            <a:r>
              <a:rPr lang="en-US" dirty="0"/>
              <a:t>Software, hardware, Azure</a:t>
            </a:r>
          </a:p>
          <a:p>
            <a:pPr lvl="1"/>
            <a:r>
              <a:rPr lang="en-US" dirty="0"/>
              <a:t>Won a $480 million contract with the US gov for VR technology</a:t>
            </a:r>
          </a:p>
          <a:p>
            <a:pPr lvl="1"/>
            <a:r>
              <a:rPr lang="en-US" dirty="0"/>
              <a:t>MSFT cloud business grows 76% YoY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21E0-B4C4-2341-B39B-55E4DC86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CED01-6B1C-E64E-9C46-3867FBC6C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2400"/>
            <a:ext cx="9601200" cy="444500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NFLX – Netflix Inc.</a:t>
            </a:r>
          </a:p>
          <a:p>
            <a:pPr lvl="1"/>
            <a:r>
              <a:rPr lang="en-US" dirty="0"/>
              <a:t>Content streaming, media creation</a:t>
            </a:r>
          </a:p>
          <a:p>
            <a:pPr lvl="1"/>
            <a:r>
              <a:rPr lang="en-US" dirty="0"/>
              <a:t>1.29 beta</a:t>
            </a:r>
          </a:p>
          <a:p>
            <a:pPr lvl="1"/>
            <a:r>
              <a:rPr lang="en-US" dirty="0"/>
              <a:t>Heavily investing into content creation</a:t>
            </a:r>
          </a:p>
          <a:p>
            <a:pPr lvl="1"/>
            <a:r>
              <a:rPr lang="en-US" dirty="0"/>
              <a:t>WSJ has 27 analysts rating NFLX as </a:t>
            </a:r>
            <a:r>
              <a:rPr lang="en-US" dirty="0" err="1"/>
              <a:t>StrongBuy</a:t>
            </a:r>
            <a:endParaRPr lang="en-US" dirty="0"/>
          </a:p>
          <a:p>
            <a:pPr lvl="1"/>
            <a:r>
              <a:rPr lang="en-US" dirty="0"/>
              <a:t>Cash on hand $3.794 Billion, an increase of 34.42% from 2017 </a:t>
            </a:r>
          </a:p>
          <a:p>
            <a:r>
              <a:rPr lang="en-US" dirty="0"/>
              <a:t>BRKB – Berkshire Hathaway Inc.</a:t>
            </a:r>
          </a:p>
          <a:p>
            <a:pPr lvl="1"/>
            <a:r>
              <a:rPr lang="en-US" dirty="0"/>
              <a:t>Software, hardware, Azure</a:t>
            </a:r>
          </a:p>
          <a:p>
            <a:pPr lvl="1"/>
            <a:r>
              <a:rPr lang="en-US" dirty="0"/>
              <a:t>Bought back nearly $1 Billion in stock (stock is below intrinsic value)</a:t>
            </a:r>
          </a:p>
          <a:p>
            <a:pPr lvl="1"/>
            <a:r>
              <a:rPr lang="en-US" dirty="0"/>
              <a:t>0.67 beta – risky, but a new $150 Billion market</a:t>
            </a:r>
          </a:p>
          <a:p>
            <a:pPr lvl="1"/>
            <a:r>
              <a:rPr lang="en-US" dirty="0"/>
              <a:t>Built on insurance, railroads, utilities and aerospace </a:t>
            </a:r>
          </a:p>
        </p:txBody>
      </p:sp>
    </p:spTree>
    <p:extLst>
      <p:ext uri="{BB962C8B-B14F-4D97-AF65-F5344CB8AC3E}">
        <p14:creationId xmlns:p14="http://schemas.microsoft.com/office/powerpoint/2010/main" val="363779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21E0-B4C4-2341-B39B-55E4DC86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CED01-6B1C-E64E-9C46-3867FBC6C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2400"/>
            <a:ext cx="9601200" cy="44450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QCOM – QUALCOMM Incorporated</a:t>
            </a:r>
          </a:p>
          <a:p>
            <a:pPr lvl="1"/>
            <a:r>
              <a:rPr lang="en-US" dirty="0"/>
              <a:t>Mobile processors</a:t>
            </a:r>
          </a:p>
          <a:p>
            <a:pPr lvl="1"/>
            <a:r>
              <a:rPr lang="en-US" dirty="0"/>
              <a:t>Settled suit against Apple for patent infringement </a:t>
            </a:r>
          </a:p>
          <a:p>
            <a:pPr lvl="1"/>
            <a:r>
              <a:rPr lang="en-US" dirty="0"/>
              <a:t>1.21 beta</a:t>
            </a:r>
          </a:p>
          <a:p>
            <a:pPr lvl="1"/>
            <a:r>
              <a:rPr lang="en-US" dirty="0"/>
              <a:t>Latest processors have 50% increased performance </a:t>
            </a:r>
          </a:p>
          <a:p>
            <a:pPr lvl="1"/>
            <a:r>
              <a:rPr lang="en-US" dirty="0"/>
              <a:t>Investing in quantum computing and able to take market share from Intel</a:t>
            </a:r>
          </a:p>
          <a:p>
            <a:pPr lvl="1"/>
            <a:r>
              <a:rPr lang="en-US" dirty="0"/>
              <a:t>Mistakenly bought 40 calls at 1.30, but failed to liquidate. Made $83,560 after exercising the calls on the expiration day after Qualcomm’s incredible increase April 16</a:t>
            </a:r>
            <a:r>
              <a:rPr lang="en-US" baseline="30000" dirty="0"/>
              <a:t>th</a:t>
            </a:r>
            <a:r>
              <a:rPr lang="en-US" dirty="0"/>
              <a:t> &amp; 17</a:t>
            </a:r>
            <a:r>
              <a:rPr lang="en-US" baseline="30000" dirty="0"/>
              <a:t>th</a:t>
            </a:r>
            <a:r>
              <a:rPr lang="en-US" dirty="0"/>
              <a:t>. This was a mistake and I would not have worked this error if caught early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803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21E0-B4C4-2341-B39B-55E4DC86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– Calls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C661AC-58EA-4240-9DB7-9852FDF26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708159"/>
              </p:ext>
            </p:extLst>
          </p:nvPr>
        </p:nvGraphicFramePr>
        <p:xfrm>
          <a:off x="1023457" y="2046914"/>
          <a:ext cx="10031398" cy="2030136"/>
        </p:xfrm>
        <a:graphic>
          <a:graphicData uri="http://schemas.openxmlformats.org/drawingml/2006/table">
            <a:tbl>
              <a:tblPr/>
              <a:tblGrid>
                <a:gridCol w="1984652">
                  <a:extLst>
                    <a:ext uri="{9D8B030D-6E8A-4147-A177-3AD203B41FA5}">
                      <a16:colId xmlns:a16="http://schemas.microsoft.com/office/drawing/2014/main" val="851138939"/>
                    </a:ext>
                  </a:extLst>
                </a:gridCol>
                <a:gridCol w="1297657">
                  <a:extLst>
                    <a:ext uri="{9D8B030D-6E8A-4147-A177-3AD203B41FA5}">
                      <a16:colId xmlns:a16="http://schemas.microsoft.com/office/drawing/2014/main" val="3592589509"/>
                    </a:ext>
                  </a:extLst>
                </a:gridCol>
                <a:gridCol w="1399435">
                  <a:extLst>
                    <a:ext uri="{9D8B030D-6E8A-4147-A177-3AD203B41FA5}">
                      <a16:colId xmlns:a16="http://schemas.microsoft.com/office/drawing/2014/main" val="385775280"/>
                    </a:ext>
                  </a:extLst>
                </a:gridCol>
                <a:gridCol w="884012">
                  <a:extLst>
                    <a:ext uri="{9D8B030D-6E8A-4147-A177-3AD203B41FA5}">
                      <a16:colId xmlns:a16="http://schemas.microsoft.com/office/drawing/2014/main" val="4268261785"/>
                    </a:ext>
                  </a:extLst>
                </a:gridCol>
                <a:gridCol w="1666773">
                  <a:extLst>
                    <a:ext uri="{9D8B030D-6E8A-4147-A177-3AD203B41FA5}">
                      <a16:colId xmlns:a16="http://schemas.microsoft.com/office/drawing/2014/main" val="267767558"/>
                    </a:ext>
                  </a:extLst>
                </a:gridCol>
                <a:gridCol w="1424879">
                  <a:extLst>
                    <a:ext uri="{9D8B030D-6E8A-4147-A177-3AD203B41FA5}">
                      <a16:colId xmlns:a16="http://schemas.microsoft.com/office/drawing/2014/main" val="1626162333"/>
                    </a:ext>
                  </a:extLst>
                </a:gridCol>
                <a:gridCol w="1373990">
                  <a:extLst>
                    <a:ext uri="{9D8B030D-6E8A-4147-A177-3AD203B41FA5}">
                      <a16:colId xmlns:a16="http://schemas.microsoft.com/office/drawing/2014/main" val="422807924"/>
                    </a:ext>
                  </a:extLst>
                </a:gridCol>
              </a:tblGrid>
              <a:tr h="1015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Symbol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Sold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Expiration 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Shares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Return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Received for Sale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Insurance Down Side Protection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974636"/>
                  </a:ext>
                </a:extLst>
              </a:tr>
              <a:tr h="33835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PANW1921F250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4/8/2019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6/21/2019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$25,410.00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$8,690.00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$229.04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781226"/>
                  </a:ext>
                </a:extLst>
              </a:tr>
              <a:tr h="33835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VMW1919G190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4/10/2019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7/19/2019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$22,700.00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$11,030.00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$155.67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933835"/>
                  </a:ext>
                </a:extLst>
              </a:tr>
              <a:tr h="33835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VMW1919G195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4/8/2019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7/19/2019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$20,430.00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$6,930.00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$159.60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08783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109C91E-408F-4234-A758-35DA907D635D}"/>
              </a:ext>
            </a:extLst>
          </p:cNvPr>
          <p:cNvSpPr txBox="1"/>
          <p:nvPr/>
        </p:nvSpPr>
        <p:spPr>
          <a:xfrm>
            <a:off x="1283515" y="4538444"/>
            <a:ext cx="9771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Palo Alto: Max Loss on the Option is $8.90 per share</a:t>
            </a:r>
          </a:p>
          <a:p>
            <a:r>
              <a:rPr lang="en-US" dirty="0"/>
              <a:t>-If stock drops more than $8.90 below the stock purchase price, I am now also losing money on the security (position)</a:t>
            </a:r>
          </a:p>
          <a:p>
            <a:r>
              <a:rPr lang="en-US" dirty="0"/>
              <a:t>-Same for the two </a:t>
            </a:r>
            <a:r>
              <a:rPr lang="en-US" dirty="0" err="1"/>
              <a:t>Vmware</a:t>
            </a:r>
            <a:r>
              <a:rPr lang="en-US" dirty="0"/>
              <a:t> options, $11.03 and $7.70 respectively</a:t>
            </a:r>
          </a:p>
        </p:txBody>
      </p:sp>
    </p:spTree>
    <p:extLst>
      <p:ext uri="{BB962C8B-B14F-4D97-AF65-F5344CB8AC3E}">
        <p14:creationId xmlns:p14="http://schemas.microsoft.com/office/powerpoint/2010/main" val="239936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AC68-9226-44E4-B419-873885C04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Performance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0AD3EA9-CD50-4E87-978B-201D2FD361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676246"/>
              </p:ext>
            </p:extLst>
          </p:nvPr>
        </p:nvGraphicFramePr>
        <p:xfrm>
          <a:off x="1350628" y="2147581"/>
          <a:ext cx="10075177" cy="3665992"/>
        </p:xfrm>
        <a:graphic>
          <a:graphicData uri="http://schemas.openxmlformats.org/drawingml/2006/table">
            <a:tbl>
              <a:tblPr/>
              <a:tblGrid>
                <a:gridCol w="1596776">
                  <a:extLst>
                    <a:ext uri="{9D8B030D-6E8A-4147-A177-3AD203B41FA5}">
                      <a16:colId xmlns:a16="http://schemas.microsoft.com/office/drawing/2014/main" val="1276104406"/>
                    </a:ext>
                  </a:extLst>
                </a:gridCol>
                <a:gridCol w="2681835">
                  <a:extLst>
                    <a:ext uri="{9D8B030D-6E8A-4147-A177-3AD203B41FA5}">
                      <a16:colId xmlns:a16="http://schemas.microsoft.com/office/drawing/2014/main" val="3848376541"/>
                    </a:ext>
                  </a:extLst>
                </a:gridCol>
                <a:gridCol w="1119191">
                  <a:extLst>
                    <a:ext uri="{9D8B030D-6E8A-4147-A177-3AD203B41FA5}">
                      <a16:colId xmlns:a16="http://schemas.microsoft.com/office/drawing/2014/main" val="627162801"/>
                    </a:ext>
                  </a:extLst>
                </a:gridCol>
                <a:gridCol w="992491">
                  <a:extLst>
                    <a:ext uri="{9D8B030D-6E8A-4147-A177-3AD203B41FA5}">
                      <a16:colId xmlns:a16="http://schemas.microsoft.com/office/drawing/2014/main" val="1390724240"/>
                    </a:ext>
                  </a:extLst>
                </a:gridCol>
                <a:gridCol w="1124471">
                  <a:extLst>
                    <a:ext uri="{9D8B030D-6E8A-4147-A177-3AD203B41FA5}">
                      <a16:colId xmlns:a16="http://schemas.microsoft.com/office/drawing/2014/main" val="2264841152"/>
                    </a:ext>
                  </a:extLst>
                </a:gridCol>
                <a:gridCol w="1377872">
                  <a:extLst>
                    <a:ext uri="{9D8B030D-6E8A-4147-A177-3AD203B41FA5}">
                      <a16:colId xmlns:a16="http://schemas.microsoft.com/office/drawing/2014/main" val="2127187809"/>
                    </a:ext>
                  </a:extLst>
                </a:gridCol>
                <a:gridCol w="1182541">
                  <a:extLst>
                    <a:ext uri="{9D8B030D-6E8A-4147-A177-3AD203B41FA5}">
                      <a16:colId xmlns:a16="http://schemas.microsoft.com/office/drawing/2014/main" val="2926718555"/>
                    </a:ext>
                  </a:extLst>
                </a:gridCol>
              </a:tblGrid>
              <a:tr h="4582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Symbol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LastPrice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PricePaid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MarketValue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PnL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948074"/>
                  </a:ext>
                </a:extLst>
              </a:tr>
              <a:tr h="4582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AMZN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Amazon.com Inc.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$1,911.52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$1,599.28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$382,304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19.52%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700237"/>
                  </a:ext>
                </a:extLst>
              </a:tr>
              <a:tr h="4582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BRKB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Berkshire Hathaway Inc.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$216.71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$197.32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$541,775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176171"/>
                  </a:ext>
                </a:extLst>
              </a:tr>
              <a:tr h="4582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 Corporation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$127.88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$109.32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$418,167.6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16.98%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595337"/>
                  </a:ext>
                </a:extLst>
              </a:tr>
              <a:tr h="4582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NFLX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Netflix Inc.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$378.81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$356.985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$265,167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788051"/>
                  </a:ext>
                </a:extLst>
              </a:tr>
              <a:tr h="4582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PANW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Palo Alto Networks Inc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$246.39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$237.94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$517,419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272530"/>
                  </a:ext>
                </a:extLst>
              </a:tr>
              <a:tr h="4582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QCOM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QUALCOMM Incorporated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$86.37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$53.54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$526,857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61.32%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994321"/>
                  </a:ext>
                </a:extLst>
              </a:tr>
              <a:tr h="4582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VMW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VMware Inc.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$202.46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$167.3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$394,797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21.02%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515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584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E6E0-749E-4F37-903F-A6B88AB4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Great Mistake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B54722D-D0F1-4930-BB49-5D8D0376D0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802366"/>
              </p:ext>
            </p:extLst>
          </p:nvPr>
        </p:nvGraphicFramePr>
        <p:xfrm>
          <a:off x="2310139" y="2303142"/>
          <a:ext cx="7044611" cy="1175658"/>
        </p:xfrm>
        <a:graphic>
          <a:graphicData uri="http://schemas.openxmlformats.org/drawingml/2006/table">
            <a:tbl>
              <a:tblPr/>
              <a:tblGrid>
                <a:gridCol w="997467">
                  <a:extLst>
                    <a:ext uri="{9D8B030D-6E8A-4147-A177-3AD203B41FA5}">
                      <a16:colId xmlns:a16="http://schemas.microsoft.com/office/drawing/2014/main" val="3263946683"/>
                    </a:ext>
                  </a:extLst>
                </a:gridCol>
                <a:gridCol w="1059809">
                  <a:extLst>
                    <a:ext uri="{9D8B030D-6E8A-4147-A177-3AD203B41FA5}">
                      <a16:colId xmlns:a16="http://schemas.microsoft.com/office/drawing/2014/main" val="506904174"/>
                    </a:ext>
                  </a:extLst>
                </a:gridCol>
                <a:gridCol w="997467">
                  <a:extLst>
                    <a:ext uri="{9D8B030D-6E8A-4147-A177-3AD203B41FA5}">
                      <a16:colId xmlns:a16="http://schemas.microsoft.com/office/drawing/2014/main" val="2725426006"/>
                    </a:ext>
                  </a:extLst>
                </a:gridCol>
                <a:gridCol w="997467">
                  <a:extLst>
                    <a:ext uri="{9D8B030D-6E8A-4147-A177-3AD203B41FA5}">
                      <a16:colId xmlns:a16="http://schemas.microsoft.com/office/drawing/2014/main" val="853796622"/>
                    </a:ext>
                  </a:extLst>
                </a:gridCol>
                <a:gridCol w="997467">
                  <a:extLst>
                    <a:ext uri="{9D8B030D-6E8A-4147-A177-3AD203B41FA5}">
                      <a16:colId xmlns:a16="http://schemas.microsoft.com/office/drawing/2014/main" val="963346614"/>
                    </a:ext>
                  </a:extLst>
                </a:gridCol>
                <a:gridCol w="997467">
                  <a:extLst>
                    <a:ext uri="{9D8B030D-6E8A-4147-A177-3AD203B41FA5}">
                      <a16:colId xmlns:a16="http://schemas.microsoft.com/office/drawing/2014/main" val="4142569574"/>
                    </a:ext>
                  </a:extLst>
                </a:gridCol>
                <a:gridCol w="997467">
                  <a:extLst>
                    <a:ext uri="{9D8B030D-6E8A-4147-A177-3AD203B41FA5}">
                      <a16:colId xmlns:a16="http://schemas.microsoft.com/office/drawing/2014/main" val="128000550"/>
                    </a:ext>
                  </a:extLst>
                </a:gridCol>
              </a:tblGrid>
              <a:tr h="58782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 Exp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Received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357775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4/18/2019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$1.30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$5,200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$83,560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$78,360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729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FD8F8E8-D211-4A73-BF75-3521DA8731C8}"/>
              </a:ext>
            </a:extLst>
          </p:cNvPr>
          <p:cNvSpPr txBox="1"/>
          <p:nvPr/>
        </p:nvSpPr>
        <p:spPr>
          <a:xfrm>
            <a:off x="1268963" y="3928188"/>
            <a:ext cx="9603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QTY 40, $59 calls were purchased for $5,200 one of the first days after the project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accident Went unnoticed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Exp date 4/18/2019, the $59 calls were noticed and exercised and the stock was at $86.37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 $78,360 gain to the portfolio</a:t>
            </a:r>
          </a:p>
        </p:txBody>
      </p:sp>
    </p:spTree>
    <p:extLst>
      <p:ext uri="{BB962C8B-B14F-4D97-AF65-F5344CB8AC3E}">
        <p14:creationId xmlns:p14="http://schemas.microsoft.com/office/powerpoint/2010/main" val="206960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07875-F9FE-4471-A94F-FD2173BB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96CB9-7CA1-4829-B594-EBA801FA5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Keep detailed records of your actions</a:t>
            </a:r>
          </a:p>
          <a:p>
            <a:r>
              <a:rPr lang="en-US" dirty="0"/>
              <a:t>Portfolio management is difficult and time consuming</a:t>
            </a:r>
          </a:p>
          <a:p>
            <a:pPr lvl="1"/>
            <a:r>
              <a:rPr lang="en-US" dirty="0"/>
              <a:t>Takes time to research</a:t>
            </a:r>
          </a:p>
          <a:p>
            <a:pPr lvl="1"/>
            <a:r>
              <a:rPr lang="en-US" dirty="0"/>
              <a:t>Beta is an important thing!</a:t>
            </a:r>
          </a:p>
          <a:p>
            <a:pPr lvl="1"/>
            <a:r>
              <a:rPr lang="en-US" dirty="0"/>
              <a:t>Importance of Portfolio Manager</a:t>
            </a:r>
          </a:p>
          <a:p>
            <a:r>
              <a:rPr lang="en-US" dirty="0"/>
              <a:t>Options are an excellent tool but it takes time to master</a:t>
            </a:r>
          </a:p>
          <a:p>
            <a:r>
              <a:rPr lang="en-US" dirty="0"/>
              <a:t>Reading articles is a good predictor, but there is more</a:t>
            </a:r>
          </a:p>
          <a:p>
            <a:pPr lvl="1"/>
            <a:r>
              <a:rPr lang="en-US" dirty="0"/>
              <a:t>Analyst consensus, current beta, Bollinger bands, OHLC charts</a:t>
            </a:r>
          </a:p>
          <a:p>
            <a:pPr lvl="1"/>
            <a:r>
              <a:rPr lang="en-US" dirty="0"/>
              <a:t>Cash on Hand, combines with news on what they are planning to do with said cash</a:t>
            </a:r>
          </a:p>
          <a:p>
            <a:pPr lvl="1"/>
            <a:r>
              <a:rPr lang="en-US" dirty="0"/>
              <a:t>Domain knowledge of the industry/competitors</a:t>
            </a:r>
          </a:p>
        </p:txBody>
      </p:sp>
    </p:spTree>
    <p:extLst>
      <p:ext uri="{BB962C8B-B14F-4D97-AF65-F5344CB8AC3E}">
        <p14:creationId xmlns:p14="http://schemas.microsoft.com/office/powerpoint/2010/main" val="30289310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186</TotalTime>
  <Words>696</Words>
  <Application>Microsoft Office PowerPoint</Application>
  <PresentationFormat>Widescreen</PresentationFormat>
  <Paragraphs>169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Gallery</vt:lpstr>
      <vt:lpstr>Lake Corporation Pension Plan</vt:lpstr>
      <vt:lpstr>Equities</vt:lpstr>
      <vt:lpstr>Equities</vt:lpstr>
      <vt:lpstr>Equities</vt:lpstr>
      <vt:lpstr>Equities</vt:lpstr>
      <vt:lpstr>Options – Calls</vt:lpstr>
      <vt:lpstr>Portfolio Performance</vt:lpstr>
      <vt:lpstr>The Great Mistake</vt:lpstr>
      <vt:lpstr>What I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Lake Corporation Pension Plan</dc:title>
  <dc:creator>Salmon, Matt</dc:creator>
  <cp:lastModifiedBy>Salmon, Matt</cp:lastModifiedBy>
  <cp:revision>3</cp:revision>
  <dcterms:created xsi:type="dcterms:W3CDTF">2019-05-02T00:42:21Z</dcterms:created>
  <dcterms:modified xsi:type="dcterms:W3CDTF">2019-05-02T03:59:00Z</dcterms:modified>
</cp:coreProperties>
</file>