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Python%20zaj&#281;cia\robocz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Python%20zaj&#281;cia\robocz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Python%20zaj&#281;cia\robocz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Python%20zaj&#281;cia\robocz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Python%20zaj&#281;cia\robocz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Python%20zaj&#281;cia\roboczy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Python%20zaj&#281;cia\roboczy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Python%20zaj&#281;cia\roboczy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Python%20zaj&#281;cia\roboczy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7034701173016539E-2"/>
          <c:y val="5.2835971261168117E-2"/>
          <c:w val="0.8922968483311553"/>
          <c:h val="0.8051990832779703"/>
        </c:manualLayout>
      </c:layout>
      <c:barChart>
        <c:barDir val="col"/>
        <c:grouping val="clustered"/>
        <c:varyColors val="0"/>
        <c:ser>
          <c:idx val="0"/>
          <c:order val="0"/>
          <c:tx>
            <c:v>Number of matches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Arkusz2!$A$10:$A$31</c:f>
              <c:numCache>
                <c:formatCode>General</c:formatCode>
                <c:ptCount val="22"/>
                <c:pt idx="0">
                  <c:v>1930</c:v>
                </c:pt>
                <c:pt idx="1">
                  <c:v>1934</c:v>
                </c:pt>
                <c:pt idx="2">
                  <c:v>1938</c:v>
                </c:pt>
                <c:pt idx="3">
                  <c:v>1950</c:v>
                </c:pt>
                <c:pt idx="4">
                  <c:v>1954</c:v>
                </c:pt>
                <c:pt idx="5">
                  <c:v>1958</c:v>
                </c:pt>
                <c:pt idx="6">
                  <c:v>1962</c:v>
                </c:pt>
                <c:pt idx="7">
                  <c:v>1966</c:v>
                </c:pt>
                <c:pt idx="8">
                  <c:v>1970</c:v>
                </c:pt>
                <c:pt idx="9">
                  <c:v>1974</c:v>
                </c:pt>
                <c:pt idx="10">
                  <c:v>1978</c:v>
                </c:pt>
                <c:pt idx="11">
                  <c:v>1982</c:v>
                </c:pt>
                <c:pt idx="12">
                  <c:v>1986</c:v>
                </c:pt>
                <c:pt idx="13">
                  <c:v>1990</c:v>
                </c:pt>
                <c:pt idx="14">
                  <c:v>1994</c:v>
                </c:pt>
                <c:pt idx="15">
                  <c:v>1998</c:v>
                </c:pt>
                <c:pt idx="16">
                  <c:v>2002</c:v>
                </c:pt>
                <c:pt idx="17">
                  <c:v>2006</c:v>
                </c:pt>
                <c:pt idx="18">
                  <c:v>2010</c:v>
                </c:pt>
                <c:pt idx="19">
                  <c:v>2014</c:v>
                </c:pt>
                <c:pt idx="20">
                  <c:v>2018</c:v>
                </c:pt>
                <c:pt idx="21">
                  <c:v>2022</c:v>
                </c:pt>
              </c:numCache>
            </c:numRef>
          </c:cat>
          <c:val>
            <c:numRef>
              <c:f>Arkusz2!$B$10:$B$31</c:f>
              <c:numCache>
                <c:formatCode>General</c:formatCode>
                <c:ptCount val="22"/>
                <c:pt idx="0">
                  <c:v>18</c:v>
                </c:pt>
                <c:pt idx="1">
                  <c:v>17</c:v>
                </c:pt>
                <c:pt idx="2">
                  <c:v>18</c:v>
                </c:pt>
                <c:pt idx="3">
                  <c:v>22</c:v>
                </c:pt>
                <c:pt idx="4">
                  <c:v>26</c:v>
                </c:pt>
                <c:pt idx="5">
                  <c:v>35</c:v>
                </c:pt>
                <c:pt idx="6">
                  <c:v>32</c:v>
                </c:pt>
                <c:pt idx="7">
                  <c:v>32</c:v>
                </c:pt>
                <c:pt idx="8">
                  <c:v>32</c:v>
                </c:pt>
                <c:pt idx="9">
                  <c:v>38</c:v>
                </c:pt>
                <c:pt idx="10">
                  <c:v>38</c:v>
                </c:pt>
                <c:pt idx="11">
                  <c:v>52</c:v>
                </c:pt>
                <c:pt idx="12">
                  <c:v>52</c:v>
                </c:pt>
                <c:pt idx="13">
                  <c:v>52</c:v>
                </c:pt>
                <c:pt idx="14">
                  <c:v>52</c:v>
                </c:pt>
                <c:pt idx="15">
                  <c:v>64</c:v>
                </c:pt>
                <c:pt idx="16">
                  <c:v>64</c:v>
                </c:pt>
                <c:pt idx="17">
                  <c:v>64</c:v>
                </c:pt>
                <c:pt idx="18">
                  <c:v>64</c:v>
                </c:pt>
                <c:pt idx="19">
                  <c:v>64</c:v>
                </c:pt>
                <c:pt idx="20">
                  <c:v>64</c:v>
                </c:pt>
                <c:pt idx="21">
                  <c:v>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249297936"/>
        <c:axId val="-249312624"/>
        <c:extLst/>
      </c:barChart>
      <c:lineChart>
        <c:grouping val="standard"/>
        <c:varyColors val="0"/>
        <c:ser>
          <c:idx val="1"/>
          <c:order val="1"/>
          <c:tx>
            <c:v>Average goals/match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Arkusz2!$A$10:$A$31</c:f>
              <c:numCache>
                <c:formatCode>General</c:formatCode>
                <c:ptCount val="22"/>
                <c:pt idx="0">
                  <c:v>1930</c:v>
                </c:pt>
                <c:pt idx="1">
                  <c:v>1934</c:v>
                </c:pt>
                <c:pt idx="2">
                  <c:v>1938</c:v>
                </c:pt>
                <c:pt idx="3">
                  <c:v>1950</c:v>
                </c:pt>
                <c:pt idx="4">
                  <c:v>1954</c:v>
                </c:pt>
                <c:pt idx="5">
                  <c:v>1958</c:v>
                </c:pt>
                <c:pt idx="6">
                  <c:v>1962</c:v>
                </c:pt>
                <c:pt idx="7">
                  <c:v>1966</c:v>
                </c:pt>
                <c:pt idx="8">
                  <c:v>1970</c:v>
                </c:pt>
                <c:pt idx="9">
                  <c:v>1974</c:v>
                </c:pt>
                <c:pt idx="10">
                  <c:v>1978</c:v>
                </c:pt>
                <c:pt idx="11">
                  <c:v>1982</c:v>
                </c:pt>
                <c:pt idx="12">
                  <c:v>1986</c:v>
                </c:pt>
                <c:pt idx="13">
                  <c:v>1990</c:v>
                </c:pt>
                <c:pt idx="14">
                  <c:v>1994</c:v>
                </c:pt>
                <c:pt idx="15">
                  <c:v>1998</c:v>
                </c:pt>
                <c:pt idx="16">
                  <c:v>2002</c:v>
                </c:pt>
                <c:pt idx="17">
                  <c:v>2006</c:v>
                </c:pt>
                <c:pt idx="18">
                  <c:v>2010</c:v>
                </c:pt>
                <c:pt idx="19">
                  <c:v>2014</c:v>
                </c:pt>
                <c:pt idx="20">
                  <c:v>2018</c:v>
                </c:pt>
                <c:pt idx="21">
                  <c:v>2022</c:v>
                </c:pt>
              </c:numCache>
              <c:extLst xmlns:c15="http://schemas.microsoft.com/office/drawing/2012/chart"/>
            </c:numRef>
          </c:cat>
          <c:val>
            <c:numRef>
              <c:f>Arkusz2!$D$10:$D$31</c:f>
              <c:numCache>
                <c:formatCode>General</c:formatCode>
                <c:ptCount val="22"/>
                <c:pt idx="0">
                  <c:v>3.8889</c:v>
                </c:pt>
                <c:pt idx="1">
                  <c:v>4.1176000000000004</c:v>
                </c:pt>
                <c:pt idx="2">
                  <c:v>4.6666999999999996</c:v>
                </c:pt>
                <c:pt idx="3">
                  <c:v>4</c:v>
                </c:pt>
                <c:pt idx="4">
                  <c:v>5.3845999999999998</c:v>
                </c:pt>
                <c:pt idx="5">
                  <c:v>3.6</c:v>
                </c:pt>
                <c:pt idx="6">
                  <c:v>2.7812999999999999</c:v>
                </c:pt>
                <c:pt idx="7">
                  <c:v>2.7812999999999999</c:v>
                </c:pt>
                <c:pt idx="8">
                  <c:v>2.9687999999999999</c:v>
                </c:pt>
                <c:pt idx="9">
                  <c:v>2.5526</c:v>
                </c:pt>
                <c:pt idx="10">
                  <c:v>2.6842000000000001</c:v>
                </c:pt>
                <c:pt idx="11">
                  <c:v>2.8077000000000001</c:v>
                </c:pt>
                <c:pt idx="12">
                  <c:v>2.5385</c:v>
                </c:pt>
                <c:pt idx="13">
                  <c:v>2.2115</c:v>
                </c:pt>
                <c:pt idx="14">
                  <c:v>2.7115</c:v>
                </c:pt>
                <c:pt idx="15">
                  <c:v>2.6718999999999999</c:v>
                </c:pt>
                <c:pt idx="16">
                  <c:v>2.5156000000000001</c:v>
                </c:pt>
                <c:pt idx="17">
                  <c:v>2.2968999999999999</c:v>
                </c:pt>
                <c:pt idx="18">
                  <c:v>2.2656000000000001</c:v>
                </c:pt>
                <c:pt idx="19">
                  <c:v>2.6718999999999999</c:v>
                </c:pt>
                <c:pt idx="20">
                  <c:v>2.6718999999999999</c:v>
                </c:pt>
                <c:pt idx="21">
                  <c:v>2.6875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49309904"/>
        <c:axId val="-249298480"/>
      </c:lineChart>
      <c:catAx>
        <c:axId val="-249297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sz="1200"/>
                  <a:t>Year</a:t>
                </a:r>
              </a:p>
            </c:rich>
          </c:tx>
          <c:layout>
            <c:manualLayout>
              <c:xMode val="edge"/>
              <c:yMode val="edge"/>
              <c:x val="0.4909337335945646"/>
              <c:y val="0.903899086144612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-249312624"/>
        <c:crosses val="autoZero"/>
        <c:auto val="1"/>
        <c:lblAlgn val="ctr"/>
        <c:lblOffset val="100"/>
        <c:noMultiLvlLbl val="0"/>
      </c:catAx>
      <c:valAx>
        <c:axId val="-249312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sz="1400"/>
                  <a:t>Number of matches</a:t>
                </a:r>
              </a:p>
            </c:rich>
          </c:tx>
          <c:layout>
            <c:manualLayout>
              <c:xMode val="edge"/>
              <c:yMode val="edge"/>
              <c:x val="6.5448924945193899E-3"/>
              <c:y val="1.9846217214036087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-249297936"/>
        <c:crosses val="autoZero"/>
        <c:crossBetween val="between"/>
      </c:valAx>
      <c:valAx>
        <c:axId val="-24929848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sz="1400"/>
                  <a:t>Avg goals/match</a:t>
                </a:r>
              </a:p>
            </c:rich>
          </c:tx>
          <c:layout>
            <c:manualLayout>
              <c:xMode val="edge"/>
              <c:yMode val="edge"/>
              <c:x val="0.97371508960246367"/>
              <c:y val="2.5398450705571198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-249309904"/>
        <c:crosses val="max"/>
        <c:crossBetween val="between"/>
      </c:valAx>
      <c:catAx>
        <c:axId val="-2493099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4929848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4855458208569001"/>
          <c:y val="0.93444010058183291"/>
          <c:w val="0.50715886826566658"/>
          <c:h val="6.55598994181671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b="1" dirty="0" err="1"/>
              <a:t>Teams</a:t>
            </a:r>
            <a:r>
              <a:rPr lang="pl-PL" b="1" dirty="0"/>
              <a:t> as </a:t>
            </a:r>
            <a:r>
              <a:rPr lang="pl-PL" b="1" dirty="0" err="1"/>
              <a:t>hosts</a:t>
            </a:r>
            <a:r>
              <a:rPr lang="pl-PL" b="1" dirty="0"/>
              <a:t> on </a:t>
            </a:r>
            <a:r>
              <a:rPr lang="pl-PL" b="1" dirty="0" err="1"/>
              <a:t>worldcup</a:t>
            </a:r>
            <a:r>
              <a:rPr lang="pl-PL" b="1" baseline="0" dirty="0"/>
              <a:t> 1930-2022</a:t>
            </a:r>
            <a:endParaRPr lang="pl-PL" b="1" dirty="0"/>
          </a:p>
        </c:rich>
      </c:tx>
      <c:layout>
        <c:manualLayout>
          <c:xMode val="edge"/>
          <c:yMode val="edge"/>
          <c:x val="0.233928524086004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>
        <c:manualLayout>
          <c:layoutTarget val="inner"/>
          <c:xMode val="edge"/>
          <c:yMode val="edge"/>
          <c:x val="0.15224820382300697"/>
          <c:y val="0.127007700770077"/>
          <c:w val="0.75390500429870511"/>
          <c:h val="0.7288874163006852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4.0759670392270216E-3"/>
                  <c:y val="-6.606832349028032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(Arkusz2!$L$9,Arkusz2!$M$9)</c:f>
              <c:strCache>
                <c:ptCount val="2"/>
                <c:pt idx="0">
                  <c:v>Percentage of winning in group</c:v>
                </c:pt>
                <c:pt idx="1">
                  <c:v>Percentage of winning in play-off matches</c:v>
                </c:pt>
              </c:strCache>
            </c:strRef>
          </c:cat>
          <c:val>
            <c:numRef>
              <c:f>(Arkusz2!$L$32,Arkusz2!$M$32)</c:f>
              <c:numCache>
                <c:formatCode>0.00%</c:formatCode>
                <c:ptCount val="2"/>
                <c:pt idx="0">
                  <c:v>0.68333333333333324</c:v>
                </c:pt>
                <c:pt idx="1">
                  <c:v>0.52727272727272723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06676320"/>
        <c:axId val="-106679040"/>
      </c:barChart>
      <c:catAx>
        <c:axId val="-106676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-106679040"/>
        <c:crosses val="autoZero"/>
        <c:auto val="1"/>
        <c:lblAlgn val="ctr"/>
        <c:lblOffset val="100"/>
        <c:noMultiLvlLbl val="0"/>
      </c:catAx>
      <c:valAx>
        <c:axId val="-10667904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-106676320"/>
        <c:crosses val="autoZero"/>
        <c:crossBetween val="between"/>
        <c:majorUnit val="0.2"/>
        <c:minorUnit val="0.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Percentage of winning in group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>
        <c:manualLayout>
          <c:layoutTarget val="inner"/>
          <c:xMode val="edge"/>
          <c:yMode val="edge"/>
          <c:x val="9.2695503398209672E-2"/>
          <c:y val="0.14177377892030851"/>
          <c:w val="0.88529569308038181"/>
          <c:h val="0.451637822976613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Arkusz2!$L$9</c:f>
              <c:strCache>
                <c:ptCount val="1"/>
                <c:pt idx="0">
                  <c:v>Percentage of winning in group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Arkusz2!$F$10:$G$31</c:f>
              <c:multiLvlStrCache>
                <c:ptCount val="22"/>
                <c:lvl>
                  <c:pt idx="0">
                    <c:v>Uruguay</c:v>
                  </c:pt>
                  <c:pt idx="1">
                    <c:v>Italy</c:v>
                  </c:pt>
                  <c:pt idx="2">
                    <c:v>France</c:v>
                  </c:pt>
                  <c:pt idx="3">
                    <c:v>Brazil</c:v>
                  </c:pt>
                  <c:pt idx="4">
                    <c:v>Switzerland</c:v>
                  </c:pt>
                  <c:pt idx="5">
                    <c:v>Sweden</c:v>
                  </c:pt>
                  <c:pt idx="6">
                    <c:v>Chile</c:v>
                  </c:pt>
                  <c:pt idx="7">
                    <c:v>England</c:v>
                  </c:pt>
                  <c:pt idx="8">
                    <c:v>Mexico</c:v>
                  </c:pt>
                  <c:pt idx="9">
                    <c:v>Germany FR</c:v>
                  </c:pt>
                  <c:pt idx="10">
                    <c:v>Argentina</c:v>
                  </c:pt>
                  <c:pt idx="11">
                    <c:v>Spain</c:v>
                  </c:pt>
                  <c:pt idx="12">
                    <c:v>Mexico</c:v>
                  </c:pt>
                  <c:pt idx="13">
                    <c:v>Italy</c:v>
                  </c:pt>
                  <c:pt idx="14">
                    <c:v>USA</c:v>
                  </c:pt>
                  <c:pt idx="15">
                    <c:v>France</c:v>
                  </c:pt>
                  <c:pt idx="16">
                    <c:v>Korea/Japan</c:v>
                  </c:pt>
                  <c:pt idx="17">
                    <c:v>Germany</c:v>
                  </c:pt>
                  <c:pt idx="18">
                    <c:v>South Africa</c:v>
                  </c:pt>
                  <c:pt idx="19">
                    <c:v>Brazil</c:v>
                  </c:pt>
                  <c:pt idx="20">
                    <c:v>Russia</c:v>
                  </c:pt>
                  <c:pt idx="21">
                    <c:v>Qatar</c:v>
                  </c:pt>
                </c:lvl>
                <c:lvl>
                  <c:pt idx="0">
                    <c:v>1930</c:v>
                  </c:pt>
                  <c:pt idx="1">
                    <c:v>1934</c:v>
                  </c:pt>
                  <c:pt idx="2">
                    <c:v>1938</c:v>
                  </c:pt>
                  <c:pt idx="3">
                    <c:v>1950</c:v>
                  </c:pt>
                  <c:pt idx="4">
                    <c:v>1954</c:v>
                  </c:pt>
                  <c:pt idx="5">
                    <c:v>1958</c:v>
                  </c:pt>
                  <c:pt idx="6">
                    <c:v>1962</c:v>
                  </c:pt>
                  <c:pt idx="7">
                    <c:v>1966</c:v>
                  </c:pt>
                  <c:pt idx="8">
                    <c:v>1970</c:v>
                  </c:pt>
                  <c:pt idx="9">
                    <c:v>1974</c:v>
                  </c:pt>
                  <c:pt idx="10">
                    <c:v>1978</c:v>
                  </c:pt>
                  <c:pt idx="11">
                    <c:v>1982</c:v>
                  </c:pt>
                  <c:pt idx="12">
                    <c:v>1986</c:v>
                  </c:pt>
                  <c:pt idx="13">
                    <c:v>1990</c:v>
                  </c:pt>
                  <c:pt idx="14">
                    <c:v>1994</c:v>
                  </c:pt>
                  <c:pt idx="15">
                    <c:v>1998</c:v>
                  </c:pt>
                  <c:pt idx="16">
                    <c:v>2002</c:v>
                  </c:pt>
                  <c:pt idx="17">
                    <c:v>2006</c:v>
                  </c:pt>
                  <c:pt idx="18">
                    <c:v>2010</c:v>
                  </c:pt>
                  <c:pt idx="19">
                    <c:v>2014</c:v>
                  </c:pt>
                  <c:pt idx="20">
                    <c:v>2018</c:v>
                  </c:pt>
                  <c:pt idx="21">
                    <c:v>2022</c:v>
                  </c:pt>
                </c:lvl>
              </c:multiLvlStrCache>
            </c:multiLvlStrRef>
          </c:cat>
          <c:val>
            <c:numRef>
              <c:f>Arkusz2!$L$10:$L$31</c:f>
              <c:numCache>
                <c:formatCode>0.00%</c:formatCode>
                <c:ptCount val="2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0.66666666666666663</c:v>
                </c:pt>
                <c:pt idx="4">
                  <c:v>0.66666666666666663</c:v>
                </c:pt>
                <c:pt idx="5">
                  <c:v>0.66666666666666663</c:v>
                </c:pt>
                <c:pt idx="6">
                  <c:v>0.66666666666666663</c:v>
                </c:pt>
                <c:pt idx="7">
                  <c:v>0.66666666666666663</c:v>
                </c:pt>
                <c:pt idx="8">
                  <c:v>0.66666666666666663</c:v>
                </c:pt>
                <c:pt idx="9">
                  <c:v>0.83333333333333337</c:v>
                </c:pt>
                <c:pt idx="10">
                  <c:v>0.66666666666666663</c:v>
                </c:pt>
                <c:pt idx="11">
                  <c:v>0.2</c:v>
                </c:pt>
                <c:pt idx="12">
                  <c:v>0.66666666666666663</c:v>
                </c:pt>
                <c:pt idx="13">
                  <c:v>1</c:v>
                </c:pt>
                <c:pt idx="14">
                  <c:v>0.33333333333333331</c:v>
                </c:pt>
                <c:pt idx="15">
                  <c:v>1</c:v>
                </c:pt>
                <c:pt idx="16">
                  <c:v>0.66666666666666663</c:v>
                </c:pt>
                <c:pt idx="17">
                  <c:v>1</c:v>
                </c:pt>
                <c:pt idx="18">
                  <c:v>0.33333333333333331</c:v>
                </c:pt>
                <c:pt idx="19">
                  <c:v>0.66666666666666663</c:v>
                </c:pt>
                <c:pt idx="20">
                  <c:v>0.66666666666666663</c:v>
                </c:pt>
                <c:pt idx="2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96417872"/>
        <c:axId val="-1996413520"/>
      </c:barChart>
      <c:catAx>
        <c:axId val="-1996417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-1996413520"/>
        <c:crosses val="autoZero"/>
        <c:auto val="1"/>
        <c:lblAlgn val="ctr"/>
        <c:lblOffset val="100"/>
        <c:noMultiLvlLbl val="0"/>
      </c:catAx>
      <c:valAx>
        <c:axId val="-199641352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-1996417872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Percentage of winning in play-off matches</a:t>
            </a:r>
          </a:p>
        </c:rich>
      </c:tx>
      <c:layout>
        <c:manualLayout>
          <c:xMode val="edge"/>
          <c:yMode val="edge"/>
          <c:x val="0.2676499019267407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>
        <c:manualLayout>
          <c:layoutTarget val="inner"/>
          <c:xMode val="edge"/>
          <c:yMode val="edge"/>
          <c:x val="8.2100112040097248E-2"/>
          <c:y val="0.10624523749047499"/>
          <c:w val="0.90003081408626062"/>
          <c:h val="0.5386027855389043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Arkusz2!$M$9</c:f>
              <c:strCache>
                <c:ptCount val="1"/>
                <c:pt idx="0">
                  <c:v>Percentage of winning in play-off matches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807B83"/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rgbClr val="807B83"/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rgbClr val="A48A64"/>
              </a:solidFill>
              <a:ln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</c:dPt>
          <c:dPt>
            <c:idx val="9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</c:dPt>
          <c:dPt>
            <c:idx val="10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</c:dPt>
          <c:dPt>
            <c:idx val="13"/>
            <c:invertIfNegative val="0"/>
            <c:bubble3D val="0"/>
            <c:spPr>
              <a:solidFill>
                <a:srgbClr val="A48A64"/>
              </a:solidFill>
              <a:ln>
                <a:noFill/>
              </a:ln>
              <a:effectLst/>
            </c:spPr>
          </c:dPt>
          <c:dPt>
            <c:idx val="15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</c:dPt>
          <c:dPt>
            <c:idx val="17"/>
            <c:invertIfNegative val="0"/>
            <c:bubble3D val="0"/>
            <c:spPr>
              <a:solidFill>
                <a:srgbClr val="A48A64"/>
              </a:solidFill>
              <a:ln>
                <a:noFill/>
              </a:ln>
              <a:effectLst/>
            </c:spPr>
          </c:dPt>
          <c:cat>
            <c:multiLvlStrRef>
              <c:f>Arkusz2!$F$10:$G$31</c:f>
              <c:multiLvlStrCache>
                <c:ptCount val="22"/>
                <c:lvl>
                  <c:pt idx="0">
                    <c:v>Uruguay</c:v>
                  </c:pt>
                  <c:pt idx="1">
                    <c:v>Italy</c:v>
                  </c:pt>
                  <c:pt idx="2">
                    <c:v>France</c:v>
                  </c:pt>
                  <c:pt idx="3">
                    <c:v>Brazil</c:v>
                  </c:pt>
                  <c:pt idx="4">
                    <c:v>Switzerland</c:v>
                  </c:pt>
                  <c:pt idx="5">
                    <c:v>Sweden</c:v>
                  </c:pt>
                  <c:pt idx="6">
                    <c:v>Chile</c:v>
                  </c:pt>
                  <c:pt idx="7">
                    <c:v>England</c:v>
                  </c:pt>
                  <c:pt idx="8">
                    <c:v>Mexico</c:v>
                  </c:pt>
                  <c:pt idx="9">
                    <c:v>Germany FR</c:v>
                  </c:pt>
                  <c:pt idx="10">
                    <c:v>Argentina</c:v>
                  </c:pt>
                  <c:pt idx="11">
                    <c:v>Spain</c:v>
                  </c:pt>
                  <c:pt idx="12">
                    <c:v>Mexico</c:v>
                  </c:pt>
                  <c:pt idx="13">
                    <c:v>Italy</c:v>
                  </c:pt>
                  <c:pt idx="14">
                    <c:v>USA</c:v>
                  </c:pt>
                  <c:pt idx="15">
                    <c:v>France</c:v>
                  </c:pt>
                  <c:pt idx="16">
                    <c:v>Korea/Japan</c:v>
                  </c:pt>
                  <c:pt idx="17">
                    <c:v>Germany</c:v>
                  </c:pt>
                  <c:pt idx="18">
                    <c:v>South Africa</c:v>
                  </c:pt>
                  <c:pt idx="19">
                    <c:v>Brazil</c:v>
                  </c:pt>
                  <c:pt idx="20">
                    <c:v>Russia</c:v>
                  </c:pt>
                  <c:pt idx="21">
                    <c:v>Qatar</c:v>
                  </c:pt>
                </c:lvl>
                <c:lvl>
                  <c:pt idx="0">
                    <c:v>1930</c:v>
                  </c:pt>
                  <c:pt idx="1">
                    <c:v>1934</c:v>
                  </c:pt>
                  <c:pt idx="2">
                    <c:v>1938</c:v>
                  </c:pt>
                  <c:pt idx="3">
                    <c:v>1950</c:v>
                  </c:pt>
                  <c:pt idx="4">
                    <c:v>1954</c:v>
                  </c:pt>
                  <c:pt idx="5">
                    <c:v>1958</c:v>
                  </c:pt>
                  <c:pt idx="6">
                    <c:v>1962</c:v>
                  </c:pt>
                  <c:pt idx="7">
                    <c:v>1966</c:v>
                  </c:pt>
                  <c:pt idx="8">
                    <c:v>1970</c:v>
                  </c:pt>
                  <c:pt idx="9">
                    <c:v>1974</c:v>
                  </c:pt>
                  <c:pt idx="10">
                    <c:v>1978</c:v>
                  </c:pt>
                  <c:pt idx="11">
                    <c:v>1982</c:v>
                  </c:pt>
                  <c:pt idx="12">
                    <c:v>1986</c:v>
                  </c:pt>
                  <c:pt idx="13">
                    <c:v>1990</c:v>
                  </c:pt>
                  <c:pt idx="14">
                    <c:v>1994</c:v>
                  </c:pt>
                  <c:pt idx="15">
                    <c:v>1998</c:v>
                  </c:pt>
                  <c:pt idx="16">
                    <c:v>2002</c:v>
                  </c:pt>
                  <c:pt idx="17">
                    <c:v>2006</c:v>
                  </c:pt>
                  <c:pt idx="18">
                    <c:v>2010</c:v>
                  </c:pt>
                  <c:pt idx="19">
                    <c:v>2014</c:v>
                  </c:pt>
                  <c:pt idx="20">
                    <c:v>2018</c:v>
                  </c:pt>
                  <c:pt idx="21">
                    <c:v>2022</c:v>
                  </c:pt>
                </c:lvl>
              </c:multiLvlStrCache>
            </c:multiLvlStrRef>
          </c:cat>
          <c:val>
            <c:numRef>
              <c:f>Arkusz2!$M$10:$M$31</c:f>
              <c:numCache>
                <c:formatCode>0.00%</c:formatCode>
                <c:ptCount val="22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0.66666666666666663</c:v>
                </c:pt>
                <c:pt idx="4">
                  <c:v>0</c:v>
                </c:pt>
                <c:pt idx="5">
                  <c:v>0.66666666666666663</c:v>
                </c:pt>
                <c:pt idx="6">
                  <c:v>0.66666666666666663</c:v>
                </c:pt>
                <c:pt idx="7">
                  <c:v>1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0</c:v>
                </c:pt>
                <c:pt idx="12">
                  <c:v>0.5</c:v>
                </c:pt>
                <c:pt idx="13">
                  <c:v>0.75</c:v>
                </c:pt>
                <c:pt idx="14">
                  <c:v>0</c:v>
                </c:pt>
                <c:pt idx="15">
                  <c:v>1</c:v>
                </c:pt>
                <c:pt idx="16">
                  <c:v>0.6</c:v>
                </c:pt>
                <c:pt idx="17">
                  <c:v>0.75</c:v>
                </c:pt>
                <c:pt idx="18">
                  <c:v>0</c:v>
                </c:pt>
                <c:pt idx="19">
                  <c:v>0.5</c:v>
                </c:pt>
                <c:pt idx="20">
                  <c:v>0.5</c:v>
                </c:pt>
                <c:pt idx="2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96412432"/>
        <c:axId val="-285125888"/>
      </c:barChart>
      <c:catAx>
        <c:axId val="-1996412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-285125888"/>
        <c:crosses val="autoZero"/>
        <c:auto val="1"/>
        <c:lblAlgn val="ctr"/>
        <c:lblOffset val="100"/>
        <c:noMultiLvlLbl val="0"/>
      </c:catAx>
      <c:valAx>
        <c:axId val="-28512588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-1996412432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b="1" dirty="0" err="1"/>
              <a:t>Percentage</a:t>
            </a:r>
            <a:r>
              <a:rPr lang="pl-PL" b="1" baseline="0" dirty="0"/>
              <a:t> </a:t>
            </a:r>
            <a:r>
              <a:rPr lang="pl-PL" b="1" baseline="0" dirty="0" err="1"/>
              <a:t>winning</a:t>
            </a:r>
            <a:r>
              <a:rPr lang="pl-PL" b="1" baseline="0" dirty="0"/>
              <a:t> </a:t>
            </a:r>
            <a:r>
              <a:rPr lang="pl-PL" b="1" baseline="0" dirty="0" err="1"/>
              <a:t>matches</a:t>
            </a:r>
            <a:r>
              <a:rPr lang="pl-PL" b="1" baseline="0" dirty="0"/>
              <a:t> in </a:t>
            </a:r>
            <a:r>
              <a:rPr lang="pl-PL" b="1" baseline="0" dirty="0" err="1"/>
              <a:t>group</a:t>
            </a:r>
            <a:r>
              <a:rPr lang="pl-PL" b="1" baseline="0" dirty="0"/>
              <a:t> </a:t>
            </a:r>
            <a:r>
              <a:rPr lang="pl-PL" b="1" baseline="0" dirty="0" err="1"/>
              <a:t>stage</a:t>
            </a:r>
            <a:r>
              <a:rPr lang="pl-PL" b="1" baseline="0" dirty="0"/>
              <a:t> </a:t>
            </a:r>
            <a:endParaRPr lang="pl-PL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>
        <c:manualLayout>
          <c:layoutTarget val="inner"/>
          <c:xMode val="edge"/>
          <c:yMode val="edge"/>
          <c:x val="9.9534164983285767E-2"/>
          <c:y val="0.13706587887080732"/>
          <c:w val="0.88283349635228625"/>
          <c:h val="0.584419551508710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Arkusz2!$O$69</c:f>
              <c:strCache>
                <c:ptCount val="1"/>
                <c:pt idx="0">
                  <c:v>Percentage if host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Arkusz2!$J$70:$J$88</c:f>
              <c:strCache>
                <c:ptCount val="19"/>
                <c:pt idx="0">
                  <c:v>Argentina</c:v>
                </c:pt>
                <c:pt idx="1">
                  <c:v>Brazil</c:v>
                </c:pt>
                <c:pt idx="2">
                  <c:v>Chile</c:v>
                </c:pt>
                <c:pt idx="3">
                  <c:v>England</c:v>
                </c:pt>
                <c:pt idx="4">
                  <c:v>France</c:v>
                </c:pt>
                <c:pt idx="5">
                  <c:v>Germany</c:v>
                </c:pt>
                <c:pt idx="6">
                  <c:v>Germany FR</c:v>
                </c:pt>
                <c:pt idx="7">
                  <c:v>Italy</c:v>
                </c:pt>
                <c:pt idx="8">
                  <c:v>Japan</c:v>
                </c:pt>
                <c:pt idx="9">
                  <c:v>Korea</c:v>
                </c:pt>
                <c:pt idx="10">
                  <c:v>Mexico</c:v>
                </c:pt>
                <c:pt idx="11">
                  <c:v>Russia</c:v>
                </c:pt>
                <c:pt idx="12">
                  <c:v>South Africa</c:v>
                </c:pt>
                <c:pt idx="13">
                  <c:v>Spain</c:v>
                </c:pt>
                <c:pt idx="14">
                  <c:v>Sweden</c:v>
                </c:pt>
                <c:pt idx="15">
                  <c:v>Switzerland</c:v>
                </c:pt>
                <c:pt idx="16">
                  <c:v>Uruguay</c:v>
                </c:pt>
                <c:pt idx="17">
                  <c:v>USA</c:v>
                </c:pt>
                <c:pt idx="18">
                  <c:v>Qatar</c:v>
                </c:pt>
              </c:strCache>
            </c:strRef>
          </c:cat>
          <c:val>
            <c:numRef>
              <c:f>Arkusz2!$O$70:$O$88</c:f>
              <c:numCache>
                <c:formatCode>0.00%</c:formatCode>
                <c:ptCount val="19"/>
                <c:pt idx="0">
                  <c:v>0.66666666666666663</c:v>
                </c:pt>
                <c:pt idx="1">
                  <c:v>0.66666666666666663</c:v>
                </c:pt>
                <c:pt idx="2">
                  <c:v>0.66666666666666663</c:v>
                </c:pt>
                <c:pt idx="3">
                  <c:v>0.66666666666666663</c:v>
                </c:pt>
                <c:pt idx="4">
                  <c:v>1</c:v>
                </c:pt>
                <c:pt idx="5">
                  <c:v>1</c:v>
                </c:pt>
                <c:pt idx="6">
                  <c:v>0.83333333333333337</c:v>
                </c:pt>
                <c:pt idx="7">
                  <c:v>1</c:v>
                </c:pt>
                <c:pt idx="8">
                  <c:v>0.66666666666666663</c:v>
                </c:pt>
                <c:pt idx="9">
                  <c:v>0.66666666666666663</c:v>
                </c:pt>
                <c:pt idx="10">
                  <c:v>0.66666666666666663</c:v>
                </c:pt>
                <c:pt idx="11">
                  <c:v>0.66666666666666663</c:v>
                </c:pt>
                <c:pt idx="12">
                  <c:v>0.33333333333333331</c:v>
                </c:pt>
                <c:pt idx="13">
                  <c:v>0.2</c:v>
                </c:pt>
                <c:pt idx="14">
                  <c:v>0.66666666666666663</c:v>
                </c:pt>
                <c:pt idx="15">
                  <c:v>0.66666666666666663</c:v>
                </c:pt>
                <c:pt idx="16">
                  <c:v>1</c:v>
                </c:pt>
                <c:pt idx="17">
                  <c:v>0.33333333333333331</c:v>
                </c:pt>
                <c:pt idx="18">
                  <c:v>0</c:v>
                </c:pt>
              </c:numCache>
            </c:numRef>
          </c:val>
        </c:ser>
        <c:ser>
          <c:idx val="1"/>
          <c:order val="1"/>
          <c:tx>
            <c:strRef>
              <c:f>Arkusz2!$P$69</c:f>
              <c:strCache>
                <c:ptCount val="1"/>
                <c:pt idx="0">
                  <c:v>Percentage if guest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Arkusz2!$P$70:$P$88</c:f>
              <c:numCache>
                <c:formatCode>0.00%</c:formatCode>
                <c:ptCount val="19"/>
                <c:pt idx="0">
                  <c:v>0.55555555555555558</c:v>
                </c:pt>
                <c:pt idx="1">
                  <c:v>0.70491803278688525</c:v>
                </c:pt>
                <c:pt idx="2">
                  <c:v>0.30434782608695654</c:v>
                </c:pt>
                <c:pt idx="3">
                  <c:v>0.44444444444444442</c:v>
                </c:pt>
                <c:pt idx="4">
                  <c:v>0.44736842105263158</c:v>
                </c:pt>
                <c:pt idx="5">
                  <c:v>0.8125</c:v>
                </c:pt>
                <c:pt idx="6">
                  <c:v>0.68</c:v>
                </c:pt>
                <c:pt idx="7">
                  <c:v>0.67741935483870963</c:v>
                </c:pt>
                <c:pt idx="8">
                  <c:v>0.26315789473684209</c:v>
                </c:pt>
                <c:pt idx="9">
                  <c:v>0.1388888888888889</c:v>
                </c:pt>
                <c:pt idx="10">
                  <c:v>0.30769230769230771</c:v>
                </c:pt>
                <c:pt idx="11">
                  <c:v>0.66666666666666663</c:v>
                </c:pt>
                <c:pt idx="12">
                  <c:v>0.25</c:v>
                </c:pt>
                <c:pt idx="13">
                  <c:v>0.53333333333333333</c:v>
                </c:pt>
                <c:pt idx="14">
                  <c:v>0.35483870967741937</c:v>
                </c:pt>
                <c:pt idx="15">
                  <c:v>0.44444444444444442</c:v>
                </c:pt>
                <c:pt idx="16">
                  <c:v>0.48571428571428571</c:v>
                </c:pt>
                <c:pt idx="17">
                  <c:v>0.28000000000000003</c:v>
                </c:pt>
                <c:pt idx="18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96411888"/>
        <c:axId val="-1996416240"/>
      </c:barChart>
      <c:catAx>
        <c:axId val="-1996411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-1996416240"/>
        <c:crosses val="autoZero"/>
        <c:auto val="1"/>
        <c:lblAlgn val="ctr"/>
        <c:lblOffset val="100"/>
        <c:noMultiLvlLbl val="0"/>
      </c:catAx>
      <c:valAx>
        <c:axId val="-199641624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-1996411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819457472114031"/>
          <c:y val="0.842573057325818"/>
          <c:w val="0.17057449418109299"/>
          <c:h val="0.12472371108822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1200" b="1" dirty="0"/>
              <a:t>H</a:t>
            </a:r>
            <a:r>
              <a:rPr lang="en-US" sz="1200" b="1" dirty="0" err="1"/>
              <a:t>ow</a:t>
            </a:r>
            <a:r>
              <a:rPr lang="en-US" sz="1200" b="1" dirty="0"/>
              <a:t> m</a:t>
            </a:r>
            <a:r>
              <a:rPr lang="pl-PL" sz="1200" b="1" dirty="0" err="1"/>
              <a:t>any</a:t>
            </a:r>
            <a:r>
              <a:rPr lang="pl-PL" sz="1200" b="1" dirty="0"/>
              <a:t> </a:t>
            </a:r>
            <a:r>
              <a:rPr lang="pl-PL" sz="1200" b="1" dirty="0" err="1"/>
              <a:t>percent</a:t>
            </a:r>
            <a:r>
              <a:rPr lang="en-US" sz="1200" b="1" dirty="0"/>
              <a:t> more group matches were won </a:t>
            </a:r>
            <a:r>
              <a:rPr lang="pl-PL" sz="1200" b="1" dirty="0"/>
              <a:t>as host </a:t>
            </a:r>
            <a:r>
              <a:rPr lang="en-US" sz="1200" b="1" dirty="0"/>
              <a:t>than </a:t>
            </a:r>
            <a:r>
              <a:rPr lang="pl-PL" sz="1200" b="1" dirty="0"/>
              <a:t>as </a:t>
            </a:r>
            <a:r>
              <a:rPr lang="pl-PL" sz="1200" b="1" dirty="0" err="1"/>
              <a:t>guest</a:t>
            </a:r>
            <a:endParaRPr lang="en-US" sz="1200" b="1" dirty="0"/>
          </a:p>
        </c:rich>
      </c:tx>
      <c:layout>
        <c:manualLayout>
          <c:xMode val="edge"/>
          <c:yMode val="edge"/>
          <c:x val="0.12621335640479739"/>
          <c:y val="3.33956784591173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'2'!$AG$68</c:f>
              <c:strCache>
                <c:ptCount val="1"/>
                <c:pt idx="0">
                  <c:v>Percent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7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dPt>
            <c:idx val="18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dLbls>
            <c:dLbl>
              <c:idx val="17"/>
              <c:layout>
                <c:manualLayout>
                  <c:x val="0"/>
                  <c:y val="9.11616279831846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8"/>
              <c:layout>
                <c:manualLayout>
                  <c:x val="0"/>
                  <c:y val="0.1625049544193419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'2'!$AF$69:$AF$87</c:f>
              <c:strCache>
                <c:ptCount val="19"/>
                <c:pt idx="0">
                  <c:v>Korea</c:v>
                </c:pt>
                <c:pt idx="1">
                  <c:v>Japan</c:v>
                </c:pt>
                <c:pt idx="2">
                  <c:v>France</c:v>
                </c:pt>
                <c:pt idx="3">
                  <c:v>Chile</c:v>
                </c:pt>
                <c:pt idx="4">
                  <c:v>Mexico</c:v>
                </c:pt>
                <c:pt idx="5">
                  <c:v>Uruguay</c:v>
                </c:pt>
                <c:pt idx="6">
                  <c:v>Sweden</c:v>
                </c:pt>
                <c:pt idx="7">
                  <c:v>England</c:v>
                </c:pt>
                <c:pt idx="8">
                  <c:v>Switzerland</c:v>
                </c:pt>
                <c:pt idx="9">
                  <c:v>Italy</c:v>
                </c:pt>
                <c:pt idx="10">
                  <c:v>South Africa</c:v>
                </c:pt>
                <c:pt idx="11">
                  <c:v>Germany</c:v>
                </c:pt>
                <c:pt idx="12">
                  <c:v>Germany FR</c:v>
                </c:pt>
                <c:pt idx="13">
                  <c:v>Argentina</c:v>
                </c:pt>
                <c:pt idx="14">
                  <c:v>USA</c:v>
                </c:pt>
                <c:pt idx="15">
                  <c:v>Russia</c:v>
                </c:pt>
                <c:pt idx="16">
                  <c:v>Qatar</c:v>
                </c:pt>
                <c:pt idx="17">
                  <c:v>Brazil</c:v>
                </c:pt>
                <c:pt idx="18">
                  <c:v>Spain</c:v>
                </c:pt>
              </c:strCache>
            </c:strRef>
          </c:cat>
          <c:val>
            <c:numRef>
              <c:f>'2'!$AG$69:$AG$87</c:f>
              <c:numCache>
                <c:formatCode>0.00%</c:formatCode>
                <c:ptCount val="19"/>
                <c:pt idx="0">
                  <c:v>3.7999999999999989</c:v>
                </c:pt>
                <c:pt idx="1">
                  <c:v>1.5333333333333334</c:v>
                </c:pt>
                <c:pt idx="2">
                  <c:v>1.2352941176470587</c:v>
                </c:pt>
                <c:pt idx="3">
                  <c:v>1.1904761904761902</c:v>
                </c:pt>
                <c:pt idx="4">
                  <c:v>1.1666666666666665</c:v>
                </c:pt>
                <c:pt idx="5">
                  <c:v>1.0588235294117647</c:v>
                </c:pt>
                <c:pt idx="6">
                  <c:v>0.87878787878787856</c:v>
                </c:pt>
                <c:pt idx="7">
                  <c:v>0.5</c:v>
                </c:pt>
                <c:pt idx="8">
                  <c:v>0.5</c:v>
                </c:pt>
                <c:pt idx="9">
                  <c:v>0.47619047619047628</c:v>
                </c:pt>
                <c:pt idx="10">
                  <c:v>0.33333333333333326</c:v>
                </c:pt>
                <c:pt idx="11">
                  <c:v>0.23076923076923078</c:v>
                </c:pt>
                <c:pt idx="12">
                  <c:v>0.22549019607843135</c:v>
                </c:pt>
                <c:pt idx="13">
                  <c:v>0.19999999999999987</c:v>
                </c:pt>
                <c:pt idx="14">
                  <c:v>0.1904761904761903</c:v>
                </c:pt>
                <c:pt idx="15">
                  <c:v>0</c:v>
                </c:pt>
                <c:pt idx="16">
                  <c:v>0</c:v>
                </c:pt>
                <c:pt idx="17">
                  <c:v>-5.426356589147293E-2</c:v>
                </c:pt>
                <c:pt idx="18">
                  <c:v>-0.625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06682304"/>
        <c:axId val="-106677952"/>
      </c:barChart>
      <c:catAx>
        <c:axId val="-106682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-106677952"/>
        <c:crosses val="autoZero"/>
        <c:auto val="1"/>
        <c:lblAlgn val="ctr"/>
        <c:lblOffset val="100"/>
        <c:noMultiLvlLbl val="0"/>
      </c:catAx>
      <c:valAx>
        <c:axId val="-106677952"/>
        <c:scaling>
          <c:orientation val="minMax"/>
          <c:max val="4"/>
          <c:min val="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-106682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1800" dirty="0" err="1"/>
              <a:t>Group</a:t>
            </a:r>
            <a:r>
              <a:rPr lang="pl-PL" sz="1800" dirty="0"/>
              <a:t> </a:t>
            </a:r>
            <a:r>
              <a:rPr lang="pl-PL" sz="1800" dirty="0" err="1"/>
              <a:t>stage</a:t>
            </a:r>
            <a:r>
              <a:rPr lang="pl-PL" sz="1800" dirty="0"/>
              <a:t> m</a:t>
            </a:r>
            <a:r>
              <a:rPr lang="en-US" sz="1800" dirty="0" err="1"/>
              <a:t>atches</a:t>
            </a:r>
            <a:r>
              <a:rPr lang="pl-PL" sz="1800" baseline="0" dirty="0"/>
              <a:t> w</a:t>
            </a:r>
            <a:r>
              <a:rPr lang="en-US" sz="1800" dirty="0"/>
              <a:t>on</a:t>
            </a:r>
            <a:r>
              <a:rPr lang="pl-PL" sz="1800" dirty="0"/>
              <a:t> by </a:t>
            </a:r>
            <a:r>
              <a:rPr lang="pl-PL" sz="1800" dirty="0" err="1"/>
              <a:t>each</a:t>
            </a:r>
            <a:r>
              <a:rPr lang="pl-PL" sz="1800" dirty="0"/>
              <a:t> </a:t>
            </a:r>
            <a:r>
              <a:rPr lang="pl-PL" sz="1800" dirty="0" err="1"/>
              <a:t>continent</a:t>
            </a:r>
            <a:r>
              <a:rPr lang="pl-PL" sz="1800" dirty="0"/>
              <a:t> </a:t>
            </a:r>
            <a:r>
              <a:rPr lang="pl-PL" sz="1800" dirty="0" smtClean="0"/>
              <a:t>from </a:t>
            </a:r>
            <a:r>
              <a:rPr lang="pl-PL" sz="1800" baseline="0" dirty="0" smtClean="0"/>
              <a:t>1930-2022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>
        <c:manualLayout>
          <c:layoutTarget val="inner"/>
          <c:xMode val="edge"/>
          <c:yMode val="edge"/>
          <c:x val="6.2297750755839064E-2"/>
          <c:y val="0.13441340782122907"/>
          <c:w val="0.91660520283065883"/>
          <c:h val="0.775462690068769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'3'!$B$35</c:f>
              <c:strCache>
                <c:ptCount val="1"/>
                <c:pt idx="0">
                  <c:v>MatchesWon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'3'!$A$36:$A$41</c:f>
              <c:strCache>
                <c:ptCount val="6"/>
                <c:pt idx="0">
                  <c:v>Europe</c:v>
                </c:pt>
                <c:pt idx="1">
                  <c:v>South America</c:v>
                </c:pt>
                <c:pt idx="2">
                  <c:v>North America</c:v>
                </c:pt>
                <c:pt idx="3">
                  <c:v>Africa</c:v>
                </c:pt>
                <c:pt idx="4">
                  <c:v>Asia</c:v>
                </c:pt>
                <c:pt idx="5">
                  <c:v>Oceania</c:v>
                </c:pt>
              </c:strCache>
            </c:strRef>
          </c:cat>
          <c:val>
            <c:numRef>
              <c:f>'3'!$B$36:$B$41</c:f>
              <c:numCache>
                <c:formatCode>General</c:formatCode>
                <c:ptCount val="6"/>
                <c:pt idx="0">
                  <c:v>328</c:v>
                </c:pt>
                <c:pt idx="1">
                  <c:v>136</c:v>
                </c:pt>
                <c:pt idx="2">
                  <c:v>32</c:v>
                </c:pt>
                <c:pt idx="3">
                  <c:v>30</c:v>
                </c:pt>
                <c:pt idx="4">
                  <c:v>26</c:v>
                </c:pt>
                <c:pt idx="5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00304064"/>
        <c:axId val="-100302976"/>
      </c:barChart>
      <c:catAx>
        <c:axId val="-100304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-100302976"/>
        <c:crosses val="autoZero"/>
        <c:auto val="1"/>
        <c:lblAlgn val="ctr"/>
        <c:lblOffset val="100"/>
        <c:noMultiLvlLbl val="0"/>
      </c:catAx>
      <c:valAx>
        <c:axId val="-100302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-100304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1800"/>
              <a:t>Group stage matches won for</a:t>
            </a:r>
            <a:r>
              <a:rPr lang="pl-PL" sz="1800" baseline="0"/>
              <a:t> each worldcup</a:t>
            </a:r>
            <a:endParaRPr lang="pl-PL" sz="1800"/>
          </a:p>
        </c:rich>
      </c:tx>
      <c:layout>
        <c:manualLayout>
          <c:xMode val="edge"/>
          <c:yMode val="edge"/>
          <c:x val="0.31335079004211347"/>
          <c:y val="2.0536587475301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'3'!$A$15</c:f>
              <c:strCache>
                <c:ptCount val="1"/>
                <c:pt idx="0">
                  <c:v>Europe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'3'!$B$13:$W$14</c:f>
              <c:multiLvlStrCache>
                <c:ptCount val="22"/>
                <c:lvl>
                  <c:pt idx="0">
                    <c:v>Uruguay</c:v>
                  </c:pt>
                  <c:pt idx="1">
                    <c:v>Italy</c:v>
                  </c:pt>
                  <c:pt idx="2">
                    <c:v>France</c:v>
                  </c:pt>
                  <c:pt idx="3">
                    <c:v>Brazil</c:v>
                  </c:pt>
                  <c:pt idx="4">
                    <c:v>Switzerland</c:v>
                  </c:pt>
                  <c:pt idx="5">
                    <c:v>Sweden</c:v>
                  </c:pt>
                  <c:pt idx="6">
                    <c:v>Chile</c:v>
                  </c:pt>
                  <c:pt idx="7">
                    <c:v>England</c:v>
                  </c:pt>
                  <c:pt idx="8">
                    <c:v>Mexico</c:v>
                  </c:pt>
                  <c:pt idx="9">
                    <c:v>Germany FR</c:v>
                  </c:pt>
                  <c:pt idx="10">
                    <c:v>Argentina</c:v>
                  </c:pt>
                  <c:pt idx="11">
                    <c:v>Spain</c:v>
                  </c:pt>
                  <c:pt idx="12">
                    <c:v>Mexico</c:v>
                  </c:pt>
                  <c:pt idx="13">
                    <c:v>Italy</c:v>
                  </c:pt>
                  <c:pt idx="14">
                    <c:v>USA</c:v>
                  </c:pt>
                  <c:pt idx="15">
                    <c:v>France</c:v>
                  </c:pt>
                  <c:pt idx="16">
                    <c:v>Korea/Japan</c:v>
                  </c:pt>
                  <c:pt idx="17">
                    <c:v>Germany</c:v>
                  </c:pt>
                  <c:pt idx="18">
                    <c:v>South Africa</c:v>
                  </c:pt>
                  <c:pt idx="19">
                    <c:v>Brazil</c:v>
                  </c:pt>
                  <c:pt idx="20">
                    <c:v>Russia</c:v>
                  </c:pt>
                  <c:pt idx="21">
                    <c:v>Qatar</c:v>
                  </c:pt>
                </c:lvl>
                <c:lvl>
                  <c:pt idx="0">
                    <c:v>1930</c:v>
                  </c:pt>
                  <c:pt idx="1">
                    <c:v>1934</c:v>
                  </c:pt>
                  <c:pt idx="2">
                    <c:v>1938</c:v>
                  </c:pt>
                  <c:pt idx="3">
                    <c:v>1950</c:v>
                  </c:pt>
                  <c:pt idx="4">
                    <c:v>1954</c:v>
                  </c:pt>
                  <c:pt idx="5">
                    <c:v>1958</c:v>
                  </c:pt>
                  <c:pt idx="6">
                    <c:v>1962</c:v>
                  </c:pt>
                  <c:pt idx="7">
                    <c:v>1966</c:v>
                  </c:pt>
                  <c:pt idx="8">
                    <c:v>1970</c:v>
                  </c:pt>
                  <c:pt idx="9">
                    <c:v>1974</c:v>
                  </c:pt>
                  <c:pt idx="10">
                    <c:v>1978</c:v>
                  </c:pt>
                  <c:pt idx="11">
                    <c:v>1982</c:v>
                  </c:pt>
                  <c:pt idx="12">
                    <c:v>1986</c:v>
                  </c:pt>
                  <c:pt idx="13">
                    <c:v>1990</c:v>
                  </c:pt>
                  <c:pt idx="14">
                    <c:v>1994</c:v>
                  </c:pt>
                  <c:pt idx="15">
                    <c:v>1998</c:v>
                  </c:pt>
                  <c:pt idx="16">
                    <c:v>2002</c:v>
                  </c:pt>
                  <c:pt idx="17">
                    <c:v>2006</c:v>
                  </c:pt>
                  <c:pt idx="18">
                    <c:v>2010</c:v>
                  </c:pt>
                  <c:pt idx="19">
                    <c:v>2014</c:v>
                  </c:pt>
                  <c:pt idx="20">
                    <c:v>2018</c:v>
                  </c:pt>
                  <c:pt idx="21">
                    <c:v>2022</c:v>
                  </c:pt>
                </c:lvl>
              </c:multiLvlStrCache>
            </c:multiLvlStrRef>
          </c:cat>
          <c:val>
            <c:numRef>
              <c:f>'3'!$B$15:$W$15</c:f>
              <c:numCache>
                <c:formatCode>General</c:formatCode>
                <c:ptCount val="22"/>
                <c:pt idx="0">
                  <c:v>4</c:v>
                </c:pt>
                <c:pt idx="1">
                  <c:v>8</c:v>
                </c:pt>
                <c:pt idx="2">
                  <c:v>5</c:v>
                </c:pt>
                <c:pt idx="3">
                  <c:v>10</c:v>
                </c:pt>
                <c:pt idx="4">
                  <c:v>12</c:v>
                </c:pt>
                <c:pt idx="5">
                  <c:v>13</c:v>
                </c:pt>
                <c:pt idx="6">
                  <c:v>12</c:v>
                </c:pt>
                <c:pt idx="7">
                  <c:v>14</c:v>
                </c:pt>
                <c:pt idx="8">
                  <c:v>11</c:v>
                </c:pt>
                <c:pt idx="9">
                  <c:v>22</c:v>
                </c:pt>
                <c:pt idx="10">
                  <c:v>17</c:v>
                </c:pt>
                <c:pt idx="11">
                  <c:v>24</c:v>
                </c:pt>
                <c:pt idx="12">
                  <c:v>16</c:v>
                </c:pt>
                <c:pt idx="13">
                  <c:v>18</c:v>
                </c:pt>
                <c:pt idx="14">
                  <c:v>16</c:v>
                </c:pt>
                <c:pt idx="15">
                  <c:v>19</c:v>
                </c:pt>
                <c:pt idx="16">
                  <c:v>15</c:v>
                </c:pt>
                <c:pt idx="17">
                  <c:v>23</c:v>
                </c:pt>
                <c:pt idx="18">
                  <c:v>15</c:v>
                </c:pt>
                <c:pt idx="19">
                  <c:v>18</c:v>
                </c:pt>
                <c:pt idx="20">
                  <c:v>20</c:v>
                </c:pt>
                <c:pt idx="21">
                  <c:v>16</c:v>
                </c:pt>
              </c:numCache>
            </c:numRef>
          </c:val>
        </c:ser>
        <c:ser>
          <c:idx val="1"/>
          <c:order val="1"/>
          <c:tx>
            <c:strRef>
              <c:f>'3'!$A$16</c:f>
              <c:strCache>
                <c:ptCount val="1"/>
                <c:pt idx="0">
                  <c:v>South America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'3'!$B$13:$W$14</c:f>
              <c:multiLvlStrCache>
                <c:ptCount val="22"/>
                <c:lvl>
                  <c:pt idx="0">
                    <c:v>Uruguay</c:v>
                  </c:pt>
                  <c:pt idx="1">
                    <c:v>Italy</c:v>
                  </c:pt>
                  <c:pt idx="2">
                    <c:v>France</c:v>
                  </c:pt>
                  <c:pt idx="3">
                    <c:v>Brazil</c:v>
                  </c:pt>
                  <c:pt idx="4">
                    <c:v>Switzerland</c:v>
                  </c:pt>
                  <c:pt idx="5">
                    <c:v>Sweden</c:v>
                  </c:pt>
                  <c:pt idx="6">
                    <c:v>Chile</c:v>
                  </c:pt>
                  <c:pt idx="7">
                    <c:v>England</c:v>
                  </c:pt>
                  <c:pt idx="8">
                    <c:v>Mexico</c:v>
                  </c:pt>
                  <c:pt idx="9">
                    <c:v>Germany FR</c:v>
                  </c:pt>
                  <c:pt idx="10">
                    <c:v>Argentina</c:v>
                  </c:pt>
                  <c:pt idx="11">
                    <c:v>Spain</c:v>
                  </c:pt>
                  <c:pt idx="12">
                    <c:v>Mexico</c:v>
                  </c:pt>
                  <c:pt idx="13">
                    <c:v>Italy</c:v>
                  </c:pt>
                  <c:pt idx="14">
                    <c:v>USA</c:v>
                  </c:pt>
                  <c:pt idx="15">
                    <c:v>France</c:v>
                  </c:pt>
                  <c:pt idx="16">
                    <c:v>Korea/Japan</c:v>
                  </c:pt>
                  <c:pt idx="17">
                    <c:v>Germany</c:v>
                  </c:pt>
                  <c:pt idx="18">
                    <c:v>South Africa</c:v>
                  </c:pt>
                  <c:pt idx="19">
                    <c:v>Brazil</c:v>
                  </c:pt>
                  <c:pt idx="20">
                    <c:v>Russia</c:v>
                  </c:pt>
                  <c:pt idx="21">
                    <c:v>Qatar</c:v>
                  </c:pt>
                </c:lvl>
                <c:lvl>
                  <c:pt idx="0">
                    <c:v>1930</c:v>
                  </c:pt>
                  <c:pt idx="1">
                    <c:v>1934</c:v>
                  </c:pt>
                  <c:pt idx="2">
                    <c:v>1938</c:v>
                  </c:pt>
                  <c:pt idx="3">
                    <c:v>1950</c:v>
                  </c:pt>
                  <c:pt idx="4">
                    <c:v>1954</c:v>
                  </c:pt>
                  <c:pt idx="5">
                    <c:v>1958</c:v>
                  </c:pt>
                  <c:pt idx="6">
                    <c:v>1962</c:v>
                  </c:pt>
                  <c:pt idx="7">
                    <c:v>1966</c:v>
                  </c:pt>
                  <c:pt idx="8">
                    <c:v>1970</c:v>
                  </c:pt>
                  <c:pt idx="9">
                    <c:v>1974</c:v>
                  </c:pt>
                  <c:pt idx="10">
                    <c:v>1978</c:v>
                  </c:pt>
                  <c:pt idx="11">
                    <c:v>1982</c:v>
                  </c:pt>
                  <c:pt idx="12">
                    <c:v>1986</c:v>
                  </c:pt>
                  <c:pt idx="13">
                    <c:v>1990</c:v>
                  </c:pt>
                  <c:pt idx="14">
                    <c:v>1994</c:v>
                  </c:pt>
                  <c:pt idx="15">
                    <c:v>1998</c:v>
                  </c:pt>
                  <c:pt idx="16">
                    <c:v>2002</c:v>
                  </c:pt>
                  <c:pt idx="17">
                    <c:v>2006</c:v>
                  </c:pt>
                  <c:pt idx="18">
                    <c:v>2010</c:v>
                  </c:pt>
                  <c:pt idx="19">
                    <c:v>2014</c:v>
                  </c:pt>
                  <c:pt idx="20">
                    <c:v>2018</c:v>
                  </c:pt>
                  <c:pt idx="21">
                    <c:v>2022</c:v>
                  </c:pt>
                </c:lvl>
              </c:multiLvlStrCache>
            </c:multiLvlStrRef>
          </c:cat>
          <c:val>
            <c:numRef>
              <c:f>'3'!$B$16:$W$16</c:f>
              <c:numCache>
                <c:formatCode>General</c:formatCode>
                <c:ptCount val="22"/>
                <c:pt idx="0">
                  <c:v>9</c:v>
                </c:pt>
                <c:pt idx="2">
                  <c:v>1</c:v>
                </c:pt>
                <c:pt idx="3">
                  <c:v>8</c:v>
                </c:pt>
                <c:pt idx="4">
                  <c:v>3</c:v>
                </c:pt>
                <c:pt idx="5">
                  <c:v>4</c:v>
                </c:pt>
                <c:pt idx="6">
                  <c:v>6</c:v>
                </c:pt>
                <c:pt idx="7">
                  <c:v>4</c:v>
                </c:pt>
                <c:pt idx="8">
                  <c:v>6</c:v>
                </c:pt>
                <c:pt idx="9">
                  <c:v>4</c:v>
                </c:pt>
                <c:pt idx="10">
                  <c:v>9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5</c:v>
                </c:pt>
                <c:pt idx="15">
                  <c:v>7</c:v>
                </c:pt>
                <c:pt idx="16">
                  <c:v>6</c:v>
                </c:pt>
                <c:pt idx="17">
                  <c:v>8</c:v>
                </c:pt>
                <c:pt idx="18">
                  <c:v>10</c:v>
                </c:pt>
                <c:pt idx="19">
                  <c:v>13</c:v>
                </c:pt>
                <c:pt idx="20">
                  <c:v>9</c:v>
                </c:pt>
                <c:pt idx="21">
                  <c:v>6</c:v>
                </c:pt>
              </c:numCache>
            </c:numRef>
          </c:val>
        </c:ser>
        <c:ser>
          <c:idx val="2"/>
          <c:order val="2"/>
          <c:tx>
            <c:strRef>
              <c:f>'3'!$A$17</c:f>
              <c:strCache>
                <c:ptCount val="1"/>
                <c:pt idx="0">
                  <c:v>Asia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'3'!$B$13:$W$14</c:f>
              <c:multiLvlStrCache>
                <c:ptCount val="22"/>
                <c:lvl>
                  <c:pt idx="0">
                    <c:v>Uruguay</c:v>
                  </c:pt>
                  <c:pt idx="1">
                    <c:v>Italy</c:v>
                  </c:pt>
                  <c:pt idx="2">
                    <c:v>France</c:v>
                  </c:pt>
                  <c:pt idx="3">
                    <c:v>Brazil</c:v>
                  </c:pt>
                  <c:pt idx="4">
                    <c:v>Switzerland</c:v>
                  </c:pt>
                  <c:pt idx="5">
                    <c:v>Sweden</c:v>
                  </c:pt>
                  <c:pt idx="6">
                    <c:v>Chile</c:v>
                  </c:pt>
                  <c:pt idx="7">
                    <c:v>England</c:v>
                  </c:pt>
                  <c:pt idx="8">
                    <c:v>Mexico</c:v>
                  </c:pt>
                  <c:pt idx="9">
                    <c:v>Germany FR</c:v>
                  </c:pt>
                  <c:pt idx="10">
                    <c:v>Argentina</c:v>
                  </c:pt>
                  <c:pt idx="11">
                    <c:v>Spain</c:v>
                  </c:pt>
                  <c:pt idx="12">
                    <c:v>Mexico</c:v>
                  </c:pt>
                  <c:pt idx="13">
                    <c:v>Italy</c:v>
                  </c:pt>
                  <c:pt idx="14">
                    <c:v>USA</c:v>
                  </c:pt>
                  <c:pt idx="15">
                    <c:v>France</c:v>
                  </c:pt>
                  <c:pt idx="16">
                    <c:v>Korea/Japan</c:v>
                  </c:pt>
                  <c:pt idx="17">
                    <c:v>Germany</c:v>
                  </c:pt>
                  <c:pt idx="18">
                    <c:v>South Africa</c:v>
                  </c:pt>
                  <c:pt idx="19">
                    <c:v>Brazil</c:v>
                  </c:pt>
                  <c:pt idx="20">
                    <c:v>Russia</c:v>
                  </c:pt>
                  <c:pt idx="21">
                    <c:v>Qatar</c:v>
                  </c:pt>
                </c:lvl>
                <c:lvl>
                  <c:pt idx="0">
                    <c:v>1930</c:v>
                  </c:pt>
                  <c:pt idx="1">
                    <c:v>1934</c:v>
                  </c:pt>
                  <c:pt idx="2">
                    <c:v>1938</c:v>
                  </c:pt>
                  <c:pt idx="3">
                    <c:v>1950</c:v>
                  </c:pt>
                  <c:pt idx="4">
                    <c:v>1954</c:v>
                  </c:pt>
                  <c:pt idx="5">
                    <c:v>1958</c:v>
                  </c:pt>
                  <c:pt idx="6">
                    <c:v>1962</c:v>
                  </c:pt>
                  <c:pt idx="7">
                    <c:v>1966</c:v>
                  </c:pt>
                  <c:pt idx="8">
                    <c:v>1970</c:v>
                  </c:pt>
                  <c:pt idx="9">
                    <c:v>1974</c:v>
                  </c:pt>
                  <c:pt idx="10">
                    <c:v>1978</c:v>
                  </c:pt>
                  <c:pt idx="11">
                    <c:v>1982</c:v>
                  </c:pt>
                  <c:pt idx="12">
                    <c:v>1986</c:v>
                  </c:pt>
                  <c:pt idx="13">
                    <c:v>1990</c:v>
                  </c:pt>
                  <c:pt idx="14">
                    <c:v>1994</c:v>
                  </c:pt>
                  <c:pt idx="15">
                    <c:v>1998</c:v>
                  </c:pt>
                  <c:pt idx="16">
                    <c:v>2002</c:v>
                  </c:pt>
                  <c:pt idx="17">
                    <c:v>2006</c:v>
                  </c:pt>
                  <c:pt idx="18">
                    <c:v>2010</c:v>
                  </c:pt>
                  <c:pt idx="19">
                    <c:v>2014</c:v>
                  </c:pt>
                  <c:pt idx="20">
                    <c:v>2018</c:v>
                  </c:pt>
                  <c:pt idx="21">
                    <c:v>2022</c:v>
                  </c:pt>
                </c:lvl>
              </c:multiLvlStrCache>
            </c:multiLvlStrRef>
          </c:cat>
          <c:val>
            <c:numRef>
              <c:f>'3'!$B$17:$W$17</c:f>
              <c:numCache>
                <c:formatCode>General</c:formatCode>
                <c:ptCount val="22"/>
                <c:pt idx="4">
                  <c:v>1</c:v>
                </c:pt>
                <c:pt idx="7">
                  <c:v>1</c:v>
                </c:pt>
                <c:pt idx="15">
                  <c:v>1</c:v>
                </c:pt>
                <c:pt idx="16">
                  <c:v>6</c:v>
                </c:pt>
                <c:pt idx="17">
                  <c:v>1</c:v>
                </c:pt>
                <c:pt idx="18">
                  <c:v>3</c:v>
                </c:pt>
                <c:pt idx="20">
                  <c:v>6</c:v>
                </c:pt>
                <c:pt idx="21">
                  <c:v>4</c:v>
                </c:pt>
              </c:numCache>
            </c:numRef>
          </c:val>
        </c:ser>
        <c:ser>
          <c:idx val="3"/>
          <c:order val="3"/>
          <c:tx>
            <c:strRef>
              <c:f>'3'!$A$18</c:f>
              <c:strCache>
                <c:ptCount val="1"/>
                <c:pt idx="0">
                  <c:v>North America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'3'!$B$13:$W$14</c:f>
              <c:multiLvlStrCache>
                <c:ptCount val="22"/>
                <c:lvl>
                  <c:pt idx="0">
                    <c:v>Uruguay</c:v>
                  </c:pt>
                  <c:pt idx="1">
                    <c:v>Italy</c:v>
                  </c:pt>
                  <c:pt idx="2">
                    <c:v>France</c:v>
                  </c:pt>
                  <c:pt idx="3">
                    <c:v>Brazil</c:v>
                  </c:pt>
                  <c:pt idx="4">
                    <c:v>Switzerland</c:v>
                  </c:pt>
                  <c:pt idx="5">
                    <c:v>Sweden</c:v>
                  </c:pt>
                  <c:pt idx="6">
                    <c:v>Chile</c:v>
                  </c:pt>
                  <c:pt idx="7">
                    <c:v>England</c:v>
                  </c:pt>
                  <c:pt idx="8">
                    <c:v>Mexico</c:v>
                  </c:pt>
                  <c:pt idx="9">
                    <c:v>Germany FR</c:v>
                  </c:pt>
                  <c:pt idx="10">
                    <c:v>Argentina</c:v>
                  </c:pt>
                  <c:pt idx="11">
                    <c:v>Spain</c:v>
                  </c:pt>
                  <c:pt idx="12">
                    <c:v>Mexico</c:v>
                  </c:pt>
                  <c:pt idx="13">
                    <c:v>Italy</c:v>
                  </c:pt>
                  <c:pt idx="14">
                    <c:v>USA</c:v>
                  </c:pt>
                  <c:pt idx="15">
                    <c:v>France</c:v>
                  </c:pt>
                  <c:pt idx="16">
                    <c:v>Korea/Japan</c:v>
                  </c:pt>
                  <c:pt idx="17">
                    <c:v>Germany</c:v>
                  </c:pt>
                  <c:pt idx="18">
                    <c:v>South Africa</c:v>
                  </c:pt>
                  <c:pt idx="19">
                    <c:v>Brazil</c:v>
                  </c:pt>
                  <c:pt idx="20">
                    <c:v>Russia</c:v>
                  </c:pt>
                  <c:pt idx="21">
                    <c:v>Qatar</c:v>
                  </c:pt>
                </c:lvl>
                <c:lvl>
                  <c:pt idx="0">
                    <c:v>1930</c:v>
                  </c:pt>
                  <c:pt idx="1">
                    <c:v>1934</c:v>
                  </c:pt>
                  <c:pt idx="2">
                    <c:v>1938</c:v>
                  </c:pt>
                  <c:pt idx="3">
                    <c:v>1950</c:v>
                  </c:pt>
                  <c:pt idx="4">
                    <c:v>1954</c:v>
                  </c:pt>
                  <c:pt idx="5">
                    <c:v>1958</c:v>
                  </c:pt>
                  <c:pt idx="6">
                    <c:v>1962</c:v>
                  </c:pt>
                  <c:pt idx="7">
                    <c:v>1966</c:v>
                  </c:pt>
                  <c:pt idx="8">
                    <c:v>1970</c:v>
                  </c:pt>
                  <c:pt idx="9">
                    <c:v>1974</c:v>
                  </c:pt>
                  <c:pt idx="10">
                    <c:v>1978</c:v>
                  </c:pt>
                  <c:pt idx="11">
                    <c:v>1982</c:v>
                  </c:pt>
                  <c:pt idx="12">
                    <c:v>1986</c:v>
                  </c:pt>
                  <c:pt idx="13">
                    <c:v>1990</c:v>
                  </c:pt>
                  <c:pt idx="14">
                    <c:v>1994</c:v>
                  </c:pt>
                  <c:pt idx="15">
                    <c:v>1998</c:v>
                  </c:pt>
                  <c:pt idx="16">
                    <c:v>2002</c:v>
                  </c:pt>
                  <c:pt idx="17">
                    <c:v>2006</c:v>
                  </c:pt>
                  <c:pt idx="18">
                    <c:v>2010</c:v>
                  </c:pt>
                  <c:pt idx="19">
                    <c:v>2014</c:v>
                  </c:pt>
                  <c:pt idx="20">
                    <c:v>2018</c:v>
                  </c:pt>
                  <c:pt idx="21">
                    <c:v>2022</c:v>
                  </c:pt>
                </c:lvl>
              </c:multiLvlStrCache>
            </c:multiLvlStrRef>
          </c:cat>
          <c:val>
            <c:numRef>
              <c:f>'3'!$B$18:$W$18</c:f>
              <c:numCache>
                <c:formatCode>General</c:formatCode>
                <c:ptCount val="22"/>
                <c:pt idx="0">
                  <c:v>2</c:v>
                </c:pt>
                <c:pt idx="2">
                  <c:v>1</c:v>
                </c:pt>
                <c:pt idx="3">
                  <c:v>1</c:v>
                </c:pt>
                <c:pt idx="6">
                  <c:v>1</c:v>
                </c:pt>
                <c:pt idx="8">
                  <c:v>2</c:v>
                </c:pt>
                <c:pt idx="10">
                  <c:v>1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4</c:v>
                </c:pt>
                <c:pt idx="17">
                  <c:v>1</c:v>
                </c:pt>
                <c:pt idx="18">
                  <c:v>2</c:v>
                </c:pt>
                <c:pt idx="19">
                  <c:v>5</c:v>
                </c:pt>
                <c:pt idx="20">
                  <c:v>2</c:v>
                </c:pt>
                <c:pt idx="21">
                  <c:v>3</c:v>
                </c:pt>
              </c:numCache>
            </c:numRef>
          </c:val>
        </c:ser>
        <c:ser>
          <c:idx val="4"/>
          <c:order val="4"/>
          <c:tx>
            <c:strRef>
              <c:f>'3'!$A$19</c:f>
              <c:strCache>
                <c:ptCount val="1"/>
                <c:pt idx="0">
                  <c:v>Africa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multiLvlStrRef>
              <c:f>'3'!$B$13:$W$14</c:f>
              <c:multiLvlStrCache>
                <c:ptCount val="22"/>
                <c:lvl>
                  <c:pt idx="0">
                    <c:v>Uruguay</c:v>
                  </c:pt>
                  <c:pt idx="1">
                    <c:v>Italy</c:v>
                  </c:pt>
                  <c:pt idx="2">
                    <c:v>France</c:v>
                  </c:pt>
                  <c:pt idx="3">
                    <c:v>Brazil</c:v>
                  </c:pt>
                  <c:pt idx="4">
                    <c:v>Switzerland</c:v>
                  </c:pt>
                  <c:pt idx="5">
                    <c:v>Sweden</c:v>
                  </c:pt>
                  <c:pt idx="6">
                    <c:v>Chile</c:v>
                  </c:pt>
                  <c:pt idx="7">
                    <c:v>England</c:v>
                  </c:pt>
                  <c:pt idx="8">
                    <c:v>Mexico</c:v>
                  </c:pt>
                  <c:pt idx="9">
                    <c:v>Germany FR</c:v>
                  </c:pt>
                  <c:pt idx="10">
                    <c:v>Argentina</c:v>
                  </c:pt>
                  <c:pt idx="11">
                    <c:v>Spain</c:v>
                  </c:pt>
                  <c:pt idx="12">
                    <c:v>Mexico</c:v>
                  </c:pt>
                  <c:pt idx="13">
                    <c:v>Italy</c:v>
                  </c:pt>
                  <c:pt idx="14">
                    <c:v>USA</c:v>
                  </c:pt>
                  <c:pt idx="15">
                    <c:v>France</c:v>
                  </c:pt>
                  <c:pt idx="16">
                    <c:v>Korea/Japan</c:v>
                  </c:pt>
                  <c:pt idx="17">
                    <c:v>Germany</c:v>
                  </c:pt>
                  <c:pt idx="18">
                    <c:v>South Africa</c:v>
                  </c:pt>
                  <c:pt idx="19">
                    <c:v>Brazil</c:v>
                  </c:pt>
                  <c:pt idx="20">
                    <c:v>Russia</c:v>
                  </c:pt>
                  <c:pt idx="21">
                    <c:v>Qatar</c:v>
                  </c:pt>
                </c:lvl>
                <c:lvl>
                  <c:pt idx="0">
                    <c:v>1930</c:v>
                  </c:pt>
                  <c:pt idx="1">
                    <c:v>1934</c:v>
                  </c:pt>
                  <c:pt idx="2">
                    <c:v>1938</c:v>
                  </c:pt>
                  <c:pt idx="3">
                    <c:v>1950</c:v>
                  </c:pt>
                  <c:pt idx="4">
                    <c:v>1954</c:v>
                  </c:pt>
                  <c:pt idx="5">
                    <c:v>1958</c:v>
                  </c:pt>
                  <c:pt idx="6">
                    <c:v>1962</c:v>
                  </c:pt>
                  <c:pt idx="7">
                    <c:v>1966</c:v>
                  </c:pt>
                  <c:pt idx="8">
                    <c:v>1970</c:v>
                  </c:pt>
                  <c:pt idx="9">
                    <c:v>1974</c:v>
                  </c:pt>
                  <c:pt idx="10">
                    <c:v>1978</c:v>
                  </c:pt>
                  <c:pt idx="11">
                    <c:v>1982</c:v>
                  </c:pt>
                  <c:pt idx="12">
                    <c:v>1986</c:v>
                  </c:pt>
                  <c:pt idx="13">
                    <c:v>1990</c:v>
                  </c:pt>
                  <c:pt idx="14">
                    <c:v>1994</c:v>
                  </c:pt>
                  <c:pt idx="15">
                    <c:v>1998</c:v>
                  </c:pt>
                  <c:pt idx="16">
                    <c:v>2002</c:v>
                  </c:pt>
                  <c:pt idx="17">
                    <c:v>2006</c:v>
                  </c:pt>
                  <c:pt idx="18">
                    <c:v>2010</c:v>
                  </c:pt>
                  <c:pt idx="19">
                    <c:v>2014</c:v>
                  </c:pt>
                  <c:pt idx="20">
                    <c:v>2018</c:v>
                  </c:pt>
                  <c:pt idx="21">
                    <c:v>2022</c:v>
                  </c:pt>
                </c:lvl>
              </c:multiLvlStrCache>
            </c:multiLvlStrRef>
          </c:cat>
          <c:val>
            <c:numRef>
              <c:f>'3'!$B$19:$W$19</c:f>
              <c:numCache>
                <c:formatCode>General</c:formatCode>
                <c:ptCount val="22"/>
                <c:pt idx="11">
                  <c:v>2</c:v>
                </c:pt>
                <c:pt idx="12">
                  <c:v>1</c:v>
                </c:pt>
                <c:pt idx="14">
                  <c:v>2</c:v>
                </c:pt>
                <c:pt idx="15">
                  <c:v>3</c:v>
                </c:pt>
                <c:pt idx="16">
                  <c:v>3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3</c:v>
                </c:pt>
                <c:pt idx="21">
                  <c:v>7</c:v>
                </c:pt>
              </c:numCache>
            </c:numRef>
          </c:val>
        </c:ser>
        <c:ser>
          <c:idx val="5"/>
          <c:order val="5"/>
          <c:tx>
            <c:strRef>
              <c:f>'3'!$A$20</c:f>
              <c:strCache>
                <c:ptCount val="1"/>
                <c:pt idx="0">
                  <c:v>Oceania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multiLvlStrRef>
              <c:f>'3'!$B$13:$W$14</c:f>
              <c:multiLvlStrCache>
                <c:ptCount val="22"/>
                <c:lvl>
                  <c:pt idx="0">
                    <c:v>Uruguay</c:v>
                  </c:pt>
                  <c:pt idx="1">
                    <c:v>Italy</c:v>
                  </c:pt>
                  <c:pt idx="2">
                    <c:v>France</c:v>
                  </c:pt>
                  <c:pt idx="3">
                    <c:v>Brazil</c:v>
                  </c:pt>
                  <c:pt idx="4">
                    <c:v>Switzerland</c:v>
                  </c:pt>
                  <c:pt idx="5">
                    <c:v>Sweden</c:v>
                  </c:pt>
                  <c:pt idx="6">
                    <c:v>Chile</c:v>
                  </c:pt>
                  <c:pt idx="7">
                    <c:v>England</c:v>
                  </c:pt>
                  <c:pt idx="8">
                    <c:v>Mexico</c:v>
                  </c:pt>
                  <c:pt idx="9">
                    <c:v>Germany FR</c:v>
                  </c:pt>
                  <c:pt idx="10">
                    <c:v>Argentina</c:v>
                  </c:pt>
                  <c:pt idx="11">
                    <c:v>Spain</c:v>
                  </c:pt>
                  <c:pt idx="12">
                    <c:v>Mexico</c:v>
                  </c:pt>
                  <c:pt idx="13">
                    <c:v>Italy</c:v>
                  </c:pt>
                  <c:pt idx="14">
                    <c:v>USA</c:v>
                  </c:pt>
                  <c:pt idx="15">
                    <c:v>France</c:v>
                  </c:pt>
                  <c:pt idx="16">
                    <c:v>Korea/Japan</c:v>
                  </c:pt>
                  <c:pt idx="17">
                    <c:v>Germany</c:v>
                  </c:pt>
                  <c:pt idx="18">
                    <c:v>South Africa</c:v>
                  </c:pt>
                  <c:pt idx="19">
                    <c:v>Brazil</c:v>
                  </c:pt>
                  <c:pt idx="20">
                    <c:v>Russia</c:v>
                  </c:pt>
                  <c:pt idx="21">
                    <c:v>Qatar</c:v>
                  </c:pt>
                </c:lvl>
                <c:lvl>
                  <c:pt idx="0">
                    <c:v>1930</c:v>
                  </c:pt>
                  <c:pt idx="1">
                    <c:v>1934</c:v>
                  </c:pt>
                  <c:pt idx="2">
                    <c:v>1938</c:v>
                  </c:pt>
                  <c:pt idx="3">
                    <c:v>1950</c:v>
                  </c:pt>
                  <c:pt idx="4">
                    <c:v>1954</c:v>
                  </c:pt>
                  <c:pt idx="5">
                    <c:v>1958</c:v>
                  </c:pt>
                  <c:pt idx="6">
                    <c:v>1962</c:v>
                  </c:pt>
                  <c:pt idx="7">
                    <c:v>1966</c:v>
                  </c:pt>
                  <c:pt idx="8">
                    <c:v>1970</c:v>
                  </c:pt>
                  <c:pt idx="9">
                    <c:v>1974</c:v>
                  </c:pt>
                  <c:pt idx="10">
                    <c:v>1978</c:v>
                  </c:pt>
                  <c:pt idx="11">
                    <c:v>1982</c:v>
                  </c:pt>
                  <c:pt idx="12">
                    <c:v>1986</c:v>
                  </c:pt>
                  <c:pt idx="13">
                    <c:v>1990</c:v>
                  </c:pt>
                  <c:pt idx="14">
                    <c:v>1994</c:v>
                  </c:pt>
                  <c:pt idx="15">
                    <c:v>1998</c:v>
                  </c:pt>
                  <c:pt idx="16">
                    <c:v>2002</c:v>
                  </c:pt>
                  <c:pt idx="17">
                    <c:v>2006</c:v>
                  </c:pt>
                  <c:pt idx="18">
                    <c:v>2010</c:v>
                  </c:pt>
                  <c:pt idx="19">
                    <c:v>2014</c:v>
                  </c:pt>
                  <c:pt idx="20">
                    <c:v>2018</c:v>
                  </c:pt>
                  <c:pt idx="21">
                    <c:v>2022</c:v>
                  </c:pt>
                </c:lvl>
              </c:multiLvlStrCache>
            </c:multiLvlStrRef>
          </c:cat>
          <c:val>
            <c:numRef>
              <c:f>'3'!$B$20:$W$20</c:f>
              <c:numCache>
                <c:formatCode>General</c:formatCode>
                <c:ptCount val="22"/>
                <c:pt idx="17">
                  <c:v>1</c:v>
                </c:pt>
                <c:pt idx="18">
                  <c:v>1</c:v>
                </c:pt>
                <c:pt idx="21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02038352"/>
        <c:axId val="-102036176"/>
      </c:barChart>
      <c:catAx>
        <c:axId val="-102038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-102036176"/>
        <c:crosses val="autoZero"/>
        <c:auto val="1"/>
        <c:lblAlgn val="ctr"/>
        <c:lblOffset val="100"/>
        <c:noMultiLvlLbl val="0"/>
      </c:catAx>
      <c:valAx>
        <c:axId val="-102036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-102038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9275804810113E-2"/>
          <c:y val="7.9073825878148193E-2"/>
          <c:w val="0.9295410458896719"/>
          <c:h val="0.682853597755067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'4'!$F$18</c:f>
              <c:strCache>
                <c:ptCount val="1"/>
                <c:pt idx="0">
                  <c:v>draws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'4'!$E$19:$E$88</c:f>
              <c:strCache>
                <c:ptCount val="70"/>
                <c:pt idx="0">
                  <c:v>England</c:v>
                </c:pt>
                <c:pt idx="1">
                  <c:v>Italy</c:v>
                </c:pt>
                <c:pt idx="2">
                  <c:v>Brazil</c:v>
                </c:pt>
                <c:pt idx="3">
                  <c:v>Mexico</c:v>
                </c:pt>
                <c:pt idx="4">
                  <c:v>Sweden</c:v>
                </c:pt>
                <c:pt idx="5">
                  <c:v>Uruguay</c:v>
                </c:pt>
                <c:pt idx="6">
                  <c:v>Germany FR</c:v>
                </c:pt>
                <c:pt idx="7">
                  <c:v>Spain</c:v>
                </c:pt>
                <c:pt idx="8">
                  <c:v>Argentina</c:v>
                </c:pt>
                <c:pt idx="9">
                  <c:v>Netherlands</c:v>
                </c:pt>
                <c:pt idx="10">
                  <c:v>Belgium</c:v>
                </c:pt>
                <c:pt idx="11">
                  <c:v>Korea Republic</c:v>
                </c:pt>
                <c:pt idx="12">
                  <c:v>Paraguay</c:v>
                </c:pt>
                <c:pt idx="13">
                  <c:v>Cameroon</c:v>
                </c:pt>
                <c:pt idx="14">
                  <c:v>France</c:v>
                </c:pt>
                <c:pt idx="15">
                  <c:v>USA</c:v>
                </c:pt>
                <c:pt idx="16">
                  <c:v>Scotland</c:v>
                </c:pt>
                <c:pt idx="17">
                  <c:v>Switzerland</c:v>
                </c:pt>
                <c:pt idx="18">
                  <c:v>Bulgaria</c:v>
                </c:pt>
                <c:pt idx="19">
                  <c:v>Yugoslavia</c:v>
                </c:pt>
                <c:pt idx="20">
                  <c:v>Chile</c:v>
                </c:pt>
                <c:pt idx="21">
                  <c:v>Germany</c:v>
                </c:pt>
                <c:pt idx="22">
                  <c:v>Morocco</c:v>
                </c:pt>
                <c:pt idx="23">
                  <c:v>Poland</c:v>
                </c:pt>
                <c:pt idx="24">
                  <c:v>Republic of Ireland</c:v>
                </c:pt>
                <c:pt idx="25">
                  <c:v>Soviet Union</c:v>
                </c:pt>
                <c:pt idx="26">
                  <c:v>Portugal</c:v>
                </c:pt>
                <c:pt idx="27">
                  <c:v>Tunisia</c:v>
                </c:pt>
                <c:pt idx="28">
                  <c:v>Northern Ireland</c:v>
                </c:pt>
                <c:pt idx="29">
                  <c:v>Austria</c:v>
                </c:pt>
                <c:pt idx="30">
                  <c:v>Croatia</c:v>
                </c:pt>
                <c:pt idx="31">
                  <c:v>Czechoslovakia</c:v>
                </c:pt>
                <c:pt idx="32">
                  <c:v>South Africa</c:v>
                </c:pt>
                <c:pt idx="33">
                  <c:v>Wales</c:v>
                </c:pt>
                <c:pt idx="34">
                  <c:v>Australia</c:v>
                </c:pt>
                <c:pt idx="35">
                  <c:v>Denmark</c:v>
                </c:pt>
                <c:pt idx="36">
                  <c:v>Japan</c:v>
                </c:pt>
                <c:pt idx="37">
                  <c:v>Costa Rica</c:v>
                </c:pt>
                <c:pt idx="38">
                  <c:v>Honduras</c:v>
                </c:pt>
                <c:pt idx="39">
                  <c:v>Nigeria</c:v>
                </c:pt>
                <c:pt idx="40">
                  <c:v>Peru</c:v>
                </c:pt>
                <c:pt idx="41">
                  <c:v>Romania</c:v>
                </c:pt>
                <c:pt idx="42">
                  <c:v>Norway</c:v>
                </c:pt>
                <c:pt idx="43">
                  <c:v>Algeria</c:v>
                </c:pt>
                <c:pt idx="44">
                  <c:v>Hungary</c:v>
                </c:pt>
                <c:pt idx="45">
                  <c:v>New Zealand</c:v>
                </c:pt>
                <c:pt idx="46">
                  <c:v>Senegal</c:v>
                </c:pt>
                <c:pt idx="47">
                  <c:v>Ecuador</c:v>
                </c:pt>
                <c:pt idx="48">
                  <c:v>IR Iran</c:v>
                </c:pt>
                <c:pt idx="49">
                  <c:v>Angola</c:v>
                </c:pt>
                <c:pt idx="50">
                  <c:v>Colombia</c:v>
                </c:pt>
                <c:pt idx="51">
                  <c:v>German DR</c:v>
                </c:pt>
                <c:pt idx="52">
                  <c:v>Ghana</c:v>
                </c:pt>
                <c:pt idx="53">
                  <c:v>Iran</c:v>
                </c:pt>
                <c:pt idx="54">
                  <c:v>Russia</c:v>
                </c:pt>
                <c:pt idx="55">
                  <c:v>Egypt</c:v>
                </c:pt>
                <c:pt idx="56">
                  <c:v>Israel</c:v>
                </c:pt>
                <c:pt idx="57">
                  <c:v>Saudi Arabia</c:v>
                </c:pt>
                <c:pt idx="58">
                  <c:v>Korea DPR</c:v>
                </c:pt>
                <c:pt idx="59">
                  <c:v>Serbia</c:v>
                </c:pt>
                <c:pt idx="60">
                  <c:v>Iceland</c:v>
                </c:pt>
                <c:pt idx="61">
                  <c:v>Kuwait</c:v>
                </c:pt>
                <c:pt idx="62">
                  <c:v>Slovakia</c:v>
                </c:pt>
                <c:pt idx="63">
                  <c:v>Cote d'lvoire</c:v>
                </c:pt>
                <c:pt idx="64">
                  <c:v>Cuba</c:v>
                </c:pt>
                <c:pt idx="65">
                  <c:v>Slovenia</c:v>
                </c:pt>
                <c:pt idx="66">
                  <c:v>Trinidad and Tobago</c:v>
                </c:pt>
                <c:pt idx="67">
                  <c:v>Bolivia</c:v>
                </c:pt>
                <c:pt idx="68">
                  <c:v>Greece</c:v>
                </c:pt>
                <c:pt idx="69">
                  <c:v>Turkey</c:v>
                </c:pt>
              </c:strCache>
            </c:strRef>
          </c:cat>
          <c:val>
            <c:numRef>
              <c:f>'4'!$F$19:$F$88</c:f>
              <c:numCache>
                <c:formatCode>General</c:formatCode>
                <c:ptCount val="70"/>
                <c:pt idx="0">
                  <c:v>18</c:v>
                </c:pt>
                <c:pt idx="1">
                  <c:v>16</c:v>
                </c:pt>
                <c:pt idx="2">
                  <c:v>13</c:v>
                </c:pt>
                <c:pt idx="3">
                  <c:v>13</c:v>
                </c:pt>
                <c:pt idx="4">
                  <c:v>12</c:v>
                </c:pt>
                <c:pt idx="5">
                  <c:v>12</c:v>
                </c:pt>
                <c:pt idx="6">
                  <c:v>11</c:v>
                </c:pt>
                <c:pt idx="7">
                  <c:v>11</c:v>
                </c:pt>
                <c:pt idx="8">
                  <c:v>10</c:v>
                </c:pt>
                <c:pt idx="9">
                  <c:v>10</c:v>
                </c:pt>
                <c:pt idx="10">
                  <c:v>9</c:v>
                </c:pt>
                <c:pt idx="11">
                  <c:v>9</c:v>
                </c:pt>
                <c:pt idx="12">
                  <c:v>9</c:v>
                </c:pt>
                <c:pt idx="13">
                  <c:v>8</c:v>
                </c:pt>
                <c:pt idx="14">
                  <c:v>8</c:v>
                </c:pt>
                <c:pt idx="15">
                  <c:v>8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6</c:v>
                </c:pt>
                <c:pt idx="21">
                  <c:v>6</c:v>
                </c:pt>
                <c:pt idx="22">
                  <c:v>6</c:v>
                </c:pt>
                <c:pt idx="23">
                  <c:v>6</c:v>
                </c:pt>
                <c:pt idx="24">
                  <c:v>6</c:v>
                </c:pt>
                <c:pt idx="25">
                  <c:v>6</c:v>
                </c:pt>
                <c:pt idx="26">
                  <c:v>5</c:v>
                </c:pt>
                <c:pt idx="27">
                  <c:v>5</c:v>
                </c:pt>
                <c:pt idx="28">
                  <c:v>5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4</c:v>
                </c:pt>
                <c:pt idx="34">
                  <c:v>4</c:v>
                </c:pt>
                <c:pt idx="35">
                  <c:v>4</c:v>
                </c:pt>
                <c:pt idx="36">
                  <c:v>4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2</c:v>
                </c:pt>
                <c:pt idx="56">
                  <c:v>2</c:v>
                </c:pt>
                <c:pt idx="57">
                  <c:v>2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</c:numCache>
            </c:numRef>
          </c:val>
        </c:ser>
        <c:ser>
          <c:idx val="1"/>
          <c:order val="1"/>
          <c:tx>
            <c:strRef>
              <c:f>'4'!$G$18</c:f>
              <c:strCache>
                <c:ptCount val="1"/>
                <c:pt idx="0">
                  <c:v>all_group_matches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'4'!$E$19:$E$88</c:f>
              <c:strCache>
                <c:ptCount val="70"/>
                <c:pt idx="0">
                  <c:v>England</c:v>
                </c:pt>
                <c:pt idx="1">
                  <c:v>Italy</c:v>
                </c:pt>
                <c:pt idx="2">
                  <c:v>Brazil</c:v>
                </c:pt>
                <c:pt idx="3">
                  <c:v>Mexico</c:v>
                </c:pt>
                <c:pt idx="4">
                  <c:v>Sweden</c:v>
                </c:pt>
                <c:pt idx="5">
                  <c:v>Uruguay</c:v>
                </c:pt>
                <c:pt idx="6">
                  <c:v>Germany FR</c:v>
                </c:pt>
                <c:pt idx="7">
                  <c:v>Spain</c:v>
                </c:pt>
                <c:pt idx="8">
                  <c:v>Argentina</c:v>
                </c:pt>
                <c:pt idx="9">
                  <c:v>Netherlands</c:v>
                </c:pt>
                <c:pt idx="10">
                  <c:v>Belgium</c:v>
                </c:pt>
                <c:pt idx="11">
                  <c:v>Korea Republic</c:v>
                </c:pt>
                <c:pt idx="12">
                  <c:v>Paraguay</c:v>
                </c:pt>
                <c:pt idx="13">
                  <c:v>Cameroon</c:v>
                </c:pt>
                <c:pt idx="14">
                  <c:v>France</c:v>
                </c:pt>
                <c:pt idx="15">
                  <c:v>USA</c:v>
                </c:pt>
                <c:pt idx="16">
                  <c:v>Scotland</c:v>
                </c:pt>
                <c:pt idx="17">
                  <c:v>Switzerland</c:v>
                </c:pt>
                <c:pt idx="18">
                  <c:v>Bulgaria</c:v>
                </c:pt>
                <c:pt idx="19">
                  <c:v>Yugoslavia</c:v>
                </c:pt>
                <c:pt idx="20">
                  <c:v>Chile</c:v>
                </c:pt>
                <c:pt idx="21">
                  <c:v>Germany</c:v>
                </c:pt>
                <c:pt idx="22">
                  <c:v>Morocco</c:v>
                </c:pt>
                <c:pt idx="23">
                  <c:v>Poland</c:v>
                </c:pt>
                <c:pt idx="24">
                  <c:v>Republic of Ireland</c:v>
                </c:pt>
                <c:pt idx="25">
                  <c:v>Soviet Union</c:v>
                </c:pt>
                <c:pt idx="26">
                  <c:v>Portugal</c:v>
                </c:pt>
                <c:pt idx="27">
                  <c:v>Tunisia</c:v>
                </c:pt>
                <c:pt idx="28">
                  <c:v>Northern Ireland</c:v>
                </c:pt>
                <c:pt idx="29">
                  <c:v>Austria</c:v>
                </c:pt>
                <c:pt idx="30">
                  <c:v>Croatia</c:v>
                </c:pt>
                <c:pt idx="31">
                  <c:v>Czechoslovakia</c:v>
                </c:pt>
                <c:pt idx="32">
                  <c:v>South Africa</c:v>
                </c:pt>
                <c:pt idx="33">
                  <c:v>Wales</c:v>
                </c:pt>
                <c:pt idx="34">
                  <c:v>Australia</c:v>
                </c:pt>
                <c:pt idx="35">
                  <c:v>Denmark</c:v>
                </c:pt>
                <c:pt idx="36">
                  <c:v>Japan</c:v>
                </c:pt>
                <c:pt idx="37">
                  <c:v>Costa Rica</c:v>
                </c:pt>
                <c:pt idx="38">
                  <c:v>Honduras</c:v>
                </c:pt>
                <c:pt idx="39">
                  <c:v>Nigeria</c:v>
                </c:pt>
                <c:pt idx="40">
                  <c:v>Peru</c:v>
                </c:pt>
                <c:pt idx="41">
                  <c:v>Romania</c:v>
                </c:pt>
                <c:pt idx="42">
                  <c:v>Norway</c:v>
                </c:pt>
                <c:pt idx="43">
                  <c:v>Algeria</c:v>
                </c:pt>
                <c:pt idx="44">
                  <c:v>Hungary</c:v>
                </c:pt>
                <c:pt idx="45">
                  <c:v>New Zealand</c:v>
                </c:pt>
                <c:pt idx="46">
                  <c:v>Senegal</c:v>
                </c:pt>
                <c:pt idx="47">
                  <c:v>Ecuador</c:v>
                </c:pt>
                <c:pt idx="48">
                  <c:v>IR Iran</c:v>
                </c:pt>
                <c:pt idx="49">
                  <c:v>Angola</c:v>
                </c:pt>
                <c:pt idx="50">
                  <c:v>Colombia</c:v>
                </c:pt>
                <c:pt idx="51">
                  <c:v>German DR</c:v>
                </c:pt>
                <c:pt idx="52">
                  <c:v>Ghana</c:v>
                </c:pt>
                <c:pt idx="53">
                  <c:v>Iran</c:v>
                </c:pt>
                <c:pt idx="54">
                  <c:v>Russia</c:v>
                </c:pt>
                <c:pt idx="55">
                  <c:v>Egypt</c:v>
                </c:pt>
                <c:pt idx="56">
                  <c:v>Israel</c:v>
                </c:pt>
                <c:pt idx="57">
                  <c:v>Saudi Arabia</c:v>
                </c:pt>
                <c:pt idx="58">
                  <c:v>Korea DPR</c:v>
                </c:pt>
                <c:pt idx="59">
                  <c:v>Serbia</c:v>
                </c:pt>
                <c:pt idx="60">
                  <c:v>Iceland</c:v>
                </c:pt>
                <c:pt idx="61">
                  <c:v>Kuwait</c:v>
                </c:pt>
                <c:pt idx="62">
                  <c:v>Slovakia</c:v>
                </c:pt>
                <c:pt idx="63">
                  <c:v>Cote d'lvoire</c:v>
                </c:pt>
                <c:pt idx="64">
                  <c:v>Cuba</c:v>
                </c:pt>
                <c:pt idx="65">
                  <c:v>Slovenia</c:v>
                </c:pt>
                <c:pt idx="66">
                  <c:v>Trinidad and Tobago</c:v>
                </c:pt>
                <c:pt idx="67">
                  <c:v>Bolivia</c:v>
                </c:pt>
                <c:pt idx="68">
                  <c:v>Greece</c:v>
                </c:pt>
                <c:pt idx="69">
                  <c:v>Turkey</c:v>
                </c:pt>
              </c:strCache>
            </c:strRef>
          </c:cat>
          <c:val>
            <c:numRef>
              <c:f>'4'!$G$19:$G$88</c:f>
              <c:numCache>
                <c:formatCode>General</c:formatCode>
                <c:ptCount val="70"/>
                <c:pt idx="0">
                  <c:v>50</c:v>
                </c:pt>
                <c:pt idx="1">
                  <c:v>54</c:v>
                </c:pt>
                <c:pt idx="2">
                  <c:v>71</c:v>
                </c:pt>
                <c:pt idx="3">
                  <c:v>50</c:v>
                </c:pt>
                <c:pt idx="4">
                  <c:v>36</c:v>
                </c:pt>
                <c:pt idx="5">
                  <c:v>41</c:v>
                </c:pt>
                <c:pt idx="6">
                  <c:v>38</c:v>
                </c:pt>
                <c:pt idx="7">
                  <c:v>51</c:v>
                </c:pt>
                <c:pt idx="8">
                  <c:v>60</c:v>
                </c:pt>
                <c:pt idx="9">
                  <c:v>35</c:v>
                </c:pt>
                <c:pt idx="10">
                  <c:v>38</c:v>
                </c:pt>
                <c:pt idx="11">
                  <c:v>32</c:v>
                </c:pt>
                <c:pt idx="12">
                  <c:v>22</c:v>
                </c:pt>
                <c:pt idx="13">
                  <c:v>24</c:v>
                </c:pt>
                <c:pt idx="14">
                  <c:v>45</c:v>
                </c:pt>
                <c:pt idx="15">
                  <c:v>30</c:v>
                </c:pt>
                <c:pt idx="16">
                  <c:v>23</c:v>
                </c:pt>
                <c:pt idx="17">
                  <c:v>33</c:v>
                </c:pt>
                <c:pt idx="18">
                  <c:v>21</c:v>
                </c:pt>
                <c:pt idx="19">
                  <c:v>28</c:v>
                </c:pt>
                <c:pt idx="20">
                  <c:v>27</c:v>
                </c:pt>
                <c:pt idx="21">
                  <c:v>27</c:v>
                </c:pt>
                <c:pt idx="22">
                  <c:v>17</c:v>
                </c:pt>
                <c:pt idx="23">
                  <c:v>33</c:v>
                </c:pt>
                <c:pt idx="24">
                  <c:v>9</c:v>
                </c:pt>
                <c:pt idx="25">
                  <c:v>24</c:v>
                </c:pt>
                <c:pt idx="26">
                  <c:v>24</c:v>
                </c:pt>
                <c:pt idx="27">
                  <c:v>18</c:v>
                </c:pt>
                <c:pt idx="28">
                  <c:v>12</c:v>
                </c:pt>
                <c:pt idx="29">
                  <c:v>23</c:v>
                </c:pt>
                <c:pt idx="30">
                  <c:v>18</c:v>
                </c:pt>
                <c:pt idx="31">
                  <c:v>20</c:v>
                </c:pt>
                <c:pt idx="32">
                  <c:v>9</c:v>
                </c:pt>
                <c:pt idx="33">
                  <c:v>7</c:v>
                </c:pt>
                <c:pt idx="34">
                  <c:v>18</c:v>
                </c:pt>
                <c:pt idx="35">
                  <c:v>18</c:v>
                </c:pt>
                <c:pt idx="36">
                  <c:v>21</c:v>
                </c:pt>
                <c:pt idx="37">
                  <c:v>18</c:v>
                </c:pt>
                <c:pt idx="38">
                  <c:v>9</c:v>
                </c:pt>
                <c:pt idx="39">
                  <c:v>18</c:v>
                </c:pt>
                <c:pt idx="40">
                  <c:v>17</c:v>
                </c:pt>
                <c:pt idx="41">
                  <c:v>17</c:v>
                </c:pt>
                <c:pt idx="42">
                  <c:v>7</c:v>
                </c:pt>
                <c:pt idx="43">
                  <c:v>12</c:v>
                </c:pt>
                <c:pt idx="44">
                  <c:v>23</c:v>
                </c:pt>
                <c:pt idx="45">
                  <c:v>6</c:v>
                </c:pt>
                <c:pt idx="46">
                  <c:v>9</c:v>
                </c:pt>
                <c:pt idx="47">
                  <c:v>12</c:v>
                </c:pt>
                <c:pt idx="48">
                  <c:v>6</c:v>
                </c:pt>
                <c:pt idx="49">
                  <c:v>3</c:v>
                </c:pt>
                <c:pt idx="50">
                  <c:v>18</c:v>
                </c:pt>
                <c:pt idx="51">
                  <c:v>6</c:v>
                </c:pt>
                <c:pt idx="52">
                  <c:v>12</c:v>
                </c:pt>
                <c:pt idx="53">
                  <c:v>12</c:v>
                </c:pt>
                <c:pt idx="54">
                  <c:v>12</c:v>
                </c:pt>
                <c:pt idx="55">
                  <c:v>7</c:v>
                </c:pt>
                <c:pt idx="56">
                  <c:v>3</c:v>
                </c:pt>
                <c:pt idx="57">
                  <c:v>18</c:v>
                </c:pt>
                <c:pt idx="58">
                  <c:v>6</c:v>
                </c:pt>
                <c:pt idx="59">
                  <c:v>9</c:v>
                </c:pt>
                <c:pt idx="60">
                  <c:v>3</c:v>
                </c:pt>
                <c:pt idx="61">
                  <c:v>3</c:v>
                </c:pt>
                <c:pt idx="62">
                  <c:v>3</c:v>
                </c:pt>
                <c:pt idx="63">
                  <c:v>9</c:v>
                </c:pt>
                <c:pt idx="64">
                  <c:v>2</c:v>
                </c:pt>
                <c:pt idx="65">
                  <c:v>6</c:v>
                </c:pt>
                <c:pt idx="66">
                  <c:v>3</c:v>
                </c:pt>
                <c:pt idx="67">
                  <c:v>6</c:v>
                </c:pt>
                <c:pt idx="68">
                  <c:v>9</c:v>
                </c:pt>
                <c:pt idx="69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249303376"/>
        <c:axId val="-249299568"/>
      </c:barChart>
      <c:lineChart>
        <c:grouping val="stacked"/>
        <c:varyColors val="0"/>
        <c:ser>
          <c:idx val="2"/>
          <c:order val="2"/>
          <c:tx>
            <c:strRef>
              <c:f>'4'!$H$18</c:f>
              <c:strCache>
                <c:ptCount val="1"/>
                <c:pt idx="0">
                  <c:v>percent of draws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24"/>
              <c:layout>
                <c:manualLayout>
                  <c:x val="-5.6598763850701887E-2"/>
                  <c:y val="-7.028011232572711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3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9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6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'4'!$H$19:$H$88</c:f>
              <c:numCache>
                <c:formatCode>0.00%</c:formatCode>
                <c:ptCount val="70"/>
                <c:pt idx="0">
                  <c:v>0.36</c:v>
                </c:pt>
                <c:pt idx="1">
                  <c:v>0.29629629629629628</c:v>
                </c:pt>
                <c:pt idx="2">
                  <c:v>0.18309859154929578</c:v>
                </c:pt>
                <c:pt idx="3">
                  <c:v>0.26</c:v>
                </c:pt>
                <c:pt idx="4">
                  <c:v>0.33333333333333331</c:v>
                </c:pt>
                <c:pt idx="5">
                  <c:v>0.29268292682926828</c:v>
                </c:pt>
                <c:pt idx="6">
                  <c:v>0.28947368421052633</c:v>
                </c:pt>
                <c:pt idx="7">
                  <c:v>0.21568627450980393</c:v>
                </c:pt>
                <c:pt idx="8">
                  <c:v>0.16666666666666666</c:v>
                </c:pt>
                <c:pt idx="9">
                  <c:v>0.2857142857142857</c:v>
                </c:pt>
                <c:pt idx="10">
                  <c:v>0.23684210526315788</c:v>
                </c:pt>
                <c:pt idx="11">
                  <c:v>0.28125</c:v>
                </c:pt>
                <c:pt idx="12">
                  <c:v>0.40909090909090912</c:v>
                </c:pt>
                <c:pt idx="13">
                  <c:v>0.33333333333333331</c:v>
                </c:pt>
                <c:pt idx="14">
                  <c:v>0.17777777777777778</c:v>
                </c:pt>
                <c:pt idx="15">
                  <c:v>0.26666666666666666</c:v>
                </c:pt>
                <c:pt idx="16">
                  <c:v>0.30434782608695654</c:v>
                </c:pt>
                <c:pt idx="17">
                  <c:v>0.21212121212121213</c:v>
                </c:pt>
                <c:pt idx="18">
                  <c:v>0.33333333333333331</c:v>
                </c:pt>
                <c:pt idx="19">
                  <c:v>0.25</c:v>
                </c:pt>
                <c:pt idx="20">
                  <c:v>0.22222222222222221</c:v>
                </c:pt>
                <c:pt idx="21">
                  <c:v>0.22222222222222221</c:v>
                </c:pt>
                <c:pt idx="22">
                  <c:v>0.35294117647058826</c:v>
                </c:pt>
                <c:pt idx="23">
                  <c:v>0.18181818181818182</c:v>
                </c:pt>
                <c:pt idx="24">
                  <c:v>0.66666666666666663</c:v>
                </c:pt>
                <c:pt idx="25">
                  <c:v>0.25</c:v>
                </c:pt>
                <c:pt idx="26">
                  <c:v>0.20833333333333334</c:v>
                </c:pt>
                <c:pt idx="27">
                  <c:v>0.27777777777777779</c:v>
                </c:pt>
                <c:pt idx="28">
                  <c:v>0.41666666666666669</c:v>
                </c:pt>
                <c:pt idx="29">
                  <c:v>0.17391304347826086</c:v>
                </c:pt>
                <c:pt idx="30">
                  <c:v>0.22222222222222221</c:v>
                </c:pt>
                <c:pt idx="31">
                  <c:v>0.2</c:v>
                </c:pt>
                <c:pt idx="32">
                  <c:v>0.44444444444444442</c:v>
                </c:pt>
                <c:pt idx="33">
                  <c:v>0.5714285714285714</c:v>
                </c:pt>
                <c:pt idx="34">
                  <c:v>0.22222222222222221</c:v>
                </c:pt>
                <c:pt idx="35">
                  <c:v>0.22222222222222221</c:v>
                </c:pt>
                <c:pt idx="36">
                  <c:v>0.19047619047619047</c:v>
                </c:pt>
                <c:pt idx="37">
                  <c:v>0.16666666666666666</c:v>
                </c:pt>
                <c:pt idx="38">
                  <c:v>0.33333333333333331</c:v>
                </c:pt>
                <c:pt idx="39">
                  <c:v>0.16666666666666666</c:v>
                </c:pt>
                <c:pt idx="40">
                  <c:v>0.17647058823529413</c:v>
                </c:pt>
                <c:pt idx="41">
                  <c:v>0.17647058823529413</c:v>
                </c:pt>
                <c:pt idx="42">
                  <c:v>0.42857142857142855</c:v>
                </c:pt>
                <c:pt idx="43">
                  <c:v>0.25</c:v>
                </c:pt>
                <c:pt idx="44">
                  <c:v>0.13043478260869565</c:v>
                </c:pt>
                <c:pt idx="45">
                  <c:v>0.5</c:v>
                </c:pt>
                <c:pt idx="46">
                  <c:v>0.33333333333333331</c:v>
                </c:pt>
                <c:pt idx="47">
                  <c:v>0.16666666666666666</c:v>
                </c:pt>
                <c:pt idx="48">
                  <c:v>0.33333333333333331</c:v>
                </c:pt>
                <c:pt idx="49">
                  <c:v>0.66666666666666663</c:v>
                </c:pt>
                <c:pt idx="50">
                  <c:v>0.1111111111111111</c:v>
                </c:pt>
                <c:pt idx="51">
                  <c:v>0.33333333333333331</c:v>
                </c:pt>
                <c:pt idx="52">
                  <c:v>0.16666666666666666</c:v>
                </c:pt>
                <c:pt idx="53">
                  <c:v>0.16666666666666666</c:v>
                </c:pt>
                <c:pt idx="54">
                  <c:v>0.16666666666666666</c:v>
                </c:pt>
                <c:pt idx="55">
                  <c:v>0.2857142857142857</c:v>
                </c:pt>
                <c:pt idx="56">
                  <c:v>0.66666666666666663</c:v>
                </c:pt>
                <c:pt idx="57">
                  <c:v>0.1111111111111111</c:v>
                </c:pt>
                <c:pt idx="58">
                  <c:v>0.16666666666666666</c:v>
                </c:pt>
                <c:pt idx="59">
                  <c:v>0.1111111111111111</c:v>
                </c:pt>
                <c:pt idx="60">
                  <c:v>0.33333333333333331</c:v>
                </c:pt>
                <c:pt idx="61">
                  <c:v>0.33333333333333331</c:v>
                </c:pt>
                <c:pt idx="62">
                  <c:v>0.33333333333333331</c:v>
                </c:pt>
                <c:pt idx="63">
                  <c:v>0.1111111111111111</c:v>
                </c:pt>
                <c:pt idx="64">
                  <c:v>0.5</c:v>
                </c:pt>
                <c:pt idx="65">
                  <c:v>0.16666666666666666</c:v>
                </c:pt>
                <c:pt idx="66">
                  <c:v>0.33333333333333331</c:v>
                </c:pt>
                <c:pt idx="67">
                  <c:v>0.16666666666666666</c:v>
                </c:pt>
                <c:pt idx="68">
                  <c:v>0.1111111111111111</c:v>
                </c:pt>
                <c:pt idx="69">
                  <c:v>0.16666666666666666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49299024"/>
        <c:axId val="-249307728"/>
      </c:lineChart>
      <c:catAx>
        <c:axId val="-249303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-249299568"/>
        <c:crosses val="autoZero"/>
        <c:auto val="1"/>
        <c:lblAlgn val="ctr"/>
        <c:lblOffset val="100"/>
        <c:noMultiLvlLbl val="0"/>
      </c:catAx>
      <c:valAx>
        <c:axId val="-249299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-249303376"/>
        <c:crosses val="autoZero"/>
        <c:crossBetween val="between"/>
      </c:valAx>
      <c:valAx>
        <c:axId val="-249307728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-249299024"/>
        <c:crosses val="max"/>
        <c:crossBetween val="between"/>
      </c:valAx>
      <c:catAx>
        <c:axId val="-249299024"/>
        <c:scaling>
          <c:orientation val="minMax"/>
        </c:scaling>
        <c:delete val="1"/>
        <c:axPos val="b"/>
        <c:majorTickMark val="out"/>
        <c:minorTickMark val="none"/>
        <c:tickLblPos val="nextTo"/>
        <c:crossAx val="-24930772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67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9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97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2611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978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119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936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05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37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13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7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75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8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26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05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93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83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AAD347D-5ACD-4C99-B74B-A9C85AD731AF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282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bouquin/IS_608/blob/master/NanosatDB_munging/Countries-Continents.csv" TargetMode="External"/><Relationship Id="rId2" Type="http://schemas.openxmlformats.org/officeDocument/2006/relationships/hyperlink" Target="https://data.world/sportsvizsunday/sports-viz-sundays-2018/workspace/file?filename=World+Cup+Results.xls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hyperlink" Target="https://www.vice.com/en/article/ywgx4y/how-the-2002-world-cup-became-the-most-controversial-tournament-in-recent-memory" TargetMode="Externa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Few</a:t>
            </a:r>
            <a:r>
              <a:rPr lang="pl-PL" dirty="0" smtClean="0"/>
              <a:t> </a:t>
            </a:r>
            <a:r>
              <a:rPr lang="pl-PL" dirty="0" err="1" smtClean="0"/>
              <a:t>facts</a:t>
            </a:r>
            <a:r>
              <a:rPr lang="pl-PL" dirty="0" smtClean="0"/>
              <a:t> </a:t>
            </a:r>
            <a:r>
              <a:rPr lang="pl-PL" dirty="0" err="1" smtClean="0"/>
              <a:t>about</a:t>
            </a:r>
            <a:r>
              <a:rPr lang="pl-PL" dirty="0" smtClean="0"/>
              <a:t> World </a:t>
            </a:r>
            <a:r>
              <a:rPr lang="pl-PL" dirty="0" err="1" smtClean="0"/>
              <a:t>Cups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1930 - 2022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96980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3795" y="360218"/>
            <a:ext cx="10353762" cy="970450"/>
          </a:xfrm>
        </p:spPr>
        <p:txBody>
          <a:bodyPr>
            <a:normAutofit/>
          </a:bodyPr>
          <a:lstStyle/>
          <a:p>
            <a:pPr lvl="0"/>
            <a:r>
              <a:rPr lang="pl-PL" dirty="0" smtClean="0"/>
              <a:t>Q4. </a:t>
            </a:r>
            <a:r>
              <a:rPr lang="pl-PL" dirty="0" err="1" smtClean="0"/>
              <a:t>Deffensive</a:t>
            </a:r>
            <a:r>
              <a:rPr lang="pl-PL" dirty="0" smtClean="0"/>
              <a:t> </a:t>
            </a:r>
            <a:r>
              <a:rPr lang="pl-PL" dirty="0"/>
              <a:t>style of </a:t>
            </a:r>
            <a:r>
              <a:rPr lang="pl-PL" dirty="0" err="1" smtClean="0"/>
              <a:t>play</a:t>
            </a:r>
            <a:endParaRPr lang="pl-PL" dirty="0"/>
          </a:p>
        </p:txBody>
      </p:sp>
      <p:graphicFrame>
        <p:nvGraphicFramePr>
          <p:cNvPr id="4" name="Wykres 3"/>
          <p:cNvGraphicFramePr/>
          <p:nvPr>
            <p:extLst>
              <p:ext uri="{D42A27DB-BD31-4B8C-83A1-F6EECF244321}">
                <p14:modId xmlns:p14="http://schemas.microsoft.com/office/powerpoint/2010/main" val="619420437"/>
              </p:ext>
            </p:extLst>
          </p:nvPr>
        </p:nvGraphicFramePr>
        <p:xfrm>
          <a:off x="128154" y="1174173"/>
          <a:ext cx="11897592" cy="56838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2023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3795" y="90054"/>
            <a:ext cx="10353762" cy="97045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Results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13064" y="883227"/>
            <a:ext cx="10993581" cy="5683828"/>
          </a:xfrm>
        </p:spPr>
        <p:txBody>
          <a:bodyPr>
            <a:normAutofit fontScale="85000" lnSpcReduction="20000"/>
          </a:bodyPr>
          <a:lstStyle/>
          <a:p>
            <a:pPr marL="494100" indent="-457200">
              <a:buFont typeface="+mj-lt"/>
              <a:buAutoNum type="arabicPeriod"/>
            </a:pPr>
            <a:r>
              <a:rPr lang="en-US" b="1" dirty="0">
                <a:cs typeface="Calibri Light" panose="020F0302020204030204" pitchFamily="34" charset="0"/>
              </a:rPr>
              <a:t>How many rounds were played in each World Cup tournament and how has the average number of goals per match changed over the years?</a:t>
            </a:r>
            <a:r>
              <a:rPr lang="pl-PL" dirty="0">
                <a:cs typeface="Calibri Light" panose="020F0302020204030204" pitchFamily="34" charset="0"/>
              </a:rPr>
              <a:t/>
            </a:r>
            <a:br>
              <a:rPr lang="pl-PL" dirty="0">
                <a:cs typeface="Calibri Light" panose="020F0302020204030204" pitchFamily="34" charset="0"/>
              </a:rPr>
            </a:br>
            <a:r>
              <a:rPr lang="pl-PL" dirty="0">
                <a:cs typeface="Calibri Light" panose="020F0302020204030204" pitchFamily="34" charset="0"/>
              </a:rPr>
              <a:t/>
            </a:r>
            <a:br>
              <a:rPr lang="pl-PL" dirty="0">
                <a:cs typeface="Calibri Light" panose="020F0302020204030204" pitchFamily="34" charset="0"/>
              </a:rPr>
            </a:br>
            <a:r>
              <a:rPr lang="pl-PL" i="1" u="sng" dirty="0" err="1" smtClean="0">
                <a:cs typeface="Calibri Light" panose="020F0302020204030204" pitchFamily="34" charset="0"/>
              </a:rPr>
              <a:t>Answer</a:t>
            </a:r>
            <a:r>
              <a:rPr lang="en-US" i="1" u="sng" dirty="0" smtClean="0">
                <a:cs typeface="Calibri Light" panose="020F0302020204030204" pitchFamily="34" charset="0"/>
              </a:rPr>
              <a:t>:</a:t>
            </a:r>
            <a:r>
              <a:rPr lang="en-US" i="1" dirty="0">
                <a:cs typeface="Calibri Light" panose="020F0302020204030204" pitchFamily="34" charset="0"/>
              </a:rPr>
              <a:t> The hypothesis was correct - the more matches in the tournament, the lower the average number of goals per match. Three things that I described in the report may be significant: “greater intensity of matches, which forces players to spread their strength better throughout the tournament; the level of refereeing and the rules that have changed over the years; sophistication of players - football has become more popular, so its level is constantly increasing, the entry threshold is higher and the level (between positions and teams) is more even</a:t>
            </a:r>
            <a:r>
              <a:rPr lang="en-US" i="1" dirty="0" smtClean="0">
                <a:cs typeface="Calibri Light" panose="020F0302020204030204" pitchFamily="34" charset="0"/>
              </a:rPr>
              <a:t>.„</a:t>
            </a:r>
            <a:endParaRPr lang="pl-PL" i="1" dirty="0" smtClean="0">
              <a:cs typeface="Calibri Light" panose="020F0302020204030204" pitchFamily="34" charset="0"/>
            </a:endParaRPr>
          </a:p>
          <a:p>
            <a:pPr marL="494100" indent="-457200">
              <a:buFont typeface="+mj-lt"/>
              <a:buAutoNum type="arabicPeriod"/>
            </a:pPr>
            <a:r>
              <a:rPr lang="en-US" b="1" dirty="0" smtClean="0">
                <a:cs typeface="Calibri Light" panose="020F0302020204030204" pitchFamily="34" charset="0"/>
              </a:rPr>
              <a:t>Does </a:t>
            </a:r>
            <a:r>
              <a:rPr lang="en-US" b="1" dirty="0">
                <a:cs typeface="Calibri Light" panose="020F0302020204030204" pitchFamily="34" charset="0"/>
              </a:rPr>
              <a:t>the fact that a given country is the </a:t>
            </a:r>
            <a:r>
              <a:rPr lang="pl-PL" b="1" dirty="0">
                <a:cs typeface="Calibri Light" panose="020F0302020204030204" pitchFamily="34" charset="0"/>
              </a:rPr>
              <a:t>host</a:t>
            </a:r>
            <a:r>
              <a:rPr lang="en-US" b="1" dirty="0">
                <a:cs typeface="Calibri Light" panose="020F0302020204030204" pitchFamily="34" charset="0"/>
              </a:rPr>
              <a:t> of the event and has fans on its side affect the result in a given championship?</a:t>
            </a:r>
            <a:r>
              <a:rPr lang="pl-PL" b="1" dirty="0">
                <a:cs typeface="Calibri Light" panose="020F0302020204030204" pitchFamily="34" charset="0"/>
              </a:rPr>
              <a:t> </a:t>
            </a:r>
            <a:r>
              <a:rPr lang="pl-PL" dirty="0">
                <a:cs typeface="Calibri Light" panose="020F0302020204030204" pitchFamily="34" charset="0"/>
              </a:rPr>
              <a:t/>
            </a:r>
            <a:br>
              <a:rPr lang="pl-PL" dirty="0">
                <a:cs typeface="Calibri Light" panose="020F0302020204030204" pitchFamily="34" charset="0"/>
              </a:rPr>
            </a:br>
            <a:r>
              <a:rPr lang="pl-PL" dirty="0">
                <a:cs typeface="Calibri Light" panose="020F0302020204030204" pitchFamily="34" charset="0"/>
              </a:rPr>
              <a:t/>
            </a:r>
            <a:br>
              <a:rPr lang="pl-PL" dirty="0">
                <a:cs typeface="Calibri Light" panose="020F0302020204030204" pitchFamily="34" charset="0"/>
              </a:rPr>
            </a:br>
            <a:r>
              <a:rPr lang="pl-PL" i="1" u="sng" dirty="0" err="1" smtClean="0">
                <a:cs typeface="Calibri Light" panose="020F0302020204030204" pitchFamily="34" charset="0"/>
              </a:rPr>
              <a:t>Answer</a:t>
            </a:r>
            <a:r>
              <a:rPr lang="en-US" i="1" u="sng" dirty="0" smtClean="0">
                <a:cs typeface="Calibri Light" panose="020F0302020204030204" pitchFamily="34" charset="0"/>
              </a:rPr>
              <a:t>:</a:t>
            </a:r>
            <a:r>
              <a:rPr lang="en-US" i="1" dirty="0">
                <a:cs typeface="Calibri Light" panose="020F0302020204030204" pitchFamily="34" charset="0"/>
              </a:rPr>
              <a:t> It turned out to be very significant. Only two countries (Brazil and Spain) from all </a:t>
            </a:r>
            <a:r>
              <a:rPr lang="en-US" i="1" dirty="0" smtClean="0">
                <a:cs typeface="Calibri Light" panose="020F0302020204030204" pitchFamily="34" charset="0"/>
              </a:rPr>
              <a:t>the</a:t>
            </a:r>
            <a:r>
              <a:rPr lang="pl-PL" i="1" dirty="0" smtClean="0">
                <a:cs typeface="Calibri Light" panose="020F0302020204030204" pitchFamily="34" charset="0"/>
              </a:rPr>
              <a:t> host</a:t>
            </a:r>
            <a:r>
              <a:rPr lang="en-US" i="1" dirty="0" smtClean="0">
                <a:cs typeface="Calibri Light" panose="020F0302020204030204" pitchFamily="34" charset="0"/>
              </a:rPr>
              <a:t>s </a:t>
            </a:r>
            <a:r>
              <a:rPr lang="en-US" i="1" dirty="0">
                <a:cs typeface="Calibri Light" panose="020F0302020204030204" pitchFamily="34" charset="0"/>
              </a:rPr>
              <a:t>of the World Cup played better on "not their territory</a:t>
            </a:r>
            <a:r>
              <a:rPr lang="en-US" i="1" dirty="0" smtClean="0">
                <a:cs typeface="Calibri Light" panose="020F0302020204030204" pitchFamily="34" charset="0"/>
              </a:rPr>
              <a:t>".</a:t>
            </a:r>
            <a:endParaRPr lang="pl-PL" i="1" dirty="0" smtClean="0">
              <a:cs typeface="Calibri Light" panose="020F0302020204030204" pitchFamily="34" charset="0"/>
            </a:endParaRPr>
          </a:p>
          <a:p>
            <a:pPr marL="494100" indent="-457200">
              <a:buFont typeface="+mj-lt"/>
              <a:buAutoNum type="arabicPeriod"/>
            </a:pPr>
            <a:r>
              <a:rPr lang="en-US" b="1" dirty="0" smtClean="0">
                <a:cs typeface="Calibri Light" panose="020F0302020204030204" pitchFamily="34" charset="0"/>
              </a:rPr>
              <a:t>Which </a:t>
            </a:r>
            <a:r>
              <a:rPr lang="en-US" b="1" dirty="0">
                <a:cs typeface="Calibri Light" panose="020F0302020204030204" pitchFamily="34" charset="0"/>
              </a:rPr>
              <a:t>continents dominate when it comes to won matches and the entire championship?</a:t>
            </a:r>
            <a:r>
              <a:rPr lang="pl-PL" dirty="0">
                <a:cs typeface="Calibri Light" panose="020F0302020204030204" pitchFamily="34" charset="0"/>
              </a:rPr>
              <a:t/>
            </a:r>
            <a:br>
              <a:rPr lang="pl-PL" dirty="0">
                <a:cs typeface="Calibri Light" panose="020F0302020204030204" pitchFamily="34" charset="0"/>
              </a:rPr>
            </a:br>
            <a:r>
              <a:rPr lang="pl-PL" dirty="0">
                <a:cs typeface="Calibri Light" panose="020F0302020204030204" pitchFamily="34" charset="0"/>
              </a:rPr>
              <a:t/>
            </a:r>
            <a:br>
              <a:rPr lang="pl-PL" dirty="0">
                <a:cs typeface="Calibri Light" panose="020F0302020204030204" pitchFamily="34" charset="0"/>
              </a:rPr>
            </a:br>
            <a:r>
              <a:rPr lang="pl-PL" i="1" u="sng" dirty="0" err="1" smtClean="0">
                <a:cs typeface="Calibri Light" panose="020F0302020204030204" pitchFamily="34" charset="0"/>
              </a:rPr>
              <a:t>Answer</a:t>
            </a:r>
            <a:r>
              <a:rPr lang="en-US" i="1" u="sng" dirty="0" smtClean="0">
                <a:cs typeface="Calibri Light" panose="020F0302020204030204" pitchFamily="34" charset="0"/>
              </a:rPr>
              <a:t>:</a:t>
            </a:r>
            <a:r>
              <a:rPr lang="en-US" i="1" dirty="0">
                <a:cs typeface="Calibri Light" panose="020F0302020204030204" pitchFamily="34" charset="0"/>
              </a:rPr>
              <a:t> Here, too, the assumptions were correct. In one year alone - at the first World Cup in Uruguay in 1930 - Europe won fewer group matches than any other continent (South America). In the rest, Europe was the undisputed </a:t>
            </a:r>
            <a:r>
              <a:rPr lang="en-US" i="1" dirty="0" err="1">
                <a:cs typeface="Calibri Light" panose="020F0302020204030204" pitchFamily="34" charset="0"/>
              </a:rPr>
              <a:t>favourite</a:t>
            </a:r>
            <a:r>
              <a:rPr lang="en-US" i="1" dirty="0">
                <a:cs typeface="Calibri Light" panose="020F0302020204030204" pitchFamily="34" charset="0"/>
              </a:rPr>
              <a:t>. The last championship is also a change - because after 92 years of holding the first or second place in this classification, South America had to give way to second place to Africa, which made it third itself</a:t>
            </a:r>
            <a:r>
              <a:rPr lang="en-US" i="1" dirty="0" smtClean="0">
                <a:cs typeface="Calibri Light" panose="020F0302020204030204" pitchFamily="34" charset="0"/>
              </a:rPr>
              <a:t>.</a:t>
            </a:r>
            <a:endParaRPr lang="pl-PL" i="1" dirty="0" smtClean="0">
              <a:cs typeface="Calibri Light" panose="020F0302020204030204" pitchFamily="34" charset="0"/>
            </a:endParaRPr>
          </a:p>
          <a:p>
            <a:pPr marL="494100" indent="-457200">
              <a:buFont typeface="+mj-lt"/>
              <a:buAutoNum type="arabicPeriod"/>
            </a:pPr>
            <a:r>
              <a:rPr lang="en-US" b="1" dirty="0" smtClean="0">
                <a:cs typeface="Calibri Light" panose="020F0302020204030204" pitchFamily="34" charset="0"/>
              </a:rPr>
              <a:t>Which </a:t>
            </a:r>
            <a:r>
              <a:rPr lang="en-US" b="1" dirty="0">
                <a:cs typeface="Calibri Light" panose="020F0302020204030204" pitchFamily="34" charset="0"/>
              </a:rPr>
              <a:t>countries play the most </a:t>
            </a:r>
            <a:r>
              <a:rPr lang="pl-PL" b="1" dirty="0" err="1">
                <a:cs typeface="Calibri Light" panose="020F0302020204030204" pitchFamily="34" charset="0"/>
              </a:rPr>
              <a:t>deffensive</a:t>
            </a:r>
            <a:r>
              <a:rPr lang="pl-PL" b="1" dirty="0">
                <a:cs typeface="Calibri Light" panose="020F0302020204030204" pitchFamily="34" charset="0"/>
              </a:rPr>
              <a:t> football</a:t>
            </a:r>
            <a:r>
              <a:rPr lang="en-US" b="1" dirty="0">
                <a:cs typeface="Calibri Light" panose="020F0302020204030204" pitchFamily="34" charset="0"/>
              </a:rPr>
              <a:t> and had the most draws in the group stage</a:t>
            </a:r>
            <a:r>
              <a:rPr lang="en-US" b="1" dirty="0" smtClean="0">
                <a:cs typeface="Calibri Light" panose="020F0302020204030204" pitchFamily="34" charset="0"/>
              </a:rPr>
              <a:t>?</a:t>
            </a:r>
            <a:r>
              <a:rPr lang="pl-PL" b="1" dirty="0" smtClean="0">
                <a:cs typeface="Calibri Light" panose="020F0302020204030204" pitchFamily="34" charset="0"/>
              </a:rPr>
              <a:t/>
            </a:r>
            <a:br>
              <a:rPr lang="pl-PL" b="1" dirty="0" smtClean="0">
                <a:cs typeface="Calibri Light" panose="020F0302020204030204" pitchFamily="34" charset="0"/>
              </a:rPr>
            </a:br>
            <a:r>
              <a:rPr lang="pl-PL" b="1" dirty="0">
                <a:cs typeface="Calibri Light" panose="020F0302020204030204" pitchFamily="34" charset="0"/>
              </a:rPr>
              <a:t/>
            </a:r>
            <a:br>
              <a:rPr lang="pl-PL" b="1" dirty="0">
                <a:cs typeface="Calibri Light" panose="020F0302020204030204" pitchFamily="34" charset="0"/>
              </a:rPr>
            </a:br>
            <a:r>
              <a:rPr lang="pl-PL" i="1" u="sng" dirty="0" err="1">
                <a:cs typeface="Calibri Light" panose="020F0302020204030204" pitchFamily="34" charset="0"/>
              </a:rPr>
              <a:t>Answer</a:t>
            </a:r>
            <a:r>
              <a:rPr lang="en-US" i="1" u="sng" dirty="0">
                <a:cs typeface="Calibri Light" panose="020F0302020204030204" pitchFamily="34" charset="0"/>
              </a:rPr>
              <a:t>:</a:t>
            </a:r>
            <a:r>
              <a:rPr lang="en-US" i="1" dirty="0">
                <a:cs typeface="Calibri Light" panose="020F0302020204030204" pitchFamily="34" charset="0"/>
              </a:rPr>
              <a:t> The answer to this hypothesis was completely different from reality. The team that has played in at least 3 World Cups and has the highest percentage of games drawn to games won is Ireland.</a:t>
            </a:r>
            <a:endParaRPr lang="pl-PL" b="1" dirty="0"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57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41873" y="609600"/>
            <a:ext cx="3878811" cy="2409646"/>
          </a:xfrm>
        </p:spPr>
        <p:txBody>
          <a:bodyPr>
            <a:normAutofit/>
          </a:bodyPr>
          <a:lstStyle/>
          <a:p>
            <a:r>
              <a:rPr lang="pl-PL" sz="4800" dirty="0" err="1" smtClean="0"/>
              <a:t>Contents</a:t>
            </a:r>
            <a:endParaRPr lang="pl-PL" sz="48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907587" y="1440873"/>
            <a:ext cx="6411924" cy="5181600"/>
          </a:xfrm>
        </p:spPr>
        <p:txBody>
          <a:bodyPr/>
          <a:lstStyle/>
          <a:p>
            <a: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Questions </a:t>
            </a:r>
            <a:r>
              <a:rPr lang="pl-PL" dirty="0" smtClean="0"/>
              <a:t>and</a:t>
            </a:r>
            <a:r>
              <a:rPr lang="en-US" dirty="0" smtClean="0"/>
              <a:t> </a:t>
            </a:r>
            <a:r>
              <a:rPr lang="en-US" dirty="0"/>
              <a:t>hypothesis</a:t>
            </a:r>
          </a:p>
          <a:p>
            <a: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Approach and analysis</a:t>
            </a:r>
          </a:p>
          <a:p>
            <a: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 smtClean="0"/>
              <a:t>Q1</a:t>
            </a:r>
            <a:r>
              <a:rPr lang="en-US" dirty="0"/>
              <a:t>. inverse </a:t>
            </a:r>
            <a:r>
              <a:rPr lang="en-US" dirty="0" smtClean="0"/>
              <a:t>proportionality</a:t>
            </a:r>
            <a:r>
              <a:rPr lang="pl-PL" dirty="0" smtClean="0"/>
              <a:t>?</a:t>
            </a:r>
          </a:p>
          <a:p>
            <a: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 smtClean="0"/>
              <a:t>Q2</a:t>
            </a:r>
            <a:r>
              <a:rPr lang="en-US" dirty="0"/>
              <a:t>. the influence of "his land" and fans </a:t>
            </a:r>
            <a:endParaRPr lang="pl-PL" dirty="0" smtClean="0"/>
          </a:p>
          <a:p>
            <a: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 smtClean="0"/>
              <a:t>Q3</a:t>
            </a:r>
            <a:r>
              <a:rPr lang="en-US" dirty="0"/>
              <a:t>. Europe and South America are the </a:t>
            </a:r>
            <a:r>
              <a:rPr lang="en-US" dirty="0" err="1"/>
              <a:t>hegemonistic</a:t>
            </a:r>
            <a:r>
              <a:rPr lang="en-US" dirty="0"/>
              <a:t> of </a:t>
            </a:r>
            <a:r>
              <a:rPr lang="en-US" dirty="0" smtClean="0"/>
              <a:t>football?</a:t>
            </a:r>
            <a:endParaRPr lang="pl-PL" dirty="0" smtClean="0"/>
          </a:p>
          <a:p>
            <a: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 smtClean="0"/>
              <a:t>Q4</a:t>
            </a:r>
            <a:r>
              <a:rPr lang="en-US" dirty="0"/>
              <a:t>. </a:t>
            </a:r>
            <a:r>
              <a:rPr lang="pl-PL" dirty="0" err="1" smtClean="0"/>
              <a:t>Deffensive</a:t>
            </a:r>
            <a:r>
              <a:rPr lang="pl-PL" dirty="0" smtClean="0"/>
              <a:t> style of </a:t>
            </a:r>
            <a:r>
              <a:rPr lang="pl-PL" dirty="0" err="1" smtClean="0"/>
              <a:t>play</a:t>
            </a:r>
            <a:endParaRPr lang="en-US" dirty="0"/>
          </a:p>
          <a:p>
            <a: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 smtClean="0"/>
              <a:t>Results</a:t>
            </a:r>
            <a:endParaRPr lang="en-US" dirty="0"/>
          </a:p>
          <a:p>
            <a:pPr marL="494100" indent="-457200">
              <a:buFont typeface="+mj-lt"/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925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57295" y="204159"/>
            <a:ext cx="10353762" cy="97045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Questions </a:t>
            </a:r>
            <a:r>
              <a:rPr lang="pl-PL" dirty="0"/>
              <a:t>and</a:t>
            </a:r>
            <a:r>
              <a:rPr lang="en-US" dirty="0"/>
              <a:t> </a:t>
            </a:r>
            <a:r>
              <a:rPr lang="en-US" dirty="0" smtClean="0"/>
              <a:t>hypothesis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36430" y="1174608"/>
            <a:ext cx="11335109" cy="5252071"/>
          </a:xfrm>
        </p:spPr>
        <p:txBody>
          <a:bodyPr>
            <a:normAutofit fontScale="92500" lnSpcReduction="20000"/>
          </a:bodyPr>
          <a:lstStyle/>
          <a:p>
            <a:pPr marL="494100" indent="-457200">
              <a:buFont typeface="+mj-lt"/>
              <a:buAutoNum type="arabicPeriod"/>
            </a:pPr>
            <a:r>
              <a:rPr lang="en-US" sz="2600" b="1" dirty="0" smtClean="0">
                <a:cs typeface="Calibri Light" panose="020F0302020204030204" pitchFamily="34" charset="0"/>
              </a:rPr>
              <a:t>How </a:t>
            </a:r>
            <a:r>
              <a:rPr lang="en-US" sz="2600" b="1" dirty="0">
                <a:cs typeface="Calibri Light" panose="020F0302020204030204" pitchFamily="34" charset="0"/>
              </a:rPr>
              <a:t>many rounds were played in each World Cup tournament and how has the average number of goals per match changed over the years</a:t>
            </a:r>
            <a:r>
              <a:rPr lang="en-US" sz="2600" b="1" dirty="0" smtClean="0">
                <a:cs typeface="Calibri Light" panose="020F0302020204030204" pitchFamily="34" charset="0"/>
              </a:rPr>
              <a:t>?</a:t>
            </a:r>
            <a:r>
              <a:rPr lang="pl-PL" dirty="0" smtClean="0">
                <a:cs typeface="Calibri Light" panose="020F0302020204030204" pitchFamily="34" charset="0"/>
              </a:rPr>
              <a:t/>
            </a:r>
            <a:br>
              <a:rPr lang="pl-PL" dirty="0" smtClean="0">
                <a:cs typeface="Calibri Light" panose="020F0302020204030204" pitchFamily="34" charset="0"/>
              </a:rPr>
            </a:br>
            <a:r>
              <a:rPr lang="pl-PL" dirty="0" smtClean="0">
                <a:cs typeface="Calibri Light" panose="020F0302020204030204" pitchFamily="34" charset="0"/>
              </a:rPr>
              <a:t/>
            </a:r>
            <a:br>
              <a:rPr lang="pl-PL" dirty="0" smtClean="0">
                <a:cs typeface="Calibri Light" panose="020F0302020204030204" pitchFamily="34" charset="0"/>
              </a:rPr>
            </a:br>
            <a:r>
              <a:rPr lang="en-US" i="1" u="sng" dirty="0">
                <a:cs typeface="Calibri Light" panose="020F0302020204030204" pitchFamily="34" charset="0"/>
              </a:rPr>
              <a:t>Hypothesis:</a:t>
            </a:r>
            <a:r>
              <a:rPr lang="en-US" i="1" dirty="0">
                <a:cs typeface="Calibri Light" panose="020F0302020204030204" pitchFamily="34" charset="0"/>
              </a:rPr>
              <a:t> From tournament to tournament there were more and more teams, while the average number of goals per game decreased</a:t>
            </a:r>
            <a:r>
              <a:rPr lang="en-US" i="1" dirty="0" smtClean="0">
                <a:cs typeface="Calibri Light" panose="020F0302020204030204" pitchFamily="34" charset="0"/>
              </a:rPr>
              <a:t>.</a:t>
            </a:r>
            <a:endParaRPr lang="pl-PL" i="1" dirty="0" smtClean="0">
              <a:cs typeface="Calibri Light" panose="020F0302020204030204" pitchFamily="34" charset="0"/>
            </a:endParaRPr>
          </a:p>
          <a:p>
            <a:pPr marL="494100" indent="-457200">
              <a:buFont typeface="+mj-lt"/>
              <a:buAutoNum type="arabicPeriod"/>
            </a:pPr>
            <a:r>
              <a:rPr lang="en-US" sz="2600" b="1" dirty="0" smtClean="0">
                <a:cs typeface="Calibri Light" panose="020F0302020204030204" pitchFamily="34" charset="0"/>
              </a:rPr>
              <a:t>Does the fact that a given country is the </a:t>
            </a:r>
            <a:r>
              <a:rPr lang="pl-PL" sz="2600" b="1" dirty="0" smtClean="0">
                <a:cs typeface="Calibri Light" panose="020F0302020204030204" pitchFamily="34" charset="0"/>
              </a:rPr>
              <a:t>host</a:t>
            </a:r>
            <a:r>
              <a:rPr lang="en-US" sz="2600" b="1" dirty="0" smtClean="0">
                <a:cs typeface="Calibri Light" panose="020F0302020204030204" pitchFamily="34" charset="0"/>
              </a:rPr>
              <a:t> of the event and has fans on its side affect the result in a given championship?</a:t>
            </a:r>
            <a:r>
              <a:rPr lang="pl-PL" sz="2600" b="1" dirty="0" smtClean="0">
                <a:cs typeface="Calibri Light" panose="020F0302020204030204" pitchFamily="34" charset="0"/>
              </a:rPr>
              <a:t> </a:t>
            </a:r>
            <a:r>
              <a:rPr lang="pl-PL" dirty="0" smtClean="0">
                <a:cs typeface="Calibri Light" panose="020F0302020204030204" pitchFamily="34" charset="0"/>
              </a:rPr>
              <a:t/>
            </a:r>
            <a:br>
              <a:rPr lang="pl-PL" dirty="0" smtClean="0">
                <a:cs typeface="Calibri Light" panose="020F0302020204030204" pitchFamily="34" charset="0"/>
              </a:rPr>
            </a:br>
            <a:r>
              <a:rPr lang="pl-PL" dirty="0" smtClean="0">
                <a:cs typeface="Calibri Light" panose="020F0302020204030204" pitchFamily="34" charset="0"/>
              </a:rPr>
              <a:t/>
            </a:r>
            <a:br>
              <a:rPr lang="pl-PL" dirty="0" smtClean="0">
                <a:cs typeface="Calibri Light" panose="020F0302020204030204" pitchFamily="34" charset="0"/>
              </a:rPr>
            </a:br>
            <a:r>
              <a:rPr lang="en-US" i="1" u="sng" dirty="0">
                <a:cs typeface="Calibri Light" panose="020F0302020204030204" pitchFamily="34" charset="0"/>
              </a:rPr>
              <a:t>Hypothesis:</a:t>
            </a:r>
            <a:r>
              <a:rPr lang="en-US" i="1" dirty="0">
                <a:cs typeface="Calibri Light" panose="020F0302020204030204" pitchFamily="34" charset="0"/>
              </a:rPr>
              <a:t> Yes, it does</a:t>
            </a:r>
            <a:r>
              <a:rPr lang="en-US" i="1" dirty="0" smtClean="0">
                <a:cs typeface="Calibri Light" panose="020F0302020204030204" pitchFamily="34" charset="0"/>
              </a:rPr>
              <a:t>.</a:t>
            </a:r>
            <a:endParaRPr lang="pl-PL" dirty="0" smtClean="0">
              <a:cs typeface="Calibri Light" panose="020F0302020204030204" pitchFamily="34" charset="0"/>
            </a:endParaRPr>
          </a:p>
          <a:p>
            <a:pPr marL="494100" indent="-457200">
              <a:buFont typeface="+mj-lt"/>
              <a:buAutoNum type="arabicPeriod"/>
            </a:pPr>
            <a:r>
              <a:rPr lang="en-US" sz="2600" b="1" dirty="0" smtClean="0">
                <a:cs typeface="Calibri Light" panose="020F0302020204030204" pitchFamily="34" charset="0"/>
              </a:rPr>
              <a:t>Which </a:t>
            </a:r>
            <a:r>
              <a:rPr lang="en-US" sz="2600" b="1" dirty="0">
                <a:cs typeface="Calibri Light" panose="020F0302020204030204" pitchFamily="34" charset="0"/>
              </a:rPr>
              <a:t>continents dominate when it comes to won matches and the entire championship</a:t>
            </a:r>
            <a:r>
              <a:rPr lang="en-US" sz="2600" b="1" dirty="0" smtClean="0">
                <a:cs typeface="Calibri Light" panose="020F0302020204030204" pitchFamily="34" charset="0"/>
              </a:rPr>
              <a:t>?</a:t>
            </a:r>
            <a:r>
              <a:rPr lang="pl-PL" dirty="0" smtClean="0">
                <a:cs typeface="Calibri Light" panose="020F0302020204030204" pitchFamily="34" charset="0"/>
              </a:rPr>
              <a:t/>
            </a:r>
            <a:br>
              <a:rPr lang="pl-PL" dirty="0" smtClean="0">
                <a:cs typeface="Calibri Light" panose="020F0302020204030204" pitchFamily="34" charset="0"/>
              </a:rPr>
            </a:br>
            <a:r>
              <a:rPr lang="pl-PL" dirty="0" smtClean="0">
                <a:cs typeface="Calibri Light" panose="020F0302020204030204" pitchFamily="34" charset="0"/>
              </a:rPr>
              <a:t/>
            </a:r>
            <a:br>
              <a:rPr lang="pl-PL" dirty="0" smtClean="0">
                <a:cs typeface="Calibri Light" panose="020F0302020204030204" pitchFamily="34" charset="0"/>
              </a:rPr>
            </a:br>
            <a:r>
              <a:rPr lang="en-US" i="1" u="sng" dirty="0">
                <a:cs typeface="Calibri Light" panose="020F0302020204030204" pitchFamily="34" charset="0"/>
              </a:rPr>
              <a:t>Hypothesis:</a:t>
            </a:r>
            <a:r>
              <a:rPr lang="en-US" i="1" dirty="0">
                <a:cs typeface="Calibri Light" panose="020F0302020204030204" pitchFamily="34" charset="0"/>
              </a:rPr>
              <a:t> Europe and South America, because the culture of </a:t>
            </a:r>
            <a:r>
              <a:rPr lang="pl-PL" i="1" dirty="0" smtClean="0">
                <a:cs typeface="Calibri Light" panose="020F0302020204030204" pitchFamily="34" charset="0"/>
              </a:rPr>
              <a:t>football</a:t>
            </a:r>
            <a:r>
              <a:rPr lang="en-US" i="1" dirty="0" smtClean="0">
                <a:cs typeface="Calibri Light" panose="020F0302020204030204" pitchFamily="34" charset="0"/>
              </a:rPr>
              <a:t> </a:t>
            </a:r>
            <a:r>
              <a:rPr lang="en-US" i="1" dirty="0">
                <a:cs typeface="Calibri Light" panose="020F0302020204030204" pitchFamily="34" charset="0"/>
              </a:rPr>
              <a:t>is most developed there.</a:t>
            </a:r>
            <a:endParaRPr lang="pl-PL" dirty="0" smtClean="0">
              <a:cs typeface="Calibri Light" panose="020F0302020204030204" pitchFamily="34" charset="0"/>
            </a:endParaRPr>
          </a:p>
          <a:p>
            <a:pPr marL="494100" indent="-457200">
              <a:buFont typeface="+mj-lt"/>
              <a:buAutoNum type="arabicPeriod"/>
            </a:pPr>
            <a:r>
              <a:rPr lang="en-US" sz="2600" b="1" dirty="0" smtClean="0">
                <a:cs typeface="Calibri Light" panose="020F0302020204030204" pitchFamily="34" charset="0"/>
              </a:rPr>
              <a:t>Which countries play the most </a:t>
            </a:r>
            <a:r>
              <a:rPr lang="pl-PL" sz="2600" b="1" dirty="0" err="1" smtClean="0">
                <a:cs typeface="Calibri Light" panose="020F0302020204030204" pitchFamily="34" charset="0"/>
              </a:rPr>
              <a:t>deffensive</a:t>
            </a:r>
            <a:r>
              <a:rPr lang="pl-PL" sz="2600" b="1" dirty="0" smtClean="0">
                <a:cs typeface="Calibri Light" panose="020F0302020204030204" pitchFamily="34" charset="0"/>
              </a:rPr>
              <a:t> football</a:t>
            </a:r>
            <a:r>
              <a:rPr lang="en-US" sz="2600" b="1" dirty="0" smtClean="0">
                <a:cs typeface="Calibri Light" panose="020F0302020204030204" pitchFamily="34" charset="0"/>
              </a:rPr>
              <a:t> and had the most draws in the group stage?</a:t>
            </a:r>
            <a:r>
              <a:rPr lang="pl-PL" dirty="0">
                <a:cs typeface="Calibri Light" panose="020F0302020204030204" pitchFamily="34" charset="0"/>
              </a:rPr>
              <a:t/>
            </a:r>
            <a:br>
              <a:rPr lang="pl-PL" dirty="0">
                <a:cs typeface="Calibri Light" panose="020F0302020204030204" pitchFamily="34" charset="0"/>
              </a:rPr>
            </a:br>
            <a:r>
              <a:rPr lang="pl-PL" dirty="0" smtClean="0">
                <a:cs typeface="Calibri Light" panose="020F0302020204030204" pitchFamily="34" charset="0"/>
              </a:rPr>
              <a:t/>
            </a:r>
            <a:br>
              <a:rPr lang="pl-PL" dirty="0" smtClean="0">
                <a:cs typeface="Calibri Light" panose="020F0302020204030204" pitchFamily="34" charset="0"/>
              </a:rPr>
            </a:br>
            <a:r>
              <a:rPr lang="en-US" i="1" u="sng" dirty="0">
                <a:cs typeface="Calibri Light" panose="020F0302020204030204" pitchFamily="34" charset="0"/>
              </a:rPr>
              <a:t>Hypothesis:</a:t>
            </a:r>
            <a:r>
              <a:rPr lang="en-US" i="1" dirty="0">
                <a:cs typeface="Calibri Light" panose="020F0302020204030204" pitchFamily="34" charset="0"/>
              </a:rPr>
              <a:t> For the past decade, the Italian team has been one that has played very </a:t>
            </a:r>
            <a:r>
              <a:rPr lang="en-US" i="1" dirty="0" smtClean="0">
                <a:cs typeface="Calibri Light" panose="020F0302020204030204" pitchFamily="34" charset="0"/>
              </a:rPr>
              <a:t>defensive</a:t>
            </a:r>
            <a:r>
              <a:rPr lang="pl-PL" i="1" dirty="0" smtClean="0">
                <a:cs typeface="Calibri Light" panose="020F0302020204030204" pitchFamily="34" charset="0"/>
              </a:rPr>
              <a:t> football.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9937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Approach and </a:t>
            </a:r>
            <a:r>
              <a:rPr lang="en-US" dirty="0" smtClean="0"/>
              <a:t>analysis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100" indent="-457200">
              <a:buFont typeface="+mj-lt"/>
              <a:buAutoNum type="arabicPeriod"/>
            </a:pPr>
            <a:r>
              <a:rPr lang="pl-PL" dirty="0" smtClean="0"/>
              <a:t>I </a:t>
            </a:r>
            <a:r>
              <a:rPr lang="pl-PL" dirty="0" err="1" smtClean="0"/>
              <a:t>downloaded</a:t>
            </a:r>
            <a:r>
              <a:rPr lang="pl-PL" dirty="0" smtClean="0"/>
              <a:t> 2 </a:t>
            </a:r>
            <a:r>
              <a:rPr lang="pl-PL" dirty="0" err="1" smtClean="0"/>
              <a:t>datasets</a:t>
            </a:r>
            <a:r>
              <a:rPr lang="pl-PL" dirty="0" smtClean="0"/>
              <a:t>:</a:t>
            </a:r>
          </a:p>
          <a:p>
            <a:pPr marL="871200" lvl="1" indent="-457200"/>
            <a:r>
              <a:rPr lang="pl-PL" dirty="0"/>
              <a:t>World </a:t>
            </a:r>
            <a:r>
              <a:rPr lang="pl-PL" dirty="0" err="1"/>
              <a:t>cup</a:t>
            </a:r>
            <a:r>
              <a:rPr lang="pl-PL" dirty="0"/>
              <a:t> from: </a:t>
            </a:r>
            <a:r>
              <a:rPr lang="pl-PL" sz="1200" u="sng" dirty="0">
                <a:effectLst/>
                <a:hlinkClick r:id="rId2"/>
              </a:rPr>
              <a:t>https://data.world/sportsvizsunday/sports-viz-sundays-2018/workspace/file?filename=World+Cup+Results.xlsx</a:t>
            </a:r>
            <a:endParaRPr lang="pl-PL" sz="1200" u="sng" dirty="0">
              <a:effectLst/>
            </a:endParaRPr>
          </a:p>
          <a:p>
            <a:pPr marL="871200" lvl="1" indent="-457200"/>
            <a:r>
              <a:rPr lang="pl-PL" dirty="0" err="1">
                <a:effectLst/>
              </a:rPr>
              <a:t>Continents</a:t>
            </a:r>
            <a:r>
              <a:rPr lang="pl-PL" dirty="0">
                <a:effectLst/>
              </a:rPr>
              <a:t> from: </a:t>
            </a:r>
            <a:r>
              <a:rPr lang="pl-PL" sz="1200" u="sng" dirty="0">
                <a:effectLst/>
                <a:hlinkClick r:id="rId3"/>
              </a:rPr>
              <a:t>https://</a:t>
            </a:r>
            <a:r>
              <a:rPr lang="pl-PL" sz="1200" u="sng" dirty="0" smtClean="0">
                <a:effectLst/>
                <a:hlinkClick r:id="rId3"/>
              </a:rPr>
              <a:t>github.com/dbouquin/IS_608/blob/master/NanosatDB_munging/Countries-Continents.csv</a:t>
            </a:r>
            <a:endParaRPr lang="pl-PL" dirty="0"/>
          </a:p>
          <a:p>
            <a:pPr marL="494100" indent="-457200">
              <a:buFont typeface="+mj-lt"/>
              <a:buAutoNum type="arabicPeriod"/>
            </a:pPr>
            <a:r>
              <a:rPr lang="pl-PL" dirty="0" err="1" smtClean="0"/>
              <a:t>Formatted</a:t>
            </a:r>
            <a:r>
              <a:rPr lang="pl-PL" dirty="0" smtClean="0"/>
              <a:t> and </a:t>
            </a:r>
            <a:r>
              <a:rPr lang="pl-PL" dirty="0" err="1" smtClean="0"/>
              <a:t>cleaned</a:t>
            </a:r>
            <a:r>
              <a:rPr lang="pl-PL" dirty="0" smtClean="0"/>
              <a:t> </a:t>
            </a:r>
            <a:r>
              <a:rPr lang="pl-PL" dirty="0" err="1" smtClean="0"/>
              <a:t>datasets</a:t>
            </a:r>
            <a:r>
              <a:rPr lang="pl-PL" dirty="0" smtClean="0"/>
              <a:t>. For </a:t>
            </a:r>
            <a:r>
              <a:rPr lang="pl-PL" dirty="0" err="1" smtClean="0"/>
              <a:t>example</a:t>
            </a:r>
            <a:r>
              <a:rPr lang="pl-PL" dirty="0" smtClean="0"/>
              <a:t>: t</a:t>
            </a:r>
            <a:r>
              <a:rPr lang="en-US" dirty="0" smtClean="0"/>
              <a:t>o </a:t>
            </a:r>
            <a:r>
              <a:rPr lang="en-US" dirty="0"/>
              <a:t>the "continents" dataset, I added countries that no longer exist (e.g. Yugoslavia) and have participated in the World Cup in their </a:t>
            </a:r>
            <a:r>
              <a:rPr lang="en-US" dirty="0" smtClean="0"/>
              <a:t>history</a:t>
            </a:r>
            <a:r>
              <a:rPr lang="pl-PL" dirty="0" smtClean="0"/>
              <a:t>.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I performed the queries </a:t>
            </a:r>
            <a:r>
              <a:rPr lang="pl-PL" dirty="0" smtClean="0"/>
              <a:t>in SQL </a:t>
            </a:r>
            <a:r>
              <a:rPr lang="en-US" dirty="0" smtClean="0"/>
              <a:t>and </a:t>
            </a:r>
            <a:r>
              <a:rPr lang="en-US" dirty="0"/>
              <a:t>extracted the information needed to answer the questions posed earlier</a:t>
            </a:r>
            <a:r>
              <a:rPr lang="en-US" dirty="0" smtClean="0"/>
              <a:t>.</a:t>
            </a:r>
            <a:endParaRPr lang="pl-PL" dirty="0" smtClean="0"/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In order to present the results, I made their graphical visualization</a:t>
            </a:r>
            <a:endParaRPr lang="pl-PL" dirty="0" smtClean="0"/>
          </a:p>
          <a:p>
            <a:pPr marL="414000" lvl="1" indent="0">
              <a:buNone/>
            </a:pPr>
            <a:endParaRPr lang="pl-PL" sz="1200" dirty="0">
              <a:effectLst/>
            </a:endParaRPr>
          </a:p>
          <a:p>
            <a:pPr marL="871200" lvl="1" indent="-457200"/>
            <a:endParaRPr lang="pl-PL" dirty="0" smtClean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884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3795" y="230038"/>
            <a:ext cx="10353762" cy="970450"/>
          </a:xfrm>
        </p:spPr>
        <p:txBody>
          <a:bodyPr/>
          <a:lstStyle/>
          <a:p>
            <a:r>
              <a:rPr lang="pl-PL" dirty="0" smtClean="0"/>
              <a:t>Q1. I</a:t>
            </a:r>
            <a:r>
              <a:rPr lang="en-US" dirty="0" err="1" smtClean="0"/>
              <a:t>nverse</a:t>
            </a:r>
            <a:r>
              <a:rPr lang="en-US" dirty="0" smtClean="0"/>
              <a:t> proportionality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913794" y="5788325"/>
            <a:ext cx="10266039" cy="569343"/>
          </a:xfrm>
        </p:spPr>
        <p:txBody>
          <a:bodyPr>
            <a:normAutofit fontScale="92500"/>
          </a:bodyPr>
          <a:lstStyle/>
          <a:p>
            <a:pPr marL="36900" indent="0">
              <a:buNone/>
            </a:pPr>
            <a:r>
              <a:rPr lang="en-US" dirty="0"/>
              <a:t>As the number of World Cup matches increases, the average number of goals per match </a:t>
            </a:r>
            <a:r>
              <a:rPr lang="en-US" dirty="0" smtClean="0"/>
              <a:t>decreases</a:t>
            </a:r>
            <a:r>
              <a:rPr lang="pl-PL" dirty="0" smtClean="0"/>
              <a:t>.</a:t>
            </a:r>
            <a:endParaRPr lang="pl-PL" dirty="0"/>
          </a:p>
        </p:txBody>
      </p:sp>
      <p:graphicFrame>
        <p:nvGraphicFramePr>
          <p:cNvPr id="4" name="Wykres 3"/>
          <p:cNvGraphicFramePr/>
          <p:nvPr>
            <p:extLst>
              <p:ext uri="{D42A27DB-BD31-4B8C-83A1-F6EECF244321}">
                <p14:modId xmlns:p14="http://schemas.microsoft.com/office/powerpoint/2010/main" val="1557943705"/>
              </p:ext>
            </p:extLst>
          </p:nvPr>
        </p:nvGraphicFramePr>
        <p:xfrm>
          <a:off x="1104181" y="1483743"/>
          <a:ext cx="10299940" cy="4097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653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10884" y="0"/>
            <a:ext cx="10353762" cy="970450"/>
          </a:xfrm>
        </p:spPr>
        <p:txBody>
          <a:bodyPr/>
          <a:lstStyle/>
          <a:p>
            <a:r>
              <a:rPr lang="pl-PL" dirty="0" smtClean="0"/>
              <a:t>Q2. T</a:t>
            </a:r>
            <a:r>
              <a:rPr lang="en-US" dirty="0" smtClean="0"/>
              <a:t>he </a:t>
            </a:r>
            <a:r>
              <a:rPr lang="en-US" dirty="0"/>
              <a:t>influence of "his land" and fans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05442" y="4106172"/>
            <a:ext cx="5029200" cy="2656937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400" dirty="0" smtClean="0"/>
              <a:t>The results of the visualization show how much influence being a host has on the results. 6 out of 21 hosts won the gold medal in front of their audience.</a:t>
            </a:r>
            <a:endParaRPr lang="pl-PL" sz="2400" dirty="0"/>
          </a:p>
        </p:txBody>
      </p:sp>
      <p:graphicFrame>
        <p:nvGraphicFramePr>
          <p:cNvPr id="4" name="Wykres 3"/>
          <p:cNvGraphicFramePr/>
          <p:nvPr>
            <p:extLst>
              <p:ext uri="{D42A27DB-BD31-4B8C-83A1-F6EECF244321}">
                <p14:modId xmlns:p14="http://schemas.microsoft.com/office/powerpoint/2010/main" val="2962736662"/>
              </p:ext>
            </p:extLst>
          </p:nvPr>
        </p:nvGraphicFramePr>
        <p:xfrm>
          <a:off x="-243885" y="1043796"/>
          <a:ext cx="6231650" cy="306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Wykres 4"/>
          <p:cNvGraphicFramePr/>
          <p:nvPr>
            <p:extLst>
              <p:ext uri="{D42A27DB-BD31-4B8C-83A1-F6EECF244321}">
                <p14:modId xmlns:p14="http://schemas.microsoft.com/office/powerpoint/2010/main" val="3439351516"/>
              </p:ext>
            </p:extLst>
          </p:nvPr>
        </p:nvGraphicFramePr>
        <p:xfrm>
          <a:off x="5665470" y="884639"/>
          <a:ext cx="6347460" cy="288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Wykres 5"/>
          <p:cNvGraphicFramePr/>
          <p:nvPr>
            <p:extLst>
              <p:ext uri="{D42A27DB-BD31-4B8C-83A1-F6EECF244321}">
                <p14:modId xmlns:p14="http://schemas.microsoft.com/office/powerpoint/2010/main" val="2756923658"/>
              </p:ext>
            </p:extLst>
          </p:nvPr>
        </p:nvGraphicFramePr>
        <p:xfrm>
          <a:off x="5745193" y="3847381"/>
          <a:ext cx="6247466" cy="2767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8475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15386" y="74762"/>
            <a:ext cx="10353762" cy="970450"/>
          </a:xfrm>
        </p:spPr>
        <p:txBody>
          <a:bodyPr/>
          <a:lstStyle/>
          <a:p>
            <a:r>
              <a:rPr lang="pl-PL" dirty="0"/>
              <a:t>Q2. T</a:t>
            </a:r>
            <a:r>
              <a:rPr lang="en-US" dirty="0"/>
              <a:t>he influence of "his land" and fans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69596" y="4831773"/>
            <a:ext cx="11153921" cy="1527464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2400" dirty="0"/>
              <a:t>The graph showing the percentage difference between group matches as home and as away shows how much impact playing at home has. The difference in Korea can be </a:t>
            </a:r>
            <a:r>
              <a:rPr lang="en-US" sz="2400" dirty="0" smtClean="0"/>
              <a:t>alarming</a:t>
            </a:r>
            <a:r>
              <a:rPr lang="pl-PL" sz="2400" dirty="0"/>
              <a:t> </a:t>
            </a:r>
            <a:r>
              <a:rPr lang="pl-PL" sz="2400" dirty="0" smtClean="0"/>
              <a:t>- </a:t>
            </a:r>
            <a:r>
              <a:rPr lang="pl-PL" sz="2400" dirty="0"/>
              <a:t>i</a:t>
            </a:r>
            <a:r>
              <a:rPr lang="en-US" sz="2400" dirty="0" smtClean="0"/>
              <a:t>t </a:t>
            </a:r>
            <a:r>
              <a:rPr lang="en-US" sz="2400" dirty="0"/>
              <a:t>is interesting to read the article about </a:t>
            </a:r>
            <a:r>
              <a:rPr lang="en-US" sz="2400" dirty="0" smtClean="0"/>
              <a:t>it</a:t>
            </a:r>
            <a:r>
              <a:rPr lang="pl-PL" sz="2400" dirty="0" smtClean="0"/>
              <a:t>: </a:t>
            </a:r>
            <a:br>
              <a:rPr lang="pl-PL" sz="2400" dirty="0" smtClean="0"/>
            </a:br>
            <a:r>
              <a:rPr lang="pl-PL" sz="1400" u="sng" dirty="0" smtClean="0">
                <a:effectLst/>
                <a:hlinkClick r:id="rId2"/>
              </a:rPr>
              <a:t>https</a:t>
            </a:r>
            <a:r>
              <a:rPr lang="pl-PL" sz="1400" u="sng" dirty="0">
                <a:effectLst/>
                <a:hlinkClick r:id="rId2"/>
              </a:rPr>
              <a:t>://www.vice.com/en/article/ywgx4y/how-the-2002-world-cup-became-the-most-controversial-tournament-in-recent-memory</a:t>
            </a:r>
            <a:endParaRPr lang="pl-PL" sz="1400" dirty="0"/>
          </a:p>
        </p:txBody>
      </p:sp>
      <p:graphicFrame>
        <p:nvGraphicFramePr>
          <p:cNvPr id="4" name="Wykres 3"/>
          <p:cNvGraphicFramePr/>
          <p:nvPr>
            <p:extLst>
              <p:ext uri="{D42A27DB-BD31-4B8C-83A1-F6EECF244321}">
                <p14:modId xmlns:p14="http://schemas.microsoft.com/office/powerpoint/2010/main" val="814847025"/>
              </p:ext>
            </p:extLst>
          </p:nvPr>
        </p:nvGraphicFramePr>
        <p:xfrm>
          <a:off x="5600701" y="945573"/>
          <a:ext cx="6355510" cy="3536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Wykres 4"/>
          <p:cNvGraphicFramePr/>
          <p:nvPr>
            <p:extLst>
              <p:ext uri="{D42A27DB-BD31-4B8C-83A1-F6EECF244321}">
                <p14:modId xmlns:p14="http://schemas.microsoft.com/office/powerpoint/2010/main" val="3624477256"/>
              </p:ext>
            </p:extLst>
          </p:nvPr>
        </p:nvGraphicFramePr>
        <p:xfrm>
          <a:off x="114084" y="904009"/>
          <a:ext cx="5580134" cy="3626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3427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3794" y="287482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Q3. </a:t>
            </a:r>
            <a:r>
              <a:rPr lang="en-US" dirty="0" smtClean="0"/>
              <a:t>Europe </a:t>
            </a:r>
            <a:r>
              <a:rPr lang="en-US" dirty="0"/>
              <a:t>and South America are the </a:t>
            </a:r>
            <a:r>
              <a:rPr lang="en-US" dirty="0" err="1"/>
              <a:t>hegemonistic</a:t>
            </a:r>
            <a:r>
              <a:rPr lang="en-US" dirty="0"/>
              <a:t> of </a:t>
            </a:r>
            <a:r>
              <a:rPr lang="en-US" dirty="0" smtClean="0"/>
              <a:t>football?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9155" y="5455227"/>
            <a:ext cx="10933141" cy="1011382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Europe and South America are unquestionably the two continents that have dominated football for less than a century. From 1934, these two continents led the group stage until 2022, when Africa had more games won than South America.</a:t>
            </a:r>
            <a:endParaRPr lang="pl-PL" dirty="0"/>
          </a:p>
        </p:txBody>
      </p:sp>
      <p:graphicFrame>
        <p:nvGraphicFramePr>
          <p:cNvPr id="4" name="Wykres 3"/>
          <p:cNvGraphicFramePr/>
          <p:nvPr>
            <p:extLst>
              <p:ext uri="{D42A27DB-BD31-4B8C-83A1-F6EECF244321}">
                <p14:modId xmlns:p14="http://schemas.microsoft.com/office/powerpoint/2010/main" val="1490557162"/>
              </p:ext>
            </p:extLst>
          </p:nvPr>
        </p:nvGraphicFramePr>
        <p:xfrm>
          <a:off x="311727" y="1619882"/>
          <a:ext cx="11244869" cy="3650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1862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44968" y="252845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pl-PL" dirty="0"/>
              <a:t>Q3. </a:t>
            </a:r>
            <a:r>
              <a:rPr lang="en-US" dirty="0"/>
              <a:t>Europe and South America are the </a:t>
            </a:r>
            <a:r>
              <a:rPr lang="en-US" dirty="0" err="1"/>
              <a:t>hegemonistic</a:t>
            </a:r>
            <a:r>
              <a:rPr lang="en-US" dirty="0"/>
              <a:t> of </a:t>
            </a:r>
            <a:r>
              <a:rPr lang="en-US" dirty="0" smtClean="0"/>
              <a:t>football?</a:t>
            </a:r>
            <a:endParaRPr lang="pl-PL" dirty="0"/>
          </a:p>
        </p:txBody>
      </p:sp>
      <p:graphicFrame>
        <p:nvGraphicFramePr>
          <p:cNvPr id="4" name="Wykres 3"/>
          <p:cNvGraphicFramePr/>
          <p:nvPr>
            <p:extLst>
              <p:ext uri="{D42A27DB-BD31-4B8C-83A1-F6EECF244321}">
                <p14:modId xmlns:p14="http://schemas.microsoft.com/office/powerpoint/2010/main" val="3569003982"/>
              </p:ext>
            </p:extLst>
          </p:nvPr>
        </p:nvGraphicFramePr>
        <p:xfrm>
          <a:off x="218209" y="1809056"/>
          <a:ext cx="11720946" cy="4945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395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emny błękit">
  <a:themeElements>
    <a:clrScheme name="Ciemny błękit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Ciemny błękit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emny błękit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TM04033929[[fn=Łupek]]</Template>
  <TotalTime>119</TotalTime>
  <Words>457</Words>
  <Application>Microsoft Office PowerPoint</Application>
  <PresentationFormat>Panoramiczny</PresentationFormat>
  <Paragraphs>55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6" baseType="lpstr">
      <vt:lpstr>Calibri Light</vt:lpstr>
      <vt:lpstr>Calisto MT</vt:lpstr>
      <vt:lpstr>Trebuchet MS</vt:lpstr>
      <vt:lpstr>Wingdings 2</vt:lpstr>
      <vt:lpstr>Ciemny błękit</vt:lpstr>
      <vt:lpstr>Few facts about World Cups</vt:lpstr>
      <vt:lpstr>Contents</vt:lpstr>
      <vt:lpstr>Questions and hypothesis</vt:lpstr>
      <vt:lpstr>Approach and analysis</vt:lpstr>
      <vt:lpstr>Q1. Inverse proportionality?</vt:lpstr>
      <vt:lpstr>Q2. The influence of "his land" and fans</vt:lpstr>
      <vt:lpstr>Q2. The influence of "his land" and fans</vt:lpstr>
      <vt:lpstr>Q3. Europe and South America are the hegemonistic of football?</vt:lpstr>
      <vt:lpstr>Q3. Europe and South America are the hegemonistic of football?</vt:lpstr>
      <vt:lpstr>Q4. Deffensive style of play</vt:lpstr>
      <vt:lpstr>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Few facts about World Cups</dc:title>
  <dc:creator>Użytkownik systemu Windows</dc:creator>
  <cp:lastModifiedBy>Użytkownik systemu Windows</cp:lastModifiedBy>
  <cp:revision>10</cp:revision>
  <dcterms:created xsi:type="dcterms:W3CDTF">2023-02-02T12:44:31Z</dcterms:created>
  <dcterms:modified xsi:type="dcterms:W3CDTF">2023-02-02T14:44:13Z</dcterms:modified>
</cp:coreProperties>
</file>