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0" name="Shape 12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BDS: minor formatting/grammar edits (most obvious is I took the bullet point off the office hour text because the other entries don’t have bullets)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5" name="Shape 2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BDS: minor, changed 1st line “parameters values” —&gt; “parameter values”</a:t>
            </a:r>
          </a:p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77" name="Shape 37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BDS note: is it worth throwing in a reference to the previous slides on chi^2?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90" name="Shape 39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BDS: made plot bigger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97" name="Shape 3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BDS: minor, capitalised Gaussian the second time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8" name="Shape 1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BDS: very minor grammar edits in the first part (commas in “experimental data, and its uncertainties” plus “it’s” —&gt; “its”)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7" name="Shape 15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BDS edit: “focuses” —&gt; “foci”</a:t>
            </a:r>
          </a:p>
          <a:p>
            <a:endParaRPr/>
          </a:p>
          <a:p>
            <a:r>
              <a:t>I would be delighted if “focuses” is actually a word because plurals like “foci” have always struck me as silly, but I think we have to use it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3" name="Shape 16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BDS edit: moved the last sentence on the slide into its own line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4" name="Shape 19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BDS note: frequency isn’t labelled on the plot where its meaning is described in text, and the description isn’t obviously consistent with the values on the y-axis of the plot that </a:t>
            </a:r>
            <a:r>
              <a:rPr i="1"/>
              <a:t>does </a:t>
            </a:r>
            <a:r>
              <a:t>have that label.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9" name="Shape 21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BDS note: what’s capital X? (second equation)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1" name="Shape 23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BDS note: the word “practically” has been used twice in quick succession and I’m just noting it to check it’s intentional :)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8" name="Shape 25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BDS note: I anticipate lots of questions about what is heteroscedastic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7" name="Shape 27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BDS note: I anticipate lots of questions about what is heteroscedastic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algn="ctr">
              <a:buFontTx/>
              <a:defRPr sz="2400"/>
            </a:lvl1pPr>
            <a:lvl2pPr algn="ctr">
              <a:buFontTx/>
              <a:defRPr sz="2400"/>
            </a:lvl2pPr>
            <a:lvl3pPr algn="ctr">
              <a:buFontTx/>
              <a:defRPr sz="2400"/>
            </a:lvl3pPr>
            <a:lvl4pPr algn="ctr">
              <a:buFontTx/>
              <a:defRPr sz="2400"/>
            </a:lvl4pPr>
            <a:lvl5pPr algn="ctr">
              <a:buFontTx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679029" y="6398513"/>
            <a:ext cx="284372" cy="28079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228600" indent="-228600">
              <a:buSzPct val="100000"/>
              <a:buChar char="•"/>
            </a:lvl1pPr>
            <a:lvl2pPr marL="723900" indent="-266700">
              <a:buSzPct val="100000"/>
              <a:buChar char="•"/>
            </a:lvl2pPr>
            <a:lvl3pPr marL="1234439" indent="-320039">
              <a:buSzPct val="100000"/>
              <a:buChar char="•"/>
            </a:lvl3pPr>
            <a:lvl4pPr marL="1727200" indent="-355600">
              <a:buSzPct val="100000"/>
              <a:buChar char="•"/>
            </a:lvl4pPr>
            <a:lvl5pPr marL="2184400" indent="-355600">
              <a:buSzPct val="100000"/>
              <a:buChar char="•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684000" y="6398513"/>
            <a:ext cx="284372" cy="28079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>
              <a:buFontTx/>
              <a:defRPr sz="2400">
                <a:solidFill>
                  <a:srgbClr val="888888"/>
                </a:solidFill>
              </a:defRPr>
            </a:lvl1pPr>
            <a:lvl2pPr>
              <a:buFontTx/>
              <a:defRPr sz="2400">
                <a:solidFill>
                  <a:srgbClr val="888888"/>
                </a:solidFill>
              </a:defRPr>
            </a:lvl2pPr>
            <a:lvl3pPr>
              <a:buFontTx/>
              <a:defRPr sz="2400">
                <a:solidFill>
                  <a:srgbClr val="888888"/>
                </a:solidFill>
              </a:defRPr>
            </a:lvl3pPr>
            <a:lvl4pPr>
              <a:buFontTx/>
              <a:defRPr sz="2400">
                <a:solidFill>
                  <a:srgbClr val="888888"/>
                </a:solidFill>
              </a:defRPr>
            </a:lvl4pPr>
            <a:lvl5pPr>
              <a:buFontTx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684000" y="6398513"/>
            <a:ext cx="284372" cy="28079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>
              <a:buFontTx/>
              <a:defRPr sz="2400" b="1"/>
            </a:lvl1pPr>
            <a:lvl2pPr>
              <a:buFontTx/>
              <a:defRPr sz="2400" b="1"/>
            </a:lvl2pPr>
            <a:lvl3pPr>
              <a:buFontTx/>
              <a:defRPr sz="2400" b="1"/>
            </a:lvl3pPr>
            <a:lvl4pPr>
              <a:buFontTx/>
              <a:defRPr sz="2400" b="1"/>
            </a:lvl4pPr>
            <a:lvl5pPr>
              <a:buFontTx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>
              <a:buFontTx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679029" y="6398513"/>
            <a:ext cx="284372" cy="28079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>
              <a:buFontTx/>
              <a:defRPr sz="16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>
              <a:buFontTx/>
              <a:defRPr sz="1600"/>
            </a:lvl1pPr>
            <a:lvl2pPr>
              <a:buFontTx/>
              <a:defRPr sz="1600"/>
            </a:lvl2pPr>
            <a:lvl3pPr>
              <a:buFontTx/>
              <a:defRPr sz="1600"/>
            </a:lvl3pPr>
            <a:lvl4pPr>
              <a:buFontTx/>
              <a:defRPr sz="1600"/>
            </a:lvl4pPr>
            <a:lvl5pPr>
              <a:buFontTx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684000" y="6402746"/>
            <a:ext cx="284372" cy="28080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0" marR="0" indent="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4572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914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1371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1828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2286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27432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3200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3657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at.smith@lancaster.ac.u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1.png"/><Relationship Id="rId7" Type="http://schemas.openxmlformats.org/officeDocument/2006/relationships/image" Target="../media/image44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>
            <a:spLocks noGrp="1"/>
          </p:cNvSpPr>
          <p:nvPr>
            <p:ph type="ctrTitle"/>
          </p:nvPr>
        </p:nvSpPr>
        <p:spPr>
          <a:xfrm>
            <a:off x="511628" y="1122362"/>
            <a:ext cx="11179630" cy="3351667"/>
          </a:xfrm>
          <a:prstGeom prst="rect">
            <a:avLst/>
          </a:prstGeom>
        </p:spPr>
        <p:txBody>
          <a:bodyPr anchor="t"/>
          <a:lstStyle/>
          <a:p>
            <a:pPr>
              <a:defRPr sz="4800">
                <a:solidFill>
                  <a:srgbClr val="C00000"/>
                </a:solidFill>
              </a:defRPr>
            </a:pPr>
            <a:r>
              <a:t>PHYS465: Statistical Data Analysis in Physics</a:t>
            </a:r>
            <a:br/>
            <a:br/>
            <a:r>
              <a:rPr i="1">
                <a:solidFill>
                  <a:srgbClr val="000000"/>
                </a:solidFill>
              </a:rPr>
              <a:t>Week 1: Introduction, Model fitting</a:t>
            </a:r>
          </a:p>
        </p:txBody>
      </p:sp>
      <p:sp>
        <p:nvSpPr>
          <p:cNvPr id="113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1524000" y="4907755"/>
            <a:ext cx="9144000" cy="1287536"/>
          </a:xfrm>
          <a:prstGeom prst="rect">
            <a:avLst/>
          </a:prstGeom>
        </p:spPr>
        <p:txBody>
          <a:bodyPr/>
          <a:lstStyle/>
          <a:p>
            <a:pPr defTabSz="886968">
              <a:spcBef>
                <a:spcPts val="900"/>
              </a:spcBef>
              <a:defRPr sz="2328"/>
            </a:pPr>
            <a:r>
              <a:t>Dr. Mathew Smith</a:t>
            </a:r>
          </a:p>
          <a:p>
            <a:pPr defTabSz="886968">
              <a:spcBef>
                <a:spcPts val="900"/>
              </a:spcBef>
              <a:defRPr sz="2328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/>
              </a:rPr>
              <a:t>mat.smith@lancaster.ac.uk</a:t>
            </a:r>
          </a:p>
          <a:p>
            <a:pPr defTabSz="886968">
              <a:spcBef>
                <a:spcPts val="900"/>
              </a:spcBef>
              <a:defRPr sz="2328"/>
            </a:pPr>
            <a:r>
              <a:t>Physics Building; C46</a:t>
            </a:r>
          </a:p>
        </p:txBody>
      </p:sp>
      <p:sp>
        <p:nvSpPr>
          <p:cNvPr id="1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769144" y="6398513"/>
            <a:ext cx="194257" cy="28079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  <a:latin typeface="Carlito"/>
                <a:ea typeface="Carlito"/>
                <a:cs typeface="Carlito"/>
                <a:sym typeface="Carlito"/>
              </a:defRPr>
            </a:lvl1pPr>
          </a:lstStyle>
          <a:p>
            <a:r>
              <a:t>(2) Parameter estimation</a:t>
            </a:r>
          </a:p>
        </p:txBody>
      </p:sp>
      <p:sp>
        <p:nvSpPr>
          <p:cNvPr id="160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000" b="1" i="1">
                <a:solidFill>
                  <a:srgbClr val="C00000"/>
                </a:solidFill>
              </a:defRPr>
            </a:pPr>
            <a:r>
              <a:t>Use the data to determine a model parameter AND its associated uncertainty in an efficient and unbiased manner. </a:t>
            </a:r>
          </a:p>
          <a:p>
            <a:pPr>
              <a:defRPr sz="2000"/>
            </a:pPr>
            <a:r>
              <a:t>i.e. Use data to calculate/obtain a value for a free (unknown) parameter </a:t>
            </a:r>
          </a:p>
          <a:p>
            <a:pPr marL="685800" indent="-228600">
              <a:buSzPct val="100000"/>
              <a:buChar char="-"/>
              <a:defRPr sz="2000"/>
            </a:pPr>
            <a:r>
              <a:t>e.g. given a set of astrophysical distances what is the amount of matter in the Universe?</a:t>
            </a:r>
          </a:p>
          <a:p>
            <a:pPr algn="ctr">
              <a:defRPr sz="2000"/>
            </a:pPr>
            <a:r>
              <a:t>—</a:t>
            </a:r>
          </a:p>
          <a:p>
            <a:pPr>
              <a:defRPr sz="2000"/>
            </a:pPr>
            <a:r>
              <a:rPr i="1"/>
              <a:t>Unbiased</a:t>
            </a:r>
            <a:r>
              <a:t> = the planned method will, on average, give the correct result </a:t>
            </a:r>
          </a:p>
          <a:p>
            <a:pPr>
              <a:defRPr sz="2000"/>
            </a:pPr>
            <a:endParaRPr/>
          </a:p>
          <a:p>
            <a:pPr>
              <a:defRPr sz="2000"/>
            </a:pPr>
            <a:r>
              <a:rPr i="1"/>
              <a:t>Efficient</a:t>
            </a:r>
            <a:r>
              <a:t> = Matching the experimental data and model to the analysis method. </a:t>
            </a:r>
          </a:p>
          <a:p>
            <a:pPr>
              <a:defRPr sz="2000"/>
            </a:pPr>
            <a:r>
              <a:t>Intricate and expensive methods are only necessary for complex models and datasets.</a:t>
            </a:r>
          </a:p>
        </p:txBody>
      </p:sp>
      <p:sp>
        <p:nvSpPr>
          <p:cNvPr id="161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684000" y="6402746"/>
            <a:ext cx="284372" cy="280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  <a:latin typeface="Carlito"/>
                <a:ea typeface="Carlito"/>
                <a:cs typeface="Carlito"/>
                <a:sym typeface="Carlito"/>
              </a:defRPr>
            </a:lvl1pPr>
          </a:lstStyle>
          <a:p>
            <a:r>
              <a:t>(3) Hypothesis testing</a:t>
            </a:r>
          </a:p>
        </p:txBody>
      </p:sp>
      <p:sp>
        <p:nvSpPr>
          <p:cNvPr id="166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671132"/>
            <a:ext cx="10708062" cy="4401529"/>
          </a:xfrm>
          <a:prstGeom prst="rect">
            <a:avLst/>
          </a:prstGeom>
        </p:spPr>
        <p:txBody>
          <a:bodyPr/>
          <a:lstStyle/>
          <a:p>
            <a:pPr>
              <a:defRPr sz="2000" b="1" i="1">
                <a:solidFill>
                  <a:srgbClr val="C00000"/>
                </a:solidFill>
              </a:defRPr>
            </a:pPr>
            <a:r>
              <a:t>Determine whether our data is consistent with a specific hypothesis</a:t>
            </a:r>
          </a:p>
          <a:p>
            <a:pPr>
              <a:defRPr sz="2000" b="1" i="1">
                <a:solidFill>
                  <a:srgbClr val="C00000"/>
                </a:solidFill>
              </a:defRPr>
            </a:pPr>
            <a:r>
              <a:rPr b="0" i="0">
                <a:solidFill>
                  <a:srgbClr val="000000"/>
                </a:solidFill>
              </a:rPr>
              <a:t>Is the data we obtain in our experiment consistent with a given theory?  </a:t>
            </a:r>
          </a:p>
          <a:p>
            <a:pPr marL="685800" indent="-228600">
              <a:buSzPct val="100000"/>
              <a:buChar char="-"/>
              <a:defRPr sz="2000" b="1" i="1">
                <a:solidFill>
                  <a:srgbClr val="C00000"/>
                </a:solidFill>
              </a:defRPr>
            </a:pPr>
            <a:r>
              <a:rPr b="0" i="0">
                <a:solidFill>
                  <a:srgbClr val="000000"/>
                </a:solidFill>
              </a:rPr>
              <a:t>e.g. how does the measured energy spectrum compare with the prediction</a:t>
            </a:r>
          </a:p>
          <a:p>
            <a:pPr>
              <a:defRPr sz="2000" b="1" i="1">
                <a:solidFill>
                  <a:srgbClr val="C00000"/>
                </a:solidFill>
              </a:defRPr>
            </a:pPr>
            <a:endParaRPr b="0" i="0">
              <a:solidFill>
                <a:srgbClr val="000000"/>
              </a:solidFill>
            </a:endParaRPr>
          </a:p>
          <a:p>
            <a:pPr algn="ctr">
              <a:defRPr sz="2000" b="1" i="1">
                <a:solidFill>
                  <a:srgbClr val="C00000"/>
                </a:solidFill>
              </a:defRPr>
            </a:pPr>
            <a:r>
              <a:rPr b="0" i="0">
                <a:solidFill>
                  <a:srgbClr val="000000"/>
                </a:solidFill>
              </a:rPr>
              <a:t>—</a:t>
            </a:r>
          </a:p>
          <a:p>
            <a:pPr>
              <a:defRPr sz="2000"/>
            </a:pPr>
            <a:r>
              <a:t>Does not take the form of a simple “yes/no” answer.  </a:t>
            </a:r>
          </a:p>
          <a:p>
            <a:pPr>
              <a:defRPr sz="2000"/>
            </a:pPr>
            <a:r>
              <a:t>Answer will be yes or no accompanied by a statement of confidence. </a:t>
            </a:r>
          </a:p>
          <a:p>
            <a:pPr>
              <a:defRPr sz="2000"/>
            </a:pPr>
            <a:endParaRPr/>
          </a:p>
          <a:p>
            <a:pPr>
              <a:defRPr sz="2000" b="1" i="1">
                <a:solidFill>
                  <a:srgbClr val="C00000"/>
                </a:solidFill>
              </a:defRPr>
            </a:pPr>
            <a:r>
              <a:t>Given multiple models, determine the model that best describes our measurements</a:t>
            </a:r>
          </a:p>
          <a:p>
            <a:pPr>
              <a:defRPr sz="2000" b="1" i="1">
                <a:solidFill>
                  <a:srgbClr val="C00000"/>
                </a:solidFill>
              </a:defRPr>
            </a:pPr>
            <a:endParaRPr/>
          </a:p>
          <a:p>
            <a:pPr>
              <a:defRPr sz="2000" i="1">
                <a:solidFill>
                  <a:srgbClr val="C00000"/>
                </a:solidFill>
              </a:defRPr>
            </a:pPr>
            <a:r>
              <a:t>In the coming weeks we will explore several methods for hypothesis testing and parameter estimation. </a:t>
            </a:r>
          </a:p>
        </p:txBody>
      </p:sp>
      <p:sp>
        <p:nvSpPr>
          <p:cNvPr id="167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684000" y="6402746"/>
            <a:ext cx="284372" cy="280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i="1">
                <a:solidFill>
                  <a:srgbClr val="C00000"/>
                </a:solidFill>
              </a:defRPr>
            </a:lvl1pPr>
          </a:lstStyle>
          <a:p>
            <a:r>
              <a:t>Getting started: What is a measurement? </a:t>
            </a:r>
          </a:p>
        </p:txBody>
      </p:sp>
      <p:sp>
        <p:nvSpPr>
          <p:cNvPr id="172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838200" y="1632509"/>
            <a:ext cx="10515600" cy="685435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2000" b="1" i="1">
                <a:solidFill>
                  <a:srgbClr val="C00000"/>
                </a:solidFill>
              </a:defRPr>
            </a:lvl1pPr>
          </a:lstStyle>
          <a:p>
            <a:r>
              <a:t>Repeating an experiment doesn’t always give the same result.  Variation in the experiment will produce a distribution of answers.</a:t>
            </a:r>
          </a:p>
        </p:txBody>
      </p:sp>
      <p:sp>
        <p:nvSpPr>
          <p:cNvPr id="173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684000" y="6398513"/>
            <a:ext cx="284372" cy="28079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4" name="Equation"/>
              <p:cNvSpPr txBox="1"/>
              <p:nvPr/>
            </p:nvSpPr>
            <p:spPr>
              <a:xfrm>
                <a:off x="2606515" y="2380990"/>
                <a:ext cx="5306804" cy="278690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=[26,24,26,28,23,24,25,24,26,25]</m:t>
                      </m:r>
                    </m:oMath>
                  </m:oMathPara>
                </a14:m>
                <a:endParaRPr sz="2600"/>
              </a:p>
            </p:txBody>
          </p:sp>
        </mc:Choice>
        <mc:Fallback>
          <p:sp>
            <p:nvSpPr>
              <p:cNvPr id="174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6515" y="2380990"/>
                <a:ext cx="5306804" cy="278690"/>
              </a:xfrm>
              <a:prstGeom prst="rect">
                <a:avLst/>
              </a:prstGeom>
              <a:blipFill>
                <a:blip r:embed="rId2"/>
                <a:stretch>
                  <a:fillRect r="-955" b="-8695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5" name="In previous years, you have learnt that multiple measurements can be summarised through:"/>
          <p:cNvSpPr txBox="1"/>
          <p:nvPr/>
        </p:nvSpPr>
        <p:spPr>
          <a:xfrm>
            <a:off x="1131870" y="3002142"/>
            <a:ext cx="9558076" cy="340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/>
              <a:defRPr sz="2000"/>
            </a:lvl1pPr>
          </a:lstStyle>
          <a:p>
            <a:r>
              <a:t>In previous years, you have learnt that multiple measurements can be summarised through: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6" name="Equation"/>
              <p:cNvSpPr txBox="1"/>
              <p:nvPr/>
            </p:nvSpPr>
            <p:spPr>
              <a:xfrm>
                <a:off x="1183207" y="3516515"/>
                <a:ext cx="1444009" cy="876250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Upp>
                        <m:limUppPr>
                          <m:ctrlPr>
                            <a:rPr sz="26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lim>
                          <m:r>
                            <a:rPr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  <m:r>
                        <a:rPr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sz="2600"/>
              </a:p>
            </p:txBody>
          </p:sp>
        </mc:Choice>
        <mc:Fallback>
          <p:sp>
            <p:nvSpPr>
              <p:cNvPr id="176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207" y="3516515"/>
                <a:ext cx="1444009" cy="876250"/>
              </a:xfrm>
              <a:prstGeom prst="rect">
                <a:avLst/>
              </a:prstGeom>
              <a:blipFill>
                <a:blip r:embed="rId3"/>
                <a:stretch>
                  <a:fillRect l="-3509" t="-74648" r="-2632" b="-64789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7" name="Equation"/>
              <p:cNvSpPr txBox="1"/>
              <p:nvPr/>
            </p:nvSpPr>
            <p:spPr>
              <a:xfrm>
                <a:off x="4437402" y="3516515"/>
                <a:ext cx="2687254" cy="101536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26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</m:e>
                                <m:sub>
                                  <m:r>
                                    <a:rPr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bSup>
                              <m:r>
                                <a:rPr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limUpp>
                                <m:limUppPr>
                                  <m:ctrlPr>
                                    <a:rPr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UppPr>
                                <m:e>
                                  <m:r>
                                    <a:rPr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lim>
                                  <m:r>
                                    <a:rPr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̂</m:t>
                                  </m:r>
                                </m:lim>
                              </m:limUpp>
                              <m:sSup>
                                <m:sSupPr>
                                  <m:ctrlPr>
                                    <a:rPr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sz="2600"/>
              </a:p>
            </p:txBody>
          </p:sp>
        </mc:Choice>
        <mc:Fallback>
          <p:sp>
            <p:nvSpPr>
              <p:cNvPr id="177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402" y="3516515"/>
                <a:ext cx="2687254" cy="1015366"/>
              </a:xfrm>
              <a:prstGeom prst="rect">
                <a:avLst/>
              </a:prstGeom>
              <a:blipFill>
                <a:blip r:embed="rId4"/>
                <a:stretch>
                  <a:fillRect l="-2817" r="-3756" b="-18519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8" name="mean: ‘most likely value’"/>
          <p:cNvSpPr txBox="1"/>
          <p:nvPr/>
        </p:nvSpPr>
        <p:spPr>
          <a:xfrm>
            <a:off x="879888" y="4642572"/>
            <a:ext cx="2648233" cy="340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1000"/>
              </a:spcBef>
              <a:buFont typeface="Arial"/>
              <a:defRPr sz="2000">
                <a:solidFill>
                  <a:schemeClr val="accent1">
                    <a:satOff val="-3547"/>
                    <a:lumOff val="-10352"/>
                  </a:schemeClr>
                </a:solidFill>
              </a:defRPr>
            </a:lvl1pPr>
          </a:lstStyle>
          <a:p>
            <a:r>
              <a:t>mean: ‘most likely value’</a:t>
            </a:r>
          </a:p>
        </p:txBody>
      </p:sp>
      <p:sp>
        <p:nvSpPr>
          <p:cNvPr id="179" name="standard deviation: ‘dispersion’"/>
          <p:cNvSpPr txBox="1"/>
          <p:nvPr/>
        </p:nvSpPr>
        <p:spPr>
          <a:xfrm>
            <a:off x="4246950" y="4642572"/>
            <a:ext cx="3331231" cy="340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1000"/>
              </a:spcBef>
              <a:buFont typeface="Arial"/>
              <a:defRPr sz="2000">
                <a:solidFill>
                  <a:schemeClr val="accent1">
                    <a:satOff val="-3547"/>
                    <a:lumOff val="-10352"/>
                  </a:schemeClr>
                </a:solidFill>
              </a:defRPr>
            </a:lvl1pPr>
          </a:lstStyle>
          <a:p>
            <a:r>
              <a:t>standard deviation: ‘dispersion’</a:t>
            </a:r>
          </a:p>
        </p:txBody>
      </p:sp>
      <p:sp>
        <p:nvSpPr>
          <p:cNvPr id="180" name="As we are testing physical systems there is a ground-truth. The values we measure are drawn from an underlying distribution.…"/>
          <p:cNvSpPr txBox="1"/>
          <p:nvPr/>
        </p:nvSpPr>
        <p:spPr>
          <a:xfrm>
            <a:off x="838200" y="5388716"/>
            <a:ext cx="10515601" cy="10767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000"/>
              </a:spcBef>
              <a:buFont typeface="Arial"/>
              <a:defRPr sz="2000"/>
            </a:pPr>
            <a:r>
              <a:t>As we are testing physical systems there is a ground-truth. The values we measure are drawn from an underlying </a:t>
            </a:r>
            <a:r>
              <a:rPr b="1" u="sng"/>
              <a:t>distribution.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/>
              <a:defRPr sz="2000"/>
            </a:pPr>
            <a:r>
              <a:t>There are many different distributions (see next week) depending on what is being tested and how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1" name="Equation"/>
              <p:cNvSpPr txBox="1"/>
              <p:nvPr/>
            </p:nvSpPr>
            <p:spPr>
              <a:xfrm>
                <a:off x="8934842" y="3516515"/>
                <a:ext cx="1290150" cy="80760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se</m:t>
                      </m:r>
                      <m:r>
                        <a:rPr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sz="2600"/>
              </a:p>
            </p:txBody>
          </p:sp>
        </mc:Choice>
        <mc:Fallback>
          <p:sp>
            <p:nvSpPr>
              <p:cNvPr id="181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4842" y="3516515"/>
                <a:ext cx="1290150" cy="807608"/>
              </a:xfrm>
              <a:prstGeom prst="rect">
                <a:avLst/>
              </a:prstGeom>
              <a:blipFill>
                <a:blip r:embed="rId5"/>
                <a:stretch>
                  <a:fillRect l="-2941" r="-5882" b="-461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2" name="standard error on mean"/>
          <p:cNvSpPr txBox="1"/>
          <p:nvPr/>
        </p:nvSpPr>
        <p:spPr>
          <a:xfrm>
            <a:off x="8559155" y="4642572"/>
            <a:ext cx="2557324" cy="340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1000"/>
              </a:spcBef>
              <a:buFont typeface="Arial"/>
              <a:defRPr sz="2000">
                <a:solidFill>
                  <a:schemeClr val="accent1">
                    <a:satOff val="-3547"/>
                    <a:lumOff val="-10352"/>
                  </a:schemeClr>
                </a:solidFill>
              </a:defRPr>
            </a:lvl1pPr>
          </a:lstStyle>
          <a:p>
            <a:r>
              <a:t>standard error on mean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i="1">
                <a:solidFill>
                  <a:srgbClr val="C00000"/>
                </a:solidFill>
              </a:defRPr>
            </a:lvl1pPr>
          </a:lstStyle>
          <a:p>
            <a:r>
              <a:t>Distributions </a:t>
            </a:r>
          </a:p>
        </p:txBody>
      </p:sp>
      <p:sp>
        <p:nvSpPr>
          <p:cNvPr id="185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838200" y="1632509"/>
            <a:ext cx="10515600" cy="685435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2000" b="1" i="1">
                <a:solidFill>
                  <a:srgbClr val="C00000"/>
                </a:solidFill>
              </a:defRPr>
            </a:lvl1pPr>
          </a:lstStyle>
          <a:p>
            <a:r>
              <a:t>In physics, values and functions are rarely discrete, they are continuous</a:t>
            </a:r>
          </a:p>
        </p:txBody>
      </p:sp>
      <p:sp>
        <p:nvSpPr>
          <p:cNvPr id="186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684000" y="6398513"/>
            <a:ext cx="284372" cy="28079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187" name="frequency = fraction of measurements in each bin"/>
          <p:cNvSpPr txBox="1"/>
          <p:nvPr/>
        </p:nvSpPr>
        <p:spPr>
          <a:xfrm>
            <a:off x="6611239" y="5917559"/>
            <a:ext cx="5228913" cy="340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r>
              <a:t>frequency = fraction of measurements in each bin</a:t>
            </a:r>
          </a:p>
        </p:txBody>
      </p:sp>
      <p:pic>
        <p:nvPicPr>
          <p:cNvPr id="188" name="small_hist.png" descr="small_hist.png"/>
          <p:cNvPicPr>
            <a:picLocks noChangeAspect="1"/>
          </p:cNvPicPr>
          <p:nvPr/>
        </p:nvPicPr>
        <p:blipFill>
          <a:blip r:embed="rId3"/>
          <a:srcRect l="172" r="172"/>
          <a:stretch>
            <a:fillRect/>
          </a:stretch>
        </p:blipFill>
        <p:spPr>
          <a:xfrm>
            <a:off x="592322" y="2108212"/>
            <a:ext cx="5149958" cy="36646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big_hist.png" descr="big_hist.png"/>
          <p:cNvPicPr>
            <a:picLocks noChangeAspect="1"/>
          </p:cNvPicPr>
          <p:nvPr/>
        </p:nvPicPr>
        <p:blipFill>
          <a:blip r:embed="rId4"/>
          <a:srcRect l="449" r="449"/>
          <a:stretch>
            <a:fillRect/>
          </a:stretch>
        </p:blipFill>
        <p:spPr>
          <a:xfrm>
            <a:off x="6394531" y="2127596"/>
            <a:ext cx="5149851" cy="3625978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counts = number of measurements in each bin"/>
          <p:cNvSpPr txBox="1"/>
          <p:nvPr/>
        </p:nvSpPr>
        <p:spPr>
          <a:xfrm>
            <a:off x="958658" y="5917559"/>
            <a:ext cx="4896406" cy="340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r>
              <a:t>counts = number of measurements in each bin</a:t>
            </a:r>
          </a:p>
        </p:txBody>
      </p:sp>
      <p:sp>
        <p:nvSpPr>
          <p:cNvPr id="191" name="area under the curve sums to 1"/>
          <p:cNvSpPr txBox="1"/>
          <p:nvPr/>
        </p:nvSpPr>
        <p:spPr>
          <a:xfrm>
            <a:off x="7806271" y="6253981"/>
            <a:ext cx="3327188" cy="352883"/>
          </a:xfrm>
          <a:prstGeom prst="rect">
            <a:avLst/>
          </a:prstGeom>
          <a:ln w="12700">
            <a:solidFill>
              <a:srgbClr val="A7A7A7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r>
              <a:t>area under the curve sums to 1</a:t>
            </a:r>
          </a:p>
        </p:txBody>
      </p:sp>
      <p:sp>
        <p:nvSpPr>
          <p:cNvPr id="192" name="area under the curve sums to total(counts)"/>
          <p:cNvSpPr txBox="1"/>
          <p:nvPr/>
        </p:nvSpPr>
        <p:spPr>
          <a:xfrm>
            <a:off x="1557940" y="6253981"/>
            <a:ext cx="4519177" cy="352883"/>
          </a:xfrm>
          <a:prstGeom prst="rect">
            <a:avLst/>
          </a:prstGeom>
          <a:ln w="12700">
            <a:solidFill>
              <a:srgbClr val="A7A7A7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r>
              <a:t>area under the curve sums to total(counts)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Rectangle"/>
          <p:cNvSpPr/>
          <p:nvPr/>
        </p:nvSpPr>
        <p:spPr>
          <a:xfrm>
            <a:off x="846826" y="4935175"/>
            <a:ext cx="3689441" cy="93009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97" name="Rectangle"/>
          <p:cNvSpPr/>
          <p:nvPr/>
        </p:nvSpPr>
        <p:spPr>
          <a:xfrm>
            <a:off x="846826" y="3210611"/>
            <a:ext cx="3689441" cy="93009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9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i="1">
                <a:solidFill>
                  <a:srgbClr val="C00000"/>
                </a:solidFill>
              </a:defRPr>
            </a:lvl1pPr>
          </a:lstStyle>
          <a:p>
            <a:r>
              <a:t>Probability density function (pdf)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9" name="Content Placeholder 2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SzTx/>
                  <a:buNone/>
                  <a:defRPr sz="2000"/>
                </a:pPr>
                <a:r>
                  <a:t>Consider a continuous function </a:t>
                </a:r>
                <a14:m>
                  <m:oMath xmlns:m="http://schemas.openxmlformats.org/officeDocument/2006/math">
                    <m:r>
                      <a:rPr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/>
              </a:p>
              <a:p>
                <a:pPr marL="0" indent="0">
                  <a:buSzTx/>
                  <a:buNone/>
                  <a:defRPr sz="2000"/>
                </a:pPr>
                <a:r>
                  <a:t>The probability density function is defined as the probability that the variate has a given value </a:t>
                </a:r>
                <a14:m>
                  <m:oMath xmlns:m="http://schemas.openxmlformats.org/officeDocument/2006/math">
                    <m:r>
                      <a:rPr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/>
              </a:p>
              <a:p>
                <a:pPr marL="0" indent="0">
                  <a:buSzTx/>
                  <a:buNone/>
                  <a:defRPr sz="2000"/>
                </a:pPr>
                <a:r>
                  <a:t>This is often expressed as the integral between two points</a:t>
                </a:r>
              </a:p>
              <a:p>
                <a:pPr marL="0" indent="0">
                  <a:buSzTx/>
                  <a:buNone/>
                  <a:defRPr sz="2000">
                    <a:latin typeface="Cambria Math"/>
                    <a:ea typeface="Cambria Math"/>
                    <a:cs typeface="Cambria Math"/>
                    <a:sym typeface="Cambria Math"/>
                  </a:defRPr>
                </a:pPr>
                <a:endParaRPr/>
              </a:p>
              <a:p>
                <a:pPr marL="0" indent="0">
                  <a:buSzTx/>
                  <a:buNone/>
                  <a:defRPr sz="2000">
                    <a:latin typeface="Cambria Math"/>
                    <a:ea typeface="Cambria Math"/>
                    <a:cs typeface="Cambria Math"/>
                    <a:sym typeface="Cambria Math"/>
                  </a:defRPr>
                </a:pPr>
                <a:endParaRPr/>
              </a:p>
              <a:p>
                <a:pPr marL="0" indent="0">
                  <a:buSzTx/>
                  <a:buNone/>
                  <a:defRPr sz="2000"/>
                </a:pPr>
                <a:endParaRPr/>
              </a:p>
              <a:p>
                <a:pPr marL="0" indent="0">
                  <a:buSzTx/>
                  <a:buNone/>
                  <a:defRPr sz="2000"/>
                </a:pPr>
                <a:r>
                  <a:t>The function must be normalised such that </a:t>
                </a:r>
              </a:p>
            </p:txBody>
          </p:sp>
        </mc:Choice>
        <mc:Fallback>
          <p:sp>
            <p:nvSpPr>
              <p:cNvPr id="199" name="Content Placeholder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1086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0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684000" y="6398513"/>
            <a:ext cx="284372" cy="28079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201" name="A normalised histogram approaches the PDF…"/>
          <p:cNvSpPr txBox="1"/>
          <p:nvPr/>
        </p:nvSpPr>
        <p:spPr>
          <a:xfrm>
            <a:off x="6065026" y="3881129"/>
            <a:ext cx="4837867" cy="74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/>
              <a:defRPr sz="2000" b="1" i="1">
                <a:solidFill>
                  <a:srgbClr val="C00000"/>
                </a:solidFill>
              </a:defRPr>
            </a:pPr>
            <a:r>
              <a:t>A normalised histogram approaches the PDF 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  <a:buFont typeface="Arial"/>
              <a:defRPr sz="2000" b="1" i="1">
                <a:solidFill>
                  <a:srgbClr val="C00000"/>
                </a:solidFill>
              </a:defRPr>
            </a:pPr>
            <a:r>
              <a:t>when the variable is continuous</a:t>
            </a:r>
          </a:p>
        </p:txBody>
      </p:sp>
      <p:sp>
        <p:nvSpPr>
          <p:cNvPr id="202" name="We use the PDF to estimate the probability…"/>
          <p:cNvSpPr txBox="1"/>
          <p:nvPr/>
        </p:nvSpPr>
        <p:spPr>
          <a:xfrm>
            <a:off x="6150044" y="5185953"/>
            <a:ext cx="4667831" cy="7471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buFont typeface="Arial"/>
              <a:defRPr sz="2000" b="1" i="1">
                <a:solidFill>
                  <a:srgbClr val="C00000"/>
                </a:solidFill>
              </a:defRPr>
            </a:pPr>
            <a:r>
              <a:t>We use the PDF to estimate the probability 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  <a:buFont typeface="Arial"/>
              <a:defRPr sz="2000" b="1" i="1">
                <a:solidFill>
                  <a:srgbClr val="C00000"/>
                </a:solidFill>
              </a:defRPr>
            </a:pPr>
            <a:r>
              <a:t>that a variable falls in a given range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3" name="Equation"/>
              <p:cNvSpPr txBox="1"/>
              <p:nvPr/>
            </p:nvSpPr>
            <p:spPr>
              <a:xfrm>
                <a:off x="1021563" y="3255592"/>
                <a:ext cx="3201512" cy="81472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∫</m:t>
                          </m:r>
                        </m:e>
                        <m:sub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sz="2400"/>
              </a:p>
            </p:txBody>
          </p:sp>
        </mc:Choice>
        <mc:Fallback>
          <p:sp>
            <p:nvSpPr>
              <p:cNvPr id="203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563" y="3255592"/>
                <a:ext cx="3201512" cy="814728"/>
              </a:xfrm>
              <a:prstGeom prst="rect">
                <a:avLst/>
              </a:prstGeom>
              <a:blipFill>
                <a:blip r:embed="rId3"/>
                <a:stretch>
                  <a:fillRect l="-5138" r="-83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4" name="Equation"/>
              <p:cNvSpPr txBox="1"/>
              <p:nvPr/>
            </p:nvSpPr>
            <p:spPr>
              <a:xfrm>
                <a:off x="1052438" y="4992856"/>
                <a:ext cx="1701931" cy="81472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∫</m:t>
                          </m:r>
                        </m:e>
                        <m:sub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sz="2400"/>
              </a:p>
            </p:txBody>
          </p:sp>
        </mc:Choice>
        <mc:Fallback>
          <p:sp>
            <p:nvSpPr>
              <p:cNvPr id="204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438" y="4992856"/>
                <a:ext cx="1701931" cy="814728"/>
              </a:xfrm>
              <a:prstGeom prst="rect">
                <a:avLst/>
              </a:prstGeom>
              <a:blipFill>
                <a:blip r:embed="rId4"/>
                <a:stretch>
                  <a:fillRect l="-10448" r="-1865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i="1">
                <a:solidFill>
                  <a:srgbClr val="C00000"/>
                </a:solidFill>
              </a:defRPr>
            </a:lvl1pPr>
          </a:lstStyle>
          <a:p>
            <a:r>
              <a:t>Cumulative density function (cdf)</a:t>
            </a:r>
          </a:p>
        </p:txBody>
      </p:sp>
      <p:sp>
        <p:nvSpPr>
          <p:cNvPr id="207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/>
            </a:pPr>
            <a:r>
              <a:t>Tells us the percentile that a parameter value represents</a:t>
            </a:r>
          </a:p>
          <a:p>
            <a:pPr marL="0" indent="0">
              <a:buSzTx/>
              <a:buNone/>
              <a:defRPr sz="2000"/>
            </a:pPr>
            <a:endParaRPr/>
          </a:p>
          <a:p>
            <a:pPr marL="0" indent="0">
              <a:buSzTx/>
              <a:buNone/>
              <a:defRPr sz="2000"/>
            </a:pPr>
            <a:endParaRPr/>
          </a:p>
          <a:p>
            <a:pPr marL="0" indent="0">
              <a:buSzTx/>
              <a:buNone/>
              <a:defRPr sz="2000"/>
            </a:pPr>
            <a:endParaRPr/>
          </a:p>
        </p:txBody>
      </p:sp>
      <p:sp>
        <p:nvSpPr>
          <p:cNvPr id="208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684000" y="6398513"/>
            <a:ext cx="284372" cy="28079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9" name="Equation"/>
              <p:cNvSpPr txBox="1"/>
              <p:nvPr/>
            </p:nvSpPr>
            <p:spPr>
              <a:xfrm>
                <a:off x="1061661" y="2525550"/>
                <a:ext cx="2579476" cy="87887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′)=</m:t>
                      </m:r>
                      <m:sSubSup>
                        <m:sSubSupPr>
                          <m:ctrlPr>
                            <a:rPr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∫</m:t>
                          </m:r>
                        </m:e>
                        <m:sub>
                          <m:r>
                            <a:rPr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sz="2600"/>
              </a:p>
            </p:txBody>
          </p:sp>
        </mc:Choice>
        <mc:Fallback>
          <p:sp>
            <p:nvSpPr>
              <p:cNvPr id="209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661" y="2525550"/>
                <a:ext cx="2579476" cy="878871"/>
              </a:xfrm>
              <a:prstGeom prst="rect">
                <a:avLst/>
              </a:prstGeom>
              <a:blipFill>
                <a:blip r:embed="rId2"/>
                <a:stretch>
                  <a:fillRect l="-4412" r="-1323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0" name="i.e.   means that 60% of the probability lies"/>
              <p:cNvSpPr txBox="1"/>
              <p:nvPr/>
            </p:nvSpPr>
            <p:spPr>
              <a:xfrm>
                <a:off x="912332" y="3839633"/>
                <a:ext cx="6293902" cy="38953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  <a:buFont typeface="Arial"/>
                  <a:defRPr sz="2000"/>
                </a:pPr>
                <a:r>
                  <a:t>i.e. </a:t>
                </a:r>
                <a14:m>
                  <m:oMath xmlns:m="http://schemas.openxmlformats.org/officeDocument/2006/math">
                    <m:r>
                      <a:rPr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′)=0.6</m:t>
                    </m:r>
                  </m:oMath>
                </a14:m>
                <a:r>
                  <a:t> means that 60% of the probability lies </a:t>
                </a:r>
                <a14:m>
                  <m:oMath xmlns:m="http://schemas.openxmlformats.org/officeDocument/2006/math">
                    <m:r>
                      <a:rPr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/>
              </a:p>
            </p:txBody>
          </p:sp>
        </mc:Choice>
        <mc:Fallback>
          <p:sp>
            <p:nvSpPr>
              <p:cNvPr id="210" name="i.e.   means that 60% of the probability lies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332" y="3839633"/>
                <a:ext cx="6293902" cy="389531"/>
              </a:xfrm>
              <a:prstGeom prst="rect">
                <a:avLst/>
              </a:prstGeom>
              <a:blipFill>
                <a:blip r:embed="rId3"/>
                <a:stretch>
                  <a:fillRect l="-1815" t="-12500" r="-1411" b="-25000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1" name="So the CDF returns the expected probability of observing a value less than or equal to the given value"/>
          <p:cNvSpPr txBox="1"/>
          <p:nvPr/>
        </p:nvSpPr>
        <p:spPr>
          <a:xfrm>
            <a:off x="895977" y="4664376"/>
            <a:ext cx="10501646" cy="340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/>
              <a:defRPr sz="2000"/>
            </a:lvl1pPr>
          </a:lstStyle>
          <a:p>
            <a:r>
              <a:t>So the CDF returns the expected probability of observing a value less than or equal to the given value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i="1">
                <a:solidFill>
                  <a:srgbClr val="C00000"/>
                </a:solidFill>
              </a:defRPr>
            </a:lvl1pPr>
          </a:lstStyle>
          <a:p>
            <a:r>
              <a:t>Expectation values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4" name="Content Placeholder 2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SzTx/>
                  <a:buNone/>
                  <a:defRPr sz="2000" b="1" i="1">
                    <a:solidFill>
                      <a:srgbClr val="C00000"/>
                    </a:solidFill>
                  </a:defRPr>
                </a:pPr>
                <a:r>
                  <a:t>Discrete distribution of variable </a:t>
                </a:r>
                <a14:m>
                  <m:oMath xmlns:m="http://schemas.openxmlformats.org/officeDocument/2006/math">
                    <m:r>
                      <a:rPr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t>:</a:t>
                </a:r>
              </a:p>
              <a:p>
                <a:pPr marL="0" indent="0">
                  <a:buSzTx/>
                  <a:buNone/>
                  <a:defRPr sz="2000">
                    <a:latin typeface="Cambria Math"/>
                    <a:ea typeface="Cambria Math"/>
                    <a:cs typeface="Cambria Math"/>
                    <a:sym typeface="Cambria Math"/>
                  </a:defRPr>
                </a:pPr>
                <a:endParaRPr/>
              </a:p>
              <a:p>
                <a:pPr lvl="8" indent="3911600">
                  <a:defRPr sz="2000"/>
                </a:pPr>
                <a:r>
                  <a:t>where </a:t>
                </a:r>
                <a14:m>
                  <m:oMath xmlns:m="http://schemas.openxmlformats.org/officeDocument/2006/math">
                    <m:r>
                      <a:rPr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t> is the probability that </a:t>
                </a:r>
                <a14:m>
                  <m:oMath xmlns:m="http://schemas.openxmlformats.org/officeDocument/2006/math">
                    <m:r>
                      <a:rPr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t> has the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/>
              </a:p>
              <a:p>
                <a:pPr marL="0" indent="0">
                  <a:buSzTx/>
                  <a:buNone/>
                  <a:defRPr sz="2000"/>
                </a:pPr>
                <a:endParaRPr/>
              </a:p>
              <a:p>
                <a:pPr marL="0" indent="0">
                  <a:buSzTx/>
                  <a:buNone/>
                  <a:defRPr sz="2000" b="1" i="1">
                    <a:solidFill>
                      <a:srgbClr val="C00000"/>
                    </a:solidFill>
                  </a:defRPr>
                </a:pPr>
                <a:r>
                  <a:t>Continuous distribution of variable</a:t>
                </a:r>
                <a:r>
                  <a:rPr i="0"/>
                  <a:t> </a:t>
                </a:r>
                <a14:m>
                  <m:oMath xmlns:m="http://schemas.openxmlformats.org/officeDocument/2006/math">
                    <m:r>
                      <a:rPr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t>:</a:t>
                </a:r>
              </a:p>
              <a:p>
                <a:pPr marL="0" indent="0">
                  <a:buSzTx/>
                  <a:buNone/>
                  <a:defRPr sz="2000">
                    <a:latin typeface="Cambria Math"/>
                    <a:ea typeface="Cambria Math"/>
                    <a:cs typeface="Cambria Math"/>
                    <a:sym typeface="Cambria Math"/>
                  </a:defRPr>
                </a:pPr>
                <a:endParaRPr/>
              </a:p>
              <a:p>
                <a:pPr marL="0" indent="0">
                  <a:buSzTx/>
                  <a:buNone/>
                  <a:defRPr sz="2000">
                    <a:latin typeface="Cambria Math"/>
                    <a:ea typeface="Cambria Math"/>
                    <a:cs typeface="Cambria Math"/>
                    <a:sym typeface="Cambria Math"/>
                  </a:defRPr>
                </a:pPr>
                <a:endParaRPr/>
              </a:p>
              <a:p>
                <a:pPr lvl="8" indent="3911600">
                  <a:defRPr sz="2000"/>
                </a:pPr>
                <a:r>
                  <a:t>where </a:t>
                </a:r>
                <a14:m>
                  <m:oMath xmlns:m="http://schemas.openxmlformats.org/officeDocument/2006/math">
                    <m:r>
                      <a:rPr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t> is the probability density function </a:t>
                </a:r>
              </a:p>
              <a:p>
                <a:pPr marL="0" indent="0">
                  <a:buSzTx/>
                  <a:buNone/>
                  <a:defRPr sz="2000"/>
                </a:pPr>
                <a:endParaRPr/>
              </a:p>
              <a:p>
                <a:pPr marL="0" indent="0">
                  <a:buSzTx/>
                  <a:buNone/>
                  <a:defRPr sz="2000" b="1" i="1">
                    <a:solidFill>
                      <a:srgbClr val="C00000"/>
                    </a:solidFill>
                  </a:defRPr>
                </a:pPr>
                <a:r>
                  <a:t>This is the formal definition for the mean as </a:t>
                </a:r>
                <a14:m>
                  <m:oMath xmlns:m="http://schemas.openxmlformats.org/officeDocument/2006/math">
                    <m:r>
                      <a:rPr sz="215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sz="215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endParaRPr/>
              </a:p>
            </p:txBody>
          </p:sp>
        </mc:Choice>
        <mc:Fallback>
          <p:sp>
            <p:nvSpPr>
              <p:cNvPr id="214" name="Content Placeholder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3"/>
                <a:stretch>
                  <a:fillRect l="-1086" t="-1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5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684000" y="6398513"/>
            <a:ext cx="284372" cy="28079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6" name="Equation"/>
              <p:cNvSpPr txBox="1"/>
              <p:nvPr/>
            </p:nvSpPr>
            <p:spPr>
              <a:xfrm>
                <a:off x="4930685" y="1655181"/>
                <a:ext cx="2330630" cy="886440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limUpp>
                        <m:limUppPr>
                          <m:ctrlPr>
                            <a:rPr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limLow>
                            <m:limLowPr>
                              <m:ctrlPr>
                                <a:rPr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</m:e>
                            <m:lim>
                              <m:r>
                                <a:rPr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lim>
                          </m:limLow>
                        </m:e>
                        <m:lim>
                          <m:r>
                            <a:rPr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lim>
                      </m:limUpp>
                      <m:sSub>
                        <m:sSubPr>
                          <m:ctrlPr>
                            <a:rPr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2600"/>
              </a:p>
            </p:txBody>
          </p:sp>
        </mc:Choice>
        <mc:Fallback>
          <p:sp>
            <p:nvSpPr>
              <p:cNvPr id="216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0685" y="1655181"/>
                <a:ext cx="2330630" cy="886440"/>
              </a:xfrm>
              <a:prstGeom prst="rect">
                <a:avLst/>
              </a:prstGeom>
              <a:blipFill>
                <a:blip r:embed="rId4"/>
                <a:stretch>
                  <a:fillRect l="-4891" r="-16304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7" name="Equation"/>
              <p:cNvSpPr txBox="1"/>
              <p:nvPr/>
            </p:nvSpPr>
            <p:spPr>
              <a:xfrm>
                <a:off x="5057685" y="3803227"/>
                <a:ext cx="2685120" cy="84815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Sup>
                        <m:sSubSupPr>
                          <m:ctrlPr>
                            <a:rPr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∫</m:t>
                          </m:r>
                        </m:e>
                        <m:sub>
                          <m:r>
                            <a:rPr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</m:sSubSup>
                      <m:r>
                        <a:rPr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𝑥𝑓</m:t>
                      </m:r>
                      <m:r>
                        <a:rPr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dx</m:t>
                      </m:r>
                    </m:oMath>
                  </m:oMathPara>
                </a14:m>
                <a:endParaRPr sz="2600"/>
              </a:p>
            </p:txBody>
          </p:sp>
        </mc:Choice>
        <mc:Fallback>
          <p:sp>
            <p:nvSpPr>
              <p:cNvPr id="217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7685" y="3803227"/>
                <a:ext cx="2685120" cy="848159"/>
              </a:xfrm>
              <a:prstGeom prst="rect">
                <a:avLst/>
              </a:prstGeom>
              <a:blipFill>
                <a:blip r:embed="rId5"/>
                <a:stretch>
                  <a:fillRect l="-4245" r="-14151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i="1">
                <a:solidFill>
                  <a:srgbClr val="C00000"/>
                </a:solidFill>
              </a:defRPr>
            </a:lvl1pPr>
          </a:lstStyle>
          <a:p>
            <a:r>
              <a:t>Gaussian distribution</a:t>
            </a:r>
          </a:p>
        </p:txBody>
      </p:sp>
      <p:sp>
        <p:nvSpPr>
          <p:cNvPr id="222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838200" y="4426832"/>
            <a:ext cx="10515600" cy="1842259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2000"/>
              </a:spcBef>
              <a:defRPr sz="2000"/>
            </a:pPr>
            <a:r>
              <a:t>A Gaussian distribution</a:t>
            </a:r>
            <a:r>
              <a:rPr>
                <a:latin typeface="Times Roman"/>
                <a:ea typeface="Times Roman"/>
                <a:cs typeface="Times Roman"/>
                <a:sym typeface="Times Roman"/>
              </a:rPr>
              <a:t> is the “high-N” limit for the Binomial and Poisson distributions (see Week 12)</a:t>
            </a:r>
          </a:p>
          <a:p>
            <a:pPr>
              <a:spcBef>
                <a:spcPts val="2000"/>
              </a:spcBef>
              <a:defRPr sz="2000"/>
            </a:pPr>
            <a:r>
              <a:rPr u="sng">
                <a:latin typeface="Times Roman"/>
                <a:ea typeface="Times Roman"/>
                <a:cs typeface="Times Roman"/>
                <a:sym typeface="Times Roman"/>
              </a:rPr>
              <a:t>The central limit theorem:</a:t>
            </a:r>
            <a:r>
              <a:rPr>
                <a:latin typeface="Times Roman"/>
                <a:ea typeface="Times Roman"/>
                <a:cs typeface="Times Roman"/>
                <a:sym typeface="Times Roman"/>
              </a:rPr>
              <a:t> states if the average is taken of variables drawn many times for ANY probability distributions, the resulting average will follow a Gaussian. </a:t>
            </a:r>
          </a:p>
          <a:p>
            <a:pPr>
              <a:spcBef>
                <a:spcPts val="2000"/>
              </a:spcBef>
              <a:defRPr sz="2000"/>
            </a:pPr>
            <a:r>
              <a:rPr>
                <a:latin typeface="Times Roman"/>
                <a:ea typeface="Times Roman"/>
                <a:cs typeface="Times Roman"/>
                <a:sym typeface="Times Roman"/>
              </a:rPr>
              <a:t>Practically, if we take a lot of data (N&gt;30), our sample will resemble a normal distribution </a:t>
            </a:r>
          </a:p>
        </p:txBody>
      </p:sp>
      <p:sp>
        <p:nvSpPr>
          <p:cNvPr id="223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684000" y="6402746"/>
            <a:ext cx="284372" cy="280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224" name="aka a normal distribution"/>
          <p:cNvSpPr txBox="1"/>
          <p:nvPr/>
        </p:nvSpPr>
        <p:spPr>
          <a:xfrm>
            <a:off x="917355" y="1450990"/>
            <a:ext cx="2689162" cy="340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/>
              <a:defRPr sz="2000">
                <a:solidFill>
                  <a:schemeClr val="accent1">
                    <a:satOff val="-3547"/>
                    <a:lumOff val="-10352"/>
                  </a:schemeClr>
                </a:solidFill>
              </a:defRPr>
            </a:lvl1pPr>
          </a:lstStyle>
          <a:p>
            <a:r>
              <a:t>aka a normal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5" name="Equation"/>
              <p:cNvSpPr txBox="1"/>
              <p:nvPr/>
            </p:nvSpPr>
            <p:spPr>
              <a:xfrm>
                <a:off x="4206497" y="1833830"/>
                <a:ext cx="5267838" cy="944830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rad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m:rPr>
                          <m:sty m:val="p"/>
                        </m:rP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{−(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sSup>
                        <m:sSu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/2</m:t>
                      </m:r>
                      <m:sSup>
                        <m:sSu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sz="2800"/>
              </a:p>
            </p:txBody>
          </p:sp>
        </mc:Choice>
        <mc:Fallback>
          <p:sp>
            <p:nvSpPr>
              <p:cNvPr id="225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497" y="1833830"/>
                <a:ext cx="5267838" cy="944830"/>
              </a:xfrm>
              <a:prstGeom prst="rect">
                <a:avLst/>
              </a:prstGeom>
              <a:blipFill>
                <a:blip r:embed="rId3"/>
                <a:stretch>
                  <a:fillRect l="-2410" t="-1333" r="-9157" b="-17333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6" name="Equation"/>
              <p:cNvSpPr txBox="1"/>
              <p:nvPr/>
            </p:nvSpPr>
            <p:spPr>
              <a:xfrm>
                <a:off x="3565677" y="3487908"/>
                <a:ext cx="1225241" cy="31328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sz="2800"/>
              </a:p>
            </p:txBody>
          </p:sp>
        </mc:Choice>
        <mc:Fallback>
          <p:sp>
            <p:nvSpPr>
              <p:cNvPr id="226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677" y="3487908"/>
                <a:ext cx="1225241" cy="313284"/>
              </a:xfrm>
              <a:prstGeom prst="rect">
                <a:avLst/>
              </a:prstGeom>
              <a:blipFill>
                <a:blip r:embed="rId4"/>
                <a:stretch>
                  <a:fillRect l="-9184" r="-22449" b="-76923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7" name="Equation"/>
              <p:cNvSpPr txBox="1"/>
              <p:nvPr/>
            </p:nvSpPr>
            <p:spPr>
              <a:xfrm>
                <a:off x="8490301" y="3522612"/>
                <a:ext cx="897059" cy="24387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28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sz="2800"/>
              </a:p>
            </p:txBody>
          </p:sp>
        </mc:Choice>
        <mc:Fallback>
          <p:sp>
            <p:nvSpPr>
              <p:cNvPr id="227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0301" y="3522612"/>
                <a:ext cx="897059" cy="243875"/>
              </a:xfrm>
              <a:prstGeom prst="rect">
                <a:avLst/>
              </a:prstGeom>
              <a:blipFill>
                <a:blip r:embed="rId5"/>
                <a:stretch>
                  <a:fillRect l="-9722" r="-23611" b="-9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8" name="Expectation value:"/>
          <p:cNvSpPr txBox="1"/>
          <p:nvPr/>
        </p:nvSpPr>
        <p:spPr>
          <a:xfrm>
            <a:off x="1077354" y="3474458"/>
            <a:ext cx="2047465" cy="340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/>
              <a:defRPr sz="2000" b="1" i="1">
                <a:solidFill>
                  <a:srgbClr val="C00000"/>
                </a:solidFill>
              </a:defRPr>
            </a:lvl1pPr>
          </a:lstStyle>
          <a:p>
            <a:r>
              <a:t>Expectation value:</a:t>
            </a:r>
          </a:p>
        </p:txBody>
      </p:sp>
      <p:sp>
        <p:nvSpPr>
          <p:cNvPr id="229" name="Standard deviation:"/>
          <p:cNvSpPr txBox="1"/>
          <p:nvPr/>
        </p:nvSpPr>
        <p:spPr>
          <a:xfrm>
            <a:off x="6121753" y="3474458"/>
            <a:ext cx="2183146" cy="340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/>
              <a:defRPr sz="2000" b="1" i="1">
                <a:solidFill>
                  <a:srgbClr val="C00000"/>
                </a:solidFill>
              </a:defRPr>
            </a:pPr>
            <a:r>
              <a:t>Standard deviation</a:t>
            </a:r>
            <a:r>
              <a:rPr b="0" i="0">
                <a:solidFill>
                  <a:srgbClr val="000000"/>
                </a:solidFill>
              </a:rPr>
              <a:t>: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Rectangle"/>
          <p:cNvSpPr/>
          <p:nvPr/>
        </p:nvSpPr>
        <p:spPr>
          <a:xfrm>
            <a:off x="1011926" y="3324911"/>
            <a:ext cx="9751872" cy="1400456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235" name="(2). Parameter estimation : least squares"/>
          <p:cNvSpPr txBox="1">
            <a:spLocks noGrp="1"/>
          </p:cNvSpPr>
          <p:nvPr>
            <p:ph type="title" idx="4294967295"/>
          </p:nvPr>
        </p:nvSpPr>
        <p:spPr>
          <a:xfrm>
            <a:off x="838200" y="2254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 i="1">
                <a:solidFill>
                  <a:srgbClr val="C00000"/>
                </a:solidFill>
              </a:defRPr>
            </a:pPr>
            <a:r>
              <a:rPr i="0">
                <a:latin typeface="Carlito"/>
                <a:ea typeface="Carlito"/>
                <a:cs typeface="Carlito"/>
                <a:sym typeface="Carlito"/>
              </a:rPr>
              <a:t>(2). Parameter estimation</a:t>
            </a:r>
            <a:r>
              <a:t> : least squares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6" name="NB: for straight-line model ( ), this is known as ‘linear regression’"/>
              <p:cNvSpPr txBox="1"/>
              <p:nvPr/>
            </p:nvSpPr>
            <p:spPr>
              <a:xfrm>
                <a:off x="896902" y="1243919"/>
                <a:ext cx="7932136" cy="797316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  <a:buFont typeface="Arial"/>
                  <a:defRPr sz="2000">
                    <a:solidFill>
                      <a:schemeClr val="accent1">
                        <a:satOff val="-3547"/>
                        <a:lumOff val="-10352"/>
                      </a:schemeClr>
                    </a:solidFill>
                  </a:defRPr>
                </a:pPr>
                <a:r>
                  <a:t>NB: for straight-line model (</a:t>
                </a:r>
                <a14:m>
                  <m:oMath xmlns:m="http://schemas.openxmlformats.org/officeDocument/2006/math">
                    <m:r>
                      <a:rPr sz="2150" i="1">
                        <a:solidFill>
                          <a:srgbClr val="365B9C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sz="2150" i="1">
                        <a:solidFill>
                          <a:srgbClr val="365B9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sz="2150" i="1">
                        <a:solidFill>
                          <a:srgbClr val="365B9C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sz="2150" i="1">
                        <a:solidFill>
                          <a:srgbClr val="365B9C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sz="2150" i="1">
                        <a:solidFill>
                          <a:srgbClr val="365B9C"/>
                        </a:solidFill>
                        <a:latin typeface="Cambria Math" panose="02040503050406030204" pitchFamily="18" charset="0"/>
                      </a:rPr>
                      <m:t>𝐵𝑥</m:t>
                    </m:r>
                  </m:oMath>
                </a14:m>
                <a:r>
                  <a:t>), this is known as ‘linear regression’</a:t>
                </a:r>
              </a:p>
            </p:txBody>
          </p:sp>
        </mc:Choice>
        <mc:Fallback>
          <p:sp>
            <p:nvSpPr>
              <p:cNvPr id="236" name="NB: for straight-line model ( ), this is known as ‘linear regression’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902" y="1243919"/>
                <a:ext cx="7932136" cy="797316"/>
              </a:xfrm>
              <a:prstGeom prst="rect">
                <a:avLst/>
              </a:prstGeom>
              <a:blipFill>
                <a:blip r:embed="rId2"/>
                <a:stretch>
                  <a:fillRect l="-1438" t="-4688" r="-2875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7" name="Equation"/>
              <p:cNvSpPr txBox="1"/>
              <p:nvPr/>
            </p:nvSpPr>
            <p:spPr>
              <a:xfrm>
                <a:off x="3942322" y="2518985"/>
                <a:ext cx="4722905" cy="69773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2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)∝</m:t>
                      </m:r>
                      <m:f>
                        <m:fPr>
                          <m:ctrlP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  <m:r>
                        <m:rPr>
                          <m:sty m:val="p"/>
                        </m:rP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{−(</m:t>
                      </m:r>
                      <m:sSub>
                        <m:sSubPr>
                          <m:ctrlP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/2</m:t>
                      </m:r>
                      <m:sSubSup>
                        <m:sSubSupPr>
                          <m:ctrlP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sz="2200"/>
              </a:p>
            </p:txBody>
          </p:sp>
        </mc:Choice>
        <mc:Fallback>
          <p:sp>
            <p:nvSpPr>
              <p:cNvPr id="237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322" y="2518985"/>
                <a:ext cx="4722905" cy="697735"/>
              </a:xfrm>
              <a:prstGeom prst="rect">
                <a:avLst/>
              </a:prstGeom>
              <a:blipFill>
                <a:blip r:embed="rId3"/>
                <a:stretch>
                  <a:fillRect l="-2145" t="-1786" r="-7775" b="-1428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8" name="Equation"/>
              <p:cNvSpPr txBox="1"/>
              <p:nvPr/>
            </p:nvSpPr>
            <p:spPr>
              <a:xfrm>
                <a:off x="1783039" y="3740094"/>
                <a:ext cx="4650193" cy="76116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,...,</m:t>
                      </m:r>
                      <m:sSub>
                        <m:sSub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)∝</m:t>
                      </m:r>
                      <m:f>
                        <m:f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Sup>
                            <m:sSubSupPr>
                              <m:ctrlP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bSup>
                        </m:den>
                      </m:f>
                      <m:r>
                        <m:rPr>
                          <m:sty m:val="p"/>
                        </m:rP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{−</m:t>
                      </m:r>
                      <m:sSup>
                        <m:sSup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/2}</m:t>
                      </m:r>
                    </m:oMath>
                  </m:oMathPara>
                </a14:m>
                <a:endParaRPr sz="2400"/>
              </a:p>
            </p:txBody>
          </p:sp>
        </mc:Choice>
        <mc:Fallback>
          <p:sp>
            <p:nvSpPr>
              <p:cNvPr id="238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039" y="3740094"/>
                <a:ext cx="4650193" cy="761166"/>
              </a:xfrm>
              <a:prstGeom prst="rect">
                <a:avLst/>
              </a:prstGeom>
              <a:blipFill>
                <a:blip r:embed="rId4"/>
                <a:stretch>
                  <a:fillRect l="-2180" r="-5995" b="-14754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9" name="Equation"/>
              <p:cNvSpPr txBox="1"/>
              <p:nvPr/>
            </p:nvSpPr>
            <p:spPr>
              <a:xfrm>
                <a:off x="7338120" y="3618026"/>
                <a:ext cx="2830801" cy="82750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23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Upp>
                        <m:limUppPr>
                          <m:ctrlPr>
                            <a:rPr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limLow>
                            <m:limLowPr>
                              <m:ctrlPr>
                                <a:rPr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</m:e>
                            <m:lim>
                              <m:r>
                                <a:rPr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lim>
                          </m:limLow>
                        </m:e>
                        <m:lim>
                          <m:r>
                            <a:rPr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lim>
                      </m:limUpp>
                      <m:f>
                        <m:fPr>
                          <m:ctrlPr>
                            <a:rPr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sSub>
                            <m:sSubPr>
                              <m:ctrlPr>
                                <a:rPr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sz="2300"/>
              </a:p>
            </p:txBody>
          </p:sp>
        </mc:Choice>
        <mc:Fallback>
          <p:sp>
            <p:nvSpPr>
              <p:cNvPr id="239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8120" y="3618026"/>
                <a:ext cx="2830801" cy="827503"/>
              </a:xfrm>
              <a:prstGeom prst="rect">
                <a:avLst/>
              </a:prstGeom>
              <a:blipFill>
                <a:blip r:embed="rId5"/>
                <a:stretch>
                  <a:fillRect l="-3125" r="-10268" b="-7692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0" name="Equation"/>
              <p:cNvSpPr txBox="1"/>
              <p:nvPr/>
            </p:nvSpPr>
            <p:spPr>
              <a:xfrm>
                <a:off x="3142108" y="5865674"/>
                <a:ext cx="2882056" cy="66550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  <m:sSubSup>
                            <m:sSubSupPr>
                              <m:ctrlP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  <m:sSub>
                            <m:sSubPr>
                              <m:ctrlP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−∑</m:t>
                          </m:r>
                          <m:sSub>
                            <m:sSubPr>
                              <m:ctrlP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  <m:sSub>
                            <m:sSubPr>
                              <m:ctrlP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  <m:sSubSup>
                            <m:sSubSupPr>
                              <m:ctrlP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−(∑</m:t>
                          </m:r>
                          <m:sSub>
                            <m:sSubPr>
                              <m:ctrlP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sz="2000"/>
              </a:p>
            </p:txBody>
          </p:sp>
        </mc:Choice>
        <mc:Fallback>
          <p:sp>
            <p:nvSpPr>
              <p:cNvPr id="240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108" y="5865674"/>
                <a:ext cx="2882056" cy="665509"/>
              </a:xfrm>
              <a:prstGeom prst="rect">
                <a:avLst/>
              </a:prstGeom>
              <a:blipFill>
                <a:blip r:embed="rId6"/>
                <a:stretch>
                  <a:fillRect b="-18519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1" name="Equation"/>
              <p:cNvSpPr txBox="1"/>
              <p:nvPr/>
            </p:nvSpPr>
            <p:spPr>
              <a:xfrm>
                <a:off x="6696946" y="5876592"/>
                <a:ext cx="2529723" cy="64367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  <m:sSub>
                            <m:sSubPr>
                              <m:ctrlP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−∑</m:t>
                          </m:r>
                          <m:sSub>
                            <m:sSubPr>
                              <m:ctrlP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  <m:sSub>
                            <m:sSubPr>
                              <m:ctrlP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  <m:sSubSup>
                            <m:sSubSupPr>
                              <m:ctrlP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−(∑</m:t>
                          </m:r>
                          <m:sSub>
                            <m:sSubPr>
                              <m:ctrlP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sz="2000"/>
              </a:p>
            </p:txBody>
          </p:sp>
        </mc:Choice>
        <mc:Fallback>
          <p:sp>
            <p:nvSpPr>
              <p:cNvPr id="241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6946" y="5876592"/>
                <a:ext cx="2529723" cy="643675"/>
              </a:xfrm>
              <a:prstGeom prst="rect">
                <a:avLst/>
              </a:prstGeom>
              <a:blipFill>
                <a:blip r:embed="rId7"/>
                <a:stretch>
                  <a:fillRect l="-1000" t="-3846" b="-17308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2" name="For one measured data point   that is drawn from a Gaussian distribution:"/>
              <p:cNvSpPr txBox="1"/>
              <p:nvPr/>
            </p:nvSpPr>
            <p:spPr>
              <a:xfrm>
                <a:off x="845619" y="2036196"/>
                <a:ext cx="8230235" cy="409596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  <a:buFont typeface="Arial"/>
                  <a:defRPr sz="2000"/>
                </a:pPr>
                <a:r>
                  <a:t>For one measured data point </a:t>
                </a:r>
                <a14:m>
                  <m:oMath xmlns:m="http://schemas.openxmlformats.org/officeDocument/2006/math">
                    <m:r>
                      <a:rPr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sz="2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sz="2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sz="2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sz="2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t> that is drawn from a Gaussian distribution:</a:t>
                </a:r>
              </a:p>
            </p:txBody>
          </p:sp>
        </mc:Choice>
        <mc:Fallback>
          <p:sp>
            <p:nvSpPr>
              <p:cNvPr id="242" name="For one measured data point   that is drawn from a Gaussian distribution: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619" y="2036196"/>
                <a:ext cx="8230235" cy="409596"/>
              </a:xfrm>
              <a:prstGeom prst="rect">
                <a:avLst/>
              </a:prstGeom>
              <a:blipFill>
                <a:blip r:embed="rId8"/>
                <a:stretch>
                  <a:fillRect l="-1233" t="-12121" r="-3544" b="-21212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3" name="Over the entire data set:"/>
          <p:cNvSpPr txBox="1"/>
          <p:nvPr/>
        </p:nvSpPr>
        <p:spPr>
          <a:xfrm>
            <a:off x="1074663" y="3410977"/>
            <a:ext cx="2620328" cy="7471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/>
              <a:defRPr sz="2000"/>
            </a:lvl1pPr>
          </a:lstStyle>
          <a:p>
            <a:r>
              <a:t>Over the entire data set: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4" name="‘Least-squares’ :   is maximised when   is smallest"/>
              <p:cNvSpPr txBox="1"/>
              <p:nvPr/>
            </p:nvSpPr>
            <p:spPr>
              <a:xfrm>
                <a:off x="2288245" y="4846257"/>
                <a:ext cx="6848532" cy="586677"/>
              </a:xfrm>
              <a:prstGeom prst="rect">
                <a:avLst/>
              </a:prstGeom>
              <a:ln w="25400">
                <a:solidFill>
                  <a:srgbClr val="A7A7A7"/>
                </a:solidFill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  <a:buFont typeface="Arial"/>
                  <a:defRPr sz="2400"/>
                </a:pPr>
                <a:r>
                  <a:rPr b="1">
                    <a:solidFill>
                      <a:srgbClr val="C00000"/>
                    </a:solidFill>
                  </a:rPr>
                  <a:t>‘Least-squares’</a:t>
                </a:r>
                <a:r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6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t> is maximised when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sz="26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t> is smallest</a:t>
                </a:r>
              </a:p>
            </p:txBody>
          </p:sp>
        </mc:Choice>
        <mc:Fallback>
          <p:sp>
            <p:nvSpPr>
              <p:cNvPr id="244" name="‘Least-squares’ :   is maximised when   is smallest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8245" y="4846257"/>
                <a:ext cx="6848532" cy="586677"/>
              </a:xfrm>
              <a:prstGeom prst="rect">
                <a:avLst/>
              </a:prstGeom>
              <a:blipFill>
                <a:blip r:embed="rId9"/>
                <a:stretch>
                  <a:fillRect l="-2030" t="-6122" r="-3690"/>
                </a:stretch>
              </a:blipFill>
              <a:ln w="25400">
                <a:solidFill>
                  <a:srgbClr val="A7A7A7"/>
                </a:solidFill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" name="Linear equation:"/>
          <p:cNvSpPr txBox="1"/>
          <p:nvPr/>
        </p:nvSpPr>
        <p:spPr>
          <a:xfrm>
            <a:off x="872031" y="6041038"/>
            <a:ext cx="1845430" cy="340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/>
              <a:defRPr sz="2000"/>
            </a:lvl1pPr>
          </a:lstStyle>
          <a:p>
            <a:r>
              <a:t>Linear equation: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i="1">
                <a:solidFill>
                  <a:srgbClr val="C00000"/>
                </a:solidFill>
              </a:defRPr>
            </a:lvl1pPr>
          </a:lstStyle>
          <a:p>
            <a:r>
              <a:t>General information</a:t>
            </a:r>
          </a:p>
        </p:txBody>
      </p:sp>
      <p:sp>
        <p:nvSpPr>
          <p:cNvPr id="11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877055"/>
            <a:ext cx="10515600" cy="4172556"/>
          </a:xfrm>
          <a:prstGeom prst="rect">
            <a:avLst/>
          </a:prstGeom>
        </p:spPr>
        <p:txBody>
          <a:bodyPr/>
          <a:lstStyle/>
          <a:p>
            <a:pPr>
              <a:defRPr sz="2000">
                <a:solidFill>
                  <a:srgbClr val="C00000"/>
                </a:solidFill>
              </a:defRPr>
            </a:pPr>
            <a:r>
              <a:t>This is the first year that this module has been taught</a:t>
            </a:r>
          </a:p>
          <a:p>
            <a:pPr lvl="1">
              <a:spcBef>
                <a:spcPts val="500"/>
              </a:spcBef>
              <a:defRPr sz="2000"/>
            </a:pPr>
            <a:r>
              <a:t>Combines resources from PHYS412 combined with real-world problems</a:t>
            </a:r>
            <a:endParaRPr sz="2400"/>
          </a:p>
          <a:p>
            <a:pPr lvl="1">
              <a:spcBef>
                <a:spcPts val="500"/>
              </a:spcBef>
              <a:defRPr sz="2000"/>
            </a:pPr>
            <a:r>
              <a:t>Assessment is 100% by coursework, which is built on workshop exercises</a:t>
            </a:r>
            <a:endParaRPr sz="2400"/>
          </a:p>
          <a:p>
            <a:pPr lvl="1">
              <a:spcBef>
                <a:spcPts val="500"/>
              </a:spcBef>
              <a:defRPr sz="2000"/>
            </a:pPr>
            <a:r>
              <a:t>Comments/suggestions are very welcome</a:t>
            </a:r>
            <a:endParaRPr sz="2400"/>
          </a:p>
          <a:p>
            <a:pPr lvl="1" indent="228600">
              <a:spcBef>
                <a:spcPts val="500"/>
              </a:spcBef>
              <a:buFontTx/>
              <a:defRPr sz="2000"/>
            </a:pPr>
            <a:endParaRPr sz="2400"/>
          </a:p>
          <a:p>
            <a:pPr>
              <a:defRPr sz="2000">
                <a:solidFill>
                  <a:srgbClr val="C00000"/>
                </a:solidFill>
              </a:defRPr>
            </a:pPr>
            <a:r>
              <a:t>Office hour: C46 Physics</a:t>
            </a:r>
          </a:p>
          <a:p>
            <a:pPr indent="457200">
              <a:defRPr sz="2000"/>
            </a:pPr>
            <a:r>
              <a:t>Fridays, 1pm</a:t>
            </a:r>
          </a:p>
          <a:p>
            <a:pPr>
              <a:buFontTx/>
              <a:defRPr sz="2000"/>
            </a:pPr>
            <a:endParaRPr/>
          </a:p>
          <a:p>
            <a:pPr>
              <a:defRPr sz="2000">
                <a:solidFill>
                  <a:srgbClr val="C00000"/>
                </a:solidFill>
              </a:defRPr>
            </a:pPr>
            <a:r>
              <a:t>Open door policy </a:t>
            </a:r>
          </a:p>
          <a:p>
            <a:pPr lvl="1">
              <a:spcBef>
                <a:spcPts val="500"/>
              </a:spcBef>
              <a:defRPr sz="2000"/>
            </a:pPr>
            <a:r>
              <a:t>In person in my office</a:t>
            </a:r>
          </a:p>
          <a:p>
            <a:pPr lvl="1">
              <a:spcBef>
                <a:spcPts val="500"/>
              </a:spcBef>
              <a:defRPr sz="2000"/>
            </a:pPr>
            <a:r>
              <a:t>Online via Teams/email</a:t>
            </a:r>
          </a:p>
        </p:txBody>
      </p:sp>
      <p:sp>
        <p:nvSpPr>
          <p:cNvPr id="118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774115" y="6402746"/>
            <a:ext cx="194257" cy="280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248" name="Considering uncertainties"/>
          <p:cNvSpPr txBox="1"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>
            <a:lvl1pPr>
              <a:defRPr i="1">
                <a:solidFill>
                  <a:srgbClr val="C00000"/>
                </a:solidFill>
              </a:defRPr>
            </a:lvl1pPr>
          </a:lstStyle>
          <a:p>
            <a:r>
              <a:t>Considering uncertainties</a:t>
            </a:r>
          </a:p>
        </p:txBody>
      </p:sp>
      <p:sp>
        <p:nvSpPr>
          <p:cNvPr id="249" name="The least-squares formula does not consider uncertainties"/>
          <p:cNvSpPr txBox="1"/>
          <p:nvPr/>
        </p:nvSpPr>
        <p:spPr>
          <a:xfrm>
            <a:off x="880471" y="1370919"/>
            <a:ext cx="6075622" cy="74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/>
              <a:defRPr sz="2000">
                <a:solidFill>
                  <a:schemeClr val="accent1">
                    <a:satOff val="-3547"/>
                    <a:lumOff val="-10352"/>
                  </a:schemeClr>
                </a:solidFill>
              </a:defRPr>
            </a:lvl1pPr>
          </a:lstStyle>
          <a:p>
            <a:r>
              <a:t>The least-squares formula does not consider uncertainties</a:t>
            </a:r>
          </a:p>
        </p:txBody>
      </p:sp>
      <p:sp>
        <p:nvSpPr>
          <p:cNvPr id="250" name="Most sciences do not measure uncertainties : e.g. population studies, medical diagnoses, clime science"/>
          <p:cNvSpPr txBox="1"/>
          <p:nvPr/>
        </p:nvSpPr>
        <p:spPr>
          <a:xfrm>
            <a:off x="831413" y="1915657"/>
            <a:ext cx="10678255" cy="340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/>
              <a:defRPr sz="2000"/>
            </a:lvl1pPr>
          </a:lstStyle>
          <a:p>
            <a:r>
              <a:t>Most sciences do not measure uncertainties : e.g. population studies, medical diagnoses, clime science</a:t>
            </a:r>
          </a:p>
        </p:txBody>
      </p:sp>
      <p:sp>
        <p:nvSpPr>
          <p:cNvPr id="251" name="uncertainties can be inferred through the variance of the data"/>
          <p:cNvSpPr txBox="1"/>
          <p:nvPr/>
        </p:nvSpPr>
        <p:spPr>
          <a:xfrm>
            <a:off x="2737848" y="2286058"/>
            <a:ext cx="6463443" cy="340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/>
              <a:defRPr sz="2000">
                <a:solidFill>
                  <a:schemeClr val="accent1">
                    <a:satOff val="-3547"/>
                    <a:lumOff val="-10352"/>
                  </a:schemeClr>
                </a:solidFill>
              </a:defRPr>
            </a:lvl1pPr>
          </a:lstStyle>
          <a:p>
            <a:r>
              <a:t>uncertainties can be inferred through the variance of the data</a:t>
            </a:r>
          </a:p>
        </p:txBody>
      </p:sp>
      <p:pic>
        <p:nvPicPr>
          <p:cNvPr id="252" name="data_scatter.png" descr="data_scatter.png"/>
          <p:cNvPicPr>
            <a:picLocks noChangeAspect="1"/>
          </p:cNvPicPr>
          <p:nvPr/>
        </p:nvPicPr>
        <p:blipFill>
          <a:blip r:embed="rId3"/>
          <a:srcRect l="492" r="492"/>
          <a:stretch>
            <a:fillRect/>
          </a:stretch>
        </p:blipFill>
        <p:spPr>
          <a:xfrm>
            <a:off x="2661219" y="2694559"/>
            <a:ext cx="6565719" cy="2793519"/>
          </a:xfrm>
          <a:prstGeom prst="rect">
            <a:avLst/>
          </a:prstGeom>
          <a:ln w="12700">
            <a:miter lim="400000"/>
          </a:ln>
        </p:spPr>
      </p:pic>
      <p:sp>
        <p:nvSpPr>
          <p:cNvPr id="253" name="Most physics experiments do have uncertainties:"/>
          <p:cNvSpPr txBox="1"/>
          <p:nvPr/>
        </p:nvSpPr>
        <p:spPr>
          <a:xfrm>
            <a:off x="505527" y="5669786"/>
            <a:ext cx="5123370" cy="340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/>
              <a:defRPr sz="2000"/>
            </a:lvl1pPr>
          </a:lstStyle>
          <a:p>
            <a:r>
              <a:t>Most physics experiments do have uncertainties:</a:t>
            </a:r>
          </a:p>
        </p:txBody>
      </p:sp>
      <p:sp>
        <p:nvSpPr>
          <p:cNvPr id="254" name="(see Week 12)"/>
          <p:cNvSpPr txBox="1"/>
          <p:nvPr/>
        </p:nvSpPr>
        <p:spPr>
          <a:xfrm>
            <a:off x="510592" y="6051996"/>
            <a:ext cx="1567494" cy="340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/>
              <a:defRPr sz="2000"/>
            </a:lvl1pPr>
          </a:lstStyle>
          <a:p>
            <a:r>
              <a:t>(see Week 12)</a:t>
            </a:r>
          </a:p>
        </p:txBody>
      </p:sp>
      <p:sp>
        <p:nvSpPr>
          <p:cNvPr id="255" name="Different for every point (e.g. statistical):  heteroscedastic"/>
          <p:cNvSpPr txBox="1"/>
          <p:nvPr/>
        </p:nvSpPr>
        <p:spPr>
          <a:xfrm>
            <a:off x="5863699" y="6064696"/>
            <a:ext cx="5993270" cy="340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/>
              <a:defRPr sz="2000">
                <a:solidFill>
                  <a:schemeClr val="accent1">
                    <a:satOff val="-3547"/>
                    <a:lumOff val="-10352"/>
                  </a:schemeClr>
                </a:solidFill>
              </a:defRPr>
            </a:pPr>
            <a:r>
              <a:t>Different for every point (e.g. statistical):  </a:t>
            </a:r>
            <a:r>
              <a:rPr i="1"/>
              <a:t>heteroscedastic</a:t>
            </a:r>
          </a:p>
        </p:txBody>
      </p:sp>
      <p:sp>
        <p:nvSpPr>
          <p:cNvPr id="256" name="Identical for every point (e.g. systematic):  homoscedastic"/>
          <p:cNvSpPr txBox="1"/>
          <p:nvPr/>
        </p:nvSpPr>
        <p:spPr>
          <a:xfrm>
            <a:off x="5834020" y="5669786"/>
            <a:ext cx="6001828" cy="340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/>
              <a:defRPr sz="2000">
                <a:solidFill>
                  <a:schemeClr val="accent1">
                    <a:satOff val="-3547"/>
                    <a:lumOff val="-10352"/>
                  </a:schemeClr>
                </a:solidFill>
              </a:defRPr>
            </a:pPr>
            <a:r>
              <a:t>Identical for every point (e.g. systematic):  </a:t>
            </a:r>
            <a:r>
              <a:rPr i="1"/>
              <a:t>homoscedastic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Rectangle"/>
          <p:cNvSpPr/>
          <p:nvPr/>
        </p:nvSpPr>
        <p:spPr>
          <a:xfrm>
            <a:off x="6968293" y="2324950"/>
            <a:ext cx="3071157" cy="1171842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262" name="Including uncertainties"/>
          <p:cNvSpPr txBox="1"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>
            <a:lvl1pPr>
              <a:defRPr i="1">
                <a:solidFill>
                  <a:srgbClr val="C00000"/>
                </a:solidFill>
              </a:defRPr>
            </a:lvl1pPr>
          </a:lstStyle>
          <a:p>
            <a:r>
              <a:t>Including uncertainties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3" name="Minimising the   :"/>
              <p:cNvSpPr txBox="1">
                <a:spLocks noGrp="1"/>
              </p:cNvSpPr>
              <p:nvPr>
                <p:ph type="body" sz="quarter" idx="4294967295"/>
              </p:nvPr>
            </p:nvSpPr>
            <p:spPr>
              <a:xfrm>
                <a:off x="1051806" y="2658970"/>
                <a:ext cx="2232702" cy="485533"/>
              </a:xfrm>
              <a:prstGeom prst="rect">
                <a:avLst/>
              </a:prstGeom>
            </p:spPr>
            <p:txBody>
              <a:bodyPr/>
              <a:lstStyle/>
              <a:p>
                <a:pPr>
                  <a:defRPr sz="2000"/>
                </a:pPr>
                <a:r>
                  <a:t>Minimising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sz="21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sz="2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sz="2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t> :</a:t>
                </a:r>
              </a:p>
            </p:txBody>
          </p:sp>
        </mc:Choice>
        <mc:Fallback>
          <p:sp>
            <p:nvSpPr>
              <p:cNvPr id="263" name="Minimising the   :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4294967295"/>
              </p:nvPr>
            </p:nvSpPr>
            <p:spPr>
              <a:xfrm>
                <a:off x="1051806" y="2658970"/>
                <a:ext cx="2232702" cy="485533"/>
              </a:xfrm>
              <a:prstGeom prst="rect">
                <a:avLst/>
              </a:prstGeom>
              <a:blipFill>
                <a:blip r:embed="rId3"/>
                <a:stretch>
                  <a:fillRect l="-5114" t="-10256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4" name="Equation"/>
              <p:cNvSpPr txBox="1"/>
              <p:nvPr/>
            </p:nvSpPr>
            <p:spPr>
              <a:xfrm>
                <a:off x="6197955" y="1434490"/>
                <a:ext cx="1095340" cy="82609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27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sz="2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sz="2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Sup>
                            <m:sSubSupPr>
                              <m:ctrlPr>
                                <a:rPr sz="2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sz="2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sz="2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sz="2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sz="2700"/>
              </a:p>
            </p:txBody>
          </p:sp>
        </mc:Choice>
        <mc:Fallback>
          <p:sp>
            <p:nvSpPr>
              <p:cNvPr id="264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7955" y="1434490"/>
                <a:ext cx="1095340" cy="826098"/>
              </a:xfrm>
              <a:prstGeom prst="rect">
                <a:avLst/>
              </a:prstGeom>
              <a:blipFill>
                <a:blip r:embed="rId4"/>
                <a:stretch>
                  <a:fillRect l="-8046" r="-13793" b="-19403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5" name="Equation"/>
              <p:cNvSpPr txBox="1"/>
              <p:nvPr/>
            </p:nvSpPr>
            <p:spPr>
              <a:xfrm>
                <a:off x="1774720" y="4472171"/>
                <a:ext cx="3777462" cy="66550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  <m:sSub>
                            <m:sSubPr>
                              <m:ctrlP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  <m:sSub>
                            <m:sSubPr>
                              <m:ctrlP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−∑</m:t>
                          </m:r>
                          <m:sSub>
                            <m:sSubPr>
                              <m:ctrlP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  <m:sSub>
                            <m:sSubPr>
                              <m:ctrlP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  <m:sSub>
                            <m:sSubPr>
                              <m:ctrlP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  <m:sSub>
                            <m:sSubPr>
                              <m:ctrlP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−(∑</m:t>
                          </m:r>
                          <m:sSub>
                            <m:sSubPr>
                              <m:ctrlP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sz="2000"/>
              </a:p>
            </p:txBody>
          </p:sp>
        </mc:Choice>
        <mc:Fallback>
          <p:sp>
            <p:nvSpPr>
              <p:cNvPr id="265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720" y="4472171"/>
                <a:ext cx="3777462" cy="665509"/>
              </a:xfrm>
              <a:prstGeom prst="rect">
                <a:avLst/>
              </a:prstGeom>
              <a:blipFill>
                <a:blip r:embed="rId5"/>
                <a:stretch>
                  <a:fillRect l="-1003" b="-18868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6" name="Equation"/>
              <p:cNvSpPr txBox="1"/>
              <p:nvPr/>
            </p:nvSpPr>
            <p:spPr>
              <a:xfrm>
                <a:off x="6308620" y="4483088"/>
                <a:ext cx="3534803" cy="64367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  <m:sSub>
                            <m:sSubPr>
                              <m:ctrlP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  <m:sSub>
                            <m:sSubPr>
                              <m:ctrlP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−∑</m:t>
                          </m:r>
                          <m:sSub>
                            <m:sSubPr>
                              <m:ctrlP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  <m:sSub>
                            <m:sSubPr>
                              <m:ctrlP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  <m:sSub>
                            <m:sSubPr>
                              <m:ctrlP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  <m:sSub>
                            <m:sSubPr>
                              <m:ctrlP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−(∑</m:t>
                          </m:r>
                          <m:sSub>
                            <m:sSubPr>
                              <m:ctrlP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sz="2000"/>
              </a:p>
            </p:txBody>
          </p:sp>
        </mc:Choice>
        <mc:Fallback>
          <p:sp>
            <p:nvSpPr>
              <p:cNvPr id="266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620" y="4483088"/>
                <a:ext cx="3534803" cy="643675"/>
              </a:xfrm>
              <a:prstGeom prst="rect">
                <a:avLst/>
              </a:prstGeom>
              <a:blipFill>
                <a:blip r:embed="rId6"/>
                <a:stretch>
                  <a:fillRect l="-1071" t="-1923" b="-17308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7" name="Equation"/>
              <p:cNvSpPr txBox="1"/>
              <p:nvPr/>
            </p:nvSpPr>
            <p:spPr>
              <a:xfrm>
                <a:off x="1774720" y="5551671"/>
                <a:ext cx="3348734" cy="78105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  <m:sSub>
                                <m:sSubPr>
                                  <m:ctrlP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  <m:sSub>
                                <m:sSubPr>
                                  <m:ctrlP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  <m:sSub>
                                <m:sSubPr>
                                  <m:ctrlP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−(∑</m:t>
                              </m:r>
                              <m:sSub>
                                <m:sSubPr>
                                  <m:ctrlP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</m:oMath>
                  </m:oMathPara>
                </a14:m>
                <a:endParaRPr sz="2000"/>
              </a:p>
            </p:txBody>
          </p:sp>
        </mc:Choice>
        <mc:Fallback>
          <p:sp>
            <p:nvSpPr>
              <p:cNvPr id="267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720" y="5551671"/>
                <a:ext cx="3348734" cy="781051"/>
              </a:xfrm>
              <a:prstGeom prst="rect">
                <a:avLst/>
              </a:prstGeom>
              <a:blipFill>
                <a:blip r:embed="rId7"/>
                <a:stretch>
                  <a:fillRect b="-17742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8" name="Equation"/>
              <p:cNvSpPr txBox="1"/>
              <p:nvPr/>
            </p:nvSpPr>
            <p:spPr>
              <a:xfrm>
                <a:off x="6245120" y="5551671"/>
                <a:ext cx="3348734" cy="78105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  <m:sSub>
                                <m:sSubPr>
                                  <m:ctrlP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  <m:sSub>
                                <m:sSubPr>
                                  <m:ctrlP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  <m:sSub>
                                <m:sSubPr>
                                  <m:ctrlP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−(∑</m:t>
                              </m:r>
                              <m:sSub>
                                <m:sSubPr>
                                  <m:ctrlP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</m:oMath>
                  </m:oMathPara>
                </a14:m>
                <a:endParaRPr sz="2000"/>
              </a:p>
            </p:txBody>
          </p:sp>
        </mc:Choice>
        <mc:Fallback>
          <p:sp>
            <p:nvSpPr>
              <p:cNvPr id="268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5120" y="5551671"/>
                <a:ext cx="3348734" cy="781051"/>
              </a:xfrm>
              <a:prstGeom prst="rect">
                <a:avLst/>
              </a:prstGeom>
              <a:blipFill>
                <a:blip r:embed="rId8"/>
                <a:stretch>
                  <a:fillRect b="-16129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9" name="This is a solved problem for linear relationships : for complex functions we need to use minimising techniques"/>
          <p:cNvSpPr txBox="1"/>
          <p:nvPr/>
        </p:nvSpPr>
        <p:spPr>
          <a:xfrm>
            <a:off x="544568" y="3888906"/>
            <a:ext cx="11365718" cy="340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/>
              <a:defRPr sz="2000"/>
            </a:lvl1pPr>
          </a:lstStyle>
          <a:p>
            <a:r>
              <a:t>This is a solved problem for linear relationships : for complex functions we need to use minimising techniques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0" name="Equation"/>
              <p:cNvSpPr txBox="1"/>
              <p:nvPr/>
            </p:nvSpPr>
            <p:spPr>
              <a:xfrm>
                <a:off x="3660544" y="2569808"/>
                <a:ext cx="2590669" cy="75554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2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Upp>
                        <m:limUppPr>
                          <m:ctrlPr>
                            <a:rPr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limLow>
                            <m:limLowPr>
                              <m:ctrlPr>
                                <a:rPr sz="2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sz="2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</m:e>
                            <m:lim>
                              <m:r>
                                <a:rPr sz="2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sz="2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lim>
                          </m:limLow>
                        </m:e>
                        <m:lim>
                          <m:r>
                            <a:rPr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lim>
                      </m:limUpp>
                      <m:f>
                        <m:fPr>
                          <m:ctrlPr>
                            <a:rPr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sz="2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sz="2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sSub>
                            <m:sSubPr>
                              <m:ctrlPr>
                                <a:rPr sz="2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sz="2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sz="2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sz="2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sz="2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sz="2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sz="2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sz="2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sz="2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sz="2100"/>
              </a:p>
            </p:txBody>
          </p:sp>
        </mc:Choice>
        <mc:Fallback>
          <p:sp>
            <p:nvSpPr>
              <p:cNvPr id="270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0544" y="2569808"/>
                <a:ext cx="2590669" cy="755546"/>
              </a:xfrm>
              <a:prstGeom prst="rect">
                <a:avLst/>
              </a:prstGeom>
              <a:blipFill>
                <a:blip r:embed="rId9"/>
                <a:stretch>
                  <a:fillRect l="-3902" r="-10244" b="-5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1" name="Uncertainties can be re-purposed as weights:"/>
          <p:cNvSpPr txBox="1"/>
          <p:nvPr/>
        </p:nvSpPr>
        <p:spPr>
          <a:xfrm>
            <a:off x="1015766" y="1660769"/>
            <a:ext cx="4866641" cy="7471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/>
              <a:defRPr sz="2000"/>
            </a:lvl1pPr>
          </a:lstStyle>
          <a:p>
            <a:r>
              <a:t>Uncertainties can be re-purposed as weights:  </a:t>
            </a:r>
          </a:p>
        </p:txBody>
      </p:sp>
      <p:sp>
        <p:nvSpPr>
          <p:cNvPr id="272" name="“inverse variance”"/>
          <p:cNvSpPr txBox="1"/>
          <p:nvPr/>
        </p:nvSpPr>
        <p:spPr>
          <a:xfrm>
            <a:off x="7792349" y="1679091"/>
            <a:ext cx="1978632" cy="340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/>
              <a:defRPr sz="2000">
                <a:solidFill>
                  <a:schemeClr val="accent1">
                    <a:satOff val="-3547"/>
                    <a:lumOff val="-10352"/>
                  </a:schemeClr>
                </a:solidFill>
              </a:defRPr>
            </a:lvl1pPr>
          </a:lstStyle>
          <a:p>
            <a:r>
              <a:t>“inverse variance”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3" name="Equation"/>
              <p:cNvSpPr txBox="1"/>
              <p:nvPr/>
            </p:nvSpPr>
            <p:spPr>
              <a:xfrm>
                <a:off x="7201920" y="2492673"/>
                <a:ext cx="2443069" cy="82750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23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Upp>
                        <m:limUppPr>
                          <m:ctrlPr>
                            <a:rPr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limLow>
                            <m:limLowPr>
                              <m:ctrlPr>
                                <a:rPr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</m:e>
                            <m:lim>
                              <m:r>
                                <a:rPr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lim>
                          </m:limLow>
                        </m:e>
                        <m:lim>
                          <m:r>
                            <a:rPr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lim>
                      </m:limUpp>
                      <m:f>
                        <m:fPr>
                          <m:ctrlPr>
                            <a:rPr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sz="2300"/>
              </a:p>
            </p:txBody>
          </p:sp>
        </mc:Choice>
        <mc:Fallback>
          <p:sp>
            <p:nvSpPr>
              <p:cNvPr id="273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920" y="2492673"/>
                <a:ext cx="2443069" cy="827503"/>
              </a:xfrm>
              <a:prstGeom prst="rect">
                <a:avLst/>
              </a:prstGeom>
              <a:blipFill>
                <a:blip r:embed="rId10"/>
                <a:stretch>
                  <a:fillRect l="-3608" r="-14433" b="-454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4" name="or"/>
          <p:cNvSpPr txBox="1"/>
          <p:nvPr/>
        </p:nvSpPr>
        <p:spPr>
          <a:xfrm>
            <a:off x="6541602" y="2731645"/>
            <a:ext cx="326639" cy="340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/>
              <a:defRPr sz="2000"/>
            </a:lvl1pPr>
          </a:lstStyle>
          <a:p>
            <a:r>
              <a:t>or</a:t>
            </a:r>
          </a:p>
        </p:txBody>
      </p:sp>
      <p:sp>
        <p:nvSpPr>
          <p:cNvPr id="275" name="Line"/>
          <p:cNvSpPr/>
          <p:nvPr/>
        </p:nvSpPr>
        <p:spPr>
          <a:xfrm>
            <a:off x="876258" y="3592904"/>
            <a:ext cx="9961721" cy="1"/>
          </a:xfrm>
          <a:prstGeom prst="line">
            <a:avLst/>
          </a:prstGeom>
          <a:ln w="12700">
            <a:solidFill>
              <a:srgbClr val="A7A7A7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i="1">
                <a:solidFill>
                  <a:srgbClr val="C00000"/>
                </a:solidFill>
              </a:defRPr>
            </a:lvl1pPr>
          </a:lstStyle>
          <a:p>
            <a:r>
              <a:t>Confidence interval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0" name="Content Placeholder 8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pPr>
                  <a:defRPr sz="2000" b="1" i="1">
                    <a:solidFill>
                      <a:srgbClr val="C00000"/>
                    </a:solidFill>
                  </a:defRPr>
                </a:pPr>
                <a:r>
                  <a:t>Confidence interval: </a:t>
                </a:r>
              </a:p>
              <a:p>
                <a:pPr>
                  <a:defRPr sz="2000"/>
                </a:pPr>
                <a:r>
                  <a:t>For a value of a parameter </a:t>
                </a:r>
                <a14:m>
                  <m:oMath xmlns:m="http://schemas.openxmlformats.org/officeDocument/2006/math">
                    <m:r>
                      <a:rPr sz="2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t> estimated from a continuous (discrete) random variable </a:t>
                </a:r>
                <a14:m>
                  <m:oMath xmlns:m="http://schemas.openxmlformats.org/officeDocument/2006/math">
                    <m:r>
                      <a:rPr sz="2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t>, the confidence interval is a member of a set of intervals </a:t>
                </a:r>
                <a14:m>
                  <m:oMath xmlns:m="http://schemas.openxmlformats.org/officeDocument/2006/math">
                    <m:r>
                      <a:rPr sz="2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sz="2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sz="2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t> such that (at least) a fraction </a:t>
                </a:r>
                <a14:m>
                  <m:oMath xmlns:m="http://schemas.openxmlformats.org/officeDocument/2006/math">
                    <m:r>
                      <a:rPr sz="2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sz="2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t> of them contains the true value of </a:t>
                </a:r>
                <a14:m>
                  <m:oMath xmlns:m="http://schemas.openxmlformats.org/officeDocument/2006/math">
                    <m:r>
                      <a:rPr sz="2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t>.</a:t>
                </a:r>
              </a:p>
              <a:p>
                <a:pPr>
                  <a:defRPr sz="2000" b="1" i="1">
                    <a:solidFill>
                      <a:srgbClr val="C00000"/>
                    </a:solidFill>
                  </a:defRPr>
                </a:pPr>
                <a:endParaRPr/>
              </a:p>
              <a:p>
                <a:pPr>
                  <a:defRPr sz="2000" b="1" i="1">
                    <a:solidFill>
                      <a:srgbClr val="C00000"/>
                    </a:solidFill>
                  </a:defRPr>
                </a:pPr>
                <a:r>
                  <a:t>Note:</a:t>
                </a:r>
              </a:p>
              <a:p>
                <a:pPr>
                  <a:defRPr sz="2000">
                    <a:latin typeface="Cambria Math"/>
                    <a:ea typeface="Cambria Math"/>
                    <a:cs typeface="Cambria Math"/>
                    <a:sym typeface="Cambria Math"/>
                  </a:defRPr>
                </a:pPr>
                <a14:m>
                  <m:oMath xmlns:m="http://schemas.openxmlformats.org/officeDocument/2006/math">
                    <m:r>
                      <a:rPr sz="2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sz="2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>
                    <a:latin typeface="+mj-lt"/>
                    <a:ea typeface="+mj-ea"/>
                    <a:cs typeface="+mj-cs"/>
                    <a:sym typeface="Calibri"/>
                  </a:rPr>
                  <a:t>  is the confidence level.  Typical values are 68%, 90%, 95%.</a:t>
                </a:r>
              </a:p>
              <a:p>
                <a:pPr>
                  <a:defRPr sz="2000"/>
                </a:pPr>
                <a:r>
                  <a:t>The set of intervals is ideally obtained by repeating the same experiment. </a:t>
                </a:r>
              </a:p>
              <a:p>
                <a:pPr>
                  <a:defRPr sz="2000">
                    <a:latin typeface="Cambria Math"/>
                    <a:ea typeface="Cambria Math"/>
                    <a:cs typeface="Cambria Math"/>
                    <a:sym typeface="Cambria Math"/>
                  </a:defRPr>
                </a:pPr>
                <a14:m>
                  <m:oMath xmlns:m="http://schemas.openxmlformats.org/officeDocument/2006/math">
                    <m:sSub>
                      <m:sSubPr>
                        <m:ctrlPr>
                          <a:rPr sz="2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sz="2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>
                    <a:latin typeface="+mj-lt"/>
                    <a:ea typeface="+mj-ea"/>
                    <a:cs typeface="+mj-cs"/>
                    <a:sym typeface="Calibri"/>
                  </a:rPr>
                  <a:t> are functions of </a:t>
                </a:r>
                <a14:m>
                  <m:oMath xmlns:m="http://schemas.openxmlformats.org/officeDocument/2006/math">
                    <m:r>
                      <a:rPr sz="2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>
                    <a:latin typeface="+mj-lt"/>
                    <a:ea typeface="+mj-ea"/>
                    <a:cs typeface="+mj-cs"/>
                    <a:sym typeface="Calibri"/>
                  </a:rPr>
                  <a:t>.</a:t>
                </a:r>
              </a:p>
              <a:p>
                <a:pPr>
                  <a:defRPr sz="2000"/>
                </a:pPr>
                <a:r>
                  <a:t>The interval may not contain the true value of the parameter: the probability </a:t>
                </a:r>
                <a14:m>
                  <m:oMath xmlns:m="http://schemas.openxmlformats.org/officeDocument/2006/math">
                    <m:r>
                      <a:rPr sz="2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sz="2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t> refers to the estimation procedure, not the specific interval. </a:t>
                </a:r>
              </a:p>
            </p:txBody>
          </p:sp>
        </mc:Choice>
        <mc:Fallback>
          <p:sp>
            <p:nvSpPr>
              <p:cNvPr id="280" name="Content Placeholder 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3"/>
                <a:stretch>
                  <a:fillRect l="-1086" t="-1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1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11684000" y="6402746"/>
            <a:ext cx="284372" cy="280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sp>
        <p:nvSpPr>
          <p:cNvPr id="282" name="The range of parameter values that are plausible given our dataset"/>
          <p:cNvSpPr txBox="1"/>
          <p:nvPr/>
        </p:nvSpPr>
        <p:spPr>
          <a:xfrm>
            <a:off x="840977" y="1312905"/>
            <a:ext cx="6941678" cy="74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/>
              <a:defRPr sz="2000">
                <a:solidFill>
                  <a:schemeClr val="accent1">
                    <a:satOff val="-3547"/>
                    <a:lumOff val="-10352"/>
                  </a:schemeClr>
                </a:solidFill>
              </a:defRPr>
            </a:lvl1pPr>
          </a:lstStyle>
          <a:p>
            <a:r>
              <a:t>The range of parameter values that are plausible given our dataset</a:t>
            </a:r>
          </a:p>
        </p:txBody>
      </p:sp>
      <p:sp>
        <p:nvSpPr>
          <p:cNvPr id="283" name="If we repeat an experiment millions of times, the will result in X% CI, X% of the time"/>
          <p:cNvSpPr txBox="1"/>
          <p:nvPr/>
        </p:nvSpPr>
        <p:spPr>
          <a:xfrm>
            <a:off x="1056877" y="3319505"/>
            <a:ext cx="8692268" cy="7471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/>
              <a:defRPr sz="2000">
                <a:solidFill>
                  <a:schemeClr val="accent1">
                    <a:satOff val="-3547"/>
                    <a:lumOff val="-10352"/>
                  </a:schemeClr>
                </a:solidFill>
              </a:defRPr>
            </a:lvl1pPr>
          </a:lstStyle>
          <a:p>
            <a:r>
              <a:t>If we repeat an experiment millions of times, the will result in X% CI, X% of the time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i="1">
                <a:solidFill>
                  <a:srgbClr val="C00000"/>
                </a:solidFill>
              </a:defRPr>
            </a:lvl1pPr>
          </a:lstStyle>
          <a:p>
            <a:r>
              <a:t>Confidence Interval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8" name="Content Placeholder 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38200" y="1877055"/>
                <a:ext cx="10515600" cy="4351338"/>
              </a:xfrm>
              <a:prstGeom prst="rect">
                <a:avLst/>
              </a:prstGeom>
            </p:spPr>
            <p:txBody>
              <a:bodyPr/>
              <a:lstStyle/>
              <a:p>
                <a:pPr>
                  <a:defRPr sz="2000" b="1" i="1">
                    <a:solidFill>
                      <a:srgbClr val="C00000"/>
                    </a:solidFill>
                  </a:defRPr>
                </a:pPr>
                <a:r>
                  <a:t>Conventional choice: </a:t>
                </a:r>
                <a:r>
                  <a:rPr b="0" i="0">
                    <a:solidFill>
                      <a:srgbClr val="000000"/>
                    </a:solidFill>
                  </a:rPr>
                  <a:t>68%, which is that defined by </a:t>
                </a:r>
                <a14:m>
                  <m:oMath xmlns:m="http://schemas.openxmlformats.org/officeDocument/2006/math">
                    <m:r>
                      <a:rPr sz="2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±</m:t>
                    </m:r>
                    <m:r>
                      <a:rPr sz="2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>
                    <a:solidFill>
                      <a:srgbClr val="000000"/>
                    </a:solidFill>
                  </a:rPr>
                  <a:t>.  </a:t>
                </a:r>
                <a:r>
                  <a:rPr b="0" i="0">
                    <a:solidFill>
                      <a:srgbClr val="000000"/>
                    </a:solidFill>
                  </a:rPr>
                  <a:t>This corresponds to </a:t>
                </a:r>
              </a:p>
              <a:p>
                <a:pPr>
                  <a:defRPr sz="2000">
                    <a:latin typeface="Cambria Math"/>
                    <a:ea typeface="Cambria Math"/>
                    <a:cs typeface="Cambria Math"/>
                    <a:sym typeface="Cambria Math"/>
                  </a:defRPr>
                </a:pPr>
                <a:endParaRPr b="0" i="0">
                  <a:solidFill>
                    <a:srgbClr val="000000"/>
                  </a:solidFill>
                </a:endParaRPr>
              </a:p>
              <a:p>
                <a:pPr>
                  <a:defRPr sz="2000">
                    <a:latin typeface="Cambria Math"/>
                    <a:ea typeface="Cambria Math"/>
                    <a:cs typeface="Cambria Math"/>
                    <a:sym typeface="Cambria Math"/>
                  </a:defRPr>
                </a:pPr>
                <a:endParaRPr b="0" i="0">
                  <a:solidFill>
                    <a:srgbClr val="000000"/>
                  </a:solidFill>
                </a:endParaRPr>
              </a:p>
              <a:p>
                <a:pPr>
                  <a:defRPr sz="2000"/>
                </a:pPr>
                <a:endParaRPr b="0" i="0">
                  <a:solidFill>
                    <a:srgbClr val="000000"/>
                  </a:solidFill>
                </a:endParaRPr>
              </a:p>
              <a:p>
                <a:pPr>
                  <a:defRPr sz="2000" b="1" i="1">
                    <a:solidFill>
                      <a:srgbClr val="C00000"/>
                    </a:solidFill>
                  </a:defRPr>
                </a:pPr>
                <a:r>
                  <a:t>Interpretation: </a:t>
                </a:r>
                <a:r>
                  <a:rPr b="0" i="0">
                    <a:solidFill>
                      <a:srgbClr val="000000"/>
                    </a:solidFill>
                  </a:rPr>
                  <a:t>This is a confidence interval (range)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b="0" i="0">
                    <a:solidFill>
                      <a:srgbClr val="000000"/>
                    </a:solidFill>
                  </a:rPr>
                  <a:t>.  It indicates how often we expect to include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b="0" i="0">
                    <a:latin typeface="Times Roman"/>
                    <a:ea typeface="Times Roman"/>
                    <a:cs typeface="Times Roman"/>
                    <a:sym typeface="Times Roman"/>
                  </a:rPr>
                  <a:t> </a:t>
                </a:r>
                <a:r>
                  <a:rPr b="0" i="0">
                    <a:solidFill>
                      <a:srgbClr val="000000"/>
                    </a:solidFill>
                  </a:rPr>
                  <a:t>within our quoted range for a repeated series of experiments. </a:t>
                </a:r>
                <a:endParaRPr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288" name="Content Placeholder 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877055"/>
                <a:ext cx="10515600" cy="4351338"/>
              </a:xfrm>
              <a:prstGeom prst="rect">
                <a:avLst/>
              </a:prstGeom>
              <a:blipFill>
                <a:blip r:embed="rId2"/>
                <a:stretch>
                  <a:fillRect l="-1086" t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9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11684000" y="6402746"/>
            <a:ext cx="284372" cy="280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0" name="Equation"/>
              <p:cNvSpPr txBox="1"/>
              <p:nvPr/>
            </p:nvSpPr>
            <p:spPr>
              <a:xfrm>
                <a:off x="3465717" y="2711974"/>
                <a:ext cx="3735012" cy="409650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Upp>
                        <m:limUppPr>
                          <m:ctrlPr>
                            <a:rPr sz="3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lim>
                          <m:r>
                            <a:rPr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  <m:r>
                        <a:rPr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limUpp>
                        <m:limUppPr>
                          <m:ctrlPr>
                            <a:rPr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lim>
                          <m:r>
                            <a:rPr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  <m:r>
                        <a:rPr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sz="3400"/>
              </a:p>
            </p:txBody>
          </p:sp>
        </mc:Choice>
        <mc:Fallback>
          <p:sp>
            <p:nvSpPr>
              <p:cNvPr id="290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717" y="2711974"/>
                <a:ext cx="3735012" cy="409650"/>
              </a:xfrm>
              <a:prstGeom prst="rect">
                <a:avLst/>
              </a:prstGeom>
              <a:blipFill>
                <a:blip r:embed="rId3"/>
                <a:stretch>
                  <a:fillRect l="-4082" r="-13265" b="-112121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i="1">
                <a:solidFill>
                  <a:srgbClr val="C00000"/>
                </a:solidFill>
              </a:defRPr>
            </a:lvl1pPr>
          </a:lstStyle>
          <a:p>
            <a:r>
              <a:t>Confidence levels – more than one variable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3" name="Content Placeholder 8"/>
              <p:cNvSpPr txBox="1">
                <a:spLocks noGrp="1"/>
              </p:cNvSpPr>
              <p:nvPr>
                <p:ph type="body" sz="half" idx="1"/>
              </p:nvPr>
            </p:nvSpPr>
            <p:spPr>
              <a:xfrm>
                <a:off x="838199" y="1825625"/>
                <a:ext cx="5458098" cy="4667250"/>
              </a:xfrm>
              <a:prstGeom prst="rect">
                <a:avLst/>
              </a:prstGeom>
            </p:spPr>
            <p:txBody>
              <a:bodyPr/>
              <a:lstStyle/>
              <a:p>
                <a:pPr>
                  <a:defRPr sz="2000" b="1" i="1">
                    <a:solidFill>
                      <a:srgbClr val="C00000"/>
                    </a:solidFill>
                  </a:defRPr>
                </a:pPr>
                <a:r>
                  <a:t>Consider a function of two variables </a:t>
                </a:r>
                <a14:m>
                  <m:oMath xmlns:m="http://schemas.openxmlformats.org/officeDocument/2006/math">
                    <m:r>
                      <a:rPr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t> and </a:t>
                </a:r>
                <a14:m>
                  <m:oMath xmlns:m="http://schemas.openxmlformats.org/officeDocument/2006/math">
                    <m:r>
                      <a:rPr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/>
              </a:p>
              <a:p>
                <a:pPr>
                  <a:defRPr sz="2000"/>
                </a:pPr>
                <a:r>
                  <a:t>Errors on variables </a:t>
                </a:r>
                <a14:m>
                  <m:oMath xmlns:m="http://schemas.openxmlformats.org/officeDocument/2006/math">
                    <m:r>
                      <a:rPr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t> and </a:t>
                </a:r>
                <a14:m>
                  <m:oMath xmlns:m="http://schemas.openxmlformats.org/officeDocument/2006/math">
                    <m:r>
                      <a:rPr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i="1"/>
                  <a:t> </a:t>
                </a:r>
                <a:r>
                  <a:t>can be used to define an error ellipse. </a:t>
                </a:r>
              </a:p>
              <a:p>
                <a:pPr>
                  <a:defRPr sz="2000"/>
                </a:pPr>
                <a:r>
                  <a:t>Confidence region is calculated such that if a set of measurements were repeated many times and the confidence region calculated in the manner for each set of measurements, then a certain percentage of the time the confidence region would include the point representing the true values of the set of variables being estimated. </a:t>
                </a:r>
              </a:p>
            </p:txBody>
          </p:sp>
        </mc:Choice>
        <mc:Fallback>
          <p:sp>
            <p:nvSpPr>
              <p:cNvPr id="293" name="Content Placeholder 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838199" y="1825625"/>
                <a:ext cx="5458098" cy="4667250"/>
              </a:xfrm>
              <a:prstGeom prst="rect">
                <a:avLst/>
              </a:prstGeom>
              <a:blipFill>
                <a:blip r:embed="rId2"/>
                <a:stretch>
                  <a:fillRect l="-1856" t="-1355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4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11684000" y="6398513"/>
            <a:ext cx="284372" cy="28079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  <p:grpSp>
        <p:nvGrpSpPr>
          <p:cNvPr id="305" name="Group 17"/>
          <p:cNvGrpSpPr/>
          <p:nvPr/>
        </p:nvGrpSpPr>
        <p:grpSpPr>
          <a:xfrm>
            <a:off x="7050822" y="2518915"/>
            <a:ext cx="3957837" cy="3009208"/>
            <a:chOff x="0" y="0"/>
            <a:chExt cx="3957835" cy="3009206"/>
          </a:xfrm>
        </p:grpSpPr>
        <p:sp>
          <p:nvSpPr>
            <p:cNvPr id="295" name="Rectangle 18"/>
            <p:cNvSpPr/>
            <p:nvPr/>
          </p:nvSpPr>
          <p:spPr>
            <a:xfrm>
              <a:off x="0" y="-1"/>
              <a:ext cx="3957836" cy="300920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304" name="Group 19"/>
            <p:cNvGrpSpPr/>
            <p:nvPr/>
          </p:nvGrpSpPr>
          <p:grpSpPr>
            <a:xfrm>
              <a:off x="177103" y="171797"/>
              <a:ext cx="3595477" cy="2653706"/>
              <a:chOff x="0" y="0"/>
              <a:chExt cx="3595475" cy="2653705"/>
            </a:xfrm>
          </p:grpSpPr>
          <p:grpSp>
            <p:nvGrpSpPr>
              <p:cNvPr id="298" name="Group 20"/>
              <p:cNvGrpSpPr/>
              <p:nvPr/>
            </p:nvGrpSpPr>
            <p:grpSpPr>
              <a:xfrm>
                <a:off x="0" y="0"/>
                <a:ext cx="3595476" cy="2653706"/>
                <a:chOff x="0" y="0"/>
                <a:chExt cx="3595475" cy="2653705"/>
              </a:xfrm>
            </p:grpSpPr>
            <p:sp>
              <p:nvSpPr>
                <p:cNvPr id="296" name="Straight Arrow Connector 26"/>
                <p:cNvSpPr/>
                <p:nvPr/>
              </p:nvSpPr>
              <p:spPr>
                <a:xfrm flipH="1" flipV="1">
                  <a:off x="0" y="0"/>
                  <a:ext cx="5601" cy="2653706"/>
                </a:xfrm>
                <a:prstGeom prst="line">
                  <a:avLst/>
                </a:prstGeom>
                <a:noFill/>
                <a:ln w="6350" cap="flat">
                  <a:solidFill>
                    <a:srgbClr val="000000"/>
                  </a:solidFill>
                  <a:prstDash val="solid"/>
                  <a:miter lim="800000"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97" name="Straight Arrow Connector 27"/>
                <p:cNvSpPr/>
                <p:nvPr/>
              </p:nvSpPr>
              <p:spPr>
                <a:xfrm>
                  <a:off x="0" y="2652432"/>
                  <a:ext cx="3595476" cy="1"/>
                </a:xfrm>
                <a:prstGeom prst="line">
                  <a:avLst/>
                </a:prstGeom>
                <a:noFill/>
                <a:ln w="6350" cap="flat">
                  <a:solidFill>
                    <a:srgbClr val="000000"/>
                  </a:solidFill>
                  <a:prstDash val="solid"/>
                  <a:miter lim="800000"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  <p:sp>
            <p:nvSpPr>
              <p:cNvPr id="299" name="Oval 21"/>
              <p:cNvSpPr/>
              <p:nvPr/>
            </p:nvSpPr>
            <p:spPr>
              <a:xfrm rot="19771904">
                <a:off x="1239792" y="570466"/>
                <a:ext cx="1507039" cy="752601"/>
              </a:xfrm>
              <a:prstGeom prst="ellips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00" name="Straight Arrow Connector 22"/>
              <p:cNvSpPr/>
              <p:nvPr/>
            </p:nvSpPr>
            <p:spPr>
              <a:xfrm flipV="1">
                <a:off x="1972607" y="0"/>
                <a:ext cx="1" cy="1839883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01" name="Straight Arrow Connector 23"/>
              <p:cNvSpPr/>
              <p:nvPr/>
            </p:nvSpPr>
            <p:spPr>
              <a:xfrm>
                <a:off x="956960" y="955961"/>
                <a:ext cx="1921987" cy="1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2" name="TextBox 24"/>
                  <p:cNvSpPr txBox="1"/>
                  <p:nvPr/>
                </p:nvSpPr>
                <p:spPr>
                  <a:xfrm>
                    <a:off x="1766526" y="187409"/>
                    <a:ext cx="169532" cy="154991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latinLnBrk="1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sz="18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/>
                  </a:p>
                </p:txBody>
              </p:sp>
            </mc:Choice>
            <mc:Fallback>
              <p:sp>
                <p:nvSpPr>
                  <p:cNvPr id="302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66526" y="187409"/>
                    <a:ext cx="169532" cy="15499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8571" r="-57143" b="-85714"/>
                    </a:stretch>
                  </a:blipFill>
                  <a:ln w="12700" cap="flat">
                    <a:noFill/>
                    <a:miter lim="400000"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3" name="TextBox 25"/>
                  <p:cNvSpPr txBox="1"/>
                  <p:nvPr/>
                </p:nvSpPr>
                <p:spPr>
                  <a:xfrm>
                    <a:off x="2480722" y="844115"/>
                    <a:ext cx="182516" cy="154991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latinLnBrk="1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sz="18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/>
                  </a:p>
                </p:txBody>
              </p:sp>
            </mc:Choice>
            <mc:Fallback>
              <p:sp>
                <p:nvSpPr>
                  <p:cNvPr id="303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80722" y="844115"/>
                    <a:ext cx="182516" cy="15499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5000" r="-37500" b="-100000"/>
                    </a:stretch>
                  </a:blipFill>
                  <a:ln w="12700" cap="flat">
                    <a:noFill/>
                    <a:miter lim="400000"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Rectangle"/>
          <p:cNvSpPr/>
          <p:nvPr/>
        </p:nvSpPr>
        <p:spPr>
          <a:xfrm>
            <a:off x="341256" y="2052629"/>
            <a:ext cx="4961197" cy="3486137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08" name="Title 1"/>
          <p:cNvSpPr txBox="1">
            <a:spLocks noGrp="1"/>
          </p:cNvSpPr>
          <p:nvPr>
            <p:ph type="title"/>
          </p:nvPr>
        </p:nvSpPr>
        <p:spPr>
          <a:xfrm>
            <a:off x="460280" y="315831"/>
            <a:ext cx="10515601" cy="1325564"/>
          </a:xfrm>
          <a:prstGeom prst="rect">
            <a:avLst/>
          </a:prstGeom>
        </p:spPr>
        <p:txBody>
          <a:bodyPr/>
          <a:lstStyle>
            <a:lvl1pPr>
              <a:defRPr i="1">
                <a:solidFill>
                  <a:srgbClr val="C00000"/>
                </a:solidFill>
              </a:defRPr>
            </a:lvl1pPr>
          </a:lstStyle>
          <a:p>
            <a:r>
              <a:t>Confidence levels and sigma</a:t>
            </a:r>
          </a:p>
        </p:txBody>
      </p:sp>
      <p:sp>
        <p:nvSpPr>
          <p:cNvPr id="309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11684000" y="6402746"/>
            <a:ext cx="284372" cy="280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/>
          </a:p>
        </p:txBody>
      </p:sp>
      <p:sp>
        <p:nvSpPr>
          <p:cNvPr id="310" name="Commonly used values:"/>
          <p:cNvSpPr txBox="1"/>
          <p:nvPr/>
        </p:nvSpPr>
        <p:spPr>
          <a:xfrm>
            <a:off x="489010" y="1510907"/>
            <a:ext cx="3075197" cy="392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/>
              <a:defRPr sz="2400" b="1" i="1">
                <a:solidFill>
                  <a:srgbClr val="C00000"/>
                </a:solidFill>
              </a:defRPr>
            </a:lvl1pPr>
          </a:lstStyle>
          <a:p>
            <a:r>
              <a:t>Commonly used values:</a:t>
            </a:r>
          </a:p>
        </p:txBody>
      </p:sp>
      <p:pic>
        <p:nvPicPr>
          <p:cNvPr id="311" name="prob_hist.png" descr="prob_hi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086" y="1529968"/>
            <a:ext cx="6269398" cy="4374583"/>
          </a:xfrm>
          <a:prstGeom prst="rect">
            <a:avLst/>
          </a:prstGeom>
          <a:ln w="12700">
            <a:miter lim="400000"/>
          </a:ln>
        </p:spPr>
      </p:pic>
      <p:sp>
        <p:nvSpPr>
          <p:cNvPr id="312" name="Line"/>
          <p:cNvSpPr/>
          <p:nvPr/>
        </p:nvSpPr>
        <p:spPr>
          <a:xfrm>
            <a:off x="8046733" y="1707142"/>
            <a:ext cx="1997367" cy="1"/>
          </a:xfrm>
          <a:prstGeom prst="line">
            <a:avLst/>
          </a:prstGeom>
          <a:ln w="63500">
            <a:solidFill>
              <a:schemeClr val="accent6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13" name="area containing 68% of the probability"/>
          <p:cNvSpPr txBox="1"/>
          <p:nvPr/>
        </p:nvSpPr>
        <p:spPr>
          <a:xfrm>
            <a:off x="7079243" y="1122844"/>
            <a:ext cx="4033947" cy="340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/>
              <a:defRPr sz="2000">
                <a:solidFill>
                  <a:schemeClr val="accent6"/>
                </a:solidFill>
              </a:defRPr>
            </a:lvl1pPr>
          </a:lstStyle>
          <a:p>
            <a:r>
              <a:t>area containing 68% of the probability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4" name="1  : area bounded from -1  to +1"/>
              <p:cNvSpPr txBox="1"/>
              <p:nvPr/>
            </p:nvSpPr>
            <p:spPr>
              <a:xfrm>
                <a:off x="548835" y="2190933"/>
                <a:ext cx="3620803" cy="40004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  <a:buFont typeface="Arial"/>
                  <a:defRPr sz="2000"/>
                </a:pPr>
                <a:r>
                  <a:t>1</a:t>
                </a:r>
                <a14:m>
                  <m:oMath xmlns:m="http://schemas.openxmlformats.org/officeDocument/2006/math">
                    <m:r>
                      <a:rPr sz="2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>
                    <a:latin typeface="Times Roman"/>
                    <a:ea typeface="Times Roman"/>
                    <a:cs typeface="Times Roman"/>
                    <a:sym typeface="Times Roman"/>
                  </a:rPr>
                  <a:t> : area bounded from -1</a:t>
                </a:r>
                <a14:m>
                  <m:oMath xmlns:m="http://schemas.openxmlformats.org/officeDocument/2006/math">
                    <m:r>
                      <a:rPr sz="2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>
                    <a:latin typeface="Times Roman"/>
                    <a:ea typeface="Times Roman"/>
                    <a:cs typeface="Times Roman"/>
                    <a:sym typeface="Times Roman"/>
                  </a:rPr>
                  <a:t> to +1</a:t>
                </a:r>
                <a14:m>
                  <m:oMath xmlns:m="http://schemas.openxmlformats.org/officeDocument/2006/math">
                    <m:r>
                      <a:rPr sz="2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>
                  <a:latin typeface="Times Roman"/>
                  <a:ea typeface="Times Roman"/>
                  <a:cs typeface="Times Roman"/>
                  <a:sym typeface="Times Roman"/>
                </a:endParaRPr>
              </a:p>
            </p:txBody>
          </p:sp>
        </mc:Choice>
        <mc:Fallback>
          <p:sp>
            <p:nvSpPr>
              <p:cNvPr id="314" name="1  : area bounded from -1  to +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835" y="2190933"/>
                <a:ext cx="3620803" cy="400041"/>
              </a:xfrm>
              <a:prstGeom prst="rect">
                <a:avLst/>
              </a:prstGeom>
              <a:blipFill>
                <a:blip r:embed="rId3"/>
                <a:stretch>
                  <a:fillRect l="-3147" t="-12121" r="-2098" b="-18182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5" name="contains 68.3% of the probability"/>
          <p:cNvSpPr txBox="1"/>
          <p:nvPr/>
        </p:nvSpPr>
        <p:spPr>
          <a:xfrm>
            <a:off x="1610124" y="2582766"/>
            <a:ext cx="3509824" cy="340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/>
              <a:defRPr sz="2000"/>
            </a:pPr>
            <a:r>
              <a:t>contains </a:t>
            </a:r>
            <a:r>
              <a:rPr b="1"/>
              <a:t>68.3%</a:t>
            </a:r>
            <a:r>
              <a:t> of the probability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6" name="2  : area bounded from -2  to +2"/>
              <p:cNvSpPr txBox="1"/>
              <p:nvPr/>
            </p:nvSpPr>
            <p:spPr>
              <a:xfrm>
                <a:off x="548835" y="3115112"/>
                <a:ext cx="3620803" cy="40004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  <a:buFont typeface="Arial"/>
                  <a:defRPr sz="2000"/>
                </a:pPr>
                <a:r>
                  <a:t>2</a:t>
                </a:r>
                <a14:m>
                  <m:oMath xmlns:m="http://schemas.openxmlformats.org/officeDocument/2006/math">
                    <m:r>
                      <a:rPr sz="2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>
                    <a:latin typeface="Times Roman"/>
                    <a:ea typeface="Times Roman"/>
                    <a:cs typeface="Times Roman"/>
                    <a:sym typeface="Times Roman"/>
                  </a:rPr>
                  <a:t> : area bounded from -2</a:t>
                </a:r>
                <a14:m>
                  <m:oMath xmlns:m="http://schemas.openxmlformats.org/officeDocument/2006/math">
                    <m:r>
                      <a:rPr sz="2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>
                    <a:latin typeface="Times Roman"/>
                    <a:ea typeface="Times Roman"/>
                    <a:cs typeface="Times Roman"/>
                    <a:sym typeface="Times Roman"/>
                  </a:rPr>
                  <a:t> to +2</a:t>
                </a:r>
                <a14:m>
                  <m:oMath xmlns:m="http://schemas.openxmlformats.org/officeDocument/2006/math">
                    <m:r>
                      <a:rPr sz="2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>
                  <a:latin typeface="Times Roman"/>
                  <a:ea typeface="Times Roman"/>
                  <a:cs typeface="Times Roman"/>
                  <a:sym typeface="Times Roman"/>
                </a:endParaRPr>
              </a:p>
            </p:txBody>
          </p:sp>
        </mc:Choice>
        <mc:Fallback>
          <p:sp>
            <p:nvSpPr>
              <p:cNvPr id="316" name="2  : area bounded from -2  to +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835" y="3115112"/>
                <a:ext cx="3620803" cy="400041"/>
              </a:xfrm>
              <a:prstGeom prst="rect">
                <a:avLst/>
              </a:prstGeom>
              <a:blipFill>
                <a:blip r:embed="rId4"/>
                <a:stretch>
                  <a:fillRect l="-3147" t="-15625" r="-2098" b="-21875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7" name="contains 95.5% of the probability"/>
          <p:cNvSpPr txBox="1"/>
          <p:nvPr/>
        </p:nvSpPr>
        <p:spPr>
          <a:xfrm>
            <a:off x="1737124" y="3576937"/>
            <a:ext cx="3509824" cy="340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/>
              <a:defRPr sz="2000"/>
            </a:pPr>
            <a:r>
              <a:t>contains </a:t>
            </a:r>
            <a:r>
              <a:rPr b="1"/>
              <a:t>95.5%</a:t>
            </a:r>
            <a:r>
              <a:t> of the probability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8" name="3  : area bounded from -3  to +3"/>
              <p:cNvSpPr txBox="1"/>
              <p:nvPr/>
            </p:nvSpPr>
            <p:spPr>
              <a:xfrm>
                <a:off x="548835" y="4039291"/>
                <a:ext cx="3620803" cy="40004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  <a:buFont typeface="Arial"/>
                  <a:defRPr sz="2000"/>
                </a:pPr>
                <a:r>
                  <a:t>3</a:t>
                </a:r>
                <a14:m>
                  <m:oMath xmlns:m="http://schemas.openxmlformats.org/officeDocument/2006/math">
                    <m:r>
                      <a:rPr sz="2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>
                    <a:latin typeface="Times Roman"/>
                    <a:ea typeface="Times Roman"/>
                    <a:cs typeface="Times Roman"/>
                    <a:sym typeface="Times Roman"/>
                  </a:rPr>
                  <a:t> : area bounded from -3</a:t>
                </a:r>
                <a14:m>
                  <m:oMath xmlns:m="http://schemas.openxmlformats.org/officeDocument/2006/math">
                    <m:r>
                      <a:rPr sz="2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>
                    <a:latin typeface="Times Roman"/>
                    <a:ea typeface="Times Roman"/>
                    <a:cs typeface="Times Roman"/>
                    <a:sym typeface="Times Roman"/>
                  </a:rPr>
                  <a:t> to +3</a:t>
                </a:r>
                <a14:m>
                  <m:oMath xmlns:m="http://schemas.openxmlformats.org/officeDocument/2006/math">
                    <m:r>
                      <a:rPr sz="2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>
                  <a:latin typeface="Times Roman"/>
                  <a:ea typeface="Times Roman"/>
                  <a:cs typeface="Times Roman"/>
                  <a:sym typeface="Times Roman"/>
                </a:endParaRPr>
              </a:p>
            </p:txBody>
          </p:sp>
        </mc:Choice>
        <mc:Fallback>
          <p:sp>
            <p:nvSpPr>
              <p:cNvPr id="318" name="3  : area bounded from -3  to +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835" y="4039291"/>
                <a:ext cx="3620803" cy="400041"/>
              </a:xfrm>
              <a:prstGeom prst="rect">
                <a:avLst/>
              </a:prstGeom>
              <a:blipFill>
                <a:blip r:embed="rId5"/>
                <a:stretch>
                  <a:fillRect l="-3147" t="-15625" r="-2098" b="-18750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9" name="contains 99.7% of the probability"/>
          <p:cNvSpPr txBox="1"/>
          <p:nvPr/>
        </p:nvSpPr>
        <p:spPr>
          <a:xfrm>
            <a:off x="1737124" y="4501117"/>
            <a:ext cx="3509824" cy="340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/>
              <a:defRPr sz="2000"/>
            </a:pPr>
            <a:r>
              <a:t>contains </a:t>
            </a:r>
            <a:r>
              <a:rPr b="1"/>
              <a:t>99.7% </a:t>
            </a:r>
            <a:r>
              <a:t>of the probability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0" name="5  : “discovery threshold” : 99.99994%!"/>
              <p:cNvSpPr txBox="1"/>
              <p:nvPr/>
            </p:nvSpPr>
            <p:spPr>
              <a:xfrm>
                <a:off x="548835" y="4963470"/>
                <a:ext cx="4232502" cy="40004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  <a:buFont typeface="Arial"/>
                  <a:defRPr sz="2000"/>
                </a:pPr>
                <a:r>
                  <a:t>5</a:t>
                </a:r>
                <a14:m>
                  <m:oMath xmlns:m="http://schemas.openxmlformats.org/officeDocument/2006/math">
                    <m:r>
                      <a:rPr sz="2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>
                    <a:latin typeface="Times Roman"/>
                    <a:ea typeface="Times Roman"/>
                    <a:cs typeface="Times Roman"/>
                    <a:sym typeface="Times Roman"/>
                  </a:rPr>
                  <a:t> : “discovery threshold” : 99.99994%!</a:t>
                </a:r>
              </a:p>
            </p:txBody>
          </p:sp>
        </mc:Choice>
        <mc:Fallback>
          <p:sp>
            <p:nvSpPr>
              <p:cNvPr id="320" name="5  : “discovery threshold” : 99.99994%!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835" y="4963470"/>
                <a:ext cx="4232502" cy="400041"/>
              </a:xfrm>
              <a:prstGeom prst="rect">
                <a:avLst/>
              </a:prstGeom>
              <a:blipFill>
                <a:blip r:embed="rId6"/>
                <a:stretch>
                  <a:fillRect l="-2695" t="-12121" r="-2695" b="-18182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1" name="Area bounded from   to 1.28  is 90%"/>
              <p:cNvSpPr txBox="1"/>
              <p:nvPr/>
            </p:nvSpPr>
            <p:spPr>
              <a:xfrm>
                <a:off x="581824" y="5687562"/>
                <a:ext cx="4226061" cy="78935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  <a:buFont typeface="Arial"/>
                  <a:defRPr sz="2000"/>
                </a:pPr>
                <a:r>
                  <a:t>Area bounded from </a:t>
                </a:r>
                <a14:m>
                  <m:oMath xmlns:m="http://schemas.openxmlformats.org/officeDocument/2006/math">
                    <m:r>
                      <a:rPr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−∞</m:t>
                    </m:r>
                  </m:oMath>
                </a14:m>
                <a:r>
                  <a:t> to 1.28</a:t>
                </a:r>
                <a14:m>
                  <m:oMath xmlns:m="http://schemas.openxmlformats.org/officeDocument/2006/math">
                    <m:r>
                      <a:rPr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t> is 90%</a:t>
                </a:r>
              </a:p>
            </p:txBody>
          </p:sp>
        </mc:Choice>
        <mc:Fallback>
          <p:sp>
            <p:nvSpPr>
              <p:cNvPr id="321" name="Area bounded from   to 1.28  is 90%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824" y="5687562"/>
                <a:ext cx="4226061" cy="789358"/>
              </a:xfrm>
              <a:prstGeom prst="rect">
                <a:avLst/>
              </a:prstGeom>
              <a:blipFill>
                <a:blip r:embed="rId7"/>
                <a:stretch>
                  <a:fillRect l="-2695" t="-7937" r="-2695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23" name="Title 1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460280" y="315831"/>
                <a:ext cx="10515601" cy="1325564"/>
              </a:xfrm>
              <a:prstGeom prst="rect">
                <a:avLst/>
              </a:prstGeom>
            </p:spPr>
            <p:txBody>
              <a:bodyPr/>
              <a:lstStyle/>
              <a:p>
                <a:pPr>
                  <a:defRPr i="1">
                    <a:solidFill>
                      <a:srgbClr val="C00000"/>
                    </a:solidFill>
                  </a:defRPr>
                </a:pPr>
                <a:r>
                  <a:t>Confidence levels &amp;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sz="49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sz="49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sz="49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/>
              </a:p>
            </p:txBody>
          </p:sp>
        </mc:Choice>
        <mc:Fallback>
          <p:sp>
            <p:nvSpPr>
              <p:cNvPr id="323" name="Title 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60280" y="315831"/>
                <a:ext cx="10515601" cy="1325564"/>
              </a:xfrm>
              <a:prstGeom prst="rect">
                <a:avLst/>
              </a:prstGeom>
              <a:blipFill>
                <a:blip r:embed="rId2"/>
                <a:stretch>
                  <a:fillRect l="-2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4" name="Content Placeholder 8"/>
              <p:cNvSpPr txBox="1">
                <a:spLocks noGrp="1"/>
              </p:cNvSpPr>
              <p:nvPr>
                <p:ph type="body" sz="quarter" idx="1"/>
              </p:nvPr>
            </p:nvSpPr>
            <p:spPr>
              <a:xfrm>
                <a:off x="499533" y="1833147"/>
                <a:ext cx="4081943" cy="689393"/>
              </a:xfrm>
              <a:prstGeom prst="rect">
                <a:avLst/>
              </a:prstGeom>
            </p:spPr>
            <p:txBody>
              <a:bodyPr/>
              <a:lstStyle/>
              <a:p>
                <a:pPr>
                  <a:defRPr sz="2000" b="1" i="1">
                    <a:solidFill>
                      <a:srgbClr val="C00000"/>
                    </a:solidFill>
                  </a:defRPr>
                </a:pPr>
                <a:r>
                  <a:t>If our best-fit value has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sz="215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sz="215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sz="215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sz="215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sz="215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sz="215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m:rPr>
                            <m:nor/>
                          </m:rPr>
                          <a:rPr sz="215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sub>
                      <m:sup>
                        <m:r>
                          <a:rPr sz="215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t>:</a:t>
                </a:r>
              </a:p>
            </p:txBody>
          </p:sp>
        </mc:Choice>
        <mc:Fallback>
          <p:sp>
            <p:nvSpPr>
              <p:cNvPr id="324" name="Content Placeholder 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"/>
              </p:nvPr>
            </p:nvSpPr>
            <p:spPr>
              <a:xfrm>
                <a:off x="499533" y="1833147"/>
                <a:ext cx="4081943" cy="689393"/>
              </a:xfrm>
              <a:prstGeom prst="rect">
                <a:avLst/>
              </a:prstGeom>
              <a:blipFill>
                <a:blip r:embed="rId3"/>
                <a:stretch>
                  <a:fillRect l="-2795" t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5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11684000" y="6402746"/>
            <a:ext cx="284372" cy="280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6" name="Equation"/>
              <p:cNvSpPr txBox="1"/>
              <p:nvPr/>
            </p:nvSpPr>
            <p:spPr>
              <a:xfrm>
                <a:off x="2077728" y="3080237"/>
                <a:ext cx="1997930" cy="443782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26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sub>
                        <m:sup>
                          <m:r>
                            <a:rPr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sz="2600"/>
              </a:p>
            </p:txBody>
          </p:sp>
        </mc:Choice>
        <mc:Fallback>
          <p:sp>
            <p:nvSpPr>
              <p:cNvPr id="326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7728" y="3080237"/>
                <a:ext cx="1997930" cy="443782"/>
              </a:xfrm>
              <a:prstGeom prst="rect">
                <a:avLst/>
              </a:prstGeom>
              <a:blipFill>
                <a:blip r:embed="rId4"/>
                <a:stretch>
                  <a:fillRect l="-5031" r="-11950" b="-27778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9" name="Group"/>
          <p:cNvGrpSpPr/>
          <p:nvPr/>
        </p:nvGrpSpPr>
        <p:grpSpPr>
          <a:xfrm>
            <a:off x="807603" y="4099201"/>
            <a:ext cx="4081943" cy="1628671"/>
            <a:chOff x="0" y="0"/>
            <a:chExt cx="4081942" cy="162866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7" name="Equation"/>
                <p:cNvSpPr txBox="1"/>
                <p:nvPr/>
              </p:nvSpPr>
              <p:spPr>
                <a:xfrm>
                  <a:off x="2518116" y="0"/>
                  <a:ext cx="966389" cy="27438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latinLnBrk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20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params</m:t>
                            </m:r>
                          </m:sub>
                        </m:sSub>
                      </m:oMath>
                    </m:oMathPara>
                  </a14:m>
                  <a:endParaRPr sz="200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327" name="Equation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8116" y="0"/>
                  <a:ext cx="966389" cy="274383"/>
                </a:xfrm>
                <a:prstGeom prst="rect">
                  <a:avLst/>
                </a:prstGeom>
                <a:blipFill>
                  <a:blip r:embed="rId5"/>
                  <a:stretch>
                    <a:fillRect l="-9211" r="-11842" b="-56522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8" name="CI"/>
            <p:cNvSpPr txBox="1"/>
            <p:nvPr/>
          </p:nvSpPr>
          <p:spPr>
            <a:xfrm rot="16200000">
              <a:off x="24730" y="961445"/>
              <a:ext cx="283627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C00000"/>
                  </a:solidFill>
                </a:defRPr>
              </a:lvl1pPr>
            </a:lstStyle>
            <a:p>
              <a:r>
                <a:t>CI</a:t>
              </a:r>
            </a:p>
          </p:txBody>
        </p:sp>
        <p:sp>
          <p:nvSpPr>
            <p:cNvPr id="329" name="68%…"/>
            <p:cNvSpPr txBox="1"/>
            <p:nvPr/>
          </p:nvSpPr>
          <p:spPr>
            <a:xfrm>
              <a:off x="397780" y="672966"/>
              <a:ext cx="736040" cy="9052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lnSpc>
                  <a:spcPct val="40000"/>
                </a:lnSpc>
                <a:spcBef>
                  <a:spcPts val="1000"/>
                </a:spcBef>
                <a:buFont typeface="Arial"/>
                <a:defRPr sz="2000">
                  <a:solidFill>
                    <a:schemeClr val="accent1">
                      <a:satOff val="-3547"/>
                      <a:lumOff val="-10352"/>
                    </a:schemeClr>
                  </a:solidFill>
                </a:defRPr>
              </a:pPr>
              <a:r>
                <a:t>68%</a:t>
              </a:r>
            </a:p>
            <a:p>
              <a:pPr>
                <a:lnSpc>
                  <a:spcPct val="40000"/>
                </a:lnSpc>
                <a:spcBef>
                  <a:spcPts val="1000"/>
                </a:spcBef>
                <a:buFont typeface="Arial"/>
                <a:defRPr sz="2000">
                  <a:solidFill>
                    <a:schemeClr val="accent1">
                      <a:satOff val="-3547"/>
                      <a:lumOff val="-10352"/>
                    </a:schemeClr>
                  </a:solidFill>
                </a:defRPr>
              </a:pPr>
              <a:r>
                <a:t>95.4%</a:t>
              </a:r>
            </a:p>
            <a:p>
              <a:pPr>
                <a:lnSpc>
                  <a:spcPct val="40000"/>
                </a:lnSpc>
                <a:spcBef>
                  <a:spcPts val="1000"/>
                </a:spcBef>
                <a:buFont typeface="Arial"/>
                <a:defRPr sz="2000">
                  <a:solidFill>
                    <a:schemeClr val="accent1">
                      <a:satOff val="-3547"/>
                      <a:lumOff val="-10352"/>
                    </a:schemeClr>
                  </a:solidFill>
                </a:defRPr>
              </a:pPr>
              <a:r>
                <a:t>99.7%</a:t>
              </a:r>
            </a:p>
          </p:txBody>
        </p:sp>
        <p:sp>
          <p:nvSpPr>
            <p:cNvPr id="330" name="1.0…"/>
            <p:cNvSpPr txBox="1"/>
            <p:nvPr/>
          </p:nvSpPr>
          <p:spPr>
            <a:xfrm>
              <a:off x="2052079" y="675343"/>
              <a:ext cx="425734" cy="9052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lnSpc>
                  <a:spcPct val="40000"/>
                </a:lnSpc>
                <a:spcBef>
                  <a:spcPts val="1000"/>
                </a:spcBef>
                <a:buFont typeface="Arial"/>
                <a:defRPr sz="2000"/>
              </a:pPr>
              <a:r>
                <a:t>1.0</a:t>
              </a:r>
            </a:p>
            <a:p>
              <a:pPr>
                <a:lnSpc>
                  <a:spcPct val="40000"/>
                </a:lnSpc>
                <a:spcBef>
                  <a:spcPts val="1000"/>
                </a:spcBef>
                <a:buFont typeface="Arial"/>
                <a:defRPr sz="2000"/>
              </a:pPr>
              <a:r>
                <a:t>4.0</a:t>
              </a:r>
            </a:p>
            <a:p>
              <a:pPr>
                <a:lnSpc>
                  <a:spcPct val="40000"/>
                </a:lnSpc>
                <a:spcBef>
                  <a:spcPts val="1000"/>
                </a:spcBef>
                <a:buFont typeface="Arial"/>
                <a:defRPr sz="2000"/>
              </a:pPr>
              <a:r>
                <a:t>9.0</a:t>
              </a:r>
            </a:p>
          </p:txBody>
        </p:sp>
        <p:sp>
          <p:nvSpPr>
            <p:cNvPr id="331" name="2.30…"/>
            <p:cNvSpPr txBox="1"/>
            <p:nvPr/>
          </p:nvSpPr>
          <p:spPr>
            <a:xfrm>
              <a:off x="2724075" y="675343"/>
              <a:ext cx="554470" cy="9052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lnSpc>
                  <a:spcPct val="40000"/>
                </a:lnSpc>
                <a:spcBef>
                  <a:spcPts val="1000"/>
                </a:spcBef>
                <a:buFont typeface="Arial"/>
                <a:defRPr sz="2000"/>
              </a:pPr>
              <a:r>
                <a:t>2.30</a:t>
              </a:r>
            </a:p>
            <a:p>
              <a:pPr>
                <a:lnSpc>
                  <a:spcPct val="40000"/>
                </a:lnSpc>
                <a:spcBef>
                  <a:spcPts val="1000"/>
                </a:spcBef>
                <a:buFont typeface="Arial"/>
                <a:defRPr sz="2000"/>
              </a:pPr>
              <a:r>
                <a:t>6.17</a:t>
              </a:r>
            </a:p>
            <a:p>
              <a:pPr>
                <a:lnSpc>
                  <a:spcPct val="40000"/>
                </a:lnSpc>
                <a:spcBef>
                  <a:spcPts val="1000"/>
                </a:spcBef>
                <a:buFont typeface="Arial"/>
                <a:defRPr sz="2000"/>
              </a:pPr>
              <a:r>
                <a:t>11.8</a:t>
              </a:r>
            </a:p>
          </p:txBody>
        </p:sp>
        <p:sp>
          <p:nvSpPr>
            <p:cNvPr id="332" name="3.53…"/>
            <p:cNvSpPr txBox="1"/>
            <p:nvPr/>
          </p:nvSpPr>
          <p:spPr>
            <a:xfrm>
              <a:off x="3524808" y="675343"/>
              <a:ext cx="554470" cy="9052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lnSpc>
                  <a:spcPct val="40000"/>
                </a:lnSpc>
                <a:spcBef>
                  <a:spcPts val="1000"/>
                </a:spcBef>
                <a:buFont typeface="Arial"/>
                <a:defRPr sz="2000"/>
              </a:pPr>
              <a:r>
                <a:t>3.53</a:t>
              </a:r>
            </a:p>
            <a:p>
              <a:pPr>
                <a:lnSpc>
                  <a:spcPct val="40000"/>
                </a:lnSpc>
                <a:spcBef>
                  <a:spcPts val="1000"/>
                </a:spcBef>
                <a:buFont typeface="Arial"/>
                <a:defRPr sz="2000"/>
              </a:pPr>
              <a:r>
                <a:t>8.02</a:t>
              </a:r>
            </a:p>
            <a:p>
              <a:pPr>
                <a:lnSpc>
                  <a:spcPct val="40000"/>
                </a:lnSpc>
                <a:spcBef>
                  <a:spcPts val="1000"/>
                </a:spcBef>
                <a:buFont typeface="Arial"/>
                <a:defRPr sz="2000"/>
              </a:pPr>
              <a:r>
                <a:t>14.2</a:t>
              </a:r>
            </a:p>
          </p:txBody>
        </p:sp>
        <p:sp>
          <p:nvSpPr>
            <p:cNvPr id="333" name="1"/>
            <p:cNvSpPr txBox="1"/>
            <p:nvPr/>
          </p:nvSpPr>
          <p:spPr>
            <a:xfrm>
              <a:off x="2148507" y="298422"/>
              <a:ext cx="232877" cy="3401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lnSpc>
                  <a:spcPct val="40000"/>
                </a:lnSpc>
                <a:spcBef>
                  <a:spcPts val="1000"/>
                </a:spcBef>
                <a:buFont typeface="Arial"/>
                <a:defRPr sz="2000">
                  <a:solidFill>
                    <a:schemeClr val="accent1">
                      <a:satOff val="-3547"/>
                      <a:lumOff val="-10352"/>
                    </a:schemeClr>
                  </a:solidFill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334" name="2"/>
            <p:cNvSpPr txBox="1"/>
            <p:nvPr/>
          </p:nvSpPr>
          <p:spPr>
            <a:xfrm>
              <a:off x="2884871" y="298422"/>
              <a:ext cx="232878" cy="3401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lnSpc>
                  <a:spcPct val="40000"/>
                </a:lnSpc>
                <a:spcBef>
                  <a:spcPts val="1000"/>
                </a:spcBef>
                <a:buFont typeface="Arial"/>
                <a:defRPr sz="2000">
                  <a:solidFill>
                    <a:schemeClr val="accent1">
                      <a:satOff val="-3547"/>
                      <a:lumOff val="-10352"/>
                    </a:schemeClr>
                  </a:solidFill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335" name="3"/>
            <p:cNvSpPr txBox="1"/>
            <p:nvPr/>
          </p:nvSpPr>
          <p:spPr>
            <a:xfrm>
              <a:off x="3685604" y="298422"/>
              <a:ext cx="232877" cy="3401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lnSpc>
                  <a:spcPct val="40000"/>
                </a:lnSpc>
                <a:spcBef>
                  <a:spcPts val="1000"/>
                </a:spcBef>
                <a:buFont typeface="Arial"/>
                <a:defRPr sz="2000">
                  <a:solidFill>
                    <a:schemeClr val="accent1">
                      <a:satOff val="-3547"/>
                      <a:lumOff val="-10352"/>
                    </a:schemeClr>
                  </a:solidFill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336" name="Line"/>
            <p:cNvSpPr/>
            <p:nvPr/>
          </p:nvSpPr>
          <p:spPr>
            <a:xfrm flipV="1">
              <a:off x="1928947" y="672966"/>
              <a:ext cx="1" cy="905293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37" name="Line"/>
            <p:cNvSpPr/>
            <p:nvPr/>
          </p:nvSpPr>
          <p:spPr>
            <a:xfrm flipH="1" flipV="1">
              <a:off x="1928947" y="660266"/>
              <a:ext cx="2152996" cy="1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8" name="1…"/>
                <p:cNvSpPr txBox="1"/>
                <p:nvPr/>
              </p:nvSpPr>
              <p:spPr>
                <a:xfrm>
                  <a:off x="1274906" y="576508"/>
                  <a:ext cx="370114" cy="105216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m="http://schemas.openxmlformats.org/officeDocument/2006/math" xmlns="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/>
                <a:p>
                  <a:pPr>
                    <a:lnSpc>
                      <a:spcPct val="40000"/>
                    </a:lnSpc>
                    <a:spcBef>
                      <a:spcPts val="1000"/>
                    </a:spcBef>
                    <a:buFont typeface="Arial"/>
                    <a:defRPr sz="2000" baseline="-300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defRPr>
                  </a:pPr>
                  <a:r>
                    <a:t>1</a:t>
                  </a:r>
                  <a14:m>
                    <m:oMath xmlns:m="http://schemas.openxmlformats.org/officeDocument/2006/math">
                      <m:r>
                        <a:rPr sz="21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</m:oMath>
                  </a14:m>
                  <a:endParaRPr/>
                </a:p>
                <a:p>
                  <a:pPr>
                    <a:lnSpc>
                      <a:spcPct val="40000"/>
                    </a:lnSpc>
                    <a:spcBef>
                      <a:spcPts val="1000"/>
                    </a:spcBef>
                    <a:buFont typeface="Arial"/>
                    <a:defRPr sz="2000" baseline="-300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defRPr>
                  </a:pPr>
                  <a:r>
                    <a:t>2</a:t>
                  </a:r>
                  <a14:m>
                    <m:oMath xmlns:m="http://schemas.openxmlformats.org/officeDocument/2006/math">
                      <m:r>
                        <a:rPr sz="21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</m:oMath>
                  </a14:m>
                  <a:endParaRPr/>
                </a:p>
                <a:p>
                  <a:pPr>
                    <a:lnSpc>
                      <a:spcPct val="10000"/>
                    </a:lnSpc>
                    <a:spcBef>
                      <a:spcPts val="1000"/>
                    </a:spcBef>
                    <a:buFont typeface="Arial"/>
                    <a:defRPr sz="2000" baseline="-300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defRPr>
                  </a:pPr>
                  <a:r>
                    <a:t>3</a:t>
                  </a:r>
                  <a14:m>
                    <m:oMath xmlns:m="http://schemas.openxmlformats.org/officeDocument/2006/math">
                      <m:r>
                        <a:rPr sz="21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</m:oMath>
                  </a14:m>
                  <a:endParaRPr>
                    <a:solidFill>
                      <a:srgbClr val="365B9D"/>
                    </a:solidFill>
                  </a:endParaRPr>
                </a:p>
              </p:txBody>
            </p:sp>
          </mc:Choice>
          <mc:Fallback>
            <p:sp>
              <p:nvSpPr>
                <p:cNvPr id="338" name="1…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4906" y="576508"/>
                  <a:ext cx="370114" cy="1052162"/>
                </a:xfrm>
                <a:prstGeom prst="rect">
                  <a:avLst/>
                </a:prstGeom>
                <a:blipFill>
                  <a:blip r:embed="rId6"/>
                  <a:stretch>
                    <a:fillRect l="-17241"/>
                  </a:stretch>
                </a:blip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40" name="Contours of equal probability are defined by"/>
          <p:cNvSpPr txBox="1"/>
          <p:nvPr/>
        </p:nvSpPr>
        <p:spPr>
          <a:xfrm>
            <a:off x="523650" y="2631297"/>
            <a:ext cx="4649848" cy="340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/>
              <a:defRPr sz="2000"/>
            </a:lvl1pPr>
          </a:lstStyle>
          <a:p>
            <a:r>
              <a:t>Contours of equal probability are defined by</a:t>
            </a:r>
          </a:p>
        </p:txBody>
      </p:sp>
      <p:pic>
        <p:nvPicPr>
          <p:cNvPr id="341" name="prob_hist.png" descr="prob_hist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37086" y="1529968"/>
            <a:ext cx="6269398" cy="4374583"/>
          </a:xfrm>
          <a:prstGeom prst="rect">
            <a:avLst/>
          </a:prstGeom>
          <a:ln w="12700">
            <a:miter lim="400000"/>
          </a:ln>
        </p:spPr>
      </p:pic>
      <p:sp>
        <p:nvSpPr>
          <p:cNvPr id="342" name="Line"/>
          <p:cNvSpPr/>
          <p:nvPr/>
        </p:nvSpPr>
        <p:spPr>
          <a:xfrm>
            <a:off x="8046733" y="1707142"/>
            <a:ext cx="1997367" cy="1"/>
          </a:xfrm>
          <a:prstGeom prst="line">
            <a:avLst/>
          </a:prstGeom>
          <a:ln w="63500">
            <a:solidFill>
              <a:schemeClr val="accent6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3" name="Text"/>
              <p:cNvSpPr txBox="1"/>
              <p:nvPr/>
            </p:nvSpPr>
            <p:spPr>
              <a:xfrm>
                <a:off x="8217094" y="1057119"/>
                <a:ext cx="1656644" cy="5044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/>
                  <a:defRPr sz="2000">
                    <a:solidFill>
                      <a:schemeClr val="accent6"/>
                    </a:solidFill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2150">
                              <a:solidFill>
                                <a:srgbClr val="70AD4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150" i="1">
                              <a:solidFill>
                                <a:srgbClr val="70AD47"/>
                              </a:solidFill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sz="2150" i="1">
                              <a:solidFill>
                                <a:srgbClr val="70AD47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sz="2150" i="1">
                          <a:solidFill>
                            <a:srgbClr val="70AD47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Sup>
                        <m:sSubSupPr>
                          <m:ctrlPr>
                            <a:rPr sz="2150" i="1">
                              <a:solidFill>
                                <a:srgbClr val="70AD4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150" i="1">
                              <a:solidFill>
                                <a:srgbClr val="70AD47"/>
                              </a:solidFill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sz="2150" i="1">
                              <a:solidFill>
                                <a:srgbClr val="70AD47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sub>
                        <m:sup>
                          <m:r>
                            <a:rPr sz="2150" i="1">
                              <a:solidFill>
                                <a:srgbClr val="70AD47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sz="2150" i="1">
                          <a:solidFill>
                            <a:srgbClr val="70AD47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>
                  <a:solidFill>
                    <a:srgbClr val="70AD47"/>
                  </a:solidFill>
                </a:endParaRPr>
              </a:p>
            </p:txBody>
          </p:sp>
        </mc:Choice>
        <mc:Fallback>
          <p:sp>
            <p:nvSpPr>
              <p:cNvPr id="343" name="Text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7094" y="1057119"/>
                <a:ext cx="1656644" cy="504414"/>
              </a:xfrm>
              <a:prstGeom prst="rect">
                <a:avLst/>
              </a:prstGeom>
              <a:blipFill>
                <a:blip r:embed="rId8"/>
                <a:stretch>
                  <a:fillRect l="-3053" r="-14504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  <p:sp>
        <p:nvSpPr>
          <p:cNvPr id="346" name="(3) Hypothesis testing"/>
          <p:cNvSpPr txBox="1"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  <a:latin typeface="Carlito"/>
                <a:ea typeface="Carlito"/>
                <a:cs typeface="Carlito"/>
                <a:sym typeface="Carlito"/>
              </a:defRPr>
            </a:lvl1pPr>
          </a:lstStyle>
          <a:p>
            <a:r>
              <a:t>(3) Hypothesis testing</a:t>
            </a:r>
          </a:p>
        </p:txBody>
      </p:sp>
      <p:sp>
        <p:nvSpPr>
          <p:cNvPr id="347" name="How good is the model?"/>
          <p:cNvSpPr txBox="1"/>
          <p:nvPr/>
        </p:nvSpPr>
        <p:spPr>
          <a:xfrm>
            <a:off x="880510" y="1350506"/>
            <a:ext cx="2600980" cy="340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90000"/>
              </a:lnSpc>
              <a:defRPr sz="2000">
                <a:solidFill>
                  <a:schemeClr val="accent1">
                    <a:satOff val="-3547"/>
                    <a:lumOff val="-10352"/>
                  </a:schemeClr>
                </a:solidFill>
                <a:latin typeface="Carlito"/>
                <a:ea typeface="Carlito"/>
                <a:cs typeface="Carlito"/>
                <a:sym typeface="Carlito"/>
              </a:defRPr>
            </a:lvl1pPr>
          </a:lstStyle>
          <a:p>
            <a:r>
              <a:t>How good is the model?</a:t>
            </a:r>
          </a:p>
        </p:txBody>
      </p:sp>
      <p:sp>
        <p:nvSpPr>
          <p:cNvPr id="348" name="Fundamental question:  Is the model that we are testing a good fit to our measured data?"/>
          <p:cNvSpPr txBox="1">
            <a:spLocks noGrp="1"/>
          </p:cNvSpPr>
          <p:nvPr>
            <p:ph type="body" sz="quarter" idx="4294967295"/>
          </p:nvPr>
        </p:nvSpPr>
        <p:spPr>
          <a:xfrm>
            <a:off x="838200" y="1876425"/>
            <a:ext cx="10515600" cy="485048"/>
          </a:xfrm>
          <a:prstGeom prst="rect">
            <a:avLst/>
          </a:prstGeom>
        </p:spPr>
        <p:txBody>
          <a:bodyPr/>
          <a:lstStyle/>
          <a:p>
            <a:pPr>
              <a:defRPr sz="2200"/>
            </a:pPr>
            <a:r>
              <a:rPr b="1"/>
              <a:t>Fundamental question: </a:t>
            </a:r>
            <a:r>
              <a:t> Is the model that we are testing a good fit to our measured data?</a:t>
            </a:r>
          </a:p>
        </p:txBody>
      </p:sp>
      <p:sp>
        <p:nvSpPr>
          <p:cNvPr id="349" name="Plenty more on hypothesis testing next week"/>
          <p:cNvSpPr txBox="1"/>
          <p:nvPr/>
        </p:nvSpPr>
        <p:spPr>
          <a:xfrm>
            <a:off x="7186116" y="200855"/>
            <a:ext cx="4725502" cy="340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chemeClr val="accent6"/>
                </a:solidFill>
              </a:defRPr>
            </a:lvl1pPr>
          </a:lstStyle>
          <a:p>
            <a:r>
              <a:t>Plenty more on hypothesis testing next week</a:t>
            </a:r>
          </a:p>
        </p:txBody>
      </p:sp>
      <p:sp>
        <p:nvSpPr>
          <p:cNvPr id="350" name="Text"/>
          <p:cNvSpPr txBox="1"/>
          <p:nvPr/>
        </p:nvSpPr>
        <p:spPr>
          <a:xfrm>
            <a:off x="263544" y="4711061"/>
            <a:ext cx="127001" cy="1154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/>
              <a:defRPr sz="2000"/>
            </a:pPr>
            <a:endParaRPr/>
          </a:p>
          <a:p>
            <a:pPr>
              <a:lnSpc>
                <a:spcPct val="90000"/>
              </a:lnSpc>
              <a:spcBef>
                <a:spcPts val="1000"/>
              </a:spcBef>
              <a:buFont typeface="Arial"/>
              <a:defRPr sz="2000"/>
            </a:pPr>
            <a:endParaRPr/>
          </a:p>
        </p:txBody>
      </p:sp>
      <p:sp>
        <p:nvSpPr>
          <p:cNvPr id="351" name="Null Hypothesis:"/>
          <p:cNvSpPr txBox="1"/>
          <p:nvPr/>
        </p:nvSpPr>
        <p:spPr>
          <a:xfrm>
            <a:off x="858367" y="2835076"/>
            <a:ext cx="2003324" cy="385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/>
              <a:defRPr sz="2200" b="1"/>
            </a:lvl1pPr>
          </a:lstStyle>
          <a:p>
            <a:pPr>
              <a:defRPr b="0"/>
            </a:pPr>
            <a:r>
              <a:rPr b="1"/>
              <a:t>Null Hypothesis:</a:t>
            </a:r>
          </a:p>
        </p:txBody>
      </p:sp>
      <p:sp>
        <p:nvSpPr>
          <p:cNvPr id="352" name="Is there a more likely alternative?"/>
          <p:cNvSpPr txBox="1"/>
          <p:nvPr/>
        </p:nvSpPr>
        <p:spPr>
          <a:xfrm>
            <a:off x="3653537" y="2272061"/>
            <a:ext cx="3877405" cy="3853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/>
              <a:defRPr sz="2200"/>
            </a:lvl1pPr>
          </a:lstStyle>
          <a:p>
            <a:r>
              <a:t>Is there a more likely alternative?</a:t>
            </a:r>
          </a:p>
        </p:txBody>
      </p:sp>
      <p:sp>
        <p:nvSpPr>
          <p:cNvPr id="353" name="Our starting assumption"/>
          <p:cNvSpPr txBox="1"/>
          <p:nvPr/>
        </p:nvSpPr>
        <p:spPr>
          <a:xfrm>
            <a:off x="3641724" y="2835076"/>
            <a:ext cx="2843025" cy="385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/>
              <a:defRPr sz="2200"/>
            </a:lvl1pPr>
          </a:lstStyle>
          <a:p>
            <a:r>
              <a:t>Our starting assumption</a:t>
            </a:r>
          </a:p>
        </p:txBody>
      </p:sp>
      <p:sp>
        <p:nvSpPr>
          <p:cNvPr id="354" name="Can be either parameter values or choice of model"/>
          <p:cNvSpPr txBox="1"/>
          <p:nvPr/>
        </p:nvSpPr>
        <p:spPr>
          <a:xfrm>
            <a:off x="3641724" y="3236312"/>
            <a:ext cx="5845210" cy="385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/>
              <a:defRPr sz="2200"/>
            </a:lvl1pPr>
          </a:lstStyle>
          <a:p>
            <a:r>
              <a:t>Can be either parameter values or choice of model</a:t>
            </a:r>
          </a:p>
        </p:txBody>
      </p:sp>
      <p:sp>
        <p:nvSpPr>
          <p:cNvPr id="355" name="In practice:"/>
          <p:cNvSpPr txBox="1"/>
          <p:nvPr/>
        </p:nvSpPr>
        <p:spPr>
          <a:xfrm>
            <a:off x="858367" y="3862845"/>
            <a:ext cx="1389818" cy="3853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/>
              <a:defRPr sz="2200" b="1"/>
            </a:lvl1pPr>
          </a:lstStyle>
          <a:p>
            <a:pPr>
              <a:defRPr b="0"/>
            </a:pPr>
            <a:r>
              <a:rPr b="1"/>
              <a:t>In practice:</a:t>
            </a:r>
          </a:p>
        </p:txBody>
      </p:sp>
      <p:sp>
        <p:nvSpPr>
          <p:cNvPr id="356" name="Compares our assumption (or prediction) with experimental  measurements e.g. does the luminosity distribution of galaxies match a Schechter function?"/>
          <p:cNvSpPr txBox="1"/>
          <p:nvPr/>
        </p:nvSpPr>
        <p:spPr>
          <a:xfrm>
            <a:off x="3667020" y="3976462"/>
            <a:ext cx="7489042" cy="1179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/>
              <a:defRPr sz="2000"/>
            </a:pPr>
            <a:r>
              <a:t>Compares our assumption (or prediction) with experimental  measurements</a:t>
            </a:r>
            <a:br/>
            <a:r>
              <a:t>e.g. does the luminosity distribution of galaxies match a Schechter function? </a:t>
            </a:r>
          </a:p>
        </p:txBody>
      </p:sp>
      <p:sp>
        <p:nvSpPr>
          <p:cNvPr id="357" name="Make a statement on the probability of obtaining our result  (see confidence level slides)."/>
          <p:cNvSpPr txBox="1"/>
          <p:nvPr/>
        </p:nvSpPr>
        <p:spPr>
          <a:xfrm>
            <a:off x="3674251" y="5511196"/>
            <a:ext cx="6280260" cy="620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/>
              <a:defRPr sz="2000"/>
            </a:pPr>
            <a:r>
              <a:t>Make a statement on the probability of obtaining our result </a:t>
            </a:r>
            <a:br/>
            <a:r>
              <a:t>(see confidence level slides).</a:t>
            </a:r>
          </a:p>
        </p:txBody>
      </p:sp>
      <p:sp>
        <p:nvSpPr>
          <p:cNvPr id="358" name="Outcome:"/>
          <p:cNvSpPr txBox="1"/>
          <p:nvPr/>
        </p:nvSpPr>
        <p:spPr>
          <a:xfrm>
            <a:off x="858367" y="5437645"/>
            <a:ext cx="1246980" cy="3853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/>
              <a:defRPr sz="2200" b="1"/>
            </a:lvl1pPr>
          </a:lstStyle>
          <a:p>
            <a:pPr>
              <a:defRPr b="0"/>
            </a:pPr>
            <a:r>
              <a:rPr b="1"/>
              <a:t>Outcome: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Rectangle"/>
          <p:cNvSpPr/>
          <p:nvPr/>
        </p:nvSpPr>
        <p:spPr>
          <a:xfrm>
            <a:off x="1512110" y="5180339"/>
            <a:ext cx="2571155" cy="1040643"/>
          </a:xfrm>
          <a:prstGeom prst="rect">
            <a:avLst/>
          </a:prstGeom>
          <a:solidFill>
            <a:srgbClr val="DDDDDD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61" name="Rectangle"/>
          <p:cNvSpPr/>
          <p:nvPr/>
        </p:nvSpPr>
        <p:spPr>
          <a:xfrm>
            <a:off x="7660034" y="2318585"/>
            <a:ext cx="3214291" cy="1171842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62" name="Rectangle"/>
          <p:cNvSpPr/>
          <p:nvPr/>
        </p:nvSpPr>
        <p:spPr>
          <a:xfrm>
            <a:off x="1143226" y="2318585"/>
            <a:ext cx="5252497" cy="1171842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3" name="Title 1"/>
              <p:cNvSpPr txBox="1">
                <a:spLocks noGrp="1"/>
              </p:cNvSpPr>
              <p:nvPr>
                <p:ph type="title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pPr>
                  <a:defRPr i="1">
                    <a:solidFill>
                      <a:srgbClr val="C00000"/>
                    </a:solidFill>
                  </a:defRPr>
                </a:pPr>
                <a:r>
                  <a:t>Goodness-of-fit: Reduced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sz="44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sz="4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sz="4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t> test</a:t>
                </a:r>
                <a:endParaRPr sz="4151"/>
              </a:p>
            </p:txBody>
          </p:sp>
        </mc:Choice>
        <mc:Fallback>
          <p:sp>
            <p:nvSpPr>
              <p:cNvPr id="363" name="Title 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prstGeom prst="rect">
                <a:avLst/>
              </a:prstGeom>
              <a:blipFill>
                <a:blip r:embed="rId3"/>
                <a:stretch>
                  <a:fillRect l="-2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4" name="Content Placeholder 8"/>
              <p:cNvSpPr txBox="1">
                <a:spLocks noGrp="1"/>
              </p:cNvSpPr>
              <p:nvPr>
                <p:ph type="body" sz="quarter" idx="1"/>
              </p:nvPr>
            </p:nvSpPr>
            <p:spPr>
              <a:xfrm>
                <a:off x="482600" y="1605491"/>
                <a:ext cx="8440540" cy="719568"/>
              </a:xfrm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SzTx/>
                  <a:buNone/>
                  <a:defRPr sz="2000"/>
                </a:pPr>
                <a:r>
                  <a:t>To determine if our fitted model is a good match to the data we apply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sz="21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sz="2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sz="2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t>-test:</a:t>
                </a:r>
              </a:p>
            </p:txBody>
          </p:sp>
        </mc:Choice>
        <mc:Fallback>
          <p:sp>
            <p:nvSpPr>
              <p:cNvPr id="364" name="Content Placeholder 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"/>
              </p:nvPr>
            </p:nvSpPr>
            <p:spPr>
              <a:xfrm>
                <a:off x="482600" y="1605491"/>
                <a:ext cx="8440540" cy="719568"/>
              </a:xfrm>
              <a:prstGeom prst="rect">
                <a:avLst/>
              </a:prstGeom>
              <a:blipFill>
                <a:blip r:embed="rId4"/>
                <a:stretch>
                  <a:fillRect l="-1201" t="-7018" r="-4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5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11684000" y="6398513"/>
            <a:ext cx="284372" cy="28079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28</a:t>
            </a:fld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6" name="Equation"/>
              <p:cNvSpPr txBox="1"/>
              <p:nvPr/>
            </p:nvSpPr>
            <p:spPr>
              <a:xfrm>
                <a:off x="1342426" y="2490755"/>
                <a:ext cx="4854097" cy="827502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23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bar>
                            <m:barPr>
                              <m:pos m:val="top"/>
                              <m:ctrlPr>
                                <a:rPr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</m:bar>
                        </m:e>
                        <m:sub>
                          <m:r>
                            <m:rPr>
                              <m:nor/>
                            </m:rPr>
                            <a:rPr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red</m:t>
                          </m:r>
                        </m:sub>
                        <m:sup>
                          <m:r>
                            <a:rPr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dof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dof</m:t>
                              </m:r>
                            </m:sub>
                          </m:sSub>
                        </m:den>
                      </m:f>
                      <m:limUpp>
                        <m:limUppPr>
                          <m:ctrlPr>
                            <a:rPr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limLow>
                            <m:limLowPr>
                              <m:ctrlPr>
                                <a:rPr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</m:e>
                            <m:lim>
                              <m:r>
                                <a:rPr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lim>
                          </m:limLow>
                        </m:e>
                        <m:lim>
                          <m:r>
                            <a:rPr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lim>
                      </m:limUpp>
                      <m:f>
                        <m:fPr>
                          <m:ctrlPr>
                            <a:rPr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sz="2300"/>
              </a:p>
            </p:txBody>
          </p:sp>
        </mc:Choice>
        <mc:Fallback>
          <p:sp>
            <p:nvSpPr>
              <p:cNvPr id="366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426" y="2490755"/>
                <a:ext cx="4854097" cy="827502"/>
              </a:xfrm>
              <a:prstGeom prst="rect">
                <a:avLst/>
              </a:prstGeom>
              <a:blipFill>
                <a:blip r:embed="rId5"/>
                <a:stretch>
                  <a:fillRect l="-2089" r="-6266" b="-9091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7" name="Equation"/>
              <p:cNvSpPr txBox="1"/>
              <p:nvPr/>
            </p:nvSpPr>
            <p:spPr>
              <a:xfrm>
                <a:off x="7931269" y="2767252"/>
                <a:ext cx="2671821" cy="27450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dof</m:t>
                          </m:r>
                        </m:sub>
                      </m:sSub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data</m:t>
                          </m:r>
                        </m:sub>
                      </m:sSub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params</m:t>
                          </m:r>
                        </m:sub>
                      </m:sSub>
                    </m:oMath>
                  </m:oMathPara>
                </a14:m>
                <a:endParaRPr sz="2000"/>
              </a:p>
            </p:txBody>
          </p:sp>
        </mc:Choice>
        <mc:Fallback>
          <p:sp>
            <p:nvSpPr>
              <p:cNvPr id="367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1269" y="2767252"/>
                <a:ext cx="2671821" cy="274508"/>
              </a:xfrm>
              <a:prstGeom prst="rect">
                <a:avLst/>
              </a:prstGeom>
              <a:blipFill>
                <a:blip r:embed="rId6"/>
                <a:stretch>
                  <a:fillRect l="-3318" r="-9479" b="-56522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8" name="Recall (slide 21) that to determine the best-fit in the least-squares process we minimised"/>
              <p:cNvSpPr txBox="1"/>
              <p:nvPr/>
            </p:nvSpPr>
            <p:spPr>
              <a:xfrm>
                <a:off x="1242889" y="3645000"/>
                <a:ext cx="9486088" cy="44353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  <a:buFont typeface="Arial"/>
                  <a:defRPr sz="2000">
                    <a:solidFill>
                      <a:srgbClr val="C00000"/>
                    </a:solidFill>
                  </a:defRPr>
                </a:pPr>
                <a:r>
                  <a:t>Recall (slide 21) that to determine the best-fit in the least-squares process we minimised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sz="215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sz="215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sz="215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/>
              </a:p>
            </p:txBody>
          </p:sp>
        </mc:Choice>
        <mc:Fallback>
          <p:sp>
            <p:nvSpPr>
              <p:cNvPr id="368" name="Recall (slide 21) that to determine the best-fit in the least-squares process we minimised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889" y="3645000"/>
                <a:ext cx="9486088" cy="443534"/>
              </a:xfrm>
              <a:prstGeom prst="rect">
                <a:avLst/>
              </a:prstGeom>
              <a:blipFill>
                <a:blip r:embed="rId7"/>
                <a:stretch>
                  <a:fillRect l="-1070" t="-11111" r="-1337" b="-8333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9" name="If our data points are drawn from the model and follow a normal distribution"/>
          <p:cNvSpPr txBox="1"/>
          <p:nvPr/>
        </p:nvSpPr>
        <p:spPr>
          <a:xfrm>
            <a:off x="2006600" y="4534723"/>
            <a:ext cx="10515600" cy="410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/>
              <a:defRPr sz="2000"/>
            </a:pPr>
            <a:r>
              <a:rPr i="1"/>
              <a:t>If</a:t>
            </a:r>
            <a:r>
              <a:t> our data points are drawn from the model and follow a normal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0" name="Expect:"/>
              <p:cNvSpPr txBox="1"/>
              <p:nvPr/>
            </p:nvSpPr>
            <p:spPr>
              <a:xfrm>
                <a:off x="1626554" y="5395775"/>
                <a:ext cx="2381146" cy="58437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45719" rIns="45719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  <a:buFont typeface="Arial"/>
                  <a:defRPr sz="2800"/>
                </a:pPr>
                <a:r>
                  <a:t>Expect: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sz="3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sz="3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sz="3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sz="3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∼1</m:t>
                    </m:r>
                  </m:oMath>
                </a14:m>
                <a:endParaRPr/>
              </a:p>
            </p:txBody>
          </p:sp>
        </mc:Choice>
        <mc:Fallback>
          <p:sp>
            <p:nvSpPr>
              <p:cNvPr id="370" name="Expect: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6554" y="5395775"/>
                <a:ext cx="2381146" cy="584371"/>
              </a:xfrm>
              <a:prstGeom prst="rect">
                <a:avLst/>
              </a:prstGeom>
              <a:blipFill>
                <a:blip r:embed="rId8"/>
                <a:stretch>
                  <a:fillRect l="-7447" t="-12766" r="-1596" b="-14894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1" name="evidence that our data are NOT drawn from the model…"/>
              <p:cNvSpPr txBox="1"/>
              <p:nvPr/>
            </p:nvSpPr>
            <p:spPr>
              <a:xfrm>
                <a:off x="5050789" y="5098174"/>
                <a:ext cx="6490495" cy="748333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/>
              <a:p>
                <a:pPr>
                  <a:defRPr sz="2000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sz="21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bar>
                          <m:barPr>
                            <m:pos m:val="top"/>
                            <m:ctrlPr>
                              <a:rPr sz="21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sz="21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</m:bar>
                      </m:e>
                      <m:sup>
                        <m:r>
                          <a:rPr sz="2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t> evidence that our data are NOT drawn from the model</a:t>
                </a:r>
              </a:p>
              <a:p>
                <a:pPr lvl="1">
                  <a:defRPr sz="2000"/>
                </a:pPr>
                <a:r>
                  <a:t>     (see lookup tables for probabilities)</a:t>
                </a:r>
              </a:p>
            </p:txBody>
          </p:sp>
        </mc:Choice>
        <mc:Fallback>
          <p:sp>
            <p:nvSpPr>
              <p:cNvPr id="371" name="evidence that our data are NOT drawn from the model…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789" y="5098174"/>
                <a:ext cx="6490495" cy="748333"/>
              </a:xfrm>
              <a:prstGeom prst="rect">
                <a:avLst/>
              </a:prstGeom>
              <a:blipFill>
                <a:blip r:embed="rId9"/>
                <a:stretch>
                  <a:fillRect l="-586" r="-3320" b="-16667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2" name="evidence that the model has too much freedom"/>
              <p:cNvSpPr txBox="1"/>
              <p:nvPr/>
            </p:nvSpPr>
            <p:spPr>
              <a:xfrm>
                <a:off x="5080422" y="5983132"/>
                <a:ext cx="5798320" cy="44353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/>
              <a:p>
                <a:pPr>
                  <a:defRPr sz="2000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sz="21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bar>
                          <m:barPr>
                            <m:pos m:val="top"/>
                            <m:ctrlPr>
                              <a:rPr sz="21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sz="21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</m:bar>
                      </m:e>
                      <m:sup>
                        <m:r>
                          <a:rPr sz="2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t> evidence that the model has too much freedom</a:t>
                </a:r>
              </a:p>
            </p:txBody>
          </p:sp>
        </mc:Choice>
        <mc:Fallback>
          <p:sp>
            <p:nvSpPr>
              <p:cNvPr id="372" name="evidence that the model has too much freedom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422" y="5983132"/>
                <a:ext cx="5798320" cy="443534"/>
              </a:xfrm>
              <a:prstGeom prst="rect">
                <a:avLst/>
              </a:prstGeom>
              <a:blipFill>
                <a:blip r:embed="rId10"/>
                <a:stretch>
                  <a:fillRect l="-655" r="-3275" b="-27778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3" name="Line"/>
          <p:cNvSpPr/>
          <p:nvPr/>
        </p:nvSpPr>
        <p:spPr>
          <a:xfrm>
            <a:off x="2123433" y="4208215"/>
            <a:ext cx="7302955" cy="1"/>
          </a:xfrm>
          <a:prstGeom prst="line">
            <a:avLst/>
          </a:prstGeom>
          <a:ln w="12700">
            <a:solidFill>
              <a:srgbClr val="A7A7A7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4" name="Interpretation:"/>
          <p:cNvSpPr txBox="1"/>
          <p:nvPr/>
        </p:nvSpPr>
        <p:spPr>
          <a:xfrm>
            <a:off x="134887" y="4534723"/>
            <a:ext cx="1657534" cy="340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/>
              <a:defRPr sz="2000" b="1" i="1">
                <a:solidFill>
                  <a:srgbClr val="C00000"/>
                </a:solidFill>
              </a:defRPr>
            </a:lvl1pPr>
          </a:lstStyle>
          <a:p>
            <a:r>
              <a:t>Interpretation:</a:t>
            </a:r>
          </a:p>
        </p:txBody>
      </p:sp>
      <p:sp>
        <p:nvSpPr>
          <p:cNvPr id="375" name="Plenty more on hypothesis testing next week"/>
          <p:cNvSpPr txBox="1"/>
          <p:nvPr/>
        </p:nvSpPr>
        <p:spPr>
          <a:xfrm>
            <a:off x="7186116" y="200855"/>
            <a:ext cx="4725502" cy="340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chemeClr val="accent6"/>
                </a:solidFill>
              </a:defRPr>
            </a:lvl1pPr>
          </a:lstStyle>
          <a:p>
            <a:r>
              <a:t>Plenty more on hypothesis testing next week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" name="data_scatter_fit.png" descr="data_scatter_fi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30" y="1625251"/>
            <a:ext cx="6777143" cy="4890246"/>
          </a:xfrm>
          <a:prstGeom prst="rect">
            <a:avLst/>
          </a:prstGeom>
          <a:ln w="12700">
            <a:miter lim="400000"/>
          </a:ln>
        </p:spPr>
      </p:pic>
      <p:sp>
        <p:nvSpPr>
          <p:cNvPr id="380" name="Rectangle"/>
          <p:cNvSpPr/>
          <p:nvPr/>
        </p:nvSpPr>
        <p:spPr>
          <a:xfrm>
            <a:off x="7647334" y="2699585"/>
            <a:ext cx="4001753" cy="1171842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1" name="Title 1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838200" y="263525"/>
                <a:ext cx="10515600" cy="1325563"/>
              </a:xfrm>
              <a:prstGeom prst="rect">
                <a:avLst/>
              </a:prstGeom>
            </p:spPr>
            <p:txBody>
              <a:bodyPr/>
              <a:lstStyle/>
              <a:p>
                <a:pPr>
                  <a:defRPr i="1">
                    <a:solidFill>
                      <a:srgbClr val="C00000"/>
                    </a:solidFill>
                  </a:defRPr>
                </a:pPr>
                <a:r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sz="44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sz="4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sz="4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t> test : practical implications</a:t>
                </a:r>
                <a:endParaRPr sz="4151"/>
              </a:p>
            </p:txBody>
          </p:sp>
        </mc:Choice>
        <mc:Fallback>
          <p:sp>
            <p:nvSpPr>
              <p:cNvPr id="381" name="Title 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263525"/>
                <a:ext cx="10515600" cy="1325563"/>
              </a:xfrm>
              <a:prstGeom prst="rect">
                <a:avLst/>
              </a:prstGeom>
              <a:blipFill>
                <a:blip r:embed="rId4"/>
                <a:stretch>
                  <a:fillRect l="-2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2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11684000" y="6398513"/>
            <a:ext cx="284372" cy="28079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29</a:t>
            </a:fld>
            <a:endParaRPr/>
          </a:p>
        </p:txBody>
      </p:sp>
      <p:sp>
        <p:nvSpPr>
          <p:cNvPr id="383" name="A measure of the averaged normalised distance to the best-fit model"/>
          <p:cNvSpPr txBox="1"/>
          <p:nvPr/>
        </p:nvSpPr>
        <p:spPr>
          <a:xfrm>
            <a:off x="7903078" y="4181089"/>
            <a:ext cx="3680414" cy="9497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t>A measure of the averaged normalised distance to the best-fit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4" name="Equation"/>
              <p:cNvSpPr txBox="1"/>
              <p:nvPr/>
            </p:nvSpPr>
            <p:spPr>
              <a:xfrm>
                <a:off x="7808004" y="2878726"/>
                <a:ext cx="3680413" cy="86348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bar>
                            <m:barPr>
                              <m:pos m:val="top"/>
                              <m:ctrlP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</m:bar>
                        </m:e>
                        <m:sub>
                          <m:r>
                            <m:rPr>
                              <m:nor/>
                            </m:r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red</m:t>
                          </m:r>
                        </m:sub>
                        <m:sup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dof</m:t>
                              </m:r>
                            </m:sub>
                          </m:sSub>
                        </m:den>
                      </m:f>
                      <m:limUpp>
                        <m:limUpp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limLow>
                            <m:limLowPr>
                              <m:ctrlP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</m:e>
                            <m:lim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lim>
                          </m:limLow>
                        </m:e>
                        <m:lim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lim>
                      </m:limUpp>
                      <m:f>
                        <m:f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sz="2400"/>
              </a:p>
            </p:txBody>
          </p:sp>
        </mc:Choice>
        <mc:Fallback>
          <p:sp>
            <p:nvSpPr>
              <p:cNvPr id="384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8004" y="2878726"/>
                <a:ext cx="3680413" cy="863481"/>
              </a:xfrm>
              <a:prstGeom prst="rect">
                <a:avLst/>
              </a:prstGeom>
              <a:blipFill>
                <a:blip r:embed="rId5"/>
                <a:stretch>
                  <a:fillRect l="-2749" r="-6873" b="-1014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5" name="Line"/>
          <p:cNvSpPr/>
          <p:nvPr/>
        </p:nvSpPr>
        <p:spPr>
          <a:xfrm flipV="1">
            <a:off x="3271149" y="2230831"/>
            <a:ext cx="1" cy="1609156"/>
          </a:xfrm>
          <a:prstGeom prst="line">
            <a:avLst/>
          </a:prstGeom>
          <a:ln w="50800">
            <a:solidFill>
              <a:srgbClr val="C00000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6" name="Line"/>
          <p:cNvSpPr/>
          <p:nvPr/>
        </p:nvSpPr>
        <p:spPr>
          <a:xfrm flipV="1">
            <a:off x="2967455" y="1855486"/>
            <a:ext cx="1" cy="488044"/>
          </a:xfrm>
          <a:prstGeom prst="line">
            <a:avLst/>
          </a:prstGeom>
          <a:ln w="31750">
            <a:solidFill>
              <a:srgbClr val="C00000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7" name="Equation"/>
              <p:cNvSpPr txBox="1"/>
              <p:nvPr/>
            </p:nvSpPr>
            <p:spPr>
              <a:xfrm>
                <a:off x="2577447" y="2001522"/>
                <a:ext cx="243796" cy="272172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26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sz="2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sz="260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87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7447" y="2001522"/>
                <a:ext cx="243796" cy="272172"/>
              </a:xfrm>
              <a:prstGeom prst="rect">
                <a:avLst/>
              </a:prstGeom>
              <a:blipFill>
                <a:blip r:embed="rId6"/>
                <a:stretch>
                  <a:fillRect l="-35000" r="-65000" b="-78261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8" name="Equation"/>
              <p:cNvSpPr txBox="1"/>
              <p:nvPr/>
            </p:nvSpPr>
            <p:spPr>
              <a:xfrm>
                <a:off x="3612367" y="2505352"/>
                <a:ext cx="1103008" cy="30900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26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sz="2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sz="2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sz="2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sz="2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2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sz="2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sz="2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260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88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2367" y="2505352"/>
                <a:ext cx="1103008" cy="309006"/>
              </a:xfrm>
              <a:prstGeom prst="rect">
                <a:avLst/>
              </a:prstGeom>
              <a:blipFill>
                <a:blip r:embed="rId7"/>
                <a:stretch>
                  <a:fillRect l="-10227" t="-4000" r="-42045" b="-72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i="1">
                <a:solidFill>
                  <a:srgbClr val="C00000"/>
                </a:solidFill>
              </a:defRPr>
            </a:lvl1pPr>
          </a:lstStyle>
          <a:p>
            <a:r>
              <a:t>Course Structure</a:t>
            </a:r>
          </a:p>
        </p:txBody>
      </p:sp>
      <p:sp>
        <p:nvSpPr>
          <p:cNvPr id="12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671467"/>
            <a:ext cx="10515600" cy="4528110"/>
          </a:xfrm>
          <a:prstGeom prst="rect">
            <a:avLst/>
          </a:prstGeom>
        </p:spPr>
        <p:txBody>
          <a:bodyPr/>
          <a:lstStyle/>
          <a:p>
            <a:pPr>
              <a:defRPr sz="2000">
                <a:solidFill>
                  <a:srgbClr val="C00000"/>
                </a:solidFill>
              </a:defRPr>
            </a:pPr>
            <a:r>
              <a:t>Weekly lectures</a:t>
            </a:r>
          </a:p>
          <a:p>
            <a:pPr lvl="1">
              <a:spcBef>
                <a:spcPts val="500"/>
              </a:spcBef>
              <a:defRPr sz="2000"/>
            </a:pPr>
            <a:r>
              <a:t>Monday @ 9am</a:t>
            </a:r>
          </a:p>
          <a:p>
            <a:pPr lvl="1">
              <a:spcBef>
                <a:spcPts val="500"/>
              </a:spcBef>
              <a:defRPr sz="2000"/>
            </a:pPr>
            <a:r>
              <a:t>Introduce key statistical concepts</a:t>
            </a:r>
            <a:endParaRPr sz="2400"/>
          </a:p>
          <a:p>
            <a:pPr lvl="1" indent="228600">
              <a:spcBef>
                <a:spcPts val="500"/>
              </a:spcBef>
              <a:buFontTx/>
              <a:defRPr sz="2000"/>
            </a:pPr>
            <a:endParaRPr sz="2400"/>
          </a:p>
          <a:p>
            <a:pPr>
              <a:defRPr sz="2000">
                <a:solidFill>
                  <a:srgbClr val="C00000"/>
                </a:solidFill>
              </a:defRPr>
            </a:pPr>
            <a:r>
              <a:t>Weekly workshops</a:t>
            </a:r>
          </a:p>
          <a:p>
            <a:pPr indent="457200">
              <a:defRPr sz="2000"/>
            </a:pPr>
            <a:r>
              <a:t>Thursday @ 3pm</a:t>
            </a:r>
          </a:p>
          <a:p>
            <a:pPr indent="457200">
              <a:defRPr sz="2000"/>
            </a:pPr>
            <a:r>
              <a:t>Problem sheets introducing key python libraries, with practical examples</a:t>
            </a:r>
          </a:p>
          <a:p>
            <a:pPr indent="457200">
              <a:defRPr sz="2000"/>
            </a:pPr>
            <a:r>
              <a:t>Coursework problem sheets will extend this knowledge</a:t>
            </a:r>
          </a:p>
          <a:p>
            <a:pPr>
              <a:buFontTx/>
              <a:defRPr sz="2000"/>
            </a:pPr>
            <a:endParaRPr/>
          </a:p>
          <a:p>
            <a:pPr>
              <a:defRPr sz="2000">
                <a:solidFill>
                  <a:srgbClr val="C00000"/>
                </a:solidFill>
              </a:defRPr>
            </a:pPr>
            <a:r>
              <a:t>Feedback sessions </a:t>
            </a:r>
          </a:p>
          <a:p>
            <a:pPr lvl="1">
              <a:spcBef>
                <a:spcPts val="500"/>
              </a:spcBef>
              <a:defRPr sz="2000"/>
            </a:pPr>
            <a:r>
              <a:t>Work through coursework solutions</a:t>
            </a:r>
          </a:p>
          <a:p>
            <a:pPr lvl="1">
              <a:spcBef>
                <a:spcPts val="500"/>
              </a:spcBef>
              <a:defRPr sz="2000"/>
            </a:pPr>
            <a:r>
              <a:t>Moodle quizzes based on lecture content</a:t>
            </a:r>
          </a:p>
        </p:txBody>
      </p:sp>
      <p:sp>
        <p:nvSpPr>
          <p:cNvPr id="124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774115" y="6402746"/>
            <a:ext cx="194257" cy="280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30</a:t>
            </a:fld>
            <a:endParaRPr/>
          </a:p>
        </p:txBody>
      </p:sp>
      <p:sp>
        <p:nvSpPr>
          <p:cNvPr id="393" name="Week 11: Learning outcomes"/>
          <p:cNvSpPr txBox="1">
            <a:spLocks noGrp="1"/>
          </p:cNvSpPr>
          <p:nvPr>
            <p:ph type="title" idx="4294967295"/>
          </p:nvPr>
        </p:nvSpPr>
        <p:spPr>
          <a:xfrm>
            <a:off x="310352" y="146261"/>
            <a:ext cx="10515601" cy="1325564"/>
          </a:xfrm>
          <a:prstGeom prst="rect">
            <a:avLst/>
          </a:prstGeom>
        </p:spPr>
        <p:txBody>
          <a:bodyPr/>
          <a:lstStyle>
            <a:lvl1pPr>
              <a:defRPr sz="3600" i="1">
                <a:solidFill>
                  <a:srgbClr val="C00000"/>
                </a:solidFill>
              </a:defRPr>
            </a:lvl1pPr>
          </a:lstStyle>
          <a:p>
            <a:r>
              <a:t>Week 11: Learning outcomes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4" name="Today you have learnt…"/>
              <p:cNvSpPr txBox="1">
                <a:spLocks noGrp="1"/>
              </p:cNvSpPr>
              <p:nvPr>
                <p:ph type="body" idx="4294967295"/>
              </p:nvPr>
            </p:nvSpPr>
            <p:spPr>
              <a:xfrm>
                <a:off x="914466" y="1478813"/>
                <a:ext cx="9956668" cy="4287707"/>
              </a:xfrm>
              <a:prstGeom prst="rect">
                <a:avLst/>
              </a:prstGeom>
            </p:spPr>
            <p:txBody>
              <a:bodyPr/>
              <a:lstStyle/>
              <a:p>
                <a:pPr defTabSz="905255">
                  <a:spcBef>
                    <a:spcPts val="1900"/>
                  </a:spcBef>
                  <a:defRPr sz="2772">
                    <a:solidFill>
                      <a:srgbClr val="C00000"/>
                    </a:solidFill>
                  </a:defRPr>
                </a:pPr>
                <a:r>
                  <a:rPr i="1"/>
                  <a:t>Today you have learnt</a:t>
                </a:r>
              </a:p>
              <a:p>
                <a:pPr marL="867536" lvl="1" indent="-226313" defTabSz="905255">
                  <a:spcBef>
                    <a:spcPts val="400"/>
                  </a:spcBef>
                  <a:buSzPct val="100000"/>
                  <a:buChar char="-"/>
                  <a:defRPr sz="2178"/>
                </a:pPr>
                <a:r>
                  <a:t>The relevance of data analysis in experimentation</a:t>
                </a:r>
              </a:p>
              <a:p>
                <a:pPr marL="867536" lvl="1" indent="-226313" defTabSz="905255">
                  <a:spcBef>
                    <a:spcPts val="400"/>
                  </a:spcBef>
                  <a:buSzPct val="100000"/>
                  <a:buChar char="-"/>
                  <a:defRPr sz="2178" u="sng"/>
                </a:pPr>
                <a:r>
                  <a:t>Measurements are drawn from underlying distributions</a:t>
                </a:r>
              </a:p>
              <a:p>
                <a:pPr marL="1131569" lvl="2" indent="-226313" defTabSz="905255">
                  <a:spcBef>
                    <a:spcPts val="400"/>
                  </a:spcBef>
                  <a:buSzPct val="100000"/>
                  <a:buChar char="-"/>
                  <a:defRPr sz="2178"/>
                </a:pPr>
                <a:r>
                  <a:t>The Gaussian distribution is a principal example</a:t>
                </a:r>
              </a:p>
              <a:p>
                <a:pPr marL="867536" lvl="1" indent="-226313" defTabSz="905255">
                  <a:spcBef>
                    <a:spcPts val="400"/>
                  </a:spcBef>
                  <a:buSzPct val="100000"/>
                  <a:buChar char="-"/>
                  <a:defRPr sz="2178" u="sng"/>
                </a:pPr>
                <a:r>
                  <a:t>How to estimate the value of a model parameter given a dataset</a:t>
                </a:r>
              </a:p>
              <a:p>
                <a:pPr marL="1131569" lvl="2" indent="-226313" defTabSz="905255">
                  <a:spcBef>
                    <a:spcPts val="400"/>
                  </a:spcBef>
                  <a:buSzPct val="100000"/>
                  <a:buChar char="-"/>
                  <a:defRPr sz="2178"/>
                </a:pPr>
                <a:r>
                  <a:t>For a linear model, this is commonly known as linear regression</a:t>
                </a:r>
              </a:p>
              <a:p>
                <a:pPr marL="1131569" lvl="2" indent="-226313" defTabSz="905255">
                  <a:spcBef>
                    <a:spcPts val="400"/>
                  </a:spcBef>
                  <a:buSzPct val="100000"/>
                  <a:buChar char="-"/>
                  <a:defRPr sz="2178"/>
                </a:pPr>
                <a:r>
                  <a:t>How least-squares fitting is related to the Gaussian distribution</a:t>
                </a:r>
              </a:p>
              <a:p>
                <a:pPr marL="1131569" lvl="2" indent="-226313" defTabSz="905255">
                  <a:spcBef>
                    <a:spcPts val="400"/>
                  </a:spcBef>
                  <a:buSzPct val="100000"/>
                  <a:buChar char="-"/>
                  <a:defRPr sz="2178"/>
                </a:pPr>
                <a:r>
                  <a:t>Confidence Intervals : expressing our results</a:t>
                </a:r>
              </a:p>
              <a:p>
                <a:pPr marL="867536" lvl="1" indent="-226313" defTabSz="905255">
                  <a:spcBef>
                    <a:spcPts val="400"/>
                  </a:spcBef>
                  <a:buSzPct val="100000"/>
                  <a:buChar char="-"/>
                  <a:defRPr sz="2178" u="sng"/>
                </a:pPr>
                <a:r>
                  <a:t>Goodness-of-fit metrics: (dis)favouring a given model</a:t>
                </a:r>
              </a:p>
              <a:p>
                <a:pPr marL="1131569" lvl="2" indent="-226313" defTabSz="905255">
                  <a:spcBef>
                    <a:spcPts val="400"/>
                  </a:spcBef>
                  <a:buSzPct val="100000"/>
                  <a:buChar char="-"/>
                  <a:defRPr sz="2178"/>
                </a:pPr>
                <a:r>
                  <a:t>The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sz="23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sz="2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m:rPr>
                            <m:nor/>
                          </m:rPr>
                          <a:rPr sz="2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red</m:t>
                        </m:r>
                      </m:sub>
                      <m:sup>
                        <m:r>
                          <a:rPr sz="2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t> test</a:t>
                </a:r>
                <a:endParaRPr sz="2200"/>
              </a:p>
            </p:txBody>
          </p:sp>
        </mc:Choice>
        <mc:Fallback>
          <p:sp>
            <p:nvSpPr>
              <p:cNvPr id="394" name="Today you have learnt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914466" y="1478813"/>
                <a:ext cx="9956668" cy="4287707"/>
              </a:xfrm>
              <a:prstGeom prst="rect">
                <a:avLst/>
              </a:prstGeom>
              <a:blipFill>
                <a:blip r:embed="rId3"/>
                <a:stretch>
                  <a:fillRect l="-1658" t="-2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5" name="Practical examples on Thursday!"/>
          <p:cNvSpPr txBox="1"/>
          <p:nvPr/>
        </p:nvSpPr>
        <p:spPr>
          <a:xfrm>
            <a:off x="7969679" y="6010575"/>
            <a:ext cx="3408373" cy="340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2000">
                <a:solidFill>
                  <a:schemeClr val="accent1">
                    <a:satOff val="-3547"/>
                    <a:lumOff val="-10352"/>
                  </a:schemeClr>
                </a:solidFill>
              </a:defRPr>
            </a:lvl1pPr>
          </a:lstStyle>
          <a:p>
            <a:r>
              <a:t>Practical examples on Thursday!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i="1">
                <a:solidFill>
                  <a:srgbClr val="C00000"/>
                </a:solidFill>
              </a:defRPr>
            </a:lvl1pPr>
          </a:lstStyle>
          <a:p>
            <a:r>
              <a:t>Assessment: key dates</a:t>
            </a:r>
          </a:p>
        </p:txBody>
      </p:sp>
      <p:sp>
        <p:nvSpPr>
          <p:cNvPr id="12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877055"/>
            <a:ext cx="10515600" cy="4351338"/>
          </a:xfrm>
          <a:prstGeom prst="rect">
            <a:avLst/>
          </a:prstGeom>
        </p:spPr>
        <p:txBody>
          <a:bodyPr/>
          <a:lstStyle/>
          <a:p>
            <a:pPr>
              <a:defRPr sz="2000">
                <a:solidFill>
                  <a:srgbClr val="C00000"/>
                </a:solidFill>
              </a:defRPr>
            </a:pPr>
            <a:r>
              <a:t>Coursework deadlines:</a:t>
            </a:r>
          </a:p>
          <a:p>
            <a:pPr lvl="1">
              <a:spcBef>
                <a:spcPts val="500"/>
              </a:spcBef>
              <a:defRPr sz="2000"/>
            </a:pPr>
            <a:r>
              <a:rPr>
                <a:solidFill>
                  <a:schemeClr val="accent1"/>
                </a:solidFill>
              </a:rPr>
              <a:t>Mon 20th Jan @ 4pm</a:t>
            </a:r>
            <a:r>
              <a:t> : week 11 content</a:t>
            </a:r>
          </a:p>
          <a:p>
            <a:pPr lvl="2">
              <a:spcBef>
                <a:spcPts val="500"/>
              </a:spcBef>
              <a:defRPr sz="2000"/>
            </a:pPr>
            <a:r>
              <a:t>20% of overall grade; feedback session on Fri 24th Jan</a:t>
            </a:r>
          </a:p>
          <a:p>
            <a:pPr lvl="1">
              <a:spcBef>
                <a:spcPts val="500"/>
              </a:spcBef>
              <a:defRPr sz="2000"/>
            </a:pPr>
            <a:r>
              <a:rPr>
                <a:solidFill>
                  <a:schemeClr val="accent1"/>
                </a:solidFill>
              </a:rPr>
              <a:t>Mon 27th Jan @ 4pm</a:t>
            </a:r>
            <a:r>
              <a:t> : week 12 content</a:t>
            </a:r>
          </a:p>
          <a:p>
            <a:pPr lvl="2">
              <a:spcBef>
                <a:spcPts val="500"/>
              </a:spcBef>
              <a:defRPr sz="2000"/>
            </a:pPr>
            <a:r>
              <a:t>20% ; feedback session Fri 31st Jan</a:t>
            </a:r>
          </a:p>
          <a:p>
            <a:pPr lvl="1">
              <a:spcBef>
                <a:spcPts val="500"/>
              </a:spcBef>
              <a:defRPr sz="2000"/>
            </a:pPr>
            <a:r>
              <a:rPr>
                <a:solidFill>
                  <a:schemeClr val="accent1"/>
                </a:solidFill>
              </a:rPr>
              <a:t>Mon 3rd Feb @ 4pm</a:t>
            </a:r>
            <a:r>
              <a:t> : week 13 content</a:t>
            </a:r>
          </a:p>
          <a:p>
            <a:pPr lvl="2">
              <a:spcBef>
                <a:spcPts val="500"/>
              </a:spcBef>
              <a:defRPr sz="2000"/>
            </a:pPr>
            <a:r>
              <a:t>20% ; feedback session Fri 7th Feb</a:t>
            </a:r>
          </a:p>
          <a:p>
            <a:pPr lvl="1">
              <a:spcBef>
                <a:spcPts val="500"/>
              </a:spcBef>
              <a:defRPr sz="2000"/>
            </a:pPr>
            <a:r>
              <a:rPr>
                <a:solidFill>
                  <a:schemeClr val="accent1"/>
                </a:solidFill>
              </a:rPr>
              <a:t>Mon 17th Feb @ 4pm</a:t>
            </a:r>
            <a:r>
              <a:t> : week 14 and 15 content</a:t>
            </a:r>
          </a:p>
          <a:p>
            <a:pPr lvl="2">
              <a:spcBef>
                <a:spcPts val="500"/>
              </a:spcBef>
              <a:defRPr sz="2000"/>
            </a:pPr>
            <a:r>
              <a:t>40% ; summative assessment</a:t>
            </a:r>
          </a:p>
          <a:p>
            <a:pPr>
              <a:defRPr sz="2400">
                <a:solidFill>
                  <a:srgbClr val="C00000"/>
                </a:solidFill>
              </a:defRPr>
            </a:pPr>
            <a:endParaRPr/>
          </a:p>
          <a:p>
            <a:pPr>
              <a:defRPr sz="2000">
                <a:solidFill>
                  <a:srgbClr val="C00000"/>
                </a:solidFill>
              </a:defRPr>
            </a:pPr>
            <a:r>
              <a:t>Submission through Moodle: </a:t>
            </a:r>
          </a:p>
          <a:p>
            <a:pPr lvl="1">
              <a:spcBef>
                <a:spcPts val="500"/>
              </a:spcBef>
              <a:defRPr sz="2000"/>
            </a:pPr>
            <a:r>
              <a:t>Computer code </a:t>
            </a:r>
            <a:r>
              <a:rPr i="1"/>
              <a:t>and </a:t>
            </a:r>
            <a:r>
              <a:t>short</a:t>
            </a:r>
            <a:r>
              <a:rPr i="1"/>
              <a:t> </a:t>
            </a:r>
            <a:r>
              <a:t>summary of results : see Thursday / Moodle for details </a:t>
            </a:r>
          </a:p>
        </p:txBody>
      </p:sp>
      <p:sp>
        <p:nvSpPr>
          <p:cNvPr id="128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774115" y="6402746"/>
            <a:ext cx="194257" cy="280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i="1">
                <a:solidFill>
                  <a:srgbClr val="C00000"/>
                </a:solidFill>
              </a:defRPr>
            </a:lvl1pPr>
          </a:lstStyle>
          <a:p>
            <a:r>
              <a:t>What is the aim of this module?</a:t>
            </a:r>
          </a:p>
        </p:txBody>
      </p:sp>
      <p:sp>
        <p:nvSpPr>
          <p:cNvPr id="131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2000"/>
              </a:spcBef>
              <a:defRPr>
                <a:solidFill>
                  <a:srgbClr val="C00000"/>
                </a:solidFill>
              </a:defRPr>
            </a:pPr>
            <a:r>
              <a:rPr i="1"/>
              <a:t>This course aims to</a:t>
            </a:r>
            <a:r>
              <a:t> introduce and provide you with experience in using the key techniques used to analyse datasets in physics. </a:t>
            </a:r>
          </a:p>
          <a:p>
            <a:pPr marL="876300" lvl="1" indent="-228600">
              <a:spcBef>
                <a:spcPts val="500"/>
              </a:spcBef>
              <a:buSzPct val="100000"/>
              <a:buChar char="-"/>
              <a:defRPr sz="2000"/>
            </a:pPr>
            <a:r>
              <a:t>All of these techniques are transferable!</a:t>
            </a:r>
          </a:p>
          <a:p>
            <a:pPr marL="876300" lvl="1" indent="-228600">
              <a:spcBef>
                <a:spcPts val="500"/>
              </a:spcBef>
              <a:buSzPct val="100000"/>
              <a:buChar char="-"/>
              <a:defRPr sz="2000"/>
            </a:pPr>
            <a:r>
              <a:t>The focus of the module is to develop </a:t>
            </a:r>
            <a:r>
              <a:rPr i="1"/>
              <a:t>practical</a:t>
            </a:r>
            <a:r>
              <a:t> skills. </a:t>
            </a:r>
          </a:p>
          <a:p>
            <a:pPr marL="1143000" lvl="2" indent="-228600">
              <a:spcBef>
                <a:spcPts val="500"/>
              </a:spcBef>
              <a:buSzPct val="100000"/>
              <a:buChar char="-"/>
              <a:defRPr sz="2000"/>
            </a:pPr>
            <a:r>
              <a:t>the theory behind the statistical concepts are complex</a:t>
            </a:r>
          </a:p>
          <a:p>
            <a:pPr marL="1143000" lvl="2" indent="-228600">
              <a:spcBef>
                <a:spcPts val="500"/>
              </a:spcBef>
              <a:buSzPct val="100000"/>
              <a:buChar char="-"/>
              <a:defRPr sz="2000"/>
            </a:pPr>
            <a:r>
              <a:t>key concepts will be introduced. </a:t>
            </a:r>
          </a:p>
          <a:p>
            <a:pPr marL="1143000" lvl="2" indent="-228600">
              <a:spcBef>
                <a:spcPts val="500"/>
              </a:spcBef>
              <a:buSzPct val="100000"/>
              <a:buChar char="-"/>
              <a:defRPr sz="2000"/>
            </a:pPr>
            <a:r>
              <a:t>additional reading is available to develop fundamental understanding</a:t>
            </a:r>
          </a:p>
        </p:txBody>
      </p:sp>
      <p:sp>
        <p:nvSpPr>
          <p:cNvPr id="13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774115" y="6402746"/>
            <a:ext cx="194257" cy="280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5</a:t>
            </a:fld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i="1">
                <a:solidFill>
                  <a:srgbClr val="C00000"/>
                </a:solidFill>
              </a:defRPr>
            </a:lvl1pPr>
          </a:lstStyle>
          <a:p>
            <a:r>
              <a:t>Setting the scene : what is data analysis?</a:t>
            </a:r>
          </a:p>
        </p:txBody>
      </p:sp>
      <p:sp>
        <p:nvSpPr>
          <p:cNvPr id="135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877055"/>
            <a:ext cx="10515600" cy="4351338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C00000"/>
                </a:solidFill>
              </a:defRPr>
            </a:pPr>
            <a:r>
              <a:t>The process of analysing experimental data to validate (or disfavour) a hypothesis or theory</a:t>
            </a:r>
          </a:p>
          <a:p>
            <a:pPr marL="685800" indent="-228600">
              <a:lnSpc>
                <a:spcPct val="200000"/>
              </a:lnSpc>
              <a:buSzPct val="100000"/>
              <a:buChar char="-"/>
              <a:defRPr sz="2000"/>
            </a:pPr>
            <a:r>
              <a:t>The experimental data, and its uncertainties, have already been collected</a:t>
            </a:r>
          </a:p>
          <a:p>
            <a:pPr>
              <a:defRPr>
                <a:solidFill>
                  <a:srgbClr val="C00000"/>
                </a:solidFill>
              </a:defRPr>
            </a:pPr>
            <a:r>
              <a:t>Requires the application of statistical tools</a:t>
            </a:r>
          </a:p>
          <a:p>
            <a:pPr marL="685800" indent="-228600">
              <a:lnSpc>
                <a:spcPct val="200000"/>
              </a:lnSpc>
              <a:buSzPct val="100000"/>
              <a:buChar char="-"/>
              <a:defRPr sz="2000"/>
            </a:pPr>
            <a:r>
              <a:t>This course will introduce the main concepts and statistical tests</a:t>
            </a:r>
          </a:p>
          <a:p>
            <a:pPr>
              <a:defRPr>
                <a:solidFill>
                  <a:srgbClr val="C00000"/>
                </a:solidFill>
              </a:defRPr>
            </a:pPr>
            <a:r>
              <a:t>The relevance of Physics: </a:t>
            </a:r>
          </a:p>
          <a:p>
            <a:pPr marL="685800" indent="-228600">
              <a:buSzPct val="100000"/>
              <a:buChar char="-"/>
              <a:defRPr sz="2000"/>
            </a:pPr>
            <a:r>
              <a:t>Physics (in particular astro and particle) involve the collection of extremely large sets of data</a:t>
            </a:r>
          </a:p>
          <a:p>
            <a:pPr marL="685800" indent="-228600">
              <a:lnSpc>
                <a:spcPct val="100000"/>
              </a:lnSpc>
              <a:buSzPct val="100000"/>
              <a:buChar char="-"/>
              <a:defRPr sz="2000"/>
            </a:pPr>
            <a:r>
              <a:t>Requires complex analysis techniques</a:t>
            </a:r>
          </a:p>
        </p:txBody>
      </p:sp>
      <p:sp>
        <p:nvSpPr>
          <p:cNvPr id="136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774115" y="6402746"/>
            <a:ext cx="194257" cy="280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itle 1"/>
          <p:cNvSpPr txBox="1">
            <a:spLocks noGrp="1"/>
          </p:cNvSpPr>
          <p:nvPr>
            <p:ph type="title"/>
          </p:nvPr>
        </p:nvSpPr>
        <p:spPr>
          <a:xfrm>
            <a:off x="310352" y="146261"/>
            <a:ext cx="10515601" cy="1325564"/>
          </a:xfrm>
          <a:prstGeom prst="rect">
            <a:avLst/>
          </a:prstGeom>
        </p:spPr>
        <p:txBody>
          <a:bodyPr/>
          <a:lstStyle>
            <a:lvl1pPr>
              <a:defRPr sz="3600" i="1">
                <a:solidFill>
                  <a:srgbClr val="C00000"/>
                </a:solidFill>
              </a:defRPr>
            </a:lvl1pPr>
          </a:lstStyle>
          <a:p>
            <a:r>
              <a:t>Week 11: Explaining data with models</a:t>
            </a:r>
          </a:p>
        </p:txBody>
      </p:sp>
      <p:sp>
        <p:nvSpPr>
          <p:cNvPr id="141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774115" y="6402746"/>
            <a:ext cx="194257" cy="280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142" name="Screenshot 2025-01-08 at 12.33.05.png" descr="Screenshot 2025-01-08 at 12.33.0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732" y="2398791"/>
            <a:ext cx="5321301" cy="3962401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(1) Model fitting, (2) parameter estimation and (3) hypothesis testing"/>
          <p:cNvSpPr txBox="1"/>
          <p:nvPr/>
        </p:nvSpPr>
        <p:spPr>
          <a:xfrm>
            <a:off x="585100" y="1408223"/>
            <a:ext cx="10998732" cy="48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90000"/>
              </a:lnSpc>
              <a:defRPr sz="3000" b="1">
                <a:solidFill>
                  <a:srgbClr val="C00000"/>
                </a:solidFill>
                <a:latin typeface="Carlito"/>
                <a:ea typeface="Carlito"/>
                <a:cs typeface="Carlito"/>
                <a:sym typeface="Carlito"/>
              </a:defRPr>
            </a:lvl1pPr>
          </a:lstStyle>
          <a:p>
            <a:r>
              <a:t>(1) Model fitting, (2) parameter estimation and (3) hypothesis testing</a:t>
            </a:r>
          </a:p>
        </p:txBody>
      </p:sp>
      <p:pic>
        <p:nvPicPr>
          <p:cNvPr id="144" name="data_plot.png" descr="data_plot.png"/>
          <p:cNvPicPr>
            <a:picLocks noChangeAspect="1"/>
          </p:cNvPicPr>
          <p:nvPr/>
        </p:nvPicPr>
        <p:blipFill>
          <a:blip r:embed="rId3"/>
          <a:srcRect t="59" b="59"/>
          <a:stretch>
            <a:fillRect/>
          </a:stretch>
        </p:blipFill>
        <p:spPr>
          <a:xfrm>
            <a:off x="3345432" y="1981278"/>
            <a:ext cx="5450811" cy="4665426"/>
          </a:xfrm>
          <a:prstGeom prst="rect">
            <a:avLst/>
          </a:prstGeom>
          <a:ln w="12700">
            <a:solidFill>
              <a:srgbClr val="A7A7A7"/>
            </a:solidFill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itle 1"/>
          <p:cNvSpPr txBox="1">
            <a:spLocks noGrp="1"/>
          </p:cNvSpPr>
          <p:nvPr>
            <p:ph type="title"/>
          </p:nvPr>
        </p:nvSpPr>
        <p:spPr>
          <a:xfrm>
            <a:off x="310352" y="146261"/>
            <a:ext cx="10515601" cy="1325564"/>
          </a:xfrm>
          <a:prstGeom prst="rect">
            <a:avLst/>
          </a:prstGeom>
        </p:spPr>
        <p:txBody>
          <a:bodyPr/>
          <a:lstStyle>
            <a:lvl1pPr>
              <a:defRPr sz="3600" i="1">
                <a:solidFill>
                  <a:srgbClr val="C00000"/>
                </a:solidFill>
              </a:defRPr>
            </a:lvl1pPr>
          </a:lstStyle>
          <a:p>
            <a:r>
              <a:t>Week 11: Explaining data with models</a:t>
            </a:r>
          </a:p>
        </p:txBody>
      </p:sp>
      <p:sp>
        <p:nvSpPr>
          <p:cNvPr id="147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774115" y="6402746"/>
            <a:ext cx="194257" cy="280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148" name="Screenshot 2025-01-08 at 12.33.05.png" descr="Screenshot 2025-01-08 at 12.33.0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732" y="2398791"/>
            <a:ext cx="5321301" cy="3962401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(1) Model fitting, (2) parameter estimation and (3) hypothesis testing"/>
          <p:cNvSpPr txBox="1"/>
          <p:nvPr/>
        </p:nvSpPr>
        <p:spPr>
          <a:xfrm>
            <a:off x="585100" y="1408223"/>
            <a:ext cx="10998732" cy="48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90000"/>
              </a:lnSpc>
              <a:defRPr sz="3000" b="1">
                <a:solidFill>
                  <a:srgbClr val="C00000"/>
                </a:solidFill>
                <a:latin typeface="Carlito"/>
                <a:ea typeface="Carlito"/>
                <a:cs typeface="Carlito"/>
                <a:sym typeface="Carlito"/>
              </a:defRPr>
            </a:lvl1pPr>
          </a:lstStyle>
          <a:p>
            <a:r>
              <a:t>(1) Model fitting, (2) parameter estimation and (3) hypothesis testing</a:t>
            </a:r>
          </a:p>
        </p:txBody>
      </p:sp>
      <p:pic>
        <p:nvPicPr>
          <p:cNvPr id="150" name="model_plot.png" descr="model_plot.png"/>
          <p:cNvPicPr>
            <a:picLocks noChangeAspect="1"/>
          </p:cNvPicPr>
          <p:nvPr/>
        </p:nvPicPr>
        <p:blipFill>
          <a:blip r:embed="rId3"/>
          <a:srcRect t="59" b="59"/>
          <a:stretch>
            <a:fillRect/>
          </a:stretch>
        </p:blipFill>
        <p:spPr>
          <a:xfrm>
            <a:off x="3345432" y="1981279"/>
            <a:ext cx="5450811" cy="4665425"/>
          </a:xfrm>
          <a:prstGeom prst="rect">
            <a:avLst/>
          </a:prstGeom>
          <a:ln w="12700">
            <a:solidFill>
              <a:srgbClr val="A7A7A7"/>
            </a:solidFill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  <a:latin typeface="Carlito"/>
                <a:ea typeface="Carlito"/>
                <a:cs typeface="Carlito"/>
                <a:sym typeface="Carlito"/>
              </a:defRPr>
            </a:lvl1pPr>
          </a:lstStyle>
          <a:p>
            <a:r>
              <a:t>(1) Model fitting</a:t>
            </a:r>
          </a:p>
        </p:txBody>
      </p:sp>
      <p:sp>
        <p:nvSpPr>
          <p:cNvPr id="1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877055"/>
            <a:ext cx="10515600" cy="4351338"/>
          </a:xfrm>
          <a:prstGeom prst="rect">
            <a:avLst/>
          </a:prstGeom>
        </p:spPr>
        <p:txBody>
          <a:bodyPr/>
          <a:lstStyle/>
          <a:p>
            <a:pPr>
              <a:defRPr sz="2000" b="1" i="1">
                <a:solidFill>
                  <a:srgbClr val="C00000"/>
                </a:solidFill>
              </a:defRPr>
            </a:pPr>
            <a:r>
              <a:t>Given some experimental data (and measured uncertainties) compare to a defined model</a:t>
            </a:r>
            <a:endParaRPr b="0" i="0">
              <a:solidFill>
                <a:srgbClr val="000000"/>
              </a:solidFill>
            </a:endParaRPr>
          </a:p>
          <a:p>
            <a:pPr>
              <a:defRPr sz="2000"/>
            </a:pPr>
            <a:endParaRPr b="0" i="0">
              <a:solidFill>
                <a:srgbClr val="000000"/>
              </a:solidFill>
            </a:endParaRPr>
          </a:p>
          <a:p>
            <a:pPr>
              <a:defRPr sz="2000" b="1" i="1">
                <a:solidFill>
                  <a:srgbClr val="C00000"/>
                </a:solidFill>
              </a:defRPr>
            </a:pPr>
            <a:r>
              <a:rPr b="0" i="0">
                <a:solidFill>
                  <a:srgbClr val="000000"/>
                </a:solidFill>
              </a:rPr>
              <a:t>Use data to deduce the relevant laws (parameters) for our experiment.</a:t>
            </a:r>
          </a:p>
        </p:txBody>
      </p:sp>
      <p:sp>
        <p:nvSpPr>
          <p:cNvPr id="154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774115" y="6402746"/>
            <a:ext cx="194257" cy="280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155" name="Two main foci:…"/>
          <p:cNvSpPr txBox="1"/>
          <p:nvPr/>
        </p:nvSpPr>
        <p:spPr>
          <a:xfrm>
            <a:off x="843542" y="3476807"/>
            <a:ext cx="8977596" cy="1154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/>
              <a:defRPr sz="2000" b="1">
                <a:solidFill>
                  <a:srgbClr val="C00000"/>
                </a:solidFill>
              </a:defRPr>
            </a:pPr>
            <a:r>
              <a:t>Two main foci:</a:t>
            </a:r>
          </a:p>
          <a:p>
            <a:pPr marL="685800" indent="-228600">
              <a:lnSpc>
                <a:spcPct val="90000"/>
              </a:lnSpc>
              <a:spcBef>
                <a:spcPts val="1000"/>
              </a:spcBef>
              <a:buSzPct val="100000"/>
              <a:buChar char="-"/>
              <a:defRPr sz="2000"/>
            </a:pPr>
            <a:r>
              <a:rPr b="1"/>
              <a:t>Parameter estimation: </a:t>
            </a:r>
            <a:r>
              <a:t>Determine the numerical value of a physical quantity </a:t>
            </a:r>
          </a:p>
          <a:p>
            <a:pPr marL="685800" indent="-228600">
              <a:lnSpc>
                <a:spcPct val="90000"/>
              </a:lnSpc>
              <a:spcBef>
                <a:spcPts val="1000"/>
              </a:spcBef>
              <a:buSzPct val="100000"/>
              <a:buChar char="-"/>
              <a:defRPr sz="2000"/>
            </a:pPr>
            <a:r>
              <a:rPr b="1"/>
              <a:t>Hypothesis testing:</a:t>
            </a:r>
            <a:r>
              <a:t> Test whether a theory is consistent with our measured data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2518</Words>
  <Application>Microsoft Macintosh PowerPoint</Application>
  <PresentationFormat>Widescreen</PresentationFormat>
  <Paragraphs>328</Paragraphs>
  <Slides>30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Carlito</vt:lpstr>
      <vt:lpstr>Times Roman</vt:lpstr>
      <vt:lpstr>Office Theme</vt:lpstr>
      <vt:lpstr>PHYS465: Statistical Data Analysis in Physics  Week 1: Introduction, Model fitting</vt:lpstr>
      <vt:lpstr>General information</vt:lpstr>
      <vt:lpstr>Course Structure</vt:lpstr>
      <vt:lpstr>Assessment: key dates</vt:lpstr>
      <vt:lpstr>What is the aim of this module?</vt:lpstr>
      <vt:lpstr>Setting the scene : what is data analysis?</vt:lpstr>
      <vt:lpstr>Week 11: Explaining data with models</vt:lpstr>
      <vt:lpstr>Week 11: Explaining data with models</vt:lpstr>
      <vt:lpstr>(1) Model fitting</vt:lpstr>
      <vt:lpstr>(2) Parameter estimation</vt:lpstr>
      <vt:lpstr>(3) Hypothesis testing</vt:lpstr>
      <vt:lpstr>PowerPoint Presentation</vt:lpstr>
      <vt:lpstr>Getting started: What is a measurement? </vt:lpstr>
      <vt:lpstr>Distributions </vt:lpstr>
      <vt:lpstr>Probability density function (pdf)</vt:lpstr>
      <vt:lpstr>Cumulative density function (cdf)</vt:lpstr>
      <vt:lpstr>Expectation values</vt:lpstr>
      <vt:lpstr>Gaussian distribution</vt:lpstr>
      <vt:lpstr>(2). Parameter estimation : least squares</vt:lpstr>
      <vt:lpstr>Considering uncertainties</vt:lpstr>
      <vt:lpstr>Including uncertainties</vt:lpstr>
      <vt:lpstr>Confidence interval</vt:lpstr>
      <vt:lpstr>Confidence Interval</vt:lpstr>
      <vt:lpstr>Confidence levels – more than one variable</vt:lpstr>
      <vt:lpstr>Confidence levels and sigma</vt:lpstr>
      <vt:lpstr>Confidence levels &amp; χ^2</vt:lpstr>
      <vt:lpstr>(3) Hypothesis testing</vt:lpstr>
      <vt:lpstr>Goodness-of-fit: Reduced χ^2 test</vt:lpstr>
      <vt:lpstr>The χ^2 test : practical implications</vt:lpstr>
      <vt:lpstr>Week 11: Learning outcomes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Smith, Mathew</cp:lastModifiedBy>
  <cp:revision>1</cp:revision>
  <dcterms:modified xsi:type="dcterms:W3CDTF">2025-01-13T10:54:04Z</dcterms:modified>
</cp:coreProperties>
</file>