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94"/>
  </p:normalViewPr>
  <p:slideViewPr>
    <p:cSldViewPr snapToGrid="0">
      <p:cViewPr varScale="1">
        <p:scale>
          <a:sx n="59" d="100"/>
          <a:sy n="59" d="100"/>
        </p:scale>
        <p:origin x="18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BDS: minor, capitalised Gaussian the second time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probabilities will come with Bayes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Note that p&lt;X does not mean accept another model</a:t>
            </a:r>
          </a:p>
          <a:p>
            <a:r>
              <a:t>We can design our experiment around this requirement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 note: the word “practically” has been used twice in quick succession and I’m just noting it to check it’s intentional :)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4" name="Shape 5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BDS: minor, capitalised Gaussian the second time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algn="ctr">
              <a:buFontTx/>
              <a:defRPr sz="2400"/>
            </a:lvl1pPr>
            <a:lvl2pPr algn="ctr">
              <a:buFontTx/>
              <a:defRPr sz="2400"/>
            </a:lvl2pPr>
            <a:lvl3pPr algn="ctr">
              <a:buFontTx/>
              <a:defRPr sz="2400"/>
            </a:lvl3pPr>
            <a:lvl4pPr algn="ctr">
              <a:buFontTx/>
              <a:defRPr sz="2400"/>
            </a:lvl4pPr>
            <a:lvl5pPr algn="ctr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  <a:lvl2pPr marL="723900" indent="-266700">
              <a:buSzPct val="100000"/>
              <a:buChar char="•"/>
            </a:lvl2pPr>
            <a:lvl3pPr marL="1234439" indent="-320039">
              <a:buSzPct val="100000"/>
              <a:buChar char="•"/>
            </a:lvl3pPr>
            <a:lvl4pPr marL="1727200" indent="-355600">
              <a:buSzPct val="100000"/>
              <a:buChar char="•"/>
            </a:lvl4pPr>
            <a:lvl5pPr marL="2184400" indent="-355600">
              <a:buSzPct val="100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Char char="•"/>
            </a:lvl1pPr>
            <a:lvl2pPr marL="723900" indent="-266700">
              <a:buSzPct val="100000"/>
              <a:buChar char="•"/>
            </a:lvl2pPr>
            <a:lvl3pPr marL="1234439" indent="-320039">
              <a:buSzPct val="100000"/>
              <a:buChar char="•"/>
            </a:lvl3pPr>
            <a:lvl4pPr marL="1727200" indent="-355600">
              <a:buSzPct val="100000"/>
              <a:buChar char="•"/>
            </a:lvl4pPr>
            <a:lvl5pPr marL="2184400" indent="-355600">
              <a:buSzPct val="100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79029" y="6398513"/>
            <a:ext cx="284372" cy="28079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>
              <a:buFontTx/>
              <a:defRPr sz="2400">
                <a:solidFill>
                  <a:srgbClr val="888888"/>
                </a:solidFill>
              </a:defRPr>
            </a:lvl1pPr>
            <a:lvl2pPr>
              <a:buFontTx/>
              <a:defRPr sz="2400">
                <a:solidFill>
                  <a:srgbClr val="888888"/>
                </a:solidFill>
              </a:defRPr>
            </a:lvl2pPr>
            <a:lvl3pPr>
              <a:buFontTx/>
              <a:defRPr sz="2400">
                <a:solidFill>
                  <a:srgbClr val="888888"/>
                </a:solidFill>
              </a:defRPr>
            </a:lvl3pPr>
            <a:lvl4pPr>
              <a:buFontTx/>
              <a:defRPr sz="2400">
                <a:solidFill>
                  <a:srgbClr val="888888"/>
                </a:solidFill>
              </a:defRPr>
            </a:lvl4pPr>
            <a:lvl5pPr>
              <a:buFontTx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buFontTx/>
              <a:defRPr sz="2400" b="1"/>
            </a:lvl1pPr>
            <a:lvl2pPr>
              <a:buFontTx/>
              <a:defRPr sz="2400" b="1"/>
            </a:lvl2pPr>
            <a:lvl3pPr>
              <a:buFontTx/>
              <a:defRPr sz="2400" b="1"/>
            </a:lvl3pPr>
            <a:lvl4pPr>
              <a:buFontTx/>
              <a:defRPr sz="2400" b="1"/>
            </a:lvl4pPr>
            <a:lvl5pPr>
              <a:buFontTx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>
              <a:buFontTx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>
              <a:buFontTx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>
              <a:buFontTx/>
              <a:defRPr sz="1600"/>
            </a:lvl1pPr>
            <a:lvl2pPr>
              <a:buFontTx/>
              <a:defRPr sz="1600"/>
            </a:lvl2pPr>
            <a:lvl3pPr>
              <a:buFontTx/>
              <a:defRPr sz="1600"/>
            </a:lvl3pPr>
            <a:lvl4pPr>
              <a:buFontTx/>
              <a:defRPr sz="1600"/>
            </a:lvl4pPr>
            <a:lvl5pPr>
              <a:buFont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2286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2743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3200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3657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.smith@lancast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7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511628" y="1122362"/>
            <a:ext cx="11179630" cy="3351667"/>
          </a:xfrm>
          <a:prstGeom prst="rect">
            <a:avLst/>
          </a:prstGeom>
        </p:spPr>
        <p:txBody>
          <a:bodyPr anchor="t"/>
          <a:lstStyle/>
          <a:p>
            <a:pPr>
              <a:defRPr sz="4800">
                <a:solidFill>
                  <a:srgbClr val="C00000"/>
                </a:solidFill>
              </a:defRPr>
            </a:pPr>
            <a:r>
              <a:t>PHYS465: Statistical Data Analysis in Physics</a:t>
            </a:r>
            <a:br/>
            <a:br/>
            <a:r>
              <a:rPr i="1">
                <a:solidFill>
                  <a:srgbClr val="000000"/>
                </a:solidFill>
              </a:rPr>
              <a:t>Week 2: Hypothesis Testing, Common distributions, Model testing</a:t>
            </a:r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907755"/>
            <a:ext cx="9144000" cy="1287536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Dr. Mathew Smith</a:t>
            </a:r>
          </a:p>
          <a:p>
            <a:pPr>
              <a:defRPr sz="20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mat.smith@lancaster.ac.uk</a:t>
            </a:r>
          </a:p>
          <a:p>
            <a:pPr>
              <a:defRPr sz="2000"/>
            </a:pPr>
            <a:r>
              <a:t>Physics Building; C46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"/>
          <p:cNvSpPr/>
          <p:nvPr/>
        </p:nvSpPr>
        <p:spPr>
          <a:xfrm>
            <a:off x="757114" y="1940680"/>
            <a:ext cx="6307517" cy="2110620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draw   events from   possibilities each with probability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820057" y="3419449"/>
                <a:ext cx="6320216" cy="86332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/>
                </a:pPr>
                <a:r>
                  <a:rPr dirty="0"/>
                  <a:t>draw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events from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possibilities each with probability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</a:p>
            </p:txBody>
          </p:sp>
        </mc:Choice>
        <mc:Fallback>
          <p:sp>
            <p:nvSpPr>
              <p:cNvPr id="269" name="draw   events from   possibilities each with probability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820057" y="3419449"/>
                <a:ext cx="6320216" cy="863320"/>
              </a:xfrm>
              <a:prstGeom prst="rect">
                <a:avLst/>
              </a:prstGeom>
              <a:blipFill>
                <a:blip r:embed="rId2"/>
                <a:stretch>
                  <a:fillRect l="-1603" t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271" name="Key Distributions: Binomial"/>
          <p:cNvSpPr txBox="1">
            <a:spLocks noGrp="1"/>
          </p:cNvSpPr>
          <p:nvPr>
            <p:ph type="title"/>
          </p:nvPr>
        </p:nvSpPr>
        <p:spPr>
          <a:xfrm>
            <a:off x="812800" y="238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t>Key Distributions: Binomial</a:t>
            </a:r>
          </a:p>
        </p:txBody>
      </p:sp>
      <p:sp>
        <p:nvSpPr>
          <p:cNvPr id="272" name="Fixed number of outcomes"/>
          <p:cNvSpPr txBox="1"/>
          <p:nvPr/>
        </p:nvSpPr>
        <p:spPr>
          <a:xfrm>
            <a:off x="822223" y="1253240"/>
            <a:ext cx="404039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 b="1"/>
            </a:lvl1pPr>
          </a:lstStyle>
          <a:p>
            <a:r>
              <a:t>Fixed number of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Equation"/>
              <p:cNvSpPr txBox="1"/>
              <p:nvPr/>
            </p:nvSpPr>
            <p:spPr>
              <a:xfrm>
                <a:off x="3797906" y="4548451"/>
                <a:ext cx="1552785" cy="23750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906" y="4548451"/>
                <a:ext cx="1552785" cy="237502"/>
              </a:xfrm>
              <a:prstGeom prst="rect">
                <a:avLst/>
              </a:prstGeom>
              <a:blipFill>
                <a:blip r:embed="rId3"/>
                <a:stretch>
                  <a:fillRect l="-5691" r="-17886" b="-1210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Equation"/>
              <p:cNvSpPr txBox="1"/>
              <p:nvPr/>
            </p:nvSpPr>
            <p:spPr>
              <a:xfrm>
                <a:off x="4115839" y="5203312"/>
                <a:ext cx="1332126" cy="3132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39" y="5203312"/>
                <a:ext cx="1332126" cy="313285"/>
              </a:xfrm>
              <a:prstGeom prst="rect">
                <a:avLst/>
              </a:prstGeom>
              <a:blipFill>
                <a:blip r:embed="rId4"/>
                <a:stretch>
                  <a:fillRect l="-9434" t="-3846" r="-26415" b="-8076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Expectation value:"/>
          <p:cNvSpPr txBox="1"/>
          <p:nvPr/>
        </p:nvSpPr>
        <p:spPr>
          <a:xfrm>
            <a:off x="1171092" y="4497111"/>
            <a:ext cx="2047465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Expectation value:</a:t>
            </a:r>
          </a:p>
        </p:txBody>
      </p:sp>
      <p:sp>
        <p:nvSpPr>
          <p:cNvPr id="277" name="Variance:"/>
          <p:cNvSpPr txBox="1"/>
          <p:nvPr/>
        </p:nvSpPr>
        <p:spPr>
          <a:xfrm>
            <a:off x="1648149" y="5189863"/>
            <a:ext cx="1093351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Variance: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=&gt; Gaussian distribution as"/>
              <p:cNvSpPr txBox="1"/>
              <p:nvPr/>
            </p:nvSpPr>
            <p:spPr>
              <a:xfrm>
                <a:off x="1892300" y="5880100"/>
                <a:ext cx="3856494" cy="3733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 b="1" i="1">
                    <a:solidFill>
                      <a:srgbClr val="C00000"/>
                    </a:solidFill>
                  </a:defRPr>
                </a:pPr>
                <a:r>
                  <a:t>=&gt; Gaussian distribution as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78" name="=&gt; Gaussian distribution a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300" y="5880100"/>
                <a:ext cx="3856494" cy="373338"/>
              </a:xfrm>
              <a:prstGeom prst="rect">
                <a:avLst/>
              </a:prstGeom>
              <a:blipFill>
                <a:blip r:embed="rId5"/>
                <a:stretch>
                  <a:fillRect l="-2623" t="-13333" b="-30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Example: coin tossing"/>
          <p:cNvSpPr txBox="1"/>
          <p:nvPr/>
        </p:nvSpPr>
        <p:spPr>
          <a:xfrm>
            <a:off x="2960838" y="6347654"/>
            <a:ext cx="2366329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Example: coin tossing</a:t>
            </a:r>
          </a:p>
        </p:txBody>
      </p:sp>
      <p:sp>
        <p:nvSpPr>
          <p:cNvPr id="280" name="Rectangle"/>
          <p:cNvSpPr/>
          <p:nvPr/>
        </p:nvSpPr>
        <p:spPr>
          <a:xfrm>
            <a:off x="7383669" y="408090"/>
            <a:ext cx="4597539" cy="6041820"/>
          </a:xfrm>
          <a:prstGeom prst="rect">
            <a:avLst/>
          </a:prstGeom>
          <a:solidFill>
            <a:schemeClr val="accent6">
              <a:satOff val="-3457"/>
              <a:lumOff val="26078"/>
            </a:schemeClr>
          </a:solidFill>
          <a:ln w="12700">
            <a:solidFill>
              <a:srgbClr val="A7A7A7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1" name="binomial_dist.png" descr="binomial_dis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0390" y="518232"/>
            <a:ext cx="4204240" cy="5821593"/>
          </a:xfrm>
          <a:prstGeom prst="rect">
            <a:avLst/>
          </a:prstGeom>
          <a:ln w="6350">
            <a:solidFill>
              <a:schemeClr val="accent1"/>
            </a:solidFill>
            <a:miter/>
          </a:ln>
        </p:spPr>
      </p:pic>
      <p:pic>
        <p:nvPicPr>
          <p:cNvPr id="3" name="Picture 2" descr="A black and white symbol&#10;&#10;Description automatically generated with medium confidence">
            <a:extLst>
              <a:ext uri="{FF2B5EF4-FFF2-40B4-BE49-F238E27FC236}">
                <a16:creationId xmlns:a16="http://schemas.microsoft.com/office/drawing/2014/main" id="{FA44E381-F998-E09C-FD17-76910F1E4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48" y="2107420"/>
            <a:ext cx="5492150" cy="11879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"/>
          <p:cNvSpPr/>
          <p:nvPr/>
        </p:nvSpPr>
        <p:spPr>
          <a:xfrm>
            <a:off x="899994" y="1940680"/>
            <a:ext cx="6307517" cy="2110620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observe   events drawn from   possibilities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1612295" y="3422244"/>
                <a:ext cx="4882915" cy="444759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/>
                </a:pPr>
                <a:r>
                  <a:t>observe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events drawn from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 possibilities</a:t>
                </a:r>
              </a:p>
            </p:txBody>
          </p:sp>
        </mc:Choice>
        <mc:Fallback>
          <p:sp>
            <p:nvSpPr>
              <p:cNvPr id="284" name="observe   events drawn from   possibilities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1612295" y="3422244"/>
                <a:ext cx="4882915" cy="444759"/>
              </a:xfrm>
              <a:prstGeom prst="rect">
                <a:avLst/>
              </a:prstGeom>
              <a:blipFill>
                <a:blip r:embed="rId2"/>
                <a:stretch>
                  <a:fillRect l="-2073" t="-1111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286" name="Key Distributions: Poisson"/>
          <p:cNvSpPr txBox="1">
            <a:spLocks noGrp="1"/>
          </p:cNvSpPr>
          <p:nvPr>
            <p:ph type="title"/>
          </p:nvPr>
        </p:nvSpPr>
        <p:spPr>
          <a:xfrm>
            <a:off x="812800" y="238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t>Key Distributions: Poisson</a:t>
            </a:r>
          </a:p>
        </p:txBody>
      </p:sp>
      <p:sp>
        <p:nvSpPr>
          <p:cNvPr id="287" name="The counting distribution"/>
          <p:cNvSpPr txBox="1"/>
          <p:nvPr/>
        </p:nvSpPr>
        <p:spPr>
          <a:xfrm>
            <a:off x="822223" y="1253240"/>
            <a:ext cx="4038601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 b="1"/>
            </a:lvl1pPr>
          </a:lstStyle>
          <a:p>
            <a:r>
              <a:t>The counting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Equation"/>
              <p:cNvSpPr txBox="1"/>
              <p:nvPr/>
            </p:nvSpPr>
            <p:spPr>
              <a:xfrm>
                <a:off x="2497898" y="2094009"/>
                <a:ext cx="3111709" cy="100217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sz="3400"/>
              </a:p>
            </p:txBody>
          </p:sp>
        </mc:Choice>
        <mc:Fallback>
          <p:sp>
            <p:nvSpPr>
              <p:cNvPr id="2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98" y="2094009"/>
                <a:ext cx="3111709" cy="1002179"/>
              </a:xfrm>
              <a:prstGeom prst="rect">
                <a:avLst/>
              </a:prstGeom>
              <a:blipFill>
                <a:blip r:embed="rId3"/>
                <a:stretch>
                  <a:fillRect l="-4878" r="-12602" b="-2405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Equation"/>
              <p:cNvSpPr txBox="1"/>
              <p:nvPr/>
            </p:nvSpPr>
            <p:spPr>
              <a:xfrm>
                <a:off x="3797300" y="4546600"/>
                <a:ext cx="1358737" cy="24678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8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00" y="4546600"/>
                <a:ext cx="1358737" cy="246787"/>
              </a:xfrm>
              <a:prstGeom prst="rect">
                <a:avLst/>
              </a:prstGeom>
              <a:blipFill>
                <a:blip r:embed="rId4"/>
                <a:stretch>
                  <a:fillRect l="-6481" r="-18519" b="-85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Equation"/>
              <p:cNvSpPr txBox="1"/>
              <p:nvPr/>
            </p:nvSpPr>
            <p:spPr>
              <a:xfrm>
                <a:off x="4114800" y="5207000"/>
                <a:ext cx="906622" cy="30793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207000"/>
                <a:ext cx="906622" cy="307936"/>
              </a:xfrm>
              <a:prstGeom prst="rect">
                <a:avLst/>
              </a:prstGeom>
              <a:blipFill>
                <a:blip r:embed="rId5"/>
                <a:stretch>
                  <a:fillRect l="-9722" r="-29167" b="-4615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Expectation value:"/>
          <p:cNvSpPr txBox="1"/>
          <p:nvPr/>
        </p:nvSpPr>
        <p:spPr>
          <a:xfrm>
            <a:off x="1168400" y="4497111"/>
            <a:ext cx="204746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Expectation value:</a:t>
            </a:r>
          </a:p>
        </p:txBody>
      </p:sp>
      <p:sp>
        <p:nvSpPr>
          <p:cNvPr id="292" name="Variance:"/>
          <p:cNvSpPr txBox="1"/>
          <p:nvPr/>
        </p:nvSpPr>
        <p:spPr>
          <a:xfrm>
            <a:off x="1651000" y="5194300"/>
            <a:ext cx="109335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Variance: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=&gt; Gaussian distribution as"/>
              <p:cNvSpPr txBox="1"/>
              <p:nvPr/>
            </p:nvSpPr>
            <p:spPr>
              <a:xfrm>
                <a:off x="1891861" y="5882616"/>
                <a:ext cx="3794460" cy="3816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 b="1" i="1">
                    <a:solidFill>
                      <a:srgbClr val="C00000"/>
                    </a:solidFill>
                  </a:defRPr>
                </a:pPr>
                <a:r>
                  <a:t>=&gt; Gaussian distribution as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93" name="=&gt; Gaussian distribution a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61" y="5882616"/>
                <a:ext cx="3794460" cy="381684"/>
              </a:xfrm>
              <a:prstGeom prst="rect">
                <a:avLst/>
              </a:prstGeom>
              <a:blipFill>
                <a:blip r:embed="rId6"/>
                <a:stretch>
                  <a:fillRect l="-2667" t="-12903" b="-2903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Example: histogram (or photon) counting"/>
          <p:cNvSpPr txBox="1"/>
          <p:nvPr/>
        </p:nvSpPr>
        <p:spPr>
          <a:xfrm>
            <a:off x="2738855" y="6373054"/>
            <a:ext cx="4430202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Example: histogram (or photon) counting</a:t>
            </a:r>
          </a:p>
        </p:txBody>
      </p:sp>
      <p:sp>
        <p:nvSpPr>
          <p:cNvPr id="295" name="NB: Other common distributions include ‘uniform’, ‘gamma’, ‘log-normal’…"/>
          <p:cNvSpPr txBox="1"/>
          <p:nvPr/>
        </p:nvSpPr>
        <p:spPr>
          <a:xfrm>
            <a:off x="4061639" y="113585"/>
            <a:ext cx="8015348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pPr>
            <a:r>
              <a:t>NB: </a:t>
            </a:r>
            <a:r>
              <a:rPr i="0"/>
              <a:t>Other common distributions include ‘uniform’, ‘gamma’, ‘log-normal’… </a:t>
            </a:r>
          </a:p>
        </p:txBody>
      </p:sp>
      <p:sp>
        <p:nvSpPr>
          <p:cNvPr id="296" name="Rectangle"/>
          <p:cNvSpPr/>
          <p:nvPr/>
        </p:nvSpPr>
        <p:spPr>
          <a:xfrm>
            <a:off x="7383669" y="408090"/>
            <a:ext cx="4597539" cy="6041820"/>
          </a:xfrm>
          <a:prstGeom prst="rect">
            <a:avLst/>
          </a:prstGeom>
          <a:solidFill>
            <a:schemeClr val="accent6">
              <a:satOff val="-3457"/>
              <a:lumOff val="26078"/>
            </a:schemeClr>
          </a:solidFill>
          <a:ln w="12700">
            <a:solidFill>
              <a:srgbClr val="A7A7A7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7" name="poisson_dist.png" descr="poisson_dis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173" y="488156"/>
            <a:ext cx="4284505" cy="5881589"/>
          </a:xfrm>
          <a:prstGeom prst="rect">
            <a:avLst/>
          </a:prstGeom>
          <a:ln w="6350">
            <a:solidFill>
              <a:schemeClr val="accent1"/>
            </a:solidFill>
            <a:miter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"/>
          <p:cNvSpPr/>
          <p:nvPr/>
        </p:nvSpPr>
        <p:spPr>
          <a:xfrm>
            <a:off x="899994" y="1940680"/>
            <a:ext cx="6307517" cy="2110620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is the number of degrees of freedom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1792229" y="3353942"/>
                <a:ext cx="4882916" cy="444759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/>
                </a:pP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t> is the number of degrees of freedom</a:t>
                </a:r>
              </a:p>
            </p:txBody>
          </p:sp>
        </mc:Choice>
        <mc:Fallback>
          <p:sp>
            <p:nvSpPr>
              <p:cNvPr id="300" name="is the number of degrees of freedom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1792229" y="3353942"/>
                <a:ext cx="4882916" cy="444759"/>
              </a:xfrm>
              <a:prstGeom prst="rect">
                <a:avLst/>
              </a:prstGeom>
              <a:blipFill>
                <a:blip r:embed="rId2"/>
                <a:stretch>
                  <a:fillRect l="-519" t="-1111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Key Distributions: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12800" y="212725"/>
                <a:ext cx="10515600" cy="132556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r>
                  <a:t>Key Distributions: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49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4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>
          <p:sp>
            <p:nvSpPr>
              <p:cNvPr id="302" name="Key Distributions: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2800" y="212725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2774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Related to the Gamma distribution"/>
          <p:cNvSpPr txBox="1"/>
          <p:nvPr/>
        </p:nvSpPr>
        <p:spPr>
          <a:xfrm>
            <a:off x="822223" y="1253240"/>
            <a:ext cx="542532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 b="1"/>
            </a:lvl1pPr>
          </a:lstStyle>
          <a:p>
            <a:r>
              <a:t>Related to the Gamma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Equation"/>
              <p:cNvSpPr txBox="1"/>
              <p:nvPr/>
            </p:nvSpPr>
            <p:spPr>
              <a:xfrm>
                <a:off x="1792229" y="2239938"/>
                <a:ext cx="3987895" cy="5232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∝(</m:t>
                      </m:r>
                      <m:sSup>
                        <m:sSupPr>
                          <m:ctrlP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p>
                        <m:sSupPr>
                          <m:ctrlP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sz="3400" dirty="0"/>
              </a:p>
            </p:txBody>
          </p:sp>
        </mc:Choice>
        <mc:Fallback>
          <p:sp>
            <p:nvSpPr>
              <p:cNvPr id="30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29" y="2239938"/>
                <a:ext cx="3987895" cy="523244"/>
              </a:xfrm>
              <a:prstGeom prst="rect">
                <a:avLst/>
              </a:prstGeom>
              <a:blipFill>
                <a:blip r:embed="rId4"/>
                <a:stretch>
                  <a:fillRect l="-3810" t="-2381" r="-18730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Equation"/>
              <p:cNvSpPr txBox="1"/>
              <p:nvPr/>
            </p:nvSpPr>
            <p:spPr>
              <a:xfrm>
                <a:off x="3797300" y="4546600"/>
                <a:ext cx="2623721" cy="30510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3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00" y="4546600"/>
                <a:ext cx="2623721" cy="305105"/>
              </a:xfrm>
              <a:prstGeom prst="rect">
                <a:avLst/>
              </a:prstGeom>
              <a:blipFill>
                <a:blip r:embed="rId5"/>
                <a:stretch>
                  <a:fillRect l="-3382" r="-13043" b="-68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Equation"/>
              <p:cNvSpPr txBox="1"/>
              <p:nvPr/>
            </p:nvSpPr>
            <p:spPr>
              <a:xfrm>
                <a:off x="4114800" y="5207000"/>
                <a:ext cx="1094379" cy="3086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3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207000"/>
                <a:ext cx="1094379" cy="308647"/>
              </a:xfrm>
              <a:prstGeom prst="rect">
                <a:avLst/>
              </a:prstGeom>
              <a:blipFill>
                <a:blip r:embed="rId6"/>
                <a:stretch>
                  <a:fillRect l="-8046" r="-24138"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Expectation value:"/>
          <p:cNvSpPr txBox="1"/>
          <p:nvPr/>
        </p:nvSpPr>
        <p:spPr>
          <a:xfrm>
            <a:off x="1168400" y="4497111"/>
            <a:ext cx="204746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Expectation value:</a:t>
            </a:r>
          </a:p>
        </p:txBody>
      </p:sp>
      <p:sp>
        <p:nvSpPr>
          <p:cNvPr id="308" name="Variance:"/>
          <p:cNvSpPr txBox="1"/>
          <p:nvPr/>
        </p:nvSpPr>
        <p:spPr>
          <a:xfrm>
            <a:off x="1651000" y="5194300"/>
            <a:ext cx="109335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Variance: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i.e. if the model is correct then we expect"/>
              <p:cNvSpPr txBox="1"/>
              <p:nvPr/>
            </p:nvSpPr>
            <p:spPr>
              <a:xfrm>
                <a:off x="552177" y="5902476"/>
                <a:ext cx="6273003" cy="5139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 b="1" i="1">
                    <a:solidFill>
                      <a:srgbClr val="C00000"/>
                    </a:solidFill>
                  </a:defRPr>
                </a:pPr>
                <a:r>
                  <a:t>i.e. if the model is correct then we expect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/>
              </a:p>
            </p:txBody>
          </p:sp>
        </mc:Choice>
        <mc:Fallback>
          <p:sp>
            <p:nvSpPr>
              <p:cNvPr id="309" name="i.e. if the model is correct then we expec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77" y="5902476"/>
                <a:ext cx="6273003" cy="513919"/>
              </a:xfrm>
              <a:prstGeom prst="rect">
                <a:avLst/>
              </a:prstGeom>
              <a:blipFill>
                <a:blip r:embed="rId7"/>
                <a:stretch>
                  <a:fillRect l="-1616" r="-2828" b="-238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Rectangle"/>
          <p:cNvSpPr/>
          <p:nvPr/>
        </p:nvSpPr>
        <p:spPr>
          <a:xfrm>
            <a:off x="7383669" y="408090"/>
            <a:ext cx="4597539" cy="6041820"/>
          </a:xfrm>
          <a:prstGeom prst="rect">
            <a:avLst/>
          </a:prstGeom>
          <a:solidFill>
            <a:schemeClr val="accent6">
              <a:satOff val="-3457"/>
              <a:lumOff val="26078"/>
            </a:schemeClr>
          </a:solidFill>
          <a:ln w="12700">
            <a:solidFill>
              <a:srgbClr val="A7A7A7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11" name="chi2_dist.png" descr="chi2_dist.png"/>
          <p:cNvPicPr>
            <a:picLocks noChangeAspect="1"/>
          </p:cNvPicPr>
          <p:nvPr/>
        </p:nvPicPr>
        <p:blipFill>
          <a:blip r:embed="rId8"/>
          <a:srcRect l="53" r="53"/>
          <a:stretch>
            <a:fillRect/>
          </a:stretch>
        </p:blipFill>
        <p:spPr>
          <a:xfrm>
            <a:off x="7550426" y="475456"/>
            <a:ext cx="4289399" cy="5906813"/>
          </a:xfrm>
          <a:prstGeom prst="rect">
            <a:avLst/>
          </a:prstGeom>
          <a:ln w="6350">
            <a:solidFill>
              <a:schemeClr val="accent1"/>
            </a:solidFill>
            <a:miter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Equation"/>
              <p:cNvSpPr txBox="1"/>
              <p:nvPr/>
            </p:nvSpPr>
            <p:spPr>
              <a:xfrm>
                <a:off x="4788145" y="6408911"/>
                <a:ext cx="892989" cy="268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∼1</m:t>
                      </m:r>
                    </m:oMath>
                  </m:oMathPara>
                </a14:m>
                <a:endParaRPr sz="20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45" y="6408911"/>
                <a:ext cx="892989" cy="268469"/>
              </a:xfrm>
              <a:prstGeom prst="rect">
                <a:avLst/>
              </a:prstGeom>
              <a:blipFill>
                <a:blip r:embed="rId9"/>
                <a:stretch>
                  <a:fillRect l="-8333" r="-20833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15" name="Title 1"/>
          <p:cNvSpPr txBox="1">
            <a:spLocks noGrp="1"/>
          </p:cNvSpPr>
          <p:nvPr>
            <p:ph type="title"/>
          </p:nvPr>
        </p:nvSpPr>
        <p:spPr>
          <a:xfrm>
            <a:off x="812800" y="238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Gaussian Distribution: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Equation"/>
              <p:cNvSpPr txBox="1"/>
              <p:nvPr/>
            </p:nvSpPr>
            <p:spPr>
              <a:xfrm>
                <a:off x="1418775" y="2930687"/>
                <a:ext cx="4694108" cy="9966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31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775" y="2930687"/>
                <a:ext cx="4694108" cy="996626"/>
              </a:xfrm>
              <a:prstGeom prst="rect">
                <a:avLst/>
              </a:prstGeom>
              <a:blipFill>
                <a:blip r:embed="rId3"/>
                <a:stretch>
                  <a:fillRect l="-2695" t="-1250" r="-132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Rectangle"/>
          <p:cNvSpPr/>
          <p:nvPr/>
        </p:nvSpPr>
        <p:spPr>
          <a:xfrm>
            <a:off x="1436549" y="4263274"/>
            <a:ext cx="4961197" cy="21106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1  : contains 68.3% of the probability"/>
              <p:cNvSpPr txBox="1"/>
              <p:nvPr/>
            </p:nvSpPr>
            <p:spPr>
              <a:xfrm>
                <a:off x="1644128" y="4409379"/>
                <a:ext cx="3970192" cy="4000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1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: </a:t>
                </a:r>
                <a:r>
                  <a:t>contains </a:t>
                </a:r>
                <a:r>
                  <a:rPr b="1"/>
                  <a:t>68.3%</a:t>
                </a:r>
                <a:r>
                  <a:t> of the probability</a:t>
                </a:r>
              </a:p>
            </p:txBody>
          </p:sp>
        </mc:Choice>
        <mc:Fallback>
          <p:sp>
            <p:nvSpPr>
              <p:cNvPr id="318" name="1  : contains 68.3% of the probability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28" y="4409379"/>
                <a:ext cx="3970192" cy="400041"/>
              </a:xfrm>
              <a:prstGeom prst="rect">
                <a:avLst/>
              </a:prstGeom>
              <a:blipFill>
                <a:blip r:embed="rId4"/>
                <a:stretch>
                  <a:fillRect l="-2866" t="-15625" r="-3503" b="-1875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2  : contains 95.5% of the probability"/>
              <p:cNvSpPr txBox="1"/>
              <p:nvPr/>
            </p:nvSpPr>
            <p:spPr>
              <a:xfrm>
                <a:off x="1644128" y="4874419"/>
                <a:ext cx="3970192" cy="4000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2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: </a:t>
                </a:r>
                <a:r>
                  <a:t>contains </a:t>
                </a:r>
                <a:r>
                  <a:rPr b="1"/>
                  <a:t>95.5%</a:t>
                </a:r>
                <a:r>
                  <a:t> of the probability</a:t>
                </a:r>
              </a:p>
            </p:txBody>
          </p:sp>
        </mc:Choice>
        <mc:Fallback>
          <p:sp>
            <p:nvSpPr>
              <p:cNvPr id="319" name="2  : contains 95.5% of the probability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28" y="4874419"/>
                <a:ext cx="3970192" cy="400041"/>
              </a:xfrm>
              <a:prstGeom prst="rect">
                <a:avLst/>
              </a:prstGeom>
              <a:blipFill>
                <a:blip r:embed="rId5"/>
                <a:stretch>
                  <a:fillRect l="-2866" t="-15625" r="-3503" b="-1875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3  : contains 99.7% of the probability"/>
              <p:cNvSpPr txBox="1"/>
              <p:nvPr/>
            </p:nvSpPr>
            <p:spPr>
              <a:xfrm>
                <a:off x="1644128" y="5333558"/>
                <a:ext cx="3970192" cy="4000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3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: </a:t>
                </a:r>
                <a:r>
                  <a:t>contains </a:t>
                </a:r>
                <a:r>
                  <a:rPr b="1"/>
                  <a:t>99.7% </a:t>
                </a:r>
                <a:r>
                  <a:t>of the probability</a:t>
                </a:r>
              </a:p>
            </p:txBody>
          </p:sp>
        </mc:Choice>
        <mc:Fallback>
          <p:sp>
            <p:nvSpPr>
              <p:cNvPr id="320" name="3  : contains 99.7% of the probability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28" y="5333558"/>
                <a:ext cx="3970192" cy="400041"/>
              </a:xfrm>
              <a:prstGeom prst="rect">
                <a:avLst/>
              </a:prstGeom>
              <a:blipFill>
                <a:blip r:embed="rId6"/>
                <a:stretch>
                  <a:fillRect l="-2866" t="-15625" r="-3503" b="-1875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5  : contains 99.99994% of the probability"/>
              <p:cNvSpPr txBox="1"/>
              <p:nvPr/>
            </p:nvSpPr>
            <p:spPr>
              <a:xfrm>
                <a:off x="1644128" y="5798598"/>
                <a:ext cx="4507957" cy="4000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5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: contains </a:t>
                </a:r>
                <a:r>
                  <a:rPr b="1">
                    <a:latin typeface="Times Roman"/>
                    <a:ea typeface="Times Roman"/>
                    <a:cs typeface="Times Roman"/>
                    <a:sym typeface="Times Roman"/>
                  </a:rPr>
                  <a:t>99.99994%</a:t>
                </a:r>
                <a:r>
                  <a:rPr>
                    <a:latin typeface="Times Roman"/>
                    <a:ea typeface="Times Roman"/>
                    <a:cs typeface="Times Roman"/>
                    <a:sym typeface="Times Roman"/>
                  </a:rPr>
                  <a:t> of the probability</a:t>
                </a:r>
              </a:p>
            </p:txBody>
          </p:sp>
        </mc:Choice>
        <mc:Fallback>
          <p:sp>
            <p:nvSpPr>
              <p:cNvPr id="321" name="5  : contains 99.99994% of the probability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28" y="5798598"/>
                <a:ext cx="4507957" cy="400042"/>
              </a:xfrm>
              <a:prstGeom prst="rect">
                <a:avLst/>
              </a:prstGeom>
              <a:blipFill>
                <a:blip r:embed="rId7"/>
                <a:stretch>
                  <a:fillRect l="-2528" t="-12121" r="-2528" b="-181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Equation"/>
              <p:cNvSpPr txBox="1"/>
              <p:nvPr/>
            </p:nvSpPr>
            <p:spPr>
              <a:xfrm>
                <a:off x="1963208" y="1747125"/>
                <a:ext cx="3605241" cy="64113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rad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{−(</m:t>
                      </m:r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sSup>
                        <m:sSup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sz="1900"/>
              </a:p>
            </p:txBody>
          </p:sp>
        </mc:Choice>
        <mc:Fallback>
          <p:sp>
            <p:nvSpPr>
              <p:cNvPr id="32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208" y="1747125"/>
                <a:ext cx="3605241" cy="641135"/>
              </a:xfrm>
              <a:prstGeom prst="rect">
                <a:avLst/>
              </a:prstGeom>
              <a:blipFill>
                <a:blip r:embed="rId8"/>
                <a:stretch>
                  <a:fillRect l="-2456" r="-8070" b="-17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Recall"/>
          <p:cNvSpPr txBox="1"/>
          <p:nvPr/>
        </p:nvSpPr>
        <p:spPr>
          <a:xfrm>
            <a:off x="908264" y="1712720"/>
            <a:ext cx="767853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200"/>
            </a:lvl1pPr>
          </a:lstStyle>
          <a:p>
            <a:r>
              <a:t>Recall</a:t>
            </a:r>
          </a:p>
        </p:txBody>
      </p:sp>
      <p:pic>
        <p:nvPicPr>
          <p:cNvPr id="324" name="prob_hist.png" descr="prob_hist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3776" y="1867830"/>
            <a:ext cx="4842668" cy="3379057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Line"/>
          <p:cNvSpPr/>
          <p:nvPr/>
        </p:nvSpPr>
        <p:spPr>
          <a:xfrm>
            <a:off x="8700366" y="2061569"/>
            <a:ext cx="1708939" cy="1"/>
          </a:xfrm>
          <a:prstGeom prst="line">
            <a:avLst/>
          </a:prstGeom>
          <a:ln w="63500">
            <a:solidFill>
              <a:schemeClr val="accent6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6" name="area containing 68% of the probability"/>
          <p:cNvSpPr txBox="1"/>
          <p:nvPr/>
        </p:nvSpPr>
        <p:spPr>
          <a:xfrm>
            <a:off x="7537861" y="1526967"/>
            <a:ext cx="4033948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chemeClr val="accent6"/>
                </a:solidFill>
              </a:defRPr>
            </a:lvl1pPr>
          </a:lstStyle>
          <a:p>
            <a:r>
              <a:t>area containing 68% of the probability</a:t>
            </a:r>
          </a:p>
        </p:txBody>
      </p:sp>
      <p:sp>
        <p:nvSpPr>
          <p:cNvPr id="327" name="WARNING: This process knows nothing about physics: beware of unphysical regions"/>
          <p:cNvSpPr txBox="1"/>
          <p:nvPr/>
        </p:nvSpPr>
        <p:spPr>
          <a:xfrm>
            <a:off x="7120801" y="5688565"/>
            <a:ext cx="4842668" cy="620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rPr b="1"/>
              <a:t>WARNING</a:t>
            </a:r>
            <a:r>
              <a:t>: This process knows nothing about physics: beware of unphysical regions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"/>
          <p:cNvSpPr/>
          <p:nvPr/>
        </p:nvSpPr>
        <p:spPr>
          <a:xfrm>
            <a:off x="401712" y="3717183"/>
            <a:ext cx="6307517" cy="1673981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333" name="Multiple parameters: Marginalisation"/>
          <p:cNvSpPr txBox="1">
            <a:spLocks noGrp="1"/>
          </p:cNvSpPr>
          <p:nvPr>
            <p:ph type="title"/>
          </p:nvPr>
        </p:nvSpPr>
        <p:spPr>
          <a:xfrm>
            <a:off x="812800" y="238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t>Multiple parameters: </a:t>
            </a:r>
            <a:r>
              <a:rPr i="1">
                <a:latin typeface="Carlito"/>
                <a:ea typeface="Carlito"/>
                <a:cs typeface="Carlito"/>
                <a:sym typeface="Carlito"/>
              </a:rPr>
              <a:t>Marginalisation</a:t>
            </a:r>
          </a:p>
        </p:txBody>
      </p:sp>
      <p:sp>
        <p:nvSpPr>
          <p:cNvPr id="334" name="NB: Coursework 1: is ‘happiness’ a function solely of GDP?"/>
          <p:cNvSpPr txBox="1"/>
          <p:nvPr/>
        </p:nvSpPr>
        <p:spPr>
          <a:xfrm>
            <a:off x="518875" y="2850554"/>
            <a:ext cx="625099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NB: Coursework 1: is ‘happiness’ a function solely of GDP?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Distributions are often NOT the function of 1 parameter"/>
              <p:cNvSpPr txBox="1"/>
              <p:nvPr/>
            </p:nvSpPr>
            <p:spPr>
              <a:xfrm>
                <a:off x="362637" y="1871359"/>
                <a:ext cx="6461867" cy="88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2200"/>
                </a:pPr>
                <a:r>
                  <a:t>Distributions are often NOT the function of 1 parameter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defRPr sz="22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35" name="Distributions are often NOT the function of 1 paramete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37" y="1871359"/>
                <a:ext cx="6461867" cy="882077"/>
              </a:xfrm>
              <a:prstGeom prst="rect">
                <a:avLst/>
              </a:prstGeom>
              <a:blipFill>
                <a:blip r:embed="rId2"/>
                <a:stretch>
                  <a:fillRect l="-1961" t="-8571" r="-13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6" name="bjYYI.png" descr="bjYYI.png"/>
          <p:cNvPicPr>
            <a:picLocks noChangeAspect="1"/>
          </p:cNvPicPr>
          <p:nvPr/>
        </p:nvPicPr>
        <p:blipFill>
          <a:blip r:embed="rId3"/>
          <a:srcRect l="9704" r="3942" b="8783"/>
          <a:stretch>
            <a:fillRect/>
          </a:stretch>
        </p:blipFill>
        <p:spPr>
          <a:xfrm>
            <a:off x="7235825" y="1705570"/>
            <a:ext cx="4430748" cy="3526738"/>
          </a:xfrm>
          <a:prstGeom prst="rect">
            <a:avLst/>
          </a:prstGeom>
          <a:ln w="12700">
            <a:solidFill>
              <a:srgbClr val="A7A7A7"/>
            </a:solidFill>
            <a:miter lim="400000"/>
          </a:ln>
        </p:spPr>
      </p:pic>
      <p:sp>
        <p:nvSpPr>
          <p:cNvPr id="337" name="Rectangle"/>
          <p:cNvSpPr/>
          <p:nvPr/>
        </p:nvSpPr>
        <p:spPr>
          <a:xfrm>
            <a:off x="7628466" y="4613123"/>
            <a:ext cx="709085" cy="5622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8" name="Rectangle"/>
          <p:cNvSpPr/>
          <p:nvPr/>
        </p:nvSpPr>
        <p:spPr>
          <a:xfrm>
            <a:off x="10542210" y="4613123"/>
            <a:ext cx="605216" cy="5622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The probability of   is calculated by integrating over"/>
              <p:cNvSpPr txBox="1"/>
              <p:nvPr/>
            </p:nvSpPr>
            <p:spPr>
              <a:xfrm>
                <a:off x="413436" y="3944464"/>
                <a:ext cx="6461867" cy="42473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2200"/>
                </a:pPr>
                <a:r>
                  <a:rPr lang="en-GB" dirty="0"/>
                  <a:t>The probability of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calculated by integrating over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39" name="The probability of   is calculated by integrating ove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6" y="3944464"/>
                <a:ext cx="6461867" cy="424732"/>
              </a:xfrm>
              <a:prstGeom prst="rect">
                <a:avLst/>
              </a:prstGeom>
              <a:blipFill>
                <a:blip r:embed="rId4"/>
                <a:stretch>
                  <a:fillRect l="-1765" t="-11429" b="-25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NB: We wanted to measure  , but we measured"/>
              <p:cNvSpPr txBox="1"/>
              <p:nvPr/>
            </p:nvSpPr>
            <p:spPr>
              <a:xfrm>
                <a:off x="371313" y="5658773"/>
                <a:ext cx="10015221" cy="4025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 b="1" i="1">
                    <a:solidFill>
                      <a:srgbClr val="C00000"/>
                    </a:solidFill>
                  </a:defRPr>
                </a:pPr>
                <a:r>
                  <a:t>NB: We wanted to measure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happiness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GDP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, but we measured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happiness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country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GDP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</a:p>
            </p:txBody>
          </p:sp>
        </mc:Choice>
        <mc:Fallback>
          <p:sp>
            <p:nvSpPr>
              <p:cNvPr id="340" name="NB: We wanted to measure  , but we measur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3" y="5658773"/>
                <a:ext cx="10015221" cy="402506"/>
              </a:xfrm>
              <a:prstGeom prst="rect">
                <a:avLst/>
              </a:prstGeom>
              <a:blipFill>
                <a:blip r:embed="rId5"/>
                <a:stretch>
                  <a:fillRect l="-1141" t="-9091" r="-6844" b="-2121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Text"/>
              <p:cNvSpPr txBox="1"/>
              <p:nvPr/>
            </p:nvSpPr>
            <p:spPr>
              <a:xfrm>
                <a:off x="390666" y="6095411"/>
                <a:ext cx="11701669" cy="40250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 b="1" i="1">
                    <a:solidFill>
                      <a:srgbClr val="C00000"/>
                    </a:solidFill>
                  </a:defRPr>
                </a:pPr>
                <a14:m>
                  <m:oMath xmlns:m="http://schemas.openxmlformats.org/officeDocument/2006/math"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happiness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GDP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happiness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UK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GDP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happiness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France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GDP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happiness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Spain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GDP</m:t>
                    </m:r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)+...</m:t>
                    </m:r>
                  </m:oMath>
                </a14:m>
                <a:r>
                  <a:t> </a:t>
                </a:r>
              </a:p>
            </p:txBody>
          </p:sp>
        </mc:Choice>
        <mc:Fallback>
          <p:sp>
            <p:nvSpPr>
              <p:cNvPr id="341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66" y="6095411"/>
                <a:ext cx="11701669" cy="402507"/>
              </a:xfrm>
              <a:prstGeom prst="rect">
                <a:avLst/>
              </a:prstGeom>
              <a:blipFill>
                <a:blip r:embed="rId6"/>
                <a:stretch>
                  <a:fillRect l="-433" t="-12500" r="-8884" b="-218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29C81719-CE83-FAAD-8099-4693AD5B4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35" y="4413562"/>
            <a:ext cx="3021844" cy="9047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"/>
          <p:cNvSpPr/>
          <p:nvPr/>
        </p:nvSpPr>
        <p:spPr>
          <a:xfrm>
            <a:off x="2163006" y="3226477"/>
            <a:ext cx="7815188" cy="2110620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345" name="An aside: Covariance"/>
          <p:cNvSpPr txBox="1">
            <a:spLocks noGrp="1"/>
          </p:cNvSpPr>
          <p:nvPr>
            <p:ph type="title"/>
          </p:nvPr>
        </p:nvSpPr>
        <p:spPr>
          <a:xfrm>
            <a:off x="812800" y="238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rPr dirty="0"/>
              <a:t>An aside: </a:t>
            </a:r>
            <a:r>
              <a:rPr i="1" dirty="0">
                <a:latin typeface="Carlito"/>
                <a:ea typeface="Carlito"/>
                <a:cs typeface="Carlito"/>
                <a:sym typeface="Carlito"/>
              </a:rPr>
              <a:t>Covariance</a:t>
            </a:r>
          </a:p>
        </p:txBody>
      </p:sp>
      <p:sp>
        <p:nvSpPr>
          <p:cNvPr id="346" name="When two measurements are not independent, we call them covariant"/>
          <p:cNvSpPr txBox="1"/>
          <p:nvPr/>
        </p:nvSpPr>
        <p:spPr>
          <a:xfrm>
            <a:off x="703723" y="1623524"/>
            <a:ext cx="8243269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200"/>
            </a:lvl1pPr>
          </a:lstStyle>
          <a:p>
            <a:r>
              <a:t>When two measurements are not independent, we call them covariant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7" name="Equation"/>
              <p:cNvSpPr txBox="1"/>
              <p:nvPr/>
            </p:nvSpPr>
            <p:spPr>
              <a:xfrm>
                <a:off x="3279797" y="4048546"/>
                <a:ext cx="6159350" cy="9763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5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2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∂</m:t>
                                      </m:r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∂</m:t>
                                      </m:r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2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∂</m:t>
                                      </m:r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∂</m:t>
                                      </m:r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sz="25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f>
                            <m:f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f>
                            <m:fPr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sz="2500"/>
              </a:p>
            </p:txBody>
          </p:sp>
        </mc:Choice>
        <mc:Fallback>
          <p:sp>
            <p:nvSpPr>
              <p:cNvPr id="3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7" y="4048546"/>
                <a:ext cx="6159350" cy="976313"/>
              </a:xfrm>
              <a:prstGeom prst="rect">
                <a:avLst/>
              </a:prstGeom>
              <a:blipFill>
                <a:blip r:embed="rId2"/>
                <a:stretch>
                  <a:fillRect l="-1235" r="-5967" b="-1794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Equation"/>
              <p:cNvSpPr txBox="1"/>
              <p:nvPr/>
            </p:nvSpPr>
            <p:spPr>
              <a:xfrm>
                <a:off x="7933020" y="2356487"/>
                <a:ext cx="1654621" cy="51605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sz="2200"/>
              </a:p>
            </p:txBody>
          </p:sp>
        </mc:Choice>
        <mc:Fallback>
          <p:sp>
            <p:nvSpPr>
              <p:cNvPr id="34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020" y="2356487"/>
                <a:ext cx="1654621" cy="516053"/>
              </a:xfrm>
              <a:prstGeom prst="rect">
                <a:avLst/>
              </a:prstGeom>
              <a:blipFill>
                <a:blip r:embed="rId3"/>
                <a:stretch>
                  <a:fillRect l="-3788" r="-10606" b="-3095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For two connected variables ( ):"/>
              <p:cNvSpPr txBox="1"/>
              <p:nvPr/>
            </p:nvSpPr>
            <p:spPr>
              <a:xfrm>
                <a:off x="2161857" y="2405641"/>
                <a:ext cx="4732325" cy="4177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2200"/>
                </a:pPr>
                <a:r>
                  <a:t>For two connected variables (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):</a:t>
                </a:r>
              </a:p>
            </p:txBody>
          </p:sp>
        </mc:Choice>
        <mc:Fallback>
          <p:sp>
            <p:nvSpPr>
              <p:cNvPr id="349" name="For two connected variables ( ):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857" y="2405641"/>
                <a:ext cx="4732325" cy="417746"/>
              </a:xfrm>
              <a:prstGeom prst="rect">
                <a:avLst/>
              </a:prstGeom>
              <a:blipFill>
                <a:blip r:embed="rId4"/>
                <a:stretch>
                  <a:fillRect l="-2681" t="-11765" r="-5630" b="-2941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if   is related to"/>
              <p:cNvSpPr txBox="1"/>
              <p:nvPr/>
            </p:nvSpPr>
            <p:spPr>
              <a:xfrm>
                <a:off x="2302430" y="3481456"/>
                <a:ext cx="2057182" cy="4177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2200"/>
                </a:pPr>
                <a:r>
                  <a:t>if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is related to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50" name="if   is related 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430" y="3481456"/>
                <a:ext cx="2057182" cy="417747"/>
              </a:xfrm>
              <a:prstGeom prst="rect">
                <a:avLst/>
              </a:prstGeom>
              <a:blipFill>
                <a:blip r:embed="rId5"/>
                <a:stretch>
                  <a:fillRect l="-6135" t="-14706" r="-6135" b="-2647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Common across physics"/>
          <p:cNvSpPr txBox="1"/>
          <p:nvPr/>
        </p:nvSpPr>
        <p:spPr>
          <a:xfrm>
            <a:off x="9439454" y="181880"/>
            <a:ext cx="2573571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Common across physics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Equation"/>
              <p:cNvSpPr txBox="1"/>
              <p:nvPr/>
            </p:nvSpPr>
            <p:spPr>
              <a:xfrm>
                <a:off x="3603344" y="5540110"/>
                <a:ext cx="4462459" cy="6813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∑(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Upp>
                        <m:limUppPr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Upp>
                        <m:limUppPr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lim>
                          <m: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500"/>
              </a:p>
            </p:txBody>
          </p:sp>
        </mc:Choice>
        <mc:Fallback>
          <p:sp>
            <p:nvSpPr>
              <p:cNvPr id="35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344" y="5540110"/>
                <a:ext cx="4462459" cy="681356"/>
              </a:xfrm>
              <a:prstGeom prst="rect">
                <a:avLst/>
              </a:prstGeom>
              <a:blipFill>
                <a:blip r:embed="rId6"/>
                <a:stretch>
                  <a:fillRect l="-1700" t="-3636" r="-9348" b="-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NB: Parameter transformations (e.g.  ) change the functional form of the distribution"/>
              <p:cNvSpPr txBox="1"/>
              <p:nvPr/>
            </p:nvSpPr>
            <p:spPr>
              <a:xfrm>
                <a:off x="342235" y="6359672"/>
                <a:ext cx="11091307" cy="4346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2200" b="1" i="1">
                    <a:solidFill>
                      <a:srgbClr val="C00000"/>
                    </a:solidFill>
                  </a:defRPr>
                </a:pPr>
                <a:r>
                  <a:t>NB: Parameter transformations (e.g.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) change the functional form of the distribution</a:t>
                </a:r>
              </a:p>
            </p:txBody>
          </p:sp>
        </mc:Choice>
        <mc:Fallback>
          <p:sp>
            <p:nvSpPr>
              <p:cNvPr id="353" name="NB: Parameter transformations (e.g.  ) change the functional form of the distribu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35" y="6359672"/>
                <a:ext cx="11091307" cy="434684"/>
              </a:xfrm>
              <a:prstGeom prst="rect">
                <a:avLst/>
              </a:prstGeom>
              <a:blipFill>
                <a:blip r:embed="rId7"/>
                <a:stretch>
                  <a:fillRect l="-1029" t="-11111" r="-2400" b="-2222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n aside: Covariance">
            <a:extLst>
              <a:ext uri="{FF2B5EF4-FFF2-40B4-BE49-F238E27FC236}">
                <a16:creationId xmlns:a16="http://schemas.microsoft.com/office/drawing/2014/main" id="{608BAF2C-D343-0488-DCFC-ED0D62028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723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>
                <a:solidFill>
                  <a:srgbClr val="C00000"/>
                </a:solidFill>
              </a:defRPr>
            </a:pPr>
            <a:r>
              <a:rPr sz="4400" dirty="0"/>
              <a:t>An aside: </a:t>
            </a:r>
            <a:r>
              <a:rPr sz="4400" i="1" dirty="0">
                <a:latin typeface="Carlito"/>
                <a:ea typeface="Carlito"/>
                <a:cs typeface="Carlito"/>
                <a:sym typeface="Carlito"/>
              </a:rPr>
              <a:t>Covariance</a:t>
            </a:r>
          </a:p>
        </p:txBody>
      </p:sp>
      <p:sp>
        <p:nvSpPr>
          <p:cNvPr id="5" name="When two measurements are not independent, we call them covariant">
            <a:extLst>
              <a:ext uri="{FF2B5EF4-FFF2-40B4-BE49-F238E27FC236}">
                <a16:creationId xmlns:a16="http://schemas.microsoft.com/office/drawing/2014/main" id="{FC879656-1BAE-53EB-7D20-E72743FB7FC6}"/>
              </a:ext>
            </a:extLst>
          </p:cNvPr>
          <p:cNvSpPr txBox="1"/>
          <p:nvPr/>
        </p:nvSpPr>
        <p:spPr>
          <a:xfrm>
            <a:off x="703723" y="1623524"/>
            <a:ext cx="8243269" cy="39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200"/>
            </a:lvl1pPr>
          </a:lstStyle>
          <a:p>
            <a:r>
              <a:rPr lang="en-GB" dirty="0"/>
              <a:t>Often expressed in matrix form</a:t>
            </a:r>
            <a:endParaRPr dirty="0"/>
          </a:p>
        </p:txBody>
      </p:sp>
      <p:sp>
        <p:nvSpPr>
          <p:cNvPr id="6" name="When two measurements are not independent, we call them covariant">
            <a:extLst>
              <a:ext uri="{FF2B5EF4-FFF2-40B4-BE49-F238E27FC236}">
                <a16:creationId xmlns:a16="http://schemas.microsoft.com/office/drawing/2014/main" id="{56BFA119-6A75-CA55-0BCA-8E0AA521D626}"/>
              </a:ext>
            </a:extLst>
          </p:cNvPr>
          <p:cNvSpPr txBox="1"/>
          <p:nvPr/>
        </p:nvSpPr>
        <p:spPr>
          <a:xfrm>
            <a:off x="2227724" y="4890321"/>
            <a:ext cx="8243269" cy="39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200"/>
            </a:lvl1pPr>
          </a:lstStyle>
          <a:p>
            <a:r>
              <a:rPr lang="en-GB" dirty="0"/>
              <a:t>Variance on the diagonal terms; covariance in the off-diagonals</a:t>
            </a:r>
            <a:endParaRPr dirty="0"/>
          </a:p>
        </p:txBody>
      </p:sp>
      <p:pic>
        <p:nvPicPr>
          <p:cNvPr id="8" name="Picture 7" descr="A group of black math symbols&#10;&#10;Description automatically generated">
            <a:extLst>
              <a:ext uri="{FF2B5EF4-FFF2-40B4-BE49-F238E27FC236}">
                <a16:creationId xmlns:a16="http://schemas.microsoft.com/office/drawing/2014/main" id="{7CFDE1B2-6165-688D-A4EE-3AB9F260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60" y="2219167"/>
            <a:ext cx="3185998" cy="21351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Rectangle"/>
          <p:cNvSpPr/>
          <p:nvPr/>
        </p:nvSpPr>
        <p:spPr>
          <a:xfrm>
            <a:off x="854906" y="2373690"/>
            <a:ext cx="5687673" cy="2110620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363" name="Title 1"/>
          <p:cNvSpPr txBox="1"/>
          <p:nvPr/>
        </p:nvSpPr>
        <p:spPr>
          <a:xfrm>
            <a:off x="812800" y="238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Finding the Distribution</a:t>
            </a:r>
          </a:p>
        </p:txBody>
      </p:sp>
      <p:sp>
        <p:nvSpPr>
          <p:cNvPr id="364" name="Kolmogorov-Smirnov (KS) testing"/>
          <p:cNvSpPr txBox="1"/>
          <p:nvPr/>
        </p:nvSpPr>
        <p:spPr>
          <a:xfrm>
            <a:off x="822223" y="1227840"/>
            <a:ext cx="521480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 b="1" u="sng"/>
            </a:lvl1pPr>
          </a:lstStyle>
          <a:p>
            <a:r>
              <a:t>Kolmogorov-Smirnov (KS) testing</a:t>
            </a:r>
          </a:p>
        </p:txBody>
      </p:sp>
      <p:sp>
        <p:nvSpPr>
          <p:cNvPr id="365" name="The maximal distance between…"/>
          <p:cNvSpPr txBox="1"/>
          <p:nvPr/>
        </p:nvSpPr>
        <p:spPr>
          <a:xfrm>
            <a:off x="942377" y="2456315"/>
            <a:ext cx="5363965" cy="8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  <a:r>
              <a:t>The maximal distance between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/>
            </a:pPr>
            <a:r>
              <a:t>Cumulative Density Functions (CDF)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Equation"/>
              <p:cNvSpPr txBox="1"/>
              <p:nvPr/>
            </p:nvSpPr>
            <p:spPr>
              <a:xfrm>
                <a:off x="1488917" y="3580757"/>
                <a:ext cx="4419652" cy="5782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−∞&lt;</m:t>
                          </m:r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&lt;∞</m:t>
                          </m:r>
                        </m:lim>
                      </m:limLow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sz="3100"/>
              </a:p>
            </p:txBody>
          </p:sp>
        </mc:Choice>
        <mc:Fallback>
          <p:sp>
            <p:nvSpPr>
              <p:cNvPr id="3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17" y="3580757"/>
                <a:ext cx="4419652" cy="578274"/>
              </a:xfrm>
              <a:prstGeom prst="rect">
                <a:avLst/>
              </a:prstGeom>
              <a:blipFill>
                <a:blip r:embed="rId2"/>
                <a:stretch>
                  <a:fillRect l="-3152" r="-8883" b="-1914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Null hypothesis: the two distributions are the same"/>
          <p:cNvSpPr txBox="1"/>
          <p:nvPr/>
        </p:nvSpPr>
        <p:spPr>
          <a:xfrm>
            <a:off x="817990" y="1639916"/>
            <a:ext cx="9253803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t>Null hypothesis: the </a:t>
            </a:r>
            <a:r>
              <a:rPr b="1"/>
              <a:t>two distributions are the same</a:t>
            </a:r>
          </a:p>
        </p:txBody>
      </p:sp>
      <p:sp>
        <p:nvSpPr>
          <p:cNvPr id="368" name="Recall: a CDF is a rank-ordered PDF."/>
          <p:cNvSpPr txBox="1"/>
          <p:nvPr/>
        </p:nvSpPr>
        <p:spPr>
          <a:xfrm>
            <a:off x="859761" y="4625785"/>
            <a:ext cx="501273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000" i="1"/>
            </a:lvl1pPr>
          </a:lstStyle>
          <a:p>
            <a:r>
              <a:t>Recall: a CDF is a rank-ordered PDF. </a:t>
            </a:r>
          </a:p>
        </p:txBody>
      </p:sp>
      <p:sp>
        <p:nvSpPr>
          <p:cNvPr id="369" name="NB: See also Anderson-Darling test"/>
          <p:cNvSpPr txBox="1"/>
          <p:nvPr/>
        </p:nvSpPr>
        <p:spPr>
          <a:xfrm>
            <a:off x="911905" y="6112599"/>
            <a:ext cx="4131293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 i="1">
                <a:solidFill>
                  <a:srgbClr val="C00000"/>
                </a:solidFill>
              </a:defRPr>
            </a:lvl1pPr>
          </a:lstStyle>
          <a:p>
            <a:r>
              <a:t>NB: See also Anderson-Darling test</a:t>
            </a:r>
          </a:p>
        </p:txBody>
      </p:sp>
      <p:sp>
        <p:nvSpPr>
          <p:cNvPr id="370" name="No assumptions about the underlying distribution"/>
          <p:cNvSpPr txBox="1"/>
          <p:nvPr/>
        </p:nvSpPr>
        <p:spPr>
          <a:xfrm>
            <a:off x="877257" y="5514923"/>
            <a:ext cx="5888766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200"/>
            </a:lvl1pPr>
          </a:lstStyle>
          <a:p>
            <a:r>
              <a:t>No assumptions about the underlying distribution</a:t>
            </a:r>
          </a:p>
        </p:txBody>
      </p:sp>
      <p:sp>
        <p:nvSpPr>
          <p:cNvPr id="371" name="Common in data-science"/>
          <p:cNvSpPr txBox="1"/>
          <p:nvPr/>
        </p:nvSpPr>
        <p:spPr>
          <a:xfrm>
            <a:off x="9251571" y="156299"/>
            <a:ext cx="2675395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Common in data-science</a:t>
            </a:r>
          </a:p>
        </p:txBody>
      </p:sp>
      <p:sp>
        <p:nvSpPr>
          <p:cNvPr id="372" name="Rectangle"/>
          <p:cNvSpPr/>
          <p:nvPr/>
        </p:nvSpPr>
        <p:spPr>
          <a:xfrm>
            <a:off x="6779102" y="2077789"/>
            <a:ext cx="5202106" cy="4321321"/>
          </a:xfrm>
          <a:prstGeom prst="rect">
            <a:avLst/>
          </a:prstGeom>
          <a:solidFill>
            <a:schemeClr val="accent6">
              <a:satOff val="-3457"/>
              <a:lumOff val="26078"/>
            </a:schemeClr>
          </a:solidFill>
          <a:ln w="12700">
            <a:solidFill>
              <a:srgbClr val="A7A7A7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3" name="ks_test.png" descr="ks_test.png"/>
          <p:cNvPicPr>
            <a:picLocks noChangeAspect="1"/>
          </p:cNvPicPr>
          <p:nvPr/>
        </p:nvPicPr>
        <p:blipFill>
          <a:blip r:embed="rId3"/>
          <a:srcRect b="1514"/>
          <a:stretch>
            <a:fillRect/>
          </a:stretch>
        </p:blipFill>
        <p:spPr>
          <a:xfrm>
            <a:off x="6883833" y="2142700"/>
            <a:ext cx="5012694" cy="4191557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Line"/>
          <p:cNvSpPr/>
          <p:nvPr/>
        </p:nvSpPr>
        <p:spPr>
          <a:xfrm flipV="1">
            <a:off x="10010913" y="3073788"/>
            <a:ext cx="1" cy="838583"/>
          </a:xfrm>
          <a:prstGeom prst="line">
            <a:avLst/>
          </a:prstGeom>
          <a:ln w="508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D"/>
          <p:cNvSpPr txBox="1"/>
          <p:nvPr/>
        </p:nvSpPr>
        <p:spPr>
          <a:xfrm>
            <a:off x="9529913" y="3304310"/>
            <a:ext cx="280267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200" b="1"/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3252163" y="3140063"/>
            <a:ext cx="5687674" cy="2110620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379" name="Title 1"/>
          <p:cNvSpPr txBox="1"/>
          <p:nvPr/>
        </p:nvSpPr>
        <p:spPr>
          <a:xfrm>
            <a:off x="812800" y="238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Testing for Correlations</a:t>
            </a:r>
          </a:p>
        </p:txBody>
      </p:sp>
      <p:sp>
        <p:nvSpPr>
          <p:cNvPr id="380" name="Spearman’s Rank (SR)"/>
          <p:cNvSpPr txBox="1"/>
          <p:nvPr/>
        </p:nvSpPr>
        <p:spPr>
          <a:xfrm>
            <a:off x="822223" y="1278640"/>
            <a:ext cx="521480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 b="1" u="sng"/>
            </a:lvl1pPr>
          </a:lstStyle>
          <a:p>
            <a:r>
              <a:t>Spearman’s Rank (SR)</a:t>
            </a:r>
          </a:p>
        </p:txBody>
      </p:sp>
      <p:sp>
        <p:nvSpPr>
          <p:cNvPr id="381" name="Compares the ordered rankings (R) of two datasets"/>
          <p:cNvSpPr txBox="1"/>
          <p:nvPr/>
        </p:nvSpPr>
        <p:spPr>
          <a:xfrm>
            <a:off x="870410" y="2620633"/>
            <a:ext cx="7009476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200"/>
            </a:lvl1pPr>
          </a:lstStyle>
          <a:p>
            <a:r>
              <a:t>Compares the ordered rankings (R) of two datasets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Equation"/>
              <p:cNvSpPr txBox="1"/>
              <p:nvPr/>
            </p:nvSpPr>
            <p:spPr>
              <a:xfrm>
                <a:off x="3711210" y="3376867"/>
                <a:ext cx="4769580" cy="110853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sz="3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sz="3100"/>
              </a:p>
            </p:txBody>
          </p:sp>
        </mc:Choice>
        <mc:Fallback>
          <p:sp>
            <p:nvSpPr>
              <p:cNvPr id="3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10" y="3376867"/>
                <a:ext cx="4769580" cy="1108539"/>
              </a:xfrm>
              <a:prstGeom prst="rect">
                <a:avLst/>
              </a:prstGeom>
              <a:blipFill>
                <a:blip r:embed="rId2"/>
                <a:stretch>
                  <a:fillRect l="-3191" r="-9043" b="-112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3" name="Testing whether two variables are related"/>
          <p:cNvSpPr txBox="1"/>
          <p:nvPr/>
        </p:nvSpPr>
        <p:spPr>
          <a:xfrm>
            <a:off x="817990" y="1703416"/>
            <a:ext cx="9253803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t>Testing whether </a:t>
            </a:r>
            <a:r>
              <a:rPr b="1"/>
              <a:t>two variables are related</a:t>
            </a:r>
          </a:p>
        </p:txBody>
      </p:sp>
      <p:sp>
        <p:nvSpPr>
          <p:cNvPr id="384" name="NB: A non-parametric version of the Pearson test"/>
          <p:cNvSpPr txBox="1"/>
          <p:nvPr/>
        </p:nvSpPr>
        <p:spPr>
          <a:xfrm>
            <a:off x="1013505" y="6138874"/>
            <a:ext cx="524987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NB: A non-parametric version of the Pearson test</a:t>
            </a:r>
          </a:p>
        </p:txBody>
      </p:sp>
      <p:sp>
        <p:nvSpPr>
          <p:cNvPr id="385" name="Output will be a value between -1 and 1."/>
          <p:cNvSpPr txBox="1"/>
          <p:nvPr/>
        </p:nvSpPr>
        <p:spPr>
          <a:xfrm>
            <a:off x="3657930" y="4650543"/>
            <a:ext cx="4799940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200"/>
            </a:lvl1pPr>
          </a:lstStyle>
          <a:p>
            <a:r>
              <a:t>Output will be a value between -1 and 1. </a:t>
            </a:r>
          </a:p>
        </p:txBody>
      </p:sp>
      <p:sp>
        <p:nvSpPr>
          <p:cNvPr id="386" name="Null Hypothesis: the two variables are uncorrelated"/>
          <p:cNvSpPr txBox="1"/>
          <p:nvPr/>
        </p:nvSpPr>
        <p:spPr>
          <a:xfrm>
            <a:off x="1008598" y="5481924"/>
            <a:ext cx="763025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 b="1"/>
            </a:pPr>
            <a:r>
              <a:rPr b="0"/>
              <a:t>Null Hypothesis:</a:t>
            </a:r>
            <a:r>
              <a:t> the two variables are uncorrelated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"/>
          <p:cNvSpPr/>
          <p:nvPr/>
        </p:nvSpPr>
        <p:spPr>
          <a:xfrm>
            <a:off x="1355875" y="3648571"/>
            <a:ext cx="8894559" cy="2066135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390" name="Title 1"/>
          <p:cNvSpPr txBox="1"/>
          <p:nvPr/>
        </p:nvSpPr>
        <p:spPr>
          <a:xfrm>
            <a:off x="812800" y="238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Likelihoods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1" name="Given a set of measurements"/>
              <p:cNvSpPr txBox="1"/>
              <p:nvPr/>
            </p:nvSpPr>
            <p:spPr>
              <a:xfrm>
                <a:off x="836275" y="1361297"/>
                <a:ext cx="5301216" cy="4390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Given a set of measurements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91" name="Given a set of measurement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75" y="1361297"/>
                <a:ext cx="5301216" cy="439045"/>
              </a:xfrm>
              <a:prstGeom prst="rect">
                <a:avLst/>
              </a:prstGeom>
              <a:blipFill>
                <a:blip r:embed="rId2"/>
                <a:stretch>
                  <a:fillRect l="-2148" t="-14286" r="-3819" b="-20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Equation"/>
              <p:cNvSpPr txBox="1"/>
              <p:nvPr/>
            </p:nvSpPr>
            <p:spPr>
              <a:xfrm>
                <a:off x="4504480" y="2205368"/>
                <a:ext cx="3183040" cy="10445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Upp>
                        <m:limUpp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</m:e>
                            <m:lim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3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80" y="2205368"/>
                <a:ext cx="3183040" cy="1044526"/>
              </a:xfrm>
              <a:prstGeom prst="rect">
                <a:avLst/>
              </a:prstGeom>
              <a:blipFill>
                <a:blip r:embed="rId3"/>
                <a:stretch>
                  <a:fillRect l="-3968" r="-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the likelihood:"/>
          <p:cNvSpPr txBox="1"/>
          <p:nvPr/>
        </p:nvSpPr>
        <p:spPr>
          <a:xfrm>
            <a:off x="1612263" y="2534943"/>
            <a:ext cx="1751210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200"/>
            </a:pPr>
            <a:r>
              <a:t>the </a:t>
            </a:r>
            <a:r>
              <a:rPr b="1" i="1"/>
              <a:t>likelihood:</a:t>
            </a:r>
          </a:p>
        </p:txBody>
      </p:sp>
      <p:sp>
        <p:nvSpPr>
          <p:cNvPr id="394" name="Best-fit value:"/>
          <p:cNvSpPr txBox="1"/>
          <p:nvPr/>
        </p:nvSpPr>
        <p:spPr>
          <a:xfrm>
            <a:off x="1628225" y="3881559"/>
            <a:ext cx="1719286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Best-fit value: </a:t>
            </a:r>
          </a:p>
        </p:txBody>
      </p:sp>
      <p:sp>
        <p:nvSpPr>
          <p:cNvPr id="395" name="Plausible values:"/>
          <p:cNvSpPr txBox="1"/>
          <p:nvPr/>
        </p:nvSpPr>
        <p:spPr>
          <a:xfrm>
            <a:off x="1628225" y="4514350"/>
            <a:ext cx="2032792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Plausible values: </a:t>
            </a:r>
          </a:p>
        </p:txBody>
      </p:sp>
      <p:sp>
        <p:nvSpPr>
          <p:cNvPr id="396" name="Uncertainty:"/>
          <p:cNvSpPr txBox="1"/>
          <p:nvPr/>
        </p:nvSpPr>
        <p:spPr>
          <a:xfrm>
            <a:off x="1628225" y="5164676"/>
            <a:ext cx="1511919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Uncertainty: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The value that maximises"/>
              <p:cNvSpPr txBox="1"/>
              <p:nvPr/>
            </p:nvSpPr>
            <p:spPr>
              <a:xfrm>
                <a:off x="6145007" y="3881559"/>
                <a:ext cx="3384223" cy="40892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The value that maximises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t> </a:t>
                </a:r>
              </a:p>
            </p:txBody>
          </p:sp>
        </mc:Choice>
        <mc:Fallback>
          <p:sp>
            <p:nvSpPr>
              <p:cNvPr id="397" name="The value that maximise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07" y="3881559"/>
                <a:ext cx="3384223" cy="408928"/>
              </a:xfrm>
              <a:prstGeom prst="rect">
                <a:avLst/>
              </a:prstGeom>
              <a:blipFill>
                <a:blip r:embed="rId4"/>
                <a:stretch>
                  <a:fillRect l="-3358" t="-15152" b="-3030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Determined by the width of"/>
              <p:cNvSpPr txBox="1"/>
              <p:nvPr/>
            </p:nvSpPr>
            <p:spPr>
              <a:xfrm>
                <a:off x="6145007" y="4502575"/>
                <a:ext cx="3661168" cy="4089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Determined by the width of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t> </a:t>
                </a:r>
              </a:p>
            </p:txBody>
          </p:sp>
        </mc:Choice>
        <mc:Fallback>
          <p:sp>
            <p:nvSpPr>
              <p:cNvPr id="398" name="Determined by the width of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07" y="4502575"/>
                <a:ext cx="3661168" cy="408927"/>
              </a:xfrm>
              <a:prstGeom prst="rect">
                <a:avLst/>
              </a:prstGeom>
              <a:blipFill>
                <a:blip r:embed="rId5"/>
                <a:stretch>
                  <a:fillRect l="-3103" t="-15152" b="-3030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For a Gaussian distribution"/>
              <p:cNvSpPr txBox="1"/>
              <p:nvPr/>
            </p:nvSpPr>
            <p:spPr>
              <a:xfrm>
                <a:off x="6145007" y="5114800"/>
                <a:ext cx="3563424" cy="4055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For a Gaussian distribution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</a:t>
                </a:r>
              </a:p>
            </p:txBody>
          </p:sp>
        </mc:Choice>
        <mc:Fallback>
          <p:sp>
            <p:nvSpPr>
              <p:cNvPr id="399" name="For a Gaussian distribu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07" y="5114800"/>
                <a:ext cx="3563424" cy="405593"/>
              </a:xfrm>
              <a:prstGeom prst="rect">
                <a:avLst/>
              </a:prstGeom>
              <a:blipFill>
                <a:blip r:embed="rId6"/>
                <a:stretch>
                  <a:fillRect l="-3191" t="-15152" r="-4255" b="-3030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9144" y="6398513"/>
            <a:ext cx="194257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2" name="Week 12: Learning aims"/>
          <p:cNvSpPr txBox="1">
            <a:spLocks noGrp="1"/>
          </p:cNvSpPr>
          <p:nvPr>
            <p:ph type="title" idx="4294967295"/>
          </p:nvPr>
        </p:nvSpPr>
        <p:spPr>
          <a:xfrm>
            <a:off x="310352" y="146261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sz="3600" i="1">
                <a:solidFill>
                  <a:srgbClr val="C00000"/>
                </a:solidFill>
              </a:defRPr>
            </a:lvl1pPr>
          </a:lstStyle>
          <a:p>
            <a:r>
              <a:t>Week 12: Learning aims</a:t>
            </a:r>
          </a:p>
        </p:txBody>
      </p:sp>
      <p:sp>
        <p:nvSpPr>
          <p:cNvPr id="133" name="Today we will introduce…"/>
          <p:cNvSpPr txBox="1">
            <a:spLocks noGrp="1"/>
          </p:cNvSpPr>
          <p:nvPr>
            <p:ph type="body" idx="4294967295"/>
          </p:nvPr>
        </p:nvSpPr>
        <p:spPr>
          <a:xfrm>
            <a:off x="914466" y="1478813"/>
            <a:ext cx="9956668" cy="428770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>
                <a:solidFill>
                  <a:srgbClr val="C00000"/>
                </a:solidFill>
              </a:defRPr>
            </a:pPr>
            <a:r>
              <a:rPr i="1"/>
              <a:t>Today we will introduce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200"/>
            </a:pPr>
            <a:r>
              <a:t>Probabilities and how they relate to measurements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200" u="sng"/>
            </a:pPr>
            <a:r>
              <a:t>The Null Hypothesis</a:t>
            </a:r>
          </a:p>
          <a:p>
            <a:pPr marL="1143000" lvl="2" indent="-228600">
              <a:spcBef>
                <a:spcPts val="500"/>
              </a:spcBef>
              <a:buSzPct val="100000"/>
              <a:buChar char="-"/>
              <a:defRPr sz="2200"/>
            </a:pPr>
            <a:r>
              <a:t>And how to test it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200" u="sng"/>
            </a:pPr>
            <a:r>
              <a:t>How our experiment will change how the data is distributed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200"/>
            </a:pPr>
            <a:r>
              <a:t>How to test which distribution is correct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200"/>
            </a:pPr>
            <a:r>
              <a:t>How to select which model is most likely</a:t>
            </a:r>
          </a:p>
        </p:txBody>
      </p:sp>
      <p:sp>
        <p:nvSpPr>
          <p:cNvPr id="134" name="Practical examples on Thursday!"/>
          <p:cNvSpPr txBox="1"/>
          <p:nvPr/>
        </p:nvSpPr>
        <p:spPr>
          <a:xfrm>
            <a:off x="7969679" y="6010575"/>
            <a:ext cx="340837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Practical examples on Thursday!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"/>
          <p:cNvSpPr/>
          <p:nvPr/>
        </p:nvSpPr>
        <p:spPr>
          <a:xfrm>
            <a:off x="3425492" y="1992049"/>
            <a:ext cx="5016357" cy="1585956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403" name="Title 1"/>
          <p:cNvSpPr txBox="1"/>
          <p:nvPr/>
        </p:nvSpPr>
        <p:spPr>
          <a:xfrm>
            <a:off x="812800" y="238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Log Likelihoods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4" name="Given a set of measurements"/>
              <p:cNvSpPr txBox="1"/>
              <p:nvPr/>
            </p:nvSpPr>
            <p:spPr>
              <a:xfrm>
                <a:off x="836275" y="1361297"/>
                <a:ext cx="5301216" cy="4390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Given a set of measurements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404" name="Given a set of measurement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75" y="1361297"/>
                <a:ext cx="5301216" cy="439045"/>
              </a:xfrm>
              <a:prstGeom prst="rect">
                <a:avLst/>
              </a:prstGeom>
              <a:blipFill>
                <a:blip r:embed="rId2"/>
                <a:stretch>
                  <a:fillRect l="-2148" t="-14286" r="-3819" b="-20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5" name="Much easier to maximise"/>
          <p:cNvSpPr txBox="1"/>
          <p:nvPr/>
        </p:nvSpPr>
        <p:spPr>
          <a:xfrm>
            <a:off x="8861788" y="2564443"/>
            <a:ext cx="2997323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 i="1">
                <a:solidFill>
                  <a:srgbClr val="C00000"/>
                </a:solidFill>
              </a:defRPr>
            </a:lvl1pPr>
          </a:lstStyle>
          <a:p>
            <a:r>
              <a:t>Much easier to maximise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6" name="Equation"/>
              <p:cNvSpPr txBox="1"/>
              <p:nvPr/>
            </p:nvSpPr>
            <p:spPr>
              <a:xfrm>
                <a:off x="3782853" y="2235052"/>
                <a:ext cx="4276235" cy="104415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ℓ(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Upp>
                        <m:limUpp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4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3" y="2235052"/>
                <a:ext cx="4276235" cy="1044158"/>
              </a:xfrm>
              <a:prstGeom prst="rect">
                <a:avLst/>
              </a:prstGeom>
              <a:blipFill>
                <a:blip r:embed="rId3"/>
                <a:stretch>
                  <a:fillRect l="-3264" r="-6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7" name="the log-likelihood:"/>
          <p:cNvSpPr txBox="1"/>
          <p:nvPr/>
        </p:nvSpPr>
        <p:spPr>
          <a:xfrm>
            <a:off x="1026959" y="2592339"/>
            <a:ext cx="2200187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200"/>
            </a:pPr>
            <a:r>
              <a:t>the</a:t>
            </a:r>
            <a:r>
              <a:rPr b="1" i="1"/>
              <a:t> log-likelihood:</a:t>
            </a:r>
          </a:p>
        </p:txBody>
      </p:sp>
      <p:sp>
        <p:nvSpPr>
          <p:cNvPr id="408" name="Rectangle"/>
          <p:cNvSpPr/>
          <p:nvPr/>
        </p:nvSpPr>
        <p:spPr>
          <a:xfrm>
            <a:off x="1648721" y="4162092"/>
            <a:ext cx="8894558" cy="2066136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Best-fit value:"/>
          <p:cNvSpPr txBox="1"/>
          <p:nvPr/>
        </p:nvSpPr>
        <p:spPr>
          <a:xfrm>
            <a:off x="1921070" y="4395081"/>
            <a:ext cx="1719286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Best-fit value: </a:t>
            </a:r>
          </a:p>
        </p:txBody>
      </p:sp>
      <p:sp>
        <p:nvSpPr>
          <p:cNvPr id="410" name="Plausible values:"/>
          <p:cNvSpPr txBox="1"/>
          <p:nvPr/>
        </p:nvSpPr>
        <p:spPr>
          <a:xfrm>
            <a:off x="1921070" y="5027872"/>
            <a:ext cx="2032792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Plausible values: </a:t>
            </a:r>
          </a:p>
        </p:txBody>
      </p:sp>
      <p:sp>
        <p:nvSpPr>
          <p:cNvPr id="411" name="Uncertainty:"/>
          <p:cNvSpPr txBox="1"/>
          <p:nvPr/>
        </p:nvSpPr>
        <p:spPr>
          <a:xfrm>
            <a:off x="1921070" y="5678197"/>
            <a:ext cx="1511919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Uncertainty: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The value that maximises"/>
              <p:cNvSpPr txBox="1"/>
              <p:nvPr/>
            </p:nvSpPr>
            <p:spPr>
              <a:xfrm>
                <a:off x="6437853" y="4395081"/>
                <a:ext cx="3272973" cy="40892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The value that maximises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t> </a:t>
                </a:r>
              </a:p>
            </p:txBody>
          </p:sp>
        </mc:Choice>
        <mc:Fallback>
          <p:sp>
            <p:nvSpPr>
              <p:cNvPr id="412" name="The value that maximise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853" y="4395081"/>
                <a:ext cx="3272973" cy="408928"/>
              </a:xfrm>
              <a:prstGeom prst="rect">
                <a:avLst/>
              </a:prstGeom>
              <a:blipFill>
                <a:blip r:embed="rId4"/>
                <a:stretch>
                  <a:fillRect l="-3475" t="-18182" r="-3089" b="-272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Determined by the width of"/>
              <p:cNvSpPr txBox="1"/>
              <p:nvPr/>
            </p:nvSpPr>
            <p:spPr>
              <a:xfrm>
                <a:off x="6437853" y="5016096"/>
                <a:ext cx="3549917" cy="40892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Determined by the width of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t> </a:t>
                </a:r>
              </a:p>
            </p:txBody>
          </p:sp>
        </mc:Choice>
        <mc:Fallback>
          <p:sp>
            <p:nvSpPr>
              <p:cNvPr id="413" name="Determined by the width of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853" y="5016096"/>
                <a:ext cx="3549917" cy="408928"/>
              </a:xfrm>
              <a:prstGeom prst="rect">
                <a:avLst/>
              </a:prstGeom>
              <a:blipFill>
                <a:blip r:embed="rId5"/>
                <a:stretch>
                  <a:fillRect l="-3203" t="-18182" b="-272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"/>
              <p:cNvSpPr txBox="1"/>
              <p:nvPr/>
            </p:nvSpPr>
            <p:spPr>
              <a:xfrm>
                <a:off x="6437853" y="5628322"/>
                <a:ext cx="2091119" cy="4452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ℓ=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nor/>
                          </m:r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t> </a:t>
                </a:r>
              </a:p>
            </p:txBody>
          </p:sp>
        </mc:Choice>
        <mc:Fallback>
          <p:sp>
            <p:nvSpPr>
              <p:cNvPr id="41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853" y="5628322"/>
                <a:ext cx="2091119" cy="445274"/>
              </a:xfrm>
              <a:prstGeom prst="rect">
                <a:avLst/>
              </a:prstGeom>
              <a:blipFill>
                <a:blip r:embed="rId6"/>
                <a:stretch>
                  <a:fillRect l="-2410" t="-13889" r="-8434" b="-16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NB: Assumes Gaussianity"/>
          <p:cNvSpPr txBox="1"/>
          <p:nvPr/>
        </p:nvSpPr>
        <p:spPr>
          <a:xfrm>
            <a:off x="8574658" y="6350457"/>
            <a:ext cx="3009600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 i="1">
                <a:solidFill>
                  <a:srgbClr val="C00000"/>
                </a:solidFill>
              </a:defRPr>
            </a:lvl1pPr>
          </a:lstStyle>
          <a:p>
            <a:r>
              <a:t>NB: Assumes Gaussianity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ctangle"/>
          <p:cNvSpPr/>
          <p:nvPr/>
        </p:nvSpPr>
        <p:spPr>
          <a:xfrm>
            <a:off x="1695033" y="4630933"/>
            <a:ext cx="8568274" cy="2018023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419" name="Title 1"/>
          <p:cNvSpPr txBox="1"/>
          <p:nvPr/>
        </p:nvSpPr>
        <p:spPr>
          <a:xfrm>
            <a:off x="812800" y="238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Log Likelihoods: the Gaussian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0" name="Given a set of measurements"/>
              <p:cNvSpPr txBox="1"/>
              <p:nvPr/>
            </p:nvSpPr>
            <p:spPr>
              <a:xfrm>
                <a:off x="836275" y="1361297"/>
                <a:ext cx="5301216" cy="4390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Given a set of measurements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420" name="Given a set of measurement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75" y="1361297"/>
                <a:ext cx="5301216" cy="439045"/>
              </a:xfrm>
              <a:prstGeom prst="rect">
                <a:avLst/>
              </a:prstGeom>
              <a:blipFill>
                <a:blip r:embed="rId2"/>
                <a:stretch>
                  <a:fillRect l="-2148" t="-14286" r="-3819" b="-20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1" name="Equation"/>
              <p:cNvSpPr txBox="1"/>
              <p:nvPr/>
            </p:nvSpPr>
            <p:spPr>
              <a:xfrm>
                <a:off x="3457369" y="2616981"/>
                <a:ext cx="4862027" cy="3471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)∗...</m:t>
                      </m:r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4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69" y="2616981"/>
                <a:ext cx="4862027" cy="347124"/>
              </a:xfrm>
              <a:prstGeom prst="rect">
                <a:avLst/>
              </a:prstGeom>
              <a:blipFill>
                <a:blip r:embed="rId3"/>
                <a:stretch>
                  <a:fillRect l="-2604" r="-1562" b="-6551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Equation"/>
              <p:cNvSpPr txBox="1"/>
              <p:nvPr/>
            </p:nvSpPr>
            <p:spPr>
              <a:xfrm>
                <a:off x="8226624" y="1209820"/>
                <a:ext cx="3593050" cy="7419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sz="1900"/>
              </a:p>
            </p:txBody>
          </p:sp>
        </mc:Choice>
        <mc:Fallback>
          <p:sp>
            <p:nvSpPr>
              <p:cNvPr id="42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24" y="1209820"/>
                <a:ext cx="3593050" cy="741999"/>
              </a:xfrm>
              <a:prstGeom prst="rect">
                <a:avLst/>
              </a:prstGeom>
              <a:blipFill>
                <a:blip r:embed="rId4"/>
                <a:stretch>
                  <a:fillRect l="-2827" r="-565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Equation"/>
              <p:cNvSpPr txBox="1"/>
              <p:nvPr/>
            </p:nvSpPr>
            <p:spPr>
              <a:xfrm>
                <a:off x="3446670" y="3455205"/>
                <a:ext cx="5298660" cy="10437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limUpp>
                        <m:limUpp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</m:e>
                            <m:lim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f>
                        <m:f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×(2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/2)</m:t>
                          </m:r>
                        </m:sup>
                      </m:sSup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4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70" y="3455205"/>
                <a:ext cx="5298660" cy="1043741"/>
              </a:xfrm>
              <a:prstGeom prst="rect">
                <a:avLst/>
              </a:prstGeom>
              <a:blipFill>
                <a:blip r:embed="rId5"/>
                <a:stretch>
                  <a:fillRect l="-2392" t="-2410" r="-1028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4" name="Equation"/>
              <p:cNvSpPr txBox="1"/>
              <p:nvPr/>
            </p:nvSpPr>
            <p:spPr>
              <a:xfrm>
                <a:off x="2631318" y="4840959"/>
                <a:ext cx="6168735" cy="10433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limUpp>
                        <m:limUpp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Upp>
                      <m:r>
                        <m:rPr>
                          <m:sty m:val="p"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4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18" y="4840959"/>
                <a:ext cx="6168735" cy="1043373"/>
              </a:xfrm>
              <a:prstGeom prst="rect">
                <a:avLst/>
              </a:prstGeom>
              <a:blipFill>
                <a:blip r:embed="rId6"/>
                <a:stretch>
                  <a:fillRect l="-1027" r="-287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Maximising   is equivalent to minimising"/>
              <p:cNvSpPr txBox="1"/>
              <p:nvPr/>
            </p:nvSpPr>
            <p:spPr>
              <a:xfrm>
                <a:off x="2932273" y="6128410"/>
                <a:ext cx="6093793" cy="4824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 b="1" i="1">
                    <a:solidFill>
                      <a:srgbClr val="C00000"/>
                    </a:solidFill>
                  </a:defRPr>
                </a:pPr>
                <a:r>
                  <a:t>Maximising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equivalent to minimising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 </a:t>
                </a:r>
              </a:p>
            </p:txBody>
          </p:sp>
        </mc:Choice>
        <mc:Fallback>
          <p:sp>
            <p:nvSpPr>
              <p:cNvPr id="425" name="Maximising   is equivalent to minimis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73" y="6128410"/>
                <a:ext cx="6093793" cy="482408"/>
              </a:xfrm>
              <a:prstGeom prst="rect">
                <a:avLst/>
              </a:prstGeom>
              <a:blipFill>
                <a:blip r:embed="rId7"/>
                <a:stretch>
                  <a:fillRect l="-1871" t="-10256" r="-2079" b="-1282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Title 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60280" y="315831"/>
                <a:ext cx="10515601" cy="1325564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i="1">
                    <a:solidFill>
                      <a:srgbClr val="C00000"/>
                    </a:solidFill>
                  </a:defRPr>
                </a:pPr>
                <a:r>
                  <a:t>Confidence levels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49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4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>
          <p:sp>
            <p:nvSpPr>
              <p:cNvPr id="427" name="Title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0280" y="315831"/>
                <a:ext cx="10515601" cy="1325564"/>
              </a:xfrm>
              <a:prstGeom prst="rect">
                <a:avLst/>
              </a:prstGeom>
              <a:blipFill>
                <a:blip r:embed="rId2"/>
                <a:stretch>
                  <a:fillRect l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Content Placeholder 8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499533" y="1833147"/>
                <a:ext cx="4081943" cy="68939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 b="1" i="1">
                    <a:solidFill>
                      <a:srgbClr val="C00000"/>
                    </a:solidFill>
                  </a:defRPr>
                </a:pPr>
                <a:r>
                  <a:t>If our best-fit value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15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1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m:rPr>
                            <m:nor/>
                          </m:rP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  <m:sup>
                        <m:r>
                          <a:rPr sz="21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t>:</a:t>
                </a:r>
              </a:p>
            </p:txBody>
          </p:sp>
        </mc:Choice>
        <mc:Fallback>
          <p:sp>
            <p:nvSpPr>
              <p:cNvPr id="428" name="Content Placeholder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499533" y="1833147"/>
                <a:ext cx="4081943" cy="689393"/>
              </a:xfrm>
              <a:prstGeom prst="rect">
                <a:avLst/>
              </a:prstGeom>
              <a:blipFill>
                <a:blip r:embed="rId3"/>
                <a:stretch>
                  <a:fillRect l="-2795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Equation"/>
              <p:cNvSpPr txBox="1"/>
              <p:nvPr/>
            </p:nvSpPr>
            <p:spPr>
              <a:xfrm>
                <a:off x="2077728" y="3080237"/>
                <a:ext cx="1997930" cy="44378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  <m:sup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4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28" y="3080237"/>
                <a:ext cx="1997930" cy="443782"/>
              </a:xfrm>
              <a:prstGeom prst="rect">
                <a:avLst/>
              </a:prstGeom>
              <a:blipFill>
                <a:blip r:embed="rId4"/>
                <a:stretch>
                  <a:fillRect l="-5031" r="-11950" b="-2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3" name="Group"/>
          <p:cNvGrpSpPr/>
          <p:nvPr/>
        </p:nvGrpSpPr>
        <p:grpSpPr>
          <a:xfrm>
            <a:off x="807603" y="3837949"/>
            <a:ext cx="4103715" cy="1841889"/>
            <a:chOff x="0" y="-261252"/>
            <a:chExt cx="4103714" cy="18418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1" name="Equation"/>
                <p:cNvSpPr txBox="1"/>
                <p:nvPr/>
              </p:nvSpPr>
              <p:spPr>
                <a:xfrm>
                  <a:off x="2518116" y="-261252"/>
                  <a:ext cx="966389" cy="27438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params</m:t>
                            </m:r>
                          </m:sub>
                        </m:sSub>
                      </m:oMath>
                    </m:oMathPara>
                  </a14:m>
                  <a:endParaRPr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3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116" y="-261252"/>
                  <a:ext cx="966389" cy="274383"/>
                </a:xfrm>
                <a:prstGeom prst="rect">
                  <a:avLst/>
                </a:prstGeom>
                <a:blipFill>
                  <a:blip r:embed="rId5"/>
                  <a:stretch>
                    <a:fillRect l="-9211" r="-11842" b="-5909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2" name="CI"/>
            <p:cNvSpPr txBox="1"/>
            <p:nvPr/>
          </p:nvSpPr>
          <p:spPr>
            <a:xfrm rot="16200000">
              <a:off x="24730" y="787274"/>
              <a:ext cx="2836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00000"/>
                  </a:solidFill>
                </a:defRPr>
              </a:lvl1pPr>
            </a:lstStyle>
            <a:p>
              <a:r>
                <a:t>CI</a:t>
              </a:r>
            </a:p>
          </p:txBody>
        </p:sp>
        <p:sp>
          <p:nvSpPr>
            <p:cNvPr id="433" name="68%…"/>
            <p:cNvSpPr txBox="1"/>
            <p:nvPr/>
          </p:nvSpPr>
          <p:spPr>
            <a:xfrm>
              <a:off x="397780" y="672966"/>
              <a:ext cx="736040" cy="905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pPr>
              <a:r>
                <a:t>68%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pPr>
              <a:r>
                <a:t>95.4%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pPr>
              <a:r>
                <a:t>99.7%</a:t>
              </a:r>
            </a:p>
          </p:txBody>
        </p:sp>
        <p:sp>
          <p:nvSpPr>
            <p:cNvPr id="434" name="1.0…"/>
            <p:cNvSpPr txBox="1"/>
            <p:nvPr/>
          </p:nvSpPr>
          <p:spPr>
            <a:xfrm>
              <a:off x="2052079" y="675343"/>
              <a:ext cx="425734" cy="90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1.0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4.0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9.0</a:t>
              </a:r>
            </a:p>
          </p:txBody>
        </p:sp>
        <p:sp>
          <p:nvSpPr>
            <p:cNvPr id="435" name="2.30…"/>
            <p:cNvSpPr txBox="1"/>
            <p:nvPr/>
          </p:nvSpPr>
          <p:spPr>
            <a:xfrm>
              <a:off x="2724075" y="675343"/>
              <a:ext cx="554470" cy="90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2.30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6.17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11.8</a:t>
              </a:r>
            </a:p>
          </p:txBody>
        </p:sp>
        <p:sp>
          <p:nvSpPr>
            <p:cNvPr id="436" name="3.53…"/>
            <p:cNvSpPr txBox="1"/>
            <p:nvPr/>
          </p:nvSpPr>
          <p:spPr>
            <a:xfrm>
              <a:off x="3524808" y="675343"/>
              <a:ext cx="554470" cy="90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3.53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8.02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  <a:buFont typeface="Arial"/>
                <a:defRPr sz="2000"/>
              </a:pPr>
              <a:r>
                <a:t>14.2</a:t>
              </a:r>
            </a:p>
          </p:txBody>
        </p:sp>
        <p:sp>
          <p:nvSpPr>
            <p:cNvPr id="437" name="1"/>
            <p:cNvSpPr txBox="1"/>
            <p:nvPr/>
          </p:nvSpPr>
          <p:spPr>
            <a:xfrm>
              <a:off x="2148507" y="298422"/>
              <a:ext cx="232877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2884871" y="298422"/>
              <a:ext cx="232878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3"/>
            <p:cNvSpPr txBox="1"/>
            <p:nvPr/>
          </p:nvSpPr>
          <p:spPr>
            <a:xfrm>
              <a:off x="3685604" y="298422"/>
              <a:ext cx="232877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40000"/>
                </a:lnSpc>
                <a:spcBef>
                  <a:spcPts val="1000"/>
                </a:spcBef>
                <a:buFont typeface="Arial"/>
                <a:defRPr sz="2000">
                  <a:solidFill>
                    <a:schemeClr val="accent1">
                      <a:satOff val="-3547"/>
                      <a:lumOff val="-10352"/>
                    </a:schemeClr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40" name="Line"/>
            <p:cNvSpPr/>
            <p:nvPr/>
          </p:nvSpPr>
          <p:spPr>
            <a:xfrm flipV="1">
              <a:off x="1928947" y="477027"/>
              <a:ext cx="1" cy="90529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1" name="Line"/>
            <p:cNvSpPr/>
            <p:nvPr/>
          </p:nvSpPr>
          <p:spPr>
            <a:xfrm flipH="1" flipV="1">
              <a:off x="1950718" y="486098"/>
              <a:ext cx="2152996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2" name="1…"/>
                <p:cNvSpPr txBox="1"/>
                <p:nvPr/>
              </p:nvSpPr>
              <p:spPr>
                <a:xfrm>
                  <a:off x="1323267" y="576508"/>
                  <a:ext cx="321754" cy="7655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40000"/>
                    </a:lnSpc>
                    <a:spcBef>
                      <a:spcPts val="1000"/>
                    </a:spcBef>
                    <a:buFont typeface="Arial"/>
                    <a:defRPr sz="2000" baseline="-300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defRPr>
                  </a:pPr>
                  <a:r>
                    <a:rPr lang="en-GB" dirty="0"/>
                    <a:t>1</a:t>
                  </a:r>
                  <a14:m>
                    <m:oMath xmlns:m="http://schemas.openxmlformats.org/officeDocument/2006/math">
                      <m:r>
                        <a:rPr lang="en-GB" sz="21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en-GB" dirty="0"/>
                </a:p>
                <a:p>
                  <a:pPr>
                    <a:lnSpc>
                      <a:spcPct val="40000"/>
                    </a:lnSpc>
                    <a:spcBef>
                      <a:spcPts val="1000"/>
                    </a:spcBef>
                    <a:buFont typeface="Arial"/>
                    <a:defRPr sz="2000" baseline="-300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defRPr>
                  </a:pPr>
                  <a:r>
                    <a:rPr lang="en-GB" dirty="0"/>
                    <a:t>2</a:t>
                  </a:r>
                  <a14:m>
                    <m:oMath xmlns:m="http://schemas.openxmlformats.org/officeDocument/2006/math">
                      <m:r>
                        <a:rPr lang="en-GB" sz="21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en-GB" sz="2150" dirty="0">
                    <a:solidFill>
                      <a:srgbClr val="365B9C"/>
                    </a:solidFill>
                  </a:endParaRPr>
                </a:p>
                <a:p>
                  <a:pPr>
                    <a:lnSpc>
                      <a:spcPct val="40000"/>
                    </a:lnSpc>
                    <a:spcBef>
                      <a:spcPts val="1000"/>
                    </a:spcBef>
                    <a:buFont typeface="Arial"/>
                    <a:defRPr sz="2000" baseline="-300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defRPr>
                  </a:pPr>
                  <a:r>
                    <a:rPr lang="en-GB" dirty="0"/>
                    <a:t>3</a:t>
                  </a:r>
                  <a14:m>
                    <m:oMath xmlns:m="http://schemas.openxmlformats.org/officeDocument/2006/math">
                      <m:r>
                        <a:rPr lang="en-GB" sz="21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dirty="0">
                    <a:solidFill>
                      <a:srgbClr val="365B9D"/>
                    </a:solidFill>
                  </a:endParaRPr>
                </a:p>
              </p:txBody>
            </p:sp>
          </mc:Choice>
          <mc:Fallback>
            <p:sp>
              <p:nvSpPr>
                <p:cNvPr id="442" name="1…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267" y="576508"/>
                  <a:ext cx="321754" cy="765528"/>
                </a:xfrm>
                <a:prstGeom prst="rect">
                  <a:avLst/>
                </a:prstGeom>
                <a:blipFill>
                  <a:blip r:embed="rId6"/>
                  <a:stretch>
                    <a:fillRect l="-20000" b="-13115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4" name="Contours of equal probability are defined by"/>
          <p:cNvSpPr txBox="1"/>
          <p:nvPr/>
        </p:nvSpPr>
        <p:spPr>
          <a:xfrm>
            <a:off x="523650" y="2631297"/>
            <a:ext cx="4649848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Contours of equal probability are defined by</a:t>
            </a:r>
          </a:p>
        </p:txBody>
      </p:sp>
      <p:pic>
        <p:nvPicPr>
          <p:cNvPr id="445" name="prob_hist.png" descr="prob_his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086" y="1529968"/>
            <a:ext cx="6269398" cy="4374583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Line"/>
          <p:cNvSpPr/>
          <p:nvPr/>
        </p:nvSpPr>
        <p:spPr>
          <a:xfrm>
            <a:off x="8046733" y="1707142"/>
            <a:ext cx="1997367" cy="1"/>
          </a:xfrm>
          <a:prstGeom prst="line">
            <a:avLst/>
          </a:prstGeom>
          <a:ln w="63500">
            <a:solidFill>
              <a:schemeClr val="accent6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7" name="Text"/>
              <p:cNvSpPr txBox="1"/>
              <p:nvPr/>
            </p:nvSpPr>
            <p:spPr>
              <a:xfrm>
                <a:off x="8217094" y="1057119"/>
                <a:ext cx="1656644" cy="5044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>
                    <a:solidFill>
                      <a:schemeClr val="accent6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5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150" i="1">
                          <a:solidFill>
                            <a:srgbClr val="70AD47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  <m:sup>
                          <m:r>
                            <a:rPr sz="215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sz="2150" i="1">
                          <a:solidFill>
                            <a:srgbClr val="70AD47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>
                  <a:solidFill>
                    <a:srgbClr val="70AD47"/>
                  </a:solidFill>
                </a:endParaRPr>
              </a:p>
            </p:txBody>
          </p:sp>
        </mc:Choice>
        <mc:Fallback>
          <p:sp>
            <p:nvSpPr>
              <p:cNvPr id="447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94" y="1057119"/>
                <a:ext cx="1656644" cy="504414"/>
              </a:xfrm>
              <a:prstGeom prst="rect">
                <a:avLst/>
              </a:prstGeom>
              <a:blipFill>
                <a:blip r:embed="rId8"/>
                <a:stretch>
                  <a:fillRect l="-3053" r="-1450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8" name="WARNING: This process knows nothing about physics: beware of unphysical regions"/>
          <p:cNvSpPr txBox="1"/>
          <p:nvPr/>
        </p:nvSpPr>
        <p:spPr>
          <a:xfrm>
            <a:off x="622710" y="6303054"/>
            <a:ext cx="872017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rPr b="1"/>
              <a:t>WARNING</a:t>
            </a:r>
            <a:r>
              <a:t>: This process knows nothing about physics: beware of unphysical regions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" name="Title 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60280" y="315831"/>
                <a:ext cx="10515601" cy="1325564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i="1">
                    <a:solidFill>
                      <a:srgbClr val="C00000"/>
                    </a:solidFill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sz="49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4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: estimating uncertainties : bootstrapping</a:t>
                </a:r>
              </a:p>
            </p:txBody>
          </p:sp>
        </mc:Choice>
        <mc:Fallback>
          <p:sp>
            <p:nvSpPr>
              <p:cNvPr id="450" name="Title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0280" y="315831"/>
                <a:ext cx="10515601" cy="1325564"/>
              </a:xfrm>
              <a:prstGeom prst="rect">
                <a:avLst/>
              </a:prstGeom>
              <a:blipFill>
                <a:blip r:embed="rId2"/>
                <a:stretch>
                  <a:fillRect l="-1568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684000" y="6402746"/>
            <a:ext cx="284372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452" name="Resampling the data with replacement"/>
          <p:cNvSpPr txBox="1"/>
          <p:nvPr/>
        </p:nvSpPr>
        <p:spPr>
          <a:xfrm>
            <a:off x="836275" y="1361297"/>
            <a:ext cx="4501963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200"/>
            </a:pPr>
            <a:r>
              <a:t>Resampling the data </a:t>
            </a:r>
            <a:r>
              <a:rPr b="1"/>
              <a:t>with</a:t>
            </a:r>
            <a:r>
              <a:t> replacement</a:t>
            </a:r>
          </a:p>
        </p:txBody>
      </p:sp>
      <p:grpSp>
        <p:nvGrpSpPr>
          <p:cNvPr id="462" name="Group"/>
          <p:cNvGrpSpPr/>
          <p:nvPr/>
        </p:nvGrpSpPr>
        <p:grpSpPr>
          <a:xfrm>
            <a:off x="481771" y="2447219"/>
            <a:ext cx="1524001" cy="1522019"/>
            <a:chOff x="0" y="0"/>
            <a:chExt cx="1524000" cy="1522017"/>
          </a:xfrm>
        </p:grpSpPr>
        <p:sp>
          <p:nvSpPr>
            <p:cNvPr id="453" name="Circle"/>
            <p:cNvSpPr/>
            <p:nvPr/>
          </p:nvSpPr>
          <p:spPr>
            <a:xfrm>
              <a:off x="0" y="0"/>
              <a:ext cx="1524000" cy="152201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4" name="Star"/>
            <p:cNvSpPr/>
            <p:nvPr/>
          </p:nvSpPr>
          <p:spPr>
            <a:xfrm>
              <a:off x="177044" y="934066"/>
              <a:ext cx="253648" cy="241234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5" name="Star"/>
            <p:cNvSpPr/>
            <p:nvPr/>
          </p:nvSpPr>
          <p:spPr>
            <a:xfrm>
              <a:off x="933523" y="934066"/>
              <a:ext cx="253647" cy="241234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Star"/>
            <p:cNvSpPr/>
            <p:nvPr/>
          </p:nvSpPr>
          <p:spPr>
            <a:xfrm>
              <a:off x="226188" y="414032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7" name="Star"/>
            <p:cNvSpPr/>
            <p:nvPr/>
          </p:nvSpPr>
          <p:spPr>
            <a:xfrm>
              <a:off x="933523" y="414032"/>
              <a:ext cx="253647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tar"/>
            <p:cNvSpPr/>
            <p:nvPr/>
          </p:nvSpPr>
          <p:spPr>
            <a:xfrm>
              <a:off x="555284" y="641373"/>
              <a:ext cx="253647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9" name="Star"/>
            <p:cNvSpPr/>
            <p:nvPr/>
          </p:nvSpPr>
          <p:spPr>
            <a:xfrm>
              <a:off x="555284" y="1099677"/>
              <a:ext cx="253647" cy="241234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Star"/>
            <p:cNvSpPr/>
            <p:nvPr/>
          </p:nvSpPr>
          <p:spPr>
            <a:xfrm>
              <a:off x="635176" y="95846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tar"/>
            <p:cNvSpPr/>
            <p:nvPr/>
          </p:nvSpPr>
          <p:spPr>
            <a:xfrm>
              <a:off x="1179240" y="641373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3090241" y="4334792"/>
            <a:ext cx="1524001" cy="1522019"/>
            <a:chOff x="0" y="0"/>
            <a:chExt cx="1524000" cy="1522017"/>
          </a:xfrm>
        </p:grpSpPr>
        <p:sp>
          <p:nvSpPr>
            <p:cNvPr id="463" name="Circle"/>
            <p:cNvSpPr/>
            <p:nvPr/>
          </p:nvSpPr>
          <p:spPr>
            <a:xfrm>
              <a:off x="0" y="0"/>
              <a:ext cx="1524000" cy="152201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4" name="Star"/>
            <p:cNvSpPr/>
            <p:nvPr/>
          </p:nvSpPr>
          <p:spPr>
            <a:xfrm>
              <a:off x="401225" y="1081418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5" name="Star"/>
            <p:cNvSpPr/>
            <p:nvPr/>
          </p:nvSpPr>
          <p:spPr>
            <a:xfrm>
              <a:off x="779464" y="788725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tar"/>
            <p:cNvSpPr/>
            <p:nvPr/>
          </p:nvSpPr>
          <p:spPr>
            <a:xfrm>
              <a:off x="859357" y="243197"/>
              <a:ext cx="253647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7" name="Star"/>
            <p:cNvSpPr/>
            <p:nvPr/>
          </p:nvSpPr>
          <p:spPr>
            <a:xfrm>
              <a:off x="402157" y="689140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8" name="Star"/>
            <p:cNvSpPr/>
            <p:nvPr/>
          </p:nvSpPr>
          <p:spPr>
            <a:xfrm>
              <a:off x="1156772" y="640392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9" name="Star"/>
            <p:cNvSpPr/>
            <p:nvPr/>
          </p:nvSpPr>
          <p:spPr>
            <a:xfrm>
              <a:off x="482049" y="219813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0" name="Star"/>
            <p:cNvSpPr/>
            <p:nvPr/>
          </p:nvSpPr>
          <p:spPr>
            <a:xfrm>
              <a:off x="849586" y="1056482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1" name="Star"/>
            <p:cNvSpPr/>
            <p:nvPr/>
          </p:nvSpPr>
          <p:spPr>
            <a:xfrm>
              <a:off x="118341" y="465439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730180" y="4941956"/>
            <a:ext cx="1524001" cy="1522018"/>
            <a:chOff x="0" y="0"/>
            <a:chExt cx="1524000" cy="1522017"/>
          </a:xfrm>
        </p:grpSpPr>
        <p:sp>
          <p:nvSpPr>
            <p:cNvPr id="473" name="Circle"/>
            <p:cNvSpPr/>
            <p:nvPr/>
          </p:nvSpPr>
          <p:spPr>
            <a:xfrm>
              <a:off x="0" y="0"/>
              <a:ext cx="1524000" cy="152201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4" name="Star"/>
            <p:cNvSpPr/>
            <p:nvPr/>
          </p:nvSpPr>
          <p:spPr>
            <a:xfrm>
              <a:off x="134078" y="905546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5" name="Star"/>
            <p:cNvSpPr/>
            <p:nvPr/>
          </p:nvSpPr>
          <p:spPr>
            <a:xfrm>
              <a:off x="890556" y="385511"/>
              <a:ext cx="253648" cy="241234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6" name="Star"/>
            <p:cNvSpPr/>
            <p:nvPr/>
          </p:nvSpPr>
          <p:spPr>
            <a:xfrm>
              <a:off x="1136274" y="612852"/>
              <a:ext cx="253648" cy="241234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7" name="Star"/>
            <p:cNvSpPr/>
            <p:nvPr/>
          </p:nvSpPr>
          <p:spPr>
            <a:xfrm>
              <a:off x="446057" y="1083466"/>
              <a:ext cx="253647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8" name="Star"/>
            <p:cNvSpPr/>
            <p:nvPr/>
          </p:nvSpPr>
          <p:spPr>
            <a:xfrm>
              <a:off x="862396" y="943173"/>
              <a:ext cx="253647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9" name="Star"/>
            <p:cNvSpPr/>
            <p:nvPr/>
          </p:nvSpPr>
          <p:spPr>
            <a:xfrm>
              <a:off x="293557" y="341586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0" name="Star"/>
            <p:cNvSpPr/>
            <p:nvPr/>
          </p:nvSpPr>
          <p:spPr>
            <a:xfrm>
              <a:off x="508353" y="568927"/>
              <a:ext cx="253647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" name="Star"/>
            <p:cNvSpPr/>
            <p:nvPr/>
          </p:nvSpPr>
          <p:spPr>
            <a:xfrm>
              <a:off x="609887" y="54388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92" name="Group"/>
          <p:cNvGrpSpPr/>
          <p:nvPr/>
        </p:nvGrpSpPr>
        <p:grpSpPr>
          <a:xfrm>
            <a:off x="3441700" y="2357355"/>
            <a:ext cx="1524000" cy="1522019"/>
            <a:chOff x="0" y="0"/>
            <a:chExt cx="1524000" cy="1522017"/>
          </a:xfrm>
        </p:grpSpPr>
        <p:sp>
          <p:nvSpPr>
            <p:cNvPr id="483" name="Circle"/>
            <p:cNvSpPr/>
            <p:nvPr/>
          </p:nvSpPr>
          <p:spPr>
            <a:xfrm>
              <a:off x="0" y="0"/>
              <a:ext cx="1524000" cy="152201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4" name="Star"/>
            <p:cNvSpPr/>
            <p:nvPr/>
          </p:nvSpPr>
          <p:spPr>
            <a:xfrm>
              <a:off x="262459" y="514601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5" name="Star"/>
            <p:cNvSpPr/>
            <p:nvPr/>
          </p:nvSpPr>
          <p:spPr>
            <a:xfrm>
              <a:off x="961511" y="863916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6" name="Star"/>
            <p:cNvSpPr/>
            <p:nvPr/>
          </p:nvSpPr>
          <p:spPr>
            <a:xfrm>
              <a:off x="553454" y="1136746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7" name="Star"/>
            <p:cNvSpPr/>
            <p:nvPr/>
          </p:nvSpPr>
          <p:spPr>
            <a:xfrm>
              <a:off x="282226" y="935134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8" name="Star"/>
            <p:cNvSpPr/>
            <p:nvPr/>
          </p:nvSpPr>
          <p:spPr>
            <a:xfrm>
              <a:off x="660465" y="642440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9" name="Star"/>
            <p:cNvSpPr/>
            <p:nvPr/>
          </p:nvSpPr>
          <p:spPr>
            <a:xfrm>
              <a:off x="1152011" y="476501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" name="Star"/>
            <p:cNvSpPr/>
            <p:nvPr/>
          </p:nvSpPr>
          <p:spPr>
            <a:xfrm>
              <a:off x="885032" y="231264"/>
              <a:ext cx="253648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1" name="Star"/>
            <p:cNvSpPr/>
            <p:nvPr/>
          </p:nvSpPr>
          <p:spPr>
            <a:xfrm>
              <a:off x="451782" y="139823"/>
              <a:ext cx="253647" cy="24123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93" name="Line"/>
          <p:cNvSpPr/>
          <p:nvPr/>
        </p:nvSpPr>
        <p:spPr>
          <a:xfrm>
            <a:off x="1800086" y="3716130"/>
            <a:ext cx="1505955" cy="972323"/>
          </a:xfrm>
          <a:prstGeom prst="line">
            <a:avLst/>
          </a:prstGeom>
          <a:ln w="635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026478" y="3082238"/>
            <a:ext cx="1397893" cy="147980"/>
          </a:xfrm>
          <a:prstGeom prst="line">
            <a:avLst/>
          </a:prstGeom>
          <a:ln w="635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5" name="Line"/>
          <p:cNvSpPr/>
          <p:nvPr/>
        </p:nvSpPr>
        <p:spPr>
          <a:xfrm flipH="1">
            <a:off x="1281043" y="3942521"/>
            <a:ext cx="1" cy="1080006"/>
          </a:xfrm>
          <a:prstGeom prst="line">
            <a:avLst/>
          </a:prstGeom>
          <a:ln w="635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5524016" y="2717485"/>
            <a:ext cx="5037852" cy="2463248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7" name="(For a dataset with   measurements)"/>
              <p:cNvSpPr txBox="1"/>
              <p:nvPr/>
            </p:nvSpPr>
            <p:spPr>
              <a:xfrm>
                <a:off x="5493188" y="2088650"/>
                <a:ext cx="4335530" cy="39862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(For a dataset with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 measurements)</a:t>
                </a:r>
              </a:p>
            </p:txBody>
          </p:sp>
        </mc:Choice>
        <mc:Fallback>
          <p:sp>
            <p:nvSpPr>
              <p:cNvPr id="497" name="(For a dataset with   measurements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188" y="2088650"/>
                <a:ext cx="4335530" cy="398622"/>
              </a:xfrm>
              <a:prstGeom prst="rect">
                <a:avLst/>
              </a:prstGeom>
              <a:blipFill>
                <a:blip r:embed="rId3"/>
                <a:stretch>
                  <a:fillRect l="-2924" t="-15625" r="-3509" b="-343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&gt; Randomly select   values"/>
              <p:cNvSpPr txBox="1"/>
              <p:nvPr/>
            </p:nvSpPr>
            <p:spPr>
              <a:xfrm>
                <a:off x="6699801" y="3344598"/>
                <a:ext cx="3279867" cy="39862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&gt; Randomly select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 values </a:t>
                </a:r>
              </a:p>
            </p:txBody>
          </p:sp>
        </mc:Choice>
        <mc:Fallback>
          <p:sp>
            <p:nvSpPr>
              <p:cNvPr id="498" name="&gt; Randomly select   value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01" y="3344598"/>
                <a:ext cx="3279867" cy="398622"/>
              </a:xfrm>
              <a:prstGeom prst="rect">
                <a:avLst/>
              </a:prstGeom>
              <a:blipFill>
                <a:blip r:embed="rId4"/>
                <a:stretch>
                  <a:fillRect l="-3861" t="-15625" r="-4247" b="-343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9" name="For each of   samples:"/>
              <p:cNvSpPr txBox="1"/>
              <p:nvPr/>
            </p:nvSpPr>
            <p:spPr>
              <a:xfrm>
                <a:off x="5716713" y="2844976"/>
                <a:ext cx="2631368" cy="40771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For each of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samples:</a:t>
                </a:r>
              </a:p>
            </p:txBody>
          </p:sp>
        </mc:Choice>
        <mc:Fallback>
          <p:sp>
            <p:nvSpPr>
              <p:cNvPr id="499" name="For each of   samples: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13" y="2844976"/>
                <a:ext cx="2631368" cy="407716"/>
              </a:xfrm>
              <a:prstGeom prst="rect">
                <a:avLst/>
              </a:prstGeom>
              <a:blipFill>
                <a:blip r:embed="rId5"/>
                <a:stretch>
                  <a:fillRect l="-4808" t="-18182" r="-5769" b="-272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&gt; Calculate the"/>
              <p:cNvSpPr txBox="1"/>
              <p:nvPr/>
            </p:nvSpPr>
            <p:spPr>
              <a:xfrm>
                <a:off x="6729066" y="3793965"/>
                <a:ext cx="2111164" cy="47874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&gt; 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>
          <p:sp>
            <p:nvSpPr>
              <p:cNvPr id="500" name="&gt; Calculate the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66" y="3793965"/>
                <a:ext cx="2111164" cy="478743"/>
              </a:xfrm>
              <a:prstGeom prst="rect">
                <a:avLst/>
              </a:prstGeom>
              <a:blipFill>
                <a:blip r:embed="rId6"/>
                <a:stretch>
                  <a:fillRect l="-5389" t="-12821" r="-3593" b="-1025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" name="Calculate the mean, and variance on"/>
              <p:cNvSpPr txBox="1"/>
              <p:nvPr/>
            </p:nvSpPr>
            <p:spPr>
              <a:xfrm>
                <a:off x="5716713" y="4613246"/>
                <a:ext cx="4550866" cy="47874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Calculate the mean, and variance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>
          <p:sp>
            <p:nvSpPr>
              <p:cNvPr id="501" name="Calculate the mean, and variance 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13" y="4613246"/>
                <a:ext cx="4550866" cy="478743"/>
              </a:xfrm>
              <a:prstGeom prst="rect">
                <a:avLst/>
              </a:prstGeom>
              <a:blipFill>
                <a:blip r:embed="rId7"/>
                <a:stretch>
                  <a:fillRect l="-2786" t="-13158" r="-1393" b="-1315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Does not assume a functional form for the distribution"/>
          <p:cNvSpPr txBox="1"/>
          <p:nvPr/>
        </p:nvSpPr>
        <p:spPr>
          <a:xfrm>
            <a:off x="5566143" y="5423646"/>
            <a:ext cx="6382319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 i="1">
                <a:solidFill>
                  <a:srgbClr val="C00000"/>
                </a:solidFill>
              </a:defRPr>
            </a:lvl1pPr>
          </a:lstStyle>
          <a:p>
            <a:r>
              <a:t>Does not assume a functional form for the distribution</a:t>
            </a:r>
          </a:p>
        </p:txBody>
      </p:sp>
      <p:sp>
        <p:nvSpPr>
          <p:cNvPr id="503" name="NB: Can also sample from uncertainties : ‘MonteCarlo’"/>
          <p:cNvSpPr txBox="1"/>
          <p:nvPr/>
        </p:nvSpPr>
        <p:spPr>
          <a:xfrm>
            <a:off x="5566143" y="5913196"/>
            <a:ext cx="6376998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 i="1">
                <a:solidFill>
                  <a:srgbClr val="C00000"/>
                </a:solidFill>
              </a:defRPr>
            </a:lvl1pPr>
          </a:lstStyle>
          <a:p>
            <a:r>
              <a:t>NB: Can also sample from uncertainties : ‘MonteCarlo’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tangle"/>
          <p:cNvSpPr/>
          <p:nvPr/>
        </p:nvSpPr>
        <p:spPr>
          <a:xfrm>
            <a:off x="7350666" y="1822905"/>
            <a:ext cx="4722787" cy="4394566"/>
          </a:xfrm>
          <a:prstGeom prst="rect">
            <a:avLst/>
          </a:prstGeom>
          <a:solidFill>
            <a:schemeClr val="accent6">
              <a:satOff val="-3457"/>
              <a:lumOff val="26078"/>
            </a:schemeClr>
          </a:solidFill>
          <a:ln w="12700">
            <a:solidFill>
              <a:srgbClr val="A7A7A7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507" name="Title 1"/>
          <p:cNvSpPr txBox="1"/>
          <p:nvPr/>
        </p:nvSpPr>
        <p:spPr>
          <a:xfrm>
            <a:off x="812800" y="238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8" name="Given two models   how do we know which one to choose?"/>
              <p:cNvSpPr txBox="1"/>
              <p:nvPr/>
            </p:nvSpPr>
            <p:spPr>
              <a:xfrm>
                <a:off x="803118" y="1306067"/>
                <a:ext cx="7633609" cy="43207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Given two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how do we know which one to choose? </a:t>
                </a:r>
              </a:p>
            </p:txBody>
          </p:sp>
        </mc:Choice>
        <mc:Fallback>
          <p:sp>
            <p:nvSpPr>
              <p:cNvPr id="508" name="Given two models   how do we know which one to choose?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18" y="1306067"/>
                <a:ext cx="7633609" cy="432072"/>
              </a:xfrm>
              <a:prstGeom prst="rect">
                <a:avLst/>
              </a:prstGeom>
              <a:blipFill>
                <a:blip r:embed="rId2"/>
                <a:stretch>
                  <a:fillRect l="-1661" t="-14286" r="-1993" b="-228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9" name="Recall that for a good fit, we expect:"/>
              <p:cNvSpPr txBox="1"/>
              <p:nvPr/>
            </p:nvSpPr>
            <p:spPr>
              <a:xfrm>
                <a:off x="832356" y="2294149"/>
                <a:ext cx="6166084" cy="5590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 b="1" i="1">
                    <a:solidFill>
                      <a:srgbClr val="C00000"/>
                    </a:solidFill>
                  </a:defRPr>
                </a:pPr>
                <a:r>
                  <a:t>Recall that for a good fit, we expect: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m:rPr>
                            <m:nor/>
                          </m:rPr>
                          <a:rPr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red</m:t>
                        </m:r>
                      </m:sub>
                      <m:sup>
                        <m:r>
                          <a:rPr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)∼1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509" name="Recall that for a good fit, we expect: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56" y="2294149"/>
                <a:ext cx="6166084" cy="559067"/>
              </a:xfrm>
              <a:prstGeom prst="rect">
                <a:avLst/>
              </a:prstGeom>
              <a:blipFill>
                <a:blip r:embed="rId3"/>
                <a:stretch>
                  <a:fillRect l="-2053" t="-2222" r="-4723" b="-444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0" name="model_sel.png" descr="model_sel.png"/>
          <p:cNvPicPr>
            <a:picLocks noChangeAspect="1"/>
          </p:cNvPicPr>
          <p:nvPr/>
        </p:nvPicPr>
        <p:blipFill>
          <a:blip r:embed="rId4"/>
          <a:srcRect t="55" b="55"/>
          <a:stretch>
            <a:fillRect/>
          </a:stretch>
        </p:blipFill>
        <p:spPr>
          <a:xfrm>
            <a:off x="7465548" y="1916353"/>
            <a:ext cx="4492837" cy="4207714"/>
          </a:xfrm>
          <a:prstGeom prst="rect">
            <a:avLst/>
          </a:prstGeom>
          <a:ln w="12700">
            <a:solidFill>
              <a:srgbClr val="DDDDDD"/>
            </a:solidFill>
            <a:miter/>
          </a:ln>
        </p:spPr>
      </p:pic>
      <p:sp>
        <p:nvSpPr>
          <p:cNvPr id="511" name="Rectangle"/>
          <p:cNvSpPr/>
          <p:nvPr/>
        </p:nvSpPr>
        <p:spPr>
          <a:xfrm>
            <a:off x="771269" y="3488426"/>
            <a:ext cx="6313658" cy="2840136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" name="Equation"/>
              <p:cNvSpPr txBox="1"/>
              <p:nvPr/>
            </p:nvSpPr>
            <p:spPr>
              <a:xfrm>
                <a:off x="2416424" y="4259260"/>
                <a:ext cx="3621150" cy="3285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m:rPr>
                          <m:sty m:val="p"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))+2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5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424" y="4259260"/>
                <a:ext cx="3621150" cy="328524"/>
              </a:xfrm>
              <a:prstGeom prst="rect">
                <a:avLst/>
              </a:prstGeom>
              <a:blipFill>
                <a:blip r:embed="rId5"/>
                <a:stretch>
                  <a:fillRect l="-3497" r="-7343" b="-7407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" name="See Week 14 for the optimum way to do this"/>
          <p:cNvSpPr txBox="1"/>
          <p:nvPr/>
        </p:nvSpPr>
        <p:spPr>
          <a:xfrm>
            <a:off x="6738912" y="222507"/>
            <a:ext cx="5226793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 i="1">
                <a:solidFill>
                  <a:srgbClr val="C00000"/>
                </a:solidFill>
              </a:defRPr>
            </a:lvl1pPr>
          </a:lstStyle>
          <a:p>
            <a:r>
              <a:t>See Week 14 for the optimum way to do this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4" name="Equation"/>
              <p:cNvSpPr txBox="1"/>
              <p:nvPr/>
            </p:nvSpPr>
            <p:spPr>
              <a:xfrm>
                <a:off x="2480925" y="5717375"/>
                <a:ext cx="4277996" cy="33331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BIC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m:rPr>
                          <m:sty m:val="p"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5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925" y="5717375"/>
                <a:ext cx="4277996" cy="333312"/>
              </a:xfrm>
              <a:prstGeom prst="rect">
                <a:avLst/>
              </a:prstGeom>
              <a:blipFill>
                <a:blip r:embed="rId6"/>
                <a:stretch>
                  <a:fillRect l="-2959" r="-3550" b="-7407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5" name="Akaike Information Criteria (AIC)"/>
          <p:cNvSpPr txBox="1"/>
          <p:nvPr/>
        </p:nvSpPr>
        <p:spPr>
          <a:xfrm>
            <a:off x="903567" y="3638343"/>
            <a:ext cx="3757624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i="1"/>
            </a:lvl1pPr>
          </a:lstStyle>
          <a:p>
            <a:r>
              <a:t>Akaike Information Criteria (AIC)</a:t>
            </a:r>
          </a:p>
        </p:txBody>
      </p:sp>
      <p:sp>
        <p:nvSpPr>
          <p:cNvPr id="516" name="Bayes Information Criteria (BIC)"/>
          <p:cNvSpPr txBox="1"/>
          <p:nvPr/>
        </p:nvSpPr>
        <p:spPr>
          <a:xfrm>
            <a:off x="941494" y="5098243"/>
            <a:ext cx="3672084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i="1"/>
            </a:lvl1pPr>
          </a:lstStyle>
          <a:p>
            <a:r>
              <a:t>Bayes Information Criteria (BIC)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7" name="(  ;  )"/>
              <p:cNvSpPr txBox="1"/>
              <p:nvPr/>
            </p:nvSpPr>
            <p:spPr>
              <a:xfrm>
                <a:off x="8071828" y="6302280"/>
                <a:ext cx="3280278" cy="4817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(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params</m:t>
                        </m:r>
                      </m:sub>
                    </m:sSub>
                  </m:oMath>
                </a14:m>
                <a:r>
                  <a:t> ;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</m:oMath>
                </a14:m>
                <a:r>
                  <a:t>)</a:t>
                </a:r>
              </a:p>
            </p:txBody>
          </p:sp>
        </mc:Choice>
        <mc:Fallback>
          <p:sp>
            <p:nvSpPr>
              <p:cNvPr id="517" name="(  ;  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828" y="6302280"/>
                <a:ext cx="3280278" cy="481731"/>
              </a:xfrm>
              <a:prstGeom prst="rect">
                <a:avLst/>
              </a:prstGeom>
              <a:blipFill>
                <a:blip r:embed="rId7"/>
                <a:stretch>
                  <a:fillRect l="-3861" t="-10256" r="-11969" b="-1282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520" name="Week 12: Learning outcomes"/>
          <p:cNvSpPr txBox="1">
            <a:spLocks noGrp="1"/>
          </p:cNvSpPr>
          <p:nvPr>
            <p:ph type="title" idx="4294967295"/>
          </p:nvPr>
        </p:nvSpPr>
        <p:spPr>
          <a:xfrm>
            <a:off x="310352" y="146261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sz="3600" i="1">
                <a:solidFill>
                  <a:srgbClr val="C00000"/>
                </a:solidFill>
              </a:defRPr>
            </a:lvl1pPr>
          </a:lstStyle>
          <a:p>
            <a:r>
              <a:t>Week 12: Learning outcomes</a:t>
            </a:r>
          </a:p>
        </p:txBody>
      </p:sp>
      <p:sp>
        <p:nvSpPr>
          <p:cNvPr id="521" name="Today you have learnt…"/>
          <p:cNvSpPr txBox="1">
            <a:spLocks noGrp="1"/>
          </p:cNvSpPr>
          <p:nvPr>
            <p:ph type="body" idx="4294967295"/>
          </p:nvPr>
        </p:nvSpPr>
        <p:spPr>
          <a:xfrm>
            <a:off x="914466" y="1478813"/>
            <a:ext cx="9956668" cy="428770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>
                <a:solidFill>
                  <a:srgbClr val="C00000"/>
                </a:solidFill>
              </a:defRPr>
            </a:pPr>
            <a:r>
              <a:rPr i="1"/>
              <a:t>Today you have learnt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200"/>
            </a:pPr>
            <a:r>
              <a:t>How to relate probabilities to measurements: the likelihood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200" u="sng"/>
            </a:pPr>
            <a:r>
              <a:t>How to define a null hypothesis</a:t>
            </a:r>
          </a:p>
          <a:p>
            <a:pPr marL="1143000" lvl="2" indent="-228600">
              <a:spcBef>
                <a:spcPts val="500"/>
              </a:spcBef>
              <a:buSzPct val="100000"/>
              <a:buChar char="-"/>
              <a:defRPr sz="2200"/>
            </a:pPr>
            <a:r>
              <a:t>How to use probabilities to test our hypothesis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200" u="sng"/>
            </a:pPr>
            <a:r>
              <a:t>Three key distributions in Physics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200"/>
            </a:pPr>
            <a:r>
              <a:t>Key tests of whether our hypothesis (assumptions) are correct</a:t>
            </a:r>
          </a:p>
          <a:p>
            <a:pPr marL="1143000" lvl="2" indent="-228600">
              <a:spcBef>
                <a:spcPts val="500"/>
              </a:spcBef>
              <a:buSzPct val="100000"/>
              <a:buChar char="-"/>
              <a:defRPr sz="2200"/>
            </a:pPr>
            <a:r>
              <a:t>Distributions: KS test</a:t>
            </a:r>
          </a:p>
          <a:p>
            <a:pPr marL="1143000" lvl="2" indent="-228600">
              <a:spcBef>
                <a:spcPts val="500"/>
              </a:spcBef>
              <a:buSzPct val="100000"/>
              <a:buChar char="-"/>
              <a:defRPr sz="2200"/>
            </a:pPr>
            <a:r>
              <a:t>Correlations: Spearman’s Rank</a:t>
            </a:r>
          </a:p>
          <a:p>
            <a:pPr marL="876300" lvl="1" indent="-228600">
              <a:spcBef>
                <a:spcPts val="500"/>
              </a:spcBef>
              <a:buSzPct val="100000"/>
              <a:buChar char="-"/>
              <a:defRPr sz="2200" u="sng"/>
            </a:pPr>
            <a:r>
              <a:t>Goodness-of-fit metrics: calculating likelihoods</a:t>
            </a:r>
          </a:p>
          <a:p>
            <a:pPr marL="1143000" lvl="2" indent="-228600">
              <a:spcBef>
                <a:spcPts val="500"/>
              </a:spcBef>
              <a:buSzPct val="100000"/>
              <a:buChar char="-"/>
              <a:defRPr sz="2200"/>
            </a:pPr>
            <a:r>
              <a:t>Selecting a model given a likelihood </a:t>
            </a:r>
          </a:p>
        </p:txBody>
      </p:sp>
      <p:sp>
        <p:nvSpPr>
          <p:cNvPr id="522" name="Practical examples on Thursday!"/>
          <p:cNvSpPr txBox="1"/>
          <p:nvPr/>
        </p:nvSpPr>
        <p:spPr>
          <a:xfrm>
            <a:off x="7969679" y="6010575"/>
            <a:ext cx="340837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</a:defRPr>
            </a:lvl1pPr>
          </a:lstStyle>
          <a:p>
            <a:r>
              <a:t>Practical examples on Thursday!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9144" y="6398513"/>
            <a:ext cx="194257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39" name="Revision: Probabilities"/>
          <p:cNvSpPr txBox="1">
            <a:spLocks noGrp="1"/>
          </p:cNvSpPr>
          <p:nvPr>
            <p:ph type="title" idx="4294967295"/>
          </p:nvPr>
        </p:nvSpPr>
        <p:spPr>
          <a:xfrm>
            <a:off x="381000" y="153283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Revision: Probabilities</a:t>
            </a:r>
          </a:p>
        </p:txBody>
      </p:sp>
      <p:sp>
        <p:nvSpPr>
          <p:cNvPr id="140" name="Text"/>
          <p:cNvSpPr txBox="1"/>
          <p:nvPr/>
        </p:nvSpPr>
        <p:spPr>
          <a:xfrm>
            <a:off x="263544" y="4711061"/>
            <a:ext cx="127001" cy="115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endParaRPr/>
          </a:p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endParaRPr/>
          </a:p>
        </p:txBody>
      </p:sp>
      <p:pic>
        <p:nvPicPr>
          <p:cNvPr id="141" name="Screenshot 2025-01-18 at 11.58.56.png" descr="Screenshot 2025-01-18 at 11.58.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918" y="999181"/>
            <a:ext cx="3724965" cy="5152287"/>
          </a:xfrm>
          <a:prstGeom prst="rect">
            <a:avLst/>
          </a:prstGeom>
          <a:ln w="12700">
            <a:solidFill>
              <a:srgbClr val="A7A7A7"/>
            </a:solidFill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Given an experiment:…"/>
              <p:cNvSpPr txBox="1"/>
              <p:nvPr/>
            </p:nvSpPr>
            <p:spPr>
              <a:xfrm>
                <a:off x="426089" y="1356712"/>
                <a:ext cx="5075786" cy="8588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Given an experiment: </a:t>
                </a:r>
              </a:p>
              <a:p>
                <a:pPr marL="895350" lvl="1" indent="-228600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/>
                  <a:buChar char="-"/>
                  <a:defRPr sz="22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t>is the list of all possible outcomes</a:t>
                </a:r>
              </a:p>
            </p:txBody>
          </p:sp>
        </mc:Choice>
        <mc:Fallback>
          <p:sp>
            <p:nvSpPr>
              <p:cNvPr id="142" name="Given an experiment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9" y="1356712"/>
                <a:ext cx="5075786" cy="858800"/>
              </a:xfrm>
              <a:prstGeom prst="rect">
                <a:avLst/>
              </a:prstGeom>
              <a:blipFill>
                <a:blip r:embed="rId3"/>
                <a:stretch>
                  <a:fillRect l="-2244" t="-10294" r="-748" b="-1176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Axioms:"/>
              <p:cNvSpPr txBox="1"/>
              <p:nvPr/>
            </p:nvSpPr>
            <p:spPr>
              <a:xfrm>
                <a:off x="426089" y="2296576"/>
                <a:ext cx="7097810" cy="185844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Axioms:</a:t>
                </a:r>
              </a:p>
              <a:p>
                <a:pPr marL="895350" lvl="1" indent="-228600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/>
                  <a:buChar char="-"/>
                  <a:defRPr sz="220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)≤1</m:t>
                    </m:r>
                  </m:oMath>
                </a14:m>
                <a:endParaRPr/>
              </a:p>
              <a:p>
                <a:pPr marL="895350" lvl="1" indent="-228600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/>
                  <a:buChar char="-"/>
                  <a:defRPr sz="220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/>
              </a:p>
              <a:p>
                <a:pPr marL="895350" lvl="1" indent="-228600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/>
                  <a:buChar char="-"/>
                  <a:defRPr sz="220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...)=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)+...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43" name="Axioms: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9" y="2296576"/>
                <a:ext cx="7097810" cy="1858448"/>
              </a:xfrm>
              <a:prstGeom prst="rect">
                <a:avLst/>
              </a:prstGeom>
              <a:blipFill>
                <a:blip r:embed="rId4"/>
                <a:stretch>
                  <a:fillRect l="-1607" t="-4054" r="-26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Consequences:…"/>
              <p:cNvSpPr txBox="1"/>
              <p:nvPr/>
            </p:nvSpPr>
            <p:spPr>
              <a:xfrm>
                <a:off x="426089" y="4430176"/>
                <a:ext cx="6647969" cy="18352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Consequences:</a:t>
                </a:r>
              </a:p>
              <a:p>
                <a:pPr marL="895350" lvl="1" indent="-228600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/>
                  <a:buChar char="-"/>
                  <a:defRPr sz="220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/>
              </a:p>
              <a:p>
                <a:pPr marL="895350" lvl="1" indent="-228600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/>
                  <a:buChar char="-"/>
                  <a:defRPr sz="220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895350" lvl="1" indent="-228600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/>
                  <a:buChar char="-"/>
                  <a:defRPr sz="220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)×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if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t> are independent</a:t>
                </a:r>
              </a:p>
            </p:txBody>
          </p:sp>
        </mc:Choice>
        <mc:Fallback>
          <p:sp>
            <p:nvSpPr>
              <p:cNvPr id="144" name="Consequences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9" y="4430176"/>
                <a:ext cx="6647969" cy="1835246"/>
              </a:xfrm>
              <a:prstGeom prst="rect">
                <a:avLst/>
              </a:prstGeom>
              <a:blipFill>
                <a:blip r:embed="rId5"/>
                <a:stretch>
                  <a:fillRect l="-1718" t="-4110" r="-3626" b="-13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"/>
          <p:cNvSpPr/>
          <p:nvPr/>
        </p:nvSpPr>
        <p:spPr>
          <a:xfrm>
            <a:off x="7682230" y="941782"/>
            <a:ext cx="4032264" cy="5466321"/>
          </a:xfrm>
          <a:prstGeom prst="rect">
            <a:avLst/>
          </a:prstGeom>
          <a:solidFill>
            <a:srgbClr val="CEF0D1"/>
          </a:solidFill>
          <a:ln w="12700">
            <a:solidFill>
              <a:srgbClr val="A7A7A7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6" name="Oval"/>
          <p:cNvSpPr/>
          <p:nvPr/>
        </p:nvSpPr>
        <p:spPr>
          <a:xfrm>
            <a:off x="7848869" y="1134741"/>
            <a:ext cx="3698985" cy="508040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7" name="Oval"/>
          <p:cNvSpPr/>
          <p:nvPr/>
        </p:nvSpPr>
        <p:spPr>
          <a:xfrm>
            <a:off x="8442362" y="1757661"/>
            <a:ext cx="1628190" cy="2181956"/>
          </a:xfrm>
          <a:prstGeom prst="ellipse">
            <a:avLst/>
          </a:prstGeom>
          <a:solidFill>
            <a:srgbClr val="FFA900">
              <a:alpha val="59663"/>
            </a:srgbClr>
          </a:solidFill>
          <a:ln w="25400">
            <a:solidFill>
              <a:srgbClr val="7C4118">
                <a:alpha val="59663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Oval"/>
          <p:cNvSpPr/>
          <p:nvPr/>
        </p:nvSpPr>
        <p:spPr>
          <a:xfrm>
            <a:off x="8840839" y="3061424"/>
            <a:ext cx="2108956" cy="2785233"/>
          </a:xfrm>
          <a:prstGeom prst="ellipse">
            <a:avLst/>
          </a:prstGeom>
          <a:solidFill>
            <a:srgbClr val="B6FEFC">
              <a:alpha val="50987"/>
            </a:srgbClr>
          </a:solidFill>
          <a:ln w="25400">
            <a:solidFill>
              <a:schemeClr val="accent5">
                <a:satOff val="-19091"/>
                <a:lumOff val="-11921"/>
                <a:alpha val="50987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Equation"/>
              <p:cNvSpPr txBox="1"/>
              <p:nvPr/>
            </p:nvSpPr>
            <p:spPr>
              <a:xfrm>
                <a:off x="10216032" y="1673047"/>
                <a:ext cx="627279" cy="48077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sz="5600"/>
              </a:p>
            </p:txBody>
          </p:sp>
        </mc:Choice>
        <mc:Fallback>
          <p:sp>
            <p:nvSpPr>
              <p:cNvPr id="14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032" y="1673047"/>
                <a:ext cx="627279" cy="480772"/>
              </a:xfrm>
              <a:prstGeom prst="rect">
                <a:avLst/>
              </a:prstGeom>
              <a:blipFill>
                <a:blip r:embed="rId6"/>
                <a:stretch>
                  <a:fillRect l="-26000" r="-28000" b="-897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Equation"/>
              <p:cNvSpPr txBox="1"/>
              <p:nvPr/>
            </p:nvSpPr>
            <p:spPr>
              <a:xfrm>
                <a:off x="8820927" y="2083197"/>
                <a:ext cx="200516" cy="2348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15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27" y="2083197"/>
                <a:ext cx="200516" cy="234864"/>
              </a:xfrm>
              <a:prstGeom prst="rect">
                <a:avLst/>
              </a:prstGeom>
              <a:blipFill>
                <a:blip r:embed="rId7"/>
                <a:stretch>
                  <a:fillRect l="-58824" r="-70588" b="-10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Equation"/>
              <p:cNvSpPr txBox="1"/>
              <p:nvPr/>
            </p:nvSpPr>
            <p:spPr>
              <a:xfrm>
                <a:off x="10185713" y="4853036"/>
                <a:ext cx="153399" cy="23270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15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713" y="4853036"/>
                <a:ext cx="153399" cy="232706"/>
              </a:xfrm>
              <a:prstGeom prst="rect">
                <a:avLst/>
              </a:prstGeom>
              <a:blipFill>
                <a:blip r:embed="rId8"/>
                <a:stretch>
                  <a:fillRect l="-76923" r="-115385" b="-10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Equation"/>
              <p:cNvSpPr txBox="1"/>
              <p:nvPr/>
            </p:nvSpPr>
            <p:spPr>
              <a:xfrm>
                <a:off x="9139047" y="3423925"/>
                <a:ext cx="702157" cy="21983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15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047" y="3423925"/>
                <a:ext cx="702157" cy="219837"/>
              </a:xfrm>
              <a:prstGeom prst="rect">
                <a:avLst/>
              </a:prstGeom>
              <a:blipFill>
                <a:blip r:embed="rId9"/>
                <a:stretch>
                  <a:fillRect l="-16071" r="-26786" b="-7894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"/>
          <p:cNvSpPr/>
          <p:nvPr/>
        </p:nvSpPr>
        <p:spPr>
          <a:xfrm>
            <a:off x="596316" y="1302052"/>
            <a:ext cx="6307516" cy="2110620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9144" y="6398513"/>
            <a:ext cx="194257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6" name="Conditional Probabilities"/>
          <p:cNvSpPr txBox="1">
            <a:spLocks noGrp="1"/>
          </p:cNvSpPr>
          <p:nvPr>
            <p:ph type="title" idx="4294967295"/>
          </p:nvPr>
        </p:nvSpPr>
        <p:spPr>
          <a:xfrm>
            <a:off x="381000" y="153283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Conditional Probabilities</a:t>
            </a:r>
          </a:p>
        </p:txBody>
      </p:sp>
      <p:sp>
        <p:nvSpPr>
          <p:cNvPr id="157" name="Text"/>
          <p:cNvSpPr txBox="1"/>
          <p:nvPr/>
        </p:nvSpPr>
        <p:spPr>
          <a:xfrm>
            <a:off x="263544" y="4711061"/>
            <a:ext cx="127001" cy="115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endParaRPr/>
          </a:p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endParaRPr/>
          </a:p>
        </p:txBody>
      </p:sp>
      <p:pic>
        <p:nvPicPr>
          <p:cNvPr id="158" name="Screenshot 2025-01-18 at 11.58.56.png" descr="Screenshot 2025-01-18 at 11.58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18" y="999181"/>
            <a:ext cx="3724965" cy="5152287"/>
          </a:xfrm>
          <a:prstGeom prst="rect">
            <a:avLst/>
          </a:prstGeom>
          <a:ln w="12700">
            <a:solidFill>
              <a:srgbClr val="A7A7A7"/>
            </a:solidFill>
            <a:miter lim="400000"/>
          </a:ln>
        </p:spPr>
      </p:pic>
      <p:sp>
        <p:nvSpPr>
          <p:cNvPr id="159" name="Rectangle"/>
          <p:cNvSpPr/>
          <p:nvPr/>
        </p:nvSpPr>
        <p:spPr>
          <a:xfrm>
            <a:off x="7682230" y="941782"/>
            <a:ext cx="4032264" cy="5466321"/>
          </a:xfrm>
          <a:prstGeom prst="rect">
            <a:avLst/>
          </a:prstGeom>
          <a:solidFill>
            <a:srgbClr val="CEF0D1"/>
          </a:solidFill>
          <a:ln w="12700">
            <a:solidFill>
              <a:srgbClr val="A7A7A7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0" name="Oval"/>
          <p:cNvSpPr/>
          <p:nvPr/>
        </p:nvSpPr>
        <p:spPr>
          <a:xfrm>
            <a:off x="7848869" y="1134741"/>
            <a:ext cx="3698985" cy="508040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1" name="Oval"/>
          <p:cNvSpPr/>
          <p:nvPr/>
        </p:nvSpPr>
        <p:spPr>
          <a:xfrm>
            <a:off x="8442362" y="1757661"/>
            <a:ext cx="1628190" cy="2181956"/>
          </a:xfrm>
          <a:prstGeom prst="ellipse">
            <a:avLst/>
          </a:prstGeom>
          <a:solidFill>
            <a:srgbClr val="FFA900">
              <a:alpha val="59663"/>
            </a:srgbClr>
          </a:solidFill>
          <a:ln w="25400">
            <a:solidFill>
              <a:srgbClr val="7C4118">
                <a:alpha val="59663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Oval"/>
          <p:cNvSpPr/>
          <p:nvPr/>
        </p:nvSpPr>
        <p:spPr>
          <a:xfrm>
            <a:off x="8840839" y="3061424"/>
            <a:ext cx="2108956" cy="2785233"/>
          </a:xfrm>
          <a:prstGeom prst="ellipse">
            <a:avLst/>
          </a:prstGeom>
          <a:solidFill>
            <a:srgbClr val="B6FEFC">
              <a:alpha val="50987"/>
            </a:srgbClr>
          </a:solidFill>
          <a:ln w="25400">
            <a:solidFill>
              <a:schemeClr val="accent5">
                <a:satOff val="-19091"/>
                <a:lumOff val="-11921"/>
                <a:alpha val="50987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Equation"/>
              <p:cNvSpPr txBox="1"/>
              <p:nvPr/>
            </p:nvSpPr>
            <p:spPr>
              <a:xfrm>
                <a:off x="10216032" y="1673047"/>
                <a:ext cx="627279" cy="48077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sz="5600"/>
              </a:p>
            </p:txBody>
          </p:sp>
        </mc:Choice>
        <mc:Fallback>
          <p:sp>
            <p:nvSpPr>
              <p:cNvPr id="1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032" y="1673047"/>
                <a:ext cx="627279" cy="480772"/>
              </a:xfrm>
              <a:prstGeom prst="rect">
                <a:avLst/>
              </a:prstGeom>
              <a:blipFill>
                <a:blip r:embed="rId4"/>
                <a:stretch>
                  <a:fillRect l="-26000" r="-28000" b="-897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Equation"/>
              <p:cNvSpPr txBox="1"/>
              <p:nvPr/>
            </p:nvSpPr>
            <p:spPr>
              <a:xfrm>
                <a:off x="8820927" y="2083197"/>
                <a:ext cx="200516" cy="2348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1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27" y="2083197"/>
                <a:ext cx="200516" cy="234864"/>
              </a:xfrm>
              <a:prstGeom prst="rect">
                <a:avLst/>
              </a:prstGeom>
              <a:blipFill>
                <a:blip r:embed="rId5"/>
                <a:stretch>
                  <a:fillRect l="-58824" r="-70588" b="-10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Equation"/>
              <p:cNvSpPr txBox="1"/>
              <p:nvPr/>
            </p:nvSpPr>
            <p:spPr>
              <a:xfrm>
                <a:off x="10185713" y="4853036"/>
                <a:ext cx="153399" cy="23270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1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713" y="4853036"/>
                <a:ext cx="153399" cy="232706"/>
              </a:xfrm>
              <a:prstGeom prst="rect">
                <a:avLst/>
              </a:prstGeom>
              <a:blipFill>
                <a:blip r:embed="rId6"/>
                <a:stretch>
                  <a:fillRect l="-76923" r="-115385" b="-10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Equation"/>
              <p:cNvSpPr txBox="1"/>
              <p:nvPr/>
            </p:nvSpPr>
            <p:spPr>
              <a:xfrm>
                <a:off x="9139047" y="3423925"/>
                <a:ext cx="702157" cy="21983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sz="2600"/>
              </a:p>
            </p:txBody>
          </p:sp>
        </mc:Choice>
        <mc:Fallback>
          <p:sp>
            <p:nvSpPr>
              <p:cNvPr id="1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047" y="3423925"/>
                <a:ext cx="702157" cy="219837"/>
              </a:xfrm>
              <a:prstGeom prst="rect">
                <a:avLst/>
              </a:prstGeom>
              <a:blipFill>
                <a:blip r:embed="rId7"/>
                <a:stretch>
                  <a:fillRect l="-16071" r="-26786" b="-7894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Equation"/>
              <p:cNvSpPr txBox="1"/>
              <p:nvPr/>
            </p:nvSpPr>
            <p:spPr>
              <a:xfrm>
                <a:off x="2246638" y="1615414"/>
                <a:ext cx="2981472" cy="85003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sz="2900"/>
              </a:p>
            </p:txBody>
          </p:sp>
        </mc:Choice>
        <mc:Fallback>
          <p:sp>
            <p:nvSpPr>
              <p:cNvPr id="1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38" y="1615414"/>
                <a:ext cx="2981472" cy="850037"/>
              </a:xfrm>
              <a:prstGeom prst="rect">
                <a:avLst/>
              </a:prstGeom>
              <a:blipFill>
                <a:blip r:embed="rId8"/>
                <a:stretch>
                  <a:fillRect l="-4255" t="-4478" r="-8936" b="-2985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he probability of   given   (an event or condition)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776610" y="2736068"/>
                <a:ext cx="5946928" cy="480772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200" i="1"/>
                </a:pPr>
                <a:r>
                  <a:t>The probability of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given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t> (an event or condition)</a:t>
                </a:r>
              </a:p>
            </p:txBody>
          </p:sp>
        </mc:Choice>
        <mc:Fallback>
          <p:sp>
            <p:nvSpPr>
              <p:cNvPr id="168" name="The probability of   given   (an event or condition)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776610" y="2736068"/>
                <a:ext cx="5946928" cy="480772"/>
              </a:xfrm>
              <a:prstGeom prst="rect">
                <a:avLst/>
              </a:prstGeom>
              <a:blipFill>
                <a:blip r:embed="rId9"/>
                <a:stretch>
                  <a:fillRect l="-1915" t="-12821" r="-1277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is called the likelihood:"/>
              <p:cNvSpPr txBox="1"/>
              <p:nvPr/>
            </p:nvSpPr>
            <p:spPr>
              <a:xfrm>
                <a:off x="1621601" y="4327281"/>
                <a:ext cx="4734323" cy="437498"/>
              </a:xfrm>
              <a:prstGeom prst="rect">
                <a:avLst/>
              </a:prstGeom>
              <a:ln w="12700">
                <a:solidFill>
                  <a:schemeClr val="accent1"/>
                </a:solidFill>
                <a:miter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called the</a:t>
                </a:r>
                <a:r>
                  <a:rPr b="1" i="1"/>
                  <a:t> likelihood: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b="1" i="1"/>
              </a:p>
            </p:txBody>
          </p:sp>
        </mc:Choice>
        <mc:Fallback>
          <p:sp>
            <p:nvSpPr>
              <p:cNvPr id="169" name="is called the likelihood: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601" y="4327281"/>
                <a:ext cx="4734323" cy="437498"/>
              </a:xfrm>
              <a:prstGeom prst="rect">
                <a:avLst/>
              </a:prstGeom>
              <a:blipFill>
                <a:blip r:embed="rId10"/>
                <a:stretch>
                  <a:fillRect l="-1333" t="-13889" b="-19444"/>
                </a:stretch>
              </a:blipFill>
              <a:ln w="12700">
                <a:solidFill>
                  <a:schemeClr val="accent1"/>
                </a:solidFill>
                <a:miter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“the likelihood of obtaining the data ‘A’ given the model”"/>
          <p:cNvSpPr txBox="1"/>
          <p:nvPr/>
        </p:nvSpPr>
        <p:spPr>
          <a:xfrm>
            <a:off x="716783" y="5095390"/>
            <a:ext cx="6569359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200"/>
            </a:pPr>
            <a:r>
              <a:t>“the</a:t>
            </a:r>
            <a:r>
              <a:rPr b="1" i="1"/>
              <a:t> likelihood </a:t>
            </a:r>
            <a:r>
              <a:t>of obtaining the data ‘A’ given the model”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when   is a model, or parameter"/>
              <p:cNvSpPr txBox="1"/>
              <p:nvPr/>
            </p:nvSpPr>
            <p:spPr>
              <a:xfrm>
                <a:off x="690456" y="3793670"/>
                <a:ext cx="3796988" cy="4062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when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is a model, or parameter</a:t>
                </a:r>
              </a:p>
            </p:txBody>
          </p:sp>
        </mc:Choice>
        <mc:Fallback>
          <p:sp>
            <p:nvSpPr>
              <p:cNvPr id="171" name="when   is a model, or paramete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6" y="3793670"/>
                <a:ext cx="3796988" cy="406200"/>
              </a:xfrm>
              <a:prstGeom prst="rect">
                <a:avLst/>
              </a:prstGeom>
              <a:blipFill>
                <a:blip r:embed="rId11"/>
                <a:stretch>
                  <a:fillRect l="-3333" t="-15152" r="-4000" b="-3030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9144" y="6398513"/>
            <a:ext cx="194257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76" name="Hypothesis testing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Hypothesis testing</a:t>
            </a:r>
          </a:p>
        </p:txBody>
      </p:sp>
      <p:sp>
        <p:nvSpPr>
          <p:cNvPr id="177" name="How good is the model?"/>
          <p:cNvSpPr txBox="1"/>
          <p:nvPr/>
        </p:nvSpPr>
        <p:spPr>
          <a:xfrm>
            <a:off x="880510" y="1350506"/>
            <a:ext cx="2600980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2000">
                <a:solidFill>
                  <a:schemeClr val="accent1">
                    <a:satOff val="-3547"/>
                    <a:lumOff val="-10352"/>
                  </a:schemeClr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t>How good is the model?</a:t>
            </a:r>
          </a:p>
        </p:txBody>
      </p:sp>
      <p:sp>
        <p:nvSpPr>
          <p:cNvPr id="178" name="Fundamental question:  Is the model that we are testing a good fit to our measured data?"/>
          <p:cNvSpPr txBox="1">
            <a:spLocks noGrp="1"/>
          </p:cNvSpPr>
          <p:nvPr>
            <p:ph type="body" sz="quarter" idx="4294967295"/>
          </p:nvPr>
        </p:nvSpPr>
        <p:spPr>
          <a:xfrm>
            <a:off x="838200" y="1876425"/>
            <a:ext cx="10515600" cy="485048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rPr b="1"/>
              <a:t>Fundamental question: </a:t>
            </a:r>
            <a:r>
              <a:t> Is the model that we are testing a good fit to our measured data?</a:t>
            </a:r>
          </a:p>
        </p:txBody>
      </p:sp>
      <p:sp>
        <p:nvSpPr>
          <p:cNvPr id="179" name="Text"/>
          <p:cNvSpPr txBox="1"/>
          <p:nvPr/>
        </p:nvSpPr>
        <p:spPr>
          <a:xfrm>
            <a:off x="263544" y="4711061"/>
            <a:ext cx="127001" cy="115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endParaRPr/>
          </a:p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endParaRPr/>
          </a:p>
        </p:txBody>
      </p:sp>
      <p:sp>
        <p:nvSpPr>
          <p:cNvPr id="180" name="Null Hypothesis:"/>
          <p:cNvSpPr txBox="1"/>
          <p:nvPr/>
        </p:nvSpPr>
        <p:spPr>
          <a:xfrm>
            <a:off x="858367" y="2835076"/>
            <a:ext cx="2003324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/>
            </a:lvl1pPr>
          </a:lstStyle>
          <a:p>
            <a:pPr>
              <a:defRPr b="0"/>
            </a:pPr>
            <a:r>
              <a:rPr b="1"/>
              <a:t>Null Hypothesis:</a:t>
            </a:r>
          </a:p>
        </p:txBody>
      </p:sp>
      <p:sp>
        <p:nvSpPr>
          <p:cNvPr id="181" name="Is there a more likely alternative?"/>
          <p:cNvSpPr txBox="1"/>
          <p:nvPr/>
        </p:nvSpPr>
        <p:spPr>
          <a:xfrm>
            <a:off x="3653537" y="2272061"/>
            <a:ext cx="3877405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Is there a more likely alternative?</a:t>
            </a:r>
          </a:p>
        </p:txBody>
      </p:sp>
      <p:sp>
        <p:nvSpPr>
          <p:cNvPr id="182" name="Our starting assumption"/>
          <p:cNvSpPr txBox="1"/>
          <p:nvPr/>
        </p:nvSpPr>
        <p:spPr>
          <a:xfrm>
            <a:off x="3641724" y="2835076"/>
            <a:ext cx="2843025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Our starting assumption</a:t>
            </a:r>
          </a:p>
        </p:txBody>
      </p:sp>
      <p:sp>
        <p:nvSpPr>
          <p:cNvPr id="183" name="Can be either parameter values or choice of model"/>
          <p:cNvSpPr txBox="1"/>
          <p:nvPr/>
        </p:nvSpPr>
        <p:spPr>
          <a:xfrm>
            <a:off x="3641724" y="3236312"/>
            <a:ext cx="5845210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Can be either parameter values or choice of model</a:t>
            </a:r>
          </a:p>
        </p:txBody>
      </p:sp>
      <p:sp>
        <p:nvSpPr>
          <p:cNvPr id="184" name="In practice:"/>
          <p:cNvSpPr txBox="1"/>
          <p:nvPr/>
        </p:nvSpPr>
        <p:spPr>
          <a:xfrm>
            <a:off x="858367" y="3862845"/>
            <a:ext cx="1389818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/>
            </a:lvl1pPr>
          </a:lstStyle>
          <a:p>
            <a:pPr>
              <a:defRPr b="0"/>
            </a:pPr>
            <a:r>
              <a:rPr b="1"/>
              <a:t>In practice:</a:t>
            </a:r>
          </a:p>
        </p:txBody>
      </p:sp>
      <p:sp>
        <p:nvSpPr>
          <p:cNvPr id="185" name="Compares our assumption (or prediction) with experimental  measurements e.g. does the luminosity distribution of galaxies match a Schechter function?"/>
          <p:cNvSpPr txBox="1"/>
          <p:nvPr/>
        </p:nvSpPr>
        <p:spPr>
          <a:xfrm>
            <a:off x="3667020" y="3976462"/>
            <a:ext cx="7489042" cy="11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t>Compares our assumption (or prediction) with experimental  measurements</a:t>
            </a:r>
            <a:br/>
            <a:r>
              <a:t>e.g. does the luminosity distribution of galaxies match a Schechter function? </a:t>
            </a:r>
          </a:p>
        </p:txBody>
      </p:sp>
      <p:sp>
        <p:nvSpPr>
          <p:cNvPr id="186" name="Make a statement on the probability of obtaining our result  (see confidence level slides)."/>
          <p:cNvSpPr txBox="1"/>
          <p:nvPr/>
        </p:nvSpPr>
        <p:spPr>
          <a:xfrm>
            <a:off x="3674251" y="5511196"/>
            <a:ext cx="6280260" cy="620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/>
            </a:pPr>
            <a:r>
              <a:t>Make a statement on the probability of obtaining our result </a:t>
            </a:r>
            <a:br/>
            <a:r>
              <a:t>(see confidence level slides).</a:t>
            </a:r>
          </a:p>
        </p:txBody>
      </p:sp>
      <p:sp>
        <p:nvSpPr>
          <p:cNvPr id="187" name="Outcome:"/>
          <p:cNvSpPr txBox="1"/>
          <p:nvPr/>
        </p:nvSpPr>
        <p:spPr>
          <a:xfrm>
            <a:off x="858367" y="5437645"/>
            <a:ext cx="1246980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 b="1"/>
            </a:lvl1pPr>
          </a:lstStyle>
          <a:p>
            <a:pPr>
              <a:defRPr b="0"/>
            </a:pPr>
            <a:r>
              <a:rPr b="1"/>
              <a:t>Outcome: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/>
          <p:nvPr/>
        </p:nvSpPr>
        <p:spPr>
          <a:xfrm>
            <a:off x="6366103" y="2047648"/>
            <a:ext cx="5348391" cy="4360455"/>
          </a:xfrm>
          <a:prstGeom prst="rect">
            <a:avLst/>
          </a:prstGeom>
          <a:solidFill>
            <a:srgbClr val="B6FEFC"/>
          </a:solidFill>
          <a:ln w="12700">
            <a:solidFill>
              <a:srgbClr val="A7A7A7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571963" y="2108198"/>
            <a:ext cx="5280314" cy="210534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9144" y="6398513"/>
            <a:ext cx="194257" cy="280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92" name="Null Hypothesis testing"/>
          <p:cNvSpPr txBox="1">
            <a:spLocks noGrp="1"/>
          </p:cNvSpPr>
          <p:nvPr>
            <p:ph type="title" idx="4294967295"/>
          </p:nvPr>
        </p:nvSpPr>
        <p:spPr>
          <a:xfrm>
            <a:off x="554535" y="398497"/>
            <a:ext cx="10515601" cy="13255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i="1">
                <a:latin typeface="Calibri Light"/>
                <a:ea typeface="Calibri Light"/>
                <a:cs typeface="Calibri Light"/>
                <a:sym typeface="Calibri Light"/>
              </a:rPr>
              <a:t>Null</a:t>
            </a:r>
            <a:r>
              <a:t>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e.g. Given a model  , with parameter  , is the value of   in a set of possible values  ?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554535" y="1442585"/>
                <a:ext cx="10515601" cy="485049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200"/>
                </a:pPr>
                <a:r>
                  <a:t>e.g. Given a model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, with parameter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, is the value of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in a set of possible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?</a:t>
                </a:r>
              </a:p>
            </p:txBody>
          </p:sp>
        </mc:Choice>
        <mc:Fallback>
          <p:sp>
            <p:nvSpPr>
              <p:cNvPr id="193" name="e.g. Given a model  , with parameter  , is the value of   in a set of possible values  ?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554535" y="1442585"/>
                <a:ext cx="10515601" cy="485049"/>
              </a:xfrm>
              <a:prstGeom prst="rect">
                <a:avLst/>
              </a:prstGeom>
              <a:blipFill>
                <a:blip r:embed="rId3"/>
                <a:stretch>
                  <a:fillRect l="-1086" t="-12821" r="-36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:  The Null Hypothesis:…"/>
              <p:cNvSpPr txBox="1"/>
              <p:nvPr/>
            </p:nvSpPr>
            <p:spPr>
              <a:xfrm>
                <a:off x="863435" y="2186660"/>
                <a:ext cx="4697369" cy="14426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22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 :  </a:t>
                </a:r>
                <a:r>
                  <a:rPr b="1"/>
                  <a:t>The Null Hypothesis: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22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 :  An Alternative Hypothesis: </a:t>
                </a:r>
              </a:p>
              <a:p>
                <a:pPr marL="1394460" lvl="2" indent="-228600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/>
                  <a:buChar char="•"/>
                  <a:defRPr sz="220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94" name=":  The Null Hypothesis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35" y="2186660"/>
                <a:ext cx="4697369" cy="1442662"/>
              </a:xfrm>
              <a:prstGeom prst="rect">
                <a:avLst/>
              </a:prstGeom>
              <a:blipFill>
                <a:blip r:embed="rId4"/>
                <a:stretch>
                  <a:fillRect l="-1351" t="-4386" r="-21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With new observations  , such that"/>
              <p:cNvSpPr txBox="1"/>
              <p:nvPr/>
            </p:nvSpPr>
            <p:spPr>
              <a:xfrm>
                <a:off x="568925" y="4582624"/>
                <a:ext cx="4322771" cy="38275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</a:pPr>
                <a:r>
                  <a:t>With new observations </a:t>
                </a:r>
                <a14:m>
                  <m:oMath xmlns:m="http://schemas.openxmlformats.org/officeDocument/2006/math"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, such that </a:t>
                </a:r>
                <a14:m>
                  <m:oMath xmlns:m="http://schemas.openxmlformats.org/officeDocument/2006/math"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95" name="With new observations  , such tha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5" y="4582624"/>
                <a:ext cx="4322771" cy="382750"/>
              </a:xfrm>
              <a:prstGeom prst="rect">
                <a:avLst/>
              </a:prstGeom>
              <a:blipFill>
                <a:blip r:embed="rId5"/>
                <a:stretch>
                  <a:fillRect l="-2346" t="-9375" b="-1562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"/>
          <p:cNvSpPr/>
          <p:nvPr/>
        </p:nvSpPr>
        <p:spPr>
          <a:xfrm>
            <a:off x="571963" y="5016222"/>
            <a:ext cx="5280314" cy="131286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reject   and accept"/>
              <p:cNvSpPr txBox="1"/>
              <p:nvPr/>
            </p:nvSpPr>
            <p:spPr>
              <a:xfrm>
                <a:off x="2437772" y="5172011"/>
                <a:ext cx="2880848" cy="48504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and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197" name="reject   and accep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72" y="5172011"/>
                <a:ext cx="2880848" cy="485048"/>
              </a:xfrm>
              <a:prstGeom prst="rect">
                <a:avLst/>
              </a:prstGeom>
              <a:blipFill>
                <a:blip r:embed="rId6"/>
                <a:stretch>
                  <a:fillRect l="-4405" t="-12821" b="-1025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Equation"/>
              <p:cNvSpPr txBox="1"/>
              <p:nvPr/>
            </p:nvSpPr>
            <p:spPr>
              <a:xfrm>
                <a:off x="876164" y="5260911"/>
                <a:ext cx="1049816" cy="2461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sz="2200"/>
              </a:p>
            </p:txBody>
          </p:sp>
        </mc:Choice>
        <mc:Fallback>
          <p:sp>
            <p:nvSpPr>
              <p:cNvPr id="19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64" y="5260911"/>
                <a:ext cx="1049816" cy="246152"/>
              </a:xfrm>
              <a:prstGeom prst="rect">
                <a:avLst/>
              </a:prstGeom>
              <a:blipFill>
                <a:blip r:embed="rId7"/>
                <a:stretch>
                  <a:fillRect l="-9639" t="-5000" r="-12048" b="-9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Equation"/>
              <p:cNvSpPr txBox="1"/>
              <p:nvPr/>
            </p:nvSpPr>
            <p:spPr>
              <a:xfrm>
                <a:off x="876164" y="5867876"/>
                <a:ext cx="1049816" cy="2461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sz="2200"/>
              </a:p>
            </p:txBody>
          </p:sp>
        </mc:Choice>
        <mc:Fallback>
          <p:sp>
            <p:nvSpPr>
              <p:cNvPr id="1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64" y="5867876"/>
                <a:ext cx="1049816" cy="246152"/>
              </a:xfrm>
              <a:prstGeom prst="rect">
                <a:avLst/>
              </a:prstGeom>
              <a:blipFill>
                <a:blip r:embed="rId8"/>
                <a:stretch>
                  <a:fillRect l="-9639" t="-5000" r="-12048" b="-85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no evidence to reject"/>
              <p:cNvSpPr txBox="1"/>
              <p:nvPr/>
            </p:nvSpPr>
            <p:spPr>
              <a:xfrm>
                <a:off x="2437772" y="5754585"/>
                <a:ext cx="3038519" cy="48504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no evidence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200" name="no evidence to rejec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72" y="5754585"/>
                <a:ext cx="3038519" cy="485049"/>
              </a:xfrm>
              <a:prstGeom prst="rect">
                <a:avLst/>
              </a:prstGeom>
              <a:blipFill>
                <a:blip r:embed="rId9"/>
                <a:stretch>
                  <a:fillRect l="-4167" t="-15385" b="-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:  threshold of rejection (e.g. 0.05)"/>
              <p:cNvSpPr txBox="1"/>
              <p:nvPr/>
            </p:nvSpPr>
            <p:spPr>
              <a:xfrm>
                <a:off x="863435" y="3692035"/>
                <a:ext cx="4322771" cy="3945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2200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 :  threshold of rejection (e.g. 0.05) </a:t>
                </a:r>
              </a:p>
            </p:txBody>
          </p:sp>
        </mc:Choice>
        <mc:Fallback>
          <p:sp>
            <p:nvSpPr>
              <p:cNvPr id="201" name=":  threshold of rejection (e.g. 0.05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35" y="3692035"/>
                <a:ext cx="4322771" cy="394574"/>
              </a:xfrm>
              <a:prstGeom prst="rect">
                <a:avLst/>
              </a:prstGeom>
              <a:blipFill>
                <a:blip r:embed="rId10"/>
                <a:stretch>
                  <a:fillRect l="-880" t="-15625" r="-2933" b="-343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ectangle"/>
          <p:cNvSpPr/>
          <p:nvPr/>
        </p:nvSpPr>
        <p:spPr>
          <a:xfrm>
            <a:off x="7663926" y="2211506"/>
            <a:ext cx="3917491" cy="4070839"/>
          </a:xfrm>
          <a:prstGeom prst="rect">
            <a:avLst/>
          </a:prstGeom>
          <a:solidFill>
            <a:srgbClr val="F0F0F0"/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3" name="Rectangle"/>
          <p:cNvSpPr/>
          <p:nvPr/>
        </p:nvSpPr>
        <p:spPr>
          <a:xfrm rot="16200000">
            <a:off x="7567104" y="2270962"/>
            <a:ext cx="2959088" cy="5082274"/>
          </a:xfrm>
          <a:prstGeom prst="rect">
            <a:avLst/>
          </a:prstGeom>
          <a:solidFill>
            <a:srgbClr val="F0F0F0"/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4" name="Rectangle"/>
          <p:cNvSpPr/>
          <p:nvPr/>
        </p:nvSpPr>
        <p:spPr>
          <a:xfrm>
            <a:off x="9628561" y="3349641"/>
            <a:ext cx="1955206" cy="1476578"/>
          </a:xfrm>
          <a:prstGeom prst="rect">
            <a:avLst/>
          </a:prstGeom>
          <a:solidFill>
            <a:schemeClr val="accent2">
              <a:lumOff val="21960"/>
              <a:alpha val="7997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5" name="Truth"/>
          <p:cNvSpPr txBox="1"/>
          <p:nvPr/>
        </p:nvSpPr>
        <p:spPr>
          <a:xfrm rot="16200000">
            <a:off x="6424187" y="4693222"/>
            <a:ext cx="667828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/>
            </a:lvl1pPr>
          </a:lstStyle>
          <a:p>
            <a:r>
              <a:t>Truth</a:t>
            </a:r>
          </a:p>
        </p:txBody>
      </p:sp>
      <p:sp>
        <p:nvSpPr>
          <p:cNvPr id="206" name="Outcome"/>
          <p:cNvSpPr txBox="1"/>
          <p:nvPr/>
        </p:nvSpPr>
        <p:spPr>
          <a:xfrm>
            <a:off x="9220716" y="2296947"/>
            <a:ext cx="107301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/>
            </a:lvl1pPr>
          </a:lstStyle>
          <a:p>
            <a:r>
              <a:t>Outcome</a:t>
            </a:r>
          </a:p>
        </p:txBody>
      </p:sp>
      <p:sp>
        <p:nvSpPr>
          <p:cNvPr id="207" name="Line"/>
          <p:cNvSpPr/>
          <p:nvPr/>
        </p:nvSpPr>
        <p:spPr>
          <a:xfrm>
            <a:off x="7660278" y="2698441"/>
            <a:ext cx="3919173" cy="1"/>
          </a:xfrm>
          <a:prstGeom prst="line">
            <a:avLst/>
          </a:prstGeom>
          <a:ln w="127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Line"/>
          <p:cNvSpPr/>
          <p:nvPr/>
        </p:nvSpPr>
        <p:spPr>
          <a:xfrm flipV="1">
            <a:off x="7022697" y="3338770"/>
            <a:ext cx="1" cy="2953973"/>
          </a:xfrm>
          <a:prstGeom prst="line">
            <a:avLst/>
          </a:prstGeom>
          <a:ln w="12700">
            <a:solidFill>
              <a:schemeClr val="accent2">
                <a:lumOff val="10980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Line"/>
          <p:cNvSpPr/>
          <p:nvPr/>
        </p:nvSpPr>
        <p:spPr>
          <a:xfrm flipV="1">
            <a:off x="7658311" y="3338770"/>
            <a:ext cx="1" cy="2953973"/>
          </a:xfrm>
          <a:prstGeom prst="line">
            <a:avLst/>
          </a:prstGeom>
          <a:ln w="127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Line"/>
          <p:cNvSpPr/>
          <p:nvPr/>
        </p:nvSpPr>
        <p:spPr>
          <a:xfrm flipV="1">
            <a:off x="9622468" y="2688832"/>
            <a:ext cx="1" cy="3601673"/>
          </a:xfrm>
          <a:prstGeom prst="line">
            <a:avLst/>
          </a:prstGeom>
          <a:ln w="127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Line"/>
          <p:cNvSpPr/>
          <p:nvPr/>
        </p:nvSpPr>
        <p:spPr>
          <a:xfrm>
            <a:off x="6996330" y="4826218"/>
            <a:ext cx="4576770" cy="1"/>
          </a:xfrm>
          <a:prstGeom prst="line">
            <a:avLst/>
          </a:prstGeom>
          <a:ln w="127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is true"/>
              <p:cNvSpPr txBox="1"/>
              <p:nvPr/>
            </p:nvSpPr>
            <p:spPr>
              <a:xfrm rot="16200000">
                <a:off x="6797615" y="5394565"/>
                <a:ext cx="997889" cy="37014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sz="19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is true</a:t>
                </a:r>
              </a:p>
            </p:txBody>
          </p:sp>
        </mc:Choice>
        <mc:Fallback>
          <p:sp>
            <p:nvSpPr>
              <p:cNvPr id="212" name="is true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97615" y="5394565"/>
                <a:ext cx="997889" cy="370140"/>
              </a:xfrm>
              <a:prstGeom prst="rect">
                <a:avLst/>
              </a:prstGeom>
              <a:blipFill>
                <a:blip r:embed="rId11"/>
                <a:stretch>
                  <a:fillRect l="-6897" t="-8750" r="-31034" b="-375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is true"/>
              <p:cNvSpPr txBox="1"/>
              <p:nvPr/>
            </p:nvSpPr>
            <p:spPr>
              <a:xfrm rot="16200000">
                <a:off x="6811043" y="3981571"/>
                <a:ext cx="997889" cy="37260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sz="19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is true</a:t>
                </a:r>
              </a:p>
            </p:txBody>
          </p:sp>
        </mc:Choice>
        <mc:Fallback>
          <p:sp>
            <p:nvSpPr>
              <p:cNvPr id="213" name="is true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11043" y="3981571"/>
                <a:ext cx="997889" cy="372604"/>
              </a:xfrm>
              <a:prstGeom prst="rect">
                <a:avLst/>
              </a:prstGeom>
              <a:blipFill>
                <a:blip r:embed="rId12"/>
                <a:stretch>
                  <a:fillRect l="-6667" t="-10000" r="-26667" b="-375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not rejected"/>
              <p:cNvSpPr txBox="1"/>
              <p:nvPr/>
            </p:nvSpPr>
            <p:spPr>
              <a:xfrm>
                <a:off x="7852607" y="2894604"/>
                <a:ext cx="1546619" cy="37260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sz="19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not rejected</a:t>
                </a:r>
              </a:p>
            </p:txBody>
          </p:sp>
        </mc:Choice>
        <mc:Fallback>
          <p:sp>
            <p:nvSpPr>
              <p:cNvPr id="214" name="not reject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607" y="2894604"/>
                <a:ext cx="1546619" cy="372605"/>
              </a:xfrm>
              <a:prstGeom prst="rect">
                <a:avLst/>
              </a:prstGeom>
              <a:blipFill>
                <a:blip r:embed="rId13"/>
                <a:stretch>
                  <a:fillRect l="-2439" t="-6667" r="-7317" b="-26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jected"/>
              <p:cNvSpPr txBox="1"/>
              <p:nvPr/>
            </p:nvSpPr>
            <p:spPr>
              <a:xfrm>
                <a:off x="10066579" y="2872970"/>
                <a:ext cx="1177711" cy="37260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sz="19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rejected</a:t>
                </a:r>
              </a:p>
            </p:txBody>
          </p:sp>
        </mc:Choice>
        <mc:Fallback>
          <p:sp>
            <p:nvSpPr>
              <p:cNvPr id="215" name="reject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79" y="2872970"/>
                <a:ext cx="1177711" cy="372605"/>
              </a:xfrm>
              <a:prstGeom prst="rect">
                <a:avLst/>
              </a:prstGeom>
              <a:blipFill>
                <a:blip r:embed="rId14"/>
                <a:stretch>
                  <a:fillRect l="-3191" t="-3333" r="-9574" b="-26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Rectangle"/>
          <p:cNvSpPr/>
          <p:nvPr/>
        </p:nvSpPr>
        <p:spPr>
          <a:xfrm>
            <a:off x="7658311" y="3335521"/>
            <a:ext cx="1955207" cy="1476578"/>
          </a:xfrm>
          <a:prstGeom prst="rect">
            <a:avLst/>
          </a:prstGeom>
          <a:solidFill>
            <a:schemeClr val="accent6">
              <a:satOff val="-3457"/>
              <a:lumOff val="26078"/>
              <a:alpha val="7997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ype   error"/>
              <p:cNvSpPr txBox="1"/>
              <p:nvPr/>
            </p:nvSpPr>
            <p:spPr>
              <a:xfrm>
                <a:off x="9990379" y="3544915"/>
                <a:ext cx="1198130" cy="3450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r>
                  <a:t>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9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t> error</a:t>
                </a:r>
              </a:p>
            </p:txBody>
          </p:sp>
        </mc:Choice>
        <mc:Fallback>
          <p:sp>
            <p:nvSpPr>
              <p:cNvPr id="217" name="Type   erro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379" y="3544915"/>
                <a:ext cx="1198130" cy="345002"/>
              </a:xfrm>
              <a:prstGeom prst="rect">
                <a:avLst/>
              </a:prstGeom>
              <a:blipFill>
                <a:blip r:embed="rId15"/>
                <a:stretch>
                  <a:fillRect l="-7368" t="-7143" r="-8421" b="-35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Rectangle"/>
          <p:cNvSpPr/>
          <p:nvPr/>
        </p:nvSpPr>
        <p:spPr>
          <a:xfrm>
            <a:off x="7666360" y="4823497"/>
            <a:ext cx="1955207" cy="1463879"/>
          </a:xfrm>
          <a:prstGeom prst="rect">
            <a:avLst/>
          </a:prstGeom>
          <a:solidFill>
            <a:schemeClr val="accent2">
              <a:lumOff val="21960"/>
              <a:alpha val="7997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ype   error"/>
              <p:cNvSpPr txBox="1"/>
              <p:nvPr/>
            </p:nvSpPr>
            <p:spPr>
              <a:xfrm>
                <a:off x="8006381" y="5044385"/>
                <a:ext cx="1280719" cy="3450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r>
                  <a:t>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9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II</m:t>
                    </m:r>
                  </m:oMath>
                </a14:m>
                <a:r>
                  <a:t> error</a:t>
                </a:r>
              </a:p>
            </p:txBody>
          </p:sp>
        </mc:Choice>
        <mc:Fallback>
          <p:sp>
            <p:nvSpPr>
              <p:cNvPr id="219" name="Type   erro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381" y="5044385"/>
                <a:ext cx="1280719" cy="345002"/>
              </a:xfrm>
              <a:prstGeom prst="rect">
                <a:avLst/>
              </a:prstGeom>
              <a:blipFill>
                <a:blip r:embed="rId16"/>
                <a:stretch>
                  <a:fillRect l="-7843" r="-6863" b="-3448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Probability of…"/>
              <p:cNvSpPr txBox="1"/>
              <p:nvPr/>
            </p:nvSpPr>
            <p:spPr>
              <a:xfrm>
                <a:off x="7926108" y="3831201"/>
                <a:ext cx="1399616" cy="6405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 algn="ctr"/>
                <a:r>
                  <a:t>Probability of </a:t>
                </a:r>
              </a:p>
              <a:p>
                <a:pPr algn="ctr"/>
                <a:r>
                  <a:t>this: </a:t>
                </a:r>
                <a14:m>
                  <m:oMath xmlns:m="http://schemas.openxmlformats.org/officeDocument/2006/math"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20" name="Probability of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108" y="3831201"/>
                <a:ext cx="1399616" cy="640575"/>
              </a:xfrm>
              <a:prstGeom prst="rect">
                <a:avLst/>
              </a:prstGeom>
              <a:blipFill>
                <a:blip r:embed="rId17"/>
                <a:stretch>
                  <a:fillRect l="-7207" t="-3846" r="-6306" b="-1730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Rectangle"/>
          <p:cNvSpPr/>
          <p:nvPr/>
        </p:nvSpPr>
        <p:spPr>
          <a:xfrm>
            <a:off x="9619863" y="4823497"/>
            <a:ext cx="1967907" cy="1463879"/>
          </a:xfrm>
          <a:prstGeom prst="rect">
            <a:avLst/>
          </a:prstGeom>
          <a:solidFill>
            <a:schemeClr val="accent6">
              <a:satOff val="-3457"/>
              <a:lumOff val="26078"/>
              <a:alpha val="7997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Will happen   %…"/>
              <p:cNvSpPr txBox="1"/>
              <p:nvPr/>
            </p:nvSpPr>
            <p:spPr>
              <a:xfrm>
                <a:off x="9842499" y="3965589"/>
                <a:ext cx="1623920" cy="63155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 algn="ctr"/>
                <a:r>
                  <a:t>Will happen </a:t>
                </a:r>
                <a14:m>
                  <m:oMath xmlns:m="http://schemas.openxmlformats.org/officeDocument/2006/math"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%</a:t>
                </a:r>
              </a:p>
              <a:p>
                <a:pPr algn="ctr"/>
                <a:r>
                  <a:t>of the time</a:t>
                </a:r>
              </a:p>
            </p:txBody>
          </p:sp>
        </mc:Choice>
        <mc:Fallback>
          <p:sp>
            <p:nvSpPr>
              <p:cNvPr id="222" name="Will happen   %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499" y="3965589"/>
                <a:ext cx="1623920" cy="631559"/>
              </a:xfrm>
              <a:prstGeom prst="rect">
                <a:avLst/>
              </a:prstGeom>
              <a:blipFill>
                <a:blip r:embed="rId18"/>
                <a:stretch>
                  <a:fillRect l="-6250" t="-2000" r="-7031" b="-20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Happens   %…"/>
              <p:cNvSpPr txBox="1"/>
              <p:nvPr/>
            </p:nvSpPr>
            <p:spPr>
              <a:xfrm>
                <a:off x="7817745" y="5478763"/>
                <a:ext cx="1715936" cy="6572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 algn="ctr"/>
                <a:r>
                  <a:t>Happens </a:t>
                </a:r>
                <a14:m>
                  <m:oMath xmlns:m="http://schemas.openxmlformats.org/officeDocument/2006/math"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 %</a:t>
                </a:r>
              </a:p>
              <a:p>
                <a:pPr algn="ctr"/>
                <a:r>
                  <a:t>of the time</a:t>
                </a:r>
              </a:p>
            </p:txBody>
          </p:sp>
        </mc:Choice>
        <mc:Fallback>
          <p:sp>
            <p:nvSpPr>
              <p:cNvPr id="223" name="Happens   %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45" y="5478763"/>
                <a:ext cx="1715936" cy="657279"/>
              </a:xfrm>
              <a:prstGeom prst="rect">
                <a:avLst/>
              </a:prstGeom>
              <a:blipFill>
                <a:blip r:embed="rId19"/>
                <a:stretch>
                  <a:fillRect l="-7353" t="-1887" r="-7353" b="-1509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"/>
              <p:cNvSpPr txBox="1"/>
              <p:nvPr/>
            </p:nvSpPr>
            <p:spPr>
              <a:xfrm>
                <a:off x="9653718" y="5222947"/>
                <a:ext cx="1904893" cy="73877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sz="19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rejected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 </a:t>
                </a:r>
              </a:p>
            </p:txBody>
          </p:sp>
        </mc:Choice>
        <mc:Fallback>
          <p:sp>
            <p:nvSpPr>
              <p:cNvPr id="22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18" y="5222947"/>
                <a:ext cx="1904893" cy="738776"/>
              </a:xfrm>
              <a:prstGeom prst="rect">
                <a:avLst/>
              </a:prstGeom>
              <a:blipFill>
                <a:blip r:embed="rId20"/>
                <a:stretch>
                  <a:fillRect l="-7285" t="-1695" r="-9272" b="-1016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(N.B. This is not the same as accepting  )"/>
              <p:cNvSpPr txBox="1"/>
              <p:nvPr/>
            </p:nvSpPr>
            <p:spPr>
              <a:xfrm>
                <a:off x="2092051" y="6400660"/>
                <a:ext cx="4031416" cy="37260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t>(N.B. This is not the same as accepting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9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)</a:t>
                </a:r>
              </a:p>
            </p:txBody>
          </p:sp>
        </mc:Choice>
        <mc:Fallback>
          <p:sp>
            <p:nvSpPr>
              <p:cNvPr id="225" name="(N.B. This is not the same as accepting  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51" y="6400660"/>
                <a:ext cx="4031416" cy="372604"/>
              </a:xfrm>
              <a:prstGeom prst="rect">
                <a:avLst/>
              </a:prstGeom>
              <a:blipFill>
                <a:blip r:embed="rId21"/>
                <a:stretch>
                  <a:fillRect l="-2508" t="-3333" r="-2821" b="-26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Content Placeholder 8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838200" y="1724655"/>
                <a:ext cx="10515600" cy="1773904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 i="1"/>
                </a:pPr>
                <a:r>
                  <a:rPr dirty="0"/>
                  <a:t>Given a probability threshold, what is the allowed range of the parameter:</a:t>
                </a:r>
              </a:p>
              <a:p>
                <a:pPr>
                  <a:defRPr sz="2000"/>
                </a:pPr>
                <a:endParaRPr dirty="0"/>
              </a:p>
              <a:p>
                <a:pPr>
                  <a:defRPr sz="2000" b="1" i="1">
                    <a:solidFill>
                      <a:srgbClr val="C00000"/>
                    </a:solidFill>
                  </a:defRPr>
                </a:pPr>
                <a:endParaRPr dirty="0"/>
              </a:p>
              <a:p>
                <a:pPr>
                  <a:defRPr sz="2000" b="1" i="1">
                    <a:solidFill>
                      <a:srgbClr val="C00000"/>
                    </a:solidFill>
                  </a:defRPr>
                </a:pPr>
                <a:r>
                  <a:rPr dirty="0"/>
                  <a:t>Interpretation: </a:t>
                </a:r>
                <a:r>
                  <a:rPr b="0" i="0" dirty="0">
                    <a:solidFill>
                      <a:srgbClr val="000000"/>
                    </a:solidFill>
                  </a:rPr>
                  <a:t>if we repeat our experiment, how often will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b="0" i="0" dirty="0">
                    <a:solidFill>
                      <a:srgbClr val="000000"/>
                    </a:solidFill>
                    <a:latin typeface="Times Roman"/>
                    <a:ea typeface="Times Roman"/>
                    <a:cs typeface="Times Roman"/>
                    <a:sym typeface="Times Roman"/>
                  </a:rPr>
                  <a:t> be </a:t>
                </a:r>
                <a:r>
                  <a:rPr b="0" i="0" dirty="0">
                    <a:solidFill>
                      <a:srgbClr val="000000"/>
                    </a:solidFill>
                  </a:rPr>
                  <a:t>within our quoted range</a:t>
                </a:r>
                <a:endParaRPr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30" name="Content Placeholder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38200" y="1724655"/>
                <a:ext cx="10515600" cy="1773904"/>
              </a:xfrm>
              <a:prstGeom prst="rect">
                <a:avLst/>
              </a:prstGeom>
              <a:blipFill>
                <a:blip r:embed="rId2"/>
                <a:stretch>
                  <a:fillRect l="-1086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For multiple variables  :"/>
              <p:cNvSpPr txBox="1"/>
              <p:nvPr/>
            </p:nvSpPr>
            <p:spPr>
              <a:xfrm>
                <a:off x="906122" y="3913055"/>
                <a:ext cx="3456789" cy="41691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2200"/>
                </a:pPr>
                <a:r>
                  <a:rPr b="1"/>
                  <a:t>For multiple variables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b="1"/>
                  <a:t>:</a:t>
                </a:r>
              </a:p>
            </p:txBody>
          </p:sp>
        </mc:Choice>
        <mc:Fallback>
          <p:sp>
            <p:nvSpPr>
              <p:cNvPr id="233" name="For multiple variables  :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22" y="3913055"/>
                <a:ext cx="3456789" cy="416916"/>
              </a:xfrm>
              <a:prstGeom prst="rect">
                <a:avLst/>
              </a:prstGeom>
              <a:blipFill>
                <a:blip r:embed="rId3"/>
                <a:stretch>
                  <a:fillRect l="-3663" t="-18182" r="-5128" b="-272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Line"/>
          <p:cNvSpPr/>
          <p:nvPr/>
        </p:nvSpPr>
        <p:spPr>
          <a:xfrm>
            <a:off x="3922131" y="3655051"/>
            <a:ext cx="3511537" cy="1"/>
          </a:xfrm>
          <a:prstGeom prst="line">
            <a:avLst/>
          </a:prstGeom>
          <a:ln w="12700">
            <a:solidFill>
              <a:srgbClr val="A7A7A7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Group"/>
          <p:cNvGrpSpPr/>
          <p:nvPr/>
        </p:nvGrpSpPr>
        <p:grpSpPr>
          <a:xfrm>
            <a:off x="6964317" y="3879203"/>
            <a:ext cx="4032264" cy="2623470"/>
            <a:chOff x="0" y="0"/>
            <a:chExt cx="4032263" cy="2623468"/>
          </a:xfrm>
        </p:grpSpPr>
        <p:sp>
          <p:nvSpPr>
            <p:cNvPr id="235" name="Rectangle"/>
            <p:cNvSpPr/>
            <p:nvPr/>
          </p:nvSpPr>
          <p:spPr>
            <a:xfrm>
              <a:off x="0" y="0"/>
              <a:ext cx="4032264" cy="2623469"/>
            </a:xfrm>
            <a:prstGeom prst="rect">
              <a:avLst/>
            </a:prstGeom>
            <a:solidFill>
              <a:srgbClr val="CEF0D1"/>
            </a:solidFill>
            <a:ln w="12700" cap="flat">
              <a:solidFill>
                <a:srgbClr val="A7A7A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" name="Oval"/>
            <p:cNvSpPr/>
            <p:nvPr/>
          </p:nvSpPr>
          <p:spPr>
            <a:xfrm rot="19800000">
              <a:off x="1234430" y="542527"/>
              <a:ext cx="2024632" cy="1237332"/>
            </a:xfrm>
            <a:prstGeom prst="ellipse">
              <a:avLst/>
            </a:prstGeom>
            <a:solidFill>
              <a:srgbClr val="EFEFE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524183" y="289213"/>
              <a:ext cx="1" cy="19942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8" name="Line"/>
            <p:cNvSpPr/>
            <p:nvPr/>
          </p:nvSpPr>
          <p:spPr>
            <a:xfrm>
              <a:off x="524183" y="2270755"/>
              <a:ext cx="31911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9" name="Oval"/>
            <p:cNvSpPr/>
            <p:nvPr/>
          </p:nvSpPr>
          <p:spPr>
            <a:xfrm rot="19800000">
              <a:off x="1412230" y="651188"/>
              <a:ext cx="1669032" cy="1020010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0" name="Oval"/>
            <p:cNvSpPr/>
            <p:nvPr/>
          </p:nvSpPr>
          <p:spPr>
            <a:xfrm rot="19800000">
              <a:off x="1880619" y="755019"/>
              <a:ext cx="1016001" cy="620918"/>
            </a:xfrm>
            <a:prstGeom prst="ellipse">
              <a:avLst/>
            </a:prstGeom>
            <a:solidFill>
              <a:srgbClr val="BBBBBB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Equation"/>
                <p:cNvSpPr txBox="1"/>
                <p:nvPr/>
              </p:nvSpPr>
              <p:spPr>
                <a:xfrm>
                  <a:off x="184978" y="1167170"/>
                  <a:ext cx="171832" cy="1866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sz="2200"/>
                </a:p>
              </p:txBody>
            </p:sp>
          </mc:Choice>
          <mc:Fallback>
            <p:sp>
              <p:nvSpPr>
                <p:cNvPr id="24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78" y="1167170"/>
                  <a:ext cx="171832" cy="186640"/>
                </a:xfrm>
                <a:prstGeom prst="rect">
                  <a:avLst/>
                </a:prstGeom>
                <a:blipFill>
                  <a:blip r:embed="rId4"/>
                  <a:stretch>
                    <a:fillRect l="-57143" r="-57143" b="-100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Equation"/>
                <p:cNvSpPr txBox="1"/>
                <p:nvPr/>
              </p:nvSpPr>
              <p:spPr>
                <a:xfrm>
                  <a:off x="2033830" y="2331234"/>
                  <a:ext cx="166523" cy="1824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sz="2200"/>
                </a:p>
              </p:txBody>
            </p:sp>
          </mc:Choice>
          <mc:Fallback>
            <p:sp>
              <p:nvSpPr>
                <p:cNvPr id="242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830" y="2331234"/>
                  <a:ext cx="166523" cy="182449"/>
                </a:xfrm>
                <a:prstGeom prst="rect">
                  <a:avLst/>
                </a:prstGeom>
                <a:blipFill>
                  <a:blip r:embed="rId5"/>
                  <a:stretch>
                    <a:fillRect l="-57143" r="-64286" b="-9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An error ellipse containing…"/>
              <p:cNvSpPr txBox="1"/>
              <p:nvPr/>
            </p:nvSpPr>
            <p:spPr>
              <a:xfrm>
                <a:off x="1701245" y="4674315"/>
                <a:ext cx="3197936" cy="79706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 b="1" i="1">
                    <a:solidFill>
                      <a:srgbClr val="C00000"/>
                    </a:solidFill>
                  </a:defRPr>
                </a:pPr>
                <a:r>
                  <a:rPr b="0" i="0">
                    <a:solidFill>
                      <a:srgbClr val="000000"/>
                    </a:solidFill>
                  </a:rPr>
                  <a:t>An error ellipse containing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b="0" i="0">
                    <a:solidFill>
                      <a:srgbClr val="000000"/>
                    </a:solidFill>
                  </a:rPr>
                  <a:t> 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 b="1" i="1">
                    <a:solidFill>
                      <a:srgbClr val="C00000"/>
                    </a:solidFill>
                  </a:defRPr>
                </a:pPr>
                <a:r>
                  <a:rPr b="0" i="0">
                    <a:solidFill>
                      <a:srgbClr val="000000"/>
                    </a:solidFill>
                  </a:rPr>
                  <a:t>of the probability</a:t>
                </a:r>
              </a:p>
            </p:txBody>
          </p:sp>
        </mc:Choice>
        <mc:Fallback>
          <p:sp>
            <p:nvSpPr>
              <p:cNvPr id="244" name="An error ellipse containing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45" y="4674315"/>
                <a:ext cx="3197936" cy="797066"/>
              </a:xfrm>
              <a:prstGeom prst="rect">
                <a:avLst/>
              </a:prstGeom>
              <a:blipFill>
                <a:blip r:embed="rId6"/>
                <a:stretch>
                  <a:fillRect l="-3162" t="-6250" r="-4743" b="-93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Typical values are 68%, 90%, 95%."/>
          <p:cNvSpPr txBox="1"/>
          <p:nvPr/>
        </p:nvSpPr>
        <p:spPr>
          <a:xfrm>
            <a:off x="1303591" y="5721713"/>
            <a:ext cx="381544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pPr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rPr>
                <a:latin typeface="+mj-lt"/>
                <a:ea typeface="+mj-ea"/>
                <a:cs typeface="+mj-cs"/>
                <a:sym typeface="Calibri"/>
              </a:rPr>
              <a:t>Typical values are 68%, 90%, 95%.</a:t>
            </a:r>
          </a:p>
        </p:txBody>
      </p:sp>
      <p:sp>
        <p:nvSpPr>
          <p:cNvPr id="246" name="Star"/>
          <p:cNvSpPr/>
          <p:nvPr/>
        </p:nvSpPr>
        <p:spPr>
          <a:xfrm>
            <a:off x="9469488" y="4767729"/>
            <a:ext cx="157021" cy="14933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BECED01C-2626-DE79-B301-FC5D0957C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31" y="2163851"/>
            <a:ext cx="4180188" cy="6940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Key Assumption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t>Key Assumption: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he probability,  , needed for Hypothesis testing and confidence intervals depend on how the data and model are distributed"/>
              <p:cNvSpPr txBox="1"/>
              <p:nvPr/>
            </p:nvSpPr>
            <p:spPr>
              <a:xfrm>
                <a:off x="939655" y="1871359"/>
                <a:ext cx="7684394" cy="740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200"/>
                </a:pPr>
                <a:r>
                  <a:t>The probability,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, needed for </a:t>
                </a:r>
                <a:r>
                  <a:rPr b="1"/>
                  <a:t>Hypothesis testing </a:t>
                </a:r>
                <a:r>
                  <a:t>and</a:t>
                </a:r>
                <a:r>
                  <a:rPr b="1"/>
                  <a:t> confidence intervals </a:t>
                </a:r>
                <a:r>
                  <a:t>depend on how the data and model are distributed</a:t>
                </a:r>
              </a:p>
            </p:txBody>
          </p:sp>
        </mc:Choice>
        <mc:Fallback>
          <p:sp>
            <p:nvSpPr>
              <p:cNvPr id="250" name="The probability,  , needed for Hypothesis testing and confidence intervals depend on how the data and model are distribut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5" y="1871359"/>
                <a:ext cx="7684394" cy="740441"/>
              </a:xfrm>
              <a:prstGeom prst="rect">
                <a:avLst/>
              </a:prstGeom>
              <a:blipFill>
                <a:blip r:embed="rId2"/>
                <a:stretch>
                  <a:fillRect l="-1483" t="-6780" r="-329" b="-135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Are they both drawn from a Gaussian distribution?"/>
          <p:cNvSpPr txBox="1"/>
          <p:nvPr/>
        </p:nvSpPr>
        <p:spPr>
          <a:xfrm>
            <a:off x="939655" y="3236312"/>
            <a:ext cx="7684394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200"/>
            </a:lvl1pPr>
          </a:lstStyle>
          <a:p>
            <a:r>
              <a:t>Are they both drawn from a Gaussian distribution?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"/>
          <p:cNvSpPr/>
          <p:nvPr/>
        </p:nvSpPr>
        <p:spPr>
          <a:xfrm>
            <a:off x="7110765" y="1087437"/>
            <a:ext cx="4992543" cy="4432954"/>
          </a:xfrm>
          <a:prstGeom prst="rect">
            <a:avLst/>
          </a:prstGeom>
          <a:solidFill>
            <a:schemeClr val="accent6">
              <a:satOff val="-3457"/>
              <a:lumOff val="26078"/>
            </a:schemeClr>
          </a:solidFill>
          <a:ln w="12700">
            <a:solidFill>
              <a:srgbClr val="A7A7A7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Rectangle"/>
          <p:cNvSpPr/>
          <p:nvPr/>
        </p:nvSpPr>
        <p:spPr>
          <a:xfrm>
            <a:off x="552125" y="1920947"/>
            <a:ext cx="6307516" cy="2110620"/>
          </a:xfrm>
          <a:prstGeom prst="rect">
            <a:avLst/>
          </a:prstGeom>
          <a:solidFill>
            <a:srgbClr val="FFFFFF">
              <a:alpha val="87136"/>
            </a:srgbClr>
          </a:solidFill>
          <a:ln w="12700">
            <a:solidFill>
              <a:schemeClr val="accent1">
                <a:alpha val="87136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4115" y="6402746"/>
            <a:ext cx="194257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Equation"/>
              <p:cNvSpPr txBox="1"/>
              <p:nvPr/>
            </p:nvSpPr>
            <p:spPr>
              <a:xfrm>
                <a:off x="1071964" y="2100804"/>
                <a:ext cx="5267839" cy="94483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rad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{−(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64" y="2100804"/>
                <a:ext cx="5267839" cy="944831"/>
              </a:xfrm>
              <a:prstGeom prst="rect">
                <a:avLst/>
              </a:prstGeom>
              <a:blipFill>
                <a:blip r:embed="rId2"/>
                <a:stretch>
                  <a:fillRect l="-2404" t="-1316" r="-8894" b="-1578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812800" y="238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r>
              <a:t>Key Distributions: 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he limiting case ( ) of most other distributions"/>
              <p:cNvSpPr txBox="1"/>
              <p:nvPr/>
            </p:nvSpPr>
            <p:spPr>
              <a:xfrm>
                <a:off x="647375" y="3468532"/>
                <a:ext cx="6320216" cy="8633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/>
                  <a:defRPr sz="2000"/>
                </a:pPr>
                <a:r>
                  <a:t>The limiting case (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t>) of most other distributions</a:t>
                </a:r>
              </a:p>
            </p:txBody>
          </p:sp>
        </mc:Choice>
        <mc:Fallback>
          <p:sp>
            <p:nvSpPr>
              <p:cNvPr id="258" name="The limiting case ( ) of most other distribution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75" y="3468532"/>
                <a:ext cx="6320216" cy="863320"/>
              </a:xfrm>
              <a:prstGeom prst="rect">
                <a:avLst/>
              </a:prstGeom>
              <a:blipFill>
                <a:blip r:embed="rId3"/>
                <a:stretch>
                  <a:fillRect l="-1603" t="-579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Aka a normal"/>
          <p:cNvSpPr txBox="1"/>
          <p:nvPr/>
        </p:nvSpPr>
        <p:spPr>
          <a:xfrm>
            <a:off x="822223" y="1253240"/>
            <a:ext cx="4038601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 b="1"/>
            </a:lvl1pPr>
          </a:lstStyle>
          <a:p>
            <a:r>
              <a:t>Aka a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Equation"/>
              <p:cNvSpPr txBox="1"/>
              <p:nvPr/>
            </p:nvSpPr>
            <p:spPr>
              <a:xfrm>
                <a:off x="3797300" y="4548451"/>
                <a:ext cx="1377228" cy="23750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00" y="4548451"/>
                <a:ext cx="1377228" cy="237502"/>
              </a:xfrm>
              <a:prstGeom prst="rect">
                <a:avLst/>
              </a:prstGeom>
              <a:blipFill>
                <a:blip r:embed="rId4"/>
                <a:stretch>
                  <a:fillRect l="-6422" r="-17431" b="-11578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Equation"/>
              <p:cNvSpPr txBox="1"/>
              <p:nvPr/>
            </p:nvSpPr>
            <p:spPr>
              <a:xfrm>
                <a:off x="4114800" y="5207000"/>
                <a:ext cx="1068613" cy="30615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207000"/>
                <a:ext cx="1068613" cy="306158"/>
              </a:xfrm>
              <a:prstGeom prst="rect">
                <a:avLst/>
              </a:prstGeom>
              <a:blipFill>
                <a:blip r:embed="rId5"/>
                <a:stretch>
                  <a:fillRect l="-8235" r="-23529" b="-36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Expectation value:"/>
          <p:cNvSpPr txBox="1"/>
          <p:nvPr/>
        </p:nvSpPr>
        <p:spPr>
          <a:xfrm>
            <a:off x="1168400" y="4497111"/>
            <a:ext cx="204746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Expectation value:</a:t>
            </a:r>
          </a:p>
        </p:txBody>
      </p:sp>
      <p:sp>
        <p:nvSpPr>
          <p:cNvPr id="263" name="Variance:"/>
          <p:cNvSpPr txBox="1"/>
          <p:nvPr/>
        </p:nvSpPr>
        <p:spPr>
          <a:xfrm>
            <a:off x="1651000" y="5194300"/>
            <a:ext cx="109335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 b="1" i="1">
                <a:solidFill>
                  <a:srgbClr val="C00000"/>
                </a:solidFill>
              </a:defRPr>
            </a:lvl1pPr>
          </a:lstStyle>
          <a:p>
            <a:r>
              <a:t>Variance:</a:t>
            </a:r>
          </a:p>
        </p:txBody>
      </p:sp>
      <p:pic>
        <p:nvPicPr>
          <p:cNvPr id="264" name="gaussian_dist.png" descr="gaussian_dist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253662" y="1293056"/>
            <a:ext cx="4732269" cy="3977779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</p:pic>
      <p:sp>
        <p:nvSpPr>
          <p:cNvPr id="265" name="Common assumption across physics"/>
          <p:cNvSpPr txBox="1"/>
          <p:nvPr/>
        </p:nvSpPr>
        <p:spPr>
          <a:xfrm>
            <a:off x="7548184" y="5569619"/>
            <a:ext cx="414322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000"/>
            </a:lvl1pPr>
          </a:lstStyle>
          <a:p>
            <a:r>
              <a:t>Common assumption across physics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Equation"/>
              <p:cNvSpPr txBox="1"/>
              <p:nvPr/>
            </p:nvSpPr>
            <p:spPr>
              <a:xfrm>
                <a:off x="1049877" y="5775929"/>
                <a:ext cx="5048286" cy="9966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2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7" y="5775929"/>
                <a:ext cx="5048286" cy="996627"/>
              </a:xfrm>
              <a:prstGeom prst="rect">
                <a:avLst/>
              </a:prstGeom>
              <a:blipFill>
                <a:blip r:embed="rId7"/>
                <a:stretch>
                  <a:fillRect l="-2506" t="-1250" r="-1353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1844</Words>
  <Application>Microsoft Macintosh PowerPoint</Application>
  <PresentationFormat>Widescreen</PresentationFormat>
  <Paragraphs>293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Carlito</vt:lpstr>
      <vt:lpstr>Times Roman</vt:lpstr>
      <vt:lpstr>Office Theme</vt:lpstr>
      <vt:lpstr>PHYS465: Statistical Data Analysis in Physics  Week 2: Hypothesis Testing, Common distributions, Model testing</vt:lpstr>
      <vt:lpstr>Week 12: Learning aims</vt:lpstr>
      <vt:lpstr>Revision: Probabilities</vt:lpstr>
      <vt:lpstr>Conditional Probabilities</vt:lpstr>
      <vt:lpstr>Hypothesis testing</vt:lpstr>
      <vt:lpstr>Null Hypothesis testing</vt:lpstr>
      <vt:lpstr>Confidence Intervals</vt:lpstr>
      <vt:lpstr>Key Assumption:</vt:lpstr>
      <vt:lpstr>Key Distributions: Gaussian</vt:lpstr>
      <vt:lpstr>Key Distributions: Binomial</vt:lpstr>
      <vt:lpstr>Key Distributions: Poisson</vt:lpstr>
      <vt:lpstr>Key Distributions: χ^2</vt:lpstr>
      <vt:lpstr>Gaussian Distribution: probabilities</vt:lpstr>
      <vt:lpstr>Multiple parameters: Marginalisation</vt:lpstr>
      <vt:lpstr>An aside: Covariance</vt:lpstr>
      <vt:lpstr>An aside: Covariance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levels &amp; χ^2</vt:lpstr>
      <vt:lpstr>χ^2 : estimating uncertainties : bootstrapping</vt:lpstr>
      <vt:lpstr>PowerPoint Presentation</vt:lpstr>
      <vt:lpstr>Week 12: 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Smith, Mathew</cp:lastModifiedBy>
  <cp:revision>1</cp:revision>
  <dcterms:modified xsi:type="dcterms:W3CDTF">2025-01-20T10:37:03Z</dcterms:modified>
</cp:coreProperties>
</file>