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8" r:id="rId8"/>
    <p:sldId id="279" r:id="rId9"/>
    <p:sldId id="280" r:id="rId10"/>
    <p:sldId id="264" r:id="rId11"/>
    <p:sldId id="265" r:id="rId12"/>
    <p:sldId id="266" r:id="rId13"/>
    <p:sldId id="268" r:id="rId14"/>
    <p:sldId id="274" r:id="rId15"/>
    <p:sldId id="276" r:id="rId16"/>
    <p:sldId id="277" r:id="rId17"/>
    <p:sldId id="271" r:id="rId18"/>
    <p:sldId id="281" r:id="rId19"/>
    <p:sldId id="282" r:id="rId20"/>
    <p:sldId id="283" r:id="rId21"/>
    <p:sldId id="275" r:id="rId2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161" d="100"/>
          <a:sy n="161" d="100"/>
        </p:scale>
        <p:origin x="157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1D2862-2891-4C7D-AEBB-4DFE2CC55CA9}"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DAF9BB5C-2C2F-455A-8A19-A6E7776B2558}">
      <dgm:prSet/>
      <dgm:spPr/>
      <dgm:t>
        <a:bodyPr/>
        <a:lstStyle/>
        <a:p>
          <a:pPr>
            <a:defRPr b="1"/>
          </a:pPr>
          <a:r>
            <a:rPr lang="es-MX" dirty="0"/>
            <a:t>Campo de la salud </a:t>
          </a:r>
          <a:endParaRPr lang="en-US" dirty="0"/>
        </a:p>
      </dgm:t>
    </dgm:pt>
    <dgm:pt modelId="{69470B71-FC8A-464E-8C03-C10EBEB40F6D}" type="parTrans" cxnId="{A8D597CE-CFB9-4449-940A-D7D89D234A0A}">
      <dgm:prSet/>
      <dgm:spPr/>
      <dgm:t>
        <a:bodyPr/>
        <a:lstStyle/>
        <a:p>
          <a:endParaRPr lang="en-US"/>
        </a:p>
      </dgm:t>
    </dgm:pt>
    <dgm:pt modelId="{10AACEF4-4843-4283-B1EA-F7543FB062EF}" type="sibTrans" cxnId="{A8D597CE-CFB9-4449-940A-D7D89D234A0A}">
      <dgm:prSet/>
      <dgm:spPr/>
      <dgm:t>
        <a:bodyPr/>
        <a:lstStyle/>
        <a:p>
          <a:endParaRPr lang="en-US"/>
        </a:p>
      </dgm:t>
    </dgm:pt>
    <dgm:pt modelId="{20BEF9CF-BE4C-4286-B2D1-87C87EE24AA7}">
      <dgm:prSet/>
      <dgm:spPr/>
      <dgm:t>
        <a:bodyPr/>
        <a:lstStyle/>
        <a:p>
          <a:r>
            <a:rPr lang="es-MX"/>
            <a:t>Área de la diabetes</a:t>
          </a:r>
          <a:endParaRPr lang="en-US"/>
        </a:p>
      </dgm:t>
    </dgm:pt>
    <dgm:pt modelId="{44489952-0617-4118-B4C6-1A90FCB81B3B}" type="parTrans" cxnId="{8070F648-2320-4332-80B4-991A2093A553}">
      <dgm:prSet/>
      <dgm:spPr/>
      <dgm:t>
        <a:bodyPr/>
        <a:lstStyle/>
        <a:p>
          <a:endParaRPr lang="en-US"/>
        </a:p>
      </dgm:t>
    </dgm:pt>
    <dgm:pt modelId="{F46CEBC2-4E19-49F7-98F3-967A388029E5}" type="sibTrans" cxnId="{8070F648-2320-4332-80B4-991A2093A553}">
      <dgm:prSet/>
      <dgm:spPr/>
      <dgm:t>
        <a:bodyPr/>
        <a:lstStyle/>
        <a:p>
          <a:endParaRPr lang="en-US"/>
        </a:p>
      </dgm:t>
    </dgm:pt>
    <dgm:pt modelId="{1F16FB21-9F30-4103-A1D5-C59C3CAED212}">
      <dgm:prSet/>
      <dgm:spPr/>
      <dgm:t>
        <a:bodyPr/>
        <a:lstStyle/>
        <a:p>
          <a:pPr>
            <a:defRPr b="1"/>
          </a:pPr>
          <a:r>
            <a:rPr lang="es-MX"/>
            <a:t>Toma de datos médicos</a:t>
          </a:r>
          <a:endParaRPr lang="en-US"/>
        </a:p>
      </dgm:t>
    </dgm:pt>
    <dgm:pt modelId="{39A8CCD8-B5F8-4419-891B-4F65BD96AC41}" type="parTrans" cxnId="{73FEEF4C-7A83-4851-B631-FA1C22464FB1}">
      <dgm:prSet/>
      <dgm:spPr/>
      <dgm:t>
        <a:bodyPr/>
        <a:lstStyle/>
        <a:p>
          <a:endParaRPr lang="en-US"/>
        </a:p>
      </dgm:t>
    </dgm:pt>
    <dgm:pt modelId="{E7DEA060-EEFB-4B0A-B487-453977981C6D}" type="sibTrans" cxnId="{73FEEF4C-7A83-4851-B631-FA1C22464FB1}">
      <dgm:prSet/>
      <dgm:spPr/>
      <dgm:t>
        <a:bodyPr/>
        <a:lstStyle/>
        <a:p>
          <a:endParaRPr lang="en-US"/>
        </a:p>
      </dgm:t>
    </dgm:pt>
    <dgm:pt modelId="{EE5F1E6E-81D7-4DD4-AC20-3BCDCE395D47}">
      <dgm:prSet/>
      <dgm:spPr/>
      <dgm:t>
        <a:bodyPr/>
        <a:lstStyle/>
        <a:p>
          <a:r>
            <a:rPr lang="es-MX"/>
            <a:t>Interrogatorio</a:t>
          </a:r>
          <a:endParaRPr lang="en-US"/>
        </a:p>
      </dgm:t>
    </dgm:pt>
    <dgm:pt modelId="{2FB11246-A72A-4965-A98C-8E7A9392D034}" type="parTrans" cxnId="{74838F61-D701-4CCF-AECA-50F14E0CEA4F}">
      <dgm:prSet/>
      <dgm:spPr/>
      <dgm:t>
        <a:bodyPr/>
        <a:lstStyle/>
        <a:p>
          <a:endParaRPr lang="en-US"/>
        </a:p>
      </dgm:t>
    </dgm:pt>
    <dgm:pt modelId="{AD173962-4CBC-4425-992A-9BEBED1C3226}" type="sibTrans" cxnId="{74838F61-D701-4CCF-AECA-50F14E0CEA4F}">
      <dgm:prSet/>
      <dgm:spPr/>
      <dgm:t>
        <a:bodyPr/>
        <a:lstStyle/>
        <a:p>
          <a:endParaRPr lang="en-US"/>
        </a:p>
      </dgm:t>
    </dgm:pt>
    <dgm:pt modelId="{D90CF905-6C7D-4ECB-867A-CBB024B2A6B4}">
      <dgm:prSet/>
      <dgm:spPr/>
      <dgm:t>
        <a:bodyPr/>
        <a:lstStyle/>
        <a:p>
          <a:r>
            <a:rPr lang="es-MX"/>
            <a:t>Exploración física</a:t>
          </a:r>
          <a:endParaRPr lang="en-US"/>
        </a:p>
      </dgm:t>
    </dgm:pt>
    <dgm:pt modelId="{993265EF-20FA-418D-9799-0B96160AF263}" type="parTrans" cxnId="{A6BC15BC-857A-4234-8F05-0CF96977AFF4}">
      <dgm:prSet/>
      <dgm:spPr/>
      <dgm:t>
        <a:bodyPr/>
        <a:lstStyle/>
        <a:p>
          <a:endParaRPr lang="en-US"/>
        </a:p>
      </dgm:t>
    </dgm:pt>
    <dgm:pt modelId="{2626518F-3ADE-4B30-B8DB-4F01C2213018}" type="sibTrans" cxnId="{A6BC15BC-857A-4234-8F05-0CF96977AFF4}">
      <dgm:prSet/>
      <dgm:spPr/>
      <dgm:t>
        <a:bodyPr/>
        <a:lstStyle/>
        <a:p>
          <a:endParaRPr lang="en-US"/>
        </a:p>
      </dgm:t>
    </dgm:pt>
    <dgm:pt modelId="{BB2AA6F5-72B0-49CA-84C3-7CB5D51C5D80}" type="pres">
      <dgm:prSet presAssocID="{D21D2862-2891-4C7D-AEBB-4DFE2CC55CA9}" presName="root" presStyleCnt="0">
        <dgm:presLayoutVars>
          <dgm:dir/>
          <dgm:resizeHandles val="exact"/>
        </dgm:presLayoutVars>
      </dgm:prSet>
      <dgm:spPr/>
    </dgm:pt>
    <dgm:pt modelId="{44C472DF-2256-46FA-8A49-78F46EF3F357}" type="pres">
      <dgm:prSet presAssocID="{DAF9BB5C-2C2F-455A-8A19-A6E7776B2558}" presName="compNode" presStyleCnt="0"/>
      <dgm:spPr/>
    </dgm:pt>
    <dgm:pt modelId="{6CD5A3C5-CA75-42E9-A8DA-4210A63B491E}" type="pres">
      <dgm:prSet presAssocID="{DAF9BB5C-2C2F-455A-8A19-A6E7776B2558}" presName="iconRect" presStyleLbl="node1" presStyleIdx="0" presStyleCnt="2" custLinFactX="100000" custLinFactY="-56981" custLinFactNeighborX="118100" custLinFactNeighborY="-100000"/>
      <dgm:spPr>
        <a:noFill/>
        <a:ln>
          <a:noFill/>
        </a:ln>
      </dgm:spPr>
    </dgm:pt>
    <dgm:pt modelId="{4529905D-3DFD-4060-98BD-A3EBD73657D6}" type="pres">
      <dgm:prSet presAssocID="{DAF9BB5C-2C2F-455A-8A19-A6E7776B2558}" presName="iconSpace" presStyleCnt="0"/>
      <dgm:spPr/>
    </dgm:pt>
    <dgm:pt modelId="{49DDFFE7-0958-4EEC-BB66-4D676A6A701A}" type="pres">
      <dgm:prSet presAssocID="{DAF9BB5C-2C2F-455A-8A19-A6E7776B2558}" presName="parTx" presStyleLbl="revTx" presStyleIdx="0" presStyleCnt="4">
        <dgm:presLayoutVars>
          <dgm:chMax val="0"/>
          <dgm:chPref val="0"/>
        </dgm:presLayoutVars>
      </dgm:prSet>
      <dgm:spPr/>
    </dgm:pt>
    <dgm:pt modelId="{3700001E-2A8A-4A2B-AE66-ACA0ECDA4CB7}" type="pres">
      <dgm:prSet presAssocID="{DAF9BB5C-2C2F-455A-8A19-A6E7776B2558}" presName="txSpace" presStyleCnt="0"/>
      <dgm:spPr/>
    </dgm:pt>
    <dgm:pt modelId="{88C9923A-53D2-4D51-A27B-32EB1887AFFB}" type="pres">
      <dgm:prSet presAssocID="{DAF9BB5C-2C2F-455A-8A19-A6E7776B2558}" presName="desTx" presStyleLbl="revTx" presStyleIdx="1" presStyleCnt="4">
        <dgm:presLayoutVars/>
      </dgm:prSet>
      <dgm:spPr/>
    </dgm:pt>
    <dgm:pt modelId="{9E36B7E7-B7D4-44C7-A671-8DA201ADD986}" type="pres">
      <dgm:prSet presAssocID="{10AACEF4-4843-4283-B1EA-F7543FB062EF}" presName="sibTrans" presStyleCnt="0"/>
      <dgm:spPr/>
    </dgm:pt>
    <dgm:pt modelId="{F5B00592-870E-4414-A12C-CF98779FCDD1}" type="pres">
      <dgm:prSet presAssocID="{1F16FB21-9F30-4103-A1D5-C59C3CAED212}" presName="compNode" presStyleCnt="0"/>
      <dgm:spPr/>
    </dgm:pt>
    <dgm:pt modelId="{C8C901D5-5911-4E2A-B21F-E39A40653763}" type="pres">
      <dgm:prSet presAssocID="{1F16FB21-9F30-4103-A1D5-C59C3CAED212}" presName="iconRect" presStyleLbl="node1" presStyleIdx="1" presStyleCnt="2" custLinFactNeighborX="39035" custLinFactNeighborY="-9896"/>
      <dgm:spPr>
        <a:noFill/>
        <a:ln>
          <a:noFill/>
        </a:ln>
      </dgm:spPr>
    </dgm:pt>
    <dgm:pt modelId="{60A9603F-41D9-42BB-AD50-FFE894ABA524}" type="pres">
      <dgm:prSet presAssocID="{1F16FB21-9F30-4103-A1D5-C59C3CAED212}" presName="iconSpace" presStyleCnt="0"/>
      <dgm:spPr/>
    </dgm:pt>
    <dgm:pt modelId="{B6E3C986-CF68-4AC2-9646-B068475DB1E9}" type="pres">
      <dgm:prSet presAssocID="{1F16FB21-9F30-4103-A1D5-C59C3CAED212}" presName="parTx" presStyleLbl="revTx" presStyleIdx="2" presStyleCnt="4">
        <dgm:presLayoutVars>
          <dgm:chMax val="0"/>
          <dgm:chPref val="0"/>
        </dgm:presLayoutVars>
      </dgm:prSet>
      <dgm:spPr/>
    </dgm:pt>
    <dgm:pt modelId="{E21F2CCB-5222-4318-8A3A-C50F043029B7}" type="pres">
      <dgm:prSet presAssocID="{1F16FB21-9F30-4103-A1D5-C59C3CAED212}" presName="txSpace" presStyleCnt="0"/>
      <dgm:spPr/>
    </dgm:pt>
    <dgm:pt modelId="{66A60993-22AD-4E24-A44E-D8256C734883}" type="pres">
      <dgm:prSet presAssocID="{1F16FB21-9F30-4103-A1D5-C59C3CAED212}" presName="desTx" presStyleLbl="revTx" presStyleIdx="3" presStyleCnt="4">
        <dgm:presLayoutVars/>
      </dgm:prSet>
      <dgm:spPr/>
    </dgm:pt>
  </dgm:ptLst>
  <dgm:cxnLst>
    <dgm:cxn modelId="{DEE79B07-7B7C-4FB5-90BD-8DFB7CD29DF1}" type="presOf" srcId="{D90CF905-6C7D-4ECB-867A-CBB024B2A6B4}" destId="{66A60993-22AD-4E24-A44E-D8256C734883}" srcOrd="0" destOrd="1" presId="urn:microsoft.com/office/officeart/2018/2/layout/IconLabelDescriptionList"/>
    <dgm:cxn modelId="{08CB3A41-479C-449B-9BC3-915FE69E61AD}" type="presOf" srcId="{EE5F1E6E-81D7-4DD4-AC20-3BCDCE395D47}" destId="{66A60993-22AD-4E24-A44E-D8256C734883}" srcOrd="0" destOrd="0" presId="urn:microsoft.com/office/officeart/2018/2/layout/IconLabelDescriptionList"/>
    <dgm:cxn modelId="{74838F61-D701-4CCF-AECA-50F14E0CEA4F}" srcId="{1F16FB21-9F30-4103-A1D5-C59C3CAED212}" destId="{EE5F1E6E-81D7-4DD4-AC20-3BCDCE395D47}" srcOrd="0" destOrd="0" parTransId="{2FB11246-A72A-4965-A98C-8E7A9392D034}" sibTransId="{AD173962-4CBC-4425-992A-9BEBED1C3226}"/>
    <dgm:cxn modelId="{8728D045-C38B-4DF9-845B-B1DBFE4D180B}" type="presOf" srcId="{1F16FB21-9F30-4103-A1D5-C59C3CAED212}" destId="{B6E3C986-CF68-4AC2-9646-B068475DB1E9}" srcOrd="0" destOrd="0" presId="urn:microsoft.com/office/officeart/2018/2/layout/IconLabelDescriptionList"/>
    <dgm:cxn modelId="{8070F648-2320-4332-80B4-991A2093A553}" srcId="{DAF9BB5C-2C2F-455A-8A19-A6E7776B2558}" destId="{20BEF9CF-BE4C-4286-B2D1-87C87EE24AA7}" srcOrd="0" destOrd="0" parTransId="{44489952-0617-4118-B4C6-1A90FCB81B3B}" sibTransId="{F46CEBC2-4E19-49F7-98F3-967A388029E5}"/>
    <dgm:cxn modelId="{73FEEF4C-7A83-4851-B631-FA1C22464FB1}" srcId="{D21D2862-2891-4C7D-AEBB-4DFE2CC55CA9}" destId="{1F16FB21-9F30-4103-A1D5-C59C3CAED212}" srcOrd="1" destOrd="0" parTransId="{39A8CCD8-B5F8-4419-891B-4F65BD96AC41}" sibTransId="{E7DEA060-EEFB-4B0A-B487-453977981C6D}"/>
    <dgm:cxn modelId="{78583B8E-F166-4D96-ABF7-DA1DD9CD36B7}" type="presOf" srcId="{D21D2862-2891-4C7D-AEBB-4DFE2CC55CA9}" destId="{BB2AA6F5-72B0-49CA-84C3-7CB5D51C5D80}" srcOrd="0" destOrd="0" presId="urn:microsoft.com/office/officeart/2018/2/layout/IconLabelDescriptionList"/>
    <dgm:cxn modelId="{F39BBB94-B9EF-46E9-9D65-5FAB98ADBF69}" type="presOf" srcId="{DAF9BB5C-2C2F-455A-8A19-A6E7776B2558}" destId="{49DDFFE7-0958-4EEC-BB66-4D676A6A701A}" srcOrd="0" destOrd="0" presId="urn:microsoft.com/office/officeart/2018/2/layout/IconLabelDescriptionList"/>
    <dgm:cxn modelId="{A6BC15BC-857A-4234-8F05-0CF96977AFF4}" srcId="{1F16FB21-9F30-4103-A1D5-C59C3CAED212}" destId="{D90CF905-6C7D-4ECB-867A-CBB024B2A6B4}" srcOrd="1" destOrd="0" parTransId="{993265EF-20FA-418D-9799-0B96160AF263}" sibTransId="{2626518F-3ADE-4B30-B8DB-4F01C2213018}"/>
    <dgm:cxn modelId="{A8D597CE-CFB9-4449-940A-D7D89D234A0A}" srcId="{D21D2862-2891-4C7D-AEBB-4DFE2CC55CA9}" destId="{DAF9BB5C-2C2F-455A-8A19-A6E7776B2558}" srcOrd="0" destOrd="0" parTransId="{69470B71-FC8A-464E-8C03-C10EBEB40F6D}" sibTransId="{10AACEF4-4843-4283-B1EA-F7543FB062EF}"/>
    <dgm:cxn modelId="{283899D2-43FB-40E8-9867-89AD8CC30C7D}" type="presOf" srcId="{20BEF9CF-BE4C-4286-B2D1-87C87EE24AA7}" destId="{88C9923A-53D2-4D51-A27B-32EB1887AFFB}" srcOrd="0" destOrd="0" presId="urn:microsoft.com/office/officeart/2018/2/layout/IconLabelDescriptionList"/>
    <dgm:cxn modelId="{DD34FAEE-DE07-4D06-8D83-BB7C02C44632}" type="presParOf" srcId="{BB2AA6F5-72B0-49CA-84C3-7CB5D51C5D80}" destId="{44C472DF-2256-46FA-8A49-78F46EF3F357}" srcOrd="0" destOrd="0" presId="urn:microsoft.com/office/officeart/2018/2/layout/IconLabelDescriptionList"/>
    <dgm:cxn modelId="{826C2E3E-9740-429A-8FAB-CC2F6A8B2EE5}" type="presParOf" srcId="{44C472DF-2256-46FA-8A49-78F46EF3F357}" destId="{6CD5A3C5-CA75-42E9-A8DA-4210A63B491E}" srcOrd="0" destOrd="0" presId="urn:microsoft.com/office/officeart/2018/2/layout/IconLabelDescriptionList"/>
    <dgm:cxn modelId="{9F118BC2-F501-41F4-85CE-C3DCB6AC4902}" type="presParOf" srcId="{44C472DF-2256-46FA-8A49-78F46EF3F357}" destId="{4529905D-3DFD-4060-98BD-A3EBD73657D6}" srcOrd="1" destOrd="0" presId="urn:microsoft.com/office/officeart/2018/2/layout/IconLabelDescriptionList"/>
    <dgm:cxn modelId="{5A0B56D8-DC99-446F-8488-3489B6D56D91}" type="presParOf" srcId="{44C472DF-2256-46FA-8A49-78F46EF3F357}" destId="{49DDFFE7-0958-4EEC-BB66-4D676A6A701A}" srcOrd="2" destOrd="0" presId="urn:microsoft.com/office/officeart/2018/2/layout/IconLabelDescriptionList"/>
    <dgm:cxn modelId="{83EC3161-5FC2-4CA2-8FA0-1654C3D9F325}" type="presParOf" srcId="{44C472DF-2256-46FA-8A49-78F46EF3F357}" destId="{3700001E-2A8A-4A2B-AE66-ACA0ECDA4CB7}" srcOrd="3" destOrd="0" presId="urn:microsoft.com/office/officeart/2018/2/layout/IconLabelDescriptionList"/>
    <dgm:cxn modelId="{431D3F9C-A5D1-4873-B56F-A74CE58B0844}" type="presParOf" srcId="{44C472DF-2256-46FA-8A49-78F46EF3F357}" destId="{88C9923A-53D2-4D51-A27B-32EB1887AFFB}" srcOrd="4" destOrd="0" presId="urn:microsoft.com/office/officeart/2018/2/layout/IconLabelDescriptionList"/>
    <dgm:cxn modelId="{E3F8C5C2-A9B2-4A5B-88E7-C09E648757C4}" type="presParOf" srcId="{BB2AA6F5-72B0-49CA-84C3-7CB5D51C5D80}" destId="{9E36B7E7-B7D4-44C7-A671-8DA201ADD986}" srcOrd="1" destOrd="0" presId="urn:microsoft.com/office/officeart/2018/2/layout/IconLabelDescriptionList"/>
    <dgm:cxn modelId="{396444D2-893F-4EAA-9EFC-9C006B65450B}" type="presParOf" srcId="{BB2AA6F5-72B0-49CA-84C3-7CB5D51C5D80}" destId="{F5B00592-870E-4414-A12C-CF98779FCDD1}" srcOrd="2" destOrd="0" presId="urn:microsoft.com/office/officeart/2018/2/layout/IconLabelDescriptionList"/>
    <dgm:cxn modelId="{D4202EFC-7FB6-4A13-B53E-0EC87883BF9B}" type="presParOf" srcId="{F5B00592-870E-4414-A12C-CF98779FCDD1}" destId="{C8C901D5-5911-4E2A-B21F-E39A40653763}" srcOrd="0" destOrd="0" presId="urn:microsoft.com/office/officeart/2018/2/layout/IconLabelDescriptionList"/>
    <dgm:cxn modelId="{6B1BE50C-2FD9-4FBC-88A7-16A9A704A4AF}" type="presParOf" srcId="{F5B00592-870E-4414-A12C-CF98779FCDD1}" destId="{60A9603F-41D9-42BB-AD50-FFE894ABA524}" srcOrd="1" destOrd="0" presId="urn:microsoft.com/office/officeart/2018/2/layout/IconLabelDescriptionList"/>
    <dgm:cxn modelId="{55C3C8CB-219A-4B8E-AB06-01E8D8EA2B4D}" type="presParOf" srcId="{F5B00592-870E-4414-A12C-CF98779FCDD1}" destId="{B6E3C986-CF68-4AC2-9646-B068475DB1E9}" srcOrd="2" destOrd="0" presId="urn:microsoft.com/office/officeart/2018/2/layout/IconLabelDescriptionList"/>
    <dgm:cxn modelId="{28F022AC-70AA-4F79-8574-651518292B00}" type="presParOf" srcId="{F5B00592-870E-4414-A12C-CF98779FCDD1}" destId="{E21F2CCB-5222-4318-8A3A-C50F043029B7}" srcOrd="3" destOrd="0" presId="urn:microsoft.com/office/officeart/2018/2/layout/IconLabelDescriptionList"/>
    <dgm:cxn modelId="{555D289A-FB38-4813-AFE7-3F471781A60D}" type="presParOf" srcId="{F5B00592-870E-4414-A12C-CF98779FCDD1}" destId="{66A60993-22AD-4E24-A44E-D8256C73488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5A3C5-CA75-42E9-A8DA-4210A63B491E}">
      <dsp:nvSpPr>
        <dsp:cNvPr id="0" name=""/>
        <dsp:cNvSpPr/>
      </dsp:nvSpPr>
      <dsp:spPr>
        <a:xfrm>
          <a:off x="4066320" y="0"/>
          <a:ext cx="1509048" cy="1355718"/>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DDFFE7-0958-4EEC-BB66-4D676A6A701A}">
      <dsp:nvSpPr>
        <dsp:cNvPr id="0" name=""/>
        <dsp:cNvSpPr/>
      </dsp:nvSpPr>
      <dsp:spPr>
        <a:xfrm>
          <a:off x="775085" y="1589410"/>
          <a:ext cx="4311566" cy="581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511300">
            <a:lnSpc>
              <a:spcPct val="90000"/>
            </a:lnSpc>
            <a:spcBef>
              <a:spcPct val="0"/>
            </a:spcBef>
            <a:spcAft>
              <a:spcPct val="35000"/>
            </a:spcAft>
            <a:buNone/>
            <a:defRPr b="1"/>
          </a:pPr>
          <a:r>
            <a:rPr lang="es-MX" sz="3400" kern="1200" dirty="0"/>
            <a:t>Campo de la salud </a:t>
          </a:r>
          <a:endParaRPr lang="en-US" sz="3400" kern="1200" dirty="0"/>
        </a:p>
      </dsp:txBody>
      <dsp:txXfrm>
        <a:off x="775085" y="1589410"/>
        <a:ext cx="4311566" cy="581022"/>
      </dsp:txXfrm>
    </dsp:sp>
    <dsp:sp modelId="{88C9923A-53D2-4D51-A27B-32EB1887AFFB}">
      <dsp:nvSpPr>
        <dsp:cNvPr id="0" name=""/>
        <dsp:cNvSpPr/>
      </dsp:nvSpPr>
      <dsp:spPr>
        <a:xfrm>
          <a:off x="775085" y="2217127"/>
          <a:ext cx="4311566" cy="250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s-MX" sz="1700" kern="1200"/>
            <a:t>Área de la diabetes</a:t>
          </a:r>
          <a:endParaRPr lang="en-US" sz="1700" kern="1200"/>
        </a:p>
      </dsp:txBody>
      <dsp:txXfrm>
        <a:off x="775085" y="2217127"/>
        <a:ext cx="4311566" cy="250914"/>
      </dsp:txXfrm>
    </dsp:sp>
    <dsp:sp modelId="{C8C901D5-5911-4E2A-B21F-E39A40653763}">
      <dsp:nvSpPr>
        <dsp:cNvPr id="0" name=""/>
        <dsp:cNvSpPr/>
      </dsp:nvSpPr>
      <dsp:spPr>
        <a:xfrm>
          <a:off x="6430233" y="0"/>
          <a:ext cx="1509048" cy="1355718"/>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E3C986-CF68-4AC2-9646-B068475DB1E9}">
      <dsp:nvSpPr>
        <dsp:cNvPr id="0" name=""/>
        <dsp:cNvSpPr/>
      </dsp:nvSpPr>
      <dsp:spPr>
        <a:xfrm>
          <a:off x="5841176" y="1589410"/>
          <a:ext cx="4311566" cy="581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511300">
            <a:lnSpc>
              <a:spcPct val="90000"/>
            </a:lnSpc>
            <a:spcBef>
              <a:spcPct val="0"/>
            </a:spcBef>
            <a:spcAft>
              <a:spcPct val="35000"/>
            </a:spcAft>
            <a:buNone/>
            <a:defRPr b="1"/>
          </a:pPr>
          <a:r>
            <a:rPr lang="es-MX" sz="3400" kern="1200"/>
            <a:t>Toma de datos médicos</a:t>
          </a:r>
          <a:endParaRPr lang="en-US" sz="3400" kern="1200"/>
        </a:p>
      </dsp:txBody>
      <dsp:txXfrm>
        <a:off x="5841176" y="1589410"/>
        <a:ext cx="4311566" cy="581022"/>
      </dsp:txXfrm>
    </dsp:sp>
    <dsp:sp modelId="{66A60993-22AD-4E24-A44E-D8256C734883}">
      <dsp:nvSpPr>
        <dsp:cNvPr id="0" name=""/>
        <dsp:cNvSpPr/>
      </dsp:nvSpPr>
      <dsp:spPr>
        <a:xfrm>
          <a:off x="5841176" y="2217127"/>
          <a:ext cx="4311566" cy="250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s-MX" sz="1700" kern="1200"/>
            <a:t>Interrogatorio</a:t>
          </a:r>
          <a:endParaRPr lang="en-US" sz="1700" kern="1200"/>
        </a:p>
        <a:p>
          <a:pPr marL="0" lvl="0" indent="0" algn="l" defTabSz="755650">
            <a:lnSpc>
              <a:spcPct val="90000"/>
            </a:lnSpc>
            <a:spcBef>
              <a:spcPct val="0"/>
            </a:spcBef>
            <a:spcAft>
              <a:spcPct val="35000"/>
            </a:spcAft>
            <a:buNone/>
          </a:pPr>
          <a:r>
            <a:rPr lang="es-MX" sz="1700" kern="1200"/>
            <a:t>Exploración física</a:t>
          </a:r>
          <a:endParaRPr lang="en-US" sz="1700" kern="1200"/>
        </a:p>
      </dsp:txBody>
      <dsp:txXfrm>
        <a:off x="5841176" y="2217127"/>
        <a:ext cx="4311566" cy="25091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403D25-5426-DF0B-1B96-2368F3BD160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1D2F3403-5462-FD1F-C435-51E46790F8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336C59BE-73F0-2ADB-E40B-09616EC01393}"/>
              </a:ext>
            </a:extLst>
          </p:cNvPr>
          <p:cNvSpPr>
            <a:spLocks noGrp="1"/>
          </p:cNvSpPr>
          <p:nvPr>
            <p:ph type="dt" sz="half" idx="10"/>
          </p:nvPr>
        </p:nvSpPr>
        <p:spPr/>
        <p:txBody>
          <a:bodyPr/>
          <a:lstStyle/>
          <a:p>
            <a:fld id="{92225934-26D3-485E-9CAC-5E11DE036B70}" type="datetimeFigureOut">
              <a:rPr lang="es-MX" smtClean="0"/>
              <a:t>29/05/2024</a:t>
            </a:fld>
            <a:endParaRPr lang="es-MX"/>
          </a:p>
        </p:txBody>
      </p:sp>
      <p:sp>
        <p:nvSpPr>
          <p:cNvPr id="5" name="Marcador de pie de página 4">
            <a:extLst>
              <a:ext uri="{FF2B5EF4-FFF2-40B4-BE49-F238E27FC236}">
                <a16:creationId xmlns:a16="http://schemas.microsoft.com/office/drawing/2014/main" id="{28B17A12-CD31-99B0-8BEB-73747557F40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5BFB602-D802-741D-BBC2-B571C66754B4}"/>
              </a:ext>
            </a:extLst>
          </p:cNvPr>
          <p:cNvSpPr>
            <a:spLocks noGrp="1"/>
          </p:cNvSpPr>
          <p:nvPr>
            <p:ph type="sldNum" sz="quarter" idx="12"/>
          </p:nvPr>
        </p:nvSpPr>
        <p:spPr/>
        <p:txBody>
          <a:bodyPr/>
          <a:lstStyle/>
          <a:p>
            <a:fld id="{1B84EFEC-AA5C-45DF-B94E-C964BE839A2F}" type="slidenum">
              <a:rPr lang="es-MX" smtClean="0"/>
              <a:t>‹Nº›</a:t>
            </a:fld>
            <a:endParaRPr lang="es-MX"/>
          </a:p>
        </p:txBody>
      </p:sp>
    </p:spTree>
    <p:extLst>
      <p:ext uri="{BB962C8B-B14F-4D97-AF65-F5344CB8AC3E}">
        <p14:creationId xmlns:p14="http://schemas.microsoft.com/office/powerpoint/2010/main" val="2700831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F8DF80-4A49-5CD5-5E50-1114A2DC699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1208A07-1244-86B9-E803-3ACBC98BF5C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DA3CC50-B55E-4743-45F5-08E295287A55}"/>
              </a:ext>
            </a:extLst>
          </p:cNvPr>
          <p:cNvSpPr>
            <a:spLocks noGrp="1"/>
          </p:cNvSpPr>
          <p:nvPr>
            <p:ph type="dt" sz="half" idx="10"/>
          </p:nvPr>
        </p:nvSpPr>
        <p:spPr/>
        <p:txBody>
          <a:bodyPr/>
          <a:lstStyle/>
          <a:p>
            <a:fld id="{92225934-26D3-485E-9CAC-5E11DE036B70}" type="datetimeFigureOut">
              <a:rPr lang="es-MX" smtClean="0"/>
              <a:t>29/05/2024</a:t>
            </a:fld>
            <a:endParaRPr lang="es-MX"/>
          </a:p>
        </p:txBody>
      </p:sp>
      <p:sp>
        <p:nvSpPr>
          <p:cNvPr id="5" name="Marcador de pie de página 4">
            <a:extLst>
              <a:ext uri="{FF2B5EF4-FFF2-40B4-BE49-F238E27FC236}">
                <a16:creationId xmlns:a16="http://schemas.microsoft.com/office/drawing/2014/main" id="{5DB40AC5-8DB0-D001-AAE5-2D78686CFA6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9DB4FDA-D197-0C0D-0C74-9E3ABA65C55E}"/>
              </a:ext>
            </a:extLst>
          </p:cNvPr>
          <p:cNvSpPr>
            <a:spLocks noGrp="1"/>
          </p:cNvSpPr>
          <p:nvPr>
            <p:ph type="sldNum" sz="quarter" idx="12"/>
          </p:nvPr>
        </p:nvSpPr>
        <p:spPr/>
        <p:txBody>
          <a:bodyPr/>
          <a:lstStyle/>
          <a:p>
            <a:fld id="{1B84EFEC-AA5C-45DF-B94E-C964BE839A2F}" type="slidenum">
              <a:rPr lang="es-MX" smtClean="0"/>
              <a:t>‹Nº›</a:t>
            </a:fld>
            <a:endParaRPr lang="es-MX"/>
          </a:p>
        </p:txBody>
      </p:sp>
    </p:spTree>
    <p:extLst>
      <p:ext uri="{BB962C8B-B14F-4D97-AF65-F5344CB8AC3E}">
        <p14:creationId xmlns:p14="http://schemas.microsoft.com/office/powerpoint/2010/main" val="109691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84CE353-B062-8A17-1C61-248D159F038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8C59050A-38A3-E139-47C0-2C434873C18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4E25017-37BB-2825-9D9D-4938B577BCDD}"/>
              </a:ext>
            </a:extLst>
          </p:cNvPr>
          <p:cNvSpPr>
            <a:spLocks noGrp="1"/>
          </p:cNvSpPr>
          <p:nvPr>
            <p:ph type="dt" sz="half" idx="10"/>
          </p:nvPr>
        </p:nvSpPr>
        <p:spPr/>
        <p:txBody>
          <a:bodyPr/>
          <a:lstStyle/>
          <a:p>
            <a:fld id="{92225934-26D3-485E-9CAC-5E11DE036B70}" type="datetimeFigureOut">
              <a:rPr lang="es-MX" smtClean="0"/>
              <a:t>29/05/2024</a:t>
            </a:fld>
            <a:endParaRPr lang="es-MX"/>
          </a:p>
        </p:txBody>
      </p:sp>
      <p:sp>
        <p:nvSpPr>
          <p:cNvPr id="5" name="Marcador de pie de página 4">
            <a:extLst>
              <a:ext uri="{FF2B5EF4-FFF2-40B4-BE49-F238E27FC236}">
                <a16:creationId xmlns:a16="http://schemas.microsoft.com/office/drawing/2014/main" id="{2EF51A1F-216D-AEA7-4B52-2E5E4FBB798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E576A8A-F831-5396-FE03-6E633EEB5342}"/>
              </a:ext>
            </a:extLst>
          </p:cNvPr>
          <p:cNvSpPr>
            <a:spLocks noGrp="1"/>
          </p:cNvSpPr>
          <p:nvPr>
            <p:ph type="sldNum" sz="quarter" idx="12"/>
          </p:nvPr>
        </p:nvSpPr>
        <p:spPr/>
        <p:txBody>
          <a:bodyPr/>
          <a:lstStyle/>
          <a:p>
            <a:fld id="{1B84EFEC-AA5C-45DF-B94E-C964BE839A2F}" type="slidenum">
              <a:rPr lang="es-MX" smtClean="0"/>
              <a:t>‹Nº›</a:t>
            </a:fld>
            <a:endParaRPr lang="es-MX"/>
          </a:p>
        </p:txBody>
      </p:sp>
    </p:spTree>
    <p:extLst>
      <p:ext uri="{BB962C8B-B14F-4D97-AF65-F5344CB8AC3E}">
        <p14:creationId xmlns:p14="http://schemas.microsoft.com/office/powerpoint/2010/main" val="3514892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9BAAE-4C01-039F-BD35-377A1956ABC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5E358F9-CABA-F3E0-468B-7B55A6601E4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9EBDD89-6B5B-0E86-D17D-EE817029CFAC}"/>
              </a:ext>
            </a:extLst>
          </p:cNvPr>
          <p:cNvSpPr>
            <a:spLocks noGrp="1"/>
          </p:cNvSpPr>
          <p:nvPr>
            <p:ph type="dt" sz="half" idx="10"/>
          </p:nvPr>
        </p:nvSpPr>
        <p:spPr/>
        <p:txBody>
          <a:bodyPr/>
          <a:lstStyle/>
          <a:p>
            <a:fld id="{92225934-26D3-485E-9CAC-5E11DE036B70}" type="datetimeFigureOut">
              <a:rPr lang="es-MX" smtClean="0"/>
              <a:t>29/05/2024</a:t>
            </a:fld>
            <a:endParaRPr lang="es-MX"/>
          </a:p>
        </p:txBody>
      </p:sp>
      <p:sp>
        <p:nvSpPr>
          <p:cNvPr id="5" name="Marcador de pie de página 4">
            <a:extLst>
              <a:ext uri="{FF2B5EF4-FFF2-40B4-BE49-F238E27FC236}">
                <a16:creationId xmlns:a16="http://schemas.microsoft.com/office/drawing/2014/main" id="{C4490693-D2B3-B931-30BE-D560951D71F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E15BABA-206D-C8F9-634D-B89864DCA198}"/>
              </a:ext>
            </a:extLst>
          </p:cNvPr>
          <p:cNvSpPr>
            <a:spLocks noGrp="1"/>
          </p:cNvSpPr>
          <p:nvPr>
            <p:ph type="sldNum" sz="quarter" idx="12"/>
          </p:nvPr>
        </p:nvSpPr>
        <p:spPr/>
        <p:txBody>
          <a:bodyPr/>
          <a:lstStyle/>
          <a:p>
            <a:fld id="{1B84EFEC-AA5C-45DF-B94E-C964BE839A2F}" type="slidenum">
              <a:rPr lang="es-MX" smtClean="0"/>
              <a:t>‹Nº›</a:t>
            </a:fld>
            <a:endParaRPr lang="es-MX"/>
          </a:p>
        </p:txBody>
      </p:sp>
    </p:spTree>
    <p:extLst>
      <p:ext uri="{BB962C8B-B14F-4D97-AF65-F5344CB8AC3E}">
        <p14:creationId xmlns:p14="http://schemas.microsoft.com/office/powerpoint/2010/main" val="1621745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7149AF-86F8-52D7-578C-6B9B3C9CF5E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514905C-CA7D-D461-50DD-4C45C4E545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EAFF435-5137-9798-5090-B99105C9DA17}"/>
              </a:ext>
            </a:extLst>
          </p:cNvPr>
          <p:cNvSpPr>
            <a:spLocks noGrp="1"/>
          </p:cNvSpPr>
          <p:nvPr>
            <p:ph type="dt" sz="half" idx="10"/>
          </p:nvPr>
        </p:nvSpPr>
        <p:spPr/>
        <p:txBody>
          <a:bodyPr/>
          <a:lstStyle/>
          <a:p>
            <a:fld id="{92225934-26D3-485E-9CAC-5E11DE036B70}" type="datetimeFigureOut">
              <a:rPr lang="es-MX" smtClean="0"/>
              <a:t>29/05/2024</a:t>
            </a:fld>
            <a:endParaRPr lang="es-MX"/>
          </a:p>
        </p:txBody>
      </p:sp>
      <p:sp>
        <p:nvSpPr>
          <p:cNvPr id="5" name="Marcador de pie de página 4">
            <a:extLst>
              <a:ext uri="{FF2B5EF4-FFF2-40B4-BE49-F238E27FC236}">
                <a16:creationId xmlns:a16="http://schemas.microsoft.com/office/drawing/2014/main" id="{C1DEFFAF-14E4-F0D7-6C21-BA58BDBE6AF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8B185EF-5457-B981-FF95-8E0717F06240}"/>
              </a:ext>
            </a:extLst>
          </p:cNvPr>
          <p:cNvSpPr>
            <a:spLocks noGrp="1"/>
          </p:cNvSpPr>
          <p:nvPr>
            <p:ph type="sldNum" sz="quarter" idx="12"/>
          </p:nvPr>
        </p:nvSpPr>
        <p:spPr/>
        <p:txBody>
          <a:bodyPr/>
          <a:lstStyle/>
          <a:p>
            <a:fld id="{1B84EFEC-AA5C-45DF-B94E-C964BE839A2F}" type="slidenum">
              <a:rPr lang="es-MX" smtClean="0"/>
              <a:t>‹Nº›</a:t>
            </a:fld>
            <a:endParaRPr lang="es-MX"/>
          </a:p>
        </p:txBody>
      </p:sp>
    </p:spTree>
    <p:extLst>
      <p:ext uri="{BB962C8B-B14F-4D97-AF65-F5344CB8AC3E}">
        <p14:creationId xmlns:p14="http://schemas.microsoft.com/office/powerpoint/2010/main" val="1719861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133119-EFC1-B2A8-6112-D64C7A1D654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56A629F-9698-AF84-98D5-1B48F990D21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DB1CE873-C114-BD71-23B1-F1405D153BD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7BA2D94C-5672-4447-ECA0-B9F431E08ECB}"/>
              </a:ext>
            </a:extLst>
          </p:cNvPr>
          <p:cNvSpPr>
            <a:spLocks noGrp="1"/>
          </p:cNvSpPr>
          <p:nvPr>
            <p:ph type="dt" sz="half" idx="10"/>
          </p:nvPr>
        </p:nvSpPr>
        <p:spPr/>
        <p:txBody>
          <a:bodyPr/>
          <a:lstStyle/>
          <a:p>
            <a:fld id="{92225934-26D3-485E-9CAC-5E11DE036B70}" type="datetimeFigureOut">
              <a:rPr lang="es-MX" smtClean="0"/>
              <a:t>29/05/2024</a:t>
            </a:fld>
            <a:endParaRPr lang="es-MX"/>
          </a:p>
        </p:txBody>
      </p:sp>
      <p:sp>
        <p:nvSpPr>
          <p:cNvPr id="6" name="Marcador de pie de página 5">
            <a:extLst>
              <a:ext uri="{FF2B5EF4-FFF2-40B4-BE49-F238E27FC236}">
                <a16:creationId xmlns:a16="http://schemas.microsoft.com/office/drawing/2014/main" id="{D798F73C-4832-BD4F-1A25-D68D036B86F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6ED39DF-D453-F841-A9BB-EAD4E8530EF8}"/>
              </a:ext>
            </a:extLst>
          </p:cNvPr>
          <p:cNvSpPr>
            <a:spLocks noGrp="1"/>
          </p:cNvSpPr>
          <p:nvPr>
            <p:ph type="sldNum" sz="quarter" idx="12"/>
          </p:nvPr>
        </p:nvSpPr>
        <p:spPr/>
        <p:txBody>
          <a:bodyPr/>
          <a:lstStyle/>
          <a:p>
            <a:fld id="{1B84EFEC-AA5C-45DF-B94E-C964BE839A2F}" type="slidenum">
              <a:rPr lang="es-MX" smtClean="0"/>
              <a:t>‹Nº›</a:t>
            </a:fld>
            <a:endParaRPr lang="es-MX"/>
          </a:p>
        </p:txBody>
      </p:sp>
    </p:spTree>
    <p:extLst>
      <p:ext uri="{BB962C8B-B14F-4D97-AF65-F5344CB8AC3E}">
        <p14:creationId xmlns:p14="http://schemas.microsoft.com/office/powerpoint/2010/main" val="1980401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179F49-B136-ACEC-6321-8C1120661CD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CEDACBF-0D9B-57E3-99E6-C26CB59623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0A9A9B9-77B5-4AE8-6888-80AA8E5A877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1E7543D7-5833-EDC9-F67B-10A44D9128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017AC0F-CEF7-8E4F-5FD6-0669BF1B06B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E645042F-6D2E-A29D-177A-2E64745A906C}"/>
              </a:ext>
            </a:extLst>
          </p:cNvPr>
          <p:cNvSpPr>
            <a:spLocks noGrp="1"/>
          </p:cNvSpPr>
          <p:nvPr>
            <p:ph type="dt" sz="half" idx="10"/>
          </p:nvPr>
        </p:nvSpPr>
        <p:spPr/>
        <p:txBody>
          <a:bodyPr/>
          <a:lstStyle/>
          <a:p>
            <a:fld id="{92225934-26D3-485E-9CAC-5E11DE036B70}" type="datetimeFigureOut">
              <a:rPr lang="es-MX" smtClean="0"/>
              <a:t>29/05/2024</a:t>
            </a:fld>
            <a:endParaRPr lang="es-MX"/>
          </a:p>
        </p:txBody>
      </p:sp>
      <p:sp>
        <p:nvSpPr>
          <p:cNvPr id="8" name="Marcador de pie de página 7">
            <a:extLst>
              <a:ext uri="{FF2B5EF4-FFF2-40B4-BE49-F238E27FC236}">
                <a16:creationId xmlns:a16="http://schemas.microsoft.com/office/drawing/2014/main" id="{DE678772-9092-2011-C7F5-FD09F911F6AA}"/>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5A22B59B-E7CC-B18F-C7CB-56795B23E9DC}"/>
              </a:ext>
            </a:extLst>
          </p:cNvPr>
          <p:cNvSpPr>
            <a:spLocks noGrp="1"/>
          </p:cNvSpPr>
          <p:nvPr>
            <p:ph type="sldNum" sz="quarter" idx="12"/>
          </p:nvPr>
        </p:nvSpPr>
        <p:spPr/>
        <p:txBody>
          <a:bodyPr/>
          <a:lstStyle/>
          <a:p>
            <a:fld id="{1B84EFEC-AA5C-45DF-B94E-C964BE839A2F}" type="slidenum">
              <a:rPr lang="es-MX" smtClean="0"/>
              <a:t>‹Nº›</a:t>
            </a:fld>
            <a:endParaRPr lang="es-MX"/>
          </a:p>
        </p:txBody>
      </p:sp>
    </p:spTree>
    <p:extLst>
      <p:ext uri="{BB962C8B-B14F-4D97-AF65-F5344CB8AC3E}">
        <p14:creationId xmlns:p14="http://schemas.microsoft.com/office/powerpoint/2010/main" val="251471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E4EA6F-C14A-7F71-6536-FCCE03E9D7B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B5E351A9-6913-4362-C38C-5632FC690A51}"/>
              </a:ext>
            </a:extLst>
          </p:cNvPr>
          <p:cNvSpPr>
            <a:spLocks noGrp="1"/>
          </p:cNvSpPr>
          <p:nvPr>
            <p:ph type="dt" sz="half" idx="10"/>
          </p:nvPr>
        </p:nvSpPr>
        <p:spPr/>
        <p:txBody>
          <a:bodyPr/>
          <a:lstStyle/>
          <a:p>
            <a:fld id="{92225934-26D3-485E-9CAC-5E11DE036B70}" type="datetimeFigureOut">
              <a:rPr lang="es-MX" smtClean="0"/>
              <a:t>29/05/2024</a:t>
            </a:fld>
            <a:endParaRPr lang="es-MX"/>
          </a:p>
        </p:txBody>
      </p:sp>
      <p:sp>
        <p:nvSpPr>
          <p:cNvPr id="4" name="Marcador de pie de página 3">
            <a:extLst>
              <a:ext uri="{FF2B5EF4-FFF2-40B4-BE49-F238E27FC236}">
                <a16:creationId xmlns:a16="http://schemas.microsoft.com/office/drawing/2014/main" id="{4A401E42-430A-D193-8A62-83F07992E9E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2857FEE4-5FE6-A835-079C-DD9088DDDBB9}"/>
              </a:ext>
            </a:extLst>
          </p:cNvPr>
          <p:cNvSpPr>
            <a:spLocks noGrp="1"/>
          </p:cNvSpPr>
          <p:nvPr>
            <p:ph type="sldNum" sz="quarter" idx="12"/>
          </p:nvPr>
        </p:nvSpPr>
        <p:spPr/>
        <p:txBody>
          <a:bodyPr/>
          <a:lstStyle/>
          <a:p>
            <a:fld id="{1B84EFEC-AA5C-45DF-B94E-C964BE839A2F}" type="slidenum">
              <a:rPr lang="es-MX" smtClean="0"/>
              <a:t>‹Nº›</a:t>
            </a:fld>
            <a:endParaRPr lang="es-MX"/>
          </a:p>
        </p:txBody>
      </p:sp>
    </p:spTree>
    <p:extLst>
      <p:ext uri="{BB962C8B-B14F-4D97-AF65-F5344CB8AC3E}">
        <p14:creationId xmlns:p14="http://schemas.microsoft.com/office/powerpoint/2010/main" val="948130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389C2AB-E08C-E397-E28F-3692D41AE941}"/>
              </a:ext>
            </a:extLst>
          </p:cNvPr>
          <p:cNvSpPr>
            <a:spLocks noGrp="1"/>
          </p:cNvSpPr>
          <p:nvPr>
            <p:ph type="dt" sz="half" idx="10"/>
          </p:nvPr>
        </p:nvSpPr>
        <p:spPr/>
        <p:txBody>
          <a:bodyPr/>
          <a:lstStyle/>
          <a:p>
            <a:fld id="{92225934-26D3-485E-9CAC-5E11DE036B70}" type="datetimeFigureOut">
              <a:rPr lang="es-MX" smtClean="0"/>
              <a:t>29/05/2024</a:t>
            </a:fld>
            <a:endParaRPr lang="es-MX"/>
          </a:p>
        </p:txBody>
      </p:sp>
      <p:sp>
        <p:nvSpPr>
          <p:cNvPr id="3" name="Marcador de pie de página 2">
            <a:extLst>
              <a:ext uri="{FF2B5EF4-FFF2-40B4-BE49-F238E27FC236}">
                <a16:creationId xmlns:a16="http://schemas.microsoft.com/office/drawing/2014/main" id="{C78BAE11-2A7B-E78C-09A1-4B05DD9B74D8}"/>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A5FB9A70-6543-59D8-547E-1F4157A72EBE}"/>
              </a:ext>
            </a:extLst>
          </p:cNvPr>
          <p:cNvSpPr>
            <a:spLocks noGrp="1"/>
          </p:cNvSpPr>
          <p:nvPr>
            <p:ph type="sldNum" sz="quarter" idx="12"/>
          </p:nvPr>
        </p:nvSpPr>
        <p:spPr/>
        <p:txBody>
          <a:bodyPr/>
          <a:lstStyle/>
          <a:p>
            <a:fld id="{1B84EFEC-AA5C-45DF-B94E-C964BE839A2F}" type="slidenum">
              <a:rPr lang="es-MX" smtClean="0"/>
              <a:t>‹Nº›</a:t>
            </a:fld>
            <a:endParaRPr lang="es-MX"/>
          </a:p>
        </p:txBody>
      </p:sp>
    </p:spTree>
    <p:extLst>
      <p:ext uri="{BB962C8B-B14F-4D97-AF65-F5344CB8AC3E}">
        <p14:creationId xmlns:p14="http://schemas.microsoft.com/office/powerpoint/2010/main" val="2222944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24F154-77F9-04C3-8642-9977FA85E2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88B68C5-81CE-EDB2-67F9-C1EFB84231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ECD7D1AD-7FE5-307E-3865-0E76DE92D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A886FCB-E666-7AC8-9E3A-E94D459B29D1}"/>
              </a:ext>
            </a:extLst>
          </p:cNvPr>
          <p:cNvSpPr>
            <a:spLocks noGrp="1"/>
          </p:cNvSpPr>
          <p:nvPr>
            <p:ph type="dt" sz="half" idx="10"/>
          </p:nvPr>
        </p:nvSpPr>
        <p:spPr/>
        <p:txBody>
          <a:bodyPr/>
          <a:lstStyle/>
          <a:p>
            <a:fld id="{92225934-26D3-485E-9CAC-5E11DE036B70}" type="datetimeFigureOut">
              <a:rPr lang="es-MX" smtClean="0"/>
              <a:t>29/05/2024</a:t>
            </a:fld>
            <a:endParaRPr lang="es-MX"/>
          </a:p>
        </p:txBody>
      </p:sp>
      <p:sp>
        <p:nvSpPr>
          <p:cNvPr id="6" name="Marcador de pie de página 5">
            <a:extLst>
              <a:ext uri="{FF2B5EF4-FFF2-40B4-BE49-F238E27FC236}">
                <a16:creationId xmlns:a16="http://schemas.microsoft.com/office/drawing/2014/main" id="{C5A15631-77DB-664E-A88F-E5763A8236F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442D5F6-DCA9-4A94-7F05-7088D06A2008}"/>
              </a:ext>
            </a:extLst>
          </p:cNvPr>
          <p:cNvSpPr>
            <a:spLocks noGrp="1"/>
          </p:cNvSpPr>
          <p:nvPr>
            <p:ph type="sldNum" sz="quarter" idx="12"/>
          </p:nvPr>
        </p:nvSpPr>
        <p:spPr/>
        <p:txBody>
          <a:bodyPr/>
          <a:lstStyle/>
          <a:p>
            <a:fld id="{1B84EFEC-AA5C-45DF-B94E-C964BE839A2F}" type="slidenum">
              <a:rPr lang="es-MX" smtClean="0"/>
              <a:t>‹Nº›</a:t>
            </a:fld>
            <a:endParaRPr lang="es-MX"/>
          </a:p>
        </p:txBody>
      </p:sp>
    </p:spTree>
    <p:extLst>
      <p:ext uri="{BB962C8B-B14F-4D97-AF65-F5344CB8AC3E}">
        <p14:creationId xmlns:p14="http://schemas.microsoft.com/office/powerpoint/2010/main" val="2261540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516342-D9CF-A0D9-7B55-55BC4A83167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108AAA87-7E01-1E22-F57D-18EE493638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0D1A26DC-3E66-2B12-0915-8779BCF33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F13B363-E1B8-F6EF-52AC-C5B39C43AC00}"/>
              </a:ext>
            </a:extLst>
          </p:cNvPr>
          <p:cNvSpPr>
            <a:spLocks noGrp="1"/>
          </p:cNvSpPr>
          <p:nvPr>
            <p:ph type="dt" sz="half" idx="10"/>
          </p:nvPr>
        </p:nvSpPr>
        <p:spPr/>
        <p:txBody>
          <a:bodyPr/>
          <a:lstStyle/>
          <a:p>
            <a:fld id="{92225934-26D3-485E-9CAC-5E11DE036B70}" type="datetimeFigureOut">
              <a:rPr lang="es-MX" smtClean="0"/>
              <a:t>29/05/2024</a:t>
            </a:fld>
            <a:endParaRPr lang="es-MX"/>
          </a:p>
        </p:txBody>
      </p:sp>
      <p:sp>
        <p:nvSpPr>
          <p:cNvPr id="6" name="Marcador de pie de página 5">
            <a:extLst>
              <a:ext uri="{FF2B5EF4-FFF2-40B4-BE49-F238E27FC236}">
                <a16:creationId xmlns:a16="http://schemas.microsoft.com/office/drawing/2014/main" id="{22B85C12-0B6F-D68D-CC58-1F1670D35A4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34D77E6-F6D3-B76C-98A5-14CACD2BCD97}"/>
              </a:ext>
            </a:extLst>
          </p:cNvPr>
          <p:cNvSpPr>
            <a:spLocks noGrp="1"/>
          </p:cNvSpPr>
          <p:nvPr>
            <p:ph type="sldNum" sz="quarter" idx="12"/>
          </p:nvPr>
        </p:nvSpPr>
        <p:spPr/>
        <p:txBody>
          <a:bodyPr/>
          <a:lstStyle/>
          <a:p>
            <a:fld id="{1B84EFEC-AA5C-45DF-B94E-C964BE839A2F}" type="slidenum">
              <a:rPr lang="es-MX" smtClean="0"/>
              <a:t>‹Nº›</a:t>
            </a:fld>
            <a:endParaRPr lang="es-MX"/>
          </a:p>
        </p:txBody>
      </p:sp>
    </p:spTree>
    <p:extLst>
      <p:ext uri="{BB962C8B-B14F-4D97-AF65-F5344CB8AC3E}">
        <p14:creationId xmlns:p14="http://schemas.microsoft.com/office/powerpoint/2010/main" val="3978731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E46509F-D1DD-C776-877E-B6BE849CFA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9EAEA2F-2541-0581-FFD4-3589420F4B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F47D818-5229-FD57-7B4B-F57A7D0652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225934-26D3-485E-9CAC-5E11DE036B70}" type="datetimeFigureOut">
              <a:rPr lang="es-MX" smtClean="0"/>
              <a:t>29/05/2024</a:t>
            </a:fld>
            <a:endParaRPr lang="es-MX"/>
          </a:p>
        </p:txBody>
      </p:sp>
      <p:sp>
        <p:nvSpPr>
          <p:cNvPr id="5" name="Marcador de pie de página 4">
            <a:extLst>
              <a:ext uri="{FF2B5EF4-FFF2-40B4-BE49-F238E27FC236}">
                <a16:creationId xmlns:a16="http://schemas.microsoft.com/office/drawing/2014/main" id="{A17A2C6D-DE4A-DC2D-4791-E52AE88E6E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EAC43EB3-0146-0B54-44BB-D5C2062E08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4EFEC-AA5C-45DF-B94E-C964BE839A2F}" type="slidenum">
              <a:rPr lang="es-MX" smtClean="0"/>
              <a:t>‹Nº›</a:t>
            </a:fld>
            <a:endParaRPr lang="es-MX"/>
          </a:p>
        </p:txBody>
      </p:sp>
    </p:spTree>
    <p:extLst>
      <p:ext uri="{BB962C8B-B14F-4D97-AF65-F5344CB8AC3E}">
        <p14:creationId xmlns:p14="http://schemas.microsoft.com/office/powerpoint/2010/main" val="21613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7.png"/><Relationship Id="rId5" Type="http://schemas.openxmlformats.org/officeDocument/2006/relationships/diagramColors" Target="../diagrams/colors1.xml"/><Relationship Id="rId10" Type="http://schemas.openxmlformats.org/officeDocument/2006/relationships/image" Target="../media/image6.png"/><Relationship Id="rId4" Type="http://schemas.openxmlformats.org/officeDocument/2006/relationships/diagramQuickStyle" Target="../diagrams/quickStyle1.xml"/><Relationship Id="rId9"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107050E-F14E-4D97-1F7B-5F7481594697}"/>
              </a:ext>
            </a:extLst>
          </p:cNvPr>
          <p:cNvSpPr>
            <a:spLocks noGrp="1"/>
          </p:cNvSpPr>
          <p:nvPr>
            <p:ph type="ctrTitle"/>
          </p:nvPr>
        </p:nvSpPr>
        <p:spPr>
          <a:xfrm>
            <a:off x="1156851" y="637762"/>
            <a:ext cx="9888496" cy="900131"/>
          </a:xfrm>
        </p:spPr>
        <p:txBody>
          <a:bodyPr vert="horz" lIns="91440" tIns="45720" rIns="91440" bIns="45720" rtlCol="0" anchor="t">
            <a:normAutofit/>
          </a:bodyPr>
          <a:lstStyle/>
          <a:p>
            <a:pPr algn="l"/>
            <a:r>
              <a:rPr lang="en-US" sz="4000" kern="1200">
                <a:solidFill>
                  <a:schemeClr val="bg1"/>
                </a:solidFill>
                <a:latin typeface="+mj-lt"/>
                <a:ea typeface="+mj-ea"/>
                <a:cs typeface="+mj-cs"/>
              </a:rPr>
              <a:t>Reporte de avance de investigación</a:t>
            </a:r>
          </a:p>
        </p:txBody>
      </p:sp>
      <p:sp>
        <p:nvSpPr>
          <p:cNvPr id="13" name="Rectangle 1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DB5BFE97-8613-AE0F-9AF4-BA0E8BB831D5}"/>
              </a:ext>
            </a:extLst>
          </p:cNvPr>
          <p:cNvSpPr>
            <a:spLocks/>
          </p:cNvSpPr>
          <p:nvPr/>
        </p:nvSpPr>
        <p:spPr>
          <a:xfrm>
            <a:off x="1151100" y="1945875"/>
            <a:ext cx="9889789" cy="994129"/>
          </a:xfrm>
          <a:prstGeom prst="rect">
            <a:avLst/>
          </a:prstGeom>
        </p:spPr>
        <p:txBody>
          <a:bodyPr>
            <a:normAutofit/>
          </a:bodyPr>
          <a:lstStyle/>
          <a:p>
            <a:pPr algn="ctr" defTabSz="987552">
              <a:lnSpc>
                <a:spcPct val="107000"/>
              </a:lnSpc>
              <a:spcAft>
                <a:spcPts val="864"/>
              </a:spcAft>
            </a:pPr>
            <a:r>
              <a:rPr lang="es-MX" sz="2160" kern="100" dirty="0">
                <a:solidFill>
                  <a:schemeClr val="tx1"/>
                </a:solidFill>
                <a:latin typeface="Calibri" panose="020F0502020204030204" pitchFamily="34" charset="0"/>
                <a:ea typeface="+mn-ea"/>
                <a:cs typeface="Calibri" panose="020F0502020204030204" pitchFamily="34" charset="0"/>
              </a:rPr>
              <a:t>SISTEMA MULTIMODAL BASADO EN PROCESAMIENTO DE LENGUAJE NATURAL PARA LA CAPTURA Y CONSULTA DE INFORMACIÓN EN BASE DE DATOS MÉDICAS</a:t>
            </a:r>
            <a:endParaRPr lang="es-MX"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1E4E886C-6545-3472-90F6-0F934FAE58CE}"/>
              </a:ext>
            </a:extLst>
          </p:cNvPr>
          <p:cNvSpPr txBox="1"/>
          <p:nvPr/>
        </p:nvSpPr>
        <p:spPr>
          <a:xfrm>
            <a:off x="1645588" y="4603754"/>
            <a:ext cx="8900810" cy="1546577"/>
          </a:xfrm>
          <a:prstGeom prst="rect">
            <a:avLst/>
          </a:prstGeom>
          <a:noFill/>
        </p:spPr>
        <p:txBody>
          <a:bodyPr wrap="square" rtlCol="0">
            <a:spAutoFit/>
          </a:bodyPr>
          <a:lstStyle/>
          <a:p>
            <a:pPr marL="493776" lvl="1" algn="ctr" defTabSz="987552">
              <a:spcAft>
                <a:spcPts val="864"/>
              </a:spcAft>
            </a:pPr>
            <a:r>
              <a:rPr lang="es-MX" b="1" kern="100" dirty="0">
                <a:solidFill>
                  <a:schemeClr val="tx1"/>
                </a:solidFill>
                <a:latin typeface="Calibri" panose="020F0502020204030204" pitchFamily="34" charset="0"/>
                <a:ea typeface="+mn-ea"/>
                <a:cs typeface="Times New Roman" panose="02020603050405020304" pitchFamily="18" charset="0"/>
              </a:rPr>
              <a:t>DIRECTOR:</a:t>
            </a:r>
            <a:r>
              <a:rPr lang="es-MX" kern="100" dirty="0">
                <a:solidFill>
                  <a:schemeClr val="tx1"/>
                </a:solidFill>
                <a:latin typeface="Calibri" panose="020F0502020204030204" pitchFamily="34" charset="0"/>
                <a:ea typeface="+mn-ea"/>
                <a:cs typeface="Times New Roman" panose="02020603050405020304" pitchFamily="18" charset="0"/>
              </a:rPr>
              <a:t> JUAN CARLOS OLIVARES ROJAS</a:t>
            </a:r>
          </a:p>
          <a:p>
            <a:pPr marL="493776" lvl="1" algn="ctr" defTabSz="987552">
              <a:spcAft>
                <a:spcPts val="864"/>
              </a:spcAft>
            </a:pPr>
            <a:r>
              <a:rPr lang="es-MX" b="1" kern="100" dirty="0">
                <a:solidFill>
                  <a:schemeClr val="tx1"/>
                </a:solidFill>
                <a:latin typeface="Calibri" panose="020F0502020204030204" pitchFamily="34" charset="0"/>
                <a:ea typeface="+mn-ea"/>
                <a:cs typeface="Times New Roman" panose="02020603050405020304" pitchFamily="18" charset="0"/>
              </a:rPr>
              <a:t>CODIRECTOR:</a:t>
            </a:r>
            <a:r>
              <a:rPr lang="es-MX" kern="100" dirty="0">
                <a:solidFill>
                  <a:schemeClr val="tx1"/>
                </a:solidFill>
                <a:latin typeface="Calibri" panose="020F0502020204030204" pitchFamily="34" charset="0"/>
                <a:ea typeface="+mn-ea"/>
                <a:cs typeface="Times New Roman" panose="02020603050405020304" pitchFamily="18" charset="0"/>
              </a:rPr>
              <a:t> GERARDO MARX CHÁVEZ CAMPOS</a:t>
            </a:r>
          </a:p>
          <a:p>
            <a:pPr marL="493776" lvl="1" algn="ctr" defTabSz="987552">
              <a:spcAft>
                <a:spcPts val="864"/>
              </a:spcAft>
            </a:pPr>
            <a:r>
              <a:rPr lang="es-MX" b="1" kern="100" dirty="0">
                <a:solidFill>
                  <a:schemeClr val="tx1"/>
                </a:solidFill>
                <a:latin typeface="Calibri" panose="020F0502020204030204" pitchFamily="34" charset="0"/>
                <a:ea typeface="+mn-ea"/>
                <a:cs typeface="Times New Roman" panose="02020603050405020304" pitchFamily="18" charset="0"/>
              </a:rPr>
              <a:t>REVISOR:</a:t>
            </a:r>
            <a:r>
              <a:rPr lang="es-MX" kern="100" dirty="0">
                <a:solidFill>
                  <a:schemeClr val="tx1"/>
                </a:solidFill>
                <a:latin typeface="Calibri" panose="020F0502020204030204" pitchFamily="34" charset="0"/>
                <a:ea typeface="+mn-ea"/>
                <a:cs typeface="Times New Roman" panose="02020603050405020304" pitchFamily="18" charset="0"/>
              </a:rPr>
              <a:t> ADRIANA DEL CARMEN TÉLLEZ ANGUIANO</a:t>
            </a:r>
          </a:p>
          <a:p>
            <a:pPr marL="493776" lvl="1" algn="ctr" defTabSz="987552">
              <a:spcAft>
                <a:spcPts val="864"/>
              </a:spcAft>
            </a:pPr>
            <a:r>
              <a:rPr lang="es-MX" b="1" kern="100" dirty="0">
                <a:solidFill>
                  <a:schemeClr val="tx1"/>
                </a:solidFill>
                <a:latin typeface="Calibri" panose="020F0502020204030204" pitchFamily="34" charset="0"/>
                <a:ea typeface="+mn-ea"/>
                <a:cs typeface="Times New Roman" panose="02020603050405020304" pitchFamily="18" charset="0"/>
              </a:rPr>
              <a:t>REVISOR:</a:t>
            </a:r>
            <a:r>
              <a:rPr lang="es-MX" kern="100" dirty="0">
                <a:solidFill>
                  <a:schemeClr val="tx1"/>
                </a:solidFill>
                <a:latin typeface="Calibri" panose="020F0502020204030204" pitchFamily="34" charset="0"/>
                <a:ea typeface="+mn-ea"/>
                <a:cs typeface="Times New Roman" panose="02020603050405020304" pitchFamily="18" charset="0"/>
              </a:rPr>
              <a:t> JOSÉ ANTONIO GUTIERREZ GNECCHI</a:t>
            </a:r>
            <a:endParaRPr lang="es-MX"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13C17DD4-AEC6-0BF1-3E3B-3C73E87A93BA}"/>
              </a:ext>
            </a:extLst>
          </p:cNvPr>
          <p:cNvSpPr txBox="1"/>
          <p:nvPr/>
        </p:nvSpPr>
        <p:spPr>
          <a:xfrm>
            <a:off x="3749416" y="3680338"/>
            <a:ext cx="4693155" cy="399455"/>
          </a:xfrm>
          <a:prstGeom prst="rect">
            <a:avLst/>
          </a:prstGeom>
          <a:noFill/>
        </p:spPr>
        <p:txBody>
          <a:bodyPr wrap="square" rtlCol="0">
            <a:spAutoFit/>
          </a:bodyPr>
          <a:lstStyle/>
          <a:p>
            <a:pPr algn="ctr" defTabSz="987552">
              <a:spcAft>
                <a:spcPts val="600"/>
              </a:spcAft>
            </a:pPr>
            <a:r>
              <a:rPr lang="es-MX" sz="1944" b="1" kern="1200" dirty="0">
                <a:solidFill>
                  <a:schemeClr val="tx1"/>
                </a:solidFill>
                <a:latin typeface="+mn-lt"/>
                <a:ea typeface="+mn-ea"/>
                <a:cs typeface="+mn-cs"/>
              </a:rPr>
              <a:t>PRESENTA: </a:t>
            </a:r>
            <a:r>
              <a:rPr lang="es-MX" sz="1944" kern="1200" dirty="0">
                <a:solidFill>
                  <a:schemeClr val="tx1"/>
                </a:solidFill>
                <a:latin typeface="+mn-lt"/>
                <a:ea typeface="+mn-ea"/>
                <a:cs typeface="+mn-cs"/>
              </a:rPr>
              <a:t>ING. PEDRO MATA MARTÍNEZ</a:t>
            </a:r>
            <a:endParaRPr lang="es-MX" dirty="0"/>
          </a:p>
        </p:txBody>
      </p:sp>
      <p:pic>
        <p:nvPicPr>
          <p:cNvPr id="6" name="Imagen 5" descr="Logotipo&#10;&#10;Descripción generada automáticamente con confianza media">
            <a:extLst>
              <a:ext uri="{FF2B5EF4-FFF2-40B4-BE49-F238E27FC236}">
                <a16:creationId xmlns:a16="http://schemas.microsoft.com/office/drawing/2014/main" id="{2869532E-9BBE-7A65-1ECC-A22CC9947C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2059" y="5402671"/>
            <a:ext cx="2713416" cy="1342427"/>
          </a:xfrm>
          <a:prstGeom prst="rect">
            <a:avLst/>
          </a:prstGeom>
          <a:noFill/>
          <a:ln>
            <a:noFill/>
          </a:ln>
        </p:spPr>
      </p:pic>
      <p:pic>
        <p:nvPicPr>
          <p:cNvPr id="8" name="Imagen 7" descr="Una caricatura de una persona&#10;&#10;Descripción generada automáticamente con confianza baja">
            <a:extLst>
              <a:ext uri="{FF2B5EF4-FFF2-40B4-BE49-F238E27FC236}">
                <a16:creationId xmlns:a16="http://schemas.microsoft.com/office/drawing/2014/main" id="{7152F112-6A31-99E4-12F1-9FC4D228B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8923" y="5336721"/>
            <a:ext cx="1283932" cy="1276477"/>
          </a:xfrm>
          <a:prstGeom prst="rect">
            <a:avLst/>
          </a:prstGeom>
        </p:spPr>
      </p:pic>
      <p:sp>
        <p:nvSpPr>
          <p:cNvPr id="7" name="CuadroTexto 6">
            <a:extLst>
              <a:ext uri="{FF2B5EF4-FFF2-40B4-BE49-F238E27FC236}">
                <a16:creationId xmlns:a16="http://schemas.microsoft.com/office/drawing/2014/main" id="{CE2702D7-98CF-508D-B599-A53DC506E640}"/>
              </a:ext>
            </a:extLst>
          </p:cNvPr>
          <p:cNvSpPr txBox="1"/>
          <p:nvPr/>
        </p:nvSpPr>
        <p:spPr>
          <a:xfrm>
            <a:off x="3095475" y="2917436"/>
            <a:ext cx="6001038" cy="391517"/>
          </a:xfrm>
          <a:prstGeom prst="rect">
            <a:avLst/>
          </a:prstGeom>
          <a:noFill/>
        </p:spPr>
        <p:txBody>
          <a:bodyPr wrap="square" rtlCol="0">
            <a:spAutoFit/>
          </a:bodyPr>
          <a:lstStyle/>
          <a:p>
            <a:pPr algn="ctr" defTabSz="987552">
              <a:spcAft>
                <a:spcPts val="600"/>
              </a:spcAft>
            </a:pPr>
            <a:r>
              <a:rPr lang="es-MX" sz="1944" dirty="0"/>
              <a:t>MAESTRÍA EN CIENCIAS EN INGENIERÍA ELECTRÓNICA</a:t>
            </a:r>
            <a:endParaRPr lang="es-MX" dirty="0"/>
          </a:p>
        </p:txBody>
      </p:sp>
    </p:spTree>
    <p:extLst>
      <p:ext uri="{BB962C8B-B14F-4D97-AF65-F5344CB8AC3E}">
        <p14:creationId xmlns:p14="http://schemas.microsoft.com/office/powerpoint/2010/main" val="3146424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83DF0C-682A-E617-3D06-ABC7D95D2812}"/>
              </a:ext>
            </a:extLst>
          </p:cNvPr>
          <p:cNvSpPr>
            <a:spLocks noGrp="1"/>
          </p:cNvSpPr>
          <p:nvPr>
            <p:ph type="title"/>
          </p:nvPr>
        </p:nvSpPr>
        <p:spPr>
          <a:xfrm>
            <a:off x="1371599" y="294538"/>
            <a:ext cx="9895951" cy="1033669"/>
          </a:xfrm>
        </p:spPr>
        <p:txBody>
          <a:bodyPr>
            <a:normAutofit/>
          </a:bodyPr>
          <a:lstStyle/>
          <a:p>
            <a:r>
              <a:rPr lang="es-MX" sz="4000">
                <a:solidFill>
                  <a:srgbClr val="FFFFFF"/>
                </a:solidFill>
              </a:rPr>
              <a:t>Explicación de las actividades</a:t>
            </a:r>
          </a:p>
        </p:txBody>
      </p:sp>
      <p:sp>
        <p:nvSpPr>
          <p:cNvPr id="3" name="Marcador de contenido 2">
            <a:extLst>
              <a:ext uri="{FF2B5EF4-FFF2-40B4-BE49-F238E27FC236}">
                <a16:creationId xmlns:a16="http://schemas.microsoft.com/office/drawing/2014/main" id="{FF6F2CA3-B8A3-2AB3-2DFD-88273886178F}"/>
              </a:ext>
            </a:extLst>
          </p:cNvPr>
          <p:cNvSpPr>
            <a:spLocks noGrp="1"/>
          </p:cNvSpPr>
          <p:nvPr>
            <p:ph idx="1"/>
          </p:nvPr>
        </p:nvSpPr>
        <p:spPr>
          <a:xfrm>
            <a:off x="800643" y="1746382"/>
            <a:ext cx="9724031" cy="4586323"/>
          </a:xfrm>
        </p:spPr>
        <p:txBody>
          <a:bodyPr anchor="ctr">
            <a:normAutofit/>
          </a:bodyPr>
          <a:lstStyle/>
          <a:p>
            <a:pPr marL="0" indent="0">
              <a:buNone/>
            </a:pPr>
            <a:r>
              <a:rPr lang="es-MX" sz="2400" dirty="0"/>
              <a:t>1) Ejecución de instrucciones por medio de comandos y grabaciones de voz</a:t>
            </a:r>
          </a:p>
          <a:p>
            <a:r>
              <a:rPr lang="es-MX" sz="2000" dirty="0"/>
              <a:t>MySQL</a:t>
            </a:r>
          </a:p>
          <a:p>
            <a:pPr lvl="1"/>
            <a:r>
              <a:rPr lang="es-MX" sz="2000" dirty="0"/>
              <a:t>Aplicación de “INSERT”</a:t>
            </a:r>
          </a:p>
          <a:p>
            <a:pPr lvl="1"/>
            <a:r>
              <a:rPr lang="es-MX" sz="2000" dirty="0"/>
              <a:t>Aplicación de “UPDATE”</a:t>
            </a:r>
          </a:p>
          <a:p>
            <a:pPr lvl="1"/>
            <a:r>
              <a:rPr lang="es-MX" sz="2000" dirty="0"/>
              <a:t>Aplicación de “DELETE”</a:t>
            </a:r>
          </a:p>
          <a:p>
            <a:pPr lvl="1"/>
            <a:endParaRPr lang="es-MX" sz="2000" dirty="0"/>
          </a:p>
          <a:p>
            <a:pPr marL="0" indent="0">
              <a:buNone/>
            </a:pPr>
            <a:r>
              <a:rPr lang="es-MX" sz="2000" dirty="0"/>
              <a:t>Grabaciones de voz</a:t>
            </a:r>
          </a:p>
          <a:p>
            <a:pPr lvl="1"/>
            <a:r>
              <a:rPr lang="es-MX" sz="2000" dirty="0"/>
              <a:t>Audio File</a:t>
            </a:r>
          </a:p>
          <a:p>
            <a:pPr marL="0" indent="0">
              <a:buNone/>
            </a:pPr>
            <a:r>
              <a:rPr lang="es-MX" sz="2000" dirty="0"/>
              <a:t>Comandos directos de voz</a:t>
            </a:r>
          </a:p>
          <a:p>
            <a:pPr lvl="1"/>
            <a:r>
              <a:rPr lang="es-MX" sz="2000" dirty="0" err="1"/>
              <a:t>Speech</a:t>
            </a:r>
            <a:r>
              <a:rPr lang="es-MX" sz="2000" dirty="0"/>
              <a:t> </a:t>
            </a:r>
            <a:r>
              <a:rPr lang="es-MX" sz="2000" dirty="0" err="1"/>
              <a:t>Recognition</a:t>
            </a:r>
            <a:endParaRPr lang="es-MX" sz="2000" dirty="0"/>
          </a:p>
          <a:p>
            <a:pPr marL="457200" lvl="1" indent="0">
              <a:buNone/>
            </a:pPr>
            <a:endParaRPr lang="es-MX" sz="2000" dirty="0"/>
          </a:p>
        </p:txBody>
      </p:sp>
      <p:pic>
        <p:nvPicPr>
          <p:cNvPr id="5" name="Picture 4" descr="xampp-logo | Sysadmins de Cuba">
            <a:extLst>
              <a:ext uri="{FF2B5EF4-FFF2-40B4-BE49-F238E27FC236}">
                <a16:creationId xmlns:a16="http://schemas.microsoft.com/office/drawing/2014/main" id="{96D3B321-3413-96FB-3C20-42ADC21237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726" t="62542"/>
          <a:stretch/>
        </p:blipFill>
        <p:spPr bwMode="auto">
          <a:xfrm>
            <a:off x="8414014" y="3021383"/>
            <a:ext cx="2110660" cy="1121767"/>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12">
            <a:extLst>
              <a:ext uri="{FF2B5EF4-FFF2-40B4-BE49-F238E27FC236}">
                <a16:creationId xmlns:a16="http://schemas.microsoft.com/office/drawing/2014/main" id="{B10FD88F-4D3D-3166-BBA5-799C8F1A15B8}"/>
              </a:ext>
            </a:extLst>
          </p:cNvPr>
          <p:cNvSpPr/>
          <p:nvPr/>
        </p:nvSpPr>
        <p:spPr>
          <a:xfrm rot="16200000">
            <a:off x="10468394" y="4261900"/>
            <a:ext cx="360090" cy="872267"/>
          </a:xfrm>
          <a:custGeom>
            <a:avLst/>
            <a:gdLst>
              <a:gd name="connsiteX0" fmla="*/ 0 w 501070"/>
              <a:gd name="connsiteY0" fmla="*/ 0 h 440575"/>
              <a:gd name="connsiteX1" fmla="*/ 501070 w 501070"/>
              <a:gd name="connsiteY1" fmla="*/ 0 h 440575"/>
              <a:gd name="connsiteX2" fmla="*/ 501070 w 501070"/>
              <a:gd name="connsiteY2" fmla="*/ 440575 h 440575"/>
              <a:gd name="connsiteX3" fmla="*/ 0 w 501070"/>
              <a:gd name="connsiteY3" fmla="*/ 440575 h 440575"/>
              <a:gd name="connsiteX4" fmla="*/ 0 w 501070"/>
              <a:gd name="connsiteY4" fmla="*/ 0 h 440575"/>
              <a:gd name="connsiteX0" fmla="*/ 0 w 501070"/>
              <a:gd name="connsiteY0" fmla="*/ 0 h 440575"/>
              <a:gd name="connsiteX1" fmla="*/ 501070 w 501070"/>
              <a:gd name="connsiteY1" fmla="*/ 0 h 440575"/>
              <a:gd name="connsiteX2" fmla="*/ 351184 w 501070"/>
              <a:gd name="connsiteY2" fmla="*/ 249766 h 440575"/>
              <a:gd name="connsiteX3" fmla="*/ 501070 w 501070"/>
              <a:gd name="connsiteY3" fmla="*/ 440575 h 440575"/>
              <a:gd name="connsiteX4" fmla="*/ 0 w 501070"/>
              <a:gd name="connsiteY4" fmla="*/ 440575 h 440575"/>
              <a:gd name="connsiteX5" fmla="*/ 0 w 501070"/>
              <a:gd name="connsiteY5" fmla="*/ 0 h 440575"/>
              <a:gd name="connsiteX0" fmla="*/ 0 w 501070"/>
              <a:gd name="connsiteY0" fmla="*/ 0 h 440576"/>
              <a:gd name="connsiteX1" fmla="*/ 501070 w 501070"/>
              <a:gd name="connsiteY1" fmla="*/ 0 h 440576"/>
              <a:gd name="connsiteX2" fmla="*/ 351184 w 501070"/>
              <a:gd name="connsiteY2" fmla="*/ 249766 h 440576"/>
              <a:gd name="connsiteX3" fmla="*/ 292859 w 501070"/>
              <a:gd name="connsiteY3" fmla="*/ 440576 h 440576"/>
              <a:gd name="connsiteX4" fmla="*/ 0 w 501070"/>
              <a:gd name="connsiteY4" fmla="*/ 440575 h 440576"/>
              <a:gd name="connsiteX5" fmla="*/ 0 w 501070"/>
              <a:gd name="connsiteY5" fmla="*/ 0 h 440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1070" h="440576">
                <a:moveTo>
                  <a:pt x="0" y="0"/>
                </a:moveTo>
                <a:lnTo>
                  <a:pt x="501070" y="0"/>
                </a:lnTo>
                <a:cubicBezTo>
                  <a:pt x="500984" y="83255"/>
                  <a:pt x="351270" y="166511"/>
                  <a:pt x="351184" y="249766"/>
                </a:cubicBezTo>
                <a:lnTo>
                  <a:pt x="292859" y="440576"/>
                </a:lnTo>
                <a:lnTo>
                  <a:pt x="0" y="440575"/>
                </a:lnTo>
                <a:lnTo>
                  <a:pt x="0" y="0"/>
                </a:lnTo>
                <a:close/>
              </a:path>
            </a:pathLst>
          </a:cu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074" name="Picture 2" descr="MICROFONO HYPERX QUADCAST STANDALONE – Gameplanet">
            <a:extLst>
              <a:ext uri="{FF2B5EF4-FFF2-40B4-BE49-F238E27FC236}">
                <a16:creationId xmlns:a16="http://schemas.microsoft.com/office/drawing/2014/main" id="{8B9BC121-64E9-1CFB-D604-5C435CA56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8776" y="4271608"/>
            <a:ext cx="1464872" cy="1810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297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230C35A-7AF3-33EA-BC00-612FE65AEDD2}"/>
              </a:ext>
            </a:extLst>
          </p:cNvPr>
          <p:cNvSpPr>
            <a:spLocks noGrp="1"/>
          </p:cNvSpPr>
          <p:nvPr>
            <p:ph type="title"/>
          </p:nvPr>
        </p:nvSpPr>
        <p:spPr>
          <a:xfrm>
            <a:off x="1371599" y="294538"/>
            <a:ext cx="9895951" cy="1033669"/>
          </a:xfrm>
        </p:spPr>
        <p:txBody>
          <a:bodyPr>
            <a:normAutofit/>
          </a:bodyPr>
          <a:lstStyle/>
          <a:p>
            <a:r>
              <a:rPr lang="es-MX" sz="4000" dirty="0">
                <a:solidFill>
                  <a:srgbClr val="FFFFFF"/>
                </a:solidFill>
              </a:rPr>
              <a:t>Explicación de actividades</a:t>
            </a:r>
          </a:p>
        </p:txBody>
      </p:sp>
      <p:sp>
        <p:nvSpPr>
          <p:cNvPr id="3" name="Marcador de contenido 2">
            <a:extLst>
              <a:ext uri="{FF2B5EF4-FFF2-40B4-BE49-F238E27FC236}">
                <a16:creationId xmlns:a16="http://schemas.microsoft.com/office/drawing/2014/main" id="{906C0F1D-1B96-B242-2255-D46F7C4C857A}"/>
              </a:ext>
            </a:extLst>
          </p:cNvPr>
          <p:cNvSpPr>
            <a:spLocks noGrp="1"/>
          </p:cNvSpPr>
          <p:nvPr>
            <p:ph idx="1"/>
          </p:nvPr>
        </p:nvSpPr>
        <p:spPr>
          <a:xfrm>
            <a:off x="535021" y="1804862"/>
            <a:ext cx="7386669" cy="4391246"/>
          </a:xfrm>
        </p:spPr>
        <p:txBody>
          <a:bodyPr anchor="ctr">
            <a:normAutofit/>
          </a:bodyPr>
          <a:lstStyle/>
          <a:p>
            <a:pPr marL="0" indent="0">
              <a:buNone/>
            </a:pPr>
            <a:r>
              <a:rPr lang="es-MX" sz="2400" dirty="0"/>
              <a:t>2) Generación de lexicón</a:t>
            </a:r>
          </a:p>
          <a:p>
            <a:pPr lvl="1"/>
            <a:r>
              <a:rPr lang="es-MX" sz="2000" dirty="0"/>
              <a:t>Grabación de consulta (interacción doctor – paciente)</a:t>
            </a:r>
          </a:p>
          <a:p>
            <a:pPr lvl="1"/>
            <a:r>
              <a:rPr lang="es-MX" sz="2000" dirty="0"/>
              <a:t>Transcripción de voz a texto</a:t>
            </a:r>
          </a:p>
          <a:p>
            <a:pPr lvl="1"/>
            <a:r>
              <a:rPr lang="es-MX" sz="2000" dirty="0"/>
              <a:t>Tokenización</a:t>
            </a:r>
          </a:p>
          <a:p>
            <a:pPr lvl="1"/>
            <a:r>
              <a:rPr lang="es-MX" sz="2000" dirty="0"/>
              <a:t>Recuento y similitud</a:t>
            </a:r>
          </a:p>
          <a:p>
            <a:pPr lvl="1"/>
            <a:endParaRPr lang="es-MX" sz="2000" dirty="0"/>
          </a:p>
          <a:p>
            <a:pPr marL="0" indent="0">
              <a:buNone/>
            </a:pPr>
            <a:r>
              <a:rPr lang="es-MX" sz="2400" dirty="0"/>
              <a:t>Seccionamiento de campos (antecedentes)</a:t>
            </a:r>
            <a:endParaRPr lang="es-MX" sz="2000" dirty="0"/>
          </a:p>
          <a:p>
            <a:pPr lvl="1"/>
            <a:r>
              <a:rPr lang="es-MX" sz="2000" dirty="0"/>
              <a:t>Distinción entre palabras de los tipos de antecedentes</a:t>
            </a:r>
          </a:p>
          <a:p>
            <a:pPr marL="457200" lvl="1" indent="0">
              <a:buNone/>
            </a:pPr>
            <a:r>
              <a:rPr lang="es-MX" sz="2000" dirty="0"/>
              <a:t>    de un historial médico del paciente</a:t>
            </a:r>
          </a:p>
          <a:p>
            <a:pPr marL="457200" lvl="1" indent="0">
              <a:buNone/>
            </a:pPr>
            <a:endParaRPr lang="es-MX" sz="2000" dirty="0"/>
          </a:p>
        </p:txBody>
      </p:sp>
      <p:pic>
        <p:nvPicPr>
          <p:cNvPr id="6148" name="Picture 4" descr="Python Logo, symbol, meaning, history, PNG, brand">
            <a:extLst>
              <a:ext uri="{FF2B5EF4-FFF2-40B4-BE49-F238E27FC236}">
                <a16:creationId xmlns:a16="http://schemas.microsoft.com/office/drawing/2014/main" id="{B38B5D51-CE6A-123E-2CBB-CA5387F7AA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299" y="2027571"/>
            <a:ext cx="2986657" cy="167999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259DF535-04CC-0D68-7D77-EC65B1316176}"/>
              </a:ext>
            </a:extLst>
          </p:cNvPr>
          <p:cNvSpPr txBox="1"/>
          <p:nvPr/>
        </p:nvSpPr>
        <p:spPr>
          <a:xfrm>
            <a:off x="8385887" y="4292082"/>
            <a:ext cx="3152251" cy="1200329"/>
          </a:xfrm>
          <a:prstGeom prst="rect">
            <a:avLst/>
          </a:prstGeom>
          <a:noFill/>
        </p:spPr>
        <p:txBody>
          <a:bodyPr wrap="square" rtlCol="0">
            <a:spAutoFit/>
          </a:bodyPr>
          <a:lstStyle/>
          <a:p>
            <a:r>
              <a:rPr lang="es-MX" b="1" dirty="0">
                <a:solidFill>
                  <a:schemeClr val="accent1">
                    <a:lumMod val="75000"/>
                  </a:schemeClr>
                </a:solidFill>
              </a:rPr>
              <a:t>Antecedentes personales</a:t>
            </a:r>
          </a:p>
          <a:p>
            <a:r>
              <a:rPr lang="es-MX" b="1" dirty="0">
                <a:solidFill>
                  <a:schemeClr val="accent1">
                    <a:lumMod val="75000"/>
                  </a:schemeClr>
                </a:solidFill>
              </a:rPr>
              <a:t>Antecedentes familiares</a:t>
            </a:r>
          </a:p>
          <a:p>
            <a:r>
              <a:rPr lang="es-MX" b="1" dirty="0">
                <a:solidFill>
                  <a:schemeClr val="accent1">
                    <a:lumMod val="75000"/>
                  </a:schemeClr>
                </a:solidFill>
              </a:rPr>
              <a:t>Antecedentes de la infancia </a:t>
            </a:r>
          </a:p>
          <a:p>
            <a:r>
              <a:rPr lang="es-MX" b="1" dirty="0">
                <a:solidFill>
                  <a:schemeClr val="accent1">
                    <a:lumMod val="75000"/>
                  </a:schemeClr>
                </a:solidFill>
              </a:rPr>
              <a:t>Antecedentes traumáticos</a:t>
            </a:r>
          </a:p>
        </p:txBody>
      </p:sp>
    </p:spTree>
    <p:extLst>
      <p:ext uri="{BB962C8B-B14F-4D97-AF65-F5344CB8AC3E}">
        <p14:creationId xmlns:p14="http://schemas.microsoft.com/office/powerpoint/2010/main" val="3639856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1F93D54-8916-4AE4-7CEE-7C4E824F503C}"/>
              </a:ext>
            </a:extLst>
          </p:cNvPr>
          <p:cNvSpPr>
            <a:spLocks noGrp="1"/>
          </p:cNvSpPr>
          <p:nvPr>
            <p:ph type="title"/>
          </p:nvPr>
        </p:nvSpPr>
        <p:spPr>
          <a:xfrm>
            <a:off x="1371599" y="294538"/>
            <a:ext cx="9895951" cy="1033669"/>
          </a:xfrm>
        </p:spPr>
        <p:txBody>
          <a:bodyPr>
            <a:normAutofit/>
          </a:bodyPr>
          <a:lstStyle/>
          <a:p>
            <a:r>
              <a:rPr lang="es-MX" sz="4000">
                <a:solidFill>
                  <a:srgbClr val="FFFFFF"/>
                </a:solidFill>
              </a:rPr>
              <a:t>Explicación de actividades</a:t>
            </a:r>
          </a:p>
        </p:txBody>
      </p:sp>
      <p:sp>
        <p:nvSpPr>
          <p:cNvPr id="4" name="CuadroTexto 3">
            <a:extLst>
              <a:ext uri="{FF2B5EF4-FFF2-40B4-BE49-F238E27FC236}">
                <a16:creationId xmlns:a16="http://schemas.microsoft.com/office/drawing/2014/main" id="{D509CA22-DD17-BFA2-B60D-76111CBEF29B}"/>
              </a:ext>
            </a:extLst>
          </p:cNvPr>
          <p:cNvSpPr txBox="1"/>
          <p:nvPr/>
        </p:nvSpPr>
        <p:spPr>
          <a:xfrm>
            <a:off x="578498" y="2146041"/>
            <a:ext cx="6083559" cy="3508653"/>
          </a:xfrm>
          <a:prstGeom prst="rect">
            <a:avLst/>
          </a:prstGeom>
          <a:noFill/>
        </p:spPr>
        <p:txBody>
          <a:bodyPr wrap="square" rtlCol="0">
            <a:spAutoFit/>
          </a:bodyPr>
          <a:lstStyle/>
          <a:p>
            <a:pPr marL="0" indent="0">
              <a:buNone/>
            </a:pPr>
            <a:r>
              <a:rPr lang="es-MX" sz="2400" dirty="0"/>
              <a:t>3) Desarrollo del programa de NLP en Python</a:t>
            </a:r>
          </a:p>
          <a:p>
            <a:pPr marL="800100" lvl="1" indent="-342900">
              <a:buFont typeface="Arial" panose="020B0604020202020204" pitchFamily="34" charset="0"/>
              <a:buChar char="•"/>
            </a:pPr>
            <a:r>
              <a:rPr lang="es-MX" sz="2000" dirty="0"/>
              <a:t>“Machine </a:t>
            </a:r>
            <a:r>
              <a:rPr lang="es-MX" sz="2000" dirty="0" err="1"/>
              <a:t>Learning</a:t>
            </a:r>
            <a:r>
              <a:rPr lang="es-MX" sz="2000" dirty="0"/>
              <a:t> con Python y </a:t>
            </a:r>
            <a:r>
              <a:rPr lang="es-MX" sz="2000" dirty="0" err="1"/>
              <a:t>Scikit-Learn</a:t>
            </a:r>
            <a:r>
              <a:rPr lang="es-MX" sz="2000" dirty="0"/>
              <a:t>” – </a:t>
            </a:r>
            <a:r>
              <a:rPr lang="es-MX" sz="2000" dirty="0" err="1"/>
              <a:t>Raschka</a:t>
            </a:r>
            <a:r>
              <a:rPr lang="es-MX" sz="2000" dirty="0"/>
              <a:t>, Liu y </a:t>
            </a:r>
            <a:r>
              <a:rPr lang="es-MX" sz="2000" dirty="0" err="1"/>
              <a:t>Mirialili</a:t>
            </a:r>
            <a:endParaRPr lang="es-MX" sz="2000" dirty="0"/>
          </a:p>
          <a:p>
            <a:pPr marL="800100" lvl="1" indent="-342900">
              <a:buFont typeface="Arial" panose="020B0604020202020204" pitchFamily="34" charset="0"/>
              <a:buChar char="•"/>
            </a:pPr>
            <a:r>
              <a:rPr lang="es-MX" sz="2000" dirty="0"/>
              <a:t>Perceptrón</a:t>
            </a:r>
          </a:p>
          <a:p>
            <a:endParaRPr lang="es-MX" dirty="0"/>
          </a:p>
          <a:p>
            <a:endParaRPr lang="es-MX" dirty="0"/>
          </a:p>
          <a:p>
            <a:r>
              <a:rPr lang="es-MX" sz="2400" dirty="0"/>
              <a:t>Base de datos en la nube de la flor Iris</a:t>
            </a:r>
          </a:p>
          <a:p>
            <a:pPr marL="742950" lvl="1" indent="-285750">
              <a:buFont typeface="Arial" panose="020B0604020202020204" pitchFamily="34" charset="0"/>
              <a:buChar char="•"/>
            </a:pPr>
            <a:r>
              <a:rPr lang="es-MX" sz="2000" dirty="0" err="1"/>
              <a:t>Versicolor</a:t>
            </a:r>
            <a:endParaRPr lang="es-MX" sz="2000" dirty="0"/>
          </a:p>
          <a:p>
            <a:pPr marL="742950" lvl="1" indent="-285750">
              <a:buFont typeface="Arial" panose="020B0604020202020204" pitchFamily="34" charset="0"/>
              <a:buChar char="•"/>
            </a:pPr>
            <a:r>
              <a:rPr lang="es-MX" sz="2000" dirty="0" err="1"/>
              <a:t>Setosa</a:t>
            </a:r>
            <a:endParaRPr lang="es-MX" sz="2000" dirty="0"/>
          </a:p>
          <a:p>
            <a:pPr marL="742950" lvl="1" indent="-285750">
              <a:buFont typeface="Arial" panose="020B0604020202020204" pitchFamily="34" charset="0"/>
              <a:buChar char="•"/>
            </a:pPr>
            <a:r>
              <a:rPr lang="es-MX" sz="2000" dirty="0" err="1"/>
              <a:t>Virgínica</a:t>
            </a:r>
            <a:endParaRPr lang="es-MX" sz="2000" dirty="0"/>
          </a:p>
          <a:p>
            <a:endParaRPr lang="es-MX" dirty="0"/>
          </a:p>
        </p:txBody>
      </p:sp>
      <p:pic>
        <p:nvPicPr>
          <p:cNvPr id="4098" name="Picture 2" descr="Desarrollo de modelos Machine Learning y Deep Learning con Python">
            <a:extLst>
              <a:ext uri="{FF2B5EF4-FFF2-40B4-BE49-F238E27FC236}">
                <a16:creationId xmlns:a16="http://schemas.microsoft.com/office/drawing/2014/main" id="{88BBC4F7-4CAE-A51E-8B05-C38CE40FC4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3197" y="1885279"/>
            <a:ext cx="1746529" cy="245605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ris_types">
            <a:extLst>
              <a:ext uri="{FF2B5EF4-FFF2-40B4-BE49-F238E27FC236}">
                <a16:creationId xmlns:a16="http://schemas.microsoft.com/office/drawing/2014/main" id="{27862268-97BB-AD52-26DB-0FAF53A330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2057" y="4847260"/>
            <a:ext cx="4508810" cy="150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904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E791A2F-F527-169B-F64D-5BB52AD77D75}"/>
              </a:ext>
            </a:extLst>
          </p:cNvPr>
          <p:cNvSpPr>
            <a:spLocks noGrp="1"/>
          </p:cNvSpPr>
          <p:nvPr>
            <p:ph type="title"/>
          </p:nvPr>
        </p:nvSpPr>
        <p:spPr>
          <a:xfrm>
            <a:off x="1371599" y="294538"/>
            <a:ext cx="9895951" cy="1033669"/>
          </a:xfrm>
        </p:spPr>
        <p:txBody>
          <a:bodyPr>
            <a:normAutofit/>
          </a:bodyPr>
          <a:lstStyle/>
          <a:p>
            <a:r>
              <a:rPr lang="es-MX" sz="4000" dirty="0">
                <a:solidFill>
                  <a:srgbClr val="FFFFFF"/>
                </a:solidFill>
              </a:rPr>
              <a:t>Actividades extracurriculares</a:t>
            </a:r>
          </a:p>
        </p:txBody>
      </p:sp>
      <p:sp>
        <p:nvSpPr>
          <p:cNvPr id="3" name="Marcador de contenido 2">
            <a:extLst>
              <a:ext uri="{FF2B5EF4-FFF2-40B4-BE49-F238E27FC236}">
                <a16:creationId xmlns:a16="http://schemas.microsoft.com/office/drawing/2014/main" id="{7577335D-7993-D9D1-3F13-35EFA8C455A2}"/>
              </a:ext>
            </a:extLst>
          </p:cNvPr>
          <p:cNvSpPr>
            <a:spLocks noGrp="1"/>
          </p:cNvSpPr>
          <p:nvPr>
            <p:ph idx="1"/>
          </p:nvPr>
        </p:nvSpPr>
        <p:spPr>
          <a:xfrm>
            <a:off x="459350" y="1813937"/>
            <a:ext cx="7520868" cy="4378810"/>
          </a:xfrm>
        </p:spPr>
        <p:txBody>
          <a:bodyPr anchor="t">
            <a:normAutofit/>
          </a:bodyPr>
          <a:lstStyle/>
          <a:p>
            <a:pPr marL="0" indent="0">
              <a:buNone/>
            </a:pPr>
            <a:r>
              <a:rPr lang="es-MX" sz="2400" dirty="0"/>
              <a:t>Asistencia al taller “Cómo publicar en la IEEE </a:t>
            </a:r>
            <a:r>
              <a:rPr lang="es-MX" sz="2400" dirty="0" err="1"/>
              <a:t>Computer</a:t>
            </a:r>
            <a:r>
              <a:rPr lang="es-MX" sz="2400" dirty="0"/>
              <a:t> </a:t>
            </a:r>
            <a:r>
              <a:rPr lang="es-MX" sz="2400" dirty="0" err="1"/>
              <a:t>Society</a:t>
            </a:r>
            <a:r>
              <a:rPr lang="es-MX" sz="2400" dirty="0"/>
              <a:t>”</a:t>
            </a:r>
          </a:p>
          <a:p>
            <a:r>
              <a:rPr lang="es-MX" sz="2000" dirty="0"/>
              <a:t>Curso de corta duración con normas y consejos para publicar artículos científicos.</a:t>
            </a:r>
          </a:p>
          <a:p>
            <a:pPr marL="0" indent="0">
              <a:buNone/>
            </a:pPr>
            <a:endParaRPr lang="es-MX" sz="2000" dirty="0"/>
          </a:p>
          <a:p>
            <a:pPr marL="0" indent="0">
              <a:buNone/>
            </a:pPr>
            <a:r>
              <a:rPr lang="es-MX" sz="2400" dirty="0"/>
              <a:t>Realización de cursos</a:t>
            </a:r>
          </a:p>
          <a:p>
            <a:r>
              <a:rPr lang="es-MX" sz="2000" dirty="0"/>
              <a:t>Machine </a:t>
            </a:r>
            <a:r>
              <a:rPr lang="es-MX" sz="2000" dirty="0" err="1"/>
              <a:t>Learning</a:t>
            </a:r>
            <a:r>
              <a:rPr lang="es-MX" sz="2000" dirty="0"/>
              <a:t> y Data </a:t>
            </a:r>
            <a:r>
              <a:rPr lang="es-MX" sz="2000" dirty="0" err="1"/>
              <a:t>Science</a:t>
            </a:r>
            <a:r>
              <a:rPr lang="es-MX" sz="2000" dirty="0"/>
              <a:t> con Python</a:t>
            </a:r>
          </a:p>
          <a:p>
            <a:r>
              <a:rPr lang="es-MX" sz="2000" dirty="0"/>
              <a:t>Python A.I. 2024</a:t>
            </a:r>
          </a:p>
          <a:p>
            <a:endParaRPr lang="es-MX" sz="2000" dirty="0"/>
          </a:p>
          <a:p>
            <a:endParaRPr lang="es-MX" sz="2000" dirty="0"/>
          </a:p>
        </p:txBody>
      </p:sp>
      <p:pic>
        <p:nvPicPr>
          <p:cNvPr id="10244" name="Picture 4" descr="Cursos en línea: aprende de todo y a tu propio ritmo | Udemy">
            <a:extLst>
              <a:ext uri="{FF2B5EF4-FFF2-40B4-BE49-F238E27FC236}">
                <a16:creationId xmlns:a16="http://schemas.microsoft.com/office/drawing/2014/main" id="{63F587AE-827B-1494-B956-22218F69DA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667" t="23085" r="16270" b="24630"/>
          <a:stretch/>
        </p:blipFill>
        <p:spPr bwMode="auto">
          <a:xfrm>
            <a:off x="8115299" y="4967648"/>
            <a:ext cx="2986395" cy="122233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eee logo - Iconos Social Media y Logos">
            <a:extLst>
              <a:ext uri="{FF2B5EF4-FFF2-40B4-BE49-F238E27FC236}">
                <a16:creationId xmlns:a16="http://schemas.microsoft.com/office/drawing/2014/main" id="{59F39639-5F1C-7537-8EFD-69F810881D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0218" y="2031379"/>
            <a:ext cx="3092605" cy="1546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320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212BD33-D82E-4E01-8145-5E2ABD61BC9D}"/>
              </a:ext>
            </a:extLst>
          </p:cNvPr>
          <p:cNvSpPr>
            <a:spLocks noGrp="1"/>
          </p:cNvSpPr>
          <p:nvPr>
            <p:ph type="title"/>
          </p:nvPr>
        </p:nvSpPr>
        <p:spPr>
          <a:xfrm>
            <a:off x="1371599" y="294538"/>
            <a:ext cx="9895951" cy="1033669"/>
          </a:xfrm>
        </p:spPr>
        <p:txBody>
          <a:bodyPr>
            <a:normAutofit/>
          </a:bodyPr>
          <a:lstStyle/>
          <a:p>
            <a:r>
              <a:rPr lang="es-MX" sz="4000">
                <a:solidFill>
                  <a:srgbClr val="FFFFFF"/>
                </a:solidFill>
              </a:rPr>
              <a:t>Resultados y evidencias</a:t>
            </a:r>
            <a:endParaRPr lang="es-MX" sz="4000" dirty="0">
              <a:solidFill>
                <a:srgbClr val="FFFFFF"/>
              </a:solidFill>
            </a:endParaRPr>
          </a:p>
        </p:txBody>
      </p:sp>
      <p:sp>
        <p:nvSpPr>
          <p:cNvPr id="6" name="CuadroTexto 5">
            <a:extLst>
              <a:ext uri="{FF2B5EF4-FFF2-40B4-BE49-F238E27FC236}">
                <a16:creationId xmlns:a16="http://schemas.microsoft.com/office/drawing/2014/main" id="{16BE11FA-3AE6-DD9E-2C16-9E59AD6035A8}"/>
              </a:ext>
            </a:extLst>
          </p:cNvPr>
          <p:cNvSpPr txBox="1"/>
          <p:nvPr/>
        </p:nvSpPr>
        <p:spPr>
          <a:xfrm>
            <a:off x="360996" y="1802112"/>
            <a:ext cx="6005747" cy="400110"/>
          </a:xfrm>
          <a:prstGeom prst="rect">
            <a:avLst/>
          </a:prstGeom>
          <a:noFill/>
        </p:spPr>
        <p:txBody>
          <a:bodyPr wrap="none" rtlCol="0">
            <a:spAutoFit/>
          </a:bodyPr>
          <a:lstStyle/>
          <a:p>
            <a:r>
              <a:rPr lang="es-MX" sz="2000" dirty="0"/>
              <a:t>Transcripción a texto de comandos de voz y grabaciones</a:t>
            </a:r>
          </a:p>
        </p:txBody>
      </p:sp>
      <p:pic>
        <p:nvPicPr>
          <p:cNvPr id="4" name="Imagen 3">
            <a:extLst>
              <a:ext uri="{FF2B5EF4-FFF2-40B4-BE49-F238E27FC236}">
                <a16:creationId xmlns:a16="http://schemas.microsoft.com/office/drawing/2014/main" id="{E53810EE-1900-DB37-8117-7CBE4EDCFAC9}"/>
              </a:ext>
            </a:extLst>
          </p:cNvPr>
          <p:cNvPicPr>
            <a:picLocks noChangeAspect="1"/>
          </p:cNvPicPr>
          <p:nvPr/>
        </p:nvPicPr>
        <p:blipFill>
          <a:blip r:embed="rId2"/>
          <a:stretch>
            <a:fillRect/>
          </a:stretch>
        </p:blipFill>
        <p:spPr>
          <a:xfrm>
            <a:off x="1847762" y="2276716"/>
            <a:ext cx="8496471" cy="3888618"/>
          </a:xfrm>
          <a:prstGeom prst="rect">
            <a:avLst/>
          </a:prstGeom>
        </p:spPr>
      </p:pic>
      <p:sp>
        <p:nvSpPr>
          <p:cNvPr id="9" name="CuadroTexto 8">
            <a:extLst>
              <a:ext uri="{FF2B5EF4-FFF2-40B4-BE49-F238E27FC236}">
                <a16:creationId xmlns:a16="http://schemas.microsoft.com/office/drawing/2014/main" id="{9EF8195B-75AE-1309-AA7B-3340F5AFAE8C}"/>
              </a:ext>
            </a:extLst>
          </p:cNvPr>
          <p:cNvSpPr txBox="1"/>
          <p:nvPr/>
        </p:nvSpPr>
        <p:spPr>
          <a:xfrm>
            <a:off x="3340361" y="6239850"/>
            <a:ext cx="5958426" cy="400110"/>
          </a:xfrm>
          <a:prstGeom prst="rect">
            <a:avLst/>
          </a:prstGeom>
          <a:noFill/>
        </p:spPr>
        <p:txBody>
          <a:bodyPr wrap="none" rtlCol="0">
            <a:spAutoFit/>
          </a:bodyPr>
          <a:lstStyle/>
          <a:p>
            <a:r>
              <a:rPr lang="es-MX" sz="2000" dirty="0"/>
              <a:t>Evidencia 1 -  Resultado de tokenización de grabaciones</a:t>
            </a:r>
          </a:p>
        </p:txBody>
      </p:sp>
    </p:spTree>
    <p:extLst>
      <p:ext uri="{BB962C8B-B14F-4D97-AF65-F5344CB8AC3E}">
        <p14:creationId xmlns:p14="http://schemas.microsoft.com/office/powerpoint/2010/main" val="486047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9A625A7-D764-47C4-897C-34C7A3FAFAF2}"/>
              </a:ext>
            </a:extLst>
          </p:cNvPr>
          <p:cNvSpPr>
            <a:spLocks noGrp="1"/>
          </p:cNvSpPr>
          <p:nvPr>
            <p:ph type="title"/>
          </p:nvPr>
        </p:nvSpPr>
        <p:spPr>
          <a:xfrm>
            <a:off x="1371599" y="294538"/>
            <a:ext cx="9895951" cy="1033669"/>
          </a:xfrm>
        </p:spPr>
        <p:txBody>
          <a:bodyPr>
            <a:normAutofit/>
          </a:bodyPr>
          <a:lstStyle/>
          <a:p>
            <a:r>
              <a:rPr lang="es-MX" sz="4000" dirty="0">
                <a:solidFill>
                  <a:srgbClr val="FFFFFF"/>
                </a:solidFill>
              </a:rPr>
              <a:t>Resultados y evidencias</a:t>
            </a:r>
          </a:p>
        </p:txBody>
      </p:sp>
      <p:sp>
        <p:nvSpPr>
          <p:cNvPr id="13" name="CuadroTexto 12">
            <a:extLst>
              <a:ext uri="{FF2B5EF4-FFF2-40B4-BE49-F238E27FC236}">
                <a16:creationId xmlns:a16="http://schemas.microsoft.com/office/drawing/2014/main" id="{26652231-D0AA-E4FF-73A7-6956C53A9536}"/>
              </a:ext>
            </a:extLst>
          </p:cNvPr>
          <p:cNvSpPr txBox="1"/>
          <p:nvPr/>
        </p:nvSpPr>
        <p:spPr>
          <a:xfrm>
            <a:off x="312357" y="1691915"/>
            <a:ext cx="4358694" cy="400110"/>
          </a:xfrm>
          <a:prstGeom prst="rect">
            <a:avLst/>
          </a:prstGeom>
          <a:noFill/>
        </p:spPr>
        <p:txBody>
          <a:bodyPr wrap="none" rtlCol="0">
            <a:spAutoFit/>
          </a:bodyPr>
          <a:lstStyle/>
          <a:p>
            <a:r>
              <a:rPr lang="es-MX" sz="2000" dirty="0"/>
              <a:t>Estructura de bases de datos de prueba </a:t>
            </a:r>
          </a:p>
        </p:txBody>
      </p:sp>
      <p:sp>
        <p:nvSpPr>
          <p:cNvPr id="15" name="CuadroTexto 14">
            <a:extLst>
              <a:ext uri="{FF2B5EF4-FFF2-40B4-BE49-F238E27FC236}">
                <a16:creationId xmlns:a16="http://schemas.microsoft.com/office/drawing/2014/main" id="{0121CF85-6C28-C0D5-A131-4CF64BB493AD}"/>
              </a:ext>
            </a:extLst>
          </p:cNvPr>
          <p:cNvSpPr txBox="1"/>
          <p:nvPr/>
        </p:nvSpPr>
        <p:spPr>
          <a:xfrm>
            <a:off x="1074230" y="6332035"/>
            <a:ext cx="10043536" cy="369332"/>
          </a:xfrm>
          <a:prstGeom prst="rect">
            <a:avLst/>
          </a:prstGeom>
          <a:noFill/>
        </p:spPr>
        <p:txBody>
          <a:bodyPr wrap="square" rtlCol="0">
            <a:spAutoFit/>
          </a:bodyPr>
          <a:lstStyle/>
          <a:p>
            <a:pPr algn="ctr"/>
            <a:r>
              <a:rPr lang="es-MX" dirty="0"/>
              <a:t>Evidencia 2 – Tabla de prueba para ejecución de instrucciones de bases de datos por voz</a:t>
            </a:r>
          </a:p>
        </p:txBody>
      </p:sp>
      <p:pic>
        <p:nvPicPr>
          <p:cNvPr id="4" name="Imagen 3">
            <a:extLst>
              <a:ext uri="{FF2B5EF4-FFF2-40B4-BE49-F238E27FC236}">
                <a16:creationId xmlns:a16="http://schemas.microsoft.com/office/drawing/2014/main" id="{9CDBFE63-63C7-E3EC-8730-456DC13C7C47}"/>
              </a:ext>
            </a:extLst>
          </p:cNvPr>
          <p:cNvPicPr>
            <a:picLocks noChangeAspect="1"/>
          </p:cNvPicPr>
          <p:nvPr/>
        </p:nvPicPr>
        <p:blipFill>
          <a:blip r:embed="rId2"/>
          <a:stretch>
            <a:fillRect/>
          </a:stretch>
        </p:blipFill>
        <p:spPr>
          <a:xfrm>
            <a:off x="4506136" y="2133017"/>
            <a:ext cx="3179724" cy="4042385"/>
          </a:xfrm>
          <a:prstGeom prst="rect">
            <a:avLst/>
          </a:prstGeom>
        </p:spPr>
      </p:pic>
    </p:spTree>
    <p:extLst>
      <p:ext uri="{BB962C8B-B14F-4D97-AF65-F5344CB8AC3E}">
        <p14:creationId xmlns:p14="http://schemas.microsoft.com/office/powerpoint/2010/main" val="3747441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74BEC79-4716-E645-DAD1-389CF890677D}"/>
              </a:ext>
            </a:extLst>
          </p:cNvPr>
          <p:cNvSpPr>
            <a:spLocks noGrp="1"/>
          </p:cNvSpPr>
          <p:nvPr>
            <p:ph type="title"/>
          </p:nvPr>
        </p:nvSpPr>
        <p:spPr>
          <a:xfrm>
            <a:off x="1371599" y="294538"/>
            <a:ext cx="9895951" cy="1033669"/>
          </a:xfrm>
        </p:spPr>
        <p:txBody>
          <a:bodyPr>
            <a:normAutofit/>
          </a:bodyPr>
          <a:lstStyle/>
          <a:p>
            <a:r>
              <a:rPr lang="es-MX" sz="4000" dirty="0">
                <a:solidFill>
                  <a:srgbClr val="FFFFFF"/>
                </a:solidFill>
              </a:rPr>
              <a:t>Resultados y evidencias</a:t>
            </a:r>
          </a:p>
        </p:txBody>
      </p:sp>
      <p:sp>
        <p:nvSpPr>
          <p:cNvPr id="6" name="CuadroTexto 5">
            <a:extLst>
              <a:ext uri="{FF2B5EF4-FFF2-40B4-BE49-F238E27FC236}">
                <a16:creationId xmlns:a16="http://schemas.microsoft.com/office/drawing/2014/main" id="{FD42E865-04A8-26FF-0817-23592AD0E823}"/>
              </a:ext>
            </a:extLst>
          </p:cNvPr>
          <p:cNvSpPr txBox="1"/>
          <p:nvPr/>
        </p:nvSpPr>
        <p:spPr>
          <a:xfrm>
            <a:off x="312357" y="1691915"/>
            <a:ext cx="4445128" cy="400110"/>
          </a:xfrm>
          <a:prstGeom prst="rect">
            <a:avLst/>
          </a:prstGeom>
          <a:noFill/>
        </p:spPr>
        <p:txBody>
          <a:bodyPr wrap="none" rtlCol="0">
            <a:spAutoFit/>
          </a:bodyPr>
          <a:lstStyle/>
          <a:p>
            <a:r>
              <a:rPr lang="es-MX" sz="2000" dirty="0"/>
              <a:t>Estructura de la programación en Python</a:t>
            </a:r>
          </a:p>
        </p:txBody>
      </p:sp>
      <p:sp>
        <p:nvSpPr>
          <p:cNvPr id="7" name="CuadroTexto 6">
            <a:extLst>
              <a:ext uri="{FF2B5EF4-FFF2-40B4-BE49-F238E27FC236}">
                <a16:creationId xmlns:a16="http://schemas.microsoft.com/office/drawing/2014/main" id="{3D3628C9-0ABE-72F3-A4F7-9EC9C4C967E2}"/>
              </a:ext>
            </a:extLst>
          </p:cNvPr>
          <p:cNvSpPr txBox="1"/>
          <p:nvPr/>
        </p:nvSpPr>
        <p:spPr>
          <a:xfrm>
            <a:off x="2420257" y="6377746"/>
            <a:ext cx="6839762" cy="369332"/>
          </a:xfrm>
          <a:prstGeom prst="rect">
            <a:avLst/>
          </a:prstGeom>
          <a:noFill/>
        </p:spPr>
        <p:txBody>
          <a:bodyPr wrap="square" rtlCol="0">
            <a:spAutoFit/>
          </a:bodyPr>
          <a:lstStyle/>
          <a:p>
            <a:pPr algn="ctr"/>
            <a:r>
              <a:rPr lang="es-MX" dirty="0"/>
              <a:t>Evidencia 3 – Programación de perceptrón en Python</a:t>
            </a:r>
          </a:p>
        </p:txBody>
      </p:sp>
      <p:pic>
        <p:nvPicPr>
          <p:cNvPr id="11" name="Imagen 10">
            <a:extLst>
              <a:ext uri="{FF2B5EF4-FFF2-40B4-BE49-F238E27FC236}">
                <a16:creationId xmlns:a16="http://schemas.microsoft.com/office/drawing/2014/main" id="{D95CCD6A-3B2D-7C3E-2C6F-C470F686C680}"/>
              </a:ext>
            </a:extLst>
          </p:cNvPr>
          <p:cNvPicPr>
            <a:picLocks noChangeAspect="1"/>
          </p:cNvPicPr>
          <p:nvPr/>
        </p:nvPicPr>
        <p:blipFill>
          <a:blip r:embed="rId2"/>
          <a:stretch>
            <a:fillRect/>
          </a:stretch>
        </p:blipFill>
        <p:spPr>
          <a:xfrm>
            <a:off x="2154838" y="2193197"/>
            <a:ext cx="7105181" cy="4083377"/>
          </a:xfrm>
          <a:prstGeom prst="rect">
            <a:avLst/>
          </a:prstGeom>
        </p:spPr>
      </p:pic>
    </p:spTree>
    <p:extLst>
      <p:ext uri="{BB962C8B-B14F-4D97-AF65-F5344CB8AC3E}">
        <p14:creationId xmlns:p14="http://schemas.microsoft.com/office/powerpoint/2010/main" val="3617251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9698AFA3-7962-79CF-65F5-057EDA0FB689}"/>
              </a:ext>
            </a:extLst>
          </p:cNvPr>
          <p:cNvSpPr>
            <a:spLocks noGrp="1"/>
          </p:cNvSpPr>
          <p:nvPr>
            <p:ph type="title"/>
          </p:nvPr>
        </p:nvSpPr>
        <p:spPr>
          <a:xfrm>
            <a:off x="1371597" y="348865"/>
            <a:ext cx="10044023" cy="877729"/>
          </a:xfrm>
        </p:spPr>
        <p:txBody>
          <a:bodyPr anchor="ctr">
            <a:normAutofit fontScale="90000"/>
          </a:bodyPr>
          <a:lstStyle/>
          <a:p>
            <a:r>
              <a:rPr lang="es-MX" sz="4000" dirty="0">
                <a:solidFill>
                  <a:srgbClr val="FFFFFF"/>
                </a:solidFill>
              </a:rPr>
              <a:t>Actividades planeadas periodo julio – diciembre 2024</a:t>
            </a:r>
          </a:p>
        </p:txBody>
      </p:sp>
      <p:sp>
        <p:nvSpPr>
          <p:cNvPr id="3" name="CuadroTexto 2">
            <a:extLst>
              <a:ext uri="{FF2B5EF4-FFF2-40B4-BE49-F238E27FC236}">
                <a16:creationId xmlns:a16="http://schemas.microsoft.com/office/drawing/2014/main" id="{78D8BABA-9F1D-6465-D6FC-6B77CD526952}"/>
              </a:ext>
            </a:extLst>
          </p:cNvPr>
          <p:cNvSpPr txBox="1"/>
          <p:nvPr/>
        </p:nvSpPr>
        <p:spPr>
          <a:xfrm>
            <a:off x="2298531" y="6353568"/>
            <a:ext cx="7992208" cy="584775"/>
          </a:xfrm>
          <a:prstGeom prst="rect">
            <a:avLst/>
          </a:prstGeom>
          <a:noFill/>
        </p:spPr>
        <p:txBody>
          <a:bodyPr wrap="square" rtlCol="0">
            <a:spAutoFit/>
          </a:bodyPr>
          <a:lstStyle/>
          <a:p>
            <a:pPr algn="ctr"/>
            <a:r>
              <a:rPr lang="es-MX" sz="1600" i="1" kern="100" dirty="0">
                <a:effectLst/>
                <a:latin typeface="Arial" panose="020B0604020202020204" pitchFamily="34" charset="0"/>
                <a:ea typeface="Calibri" panose="020F0502020204030204" pitchFamily="34" charset="0"/>
                <a:cs typeface="Times New Roman" panose="02020603050405020304" pitchFamily="18" charset="0"/>
              </a:rPr>
              <a:t>Tabla 3 - Actividades planeadas para el periodo de julio</a:t>
            </a:r>
            <a:r>
              <a:rPr lang="es-MX" sz="1600" i="1" kern="100" dirty="0">
                <a:latin typeface="Arial" panose="020B0604020202020204" pitchFamily="34" charset="0"/>
                <a:ea typeface="Calibri" panose="020F0502020204030204" pitchFamily="34" charset="0"/>
                <a:cs typeface="Times New Roman" panose="02020603050405020304" pitchFamily="18" charset="0"/>
              </a:rPr>
              <a:t> – diciembre 2024</a:t>
            </a:r>
            <a:endParaRPr lang="es-MX" sz="1600" i="1"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s-MX" sz="1600" dirty="0"/>
          </a:p>
        </p:txBody>
      </p:sp>
      <p:graphicFrame>
        <p:nvGraphicFramePr>
          <p:cNvPr id="7" name="Marcador de contenido 6">
            <a:extLst>
              <a:ext uri="{FF2B5EF4-FFF2-40B4-BE49-F238E27FC236}">
                <a16:creationId xmlns:a16="http://schemas.microsoft.com/office/drawing/2014/main" id="{FB7DAD61-59B1-828C-5975-322B2ECF8444}"/>
              </a:ext>
            </a:extLst>
          </p:cNvPr>
          <p:cNvGraphicFramePr>
            <a:graphicFrameLocks noGrp="1"/>
          </p:cNvGraphicFramePr>
          <p:nvPr>
            <p:ph idx="1"/>
            <p:extLst>
              <p:ext uri="{D42A27DB-BD31-4B8C-83A1-F6EECF244321}">
                <p14:modId xmlns:p14="http://schemas.microsoft.com/office/powerpoint/2010/main" val="95369810"/>
              </p:ext>
            </p:extLst>
          </p:nvPr>
        </p:nvGraphicFramePr>
        <p:xfrm>
          <a:off x="606489" y="1924821"/>
          <a:ext cx="9684252" cy="3952193"/>
        </p:xfrm>
        <a:graphic>
          <a:graphicData uri="http://schemas.openxmlformats.org/drawingml/2006/table">
            <a:tbl>
              <a:tblPr firstRow="1" firstCol="1" bandRow="1">
                <a:tableStyleId>{5940675A-B579-460E-94D1-54222C63F5DA}</a:tableStyleId>
              </a:tblPr>
              <a:tblGrid>
                <a:gridCol w="3124794">
                  <a:extLst>
                    <a:ext uri="{9D8B030D-6E8A-4147-A177-3AD203B41FA5}">
                      <a16:colId xmlns:a16="http://schemas.microsoft.com/office/drawing/2014/main" val="898492936"/>
                    </a:ext>
                  </a:extLst>
                </a:gridCol>
                <a:gridCol w="460427">
                  <a:extLst>
                    <a:ext uri="{9D8B030D-6E8A-4147-A177-3AD203B41FA5}">
                      <a16:colId xmlns:a16="http://schemas.microsoft.com/office/drawing/2014/main" val="1744707516"/>
                    </a:ext>
                  </a:extLst>
                </a:gridCol>
                <a:gridCol w="460427">
                  <a:extLst>
                    <a:ext uri="{9D8B030D-6E8A-4147-A177-3AD203B41FA5}">
                      <a16:colId xmlns:a16="http://schemas.microsoft.com/office/drawing/2014/main" val="1810712691"/>
                    </a:ext>
                  </a:extLst>
                </a:gridCol>
                <a:gridCol w="459337">
                  <a:extLst>
                    <a:ext uri="{9D8B030D-6E8A-4147-A177-3AD203B41FA5}">
                      <a16:colId xmlns:a16="http://schemas.microsoft.com/office/drawing/2014/main" val="2747813204"/>
                    </a:ext>
                  </a:extLst>
                </a:gridCol>
                <a:gridCol w="459337">
                  <a:extLst>
                    <a:ext uri="{9D8B030D-6E8A-4147-A177-3AD203B41FA5}">
                      <a16:colId xmlns:a16="http://schemas.microsoft.com/office/drawing/2014/main" val="3551412538"/>
                    </a:ext>
                  </a:extLst>
                </a:gridCol>
                <a:gridCol w="460427">
                  <a:extLst>
                    <a:ext uri="{9D8B030D-6E8A-4147-A177-3AD203B41FA5}">
                      <a16:colId xmlns:a16="http://schemas.microsoft.com/office/drawing/2014/main" val="3736265912"/>
                    </a:ext>
                  </a:extLst>
                </a:gridCol>
                <a:gridCol w="460427">
                  <a:extLst>
                    <a:ext uri="{9D8B030D-6E8A-4147-A177-3AD203B41FA5}">
                      <a16:colId xmlns:a16="http://schemas.microsoft.com/office/drawing/2014/main" val="1207259990"/>
                    </a:ext>
                  </a:extLst>
                </a:gridCol>
                <a:gridCol w="459337">
                  <a:extLst>
                    <a:ext uri="{9D8B030D-6E8A-4147-A177-3AD203B41FA5}">
                      <a16:colId xmlns:a16="http://schemas.microsoft.com/office/drawing/2014/main" val="2738953067"/>
                    </a:ext>
                  </a:extLst>
                </a:gridCol>
                <a:gridCol w="459337">
                  <a:extLst>
                    <a:ext uri="{9D8B030D-6E8A-4147-A177-3AD203B41FA5}">
                      <a16:colId xmlns:a16="http://schemas.microsoft.com/office/drawing/2014/main" val="743888092"/>
                    </a:ext>
                  </a:extLst>
                </a:gridCol>
                <a:gridCol w="480067">
                  <a:extLst>
                    <a:ext uri="{9D8B030D-6E8A-4147-A177-3AD203B41FA5}">
                      <a16:colId xmlns:a16="http://schemas.microsoft.com/office/drawing/2014/main" val="3347392846"/>
                    </a:ext>
                  </a:extLst>
                </a:gridCol>
                <a:gridCol w="480067">
                  <a:extLst>
                    <a:ext uri="{9D8B030D-6E8A-4147-A177-3AD203B41FA5}">
                      <a16:colId xmlns:a16="http://schemas.microsoft.com/office/drawing/2014/main" val="3857538564"/>
                    </a:ext>
                  </a:extLst>
                </a:gridCol>
                <a:gridCol w="480067">
                  <a:extLst>
                    <a:ext uri="{9D8B030D-6E8A-4147-A177-3AD203B41FA5}">
                      <a16:colId xmlns:a16="http://schemas.microsoft.com/office/drawing/2014/main" val="2509681860"/>
                    </a:ext>
                  </a:extLst>
                </a:gridCol>
                <a:gridCol w="480067">
                  <a:extLst>
                    <a:ext uri="{9D8B030D-6E8A-4147-A177-3AD203B41FA5}">
                      <a16:colId xmlns:a16="http://schemas.microsoft.com/office/drawing/2014/main" val="1199354041"/>
                    </a:ext>
                  </a:extLst>
                </a:gridCol>
                <a:gridCol w="480067">
                  <a:extLst>
                    <a:ext uri="{9D8B030D-6E8A-4147-A177-3AD203B41FA5}">
                      <a16:colId xmlns:a16="http://schemas.microsoft.com/office/drawing/2014/main" val="398030426"/>
                    </a:ext>
                  </a:extLst>
                </a:gridCol>
                <a:gridCol w="480067">
                  <a:extLst>
                    <a:ext uri="{9D8B030D-6E8A-4147-A177-3AD203B41FA5}">
                      <a16:colId xmlns:a16="http://schemas.microsoft.com/office/drawing/2014/main" val="1385928138"/>
                    </a:ext>
                  </a:extLst>
                </a:gridCol>
              </a:tblGrid>
              <a:tr h="287758">
                <a:tc rowSpan="3">
                  <a:txBody>
                    <a:bodyPr/>
                    <a:lstStyle/>
                    <a:p>
                      <a:pPr algn="ctr">
                        <a:lnSpc>
                          <a:spcPct val="107000"/>
                        </a:lnSpc>
                        <a:spcAft>
                          <a:spcPts val="800"/>
                        </a:spcAft>
                      </a:pPr>
                      <a:r>
                        <a:rPr lang="es-MX" sz="1400" kern="100" dirty="0">
                          <a:effectLst/>
                        </a:rPr>
                        <a:t>Actividades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14">
                  <a:txBody>
                    <a:bodyPr/>
                    <a:lstStyle/>
                    <a:p>
                      <a:pPr algn="ctr">
                        <a:lnSpc>
                          <a:spcPct val="107000"/>
                        </a:lnSpc>
                        <a:spcAft>
                          <a:spcPts val="800"/>
                        </a:spcAft>
                      </a:pPr>
                      <a:r>
                        <a:rPr lang="es-MX" sz="1200" kern="100" dirty="0">
                          <a:effectLst/>
                        </a:rPr>
                        <a:t>Periodo de junio de diciembre de 2024</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792134036"/>
                  </a:ext>
                </a:extLst>
              </a:tr>
              <a:tr h="287758">
                <a:tc vMerge="1">
                  <a:txBody>
                    <a:bodyPr/>
                    <a:lstStyle/>
                    <a:p>
                      <a:endParaRPr lang="es-MX"/>
                    </a:p>
                  </a:txBody>
                  <a:tcPr/>
                </a:tc>
                <a:tc gridSpan="2">
                  <a:txBody>
                    <a:bodyPr/>
                    <a:lstStyle/>
                    <a:p>
                      <a:pPr algn="ctr">
                        <a:lnSpc>
                          <a:spcPct val="107000"/>
                        </a:lnSpc>
                        <a:spcAft>
                          <a:spcPts val="800"/>
                        </a:spcAft>
                      </a:pPr>
                      <a:r>
                        <a:rPr lang="es-MX" sz="1200" kern="100">
                          <a:effectLst/>
                        </a:rPr>
                        <a:t>Jun</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MX"/>
                    </a:p>
                  </a:txBody>
                  <a:tcPr/>
                </a:tc>
                <a:tc gridSpan="2">
                  <a:txBody>
                    <a:bodyPr/>
                    <a:lstStyle/>
                    <a:p>
                      <a:pPr algn="ctr">
                        <a:lnSpc>
                          <a:spcPct val="107000"/>
                        </a:lnSpc>
                        <a:spcAft>
                          <a:spcPts val="800"/>
                        </a:spcAft>
                      </a:pPr>
                      <a:r>
                        <a:rPr lang="es-MX" sz="1200" kern="100">
                          <a:effectLst/>
                        </a:rPr>
                        <a:t>Jul</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MX"/>
                    </a:p>
                  </a:txBody>
                  <a:tcPr/>
                </a:tc>
                <a:tc gridSpan="2">
                  <a:txBody>
                    <a:bodyPr/>
                    <a:lstStyle/>
                    <a:p>
                      <a:pPr algn="ctr">
                        <a:lnSpc>
                          <a:spcPct val="107000"/>
                        </a:lnSpc>
                        <a:spcAft>
                          <a:spcPts val="800"/>
                        </a:spcAft>
                      </a:pPr>
                      <a:r>
                        <a:rPr lang="es-MX" sz="1200" kern="100">
                          <a:effectLst/>
                        </a:rPr>
                        <a:t>Ago</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MX"/>
                    </a:p>
                  </a:txBody>
                  <a:tcPr/>
                </a:tc>
                <a:tc gridSpan="2">
                  <a:txBody>
                    <a:bodyPr/>
                    <a:lstStyle/>
                    <a:p>
                      <a:pPr algn="ctr">
                        <a:lnSpc>
                          <a:spcPct val="107000"/>
                        </a:lnSpc>
                        <a:spcAft>
                          <a:spcPts val="800"/>
                        </a:spcAft>
                      </a:pPr>
                      <a:r>
                        <a:rPr lang="es-MX" sz="1200" kern="100" dirty="0">
                          <a:effectLst/>
                        </a:rPr>
                        <a:t>Sep</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MX"/>
                    </a:p>
                  </a:txBody>
                  <a:tcPr/>
                </a:tc>
                <a:tc gridSpan="2">
                  <a:txBody>
                    <a:bodyPr/>
                    <a:lstStyle/>
                    <a:p>
                      <a:pPr algn="ctr">
                        <a:lnSpc>
                          <a:spcPct val="107000"/>
                        </a:lnSpc>
                        <a:spcAft>
                          <a:spcPts val="800"/>
                        </a:spcAft>
                      </a:pPr>
                      <a:r>
                        <a:rPr lang="es-MX" sz="1200" kern="100" dirty="0">
                          <a:effectLst/>
                        </a:rPr>
                        <a:t>Oct</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MX"/>
                    </a:p>
                  </a:txBody>
                  <a:tcPr/>
                </a:tc>
                <a:tc gridSpan="2">
                  <a:txBody>
                    <a:bodyPr/>
                    <a:lstStyle/>
                    <a:p>
                      <a:pPr algn="ctr">
                        <a:lnSpc>
                          <a:spcPct val="107000"/>
                        </a:lnSpc>
                        <a:spcAft>
                          <a:spcPts val="800"/>
                        </a:spcAft>
                      </a:pPr>
                      <a:r>
                        <a:rPr lang="es-MX" sz="1200" kern="100" dirty="0">
                          <a:effectLst/>
                        </a:rPr>
                        <a:t>Nov</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MX"/>
                    </a:p>
                  </a:txBody>
                  <a:tcPr/>
                </a:tc>
                <a:tc gridSpan="2">
                  <a:txBody>
                    <a:bodyPr/>
                    <a:lstStyle/>
                    <a:p>
                      <a:pPr algn="ctr">
                        <a:lnSpc>
                          <a:spcPct val="107000"/>
                        </a:lnSpc>
                        <a:spcAft>
                          <a:spcPts val="800"/>
                        </a:spcAft>
                      </a:pPr>
                      <a:r>
                        <a:rPr lang="es-MX" sz="1200" kern="100" dirty="0">
                          <a:effectLst/>
                        </a:rPr>
                        <a:t>Dic</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MX"/>
                    </a:p>
                  </a:txBody>
                  <a:tcPr/>
                </a:tc>
                <a:extLst>
                  <a:ext uri="{0D108BD9-81ED-4DB2-BD59-A6C34878D82A}">
                    <a16:rowId xmlns:a16="http://schemas.microsoft.com/office/drawing/2014/main" val="3149215884"/>
                  </a:ext>
                </a:extLst>
              </a:tr>
              <a:tr h="287758">
                <a:tc vMerge="1">
                  <a:txBody>
                    <a:bodyPr/>
                    <a:lstStyle/>
                    <a:p>
                      <a:endParaRPr lang="es-MX"/>
                    </a:p>
                  </a:txBody>
                  <a:tcPr/>
                </a:tc>
                <a:tc>
                  <a:txBody>
                    <a:bodyPr/>
                    <a:lstStyle/>
                    <a:p>
                      <a:pPr algn="ctr">
                        <a:lnSpc>
                          <a:spcPct val="107000"/>
                        </a:lnSpc>
                        <a:spcAft>
                          <a:spcPts val="800"/>
                        </a:spcAft>
                      </a:pPr>
                      <a:r>
                        <a:rPr lang="es-MX" sz="1000" kern="100">
                          <a:effectLst/>
                        </a:rPr>
                        <a:t>1</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2</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3</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4</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5</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6</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7</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8</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9</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10</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11</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12</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13</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14</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1666605"/>
                  </a:ext>
                </a:extLst>
              </a:tr>
              <a:tr h="316605">
                <a:tc>
                  <a:txBody>
                    <a:bodyPr/>
                    <a:lstStyle/>
                    <a:p>
                      <a:pPr algn="ctr">
                        <a:lnSpc>
                          <a:spcPct val="107000"/>
                        </a:lnSpc>
                        <a:spcAft>
                          <a:spcPts val="800"/>
                        </a:spcAft>
                      </a:pPr>
                      <a:r>
                        <a:rPr lang="es-MX" sz="1400" kern="100">
                          <a:effectLst/>
                        </a:rPr>
                        <a:t>Redacción de tesis</a:t>
                      </a:r>
                      <a:endParaRPr lang="es-MX"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a:effectLst/>
                          <a:highlight>
                            <a:srgbClr val="5B9BD5"/>
                          </a:highlight>
                        </a:rPr>
                        <a:t> </a:t>
                      </a:r>
                      <a:endParaRPr lang="es-MX" sz="1100" kern="10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98473841"/>
                  </a:ext>
                </a:extLst>
              </a:tr>
              <a:tr h="316605">
                <a:tc>
                  <a:txBody>
                    <a:bodyPr/>
                    <a:lstStyle/>
                    <a:p>
                      <a:pPr algn="ctr">
                        <a:lnSpc>
                          <a:spcPct val="107000"/>
                        </a:lnSpc>
                        <a:spcAft>
                          <a:spcPts val="800"/>
                        </a:spcAft>
                      </a:pPr>
                      <a:r>
                        <a:rPr lang="es-MX" sz="1400" kern="100" dirty="0">
                          <a:effectLst/>
                        </a:rPr>
                        <a:t>Generación de lexicón</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08049835"/>
                  </a:ext>
                </a:extLst>
              </a:tr>
              <a:tr h="316605">
                <a:tc>
                  <a:txBody>
                    <a:bodyPr/>
                    <a:lstStyle/>
                    <a:p>
                      <a:pPr algn="ctr">
                        <a:lnSpc>
                          <a:spcPct val="107000"/>
                        </a:lnSpc>
                        <a:spcAft>
                          <a:spcPts val="800"/>
                        </a:spcAft>
                      </a:pPr>
                      <a:r>
                        <a:rPr lang="es-MX" sz="1400" kern="100">
                          <a:effectLst/>
                        </a:rPr>
                        <a:t>Creación del programa de PLN</a:t>
                      </a:r>
                      <a:endParaRPr lang="es-MX"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a:effectLst/>
                          <a:highlight>
                            <a:srgbClr val="5B9BD5"/>
                          </a:highlight>
                        </a:rPr>
                        <a:t> </a:t>
                      </a:r>
                      <a:endParaRPr lang="es-MX" sz="1100" kern="10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a:effectLst/>
                          <a:highlight>
                            <a:srgbClr val="5B9BD5"/>
                          </a:highlight>
                        </a:rPr>
                        <a:t> </a:t>
                      </a:r>
                      <a:endParaRPr lang="es-MX" sz="1100" kern="10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33266388"/>
                  </a:ext>
                </a:extLst>
              </a:tr>
              <a:tr h="588885">
                <a:tc>
                  <a:txBody>
                    <a:bodyPr/>
                    <a:lstStyle/>
                    <a:p>
                      <a:pPr algn="ctr">
                        <a:lnSpc>
                          <a:spcPct val="107000"/>
                        </a:lnSpc>
                        <a:spcAft>
                          <a:spcPts val="800"/>
                        </a:spcAft>
                      </a:pPr>
                      <a:r>
                        <a:rPr lang="es-MX" sz="1400" kern="100" dirty="0">
                          <a:effectLst/>
                        </a:rPr>
                        <a:t>Modificaciones a DB y páginas Web</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97533096"/>
                  </a:ext>
                </a:extLst>
              </a:tr>
              <a:tr h="316605">
                <a:tc>
                  <a:txBody>
                    <a:bodyPr/>
                    <a:lstStyle/>
                    <a:p>
                      <a:pPr algn="ctr">
                        <a:lnSpc>
                          <a:spcPct val="107000"/>
                        </a:lnSpc>
                        <a:spcAft>
                          <a:spcPts val="800"/>
                        </a:spcAft>
                      </a:pPr>
                      <a:r>
                        <a:rPr lang="es-MX" sz="1400" kern="100">
                          <a:effectLst/>
                        </a:rPr>
                        <a:t>Redacción de artículo científico</a:t>
                      </a:r>
                      <a:endParaRPr lang="es-MX"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a:effectLst/>
                          <a:highlight>
                            <a:srgbClr val="5B9BD5"/>
                          </a:highlight>
                        </a:rPr>
                        <a:t> </a:t>
                      </a:r>
                      <a:endParaRPr lang="es-MX" sz="1100" kern="10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58386066"/>
                  </a:ext>
                </a:extLst>
              </a:tr>
              <a:tr h="600404">
                <a:tc>
                  <a:txBody>
                    <a:bodyPr/>
                    <a:lstStyle/>
                    <a:p>
                      <a:pPr algn="ctr">
                        <a:lnSpc>
                          <a:spcPct val="107000"/>
                        </a:lnSpc>
                        <a:spcAft>
                          <a:spcPts val="800"/>
                        </a:spcAft>
                      </a:pPr>
                      <a:r>
                        <a:rPr lang="es-MX" sz="1400" kern="100" dirty="0">
                          <a:effectLst/>
                        </a:rPr>
                        <a:t>Prueba de programa NLP en consultas médicas para recuperación de datos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23950595"/>
                  </a:ext>
                </a:extLst>
              </a:tr>
              <a:tr h="316605">
                <a:tc>
                  <a:txBody>
                    <a:bodyPr/>
                    <a:lstStyle/>
                    <a:p>
                      <a:pPr algn="ctr">
                        <a:lnSpc>
                          <a:spcPct val="107000"/>
                        </a:lnSpc>
                        <a:spcAft>
                          <a:spcPts val="800"/>
                        </a:spcAft>
                      </a:pPr>
                      <a:r>
                        <a:rPr lang="es-MX" sz="1400" kern="100" dirty="0">
                          <a:effectLst/>
                        </a:rPr>
                        <a:t>Modificaciones finales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84454813"/>
                  </a:ext>
                </a:extLst>
              </a:tr>
              <a:tr h="316605">
                <a:tc>
                  <a:txBody>
                    <a:bodyPr/>
                    <a:lstStyle/>
                    <a:p>
                      <a:pPr algn="ctr">
                        <a:lnSpc>
                          <a:spcPct val="107000"/>
                        </a:lnSpc>
                        <a:spcAft>
                          <a:spcPts val="800"/>
                        </a:spcAft>
                      </a:pPr>
                      <a:r>
                        <a:rPr lang="es-MX" sz="1400" kern="100" dirty="0">
                          <a:effectLst/>
                        </a:rPr>
                        <a:t>Entrega final de documentación</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rPr>
                        <a:t> </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dirty="0">
                          <a:effectLst/>
                          <a:highlight>
                            <a:srgbClr val="5B9BD5"/>
                          </a:highlight>
                        </a:rPr>
                        <a:t> </a:t>
                      </a:r>
                      <a:endParaRPr lang="es-MX" sz="1100" kern="100" dirty="0">
                        <a:effectLst/>
                        <a:highlight>
                          <a:srgbClr val="5B9BD5"/>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5"/>
                    </a:solidFill>
                  </a:tcPr>
                </a:tc>
                <a:tc>
                  <a:txBody>
                    <a:bodyPr/>
                    <a:lstStyle/>
                    <a:p>
                      <a:pPr algn="ctr">
                        <a:lnSpc>
                          <a:spcPct val="107000"/>
                        </a:lnSpc>
                        <a:spcAft>
                          <a:spcPts val="800"/>
                        </a:spcAft>
                      </a:pPr>
                      <a:r>
                        <a:rPr lang="es-MX" sz="1100" kern="100" dirty="0">
                          <a:effectLst/>
                        </a:rPr>
                        <a:t> </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06776984"/>
                  </a:ext>
                </a:extLst>
              </a:tr>
            </a:tbl>
          </a:graphicData>
        </a:graphic>
      </p:graphicFrame>
      <p:sp>
        <p:nvSpPr>
          <p:cNvPr id="8" name="CuadroTexto 7">
            <a:extLst>
              <a:ext uri="{FF2B5EF4-FFF2-40B4-BE49-F238E27FC236}">
                <a16:creationId xmlns:a16="http://schemas.microsoft.com/office/drawing/2014/main" id="{4FCB43FB-5456-C508-521E-EF2733021BC1}"/>
              </a:ext>
            </a:extLst>
          </p:cNvPr>
          <p:cNvSpPr txBox="1"/>
          <p:nvPr/>
        </p:nvSpPr>
        <p:spPr>
          <a:xfrm>
            <a:off x="10919255" y="3059904"/>
            <a:ext cx="1072342" cy="523220"/>
          </a:xfrm>
          <a:prstGeom prst="rect">
            <a:avLst/>
          </a:prstGeom>
          <a:noFill/>
        </p:spPr>
        <p:txBody>
          <a:bodyPr wrap="square" rtlCol="0">
            <a:spAutoFit/>
          </a:bodyPr>
          <a:lstStyle/>
          <a:p>
            <a:r>
              <a:rPr lang="es-MX" sz="1400" dirty="0"/>
              <a:t>Actividades a realizar</a:t>
            </a:r>
          </a:p>
        </p:txBody>
      </p:sp>
      <p:sp>
        <p:nvSpPr>
          <p:cNvPr id="10" name="Rectángulo 9">
            <a:extLst>
              <a:ext uri="{FF2B5EF4-FFF2-40B4-BE49-F238E27FC236}">
                <a16:creationId xmlns:a16="http://schemas.microsoft.com/office/drawing/2014/main" id="{7CB236DD-0B14-A50E-DDB4-CA669D0903A5}"/>
              </a:ext>
            </a:extLst>
          </p:cNvPr>
          <p:cNvSpPr/>
          <p:nvPr/>
        </p:nvSpPr>
        <p:spPr>
          <a:xfrm>
            <a:off x="10518448" y="3124942"/>
            <a:ext cx="240094" cy="24938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970555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AB88767-DCCD-9610-AB70-EC62CAB41520}"/>
              </a:ext>
            </a:extLst>
          </p:cNvPr>
          <p:cNvSpPr>
            <a:spLocks noGrp="1"/>
          </p:cNvSpPr>
          <p:nvPr>
            <p:ph type="title"/>
          </p:nvPr>
        </p:nvSpPr>
        <p:spPr>
          <a:xfrm>
            <a:off x="1371599" y="294538"/>
            <a:ext cx="9895951" cy="1033669"/>
          </a:xfrm>
        </p:spPr>
        <p:txBody>
          <a:bodyPr>
            <a:normAutofit/>
          </a:bodyPr>
          <a:lstStyle/>
          <a:p>
            <a:r>
              <a:rPr lang="es-MX" sz="4000" dirty="0">
                <a:solidFill>
                  <a:srgbClr val="FFFFFF"/>
                </a:solidFill>
              </a:rPr>
              <a:t>Descripción de actividades futuras</a:t>
            </a:r>
          </a:p>
        </p:txBody>
      </p:sp>
      <p:sp>
        <p:nvSpPr>
          <p:cNvPr id="3" name="Marcador de contenido 2">
            <a:extLst>
              <a:ext uri="{FF2B5EF4-FFF2-40B4-BE49-F238E27FC236}">
                <a16:creationId xmlns:a16="http://schemas.microsoft.com/office/drawing/2014/main" id="{0041F59B-2E05-2FCD-E88C-F4D9B5C9C39C}"/>
              </a:ext>
            </a:extLst>
          </p:cNvPr>
          <p:cNvSpPr>
            <a:spLocks/>
          </p:cNvSpPr>
          <p:nvPr>
            <p:ph idx="1"/>
          </p:nvPr>
        </p:nvSpPr>
        <p:spPr>
          <a:xfrm>
            <a:off x="1371600" y="2318197"/>
            <a:ext cx="4227616" cy="1722508"/>
          </a:xfrm>
        </p:spPr>
        <p:txBody>
          <a:bodyPr anchor="t">
            <a:normAutofit/>
          </a:bodyPr>
          <a:lstStyle/>
          <a:p>
            <a:pPr marL="0" indent="0" algn="just">
              <a:buNone/>
            </a:pPr>
            <a:r>
              <a:rPr lang="es-MX" sz="2000" dirty="0"/>
              <a:t>Generación del lexicón</a:t>
            </a:r>
          </a:p>
          <a:p>
            <a:pPr lvl="1" algn="just"/>
            <a:r>
              <a:rPr lang="es-MX" sz="1600" dirty="0"/>
              <a:t>Encontrar la mayoría de posibles palabras usadas en consultas para un historial médico</a:t>
            </a:r>
          </a:p>
          <a:p>
            <a:pPr lvl="1" algn="just"/>
            <a:r>
              <a:rPr lang="es-MX" sz="1600" dirty="0"/>
              <a:t>Similitud entre palabras</a:t>
            </a:r>
          </a:p>
          <a:p>
            <a:pPr lvl="1" algn="just"/>
            <a:r>
              <a:rPr lang="es-MX" sz="1600" dirty="0"/>
              <a:t>Mapa vectorial</a:t>
            </a:r>
          </a:p>
        </p:txBody>
      </p:sp>
      <p:pic>
        <p:nvPicPr>
          <p:cNvPr id="7" name="Imagen 6" descr="Imagen que contiene tabla, hombre, ventana&#10;&#10;Descripción generada automáticamente">
            <a:extLst>
              <a:ext uri="{FF2B5EF4-FFF2-40B4-BE49-F238E27FC236}">
                <a16:creationId xmlns:a16="http://schemas.microsoft.com/office/drawing/2014/main" id="{C9BB4291-32F9-A77F-0F0E-403A2A98A1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6195" y="1935678"/>
            <a:ext cx="2471552" cy="2471552"/>
          </a:xfrm>
          <a:prstGeom prst="rect">
            <a:avLst/>
          </a:prstGeom>
        </p:spPr>
      </p:pic>
      <p:cxnSp>
        <p:nvCxnSpPr>
          <p:cNvPr id="11" name="Conector recto 10">
            <a:extLst>
              <a:ext uri="{FF2B5EF4-FFF2-40B4-BE49-F238E27FC236}">
                <a16:creationId xmlns:a16="http://schemas.microsoft.com/office/drawing/2014/main" id="{F7378F92-9C14-6C6F-06B7-2638AC2C55AE}"/>
              </a:ext>
            </a:extLst>
          </p:cNvPr>
          <p:cNvCxnSpPr>
            <a:cxnSpLocks/>
          </p:cNvCxnSpPr>
          <p:nvPr/>
        </p:nvCxnSpPr>
        <p:spPr>
          <a:xfrm flipV="1">
            <a:off x="7920841" y="4412312"/>
            <a:ext cx="0" cy="1530495"/>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Conector recto 12">
            <a:extLst>
              <a:ext uri="{FF2B5EF4-FFF2-40B4-BE49-F238E27FC236}">
                <a16:creationId xmlns:a16="http://schemas.microsoft.com/office/drawing/2014/main" id="{5DEA0741-21C1-E229-2A79-967819500523}"/>
              </a:ext>
            </a:extLst>
          </p:cNvPr>
          <p:cNvCxnSpPr>
            <a:cxnSpLocks/>
          </p:cNvCxnSpPr>
          <p:nvPr/>
        </p:nvCxnSpPr>
        <p:spPr>
          <a:xfrm>
            <a:off x="7920841" y="5942807"/>
            <a:ext cx="1717964"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Conector recto 21">
            <a:extLst>
              <a:ext uri="{FF2B5EF4-FFF2-40B4-BE49-F238E27FC236}">
                <a16:creationId xmlns:a16="http://schemas.microsoft.com/office/drawing/2014/main" id="{53C7FC26-CD61-7EB7-607F-5BC43BD2E00A}"/>
              </a:ext>
            </a:extLst>
          </p:cNvPr>
          <p:cNvCxnSpPr/>
          <p:nvPr/>
        </p:nvCxnSpPr>
        <p:spPr>
          <a:xfrm flipV="1">
            <a:off x="7920841" y="5516717"/>
            <a:ext cx="1549730" cy="42609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C6F76330-2F00-4F30-0439-82FDCB4D8FBA}"/>
              </a:ext>
            </a:extLst>
          </p:cNvPr>
          <p:cNvSpPr txBox="1"/>
          <p:nvPr/>
        </p:nvSpPr>
        <p:spPr>
          <a:xfrm>
            <a:off x="9076706" y="6061120"/>
            <a:ext cx="1474520" cy="307777"/>
          </a:xfrm>
          <a:prstGeom prst="rect">
            <a:avLst/>
          </a:prstGeom>
          <a:noFill/>
        </p:spPr>
        <p:txBody>
          <a:bodyPr wrap="square" rtlCol="0">
            <a:spAutoFit/>
          </a:bodyPr>
          <a:lstStyle/>
          <a:p>
            <a:r>
              <a:rPr lang="es-MX" sz="1400" dirty="0"/>
              <a:t>enfermedad</a:t>
            </a:r>
          </a:p>
        </p:txBody>
      </p:sp>
      <p:sp>
        <p:nvSpPr>
          <p:cNvPr id="25" name="CuadroTexto 24">
            <a:extLst>
              <a:ext uri="{FF2B5EF4-FFF2-40B4-BE49-F238E27FC236}">
                <a16:creationId xmlns:a16="http://schemas.microsoft.com/office/drawing/2014/main" id="{EA6EE5E4-3ADF-6AFA-A480-01A77E8CDFC1}"/>
              </a:ext>
            </a:extLst>
          </p:cNvPr>
          <p:cNvSpPr txBox="1"/>
          <p:nvPr/>
        </p:nvSpPr>
        <p:spPr>
          <a:xfrm>
            <a:off x="9023267" y="5149784"/>
            <a:ext cx="1474520" cy="307777"/>
          </a:xfrm>
          <a:prstGeom prst="rect">
            <a:avLst/>
          </a:prstGeom>
          <a:noFill/>
        </p:spPr>
        <p:txBody>
          <a:bodyPr wrap="square" rtlCol="0">
            <a:spAutoFit/>
          </a:bodyPr>
          <a:lstStyle/>
          <a:p>
            <a:r>
              <a:rPr lang="es-MX" sz="1400" dirty="0"/>
              <a:t>padecimiento</a:t>
            </a:r>
          </a:p>
        </p:txBody>
      </p:sp>
      <p:sp>
        <p:nvSpPr>
          <p:cNvPr id="26" name="CuadroTexto 25">
            <a:extLst>
              <a:ext uri="{FF2B5EF4-FFF2-40B4-BE49-F238E27FC236}">
                <a16:creationId xmlns:a16="http://schemas.microsoft.com/office/drawing/2014/main" id="{675CD69F-568F-1796-B323-1FB3F7C4A878}"/>
              </a:ext>
            </a:extLst>
          </p:cNvPr>
          <p:cNvSpPr txBox="1"/>
          <p:nvPr/>
        </p:nvSpPr>
        <p:spPr>
          <a:xfrm>
            <a:off x="7624947" y="4040705"/>
            <a:ext cx="686789" cy="307777"/>
          </a:xfrm>
          <a:prstGeom prst="rect">
            <a:avLst/>
          </a:prstGeom>
          <a:noFill/>
        </p:spPr>
        <p:txBody>
          <a:bodyPr wrap="square" rtlCol="0">
            <a:spAutoFit/>
          </a:bodyPr>
          <a:lstStyle/>
          <a:p>
            <a:r>
              <a:rPr lang="es-MX" sz="1400" dirty="0"/>
              <a:t>fatiga</a:t>
            </a:r>
          </a:p>
        </p:txBody>
      </p:sp>
    </p:spTree>
    <p:extLst>
      <p:ext uri="{BB962C8B-B14F-4D97-AF65-F5344CB8AC3E}">
        <p14:creationId xmlns:p14="http://schemas.microsoft.com/office/powerpoint/2010/main" val="4239404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A764FFD-B6F5-99A9-0565-5030591A746A}"/>
              </a:ext>
            </a:extLst>
          </p:cNvPr>
          <p:cNvSpPr>
            <a:spLocks noGrp="1"/>
          </p:cNvSpPr>
          <p:nvPr>
            <p:ph type="title"/>
          </p:nvPr>
        </p:nvSpPr>
        <p:spPr>
          <a:xfrm>
            <a:off x="1371599" y="294538"/>
            <a:ext cx="9895951" cy="1033669"/>
          </a:xfrm>
        </p:spPr>
        <p:txBody>
          <a:bodyPr>
            <a:normAutofit/>
          </a:bodyPr>
          <a:lstStyle/>
          <a:p>
            <a:r>
              <a:rPr lang="es-MX" sz="4000" dirty="0">
                <a:solidFill>
                  <a:srgbClr val="FFFFFF"/>
                </a:solidFill>
              </a:rPr>
              <a:t>Descripción de actividades futuras</a:t>
            </a:r>
          </a:p>
        </p:txBody>
      </p:sp>
      <p:sp>
        <p:nvSpPr>
          <p:cNvPr id="3" name="Marcador de contenido 2">
            <a:extLst>
              <a:ext uri="{FF2B5EF4-FFF2-40B4-BE49-F238E27FC236}">
                <a16:creationId xmlns:a16="http://schemas.microsoft.com/office/drawing/2014/main" id="{023E0878-CA3D-B71A-2C63-5E0ED7436280}"/>
              </a:ext>
            </a:extLst>
          </p:cNvPr>
          <p:cNvSpPr>
            <a:spLocks noGrp="1"/>
          </p:cNvSpPr>
          <p:nvPr>
            <p:ph idx="1"/>
          </p:nvPr>
        </p:nvSpPr>
        <p:spPr>
          <a:xfrm>
            <a:off x="1371599" y="2318197"/>
            <a:ext cx="4251367" cy="1802541"/>
          </a:xfrm>
        </p:spPr>
        <p:txBody>
          <a:bodyPr anchor="t">
            <a:normAutofit/>
          </a:bodyPr>
          <a:lstStyle/>
          <a:p>
            <a:r>
              <a:rPr lang="es-MX" sz="2000" dirty="0"/>
              <a:t>Creación del programa de PLN</a:t>
            </a:r>
          </a:p>
          <a:p>
            <a:pPr lvl="1"/>
            <a:r>
              <a:rPr lang="es-MX" sz="1600" dirty="0"/>
              <a:t>Modificación multimodal de la DB</a:t>
            </a:r>
          </a:p>
          <a:p>
            <a:pPr lvl="1"/>
            <a:r>
              <a:rPr lang="es-MX" sz="1600" dirty="0"/>
              <a:t>Identificación del contexto</a:t>
            </a:r>
          </a:p>
          <a:p>
            <a:pPr lvl="1"/>
            <a:r>
              <a:rPr lang="es-MX" sz="1600" dirty="0"/>
              <a:t>Generación de similitud de palabras</a:t>
            </a:r>
          </a:p>
          <a:p>
            <a:pPr lvl="1"/>
            <a:r>
              <a:rPr lang="es-MX" sz="1600" dirty="0"/>
              <a:t>Interpretación correcta de instrucciones deseadas</a:t>
            </a:r>
          </a:p>
        </p:txBody>
      </p:sp>
      <p:pic>
        <p:nvPicPr>
          <p:cNvPr id="4" name="Picture 4" descr="Python Logo, symbol, meaning, history, PNG, brand">
            <a:extLst>
              <a:ext uri="{FF2B5EF4-FFF2-40B4-BE49-F238E27FC236}">
                <a16:creationId xmlns:a16="http://schemas.microsoft.com/office/drawing/2014/main" id="{2BBA868D-3DF7-10D9-BEF2-4AE3FC1E4D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220" r="16898"/>
          <a:stretch/>
        </p:blipFill>
        <p:spPr bwMode="auto">
          <a:xfrm>
            <a:off x="8115296" y="1748695"/>
            <a:ext cx="1721923" cy="15403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it De Teclado Y Mouse Techzone Tz16comb01-ina">
            <a:extLst>
              <a:ext uri="{FF2B5EF4-FFF2-40B4-BE49-F238E27FC236}">
                <a16:creationId xmlns:a16="http://schemas.microsoft.com/office/drawing/2014/main" id="{C1FA577B-8EC7-EA0D-ABDC-9C361B7904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563" b="33156"/>
          <a:stretch/>
        </p:blipFill>
        <p:spPr bwMode="auto">
          <a:xfrm>
            <a:off x="1911926" y="5027689"/>
            <a:ext cx="2433947" cy="8830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MICROFONO HYPERX QUADCAST STANDALONE – Gameplanet">
            <a:extLst>
              <a:ext uri="{FF2B5EF4-FFF2-40B4-BE49-F238E27FC236}">
                <a16:creationId xmlns:a16="http://schemas.microsoft.com/office/drawing/2014/main" id="{B5F0AD62-2D32-E7E1-CB3E-80F9533973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5091" y="4937379"/>
            <a:ext cx="787693" cy="973351"/>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descr="Imagen que contiene interior, tabla, computadora, computer&#10;&#10;Descripción generada automáticamente">
            <a:extLst>
              <a:ext uri="{FF2B5EF4-FFF2-40B4-BE49-F238E27FC236}">
                <a16:creationId xmlns:a16="http://schemas.microsoft.com/office/drawing/2014/main" id="{8F3ADB1C-A77E-8C22-5CE0-11211F3FAE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4363" y="3491076"/>
            <a:ext cx="2843788" cy="3164861"/>
          </a:xfrm>
          <a:prstGeom prst="rect">
            <a:avLst/>
          </a:prstGeom>
        </p:spPr>
      </p:pic>
    </p:spTree>
    <p:extLst>
      <p:ext uri="{BB962C8B-B14F-4D97-AF65-F5344CB8AC3E}">
        <p14:creationId xmlns:p14="http://schemas.microsoft.com/office/powerpoint/2010/main" val="144899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D550C32-A160-56B1-D2C6-A6CC8D231428}"/>
              </a:ext>
            </a:extLst>
          </p:cNvPr>
          <p:cNvSpPr>
            <a:spLocks noGrp="1"/>
          </p:cNvSpPr>
          <p:nvPr>
            <p:ph type="title"/>
          </p:nvPr>
        </p:nvSpPr>
        <p:spPr>
          <a:xfrm>
            <a:off x="1371597" y="348865"/>
            <a:ext cx="10044023" cy="877729"/>
          </a:xfrm>
        </p:spPr>
        <p:txBody>
          <a:bodyPr anchor="ctr">
            <a:normAutofit/>
          </a:bodyPr>
          <a:lstStyle/>
          <a:p>
            <a:r>
              <a:rPr lang="es-MX" sz="4000">
                <a:solidFill>
                  <a:srgbClr val="FFFFFF"/>
                </a:solidFill>
              </a:rPr>
              <a:t>Problemática</a:t>
            </a:r>
          </a:p>
        </p:txBody>
      </p:sp>
      <p:graphicFrame>
        <p:nvGraphicFramePr>
          <p:cNvPr id="5" name="Marcador de contenido 2">
            <a:extLst>
              <a:ext uri="{FF2B5EF4-FFF2-40B4-BE49-F238E27FC236}">
                <a16:creationId xmlns:a16="http://schemas.microsoft.com/office/drawing/2014/main" id="{D3CE35E9-6442-BC6E-F052-5DC4368C491A}"/>
              </a:ext>
            </a:extLst>
          </p:cNvPr>
          <p:cNvGraphicFramePr>
            <a:graphicFrameLocks noGrp="1"/>
          </p:cNvGraphicFramePr>
          <p:nvPr>
            <p:ph idx="1"/>
            <p:extLst>
              <p:ext uri="{D42A27DB-BD31-4B8C-83A1-F6EECF244321}">
                <p14:modId xmlns:p14="http://schemas.microsoft.com/office/powerpoint/2010/main" val="2047019036"/>
              </p:ext>
            </p:extLst>
          </p:nvPr>
        </p:nvGraphicFramePr>
        <p:xfrm>
          <a:off x="-2" y="465334"/>
          <a:ext cx="10927829" cy="2601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ángulo 7" descr="Microscopio">
            <a:extLst>
              <a:ext uri="{FF2B5EF4-FFF2-40B4-BE49-F238E27FC236}">
                <a16:creationId xmlns:a16="http://schemas.microsoft.com/office/drawing/2014/main" id="{6883CE10-026B-5C57-758F-A509CBE2A3DE}"/>
              </a:ext>
            </a:extLst>
          </p:cNvPr>
          <p:cNvSpPr/>
          <p:nvPr/>
        </p:nvSpPr>
        <p:spPr>
          <a:xfrm>
            <a:off x="10047914" y="1917000"/>
            <a:ext cx="1512000" cy="1512000"/>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s-MX"/>
          </a:p>
        </p:txBody>
      </p:sp>
      <p:sp>
        <p:nvSpPr>
          <p:cNvPr id="10" name="Cruz 9">
            <a:extLst>
              <a:ext uri="{FF2B5EF4-FFF2-40B4-BE49-F238E27FC236}">
                <a16:creationId xmlns:a16="http://schemas.microsoft.com/office/drawing/2014/main" id="{8084BCEE-5BF5-1795-7937-CC8E8EFC63D6}"/>
              </a:ext>
            </a:extLst>
          </p:cNvPr>
          <p:cNvSpPr/>
          <p:nvPr/>
        </p:nvSpPr>
        <p:spPr>
          <a:xfrm>
            <a:off x="4339243" y="2205638"/>
            <a:ext cx="914399" cy="934724"/>
          </a:xfrm>
          <a:prstGeom prst="plus">
            <a:avLst>
              <a:gd name="adj" fmla="val 4241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050" name="Picture 2" descr="Imágenes de Doctor Computadora - Descarga gratuita en Freepik">
            <a:extLst>
              <a:ext uri="{FF2B5EF4-FFF2-40B4-BE49-F238E27FC236}">
                <a16:creationId xmlns:a16="http://schemas.microsoft.com/office/drawing/2014/main" id="{79742122-C42B-E3A6-D145-CDE914C330F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12479" y="4336979"/>
            <a:ext cx="2182282" cy="14536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2" name="Picture 4">
            <a:extLst>
              <a:ext uri="{FF2B5EF4-FFF2-40B4-BE49-F238E27FC236}">
                <a16:creationId xmlns:a16="http://schemas.microsoft.com/office/drawing/2014/main" id="{F44D68F5-8E42-2E58-B268-D84E5B9E171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8351" y="3791326"/>
            <a:ext cx="1390095" cy="173060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lase digital 2. El examen físico y sus métodos básicos de exploración -  Recursos Educativos Abiertos">
            <a:extLst>
              <a:ext uri="{FF2B5EF4-FFF2-40B4-BE49-F238E27FC236}">
                <a16:creationId xmlns:a16="http://schemas.microsoft.com/office/drawing/2014/main" id="{40F74201-C3B1-C455-64B7-F614BC54013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0" y="4355780"/>
            <a:ext cx="2182282" cy="14348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58894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73D05A6-D824-E286-9BF7-8BF2EE4B8EE5}"/>
              </a:ext>
            </a:extLst>
          </p:cNvPr>
          <p:cNvSpPr>
            <a:spLocks noGrp="1"/>
          </p:cNvSpPr>
          <p:nvPr>
            <p:ph type="title"/>
          </p:nvPr>
        </p:nvSpPr>
        <p:spPr>
          <a:xfrm>
            <a:off x="1371599" y="294538"/>
            <a:ext cx="9895951" cy="1033669"/>
          </a:xfrm>
        </p:spPr>
        <p:txBody>
          <a:bodyPr>
            <a:normAutofit/>
          </a:bodyPr>
          <a:lstStyle/>
          <a:p>
            <a:r>
              <a:rPr lang="es-MX" sz="4000" dirty="0">
                <a:solidFill>
                  <a:srgbClr val="FFFFFF"/>
                </a:solidFill>
              </a:rPr>
              <a:t>Descripción de actividades futuras</a:t>
            </a:r>
          </a:p>
        </p:txBody>
      </p:sp>
      <p:sp>
        <p:nvSpPr>
          <p:cNvPr id="3" name="Marcador de contenido 2">
            <a:extLst>
              <a:ext uri="{FF2B5EF4-FFF2-40B4-BE49-F238E27FC236}">
                <a16:creationId xmlns:a16="http://schemas.microsoft.com/office/drawing/2014/main" id="{44D53EAF-81F4-81DE-A1FB-E0676D8B621B}"/>
              </a:ext>
            </a:extLst>
          </p:cNvPr>
          <p:cNvSpPr>
            <a:spLocks noGrp="1"/>
          </p:cNvSpPr>
          <p:nvPr>
            <p:ph idx="1"/>
          </p:nvPr>
        </p:nvSpPr>
        <p:spPr>
          <a:xfrm>
            <a:off x="1371599" y="2318197"/>
            <a:ext cx="5385461" cy="3683358"/>
          </a:xfrm>
        </p:spPr>
        <p:txBody>
          <a:bodyPr anchor="t">
            <a:normAutofit/>
          </a:bodyPr>
          <a:lstStyle/>
          <a:p>
            <a:pPr marL="0" indent="0">
              <a:buNone/>
            </a:pPr>
            <a:r>
              <a:rPr lang="es-MX" sz="2000" kern="100" dirty="0">
                <a:effectLst/>
              </a:rPr>
              <a:t>Prueba de programa NLP en consultas médicas para recuperación de datos</a:t>
            </a:r>
            <a:endParaRPr lang="es-MX"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s-MX" sz="1600" dirty="0"/>
              <a:t>Basados en consultas, realizar pruebas de diálogo doctor – paciente</a:t>
            </a:r>
          </a:p>
          <a:p>
            <a:pPr lvl="1"/>
            <a:r>
              <a:rPr lang="es-MX" sz="1600" dirty="0"/>
              <a:t>Corregir posibles errores encontrados</a:t>
            </a:r>
          </a:p>
          <a:p>
            <a:pPr lvl="1"/>
            <a:r>
              <a:rPr lang="es-MX" sz="1600" dirty="0"/>
              <a:t>Realizar pruebas de consulta</a:t>
            </a:r>
          </a:p>
        </p:txBody>
      </p:sp>
      <p:pic>
        <p:nvPicPr>
          <p:cNvPr id="4" name="Picture 4">
            <a:extLst>
              <a:ext uri="{FF2B5EF4-FFF2-40B4-BE49-F238E27FC236}">
                <a16:creationId xmlns:a16="http://schemas.microsoft.com/office/drawing/2014/main" id="{D66DD641-DF0A-3BC6-8F1A-78C21CBA1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4164" y="4491970"/>
            <a:ext cx="1390095" cy="17306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MICROFONO HYPERX QUADCAST STANDALONE – Gameplanet">
            <a:extLst>
              <a:ext uri="{FF2B5EF4-FFF2-40B4-BE49-F238E27FC236}">
                <a16:creationId xmlns:a16="http://schemas.microsoft.com/office/drawing/2014/main" id="{D75FB9F5-EF61-31A4-51EC-4279EF98E8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0110" y="2262672"/>
            <a:ext cx="1464872" cy="1810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353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9BFC80B-FB2A-6A2F-4711-0A6A697CD933}"/>
              </a:ext>
            </a:extLst>
          </p:cNvPr>
          <p:cNvSpPr>
            <a:spLocks noGrp="1"/>
          </p:cNvSpPr>
          <p:nvPr>
            <p:ph type="title"/>
          </p:nvPr>
        </p:nvSpPr>
        <p:spPr>
          <a:xfrm>
            <a:off x="1371599" y="294538"/>
            <a:ext cx="9895951" cy="1033669"/>
          </a:xfrm>
        </p:spPr>
        <p:txBody>
          <a:bodyPr>
            <a:normAutofit/>
          </a:bodyPr>
          <a:lstStyle/>
          <a:p>
            <a:r>
              <a:rPr lang="es-MX" sz="4000" dirty="0">
                <a:solidFill>
                  <a:srgbClr val="FFFFFF"/>
                </a:solidFill>
              </a:rPr>
              <a:t>Conclusiones</a:t>
            </a:r>
          </a:p>
        </p:txBody>
      </p:sp>
      <p:sp>
        <p:nvSpPr>
          <p:cNvPr id="3" name="Marcador de contenido 2">
            <a:extLst>
              <a:ext uri="{FF2B5EF4-FFF2-40B4-BE49-F238E27FC236}">
                <a16:creationId xmlns:a16="http://schemas.microsoft.com/office/drawing/2014/main" id="{AC2B1003-6174-0273-5C3E-93C8DCCB5032}"/>
              </a:ext>
            </a:extLst>
          </p:cNvPr>
          <p:cNvSpPr>
            <a:spLocks noGrp="1"/>
          </p:cNvSpPr>
          <p:nvPr>
            <p:ph idx="1"/>
          </p:nvPr>
        </p:nvSpPr>
        <p:spPr>
          <a:xfrm>
            <a:off x="831272" y="2052190"/>
            <a:ext cx="10582103" cy="4068692"/>
          </a:xfrm>
        </p:spPr>
        <p:txBody>
          <a:bodyPr anchor="t">
            <a:normAutofit lnSpcReduction="10000"/>
          </a:bodyPr>
          <a:lstStyle/>
          <a:p>
            <a:pPr marL="0" indent="0" algn="just">
              <a:lnSpc>
                <a:spcPct val="107000"/>
              </a:lnSpc>
              <a:spcAft>
                <a:spcPts val="800"/>
              </a:spcAft>
              <a:buNone/>
            </a:pPr>
            <a:r>
              <a:rPr lang="es-MX" sz="1800" kern="100" dirty="0">
                <a:effectLst/>
                <a:ea typeface="Calibri" panose="020F0502020204030204" pitchFamily="34" charset="0"/>
                <a:cs typeface="Times New Roman" panose="02020603050405020304" pitchFamily="18" charset="0"/>
              </a:rPr>
              <a:t>Se reconoció que para dar el aporte científico al tema de investigación era necesario investigar sobre la generación del lexicón, debido a que para poder comprender cómo un programa de computadora pueda diferenciar entre sinónimos, antónimos, singulares, plurales, etc., es necesario tener una base o inventario de palabras con las cuales contar, dado que, para encontrar similitudes por vectorización es necesario primero tener ese orden y relevancia de dichas palabras.</a:t>
            </a:r>
          </a:p>
          <a:p>
            <a:pPr marL="0" indent="0" algn="just">
              <a:lnSpc>
                <a:spcPct val="107000"/>
              </a:lnSpc>
              <a:spcAft>
                <a:spcPts val="800"/>
              </a:spcAft>
              <a:buNone/>
            </a:pPr>
            <a:r>
              <a:rPr lang="es-MX" sz="1800" kern="100" dirty="0">
                <a:effectLst/>
                <a:ea typeface="Calibri" panose="020F0502020204030204" pitchFamily="34" charset="0"/>
                <a:cs typeface="Times New Roman" panose="02020603050405020304" pitchFamily="18" charset="0"/>
              </a:rPr>
              <a:t>Al ser un sistema multimodal es necesario que las instrucciones fueran ejecutadas por medio de comando de voz, en donde se encontraran las palabras clave necesarias para distinguir entre qué tipo de instrucción era requerido, es decir, si se necesitaba agregar nuevas palabras, cambiar alguna ya existente, o eliminar las que se seleccionaran.</a:t>
            </a:r>
          </a:p>
          <a:p>
            <a:pPr marL="0" indent="0" algn="just">
              <a:lnSpc>
                <a:spcPct val="107000"/>
              </a:lnSpc>
              <a:spcAft>
                <a:spcPts val="800"/>
              </a:spcAft>
              <a:buNone/>
            </a:pPr>
            <a:r>
              <a:rPr lang="es-MX" sz="1800" kern="100" dirty="0">
                <a:effectLst/>
                <a:ea typeface="Calibri" panose="020F0502020204030204" pitchFamily="34" charset="0"/>
                <a:cs typeface="Times New Roman" panose="02020603050405020304" pitchFamily="18" charset="0"/>
              </a:rPr>
              <a:t>Gracias a los avances realizados en dicho periodo, ahora se centrará el desarrollo de la investigación en la generación del código principal del proyecto; como es necesario para el PLN el uso de números en forma de vectores, a partir de la tokenización de los diálogos de las consultas médicas se pretende generar los valores y similitudes de cada palabra con el fin de que el programa funcione de mejor manera.</a:t>
            </a:r>
          </a:p>
        </p:txBody>
      </p:sp>
    </p:spTree>
    <p:extLst>
      <p:ext uri="{BB962C8B-B14F-4D97-AF65-F5344CB8AC3E}">
        <p14:creationId xmlns:p14="http://schemas.microsoft.com/office/powerpoint/2010/main" val="141995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A0E0400-7058-C27E-2665-2EE176CF7072}"/>
              </a:ext>
            </a:extLst>
          </p:cNvPr>
          <p:cNvSpPr>
            <a:spLocks noGrp="1"/>
          </p:cNvSpPr>
          <p:nvPr>
            <p:ph type="title"/>
          </p:nvPr>
        </p:nvSpPr>
        <p:spPr>
          <a:xfrm>
            <a:off x="1371597" y="348865"/>
            <a:ext cx="10044023" cy="877729"/>
          </a:xfrm>
        </p:spPr>
        <p:txBody>
          <a:bodyPr anchor="ctr">
            <a:normAutofit/>
          </a:bodyPr>
          <a:lstStyle/>
          <a:p>
            <a:r>
              <a:rPr lang="es-MX" sz="4000" dirty="0">
                <a:solidFill>
                  <a:srgbClr val="FFFFFF"/>
                </a:solidFill>
              </a:rPr>
              <a:t>Propuesta</a:t>
            </a:r>
          </a:p>
        </p:txBody>
      </p:sp>
      <p:sp>
        <p:nvSpPr>
          <p:cNvPr id="7" name="Rectángulo 6" descr="Base de datos">
            <a:extLst>
              <a:ext uri="{FF2B5EF4-FFF2-40B4-BE49-F238E27FC236}">
                <a16:creationId xmlns:a16="http://schemas.microsoft.com/office/drawing/2014/main" id="{8DFF4F14-2092-69CA-855C-94135791F158}"/>
              </a:ext>
            </a:extLst>
          </p:cNvPr>
          <p:cNvSpPr/>
          <p:nvPr/>
        </p:nvSpPr>
        <p:spPr>
          <a:xfrm>
            <a:off x="7469372" y="3880022"/>
            <a:ext cx="1473536" cy="1576446"/>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s-MX"/>
          </a:p>
        </p:txBody>
      </p:sp>
      <p:sp>
        <p:nvSpPr>
          <p:cNvPr id="8" name="Freeform 175">
            <a:extLst>
              <a:ext uri="{FF2B5EF4-FFF2-40B4-BE49-F238E27FC236}">
                <a16:creationId xmlns:a16="http://schemas.microsoft.com/office/drawing/2014/main" id="{A9E35299-5083-DA33-B5FE-5454B174FD35}"/>
              </a:ext>
            </a:extLst>
          </p:cNvPr>
          <p:cNvSpPr>
            <a:spLocks noEditPoints="1"/>
          </p:cNvSpPr>
          <p:nvPr/>
        </p:nvSpPr>
        <p:spPr bwMode="auto">
          <a:xfrm rot="10800000" flipV="1">
            <a:off x="3298520" y="4080193"/>
            <a:ext cx="708879" cy="1212973"/>
          </a:xfrm>
          <a:custGeom>
            <a:avLst/>
            <a:gdLst>
              <a:gd name="T0" fmla="*/ 9 w 17"/>
              <a:gd name="T1" fmla="*/ 0 h 29"/>
              <a:gd name="T2" fmla="*/ 9 w 17"/>
              <a:gd name="T3" fmla="*/ 0 h 29"/>
              <a:gd name="T4" fmla="*/ 14 w 17"/>
              <a:gd name="T5" fmla="*/ 6 h 29"/>
              <a:gd name="T6" fmla="*/ 14 w 17"/>
              <a:gd name="T7" fmla="*/ 15 h 29"/>
              <a:gd name="T8" fmla="*/ 9 w 17"/>
              <a:gd name="T9" fmla="*/ 21 h 29"/>
              <a:gd name="T10" fmla="*/ 9 w 17"/>
              <a:gd name="T11" fmla="*/ 21 h 29"/>
              <a:gd name="T12" fmla="*/ 3 w 17"/>
              <a:gd name="T13" fmla="*/ 15 h 29"/>
              <a:gd name="T14" fmla="*/ 3 w 17"/>
              <a:gd name="T15" fmla="*/ 6 h 29"/>
              <a:gd name="T16" fmla="*/ 9 w 17"/>
              <a:gd name="T17" fmla="*/ 0 h 29"/>
              <a:gd name="T18" fmla="*/ 6 w 17"/>
              <a:gd name="T19" fmla="*/ 15 h 29"/>
              <a:gd name="T20" fmla="*/ 6 w 17"/>
              <a:gd name="T21" fmla="*/ 6 h 29"/>
              <a:gd name="T22" fmla="*/ 7 w 17"/>
              <a:gd name="T23" fmla="*/ 4 h 29"/>
              <a:gd name="T24" fmla="*/ 8 w 17"/>
              <a:gd name="T25" fmla="*/ 3 h 29"/>
              <a:gd name="T26" fmla="*/ 8 w 17"/>
              <a:gd name="T27" fmla="*/ 2 h 29"/>
              <a:gd name="T28" fmla="*/ 7 w 17"/>
              <a:gd name="T29" fmla="*/ 2 h 29"/>
              <a:gd name="T30" fmla="*/ 5 w 17"/>
              <a:gd name="T31" fmla="*/ 4 h 29"/>
              <a:gd name="T32" fmla="*/ 4 w 17"/>
              <a:gd name="T33" fmla="*/ 6 h 29"/>
              <a:gd name="T34" fmla="*/ 4 w 17"/>
              <a:gd name="T35" fmla="*/ 15 h 29"/>
              <a:gd name="T36" fmla="*/ 5 w 17"/>
              <a:gd name="T37" fmla="*/ 16 h 29"/>
              <a:gd name="T38" fmla="*/ 6 w 17"/>
              <a:gd name="T39" fmla="*/ 15 h 29"/>
              <a:gd name="T40" fmla="*/ 10 w 17"/>
              <a:gd name="T41" fmla="*/ 23 h 29"/>
              <a:gd name="T42" fmla="*/ 14 w 17"/>
              <a:gd name="T43" fmla="*/ 21 h 29"/>
              <a:gd name="T44" fmla="*/ 17 w 17"/>
              <a:gd name="T45" fmla="*/ 15 h 29"/>
              <a:gd name="T46" fmla="*/ 16 w 17"/>
              <a:gd name="T47" fmla="*/ 14 h 29"/>
              <a:gd name="T48" fmla="*/ 15 w 17"/>
              <a:gd name="T49" fmla="*/ 15 h 29"/>
              <a:gd name="T50" fmla="*/ 13 w 17"/>
              <a:gd name="T51" fmla="*/ 20 h 29"/>
              <a:gd name="T52" fmla="*/ 9 w 17"/>
              <a:gd name="T53" fmla="*/ 21 h 29"/>
              <a:gd name="T54" fmla="*/ 4 w 17"/>
              <a:gd name="T55" fmla="*/ 20 h 29"/>
              <a:gd name="T56" fmla="*/ 2 w 17"/>
              <a:gd name="T57" fmla="*/ 15 h 29"/>
              <a:gd name="T58" fmla="*/ 1 w 17"/>
              <a:gd name="T59" fmla="*/ 14 h 29"/>
              <a:gd name="T60" fmla="*/ 0 w 17"/>
              <a:gd name="T61" fmla="*/ 15 h 29"/>
              <a:gd name="T62" fmla="*/ 3 w 17"/>
              <a:gd name="T63" fmla="*/ 21 h 29"/>
              <a:gd name="T64" fmla="*/ 8 w 17"/>
              <a:gd name="T65" fmla="*/ 23 h 29"/>
              <a:gd name="T66" fmla="*/ 8 w 17"/>
              <a:gd name="T67" fmla="*/ 27 h 29"/>
              <a:gd name="T68" fmla="*/ 1 w 17"/>
              <a:gd name="T69" fmla="*/ 27 h 29"/>
              <a:gd name="T70" fmla="*/ 0 w 17"/>
              <a:gd name="T71" fmla="*/ 28 h 29"/>
              <a:gd name="T72" fmla="*/ 1 w 17"/>
              <a:gd name="T73" fmla="*/ 29 h 29"/>
              <a:gd name="T74" fmla="*/ 16 w 17"/>
              <a:gd name="T75" fmla="*/ 29 h 29"/>
              <a:gd name="T76" fmla="*/ 17 w 17"/>
              <a:gd name="T77" fmla="*/ 28 h 29"/>
              <a:gd name="T78" fmla="*/ 16 w 17"/>
              <a:gd name="T79" fmla="*/ 27 h 29"/>
              <a:gd name="T80" fmla="*/ 10 w 17"/>
              <a:gd name="T81" fmla="*/ 27 h 29"/>
              <a:gd name="T82" fmla="*/ 10 w 17"/>
              <a:gd name="T83"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29">
                <a:moveTo>
                  <a:pt x="9" y="0"/>
                </a:moveTo>
                <a:cubicBezTo>
                  <a:pt x="9" y="0"/>
                  <a:pt x="9" y="0"/>
                  <a:pt x="9" y="0"/>
                </a:cubicBezTo>
                <a:cubicBezTo>
                  <a:pt x="12" y="0"/>
                  <a:pt x="14" y="3"/>
                  <a:pt x="14" y="6"/>
                </a:cubicBezTo>
                <a:cubicBezTo>
                  <a:pt x="14" y="15"/>
                  <a:pt x="14" y="15"/>
                  <a:pt x="14" y="15"/>
                </a:cubicBezTo>
                <a:cubicBezTo>
                  <a:pt x="14" y="18"/>
                  <a:pt x="12" y="21"/>
                  <a:pt x="9" y="21"/>
                </a:cubicBezTo>
                <a:cubicBezTo>
                  <a:pt x="9" y="21"/>
                  <a:pt x="9" y="21"/>
                  <a:pt x="9" y="21"/>
                </a:cubicBezTo>
                <a:cubicBezTo>
                  <a:pt x="6" y="21"/>
                  <a:pt x="3" y="18"/>
                  <a:pt x="3" y="15"/>
                </a:cubicBezTo>
                <a:cubicBezTo>
                  <a:pt x="3" y="6"/>
                  <a:pt x="3" y="6"/>
                  <a:pt x="3" y="6"/>
                </a:cubicBezTo>
                <a:cubicBezTo>
                  <a:pt x="3" y="3"/>
                  <a:pt x="6" y="0"/>
                  <a:pt x="9" y="0"/>
                </a:cubicBezTo>
                <a:close/>
                <a:moveTo>
                  <a:pt x="6" y="15"/>
                </a:moveTo>
                <a:cubicBezTo>
                  <a:pt x="6" y="6"/>
                  <a:pt x="6" y="6"/>
                  <a:pt x="6" y="6"/>
                </a:cubicBezTo>
                <a:cubicBezTo>
                  <a:pt x="6" y="6"/>
                  <a:pt x="6" y="5"/>
                  <a:pt x="7" y="4"/>
                </a:cubicBezTo>
                <a:cubicBezTo>
                  <a:pt x="7" y="4"/>
                  <a:pt x="7" y="4"/>
                  <a:pt x="8" y="3"/>
                </a:cubicBezTo>
                <a:cubicBezTo>
                  <a:pt x="8" y="3"/>
                  <a:pt x="8" y="3"/>
                  <a:pt x="8" y="2"/>
                </a:cubicBezTo>
                <a:cubicBezTo>
                  <a:pt x="8" y="2"/>
                  <a:pt x="7" y="2"/>
                  <a:pt x="7" y="2"/>
                </a:cubicBezTo>
                <a:cubicBezTo>
                  <a:pt x="6" y="2"/>
                  <a:pt x="5" y="3"/>
                  <a:pt x="5" y="4"/>
                </a:cubicBezTo>
                <a:cubicBezTo>
                  <a:pt x="5" y="4"/>
                  <a:pt x="4" y="5"/>
                  <a:pt x="4" y="6"/>
                </a:cubicBezTo>
                <a:cubicBezTo>
                  <a:pt x="4" y="15"/>
                  <a:pt x="4" y="15"/>
                  <a:pt x="4" y="15"/>
                </a:cubicBezTo>
                <a:cubicBezTo>
                  <a:pt x="4" y="15"/>
                  <a:pt x="5" y="16"/>
                  <a:pt x="5" y="16"/>
                </a:cubicBezTo>
                <a:cubicBezTo>
                  <a:pt x="6" y="16"/>
                  <a:pt x="6" y="15"/>
                  <a:pt x="6" y="15"/>
                </a:cubicBezTo>
                <a:close/>
                <a:moveTo>
                  <a:pt x="10" y="23"/>
                </a:moveTo>
                <a:cubicBezTo>
                  <a:pt x="11" y="23"/>
                  <a:pt x="13" y="22"/>
                  <a:pt x="14" y="21"/>
                </a:cubicBezTo>
                <a:cubicBezTo>
                  <a:pt x="16" y="20"/>
                  <a:pt x="17" y="17"/>
                  <a:pt x="17" y="15"/>
                </a:cubicBezTo>
                <a:cubicBezTo>
                  <a:pt x="17" y="15"/>
                  <a:pt x="16" y="14"/>
                  <a:pt x="16" y="14"/>
                </a:cubicBezTo>
                <a:cubicBezTo>
                  <a:pt x="15" y="14"/>
                  <a:pt x="15" y="15"/>
                  <a:pt x="15" y="15"/>
                </a:cubicBezTo>
                <a:cubicBezTo>
                  <a:pt x="15" y="17"/>
                  <a:pt x="14" y="18"/>
                  <a:pt x="13" y="20"/>
                </a:cubicBezTo>
                <a:cubicBezTo>
                  <a:pt x="12" y="21"/>
                  <a:pt x="10" y="21"/>
                  <a:pt x="9" y="21"/>
                </a:cubicBezTo>
                <a:cubicBezTo>
                  <a:pt x="7" y="21"/>
                  <a:pt x="5" y="21"/>
                  <a:pt x="4" y="20"/>
                </a:cubicBezTo>
                <a:cubicBezTo>
                  <a:pt x="3" y="18"/>
                  <a:pt x="2" y="17"/>
                  <a:pt x="2" y="15"/>
                </a:cubicBezTo>
                <a:cubicBezTo>
                  <a:pt x="2" y="15"/>
                  <a:pt x="2" y="14"/>
                  <a:pt x="1" y="14"/>
                </a:cubicBezTo>
                <a:cubicBezTo>
                  <a:pt x="1" y="14"/>
                  <a:pt x="0" y="15"/>
                  <a:pt x="0" y="15"/>
                </a:cubicBezTo>
                <a:cubicBezTo>
                  <a:pt x="0" y="17"/>
                  <a:pt x="1" y="20"/>
                  <a:pt x="3" y="21"/>
                </a:cubicBezTo>
                <a:cubicBezTo>
                  <a:pt x="4" y="22"/>
                  <a:pt x="6" y="23"/>
                  <a:pt x="8" y="23"/>
                </a:cubicBezTo>
                <a:cubicBezTo>
                  <a:pt x="8" y="27"/>
                  <a:pt x="8" y="27"/>
                  <a:pt x="8" y="27"/>
                </a:cubicBezTo>
                <a:cubicBezTo>
                  <a:pt x="1" y="27"/>
                  <a:pt x="1" y="27"/>
                  <a:pt x="1" y="27"/>
                </a:cubicBezTo>
                <a:cubicBezTo>
                  <a:pt x="1" y="27"/>
                  <a:pt x="0" y="27"/>
                  <a:pt x="0" y="28"/>
                </a:cubicBezTo>
                <a:cubicBezTo>
                  <a:pt x="0" y="28"/>
                  <a:pt x="1" y="29"/>
                  <a:pt x="1" y="29"/>
                </a:cubicBezTo>
                <a:cubicBezTo>
                  <a:pt x="16" y="29"/>
                  <a:pt x="16" y="29"/>
                  <a:pt x="16" y="29"/>
                </a:cubicBezTo>
                <a:cubicBezTo>
                  <a:pt x="16" y="29"/>
                  <a:pt x="17" y="28"/>
                  <a:pt x="17" y="28"/>
                </a:cubicBezTo>
                <a:cubicBezTo>
                  <a:pt x="17" y="27"/>
                  <a:pt x="16" y="27"/>
                  <a:pt x="16" y="27"/>
                </a:cubicBezTo>
                <a:cubicBezTo>
                  <a:pt x="10" y="27"/>
                  <a:pt x="10" y="27"/>
                  <a:pt x="10" y="27"/>
                </a:cubicBezTo>
                <a:lnTo>
                  <a:pt x="10" y="23"/>
                </a:lnTo>
                <a:close/>
              </a:path>
            </a:pathLst>
          </a:custGeom>
          <a:solidFill>
            <a:schemeClr val="accent1"/>
          </a:solidFill>
          <a:ln>
            <a:noFill/>
          </a:ln>
        </p:spPr>
        <p:txBody>
          <a:bodyPr vert="horz" wrap="square" lIns="121889" tIns="60944" rIns="121889" bIns="609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Freeform 171">
            <a:extLst>
              <a:ext uri="{FF2B5EF4-FFF2-40B4-BE49-F238E27FC236}">
                <a16:creationId xmlns:a16="http://schemas.microsoft.com/office/drawing/2014/main" id="{540304D2-6109-A4F3-4946-26ED3B258D3B}"/>
              </a:ext>
            </a:extLst>
          </p:cNvPr>
          <p:cNvSpPr>
            <a:spLocks noEditPoints="1"/>
          </p:cNvSpPr>
          <p:nvPr/>
        </p:nvSpPr>
        <p:spPr bwMode="auto">
          <a:xfrm>
            <a:off x="861311" y="4307417"/>
            <a:ext cx="1178088" cy="914750"/>
          </a:xfrm>
          <a:custGeom>
            <a:avLst/>
            <a:gdLst>
              <a:gd name="T0" fmla="*/ 31 w 32"/>
              <a:gd name="T1" fmla="*/ 22 h 25"/>
              <a:gd name="T2" fmla="*/ 31 w 32"/>
              <a:gd name="T3" fmla="*/ 17 h 25"/>
              <a:gd name="T4" fmla="*/ 32 w 32"/>
              <a:gd name="T5" fmla="*/ 2 h 25"/>
              <a:gd name="T6" fmla="*/ 11 w 32"/>
              <a:gd name="T7" fmla="*/ 0 h 25"/>
              <a:gd name="T8" fmla="*/ 10 w 32"/>
              <a:gd name="T9" fmla="*/ 2 h 25"/>
              <a:gd name="T10" fmla="*/ 24 w 32"/>
              <a:gd name="T11" fmla="*/ 4 h 25"/>
              <a:gd name="T12" fmla="*/ 29 w 32"/>
              <a:gd name="T13" fmla="*/ 4 h 25"/>
              <a:gd name="T14" fmla="*/ 29 w 32"/>
              <a:gd name="T15" fmla="*/ 5 h 25"/>
              <a:gd name="T16" fmla="*/ 24 w 32"/>
              <a:gd name="T17" fmla="*/ 5 h 25"/>
              <a:gd name="T18" fmla="*/ 29 w 32"/>
              <a:gd name="T19" fmla="*/ 8 h 25"/>
              <a:gd name="T20" fmla="*/ 29 w 32"/>
              <a:gd name="T21" fmla="*/ 8 h 25"/>
              <a:gd name="T22" fmla="*/ 24 w 32"/>
              <a:gd name="T23" fmla="*/ 9 h 25"/>
              <a:gd name="T24" fmla="*/ 29 w 32"/>
              <a:gd name="T25" fmla="*/ 11 h 25"/>
              <a:gd name="T26" fmla="*/ 29 w 32"/>
              <a:gd name="T27" fmla="*/ 12 h 25"/>
              <a:gd name="T28" fmla="*/ 24 w 32"/>
              <a:gd name="T29" fmla="*/ 13 h 25"/>
              <a:gd name="T30" fmla="*/ 22 w 32"/>
              <a:gd name="T31" fmla="*/ 19 h 25"/>
              <a:gd name="T32" fmla="*/ 21 w 32"/>
              <a:gd name="T33" fmla="*/ 20 h 25"/>
              <a:gd name="T34" fmla="*/ 1 w 32"/>
              <a:gd name="T35" fmla="*/ 25 h 25"/>
              <a:gd name="T36" fmla="*/ 1 w 32"/>
              <a:gd name="T37" fmla="*/ 20 h 25"/>
              <a:gd name="T38" fmla="*/ 0 w 32"/>
              <a:gd name="T39" fmla="*/ 5 h 25"/>
              <a:gd name="T40" fmla="*/ 21 w 32"/>
              <a:gd name="T41" fmla="*/ 3 h 25"/>
              <a:gd name="T42" fmla="*/ 22 w 32"/>
              <a:gd name="T43" fmla="*/ 19 h 25"/>
              <a:gd name="T44" fmla="*/ 19 w 32"/>
              <a:gd name="T45" fmla="*/ 7 h 25"/>
              <a:gd name="T46" fmla="*/ 19 w 32"/>
              <a:gd name="T47" fmla="*/ 8 h 25"/>
              <a:gd name="T48" fmla="*/ 3 w 32"/>
              <a:gd name="T49" fmla="*/ 9 h 25"/>
              <a:gd name="T50" fmla="*/ 3 w 32"/>
              <a:gd name="T51" fmla="*/ 8 h 25"/>
              <a:gd name="T52" fmla="*/ 3 w 32"/>
              <a:gd name="T53" fmla="*/ 11 h 25"/>
              <a:gd name="T54" fmla="*/ 19 w 32"/>
              <a:gd name="T55" fmla="*/ 11 h 25"/>
              <a:gd name="T56" fmla="*/ 19 w 32"/>
              <a:gd name="T57" fmla="*/ 12 h 25"/>
              <a:gd name="T58" fmla="*/ 3 w 32"/>
              <a:gd name="T59" fmla="*/ 11 h 25"/>
              <a:gd name="T60" fmla="*/ 3 w 32"/>
              <a:gd name="T61" fmla="*/ 11 h 25"/>
              <a:gd name="T62" fmla="*/ 19 w 32"/>
              <a:gd name="T63" fmla="*/ 14 h 25"/>
              <a:gd name="T64" fmla="*/ 19 w 32"/>
              <a:gd name="T65" fmla="*/ 15 h 25"/>
              <a:gd name="T66" fmla="*/ 3 w 32"/>
              <a:gd name="T67" fmla="*/ 16 h 25"/>
              <a:gd name="T68" fmla="*/ 3 w 32"/>
              <a:gd name="T69" fmla="*/ 15 h 25"/>
              <a:gd name="T70" fmla="*/ 2 w 32"/>
              <a:gd name="T71" fmla="*/ 22 h 25"/>
              <a:gd name="T72" fmla="*/ 2 w 32"/>
              <a:gd name="T73" fmla="*/ 19 h 25"/>
              <a:gd name="T74" fmla="*/ 1 w 32"/>
              <a:gd name="T75" fmla="*/ 6 h 25"/>
              <a:gd name="T76" fmla="*/ 20 w 32"/>
              <a:gd name="T77" fmla="*/ 4 h 25"/>
              <a:gd name="T78" fmla="*/ 21 w 32"/>
              <a:gd name="T79" fmla="*/ 18 h 25"/>
              <a:gd name="T80" fmla="*/ 20 w 32"/>
              <a:gd name="T81" fmla="*/ 1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 h="25">
                <a:moveTo>
                  <a:pt x="24" y="17"/>
                </a:moveTo>
                <a:cubicBezTo>
                  <a:pt x="27" y="17"/>
                  <a:pt x="29" y="20"/>
                  <a:pt x="31" y="22"/>
                </a:cubicBezTo>
                <a:cubicBezTo>
                  <a:pt x="31" y="20"/>
                  <a:pt x="31" y="19"/>
                  <a:pt x="31" y="17"/>
                </a:cubicBezTo>
                <a:cubicBezTo>
                  <a:pt x="31" y="17"/>
                  <a:pt x="31" y="17"/>
                  <a:pt x="31" y="17"/>
                </a:cubicBezTo>
                <a:cubicBezTo>
                  <a:pt x="32" y="17"/>
                  <a:pt x="32" y="16"/>
                  <a:pt x="32" y="16"/>
                </a:cubicBezTo>
                <a:cubicBezTo>
                  <a:pt x="32" y="12"/>
                  <a:pt x="32" y="5"/>
                  <a:pt x="32" y="2"/>
                </a:cubicBezTo>
                <a:cubicBezTo>
                  <a:pt x="32" y="1"/>
                  <a:pt x="32" y="0"/>
                  <a:pt x="31" y="0"/>
                </a:cubicBezTo>
                <a:cubicBezTo>
                  <a:pt x="24" y="0"/>
                  <a:pt x="18" y="0"/>
                  <a:pt x="11" y="0"/>
                </a:cubicBezTo>
                <a:cubicBezTo>
                  <a:pt x="11" y="0"/>
                  <a:pt x="10" y="1"/>
                  <a:pt x="10" y="2"/>
                </a:cubicBezTo>
                <a:cubicBezTo>
                  <a:pt x="10" y="2"/>
                  <a:pt x="10" y="2"/>
                  <a:pt x="10" y="2"/>
                </a:cubicBezTo>
                <a:cubicBezTo>
                  <a:pt x="21" y="2"/>
                  <a:pt x="21" y="2"/>
                  <a:pt x="21" y="2"/>
                </a:cubicBezTo>
                <a:cubicBezTo>
                  <a:pt x="22" y="2"/>
                  <a:pt x="23" y="3"/>
                  <a:pt x="24" y="4"/>
                </a:cubicBezTo>
                <a:cubicBezTo>
                  <a:pt x="24" y="4"/>
                  <a:pt x="24" y="4"/>
                  <a:pt x="24" y="4"/>
                </a:cubicBezTo>
                <a:cubicBezTo>
                  <a:pt x="29" y="4"/>
                  <a:pt x="29" y="4"/>
                  <a:pt x="29" y="4"/>
                </a:cubicBezTo>
                <a:cubicBezTo>
                  <a:pt x="29" y="4"/>
                  <a:pt x="29" y="4"/>
                  <a:pt x="29" y="5"/>
                </a:cubicBezTo>
                <a:cubicBezTo>
                  <a:pt x="29" y="5"/>
                  <a:pt x="29" y="5"/>
                  <a:pt x="29" y="5"/>
                </a:cubicBezTo>
                <a:cubicBezTo>
                  <a:pt x="29" y="5"/>
                  <a:pt x="29" y="5"/>
                  <a:pt x="29" y="5"/>
                </a:cubicBezTo>
                <a:cubicBezTo>
                  <a:pt x="24" y="5"/>
                  <a:pt x="24" y="5"/>
                  <a:pt x="24" y="5"/>
                </a:cubicBezTo>
                <a:cubicBezTo>
                  <a:pt x="24" y="8"/>
                  <a:pt x="24" y="8"/>
                  <a:pt x="24" y="8"/>
                </a:cubicBezTo>
                <a:cubicBezTo>
                  <a:pt x="29" y="8"/>
                  <a:pt x="29" y="8"/>
                  <a:pt x="29" y="8"/>
                </a:cubicBezTo>
                <a:cubicBezTo>
                  <a:pt x="29" y="8"/>
                  <a:pt x="29" y="8"/>
                  <a:pt x="29" y="8"/>
                </a:cubicBezTo>
                <a:cubicBezTo>
                  <a:pt x="29" y="8"/>
                  <a:pt x="29" y="8"/>
                  <a:pt x="29" y="8"/>
                </a:cubicBezTo>
                <a:cubicBezTo>
                  <a:pt x="29" y="9"/>
                  <a:pt x="29" y="9"/>
                  <a:pt x="29" y="9"/>
                </a:cubicBezTo>
                <a:cubicBezTo>
                  <a:pt x="24" y="9"/>
                  <a:pt x="24" y="9"/>
                  <a:pt x="24" y="9"/>
                </a:cubicBezTo>
                <a:cubicBezTo>
                  <a:pt x="24" y="11"/>
                  <a:pt x="24" y="11"/>
                  <a:pt x="24" y="11"/>
                </a:cubicBezTo>
                <a:cubicBezTo>
                  <a:pt x="29" y="11"/>
                  <a:pt x="29" y="11"/>
                  <a:pt x="29" y="11"/>
                </a:cubicBezTo>
                <a:cubicBezTo>
                  <a:pt x="29" y="11"/>
                  <a:pt x="29" y="12"/>
                  <a:pt x="29" y="12"/>
                </a:cubicBezTo>
                <a:cubicBezTo>
                  <a:pt x="29" y="12"/>
                  <a:pt x="29" y="12"/>
                  <a:pt x="29" y="12"/>
                </a:cubicBezTo>
                <a:cubicBezTo>
                  <a:pt x="29" y="12"/>
                  <a:pt x="29" y="13"/>
                  <a:pt x="29" y="13"/>
                </a:cubicBezTo>
                <a:cubicBezTo>
                  <a:pt x="24" y="13"/>
                  <a:pt x="24" y="13"/>
                  <a:pt x="24" y="13"/>
                </a:cubicBezTo>
                <a:cubicBezTo>
                  <a:pt x="24" y="17"/>
                  <a:pt x="24" y="17"/>
                  <a:pt x="24" y="17"/>
                </a:cubicBezTo>
                <a:close/>
                <a:moveTo>
                  <a:pt x="22" y="19"/>
                </a:moveTo>
                <a:cubicBezTo>
                  <a:pt x="22" y="19"/>
                  <a:pt x="22" y="20"/>
                  <a:pt x="22" y="20"/>
                </a:cubicBezTo>
                <a:cubicBezTo>
                  <a:pt x="22" y="20"/>
                  <a:pt x="21" y="20"/>
                  <a:pt x="21" y="20"/>
                </a:cubicBezTo>
                <a:cubicBezTo>
                  <a:pt x="15" y="20"/>
                  <a:pt x="7" y="19"/>
                  <a:pt x="3" y="23"/>
                </a:cubicBezTo>
                <a:cubicBezTo>
                  <a:pt x="2" y="24"/>
                  <a:pt x="2" y="25"/>
                  <a:pt x="1" y="25"/>
                </a:cubicBezTo>
                <a:cubicBezTo>
                  <a:pt x="1" y="24"/>
                  <a:pt x="1" y="22"/>
                  <a:pt x="1" y="20"/>
                </a:cubicBezTo>
                <a:cubicBezTo>
                  <a:pt x="1" y="20"/>
                  <a:pt x="1" y="20"/>
                  <a:pt x="1" y="20"/>
                </a:cubicBezTo>
                <a:cubicBezTo>
                  <a:pt x="0" y="20"/>
                  <a:pt x="0" y="20"/>
                  <a:pt x="0" y="19"/>
                </a:cubicBezTo>
                <a:cubicBezTo>
                  <a:pt x="0" y="5"/>
                  <a:pt x="0" y="5"/>
                  <a:pt x="0" y="5"/>
                </a:cubicBezTo>
                <a:cubicBezTo>
                  <a:pt x="0" y="4"/>
                  <a:pt x="0" y="3"/>
                  <a:pt x="1" y="3"/>
                </a:cubicBezTo>
                <a:cubicBezTo>
                  <a:pt x="8" y="3"/>
                  <a:pt x="14" y="3"/>
                  <a:pt x="21" y="3"/>
                </a:cubicBezTo>
                <a:cubicBezTo>
                  <a:pt x="22" y="3"/>
                  <a:pt x="22" y="4"/>
                  <a:pt x="22" y="5"/>
                </a:cubicBezTo>
                <a:cubicBezTo>
                  <a:pt x="22" y="8"/>
                  <a:pt x="22" y="15"/>
                  <a:pt x="22" y="19"/>
                </a:cubicBezTo>
                <a:close/>
                <a:moveTo>
                  <a:pt x="3" y="7"/>
                </a:moveTo>
                <a:cubicBezTo>
                  <a:pt x="19" y="7"/>
                  <a:pt x="19" y="7"/>
                  <a:pt x="19" y="7"/>
                </a:cubicBezTo>
                <a:cubicBezTo>
                  <a:pt x="19" y="7"/>
                  <a:pt x="19" y="8"/>
                  <a:pt x="19" y="8"/>
                </a:cubicBezTo>
                <a:cubicBezTo>
                  <a:pt x="19" y="8"/>
                  <a:pt x="19" y="8"/>
                  <a:pt x="19" y="8"/>
                </a:cubicBezTo>
                <a:cubicBezTo>
                  <a:pt x="19" y="8"/>
                  <a:pt x="19" y="9"/>
                  <a:pt x="19" y="9"/>
                </a:cubicBezTo>
                <a:cubicBezTo>
                  <a:pt x="3" y="9"/>
                  <a:pt x="3" y="9"/>
                  <a:pt x="3" y="9"/>
                </a:cubicBezTo>
                <a:cubicBezTo>
                  <a:pt x="3" y="9"/>
                  <a:pt x="3" y="8"/>
                  <a:pt x="3" y="8"/>
                </a:cubicBezTo>
                <a:cubicBezTo>
                  <a:pt x="3" y="8"/>
                  <a:pt x="3" y="8"/>
                  <a:pt x="3" y="8"/>
                </a:cubicBezTo>
                <a:cubicBezTo>
                  <a:pt x="3" y="8"/>
                  <a:pt x="3" y="7"/>
                  <a:pt x="3" y="7"/>
                </a:cubicBezTo>
                <a:close/>
                <a:moveTo>
                  <a:pt x="3" y="11"/>
                </a:moveTo>
                <a:cubicBezTo>
                  <a:pt x="19" y="11"/>
                  <a:pt x="19" y="11"/>
                  <a:pt x="19" y="11"/>
                </a:cubicBezTo>
                <a:cubicBezTo>
                  <a:pt x="19" y="11"/>
                  <a:pt x="19" y="11"/>
                  <a:pt x="19" y="11"/>
                </a:cubicBezTo>
                <a:cubicBezTo>
                  <a:pt x="19" y="11"/>
                  <a:pt x="19" y="11"/>
                  <a:pt x="19" y="11"/>
                </a:cubicBezTo>
                <a:cubicBezTo>
                  <a:pt x="19" y="12"/>
                  <a:pt x="19" y="12"/>
                  <a:pt x="19" y="12"/>
                </a:cubicBezTo>
                <a:cubicBezTo>
                  <a:pt x="3" y="12"/>
                  <a:pt x="3" y="12"/>
                  <a:pt x="3" y="12"/>
                </a:cubicBezTo>
                <a:cubicBezTo>
                  <a:pt x="3" y="12"/>
                  <a:pt x="3" y="12"/>
                  <a:pt x="3" y="11"/>
                </a:cubicBezTo>
                <a:cubicBezTo>
                  <a:pt x="3" y="11"/>
                  <a:pt x="3" y="11"/>
                  <a:pt x="3" y="11"/>
                </a:cubicBezTo>
                <a:cubicBezTo>
                  <a:pt x="3" y="11"/>
                  <a:pt x="3" y="11"/>
                  <a:pt x="3" y="11"/>
                </a:cubicBezTo>
                <a:close/>
                <a:moveTo>
                  <a:pt x="3" y="14"/>
                </a:moveTo>
                <a:cubicBezTo>
                  <a:pt x="19" y="14"/>
                  <a:pt x="19" y="14"/>
                  <a:pt x="19" y="14"/>
                </a:cubicBezTo>
                <a:cubicBezTo>
                  <a:pt x="19" y="14"/>
                  <a:pt x="19" y="15"/>
                  <a:pt x="19" y="15"/>
                </a:cubicBezTo>
                <a:cubicBezTo>
                  <a:pt x="19" y="15"/>
                  <a:pt x="19" y="15"/>
                  <a:pt x="19" y="15"/>
                </a:cubicBezTo>
                <a:cubicBezTo>
                  <a:pt x="19" y="15"/>
                  <a:pt x="19" y="16"/>
                  <a:pt x="19" y="16"/>
                </a:cubicBezTo>
                <a:cubicBezTo>
                  <a:pt x="3" y="16"/>
                  <a:pt x="3" y="16"/>
                  <a:pt x="3" y="16"/>
                </a:cubicBezTo>
                <a:cubicBezTo>
                  <a:pt x="3" y="16"/>
                  <a:pt x="3" y="15"/>
                  <a:pt x="3" y="15"/>
                </a:cubicBezTo>
                <a:cubicBezTo>
                  <a:pt x="3" y="15"/>
                  <a:pt x="3" y="15"/>
                  <a:pt x="3" y="15"/>
                </a:cubicBezTo>
                <a:cubicBezTo>
                  <a:pt x="3" y="15"/>
                  <a:pt x="3" y="14"/>
                  <a:pt x="3" y="14"/>
                </a:cubicBezTo>
                <a:close/>
                <a:moveTo>
                  <a:pt x="2" y="22"/>
                </a:moveTo>
                <a:cubicBezTo>
                  <a:pt x="2" y="21"/>
                  <a:pt x="2" y="20"/>
                  <a:pt x="3" y="19"/>
                </a:cubicBezTo>
                <a:cubicBezTo>
                  <a:pt x="2" y="19"/>
                  <a:pt x="2" y="19"/>
                  <a:pt x="2" y="19"/>
                </a:cubicBezTo>
                <a:cubicBezTo>
                  <a:pt x="1" y="19"/>
                  <a:pt x="1" y="19"/>
                  <a:pt x="1" y="18"/>
                </a:cubicBezTo>
                <a:cubicBezTo>
                  <a:pt x="1" y="6"/>
                  <a:pt x="1" y="6"/>
                  <a:pt x="1" y="6"/>
                </a:cubicBezTo>
                <a:cubicBezTo>
                  <a:pt x="1" y="5"/>
                  <a:pt x="1" y="4"/>
                  <a:pt x="2" y="4"/>
                </a:cubicBezTo>
                <a:cubicBezTo>
                  <a:pt x="8" y="4"/>
                  <a:pt x="14" y="4"/>
                  <a:pt x="20" y="4"/>
                </a:cubicBezTo>
                <a:cubicBezTo>
                  <a:pt x="21" y="4"/>
                  <a:pt x="21" y="5"/>
                  <a:pt x="21" y="6"/>
                </a:cubicBezTo>
                <a:cubicBezTo>
                  <a:pt x="21" y="9"/>
                  <a:pt x="21" y="15"/>
                  <a:pt x="21" y="18"/>
                </a:cubicBezTo>
                <a:cubicBezTo>
                  <a:pt x="21" y="19"/>
                  <a:pt x="21" y="19"/>
                  <a:pt x="21" y="19"/>
                </a:cubicBezTo>
                <a:cubicBezTo>
                  <a:pt x="21" y="19"/>
                  <a:pt x="20" y="19"/>
                  <a:pt x="20" y="19"/>
                </a:cubicBezTo>
                <a:cubicBezTo>
                  <a:pt x="14" y="19"/>
                  <a:pt x="5" y="19"/>
                  <a:pt x="2" y="22"/>
                </a:cubicBezTo>
                <a:close/>
              </a:path>
            </a:pathLst>
          </a:custGeom>
          <a:solidFill>
            <a:schemeClr val="accent1"/>
          </a:solidFill>
          <a:ln>
            <a:noFill/>
          </a:ln>
        </p:spPr>
        <p:txBody>
          <a:bodyPr vert="horz" wrap="square" lIns="121889" tIns="60944" rIns="121889" bIns="609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12" name="Group 281">
            <a:extLst>
              <a:ext uri="{FF2B5EF4-FFF2-40B4-BE49-F238E27FC236}">
                <a16:creationId xmlns:a16="http://schemas.microsoft.com/office/drawing/2014/main" id="{AED4C823-0BA9-400A-6D9A-A2DE06FC20B5}"/>
              </a:ext>
            </a:extLst>
          </p:cNvPr>
          <p:cNvGrpSpPr/>
          <p:nvPr/>
        </p:nvGrpSpPr>
        <p:grpSpPr>
          <a:xfrm>
            <a:off x="5415619" y="4160052"/>
            <a:ext cx="977989" cy="1114361"/>
            <a:chOff x="8196263" y="4981575"/>
            <a:chExt cx="796925" cy="908050"/>
          </a:xfrm>
          <a:solidFill>
            <a:schemeClr val="accent1"/>
          </a:solidFill>
        </p:grpSpPr>
        <p:sp>
          <p:nvSpPr>
            <p:cNvPr id="14" name="Freeform 5">
              <a:extLst>
                <a:ext uri="{FF2B5EF4-FFF2-40B4-BE49-F238E27FC236}">
                  <a16:creationId xmlns:a16="http://schemas.microsoft.com/office/drawing/2014/main" id="{B01A26A7-8D57-F504-099B-06EB23FBC357}"/>
                </a:ext>
              </a:extLst>
            </p:cNvPr>
            <p:cNvSpPr>
              <a:spLocks noEditPoints="1"/>
            </p:cNvSpPr>
            <p:nvPr/>
          </p:nvSpPr>
          <p:spPr bwMode="auto">
            <a:xfrm>
              <a:off x="8196263" y="4981575"/>
              <a:ext cx="796925" cy="908050"/>
            </a:xfrm>
            <a:custGeom>
              <a:avLst/>
              <a:gdLst>
                <a:gd name="T0" fmla="*/ 666 w 907"/>
                <a:gd name="T1" fmla="*/ 33 h 1034"/>
                <a:gd name="T2" fmla="*/ 236 w 907"/>
                <a:gd name="T3" fmla="*/ 68 h 1034"/>
                <a:gd name="T4" fmla="*/ 77 w 907"/>
                <a:gd name="T5" fmla="*/ 272 h 1034"/>
                <a:gd name="T6" fmla="*/ 78 w 907"/>
                <a:gd name="T7" fmla="*/ 399 h 1034"/>
                <a:gd name="T8" fmla="*/ 81 w 907"/>
                <a:gd name="T9" fmla="*/ 411 h 1034"/>
                <a:gd name="T10" fmla="*/ 44 w 907"/>
                <a:gd name="T11" fmla="*/ 468 h 1034"/>
                <a:gd name="T12" fmla="*/ 16 w 907"/>
                <a:gd name="T13" fmla="*/ 509 h 1034"/>
                <a:gd name="T14" fmla="*/ 16 w 907"/>
                <a:gd name="T15" fmla="*/ 510 h 1034"/>
                <a:gd name="T16" fmla="*/ 42 w 907"/>
                <a:gd name="T17" fmla="*/ 624 h 1034"/>
                <a:gd name="T18" fmla="*/ 57 w 907"/>
                <a:gd name="T19" fmla="*/ 677 h 1034"/>
                <a:gd name="T20" fmla="*/ 86 w 907"/>
                <a:gd name="T21" fmla="*/ 749 h 1034"/>
                <a:gd name="T22" fmla="*/ 85 w 907"/>
                <a:gd name="T23" fmla="*/ 800 h 1034"/>
                <a:gd name="T24" fmla="*/ 195 w 907"/>
                <a:gd name="T25" fmla="*/ 892 h 1034"/>
                <a:gd name="T26" fmla="*/ 281 w 907"/>
                <a:gd name="T27" fmla="*/ 958 h 1034"/>
                <a:gd name="T28" fmla="*/ 713 w 907"/>
                <a:gd name="T29" fmla="*/ 1034 h 1034"/>
                <a:gd name="T30" fmla="*/ 791 w 907"/>
                <a:gd name="T31" fmla="*/ 940 h 1034"/>
                <a:gd name="T32" fmla="*/ 766 w 907"/>
                <a:gd name="T33" fmla="*/ 735 h 1034"/>
                <a:gd name="T34" fmla="*/ 896 w 907"/>
                <a:gd name="T35" fmla="*/ 481 h 1034"/>
                <a:gd name="T36" fmla="*/ 814 w 907"/>
                <a:gd name="T37" fmla="*/ 136 h 1034"/>
                <a:gd name="T38" fmla="*/ 723 w 907"/>
                <a:gd name="T39" fmla="*/ 699 h 1034"/>
                <a:gd name="T40" fmla="*/ 736 w 907"/>
                <a:gd name="T41" fmla="*/ 949 h 1034"/>
                <a:gd name="T42" fmla="*/ 713 w 907"/>
                <a:gd name="T43" fmla="*/ 978 h 1034"/>
                <a:gd name="T44" fmla="*/ 337 w 907"/>
                <a:gd name="T45" fmla="*/ 955 h 1034"/>
                <a:gd name="T46" fmla="*/ 300 w 907"/>
                <a:gd name="T47" fmla="*/ 814 h 1034"/>
                <a:gd name="T48" fmla="*/ 195 w 907"/>
                <a:gd name="T49" fmla="*/ 837 h 1034"/>
                <a:gd name="T50" fmla="*/ 116 w 907"/>
                <a:gd name="T51" fmla="*/ 697 h 1034"/>
                <a:gd name="T52" fmla="*/ 126 w 907"/>
                <a:gd name="T53" fmla="*/ 655 h 1034"/>
                <a:gd name="T54" fmla="*/ 99 w 907"/>
                <a:gd name="T55" fmla="*/ 640 h 1034"/>
                <a:gd name="T56" fmla="*/ 108 w 907"/>
                <a:gd name="T57" fmla="*/ 598 h 1034"/>
                <a:gd name="T58" fmla="*/ 75 w 907"/>
                <a:gd name="T59" fmla="*/ 579 h 1034"/>
                <a:gd name="T60" fmla="*/ 63 w 907"/>
                <a:gd name="T61" fmla="*/ 539 h 1034"/>
                <a:gd name="T62" fmla="*/ 128 w 907"/>
                <a:gd name="T63" fmla="*/ 440 h 1034"/>
                <a:gd name="T64" fmla="*/ 132 w 907"/>
                <a:gd name="T65" fmla="*/ 387 h 1034"/>
                <a:gd name="T66" fmla="*/ 131 w 907"/>
                <a:gd name="T67" fmla="*/ 286 h 1034"/>
                <a:gd name="T68" fmla="*/ 841 w 907"/>
                <a:gd name="T69" fmla="*/ 47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7" h="1034">
                  <a:moveTo>
                    <a:pt x="814" y="136"/>
                  </a:moveTo>
                  <a:cubicBezTo>
                    <a:pt x="775" y="91"/>
                    <a:pt x="726" y="56"/>
                    <a:pt x="666" y="33"/>
                  </a:cubicBezTo>
                  <a:cubicBezTo>
                    <a:pt x="613" y="11"/>
                    <a:pt x="552" y="0"/>
                    <a:pt x="490" y="0"/>
                  </a:cubicBezTo>
                  <a:cubicBezTo>
                    <a:pt x="399" y="0"/>
                    <a:pt x="308" y="24"/>
                    <a:pt x="236" y="68"/>
                  </a:cubicBezTo>
                  <a:cubicBezTo>
                    <a:pt x="196" y="92"/>
                    <a:pt x="163" y="120"/>
                    <a:pt x="137" y="153"/>
                  </a:cubicBezTo>
                  <a:cubicBezTo>
                    <a:pt x="108" y="189"/>
                    <a:pt x="88" y="229"/>
                    <a:pt x="77" y="272"/>
                  </a:cubicBezTo>
                  <a:cubicBezTo>
                    <a:pt x="68" y="310"/>
                    <a:pt x="67" y="352"/>
                    <a:pt x="75" y="387"/>
                  </a:cubicBezTo>
                  <a:cubicBezTo>
                    <a:pt x="78" y="399"/>
                    <a:pt x="78" y="399"/>
                    <a:pt x="78" y="399"/>
                  </a:cubicBezTo>
                  <a:cubicBezTo>
                    <a:pt x="78" y="403"/>
                    <a:pt x="79" y="406"/>
                    <a:pt x="80" y="409"/>
                  </a:cubicBezTo>
                  <a:cubicBezTo>
                    <a:pt x="80" y="410"/>
                    <a:pt x="80" y="410"/>
                    <a:pt x="81" y="411"/>
                  </a:cubicBezTo>
                  <a:cubicBezTo>
                    <a:pt x="78" y="416"/>
                    <a:pt x="78" y="416"/>
                    <a:pt x="78" y="416"/>
                  </a:cubicBezTo>
                  <a:cubicBezTo>
                    <a:pt x="70" y="433"/>
                    <a:pt x="58" y="450"/>
                    <a:pt x="44" y="468"/>
                  </a:cubicBezTo>
                  <a:cubicBezTo>
                    <a:pt x="35" y="481"/>
                    <a:pt x="25" y="494"/>
                    <a:pt x="16" y="509"/>
                  </a:cubicBezTo>
                  <a:cubicBezTo>
                    <a:pt x="16" y="509"/>
                    <a:pt x="16" y="509"/>
                    <a:pt x="16" y="509"/>
                  </a:cubicBezTo>
                  <a:cubicBezTo>
                    <a:pt x="16" y="509"/>
                    <a:pt x="16" y="509"/>
                    <a:pt x="16" y="509"/>
                  </a:cubicBezTo>
                  <a:cubicBezTo>
                    <a:pt x="16" y="510"/>
                    <a:pt x="16" y="510"/>
                    <a:pt x="16" y="510"/>
                  </a:cubicBezTo>
                  <a:cubicBezTo>
                    <a:pt x="3" y="530"/>
                    <a:pt x="0" y="555"/>
                    <a:pt x="7" y="578"/>
                  </a:cubicBezTo>
                  <a:cubicBezTo>
                    <a:pt x="12" y="597"/>
                    <a:pt x="25" y="613"/>
                    <a:pt x="42" y="624"/>
                  </a:cubicBezTo>
                  <a:cubicBezTo>
                    <a:pt x="40" y="638"/>
                    <a:pt x="43" y="652"/>
                    <a:pt x="49" y="665"/>
                  </a:cubicBezTo>
                  <a:cubicBezTo>
                    <a:pt x="51" y="669"/>
                    <a:pt x="54" y="674"/>
                    <a:pt x="57" y="677"/>
                  </a:cubicBezTo>
                  <a:cubicBezTo>
                    <a:pt x="55" y="696"/>
                    <a:pt x="60" y="714"/>
                    <a:pt x="71" y="730"/>
                  </a:cubicBezTo>
                  <a:cubicBezTo>
                    <a:pt x="86" y="749"/>
                    <a:pt x="86" y="749"/>
                    <a:pt x="86" y="749"/>
                  </a:cubicBezTo>
                  <a:cubicBezTo>
                    <a:pt x="86" y="752"/>
                    <a:pt x="86" y="755"/>
                    <a:pt x="85" y="758"/>
                  </a:cubicBezTo>
                  <a:cubicBezTo>
                    <a:pt x="85" y="770"/>
                    <a:pt x="84" y="785"/>
                    <a:pt x="85" y="800"/>
                  </a:cubicBezTo>
                  <a:cubicBezTo>
                    <a:pt x="88" y="825"/>
                    <a:pt x="97" y="845"/>
                    <a:pt x="112" y="860"/>
                  </a:cubicBezTo>
                  <a:cubicBezTo>
                    <a:pt x="132" y="881"/>
                    <a:pt x="160" y="892"/>
                    <a:pt x="195" y="892"/>
                  </a:cubicBezTo>
                  <a:cubicBezTo>
                    <a:pt x="218" y="892"/>
                    <a:pt x="244" y="888"/>
                    <a:pt x="276" y="879"/>
                  </a:cubicBezTo>
                  <a:cubicBezTo>
                    <a:pt x="278" y="899"/>
                    <a:pt x="280" y="925"/>
                    <a:pt x="281" y="958"/>
                  </a:cubicBezTo>
                  <a:cubicBezTo>
                    <a:pt x="283" y="1000"/>
                    <a:pt x="318" y="1034"/>
                    <a:pt x="361" y="1034"/>
                  </a:cubicBezTo>
                  <a:cubicBezTo>
                    <a:pt x="713" y="1034"/>
                    <a:pt x="713" y="1034"/>
                    <a:pt x="713" y="1034"/>
                  </a:cubicBezTo>
                  <a:cubicBezTo>
                    <a:pt x="736" y="1034"/>
                    <a:pt x="759" y="1023"/>
                    <a:pt x="774" y="1005"/>
                  </a:cubicBezTo>
                  <a:cubicBezTo>
                    <a:pt x="789" y="987"/>
                    <a:pt x="795" y="963"/>
                    <a:pt x="791" y="940"/>
                  </a:cubicBezTo>
                  <a:cubicBezTo>
                    <a:pt x="759" y="759"/>
                    <a:pt x="759" y="759"/>
                    <a:pt x="759" y="759"/>
                  </a:cubicBezTo>
                  <a:cubicBezTo>
                    <a:pt x="758" y="751"/>
                    <a:pt x="760" y="742"/>
                    <a:pt x="766" y="735"/>
                  </a:cubicBezTo>
                  <a:cubicBezTo>
                    <a:pt x="792" y="704"/>
                    <a:pt x="821" y="668"/>
                    <a:pt x="845" y="625"/>
                  </a:cubicBezTo>
                  <a:cubicBezTo>
                    <a:pt x="872" y="578"/>
                    <a:pt x="888" y="531"/>
                    <a:pt x="896" y="481"/>
                  </a:cubicBezTo>
                  <a:cubicBezTo>
                    <a:pt x="907" y="410"/>
                    <a:pt x="905" y="344"/>
                    <a:pt x="890" y="285"/>
                  </a:cubicBezTo>
                  <a:cubicBezTo>
                    <a:pt x="876" y="228"/>
                    <a:pt x="850" y="178"/>
                    <a:pt x="814" y="136"/>
                  </a:cubicBezTo>
                  <a:close/>
                  <a:moveTo>
                    <a:pt x="841" y="473"/>
                  </a:moveTo>
                  <a:cubicBezTo>
                    <a:pt x="826" y="567"/>
                    <a:pt x="777" y="635"/>
                    <a:pt x="723" y="699"/>
                  </a:cubicBezTo>
                  <a:cubicBezTo>
                    <a:pt x="707" y="718"/>
                    <a:pt x="700" y="744"/>
                    <a:pt x="704" y="769"/>
                  </a:cubicBezTo>
                  <a:cubicBezTo>
                    <a:pt x="736" y="949"/>
                    <a:pt x="736" y="949"/>
                    <a:pt x="736" y="949"/>
                  </a:cubicBezTo>
                  <a:cubicBezTo>
                    <a:pt x="738" y="956"/>
                    <a:pt x="736" y="964"/>
                    <a:pt x="731" y="969"/>
                  </a:cubicBezTo>
                  <a:cubicBezTo>
                    <a:pt x="727" y="975"/>
                    <a:pt x="720" y="978"/>
                    <a:pt x="713" y="978"/>
                  </a:cubicBezTo>
                  <a:cubicBezTo>
                    <a:pt x="361" y="978"/>
                    <a:pt x="361" y="978"/>
                    <a:pt x="361" y="978"/>
                  </a:cubicBezTo>
                  <a:cubicBezTo>
                    <a:pt x="348" y="978"/>
                    <a:pt x="337" y="968"/>
                    <a:pt x="337" y="955"/>
                  </a:cubicBezTo>
                  <a:cubicBezTo>
                    <a:pt x="334" y="894"/>
                    <a:pt x="330" y="856"/>
                    <a:pt x="328" y="835"/>
                  </a:cubicBezTo>
                  <a:cubicBezTo>
                    <a:pt x="327" y="825"/>
                    <a:pt x="314" y="814"/>
                    <a:pt x="300" y="814"/>
                  </a:cubicBezTo>
                  <a:cubicBezTo>
                    <a:pt x="297" y="814"/>
                    <a:pt x="295" y="815"/>
                    <a:pt x="292" y="816"/>
                  </a:cubicBezTo>
                  <a:cubicBezTo>
                    <a:pt x="249" y="830"/>
                    <a:pt x="217" y="837"/>
                    <a:pt x="195" y="837"/>
                  </a:cubicBezTo>
                  <a:cubicBezTo>
                    <a:pt x="109" y="837"/>
                    <a:pt x="154" y="748"/>
                    <a:pt x="137" y="725"/>
                  </a:cubicBezTo>
                  <a:cubicBezTo>
                    <a:pt x="116" y="697"/>
                    <a:pt x="116" y="697"/>
                    <a:pt x="116" y="697"/>
                  </a:cubicBezTo>
                  <a:cubicBezTo>
                    <a:pt x="111" y="689"/>
                    <a:pt x="111" y="680"/>
                    <a:pt x="115" y="672"/>
                  </a:cubicBezTo>
                  <a:cubicBezTo>
                    <a:pt x="126" y="655"/>
                    <a:pt x="126" y="655"/>
                    <a:pt x="126" y="655"/>
                  </a:cubicBezTo>
                  <a:cubicBezTo>
                    <a:pt x="112" y="652"/>
                    <a:pt x="112" y="652"/>
                    <a:pt x="112" y="652"/>
                  </a:cubicBezTo>
                  <a:cubicBezTo>
                    <a:pt x="107" y="650"/>
                    <a:pt x="102" y="646"/>
                    <a:pt x="99" y="640"/>
                  </a:cubicBezTo>
                  <a:cubicBezTo>
                    <a:pt x="96" y="635"/>
                    <a:pt x="96" y="629"/>
                    <a:pt x="98" y="623"/>
                  </a:cubicBezTo>
                  <a:cubicBezTo>
                    <a:pt x="108" y="598"/>
                    <a:pt x="108" y="598"/>
                    <a:pt x="108" y="598"/>
                  </a:cubicBezTo>
                  <a:cubicBezTo>
                    <a:pt x="109" y="596"/>
                    <a:pt x="108" y="593"/>
                    <a:pt x="106" y="592"/>
                  </a:cubicBezTo>
                  <a:cubicBezTo>
                    <a:pt x="75" y="579"/>
                    <a:pt x="75" y="579"/>
                    <a:pt x="75" y="579"/>
                  </a:cubicBezTo>
                  <a:cubicBezTo>
                    <a:pt x="68" y="575"/>
                    <a:pt x="62" y="569"/>
                    <a:pt x="60" y="562"/>
                  </a:cubicBezTo>
                  <a:cubicBezTo>
                    <a:pt x="58" y="554"/>
                    <a:pt x="59" y="546"/>
                    <a:pt x="63" y="539"/>
                  </a:cubicBezTo>
                  <a:cubicBezTo>
                    <a:pt x="63" y="538"/>
                    <a:pt x="63" y="538"/>
                    <a:pt x="63" y="538"/>
                  </a:cubicBezTo>
                  <a:cubicBezTo>
                    <a:pt x="84" y="505"/>
                    <a:pt x="111" y="475"/>
                    <a:pt x="128" y="440"/>
                  </a:cubicBezTo>
                  <a:cubicBezTo>
                    <a:pt x="136" y="425"/>
                    <a:pt x="136" y="425"/>
                    <a:pt x="136" y="425"/>
                  </a:cubicBezTo>
                  <a:cubicBezTo>
                    <a:pt x="141" y="415"/>
                    <a:pt x="134" y="398"/>
                    <a:pt x="132" y="387"/>
                  </a:cubicBezTo>
                  <a:cubicBezTo>
                    <a:pt x="129" y="375"/>
                    <a:pt x="129" y="375"/>
                    <a:pt x="129" y="375"/>
                  </a:cubicBezTo>
                  <a:cubicBezTo>
                    <a:pt x="123" y="347"/>
                    <a:pt x="124" y="313"/>
                    <a:pt x="131" y="286"/>
                  </a:cubicBezTo>
                  <a:cubicBezTo>
                    <a:pt x="168" y="139"/>
                    <a:pt x="330" y="56"/>
                    <a:pt x="490" y="56"/>
                  </a:cubicBezTo>
                  <a:cubicBezTo>
                    <a:pt x="689" y="56"/>
                    <a:pt x="885" y="183"/>
                    <a:pt x="841" y="4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Lato Light"/>
                <a:ea typeface="+mn-ea"/>
                <a:cs typeface="+mn-cs"/>
              </a:endParaRPr>
            </a:p>
          </p:txBody>
        </p:sp>
        <p:sp>
          <p:nvSpPr>
            <p:cNvPr id="16" name="Freeform 6">
              <a:extLst>
                <a:ext uri="{FF2B5EF4-FFF2-40B4-BE49-F238E27FC236}">
                  <a16:creationId xmlns:a16="http://schemas.microsoft.com/office/drawing/2014/main" id="{37D2F610-1513-EEB6-7914-902F9AB84360}"/>
                </a:ext>
              </a:extLst>
            </p:cNvPr>
            <p:cNvSpPr>
              <a:spLocks noEditPoints="1"/>
            </p:cNvSpPr>
            <p:nvPr/>
          </p:nvSpPr>
          <p:spPr bwMode="auto">
            <a:xfrm>
              <a:off x="8596313" y="5100638"/>
              <a:ext cx="296863" cy="295275"/>
            </a:xfrm>
            <a:custGeom>
              <a:avLst/>
              <a:gdLst>
                <a:gd name="T0" fmla="*/ 192 w 337"/>
                <a:gd name="T1" fmla="*/ 36 h 336"/>
                <a:gd name="T2" fmla="*/ 234 w 337"/>
                <a:gd name="T3" fmla="*/ 68 h 336"/>
                <a:gd name="T4" fmla="*/ 253 w 337"/>
                <a:gd name="T5" fmla="*/ 54 h 336"/>
                <a:gd name="T6" fmla="*/ 279 w 337"/>
                <a:gd name="T7" fmla="*/ 74 h 336"/>
                <a:gd name="T8" fmla="*/ 268 w 337"/>
                <a:gd name="T9" fmla="*/ 102 h 336"/>
                <a:gd name="T10" fmla="*/ 301 w 337"/>
                <a:gd name="T11" fmla="*/ 144 h 336"/>
                <a:gd name="T12" fmla="*/ 313 w 337"/>
                <a:gd name="T13" fmla="*/ 180 h 336"/>
                <a:gd name="T14" fmla="*/ 286 w 337"/>
                <a:gd name="T15" fmla="*/ 192 h 336"/>
                <a:gd name="T16" fmla="*/ 279 w 337"/>
                <a:gd name="T17" fmla="*/ 244 h 336"/>
                <a:gd name="T18" fmla="*/ 262 w 337"/>
                <a:gd name="T19" fmla="*/ 278 h 336"/>
                <a:gd name="T20" fmla="*/ 245 w 337"/>
                <a:gd name="T21" fmla="*/ 278 h 336"/>
                <a:gd name="T22" fmla="*/ 192 w 337"/>
                <a:gd name="T23" fmla="*/ 286 h 336"/>
                <a:gd name="T24" fmla="*/ 180 w 337"/>
                <a:gd name="T25" fmla="*/ 312 h 336"/>
                <a:gd name="T26" fmla="*/ 144 w 337"/>
                <a:gd name="T27" fmla="*/ 300 h 336"/>
                <a:gd name="T28" fmla="*/ 102 w 337"/>
                <a:gd name="T29" fmla="*/ 268 h 336"/>
                <a:gd name="T30" fmla="*/ 84 w 337"/>
                <a:gd name="T31" fmla="*/ 282 h 336"/>
                <a:gd name="T32" fmla="*/ 58 w 337"/>
                <a:gd name="T33" fmla="*/ 261 h 336"/>
                <a:gd name="T34" fmla="*/ 69 w 337"/>
                <a:gd name="T35" fmla="*/ 234 h 336"/>
                <a:gd name="T36" fmla="*/ 36 w 337"/>
                <a:gd name="T37" fmla="*/ 192 h 336"/>
                <a:gd name="T38" fmla="*/ 24 w 337"/>
                <a:gd name="T39" fmla="*/ 156 h 336"/>
                <a:gd name="T40" fmla="*/ 51 w 337"/>
                <a:gd name="T41" fmla="*/ 144 h 336"/>
                <a:gd name="T42" fmla="*/ 58 w 337"/>
                <a:gd name="T43" fmla="*/ 91 h 336"/>
                <a:gd name="T44" fmla="*/ 75 w 337"/>
                <a:gd name="T45" fmla="*/ 57 h 336"/>
                <a:gd name="T46" fmla="*/ 92 w 337"/>
                <a:gd name="T47" fmla="*/ 57 h 336"/>
                <a:gd name="T48" fmla="*/ 144 w 337"/>
                <a:gd name="T49" fmla="*/ 50 h 336"/>
                <a:gd name="T50" fmla="*/ 156 w 337"/>
                <a:gd name="T51" fmla="*/ 24 h 336"/>
                <a:gd name="T52" fmla="*/ 180 w 337"/>
                <a:gd name="T53" fmla="*/ 0 h 336"/>
                <a:gd name="T54" fmla="*/ 121 w 337"/>
                <a:gd name="T55" fmla="*/ 32 h 336"/>
                <a:gd name="T56" fmla="*/ 84 w 337"/>
                <a:gd name="T57" fmla="*/ 30 h 336"/>
                <a:gd name="T58" fmla="*/ 41 w 337"/>
                <a:gd name="T59" fmla="*/ 57 h 336"/>
                <a:gd name="T60" fmla="*/ 39 w 337"/>
                <a:gd name="T61" fmla="*/ 106 h 336"/>
                <a:gd name="T62" fmla="*/ 0 w 337"/>
                <a:gd name="T63" fmla="*/ 156 h 336"/>
                <a:gd name="T64" fmla="*/ 33 w 337"/>
                <a:gd name="T65" fmla="*/ 216 h 336"/>
                <a:gd name="T66" fmla="*/ 31 w 337"/>
                <a:gd name="T67" fmla="*/ 253 h 336"/>
                <a:gd name="T68" fmla="*/ 58 w 337"/>
                <a:gd name="T69" fmla="*/ 295 h 336"/>
                <a:gd name="T70" fmla="*/ 106 w 337"/>
                <a:gd name="T71" fmla="*/ 298 h 336"/>
                <a:gd name="T72" fmla="*/ 156 w 337"/>
                <a:gd name="T73" fmla="*/ 336 h 336"/>
                <a:gd name="T74" fmla="*/ 216 w 337"/>
                <a:gd name="T75" fmla="*/ 304 h 336"/>
                <a:gd name="T76" fmla="*/ 253 w 337"/>
                <a:gd name="T77" fmla="*/ 306 h 336"/>
                <a:gd name="T78" fmla="*/ 296 w 337"/>
                <a:gd name="T79" fmla="*/ 278 h 336"/>
                <a:gd name="T80" fmla="*/ 298 w 337"/>
                <a:gd name="T81" fmla="*/ 230 h 336"/>
                <a:gd name="T82" fmla="*/ 337 w 337"/>
                <a:gd name="T83" fmla="*/ 180 h 336"/>
                <a:gd name="T84" fmla="*/ 304 w 337"/>
                <a:gd name="T85" fmla="*/ 120 h 336"/>
                <a:gd name="T86" fmla="*/ 306 w 337"/>
                <a:gd name="T87" fmla="*/ 83 h 336"/>
                <a:gd name="T88" fmla="*/ 279 w 337"/>
                <a:gd name="T89" fmla="*/ 40 h 336"/>
                <a:gd name="T90" fmla="*/ 231 w 337"/>
                <a:gd name="T91" fmla="*/ 38 h 336"/>
                <a:gd name="T92" fmla="*/ 180 w 337"/>
                <a:gd name="T93"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7" h="336">
                  <a:moveTo>
                    <a:pt x="180" y="24"/>
                  </a:moveTo>
                  <a:cubicBezTo>
                    <a:pt x="187" y="24"/>
                    <a:pt x="192" y="29"/>
                    <a:pt x="192" y="36"/>
                  </a:cubicBezTo>
                  <a:cubicBezTo>
                    <a:pt x="192" y="50"/>
                    <a:pt x="192" y="50"/>
                    <a:pt x="192" y="50"/>
                  </a:cubicBezTo>
                  <a:cubicBezTo>
                    <a:pt x="208" y="53"/>
                    <a:pt x="222" y="60"/>
                    <a:pt x="234" y="68"/>
                  </a:cubicBezTo>
                  <a:cubicBezTo>
                    <a:pt x="245" y="57"/>
                    <a:pt x="245" y="57"/>
                    <a:pt x="245" y="57"/>
                  </a:cubicBezTo>
                  <a:cubicBezTo>
                    <a:pt x="247" y="55"/>
                    <a:pt x="250" y="54"/>
                    <a:pt x="253" y="54"/>
                  </a:cubicBezTo>
                  <a:cubicBezTo>
                    <a:pt x="256" y="54"/>
                    <a:pt x="260" y="55"/>
                    <a:pt x="262" y="57"/>
                  </a:cubicBezTo>
                  <a:cubicBezTo>
                    <a:pt x="279" y="74"/>
                    <a:pt x="279" y="74"/>
                    <a:pt x="279" y="74"/>
                  </a:cubicBezTo>
                  <a:cubicBezTo>
                    <a:pt x="284" y="79"/>
                    <a:pt x="284" y="87"/>
                    <a:pt x="279" y="91"/>
                  </a:cubicBezTo>
                  <a:cubicBezTo>
                    <a:pt x="268" y="102"/>
                    <a:pt x="268" y="102"/>
                    <a:pt x="268" y="102"/>
                  </a:cubicBezTo>
                  <a:cubicBezTo>
                    <a:pt x="277" y="114"/>
                    <a:pt x="283" y="129"/>
                    <a:pt x="286" y="144"/>
                  </a:cubicBezTo>
                  <a:cubicBezTo>
                    <a:pt x="301" y="144"/>
                    <a:pt x="301" y="144"/>
                    <a:pt x="301" y="144"/>
                  </a:cubicBezTo>
                  <a:cubicBezTo>
                    <a:pt x="307" y="144"/>
                    <a:pt x="313" y="149"/>
                    <a:pt x="313" y="156"/>
                  </a:cubicBezTo>
                  <a:cubicBezTo>
                    <a:pt x="313" y="180"/>
                    <a:pt x="313" y="180"/>
                    <a:pt x="313" y="180"/>
                  </a:cubicBezTo>
                  <a:cubicBezTo>
                    <a:pt x="313" y="187"/>
                    <a:pt x="307" y="192"/>
                    <a:pt x="301" y="192"/>
                  </a:cubicBezTo>
                  <a:cubicBezTo>
                    <a:pt x="286" y="192"/>
                    <a:pt x="286" y="192"/>
                    <a:pt x="286" y="192"/>
                  </a:cubicBezTo>
                  <a:cubicBezTo>
                    <a:pt x="283" y="207"/>
                    <a:pt x="277" y="221"/>
                    <a:pt x="268" y="234"/>
                  </a:cubicBezTo>
                  <a:cubicBezTo>
                    <a:pt x="279" y="244"/>
                    <a:pt x="279" y="244"/>
                    <a:pt x="279" y="244"/>
                  </a:cubicBezTo>
                  <a:cubicBezTo>
                    <a:pt x="284" y="249"/>
                    <a:pt x="284" y="257"/>
                    <a:pt x="279" y="261"/>
                  </a:cubicBezTo>
                  <a:cubicBezTo>
                    <a:pt x="262" y="278"/>
                    <a:pt x="262" y="278"/>
                    <a:pt x="262" y="278"/>
                  </a:cubicBezTo>
                  <a:cubicBezTo>
                    <a:pt x="260" y="281"/>
                    <a:pt x="256" y="282"/>
                    <a:pt x="253" y="282"/>
                  </a:cubicBezTo>
                  <a:cubicBezTo>
                    <a:pt x="250" y="282"/>
                    <a:pt x="247" y="281"/>
                    <a:pt x="245" y="278"/>
                  </a:cubicBezTo>
                  <a:cubicBezTo>
                    <a:pt x="234" y="268"/>
                    <a:pt x="234" y="268"/>
                    <a:pt x="234" y="268"/>
                  </a:cubicBezTo>
                  <a:cubicBezTo>
                    <a:pt x="222" y="276"/>
                    <a:pt x="208" y="282"/>
                    <a:pt x="192" y="286"/>
                  </a:cubicBezTo>
                  <a:cubicBezTo>
                    <a:pt x="192" y="300"/>
                    <a:pt x="192" y="300"/>
                    <a:pt x="192" y="300"/>
                  </a:cubicBezTo>
                  <a:cubicBezTo>
                    <a:pt x="192" y="307"/>
                    <a:pt x="187" y="312"/>
                    <a:pt x="180" y="312"/>
                  </a:cubicBezTo>
                  <a:cubicBezTo>
                    <a:pt x="156" y="312"/>
                    <a:pt x="156" y="312"/>
                    <a:pt x="156" y="312"/>
                  </a:cubicBezTo>
                  <a:cubicBezTo>
                    <a:pt x="150" y="312"/>
                    <a:pt x="144" y="307"/>
                    <a:pt x="144" y="300"/>
                  </a:cubicBezTo>
                  <a:cubicBezTo>
                    <a:pt x="144" y="286"/>
                    <a:pt x="144" y="286"/>
                    <a:pt x="144" y="286"/>
                  </a:cubicBezTo>
                  <a:cubicBezTo>
                    <a:pt x="129" y="282"/>
                    <a:pt x="115" y="276"/>
                    <a:pt x="102" y="268"/>
                  </a:cubicBezTo>
                  <a:cubicBezTo>
                    <a:pt x="92" y="278"/>
                    <a:pt x="92" y="278"/>
                    <a:pt x="92" y="278"/>
                  </a:cubicBezTo>
                  <a:cubicBezTo>
                    <a:pt x="90" y="281"/>
                    <a:pt x="87" y="282"/>
                    <a:pt x="84" y="282"/>
                  </a:cubicBezTo>
                  <a:cubicBezTo>
                    <a:pt x="80" y="282"/>
                    <a:pt x="77" y="281"/>
                    <a:pt x="75" y="278"/>
                  </a:cubicBezTo>
                  <a:cubicBezTo>
                    <a:pt x="58" y="261"/>
                    <a:pt x="58" y="261"/>
                    <a:pt x="58" y="261"/>
                  </a:cubicBezTo>
                  <a:cubicBezTo>
                    <a:pt x="53" y="257"/>
                    <a:pt x="53" y="249"/>
                    <a:pt x="58" y="244"/>
                  </a:cubicBezTo>
                  <a:cubicBezTo>
                    <a:pt x="69" y="234"/>
                    <a:pt x="69" y="234"/>
                    <a:pt x="69" y="234"/>
                  </a:cubicBezTo>
                  <a:cubicBezTo>
                    <a:pt x="60" y="221"/>
                    <a:pt x="54" y="207"/>
                    <a:pt x="51" y="192"/>
                  </a:cubicBezTo>
                  <a:cubicBezTo>
                    <a:pt x="36" y="192"/>
                    <a:pt x="36" y="192"/>
                    <a:pt x="36" y="192"/>
                  </a:cubicBezTo>
                  <a:cubicBezTo>
                    <a:pt x="30" y="192"/>
                    <a:pt x="24" y="187"/>
                    <a:pt x="24" y="180"/>
                  </a:cubicBezTo>
                  <a:cubicBezTo>
                    <a:pt x="24" y="156"/>
                    <a:pt x="24" y="156"/>
                    <a:pt x="24" y="156"/>
                  </a:cubicBezTo>
                  <a:cubicBezTo>
                    <a:pt x="24" y="149"/>
                    <a:pt x="30" y="144"/>
                    <a:pt x="36" y="144"/>
                  </a:cubicBezTo>
                  <a:cubicBezTo>
                    <a:pt x="51" y="144"/>
                    <a:pt x="51" y="144"/>
                    <a:pt x="51" y="144"/>
                  </a:cubicBezTo>
                  <a:cubicBezTo>
                    <a:pt x="54" y="129"/>
                    <a:pt x="60" y="114"/>
                    <a:pt x="69" y="102"/>
                  </a:cubicBezTo>
                  <a:cubicBezTo>
                    <a:pt x="58" y="91"/>
                    <a:pt x="58" y="91"/>
                    <a:pt x="58" y="91"/>
                  </a:cubicBezTo>
                  <a:cubicBezTo>
                    <a:pt x="53" y="87"/>
                    <a:pt x="53" y="79"/>
                    <a:pt x="58" y="74"/>
                  </a:cubicBezTo>
                  <a:cubicBezTo>
                    <a:pt x="75" y="57"/>
                    <a:pt x="75" y="57"/>
                    <a:pt x="75" y="57"/>
                  </a:cubicBezTo>
                  <a:cubicBezTo>
                    <a:pt x="77" y="55"/>
                    <a:pt x="80" y="54"/>
                    <a:pt x="84" y="54"/>
                  </a:cubicBezTo>
                  <a:cubicBezTo>
                    <a:pt x="87" y="54"/>
                    <a:pt x="90" y="55"/>
                    <a:pt x="92" y="57"/>
                  </a:cubicBezTo>
                  <a:cubicBezTo>
                    <a:pt x="102" y="68"/>
                    <a:pt x="102" y="68"/>
                    <a:pt x="102" y="68"/>
                  </a:cubicBezTo>
                  <a:cubicBezTo>
                    <a:pt x="115" y="60"/>
                    <a:pt x="129" y="53"/>
                    <a:pt x="144" y="50"/>
                  </a:cubicBezTo>
                  <a:cubicBezTo>
                    <a:pt x="144" y="36"/>
                    <a:pt x="144" y="36"/>
                    <a:pt x="144" y="36"/>
                  </a:cubicBezTo>
                  <a:cubicBezTo>
                    <a:pt x="144" y="29"/>
                    <a:pt x="150" y="24"/>
                    <a:pt x="156" y="24"/>
                  </a:cubicBezTo>
                  <a:cubicBezTo>
                    <a:pt x="180" y="24"/>
                    <a:pt x="180" y="24"/>
                    <a:pt x="180" y="24"/>
                  </a:cubicBezTo>
                  <a:moveTo>
                    <a:pt x="180" y="0"/>
                  </a:moveTo>
                  <a:cubicBezTo>
                    <a:pt x="156" y="0"/>
                    <a:pt x="156" y="0"/>
                    <a:pt x="156" y="0"/>
                  </a:cubicBezTo>
                  <a:cubicBezTo>
                    <a:pt x="138" y="0"/>
                    <a:pt x="123" y="14"/>
                    <a:pt x="121" y="32"/>
                  </a:cubicBezTo>
                  <a:cubicBezTo>
                    <a:pt x="116" y="34"/>
                    <a:pt x="111" y="36"/>
                    <a:pt x="106" y="38"/>
                  </a:cubicBezTo>
                  <a:cubicBezTo>
                    <a:pt x="100" y="33"/>
                    <a:pt x="92" y="30"/>
                    <a:pt x="84" y="30"/>
                  </a:cubicBezTo>
                  <a:cubicBezTo>
                    <a:pt x="74" y="30"/>
                    <a:pt x="65" y="34"/>
                    <a:pt x="58" y="40"/>
                  </a:cubicBezTo>
                  <a:cubicBezTo>
                    <a:pt x="41" y="57"/>
                    <a:pt x="41" y="57"/>
                    <a:pt x="41" y="57"/>
                  </a:cubicBezTo>
                  <a:cubicBezTo>
                    <a:pt x="34" y="64"/>
                    <a:pt x="31" y="73"/>
                    <a:pt x="31" y="83"/>
                  </a:cubicBezTo>
                  <a:cubicBezTo>
                    <a:pt x="31" y="91"/>
                    <a:pt x="33" y="99"/>
                    <a:pt x="39" y="106"/>
                  </a:cubicBezTo>
                  <a:cubicBezTo>
                    <a:pt x="36" y="110"/>
                    <a:pt x="34" y="115"/>
                    <a:pt x="33" y="120"/>
                  </a:cubicBezTo>
                  <a:cubicBezTo>
                    <a:pt x="15" y="122"/>
                    <a:pt x="0" y="137"/>
                    <a:pt x="0" y="156"/>
                  </a:cubicBezTo>
                  <a:cubicBezTo>
                    <a:pt x="0" y="180"/>
                    <a:pt x="0" y="180"/>
                    <a:pt x="0" y="180"/>
                  </a:cubicBezTo>
                  <a:cubicBezTo>
                    <a:pt x="0" y="199"/>
                    <a:pt x="15" y="214"/>
                    <a:pt x="33" y="216"/>
                  </a:cubicBezTo>
                  <a:cubicBezTo>
                    <a:pt x="34" y="221"/>
                    <a:pt x="36" y="225"/>
                    <a:pt x="39" y="230"/>
                  </a:cubicBezTo>
                  <a:cubicBezTo>
                    <a:pt x="33" y="236"/>
                    <a:pt x="31" y="244"/>
                    <a:pt x="31" y="253"/>
                  </a:cubicBezTo>
                  <a:cubicBezTo>
                    <a:pt x="31" y="262"/>
                    <a:pt x="34" y="271"/>
                    <a:pt x="41" y="278"/>
                  </a:cubicBezTo>
                  <a:cubicBezTo>
                    <a:pt x="58" y="295"/>
                    <a:pt x="58" y="295"/>
                    <a:pt x="58" y="295"/>
                  </a:cubicBezTo>
                  <a:cubicBezTo>
                    <a:pt x="65" y="302"/>
                    <a:pt x="74" y="306"/>
                    <a:pt x="84" y="306"/>
                  </a:cubicBezTo>
                  <a:cubicBezTo>
                    <a:pt x="92" y="306"/>
                    <a:pt x="100" y="303"/>
                    <a:pt x="106" y="298"/>
                  </a:cubicBezTo>
                  <a:cubicBezTo>
                    <a:pt x="111" y="300"/>
                    <a:pt x="116" y="302"/>
                    <a:pt x="121" y="304"/>
                  </a:cubicBezTo>
                  <a:cubicBezTo>
                    <a:pt x="123" y="322"/>
                    <a:pt x="138" y="336"/>
                    <a:pt x="156" y="336"/>
                  </a:cubicBezTo>
                  <a:cubicBezTo>
                    <a:pt x="180" y="336"/>
                    <a:pt x="180" y="336"/>
                    <a:pt x="180" y="336"/>
                  </a:cubicBezTo>
                  <a:cubicBezTo>
                    <a:pt x="199" y="336"/>
                    <a:pt x="214" y="322"/>
                    <a:pt x="216" y="304"/>
                  </a:cubicBezTo>
                  <a:cubicBezTo>
                    <a:pt x="221" y="302"/>
                    <a:pt x="226" y="300"/>
                    <a:pt x="231" y="298"/>
                  </a:cubicBezTo>
                  <a:cubicBezTo>
                    <a:pt x="237" y="303"/>
                    <a:pt x="245" y="306"/>
                    <a:pt x="253" y="306"/>
                  </a:cubicBezTo>
                  <a:cubicBezTo>
                    <a:pt x="263" y="306"/>
                    <a:pt x="272" y="302"/>
                    <a:pt x="279" y="295"/>
                  </a:cubicBezTo>
                  <a:cubicBezTo>
                    <a:pt x="296" y="278"/>
                    <a:pt x="296" y="278"/>
                    <a:pt x="296" y="278"/>
                  </a:cubicBezTo>
                  <a:cubicBezTo>
                    <a:pt x="303" y="271"/>
                    <a:pt x="306" y="262"/>
                    <a:pt x="306" y="253"/>
                  </a:cubicBezTo>
                  <a:cubicBezTo>
                    <a:pt x="306" y="244"/>
                    <a:pt x="304" y="236"/>
                    <a:pt x="298" y="230"/>
                  </a:cubicBezTo>
                  <a:cubicBezTo>
                    <a:pt x="301" y="225"/>
                    <a:pt x="303" y="221"/>
                    <a:pt x="304" y="216"/>
                  </a:cubicBezTo>
                  <a:cubicBezTo>
                    <a:pt x="322" y="214"/>
                    <a:pt x="337" y="199"/>
                    <a:pt x="337" y="180"/>
                  </a:cubicBezTo>
                  <a:cubicBezTo>
                    <a:pt x="337" y="156"/>
                    <a:pt x="337" y="156"/>
                    <a:pt x="337" y="156"/>
                  </a:cubicBezTo>
                  <a:cubicBezTo>
                    <a:pt x="337" y="137"/>
                    <a:pt x="322" y="122"/>
                    <a:pt x="304" y="120"/>
                  </a:cubicBezTo>
                  <a:cubicBezTo>
                    <a:pt x="303" y="115"/>
                    <a:pt x="301" y="110"/>
                    <a:pt x="298" y="106"/>
                  </a:cubicBezTo>
                  <a:cubicBezTo>
                    <a:pt x="304" y="99"/>
                    <a:pt x="306" y="91"/>
                    <a:pt x="306" y="83"/>
                  </a:cubicBezTo>
                  <a:cubicBezTo>
                    <a:pt x="306" y="73"/>
                    <a:pt x="303" y="64"/>
                    <a:pt x="296" y="57"/>
                  </a:cubicBezTo>
                  <a:cubicBezTo>
                    <a:pt x="279" y="40"/>
                    <a:pt x="279" y="40"/>
                    <a:pt x="279" y="40"/>
                  </a:cubicBezTo>
                  <a:cubicBezTo>
                    <a:pt x="272" y="34"/>
                    <a:pt x="263" y="30"/>
                    <a:pt x="253" y="30"/>
                  </a:cubicBezTo>
                  <a:cubicBezTo>
                    <a:pt x="245" y="30"/>
                    <a:pt x="237" y="33"/>
                    <a:pt x="231" y="38"/>
                  </a:cubicBezTo>
                  <a:cubicBezTo>
                    <a:pt x="226" y="36"/>
                    <a:pt x="221" y="34"/>
                    <a:pt x="216" y="32"/>
                  </a:cubicBezTo>
                  <a:cubicBezTo>
                    <a:pt x="214" y="14"/>
                    <a:pt x="199" y="0"/>
                    <a:pt x="18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Lato Light"/>
                <a:ea typeface="+mn-ea"/>
                <a:cs typeface="+mn-cs"/>
              </a:endParaRPr>
            </a:p>
          </p:txBody>
        </p:sp>
        <p:sp>
          <p:nvSpPr>
            <p:cNvPr id="22" name="Freeform 7">
              <a:extLst>
                <a:ext uri="{FF2B5EF4-FFF2-40B4-BE49-F238E27FC236}">
                  <a16:creationId xmlns:a16="http://schemas.microsoft.com/office/drawing/2014/main" id="{3C6F036D-B4C5-6EC3-17DB-528CA2756062}"/>
                </a:ext>
              </a:extLst>
            </p:cNvPr>
            <p:cNvSpPr>
              <a:spLocks noEditPoints="1"/>
            </p:cNvSpPr>
            <p:nvPr/>
          </p:nvSpPr>
          <p:spPr bwMode="auto">
            <a:xfrm>
              <a:off x="8675688" y="5180013"/>
              <a:ext cx="138113" cy="136525"/>
            </a:xfrm>
            <a:custGeom>
              <a:avLst/>
              <a:gdLst>
                <a:gd name="T0" fmla="*/ 78 w 157"/>
                <a:gd name="T1" fmla="*/ 156 h 156"/>
                <a:gd name="T2" fmla="*/ 0 w 157"/>
                <a:gd name="T3" fmla="*/ 78 h 156"/>
                <a:gd name="T4" fmla="*/ 78 w 157"/>
                <a:gd name="T5" fmla="*/ 0 h 156"/>
                <a:gd name="T6" fmla="*/ 157 w 157"/>
                <a:gd name="T7" fmla="*/ 78 h 156"/>
                <a:gd name="T8" fmla="*/ 78 w 157"/>
                <a:gd name="T9" fmla="*/ 156 h 156"/>
                <a:gd name="T10" fmla="*/ 78 w 157"/>
                <a:gd name="T11" fmla="*/ 12 h 156"/>
                <a:gd name="T12" fmla="*/ 12 w 157"/>
                <a:gd name="T13" fmla="*/ 78 h 156"/>
                <a:gd name="T14" fmla="*/ 78 w 157"/>
                <a:gd name="T15" fmla="*/ 144 h 156"/>
                <a:gd name="T16" fmla="*/ 145 w 157"/>
                <a:gd name="T17" fmla="*/ 78 h 156"/>
                <a:gd name="T18" fmla="*/ 78 w 157"/>
                <a:gd name="T19"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6">
                  <a:moveTo>
                    <a:pt x="78" y="156"/>
                  </a:moveTo>
                  <a:cubicBezTo>
                    <a:pt x="35" y="156"/>
                    <a:pt x="0" y="121"/>
                    <a:pt x="0" y="78"/>
                  </a:cubicBezTo>
                  <a:cubicBezTo>
                    <a:pt x="0" y="35"/>
                    <a:pt x="35" y="0"/>
                    <a:pt x="78" y="0"/>
                  </a:cubicBezTo>
                  <a:cubicBezTo>
                    <a:pt x="122" y="0"/>
                    <a:pt x="157" y="35"/>
                    <a:pt x="157" y="78"/>
                  </a:cubicBezTo>
                  <a:cubicBezTo>
                    <a:pt x="157" y="121"/>
                    <a:pt x="122" y="156"/>
                    <a:pt x="78" y="156"/>
                  </a:cubicBezTo>
                  <a:close/>
                  <a:moveTo>
                    <a:pt x="78" y="12"/>
                  </a:moveTo>
                  <a:cubicBezTo>
                    <a:pt x="42" y="12"/>
                    <a:pt x="12" y="41"/>
                    <a:pt x="12" y="78"/>
                  </a:cubicBezTo>
                  <a:cubicBezTo>
                    <a:pt x="12" y="114"/>
                    <a:pt x="42" y="144"/>
                    <a:pt x="78" y="144"/>
                  </a:cubicBezTo>
                  <a:cubicBezTo>
                    <a:pt x="115" y="144"/>
                    <a:pt x="145" y="114"/>
                    <a:pt x="145" y="78"/>
                  </a:cubicBezTo>
                  <a:cubicBezTo>
                    <a:pt x="145" y="41"/>
                    <a:pt x="115" y="12"/>
                    <a:pt x="7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Lato Light"/>
                <a:ea typeface="+mn-ea"/>
                <a:cs typeface="+mn-cs"/>
              </a:endParaRPr>
            </a:p>
          </p:txBody>
        </p:sp>
        <p:sp>
          <p:nvSpPr>
            <p:cNvPr id="23" name="Freeform 8">
              <a:extLst>
                <a:ext uri="{FF2B5EF4-FFF2-40B4-BE49-F238E27FC236}">
                  <a16:creationId xmlns:a16="http://schemas.microsoft.com/office/drawing/2014/main" id="{06992BFD-2393-FFBE-21A6-46D5910AD165}"/>
                </a:ext>
              </a:extLst>
            </p:cNvPr>
            <p:cNvSpPr>
              <a:spLocks noEditPoints="1"/>
            </p:cNvSpPr>
            <p:nvPr/>
          </p:nvSpPr>
          <p:spPr bwMode="auto">
            <a:xfrm>
              <a:off x="8707438" y="5211763"/>
              <a:ext cx="74613" cy="73025"/>
            </a:xfrm>
            <a:custGeom>
              <a:avLst/>
              <a:gdLst>
                <a:gd name="T0" fmla="*/ 42 w 85"/>
                <a:gd name="T1" fmla="*/ 84 h 84"/>
                <a:gd name="T2" fmla="*/ 0 w 85"/>
                <a:gd name="T3" fmla="*/ 42 h 84"/>
                <a:gd name="T4" fmla="*/ 42 w 85"/>
                <a:gd name="T5" fmla="*/ 0 h 84"/>
                <a:gd name="T6" fmla="*/ 85 w 85"/>
                <a:gd name="T7" fmla="*/ 42 h 84"/>
                <a:gd name="T8" fmla="*/ 42 w 85"/>
                <a:gd name="T9" fmla="*/ 84 h 84"/>
                <a:gd name="T10" fmla="*/ 42 w 85"/>
                <a:gd name="T11" fmla="*/ 12 h 84"/>
                <a:gd name="T12" fmla="*/ 12 w 85"/>
                <a:gd name="T13" fmla="*/ 42 h 84"/>
                <a:gd name="T14" fmla="*/ 42 w 85"/>
                <a:gd name="T15" fmla="*/ 72 h 84"/>
                <a:gd name="T16" fmla="*/ 73 w 85"/>
                <a:gd name="T17" fmla="*/ 42 h 84"/>
                <a:gd name="T18" fmla="*/ 42 w 85"/>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4">
                  <a:moveTo>
                    <a:pt x="42" y="84"/>
                  </a:moveTo>
                  <a:cubicBezTo>
                    <a:pt x="19" y="84"/>
                    <a:pt x="0" y="65"/>
                    <a:pt x="0" y="42"/>
                  </a:cubicBezTo>
                  <a:cubicBezTo>
                    <a:pt x="0" y="19"/>
                    <a:pt x="19" y="0"/>
                    <a:pt x="42" y="0"/>
                  </a:cubicBezTo>
                  <a:cubicBezTo>
                    <a:pt x="66" y="0"/>
                    <a:pt x="85" y="19"/>
                    <a:pt x="85" y="42"/>
                  </a:cubicBezTo>
                  <a:cubicBezTo>
                    <a:pt x="85" y="65"/>
                    <a:pt x="66" y="84"/>
                    <a:pt x="42" y="84"/>
                  </a:cubicBezTo>
                  <a:close/>
                  <a:moveTo>
                    <a:pt x="42" y="12"/>
                  </a:moveTo>
                  <a:cubicBezTo>
                    <a:pt x="26" y="12"/>
                    <a:pt x="12" y="25"/>
                    <a:pt x="12" y="42"/>
                  </a:cubicBezTo>
                  <a:cubicBezTo>
                    <a:pt x="12" y="58"/>
                    <a:pt x="26" y="72"/>
                    <a:pt x="42" y="72"/>
                  </a:cubicBezTo>
                  <a:cubicBezTo>
                    <a:pt x="59" y="72"/>
                    <a:pt x="73" y="58"/>
                    <a:pt x="73" y="42"/>
                  </a:cubicBezTo>
                  <a:cubicBezTo>
                    <a:pt x="73"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Lato Light"/>
                <a:ea typeface="+mn-ea"/>
                <a:cs typeface="+mn-cs"/>
              </a:endParaRPr>
            </a:p>
          </p:txBody>
        </p:sp>
        <p:sp>
          <p:nvSpPr>
            <p:cNvPr id="24" name="Freeform 9">
              <a:extLst>
                <a:ext uri="{FF2B5EF4-FFF2-40B4-BE49-F238E27FC236}">
                  <a16:creationId xmlns:a16="http://schemas.microsoft.com/office/drawing/2014/main" id="{8FDB7183-153A-85FE-197C-C3D7E0151513}"/>
                </a:ext>
              </a:extLst>
            </p:cNvPr>
            <p:cNvSpPr>
              <a:spLocks noEditPoints="1"/>
            </p:cNvSpPr>
            <p:nvPr/>
          </p:nvSpPr>
          <p:spPr bwMode="auto">
            <a:xfrm>
              <a:off x="8416926" y="5081588"/>
              <a:ext cx="187325" cy="187325"/>
            </a:xfrm>
            <a:custGeom>
              <a:avLst/>
              <a:gdLst>
                <a:gd name="T0" fmla="*/ 121 w 213"/>
                <a:gd name="T1" fmla="*/ 23 h 213"/>
                <a:gd name="T2" fmla="*/ 148 w 213"/>
                <a:gd name="T3" fmla="*/ 44 h 213"/>
                <a:gd name="T4" fmla="*/ 160 w 213"/>
                <a:gd name="T5" fmla="*/ 35 h 213"/>
                <a:gd name="T6" fmla="*/ 176 w 213"/>
                <a:gd name="T7" fmla="*/ 48 h 213"/>
                <a:gd name="T8" fmla="*/ 170 w 213"/>
                <a:gd name="T9" fmla="*/ 65 h 213"/>
                <a:gd name="T10" fmla="*/ 190 w 213"/>
                <a:gd name="T11" fmla="*/ 92 h 213"/>
                <a:gd name="T12" fmla="*/ 198 w 213"/>
                <a:gd name="T13" fmla="*/ 115 h 213"/>
                <a:gd name="T14" fmla="*/ 181 w 213"/>
                <a:gd name="T15" fmla="*/ 122 h 213"/>
                <a:gd name="T16" fmla="*/ 176 w 213"/>
                <a:gd name="T17" fmla="*/ 155 h 213"/>
                <a:gd name="T18" fmla="*/ 165 w 213"/>
                <a:gd name="T19" fmla="*/ 177 h 213"/>
                <a:gd name="T20" fmla="*/ 155 w 213"/>
                <a:gd name="T21" fmla="*/ 177 h 213"/>
                <a:gd name="T22" fmla="*/ 121 w 213"/>
                <a:gd name="T23" fmla="*/ 182 h 213"/>
                <a:gd name="T24" fmla="*/ 114 w 213"/>
                <a:gd name="T25" fmla="*/ 198 h 213"/>
                <a:gd name="T26" fmla="*/ 91 w 213"/>
                <a:gd name="T27" fmla="*/ 191 h 213"/>
                <a:gd name="T28" fmla="*/ 64 w 213"/>
                <a:gd name="T29" fmla="*/ 170 h 213"/>
                <a:gd name="T30" fmla="*/ 52 w 213"/>
                <a:gd name="T31" fmla="*/ 179 h 213"/>
                <a:gd name="T32" fmla="*/ 36 w 213"/>
                <a:gd name="T33" fmla="*/ 166 h 213"/>
                <a:gd name="T34" fmla="*/ 43 w 213"/>
                <a:gd name="T35" fmla="*/ 149 h 213"/>
                <a:gd name="T36" fmla="*/ 22 w 213"/>
                <a:gd name="T37" fmla="*/ 122 h 213"/>
                <a:gd name="T38" fmla="*/ 15 w 213"/>
                <a:gd name="T39" fmla="*/ 99 h 213"/>
                <a:gd name="T40" fmla="*/ 32 w 213"/>
                <a:gd name="T41" fmla="*/ 92 h 213"/>
                <a:gd name="T42" fmla="*/ 36 w 213"/>
                <a:gd name="T43" fmla="*/ 59 h 213"/>
                <a:gd name="T44" fmla="*/ 47 w 213"/>
                <a:gd name="T45" fmla="*/ 37 h 213"/>
                <a:gd name="T46" fmla="*/ 58 w 213"/>
                <a:gd name="T47" fmla="*/ 37 h 213"/>
                <a:gd name="T48" fmla="*/ 91 w 213"/>
                <a:gd name="T49" fmla="*/ 32 h 213"/>
                <a:gd name="T50" fmla="*/ 99 w 213"/>
                <a:gd name="T51" fmla="*/ 16 h 213"/>
                <a:gd name="T52" fmla="*/ 114 w 213"/>
                <a:gd name="T53" fmla="*/ 0 h 213"/>
                <a:gd name="T54" fmla="*/ 76 w 213"/>
                <a:gd name="T55" fmla="*/ 21 h 213"/>
                <a:gd name="T56" fmla="*/ 52 w 213"/>
                <a:gd name="T57" fmla="*/ 20 h 213"/>
                <a:gd name="T58" fmla="*/ 25 w 213"/>
                <a:gd name="T59" fmla="*/ 37 h 213"/>
                <a:gd name="T60" fmla="*/ 24 w 213"/>
                <a:gd name="T61" fmla="*/ 68 h 213"/>
                <a:gd name="T62" fmla="*/ 0 w 213"/>
                <a:gd name="T63" fmla="*/ 99 h 213"/>
                <a:gd name="T64" fmla="*/ 20 w 213"/>
                <a:gd name="T65" fmla="*/ 137 h 213"/>
                <a:gd name="T66" fmla="*/ 19 w 213"/>
                <a:gd name="T67" fmla="*/ 161 h 213"/>
                <a:gd name="T68" fmla="*/ 36 w 213"/>
                <a:gd name="T69" fmla="*/ 188 h 213"/>
                <a:gd name="T70" fmla="*/ 67 w 213"/>
                <a:gd name="T71" fmla="*/ 189 h 213"/>
                <a:gd name="T72" fmla="*/ 99 w 213"/>
                <a:gd name="T73" fmla="*/ 213 h 213"/>
                <a:gd name="T74" fmla="*/ 137 w 213"/>
                <a:gd name="T75" fmla="*/ 193 h 213"/>
                <a:gd name="T76" fmla="*/ 160 w 213"/>
                <a:gd name="T77" fmla="*/ 194 h 213"/>
                <a:gd name="T78" fmla="*/ 187 w 213"/>
                <a:gd name="T79" fmla="*/ 177 h 213"/>
                <a:gd name="T80" fmla="*/ 188 w 213"/>
                <a:gd name="T81" fmla="*/ 146 h 213"/>
                <a:gd name="T82" fmla="*/ 213 w 213"/>
                <a:gd name="T83" fmla="*/ 115 h 213"/>
                <a:gd name="T84" fmla="*/ 192 w 213"/>
                <a:gd name="T85" fmla="*/ 77 h 213"/>
                <a:gd name="T86" fmla="*/ 194 w 213"/>
                <a:gd name="T87" fmla="*/ 53 h 213"/>
                <a:gd name="T88" fmla="*/ 176 w 213"/>
                <a:gd name="T89" fmla="*/ 26 h 213"/>
                <a:gd name="T90" fmla="*/ 146 w 213"/>
                <a:gd name="T91" fmla="*/ 25 h 213"/>
                <a:gd name="T92" fmla="*/ 114 w 213"/>
                <a:gd name="T93"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3" h="213">
                  <a:moveTo>
                    <a:pt x="114" y="16"/>
                  </a:moveTo>
                  <a:cubicBezTo>
                    <a:pt x="118" y="16"/>
                    <a:pt x="121" y="19"/>
                    <a:pt x="121" y="23"/>
                  </a:cubicBezTo>
                  <a:cubicBezTo>
                    <a:pt x="121" y="32"/>
                    <a:pt x="121" y="32"/>
                    <a:pt x="121" y="32"/>
                  </a:cubicBezTo>
                  <a:cubicBezTo>
                    <a:pt x="131" y="34"/>
                    <a:pt x="140" y="38"/>
                    <a:pt x="148" y="44"/>
                  </a:cubicBezTo>
                  <a:cubicBezTo>
                    <a:pt x="155" y="37"/>
                    <a:pt x="155" y="37"/>
                    <a:pt x="155" y="37"/>
                  </a:cubicBezTo>
                  <a:cubicBezTo>
                    <a:pt x="156" y="35"/>
                    <a:pt x="158" y="35"/>
                    <a:pt x="160" y="35"/>
                  </a:cubicBezTo>
                  <a:cubicBezTo>
                    <a:pt x="162" y="35"/>
                    <a:pt x="164" y="35"/>
                    <a:pt x="165" y="37"/>
                  </a:cubicBezTo>
                  <a:cubicBezTo>
                    <a:pt x="176" y="48"/>
                    <a:pt x="176" y="48"/>
                    <a:pt x="176" y="48"/>
                  </a:cubicBezTo>
                  <a:cubicBezTo>
                    <a:pt x="179" y="51"/>
                    <a:pt x="179" y="56"/>
                    <a:pt x="176" y="59"/>
                  </a:cubicBezTo>
                  <a:cubicBezTo>
                    <a:pt x="170" y="65"/>
                    <a:pt x="170" y="65"/>
                    <a:pt x="170" y="65"/>
                  </a:cubicBezTo>
                  <a:cubicBezTo>
                    <a:pt x="175" y="73"/>
                    <a:pt x="179" y="82"/>
                    <a:pt x="181" y="92"/>
                  </a:cubicBezTo>
                  <a:cubicBezTo>
                    <a:pt x="190" y="92"/>
                    <a:pt x="190" y="92"/>
                    <a:pt x="190" y="92"/>
                  </a:cubicBezTo>
                  <a:cubicBezTo>
                    <a:pt x="194" y="92"/>
                    <a:pt x="198" y="95"/>
                    <a:pt x="198" y="99"/>
                  </a:cubicBezTo>
                  <a:cubicBezTo>
                    <a:pt x="198" y="115"/>
                    <a:pt x="198" y="115"/>
                    <a:pt x="198" y="115"/>
                  </a:cubicBezTo>
                  <a:cubicBezTo>
                    <a:pt x="198" y="119"/>
                    <a:pt x="194" y="122"/>
                    <a:pt x="190" y="122"/>
                  </a:cubicBezTo>
                  <a:cubicBezTo>
                    <a:pt x="181" y="122"/>
                    <a:pt x="181" y="122"/>
                    <a:pt x="181" y="122"/>
                  </a:cubicBezTo>
                  <a:cubicBezTo>
                    <a:pt x="179" y="132"/>
                    <a:pt x="175" y="141"/>
                    <a:pt x="170" y="149"/>
                  </a:cubicBezTo>
                  <a:cubicBezTo>
                    <a:pt x="176" y="155"/>
                    <a:pt x="176" y="155"/>
                    <a:pt x="176" y="155"/>
                  </a:cubicBezTo>
                  <a:cubicBezTo>
                    <a:pt x="179" y="158"/>
                    <a:pt x="179" y="163"/>
                    <a:pt x="176" y="166"/>
                  </a:cubicBezTo>
                  <a:cubicBezTo>
                    <a:pt x="165" y="177"/>
                    <a:pt x="165" y="177"/>
                    <a:pt x="165" y="177"/>
                  </a:cubicBezTo>
                  <a:cubicBezTo>
                    <a:pt x="164" y="178"/>
                    <a:pt x="162" y="179"/>
                    <a:pt x="160" y="179"/>
                  </a:cubicBezTo>
                  <a:cubicBezTo>
                    <a:pt x="158" y="179"/>
                    <a:pt x="156" y="178"/>
                    <a:pt x="155" y="177"/>
                  </a:cubicBezTo>
                  <a:cubicBezTo>
                    <a:pt x="148" y="170"/>
                    <a:pt x="148" y="170"/>
                    <a:pt x="148" y="170"/>
                  </a:cubicBezTo>
                  <a:cubicBezTo>
                    <a:pt x="140" y="176"/>
                    <a:pt x="131" y="180"/>
                    <a:pt x="121" y="182"/>
                  </a:cubicBezTo>
                  <a:cubicBezTo>
                    <a:pt x="121" y="191"/>
                    <a:pt x="121" y="191"/>
                    <a:pt x="121" y="191"/>
                  </a:cubicBezTo>
                  <a:cubicBezTo>
                    <a:pt x="121" y="195"/>
                    <a:pt x="118" y="198"/>
                    <a:pt x="114" y="198"/>
                  </a:cubicBezTo>
                  <a:cubicBezTo>
                    <a:pt x="99" y="198"/>
                    <a:pt x="99" y="198"/>
                    <a:pt x="99" y="198"/>
                  </a:cubicBezTo>
                  <a:cubicBezTo>
                    <a:pt x="94" y="198"/>
                    <a:pt x="91" y="195"/>
                    <a:pt x="91" y="191"/>
                  </a:cubicBezTo>
                  <a:cubicBezTo>
                    <a:pt x="91" y="182"/>
                    <a:pt x="91" y="182"/>
                    <a:pt x="91" y="182"/>
                  </a:cubicBezTo>
                  <a:cubicBezTo>
                    <a:pt x="81" y="180"/>
                    <a:pt x="72" y="176"/>
                    <a:pt x="64" y="170"/>
                  </a:cubicBezTo>
                  <a:cubicBezTo>
                    <a:pt x="58" y="177"/>
                    <a:pt x="58" y="177"/>
                    <a:pt x="58" y="177"/>
                  </a:cubicBezTo>
                  <a:cubicBezTo>
                    <a:pt x="56" y="178"/>
                    <a:pt x="54" y="179"/>
                    <a:pt x="52" y="179"/>
                  </a:cubicBezTo>
                  <a:cubicBezTo>
                    <a:pt x="50" y="179"/>
                    <a:pt x="48" y="178"/>
                    <a:pt x="47" y="177"/>
                  </a:cubicBezTo>
                  <a:cubicBezTo>
                    <a:pt x="36" y="166"/>
                    <a:pt x="36" y="166"/>
                    <a:pt x="36" y="166"/>
                  </a:cubicBezTo>
                  <a:cubicBezTo>
                    <a:pt x="33" y="163"/>
                    <a:pt x="33" y="158"/>
                    <a:pt x="36" y="155"/>
                  </a:cubicBezTo>
                  <a:cubicBezTo>
                    <a:pt x="43" y="149"/>
                    <a:pt x="43" y="149"/>
                    <a:pt x="43" y="149"/>
                  </a:cubicBezTo>
                  <a:cubicBezTo>
                    <a:pt x="38" y="141"/>
                    <a:pt x="34" y="132"/>
                    <a:pt x="32" y="122"/>
                  </a:cubicBezTo>
                  <a:cubicBezTo>
                    <a:pt x="22" y="122"/>
                    <a:pt x="22" y="122"/>
                    <a:pt x="22" y="122"/>
                  </a:cubicBezTo>
                  <a:cubicBezTo>
                    <a:pt x="18" y="122"/>
                    <a:pt x="15" y="119"/>
                    <a:pt x="15" y="115"/>
                  </a:cubicBezTo>
                  <a:cubicBezTo>
                    <a:pt x="15" y="99"/>
                    <a:pt x="15" y="99"/>
                    <a:pt x="15" y="99"/>
                  </a:cubicBezTo>
                  <a:cubicBezTo>
                    <a:pt x="15" y="95"/>
                    <a:pt x="18" y="92"/>
                    <a:pt x="22" y="92"/>
                  </a:cubicBezTo>
                  <a:cubicBezTo>
                    <a:pt x="32" y="92"/>
                    <a:pt x="32" y="92"/>
                    <a:pt x="32" y="92"/>
                  </a:cubicBezTo>
                  <a:cubicBezTo>
                    <a:pt x="34" y="82"/>
                    <a:pt x="38" y="73"/>
                    <a:pt x="43" y="65"/>
                  </a:cubicBezTo>
                  <a:cubicBezTo>
                    <a:pt x="36" y="59"/>
                    <a:pt x="36" y="59"/>
                    <a:pt x="36" y="59"/>
                  </a:cubicBezTo>
                  <a:cubicBezTo>
                    <a:pt x="33" y="56"/>
                    <a:pt x="33" y="51"/>
                    <a:pt x="36" y="48"/>
                  </a:cubicBezTo>
                  <a:cubicBezTo>
                    <a:pt x="47" y="37"/>
                    <a:pt x="47" y="37"/>
                    <a:pt x="47" y="37"/>
                  </a:cubicBezTo>
                  <a:cubicBezTo>
                    <a:pt x="48" y="35"/>
                    <a:pt x="50" y="35"/>
                    <a:pt x="52" y="35"/>
                  </a:cubicBezTo>
                  <a:cubicBezTo>
                    <a:pt x="54" y="35"/>
                    <a:pt x="56" y="35"/>
                    <a:pt x="58" y="37"/>
                  </a:cubicBezTo>
                  <a:cubicBezTo>
                    <a:pt x="64" y="44"/>
                    <a:pt x="64" y="44"/>
                    <a:pt x="64" y="44"/>
                  </a:cubicBezTo>
                  <a:cubicBezTo>
                    <a:pt x="72" y="38"/>
                    <a:pt x="81" y="34"/>
                    <a:pt x="91" y="32"/>
                  </a:cubicBezTo>
                  <a:cubicBezTo>
                    <a:pt x="91" y="23"/>
                    <a:pt x="91" y="23"/>
                    <a:pt x="91" y="23"/>
                  </a:cubicBezTo>
                  <a:cubicBezTo>
                    <a:pt x="91" y="19"/>
                    <a:pt x="94" y="16"/>
                    <a:pt x="99" y="16"/>
                  </a:cubicBezTo>
                  <a:cubicBezTo>
                    <a:pt x="114" y="16"/>
                    <a:pt x="114" y="16"/>
                    <a:pt x="114" y="16"/>
                  </a:cubicBezTo>
                  <a:moveTo>
                    <a:pt x="114" y="0"/>
                  </a:moveTo>
                  <a:cubicBezTo>
                    <a:pt x="99" y="0"/>
                    <a:pt x="99" y="0"/>
                    <a:pt x="99" y="0"/>
                  </a:cubicBezTo>
                  <a:cubicBezTo>
                    <a:pt x="87" y="0"/>
                    <a:pt x="77" y="9"/>
                    <a:pt x="76" y="21"/>
                  </a:cubicBezTo>
                  <a:cubicBezTo>
                    <a:pt x="73" y="22"/>
                    <a:pt x="70" y="23"/>
                    <a:pt x="67" y="25"/>
                  </a:cubicBezTo>
                  <a:cubicBezTo>
                    <a:pt x="63" y="21"/>
                    <a:pt x="58" y="20"/>
                    <a:pt x="52" y="20"/>
                  </a:cubicBezTo>
                  <a:cubicBezTo>
                    <a:pt x="46" y="20"/>
                    <a:pt x="41" y="22"/>
                    <a:pt x="36" y="26"/>
                  </a:cubicBezTo>
                  <a:cubicBezTo>
                    <a:pt x="25" y="37"/>
                    <a:pt x="25" y="37"/>
                    <a:pt x="25" y="37"/>
                  </a:cubicBezTo>
                  <a:cubicBezTo>
                    <a:pt x="21" y="41"/>
                    <a:pt x="19" y="47"/>
                    <a:pt x="19" y="53"/>
                  </a:cubicBezTo>
                  <a:cubicBezTo>
                    <a:pt x="19" y="58"/>
                    <a:pt x="21" y="64"/>
                    <a:pt x="24" y="68"/>
                  </a:cubicBezTo>
                  <a:cubicBezTo>
                    <a:pt x="23" y="71"/>
                    <a:pt x="21" y="74"/>
                    <a:pt x="20" y="77"/>
                  </a:cubicBezTo>
                  <a:cubicBezTo>
                    <a:pt x="9" y="78"/>
                    <a:pt x="0" y="88"/>
                    <a:pt x="0" y="99"/>
                  </a:cubicBezTo>
                  <a:cubicBezTo>
                    <a:pt x="0" y="115"/>
                    <a:pt x="0" y="115"/>
                    <a:pt x="0" y="115"/>
                  </a:cubicBezTo>
                  <a:cubicBezTo>
                    <a:pt x="0" y="126"/>
                    <a:pt x="9" y="136"/>
                    <a:pt x="20" y="137"/>
                  </a:cubicBezTo>
                  <a:cubicBezTo>
                    <a:pt x="21" y="140"/>
                    <a:pt x="23" y="143"/>
                    <a:pt x="24" y="146"/>
                  </a:cubicBezTo>
                  <a:cubicBezTo>
                    <a:pt x="21" y="150"/>
                    <a:pt x="19" y="155"/>
                    <a:pt x="19" y="161"/>
                  </a:cubicBezTo>
                  <a:cubicBezTo>
                    <a:pt x="19" y="167"/>
                    <a:pt x="21" y="173"/>
                    <a:pt x="25" y="177"/>
                  </a:cubicBezTo>
                  <a:cubicBezTo>
                    <a:pt x="36" y="188"/>
                    <a:pt x="36" y="188"/>
                    <a:pt x="36" y="188"/>
                  </a:cubicBezTo>
                  <a:cubicBezTo>
                    <a:pt x="41" y="192"/>
                    <a:pt x="46" y="194"/>
                    <a:pt x="52" y="194"/>
                  </a:cubicBezTo>
                  <a:cubicBezTo>
                    <a:pt x="58" y="194"/>
                    <a:pt x="63" y="193"/>
                    <a:pt x="67" y="189"/>
                  </a:cubicBezTo>
                  <a:cubicBezTo>
                    <a:pt x="70" y="191"/>
                    <a:pt x="73" y="192"/>
                    <a:pt x="76" y="193"/>
                  </a:cubicBezTo>
                  <a:cubicBezTo>
                    <a:pt x="77" y="205"/>
                    <a:pt x="87" y="213"/>
                    <a:pt x="99" y="213"/>
                  </a:cubicBezTo>
                  <a:cubicBezTo>
                    <a:pt x="114" y="213"/>
                    <a:pt x="114" y="213"/>
                    <a:pt x="114" y="213"/>
                  </a:cubicBezTo>
                  <a:cubicBezTo>
                    <a:pt x="126" y="213"/>
                    <a:pt x="135" y="205"/>
                    <a:pt x="137" y="193"/>
                  </a:cubicBezTo>
                  <a:cubicBezTo>
                    <a:pt x="140" y="192"/>
                    <a:pt x="143" y="191"/>
                    <a:pt x="146" y="189"/>
                  </a:cubicBezTo>
                  <a:cubicBezTo>
                    <a:pt x="150" y="193"/>
                    <a:pt x="155" y="194"/>
                    <a:pt x="160" y="194"/>
                  </a:cubicBezTo>
                  <a:cubicBezTo>
                    <a:pt x="166" y="194"/>
                    <a:pt x="172" y="192"/>
                    <a:pt x="176" y="188"/>
                  </a:cubicBezTo>
                  <a:cubicBezTo>
                    <a:pt x="187" y="177"/>
                    <a:pt x="187" y="177"/>
                    <a:pt x="187" y="177"/>
                  </a:cubicBezTo>
                  <a:cubicBezTo>
                    <a:pt x="191" y="173"/>
                    <a:pt x="194" y="167"/>
                    <a:pt x="194" y="161"/>
                  </a:cubicBezTo>
                  <a:cubicBezTo>
                    <a:pt x="194" y="155"/>
                    <a:pt x="192" y="150"/>
                    <a:pt x="188" y="146"/>
                  </a:cubicBezTo>
                  <a:cubicBezTo>
                    <a:pt x="190" y="143"/>
                    <a:pt x="191" y="140"/>
                    <a:pt x="192" y="137"/>
                  </a:cubicBezTo>
                  <a:cubicBezTo>
                    <a:pt x="204" y="136"/>
                    <a:pt x="213" y="126"/>
                    <a:pt x="213" y="115"/>
                  </a:cubicBezTo>
                  <a:cubicBezTo>
                    <a:pt x="213" y="99"/>
                    <a:pt x="213" y="99"/>
                    <a:pt x="213" y="99"/>
                  </a:cubicBezTo>
                  <a:cubicBezTo>
                    <a:pt x="213" y="88"/>
                    <a:pt x="204" y="78"/>
                    <a:pt x="192" y="77"/>
                  </a:cubicBezTo>
                  <a:cubicBezTo>
                    <a:pt x="191" y="74"/>
                    <a:pt x="190" y="71"/>
                    <a:pt x="188" y="68"/>
                  </a:cubicBezTo>
                  <a:cubicBezTo>
                    <a:pt x="192" y="64"/>
                    <a:pt x="194" y="58"/>
                    <a:pt x="194" y="53"/>
                  </a:cubicBezTo>
                  <a:cubicBezTo>
                    <a:pt x="194" y="47"/>
                    <a:pt x="191" y="41"/>
                    <a:pt x="187" y="37"/>
                  </a:cubicBezTo>
                  <a:cubicBezTo>
                    <a:pt x="176" y="26"/>
                    <a:pt x="176" y="26"/>
                    <a:pt x="176" y="26"/>
                  </a:cubicBezTo>
                  <a:cubicBezTo>
                    <a:pt x="172" y="22"/>
                    <a:pt x="166" y="20"/>
                    <a:pt x="160" y="20"/>
                  </a:cubicBezTo>
                  <a:cubicBezTo>
                    <a:pt x="155" y="20"/>
                    <a:pt x="150" y="21"/>
                    <a:pt x="146" y="25"/>
                  </a:cubicBezTo>
                  <a:cubicBezTo>
                    <a:pt x="143" y="23"/>
                    <a:pt x="140" y="22"/>
                    <a:pt x="137" y="21"/>
                  </a:cubicBezTo>
                  <a:cubicBezTo>
                    <a:pt x="135" y="9"/>
                    <a:pt x="126" y="0"/>
                    <a:pt x="1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Lato Light"/>
                <a:ea typeface="+mn-ea"/>
                <a:cs typeface="+mn-cs"/>
              </a:endParaRPr>
            </a:p>
          </p:txBody>
        </p:sp>
        <p:sp>
          <p:nvSpPr>
            <p:cNvPr id="25" name="Freeform 10">
              <a:extLst>
                <a:ext uri="{FF2B5EF4-FFF2-40B4-BE49-F238E27FC236}">
                  <a16:creationId xmlns:a16="http://schemas.microsoft.com/office/drawing/2014/main" id="{6075C42D-5279-DEB3-6D2D-B25828839C08}"/>
                </a:ext>
              </a:extLst>
            </p:cNvPr>
            <p:cNvSpPr>
              <a:spLocks noEditPoints="1"/>
            </p:cNvSpPr>
            <p:nvPr/>
          </p:nvSpPr>
          <p:spPr bwMode="auto">
            <a:xfrm>
              <a:off x="8467726" y="5132388"/>
              <a:ext cx="87313" cy="85725"/>
            </a:xfrm>
            <a:custGeom>
              <a:avLst/>
              <a:gdLst>
                <a:gd name="T0" fmla="*/ 49 w 99"/>
                <a:gd name="T1" fmla="*/ 99 h 99"/>
                <a:gd name="T2" fmla="*/ 0 w 99"/>
                <a:gd name="T3" fmla="*/ 50 h 99"/>
                <a:gd name="T4" fmla="*/ 49 w 99"/>
                <a:gd name="T5" fmla="*/ 0 h 99"/>
                <a:gd name="T6" fmla="*/ 99 w 99"/>
                <a:gd name="T7" fmla="*/ 50 h 99"/>
                <a:gd name="T8" fmla="*/ 49 w 99"/>
                <a:gd name="T9" fmla="*/ 99 h 99"/>
                <a:gd name="T10" fmla="*/ 49 w 99"/>
                <a:gd name="T11" fmla="*/ 8 h 99"/>
                <a:gd name="T12" fmla="*/ 7 w 99"/>
                <a:gd name="T13" fmla="*/ 50 h 99"/>
                <a:gd name="T14" fmla="*/ 49 w 99"/>
                <a:gd name="T15" fmla="*/ 92 h 99"/>
                <a:gd name="T16" fmla="*/ 91 w 99"/>
                <a:gd name="T17" fmla="*/ 50 h 99"/>
                <a:gd name="T18" fmla="*/ 49 w 99"/>
                <a:gd name="T19" fmla="*/ 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99">
                  <a:moveTo>
                    <a:pt x="49" y="99"/>
                  </a:moveTo>
                  <a:cubicBezTo>
                    <a:pt x="22" y="99"/>
                    <a:pt x="0" y="77"/>
                    <a:pt x="0" y="50"/>
                  </a:cubicBezTo>
                  <a:cubicBezTo>
                    <a:pt x="0" y="23"/>
                    <a:pt x="22" y="0"/>
                    <a:pt x="49" y="0"/>
                  </a:cubicBezTo>
                  <a:cubicBezTo>
                    <a:pt x="76" y="0"/>
                    <a:pt x="99" y="23"/>
                    <a:pt x="99" y="50"/>
                  </a:cubicBezTo>
                  <a:cubicBezTo>
                    <a:pt x="99" y="77"/>
                    <a:pt x="76" y="99"/>
                    <a:pt x="49" y="99"/>
                  </a:cubicBezTo>
                  <a:close/>
                  <a:moveTo>
                    <a:pt x="49" y="8"/>
                  </a:moveTo>
                  <a:cubicBezTo>
                    <a:pt x="26" y="8"/>
                    <a:pt x="7" y="27"/>
                    <a:pt x="7" y="50"/>
                  </a:cubicBezTo>
                  <a:cubicBezTo>
                    <a:pt x="7" y="73"/>
                    <a:pt x="26" y="92"/>
                    <a:pt x="49" y="92"/>
                  </a:cubicBezTo>
                  <a:cubicBezTo>
                    <a:pt x="72" y="92"/>
                    <a:pt x="91" y="73"/>
                    <a:pt x="91" y="50"/>
                  </a:cubicBezTo>
                  <a:cubicBezTo>
                    <a:pt x="91" y="27"/>
                    <a:pt x="72" y="8"/>
                    <a:pt x="4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Lato Light"/>
                <a:ea typeface="+mn-ea"/>
                <a:cs typeface="+mn-cs"/>
              </a:endParaRPr>
            </a:p>
          </p:txBody>
        </p:sp>
        <p:sp>
          <p:nvSpPr>
            <p:cNvPr id="26" name="Freeform 11">
              <a:extLst>
                <a:ext uri="{FF2B5EF4-FFF2-40B4-BE49-F238E27FC236}">
                  <a16:creationId xmlns:a16="http://schemas.microsoft.com/office/drawing/2014/main" id="{A47D7538-0A22-9CF1-5E85-CFDC75970D6C}"/>
                </a:ext>
              </a:extLst>
            </p:cNvPr>
            <p:cNvSpPr>
              <a:spLocks noEditPoints="1"/>
            </p:cNvSpPr>
            <p:nvPr/>
          </p:nvSpPr>
          <p:spPr bwMode="auto">
            <a:xfrm>
              <a:off x="8488363" y="5151438"/>
              <a:ext cx="46038" cy="47625"/>
            </a:xfrm>
            <a:custGeom>
              <a:avLst/>
              <a:gdLst>
                <a:gd name="T0" fmla="*/ 26 w 53"/>
                <a:gd name="T1" fmla="*/ 54 h 54"/>
                <a:gd name="T2" fmla="*/ 0 w 53"/>
                <a:gd name="T3" fmla="*/ 27 h 54"/>
                <a:gd name="T4" fmla="*/ 26 w 53"/>
                <a:gd name="T5" fmla="*/ 0 h 54"/>
                <a:gd name="T6" fmla="*/ 53 w 53"/>
                <a:gd name="T7" fmla="*/ 27 h 54"/>
                <a:gd name="T8" fmla="*/ 26 w 53"/>
                <a:gd name="T9" fmla="*/ 54 h 54"/>
                <a:gd name="T10" fmla="*/ 26 w 53"/>
                <a:gd name="T11" fmla="*/ 8 h 54"/>
                <a:gd name="T12" fmla="*/ 7 w 53"/>
                <a:gd name="T13" fmla="*/ 27 h 54"/>
                <a:gd name="T14" fmla="*/ 26 w 53"/>
                <a:gd name="T15" fmla="*/ 46 h 54"/>
                <a:gd name="T16" fmla="*/ 45 w 53"/>
                <a:gd name="T17" fmla="*/ 27 h 54"/>
                <a:gd name="T18" fmla="*/ 26 w 53"/>
                <a:gd name="T19"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6" y="54"/>
                  </a:moveTo>
                  <a:cubicBezTo>
                    <a:pt x="12" y="54"/>
                    <a:pt x="0" y="42"/>
                    <a:pt x="0" y="27"/>
                  </a:cubicBezTo>
                  <a:cubicBezTo>
                    <a:pt x="0" y="12"/>
                    <a:pt x="12" y="0"/>
                    <a:pt x="26" y="0"/>
                  </a:cubicBezTo>
                  <a:cubicBezTo>
                    <a:pt x="41" y="0"/>
                    <a:pt x="53" y="12"/>
                    <a:pt x="53" y="27"/>
                  </a:cubicBezTo>
                  <a:cubicBezTo>
                    <a:pt x="53" y="42"/>
                    <a:pt x="41" y="54"/>
                    <a:pt x="26" y="54"/>
                  </a:cubicBezTo>
                  <a:close/>
                  <a:moveTo>
                    <a:pt x="26" y="8"/>
                  </a:moveTo>
                  <a:cubicBezTo>
                    <a:pt x="16" y="8"/>
                    <a:pt x="7" y="16"/>
                    <a:pt x="7" y="27"/>
                  </a:cubicBezTo>
                  <a:cubicBezTo>
                    <a:pt x="7" y="37"/>
                    <a:pt x="16" y="46"/>
                    <a:pt x="26" y="46"/>
                  </a:cubicBezTo>
                  <a:cubicBezTo>
                    <a:pt x="37" y="46"/>
                    <a:pt x="45" y="37"/>
                    <a:pt x="45" y="27"/>
                  </a:cubicBezTo>
                  <a:cubicBezTo>
                    <a:pt x="45" y="16"/>
                    <a:pt x="37" y="8"/>
                    <a:pt x="2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Lato Light"/>
                <a:ea typeface="+mn-ea"/>
                <a:cs typeface="+mn-cs"/>
              </a:endParaRPr>
            </a:p>
          </p:txBody>
        </p:sp>
      </p:grpSp>
      <p:grpSp>
        <p:nvGrpSpPr>
          <p:cNvPr id="27" name="Grupo 26">
            <a:extLst>
              <a:ext uri="{FF2B5EF4-FFF2-40B4-BE49-F238E27FC236}">
                <a16:creationId xmlns:a16="http://schemas.microsoft.com/office/drawing/2014/main" id="{936005B8-CDA5-5F34-02FB-0897704F9FF0}"/>
              </a:ext>
            </a:extLst>
          </p:cNvPr>
          <p:cNvGrpSpPr/>
          <p:nvPr/>
        </p:nvGrpSpPr>
        <p:grpSpPr>
          <a:xfrm>
            <a:off x="743153" y="1494993"/>
            <a:ext cx="4327717" cy="1657893"/>
            <a:chOff x="163542" y="0"/>
            <a:chExt cx="4327717" cy="1657893"/>
          </a:xfrm>
        </p:grpSpPr>
        <p:sp>
          <p:nvSpPr>
            <p:cNvPr id="28" name="Rectángulo 27">
              <a:extLst>
                <a:ext uri="{FF2B5EF4-FFF2-40B4-BE49-F238E27FC236}">
                  <a16:creationId xmlns:a16="http://schemas.microsoft.com/office/drawing/2014/main" id="{AA59570B-473E-4262-C9B0-093A529324F8}"/>
                </a:ext>
              </a:extLst>
            </p:cNvPr>
            <p:cNvSpPr/>
            <p:nvPr/>
          </p:nvSpPr>
          <p:spPr>
            <a:xfrm>
              <a:off x="187660" y="0"/>
              <a:ext cx="4303599" cy="111493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s-MX"/>
            </a:p>
          </p:txBody>
        </p:sp>
        <p:sp>
          <p:nvSpPr>
            <p:cNvPr id="29" name="CuadroTexto 28">
              <a:extLst>
                <a:ext uri="{FF2B5EF4-FFF2-40B4-BE49-F238E27FC236}">
                  <a16:creationId xmlns:a16="http://schemas.microsoft.com/office/drawing/2014/main" id="{11A50B2B-B940-DA69-6E94-4E4D080458B1}"/>
                </a:ext>
              </a:extLst>
            </p:cNvPr>
            <p:cNvSpPr txBox="1"/>
            <p:nvPr/>
          </p:nvSpPr>
          <p:spPr>
            <a:xfrm>
              <a:off x="163542" y="542954"/>
              <a:ext cx="4303599" cy="111493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just" defTabSz="889000">
                <a:lnSpc>
                  <a:spcPct val="90000"/>
                </a:lnSpc>
                <a:spcBef>
                  <a:spcPct val="0"/>
                </a:spcBef>
                <a:spcAft>
                  <a:spcPct val="35000"/>
                </a:spcAft>
                <a:buNone/>
              </a:pPr>
              <a:r>
                <a:rPr lang="es-MX" sz="2000" kern="1200" dirty="0"/>
                <a:t>Aplicación para captura y recuperación de información para el llenado de campos de historiales médicos de pacientes con diabetes.</a:t>
              </a:r>
              <a:endParaRPr lang="en-US" sz="2000" kern="1200" dirty="0"/>
            </a:p>
          </p:txBody>
        </p:sp>
      </p:grpSp>
      <p:grpSp>
        <p:nvGrpSpPr>
          <p:cNvPr id="30" name="Grupo 29">
            <a:extLst>
              <a:ext uri="{FF2B5EF4-FFF2-40B4-BE49-F238E27FC236}">
                <a16:creationId xmlns:a16="http://schemas.microsoft.com/office/drawing/2014/main" id="{F059507C-D339-856B-76FA-B833A777963C}"/>
              </a:ext>
            </a:extLst>
          </p:cNvPr>
          <p:cNvGrpSpPr/>
          <p:nvPr/>
        </p:nvGrpSpPr>
        <p:grpSpPr>
          <a:xfrm>
            <a:off x="3936000" y="2011500"/>
            <a:ext cx="7281670" cy="1890000"/>
            <a:chOff x="3506608" y="-945000"/>
            <a:chExt cx="7281670" cy="1890000"/>
          </a:xfrm>
        </p:grpSpPr>
        <p:sp>
          <p:nvSpPr>
            <p:cNvPr id="31" name="Rectángulo 30">
              <a:extLst>
                <a:ext uri="{FF2B5EF4-FFF2-40B4-BE49-F238E27FC236}">
                  <a16:creationId xmlns:a16="http://schemas.microsoft.com/office/drawing/2014/main" id="{9B5EBDF2-0F71-58F8-8960-1D2682CCF7D7}"/>
                </a:ext>
              </a:extLst>
            </p:cNvPr>
            <p:cNvSpPr/>
            <p:nvPr/>
          </p:nvSpPr>
          <p:spPr>
            <a:xfrm>
              <a:off x="3506608" y="0"/>
              <a:ext cx="4320000" cy="945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s-MX"/>
            </a:p>
          </p:txBody>
        </p:sp>
        <p:sp>
          <p:nvSpPr>
            <p:cNvPr id="32" name="CuadroTexto 31">
              <a:extLst>
                <a:ext uri="{FF2B5EF4-FFF2-40B4-BE49-F238E27FC236}">
                  <a16:creationId xmlns:a16="http://schemas.microsoft.com/office/drawing/2014/main" id="{1144D952-CF99-884C-8669-95E4C3721B5F}"/>
                </a:ext>
              </a:extLst>
            </p:cNvPr>
            <p:cNvSpPr txBox="1"/>
            <p:nvPr/>
          </p:nvSpPr>
          <p:spPr>
            <a:xfrm>
              <a:off x="6468278" y="-945000"/>
              <a:ext cx="4320000" cy="945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just" defTabSz="889000">
                <a:lnSpc>
                  <a:spcPct val="100000"/>
                </a:lnSpc>
                <a:spcBef>
                  <a:spcPct val="0"/>
                </a:spcBef>
                <a:spcAft>
                  <a:spcPct val="35000"/>
                </a:spcAft>
                <a:buNone/>
              </a:pPr>
              <a:r>
                <a:rPr lang="es-MX" sz="2000" kern="1200" dirty="0"/>
                <a:t>Mediante el análisis de procesamiento de lenguaje natural a grabaciones de consultas médicas </a:t>
              </a:r>
              <a:endParaRPr lang="en-US" sz="2000" kern="1200" dirty="0"/>
            </a:p>
          </p:txBody>
        </p:sp>
      </p:grpSp>
      <p:sp>
        <p:nvSpPr>
          <p:cNvPr id="35" name="Shape 5129">
            <a:extLst>
              <a:ext uri="{FF2B5EF4-FFF2-40B4-BE49-F238E27FC236}">
                <a16:creationId xmlns:a16="http://schemas.microsoft.com/office/drawing/2014/main" id="{1AB0ACD4-AD1A-ECB2-C14B-8072C95D942D}"/>
              </a:ext>
            </a:extLst>
          </p:cNvPr>
          <p:cNvSpPr/>
          <p:nvPr/>
        </p:nvSpPr>
        <p:spPr>
          <a:xfrm>
            <a:off x="10129422" y="4196052"/>
            <a:ext cx="1178087" cy="944386"/>
          </a:xfrm>
          <a:custGeom>
            <a:avLst/>
            <a:gdLst/>
            <a:ahLst/>
            <a:cxnLst/>
            <a:rect l="0" t="0" r="0" b="0"/>
            <a:pathLst>
              <a:path w="120000" h="120000" extrusionOk="0">
                <a:moveTo>
                  <a:pt x="106720" y="0"/>
                </a:moveTo>
                <a:lnTo>
                  <a:pt x="106720" y="0"/>
                </a:lnTo>
                <a:cubicBezTo>
                  <a:pt x="12796" y="0"/>
                  <a:pt x="12796" y="0"/>
                  <a:pt x="12796" y="0"/>
                </a:cubicBezTo>
                <a:cubicBezTo>
                  <a:pt x="4104" y="0"/>
                  <a:pt x="0" y="5685"/>
                  <a:pt x="0" y="13466"/>
                </a:cubicBezTo>
                <a:cubicBezTo>
                  <a:pt x="0" y="103840"/>
                  <a:pt x="0" y="103840"/>
                  <a:pt x="0" y="103840"/>
                </a:cubicBezTo>
                <a:cubicBezTo>
                  <a:pt x="0" y="111620"/>
                  <a:pt x="4104" y="119700"/>
                  <a:pt x="12796" y="119700"/>
                </a:cubicBezTo>
                <a:cubicBezTo>
                  <a:pt x="106720" y="119700"/>
                  <a:pt x="106720" y="119700"/>
                  <a:pt x="106720" y="119700"/>
                </a:cubicBezTo>
                <a:cubicBezTo>
                  <a:pt x="113239" y="119700"/>
                  <a:pt x="119758" y="111620"/>
                  <a:pt x="119758" y="103840"/>
                </a:cubicBezTo>
                <a:cubicBezTo>
                  <a:pt x="119758" y="13466"/>
                  <a:pt x="119758" y="13466"/>
                  <a:pt x="119758" y="13466"/>
                </a:cubicBezTo>
                <a:cubicBezTo>
                  <a:pt x="119758" y="5685"/>
                  <a:pt x="113239" y="0"/>
                  <a:pt x="106720" y="0"/>
                </a:cubicBezTo>
                <a:close/>
                <a:moveTo>
                  <a:pt x="27525" y="13466"/>
                </a:moveTo>
                <a:lnTo>
                  <a:pt x="27525" y="13466"/>
                </a:lnTo>
                <a:cubicBezTo>
                  <a:pt x="29698" y="13466"/>
                  <a:pt x="31871" y="16159"/>
                  <a:pt x="31871" y="18852"/>
                </a:cubicBezTo>
                <a:cubicBezTo>
                  <a:pt x="31871" y="21546"/>
                  <a:pt x="29698" y="23940"/>
                  <a:pt x="27525" y="23940"/>
                </a:cubicBezTo>
                <a:cubicBezTo>
                  <a:pt x="25593" y="23940"/>
                  <a:pt x="23420" y="21546"/>
                  <a:pt x="23420" y="18852"/>
                </a:cubicBezTo>
                <a:cubicBezTo>
                  <a:pt x="23420" y="16159"/>
                  <a:pt x="25593" y="13466"/>
                  <a:pt x="27525" y="13466"/>
                </a:cubicBezTo>
                <a:close/>
                <a:moveTo>
                  <a:pt x="10623" y="18852"/>
                </a:moveTo>
                <a:lnTo>
                  <a:pt x="10623" y="18852"/>
                </a:lnTo>
                <a:cubicBezTo>
                  <a:pt x="10623" y="16159"/>
                  <a:pt x="12796" y="13466"/>
                  <a:pt x="14728" y="13466"/>
                </a:cubicBezTo>
                <a:cubicBezTo>
                  <a:pt x="16901" y="13466"/>
                  <a:pt x="19074" y="16159"/>
                  <a:pt x="19074" y="18852"/>
                </a:cubicBezTo>
                <a:cubicBezTo>
                  <a:pt x="19074" y="21546"/>
                  <a:pt x="16901" y="23940"/>
                  <a:pt x="14728" y="23940"/>
                </a:cubicBezTo>
                <a:cubicBezTo>
                  <a:pt x="12796" y="23940"/>
                  <a:pt x="10623" y="21546"/>
                  <a:pt x="10623" y="18852"/>
                </a:cubicBezTo>
                <a:close/>
                <a:moveTo>
                  <a:pt x="106720" y="103840"/>
                </a:moveTo>
                <a:lnTo>
                  <a:pt x="106720" y="103840"/>
                </a:lnTo>
                <a:cubicBezTo>
                  <a:pt x="10623" y="103840"/>
                  <a:pt x="10623" y="103840"/>
                  <a:pt x="10623" y="103840"/>
                </a:cubicBezTo>
                <a:cubicBezTo>
                  <a:pt x="10623" y="34713"/>
                  <a:pt x="10623" y="34713"/>
                  <a:pt x="10623" y="34713"/>
                </a:cubicBezTo>
                <a:cubicBezTo>
                  <a:pt x="106720" y="34713"/>
                  <a:pt x="106720" y="34713"/>
                  <a:pt x="106720" y="34713"/>
                </a:cubicBezTo>
                <a:lnTo>
                  <a:pt x="106720" y="103840"/>
                </a:lnTo>
                <a:close/>
                <a:moveTo>
                  <a:pt x="106720" y="23940"/>
                </a:moveTo>
                <a:lnTo>
                  <a:pt x="106720" y="23940"/>
                </a:lnTo>
                <a:cubicBezTo>
                  <a:pt x="36217" y="23940"/>
                  <a:pt x="36217" y="23940"/>
                  <a:pt x="36217" y="23940"/>
                </a:cubicBezTo>
                <a:cubicBezTo>
                  <a:pt x="36217" y="13466"/>
                  <a:pt x="36217" y="13466"/>
                  <a:pt x="36217" y="13466"/>
                </a:cubicBezTo>
                <a:cubicBezTo>
                  <a:pt x="106720" y="13466"/>
                  <a:pt x="106720" y="13466"/>
                  <a:pt x="106720" y="13466"/>
                </a:cubicBezTo>
                <a:lnTo>
                  <a:pt x="106720" y="23940"/>
                </a:lnTo>
                <a:close/>
              </a:path>
            </a:pathLst>
          </a:custGeom>
          <a:solidFill>
            <a:schemeClr val="accent1"/>
          </a:solidFill>
          <a:ln>
            <a:noFill/>
          </a:ln>
        </p:spPr>
        <p:txBody>
          <a:bodyPr lIns="45700" tIns="22850" rIns="45700" bIns="228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Roboto"/>
              <a:cs typeface="Arial" panose="020B0604020202020204" pitchFamily="34" charset="0"/>
              <a:sym typeface="Roboto"/>
            </a:endParaRPr>
          </a:p>
        </p:txBody>
      </p:sp>
      <p:sp>
        <p:nvSpPr>
          <p:cNvPr id="36" name="Flecha: a la derecha 35">
            <a:extLst>
              <a:ext uri="{FF2B5EF4-FFF2-40B4-BE49-F238E27FC236}">
                <a16:creationId xmlns:a16="http://schemas.microsoft.com/office/drawing/2014/main" id="{5FEBE331-360D-0CEF-78E8-BFBCDCC8BA17}"/>
              </a:ext>
            </a:extLst>
          </p:cNvPr>
          <p:cNvSpPr/>
          <p:nvPr/>
        </p:nvSpPr>
        <p:spPr>
          <a:xfrm>
            <a:off x="2478129" y="4481135"/>
            <a:ext cx="530043" cy="472193"/>
          </a:xfrm>
          <a:prstGeom prst="right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Flecha: a la derecha 36">
            <a:extLst>
              <a:ext uri="{FF2B5EF4-FFF2-40B4-BE49-F238E27FC236}">
                <a16:creationId xmlns:a16="http://schemas.microsoft.com/office/drawing/2014/main" id="{39A7AB1F-B891-63D9-95DB-867D67D721A0}"/>
              </a:ext>
            </a:extLst>
          </p:cNvPr>
          <p:cNvSpPr/>
          <p:nvPr/>
        </p:nvSpPr>
        <p:spPr>
          <a:xfrm>
            <a:off x="4474137" y="4481356"/>
            <a:ext cx="530043" cy="472193"/>
          </a:xfrm>
          <a:prstGeom prst="right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Flecha: a la derecha 37">
            <a:extLst>
              <a:ext uri="{FF2B5EF4-FFF2-40B4-BE49-F238E27FC236}">
                <a16:creationId xmlns:a16="http://schemas.microsoft.com/office/drawing/2014/main" id="{DB38B3E7-0356-4A47-50AA-DAB0EB7B891D}"/>
              </a:ext>
            </a:extLst>
          </p:cNvPr>
          <p:cNvSpPr/>
          <p:nvPr/>
        </p:nvSpPr>
        <p:spPr>
          <a:xfrm>
            <a:off x="6840907" y="4489930"/>
            <a:ext cx="530043" cy="472193"/>
          </a:xfrm>
          <a:prstGeom prst="right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Flecha: a la derecha 38">
            <a:extLst>
              <a:ext uri="{FF2B5EF4-FFF2-40B4-BE49-F238E27FC236}">
                <a16:creationId xmlns:a16="http://schemas.microsoft.com/office/drawing/2014/main" id="{2B4D866D-1D02-6778-D90E-98AE88747C7D}"/>
              </a:ext>
            </a:extLst>
          </p:cNvPr>
          <p:cNvSpPr/>
          <p:nvPr/>
        </p:nvSpPr>
        <p:spPr>
          <a:xfrm>
            <a:off x="9183828" y="4450332"/>
            <a:ext cx="530043" cy="472193"/>
          </a:xfrm>
          <a:prstGeom prst="right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86972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3973124-B661-9ABD-0AF0-4952264386F2}"/>
              </a:ext>
            </a:extLst>
          </p:cNvPr>
          <p:cNvSpPr>
            <a:spLocks noGrp="1"/>
          </p:cNvSpPr>
          <p:nvPr>
            <p:ph type="title"/>
          </p:nvPr>
        </p:nvSpPr>
        <p:spPr>
          <a:xfrm>
            <a:off x="1371599" y="294538"/>
            <a:ext cx="9895951" cy="1033669"/>
          </a:xfrm>
        </p:spPr>
        <p:txBody>
          <a:bodyPr>
            <a:normAutofit/>
          </a:bodyPr>
          <a:lstStyle/>
          <a:p>
            <a:r>
              <a:rPr lang="es-MX" sz="4000">
                <a:solidFill>
                  <a:srgbClr val="FFFFFF"/>
                </a:solidFill>
              </a:rPr>
              <a:t>Hipótesis</a:t>
            </a:r>
          </a:p>
        </p:txBody>
      </p:sp>
      <p:sp>
        <p:nvSpPr>
          <p:cNvPr id="3" name="Marcador de contenido 2">
            <a:extLst>
              <a:ext uri="{FF2B5EF4-FFF2-40B4-BE49-F238E27FC236}">
                <a16:creationId xmlns:a16="http://schemas.microsoft.com/office/drawing/2014/main" id="{0E086356-A80C-9B46-27C2-8D742957043E}"/>
              </a:ext>
            </a:extLst>
          </p:cNvPr>
          <p:cNvSpPr>
            <a:spLocks noGrp="1"/>
          </p:cNvSpPr>
          <p:nvPr>
            <p:ph idx="1"/>
          </p:nvPr>
        </p:nvSpPr>
        <p:spPr>
          <a:xfrm>
            <a:off x="1233982" y="2047263"/>
            <a:ext cx="9724031" cy="1597433"/>
          </a:xfrm>
        </p:spPr>
        <p:txBody>
          <a:bodyPr anchor="t">
            <a:normAutofit/>
          </a:bodyPr>
          <a:lstStyle/>
          <a:p>
            <a:pPr marL="0" indent="0" algn="just">
              <a:buNone/>
            </a:pPr>
            <a:r>
              <a:rPr lang="es-MX" sz="2400" kern="100" dirty="0">
                <a:effectLst/>
                <a:ea typeface="Calibri" panose="020F0502020204030204" pitchFamily="34" charset="0"/>
                <a:cs typeface="Times New Roman" panose="02020603050405020304" pitchFamily="18" charset="0"/>
              </a:rPr>
              <a:t>El desarrollo de un sistema multimodal basado en procesamiento de lenguaje natural permitirá una captura y búsqueda más rápida de los datos en base de datos médicas.</a:t>
            </a:r>
          </a:p>
          <a:p>
            <a:pPr algn="just"/>
            <a:endParaRPr lang="es-MX" sz="2400" dirty="0"/>
          </a:p>
        </p:txBody>
      </p:sp>
      <p:pic>
        <p:nvPicPr>
          <p:cNvPr id="3074" name="Picture 2" descr="6 Uses for Natural Language Processing in Healthcare">
            <a:extLst>
              <a:ext uri="{FF2B5EF4-FFF2-40B4-BE49-F238E27FC236}">
                <a16:creationId xmlns:a16="http://schemas.microsoft.com/office/drawing/2014/main" id="{177E1BEF-218E-5AD2-B019-856830DADF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747" t="13601" r="1"/>
          <a:stretch/>
        </p:blipFill>
        <p:spPr bwMode="auto">
          <a:xfrm>
            <a:off x="3689212" y="3429000"/>
            <a:ext cx="4813570" cy="2985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34860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FEB8F44-BF1A-65FB-DE1D-E5CE3872A124}"/>
              </a:ext>
            </a:extLst>
          </p:cNvPr>
          <p:cNvSpPr>
            <a:spLocks noGrp="1"/>
          </p:cNvSpPr>
          <p:nvPr>
            <p:ph type="title"/>
          </p:nvPr>
        </p:nvSpPr>
        <p:spPr>
          <a:xfrm>
            <a:off x="1371599" y="294538"/>
            <a:ext cx="9895951" cy="1033669"/>
          </a:xfrm>
        </p:spPr>
        <p:txBody>
          <a:bodyPr>
            <a:normAutofit/>
          </a:bodyPr>
          <a:lstStyle/>
          <a:p>
            <a:r>
              <a:rPr lang="es-MX" sz="4000">
                <a:solidFill>
                  <a:srgbClr val="FFFFFF"/>
                </a:solidFill>
              </a:rPr>
              <a:t>Objetivos</a:t>
            </a:r>
          </a:p>
        </p:txBody>
      </p:sp>
      <p:sp>
        <p:nvSpPr>
          <p:cNvPr id="3" name="Marcador de contenido 2">
            <a:extLst>
              <a:ext uri="{FF2B5EF4-FFF2-40B4-BE49-F238E27FC236}">
                <a16:creationId xmlns:a16="http://schemas.microsoft.com/office/drawing/2014/main" id="{1C02C0E3-7139-B47D-4A65-AF9811C92143}"/>
              </a:ext>
            </a:extLst>
          </p:cNvPr>
          <p:cNvSpPr>
            <a:spLocks noGrp="1"/>
          </p:cNvSpPr>
          <p:nvPr>
            <p:ph idx="1"/>
          </p:nvPr>
        </p:nvSpPr>
        <p:spPr>
          <a:xfrm>
            <a:off x="459350" y="1885279"/>
            <a:ext cx="11021449" cy="3683358"/>
          </a:xfrm>
        </p:spPr>
        <p:txBody>
          <a:bodyPr anchor="t">
            <a:normAutofit/>
          </a:bodyPr>
          <a:lstStyle/>
          <a:p>
            <a:pPr marL="0" indent="0" algn="just">
              <a:buNone/>
            </a:pPr>
            <a:r>
              <a:rPr lang="es-MX" sz="2400" b="1" dirty="0"/>
              <a:t>Principal</a:t>
            </a:r>
          </a:p>
          <a:p>
            <a:pPr algn="just"/>
            <a:r>
              <a:rPr lang="es-MX" sz="2400" kern="100" dirty="0">
                <a:effectLst/>
                <a:ea typeface="Calibri" panose="020F0502020204030204" pitchFamily="34" charset="0"/>
                <a:cs typeface="Times New Roman" panose="02020603050405020304" pitchFamily="18" charset="0"/>
              </a:rPr>
              <a:t>Investigar métodos de procesamiento de lenguaje natural para la implementación de un sistema multimodal que permita agilizar la captura y búsqueda de información en base de datos médicas. </a:t>
            </a:r>
          </a:p>
          <a:p>
            <a:pPr marL="0" indent="0" algn="just">
              <a:buNone/>
            </a:pPr>
            <a:endParaRPr lang="es-MX" sz="2000" dirty="0"/>
          </a:p>
        </p:txBody>
      </p:sp>
      <p:sp>
        <p:nvSpPr>
          <p:cNvPr id="5" name="Shape 5129">
            <a:extLst>
              <a:ext uri="{FF2B5EF4-FFF2-40B4-BE49-F238E27FC236}">
                <a16:creationId xmlns:a16="http://schemas.microsoft.com/office/drawing/2014/main" id="{431909D9-C1BD-7186-6F86-1AE8F9FFDC66}"/>
              </a:ext>
            </a:extLst>
          </p:cNvPr>
          <p:cNvSpPr/>
          <p:nvPr/>
        </p:nvSpPr>
        <p:spPr>
          <a:xfrm>
            <a:off x="1844578" y="3844843"/>
            <a:ext cx="1178087" cy="944386"/>
          </a:xfrm>
          <a:custGeom>
            <a:avLst/>
            <a:gdLst/>
            <a:ahLst/>
            <a:cxnLst/>
            <a:rect l="0" t="0" r="0" b="0"/>
            <a:pathLst>
              <a:path w="120000" h="120000" extrusionOk="0">
                <a:moveTo>
                  <a:pt x="106720" y="0"/>
                </a:moveTo>
                <a:lnTo>
                  <a:pt x="106720" y="0"/>
                </a:lnTo>
                <a:cubicBezTo>
                  <a:pt x="12796" y="0"/>
                  <a:pt x="12796" y="0"/>
                  <a:pt x="12796" y="0"/>
                </a:cubicBezTo>
                <a:cubicBezTo>
                  <a:pt x="4104" y="0"/>
                  <a:pt x="0" y="5685"/>
                  <a:pt x="0" y="13466"/>
                </a:cubicBezTo>
                <a:cubicBezTo>
                  <a:pt x="0" y="103840"/>
                  <a:pt x="0" y="103840"/>
                  <a:pt x="0" y="103840"/>
                </a:cubicBezTo>
                <a:cubicBezTo>
                  <a:pt x="0" y="111620"/>
                  <a:pt x="4104" y="119700"/>
                  <a:pt x="12796" y="119700"/>
                </a:cubicBezTo>
                <a:cubicBezTo>
                  <a:pt x="106720" y="119700"/>
                  <a:pt x="106720" y="119700"/>
                  <a:pt x="106720" y="119700"/>
                </a:cubicBezTo>
                <a:cubicBezTo>
                  <a:pt x="113239" y="119700"/>
                  <a:pt x="119758" y="111620"/>
                  <a:pt x="119758" y="103840"/>
                </a:cubicBezTo>
                <a:cubicBezTo>
                  <a:pt x="119758" y="13466"/>
                  <a:pt x="119758" y="13466"/>
                  <a:pt x="119758" y="13466"/>
                </a:cubicBezTo>
                <a:cubicBezTo>
                  <a:pt x="119758" y="5685"/>
                  <a:pt x="113239" y="0"/>
                  <a:pt x="106720" y="0"/>
                </a:cubicBezTo>
                <a:close/>
                <a:moveTo>
                  <a:pt x="27525" y="13466"/>
                </a:moveTo>
                <a:lnTo>
                  <a:pt x="27525" y="13466"/>
                </a:lnTo>
                <a:cubicBezTo>
                  <a:pt x="29698" y="13466"/>
                  <a:pt x="31871" y="16159"/>
                  <a:pt x="31871" y="18852"/>
                </a:cubicBezTo>
                <a:cubicBezTo>
                  <a:pt x="31871" y="21546"/>
                  <a:pt x="29698" y="23940"/>
                  <a:pt x="27525" y="23940"/>
                </a:cubicBezTo>
                <a:cubicBezTo>
                  <a:pt x="25593" y="23940"/>
                  <a:pt x="23420" y="21546"/>
                  <a:pt x="23420" y="18852"/>
                </a:cubicBezTo>
                <a:cubicBezTo>
                  <a:pt x="23420" y="16159"/>
                  <a:pt x="25593" y="13466"/>
                  <a:pt x="27525" y="13466"/>
                </a:cubicBezTo>
                <a:close/>
                <a:moveTo>
                  <a:pt x="10623" y="18852"/>
                </a:moveTo>
                <a:lnTo>
                  <a:pt x="10623" y="18852"/>
                </a:lnTo>
                <a:cubicBezTo>
                  <a:pt x="10623" y="16159"/>
                  <a:pt x="12796" y="13466"/>
                  <a:pt x="14728" y="13466"/>
                </a:cubicBezTo>
                <a:cubicBezTo>
                  <a:pt x="16901" y="13466"/>
                  <a:pt x="19074" y="16159"/>
                  <a:pt x="19074" y="18852"/>
                </a:cubicBezTo>
                <a:cubicBezTo>
                  <a:pt x="19074" y="21546"/>
                  <a:pt x="16901" y="23940"/>
                  <a:pt x="14728" y="23940"/>
                </a:cubicBezTo>
                <a:cubicBezTo>
                  <a:pt x="12796" y="23940"/>
                  <a:pt x="10623" y="21546"/>
                  <a:pt x="10623" y="18852"/>
                </a:cubicBezTo>
                <a:close/>
                <a:moveTo>
                  <a:pt x="106720" y="103840"/>
                </a:moveTo>
                <a:lnTo>
                  <a:pt x="106720" y="103840"/>
                </a:lnTo>
                <a:cubicBezTo>
                  <a:pt x="10623" y="103840"/>
                  <a:pt x="10623" y="103840"/>
                  <a:pt x="10623" y="103840"/>
                </a:cubicBezTo>
                <a:cubicBezTo>
                  <a:pt x="10623" y="34713"/>
                  <a:pt x="10623" y="34713"/>
                  <a:pt x="10623" y="34713"/>
                </a:cubicBezTo>
                <a:cubicBezTo>
                  <a:pt x="106720" y="34713"/>
                  <a:pt x="106720" y="34713"/>
                  <a:pt x="106720" y="34713"/>
                </a:cubicBezTo>
                <a:lnTo>
                  <a:pt x="106720" y="103840"/>
                </a:lnTo>
                <a:close/>
                <a:moveTo>
                  <a:pt x="106720" y="23940"/>
                </a:moveTo>
                <a:lnTo>
                  <a:pt x="106720" y="23940"/>
                </a:lnTo>
                <a:cubicBezTo>
                  <a:pt x="36217" y="23940"/>
                  <a:pt x="36217" y="23940"/>
                  <a:pt x="36217" y="23940"/>
                </a:cubicBezTo>
                <a:cubicBezTo>
                  <a:pt x="36217" y="13466"/>
                  <a:pt x="36217" y="13466"/>
                  <a:pt x="36217" y="13466"/>
                </a:cubicBezTo>
                <a:cubicBezTo>
                  <a:pt x="106720" y="13466"/>
                  <a:pt x="106720" y="13466"/>
                  <a:pt x="106720" y="13466"/>
                </a:cubicBezTo>
                <a:lnTo>
                  <a:pt x="106720" y="23940"/>
                </a:lnTo>
                <a:close/>
              </a:path>
            </a:pathLst>
          </a:custGeom>
          <a:solidFill>
            <a:schemeClr val="accent1"/>
          </a:solidFill>
          <a:ln>
            <a:noFill/>
          </a:ln>
        </p:spPr>
        <p:txBody>
          <a:bodyPr lIns="45700" tIns="22850" rIns="45700" bIns="228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panose="020B0604020202020204" pitchFamily="34" charset="0"/>
              <a:ea typeface="Roboto"/>
              <a:cs typeface="Arial" panose="020B0604020202020204" pitchFamily="34" charset="0"/>
              <a:sym typeface="Roboto"/>
            </a:endParaRPr>
          </a:p>
        </p:txBody>
      </p:sp>
      <p:pic>
        <p:nvPicPr>
          <p:cNvPr id="4098" name="Picture 2" descr="Qué es NLP y cómo usar el lenguaje natural para mejorar la experiencia del  usuario? | Blog de Botmaker">
            <a:extLst>
              <a:ext uri="{FF2B5EF4-FFF2-40B4-BE49-F238E27FC236}">
                <a16:creationId xmlns:a16="http://schemas.microsoft.com/office/drawing/2014/main" id="{72CA7D8D-9E7F-CA89-AEEF-197EE5562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9584" y="3844843"/>
            <a:ext cx="4427913" cy="22156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Freeform 175">
            <a:extLst>
              <a:ext uri="{FF2B5EF4-FFF2-40B4-BE49-F238E27FC236}">
                <a16:creationId xmlns:a16="http://schemas.microsoft.com/office/drawing/2014/main" id="{F5AF3814-1B0E-37D9-0352-0D7B920E41F6}"/>
              </a:ext>
            </a:extLst>
          </p:cNvPr>
          <p:cNvSpPr>
            <a:spLocks noEditPoints="1"/>
          </p:cNvSpPr>
          <p:nvPr/>
        </p:nvSpPr>
        <p:spPr bwMode="auto">
          <a:xfrm rot="10800000" flipV="1">
            <a:off x="6169671" y="5278582"/>
            <a:ext cx="298672" cy="511062"/>
          </a:xfrm>
          <a:custGeom>
            <a:avLst/>
            <a:gdLst>
              <a:gd name="T0" fmla="*/ 9 w 17"/>
              <a:gd name="T1" fmla="*/ 0 h 29"/>
              <a:gd name="T2" fmla="*/ 9 w 17"/>
              <a:gd name="T3" fmla="*/ 0 h 29"/>
              <a:gd name="T4" fmla="*/ 14 w 17"/>
              <a:gd name="T5" fmla="*/ 6 h 29"/>
              <a:gd name="T6" fmla="*/ 14 w 17"/>
              <a:gd name="T7" fmla="*/ 15 h 29"/>
              <a:gd name="T8" fmla="*/ 9 w 17"/>
              <a:gd name="T9" fmla="*/ 21 h 29"/>
              <a:gd name="T10" fmla="*/ 9 w 17"/>
              <a:gd name="T11" fmla="*/ 21 h 29"/>
              <a:gd name="T12" fmla="*/ 3 w 17"/>
              <a:gd name="T13" fmla="*/ 15 h 29"/>
              <a:gd name="T14" fmla="*/ 3 w 17"/>
              <a:gd name="T15" fmla="*/ 6 h 29"/>
              <a:gd name="T16" fmla="*/ 9 w 17"/>
              <a:gd name="T17" fmla="*/ 0 h 29"/>
              <a:gd name="T18" fmla="*/ 6 w 17"/>
              <a:gd name="T19" fmla="*/ 15 h 29"/>
              <a:gd name="T20" fmla="*/ 6 w 17"/>
              <a:gd name="T21" fmla="*/ 6 h 29"/>
              <a:gd name="T22" fmla="*/ 7 w 17"/>
              <a:gd name="T23" fmla="*/ 4 h 29"/>
              <a:gd name="T24" fmla="*/ 8 w 17"/>
              <a:gd name="T25" fmla="*/ 3 h 29"/>
              <a:gd name="T26" fmla="*/ 8 w 17"/>
              <a:gd name="T27" fmla="*/ 2 h 29"/>
              <a:gd name="T28" fmla="*/ 7 w 17"/>
              <a:gd name="T29" fmla="*/ 2 h 29"/>
              <a:gd name="T30" fmla="*/ 5 w 17"/>
              <a:gd name="T31" fmla="*/ 4 h 29"/>
              <a:gd name="T32" fmla="*/ 4 w 17"/>
              <a:gd name="T33" fmla="*/ 6 h 29"/>
              <a:gd name="T34" fmla="*/ 4 w 17"/>
              <a:gd name="T35" fmla="*/ 15 h 29"/>
              <a:gd name="T36" fmla="*/ 5 w 17"/>
              <a:gd name="T37" fmla="*/ 16 h 29"/>
              <a:gd name="T38" fmla="*/ 6 w 17"/>
              <a:gd name="T39" fmla="*/ 15 h 29"/>
              <a:gd name="T40" fmla="*/ 10 w 17"/>
              <a:gd name="T41" fmla="*/ 23 h 29"/>
              <a:gd name="T42" fmla="*/ 14 w 17"/>
              <a:gd name="T43" fmla="*/ 21 h 29"/>
              <a:gd name="T44" fmla="*/ 17 w 17"/>
              <a:gd name="T45" fmla="*/ 15 h 29"/>
              <a:gd name="T46" fmla="*/ 16 w 17"/>
              <a:gd name="T47" fmla="*/ 14 h 29"/>
              <a:gd name="T48" fmla="*/ 15 w 17"/>
              <a:gd name="T49" fmla="*/ 15 h 29"/>
              <a:gd name="T50" fmla="*/ 13 w 17"/>
              <a:gd name="T51" fmla="*/ 20 h 29"/>
              <a:gd name="T52" fmla="*/ 9 w 17"/>
              <a:gd name="T53" fmla="*/ 21 h 29"/>
              <a:gd name="T54" fmla="*/ 4 w 17"/>
              <a:gd name="T55" fmla="*/ 20 h 29"/>
              <a:gd name="T56" fmla="*/ 2 w 17"/>
              <a:gd name="T57" fmla="*/ 15 h 29"/>
              <a:gd name="T58" fmla="*/ 1 w 17"/>
              <a:gd name="T59" fmla="*/ 14 h 29"/>
              <a:gd name="T60" fmla="*/ 0 w 17"/>
              <a:gd name="T61" fmla="*/ 15 h 29"/>
              <a:gd name="T62" fmla="*/ 3 w 17"/>
              <a:gd name="T63" fmla="*/ 21 h 29"/>
              <a:gd name="T64" fmla="*/ 8 w 17"/>
              <a:gd name="T65" fmla="*/ 23 h 29"/>
              <a:gd name="T66" fmla="*/ 8 w 17"/>
              <a:gd name="T67" fmla="*/ 27 h 29"/>
              <a:gd name="T68" fmla="*/ 1 w 17"/>
              <a:gd name="T69" fmla="*/ 27 h 29"/>
              <a:gd name="T70" fmla="*/ 0 w 17"/>
              <a:gd name="T71" fmla="*/ 28 h 29"/>
              <a:gd name="T72" fmla="*/ 1 w 17"/>
              <a:gd name="T73" fmla="*/ 29 h 29"/>
              <a:gd name="T74" fmla="*/ 16 w 17"/>
              <a:gd name="T75" fmla="*/ 29 h 29"/>
              <a:gd name="T76" fmla="*/ 17 w 17"/>
              <a:gd name="T77" fmla="*/ 28 h 29"/>
              <a:gd name="T78" fmla="*/ 16 w 17"/>
              <a:gd name="T79" fmla="*/ 27 h 29"/>
              <a:gd name="T80" fmla="*/ 10 w 17"/>
              <a:gd name="T81" fmla="*/ 27 h 29"/>
              <a:gd name="T82" fmla="*/ 10 w 17"/>
              <a:gd name="T83"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29">
                <a:moveTo>
                  <a:pt x="9" y="0"/>
                </a:moveTo>
                <a:cubicBezTo>
                  <a:pt x="9" y="0"/>
                  <a:pt x="9" y="0"/>
                  <a:pt x="9" y="0"/>
                </a:cubicBezTo>
                <a:cubicBezTo>
                  <a:pt x="12" y="0"/>
                  <a:pt x="14" y="3"/>
                  <a:pt x="14" y="6"/>
                </a:cubicBezTo>
                <a:cubicBezTo>
                  <a:pt x="14" y="15"/>
                  <a:pt x="14" y="15"/>
                  <a:pt x="14" y="15"/>
                </a:cubicBezTo>
                <a:cubicBezTo>
                  <a:pt x="14" y="18"/>
                  <a:pt x="12" y="21"/>
                  <a:pt x="9" y="21"/>
                </a:cubicBezTo>
                <a:cubicBezTo>
                  <a:pt x="9" y="21"/>
                  <a:pt x="9" y="21"/>
                  <a:pt x="9" y="21"/>
                </a:cubicBezTo>
                <a:cubicBezTo>
                  <a:pt x="6" y="21"/>
                  <a:pt x="3" y="18"/>
                  <a:pt x="3" y="15"/>
                </a:cubicBezTo>
                <a:cubicBezTo>
                  <a:pt x="3" y="6"/>
                  <a:pt x="3" y="6"/>
                  <a:pt x="3" y="6"/>
                </a:cubicBezTo>
                <a:cubicBezTo>
                  <a:pt x="3" y="3"/>
                  <a:pt x="6" y="0"/>
                  <a:pt x="9" y="0"/>
                </a:cubicBezTo>
                <a:close/>
                <a:moveTo>
                  <a:pt x="6" y="15"/>
                </a:moveTo>
                <a:cubicBezTo>
                  <a:pt x="6" y="6"/>
                  <a:pt x="6" y="6"/>
                  <a:pt x="6" y="6"/>
                </a:cubicBezTo>
                <a:cubicBezTo>
                  <a:pt x="6" y="6"/>
                  <a:pt x="6" y="5"/>
                  <a:pt x="7" y="4"/>
                </a:cubicBezTo>
                <a:cubicBezTo>
                  <a:pt x="7" y="4"/>
                  <a:pt x="7" y="4"/>
                  <a:pt x="8" y="3"/>
                </a:cubicBezTo>
                <a:cubicBezTo>
                  <a:pt x="8" y="3"/>
                  <a:pt x="8" y="3"/>
                  <a:pt x="8" y="2"/>
                </a:cubicBezTo>
                <a:cubicBezTo>
                  <a:pt x="8" y="2"/>
                  <a:pt x="7" y="2"/>
                  <a:pt x="7" y="2"/>
                </a:cubicBezTo>
                <a:cubicBezTo>
                  <a:pt x="6" y="2"/>
                  <a:pt x="5" y="3"/>
                  <a:pt x="5" y="4"/>
                </a:cubicBezTo>
                <a:cubicBezTo>
                  <a:pt x="5" y="4"/>
                  <a:pt x="4" y="5"/>
                  <a:pt x="4" y="6"/>
                </a:cubicBezTo>
                <a:cubicBezTo>
                  <a:pt x="4" y="15"/>
                  <a:pt x="4" y="15"/>
                  <a:pt x="4" y="15"/>
                </a:cubicBezTo>
                <a:cubicBezTo>
                  <a:pt x="4" y="15"/>
                  <a:pt x="5" y="16"/>
                  <a:pt x="5" y="16"/>
                </a:cubicBezTo>
                <a:cubicBezTo>
                  <a:pt x="6" y="16"/>
                  <a:pt x="6" y="15"/>
                  <a:pt x="6" y="15"/>
                </a:cubicBezTo>
                <a:close/>
                <a:moveTo>
                  <a:pt x="10" y="23"/>
                </a:moveTo>
                <a:cubicBezTo>
                  <a:pt x="11" y="23"/>
                  <a:pt x="13" y="22"/>
                  <a:pt x="14" y="21"/>
                </a:cubicBezTo>
                <a:cubicBezTo>
                  <a:pt x="16" y="20"/>
                  <a:pt x="17" y="17"/>
                  <a:pt x="17" y="15"/>
                </a:cubicBezTo>
                <a:cubicBezTo>
                  <a:pt x="17" y="15"/>
                  <a:pt x="16" y="14"/>
                  <a:pt x="16" y="14"/>
                </a:cubicBezTo>
                <a:cubicBezTo>
                  <a:pt x="15" y="14"/>
                  <a:pt x="15" y="15"/>
                  <a:pt x="15" y="15"/>
                </a:cubicBezTo>
                <a:cubicBezTo>
                  <a:pt x="15" y="17"/>
                  <a:pt x="14" y="18"/>
                  <a:pt x="13" y="20"/>
                </a:cubicBezTo>
                <a:cubicBezTo>
                  <a:pt x="12" y="21"/>
                  <a:pt x="10" y="21"/>
                  <a:pt x="9" y="21"/>
                </a:cubicBezTo>
                <a:cubicBezTo>
                  <a:pt x="7" y="21"/>
                  <a:pt x="5" y="21"/>
                  <a:pt x="4" y="20"/>
                </a:cubicBezTo>
                <a:cubicBezTo>
                  <a:pt x="3" y="18"/>
                  <a:pt x="2" y="17"/>
                  <a:pt x="2" y="15"/>
                </a:cubicBezTo>
                <a:cubicBezTo>
                  <a:pt x="2" y="15"/>
                  <a:pt x="2" y="14"/>
                  <a:pt x="1" y="14"/>
                </a:cubicBezTo>
                <a:cubicBezTo>
                  <a:pt x="1" y="14"/>
                  <a:pt x="0" y="15"/>
                  <a:pt x="0" y="15"/>
                </a:cubicBezTo>
                <a:cubicBezTo>
                  <a:pt x="0" y="17"/>
                  <a:pt x="1" y="20"/>
                  <a:pt x="3" y="21"/>
                </a:cubicBezTo>
                <a:cubicBezTo>
                  <a:pt x="4" y="22"/>
                  <a:pt x="6" y="23"/>
                  <a:pt x="8" y="23"/>
                </a:cubicBezTo>
                <a:cubicBezTo>
                  <a:pt x="8" y="27"/>
                  <a:pt x="8" y="27"/>
                  <a:pt x="8" y="27"/>
                </a:cubicBezTo>
                <a:cubicBezTo>
                  <a:pt x="1" y="27"/>
                  <a:pt x="1" y="27"/>
                  <a:pt x="1" y="27"/>
                </a:cubicBezTo>
                <a:cubicBezTo>
                  <a:pt x="1" y="27"/>
                  <a:pt x="0" y="27"/>
                  <a:pt x="0" y="28"/>
                </a:cubicBezTo>
                <a:cubicBezTo>
                  <a:pt x="0" y="28"/>
                  <a:pt x="1" y="29"/>
                  <a:pt x="1" y="29"/>
                </a:cubicBezTo>
                <a:cubicBezTo>
                  <a:pt x="16" y="29"/>
                  <a:pt x="16" y="29"/>
                  <a:pt x="16" y="29"/>
                </a:cubicBezTo>
                <a:cubicBezTo>
                  <a:pt x="16" y="29"/>
                  <a:pt x="17" y="28"/>
                  <a:pt x="17" y="28"/>
                </a:cubicBezTo>
                <a:cubicBezTo>
                  <a:pt x="17" y="27"/>
                  <a:pt x="16" y="27"/>
                  <a:pt x="16" y="27"/>
                </a:cubicBezTo>
                <a:cubicBezTo>
                  <a:pt x="10" y="27"/>
                  <a:pt x="10" y="27"/>
                  <a:pt x="10" y="27"/>
                </a:cubicBezTo>
                <a:lnTo>
                  <a:pt x="10" y="23"/>
                </a:lnTo>
                <a:close/>
              </a:path>
            </a:pathLst>
          </a:custGeom>
          <a:solidFill>
            <a:schemeClr val="tx1">
              <a:lumMod val="75000"/>
              <a:lumOff val="25000"/>
            </a:schemeClr>
          </a:solidFill>
          <a:ln>
            <a:noFill/>
          </a:ln>
        </p:spPr>
        <p:txBody>
          <a:bodyPr vert="horz" wrap="square" lIns="121889" tIns="60944" rIns="121889" bIns="609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 name="Freeform 175">
            <a:extLst>
              <a:ext uri="{FF2B5EF4-FFF2-40B4-BE49-F238E27FC236}">
                <a16:creationId xmlns:a16="http://schemas.microsoft.com/office/drawing/2014/main" id="{80E12C87-8C49-D1DE-5E99-423D32C8ACDC}"/>
              </a:ext>
            </a:extLst>
          </p:cNvPr>
          <p:cNvSpPr>
            <a:spLocks noEditPoints="1"/>
          </p:cNvSpPr>
          <p:nvPr/>
        </p:nvSpPr>
        <p:spPr bwMode="auto">
          <a:xfrm rot="10800000" flipV="1">
            <a:off x="9177961" y="3848293"/>
            <a:ext cx="585272" cy="1001467"/>
          </a:xfrm>
          <a:custGeom>
            <a:avLst/>
            <a:gdLst>
              <a:gd name="T0" fmla="*/ 9 w 17"/>
              <a:gd name="T1" fmla="*/ 0 h 29"/>
              <a:gd name="T2" fmla="*/ 9 w 17"/>
              <a:gd name="T3" fmla="*/ 0 h 29"/>
              <a:gd name="T4" fmla="*/ 14 w 17"/>
              <a:gd name="T5" fmla="*/ 6 h 29"/>
              <a:gd name="T6" fmla="*/ 14 w 17"/>
              <a:gd name="T7" fmla="*/ 15 h 29"/>
              <a:gd name="T8" fmla="*/ 9 w 17"/>
              <a:gd name="T9" fmla="*/ 21 h 29"/>
              <a:gd name="T10" fmla="*/ 9 w 17"/>
              <a:gd name="T11" fmla="*/ 21 h 29"/>
              <a:gd name="T12" fmla="*/ 3 w 17"/>
              <a:gd name="T13" fmla="*/ 15 h 29"/>
              <a:gd name="T14" fmla="*/ 3 w 17"/>
              <a:gd name="T15" fmla="*/ 6 h 29"/>
              <a:gd name="T16" fmla="*/ 9 w 17"/>
              <a:gd name="T17" fmla="*/ 0 h 29"/>
              <a:gd name="T18" fmla="*/ 6 w 17"/>
              <a:gd name="T19" fmla="*/ 15 h 29"/>
              <a:gd name="T20" fmla="*/ 6 w 17"/>
              <a:gd name="T21" fmla="*/ 6 h 29"/>
              <a:gd name="T22" fmla="*/ 7 w 17"/>
              <a:gd name="T23" fmla="*/ 4 h 29"/>
              <a:gd name="T24" fmla="*/ 8 w 17"/>
              <a:gd name="T25" fmla="*/ 3 h 29"/>
              <a:gd name="T26" fmla="*/ 8 w 17"/>
              <a:gd name="T27" fmla="*/ 2 h 29"/>
              <a:gd name="T28" fmla="*/ 7 w 17"/>
              <a:gd name="T29" fmla="*/ 2 h 29"/>
              <a:gd name="T30" fmla="*/ 5 w 17"/>
              <a:gd name="T31" fmla="*/ 4 h 29"/>
              <a:gd name="T32" fmla="*/ 4 w 17"/>
              <a:gd name="T33" fmla="*/ 6 h 29"/>
              <a:gd name="T34" fmla="*/ 4 w 17"/>
              <a:gd name="T35" fmla="*/ 15 h 29"/>
              <a:gd name="T36" fmla="*/ 5 w 17"/>
              <a:gd name="T37" fmla="*/ 16 h 29"/>
              <a:gd name="T38" fmla="*/ 6 w 17"/>
              <a:gd name="T39" fmla="*/ 15 h 29"/>
              <a:gd name="T40" fmla="*/ 10 w 17"/>
              <a:gd name="T41" fmla="*/ 23 h 29"/>
              <a:gd name="T42" fmla="*/ 14 w 17"/>
              <a:gd name="T43" fmla="*/ 21 h 29"/>
              <a:gd name="T44" fmla="*/ 17 w 17"/>
              <a:gd name="T45" fmla="*/ 15 h 29"/>
              <a:gd name="T46" fmla="*/ 16 w 17"/>
              <a:gd name="T47" fmla="*/ 14 h 29"/>
              <a:gd name="T48" fmla="*/ 15 w 17"/>
              <a:gd name="T49" fmla="*/ 15 h 29"/>
              <a:gd name="T50" fmla="*/ 13 w 17"/>
              <a:gd name="T51" fmla="*/ 20 h 29"/>
              <a:gd name="T52" fmla="*/ 9 w 17"/>
              <a:gd name="T53" fmla="*/ 21 h 29"/>
              <a:gd name="T54" fmla="*/ 4 w 17"/>
              <a:gd name="T55" fmla="*/ 20 h 29"/>
              <a:gd name="T56" fmla="*/ 2 w 17"/>
              <a:gd name="T57" fmla="*/ 15 h 29"/>
              <a:gd name="T58" fmla="*/ 1 w 17"/>
              <a:gd name="T59" fmla="*/ 14 h 29"/>
              <a:gd name="T60" fmla="*/ 0 w 17"/>
              <a:gd name="T61" fmla="*/ 15 h 29"/>
              <a:gd name="T62" fmla="*/ 3 w 17"/>
              <a:gd name="T63" fmla="*/ 21 h 29"/>
              <a:gd name="T64" fmla="*/ 8 w 17"/>
              <a:gd name="T65" fmla="*/ 23 h 29"/>
              <a:gd name="T66" fmla="*/ 8 w 17"/>
              <a:gd name="T67" fmla="*/ 27 h 29"/>
              <a:gd name="T68" fmla="*/ 1 w 17"/>
              <a:gd name="T69" fmla="*/ 27 h 29"/>
              <a:gd name="T70" fmla="*/ 0 w 17"/>
              <a:gd name="T71" fmla="*/ 28 h 29"/>
              <a:gd name="T72" fmla="*/ 1 w 17"/>
              <a:gd name="T73" fmla="*/ 29 h 29"/>
              <a:gd name="T74" fmla="*/ 16 w 17"/>
              <a:gd name="T75" fmla="*/ 29 h 29"/>
              <a:gd name="T76" fmla="*/ 17 w 17"/>
              <a:gd name="T77" fmla="*/ 28 h 29"/>
              <a:gd name="T78" fmla="*/ 16 w 17"/>
              <a:gd name="T79" fmla="*/ 27 h 29"/>
              <a:gd name="T80" fmla="*/ 10 w 17"/>
              <a:gd name="T81" fmla="*/ 27 h 29"/>
              <a:gd name="T82" fmla="*/ 10 w 17"/>
              <a:gd name="T83"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 h="29">
                <a:moveTo>
                  <a:pt x="9" y="0"/>
                </a:moveTo>
                <a:cubicBezTo>
                  <a:pt x="9" y="0"/>
                  <a:pt x="9" y="0"/>
                  <a:pt x="9" y="0"/>
                </a:cubicBezTo>
                <a:cubicBezTo>
                  <a:pt x="12" y="0"/>
                  <a:pt x="14" y="3"/>
                  <a:pt x="14" y="6"/>
                </a:cubicBezTo>
                <a:cubicBezTo>
                  <a:pt x="14" y="15"/>
                  <a:pt x="14" y="15"/>
                  <a:pt x="14" y="15"/>
                </a:cubicBezTo>
                <a:cubicBezTo>
                  <a:pt x="14" y="18"/>
                  <a:pt x="12" y="21"/>
                  <a:pt x="9" y="21"/>
                </a:cubicBezTo>
                <a:cubicBezTo>
                  <a:pt x="9" y="21"/>
                  <a:pt x="9" y="21"/>
                  <a:pt x="9" y="21"/>
                </a:cubicBezTo>
                <a:cubicBezTo>
                  <a:pt x="6" y="21"/>
                  <a:pt x="3" y="18"/>
                  <a:pt x="3" y="15"/>
                </a:cubicBezTo>
                <a:cubicBezTo>
                  <a:pt x="3" y="6"/>
                  <a:pt x="3" y="6"/>
                  <a:pt x="3" y="6"/>
                </a:cubicBezTo>
                <a:cubicBezTo>
                  <a:pt x="3" y="3"/>
                  <a:pt x="6" y="0"/>
                  <a:pt x="9" y="0"/>
                </a:cubicBezTo>
                <a:close/>
                <a:moveTo>
                  <a:pt x="6" y="15"/>
                </a:moveTo>
                <a:cubicBezTo>
                  <a:pt x="6" y="6"/>
                  <a:pt x="6" y="6"/>
                  <a:pt x="6" y="6"/>
                </a:cubicBezTo>
                <a:cubicBezTo>
                  <a:pt x="6" y="6"/>
                  <a:pt x="6" y="5"/>
                  <a:pt x="7" y="4"/>
                </a:cubicBezTo>
                <a:cubicBezTo>
                  <a:pt x="7" y="4"/>
                  <a:pt x="7" y="4"/>
                  <a:pt x="8" y="3"/>
                </a:cubicBezTo>
                <a:cubicBezTo>
                  <a:pt x="8" y="3"/>
                  <a:pt x="8" y="3"/>
                  <a:pt x="8" y="2"/>
                </a:cubicBezTo>
                <a:cubicBezTo>
                  <a:pt x="8" y="2"/>
                  <a:pt x="7" y="2"/>
                  <a:pt x="7" y="2"/>
                </a:cubicBezTo>
                <a:cubicBezTo>
                  <a:pt x="6" y="2"/>
                  <a:pt x="5" y="3"/>
                  <a:pt x="5" y="4"/>
                </a:cubicBezTo>
                <a:cubicBezTo>
                  <a:pt x="5" y="4"/>
                  <a:pt x="4" y="5"/>
                  <a:pt x="4" y="6"/>
                </a:cubicBezTo>
                <a:cubicBezTo>
                  <a:pt x="4" y="15"/>
                  <a:pt x="4" y="15"/>
                  <a:pt x="4" y="15"/>
                </a:cubicBezTo>
                <a:cubicBezTo>
                  <a:pt x="4" y="15"/>
                  <a:pt x="5" y="16"/>
                  <a:pt x="5" y="16"/>
                </a:cubicBezTo>
                <a:cubicBezTo>
                  <a:pt x="6" y="16"/>
                  <a:pt x="6" y="15"/>
                  <a:pt x="6" y="15"/>
                </a:cubicBezTo>
                <a:close/>
                <a:moveTo>
                  <a:pt x="10" y="23"/>
                </a:moveTo>
                <a:cubicBezTo>
                  <a:pt x="11" y="23"/>
                  <a:pt x="13" y="22"/>
                  <a:pt x="14" y="21"/>
                </a:cubicBezTo>
                <a:cubicBezTo>
                  <a:pt x="16" y="20"/>
                  <a:pt x="17" y="17"/>
                  <a:pt x="17" y="15"/>
                </a:cubicBezTo>
                <a:cubicBezTo>
                  <a:pt x="17" y="15"/>
                  <a:pt x="16" y="14"/>
                  <a:pt x="16" y="14"/>
                </a:cubicBezTo>
                <a:cubicBezTo>
                  <a:pt x="15" y="14"/>
                  <a:pt x="15" y="15"/>
                  <a:pt x="15" y="15"/>
                </a:cubicBezTo>
                <a:cubicBezTo>
                  <a:pt x="15" y="17"/>
                  <a:pt x="14" y="18"/>
                  <a:pt x="13" y="20"/>
                </a:cubicBezTo>
                <a:cubicBezTo>
                  <a:pt x="12" y="21"/>
                  <a:pt x="10" y="21"/>
                  <a:pt x="9" y="21"/>
                </a:cubicBezTo>
                <a:cubicBezTo>
                  <a:pt x="7" y="21"/>
                  <a:pt x="5" y="21"/>
                  <a:pt x="4" y="20"/>
                </a:cubicBezTo>
                <a:cubicBezTo>
                  <a:pt x="3" y="18"/>
                  <a:pt x="2" y="17"/>
                  <a:pt x="2" y="15"/>
                </a:cubicBezTo>
                <a:cubicBezTo>
                  <a:pt x="2" y="15"/>
                  <a:pt x="2" y="14"/>
                  <a:pt x="1" y="14"/>
                </a:cubicBezTo>
                <a:cubicBezTo>
                  <a:pt x="1" y="14"/>
                  <a:pt x="0" y="15"/>
                  <a:pt x="0" y="15"/>
                </a:cubicBezTo>
                <a:cubicBezTo>
                  <a:pt x="0" y="17"/>
                  <a:pt x="1" y="20"/>
                  <a:pt x="3" y="21"/>
                </a:cubicBezTo>
                <a:cubicBezTo>
                  <a:pt x="4" y="22"/>
                  <a:pt x="6" y="23"/>
                  <a:pt x="8" y="23"/>
                </a:cubicBezTo>
                <a:cubicBezTo>
                  <a:pt x="8" y="27"/>
                  <a:pt x="8" y="27"/>
                  <a:pt x="8" y="27"/>
                </a:cubicBezTo>
                <a:cubicBezTo>
                  <a:pt x="1" y="27"/>
                  <a:pt x="1" y="27"/>
                  <a:pt x="1" y="27"/>
                </a:cubicBezTo>
                <a:cubicBezTo>
                  <a:pt x="1" y="27"/>
                  <a:pt x="0" y="27"/>
                  <a:pt x="0" y="28"/>
                </a:cubicBezTo>
                <a:cubicBezTo>
                  <a:pt x="0" y="28"/>
                  <a:pt x="1" y="29"/>
                  <a:pt x="1" y="29"/>
                </a:cubicBezTo>
                <a:cubicBezTo>
                  <a:pt x="16" y="29"/>
                  <a:pt x="16" y="29"/>
                  <a:pt x="16" y="29"/>
                </a:cubicBezTo>
                <a:cubicBezTo>
                  <a:pt x="16" y="29"/>
                  <a:pt x="17" y="28"/>
                  <a:pt x="17" y="28"/>
                </a:cubicBezTo>
                <a:cubicBezTo>
                  <a:pt x="17" y="27"/>
                  <a:pt x="16" y="27"/>
                  <a:pt x="16" y="27"/>
                </a:cubicBezTo>
                <a:cubicBezTo>
                  <a:pt x="10" y="27"/>
                  <a:pt x="10" y="27"/>
                  <a:pt x="10" y="27"/>
                </a:cubicBezTo>
                <a:lnTo>
                  <a:pt x="10" y="23"/>
                </a:lnTo>
                <a:close/>
              </a:path>
            </a:pathLst>
          </a:custGeom>
          <a:solidFill>
            <a:schemeClr val="accent1"/>
          </a:solidFill>
          <a:ln>
            <a:noFill/>
          </a:ln>
        </p:spPr>
        <p:txBody>
          <a:bodyPr vert="horz" wrap="square" lIns="121889" tIns="60944" rIns="121889" bIns="609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Shape 4899">
            <a:extLst>
              <a:ext uri="{FF2B5EF4-FFF2-40B4-BE49-F238E27FC236}">
                <a16:creationId xmlns:a16="http://schemas.microsoft.com/office/drawing/2014/main" id="{C8676042-ADBC-CC32-5E9F-3B7A5B8357FA}"/>
              </a:ext>
            </a:extLst>
          </p:cNvPr>
          <p:cNvSpPr/>
          <p:nvPr/>
        </p:nvSpPr>
        <p:spPr>
          <a:xfrm rot="5163882">
            <a:off x="3067800" y="4836669"/>
            <a:ext cx="941658" cy="941658"/>
          </a:xfrm>
          <a:custGeom>
            <a:avLst/>
            <a:gdLst/>
            <a:ahLst/>
            <a:cxnLst/>
            <a:rect l="0" t="0" r="0" b="0"/>
            <a:pathLst>
              <a:path w="120000" h="120000" extrusionOk="0">
                <a:moveTo>
                  <a:pt x="100911" y="32727"/>
                </a:moveTo>
                <a:cubicBezTo>
                  <a:pt x="99405" y="32727"/>
                  <a:pt x="98183" y="33950"/>
                  <a:pt x="98183" y="35455"/>
                </a:cubicBezTo>
                <a:lnTo>
                  <a:pt x="98183" y="38183"/>
                </a:lnTo>
                <a:cubicBezTo>
                  <a:pt x="97422" y="50066"/>
                  <a:pt x="91150" y="93283"/>
                  <a:pt x="41377" y="109172"/>
                </a:cubicBezTo>
                <a:cubicBezTo>
                  <a:pt x="71355" y="88944"/>
                  <a:pt x="75750" y="49311"/>
                  <a:pt x="76361" y="38183"/>
                </a:cubicBezTo>
                <a:lnTo>
                  <a:pt x="76361" y="35455"/>
                </a:lnTo>
                <a:cubicBezTo>
                  <a:pt x="76361" y="33950"/>
                  <a:pt x="75138" y="32727"/>
                  <a:pt x="73638" y="32727"/>
                </a:cubicBezTo>
                <a:lnTo>
                  <a:pt x="63466" y="32727"/>
                </a:lnTo>
                <a:lnTo>
                  <a:pt x="87272" y="6761"/>
                </a:lnTo>
                <a:lnTo>
                  <a:pt x="111077" y="32727"/>
                </a:lnTo>
                <a:cubicBezTo>
                  <a:pt x="111077" y="32727"/>
                  <a:pt x="100911" y="32727"/>
                  <a:pt x="100911" y="32727"/>
                </a:cubicBezTo>
                <a:close/>
                <a:moveTo>
                  <a:pt x="119200" y="33527"/>
                </a:moveTo>
                <a:lnTo>
                  <a:pt x="89200" y="800"/>
                </a:lnTo>
                <a:cubicBezTo>
                  <a:pt x="88705" y="305"/>
                  <a:pt x="88027" y="0"/>
                  <a:pt x="87272" y="0"/>
                </a:cubicBezTo>
                <a:cubicBezTo>
                  <a:pt x="86516" y="0"/>
                  <a:pt x="85833" y="305"/>
                  <a:pt x="85344" y="800"/>
                </a:cubicBezTo>
                <a:lnTo>
                  <a:pt x="55344" y="33527"/>
                </a:lnTo>
                <a:cubicBezTo>
                  <a:pt x="54850" y="34022"/>
                  <a:pt x="54544" y="34705"/>
                  <a:pt x="54544" y="35455"/>
                </a:cubicBezTo>
                <a:cubicBezTo>
                  <a:pt x="54544" y="36961"/>
                  <a:pt x="55766" y="38183"/>
                  <a:pt x="57272" y="38183"/>
                </a:cubicBezTo>
                <a:lnTo>
                  <a:pt x="70638" y="38183"/>
                </a:lnTo>
                <a:cubicBezTo>
                  <a:pt x="70316" y="43977"/>
                  <a:pt x="68855" y="58372"/>
                  <a:pt x="62200" y="74172"/>
                </a:cubicBezTo>
                <a:cubicBezTo>
                  <a:pt x="50888" y="101022"/>
                  <a:pt x="30877" y="114544"/>
                  <a:pt x="2727" y="114544"/>
                </a:cubicBezTo>
                <a:cubicBezTo>
                  <a:pt x="1216" y="114544"/>
                  <a:pt x="0" y="115766"/>
                  <a:pt x="0" y="117272"/>
                </a:cubicBezTo>
                <a:cubicBezTo>
                  <a:pt x="0" y="118777"/>
                  <a:pt x="1216" y="120000"/>
                  <a:pt x="2727" y="120000"/>
                </a:cubicBezTo>
                <a:cubicBezTo>
                  <a:pt x="92277" y="120000"/>
                  <a:pt x="102500" y="52611"/>
                  <a:pt x="103655" y="38183"/>
                </a:cubicBezTo>
                <a:lnTo>
                  <a:pt x="117272" y="38183"/>
                </a:lnTo>
                <a:cubicBezTo>
                  <a:pt x="118777" y="38183"/>
                  <a:pt x="120000" y="36961"/>
                  <a:pt x="120000" y="35455"/>
                </a:cubicBezTo>
                <a:cubicBezTo>
                  <a:pt x="120000" y="34705"/>
                  <a:pt x="119694" y="34022"/>
                  <a:pt x="119200" y="33527"/>
                </a:cubicBezTo>
              </a:path>
            </a:pathLst>
          </a:custGeom>
          <a:solidFill>
            <a:schemeClr val="accent2"/>
          </a:solidFill>
          <a:ln>
            <a:noFill/>
          </a:ln>
        </p:spPr>
        <p:txBody>
          <a:bodyPr lIns="19038" tIns="19038" rIns="19038" bIns="19038"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500" b="0" i="0" u="none" strike="noStrike" kern="1200" cap="none" spc="0" normalizeH="0" baseline="0" noProof="0" dirty="0">
              <a:ln>
                <a:noFill/>
              </a:ln>
              <a:solidFill>
                <a:prstClr val="black"/>
              </a:solidFill>
              <a:effectLst/>
              <a:uLnTx/>
              <a:uFillTx/>
              <a:latin typeface="Arial" panose="020B0604020202020204" pitchFamily="34" charset="0"/>
              <a:ea typeface="Lato"/>
              <a:cs typeface="Arial" panose="020B0604020202020204" pitchFamily="34" charset="0"/>
              <a:sym typeface="Lato"/>
            </a:endParaRPr>
          </a:p>
        </p:txBody>
      </p:sp>
      <p:sp>
        <p:nvSpPr>
          <p:cNvPr id="11" name="Shape 4901">
            <a:extLst>
              <a:ext uri="{FF2B5EF4-FFF2-40B4-BE49-F238E27FC236}">
                <a16:creationId xmlns:a16="http://schemas.microsoft.com/office/drawing/2014/main" id="{749BA9D0-DDF6-AFE5-83DD-4B0652AE1482}"/>
              </a:ext>
            </a:extLst>
          </p:cNvPr>
          <p:cNvSpPr/>
          <p:nvPr/>
        </p:nvSpPr>
        <p:spPr>
          <a:xfrm rot="10800000">
            <a:off x="8210398" y="4826282"/>
            <a:ext cx="904599" cy="904599"/>
          </a:xfrm>
          <a:custGeom>
            <a:avLst/>
            <a:gdLst/>
            <a:ahLst/>
            <a:cxnLst/>
            <a:rect l="0" t="0" r="0" b="0"/>
            <a:pathLst>
              <a:path w="120000" h="120000" extrusionOk="0">
                <a:moveTo>
                  <a:pt x="87272" y="56533"/>
                </a:moveTo>
                <a:lnTo>
                  <a:pt x="87272" y="46361"/>
                </a:lnTo>
                <a:cubicBezTo>
                  <a:pt x="87272" y="44861"/>
                  <a:pt x="86055" y="43638"/>
                  <a:pt x="84544" y="43638"/>
                </a:cubicBezTo>
                <a:lnTo>
                  <a:pt x="81816" y="43638"/>
                </a:lnTo>
                <a:cubicBezTo>
                  <a:pt x="70688" y="44250"/>
                  <a:pt x="31055" y="48644"/>
                  <a:pt x="10827" y="78622"/>
                </a:cubicBezTo>
                <a:cubicBezTo>
                  <a:pt x="26716" y="28850"/>
                  <a:pt x="69933" y="22577"/>
                  <a:pt x="81816" y="21816"/>
                </a:cubicBezTo>
                <a:lnTo>
                  <a:pt x="84544" y="21816"/>
                </a:lnTo>
                <a:cubicBezTo>
                  <a:pt x="86055" y="21816"/>
                  <a:pt x="87272" y="20600"/>
                  <a:pt x="87272" y="19088"/>
                </a:cubicBezTo>
                <a:lnTo>
                  <a:pt x="87272" y="8922"/>
                </a:lnTo>
                <a:lnTo>
                  <a:pt x="113238" y="32727"/>
                </a:lnTo>
                <a:cubicBezTo>
                  <a:pt x="113238" y="32727"/>
                  <a:pt x="87272" y="56533"/>
                  <a:pt x="87272" y="56533"/>
                </a:cubicBezTo>
                <a:close/>
                <a:moveTo>
                  <a:pt x="119200" y="30800"/>
                </a:moveTo>
                <a:lnTo>
                  <a:pt x="86472" y="800"/>
                </a:lnTo>
                <a:cubicBezTo>
                  <a:pt x="85983" y="305"/>
                  <a:pt x="85300" y="0"/>
                  <a:pt x="84544" y="0"/>
                </a:cubicBezTo>
                <a:cubicBezTo>
                  <a:pt x="83038" y="0"/>
                  <a:pt x="81816" y="1222"/>
                  <a:pt x="81816" y="2727"/>
                </a:cubicBezTo>
                <a:lnTo>
                  <a:pt x="81816" y="16344"/>
                </a:lnTo>
                <a:cubicBezTo>
                  <a:pt x="67388" y="17500"/>
                  <a:pt x="0" y="27727"/>
                  <a:pt x="0" y="117272"/>
                </a:cubicBezTo>
                <a:cubicBezTo>
                  <a:pt x="0" y="118777"/>
                  <a:pt x="1222" y="120000"/>
                  <a:pt x="2727" y="120000"/>
                </a:cubicBezTo>
                <a:cubicBezTo>
                  <a:pt x="4233" y="120000"/>
                  <a:pt x="5455" y="118777"/>
                  <a:pt x="5455" y="117272"/>
                </a:cubicBezTo>
                <a:cubicBezTo>
                  <a:pt x="5455" y="89122"/>
                  <a:pt x="18983" y="69111"/>
                  <a:pt x="45833" y="57800"/>
                </a:cubicBezTo>
                <a:cubicBezTo>
                  <a:pt x="61627" y="51144"/>
                  <a:pt x="76022" y="49683"/>
                  <a:pt x="81816" y="49355"/>
                </a:cubicBezTo>
                <a:lnTo>
                  <a:pt x="81816" y="62727"/>
                </a:lnTo>
                <a:cubicBezTo>
                  <a:pt x="81816" y="64233"/>
                  <a:pt x="83038" y="65455"/>
                  <a:pt x="84544" y="65455"/>
                </a:cubicBezTo>
                <a:cubicBezTo>
                  <a:pt x="85300" y="65455"/>
                  <a:pt x="85983" y="65150"/>
                  <a:pt x="86472" y="64655"/>
                </a:cubicBezTo>
                <a:lnTo>
                  <a:pt x="119200" y="34655"/>
                </a:lnTo>
                <a:cubicBezTo>
                  <a:pt x="119694" y="34166"/>
                  <a:pt x="120000" y="33483"/>
                  <a:pt x="120000" y="32727"/>
                </a:cubicBezTo>
                <a:cubicBezTo>
                  <a:pt x="120000" y="31977"/>
                  <a:pt x="119694" y="31294"/>
                  <a:pt x="119200" y="30800"/>
                </a:cubicBezTo>
              </a:path>
            </a:pathLst>
          </a:custGeom>
          <a:solidFill>
            <a:schemeClr val="accent2"/>
          </a:solidFill>
          <a:ln>
            <a:noFill/>
          </a:ln>
        </p:spPr>
        <p:txBody>
          <a:bodyPr lIns="19038" tIns="19038" rIns="19038" bIns="19038"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500" b="0" i="0" u="none" strike="noStrike" kern="1200" cap="none" spc="0" normalizeH="0" baseline="0" noProof="0" dirty="0">
              <a:ln>
                <a:noFill/>
              </a:ln>
              <a:solidFill>
                <a:prstClr val="black"/>
              </a:solidFill>
              <a:effectLst/>
              <a:uLnTx/>
              <a:uFillTx/>
              <a:latin typeface="Arial" panose="020B0604020202020204" pitchFamily="34" charset="0"/>
              <a:ea typeface="Lato"/>
              <a:cs typeface="Arial" panose="020B0604020202020204" pitchFamily="34" charset="0"/>
              <a:sym typeface="Lato"/>
            </a:endParaRPr>
          </a:p>
        </p:txBody>
      </p:sp>
    </p:spTree>
    <p:extLst>
      <p:ext uri="{BB962C8B-B14F-4D97-AF65-F5344CB8AC3E}">
        <p14:creationId xmlns:p14="http://schemas.microsoft.com/office/powerpoint/2010/main" val="145463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3BD075B-DEC3-8EEA-2C6B-6FE21CDE3555}"/>
              </a:ext>
            </a:extLst>
          </p:cNvPr>
          <p:cNvSpPr>
            <a:spLocks noGrp="1"/>
          </p:cNvSpPr>
          <p:nvPr>
            <p:ph type="title"/>
          </p:nvPr>
        </p:nvSpPr>
        <p:spPr>
          <a:xfrm>
            <a:off x="1371599" y="294538"/>
            <a:ext cx="9895951" cy="1033669"/>
          </a:xfrm>
        </p:spPr>
        <p:txBody>
          <a:bodyPr>
            <a:normAutofit/>
          </a:bodyPr>
          <a:lstStyle/>
          <a:p>
            <a:r>
              <a:rPr lang="es-MX" sz="4000">
                <a:solidFill>
                  <a:srgbClr val="FFFFFF"/>
                </a:solidFill>
              </a:rPr>
              <a:t>Objetivos</a:t>
            </a:r>
          </a:p>
        </p:txBody>
      </p:sp>
      <p:sp>
        <p:nvSpPr>
          <p:cNvPr id="3" name="Marcador de contenido 2">
            <a:extLst>
              <a:ext uri="{FF2B5EF4-FFF2-40B4-BE49-F238E27FC236}">
                <a16:creationId xmlns:a16="http://schemas.microsoft.com/office/drawing/2014/main" id="{D1C603B9-7950-A11D-4D77-22199FEC7A29}"/>
              </a:ext>
            </a:extLst>
          </p:cNvPr>
          <p:cNvSpPr>
            <a:spLocks noGrp="1"/>
          </p:cNvSpPr>
          <p:nvPr>
            <p:ph idx="1"/>
          </p:nvPr>
        </p:nvSpPr>
        <p:spPr>
          <a:xfrm>
            <a:off x="1457558" y="2063220"/>
            <a:ext cx="9724031" cy="3683358"/>
          </a:xfrm>
        </p:spPr>
        <p:txBody>
          <a:bodyPr anchor="t">
            <a:normAutofit lnSpcReduction="10000"/>
          </a:bodyPr>
          <a:lstStyle/>
          <a:p>
            <a:pPr marL="0" indent="0" algn="just">
              <a:buNone/>
            </a:pPr>
            <a:r>
              <a:rPr lang="es-MX" sz="2000" dirty="0"/>
              <a:t>Específicos</a:t>
            </a:r>
          </a:p>
          <a:p>
            <a:pPr algn="just"/>
            <a:r>
              <a:rPr lang="es-MX" sz="2000" dirty="0"/>
              <a:t>Obtener listado de información relevante para historiales médicos de pacientes con diabetes.</a:t>
            </a:r>
          </a:p>
          <a:p>
            <a:pPr algn="just"/>
            <a:r>
              <a:rPr lang="es-MX" sz="2000" dirty="0"/>
              <a:t>Separar en secciones la información de los historiales médicos</a:t>
            </a:r>
          </a:p>
          <a:p>
            <a:pPr algn="just"/>
            <a:r>
              <a:rPr lang="es-MX" sz="2000" dirty="0"/>
              <a:t>Crear una base de datos para almacenar todos los campos con la información de los historiales médicos.</a:t>
            </a:r>
          </a:p>
          <a:p>
            <a:pPr algn="just"/>
            <a:r>
              <a:rPr lang="es-MX" sz="2000" dirty="0"/>
              <a:t>Crear el modelo del diálogo de conversación entre el doctor y el paciente.</a:t>
            </a:r>
          </a:p>
          <a:p>
            <a:pPr algn="just"/>
            <a:r>
              <a:rPr lang="es-MX" sz="2000" dirty="0"/>
              <a:t>Crear un código en Python para la captación de voces, su almacenamiento y conversión a texto.</a:t>
            </a:r>
          </a:p>
          <a:p>
            <a:pPr algn="just"/>
            <a:r>
              <a:rPr lang="es-MX" sz="2000" dirty="0"/>
              <a:t>Crear un código en Python para analizar mediante un algoritmo de NLP los diálogos transcritos.</a:t>
            </a:r>
          </a:p>
          <a:p>
            <a:pPr algn="just"/>
            <a:endParaRPr lang="es-MX" sz="2000" dirty="0"/>
          </a:p>
        </p:txBody>
      </p:sp>
    </p:spTree>
    <p:extLst>
      <p:ext uri="{BB962C8B-B14F-4D97-AF65-F5344CB8AC3E}">
        <p14:creationId xmlns:p14="http://schemas.microsoft.com/office/powerpoint/2010/main" val="361393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2D644DE-1E8A-7D56-C8A7-3D29FAB4141B}"/>
              </a:ext>
            </a:extLst>
          </p:cNvPr>
          <p:cNvSpPr>
            <a:spLocks noGrp="1"/>
          </p:cNvSpPr>
          <p:nvPr>
            <p:ph type="title"/>
          </p:nvPr>
        </p:nvSpPr>
        <p:spPr>
          <a:xfrm>
            <a:off x="1371599" y="294538"/>
            <a:ext cx="9895951" cy="1033669"/>
          </a:xfrm>
        </p:spPr>
        <p:txBody>
          <a:bodyPr>
            <a:normAutofit/>
          </a:bodyPr>
          <a:lstStyle/>
          <a:p>
            <a:r>
              <a:rPr lang="es-MX" sz="4000" dirty="0">
                <a:solidFill>
                  <a:srgbClr val="FFFFFF"/>
                </a:solidFill>
              </a:rPr>
              <a:t>Metodología</a:t>
            </a:r>
          </a:p>
        </p:txBody>
      </p:sp>
      <p:sp>
        <p:nvSpPr>
          <p:cNvPr id="4" name="Rectángulo: esquinas redondeadas 3">
            <a:extLst>
              <a:ext uri="{FF2B5EF4-FFF2-40B4-BE49-F238E27FC236}">
                <a16:creationId xmlns:a16="http://schemas.microsoft.com/office/drawing/2014/main" id="{3F7E58FD-BCCB-9A43-D92F-888C28B6DE92}"/>
              </a:ext>
            </a:extLst>
          </p:cNvPr>
          <p:cNvSpPr/>
          <p:nvPr/>
        </p:nvSpPr>
        <p:spPr>
          <a:xfrm>
            <a:off x="2718264" y="2037328"/>
            <a:ext cx="2867884" cy="5652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a:t>Estructura base de CADIMSS</a:t>
            </a:r>
          </a:p>
        </p:txBody>
      </p:sp>
      <p:sp>
        <p:nvSpPr>
          <p:cNvPr id="11" name="Rectángulo: esquinas redondeadas 10">
            <a:extLst>
              <a:ext uri="{FF2B5EF4-FFF2-40B4-BE49-F238E27FC236}">
                <a16:creationId xmlns:a16="http://schemas.microsoft.com/office/drawing/2014/main" id="{C2CFFDCA-9437-C52C-7C6A-F88D304867E4}"/>
              </a:ext>
            </a:extLst>
          </p:cNvPr>
          <p:cNvSpPr/>
          <p:nvPr/>
        </p:nvSpPr>
        <p:spPr>
          <a:xfrm>
            <a:off x="2718264" y="3036697"/>
            <a:ext cx="2867884" cy="5652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a:t>Modelo del diálogo de conversación</a:t>
            </a:r>
          </a:p>
        </p:txBody>
      </p:sp>
      <p:sp>
        <p:nvSpPr>
          <p:cNvPr id="13" name="Rectángulo: esquinas redondeadas 12">
            <a:extLst>
              <a:ext uri="{FF2B5EF4-FFF2-40B4-BE49-F238E27FC236}">
                <a16:creationId xmlns:a16="http://schemas.microsoft.com/office/drawing/2014/main" id="{ADB778DA-65EE-3263-3712-406036F652BE}"/>
              </a:ext>
            </a:extLst>
          </p:cNvPr>
          <p:cNvSpPr/>
          <p:nvPr/>
        </p:nvSpPr>
        <p:spPr>
          <a:xfrm>
            <a:off x="2718263" y="4077629"/>
            <a:ext cx="2867884" cy="5652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a:t>Vocabulario</a:t>
            </a:r>
          </a:p>
        </p:txBody>
      </p:sp>
      <p:sp>
        <p:nvSpPr>
          <p:cNvPr id="17" name="Rectángulo: esquinas redondeadas 16">
            <a:extLst>
              <a:ext uri="{FF2B5EF4-FFF2-40B4-BE49-F238E27FC236}">
                <a16:creationId xmlns:a16="http://schemas.microsoft.com/office/drawing/2014/main" id="{C9DFB26F-1949-2D2A-E12F-6D500698FDD6}"/>
              </a:ext>
            </a:extLst>
          </p:cNvPr>
          <p:cNvSpPr/>
          <p:nvPr/>
        </p:nvSpPr>
        <p:spPr>
          <a:xfrm>
            <a:off x="1689386" y="5251563"/>
            <a:ext cx="2069869" cy="5652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a:t>Estructura de hardware</a:t>
            </a:r>
          </a:p>
        </p:txBody>
      </p:sp>
      <p:sp>
        <p:nvSpPr>
          <p:cNvPr id="19" name="Rectángulo: esquinas redondeadas 18">
            <a:extLst>
              <a:ext uri="{FF2B5EF4-FFF2-40B4-BE49-F238E27FC236}">
                <a16:creationId xmlns:a16="http://schemas.microsoft.com/office/drawing/2014/main" id="{35EB392F-21FA-0D98-67AA-640674BE4ECA}"/>
              </a:ext>
            </a:extLst>
          </p:cNvPr>
          <p:cNvSpPr/>
          <p:nvPr/>
        </p:nvSpPr>
        <p:spPr>
          <a:xfrm>
            <a:off x="4573900" y="5251563"/>
            <a:ext cx="2069869" cy="5652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a:t>Estructura de software</a:t>
            </a:r>
          </a:p>
        </p:txBody>
      </p:sp>
      <p:sp>
        <p:nvSpPr>
          <p:cNvPr id="20" name="Rectángulo: esquinas redondeadas 19">
            <a:extLst>
              <a:ext uri="{FF2B5EF4-FFF2-40B4-BE49-F238E27FC236}">
                <a16:creationId xmlns:a16="http://schemas.microsoft.com/office/drawing/2014/main" id="{EFE7EB8E-6E52-CE7D-B7EE-82D34AE71DA6}"/>
              </a:ext>
            </a:extLst>
          </p:cNvPr>
          <p:cNvSpPr/>
          <p:nvPr/>
        </p:nvSpPr>
        <p:spPr>
          <a:xfrm>
            <a:off x="7974679" y="3036697"/>
            <a:ext cx="2532618" cy="5652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a:t>Entrenamiento con I.A.</a:t>
            </a:r>
          </a:p>
        </p:txBody>
      </p:sp>
      <p:sp>
        <p:nvSpPr>
          <p:cNvPr id="21" name="Rectángulo: esquinas redondeadas 20">
            <a:extLst>
              <a:ext uri="{FF2B5EF4-FFF2-40B4-BE49-F238E27FC236}">
                <a16:creationId xmlns:a16="http://schemas.microsoft.com/office/drawing/2014/main" id="{D637FC1E-B328-FBE9-D6E4-24440C312EDA}"/>
              </a:ext>
            </a:extLst>
          </p:cNvPr>
          <p:cNvSpPr/>
          <p:nvPr/>
        </p:nvSpPr>
        <p:spPr>
          <a:xfrm>
            <a:off x="7974679" y="4077629"/>
            <a:ext cx="2532618" cy="5652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a:t>Prueba de prototipo</a:t>
            </a:r>
          </a:p>
        </p:txBody>
      </p:sp>
      <p:sp>
        <p:nvSpPr>
          <p:cNvPr id="22" name="Rectángulo: esquinas redondeadas 21">
            <a:extLst>
              <a:ext uri="{FF2B5EF4-FFF2-40B4-BE49-F238E27FC236}">
                <a16:creationId xmlns:a16="http://schemas.microsoft.com/office/drawing/2014/main" id="{EACA7AE0-5C1B-E881-2D26-F385F3746F2D}"/>
              </a:ext>
            </a:extLst>
          </p:cNvPr>
          <p:cNvSpPr/>
          <p:nvPr/>
        </p:nvSpPr>
        <p:spPr>
          <a:xfrm>
            <a:off x="7974678" y="5251563"/>
            <a:ext cx="2532618" cy="5652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dirty="0"/>
              <a:t>Resultados</a:t>
            </a:r>
          </a:p>
        </p:txBody>
      </p:sp>
      <p:cxnSp>
        <p:nvCxnSpPr>
          <p:cNvPr id="24" name="Conector recto de flecha 23">
            <a:extLst>
              <a:ext uri="{FF2B5EF4-FFF2-40B4-BE49-F238E27FC236}">
                <a16:creationId xmlns:a16="http://schemas.microsoft.com/office/drawing/2014/main" id="{AB2D955E-9739-0CCA-BDE9-EA2FAF85249E}"/>
              </a:ext>
            </a:extLst>
          </p:cNvPr>
          <p:cNvCxnSpPr>
            <a:stCxn id="4" idx="2"/>
            <a:endCxn id="11" idx="0"/>
          </p:cNvCxnSpPr>
          <p:nvPr/>
        </p:nvCxnSpPr>
        <p:spPr>
          <a:xfrm>
            <a:off x="4152206" y="2602594"/>
            <a:ext cx="0" cy="434103"/>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6545E3FB-D1CC-3DE8-3F87-9826946566DD}"/>
              </a:ext>
            </a:extLst>
          </p:cNvPr>
          <p:cNvCxnSpPr>
            <a:cxnSpLocks/>
            <a:stCxn id="11" idx="2"/>
            <a:endCxn id="13" idx="0"/>
          </p:cNvCxnSpPr>
          <p:nvPr/>
        </p:nvCxnSpPr>
        <p:spPr>
          <a:xfrm flipH="1">
            <a:off x="4152205" y="3601963"/>
            <a:ext cx="1" cy="475666"/>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2D83262E-2E60-77CB-6183-578908DD4FCF}"/>
              </a:ext>
            </a:extLst>
          </p:cNvPr>
          <p:cNvCxnSpPr>
            <a:cxnSpLocks/>
          </p:cNvCxnSpPr>
          <p:nvPr/>
        </p:nvCxnSpPr>
        <p:spPr>
          <a:xfrm flipH="1">
            <a:off x="2708563" y="4988445"/>
            <a:ext cx="9700" cy="263118"/>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76B96E71-7422-EF60-A7E9-CB8FED9FCDA2}"/>
              </a:ext>
            </a:extLst>
          </p:cNvPr>
          <p:cNvCxnSpPr>
            <a:cxnSpLocks/>
            <a:endCxn id="19" idx="0"/>
          </p:cNvCxnSpPr>
          <p:nvPr/>
        </p:nvCxnSpPr>
        <p:spPr>
          <a:xfrm>
            <a:off x="5608835" y="4988445"/>
            <a:ext cx="0" cy="263118"/>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902AD8B1-AD57-D1D7-1ADE-DB22C41DD34A}"/>
              </a:ext>
            </a:extLst>
          </p:cNvPr>
          <p:cNvCxnSpPr>
            <a:cxnSpLocks/>
            <a:endCxn id="20" idx="0"/>
          </p:cNvCxnSpPr>
          <p:nvPr/>
        </p:nvCxnSpPr>
        <p:spPr>
          <a:xfrm>
            <a:off x="9240987" y="2318274"/>
            <a:ext cx="1" cy="718423"/>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BC2D9D23-8D3F-D5F1-D8BE-B49B286BA7D4}"/>
              </a:ext>
            </a:extLst>
          </p:cNvPr>
          <p:cNvCxnSpPr>
            <a:cxnSpLocks/>
            <a:stCxn id="20" idx="2"/>
            <a:endCxn id="21" idx="0"/>
          </p:cNvCxnSpPr>
          <p:nvPr/>
        </p:nvCxnSpPr>
        <p:spPr>
          <a:xfrm>
            <a:off x="9240988" y="3601963"/>
            <a:ext cx="0" cy="475666"/>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E6FD4745-5A54-5613-22D9-2344AC892165}"/>
              </a:ext>
            </a:extLst>
          </p:cNvPr>
          <p:cNvCxnSpPr>
            <a:cxnSpLocks/>
            <a:stCxn id="21" idx="2"/>
            <a:endCxn id="22" idx="0"/>
          </p:cNvCxnSpPr>
          <p:nvPr/>
        </p:nvCxnSpPr>
        <p:spPr>
          <a:xfrm flipH="1">
            <a:off x="9240987" y="4642895"/>
            <a:ext cx="1" cy="608668"/>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91B97A11-FAC7-359E-F856-5A713638FBBF}"/>
              </a:ext>
            </a:extLst>
          </p:cNvPr>
          <p:cNvCxnSpPr>
            <a:cxnSpLocks/>
          </p:cNvCxnSpPr>
          <p:nvPr/>
        </p:nvCxnSpPr>
        <p:spPr>
          <a:xfrm flipV="1">
            <a:off x="2701637" y="4982338"/>
            <a:ext cx="2923823" cy="610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7DC0157F-174E-DD5C-65F4-F372D19CD000}"/>
              </a:ext>
            </a:extLst>
          </p:cNvPr>
          <p:cNvCxnSpPr>
            <a:cxnSpLocks/>
            <a:stCxn id="13" idx="2"/>
          </p:cNvCxnSpPr>
          <p:nvPr/>
        </p:nvCxnSpPr>
        <p:spPr>
          <a:xfrm>
            <a:off x="4152205" y="4642895"/>
            <a:ext cx="0" cy="33944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56656937-81C1-9E8D-22CE-1CF9F3207696}"/>
              </a:ext>
            </a:extLst>
          </p:cNvPr>
          <p:cNvCxnSpPr>
            <a:cxnSpLocks/>
            <a:stCxn id="17" idx="2"/>
          </p:cNvCxnSpPr>
          <p:nvPr/>
        </p:nvCxnSpPr>
        <p:spPr>
          <a:xfrm>
            <a:off x="2724321" y="5816829"/>
            <a:ext cx="0" cy="26311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Conector recto 55">
            <a:extLst>
              <a:ext uri="{FF2B5EF4-FFF2-40B4-BE49-F238E27FC236}">
                <a16:creationId xmlns:a16="http://schemas.microsoft.com/office/drawing/2014/main" id="{DD2DD2C1-461A-37BE-D7AD-1353A9ADBE8A}"/>
              </a:ext>
            </a:extLst>
          </p:cNvPr>
          <p:cNvCxnSpPr>
            <a:cxnSpLocks/>
            <a:stCxn id="19" idx="2"/>
          </p:cNvCxnSpPr>
          <p:nvPr/>
        </p:nvCxnSpPr>
        <p:spPr>
          <a:xfrm flipH="1">
            <a:off x="5608834" y="5816829"/>
            <a:ext cx="1" cy="263118"/>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Conector recto 58">
            <a:extLst>
              <a:ext uri="{FF2B5EF4-FFF2-40B4-BE49-F238E27FC236}">
                <a16:creationId xmlns:a16="http://schemas.microsoft.com/office/drawing/2014/main" id="{58BF3EA7-F96D-B6CF-196E-4184F7CFBD25}"/>
              </a:ext>
            </a:extLst>
          </p:cNvPr>
          <p:cNvCxnSpPr>
            <a:cxnSpLocks/>
          </p:cNvCxnSpPr>
          <p:nvPr/>
        </p:nvCxnSpPr>
        <p:spPr>
          <a:xfrm flipV="1">
            <a:off x="2701636" y="6067502"/>
            <a:ext cx="2923823" cy="610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Conector recto 59">
            <a:extLst>
              <a:ext uri="{FF2B5EF4-FFF2-40B4-BE49-F238E27FC236}">
                <a16:creationId xmlns:a16="http://schemas.microsoft.com/office/drawing/2014/main" id="{E86D2C54-810D-ED34-5D84-C56E78497D82}"/>
              </a:ext>
            </a:extLst>
          </p:cNvPr>
          <p:cNvCxnSpPr>
            <a:cxnSpLocks/>
          </p:cNvCxnSpPr>
          <p:nvPr/>
        </p:nvCxnSpPr>
        <p:spPr>
          <a:xfrm>
            <a:off x="4163547" y="6079947"/>
            <a:ext cx="0" cy="33944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Conector recto 60">
            <a:extLst>
              <a:ext uri="{FF2B5EF4-FFF2-40B4-BE49-F238E27FC236}">
                <a16:creationId xmlns:a16="http://schemas.microsoft.com/office/drawing/2014/main" id="{50C64E36-14B5-BCEE-B7B8-7E422CE222C7}"/>
              </a:ext>
            </a:extLst>
          </p:cNvPr>
          <p:cNvCxnSpPr>
            <a:cxnSpLocks/>
          </p:cNvCxnSpPr>
          <p:nvPr/>
        </p:nvCxnSpPr>
        <p:spPr>
          <a:xfrm flipV="1">
            <a:off x="4152205" y="6398615"/>
            <a:ext cx="2923823" cy="610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Conector recto 61">
            <a:extLst>
              <a:ext uri="{FF2B5EF4-FFF2-40B4-BE49-F238E27FC236}">
                <a16:creationId xmlns:a16="http://schemas.microsoft.com/office/drawing/2014/main" id="{D3C200F7-E62B-2512-B49A-3AD5093730F8}"/>
              </a:ext>
            </a:extLst>
          </p:cNvPr>
          <p:cNvCxnSpPr>
            <a:cxnSpLocks/>
          </p:cNvCxnSpPr>
          <p:nvPr/>
        </p:nvCxnSpPr>
        <p:spPr>
          <a:xfrm>
            <a:off x="7051089" y="2319961"/>
            <a:ext cx="0" cy="409528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Conector recto 64">
            <a:extLst>
              <a:ext uri="{FF2B5EF4-FFF2-40B4-BE49-F238E27FC236}">
                <a16:creationId xmlns:a16="http://schemas.microsoft.com/office/drawing/2014/main" id="{275DFBBC-6524-2858-76D4-F7F4385239C7}"/>
              </a:ext>
            </a:extLst>
          </p:cNvPr>
          <p:cNvCxnSpPr>
            <a:cxnSpLocks/>
          </p:cNvCxnSpPr>
          <p:nvPr/>
        </p:nvCxnSpPr>
        <p:spPr>
          <a:xfrm>
            <a:off x="7030303" y="2336003"/>
            <a:ext cx="2210684"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864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3F2EE63-08F7-5313-5C42-3C4D455009FE}"/>
              </a:ext>
            </a:extLst>
          </p:cNvPr>
          <p:cNvSpPr>
            <a:spLocks noGrp="1"/>
          </p:cNvSpPr>
          <p:nvPr>
            <p:ph type="title"/>
          </p:nvPr>
        </p:nvSpPr>
        <p:spPr>
          <a:xfrm>
            <a:off x="1371599" y="294538"/>
            <a:ext cx="9895951" cy="1033669"/>
          </a:xfrm>
        </p:spPr>
        <p:txBody>
          <a:bodyPr>
            <a:normAutofit fontScale="90000"/>
          </a:bodyPr>
          <a:lstStyle/>
          <a:p>
            <a:r>
              <a:rPr lang="es-MX" sz="4000" dirty="0">
                <a:solidFill>
                  <a:srgbClr val="FFFFFF"/>
                </a:solidFill>
              </a:rPr>
              <a:t>Actividades planeadas anteriormente para periodo enero – junio 2024</a:t>
            </a:r>
          </a:p>
        </p:txBody>
      </p:sp>
      <p:graphicFrame>
        <p:nvGraphicFramePr>
          <p:cNvPr id="4" name="Marcador de contenido 3">
            <a:extLst>
              <a:ext uri="{FF2B5EF4-FFF2-40B4-BE49-F238E27FC236}">
                <a16:creationId xmlns:a16="http://schemas.microsoft.com/office/drawing/2014/main" id="{BE78F9B3-D4AA-80D4-6912-44433C309FCB}"/>
              </a:ext>
            </a:extLst>
          </p:cNvPr>
          <p:cNvGraphicFramePr>
            <a:graphicFrameLocks noGrp="1"/>
          </p:cNvGraphicFramePr>
          <p:nvPr>
            <p:ph idx="1"/>
            <p:extLst>
              <p:ext uri="{D42A27DB-BD31-4B8C-83A1-F6EECF244321}">
                <p14:modId xmlns:p14="http://schemas.microsoft.com/office/powerpoint/2010/main" val="725144643"/>
              </p:ext>
            </p:extLst>
          </p:nvPr>
        </p:nvGraphicFramePr>
        <p:xfrm>
          <a:off x="367352" y="1817061"/>
          <a:ext cx="10133829" cy="4219846"/>
        </p:xfrm>
        <a:graphic>
          <a:graphicData uri="http://schemas.openxmlformats.org/drawingml/2006/table">
            <a:tbl>
              <a:tblPr firstRow="1" firstCol="1" bandRow="1">
                <a:tableStyleId>{5940675A-B579-460E-94D1-54222C63F5DA}</a:tableStyleId>
              </a:tblPr>
              <a:tblGrid>
                <a:gridCol w="3269859">
                  <a:extLst>
                    <a:ext uri="{9D8B030D-6E8A-4147-A177-3AD203B41FA5}">
                      <a16:colId xmlns:a16="http://schemas.microsoft.com/office/drawing/2014/main" val="1831305124"/>
                    </a:ext>
                  </a:extLst>
                </a:gridCol>
                <a:gridCol w="481802">
                  <a:extLst>
                    <a:ext uri="{9D8B030D-6E8A-4147-A177-3AD203B41FA5}">
                      <a16:colId xmlns:a16="http://schemas.microsoft.com/office/drawing/2014/main" val="3330767656"/>
                    </a:ext>
                  </a:extLst>
                </a:gridCol>
                <a:gridCol w="481802">
                  <a:extLst>
                    <a:ext uri="{9D8B030D-6E8A-4147-A177-3AD203B41FA5}">
                      <a16:colId xmlns:a16="http://schemas.microsoft.com/office/drawing/2014/main" val="309387193"/>
                    </a:ext>
                  </a:extLst>
                </a:gridCol>
                <a:gridCol w="480661">
                  <a:extLst>
                    <a:ext uri="{9D8B030D-6E8A-4147-A177-3AD203B41FA5}">
                      <a16:colId xmlns:a16="http://schemas.microsoft.com/office/drawing/2014/main" val="1092579082"/>
                    </a:ext>
                  </a:extLst>
                </a:gridCol>
                <a:gridCol w="480661">
                  <a:extLst>
                    <a:ext uri="{9D8B030D-6E8A-4147-A177-3AD203B41FA5}">
                      <a16:colId xmlns:a16="http://schemas.microsoft.com/office/drawing/2014/main" val="3859767124"/>
                    </a:ext>
                  </a:extLst>
                </a:gridCol>
                <a:gridCol w="481802">
                  <a:extLst>
                    <a:ext uri="{9D8B030D-6E8A-4147-A177-3AD203B41FA5}">
                      <a16:colId xmlns:a16="http://schemas.microsoft.com/office/drawing/2014/main" val="1549153163"/>
                    </a:ext>
                  </a:extLst>
                </a:gridCol>
                <a:gridCol w="481802">
                  <a:extLst>
                    <a:ext uri="{9D8B030D-6E8A-4147-A177-3AD203B41FA5}">
                      <a16:colId xmlns:a16="http://schemas.microsoft.com/office/drawing/2014/main" val="1406524773"/>
                    </a:ext>
                  </a:extLst>
                </a:gridCol>
                <a:gridCol w="480661">
                  <a:extLst>
                    <a:ext uri="{9D8B030D-6E8A-4147-A177-3AD203B41FA5}">
                      <a16:colId xmlns:a16="http://schemas.microsoft.com/office/drawing/2014/main" val="3131719082"/>
                    </a:ext>
                  </a:extLst>
                </a:gridCol>
                <a:gridCol w="480661">
                  <a:extLst>
                    <a:ext uri="{9D8B030D-6E8A-4147-A177-3AD203B41FA5}">
                      <a16:colId xmlns:a16="http://schemas.microsoft.com/office/drawing/2014/main" val="4000565924"/>
                    </a:ext>
                  </a:extLst>
                </a:gridCol>
                <a:gridCol w="502353">
                  <a:extLst>
                    <a:ext uri="{9D8B030D-6E8A-4147-A177-3AD203B41FA5}">
                      <a16:colId xmlns:a16="http://schemas.microsoft.com/office/drawing/2014/main" val="2181244297"/>
                    </a:ext>
                  </a:extLst>
                </a:gridCol>
                <a:gridCol w="502353">
                  <a:extLst>
                    <a:ext uri="{9D8B030D-6E8A-4147-A177-3AD203B41FA5}">
                      <a16:colId xmlns:a16="http://schemas.microsoft.com/office/drawing/2014/main" val="488347929"/>
                    </a:ext>
                  </a:extLst>
                </a:gridCol>
                <a:gridCol w="502353">
                  <a:extLst>
                    <a:ext uri="{9D8B030D-6E8A-4147-A177-3AD203B41FA5}">
                      <a16:colId xmlns:a16="http://schemas.microsoft.com/office/drawing/2014/main" val="2904620510"/>
                    </a:ext>
                  </a:extLst>
                </a:gridCol>
                <a:gridCol w="502353">
                  <a:extLst>
                    <a:ext uri="{9D8B030D-6E8A-4147-A177-3AD203B41FA5}">
                      <a16:colId xmlns:a16="http://schemas.microsoft.com/office/drawing/2014/main" val="749442657"/>
                    </a:ext>
                  </a:extLst>
                </a:gridCol>
                <a:gridCol w="502353">
                  <a:extLst>
                    <a:ext uri="{9D8B030D-6E8A-4147-A177-3AD203B41FA5}">
                      <a16:colId xmlns:a16="http://schemas.microsoft.com/office/drawing/2014/main" val="2081055054"/>
                    </a:ext>
                  </a:extLst>
                </a:gridCol>
                <a:gridCol w="502353">
                  <a:extLst>
                    <a:ext uri="{9D8B030D-6E8A-4147-A177-3AD203B41FA5}">
                      <a16:colId xmlns:a16="http://schemas.microsoft.com/office/drawing/2014/main" val="469565203"/>
                    </a:ext>
                  </a:extLst>
                </a:gridCol>
              </a:tblGrid>
              <a:tr h="252180">
                <a:tc rowSpan="3">
                  <a:txBody>
                    <a:bodyPr/>
                    <a:lstStyle/>
                    <a:p>
                      <a:pPr algn="ctr">
                        <a:lnSpc>
                          <a:spcPct val="107000"/>
                        </a:lnSpc>
                        <a:spcAft>
                          <a:spcPts val="800"/>
                        </a:spcAft>
                      </a:pPr>
                      <a:r>
                        <a:rPr lang="es-MX" sz="1200" kern="100" dirty="0">
                          <a:effectLst/>
                        </a:rPr>
                        <a:t>Actividades</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14">
                  <a:txBody>
                    <a:bodyPr/>
                    <a:lstStyle/>
                    <a:p>
                      <a:pPr algn="ctr">
                        <a:lnSpc>
                          <a:spcPct val="107000"/>
                        </a:lnSpc>
                        <a:spcAft>
                          <a:spcPts val="800"/>
                        </a:spcAft>
                      </a:pPr>
                      <a:r>
                        <a:rPr lang="es-MX" sz="1000" kern="100" dirty="0">
                          <a:effectLst/>
                        </a:rPr>
                        <a:t>Periodo de enero a julio de 2024</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604637800"/>
                  </a:ext>
                </a:extLst>
              </a:tr>
              <a:tr h="252180">
                <a:tc vMerge="1">
                  <a:txBody>
                    <a:bodyPr/>
                    <a:lstStyle/>
                    <a:p>
                      <a:endParaRPr lang="es-MX"/>
                    </a:p>
                  </a:txBody>
                  <a:tcPr/>
                </a:tc>
                <a:tc gridSpan="2">
                  <a:txBody>
                    <a:bodyPr/>
                    <a:lstStyle/>
                    <a:p>
                      <a:pPr algn="ctr">
                        <a:lnSpc>
                          <a:spcPct val="107000"/>
                        </a:lnSpc>
                        <a:spcAft>
                          <a:spcPts val="800"/>
                        </a:spcAft>
                      </a:pPr>
                      <a:r>
                        <a:rPr lang="es-MX" sz="1000" kern="100">
                          <a:effectLst/>
                        </a:rPr>
                        <a:t>Ene</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MX"/>
                    </a:p>
                  </a:txBody>
                  <a:tcPr/>
                </a:tc>
                <a:tc gridSpan="2">
                  <a:txBody>
                    <a:bodyPr/>
                    <a:lstStyle/>
                    <a:p>
                      <a:pPr algn="ctr">
                        <a:lnSpc>
                          <a:spcPct val="107000"/>
                        </a:lnSpc>
                        <a:spcAft>
                          <a:spcPts val="800"/>
                        </a:spcAft>
                      </a:pPr>
                      <a:r>
                        <a:rPr lang="es-MX" sz="1000" kern="100">
                          <a:effectLst/>
                        </a:rPr>
                        <a:t>Feb</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MX"/>
                    </a:p>
                  </a:txBody>
                  <a:tcPr/>
                </a:tc>
                <a:tc gridSpan="2">
                  <a:txBody>
                    <a:bodyPr/>
                    <a:lstStyle/>
                    <a:p>
                      <a:pPr algn="ctr">
                        <a:lnSpc>
                          <a:spcPct val="107000"/>
                        </a:lnSpc>
                        <a:spcAft>
                          <a:spcPts val="800"/>
                        </a:spcAft>
                      </a:pPr>
                      <a:r>
                        <a:rPr lang="es-MX" sz="1000" kern="100">
                          <a:effectLst/>
                        </a:rPr>
                        <a:t>Mar</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MX"/>
                    </a:p>
                  </a:txBody>
                  <a:tcPr/>
                </a:tc>
                <a:tc gridSpan="2">
                  <a:txBody>
                    <a:bodyPr/>
                    <a:lstStyle/>
                    <a:p>
                      <a:pPr algn="ctr">
                        <a:lnSpc>
                          <a:spcPct val="107000"/>
                        </a:lnSpc>
                        <a:spcAft>
                          <a:spcPts val="800"/>
                        </a:spcAft>
                      </a:pPr>
                      <a:r>
                        <a:rPr lang="es-MX" sz="1000" kern="100">
                          <a:effectLst/>
                        </a:rPr>
                        <a:t>Abr</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MX"/>
                    </a:p>
                  </a:txBody>
                  <a:tcPr/>
                </a:tc>
                <a:tc gridSpan="2">
                  <a:txBody>
                    <a:bodyPr/>
                    <a:lstStyle/>
                    <a:p>
                      <a:pPr algn="ctr">
                        <a:lnSpc>
                          <a:spcPct val="107000"/>
                        </a:lnSpc>
                        <a:spcAft>
                          <a:spcPts val="800"/>
                        </a:spcAft>
                      </a:pPr>
                      <a:r>
                        <a:rPr lang="es-MX" sz="1000" kern="100">
                          <a:effectLst/>
                        </a:rPr>
                        <a:t>May</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MX"/>
                    </a:p>
                  </a:txBody>
                  <a:tcPr/>
                </a:tc>
                <a:tc gridSpan="2">
                  <a:txBody>
                    <a:bodyPr/>
                    <a:lstStyle/>
                    <a:p>
                      <a:pPr algn="ctr">
                        <a:lnSpc>
                          <a:spcPct val="107000"/>
                        </a:lnSpc>
                        <a:spcAft>
                          <a:spcPts val="800"/>
                        </a:spcAft>
                      </a:pPr>
                      <a:r>
                        <a:rPr lang="es-MX" sz="1000" kern="100">
                          <a:effectLst/>
                        </a:rPr>
                        <a:t>Jun</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MX"/>
                    </a:p>
                  </a:txBody>
                  <a:tcPr/>
                </a:tc>
                <a:tc gridSpan="2">
                  <a:txBody>
                    <a:bodyPr/>
                    <a:lstStyle/>
                    <a:p>
                      <a:pPr algn="ctr">
                        <a:lnSpc>
                          <a:spcPct val="107000"/>
                        </a:lnSpc>
                        <a:spcAft>
                          <a:spcPts val="800"/>
                        </a:spcAft>
                      </a:pPr>
                      <a:r>
                        <a:rPr lang="es-MX" sz="1000" kern="100">
                          <a:effectLst/>
                        </a:rPr>
                        <a:t>Jul</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MX"/>
                    </a:p>
                  </a:txBody>
                  <a:tcPr/>
                </a:tc>
                <a:extLst>
                  <a:ext uri="{0D108BD9-81ED-4DB2-BD59-A6C34878D82A}">
                    <a16:rowId xmlns:a16="http://schemas.microsoft.com/office/drawing/2014/main" val="755924115"/>
                  </a:ext>
                </a:extLst>
              </a:tr>
              <a:tr h="516074">
                <a:tc vMerge="1">
                  <a:txBody>
                    <a:bodyPr/>
                    <a:lstStyle/>
                    <a:p>
                      <a:endParaRPr lang="es-MX"/>
                    </a:p>
                  </a:txBody>
                  <a:tcPr/>
                </a:tc>
                <a:tc>
                  <a:txBody>
                    <a:bodyPr/>
                    <a:lstStyle/>
                    <a:p>
                      <a:pPr algn="ctr">
                        <a:lnSpc>
                          <a:spcPct val="107000"/>
                        </a:lnSpc>
                        <a:spcAft>
                          <a:spcPts val="800"/>
                        </a:spcAft>
                      </a:pPr>
                      <a:r>
                        <a:rPr lang="es-MX" sz="1000" kern="100">
                          <a:effectLst/>
                        </a:rPr>
                        <a:t>15</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dirty="0">
                          <a:effectLst/>
                        </a:rPr>
                        <a:t>16</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17</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18</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19</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20</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21</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22</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23</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24</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25</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26</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27</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dirty="0">
                          <a:effectLst/>
                        </a:rPr>
                        <a:t>28</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31199259"/>
                  </a:ext>
                </a:extLst>
              </a:tr>
              <a:tr h="277459">
                <a:tc>
                  <a:txBody>
                    <a:bodyPr/>
                    <a:lstStyle/>
                    <a:p>
                      <a:pPr algn="ctr">
                        <a:lnSpc>
                          <a:spcPct val="107000"/>
                        </a:lnSpc>
                        <a:spcAft>
                          <a:spcPts val="800"/>
                        </a:spcAft>
                      </a:pPr>
                      <a:r>
                        <a:rPr lang="es-MX" sz="1200" kern="100" dirty="0">
                          <a:effectLst/>
                        </a:rPr>
                        <a:t>Redacción de tesis</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rPr>
                        <a:t>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highlight>
                            <a:srgbClr val="70AD47"/>
                          </a:highlight>
                        </a:rPr>
                        <a:t>X</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dirty="0">
                          <a:effectLst/>
                        </a:rPr>
                        <a:t>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highlight>
                            <a:srgbClr val="70AD47"/>
                          </a:highlight>
                        </a:rPr>
                        <a:t>X</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dirty="0">
                          <a:effectLst/>
                        </a:rPr>
                        <a:t>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highlight>
                            <a:srgbClr val="70AD47"/>
                          </a:highlight>
                        </a:rPr>
                        <a:t>X</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dirty="0">
                          <a:effectLst/>
                        </a:rPr>
                        <a:t>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highlight>
                            <a:srgbClr val="70AD47"/>
                          </a:highlight>
                        </a:rPr>
                        <a:t>X</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dirty="0">
                          <a:effectLst/>
                        </a:rPr>
                        <a:t>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highlight>
                            <a:srgbClr val="70AD47"/>
                          </a:highlight>
                        </a:rPr>
                        <a:t>X</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dirty="0">
                          <a:effectLst/>
                          <a:highlight>
                            <a:srgbClr val="70AD47"/>
                          </a:highlight>
                        </a:rPr>
                        <a:t> </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dirty="0">
                          <a:effectLst/>
                          <a:highlight>
                            <a:srgbClr val="70AD47"/>
                          </a:highlight>
                        </a:rPr>
                        <a:t> </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rPr>
                        <a:t>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10428281"/>
                  </a:ext>
                </a:extLst>
              </a:tr>
              <a:tr h="516074">
                <a:tc>
                  <a:txBody>
                    <a:bodyPr/>
                    <a:lstStyle/>
                    <a:p>
                      <a:pPr algn="ctr">
                        <a:lnSpc>
                          <a:spcPct val="107000"/>
                        </a:lnSpc>
                        <a:spcAft>
                          <a:spcPts val="800"/>
                        </a:spcAft>
                      </a:pPr>
                      <a:r>
                        <a:rPr lang="es-MX" sz="1200" kern="100" dirty="0">
                          <a:effectLst/>
                        </a:rPr>
                        <a:t>Creación del algoritmo NLP en la aplicación de Python</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highlight>
                            <a:srgbClr val="70AD47"/>
                          </a:highlight>
                        </a:rPr>
                        <a:t>X</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dirty="0">
                          <a:effectLst/>
                          <a:highlight>
                            <a:srgbClr val="70AD47"/>
                          </a:highlight>
                        </a:rPr>
                        <a:t>X</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dirty="0">
                          <a:effectLst/>
                          <a:highlight>
                            <a:srgbClr val="70AD47"/>
                          </a:highlight>
                        </a:rPr>
                        <a:t>X</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a:effectLst/>
                          <a:highlight>
                            <a:srgbClr val="70AD47"/>
                          </a:highlight>
                        </a:rPr>
                        <a:t>X</a:t>
                      </a:r>
                      <a:endParaRPr lang="es-MX" sz="1600" kern="10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dirty="0">
                          <a:effectLst/>
                          <a:highlight>
                            <a:srgbClr val="70AD47"/>
                          </a:highlight>
                        </a:rPr>
                        <a:t>X</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dirty="0">
                          <a:effectLst/>
                          <a:highlight>
                            <a:srgbClr val="70AD47"/>
                          </a:highlight>
                        </a:rPr>
                        <a:t>X</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dirty="0">
                          <a:effectLst/>
                          <a:highlight>
                            <a:srgbClr val="70AD47"/>
                          </a:highlight>
                        </a:rPr>
                        <a:t>X</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dirty="0">
                          <a:effectLst/>
                          <a:highlight>
                            <a:srgbClr val="70AD47"/>
                          </a:highlight>
                        </a:rPr>
                        <a:t> </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a:effectLst/>
                          <a:highlight>
                            <a:srgbClr val="70AD47"/>
                          </a:highlight>
                        </a:rPr>
                        <a:t> </a:t>
                      </a:r>
                      <a:endParaRPr lang="es-MX" sz="1600" kern="10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rPr>
                        <a:t>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78435864"/>
                  </a:ext>
                </a:extLst>
              </a:tr>
              <a:tr h="277459">
                <a:tc>
                  <a:txBody>
                    <a:bodyPr/>
                    <a:lstStyle/>
                    <a:p>
                      <a:pPr algn="ctr">
                        <a:lnSpc>
                          <a:spcPct val="107000"/>
                        </a:lnSpc>
                        <a:spcAft>
                          <a:spcPts val="800"/>
                        </a:spcAft>
                      </a:pPr>
                      <a:r>
                        <a:rPr lang="es-MX" sz="1200" kern="100">
                          <a:effectLst/>
                        </a:rPr>
                        <a:t>Modificaciones a la DB</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highlight>
                            <a:srgbClr val="70AD47"/>
                          </a:highlight>
                        </a:rPr>
                        <a:t>X</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dirty="0">
                          <a:effectLst/>
                        </a:rPr>
                        <a:t>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highlight>
                            <a:srgbClr val="70AD47"/>
                          </a:highlight>
                        </a:rPr>
                        <a:t>X</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a:effectLst/>
                          <a:highlight>
                            <a:srgbClr val="70AD47"/>
                          </a:highlight>
                        </a:rPr>
                        <a:t>X</a:t>
                      </a:r>
                      <a:endParaRPr lang="es-MX" sz="1600" kern="10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rPr>
                        <a:t>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75051684"/>
                  </a:ext>
                </a:extLst>
              </a:tr>
              <a:tr h="516074">
                <a:tc>
                  <a:txBody>
                    <a:bodyPr/>
                    <a:lstStyle/>
                    <a:p>
                      <a:pPr algn="ctr">
                        <a:lnSpc>
                          <a:spcPct val="107000"/>
                        </a:lnSpc>
                        <a:spcAft>
                          <a:spcPts val="800"/>
                        </a:spcAft>
                      </a:pPr>
                      <a:r>
                        <a:rPr lang="es-MX" sz="1200" kern="100" dirty="0">
                          <a:effectLst/>
                        </a:rPr>
                        <a:t>Modificaciones a las interfaces web</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highlight>
                            <a:srgbClr val="70AD47"/>
                          </a:highlight>
                        </a:rPr>
                        <a:t>X</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rPr>
                        <a:t>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highlight>
                            <a:srgbClr val="70AD47"/>
                          </a:highlight>
                        </a:rPr>
                        <a:t>X</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dirty="0">
                          <a:effectLst/>
                          <a:highlight>
                            <a:srgbClr val="70AD47"/>
                          </a:highlight>
                        </a:rPr>
                        <a:t>X</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rPr>
                        <a:t>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28147900"/>
                  </a:ext>
                </a:extLst>
              </a:tr>
              <a:tr h="779969">
                <a:tc>
                  <a:txBody>
                    <a:bodyPr/>
                    <a:lstStyle/>
                    <a:p>
                      <a:pPr algn="ctr">
                        <a:lnSpc>
                          <a:spcPct val="107000"/>
                        </a:lnSpc>
                        <a:spcAft>
                          <a:spcPts val="800"/>
                        </a:spcAft>
                      </a:pPr>
                      <a:r>
                        <a:rPr lang="es-MX" sz="1200" kern="100" dirty="0">
                          <a:effectLst/>
                        </a:rPr>
                        <a:t>Prueba de programa NLP en consultas médicas para recuperación de datos</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rPr>
                        <a:t>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rPr>
                        <a:t>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rPr>
                        <a:t>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highlight>
                            <a:srgbClr val="70AD47"/>
                          </a:highlight>
                        </a:rPr>
                        <a:t> </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dirty="0">
                          <a:effectLst/>
                          <a:highlight>
                            <a:srgbClr val="70AD47"/>
                          </a:highlight>
                        </a:rPr>
                        <a:t> </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dirty="0">
                          <a:effectLst/>
                          <a:highlight>
                            <a:srgbClr val="70AD47"/>
                          </a:highlight>
                        </a:rPr>
                        <a:t> </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dirty="0">
                          <a:effectLst/>
                          <a:highlight>
                            <a:srgbClr val="70AD47"/>
                          </a:highlight>
                        </a:rPr>
                        <a:t> </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19363834"/>
                  </a:ext>
                </a:extLst>
              </a:tr>
              <a:tr h="277459">
                <a:tc>
                  <a:txBody>
                    <a:bodyPr/>
                    <a:lstStyle/>
                    <a:p>
                      <a:pPr algn="ctr">
                        <a:lnSpc>
                          <a:spcPct val="107000"/>
                        </a:lnSpc>
                        <a:spcAft>
                          <a:spcPts val="800"/>
                        </a:spcAft>
                      </a:pPr>
                      <a:r>
                        <a:rPr lang="es-MX" sz="1200" kern="100" dirty="0">
                          <a:effectLst/>
                        </a:rPr>
                        <a:t>Redacción del artículo científico</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highlight>
                            <a:srgbClr val="70AD47"/>
                          </a:highlight>
                        </a:rPr>
                        <a:t> </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highlight>
                            <a:srgbClr val="70AD47"/>
                          </a:highlight>
                        </a:rPr>
                        <a:t>X</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dirty="0">
                          <a:effectLst/>
                          <a:highlight>
                            <a:srgbClr val="70AD47"/>
                          </a:highlight>
                        </a:rPr>
                        <a:t>X</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dirty="0">
                          <a:effectLst/>
                        </a:rPr>
                        <a:t>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highlight>
                            <a:srgbClr val="70AD47"/>
                          </a:highlight>
                        </a:rPr>
                        <a:t>X</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highlight>
                            <a:srgbClr val="70AD47"/>
                          </a:highlight>
                        </a:rPr>
                        <a:t>X</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dirty="0">
                          <a:effectLst/>
                          <a:highlight>
                            <a:srgbClr val="70AD47"/>
                          </a:highlight>
                        </a:rPr>
                        <a:t>X</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highlight>
                            <a:srgbClr val="70AD47"/>
                          </a:highlight>
                        </a:rPr>
                        <a:t> </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a:effectLst/>
                          <a:highlight>
                            <a:srgbClr val="70AD47"/>
                          </a:highlight>
                        </a:rPr>
                        <a:t> </a:t>
                      </a:r>
                      <a:endParaRPr lang="es-MX" sz="1600" kern="10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88617471"/>
                  </a:ext>
                </a:extLst>
              </a:tr>
              <a:tr h="277459">
                <a:tc>
                  <a:txBody>
                    <a:bodyPr/>
                    <a:lstStyle/>
                    <a:p>
                      <a:pPr algn="ctr">
                        <a:lnSpc>
                          <a:spcPct val="107000"/>
                        </a:lnSpc>
                        <a:spcAft>
                          <a:spcPts val="800"/>
                        </a:spcAft>
                      </a:pPr>
                      <a:r>
                        <a:rPr lang="es-MX" sz="1200" kern="100" dirty="0">
                          <a:effectLst/>
                        </a:rPr>
                        <a:t>Modificaciones finales</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rPr>
                        <a:t>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rPr>
                        <a:t>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highlight>
                            <a:srgbClr val="70AD47"/>
                          </a:highlight>
                        </a:rPr>
                        <a:t> </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dirty="0">
                          <a:effectLst/>
                          <a:highlight>
                            <a:srgbClr val="70AD47"/>
                          </a:highlight>
                        </a:rPr>
                        <a:t> </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a:effectLst/>
                          <a:highlight>
                            <a:srgbClr val="70AD47"/>
                          </a:highlight>
                        </a:rPr>
                        <a:t> </a:t>
                      </a:r>
                      <a:endParaRPr lang="es-MX" sz="1600" kern="10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highlight>
                            <a:srgbClr val="70AD47"/>
                          </a:highlight>
                        </a:rPr>
                        <a:t> </a:t>
                      </a:r>
                      <a:endParaRPr lang="es-MX" sz="1600" kern="10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86820149"/>
                  </a:ext>
                </a:extLst>
              </a:tr>
              <a:tr h="277459">
                <a:tc>
                  <a:txBody>
                    <a:bodyPr/>
                    <a:lstStyle/>
                    <a:p>
                      <a:pPr algn="ctr">
                        <a:lnSpc>
                          <a:spcPct val="107000"/>
                        </a:lnSpc>
                        <a:spcAft>
                          <a:spcPts val="800"/>
                        </a:spcAft>
                      </a:pPr>
                      <a:r>
                        <a:rPr lang="es-MX" sz="1200" kern="100" dirty="0">
                          <a:effectLst/>
                        </a:rPr>
                        <a:t>Entrega final de documentación</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rPr>
                        <a:t>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rPr>
                        <a:t>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rPr>
                        <a:t>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a:effectLst/>
                        </a:rPr>
                        <a:t> </a:t>
                      </a:r>
                      <a:endParaRPr lang="es-MX"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rPr>
                        <a:t>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rPr>
                        <a:t> </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600" kern="100" dirty="0">
                          <a:effectLst/>
                          <a:highlight>
                            <a:srgbClr val="70AD47"/>
                          </a:highlight>
                        </a:rPr>
                        <a:t> </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600" kern="100" dirty="0">
                          <a:effectLst/>
                          <a:highlight>
                            <a:srgbClr val="70AD47"/>
                          </a:highlight>
                        </a:rPr>
                        <a:t> </a:t>
                      </a:r>
                      <a:endParaRPr lang="es-MX" sz="16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extLst>
                  <a:ext uri="{0D108BD9-81ED-4DB2-BD59-A6C34878D82A}">
                    <a16:rowId xmlns:a16="http://schemas.microsoft.com/office/drawing/2014/main" val="1424186692"/>
                  </a:ext>
                </a:extLst>
              </a:tr>
            </a:tbl>
          </a:graphicData>
        </a:graphic>
      </p:graphicFrame>
      <p:sp>
        <p:nvSpPr>
          <p:cNvPr id="6" name="CuadroTexto 5">
            <a:extLst>
              <a:ext uri="{FF2B5EF4-FFF2-40B4-BE49-F238E27FC236}">
                <a16:creationId xmlns:a16="http://schemas.microsoft.com/office/drawing/2014/main" id="{D5E7BF76-D79B-4B81-DF76-2228978A180F}"/>
              </a:ext>
            </a:extLst>
          </p:cNvPr>
          <p:cNvSpPr txBox="1"/>
          <p:nvPr/>
        </p:nvSpPr>
        <p:spPr>
          <a:xfrm>
            <a:off x="11041880" y="3087896"/>
            <a:ext cx="1072342" cy="523220"/>
          </a:xfrm>
          <a:prstGeom prst="rect">
            <a:avLst/>
          </a:prstGeom>
          <a:noFill/>
        </p:spPr>
        <p:txBody>
          <a:bodyPr wrap="square" rtlCol="0">
            <a:spAutoFit/>
          </a:bodyPr>
          <a:lstStyle/>
          <a:p>
            <a:r>
              <a:rPr lang="es-MX" sz="1400" dirty="0"/>
              <a:t>Actividades a realizar</a:t>
            </a:r>
          </a:p>
        </p:txBody>
      </p:sp>
      <p:sp>
        <p:nvSpPr>
          <p:cNvPr id="7" name="CuadroTexto 6">
            <a:extLst>
              <a:ext uri="{FF2B5EF4-FFF2-40B4-BE49-F238E27FC236}">
                <a16:creationId xmlns:a16="http://schemas.microsoft.com/office/drawing/2014/main" id="{84EBF805-8146-69BC-77CD-8811D7849572}"/>
              </a:ext>
            </a:extLst>
          </p:cNvPr>
          <p:cNvSpPr txBox="1"/>
          <p:nvPr/>
        </p:nvSpPr>
        <p:spPr>
          <a:xfrm>
            <a:off x="11041880" y="3727583"/>
            <a:ext cx="1072342" cy="523220"/>
          </a:xfrm>
          <a:prstGeom prst="rect">
            <a:avLst/>
          </a:prstGeom>
          <a:noFill/>
        </p:spPr>
        <p:txBody>
          <a:bodyPr wrap="square" rtlCol="0">
            <a:spAutoFit/>
          </a:bodyPr>
          <a:lstStyle/>
          <a:p>
            <a:r>
              <a:rPr lang="es-MX" sz="1400" dirty="0"/>
              <a:t>Actividades hechas</a:t>
            </a:r>
          </a:p>
        </p:txBody>
      </p:sp>
      <p:sp>
        <p:nvSpPr>
          <p:cNvPr id="9" name="Rectángulo 8">
            <a:extLst>
              <a:ext uri="{FF2B5EF4-FFF2-40B4-BE49-F238E27FC236}">
                <a16:creationId xmlns:a16="http://schemas.microsoft.com/office/drawing/2014/main" id="{87137B92-0C16-1EB5-78AE-53C42E2B7958}"/>
              </a:ext>
            </a:extLst>
          </p:cNvPr>
          <p:cNvSpPr/>
          <p:nvPr/>
        </p:nvSpPr>
        <p:spPr>
          <a:xfrm>
            <a:off x="10641073" y="3152934"/>
            <a:ext cx="240094" cy="249382"/>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CuadroTexto 10">
            <a:extLst>
              <a:ext uri="{FF2B5EF4-FFF2-40B4-BE49-F238E27FC236}">
                <a16:creationId xmlns:a16="http://schemas.microsoft.com/office/drawing/2014/main" id="{AEC349A9-D349-BB89-E3A2-14AE6692414D}"/>
              </a:ext>
            </a:extLst>
          </p:cNvPr>
          <p:cNvSpPr txBox="1"/>
          <p:nvPr/>
        </p:nvSpPr>
        <p:spPr>
          <a:xfrm>
            <a:off x="10641073" y="3767290"/>
            <a:ext cx="387750" cy="338554"/>
          </a:xfrm>
          <a:prstGeom prst="rect">
            <a:avLst/>
          </a:prstGeom>
          <a:noFill/>
        </p:spPr>
        <p:txBody>
          <a:bodyPr wrap="square" rtlCol="0">
            <a:spAutoFit/>
          </a:bodyPr>
          <a:lstStyle/>
          <a:p>
            <a:r>
              <a:rPr lang="es-MX" sz="1600" b="1" dirty="0"/>
              <a:t>X</a:t>
            </a:r>
          </a:p>
        </p:txBody>
      </p:sp>
      <p:sp>
        <p:nvSpPr>
          <p:cNvPr id="15" name="CuadroTexto 14">
            <a:extLst>
              <a:ext uri="{FF2B5EF4-FFF2-40B4-BE49-F238E27FC236}">
                <a16:creationId xmlns:a16="http://schemas.microsoft.com/office/drawing/2014/main" id="{FA935E3F-F6DB-28F5-F577-FDD748ABFBD2}"/>
              </a:ext>
            </a:extLst>
          </p:cNvPr>
          <p:cNvSpPr txBox="1"/>
          <p:nvPr/>
        </p:nvSpPr>
        <p:spPr>
          <a:xfrm>
            <a:off x="1240972" y="6263225"/>
            <a:ext cx="9022702" cy="369332"/>
          </a:xfrm>
          <a:prstGeom prst="rect">
            <a:avLst/>
          </a:prstGeom>
          <a:noFill/>
        </p:spPr>
        <p:txBody>
          <a:bodyPr wrap="square">
            <a:spAutoFit/>
          </a:bodyPr>
          <a:lstStyle/>
          <a:p>
            <a:pPr algn="ctr">
              <a:spcAft>
                <a:spcPts val="1000"/>
              </a:spcAft>
            </a:pPr>
            <a:r>
              <a:rPr lang="es-MX" sz="1800" i="1" kern="100" dirty="0">
                <a:effectLst/>
                <a:latin typeface="Arial" panose="020B0604020202020204" pitchFamily="34" charset="0"/>
                <a:ea typeface="Calibri" panose="020F0502020204030204" pitchFamily="34" charset="0"/>
                <a:cs typeface="Times New Roman" panose="02020603050405020304" pitchFamily="18" charset="0"/>
              </a:rPr>
              <a:t>Tabla 1 – Actividades planeadas del cronograma para el periodo enero - julio 2024</a:t>
            </a:r>
            <a:endParaRPr lang="es-MX" sz="1600" i="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8611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2E9B0D0-4F5C-985E-5BC8-717FA9F01D81}"/>
              </a:ext>
            </a:extLst>
          </p:cNvPr>
          <p:cNvSpPr>
            <a:spLocks noGrp="1"/>
          </p:cNvSpPr>
          <p:nvPr>
            <p:ph type="title"/>
          </p:nvPr>
        </p:nvSpPr>
        <p:spPr>
          <a:xfrm>
            <a:off x="1371599" y="294538"/>
            <a:ext cx="9895951" cy="1033669"/>
          </a:xfrm>
        </p:spPr>
        <p:txBody>
          <a:bodyPr>
            <a:normAutofit fontScale="90000"/>
          </a:bodyPr>
          <a:lstStyle/>
          <a:p>
            <a:r>
              <a:rPr lang="es-MX" sz="4000" dirty="0">
                <a:solidFill>
                  <a:srgbClr val="FFFFFF"/>
                </a:solidFill>
              </a:rPr>
              <a:t>Actividades modificadas para periodo enero – junio 2024</a:t>
            </a:r>
          </a:p>
        </p:txBody>
      </p:sp>
      <p:graphicFrame>
        <p:nvGraphicFramePr>
          <p:cNvPr id="4" name="Marcador de contenido 3">
            <a:extLst>
              <a:ext uri="{FF2B5EF4-FFF2-40B4-BE49-F238E27FC236}">
                <a16:creationId xmlns:a16="http://schemas.microsoft.com/office/drawing/2014/main" id="{51AA70D6-B8E8-56E2-6E31-E28FD33673C4}"/>
              </a:ext>
            </a:extLst>
          </p:cNvPr>
          <p:cNvGraphicFramePr>
            <a:graphicFrameLocks noGrp="1"/>
          </p:cNvGraphicFramePr>
          <p:nvPr>
            <p:ph idx="1"/>
            <p:extLst>
              <p:ext uri="{D42A27DB-BD31-4B8C-83A1-F6EECF244321}">
                <p14:modId xmlns:p14="http://schemas.microsoft.com/office/powerpoint/2010/main" val="2397229841"/>
              </p:ext>
            </p:extLst>
          </p:nvPr>
        </p:nvGraphicFramePr>
        <p:xfrm>
          <a:off x="314761" y="1880044"/>
          <a:ext cx="10079542" cy="4116836"/>
        </p:xfrm>
        <a:graphic>
          <a:graphicData uri="http://schemas.openxmlformats.org/drawingml/2006/table">
            <a:tbl>
              <a:tblPr firstRow="1" firstCol="1" bandRow="1">
                <a:tableStyleId>{5940675A-B579-460E-94D1-54222C63F5DA}</a:tableStyleId>
              </a:tblPr>
              <a:tblGrid>
                <a:gridCol w="3252342">
                  <a:extLst>
                    <a:ext uri="{9D8B030D-6E8A-4147-A177-3AD203B41FA5}">
                      <a16:colId xmlns:a16="http://schemas.microsoft.com/office/drawing/2014/main" val="2705643935"/>
                    </a:ext>
                  </a:extLst>
                </a:gridCol>
                <a:gridCol w="479221">
                  <a:extLst>
                    <a:ext uri="{9D8B030D-6E8A-4147-A177-3AD203B41FA5}">
                      <a16:colId xmlns:a16="http://schemas.microsoft.com/office/drawing/2014/main" val="3782668705"/>
                    </a:ext>
                  </a:extLst>
                </a:gridCol>
                <a:gridCol w="479221">
                  <a:extLst>
                    <a:ext uri="{9D8B030D-6E8A-4147-A177-3AD203B41FA5}">
                      <a16:colId xmlns:a16="http://schemas.microsoft.com/office/drawing/2014/main" val="2703319037"/>
                    </a:ext>
                  </a:extLst>
                </a:gridCol>
                <a:gridCol w="478086">
                  <a:extLst>
                    <a:ext uri="{9D8B030D-6E8A-4147-A177-3AD203B41FA5}">
                      <a16:colId xmlns:a16="http://schemas.microsoft.com/office/drawing/2014/main" val="964452308"/>
                    </a:ext>
                  </a:extLst>
                </a:gridCol>
                <a:gridCol w="478086">
                  <a:extLst>
                    <a:ext uri="{9D8B030D-6E8A-4147-A177-3AD203B41FA5}">
                      <a16:colId xmlns:a16="http://schemas.microsoft.com/office/drawing/2014/main" val="3574350145"/>
                    </a:ext>
                  </a:extLst>
                </a:gridCol>
                <a:gridCol w="479221">
                  <a:extLst>
                    <a:ext uri="{9D8B030D-6E8A-4147-A177-3AD203B41FA5}">
                      <a16:colId xmlns:a16="http://schemas.microsoft.com/office/drawing/2014/main" val="3884558268"/>
                    </a:ext>
                  </a:extLst>
                </a:gridCol>
                <a:gridCol w="479221">
                  <a:extLst>
                    <a:ext uri="{9D8B030D-6E8A-4147-A177-3AD203B41FA5}">
                      <a16:colId xmlns:a16="http://schemas.microsoft.com/office/drawing/2014/main" val="4018920616"/>
                    </a:ext>
                  </a:extLst>
                </a:gridCol>
                <a:gridCol w="478086">
                  <a:extLst>
                    <a:ext uri="{9D8B030D-6E8A-4147-A177-3AD203B41FA5}">
                      <a16:colId xmlns:a16="http://schemas.microsoft.com/office/drawing/2014/main" val="123167118"/>
                    </a:ext>
                  </a:extLst>
                </a:gridCol>
                <a:gridCol w="478086">
                  <a:extLst>
                    <a:ext uri="{9D8B030D-6E8A-4147-A177-3AD203B41FA5}">
                      <a16:colId xmlns:a16="http://schemas.microsoft.com/office/drawing/2014/main" val="2085665673"/>
                    </a:ext>
                  </a:extLst>
                </a:gridCol>
                <a:gridCol w="499662">
                  <a:extLst>
                    <a:ext uri="{9D8B030D-6E8A-4147-A177-3AD203B41FA5}">
                      <a16:colId xmlns:a16="http://schemas.microsoft.com/office/drawing/2014/main" val="1236996748"/>
                    </a:ext>
                  </a:extLst>
                </a:gridCol>
                <a:gridCol w="499662">
                  <a:extLst>
                    <a:ext uri="{9D8B030D-6E8A-4147-A177-3AD203B41FA5}">
                      <a16:colId xmlns:a16="http://schemas.microsoft.com/office/drawing/2014/main" val="3883592728"/>
                    </a:ext>
                  </a:extLst>
                </a:gridCol>
                <a:gridCol w="499662">
                  <a:extLst>
                    <a:ext uri="{9D8B030D-6E8A-4147-A177-3AD203B41FA5}">
                      <a16:colId xmlns:a16="http://schemas.microsoft.com/office/drawing/2014/main" val="919821633"/>
                    </a:ext>
                  </a:extLst>
                </a:gridCol>
                <a:gridCol w="499662">
                  <a:extLst>
                    <a:ext uri="{9D8B030D-6E8A-4147-A177-3AD203B41FA5}">
                      <a16:colId xmlns:a16="http://schemas.microsoft.com/office/drawing/2014/main" val="2431015791"/>
                    </a:ext>
                  </a:extLst>
                </a:gridCol>
                <a:gridCol w="499662">
                  <a:extLst>
                    <a:ext uri="{9D8B030D-6E8A-4147-A177-3AD203B41FA5}">
                      <a16:colId xmlns:a16="http://schemas.microsoft.com/office/drawing/2014/main" val="2128432323"/>
                    </a:ext>
                  </a:extLst>
                </a:gridCol>
                <a:gridCol w="499662">
                  <a:extLst>
                    <a:ext uri="{9D8B030D-6E8A-4147-A177-3AD203B41FA5}">
                      <a16:colId xmlns:a16="http://schemas.microsoft.com/office/drawing/2014/main" val="728541914"/>
                    </a:ext>
                  </a:extLst>
                </a:gridCol>
              </a:tblGrid>
              <a:tr h="205810">
                <a:tc rowSpan="3">
                  <a:txBody>
                    <a:bodyPr/>
                    <a:lstStyle/>
                    <a:p>
                      <a:pPr algn="ctr">
                        <a:lnSpc>
                          <a:spcPct val="107000"/>
                        </a:lnSpc>
                        <a:spcAft>
                          <a:spcPts val="800"/>
                        </a:spcAft>
                      </a:pPr>
                      <a:r>
                        <a:rPr lang="es-MX" sz="1400" kern="100" dirty="0">
                          <a:effectLst/>
                        </a:rPr>
                        <a:t>Actividades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14">
                  <a:txBody>
                    <a:bodyPr/>
                    <a:lstStyle/>
                    <a:p>
                      <a:pPr algn="ctr">
                        <a:lnSpc>
                          <a:spcPct val="107000"/>
                        </a:lnSpc>
                        <a:spcAft>
                          <a:spcPts val="800"/>
                        </a:spcAft>
                      </a:pPr>
                      <a:r>
                        <a:rPr lang="es-MX" sz="1000" kern="100" dirty="0">
                          <a:effectLst/>
                        </a:rPr>
                        <a:t>Periodo de enero a julio de 2024</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1971104429"/>
                  </a:ext>
                </a:extLst>
              </a:tr>
              <a:tr h="205810">
                <a:tc vMerge="1">
                  <a:txBody>
                    <a:bodyPr/>
                    <a:lstStyle/>
                    <a:p>
                      <a:endParaRPr lang="es-MX"/>
                    </a:p>
                  </a:txBody>
                  <a:tcPr/>
                </a:tc>
                <a:tc gridSpan="2">
                  <a:txBody>
                    <a:bodyPr/>
                    <a:lstStyle/>
                    <a:p>
                      <a:pPr algn="ctr">
                        <a:lnSpc>
                          <a:spcPct val="107000"/>
                        </a:lnSpc>
                        <a:spcAft>
                          <a:spcPts val="800"/>
                        </a:spcAft>
                      </a:pPr>
                      <a:r>
                        <a:rPr lang="es-MX" sz="1000" kern="100">
                          <a:effectLst/>
                        </a:rPr>
                        <a:t>Ene</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MX"/>
                    </a:p>
                  </a:txBody>
                  <a:tcPr/>
                </a:tc>
                <a:tc gridSpan="2">
                  <a:txBody>
                    <a:bodyPr/>
                    <a:lstStyle/>
                    <a:p>
                      <a:pPr algn="ctr">
                        <a:lnSpc>
                          <a:spcPct val="107000"/>
                        </a:lnSpc>
                        <a:spcAft>
                          <a:spcPts val="800"/>
                        </a:spcAft>
                      </a:pPr>
                      <a:r>
                        <a:rPr lang="es-MX" sz="1000" kern="100">
                          <a:effectLst/>
                        </a:rPr>
                        <a:t>Feb</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MX"/>
                    </a:p>
                  </a:txBody>
                  <a:tcPr/>
                </a:tc>
                <a:tc gridSpan="2">
                  <a:txBody>
                    <a:bodyPr/>
                    <a:lstStyle/>
                    <a:p>
                      <a:pPr algn="ctr">
                        <a:lnSpc>
                          <a:spcPct val="107000"/>
                        </a:lnSpc>
                        <a:spcAft>
                          <a:spcPts val="800"/>
                        </a:spcAft>
                      </a:pPr>
                      <a:r>
                        <a:rPr lang="es-MX" sz="1000" kern="100">
                          <a:effectLst/>
                        </a:rPr>
                        <a:t>Mar</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MX"/>
                    </a:p>
                  </a:txBody>
                  <a:tcPr/>
                </a:tc>
                <a:tc gridSpan="2">
                  <a:txBody>
                    <a:bodyPr/>
                    <a:lstStyle/>
                    <a:p>
                      <a:pPr algn="ctr">
                        <a:lnSpc>
                          <a:spcPct val="107000"/>
                        </a:lnSpc>
                        <a:spcAft>
                          <a:spcPts val="800"/>
                        </a:spcAft>
                      </a:pPr>
                      <a:r>
                        <a:rPr lang="es-MX" sz="1000" kern="100">
                          <a:effectLst/>
                        </a:rPr>
                        <a:t>Abr</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MX"/>
                    </a:p>
                  </a:txBody>
                  <a:tcPr/>
                </a:tc>
                <a:tc gridSpan="2">
                  <a:txBody>
                    <a:bodyPr/>
                    <a:lstStyle/>
                    <a:p>
                      <a:pPr algn="ctr">
                        <a:lnSpc>
                          <a:spcPct val="107000"/>
                        </a:lnSpc>
                        <a:spcAft>
                          <a:spcPts val="800"/>
                        </a:spcAft>
                      </a:pPr>
                      <a:r>
                        <a:rPr lang="es-MX" sz="1000" kern="100">
                          <a:effectLst/>
                        </a:rPr>
                        <a:t>May</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MX"/>
                    </a:p>
                  </a:txBody>
                  <a:tcPr/>
                </a:tc>
                <a:tc gridSpan="2">
                  <a:txBody>
                    <a:bodyPr/>
                    <a:lstStyle/>
                    <a:p>
                      <a:pPr algn="ctr">
                        <a:lnSpc>
                          <a:spcPct val="107000"/>
                        </a:lnSpc>
                        <a:spcAft>
                          <a:spcPts val="800"/>
                        </a:spcAft>
                      </a:pPr>
                      <a:r>
                        <a:rPr lang="es-MX" sz="1000" kern="100">
                          <a:effectLst/>
                        </a:rPr>
                        <a:t>Jun</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MX"/>
                    </a:p>
                  </a:txBody>
                  <a:tcPr/>
                </a:tc>
                <a:tc gridSpan="2">
                  <a:txBody>
                    <a:bodyPr/>
                    <a:lstStyle/>
                    <a:p>
                      <a:pPr algn="ctr">
                        <a:lnSpc>
                          <a:spcPct val="107000"/>
                        </a:lnSpc>
                        <a:spcAft>
                          <a:spcPts val="800"/>
                        </a:spcAft>
                      </a:pPr>
                      <a:r>
                        <a:rPr lang="es-MX" sz="1000" kern="100" dirty="0">
                          <a:effectLst/>
                        </a:rPr>
                        <a:t>Jul</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MX"/>
                    </a:p>
                  </a:txBody>
                  <a:tcPr/>
                </a:tc>
                <a:extLst>
                  <a:ext uri="{0D108BD9-81ED-4DB2-BD59-A6C34878D82A}">
                    <a16:rowId xmlns:a16="http://schemas.microsoft.com/office/drawing/2014/main" val="3568957656"/>
                  </a:ext>
                </a:extLst>
              </a:tr>
              <a:tr h="421181">
                <a:tc vMerge="1">
                  <a:txBody>
                    <a:bodyPr/>
                    <a:lstStyle/>
                    <a:p>
                      <a:endParaRPr lang="es-MX"/>
                    </a:p>
                  </a:txBody>
                  <a:tcPr/>
                </a:tc>
                <a:tc>
                  <a:txBody>
                    <a:bodyPr/>
                    <a:lstStyle/>
                    <a:p>
                      <a:pPr algn="ctr">
                        <a:lnSpc>
                          <a:spcPct val="107000"/>
                        </a:lnSpc>
                        <a:spcAft>
                          <a:spcPts val="800"/>
                        </a:spcAft>
                      </a:pPr>
                      <a:r>
                        <a:rPr lang="es-MX" sz="1000" kern="100">
                          <a:effectLst/>
                        </a:rPr>
                        <a:t>15</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16</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17</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18</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19</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20</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21</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22</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23</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24</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25</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26</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27</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000" kern="100">
                          <a:effectLst/>
                        </a:rPr>
                        <a:t>28</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33623948"/>
                  </a:ext>
                </a:extLst>
              </a:tr>
              <a:tr h="226442">
                <a:tc>
                  <a:txBody>
                    <a:bodyPr/>
                    <a:lstStyle/>
                    <a:p>
                      <a:pPr algn="ctr">
                        <a:lnSpc>
                          <a:spcPct val="107000"/>
                        </a:lnSpc>
                        <a:spcAft>
                          <a:spcPts val="800"/>
                        </a:spcAft>
                      </a:pPr>
                      <a:r>
                        <a:rPr lang="es-MX" sz="1400" kern="100" dirty="0">
                          <a:effectLst/>
                        </a:rPr>
                        <a:t>Redacción de tesis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70AD47"/>
                          </a:highlight>
                        </a:rPr>
                        <a:t>X</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70AD47"/>
                          </a:highlight>
                        </a:rPr>
                        <a:t>X</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100" kern="100" dirty="0">
                          <a:effectLst/>
                        </a:rPr>
                        <a:t> </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70AD47"/>
                          </a:highlight>
                        </a:rPr>
                        <a:t>X</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100" kern="100" dirty="0">
                          <a:effectLst/>
                        </a:rPr>
                        <a:t> </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70AD47"/>
                          </a:highlight>
                        </a:rPr>
                        <a:t>X</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100" kern="100" dirty="0">
                          <a:effectLst/>
                        </a:rPr>
                        <a:t> </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70AD47"/>
                          </a:highlight>
                        </a:rPr>
                        <a:t>X</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100" kern="100">
                          <a:effectLst/>
                          <a:highlight>
                            <a:srgbClr val="70AD47"/>
                          </a:highlight>
                        </a:rPr>
                        <a:t> </a:t>
                      </a:r>
                      <a:endParaRPr lang="es-MX" sz="1100" kern="10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highlight>
                            <a:srgbClr val="70AD47"/>
                          </a:highlight>
                        </a:rPr>
                        <a:t> </a:t>
                      </a:r>
                      <a:endParaRPr lang="es-MX" sz="1100" kern="10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2105589"/>
                  </a:ext>
                </a:extLst>
              </a:tr>
              <a:tr h="226442">
                <a:tc>
                  <a:txBody>
                    <a:bodyPr/>
                    <a:lstStyle/>
                    <a:p>
                      <a:pPr algn="ctr">
                        <a:lnSpc>
                          <a:spcPct val="107000"/>
                        </a:lnSpc>
                        <a:spcAft>
                          <a:spcPts val="800"/>
                        </a:spcAft>
                      </a:pPr>
                      <a:r>
                        <a:rPr lang="es-MX" sz="1400" kern="100">
                          <a:effectLst/>
                        </a:rPr>
                        <a:t>Generación del lexicón</a:t>
                      </a:r>
                      <a:endParaRPr lang="es-MX"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C45911"/>
                          </a:highlight>
                        </a:rPr>
                        <a:t>X</a:t>
                      </a:r>
                      <a:endParaRPr lang="es-MX" sz="1100" kern="100" dirty="0">
                        <a:effectLst/>
                        <a:highlight>
                          <a:srgbClr val="C45911"/>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tc>
                  <a:txBody>
                    <a:bodyPr/>
                    <a:lstStyle/>
                    <a:p>
                      <a:pPr algn="ctr">
                        <a:lnSpc>
                          <a:spcPct val="107000"/>
                        </a:lnSpc>
                        <a:spcAft>
                          <a:spcPts val="800"/>
                        </a:spcAft>
                      </a:pPr>
                      <a:r>
                        <a:rPr lang="es-MX" sz="1100" kern="100" dirty="0">
                          <a:effectLst/>
                          <a:highlight>
                            <a:srgbClr val="C45911"/>
                          </a:highlight>
                        </a:rPr>
                        <a:t>X</a:t>
                      </a:r>
                      <a:endParaRPr lang="es-MX" sz="1100" kern="100" dirty="0">
                        <a:effectLst/>
                        <a:highlight>
                          <a:srgbClr val="C45911"/>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tc>
                  <a:txBody>
                    <a:bodyPr/>
                    <a:lstStyle/>
                    <a:p>
                      <a:pPr algn="ctr">
                        <a:lnSpc>
                          <a:spcPct val="107000"/>
                        </a:lnSpc>
                        <a:spcAft>
                          <a:spcPts val="800"/>
                        </a:spcAft>
                      </a:pPr>
                      <a:r>
                        <a:rPr lang="es-MX" sz="1100" kern="100" dirty="0">
                          <a:effectLst/>
                          <a:highlight>
                            <a:srgbClr val="C45911"/>
                          </a:highlight>
                        </a:rPr>
                        <a:t>X</a:t>
                      </a:r>
                      <a:endParaRPr lang="es-MX" sz="1100" kern="100" dirty="0">
                        <a:effectLst/>
                        <a:highlight>
                          <a:srgbClr val="C45911"/>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9372189"/>
                  </a:ext>
                </a:extLst>
              </a:tr>
              <a:tr h="421181">
                <a:tc>
                  <a:txBody>
                    <a:bodyPr/>
                    <a:lstStyle/>
                    <a:p>
                      <a:pPr algn="ctr">
                        <a:lnSpc>
                          <a:spcPct val="107000"/>
                        </a:lnSpc>
                        <a:spcAft>
                          <a:spcPts val="800"/>
                        </a:spcAft>
                      </a:pPr>
                      <a:r>
                        <a:rPr lang="es-MX" sz="1400" kern="100" dirty="0">
                          <a:effectLst/>
                        </a:rPr>
                        <a:t>Ejecución de instrucciones en DB por voz</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rPr>
                        <a:t> </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C45911"/>
                          </a:highlight>
                        </a:rPr>
                        <a:t>X</a:t>
                      </a:r>
                      <a:endParaRPr lang="es-MX" sz="1100" kern="100" dirty="0">
                        <a:effectLst/>
                        <a:highlight>
                          <a:srgbClr val="C45911"/>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tc>
                  <a:txBody>
                    <a:bodyPr/>
                    <a:lstStyle/>
                    <a:p>
                      <a:pPr algn="ctr">
                        <a:lnSpc>
                          <a:spcPct val="107000"/>
                        </a:lnSpc>
                        <a:spcAft>
                          <a:spcPts val="800"/>
                        </a:spcAft>
                      </a:pPr>
                      <a:r>
                        <a:rPr lang="es-MX" sz="1100" kern="100" dirty="0">
                          <a:effectLst/>
                          <a:highlight>
                            <a:srgbClr val="C45911"/>
                          </a:highlight>
                        </a:rPr>
                        <a:t>X</a:t>
                      </a:r>
                      <a:endParaRPr lang="es-MX" sz="1100" kern="100" dirty="0">
                        <a:effectLst/>
                        <a:highlight>
                          <a:srgbClr val="C45911"/>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tc>
                  <a:txBody>
                    <a:bodyPr/>
                    <a:lstStyle/>
                    <a:p>
                      <a:pPr algn="ctr">
                        <a:lnSpc>
                          <a:spcPct val="107000"/>
                        </a:lnSpc>
                        <a:spcAft>
                          <a:spcPts val="800"/>
                        </a:spcAft>
                      </a:pPr>
                      <a:r>
                        <a:rPr lang="es-MX" sz="1100" kern="100" dirty="0">
                          <a:effectLst/>
                          <a:highlight>
                            <a:srgbClr val="C45911"/>
                          </a:highlight>
                        </a:rPr>
                        <a:t>X</a:t>
                      </a:r>
                      <a:endParaRPr lang="es-MX" sz="1100" kern="100" dirty="0">
                        <a:effectLst/>
                        <a:highlight>
                          <a:srgbClr val="C45911"/>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tc>
                  <a:txBody>
                    <a:bodyPr/>
                    <a:lstStyle/>
                    <a:p>
                      <a:pPr algn="ctr">
                        <a:lnSpc>
                          <a:spcPct val="107000"/>
                        </a:lnSpc>
                        <a:spcAft>
                          <a:spcPts val="800"/>
                        </a:spcAft>
                      </a:pPr>
                      <a:r>
                        <a:rPr lang="es-MX" sz="1100" kern="100" dirty="0">
                          <a:effectLst/>
                          <a:highlight>
                            <a:srgbClr val="C45911"/>
                          </a:highlight>
                        </a:rPr>
                        <a:t>X</a:t>
                      </a:r>
                      <a:endParaRPr lang="es-MX" sz="1100" kern="100" dirty="0">
                        <a:effectLst/>
                        <a:highlight>
                          <a:srgbClr val="C45911"/>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2">
                        <a:lumMod val="75000"/>
                      </a:schemeClr>
                    </a:solidFill>
                  </a:tcP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29227846"/>
                  </a:ext>
                </a:extLst>
              </a:tr>
              <a:tr h="421181">
                <a:tc>
                  <a:txBody>
                    <a:bodyPr/>
                    <a:lstStyle/>
                    <a:p>
                      <a:pPr algn="ctr">
                        <a:lnSpc>
                          <a:spcPct val="107000"/>
                        </a:lnSpc>
                        <a:spcAft>
                          <a:spcPts val="800"/>
                        </a:spcAft>
                      </a:pPr>
                      <a:r>
                        <a:rPr lang="es-MX" sz="1400" kern="100" dirty="0">
                          <a:effectLst/>
                        </a:rPr>
                        <a:t>Creación del algoritmo NLP en la aplicación de Python</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FFC000"/>
                          </a:highlight>
                        </a:rPr>
                        <a:t>X</a:t>
                      </a:r>
                      <a:endParaRPr lang="es-MX" sz="1100" kern="100" dirty="0">
                        <a:effectLst/>
                        <a:highlight>
                          <a:srgbClr val="FFC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solidFill>
                  </a:tcPr>
                </a:tc>
                <a:tc>
                  <a:txBody>
                    <a:bodyPr/>
                    <a:lstStyle/>
                    <a:p>
                      <a:pPr algn="ctr">
                        <a:lnSpc>
                          <a:spcPct val="107000"/>
                        </a:lnSpc>
                        <a:spcAft>
                          <a:spcPts val="800"/>
                        </a:spcAft>
                      </a:pPr>
                      <a:r>
                        <a:rPr lang="es-MX" sz="1100" kern="100" dirty="0">
                          <a:effectLst/>
                          <a:highlight>
                            <a:srgbClr val="FFC000"/>
                          </a:highlight>
                        </a:rPr>
                        <a:t>X</a:t>
                      </a:r>
                      <a:endParaRPr lang="es-MX" sz="1100" kern="100" dirty="0">
                        <a:effectLst/>
                        <a:highlight>
                          <a:srgbClr val="FFC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solidFill>
                  </a:tcPr>
                </a:tc>
                <a:tc>
                  <a:txBody>
                    <a:bodyPr/>
                    <a:lstStyle/>
                    <a:p>
                      <a:pPr algn="ctr">
                        <a:lnSpc>
                          <a:spcPct val="107000"/>
                        </a:lnSpc>
                        <a:spcAft>
                          <a:spcPts val="800"/>
                        </a:spcAft>
                      </a:pPr>
                      <a:r>
                        <a:rPr lang="es-MX" sz="1100" kern="100" dirty="0">
                          <a:effectLst/>
                          <a:highlight>
                            <a:srgbClr val="FFC000"/>
                          </a:highlight>
                        </a:rPr>
                        <a:t>X</a:t>
                      </a:r>
                      <a:endParaRPr lang="es-MX" sz="1100" kern="100" dirty="0">
                        <a:effectLst/>
                        <a:highlight>
                          <a:srgbClr val="FFC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solidFill>
                  </a:tcPr>
                </a:tc>
                <a:tc>
                  <a:txBody>
                    <a:bodyPr/>
                    <a:lstStyle/>
                    <a:p>
                      <a:pPr algn="ctr">
                        <a:lnSpc>
                          <a:spcPct val="107000"/>
                        </a:lnSpc>
                        <a:spcAft>
                          <a:spcPts val="800"/>
                        </a:spcAft>
                      </a:pPr>
                      <a:r>
                        <a:rPr lang="es-MX" sz="1100" kern="100" dirty="0">
                          <a:effectLst/>
                          <a:highlight>
                            <a:srgbClr val="FFC000"/>
                          </a:highlight>
                        </a:rPr>
                        <a:t>X</a:t>
                      </a:r>
                      <a:endParaRPr lang="es-MX" sz="1100" kern="100" dirty="0">
                        <a:effectLst/>
                        <a:highlight>
                          <a:srgbClr val="FFC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solidFill>
                  </a:tcPr>
                </a:tc>
                <a:tc>
                  <a:txBody>
                    <a:bodyPr/>
                    <a:lstStyle/>
                    <a:p>
                      <a:pPr algn="ctr">
                        <a:lnSpc>
                          <a:spcPct val="107000"/>
                        </a:lnSpc>
                        <a:spcAft>
                          <a:spcPts val="800"/>
                        </a:spcAft>
                      </a:pPr>
                      <a:r>
                        <a:rPr lang="es-MX" sz="1100" kern="100" dirty="0">
                          <a:effectLst/>
                          <a:highlight>
                            <a:srgbClr val="FFC000"/>
                          </a:highlight>
                        </a:rPr>
                        <a:t>X</a:t>
                      </a:r>
                      <a:endParaRPr lang="es-MX" sz="1100" kern="100" dirty="0">
                        <a:effectLst/>
                        <a:highlight>
                          <a:srgbClr val="FFC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solidFill>
                  </a:tcPr>
                </a:tc>
                <a:tc>
                  <a:txBody>
                    <a:bodyPr/>
                    <a:lstStyle/>
                    <a:p>
                      <a:pPr algn="ctr">
                        <a:lnSpc>
                          <a:spcPct val="107000"/>
                        </a:lnSpc>
                        <a:spcAft>
                          <a:spcPts val="800"/>
                        </a:spcAft>
                      </a:pPr>
                      <a:r>
                        <a:rPr lang="es-MX" sz="1100" kern="100" dirty="0">
                          <a:effectLst/>
                          <a:highlight>
                            <a:srgbClr val="FFC000"/>
                          </a:highlight>
                        </a:rPr>
                        <a:t>X</a:t>
                      </a:r>
                      <a:endParaRPr lang="es-MX" sz="1100" kern="100" dirty="0">
                        <a:effectLst/>
                        <a:highlight>
                          <a:srgbClr val="FFC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solidFill>
                  </a:tcPr>
                </a:tc>
                <a:tc>
                  <a:txBody>
                    <a:bodyPr/>
                    <a:lstStyle/>
                    <a:p>
                      <a:pPr algn="ctr">
                        <a:lnSpc>
                          <a:spcPct val="107000"/>
                        </a:lnSpc>
                        <a:spcAft>
                          <a:spcPts val="800"/>
                        </a:spcAft>
                      </a:pPr>
                      <a:r>
                        <a:rPr lang="es-MX" sz="1100" kern="100" dirty="0">
                          <a:effectLst/>
                          <a:highlight>
                            <a:srgbClr val="FFC000"/>
                          </a:highlight>
                        </a:rPr>
                        <a:t>X</a:t>
                      </a:r>
                      <a:endParaRPr lang="es-MX" sz="1100" kern="100" dirty="0">
                        <a:effectLst/>
                        <a:highlight>
                          <a:srgbClr val="FFC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4"/>
                    </a:solidFill>
                  </a:tcP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84277648"/>
                  </a:ext>
                </a:extLst>
              </a:tr>
              <a:tr h="226442">
                <a:tc>
                  <a:txBody>
                    <a:bodyPr/>
                    <a:lstStyle/>
                    <a:p>
                      <a:pPr algn="ctr">
                        <a:lnSpc>
                          <a:spcPct val="107000"/>
                        </a:lnSpc>
                        <a:spcAft>
                          <a:spcPts val="800"/>
                        </a:spcAft>
                      </a:pPr>
                      <a:r>
                        <a:rPr lang="es-MX" sz="1400" kern="100" dirty="0">
                          <a:effectLst/>
                        </a:rPr>
                        <a:t>Modificaciones a la DB</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70AD47"/>
                          </a:highlight>
                        </a:rPr>
                        <a:t>X</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70AD47"/>
                          </a:highlight>
                        </a:rPr>
                        <a:t>X</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100" kern="100">
                          <a:effectLst/>
                          <a:highlight>
                            <a:srgbClr val="70AD47"/>
                          </a:highlight>
                        </a:rPr>
                        <a:t>X</a:t>
                      </a:r>
                      <a:endParaRPr lang="es-MX" sz="1100" kern="10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11599360"/>
                  </a:ext>
                </a:extLst>
              </a:tr>
              <a:tr h="421181">
                <a:tc>
                  <a:txBody>
                    <a:bodyPr/>
                    <a:lstStyle/>
                    <a:p>
                      <a:pPr algn="ctr">
                        <a:lnSpc>
                          <a:spcPct val="107000"/>
                        </a:lnSpc>
                        <a:spcAft>
                          <a:spcPts val="800"/>
                        </a:spcAft>
                      </a:pPr>
                      <a:r>
                        <a:rPr lang="es-MX" sz="1400" kern="100" dirty="0">
                          <a:effectLst/>
                        </a:rPr>
                        <a:t>Modificaciones a las interfaces web</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70AD47"/>
                          </a:highlight>
                        </a:rPr>
                        <a:t>X</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70AD47"/>
                          </a:highlight>
                        </a:rPr>
                        <a:t>X</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100" kern="100" dirty="0">
                          <a:effectLst/>
                          <a:highlight>
                            <a:srgbClr val="70AD47"/>
                          </a:highlight>
                        </a:rPr>
                        <a:t>X</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29981275"/>
                  </a:ext>
                </a:extLst>
              </a:tr>
              <a:tr h="636552">
                <a:tc>
                  <a:txBody>
                    <a:bodyPr/>
                    <a:lstStyle/>
                    <a:p>
                      <a:pPr algn="ctr">
                        <a:lnSpc>
                          <a:spcPct val="107000"/>
                        </a:lnSpc>
                        <a:spcAft>
                          <a:spcPts val="800"/>
                        </a:spcAft>
                      </a:pPr>
                      <a:r>
                        <a:rPr lang="es-MX" sz="1400" kern="100" dirty="0">
                          <a:effectLst/>
                        </a:rPr>
                        <a:t>Prueba de programa NLP en consultas médicas para recuperación de datos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rPr>
                        <a:t> </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70AD47"/>
                          </a:highlight>
                        </a:rPr>
                        <a:t> </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100" kern="100" dirty="0">
                          <a:effectLst/>
                          <a:highlight>
                            <a:srgbClr val="70AD47"/>
                          </a:highlight>
                        </a:rPr>
                        <a:t> </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100" kern="100" dirty="0">
                          <a:effectLst/>
                          <a:highlight>
                            <a:srgbClr val="70AD47"/>
                          </a:highlight>
                        </a:rPr>
                        <a:t> </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100" kern="100" dirty="0">
                          <a:effectLst/>
                          <a:highlight>
                            <a:srgbClr val="70AD47"/>
                          </a:highlight>
                        </a:rPr>
                        <a:t> </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73264568"/>
                  </a:ext>
                </a:extLst>
              </a:tr>
              <a:tr h="226442">
                <a:tc>
                  <a:txBody>
                    <a:bodyPr/>
                    <a:lstStyle/>
                    <a:p>
                      <a:pPr algn="ctr">
                        <a:lnSpc>
                          <a:spcPct val="107000"/>
                        </a:lnSpc>
                        <a:spcAft>
                          <a:spcPts val="800"/>
                        </a:spcAft>
                      </a:pPr>
                      <a:r>
                        <a:rPr lang="es-MX" sz="1400" kern="100" dirty="0">
                          <a:effectLst/>
                        </a:rPr>
                        <a:t>Redacción del artículo científico</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70AD47"/>
                          </a:highlight>
                        </a:rPr>
                        <a:t> </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70AD47"/>
                          </a:highlight>
                        </a:rPr>
                        <a:t>X</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100" kern="100" dirty="0">
                          <a:effectLst/>
                          <a:highlight>
                            <a:srgbClr val="70AD47"/>
                          </a:highlight>
                        </a:rPr>
                        <a:t>X</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70AD47"/>
                          </a:highlight>
                        </a:rPr>
                        <a:t>X</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70AD47"/>
                          </a:highlight>
                        </a:rPr>
                        <a:t>X</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100" kern="100" dirty="0">
                          <a:effectLst/>
                          <a:highlight>
                            <a:srgbClr val="70AD47"/>
                          </a:highlight>
                        </a:rPr>
                        <a:t>X</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70AD47"/>
                          </a:highlight>
                        </a:rPr>
                        <a:t> </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100" kern="100" dirty="0">
                          <a:effectLst/>
                          <a:highlight>
                            <a:srgbClr val="70AD47"/>
                          </a:highlight>
                        </a:rPr>
                        <a:t> </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26766002"/>
                  </a:ext>
                </a:extLst>
              </a:tr>
              <a:tr h="226442">
                <a:tc>
                  <a:txBody>
                    <a:bodyPr/>
                    <a:lstStyle/>
                    <a:p>
                      <a:pPr algn="ctr">
                        <a:lnSpc>
                          <a:spcPct val="107000"/>
                        </a:lnSpc>
                        <a:spcAft>
                          <a:spcPts val="800"/>
                        </a:spcAft>
                      </a:pPr>
                      <a:r>
                        <a:rPr lang="es-MX" sz="1400" kern="100" dirty="0">
                          <a:effectLst/>
                        </a:rPr>
                        <a:t>Modificaciones finales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highlight>
                            <a:srgbClr val="70AD47"/>
                          </a:highlight>
                        </a:rPr>
                        <a:t> </a:t>
                      </a:r>
                      <a:endParaRPr lang="es-MX" sz="1100" kern="10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100" kern="100" dirty="0">
                          <a:effectLst/>
                          <a:highlight>
                            <a:srgbClr val="70AD47"/>
                          </a:highlight>
                        </a:rPr>
                        <a:t> </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100" kern="100" dirty="0">
                          <a:effectLst/>
                          <a:highlight>
                            <a:srgbClr val="70AD47"/>
                          </a:highlight>
                        </a:rPr>
                        <a:t> </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tc>
                  <a:txBody>
                    <a:bodyPr/>
                    <a:lstStyle/>
                    <a:p>
                      <a:pPr algn="ctr">
                        <a:lnSpc>
                          <a:spcPct val="107000"/>
                        </a:lnSpc>
                        <a:spcAft>
                          <a:spcPts val="800"/>
                        </a:spcAft>
                      </a:pPr>
                      <a:r>
                        <a:rPr lang="es-MX" sz="1100" kern="100" dirty="0">
                          <a:effectLst/>
                          <a:highlight>
                            <a:srgbClr val="70AD47"/>
                          </a:highlight>
                        </a:rPr>
                        <a:t> </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noFill/>
                  </a:tcPr>
                </a:tc>
                <a:extLst>
                  <a:ext uri="{0D108BD9-81ED-4DB2-BD59-A6C34878D82A}">
                    <a16:rowId xmlns:a16="http://schemas.microsoft.com/office/drawing/2014/main" val="1872425167"/>
                  </a:ext>
                </a:extLst>
              </a:tr>
              <a:tr h="226442">
                <a:tc>
                  <a:txBody>
                    <a:bodyPr/>
                    <a:lstStyle/>
                    <a:p>
                      <a:pPr algn="ctr">
                        <a:lnSpc>
                          <a:spcPct val="107000"/>
                        </a:lnSpc>
                        <a:spcAft>
                          <a:spcPts val="800"/>
                        </a:spcAft>
                      </a:pPr>
                      <a:r>
                        <a:rPr lang="es-MX" sz="1400" kern="100" dirty="0">
                          <a:effectLst/>
                        </a:rPr>
                        <a:t>Entrega final de documentación</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a:effectLst/>
                        </a:rPr>
                        <a:t> </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s-MX" sz="1100" kern="100" dirty="0">
                          <a:effectLst/>
                          <a:highlight>
                            <a:srgbClr val="70AD47"/>
                          </a:highlight>
                        </a:rPr>
                        <a:t> </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tc>
                  <a:txBody>
                    <a:bodyPr/>
                    <a:lstStyle/>
                    <a:p>
                      <a:pPr algn="ctr">
                        <a:lnSpc>
                          <a:spcPct val="107000"/>
                        </a:lnSpc>
                        <a:spcAft>
                          <a:spcPts val="800"/>
                        </a:spcAft>
                      </a:pPr>
                      <a:r>
                        <a:rPr lang="es-MX" sz="1100" kern="100" dirty="0">
                          <a:effectLst/>
                          <a:highlight>
                            <a:srgbClr val="70AD47"/>
                          </a:highlight>
                        </a:rPr>
                        <a:t> </a:t>
                      </a:r>
                      <a:endParaRPr lang="es-MX" sz="1100" kern="100" dirty="0">
                        <a:effectLst/>
                        <a:highlight>
                          <a:srgbClr val="70AD47"/>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solidFill>
                  </a:tcPr>
                </a:tc>
                <a:extLst>
                  <a:ext uri="{0D108BD9-81ED-4DB2-BD59-A6C34878D82A}">
                    <a16:rowId xmlns:a16="http://schemas.microsoft.com/office/drawing/2014/main" val="793014117"/>
                  </a:ext>
                </a:extLst>
              </a:tr>
            </a:tbl>
          </a:graphicData>
        </a:graphic>
      </p:graphicFrame>
      <p:sp>
        <p:nvSpPr>
          <p:cNvPr id="6" name="CuadroTexto 5">
            <a:extLst>
              <a:ext uri="{FF2B5EF4-FFF2-40B4-BE49-F238E27FC236}">
                <a16:creationId xmlns:a16="http://schemas.microsoft.com/office/drawing/2014/main" id="{1BA93C76-2915-658D-A436-0B2B0832099C}"/>
              </a:ext>
            </a:extLst>
          </p:cNvPr>
          <p:cNvSpPr txBox="1"/>
          <p:nvPr/>
        </p:nvSpPr>
        <p:spPr>
          <a:xfrm>
            <a:off x="10934893" y="2483355"/>
            <a:ext cx="1072342" cy="523220"/>
          </a:xfrm>
          <a:prstGeom prst="rect">
            <a:avLst/>
          </a:prstGeom>
          <a:noFill/>
        </p:spPr>
        <p:txBody>
          <a:bodyPr wrap="square" rtlCol="0">
            <a:spAutoFit/>
          </a:bodyPr>
          <a:lstStyle/>
          <a:p>
            <a:r>
              <a:rPr lang="es-MX" sz="1400" dirty="0" err="1"/>
              <a:t>Actividadesa</a:t>
            </a:r>
            <a:r>
              <a:rPr lang="es-MX" sz="1400" dirty="0"/>
              <a:t> realizar</a:t>
            </a:r>
          </a:p>
        </p:txBody>
      </p:sp>
      <p:sp>
        <p:nvSpPr>
          <p:cNvPr id="7" name="CuadroTexto 6">
            <a:extLst>
              <a:ext uri="{FF2B5EF4-FFF2-40B4-BE49-F238E27FC236}">
                <a16:creationId xmlns:a16="http://schemas.microsoft.com/office/drawing/2014/main" id="{06F9FBFF-77B1-1DE2-C748-1266E15CC74F}"/>
              </a:ext>
            </a:extLst>
          </p:cNvPr>
          <p:cNvSpPr txBox="1"/>
          <p:nvPr/>
        </p:nvSpPr>
        <p:spPr>
          <a:xfrm>
            <a:off x="10912402" y="4793740"/>
            <a:ext cx="1072342" cy="523220"/>
          </a:xfrm>
          <a:prstGeom prst="rect">
            <a:avLst/>
          </a:prstGeom>
          <a:noFill/>
        </p:spPr>
        <p:txBody>
          <a:bodyPr wrap="square" rtlCol="0">
            <a:spAutoFit/>
          </a:bodyPr>
          <a:lstStyle/>
          <a:p>
            <a:r>
              <a:rPr lang="es-MX" sz="1400" dirty="0"/>
              <a:t>Actividades hechas</a:t>
            </a:r>
          </a:p>
        </p:txBody>
      </p:sp>
      <p:sp>
        <p:nvSpPr>
          <p:cNvPr id="9" name="Rectángulo 8">
            <a:extLst>
              <a:ext uri="{FF2B5EF4-FFF2-40B4-BE49-F238E27FC236}">
                <a16:creationId xmlns:a16="http://schemas.microsoft.com/office/drawing/2014/main" id="{797C1582-2311-1FEF-73A2-539E28BE7586}"/>
              </a:ext>
            </a:extLst>
          </p:cNvPr>
          <p:cNvSpPr/>
          <p:nvPr/>
        </p:nvSpPr>
        <p:spPr>
          <a:xfrm>
            <a:off x="10534086" y="2548393"/>
            <a:ext cx="240094" cy="249382"/>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CuadroTexto 10">
            <a:extLst>
              <a:ext uri="{FF2B5EF4-FFF2-40B4-BE49-F238E27FC236}">
                <a16:creationId xmlns:a16="http://schemas.microsoft.com/office/drawing/2014/main" id="{BBE5FDA2-5EDA-919E-A5A1-49867DF04DC9}"/>
              </a:ext>
            </a:extLst>
          </p:cNvPr>
          <p:cNvSpPr txBox="1"/>
          <p:nvPr/>
        </p:nvSpPr>
        <p:spPr>
          <a:xfrm>
            <a:off x="10511595" y="4833447"/>
            <a:ext cx="387750" cy="338554"/>
          </a:xfrm>
          <a:prstGeom prst="rect">
            <a:avLst/>
          </a:prstGeom>
          <a:noFill/>
        </p:spPr>
        <p:txBody>
          <a:bodyPr wrap="square" rtlCol="0">
            <a:spAutoFit/>
          </a:bodyPr>
          <a:lstStyle/>
          <a:p>
            <a:r>
              <a:rPr lang="es-MX" sz="1600" b="1" dirty="0"/>
              <a:t>X</a:t>
            </a:r>
          </a:p>
        </p:txBody>
      </p:sp>
      <p:sp>
        <p:nvSpPr>
          <p:cNvPr id="13" name="CuadroTexto 12">
            <a:extLst>
              <a:ext uri="{FF2B5EF4-FFF2-40B4-BE49-F238E27FC236}">
                <a16:creationId xmlns:a16="http://schemas.microsoft.com/office/drawing/2014/main" id="{23D9BA0C-3C60-E770-BAA7-277F75C0F9AC}"/>
              </a:ext>
            </a:extLst>
          </p:cNvPr>
          <p:cNvSpPr txBox="1"/>
          <p:nvPr/>
        </p:nvSpPr>
        <p:spPr>
          <a:xfrm>
            <a:off x="10934893" y="3262032"/>
            <a:ext cx="1072342" cy="523220"/>
          </a:xfrm>
          <a:prstGeom prst="rect">
            <a:avLst/>
          </a:prstGeom>
          <a:noFill/>
        </p:spPr>
        <p:txBody>
          <a:bodyPr wrap="square" rtlCol="0">
            <a:spAutoFit/>
          </a:bodyPr>
          <a:lstStyle/>
          <a:p>
            <a:r>
              <a:rPr lang="es-MX" sz="1400" dirty="0"/>
              <a:t>Actividades agregadas</a:t>
            </a:r>
          </a:p>
        </p:txBody>
      </p:sp>
      <p:sp>
        <p:nvSpPr>
          <p:cNvPr id="15" name="Rectángulo 14">
            <a:extLst>
              <a:ext uri="{FF2B5EF4-FFF2-40B4-BE49-F238E27FC236}">
                <a16:creationId xmlns:a16="http://schemas.microsoft.com/office/drawing/2014/main" id="{A5274354-79F3-8CBE-C370-FA1F411A66F1}"/>
              </a:ext>
            </a:extLst>
          </p:cNvPr>
          <p:cNvSpPr/>
          <p:nvPr/>
        </p:nvSpPr>
        <p:spPr>
          <a:xfrm>
            <a:off x="10534086" y="3327070"/>
            <a:ext cx="240094" cy="249382"/>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CuadroTexto 16">
            <a:extLst>
              <a:ext uri="{FF2B5EF4-FFF2-40B4-BE49-F238E27FC236}">
                <a16:creationId xmlns:a16="http://schemas.microsoft.com/office/drawing/2014/main" id="{683D8FA2-1B0E-96E1-D50C-FECE54437891}"/>
              </a:ext>
            </a:extLst>
          </p:cNvPr>
          <p:cNvSpPr txBox="1"/>
          <p:nvPr/>
        </p:nvSpPr>
        <p:spPr>
          <a:xfrm>
            <a:off x="10934893" y="4029337"/>
            <a:ext cx="1072342" cy="523220"/>
          </a:xfrm>
          <a:prstGeom prst="rect">
            <a:avLst/>
          </a:prstGeom>
          <a:noFill/>
        </p:spPr>
        <p:txBody>
          <a:bodyPr wrap="square" rtlCol="0">
            <a:spAutoFit/>
          </a:bodyPr>
          <a:lstStyle/>
          <a:p>
            <a:r>
              <a:rPr lang="es-MX" sz="1400" dirty="0"/>
              <a:t>Cambio de enfoque</a:t>
            </a:r>
          </a:p>
        </p:txBody>
      </p:sp>
      <p:sp>
        <p:nvSpPr>
          <p:cNvPr id="18" name="Rectángulo 17">
            <a:extLst>
              <a:ext uri="{FF2B5EF4-FFF2-40B4-BE49-F238E27FC236}">
                <a16:creationId xmlns:a16="http://schemas.microsoft.com/office/drawing/2014/main" id="{11751C52-35AA-7C6C-CCD4-EC81E94EE7A0}"/>
              </a:ext>
            </a:extLst>
          </p:cNvPr>
          <p:cNvSpPr/>
          <p:nvPr/>
        </p:nvSpPr>
        <p:spPr>
          <a:xfrm>
            <a:off x="10534086" y="4094375"/>
            <a:ext cx="240094" cy="249382"/>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CuadroTexto 18">
            <a:extLst>
              <a:ext uri="{FF2B5EF4-FFF2-40B4-BE49-F238E27FC236}">
                <a16:creationId xmlns:a16="http://schemas.microsoft.com/office/drawing/2014/main" id="{49AB2134-007D-BEAE-71AB-7EFBC7612A5A}"/>
              </a:ext>
            </a:extLst>
          </p:cNvPr>
          <p:cNvSpPr txBox="1"/>
          <p:nvPr/>
        </p:nvSpPr>
        <p:spPr>
          <a:xfrm>
            <a:off x="1240972" y="6263225"/>
            <a:ext cx="9022702" cy="369332"/>
          </a:xfrm>
          <a:prstGeom prst="rect">
            <a:avLst/>
          </a:prstGeom>
          <a:noFill/>
        </p:spPr>
        <p:txBody>
          <a:bodyPr wrap="square">
            <a:spAutoFit/>
          </a:bodyPr>
          <a:lstStyle/>
          <a:p>
            <a:pPr algn="ctr">
              <a:spcAft>
                <a:spcPts val="1000"/>
              </a:spcAft>
            </a:pPr>
            <a:r>
              <a:rPr lang="es-MX" sz="1800" i="1" kern="100" dirty="0">
                <a:effectLst/>
                <a:latin typeface="Arial" panose="020B0604020202020204" pitchFamily="34" charset="0"/>
                <a:ea typeface="Calibri" panose="020F0502020204030204" pitchFamily="34" charset="0"/>
                <a:cs typeface="Times New Roman" panose="02020603050405020304" pitchFamily="18" charset="0"/>
              </a:rPr>
              <a:t>Tabla 2 – Actividades modificadas del cronograma para el periodo enero - julio 2024</a:t>
            </a:r>
            <a:endParaRPr lang="es-MX" sz="1600" i="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849863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TotalTime>
  <Words>1507</Words>
  <Application>Microsoft Office PowerPoint</Application>
  <PresentationFormat>Panorámica</PresentationFormat>
  <Paragraphs>587</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Calibri Light</vt:lpstr>
      <vt:lpstr>Lato Light</vt:lpstr>
      <vt:lpstr>Tema de Office</vt:lpstr>
      <vt:lpstr>Reporte de avance de investigación</vt:lpstr>
      <vt:lpstr>Problemática</vt:lpstr>
      <vt:lpstr>Propuesta</vt:lpstr>
      <vt:lpstr>Hipótesis</vt:lpstr>
      <vt:lpstr>Objetivos</vt:lpstr>
      <vt:lpstr>Objetivos</vt:lpstr>
      <vt:lpstr>Metodología</vt:lpstr>
      <vt:lpstr>Actividades planeadas anteriormente para periodo enero – junio 2024</vt:lpstr>
      <vt:lpstr>Actividades modificadas para periodo enero – junio 2024</vt:lpstr>
      <vt:lpstr>Explicación de las actividades</vt:lpstr>
      <vt:lpstr>Explicación de actividades</vt:lpstr>
      <vt:lpstr>Explicación de actividades</vt:lpstr>
      <vt:lpstr>Actividades extracurriculares</vt:lpstr>
      <vt:lpstr>Resultados y evidencias</vt:lpstr>
      <vt:lpstr>Resultados y evidencias</vt:lpstr>
      <vt:lpstr>Resultados y evidencias</vt:lpstr>
      <vt:lpstr>Actividades planeadas periodo julio – diciembre 2024</vt:lpstr>
      <vt:lpstr>Descripción de actividades futuras</vt:lpstr>
      <vt:lpstr>Descripción de actividades futuras</vt:lpstr>
      <vt:lpstr>Descripción de actividades futuras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Reporte de avance de investigación</dc:title>
  <dc:creator>Pedro Mata Martínez</dc:creator>
  <cp:lastModifiedBy>Pedro Mata Martínez</cp:lastModifiedBy>
  <cp:revision>58</cp:revision>
  <dcterms:created xsi:type="dcterms:W3CDTF">2023-11-29T17:10:05Z</dcterms:created>
  <dcterms:modified xsi:type="dcterms:W3CDTF">2024-05-30T00:17:38Z</dcterms:modified>
</cp:coreProperties>
</file>