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390493"/>
            <a:ext cx="12192000" cy="349094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id="4" name="Group 4"/>
          <p:cNvGrpSpPr/>
          <p:nvPr/>
        </p:nvGrpSpPr>
        <p:grpSpPr>
          <a:xfrm>
            <a:off x="80189" y="2021864"/>
            <a:ext cx="11130559" cy="4157354"/>
            <a:chOff x="0" y="0"/>
            <a:chExt cx="5124092" cy="1913890"/>
          </a:xfrm>
        </p:grpSpPr>
        <p:sp>
          <p:nvSpPr>
            <p:cNvPr id="5" name="Freeform 5"/>
            <p:cNvSpPr/>
            <p:nvPr/>
          </p:nvSpPr>
          <p:spPr>
            <a:xfrm>
              <a:off x="0" y="0"/>
              <a:ext cx="5124093" cy="1913890"/>
            </a:xfrm>
            <a:custGeom>
              <a:avLst/>
              <a:gdLst/>
              <a:ahLst/>
              <a:cxnLst/>
              <a:rect l="l" t="t" r="r" b="b"/>
              <a:pathLst>
                <a:path w="5124093" h="1913890">
                  <a:moveTo>
                    <a:pt x="4999632" y="1913890"/>
                  </a:moveTo>
                  <a:lnTo>
                    <a:pt x="124460" y="1913890"/>
                  </a:lnTo>
                  <a:cubicBezTo>
                    <a:pt x="55880" y="1913890"/>
                    <a:pt x="0" y="1858010"/>
                    <a:pt x="0" y="1789430"/>
                  </a:cubicBezTo>
                  <a:lnTo>
                    <a:pt x="0" y="124460"/>
                  </a:lnTo>
                  <a:cubicBezTo>
                    <a:pt x="0" y="55880"/>
                    <a:pt x="55880" y="0"/>
                    <a:pt x="124460" y="0"/>
                  </a:cubicBezTo>
                  <a:lnTo>
                    <a:pt x="4999632" y="0"/>
                  </a:lnTo>
                  <a:cubicBezTo>
                    <a:pt x="5068213" y="0"/>
                    <a:pt x="5124093" y="55880"/>
                    <a:pt x="5124093" y="124460"/>
                  </a:cubicBezTo>
                  <a:lnTo>
                    <a:pt x="5124093" y="1789430"/>
                  </a:lnTo>
                  <a:cubicBezTo>
                    <a:pt x="5124093" y="1858010"/>
                    <a:pt x="5068213" y="1913890"/>
                    <a:pt x="4999632" y="1913890"/>
                  </a:cubicBezTo>
                  <a:close/>
                </a:path>
              </a:pathLst>
            </a:custGeom>
            <a:solidFill>
              <a:srgbClr val="09427D"/>
            </a:solidFill>
          </p:spPr>
        </p:sp>
      </p:grpSp>
      <p:grpSp>
        <p:nvGrpSpPr>
          <p:cNvPr id="6" name="Group 6"/>
          <p:cNvGrpSpPr/>
          <p:nvPr/>
        </p:nvGrpSpPr>
        <p:grpSpPr>
          <a:xfrm>
            <a:off x="6004715" y="3023668"/>
            <a:ext cx="4859260" cy="2429630"/>
            <a:chOff x="0" y="0"/>
            <a:chExt cx="9718520" cy="4859260"/>
          </a:xfrm>
        </p:grpSpPr>
        <p:sp>
          <p:nvSpPr>
            <p:cNvPr id="7" name="Freeform 7"/>
            <p:cNvSpPr/>
            <p:nvPr/>
          </p:nvSpPr>
          <p:spPr>
            <a:xfrm rot="-10800000">
              <a:off x="0" y="0"/>
              <a:ext cx="9718520" cy="4859260"/>
            </a:xfrm>
            <a:custGeom>
              <a:avLst/>
              <a:gdLst/>
              <a:ahLst/>
              <a:cxnLst/>
              <a:rect l="l" t="t" r="r" b="b"/>
              <a:pathLst>
                <a:path w="9718520" h="4859260">
                  <a:moveTo>
                    <a:pt x="0" y="0"/>
                  </a:moveTo>
                  <a:lnTo>
                    <a:pt x="9718520" y="0"/>
                  </a:lnTo>
                  <a:lnTo>
                    <a:pt x="9718520" y="4859260"/>
                  </a:lnTo>
                  <a:lnTo>
                    <a:pt x="0" y="485926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014319" y="1014319"/>
              <a:ext cx="7689883" cy="3844941"/>
            </a:xfrm>
            <a:custGeom>
              <a:avLst/>
              <a:gdLst/>
              <a:ahLst/>
              <a:cxnLst/>
              <a:rect l="l" t="t" r="r" b="b"/>
              <a:pathLst>
                <a:path w="7689883" h="3844941">
                  <a:moveTo>
                    <a:pt x="0" y="0"/>
                  </a:moveTo>
                  <a:lnTo>
                    <a:pt x="7689883" y="0"/>
                  </a:lnTo>
                  <a:lnTo>
                    <a:pt x="7689883" y="3844941"/>
                  </a:lnTo>
                  <a:lnTo>
                    <a:pt x="0" y="384494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9" name="TextBox 9"/>
          <p:cNvSpPr txBox="1"/>
          <p:nvPr/>
        </p:nvSpPr>
        <p:spPr>
          <a:xfrm>
            <a:off x="981250" y="3225800"/>
            <a:ext cx="4676690" cy="1384995"/>
          </a:xfrm>
          <a:prstGeom prst="rect">
            <a:avLst/>
          </a:prstGeom>
        </p:spPr>
        <p:txBody>
          <a:bodyPr wrap="square" lIns="0" tIns="0" rIns="0" bIns="0" rtlCol="0" anchor="t">
            <a:spAutoFit/>
          </a:bodyPr>
          <a:lstStyle/>
          <a:p>
            <a:pPr>
              <a:lnSpc>
                <a:spcPts val="2678"/>
              </a:lnSpc>
            </a:pPr>
            <a:r>
              <a:rPr lang="en-US" sz="2435" dirty="0">
                <a:solidFill>
                  <a:srgbClr val="FFFFFF"/>
                </a:solidFill>
                <a:latin typeface="Now Bold"/>
              </a:rPr>
              <a:t>Understanding Flu Vaccine Hesitancy: A Machine Learning Approach for Informed Public Health Intervention</a:t>
            </a:r>
          </a:p>
        </p:txBody>
      </p:sp>
      <p:sp>
        <p:nvSpPr>
          <p:cNvPr id="14" name="Freeform 14"/>
          <p:cNvSpPr/>
          <p:nvPr/>
        </p:nvSpPr>
        <p:spPr>
          <a:xfrm>
            <a:off x="6799754" y="1059125"/>
            <a:ext cx="3269183" cy="4394173"/>
          </a:xfrm>
          <a:custGeom>
            <a:avLst/>
            <a:gdLst/>
            <a:ahLst/>
            <a:cxnLst/>
            <a:rect l="l" t="t" r="r" b="b"/>
            <a:pathLst>
              <a:path w="4903774" h="6591259">
                <a:moveTo>
                  <a:pt x="0" y="0"/>
                </a:moveTo>
                <a:lnTo>
                  <a:pt x="4903774" y="0"/>
                </a:lnTo>
                <a:lnTo>
                  <a:pt x="4903774" y="6591259"/>
                </a:lnTo>
                <a:lnTo>
                  <a:pt x="0" y="6591259"/>
                </a:lnTo>
                <a:lnTo>
                  <a:pt x="0" y="0"/>
                </a:lnTo>
                <a:close/>
              </a:path>
            </a:pathLst>
          </a:custGeom>
          <a:blipFill>
            <a:blip r:embed="rId4">
              <a:extLst>
                <a:ext uri="{96DAC541-7B7A-43D3-8B79-37D633B846F1}">
                  <asvg:svgBlip xmlns:asvg="http://schemas.microsoft.com/office/drawing/2016/SVG/main" r:embed="rId5"/>
                </a:ext>
              </a:extLst>
            </a:blip>
            <a:stretch>
              <a:fillRect b="-70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41438" y="1043169"/>
            <a:ext cx="5129031" cy="512903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4" name="Group 4"/>
          <p:cNvGrpSpPr/>
          <p:nvPr/>
        </p:nvGrpSpPr>
        <p:grpSpPr>
          <a:xfrm>
            <a:off x="685800" y="1264193"/>
            <a:ext cx="3186755" cy="2156471"/>
            <a:chOff x="0" y="0"/>
            <a:chExt cx="1811766" cy="1226019"/>
          </a:xfrm>
        </p:grpSpPr>
        <p:sp>
          <p:nvSpPr>
            <p:cNvPr id="5" name="Freeform 5"/>
            <p:cNvSpPr/>
            <p:nvPr/>
          </p:nvSpPr>
          <p:spPr>
            <a:xfrm>
              <a:off x="0" y="0"/>
              <a:ext cx="1811766" cy="1226019"/>
            </a:xfrm>
            <a:custGeom>
              <a:avLst/>
              <a:gdLst/>
              <a:ahLst/>
              <a:cxnLst/>
              <a:rect l="l" t="t" r="r" b="b"/>
              <a:pathLst>
                <a:path w="1811766" h="1226019">
                  <a:moveTo>
                    <a:pt x="1687306" y="1226018"/>
                  </a:moveTo>
                  <a:lnTo>
                    <a:pt x="124460" y="1226018"/>
                  </a:lnTo>
                  <a:cubicBezTo>
                    <a:pt x="55880" y="1226018"/>
                    <a:pt x="0" y="1170139"/>
                    <a:pt x="0" y="1101559"/>
                  </a:cubicBezTo>
                  <a:lnTo>
                    <a:pt x="0" y="124460"/>
                  </a:lnTo>
                  <a:cubicBezTo>
                    <a:pt x="0" y="55880"/>
                    <a:pt x="55880" y="0"/>
                    <a:pt x="124460" y="0"/>
                  </a:cubicBezTo>
                  <a:lnTo>
                    <a:pt x="1687306" y="0"/>
                  </a:lnTo>
                  <a:cubicBezTo>
                    <a:pt x="1755886" y="0"/>
                    <a:pt x="1811766" y="55880"/>
                    <a:pt x="1811766" y="124460"/>
                  </a:cubicBezTo>
                  <a:lnTo>
                    <a:pt x="1811766" y="1101559"/>
                  </a:lnTo>
                  <a:cubicBezTo>
                    <a:pt x="1811766" y="1170139"/>
                    <a:pt x="1755886" y="1226019"/>
                    <a:pt x="1687306" y="1226019"/>
                  </a:cubicBezTo>
                  <a:close/>
                </a:path>
              </a:pathLst>
            </a:custGeom>
            <a:solidFill>
              <a:srgbClr val="09427D"/>
            </a:solidFill>
          </p:spPr>
        </p:sp>
      </p:grpSp>
      <p:grpSp>
        <p:nvGrpSpPr>
          <p:cNvPr id="6" name="Group 6"/>
          <p:cNvGrpSpPr/>
          <p:nvPr/>
        </p:nvGrpSpPr>
        <p:grpSpPr>
          <a:xfrm>
            <a:off x="685800" y="1264193"/>
            <a:ext cx="3186755" cy="2343492"/>
            <a:chOff x="0" y="0"/>
            <a:chExt cx="1811766" cy="1332346"/>
          </a:xfrm>
        </p:grpSpPr>
        <p:sp>
          <p:nvSpPr>
            <p:cNvPr id="7" name="Freeform 7"/>
            <p:cNvSpPr/>
            <p:nvPr/>
          </p:nvSpPr>
          <p:spPr>
            <a:xfrm>
              <a:off x="0" y="0"/>
              <a:ext cx="1811766" cy="1332346"/>
            </a:xfrm>
            <a:custGeom>
              <a:avLst/>
              <a:gdLst/>
              <a:ahLst/>
              <a:cxnLst/>
              <a:rect l="l" t="t" r="r" b="b"/>
              <a:pathLst>
                <a:path w="1811766" h="1332346">
                  <a:moveTo>
                    <a:pt x="1687306" y="1332346"/>
                  </a:moveTo>
                  <a:lnTo>
                    <a:pt x="124460" y="1332346"/>
                  </a:lnTo>
                  <a:cubicBezTo>
                    <a:pt x="55880" y="1332346"/>
                    <a:pt x="0" y="1276466"/>
                    <a:pt x="0" y="1207886"/>
                  </a:cubicBezTo>
                  <a:lnTo>
                    <a:pt x="0" y="124460"/>
                  </a:lnTo>
                  <a:cubicBezTo>
                    <a:pt x="0" y="55880"/>
                    <a:pt x="55880" y="0"/>
                    <a:pt x="124460" y="0"/>
                  </a:cubicBezTo>
                  <a:lnTo>
                    <a:pt x="1687306" y="0"/>
                  </a:lnTo>
                  <a:cubicBezTo>
                    <a:pt x="1755886" y="0"/>
                    <a:pt x="1811766" y="55880"/>
                    <a:pt x="1811766" y="124460"/>
                  </a:cubicBezTo>
                  <a:lnTo>
                    <a:pt x="1811766" y="1207886"/>
                  </a:lnTo>
                  <a:cubicBezTo>
                    <a:pt x="1811766" y="1276466"/>
                    <a:pt x="1755886" y="1332346"/>
                    <a:pt x="1687306" y="1332346"/>
                  </a:cubicBezTo>
                  <a:close/>
                </a:path>
              </a:pathLst>
            </a:custGeom>
            <a:solidFill>
              <a:srgbClr val="162942"/>
            </a:solidFill>
          </p:spPr>
        </p:sp>
      </p:grpSp>
      <p:sp>
        <p:nvSpPr>
          <p:cNvPr id="8" name="TextBox 8"/>
          <p:cNvSpPr txBox="1"/>
          <p:nvPr/>
        </p:nvSpPr>
        <p:spPr>
          <a:xfrm>
            <a:off x="1024164" y="1550073"/>
            <a:ext cx="2579222" cy="466859"/>
          </a:xfrm>
          <a:prstGeom prst="rect">
            <a:avLst/>
          </a:prstGeom>
        </p:spPr>
        <p:txBody>
          <a:bodyPr lIns="0" tIns="0" rIns="0" bIns="0" rtlCol="0" anchor="t">
            <a:spAutoFit/>
          </a:bodyPr>
          <a:lstStyle/>
          <a:p>
            <a:pPr>
              <a:lnSpc>
                <a:spcPts val="1935"/>
              </a:lnSpc>
            </a:pPr>
            <a:r>
              <a:rPr lang="en-US" sz="1383">
                <a:solidFill>
                  <a:srgbClr val="F5F5EF"/>
                </a:solidFill>
                <a:latin typeface="Now Bold"/>
              </a:rPr>
              <a:t>Model 1:</a:t>
            </a:r>
          </a:p>
          <a:p>
            <a:pPr>
              <a:lnSpc>
                <a:spcPts val="1935"/>
              </a:lnSpc>
              <a:spcBef>
                <a:spcPct val="0"/>
              </a:spcBef>
            </a:pPr>
            <a:r>
              <a:rPr lang="en-US" sz="1383">
                <a:solidFill>
                  <a:srgbClr val="F5F5EF"/>
                </a:solidFill>
                <a:latin typeface="Now Bold"/>
              </a:rPr>
              <a:t>Logistic regression</a:t>
            </a:r>
          </a:p>
        </p:txBody>
      </p:sp>
      <p:sp>
        <p:nvSpPr>
          <p:cNvPr id="9" name="TextBox 9"/>
          <p:cNvSpPr txBox="1"/>
          <p:nvPr/>
        </p:nvSpPr>
        <p:spPr>
          <a:xfrm>
            <a:off x="1024164" y="2198919"/>
            <a:ext cx="2579222" cy="1007905"/>
          </a:xfrm>
          <a:prstGeom prst="rect">
            <a:avLst/>
          </a:prstGeom>
        </p:spPr>
        <p:txBody>
          <a:bodyPr lIns="0" tIns="0" rIns="0" bIns="0" rtlCol="0" anchor="t">
            <a:spAutoFit/>
          </a:bodyPr>
          <a:lstStyle/>
          <a:p>
            <a:pPr>
              <a:lnSpc>
                <a:spcPts val="1593"/>
              </a:lnSpc>
            </a:pPr>
            <a:r>
              <a:rPr lang="en-US" sz="1137">
                <a:solidFill>
                  <a:srgbClr val="F5F5EF"/>
                </a:solidFill>
                <a:latin typeface="Now"/>
              </a:rPr>
              <a:t>The model appears to have reasonably balanced performance, with accuracy, precision, recall, and F1-score in the range of 0.75 to 0.77.</a:t>
            </a:r>
          </a:p>
          <a:p>
            <a:pPr>
              <a:lnSpc>
                <a:spcPts val="1593"/>
              </a:lnSpc>
              <a:spcBef>
                <a:spcPct val="0"/>
              </a:spcBef>
            </a:pPr>
            <a:endParaRPr lang="en-US" sz="1137">
              <a:solidFill>
                <a:srgbClr val="F5F5EF"/>
              </a:solidFill>
              <a:latin typeface="Now"/>
            </a:endParaRPr>
          </a:p>
        </p:txBody>
      </p:sp>
      <p:sp>
        <p:nvSpPr>
          <p:cNvPr id="10" name="TextBox 10"/>
          <p:cNvSpPr txBox="1"/>
          <p:nvPr/>
        </p:nvSpPr>
        <p:spPr>
          <a:xfrm>
            <a:off x="1024164" y="2005547"/>
            <a:ext cx="2579222" cy="183768"/>
          </a:xfrm>
          <a:prstGeom prst="rect">
            <a:avLst/>
          </a:prstGeom>
        </p:spPr>
        <p:txBody>
          <a:bodyPr lIns="0" tIns="0" rIns="0" bIns="0" rtlCol="0" anchor="t">
            <a:spAutoFit/>
          </a:bodyPr>
          <a:lstStyle/>
          <a:p>
            <a:pPr>
              <a:lnSpc>
                <a:spcPts val="1499"/>
              </a:lnSpc>
              <a:spcBef>
                <a:spcPct val="0"/>
              </a:spcBef>
            </a:pPr>
            <a:endParaRPr sz="1200"/>
          </a:p>
        </p:txBody>
      </p:sp>
      <p:grpSp>
        <p:nvGrpSpPr>
          <p:cNvPr id="11" name="Group 11"/>
          <p:cNvGrpSpPr/>
          <p:nvPr/>
        </p:nvGrpSpPr>
        <p:grpSpPr>
          <a:xfrm>
            <a:off x="4405955" y="1264193"/>
            <a:ext cx="3176923" cy="2343492"/>
            <a:chOff x="0" y="0"/>
            <a:chExt cx="1806177" cy="1332346"/>
          </a:xfrm>
        </p:grpSpPr>
        <p:sp>
          <p:nvSpPr>
            <p:cNvPr id="12" name="Freeform 12"/>
            <p:cNvSpPr/>
            <p:nvPr/>
          </p:nvSpPr>
          <p:spPr>
            <a:xfrm>
              <a:off x="0" y="0"/>
              <a:ext cx="1806177" cy="1332346"/>
            </a:xfrm>
            <a:custGeom>
              <a:avLst/>
              <a:gdLst/>
              <a:ahLst/>
              <a:cxnLst/>
              <a:rect l="l" t="t" r="r" b="b"/>
              <a:pathLst>
                <a:path w="1806177" h="1332346">
                  <a:moveTo>
                    <a:pt x="1681717" y="1332346"/>
                  </a:moveTo>
                  <a:lnTo>
                    <a:pt x="124460" y="1332346"/>
                  </a:lnTo>
                  <a:cubicBezTo>
                    <a:pt x="55880" y="1332346"/>
                    <a:pt x="0" y="1276466"/>
                    <a:pt x="0" y="1207886"/>
                  </a:cubicBezTo>
                  <a:lnTo>
                    <a:pt x="0" y="124460"/>
                  </a:lnTo>
                  <a:cubicBezTo>
                    <a:pt x="0" y="55880"/>
                    <a:pt x="55880" y="0"/>
                    <a:pt x="124460" y="0"/>
                  </a:cubicBezTo>
                  <a:lnTo>
                    <a:pt x="1681717" y="0"/>
                  </a:lnTo>
                  <a:cubicBezTo>
                    <a:pt x="1750297" y="0"/>
                    <a:pt x="1806177" y="55880"/>
                    <a:pt x="1806177" y="124460"/>
                  </a:cubicBezTo>
                  <a:lnTo>
                    <a:pt x="1806177" y="1207886"/>
                  </a:lnTo>
                  <a:cubicBezTo>
                    <a:pt x="1806177" y="1276466"/>
                    <a:pt x="1750297" y="1332346"/>
                    <a:pt x="1681717" y="1332346"/>
                  </a:cubicBezTo>
                  <a:close/>
                </a:path>
              </a:pathLst>
            </a:custGeom>
            <a:solidFill>
              <a:srgbClr val="09427D"/>
            </a:solidFill>
          </p:spPr>
        </p:sp>
      </p:grpSp>
      <p:sp>
        <p:nvSpPr>
          <p:cNvPr id="13" name="TextBox 13"/>
          <p:cNvSpPr txBox="1"/>
          <p:nvPr/>
        </p:nvSpPr>
        <p:spPr>
          <a:xfrm>
            <a:off x="4711054" y="1550073"/>
            <a:ext cx="1595580" cy="466859"/>
          </a:xfrm>
          <a:prstGeom prst="rect">
            <a:avLst/>
          </a:prstGeom>
        </p:spPr>
        <p:txBody>
          <a:bodyPr lIns="0" tIns="0" rIns="0" bIns="0" rtlCol="0" anchor="t">
            <a:spAutoFit/>
          </a:bodyPr>
          <a:lstStyle/>
          <a:p>
            <a:pPr>
              <a:lnSpc>
                <a:spcPts val="1935"/>
              </a:lnSpc>
              <a:spcBef>
                <a:spcPct val="0"/>
              </a:spcBef>
            </a:pPr>
            <a:r>
              <a:rPr lang="en-US" sz="1383">
                <a:solidFill>
                  <a:srgbClr val="F5F5EF"/>
                </a:solidFill>
                <a:latin typeface="Now Bold"/>
              </a:rPr>
              <a:t>Model 2:</a:t>
            </a:r>
          </a:p>
          <a:p>
            <a:pPr>
              <a:lnSpc>
                <a:spcPts val="1935"/>
              </a:lnSpc>
              <a:spcBef>
                <a:spcPct val="0"/>
              </a:spcBef>
            </a:pPr>
            <a:r>
              <a:rPr lang="en-US" sz="1383">
                <a:solidFill>
                  <a:srgbClr val="F5F5EF"/>
                </a:solidFill>
                <a:latin typeface="Now Bold"/>
              </a:rPr>
              <a:t> Decision Trees</a:t>
            </a:r>
          </a:p>
        </p:txBody>
      </p:sp>
      <p:sp>
        <p:nvSpPr>
          <p:cNvPr id="14" name="TextBox 14"/>
          <p:cNvSpPr txBox="1"/>
          <p:nvPr/>
        </p:nvSpPr>
        <p:spPr>
          <a:xfrm>
            <a:off x="4711054" y="2198919"/>
            <a:ext cx="2325660" cy="1213089"/>
          </a:xfrm>
          <a:prstGeom prst="rect">
            <a:avLst/>
          </a:prstGeom>
        </p:spPr>
        <p:txBody>
          <a:bodyPr lIns="0" tIns="0" rIns="0" bIns="0" rtlCol="0" anchor="t">
            <a:spAutoFit/>
          </a:bodyPr>
          <a:lstStyle/>
          <a:p>
            <a:pPr>
              <a:lnSpc>
                <a:spcPts val="1593"/>
              </a:lnSpc>
              <a:spcBef>
                <a:spcPct val="0"/>
              </a:spcBef>
            </a:pPr>
            <a:r>
              <a:rPr lang="en-US" sz="1137">
                <a:solidFill>
                  <a:srgbClr val="F5F5EF"/>
                </a:solidFill>
                <a:latin typeface="Now"/>
              </a:rPr>
              <a:t>The decision tree classification model demonstrates moderate performance, with relatively balanced precision and recall for both classes, resulting in an accuracy of 71%.</a:t>
            </a:r>
          </a:p>
        </p:txBody>
      </p:sp>
      <p:grpSp>
        <p:nvGrpSpPr>
          <p:cNvPr id="15" name="Group 15"/>
          <p:cNvGrpSpPr/>
          <p:nvPr/>
        </p:nvGrpSpPr>
        <p:grpSpPr>
          <a:xfrm>
            <a:off x="8123972" y="1264193"/>
            <a:ext cx="3551618" cy="2343492"/>
            <a:chOff x="0" y="0"/>
            <a:chExt cx="1921202" cy="1267682"/>
          </a:xfrm>
        </p:grpSpPr>
        <p:sp>
          <p:nvSpPr>
            <p:cNvPr id="16" name="Freeform 16"/>
            <p:cNvSpPr/>
            <p:nvPr/>
          </p:nvSpPr>
          <p:spPr>
            <a:xfrm>
              <a:off x="0" y="0"/>
              <a:ext cx="1921202" cy="1267682"/>
            </a:xfrm>
            <a:custGeom>
              <a:avLst/>
              <a:gdLst/>
              <a:ahLst/>
              <a:cxnLst/>
              <a:rect l="l" t="t" r="r" b="b"/>
              <a:pathLst>
                <a:path w="1921202" h="1267682">
                  <a:moveTo>
                    <a:pt x="1796742" y="1267682"/>
                  </a:moveTo>
                  <a:lnTo>
                    <a:pt x="124460" y="1267682"/>
                  </a:lnTo>
                  <a:cubicBezTo>
                    <a:pt x="55880" y="1267682"/>
                    <a:pt x="0" y="1211802"/>
                    <a:pt x="0" y="1143222"/>
                  </a:cubicBezTo>
                  <a:lnTo>
                    <a:pt x="0" y="124460"/>
                  </a:lnTo>
                  <a:cubicBezTo>
                    <a:pt x="0" y="55880"/>
                    <a:pt x="55880" y="0"/>
                    <a:pt x="124460" y="0"/>
                  </a:cubicBezTo>
                  <a:lnTo>
                    <a:pt x="1796742" y="0"/>
                  </a:lnTo>
                  <a:cubicBezTo>
                    <a:pt x="1865322" y="0"/>
                    <a:pt x="1921202" y="55880"/>
                    <a:pt x="1921202" y="124460"/>
                  </a:cubicBezTo>
                  <a:lnTo>
                    <a:pt x="1921202" y="1143222"/>
                  </a:lnTo>
                  <a:cubicBezTo>
                    <a:pt x="1921202" y="1211802"/>
                    <a:pt x="1865322" y="1267682"/>
                    <a:pt x="1796742" y="1267682"/>
                  </a:cubicBezTo>
                  <a:close/>
                </a:path>
              </a:pathLst>
            </a:custGeom>
            <a:solidFill>
              <a:srgbClr val="162942"/>
            </a:solidFill>
          </p:spPr>
        </p:sp>
      </p:grpSp>
      <p:sp>
        <p:nvSpPr>
          <p:cNvPr id="17" name="TextBox 17"/>
          <p:cNvSpPr txBox="1"/>
          <p:nvPr/>
        </p:nvSpPr>
        <p:spPr>
          <a:xfrm>
            <a:off x="8444634" y="1610811"/>
            <a:ext cx="1676970" cy="466731"/>
          </a:xfrm>
          <a:prstGeom prst="rect">
            <a:avLst/>
          </a:prstGeom>
        </p:spPr>
        <p:txBody>
          <a:bodyPr lIns="0" tIns="0" rIns="0" bIns="0" rtlCol="0" anchor="t">
            <a:spAutoFit/>
          </a:bodyPr>
          <a:lstStyle/>
          <a:p>
            <a:pPr>
              <a:lnSpc>
                <a:spcPts val="1931"/>
              </a:lnSpc>
              <a:spcBef>
                <a:spcPct val="0"/>
              </a:spcBef>
            </a:pPr>
            <a:r>
              <a:rPr lang="en-US" sz="1379">
                <a:solidFill>
                  <a:srgbClr val="F5F5EF"/>
                </a:solidFill>
                <a:latin typeface="Now Bold"/>
              </a:rPr>
              <a:t>Model 3:</a:t>
            </a:r>
          </a:p>
          <a:p>
            <a:pPr>
              <a:lnSpc>
                <a:spcPts val="1931"/>
              </a:lnSpc>
              <a:spcBef>
                <a:spcPct val="0"/>
              </a:spcBef>
            </a:pPr>
            <a:r>
              <a:rPr lang="en-US" sz="1379">
                <a:solidFill>
                  <a:srgbClr val="F5F5EF"/>
                </a:solidFill>
                <a:latin typeface="Now Bold"/>
              </a:rPr>
              <a:t>Random Forest</a:t>
            </a:r>
          </a:p>
        </p:txBody>
      </p:sp>
      <p:sp>
        <p:nvSpPr>
          <p:cNvPr id="18" name="TextBox 18"/>
          <p:cNvSpPr txBox="1"/>
          <p:nvPr/>
        </p:nvSpPr>
        <p:spPr>
          <a:xfrm>
            <a:off x="8444635" y="2279731"/>
            <a:ext cx="2444291" cy="1288430"/>
          </a:xfrm>
          <a:prstGeom prst="rect">
            <a:avLst/>
          </a:prstGeom>
        </p:spPr>
        <p:txBody>
          <a:bodyPr lIns="0" tIns="0" rIns="0" bIns="0" rtlCol="0" anchor="t">
            <a:spAutoFit/>
          </a:bodyPr>
          <a:lstStyle/>
          <a:p>
            <a:pPr>
              <a:lnSpc>
                <a:spcPts val="1669"/>
              </a:lnSpc>
            </a:pPr>
            <a:r>
              <a:rPr lang="en-US" sz="1192">
                <a:solidFill>
                  <a:srgbClr val="F5F5EF"/>
                </a:solidFill>
                <a:latin typeface="Now"/>
              </a:rPr>
              <a:t>The overall accuracy of 77% suggests that the model is performing reasonably well in predicting whether an individual has been vaccinated or not. </a:t>
            </a:r>
          </a:p>
          <a:p>
            <a:pPr>
              <a:lnSpc>
                <a:spcPts val="1669"/>
              </a:lnSpc>
              <a:spcBef>
                <a:spcPct val="0"/>
              </a:spcBef>
            </a:pPr>
            <a:endParaRPr lang="en-US" sz="1192">
              <a:solidFill>
                <a:srgbClr val="F5F5EF"/>
              </a:solidFill>
              <a:latin typeface="Now"/>
            </a:endParaRPr>
          </a:p>
        </p:txBody>
      </p:sp>
      <p:sp>
        <p:nvSpPr>
          <p:cNvPr id="19" name="TextBox 19"/>
          <p:cNvSpPr txBox="1"/>
          <p:nvPr/>
        </p:nvSpPr>
        <p:spPr>
          <a:xfrm>
            <a:off x="-2993459" y="5967730"/>
            <a:ext cx="3219607" cy="203004"/>
          </a:xfrm>
          <a:prstGeom prst="rect">
            <a:avLst/>
          </a:prstGeom>
        </p:spPr>
        <p:txBody>
          <a:bodyPr lIns="0" tIns="0" rIns="0" bIns="0" rtlCol="0" anchor="t">
            <a:spAutoFit/>
          </a:bodyPr>
          <a:lstStyle/>
          <a:p>
            <a:pPr algn="ctr">
              <a:lnSpc>
                <a:spcPts val="1680"/>
              </a:lnSpc>
              <a:spcBef>
                <a:spcPct val="0"/>
              </a:spcBef>
            </a:pPr>
            <a:endParaRPr sz="1200"/>
          </a:p>
        </p:txBody>
      </p:sp>
      <p:grpSp>
        <p:nvGrpSpPr>
          <p:cNvPr id="20" name="Group 20"/>
          <p:cNvGrpSpPr/>
          <p:nvPr/>
        </p:nvGrpSpPr>
        <p:grpSpPr>
          <a:xfrm>
            <a:off x="685800" y="4117132"/>
            <a:ext cx="3186755" cy="2611077"/>
            <a:chOff x="0" y="0"/>
            <a:chExt cx="1811766" cy="1484476"/>
          </a:xfrm>
        </p:grpSpPr>
        <p:sp>
          <p:nvSpPr>
            <p:cNvPr id="21" name="Freeform 21"/>
            <p:cNvSpPr/>
            <p:nvPr/>
          </p:nvSpPr>
          <p:spPr>
            <a:xfrm>
              <a:off x="0" y="0"/>
              <a:ext cx="1811766" cy="1484476"/>
            </a:xfrm>
            <a:custGeom>
              <a:avLst/>
              <a:gdLst/>
              <a:ahLst/>
              <a:cxnLst/>
              <a:rect l="l" t="t" r="r" b="b"/>
              <a:pathLst>
                <a:path w="1811766" h="1484476">
                  <a:moveTo>
                    <a:pt x="1687306" y="1484476"/>
                  </a:moveTo>
                  <a:lnTo>
                    <a:pt x="124460" y="1484476"/>
                  </a:lnTo>
                  <a:cubicBezTo>
                    <a:pt x="55880" y="1484476"/>
                    <a:pt x="0" y="1428596"/>
                    <a:pt x="0" y="1360016"/>
                  </a:cubicBezTo>
                  <a:lnTo>
                    <a:pt x="0" y="124460"/>
                  </a:lnTo>
                  <a:cubicBezTo>
                    <a:pt x="0" y="55880"/>
                    <a:pt x="55880" y="0"/>
                    <a:pt x="124460" y="0"/>
                  </a:cubicBezTo>
                  <a:lnTo>
                    <a:pt x="1687306" y="0"/>
                  </a:lnTo>
                  <a:cubicBezTo>
                    <a:pt x="1755886" y="0"/>
                    <a:pt x="1811766" y="55880"/>
                    <a:pt x="1811766" y="124460"/>
                  </a:cubicBezTo>
                  <a:lnTo>
                    <a:pt x="1811766" y="1360016"/>
                  </a:lnTo>
                  <a:cubicBezTo>
                    <a:pt x="1811766" y="1428596"/>
                    <a:pt x="1755886" y="1484476"/>
                    <a:pt x="1687306" y="1484476"/>
                  </a:cubicBezTo>
                  <a:close/>
                </a:path>
              </a:pathLst>
            </a:custGeom>
            <a:solidFill>
              <a:srgbClr val="09427D"/>
            </a:solidFill>
          </p:spPr>
        </p:sp>
      </p:grpSp>
      <p:grpSp>
        <p:nvGrpSpPr>
          <p:cNvPr id="22" name="Group 22"/>
          <p:cNvGrpSpPr/>
          <p:nvPr/>
        </p:nvGrpSpPr>
        <p:grpSpPr>
          <a:xfrm>
            <a:off x="685800" y="4117132"/>
            <a:ext cx="3186755" cy="2530513"/>
            <a:chOff x="0" y="0"/>
            <a:chExt cx="1811766" cy="1438673"/>
          </a:xfrm>
        </p:grpSpPr>
        <p:sp>
          <p:nvSpPr>
            <p:cNvPr id="23" name="Freeform 23"/>
            <p:cNvSpPr/>
            <p:nvPr/>
          </p:nvSpPr>
          <p:spPr>
            <a:xfrm>
              <a:off x="0" y="0"/>
              <a:ext cx="1811766" cy="1438673"/>
            </a:xfrm>
            <a:custGeom>
              <a:avLst/>
              <a:gdLst/>
              <a:ahLst/>
              <a:cxnLst/>
              <a:rect l="l" t="t" r="r" b="b"/>
              <a:pathLst>
                <a:path w="1811766" h="1438673">
                  <a:moveTo>
                    <a:pt x="1687306" y="1438673"/>
                  </a:moveTo>
                  <a:lnTo>
                    <a:pt x="124460" y="1438673"/>
                  </a:lnTo>
                  <a:cubicBezTo>
                    <a:pt x="55880" y="1438673"/>
                    <a:pt x="0" y="1382793"/>
                    <a:pt x="0" y="1314213"/>
                  </a:cubicBezTo>
                  <a:lnTo>
                    <a:pt x="0" y="124460"/>
                  </a:lnTo>
                  <a:cubicBezTo>
                    <a:pt x="0" y="55880"/>
                    <a:pt x="55880" y="0"/>
                    <a:pt x="124460" y="0"/>
                  </a:cubicBezTo>
                  <a:lnTo>
                    <a:pt x="1687306" y="0"/>
                  </a:lnTo>
                  <a:cubicBezTo>
                    <a:pt x="1755886" y="0"/>
                    <a:pt x="1811766" y="55880"/>
                    <a:pt x="1811766" y="124460"/>
                  </a:cubicBezTo>
                  <a:lnTo>
                    <a:pt x="1811766" y="1314213"/>
                  </a:lnTo>
                  <a:cubicBezTo>
                    <a:pt x="1811766" y="1382793"/>
                    <a:pt x="1755886" y="1438673"/>
                    <a:pt x="1687306" y="1438673"/>
                  </a:cubicBezTo>
                  <a:close/>
                </a:path>
              </a:pathLst>
            </a:custGeom>
            <a:solidFill>
              <a:srgbClr val="162942"/>
            </a:solidFill>
          </p:spPr>
        </p:sp>
      </p:grpSp>
      <p:sp>
        <p:nvSpPr>
          <p:cNvPr id="24" name="TextBox 24"/>
          <p:cNvSpPr txBox="1"/>
          <p:nvPr/>
        </p:nvSpPr>
        <p:spPr>
          <a:xfrm>
            <a:off x="1024164" y="4403013"/>
            <a:ext cx="2579222" cy="466859"/>
          </a:xfrm>
          <a:prstGeom prst="rect">
            <a:avLst/>
          </a:prstGeom>
        </p:spPr>
        <p:txBody>
          <a:bodyPr lIns="0" tIns="0" rIns="0" bIns="0" rtlCol="0" anchor="t">
            <a:spAutoFit/>
          </a:bodyPr>
          <a:lstStyle/>
          <a:p>
            <a:pPr>
              <a:lnSpc>
                <a:spcPts val="1935"/>
              </a:lnSpc>
            </a:pPr>
            <a:r>
              <a:rPr lang="en-US" sz="1383">
                <a:solidFill>
                  <a:srgbClr val="F5F5EF"/>
                </a:solidFill>
                <a:latin typeface="Now Bold"/>
              </a:rPr>
              <a:t>Model 4:</a:t>
            </a:r>
          </a:p>
          <a:p>
            <a:pPr>
              <a:lnSpc>
                <a:spcPts val="1935"/>
              </a:lnSpc>
              <a:spcBef>
                <a:spcPct val="0"/>
              </a:spcBef>
            </a:pPr>
            <a:r>
              <a:rPr lang="en-US" sz="1383">
                <a:solidFill>
                  <a:srgbClr val="F5F5EF"/>
                </a:solidFill>
                <a:latin typeface="Now Bold"/>
              </a:rPr>
              <a:t>Ensemble methods</a:t>
            </a:r>
          </a:p>
        </p:txBody>
      </p:sp>
      <p:sp>
        <p:nvSpPr>
          <p:cNvPr id="25" name="TextBox 25"/>
          <p:cNvSpPr txBox="1"/>
          <p:nvPr/>
        </p:nvSpPr>
        <p:spPr>
          <a:xfrm>
            <a:off x="1024164" y="5065315"/>
            <a:ext cx="2579222" cy="1213089"/>
          </a:xfrm>
          <a:prstGeom prst="rect">
            <a:avLst/>
          </a:prstGeom>
        </p:spPr>
        <p:txBody>
          <a:bodyPr lIns="0" tIns="0" rIns="0" bIns="0" rtlCol="0" anchor="t">
            <a:spAutoFit/>
          </a:bodyPr>
          <a:lstStyle/>
          <a:p>
            <a:pPr>
              <a:lnSpc>
                <a:spcPts val="1593"/>
              </a:lnSpc>
              <a:spcBef>
                <a:spcPct val="0"/>
              </a:spcBef>
            </a:pPr>
            <a:r>
              <a:rPr lang="en-US" sz="1137">
                <a:solidFill>
                  <a:srgbClr val="F5F5EF"/>
                </a:solidFill>
                <a:latin typeface="Now"/>
              </a:rPr>
              <a:t>The XGBoost model achieves balance in precision, recall, and F1-score for both classes, with a slight edge in identifying "Not Vaccinated." The 79% accuracy indicates reasonable predictive performance.</a:t>
            </a:r>
          </a:p>
        </p:txBody>
      </p:sp>
      <p:sp>
        <p:nvSpPr>
          <p:cNvPr id="26" name="TextBox 26"/>
          <p:cNvSpPr txBox="1"/>
          <p:nvPr/>
        </p:nvSpPr>
        <p:spPr>
          <a:xfrm>
            <a:off x="1024164" y="4871943"/>
            <a:ext cx="2579222" cy="183768"/>
          </a:xfrm>
          <a:prstGeom prst="rect">
            <a:avLst/>
          </a:prstGeom>
        </p:spPr>
        <p:txBody>
          <a:bodyPr lIns="0" tIns="0" rIns="0" bIns="0" rtlCol="0" anchor="t">
            <a:spAutoFit/>
          </a:bodyPr>
          <a:lstStyle/>
          <a:p>
            <a:pPr>
              <a:lnSpc>
                <a:spcPts val="1499"/>
              </a:lnSpc>
              <a:spcBef>
                <a:spcPct val="0"/>
              </a:spcBef>
            </a:pPr>
            <a:endParaRPr sz="1200"/>
          </a:p>
        </p:txBody>
      </p:sp>
      <p:grpSp>
        <p:nvGrpSpPr>
          <p:cNvPr id="27" name="Group 27"/>
          <p:cNvGrpSpPr/>
          <p:nvPr/>
        </p:nvGrpSpPr>
        <p:grpSpPr>
          <a:xfrm>
            <a:off x="4405955" y="4117132"/>
            <a:ext cx="3176923" cy="2530513"/>
            <a:chOff x="0" y="0"/>
            <a:chExt cx="1806177" cy="1438673"/>
          </a:xfrm>
        </p:grpSpPr>
        <p:sp>
          <p:nvSpPr>
            <p:cNvPr id="28" name="Freeform 28"/>
            <p:cNvSpPr/>
            <p:nvPr/>
          </p:nvSpPr>
          <p:spPr>
            <a:xfrm>
              <a:off x="0" y="0"/>
              <a:ext cx="1806177" cy="1438673"/>
            </a:xfrm>
            <a:custGeom>
              <a:avLst/>
              <a:gdLst/>
              <a:ahLst/>
              <a:cxnLst/>
              <a:rect l="l" t="t" r="r" b="b"/>
              <a:pathLst>
                <a:path w="1806177" h="1438673">
                  <a:moveTo>
                    <a:pt x="1681717" y="1438673"/>
                  </a:moveTo>
                  <a:lnTo>
                    <a:pt x="124460" y="1438673"/>
                  </a:lnTo>
                  <a:cubicBezTo>
                    <a:pt x="55880" y="1438673"/>
                    <a:pt x="0" y="1382793"/>
                    <a:pt x="0" y="1314213"/>
                  </a:cubicBezTo>
                  <a:lnTo>
                    <a:pt x="0" y="124460"/>
                  </a:lnTo>
                  <a:cubicBezTo>
                    <a:pt x="0" y="55880"/>
                    <a:pt x="55880" y="0"/>
                    <a:pt x="124460" y="0"/>
                  </a:cubicBezTo>
                  <a:lnTo>
                    <a:pt x="1681717" y="0"/>
                  </a:lnTo>
                  <a:cubicBezTo>
                    <a:pt x="1750297" y="0"/>
                    <a:pt x="1806177" y="55880"/>
                    <a:pt x="1806177" y="124460"/>
                  </a:cubicBezTo>
                  <a:lnTo>
                    <a:pt x="1806177" y="1314213"/>
                  </a:lnTo>
                  <a:cubicBezTo>
                    <a:pt x="1806177" y="1382793"/>
                    <a:pt x="1750297" y="1438673"/>
                    <a:pt x="1681717" y="1438673"/>
                  </a:cubicBezTo>
                  <a:close/>
                </a:path>
              </a:pathLst>
            </a:custGeom>
            <a:solidFill>
              <a:srgbClr val="09427D"/>
            </a:solidFill>
          </p:spPr>
        </p:sp>
      </p:grpSp>
      <p:sp>
        <p:nvSpPr>
          <p:cNvPr id="29" name="TextBox 29"/>
          <p:cNvSpPr txBox="1"/>
          <p:nvPr/>
        </p:nvSpPr>
        <p:spPr>
          <a:xfrm>
            <a:off x="4711054" y="4427370"/>
            <a:ext cx="1595580" cy="466859"/>
          </a:xfrm>
          <a:prstGeom prst="rect">
            <a:avLst/>
          </a:prstGeom>
        </p:spPr>
        <p:txBody>
          <a:bodyPr lIns="0" tIns="0" rIns="0" bIns="0" rtlCol="0" anchor="t">
            <a:spAutoFit/>
          </a:bodyPr>
          <a:lstStyle/>
          <a:p>
            <a:pPr>
              <a:lnSpc>
                <a:spcPts val="1935"/>
              </a:lnSpc>
              <a:spcBef>
                <a:spcPct val="0"/>
              </a:spcBef>
            </a:pPr>
            <a:r>
              <a:rPr lang="en-US" sz="1383">
                <a:solidFill>
                  <a:srgbClr val="F5F5EF"/>
                </a:solidFill>
                <a:latin typeface="Now Bold"/>
              </a:rPr>
              <a:t>Model 5:</a:t>
            </a:r>
          </a:p>
          <a:p>
            <a:pPr>
              <a:lnSpc>
                <a:spcPts val="1935"/>
              </a:lnSpc>
              <a:spcBef>
                <a:spcPct val="0"/>
              </a:spcBef>
            </a:pPr>
            <a:r>
              <a:rPr lang="en-US" sz="1383">
                <a:solidFill>
                  <a:srgbClr val="F5F5EF"/>
                </a:solidFill>
                <a:latin typeface="Now Bold"/>
              </a:rPr>
              <a:t>KNN</a:t>
            </a:r>
          </a:p>
        </p:txBody>
      </p:sp>
      <p:sp>
        <p:nvSpPr>
          <p:cNvPr id="30" name="TextBox 30"/>
          <p:cNvSpPr txBox="1"/>
          <p:nvPr/>
        </p:nvSpPr>
        <p:spPr>
          <a:xfrm>
            <a:off x="4711054" y="5137477"/>
            <a:ext cx="2325660" cy="1288814"/>
          </a:xfrm>
          <a:prstGeom prst="rect">
            <a:avLst/>
          </a:prstGeom>
        </p:spPr>
        <p:txBody>
          <a:bodyPr lIns="0" tIns="0" rIns="0" bIns="0" rtlCol="0" anchor="t">
            <a:spAutoFit/>
          </a:bodyPr>
          <a:lstStyle/>
          <a:p>
            <a:pPr>
              <a:lnSpc>
                <a:spcPts val="1686"/>
              </a:lnSpc>
              <a:spcBef>
                <a:spcPct val="0"/>
              </a:spcBef>
            </a:pPr>
            <a:r>
              <a:rPr lang="en-US" sz="1204">
                <a:solidFill>
                  <a:srgbClr val="F5F5EF"/>
                </a:solidFill>
                <a:latin typeface="Now"/>
              </a:rPr>
              <a:t>While the performance is not perfect, the models show an ability to correctly classify instances from both classes with a reasonable degree of accuracy of about 59%.</a:t>
            </a:r>
          </a:p>
        </p:txBody>
      </p:sp>
      <p:grpSp>
        <p:nvGrpSpPr>
          <p:cNvPr id="31" name="Group 31"/>
          <p:cNvGrpSpPr/>
          <p:nvPr/>
        </p:nvGrpSpPr>
        <p:grpSpPr>
          <a:xfrm>
            <a:off x="8123972" y="4117132"/>
            <a:ext cx="3551618" cy="2530513"/>
            <a:chOff x="0" y="0"/>
            <a:chExt cx="1855619" cy="1322121"/>
          </a:xfrm>
        </p:grpSpPr>
        <p:sp>
          <p:nvSpPr>
            <p:cNvPr id="32" name="Freeform 32"/>
            <p:cNvSpPr/>
            <p:nvPr/>
          </p:nvSpPr>
          <p:spPr>
            <a:xfrm>
              <a:off x="0" y="0"/>
              <a:ext cx="1855619" cy="1322121"/>
            </a:xfrm>
            <a:custGeom>
              <a:avLst/>
              <a:gdLst/>
              <a:ahLst/>
              <a:cxnLst/>
              <a:rect l="l" t="t" r="r" b="b"/>
              <a:pathLst>
                <a:path w="1855619" h="1322121">
                  <a:moveTo>
                    <a:pt x="1731159" y="1322121"/>
                  </a:moveTo>
                  <a:lnTo>
                    <a:pt x="124460" y="1322121"/>
                  </a:lnTo>
                  <a:cubicBezTo>
                    <a:pt x="55880" y="1322121"/>
                    <a:pt x="0" y="1266241"/>
                    <a:pt x="0" y="1197661"/>
                  </a:cubicBezTo>
                  <a:lnTo>
                    <a:pt x="0" y="124460"/>
                  </a:lnTo>
                  <a:cubicBezTo>
                    <a:pt x="0" y="55880"/>
                    <a:pt x="55880" y="0"/>
                    <a:pt x="124460" y="0"/>
                  </a:cubicBezTo>
                  <a:lnTo>
                    <a:pt x="1731159" y="0"/>
                  </a:lnTo>
                  <a:cubicBezTo>
                    <a:pt x="1799739" y="0"/>
                    <a:pt x="1855619" y="55880"/>
                    <a:pt x="1855619" y="124460"/>
                  </a:cubicBezTo>
                  <a:lnTo>
                    <a:pt x="1855619" y="1197661"/>
                  </a:lnTo>
                  <a:cubicBezTo>
                    <a:pt x="1855619" y="1266241"/>
                    <a:pt x="1799739" y="1322121"/>
                    <a:pt x="1731159" y="1322121"/>
                  </a:cubicBezTo>
                  <a:close/>
                </a:path>
              </a:pathLst>
            </a:custGeom>
            <a:solidFill>
              <a:srgbClr val="162942"/>
            </a:solidFill>
          </p:spPr>
        </p:sp>
      </p:grpSp>
      <p:sp>
        <p:nvSpPr>
          <p:cNvPr id="33" name="TextBox 33"/>
          <p:cNvSpPr txBox="1"/>
          <p:nvPr/>
        </p:nvSpPr>
        <p:spPr>
          <a:xfrm>
            <a:off x="8455967" y="4427369"/>
            <a:ext cx="1736239" cy="466218"/>
          </a:xfrm>
          <a:prstGeom prst="rect">
            <a:avLst/>
          </a:prstGeom>
        </p:spPr>
        <p:txBody>
          <a:bodyPr lIns="0" tIns="0" rIns="0" bIns="0" rtlCol="0" anchor="t">
            <a:spAutoFit/>
          </a:bodyPr>
          <a:lstStyle/>
          <a:p>
            <a:pPr>
              <a:lnSpc>
                <a:spcPts val="1903"/>
              </a:lnSpc>
              <a:spcBef>
                <a:spcPct val="0"/>
              </a:spcBef>
            </a:pPr>
            <a:r>
              <a:rPr lang="en-US" sz="1359">
                <a:solidFill>
                  <a:srgbClr val="F5F5EF"/>
                </a:solidFill>
                <a:latin typeface="Now Bold"/>
              </a:rPr>
              <a:t>Model 6:</a:t>
            </a:r>
          </a:p>
          <a:p>
            <a:pPr>
              <a:lnSpc>
                <a:spcPts val="1903"/>
              </a:lnSpc>
              <a:spcBef>
                <a:spcPct val="0"/>
              </a:spcBef>
            </a:pPr>
            <a:r>
              <a:rPr lang="en-US" sz="1359">
                <a:solidFill>
                  <a:srgbClr val="F5F5EF"/>
                </a:solidFill>
                <a:latin typeface="Now Bold"/>
              </a:rPr>
              <a:t>Bayes classification</a:t>
            </a:r>
          </a:p>
        </p:txBody>
      </p:sp>
      <p:sp>
        <p:nvSpPr>
          <p:cNvPr id="34" name="TextBox 34"/>
          <p:cNvSpPr txBox="1"/>
          <p:nvPr/>
        </p:nvSpPr>
        <p:spPr>
          <a:xfrm>
            <a:off x="8428772" y="5137478"/>
            <a:ext cx="3015987" cy="1213537"/>
          </a:xfrm>
          <a:prstGeom prst="rect">
            <a:avLst/>
          </a:prstGeom>
        </p:spPr>
        <p:txBody>
          <a:bodyPr lIns="0" tIns="0" rIns="0" bIns="0" rtlCol="0" anchor="t">
            <a:spAutoFit/>
          </a:bodyPr>
          <a:lstStyle/>
          <a:p>
            <a:pPr>
              <a:lnSpc>
                <a:spcPts val="1616"/>
              </a:lnSpc>
              <a:spcBef>
                <a:spcPct val="0"/>
              </a:spcBef>
            </a:pPr>
            <a:r>
              <a:rPr lang="en-US" sz="1154">
                <a:solidFill>
                  <a:srgbClr val="F5F5EF"/>
                </a:solidFill>
                <a:latin typeface="Now"/>
              </a:rPr>
              <a:t>It achieved balanced performance with strong precision and recall for both vaccinated and non-vaccinated individuals. Comparable F1-scores, an accuracy of 73%, and consistent averages highlight its effective prediction capability.</a:t>
            </a:r>
          </a:p>
        </p:txBody>
      </p:sp>
      <p:sp>
        <p:nvSpPr>
          <p:cNvPr id="35" name="TextBox 35"/>
          <p:cNvSpPr txBox="1"/>
          <p:nvPr/>
        </p:nvSpPr>
        <p:spPr>
          <a:xfrm>
            <a:off x="1020091" y="480289"/>
            <a:ext cx="7232585" cy="487313"/>
          </a:xfrm>
          <a:prstGeom prst="rect">
            <a:avLst/>
          </a:prstGeom>
        </p:spPr>
        <p:txBody>
          <a:bodyPr lIns="0" tIns="0" rIns="0" bIns="0" rtlCol="0" anchor="t">
            <a:spAutoFit/>
          </a:bodyPr>
          <a:lstStyle/>
          <a:p>
            <a:pPr>
              <a:lnSpc>
                <a:spcPts val="3840"/>
              </a:lnSpc>
            </a:pPr>
            <a:r>
              <a:rPr lang="en-US" sz="3200">
                <a:solidFill>
                  <a:srgbClr val="FFFFFF"/>
                </a:solidFill>
                <a:latin typeface="Now Bold"/>
              </a:rPr>
              <a:t>MODELS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0091" y="480289"/>
            <a:ext cx="7232585" cy="487313"/>
          </a:xfrm>
          <a:prstGeom prst="rect">
            <a:avLst/>
          </a:prstGeom>
        </p:spPr>
        <p:txBody>
          <a:bodyPr lIns="0" tIns="0" rIns="0" bIns="0" rtlCol="0" anchor="t">
            <a:spAutoFit/>
          </a:bodyPr>
          <a:lstStyle/>
          <a:p>
            <a:pPr>
              <a:lnSpc>
                <a:spcPts val="3840"/>
              </a:lnSpc>
            </a:pPr>
            <a:r>
              <a:rPr lang="en-US" sz="3200">
                <a:solidFill>
                  <a:srgbClr val="FFFFFF"/>
                </a:solidFill>
                <a:latin typeface="Now Bold"/>
              </a:rPr>
              <a:t>CONCLUSIONS</a:t>
            </a:r>
          </a:p>
        </p:txBody>
      </p:sp>
      <p:grpSp>
        <p:nvGrpSpPr>
          <p:cNvPr id="3" name="Group 3"/>
          <p:cNvGrpSpPr/>
          <p:nvPr/>
        </p:nvGrpSpPr>
        <p:grpSpPr>
          <a:xfrm>
            <a:off x="525763" y="1191901"/>
            <a:ext cx="11119016" cy="5301099"/>
            <a:chOff x="0" y="0"/>
            <a:chExt cx="6469537" cy="3084415"/>
          </a:xfrm>
        </p:grpSpPr>
        <p:sp>
          <p:nvSpPr>
            <p:cNvPr id="4" name="Freeform 4"/>
            <p:cNvSpPr/>
            <p:nvPr/>
          </p:nvSpPr>
          <p:spPr>
            <a:xfrm>
              <a:off x="0" y="0"/>
              <a:ext cx="6469538" cy="3084415"/>
            </a:xfrm>
            <a:custGeom>
              <a:avLst/>
              <a:gdLst/>
              <a:ahLst/>
              <a:cxnLst/>
              <a:rect l="l" t="t" r="r" b="b"/>
              <a:pathLst>
                <a:path w="6469538" h="3084415">
                  <a:moveTo>
                    <a:pt x="6345077" y="3084415"/>
                  </a:moveTo>
                  <a:lnTo>
                    <a:pt x="124460" y="3084415"/>
                  </a:lnTo>
                  <a:cubicBezTo>
                    <a:pt x="55880" y="3084415"/>
                    <a:pt x="0" y="3028535"/>
                    <a:pt x="0" y="2959955"/>
                  </a:cubicBezTo>
                  <a:lnTo>
                    <a:pt x="0" y="124460"/>
                  </a:lnTo>
                  <a:cubicBezTo>
                    <a:pt x="0" y="55880"/>
                    <a:pt x="55880" y="0"/>
                    <a:pt x="124460" y="0"/>
                  </a:cubicBezTo>
                  <a:lnTo>
                    <a:pt x="6345077" y="0"/>
                  </a:lnTo>
                  <a:cubicBezTo>
                    <a:pt x="6413658" y="0"/>
                    <a:pt x="6469538" y="55880"/>
                    <a:pt x="6469538" y="124460"/>
                  </a:cubicBezTo>
                  <a:lnTo>
                    <a:pt x="6469538" y="2959955"/>
                  </a:lnTo>
                  <a:cubicBezTo>
                    <a:pt x="6469538" y="3028535"/>
                    <a:pt x="6413658" y="3084415"/>
                    <a:pt x="6345077" y="3084415"/>
                  </a:cubicBezTo>
                  <a:close/>
                </a:path>
              </a:pathLst>
            </a:custGeom>
            <a:solidFill>
              <a:srgbClr val="162942"/>
            </a:solidFill>
          </p:spPr>
        </p:sp>
      </p:grpSp>
      <p:sp>
        <p:nvSpPr>
          <p:cNvPr id="5" name="TextBox 5"/>
          <p:cNvSpPr txBox="1"/>
          <p:nvPr/>
        </p:nvSpPr>
        <p:spPr>
          <a:xfrm>
            <a:off x="844826" y="1379010"/>
            <a:ext cx="10502348" cy="4450129"/>
          </a:xfrm>
          <a:prstGeom prst="rect">
            <a:avLst/>
          </a:prstGeom>
        </p:spPr>
        <p:txBody>
          <a:bodyPr lIns="0" tIns="0" rIns="0" bIns="0" rtlCol="0" anchor="t">
            <a:spAutoFit/>
          </a:bodyPr>
          <a:lstStyle/>
          <a:p>
            <a:pPr algn="just">
              <a:lnSpc>
                <a:spcPts val="3540"/>
              </a:lnSpc>
            </a:pPr>
            <a:r>
              <a:rPr lang="en-US" sz="2528">
                <a:solidFill>
                  <a:srgbClr val="FFFFFF"/>
                </a:solidFill>
                <a:latin typeface="Now"/>
              </a:rPr>
              <a:t>The top-performing classifier is XGB classifier which prioritizes accuracy, highlights that the three most significant factors influencing the decision of individuals to receive the seasonal flu vaccine in 2009 were as follows:</a:t>
            </a:r>
          </a:p>
          <a:p>
            <a:pPr algn="just">
              <a:lnSpc>
                <a:spcPts val="3540"/>
              </a:lnSpc>
            </a:pPr>
            <a:endParaRPr lang="en-US" sz="2528">
              <a:solidFill>
                <a:srgbClr val="FFFFFF"/>
              </a:solidFill>
              <a:latin typeface="Now"/>
            </a:endParaRPr>
          </a:p>
          <a:p>
            <a:pPr marL="545891" lvl="1" indent="-272946" algn="just">
              <a:lnSpc>
                <a:spcPts val="3540"/>
              </a:lnSpc>
              <a:buFont typeface="Arial"/>
              <a:buChar char="•"/>
            </a:pPr>
            <a:r>
              <a:rPr lang="en-US" sz="2528">
                <a:solidFill>
                  <a:srgbClr val="FFFFFF"/>
                </a:solidFill>
                <a:latin typeface="Now"/>
              </a:rPr>
              <a:t> Doctor recommendations - Seasonal flu vaccine was  </a:t>
            </a:r>
          </a:p>
          <a:p>
            <a:pPr algn="just">
              <a:lnSpc>
                <a:spcPts val="3540"/>
              </a:lnSpc>
            </a:pPr>
            <a:r>
              <a:rPr lang="en-US" sz="2528">
                <a:solidFill>
                  <a:srgbClr val="FFFFFF"/>
                </a:solidFill>
                <a:latin typeface="Now"/>
              </a:rPr>
              <a:t>       recommended by doctor.</a:t>
            </a:r>
          </a:p>
          <a:p>
            <a:pPr marL="545891" lvl="1" indent="-272946" algn="just">
              <a:lnSpc>
                <a:spcPts val="3540"/>
              </a:lnSpc>
              <a:buFont typeface="Arial"/>
              <a:buChar char="•"/>
            </a:pPr>
            <a:r>
              <a:rPr lang="en-US" sz="2528">
                <a:solidFill>
                  <a:srgbClr val="FFFFFF"/>
                </a:solidFill>
                <a:latin typeface="Now"/>
              </a:rPr>
              <a:t> Perceived Risk of Contracting Flu without the Vaccine</a:t>
            </a:r>
          </a:p>
          <a:p>
            <a:pPr marL="545891" lvl="1" indent="-272946" algn="just">
              <a:lnSpc>
                <a:spcPts val="3540"/>
              </a:lnSpc>
              <a:buFont typeface="Arial"/>
              <a:buChar char="•"/>
            </a:pPr>
            <a:r>
              <a:rPr lang="en-US" sz="2528">
                <a:solidFill>
                  <a:srgbClr val="FFFFFF"/>
                </a:solidFill>
                <a:latin typeface="Now"/>
              </a:rPr>
              <a:t> Respondent's opinion about seasonal flu vaccine  </a:t>
            </a:r>
          </a:p>
          <a:p>
            <a:pPr algn="just">
              <a:lnSpc>
                <a:spcPts val="3540"/>
              </a:lnSpc>
            </a:pPr>
            <a:r>
              <a:rPr lang="en-US" sz="2528">
                <a:solidFill>
                  <a:srgbClr val="FFFFFF"/>
                </a:solidFill>
                <a:latin typeface="Now"/>
              </a:rPr>
              <a:t>        effectiveness.</a:t>
            </a:r>
          </a:p>
          <a:p>
            <a:pPr algn="just">
              <a:lnSpc>
                <a:spcPts val="3540"/>
              </a:lnSpc>
              <a:spcBef>
                <a:spcPct val="0"/>
              </a:spcBef>
            </a:pPr>
            <a:endParaRPr lang="en-US" sz="2528">
              <a:solidFill>
                <a:srgbClr val="FFFFFF"/>
              </a:solidFill>
              <a:latin typeface="N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108175" y="718413"/>
            <a:ext cx="5129031" cy="512903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id="4" name="Freeform 4"/>
          <p:cNvSpPr/>
          <p:nvPr/>
        </p:nvSpPr>
        <p:spPr>
          <a:xfrm>
            <a:off x="385112" y="1250429"/>
            <a:ext cx="6506325" cy="4742701"/>
          </a:xfrm>
          <a:custGeom>
            <a:avLst/>
            <a:gdLst/>
            <a:ahLst/>
            <a:cxnLst/>
            <a:rect l="l" t="t" r="r" b="b"/>
            <a:pathLst>
              <a:path w="9759487" h="7114052">
                <a:moveTo>
                  <a:pt x="0" y="0"/>
                </a:moveTo>
                <a:lnTo>
                  <a:pt x="9759487" y="0"/>
                </a:lnTo>
                <a:lnTo>
                  <a:pt x="9759487" y="7114052"/>
                </a:lnTo>
                <a:lnTo>
                  <a:pt x="0" y="7114052"/>
                </a:lnTo>
                <a:lnTo>
                  <a:pt x="0" y="0"/>
                </a:lnTo>
                <a:close/>
              </a:path>
            </a:pathLst>
          </a:custGeom>
          <a:blipFill>
            <a:blip r:embed="rId2"/>
            <a:stretch>
              <a:fillRect l="-1726" r="-1726"/>
            </a:stretch>
          </a:blipFill>
        </p:spPr>
      </p:sp>
      <p:sp>
        <p:nvSpPr>
          <p:cNvPr id="5" name="TextBox 5"/>
          <p:cNvSpPr txBox="1"/>
          <p:nvPr/>
        </p:nvSpPr>
        <p:spPr>
          <a:xfrm>
            <a:off x="1020091" y="480289"/>
            <a:ext cx="7232585" cy="487313"/>
          </a:xfrm>
          <a:prstGeom prst="rect">
            <a:avLst/>
          </a:prstGeom>
        </p:spPr>
        <p:txBody>
          <a:bodyPr lIns="0" tIns="0" rIns="0" bIns="0" rtlCol="0" anchor="t">
            <a:spAutoFit/>
          </a:bodyPr>
          <a:lstStyle/>
          <a:p>
            <a:pPr>
              <a:lnSpc>
                <a:spcPts val="3840"/>
              </a:lnSpc>
            </a:pPr>
            <a:r>
              <a:rPr lang="en-US" sz="3200">
                <a:solidFill>
                  <a:srgbClr val="FFFFFF"/>
                </a:solidFill>
                <a:latin typeface="Now Bold"/>
              </a:rPr>
              <a:t>RESULTS</a:t>
            </a:r>
          </a:p>
        </p:txBody>
      </p:sp>
      <p:sp>
        <p:nvSpPr>
          <p:cNvPr id="6" name="TextBox 6"/>
          <p:cNvSpPr txBox="1"/>
          <p:nvPr/>
        </p:nvSpPr>
        <p:spPr>
          <a:xfrm>
            <a:off x="-2993459" y="5967730"/>
            <a:ext cx="3219607" cy="203004"/>
          </a:xfrm>
          <a:prstGeom prst="rect">
            <a:avLst/>
          </a:prstGeom>
        </p:spPr>
        <p:txBody>
          <a:bodyPr lIns="0" tIns="0" rIns="0" bIns="0" rtlCol="0" anchor="t">
            <a:spAutoFit/>
          </a:bodyPr>
          <a:lstStyle/>
          <a:p>
            <a:pPr algn="ctr">
              <a:lnSpc>
                <a:spcPts val="1680"/>
              </a:lnSpc>
              <a:spcBef>
                <a:spcPct val="0"/>
              </a:spcBef>
            </a:pPr>
            <a:endParaRPr sz="1200"/>
          </a:p>
        </p:txBody>
      </p:sp>
      <p:sp>
        <p:nvSpPr>
          <p:cNvPr id="7" name="TextBox 7"/>
          <p:cNvSpPr txBox="1"/>
          <p:nvPr/>
        </p:nvSpPr>
        <p:spPr>
          <a:xfrm>
            <a:off x="7927625" y="2805075"/>
            <a:ext cx="4002231" cy="1701941"/>
          </a:xfrm>
          <a:prstGeom prst="rect">
            <a:avLst/>
          </a:prstGeom>
        </p:spPr>
        <p:txBody>
          <a:bodyPr lIns="0" tIns="0" rIns="0" bIns="0" rtlCol="0" anchor="t">
            <a:spAutoFit/>
          </a:bodyPr>
          <a:lstStyle/>
          <a:p>
            <a:pPr algn="just">
              <a:lnSpc>
                <a:spcPts val="2739"/>
              </a:lnSpc>
              <a:spcBef>
                <a:spcPct val="0"/>
              </a:spcBef>
            </a:pPr>
            <a:r>
              <a:rPr lang="en-US" sz="1957">
                <a:solidFill>
                  <a:srgbClr val="FFFFFF"/>
                </a:solidFill>
                <a:latin typeface="Now"/>
              </a:rPr>
              <a:t>Here is a depiction of the prominent factors/features identified by the XGBoost classifier, which hold the potential to mitigate vaccine hesitancy.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108175" y="718413"/>
            <a:ext cx="5129031" cy="512903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id="4" name="Freeform 4"/>
          <p:cNvSpPr/>
          <p:nvPr/>
        </p:nvSpPr>
        <p:spPr>
          <a:xfrm>
            <a:off x="414318" y="1611524"/>
            <a:ext cx="4909666" cy="4235921"/>
          </a:xfrm>
          <a:custGeom>
            <a:avLst/>
            <a:gdLst/>
            <a:ahLst/>
            <a:cxnLst/>
            <a:rect l="l" t="t" r="r" b="b"/>
            <a:pathLst>
              <a:path w="7364499" h="6353881">
                <a:moveTo>
                  <a:pt x="0" y="0"/>
                </a:moveTo>
                <a:lnTo>
                  <a:pt x="7364499" y="0"/>
                </a:lnTo>
                <a:lnTo>
                  <a:pt x="7364499" y="6353881"/>
                </a:lnTo>
                <a:lnTo>
                  <a:pt x="0" y="6353881"/>
                </a:lnTo>
                <a:lnTo>
                  <a:pt x="0" y="0"/>
                </a:lnTo>
                <a:close/>
              </a:path>
            </a:pathLst>
          </a:custGeom>
          <a:blipFill>
            <a:blip r:embed="rId2"/>
            <a:stretch>
              <a:fillRect/>
            </a:stretch>
          </a:blipFill>
        </p:spPr>
      </p:sp>
      <p:sp>
        <p:nvSpPr>
          <p:cNvPr id="5" name="TextBox 5"/>
          <p:cNvSpPr txBox="1"/>
          <p:nvPr/>
        </p:nvSpPr>
        <p:spPr>
          <a:xfrm>
            <a:off x="-2993459" y="5967730"/>
            <a:ext cx="3219607" cy="203004"/>
          </a:xfrm>
          <a:prstGeom prst="rect">
            <a:avLst/>
          </a:prstGeom>
        </p:spPr>
        <p:txBody>
          <a:bodyPr lIns="0" tIns="0" rIns="0" bIns="0" rtlCol="0" anchor="t">
            <a:spAutoFit/>
          </a:bodyPr>
          <a:lstStyle/>
          <a:p>
            <a:pPr algn="ctr">
              <a:lnSpc>
                <a:spcPts val="1680"/>
              </a:lnSpc>
              <a:spcBef>
                <a:spcPct val="0"/>
              </a:spcBef>
            </a:pPr>
            <a:endParaRPr sz="1200"/>
          </a:p>
        </p:txBody>
      </p:sp>
      <p:sp>
        <p:nvSpPr>
          <p:cNvPr id="6" name="TextBox 6"/>
          <p:cNvSpPr txBox="1"/>
          <p:nvPr/>
        </p:nvSpPr>
        <p:spPr>
          <a:xfrm>
            <a:off x="7016766" y="2612930"/>
            <a:ext cx="4180772" cy="2637389"/>
          </a:xfrm>
          <a:prstGeom prst="rect">
            <a:avLst/>
          </a:prstGeom>
        </p:spPr>
        <p:txBody>
          <a:bodyPr lIns="0" tIns="0" rIns="0" bIns="0" rtlCol="0" anchor="t">
            <a:spAutoFit/>
          </a:bodyPr>
          <a:lstStyle/>
          <a:p>
            <a:pPr algn="just">
              <a:lnSpc>
                <a:spcPts val="2553"/>
              </a:lnSpc>
              <a:spcBef>
                <a:spcPct val="0"/>
              </a:spcBef>
            </a:pPr>
            <a:r>
              <a:rPr lang="en-US" sz="1823">
                <a:solidFill>
                  <a:srgbClr val="FFFFFF"/>
                </a:solidFill>
                <a:latin typeface="Now"/>
              </a:rPr>
              <a:t>The primary influential factor in predicting vaccination behavior is receiving a recommendation for the flu vaccine from a doctor. Individuals who were advised by their physician to get vaccinated showed a significantly higher likelihood of having received the vaccine.</a:t>
            </a:r>
          </a:p>
        </p:txBody>
      </p:sp>
      <p:sp>
        <p:nvSpPr>
          <p:cNvPr id="7" name="Freeform 7"/>
          <p:cNvSpPr/>
          <p:nvPr/>
        </p:nvSpPr>
        <p:spPr>
          <a:xfrm>
            <a:off x="10270432" y="1"/>
            <a:ext cx="1854212" cy="1958879"/>
          </a:xfrm>
          <a:custGeom>
            <a:avLst/>
            <a:gdLst/>
            <a:ahLst/>
            <a:cxnLst/>
            <a:rect l="l" t="t" r="r" b="b"/>
            <a:pathLst>
              <a:path w="2781318" h="2938319">
                <a:moveTo>
                  <a:pt x="0" y="0"/>
                </a:moveTo>
                <a:lnTo>
                  <a:pt x="2781318" y="0"/>
                </a:lnTo>
                <a:lnTo>
                  <a:pt x="2781318" y="2938319"/>
                </a:lnTo>
                <a:lnTo>
                  <a:pt x="0" y="2938319"/>
                </a:lnTo>
                <a:lnTo>
                  <a:pt x="0" y="0"/>
                </a:lnTo>
                <a:close/>
              </a:path>
            </a:pathLst>
          </a:custGeom>
          <a:blipFill>
            <a:blip r:embed="rId3">
              <a:extLst>
                <a:ext uri="{96DAC541-7B7A-43D3-8B79-37D633B846F1}">
                  <asvg:svgBlip xmlns:asvg="http://schemas.microsoft.com/office/drawing/2016/SVG/main" r:embed="rId4"/>
                </a:ext>
              </a:extLst>
            </a:blip>
            <a:stretch>
              <a:fillRect b="-11689"/>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0091" y="480289"/>
            <a:ext cx="7232585" cy="487313"/>
          </a:xfrm>
          <a:prstGeom prst="rect">
            <a:avLst/>
          </a:prstGeom>
        </p:spPr>
        <p:txBody>
          <a:bodyPr lIns="0" tIns="0" rIns="0" bIns="0" rtlCol="0" anchor="t">
            <a:spAutoFit/>
          </a:bodyPr>
          <a:lstStyle/>
          <a:p>
            <a:pPr>
              <a:lnSpc>
                <a:spcPts val="3840"/>
              </a:lnSpc>
            </a:pPr>
            <a:r>
              <a:rPr lang="en-US" sz="3200">
                <a:solidFill>
                  <a:srgbClr val="FFFFFF"/>
                </a:solidFill>
                <a:latin typeface="Now Bold"/>
              </a:rPr>
              <a:t>RECOMMENDATIONS</a:t>
            </a:r>
          </a:p>
        </p:txBody>
      </p:sp>
      <p:grpSp>
        <p:nvGrpSpPr>
          <p:cNvPr id="3" name="Group 3"/>
          <p:cNvGrpSpPr/>
          <p:nvPr/>
        </p:nvGrpSpPr>
        <p:grpSpPr>
          <a:xfrm>
            <a:off x="377485" y="1191901"/>
            <a:ext cx="11373209" cy="5301099"/>
            <a:chOff x="0" y="0"/>
            <a:chExt cx="6617438" cy="3084415"/>
          </a:xfrm>
        </p:grpSpPr>
        <p:sp>
          <p:nvSpPr>
            <p:cNvPr id="4" name="Freeform 4"/>
            <p:cNvSpPr/>
            <p:nvPr/>
          </p:nvSpPr>
          <p:spPr>
            <a:xfrm>
              <a:off x="0" y="0"/>
              <a:ext cx="6617439" cy="3084415"/>
            </a:xfrm>
            <a:custGeom>
              <a:avLst/>
              <a:gdLst/>
              <a:ahLst/>
              <a:cxnLst/>
              <a:rect l="l" t="t" r="r" b="b"/>
              <a:pathLst>
                <a:path w="6617439" h="3084415">
                  <a:moveTo>
                    <a:pt x="6492978" y="3084415"/>
                  </a:moveTo>
                  <a:lnTo>
                    <a:pt x="124460" y="3084415"/>
                  </a:lnTo>
                  <a:cubicBezTo>
                    <a:pt x="55880" y="3084415"/>
                    <a:pt x="0" y="3028535"/>
                    <a:pt x="0" y="2959955"/>
                  </a:cubicBezTo>
                  <a:lnTo>
                    <a:pt x="0" y="124460"/>
                  </a:lnTo>
                  <a:cubicBezTo>
                    <a:pt x="0" y="55880"/>
                    <a:pt x="55880" y="0"/>
                    <a:pt x="124460" y="0"/>
                  </a:cubicBezTo>
                  <a:lnTo>
                    <a:pt x="6492978" y="0"/>
                  </a:lnTo>
                  <a:cubicBezTo>
                    <a:pt x="6561558" y="0"/>
                    <a:pt x="6617439" y="55880"/>
                    <a:pt x="6617439" y="124460"/>
                  </a:cubicBezTo>
                  <a:lnTo>
                    <a:pt x="6617439" y="2959955"/>
                  </a:lnTo>
                  <a:cubicBezTo>
                    <a:pt x="6617439" y="3028535"/>
                    <a:pt x="6561558" y="3084415"/>
                    <a:pt x="6492978" y="3084415"/>
                  </a:cubicBezTo>
                  <a:close/>
                </a:path>
              </a:pathLst>
            </a:custGeom>
            <a:solidFill>
              <a:srgbClr val="162942"/>
            </a:solidFill>
          </p:spPr>
        </p:sp>
      </p:grpSp>
      <p:sp>
        <p:nvSpPr>
          <p:cNvPr id="5" name="TextBox 5"/>
          <p:cNvSpPr txBox="1"/>
          <p:nvPr/>
        </p:nvSpPr>
        <p:spPr>
          <a:xfrm>
            <a:off x="685800" y="1294473"/>
            <a:ext cx="10820400" cy="4865178"/>
          </a:xfrm>
          <a:prstGeom prst="rect">
            <a:avLst/>
          </a:prstGeom>
        </p:spPr>
        <p:txBody>
          <a:bodyPr lIns="0" tIns="0" rIns="0" bIns="0" rtlCol="0" anchor="t">
            <a:spAutoFit/>
          </a:bodyPr>
          <a:lstStyle/>
          <a:p>
            <a:pPr algn="just">
              <a:lnSpc>
                <a:spcPts val="1920"/>
              </a:lnSpc>
            </a:pPr>
            <a:r>
              <a:rPr lang="en-US" sz="1371">
                <a:solidFill>
                  <a:srgbClr val="FFFFFF"/>
                </a:solidFill>
                <a:latin typeface="Now"/>
              </a:rPr>
              <a:t>To enhance the uptake of seasonal flu vaccination, the following strategies could be considered by the government:</a:t>
            </a:r>
          </a:p>
          <a:p>
            <a:pPr algn="just">
              <a:lnSpc>
                <a:spcPts val="1920"/>
              </a:lnSpc>
            </a:pPr>
            <a:endParaRPr lang="en-US" sz="1371">
              <a:solidFill>
                <a:srgbClr val="FFFFFF"/>
              </a:solidFill>
              <a:latin typeface="Now"/>
            </a:endParaRPr>
          </a:p>
          <a:p>
            <a:pPr marL="296196" lvl="1" indent="-148098" algn="just">
              <a:lnSpc>
                <a:spcPts val="1920"/>
              </a:lnSpc>
              <a:buFont typeface="Arial"/>
              <a:buChar char="•"/>
            </a:pPr>
            <a:r>
              <a:rPr lang="en-US" sz="1371">
                <a:solidFill>
                  <a:srgbClr val="FFFFFF"/>
                </a:solidFill>
                <a:latin typeface="Now"/>
              </a:rPr>
              <a:t>Enhance Public Awareness Regarding Vaccine Effectiveness: Efforts should focus on increasing public knowledge about   the vaccine's effectiveness in safeguarding against the flu. These awareness initiatives could be executed at the community or national level. Disseminating credible evidence through channels like television or online advertisements can facilitate informed decision-making. </a:t>
            </a:r>
          </a:p>
          <a:p>
            <a:pPr algn="just">
              <a:lnSpc>
                <a:spcPts val="1920"/>
              </a:lnSpc>
            </a:pPr>
            <a:endParaRPr lang="en-US" sz="1371">
              <a:solidFill>
                <a:srgbClr val="FFFFFF"/>
              </a:solidFill>
              <a:latin typeface="Now"/>
            </a:endParaRPr>
          </a:p>
          <a:p>
            <a:pPr marL="296196" lvl="1" indent="-148098" algn="just">
              <a:lnSpc>
                <a:spcPts val="1920"/>
              </a:lnSpc>
              <a:buFont typeface="Arial"/>
              <a:buChar char="•"/>
            </a:pPr>
            <a:r>
              <a:rPr lang="en-US" sz="1371">
                <a:solidFill>
                  <a:srgbClr val="FFFFFF"/>
                </a:solidFill>
                <a:latin typeface="Now"/>
              </a:rPr>
              <a:t>Encourage Regular Physician Recommendations: To bolster herd immunity, it is advisable for healthcare providers to consistently advise their patients to undergo seasonal flu vaccination annually. This personalized approach may yield better results compared to generalized vaccine promotion through alternative means. Nonetheless, comprehensive campaigns remain vital for reaching individuals who may not have routine access to healthcare services.</a:t>
            </a:r>
          </a:p>
          <a:p>
            <a:pPr algn="just">
              <a:lnSpc>
                <a:spcPts val="1920"/>
              </a:lnSpc>
            </a:pPr>
            <a:endParaRPr lang="en-US" sz="1371">
              <a:solidFill>
                <a:srgbClr val="FFFFFF"/>
              </a:solidFill>
              <a:latin typeface="Now"/>
            </a:endParaRPr>
          </a:p>
          <a:p>
            <a:pPr marL="296196" lvl="1" indent="-148098" algn="just">
              <a:lnSpc>
                <a:spcPts val="1920"/>
              </a:lnSpc>
              <a:buFont typeface="Arial"/>
              <a:buChar char="•"/>
            </a:pPr>
            <a:r>
              <a:rPr lang="en-US" sz="1371">
                <a:solidFill>
                  <a:srgbClr val="FFFFFF"/>
                </a:solidFill>
                <a:latin typeface="Now"/>
              </a:rPr>
              <a:t>To elevate the overall vaccination rate against seasonal flu, initiatives should prioritize encouraging, educating, and ensuring healthcare access for the following demographics:</a:t>
            </a:r>
          </a:p>
          <a:p>
            <a:pPr algn="just">
              <a:lnSpc>
                <a:spcPts val="1920"/>
              </a:lnSpc>
            </a:pPr>
            <a:endParaRPr lang="en-US" sz="1371">
              <a:solidFill>
                <a:srgbClr val="FFFFFF"/>
              </a:solidFill>
              <a:latin typeface="Now"/>
            </a:endParaRPr>
          </a:p>
          <a:p>
            <a:pPr algn="just">
              <a:lnSpc>
                <a:spcPts val="1920"/>
              </a:lnSpc>
            </a:pPr>
            <a:r>
              <a:rPr lang="en-US" sz="1371">
                <a:solidFill>
                  <a:srgbClr val="FFFFFF"/>
                </a:solidFill>
                <a:latin typeface="Now"/>
              </a:rPr>
              <a:t>      -Individuals aged 18 to 34</a:t>
            </a:r>
          </a:p>
          <a:p>
            <a:pPr algn="just">
              <a:lnSpc>
                <a:spcPts val="2013"/>
              </a:lnSpc>
            </a:pPr>
            <a:r>
              <a:rPr lang="en-US" sz="1438">
                <a:solidFill>
                  <a:srgbClr val="FFFFFF"/>
                </a:solidFill>
                <a:latin typeface="Now"/>
              </a:rPr>
              <a:t>      - Uninsured individuals</a:t>
            </a:r>
          </a:p>
          <a:p>
            <a:pPr algn="just">
              <a:lnSpc>
                <a:spcPts val="1920"/>
              </a:lnSpc>
            </a:pPr>
            <a:r>
              <a:rPr lang="en-US" sz="1371">
                <a:solidFill>
                  <a:srgbClr val="FFFFFF"/>
                </a:solidFill>
                <a:latin typeface="Now"/>
              </a:rPr>
              <a:t>      - Renters</a:t>
            </a:r>
          </a:p>
          <a:p>
            <a:pPr algn="just">
              <a:lnSpc>
                <a:spcPts val="1920"/>
              </a:lnSpc>
            </a:pPr>
            <a:r>
              <a:rPr lang="en-US" sz="1371">
                <a:solidFill>
                  <a:srgbClr val="FFFFFF"/>
                </a:solidFill>
                <a:latin typeface="Now"/>
              </a:rPr>
              <a:t>      - Communities of color</a:t>
            </a:r>
          </a:p>
          <a:p>
            <a:pPr algn="just">
              <a:lnSpc>
                <a:spcPts val="1920"/>
              </a:lnSpc>
            </a:pPr>
            <a:r>
              <a:rPr lang="en-US" sz="1371">
                <a:solidFill>
                  <a:srgbClr val="FFFFFF"/>
                </a:solidFill>
                <a:latin typeface="Now"/>
              </a:rPr>
              <a:t>      - Those with income below the poverty threshold</a:t>
            </a:r>
          </a:p>
          <a:p>
            <a:pPr algn="just">
              <a:lnSpc>
                <a:spcPts val="1920"/>
              </a:lnSpc>
              <a:spcBef>
                <a:spcPct val="0"/>
              </a:spcBef>
            </a:pPr>
            <a:r>
              <a:rPr lang="en-US" sz="1371">
                <a:solidFill>
                  <a:srgbClr val="FFFFFF"/>
                </a:solidFill>
                <a:latin typeface="Now"/>
              </a:rPr>
              <a:t>      - Individuals without a high school diploma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804E-BD8D-4CC0-ABEF-C51EA2FD2062}"/>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C3BBDA0A-E42B-429B-96AD-2E0FF2DE6098}"/>
              </a:ext>
            </a:extLst>
          </p:cNvPr>
          <p:cNvSpPr>
            <a:spLocks noGrp="1"/>
          </p:cNvSpPr>
          <p:nvPr>
            <p:ph sz="quarter" idx="13"/>
          </p:nvPr>
        </p:nvSpPr>
        <p:spPr/>
        <p:txBody>
          <a:bodyPr/>
          <a:lstStyle/>
          <a:p>
            <a:endParaRPr lang="en-KE"/>
          </a:p>
        </p:txBody>
      </p:sp>
    </p:spTree>
    <p:extLst>
      <p:ext uri="{BB962C8B-B14F-4D97-AF65-F5344CB8AC3E}">
        <p14:creationId xmlns:p14="http://schemas.microsoft.com/office/powerpoint/2010/main" val="131760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83834" y="-11595"/>
            <a:ext cx="6160228" cy="6869595"/>
            <a:chOff x="0" y="0"/>
            <a:chExt cx="3125745" cy="3485684"/>
          </a:xfrm>
        </p:grpSpPr>
        <p:sp>
          <p:nvSpPr>
            <p:cNvPr id="3" name="Freeform 3"/>
            <p:cNvSpPr/>
            <p:nvPr/>
          </p:nvSpPr>
          <p:spPr>
            <a:xfrm>
              <a:off x="0" y="0"/>
              <a:ext cx="3125745" cy="3485684"/>
            </a:xfrm>
            <a:custGeom>
              <a:avLst/>
              <a:gdLst/>
              <a:ahLst/>
              <a:cxnLst/>
              <a:rect l="l" t="t" r="r" b="b"/>
              <a:pathLst>
                <a:path w="3125745" h="3485684">
                  <a:moveTo>
                    <a:pt x="3001285" y="3485683"/>
                  </a:moveTo>
                  <a:lnTo>
                    <a:pt x="124460" y="3485683"/>
                  </a:lnTo>
                  <a:cubicBezTo>
                    <a:pt x="55880" y="3485683"/>
                    <a:pt x="0" y="3429803"/>
                    <a:pt x="0" y="3361224"/>
                  </a:cubicBezTo>
                  <a:lnTo>
                    <a:pt x="0" y="124460"/>
                  </a:lnTo>
                  <a:cubicBezTo>
                    <a:pt x="0" y="55880"/>
                    <a:pt x="55880" y="0"/>
                    <a:pt x="124460" y="0"/>
                  </a:cubicBezTo>
                  <a:lnTo>
                    <a:pt x="3001286" y="0"/>
                  </a:lnTo>
                  <a:cubicBezTo>
                    <a:pt x="3069866" y="0"/>
                    <a:pt x="3125745" y="55880"/>
                    <a:pt x="3125745" y="124460"/>
                  </a:cubicBezTo>
                  <a:lnTo>
                    <a:pt x="3125745" y="3361224"/>
                  </a:lnTo>
                  <a:cubicBezTo>
                    <a:pt x="3125745" y="3429804"/>
                    <a:pt x="3069866" y="3485684"/>
                    <a:pt x="3001286" y="3485684"/>
                  </a:cubicBezTo>
                  <a:close/>
                </a:path>
              </a:pathLst>
            </a:custGeom>
            <a:solidFill>
              <a:srgbClr val="4A64B8"/>
            </a:solidFill>
          </p:spPr>
        </p:sp>
      </p:grpSp>
      <p:grpSp>
        <p:nvGrpSpPr>
          <p:cNvPr id="4" name="Group 4"/>
          <p:cNvGrpSpPr/>
          <p:nvPr/>
        </p:nvGrpSpPr>
        <p:grpSpPr>
          <a:xfrm>
            <a:off x="7802970" y="3429000"/>
            <a:ext cx="6041773" cy="6041773"/>
            <a:chOff x="0" y="0"/>
            <a:chExt cx="12083545" cy="12083545"/>
          </a:xfrm>
        </p:grpSpPr>
        <p:grpSp>
          <p:nvGrpSpPr>
            <p:cNvPr id="5" name="Group 5"/>
            <p:cNvGrpSpPr/>
            <p:nvPr/>
          </p:nvGrpSpPr>
          <p:grpSpPr>
            <a:xfrm>
              <a:off x="0" y="0"/>
              <a:ext cx="12083545" cy="1208354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107282" y="1107282"/>
              <a:ext cx="9868982" cy="9868982"/>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9" name="Group 9"/>
          <p:cNvGrpSpPr/>
          <p:nvPr/>
        </p:nvGrpSpPr>
        <p:grpSpPr>
          <a:xfrm>
            <a:off x="4284247" y="1162892"/>
            <a:ext cx="5423951" cy="4934452"/>
            <a:chOff x="0" y="0"/>
            <a:chExt cx="2752153" cy="2503777"/>
          </a:xfrm>
        </p:grpSpPr>
        <p:sp>
          <p:nvSpPr>
            <p:cNvPr id="10" name="Freeform 10"/>
            <p:cNvSpPr/>
            <p:nvPr/>
          </p:nvSpPr>
          <p:spPr>
            <a:xfrm>
              <a:off x="0" y="0"/>
              <a:ext cx="2752153" cy="2503777"/>
            </a:xfrm>
            <a:custGeom>
              <a:avLst/>
              <a:gdLst/>
              <a:ahLst/>
              <a:cxnLst/>
              <a:rect l="l" t="t" r="r" b="b"/>
              <a:pathLst>
                <a:path w="2752153" h="2503777">
                  <a:moveTo>
                    <a:pt x="2627693" y="2503777"/>
                  </a:moveTo>
                  <a:lnTo>
                    <a:pt x="124460" y="2503777"/>
                  </a:lnTo>
                  <a:cubicBezTo>
                    <a:pt x="55880" y="2503777"/>
                    <a:pt x="0" y="2447897"/>
                    <a:pt x="0" y="2379317"/>
                  </a:cubicBezTo>
                  <a:lnTo>
                    <a:pt x="0" y="124460"/>
                  </a:lnTo>
                  <a:cubicBezTo>
                    <a:pt x="0" y="55880"/>
                    <a:pt x="55880" y="0"/>
                    <a:pt x="124460" y="0"/>
                  </a:cubicBezTo>
                  <a:lnTo>
                    <a:pt x="2627693" y="0"/>
                  </a:lnTo>
                  <a:cubicBezTo>
                    <a:pt x="2696273" y="0"/>
                    <a:pt x="2752153" y="55880"/>
                    <a:pt x="2752153" y="124460"/>
                  </a:cubicBezTo>
                  <a:lnTo>
                    <a:pt x="2752153" y="2379317"/>
                  </a:lnTo>
                  <a:cubicBezTo>
                    <a:pt x="2752153" y="2447897"/>
                    <a:pt x="2696273" y="2503777"/>
                    <a:pt x="2627693" y="2503777"/>
                  </a:cubicBezTo>
                  <a:close/>
                </a:path>
              </a:pathLst>
            </a:custGeom>
            <a:solidFill>
              <a:srgbClr val="09427D"/>
            </a:solidFill>
          </p:spPr>
        </p:sp>
      </p:grpSp>
      <p:sp>
        <p:nvSpPr>
          <p:cNvPr id="11" name="Freeform 11"/>
          <p:cNvSpPr/>
          <p:nvPr/>
        </p:nvSpPr>
        <p:spPr>
          <a:xfrm flipH="1">
            <a:off x="9030558" y="2566456"/>
            <a:ext cx="3298250" cy="5067145"/>
          </a:xfrm>
          <a:custGeom>
            <a:avLst/>
            <a:gdLst/>
            <a:ahLst/>
            <a:cxnLst/>
            <a:rect l="l" t="t" r="r" b="b"/>
            <a:pathLst>
              <a:path w="4947375" h="7600717">
                <a:moveTo>
                  <a:pt x="4947376" y="0"/>
                </a:moveTo>
                <a:lnTo>
                  <a:pt x="0" y="0"/>
                </a:lnTo>
                <a:lnTo>
                  <a:pt x="0" y="7600717"/>
                </a:lnTo>
                <a:lnTo>
                  <a:pt x="4947376" y="7600717"/>
                </a:lnTo>
                <a:lnTo>
                  <a:pt x="4947376"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685800" y="2504544"/>
            <a:ext cx="2977218" cy="1777599"/>
            <a:chOff x="0" y="-123825"/>
            <a:chExt cx="5954437" cy="3555197"/>
          </a:xfrm>
        </p:grpSpPr>
        <p:sp>
          <p:nvSpPr>
            <p:cNvPr id="13" name="TextBox 13"/>
            <p:cNvSpPr txBox="1"/>
            <p:nvPr/>
          </p:nvSpPr>
          <p:spPr>
            <a:xfrm>
              <a:off x="0" y="-123825"/>
              <a:ext cx="5954437" cy="2846933"/>
            </a:xfrm>
            <a:prstGeom prst="rect">
              <a:avLst/>
            </a:prstGeom>
          </p:spPr>
          <p:txBody>
            <a:bodyPr lIns="0" tIns="0" rIns="0" bIns="0" rtlCol="0" anchor="t">
              <a:spAutoFit/>
            </a:bodyPr>
            <a:lstStyle/>
            <a:p>
              <a:pPr>
                <a:lnSpc>
                  <a:spcPts val="5974"/>
                </a:lnSpc>
                <a:spcBef>
                  <a:spcPct val="0"/>
                </a:spcBef>
              </a:pPr>
              <a:r>
                <a:rPr lang="en-US" sz="4267">
                  <a:solidFill>
                    <a:srgbClr val="000000"/>
                  </a:solidFill>
                  <a:latin typeface="Now Bold"/>
                </a:rPr>
                <a:t>Content</a:t>
              </a:r>
            </a:p>
            <a:p>
              <a:pPr>
                <a:lnSpc>
                  <a:spcPts val="5120"/>
                </a:lnSpc>
              </a:pPr>
              <a:r>
                <a:rPr lang="en-US" sz="4267">
                  <a:solidFill>
                    <a:srgbClr val="000000"/>
                  </a:solidFill>
                  <a:latin typeface="Now Bold"/>
                </a:rPr>
                <a:t>Outline</a:t>
              </a:r>
            </a:p>
          </p:txBody>
        </p:sp>
        <p:sp>
          <p:nvSpPr>
            <p:cNvPr id="14" name="TextBox 14"/>
            <p:cNvSpPr txBox="1"/>
            <p:nvPr/>
          </p:nvSpPr>
          <p:spPr>
            <a:xfrm>
              <a:off x="0" y="2964704"/>
              <a:ext cx="5954437" cy="466668"/>
            </a:xfrm>
            <a:prstGeom prst="rect">
              <a:avLst/>
            </a:prstGeom>
          </p:spPr>
          <p:txBody>
            <a:bodyPr lIns="0" tIns="0" rIns="0" bIns="0" rtlCol="0" anchor="t">
              <a:spAutoFit/>
            </a:bodyPr>
            <a:lstStyle/>
            <a:p>
              <a:pPr>
                <a:lnSpc>
                  <a:spcPts val="1960"/>
                </a:lnSpc>
                <a:spcBef>
                  <a:spcPct val="0"/>
                </a:spcBef>
              </a:pPr>
              <a:r>
                <a:rPr lang="en-US" sz="1400">
                  <a:solidFill>
                    <a:srgbClr val="000000"/>
                  </a:solidFill>
                  <a:latin typeface="Now Bold"/>
                </a:rPr>
                <a:t>Topics for discussion</a:t>
              </a:r>
            </a:p>
          </p:txBody>
        </p:sp>
      </p:grpSp>
      <p:grpSp>
        <p:nvGrpSpPr>
          <p:cNvPr id="15" name="Group 15"/>
          <p:cNvGrpSpPr/>
          <p:nvPr/>
        </p:nvGrpSpPr>
        <p:grpSpPr>
          <a:xfrm>
            <a:off x="5084404" y="1814934"/>
            <a:ext cx="4348313" cy="545295"/>
            <a:chOff x="0" y="-47625"/>
            <a:chExt cx="8696626" cy="1090592"/>
          </a:xfrm>
        </p:grpSpPr>
        <p:sp>
          <p:nvSpPr>
            <p:cNvPr id="16" name="TextBox 16"/>
            <p:cNvSpPr txBox="1"/>
            <p:nvPr/>
          </p:nvSpPr>
          <p:spPr>
            <a:xfrm>
              <a:off x="1146306" y="-47625"/>
              <a:ext cx="7550320" cy="493725"/>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Business Overview</a:t>
              </a:r>
            </a:p>
          </p:txBody>
        </p:sp>
        <p:sp>
          <p:nvSpPr>
            <p:cNvPr id="17" name="TextBox 17"/>
            <p:cNvSpPr txBox="1"/>
            <p:nvPr/>
          </p:nvSpPr>
          <p:spPr>
            <a:xfrm>
              <a:off x="0" y="-38101"/>
              <a:ext cx="448072" cy="1081068"/>
            </a:xfrm>
            <a:prstGeom prst="rect">
              <a:avLst/>
            </a:prstGeom>
          </p:spPr>
          <p:txBody>
            <a:bodyPr lIns="0" tIns="0" rIns="0" bIns="0" rtlCol="0" anchor="t">
              <a:spAutoFit/>
            </a:bodyPr>
            <a:lstStyle/>
            <a:p>
              <a:pPr>
                <a:lnSpc>
                  <a:spcPts val="2239"/>
                </a:lnSpc>
                <a:spcBef>
                  <a:spcPct val="0"/>
                </a:spcBef>
              </a:pPr>
              <a:r>
                <a:rPr lang="en-US" sz="1600">
                  <a:solidFill>
                    <a:srgbClr val="F5F5EF"/>
                  </a:solidFill>
                  <a:latin typeface="Now Bold"/>
                </a:rPr>
                <a:t>01</a:t>
              </a:r>
            </a:p>
          </p:txBody>
        </p:sp>
      </p:grpSp>
      <p:grpSp>
        <p:nvGrpSpPr>
          <p:cNvPr id="18" name="Group 18"/>
          <p:cNvGrpSpPr/>
          <p:nvPr/>
        </p:nvGrpSpPr>
        <p:grpSpPr>
          <a:xfrm>
            <a:off x="5084405" y="2542643"/>
            <a:ext cx="4348311" cy="263167"/>
            <a:chOff x="0" y="-47625"/>
            <a:chExt cx="8696623" cy="526334"/>
          </a:xfrm>
        </p:grpSpPr>
        <p:sp>
          <p:nvSpPr>
            <p:cNvPr id="19" name="TextBox 19"/>
            <p:cNvSpPr txBox="1"/>
            <p:nvPr/>
          </p:nvSpPr>
          <p:spPr>
            <a:xfrm>
              <a:off x="0" y="-38099"/>
              <a:ext cx="511174" cy="516808"/>
            </a:xfrm>
            <a:prstGeom prst="rect">
              <a:avLst/>
            </a:prstGeom>
          </p:spPr>
          <p:txBody>
            <a:bodyPr lIns="0" tIns="0" rIns="0" bIns="0" rtlCol="0" anchor="t">
              <a:spAutoFit/>
            </a:bodyPr>
            <a:lstStyle/>
            <a:p>
              <a:pPr>
                <a:lnSpc>
                  <a:spcPts val="2239"/>
                </a:lnSpc>
                <a:spcBef>
                  <a:spcPct val="0"/>
                </a:spcBef>
              </a:pPr>
              <a:r>
                <a:rPr lang="en-US" sz="1600">
                  <a:solidFill>
                    <a:srgbClr val="F5F5EF"/>
                  </a:solidFill>
                  <a:latin typeface="Now Bold"/>
                </a:rPr>
                <a:t>02</a:t>
              </a:r>
            </a:p>
          </p:txBody>
        </p:sp>
        <p:sp>
          <p:nvSpPr>
            <p:cNvPr id="20" name="TextBox 20"/>
            <p:cNvSpPr txBox="1"/>
            <p:nvPr/>
          </p:nvSpPr>
          <p:spPr>
            <a:xfrm>
              <a:off x="1146304" y="-47625"/>
              <a:ext cx="7550319" cy="493724"/>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Problem Statement</a:t>
              </a:r>
            </a:p>
          </p:txBody>
        </p:sp>
      </p:grpSp>
      <p:grpSp>
        <p:nvGrpSpPr>
          <p:cNvPr id="21" name="Group 21"/>
          <p:cNvGrpSpPr/>
          <p:nvPr/>
        </p:nvGrpSpPr>
        <p:grpSpPr>
          <a:xfrm>
            <a:off x="5084405" y="3270353"/>
            <a:ext cx="4348311" cy="263167"/>
            <a:chOff x="0" y="-47625"/>
            <a:chExt cx="8696623" cy="526334"/>
          </a:xfrm>
        </p:grpSpPr>
        <p:sp>
          <p:nvSpPr>
            <p:cNvPr id="22" name="TextBox 22"/>
            <p:cNvSpPr txBox="1"/>
            <p:nvPr/>
          </p:nvSpPr>
          <p:spPr>
            <a:xfrm>
              <a:off x="0" y="-38099"/>
              <a:ext cx="528438" cy="516808"/>
            </a:xfrm>
            <a:prstGeom prst="rect">
              <a:avLst/>
            </a:prstGeom>
          </p:spPr>
          <p:txBody>
            <a:bodyPr lIns="0" tIns="0" rIns="0" bIns="0" rtlCol="0" anchor="t">
              <a:spAutoFit/>
            </a:bodyPr>
            <a:lstStyle/>
            <a:p>
              <a:pPr>
                <a:lnSpc>
                  <a:spcPts val="2239"/>
                </a:lnSpc>
                <a:spcBef>
                  <a:spcPct val="0"/>
                </a:spcBef>
              </a:pPr>
              <a:r>
                <a:rPr lang="en-US" sz="1600">
                  <a:solidFill>
                    <a:srgbClr val="F5F5EF"/>
                  </a:solidFill>
                  <a:latin typeface="Now Bold"/>
                </a:rPr>
                <a:t>03</a:t>
              </a:r>
            </a:p>
          </p:txBody>
        </p:sp>
        <p:sp>
          <p:nvSpPr>
            <p:cNvPr id="23" name="TextBox 23"/>
            <p:cNvSpPr txBox="1"/>
            <p:nvPr/>
          </p:nvSpPr>
          <p:spPr>
            <a:xfrm>
              <a:off x="1146304" y="-47625"/>
              <a:ext cx="7550319" cy="493724"/>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Data modelling</a:t>
              </a:r>
            </a:p>
          </p:txBody>
        </p:sp>
      </p:grpSp>
      <p:grpSp>
        <p:nvGrpSpPr>
          <p:cNvPr id="24" name="Group 24"/>
          <p:cNvGrpSpPr/>
          <p:nvPr/>
        </p:nvGrpSpPr>
        <p:grpSpPr>
          <a:xfrm>
            <a:off x="5084405" y="3998063"/>
            <a:ext cx="4348311" cy="263167"/>
            <a:chOff x="0" y="-47625"/>
            <a:chExt cx="8696623" cy="526334"/>
          </a:xfrm>
        </p:grpSpPr>
        <p:sp>
          <p:nvSpPr>
            <p:cNvPr id="25" name="TextBox 25"/>
            <p:cNvSpPr txBox="1"/>
            <p:nvPr/>
          </p:nvSpPr>
          <p:spPr>
            <a:xfrm>
              <a:off x="0" y="-38099"/>
              <a:ext cx="539154" cy="516808"/>
            </a:xfrm>
            <a:prstGeom prst="rect">
              <a:avLst/>
            </a:prstGeom>
          </p:spPr>
          <p:txBody>
            <a:bodyPr lIns="0" tIns="0" rIns="0" bIns="0" rtlCol="0" anchor="t">
              <a:spAutoFit/>
            </a:bodyPr>
            <a:lstStyle/>
            <a:p>
              <a:pPr>
                <a:lnSpc>
                  <a:spcPts val="2239"/>
                </a:lnSpc>
                <a:spcBef>
                  <a:spcPct val="0"/>
                </a:spcBef>
              </a:pPr>
              <a:r>
                <a:rPr lang="en-US" sz="1600">
                  <a:solidFill>
                    <a:srgbClr val="F5F5EF"/>
                  </a:solidFill>
                  <a:latin typeface="Now Bold"/>
                </a:rPr>
                <a:t>04</a:t>
              </a:r>
            </a:p>
          </p:txBody>
        </p:sp>
        <p:sp>
          <p:nvSpPr>
            <p:cNvPr id="26" name="TextBox 26"/>
            <p:cNvSpPr txBox="1"/>
            <p:nvPr/>
          </p:nvSpPr>
          <p:spPr>
            <a:xfrm>
              <a:off x="1146304" y="-47625"/>
              <a:ext cx="7550319" cy="493724"/>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Model interpretation</a:t>
              </a:r>
            </a:p>
          </p:txBody>
        </p:sp>
      </p:grpSp>
      <p:grpSp>
        <p:nvGrpSpPr>
          <p:cNvPr id="27" name="Group 27"/>
          <p:cNvGrpSpPr/>
          <p:nvPr/>
        </p:nvGrpSpPr>
        <p:grpSpPr>
          <a:xfrm>
            <a:off x="5084405" y="4725773"/>
            <a:ext cx="4348311" cy="263167"/>
            <a:chOff x="0" y="-47625"/>
            <a:chExt cx="8696623" cy="526334"/>
          </a:xfrm>
        </p:grpSpPr>
        <p:sp>
          <p:nvSpPr>
            <p:cNvPr id="28" name="TextBox 28"/>
            <p:cNvSpPr txBox="1"/>
            <p:nvPr/>
          </p:nvSpPr>
          <p:spPr>
            <a:xfrm>
              <a:off x="0" y="-38099"/>
              <a:ext cx="536972" cy="516808"/>
            </a:xfrm>
            <a:prstGeom prst="rect">
              <a:avLst/>
            </a:prstGeom>
          </p:spPr>
          <p:txBody>
            <a:bodyPr lIns="0" tIns="0" rIns="0" bIns="0" rtlCol="0" anchor="t">
              <a:spAutoFit/>
            </a:bodyPr>
            <a:lstStyle/>
            <a:p>
              <a:pPr>
                <a:lnSpc>
                  <a:spcPts val="2239"/>
                </a:lnSpc>
                <a:spcBef>
                  <a:spcPct val="0"/>
                </a:spcBef>
              </a:pPr>
              <a:r>
                <a:rPr lang="en-US" sz="1600">
                  <a:solidFill>
                    <a:srgbClr val="F5F5EF"/>
                  </a:solidFill>
                  <a:latin typeface="Now Bold"/>
                </a:rPr>
                <a:t>05</a:t>
              </a:r>
            </a:p>
          </p:txBody>
        </p:sp>
        <p:sp>
          <p:nvSpPr>
            <p:cNvPr id="29" name="TextBox 29"/>
            <p:cNvSpPr txBox="1"/>
            <p:nvPr/>
          </p:nvSpPr>
          <p:spPr>
            <a:xfrm>
              <a:off x="1146304" y="-47625"/>
              <a:ext cx="7550319" cy="493724"/>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Conclusions</a:t>
              </a:r>
            </a:p>
          </p:txBody>
        </p:sp>
      </p:grpSp>
      <p:sp>
        <p:nvSpPr>
          <p:cNvPr id="30" name="TextBox 30"/>
          <p:cNvSpPr txBox="1"/>
          <p:nvPr/>
        </p:nvSpPr>
        <p:spPr>
          <a:xfrm>
            <a:off x="5084404" y="5445546"/>
            <a:ext cx="268486" cy="246862"/>
          </a:xfrm>
          <a:prstGeom prst="rect">
            <a:avLst/>
          </a:prstGeom>
        </p:spPr>
        <p:txBody>
          <a:bodyPr lIns="0" tIns="0" rIns="0" bIns="0" rtlCol="0" anchor="t">
            <a:spAutoFit/>
          </a:bodyPr>
          <a:lstStyle/>
          <a:p>
            <a:pPr>
              <a:lnSpc>
                <a:spcPts val="2147"/>
              </a:lnSpc>
              <a:spcBef>
                <a:spcPct val="0"/>
              </a:spcBef>
            </a:pPr>
            <a:r>
              <a:rPr lang="en-US" sz="1533">
                <a:solidFill>
                  <a:srgbClr val="F5F5EF"/>
                </a:solidFill>
                <a:latin typeface="Now Bold"/>
              </a:rPr>
              <a:t>06</a:t>
            </a:r>
          </a:p>
        </p:txBody>
      </p:sp>
      <p:sp>
        <p:nvSpPr>
          <p:cNvPr id="31" name="TextBox 31"/>
          <p:cNvSpPr txBox="1"/>
          <p:nvPr/>
        </p:nvSpPr>
        <p:spPr>
          <a:xfrm>
            <a:off x="5657557" y="5445546"/>
            <a:ext cx="3775159" cy="246862"/>
          </a:xfrm>
          <a:prstGeom prst="rect">
            <a:avLst/>
          </a:prstGeom>
        </p:spPr>
        <p:txBody>
          <a:bodyPr lIns="0" tIns="0" rIns="0" bIns="0" rtlCol="0" anchor="t">
            <a:spAutoFit/>
          </a:bodyPr>
          <a:lstStyle/>
          <a:p>
            <a:pPr>
              <a:lnSpc>
                <a:spcPts val="2146"/>
              </a:lnSpc>
              <a:spcBef>
                <a:spcPct val="0"/>
              </a:spcBef>
            </a:pPr>
            <a:r>
              <a:rPr lang="en-US" sz="1533">
                <a:solidFill>
                  <a:srgbClr val="F5F5EF"/>
                </a:solidFill>
                <a:latin typeface="Now"/>
              </a:rPr>
              <a:t>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70584" y="1030073"/>
            <a:ext cx="7385068" cy="4641415"/>
            <a:chOff x="0" y="0"/>
            <a:chExt cx="3569924" cy="2243649"/>
          </a:xfrm>
        </p:grpSpPr>
        <p:sp>
          <p:nvSpPr>
            <p:cNvPr id="3" name="Freeform 3"/>
            <p:cNvSpPr/>
            <p:nvPr/>
          </p:nvSpPr>
          <p:spPr>
            <a:xfrm>
              <a:off x="0" y="0"/>
              <a:ext cx="3569924" cy="2243649"/>
            </a:xfrm>
            <a:custGeom>
              <a:avLst/>
              <a:gdLst/>
              <a:ahLst/>
              <a:cxnLst/>
              <a:rect l="l" t="t" r="r" b="b"/>
              <a:pathLst>
                <a:path w="3569924" h="2243649">
                  <a:moveTo>
                    <a:pt x="3445464" y="2243649"/>
                  </a:moveTo>
                  <a:lnTo>
                    <a:pt x="124460" y="2243649"/>
                  </a:lnTo>
                  <a:cubicBezTo>
                    <a:pt x="55880" y="2243649"/>
                    <a:pt x="0" y="2187769"/>
                    <a:pt x="0" y="2119189"/>
                  </a:cubicBezTo>
                  <a:lnTo>
                    <a:pt x="0" y="124460"/>
                  </a:lnTo>
                  <a:cubicBezTo>
                    <a:pt x="0" y="55880"/>
                    <a:pt x="55880" y="0"/>
                    <a:pt x="124460" y="0"/>
                  </a:cubicBezTo>
                  <a:lnTo>
                    <a:pt x="3445464" y="0"/>
                  </a:lnTo>
                  <a:cubicBezTo>
                    <a:pt x="3514044" y="0"/>
                    <a:pt x="3569924" y="55880"/>
                    <a:pt x="3569924" y="124460"/>
                  </a:cubicBezTo>
                  <a:lnTo>
                    <a:pt x="3569924" y="2119189"/>
                  </a:lnTo>
                  <a:cubicBezTo>
                    <a:pt x="3569924" y="2187769"/>
                    <a:pt x="3514044" y="2243649"/>
                    <a:pt x="3445464" y="2243649"/>
                  </a:cubicBezTo>
                  <a:close/>
                </a:path>
              </a:pathLst>
            </a:custGeom>
            <a:solidFill>
              <a:srgbClr val="162942"/>
            </a:solidFill>
          </p:spPr>
        </p:sp>
      </p:grpSp>
      <p:grpSp>
        <p:nvGrpSpPr>
          <p:cNvPr id="4" name="Group 4"/>
          <p:cNvGrpSpPr/>
          <p:nvPr/>
        </p:nvGrpSpPr>
        <p:grpSpPr>
          <a:xfrm>
            <a:off x="685800" y="1030072"/>
            <a:ext cx="3487451" cy="3554497"/>
            <a:chOff x="0" y="0"/>
            <a:chExt cx="1769558" cy="1803578"/>
          </a:xfrm>
        </p:grpSpPr>
        <p:sp>
          <p:nvSpPr>
            <p:cNvPr id="5" name="Freeform 5"/>
            <p:cNvSpPr/>
            <p:nvPr/>
          </p:nvSpPr>
          <p:spPr>
            <a:xfrm>
              <a:off x="0" y="0"/>
              <a:ext cx="1769558" cy="1803578"/>
            </a:xfrm>
            <a:custGeom>
              <a:avLst/>
              <a:gdLst/>
              <a:ahLst/>
              <a:cxnLst/>
              <a:rect l="l" t="t" r="r" b="b"/>
              <a:pathLst>
                <a:path w="1769558" h="180357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4A64B8"/>
            </a:solidFill>
          </p:spPr>
        </p:sp>
      </p:grpSp>
      <p:grpSp>
        <p:nvGrpSpPr>
          <p:cNvPr id="6" name="Group 6"/>
          <p:cNvGrpSpPr/>
          <p:nvPr/>
        </p:nvGrpSpPr>
        <p:grpSpPr>
          <a:xfrm>
            <a:off x="893408" y="3031084"/>
            <a:ext cx="3106971" cy="1553486"/>
            <a:chOff x="0" y="0"/>
            <a:chExt cx="6213943" cy="3106972"/>
          </a:xfrm>
        </p:grpSpPr>
        <p:sp>
          <p:nvSpPr>
            <p:cNvPr id="7" name="Freeform 7"/>
            <p:cNvSpPr/>
            <p:nvPr/>
          </p:nvSpPr>
          <p:spPr>
            <a:xfrm rot="-10800000">
              <a:off x="0" y="0"/>
              <a:ext cx="6213943" cy="3106972"/>
            </a:xfrm>
            <a:custGeom>
              <a:avLst/>
              <a:gdLst/>
              <a:ahLst/>
              <a:cxnLst/>
              <a:rect l="l" t="t" r="r" b="b"/>
              <a:pathLst>
                <a:path w="6213943" h="3106972">
                  <a:moveTo>
                    <a:pt x="0" y="0"/>
                  </a:moveTo>
                  <a:lnTo>
                    <a:pt x="6213943" y="0"/>
                  </a:lnTo>
                  <a:lnTo>
                    <a:pt x="6213943" y="3106972"/>
                  </a:lnTo>
                  <a:lnTo>
                    <a:pt x="0" y="310697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648547" y="648547"/>
              <a:ext cx="4916849" cy="2458424"/>
            </a:xfrm>
            <a:custGeom>
              <a:avLst/>
              <a:gdLst/>
              <a:ahLst/>
              <a:cxnLst/>
              <a:rect l="l" t="t" r="r" b="b"/>
              <a:pathLst>
                <a:path w="4916849" h="2458424">
                  <a:moveTo>
                    <a:pt x="0" y="0"/>
                  </a:moveTo>
                  <a:lnTo>
                    <a:pt x="4916849" y="0"/>
                  </a:lnTo>
                  <a:lnTo>
                    <a:pt x="4916849" y="2458425"/>
                  </a:lnTo>
                  <a:lnTo>
                    <a:pt x="0" y="245842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9" name="Freeform 9"/>
          <p:cNvSpPr/>
          <p:nvPr/>
        </p:nvSpPr>
        <p:spPr>
          <a:xfrm>
            <a:off x="1297723" y="621315"/>
            <a:ext cx="2298340" cy="3963255"/>
          </a:xfrm>
          <a:custGeom>
            <a:avLst/>
            <a:gdLst/>
            <a:ahLst/>
            <a:cxnLst/>
            <a:rect l="l" t="t" r="r" b="b"/>
            <a:pathLst>
              <a:path w="3447510" h="5944883">
                <a:moveTo>
                  <a:pt x="0" y="0"/>
                </a:moveTo>
                <a:lnTo>
                  <a:pt x="3447510" y="0"/>
                </a:lnTo>
                <a:lnTo>
                  <a:pt x="3447510" y="5944883"/>
                </a:lnTo>
                <a:lnTo>
                  <a:pt x="0" y="5944883"/>
                </a:lnTo>
                <a:lnTo>
                  <a:pt x="0" y="0"/>
                </a:lnTo>
                <a:close/>
              </a:path>
            </a:pathLst>
          </a:custGeom>
          <a:blipFill>
            <a:blip r:embed="rId4">
              <a:extLst>
                <a:ext uri="{96DAC541-7B7A-43D3-8B79-37D633B846F1}">
                  <asvg:svgBlip xmlns:asvg="http://schemas.microsoft.com/office/drawing/2016/SVG/main" r:embed="rId5"/>
                </a:ext>
              </a:extLst>
            </a:blip>
            <a:stretch>
              <a:fillRect b="-75248"/>
            </a:stretch>
          </a:blipFill>
        </p:spPr>
      </p:sp>
      <p:sp>
        <p:nvSpPr>
          <p:cNvPr id="10" name="TextBox 10"/>
          <p:cNvSpPr txBox="1"/>
          <p:nvPr/>
        </p:nvSpPr>
        <p:spPr>
          <a:xfrm>
            <a:off x="5099915" y="1940931"/>
            <a:ext cx="6126406" cy="2481898"/>
          </a:xfrm>
          <a:prstGeom prst="rect">
            <a:avLst/>
          </a:prstGeom>
        </p:spPr>
        <p:txBody>
          <a:bodyPr lIns="0" tIns="0" rIns="0" bIns="0" rtlCol="0" anchor="t">
            <a:spAutoFit/>
          </a:bodyPr>
          <a:lstStyle/>
          <a:p>
            <a:pPr algn="just">
              <a:lnSpc>
                <a:spcPts val="2783"/>
              </a:lnSpc>
              <a:spcBef>
                <a:spcPct val="0"/>
              </a:spcBef>
            </a:pPr>
            <a:r>
              <a:rPr lang="en-US" sz="1988">
                <a:solidFill>
                  <a:srgbClr val="FFFFFF"/>
                </a:solidFill>
                <a:latin typeface="Now"/>
              </a:rPr>
              <a:t>This project is aimed to provide insights into predicting seasonal flu vaccination status accurately and identifying key factors influencing vaccination decisions. The results from this study could contribute to optimizing pro-vaccination efforts and targeting specific subgroups to maximize the benefits of herd immunity, particularly in the context of seasonal flu.</a:t>
            </a:r>
          </a:p>
        </p:txBody>
      </p:sp>
      <p:sp>
        <p:nvSpPr>
          <p:cNvPr id="11" name="TextBox 11"/>
          <p:cNvSpPr txBox="1"/>
          <p:nvPr/>
        </p:nvSpPr>
        <p:spPr>
          <a:xfrm>
            <a:off x="4470585" y="89996"/>
            <a:ext cx="5488139" cy="643125"/>
          </a:xfrm>
          <a:prstGeom prst="rect">
            <a:avLst/>
          </a:prstGeom>
        </p:spPr>
        <p:txBody>
          <a:bodyPr lIns="0" tIns="0" rIns="0" bIns="0" rtlCol="0" anchor="t">
            <a:spAutoFit/>
          </a:bodyPr>
          <a:lstStyle/>
          <a:p>
            <a:pPr>
              <a:lnSpc>
                <a:spcPts val="5460"/>
              </a:lnSpc>
              <a:spcBef>
                <a:spcPct val="0"/>
              </a:spcBef>
            </a:pPr>
            <a:r>
              <a:rPr lang="en-US" sz="3900">
                <a:solidFill>
                  <a:srgbClr val="000000"/>
                </a:solidFill>
                <a:latin typeface="Now Bold"/>
              </a:rPr>
              <a:t>BUSINESS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0321" y="1289426"/>
            <a:ext cx="11393596" cy="5343673"/>
            <a:chOff x="0" y="0"/>
            <a:chExt cx="4990336" cy="2340501"/>
          </a:xfrm>
        </p:grpSpPr>
        <p:sp>
          <p:nvSpPr>
            <p:cNvPr id="3" name="Freeform 3"/>
            <p:cNvSpPr/>
            <p:nvPr/>
          </p:nvSpPr>
          <p:spPr>
            <a:xfrm>
              <a:off x="0" y="0"/>
              <a:ext cx="4990336" cy="2340501"/>
            </a:xfrm>
            <a:custGeom>
              <a:avLst/>
              <a:gdLst/>
              <a:ahLst/>
              <a:cxnLst/>
              <a:rect l="l" t="t" r="r" b="b"/>
              <a:pathLst>
                <a:path w="4990336" h="2340501">
                  <a:moveTo>
                    <a:pt x="4865876" y="2340501"/>
                  </a:moveTo>
                  <a:lnTo>
                    <a:pt x="124460" y="2340501"/>
                  </a:lnTo>
                  <a:cubicBezTo>
                    <a:pt x="55880" y="2340501"/>
                    <a:pt x="0" y="2284621"/>
                    <a:pt x="0" y="2216041"/>
                  </a:cubicBezTo>
                  <a:lnTo>
                    <a:pt x="0" y="124460"/>
                  </a:lnTo>
                  <a:cubicBezTo>
                    <a:pt x="0" y="55880"/>
                    <a:pt x="55880" y="0"/>
                    <a:pt x="124460" y="0"/>
                  </a:cubicBezTo>
                  <a:lnTo>
                    <a:pt x="4865876" y="0"/>
                  </a:lnTo>
                  <a:cubicBezTo>
                    <a:pt x="4934456" y="0"/>
                    <a:pt x="4990336" y="55880"/>
                    <a:pt x="4990336" y="124460"/>
                  </a:cubicBezTo>
                  <a:lnTo>
                    <a:pt x="4990336" y="2216041"/>
                  </a:lnTo>
                  <a:cubicBezTo>
                    <a:pt x="4990336" y="2284621"/>
                    <a:pt x="4934456" y="2340501"/>
                    <a:pt x="4865876" y="2340501"/>
                  </a:cubicBezTo>
                  <a:close/>
                </a:path>
              </a:pathLst>
            </a:custGeom>
            <a:solidFill>
              <a:srgbClr val="09427D"/>
            </a:solidFill>
          </p:spPr>
        </p:sp>
      </p:grpSp>
      <p:sp>
        <p:nvSpPr>
          <p:cNvPr id="4" name="TextBox 4"/>
          <p:cNvSpPr txBox="1"/>
          <p:nvPr/>
        </p:nvSpPr>
        <p:spPr>
          <a:xfrm>
            <a:off x="685800" y="1618652"/>
            <a:ext cx="10820400" cy="4424288"/>
          </a:xfrm>
          <a:prstGeom prst="rect">
            <a:avLst/>
          </a:prstGeom>
        </p:spPr>
        <p:txBody>
          <a:bodyPr lIns="0" tIns="0" rIns="0" bIns="0" rtlCol="0" anchor="t">
            <a:spAutoFit/>
          </a:bodyPr>
          <a:lstStyle/>
          <a:p>
            <a:pPr>
              <a:lnSpc>
                <a:spcPts val="3066"/>
              </a:lnSpc>
            </a:pPr>
            <a:r>
              <a:rPr lang="en-US" sz="2190">
                <a:solidFill>
                  <a:srgbClr val="F5F5EF"/>
                </a:solidFill>
                <a:latin typeface="Now"/>
              </a:rPr>
              <a:t>Vaccination reduces co-infection risk and eases healthcare strain, yet vaccine skepticism is causing immunization rates to decline.</a:t>
            </a:r>
          </a:p>
          <a:p>
            <a:pPr>
              <a:lnSpc>
                <a:spcPts val="3066"/>
              </a:lnSpc>
            </a:pPr>
            <a:r>
              <a:rPr lang="en-US" sz="2190">
                <a:solidFill>
                  <a:srgbClr val="F5F5EF"/>
                </a:solidFill>
                <a:latin typeface="Now"/>
              </a:rPr>
              <a:t>Flu vaccine hesitancy is a major concern, hindering efforts against seasonal flu outbreaks. Despite the flu causing millions of hospitalizations and 52,000 deaths annually, only 51.4% received the vaccine in the 2021-22 season. </a:t>
            </a:r>
          </a:p>
          <a:p>
            <a:pPr>
              <a:lnSpc>
                <a:spcPts val="3066"/>
              </a:lnSpc>
            </a:pPr>
            <a:r>
              <a:rPr lang="en-US" sz="2190">
                <a:solidFill>
                  <a:srgbClr val="F5F5EF"/>
                </a:solidFill>
                <a:latin typeface="Now"/>
              </a:rPr>
              <a:t>Vaccine hesitancy leads to disease spread, strains healthcare, and may cause co-infections, causing economic burdens and disrupting daily life.</a:t>
            </a:r>
          </a:p>
          <a:p>
            <a:pPr>
              <a:lnSpc>
                <a:spcPts val="3066"/>
              </a:lnSpc>
            </a:pPr>
            <a:r>
              <a:rPr lang="en-US" sz="2190">
                <a:solidFill>
                  <a:srgbClr val="F5F5EF"/>
                </a:solidFill>
                <a:latin typeface="Now"/>
              </a:rPr>
              <a:t>Prompt flu vaccination is crucial, especially during fall and winter when flu spreads</a:t>
            </a:r>
          </a:p>
          <a:p>
            <a:pPr>
              <a:lnSpc>
                <a:spcPts val="3066"/>
              </a:lnSpc>
            </a:pPr>
            <a:r>
              <a:rPr lang="en-US" sz="2190">
                <a:solidFill>
                  <a:srgbClr val="F5F5EF"/>
                </a:solidFill>
                <a:latin typeface="Now"/>
              </a:rPr>
              <a:t>Flu vaccine hesitancy is driven by factors like misinformation, safety fears and beliefs. Understanding these helps design effective interventions.</a:t>
            </a:r>
          </a:p>
          <a:p>
            <a:pPr>
              <a:lnSpc>
                <a:spcPts val="3986"/>
              </a:lnSpc>
              <a:spcBef>
                <a:spcPct val="0"/>
              </a:spcBef>
            </a:pPr>
            <a:endParaRPr lang="en-US" sz="2190">
              <a:solidFill>
                <a:srgbClr val="F5F5EF"/>
              </a:solidFill>
              <a:latin typeface="Now"/>
            </a:endParaRPr>
          </a:p>
        </p:txBody>
      </p:sp>
      <p:sp>
        <p:nvSpPr>
          <p:cNvPr id="5" name="TextBox 5"/>
          <p:cNvSpPr txBox="1"/>
          <p:nvPr/>
        </p:nvSpPr>
        <p:spPr>
          <a:xfrm>
            <a:off x="360321" y="269097"/>
            <a:ext cx="5910264" cy="1446999"/>
          </a:xfrm>
          <a:prstGeom prst="rect">
            <a:avLst/>
          </a:prstGeom>
        </p:spPr>
        <p:txBody>
          <a:bodyPr lIns="0" tIns="0" rIns="0" bIns="0" rtlCol="0" anchor="t">
            <a:spAutoFit/>
          </a:bodyPr>
          <a:lstStyle/>
          <a:p>
            <a:pPr>
              <a:lnSpc>
                <a:spcPts val="5880"/>
              </a:lnSpc>
              <a:spcBef>
                <a:spcPct val="0"/>
              </a:spcBef>
            </a:pPr>
            <a:r>
              <a:rPr lang="en-US" sz="4200">
                <a:solidFill>
                  <a:srgbClr val="F5F5EF"/>
                </a:solidFill>
                <a:latin typeface="Now Bold"/>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43170" y="566298"/>
            <a:ext cx="5605902" cy="5605902"/>
            <a:chOff x="0" y="0"/>
            <a:chExt cx="6350000" cy="6350000"/>
          </a:xfrm>
        </p:grpSpPr>
        <p:sp>
          <p:nvSpPr>
            <p:cNvPr id="3" name="Freeform 3"/>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t="-20630" b="-29339"/>
              </a:stretch>
            </a:blipFill>
          </p:spPr>
        </p:sp>
      </p:grpSp>
      <p:grpSp>
        <p:nvGrpSpPr>
          <p:cNvPr id="4" name="Group 4"/>
          <p:cNvGrpSpPr/>
          <p:nvPr/>
        </p:nvGrpSpPr>
        <p:grpSpPr>
          <a:xfrm>
            <a:off x="8915341" y="2944997"/>
            <a:ext cx="6737192" cy="6737192"/>
            <a:chOff x="0" y="0"/>
            <a:chExt cx="13474384" cy="13474384"/>
          </a:xfrm>
        </p:grpSpPr>
        <p:grpSp>
          <p:nvGrpSpPr>
            <p:cNvPr id="5" name="Group 5"/>
            <p:cNvGrpSpPr/>
            <p:nvPr/>
          </p:nvGrpSpPr>
          <p:grpSpPr>
            <a:xfrm>
              <a:off x="0" y="0"/>
              <a:ext cx="13474384" cy="134743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234732" y="1234732"/>
              <a:ext cx="11004920" cy="1100492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9" name="Freeform 9"/>
          <p:cNvSpPr/>
          <p:nvPr/>
        </p:nvSpPr>
        <p:spPr>
          <a:xfrm>
            <a:off x="10945405" y="3267551"/>
            <a:ext cx="1914259" cy="3958055"/>
          </a:xfrm>
          <a:custGeom>
            <a:avLst/>
            <a:gdLst/>
            <a:ahLst/>
            <a:cxnLst/>
            <a:rect l="l" t="t" r="r" b="b"/>
            <a:pathLst>
              <a:path w="2871389" h="5937083">
                <a:moveTo>
                  <a:pt x="0" y="0"/>
                </a:moveTo>
                <a:lnTo>
                  <a:pt x="2871389" y="0"/>
                </a:lnTo>
                <a:lnTo>
                  <a:pt x="2871389" y="5937083"/>
                </a:lnTo>
                <a:lnTo>
                  <a:pt x="0" y="5937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5492013" y="1099425"/>
            <a:ext cx="5610813" cy="4737131"/>
            <a:chOff x="0" y="0"/>
            <a:chExt cx="2389130" cy="2017109"/>
          </a:xfrm>
        </p:grpSpPr>
        <p:sp>
          <p:nvSpPr>
            <p:cNvPr id="11" name="Freeform 11"/>
            <p:cNvSpPr/>
            <p:nvPr/>
          </p:nvSpPr>
          <p:spPr>
            <a:xfrm>
              <a:off x="0" y="0"/>
              <a:ext cx="2389130" cy="2017109"/>
            </a:xfrm>
            <a:custGeom>
              <a:avLst/>
              <a:gdLst/>
              <a:ahLst/>
              <a:cxnLst/>
              <a:rect l="l" t="t" r="r" b="b"/>
              <a:pathLst>
                <a:path w="2389130" h="2017109">
                  <a:moveTo>
                    <a:pt x="2264670" y="2017109"/>
                  </a:moveTo>
                  <a:lnTo>
                    <a:pt x="124460" y="2017109"/>
                  </a:lnTo>
                  <a:cubicBezTo>
                    <a:pt x="55880" y="2017109"/>
                    <a:pt x="0" y="1961229"/>
                    <a:pt x="0" y="1892649"/>
                  </a:cubicBezTo>
                  <a:lnTo>
                    <a:pt x="0" y="124460"/>
                  </a:lnTo>
                  <a:cubicBezTo>
                    <a:pt x="0" y="55880"/>
                    <a:pt x="55880" y="0"/>
                    <a:pt x="124460" y="0"/>
                  </a:cubicBezTo>
                  <a:lnTo>
                    <a:pt x="2264670" y="0"/>
                  </a:lnTo>
                  <a:cubicBezTo>
                    <a:pt x="2333250" y="0"/>
                    <a:pt x="2389130" y="55880"/>
                    <a:pt x="2389130" y="124460"/>
                  </a:cubicBezTo>
                  <a:lnTo>
                    <a:pt x="2389130" y="1892649"/>
                  </a:lnTo>
                  <a:cubicBezTo>
                    <a:pt x="2389130" y="1961229"/>
                    <a:pt x="2333250" y="2017109"/>
                    <a:pt x="2264670" y="2017109"/>
                  </a:cubicBezTo>
                  <a:close/>
                </a:path>
              </a:pathLst>
            </a:custGeom>
            <a:solidFill>
              <a:srgbClr val="162942"/>
            </a:solidFill>
          </p:spPr>
        </p:sp>
      </p:grpSp>
      <p:sp>
        <p:nvSpPr>
          <p:cNvPr id="12" name="TextBox 12"/>
          <p:cNvSpPr txBox="1"/>
          <p:nvPr/>
        </p:nvSpPr>
        <p:spPr>
          <a:xfrm>
            <a:off x="6096000" y="2933821"/>
            <a:ext cx="4415013" cy="1353897"/>
          </a:xfrm>
          <a:prstGeom prst="rect">
            <a:avLst/>
          </a:prstGeom>
        </p:spPr>
        <p:txBody>
          <a:bodyPr lIns="0" tIns="0" rIns="0" bIns="0" rtlCol="0" anchor="t">
            <a:spAutoFit/>
          </a:bodyPr>
          <a:lstStyle/>
          <a:p>
            <a:pPr algn="just">
              <a:lnSpc>
                <a:spcPts val="2652"/>
              </a:lnSpc>
              <a:spcBef>
                <a:spcPct val="0"/>
              </a:spcBef>
            </a:pPr>
            <a:r>
              <a:rPr lang="en-US" sz="1894">
                <a:solidFill>
                  <a:srgbClr val="FFFFFF"/>
                </a:solidFill>
                <a:latin typeface="Now"/>
              </a:rPr>
              <a:t>To utilize machine learning to understand flu vaccine hesitancy by predicting the likelihood of individuals receiving their seasonal flu vaccines.</a:t>
            </a:r>
          </a:p>
        </p:txBody>
      </p:sp>
      <p:sp>
        <p:nvSpPr>
          <p:cNvPr id="13" name="TextBox 13"/>
          <p:cNvSpPr txBox="1"/>
          <p:nvPr/>
        </p:nvSpPr>
        <p:spPr>
          <a:xfrm>
            <a:off x="6086638" y="1700597"/>
            <a:ext cx="4273895" cy="492507"/>
          </a:xfrm>
          <a:prstGeom prst="rect">
            <a:avLst/>
          </a:prstGeom>
        </p:spPr>
        <p:txBody>
          <a:bodyPr lIns="0" tIns="0" rIns="0" bIns="0" rtlCol="0" anchor="t">
            <a:spAutoFit/>
          </a:bodyPr>
          <a:lstStyle/>
          <a:p>
            <a:pPr>
              <a:lnSpc>
                <a:spcPts val="4238"/>
              </a:lnSpc>
              <a:spcBef>
                <a:spcPct val="0"/>
              </a:spcBef>
            </a:pPr>
            <a:r>
              <a:rPr lang="en-US" sz="3027">
                <a:solidFill>
                  <a:srgbClr val="FFFFFF"/>
                </a:solidFill>
                <a:latin typeface="Now Bold"/>
              </a:rPr>
              <a:t>MAIN OBJECTIVE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613" y="0"/>
            <a:ext cx="5038436" cy="6858000"/>
            <a:chOff x="0" y="0"/>
            <a:chExt cx="2556540" cy="3479800"/>
          </a:xfrm>
        </p:grpSpPr>
        <p:sp>
          <p:nvSpPr>
            <p:cNvPr id="3" name="Freeform 3"/>
            <p:cNvSpPr/>
            <p:nvPr/>
          </p:nvSpPr>
          <p:spPr>
            <a:xfrm>
              <a:off x="0" y="0"/>
              <a:ext cx="2556540" cy="3479800"/>
            </a:xfrm>
            <a:custGeom>
              <a:avLst/>
              <a:gdLst/>
              <a:ahLst/>
              <a:cxnLst/>
              <a:rect l="l" t="t" r="r" b="b"/>
              <a:pathLst>
                <a:path w="2556540" h="3479800">
                  <a:moveTo>
                    <a:pt x="2432080" y="3479800"/>
                  </a:moveTo>
                  <a:lnTo>
                    <a:pt x="124460" y="3479800"/>
                  </a:lnTo>
                  <a:cubicBezTo>
                    <a:pt x="55880" y="3479800"/>
                    <a:pt x="0" y="3423920"/>
                    <a:pt x="0" y="3355340"/>
                  </a:cubicBezTo>
                  <a:lnTo>
                    <a:pt x="0" y="124460"/>
                  </a:lnTo>
                  <a:cubicBezTo>
                    <a:pt x="0" y="55880"/>
                    <a:pt x="55880" y="0"/>
                    <a:pt x="124460" y="0"/>
                  </a:cubicBezTo>
                  <a:lnTo>
                    <a:pt x="2432080" y="0"/>
                  </a:lnTo>
                  <a:cubicBezTo>
                    <a:pt x="2500660" y="0"/>
                    <a:pt x="2556540" y="55880"/>
                    <a:pt x="2556540" y="124460"/>
                  </a:cubicBezTo>
                  <a:lnTo>
                    <a:pt x="2556540" y="3355340"/>
                  </a:lnTo>
                  <a:cubicBezTo>
                    <a:pt x="2556540" y="3423920"/>
                    <a:pt x="2500660" y="3479800"/>
                    <a:pt x="2432080" y="3479800"/>
                  </a:cubicBezTo>
                  <a:close/>
                </a:path>
              </a:pathLst>
            </a:custGeom>
            <a:solidFill>
              <a:srgbClr val="4A64B8"/>
            </a:solidFill>
          </p:spPr>
        </p:sp>
      </p:grpSp>
      <p:grpSp>
        <p:nvGrpSpPr>
          <p:cNvPr id="4" name="Group 4"/>
          <p:cNvGrpSpPr/>
          <p:nvPr/>
        </p:nvGrpSpPr>
        <p:grpSpPr>
          <a:xfrm>
            <a:off x="-1176084" y="3876582"/>
            <a:ext cx="5575757" cy="5575757"/>
            <a:chOff x="0" y="0"/>
            <a:chExt cx="11151514" cy="11151514"/>
          </a:xfrm>
        </p:grpSpPr>
        <p:grpSp>
          <p:nvGrpSpPr>
            <p:cNvPr id="5" name="Group 5"/>
            <p:cNvGrpSpPr/>
            <p:nvPr/>
          </p:nvGrpSpPr>
          <p:grpSpPr>
            <a:xfrm>
              <a:off x="0" y="0"/>
              <a:ext cx="11151514" cy="1115151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021875" y="1021875"/>
              <a:ext cx="9107765" cy="910776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9" name="Freeform 9"/>
          <p:cNvSpPr/>
          <p:nvPr/>
        </p:nvSpPr>
        <p:spPr>
          <a:xfrm>
            <a:off x="862795" y="2787657"/>
            <a:ext cx="2849240" cy="4070343"/>
          </a:xfrm>
          <a:custGeom>
            <a:avLst/>
            <a:gdLst/>
            <a:ahLst/>
            <a:cxnLst/>
            <a:rect l="l" t="t" r="r" b="b"/>
            <a:pathLst>
              <a:path w="4273860" h="6105514">
                <a:moveTo>
                  <a:pt x="0" y="0"/>
                </a:moveTo>
                <a:lnTo>
                  <a:pt x="4273860" y="0"/>
                </a:lnTo>
                <a:lnTo>
                  <a:pt x="4273860" y="6105514"/>
                </a:lnTo>
                <a:lnTo>
                  <a:pt x="0" y="61055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937545" y="903429"/>
            <a:ext cx="3217505" cy="1308050"/>
          </a:xfrm>
          <a:prstGeom prst="rect">
            <a:avLst/>
          </a:prstGeom>
        </p:spPr>
        <p:txBody>
          <a:bodyPr lIns="0" tIns="0" rIns="0" bIns="0" rtlCol="0" anchor="t">
            <a:spAutoFit/>
          </a:bodyPr>
          <a:lstStyle/>
          <a:p>
            <a:pPr>
              <a:lnSpc>
                <a:spcPts val="5120"/>
              </a:lnSpc>
            </a:pPr>
            <a:r>
              <a:rPr lang="en-US" sz="4267">
                <a:solidFill>
                  <a:srgbClr val="F5F5EF"/>
                </a:solidFill>
                <a:latin typeface="Now Bold"/>
              </a:rPr>
              <a:t>Specific Objectives</a:t>
            </a:r>
          </a:p>
        </p:txBody>
      </p:sp>
      <p:grpSp>
        <p:nvGrpSpPr>
          <p:cNvPr id="11" name="Group 11"/>
          <p:cNvGrpSpPr/>
          <p:nvPr/>
        </p:nvGrpSpPr>
        <p:grpSpPr>
          <a:xfrm>
            <a:off x="4635159" y="685800"/>
            <a:ext cx="6625951" cy="1516653"/>
            <a:chOff x="0" y="0"/>
            <a:chExt cx="3294061" cy="753997"/>
          </a:xfrm>
        </p:grpSpPr>
        <p:sp>
          <p:nvSpPr>
            <p:cNvPr id="12" name="Freeform 12"/>
            <p:cNvSpPr/>
            <p:nvPr/>
          </p:nvSpPr>
          <p:spPr>
            <a:xfrm>
              <a:off x="0" y="0"/>
              <a:ext cx="3294062" cy="753997"/>
            </a:xfrm>
            <a:custGeom>
              <a:avLst/>
              <a:gdLst/>
              <a:ahLst/>
              <a:cxnLst/>
              <a:rect l="l" t="t" r="r" b="b"/>
              <a:pathLst>
                <a:path w="3294062" h="753997">
                  <a:moveTo>
                    <a:pt x="3169601" y="753997"/>
                  </a:moveTo>
                  <a:lnTo>
                    <a:pt x="124460" y="753997"/>
                  </a:lnTo>
                  <a:cubicBezTo>
                    <a:pt x="55880" y="753997"/>
                    <a:pt x="0" y="698117"/>
                    <a:pt x="0" y="629537"/>
                  </a:cubicBezTo>
                  <a:lnTo>
                    <a:pt x="0" y="124460"/>
                  </a:lnTo>
                  <a:cubicBezTo>
                    <a:pt x="0" y="55880"/>
                    <a:pt x="55880" y="0"/>
                    <a:pt x="124460" y="0"/>
                  </a:cubicBezTo>
                  <a:lnTo>
                    <a:pt x="3169601" y="0"/>
                  </a:lnTo>
                  <a:cubicBezTo>
                    <a:pt x="3238182" y="0"/>
                    <a:pt x="3294062" y="55880"/>
                    <a:pt x="3294062" y="124460"/>
                  </a:cubicBezTo>
                  <a:lnTo>
                    <a:pt x="3294062" y="629537"/>
                  </a:lnTo>
                  <a:cubicBezTo>
                    <a:pt x="3294062" y="698117"/>
                    <a:pt x="3238182" y="753997"/>
                    <a:pt x="3169601" y="753997"/>
                  </a:cubicBezTo>
                  <a:close/>
                </a:path>
              </a:pathLst>
            </a:custGeom>
            <a:solidFill>
              <a:srgbClr val="09427D"/>
            </a:solidFill>
          </p:spPr>
        </p:sp>
      </p:grpSp>
      <p:sp>
        <p:nvSpPr>
          <p:cNvPr id="13" name="TextBox 13"/>
          <p:cNvSpPr txBox="1"/>
          <p:nvPr/>
        </p:nvSpPr>
        <p:spPr>
          <a:xfrm>
            <a:off x="5203192" y="1119090"/>
            <a:ext cx="5360145" cy="467116"/>
          </a:xfrm>
          <a:prstGeom prst="rect">
            <a:avLst/>
          </a:prstGeom>
        </p:spPr>
        <p:txBody>
          <a:bodyPr lIns="0" tIns="0" rIns="0" bIns="0" rtlCol="0" anchor="t">
            <a:spAutoFit/>
          </a:bodyPr>
          <a:lstStyle/>
          <a:p>
            <a:pPr>
              <a:lnSpc>
                <a:spcPts val="1947"/>
              </a:lnSpc>
              <a:spcBef>
                <a:spcPct val="0"/>
              </a:spcBef>
            </a:pPr>
            <a:r>
              <a:rPr lang="en-US" sz="1390">
                <a:solidFill>
                  <a:srgbClr val="FFFFFF"/>
                </a:solidFill>
                <a:latin typeface="Now"/>
              </a:rPr>
              <a:t>To identify socio-cultural, psychological, and communication-related factors that affect flu vaccine hesitancy.</a:t>
            </a:r>
          </a:p>
        </p:txBody>
      </p:sp>
      <p:grpSp>
        <p:nvGrpSpPr>
          <p:cNvPr id="14" name="Group 14"/>
          <p:cNvGrpSpPr/>
          <p:nvPr/>
        </p:nvGrpSpPr>
        <p:grpSpPr>
          <a:xfrm>
            <a:off x="4635159" y="2690513"/>
            <a:ext cx="6625951" cy="1639649"/>
            <a:chOff x="0" y="0"/>
            <a:chExt cx="3294061" cy="815144"/>
          </a:xfrm>
        </p:grpSpPr>
        <p:sp>
          <p:nvSpPr>
            <p:cNvPr id="15" name="Freeform 15"/>
            <p:cNvSpPr/>
            <p:nvPr/>
          </p:nvSpPr>
          <p:spPr>
            <a:xfrm>
              <a:off x="0" y="0"/>
              <a:ext cx="3294062" cy="815144"/>
            </a:xfrm>
            <a:custGeom>
              <a:avLst/>
              <a:gdLst/>
              <a:ahLst/>
              <a:cxnLst/>
              <a:rect l="l" t="t" r="r" b="b"/>
              <a:pathLst>
                <a:path w="3294062" h="815144">
                  <a:moveTo>
                    <a:pt x="3169601" y="815144"/>
                  </a:moveTo>
                  <a:lnTo>
                    <a:pt x="124460" y="815144"/>
                  </a:lnTo>
                  <a:cubicBezTo>
                    <a:pt x="55880" y="815144"/>
                    <a:pt x="0" y="759264"/>
                    <a:pt x="0" y="690684"/>
                  </a:cubicBezTo>
                  <a:lnTo>
                    <a:pt x="0" y="124460"/>
                  </a:lnTo>
                  <a:cubicBezTo>
                    <a:pt x="0" y="55880"/>
                    <a:pt x="55880" y="0"/>
                    <a:pt x="124460" y="0"/>
                  </a:cubicBezTo>
                  <a:lnTo>
                    <a:pt x="3169601" y="0"/>
                  </a:lnTo>
                  <a:cubicBezTo>
                    <a:pt x="3238182" y="0"/>
                    <a:pt x="3294062" y="55880"/>
                    <a:pt x="3294062" y="124460"/>
                  </a:cubicBezTo>
                  <a:lnTo>
                    <a:pt x="3294062" y="690684"/>
                  </a:lnTo>
                  <a:cubicBezTo>
                    <a:pt x="3294062" y="759264"/>
                    <a:pt x="3238182" y="815144"/>
                    <a:pt x="3169601" y="815144"/>
                  </a:cubicBezTo>
                  <a:close/>
                </a:path>
              </a:pathLst>
            </a:custGeom>
            <a:solidFill>
              <a:srgbClr val="162942"/>
            </a:solidFill>
          </p:spPr>
        </p:sp>
      </p:grpSp>
      <p:sp>
        <p:nvSpPr>
          <p:cNvPr id="16" name="TextBox 16"/>
          <p:cNvSpPr txBox="1"/>
          <p:nvPr/>
        </p:nvSpPr>
        <p:spPr>
          <a:xfrm>
            <a:off x="5203192" y="3179749"/>
            <a:ext cx="4893473" cy="466603"/>
          </a:xfrm>
          <a:prstGeom prst="rect">
            <a:avLst/>
          </a:prstGeom>
        </p:spPr>
        <p:txBody>
          <a:bodyPr lIns="0" tIns="0" rIns="0" bIns="0" rtlCol="0" anchor="t">
            <a:spAutoFit/>
          </a:bodyPr>
          <a:lstStyle/>
          <a:p>
            <a:pPr>
              <a:lnSpc>
                <a:spcPts val="1923"/>
              </a:lnSpc>
              <a:spcBef>
                <a:spcPct val="0"/>
              </a:spcBef>
            </a:pPr>
            <a:r>
              <a:rPr lang="en-US" sz="1373">
                <a:solidFill>
                  <a:srgbClr val="FFFFFF"/>
                </a:solidFill>
                <a:latin typeface="Now"/>
              </a:rPr>
              <a:t>Develop a predictive model for vaccine hesitancy based on historical data</a:t>
            </a:r>
          </a:p>
        </p:txBody>
      </p:sp>
      <p:grpSp>
        <p:nvGrpSpPr>
          <p:cNvPr id="17" name="Group 17"/>
          <p:cNvGrpSpPr/>
          <p:nvPr/>
        </p:nvGrpSpPr>
        <p:grpSpPr>
          <a:xfrm>
            <a:off x="4637292" y="4564125"/>
            <a:ext cx="6623818" cy="1640741"/>
            <a:chOff x="0" y="0"/>
            <a:chExt cx="3294061" cy="815949"/>
          </a:xfrm>
        </p:grpSpPr>
        <p:sp>
          <p:nvSpPr>
            <p:cNvPr id="18" name="Freeform 18"/>
            <p:cNvSpPr/>
            <p:nvPr/>
          </p:nvSpPr>
          <p:spPr>
            <a:xfrm>
              <a:off x="0" y="0"/>
              <a:ext cx="3294062" cy="815949"/>
            </a:xfrm>
            <a:custGeom>
              <a:avLst/>
              <a:gdLst/>
              <a:ahLst/>
              <a:cxnLst/>
              <a:rect l="l" t="t" r="r" b="b"/>
              <a:pathLst>
                <a:path w="3294062" h="815949">
                  <a:moveTo>
                    <a:pt x="3169601" y="815949"/>
                  </a:moveTo>
                  <a:lnTo>
                    <a:pt x="124460" y="815949"/>
                  </a:lnTo>
                  <a:cubicBezTo>
                    <a:pt x="55880" y="815949"/>
                    <a:pt x="0" y="760069"/>
                    <a:pt x="0" y="691489"/>
                  </a:cubicBezTo>
                  <a:lnTo>
                    <a:pt x="0" y="124460"/>
                  </a:lnTo>
                  <a:cubicBezTo>
                    <a:pt x="0" y="55880"/>
                    <a:pt x="55880" y="0"/>
                    <a:pt x="124460" y="0"/>
                  </a:cubicBezTo>
                  <a:lnTo>
                    <a:pt x="3169601" y="0"/>
                  </a:lnTo>
                  <a:cubicBezTo>
                    <a:pt x="3238182" y="0"/>
                    <a:pt x="3294062" y="55880"/>
                    <a:pt x="3294062" y="124460"/>
                  </a:cubicBezTo>
                  <a:lnTo>
                    <a:pt x="3294062" y="691489"/>
                  </a:lnTo>
                  <a:cubicBezTo>
                    <a:pt x="3294062" y="760069"/>
                    <a:pt x="3238182" y="815949"/>
                    <a:pt x="3169601" y="815949"/>
                  </a:cubicBezTo>
                  <a:close/>
                </a:path>
              </a:pathLst>
            </a:custGeom>
            <a:solidFill>
              <a:srgbClr val="09427D"/>
            </a:solidFill>
          </p:spPr>
        </p:sp>
      </p:grpSp>
      <p:sp>
        <p:nvSpPr>
          <p:cNvPr id="19" name="TextBox 19"/>
          <p:cNvSpPr txBox="1"/>
          <p:nvPr/>
        </p:nvSpPr>
        <p:spPr>
          <a:xfrm>
            <a:off x="5203192" y="5093662"/>
            <a:ext cx="4654069" cy="465448"/>
          </a:xfrm>
          <a:prstGeom prst="rect">
            <a:avLst/>
          </a:prstGeom>
        </p:spPr>
        <p:txBody>
          <a:bodyPr lIns="0" tIns="0" rIns="0" bIns="0" rtlCol="0" anchor="t">
            <a:spAutoFit/>
          </a:bodyPr>
          <a:lstStyle/>
          <a:p>
            <a:pPr>
              <a:lnSpc>
                <a:spcPts val="1866"/>
              </a:lnSpc>
              <a:spcBef>
                <a:spcPct val="0"/>
              </a:spcBef>
            </a:pPr>
            <a:r>
              <a:rPr lang="en-US" sz="1333">
                <a:solidFill>
                  <a:srgbClr val="FFFFFF"/>
                </a:solidFill>
                <a:latin typeface="Now"/>
              </a:rPr>
              <a:t>Develop tailored recommendations to increase flu vaccine uptake.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37829" y="2259926"/>
            <a:ext cx="5860787" cy="5860787"/>
            <a:chOff x="0" y="0"/>
            <a:chExt cx="11721574" cy="11721574"/>
          </a:xfrm>
        </p:grpSpPr>
        <p:grpSp>
          <p:nvGrpSpPr>
            <p:cNvPr id="3" name="Group 3"/>
            <p:cNvGrpSpPr/>
            <p:nvPr/>
          </p:nvGrpSpPr>
          <p:grpSpPr>
            <a:xfrm>
              <a:off x="0" y="0"/>
              <a:ext cx="11721574" cy="1172157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5" name="Group 5"/>
            <p:cNvGrpSpPr/>
            <p:nvPr/>
          </p:nvGrpSpPr>
          <p:grpSpPr>
            <a:xfrm>
              <a:off x="1074112" y="1074112"/>
              <a:ext cx="9573349" cy="9573349"/>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id="7" name="TextBox 7"/>
          <p:cNvSpPr txBox="1"/>
          <p:nvPr/>
        </p:nvSpPr>
        <p:spPr>
          <a:xfrm>
            <a:off x="360321" y="281798"/>
            <a:ext cx="5910264" cy="632481"/>
          </a:xfrm>
          <a:prstGeom prst="rect">
            <a:avLst/>
          </a:prstGeom>
        </p:spPr>
        <p:txBody>
          <a:bodyPr lIns="0" tIns="0" rIns="0" bIns="0" rtlCol="0" anchor="t">
            <a:spAutoFit/>
          </a:bodyPr>
          <a:lstStyle/>
          <a:p>
            <a:pPr>
              <a:lnSpc>
                <a:spcPts val="5414"/>
              </a:lnSpc>
              <a:spcBef>
                <a:spcPct val="0"/>
              </a:spcBef>
            </a:pPr>
            <a:r>
              <a:rPr lang="en-US" sz="3867" dirty="0">
                <a:latin typeface="Now Bold"/>
              </a:rPr>
              <a:t>DATA UNDERSTANDING</a:t>
            </a:r>
          </a:p>
        </p:txBody>
      </p:sp>
      <p:sp>
        <p:nvSpPr>
          <p:cNvPr id="8" name="TextBox 8"/>
          <p:cNvSpPr txBox="1"/>
          <p:nvPr/>
        </p:nvSpPr>
        <p:spPr>
          <a:xfrm>
            <a:off x="360321" y="1217742"/>
            <a:ext cx="11492298" cy="5014193"/>
          </a:xfrm>
          <a:prstGeom prst="rect">
            <a:avLst/>
          </a:prstGeom>
        </p:spPr>
        <p:txBody>
          <a:bodyPr lIns="0" tIns="0" rIns="0" bIns="0" rtlCol="0" anchor="t">
            <a:spAutoFit/>
          </a:bodyPr>
          <a:lstStyle/>
          <a:p>
            <a:pPr>
              <a:lnSpc>
                <a:spcPts val="3331"/>
              </a:lnSpc>
            </a:pPr>
            <a:r>
              <a:rPr lang="en-US" sz="2379" dirty="0">
                <a:solidFill>
                  <a:srgbClr val="000000"/>
                </a:solidFill>
                <a:latin typeface="Now"/>
              </a:rPr>
              <a:t>Target variable: </a:t>
            </a:r>
            <a:r>
              <a:rPr lang="en-US" sz="2379" dirty="0" err="1">
                <a:latin typeface="Now"/>
              </a:rPr>
              <a:t>Seasonal_vaccine</a:t>
            </a:r>
            <a:r>
              <a:rPr lang="en-US" sz="2379" dirty="0">
                <a:latin typeface="Now"/>
              </a:rPr>
              <a:t> - Whether respondent received seasonal flu vaccine or not</a:t>
            </a:r>
          </a:p>
          <a:p>
            <a:pPr>
              <a:lnSpc>
                <a:spcPts val="3331"/>
              </a:lnSpc>
            </a:pPr>
            <a:r>
              <a:rPr lang="en-US" sz="2379" dirty="0">
                <a:latin typeface="Now"/>
              </a:rPr>
              <a:t>Socio-Demographic and Personal Information:</a:t>
            </a:r>
          </a:p>
          <a:p>
            <a:pPr marL="513774" lvl="1" indent="-256887">
              <a:lnSpc>
                <a:spcPts val="3331"/>
              </a:lnSpc>
              <a:buFont typeface="Arial"/>
              <a:buChar char="•"/>
            </a:pPr>
            <a:r>
              <a:rPr lang="en-US" sz="2379" dirty="0">
                <a:latin typeface="Now"/>
              </a:rPr>
              <a:t>Age, gender, race, income level and education </a:t>
            </a:r>
          </a:p>
          <a:p>
            <a:pPr>
              <a:lnSpc>
                <a:spcPts val="3331"/>
              </a:lnSpc>
            </a:pPr>
            <a:r>
              <a:rPr lang="en-US" sz="2379" dirty="0">
                <a:latin typeface="Now"/>
              </a:rPr>
              <a:t>     </a:t>
            </a:r>
            <a:r>
              <a:rPr lang="en-US" sz="2379" dirty="0" err="1">
                <a:latin typeface="Now"/>
              </a:rPr>
              <a:t>employment_status</a:t>
            </a:r>
            <a:r>
              <a:rPr lang="en-US" sz="2379" dirty="0">
                <a:latin typeface="Now"/>
              </a:rPr>
              <a:t>, </a:t>
            </a:r>
            <a:r>
              <a:rPr lang="en-US" sz="2379" dirty="0" err="1">
                <a:latin typeface="Now"/>
              </a:rPr>
              <a:t>employment_industry</a:t>
            </a:r>
            <a:r>
              <a:rPr lang="en-US" sz="2379" dirty="0">
                <a:latin typeface="Now"/>
              </a:rPr>
              <a:t>, </a:t>
            </a:r>
            <a:r>
              <a:rPr lang="en-US" sz="2379" dirty="0" err="1">
                <a:latin typeface="Now"/>
              </a:rPr>
              <a:t>employment_occupation</a:t>
            </a:r>
            <a:endParaRPr lang="en-US" sz="2379" dirty="0">
              <a:latin typeface="Now"/>
            </a:endParaRPr>
          </a:p>
          <a:p>
            <a:pPr>
              <a:lnSpc>
                <a:spcPts val="3331"/>
              </a:lnSpc>
            </a:pPr>
            <a:r>
              <a:rPr lang="en-US" sz="2379" dirty="0">
                <a:latin typeface="Now"/>
              </a:rPr>
              <a:t>Health-related Variables:</a:t>
            </a:r>
          </a:p>
          <a:p>
            <a:pPr marL="513774" lvl="1" indent="-256887">
              <a:lnSpc>
                <a:spcPts val="3331"/>
              </a:lnSpc>
              <a:buFont typeface="Arial"/>
              <a:buChar char="•"/>
            </a:pPr>
            <a:r>
              <a:rPr lang="en-US" sz="2379" dirty="0" err="1">
                <a:latin typeface="Now"/>
              </a:rPr>
              <a:t>health_insurance</a:t>
            </a:r>
            <a:r>
              <a:rPr lang="en-US" sz="2379" dirty="0">
                <a:latin typeface="Now"/>
              </a:rPr>
              <a:t>, </a:t>
            </a:r>
            <a:r>
              <a:rPr lang="en-US" sz="2379" dirty="0" err="1">
                <a:latin typeface="Now"/>
              </a:rPr>
              <a:t>behavioral_antiviral_meds</a:t>
            </a:r>
            <a:r>
              <a:rPr lang="en-US" sz="2379" dirty="0">
                <a:latin typeface="Now"/>
              </a:rPr>
              <a:t>, </a:t>
            </a:r>
            <a:r>
              <a:rPr lang="en-US" sz="2379" dirty="0" err="1">
                <a:latin typeface="Now"/>
              </a:rPr>
              <a:t>behavioral_avoidance</a:t>
            </a:r>
            <a:endParaRPr lang="en-US" sz="2379" dirty="0">
              <a:latin typeface="Now"/>
            </a:endParaRPr>
          </a:p>
          <a:p>
            <a:pPr>
              <a:lnSpc>
                <a:spcPts val="3331"/>
              </a:lnSpc>
            </a:pPr>
            <a:r>
              <a:rPr lang="en-US" sz="2379" dirty="0">
                <a:latin typeface="Now"/>
              </a:rPr>
              <a:t>     </a:t>
            </a:r>
            <a:r>
              <a:rPr lang="en-US" sz="2379" dirty="0" err="1">
                <a:latin typeface="Now"/>
              </a:rPr>
              <a:t>opinion_seas_vacc_effective</a:t>
            </a:r>
            <a:r>
              <a:rPr lang="en-US" sz="2379" dirty="0">
                <a:latin typeface="Now"/>
              </a:rPr>
              <a:t>, </a:t>
            </a:r>
            <a:r>
              <a:rPr lang="en-US" sz="2379" dirty="0" err="1">
                <a:latin typeface="Now"/>
              </a:rPr>
              <a:t>opinion_seas_risk</a:t>
            </a:r>
            <a:r>
              <a:rPr lang="en-US" sz="2379" dirty="0">
                <a:latin typeface="Now"/>
              </a:rPr>
              <a:t>,   </a:t>
            </a:r>
          </a:p>
          <a:p>
            <a:pPr>
              <a:lnSpc>
                <a:spcPts val="3331"/>
              </a:lnSpc>
            </a:pPr>
            <a:r>
              <a:rPr lang="en-US" sz="2379" dirty="0">
                <a:latin typeface="Now"/>
              </a:rPr>
              <a:t>     </a:t>
            </a:r>
            <a:r>
              <a:rPr lang="en-US" sz="2379" dirty="0" err="1">
                <a:latin typeface="Now"/>
              </a:rPr>
              <a:t>opinion_seas_sick_from_vacc</a:t>
            </a:r>
            <a:r>
              <a:rPr lang="en-US" sz="2379" dirty="0">
                <a:latin typeface="Now"/>
              </a:rPr>
              <a:t>                      </a:t>
            </a:r>
          </a:p>
          <a:p>
            <a:pPr>
              <a:lnSpc>
                <a:spcPts val="3331"/>
              </a:lnSpc>
            </a:pPr>
            <a:r>
              <a:rPr lang="en-US" sz="2379" dirty="0">
                <a:latin typeface="Now"/>
              </a:rPr>
              <a:t>Household Information:</a:t>
            </a:r>
          </a:p>
          <a:p>
            <a:pPr marL="513774" lvl="1" indent="-256887">
              <a:lnSpc>
                <a:spcPts val="3331"/>
              </a:lnSpc>
              <a:buFont typeface="Arial"/>
              <a:buChar char="•"/>
            </a:pPr>
            <a:r>
              <a:rPr lang="en-US" sz="2379" dirty="0" err="1">
                <a:latin typeface="Now"/>
              </a:rPr>
              <a:t>household_adults</a:t>
            </a:r>
            <a:r>
              <a:rPr lang="en-US" sz="2379" dirty="0">
                <a:latin typeface="Now"/>
              </a:rPr>
              <a:t>, </a:t>
            </a:r>
            <a:r>
              <a:rPr lang="en-US" sz="2379" dirty="0" err="1">
                <a:latin typeface="Now"/>
              </a:rPr>
              <a:t>household_children</a:t>
            </a:r>
            <a:r>
              <a:rPr lang="en-US" sz="2379" dirty="0">
                <a:latin typeface="Now"/>
              </a:rPr>
              <a:t>.</a:t>
            </a:r>
          </a:p>
          <a:p>
            <a:pPr>
              <a:lnSpc>
                <a:spcPts val="2807"/>
              </a:lnSpc>
            </a:pPr>
            <a:endParaRPr lang="en-US" sz="2379" dirty="0">
              <a:solidFill>
                <a:srgbClr val="F5F5EF"/>
              </a:solidFill>
              <a:latin typeface="N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7067"/>
            <a:ext cx="12192000" cy="349094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id="4" name="Group 4"/>
          <p:cNvGrpSpPr/>
          <p:nvPr/>
        </p:nvGrpSpPr>
        <p:grpSpPr>
          <a:xfrm>
            <a:off x="2080492" y="2191475"/>
            <a:ext cx="8031017" cy="1785733"/>
            <a:chOff x="0" y="0"/>
            <a:chExt cx="4074997" cy="906094"/>
          </a:xfrm>
        </p:grpSpPr>
        <p:sp>
          <p:nvSpPr>
            <p:cNvPr id="5" name="Freeform 5"/>
            <p:cNvSpPr/>
            <p:nvPr/>
          </p:nvSpPr>
          <p:spPr>
            <a:xfrm>
              <a:off x="0" y="0"/>
              <a:ext cx="4074997" cy="906094"/>
            </a:xfrm>
            <a:custGeom>
              <a:avLst/>
              <a:gdLst/>
              <a:ahLst/>
              <a:cxnLst/>
              <a:rect l="l" t="t" r="r" b="b"/>
              <a:pathLst>
                <a:path w="4074997" h="906094">
                  <a:moveTo>
                    <a:pt x="3950538" y="906094"/>
                  </a:moveTo>
                  <a:lnTo>
                    <a:pt x="124460" y="906094"/>
                  </a:lnTo>
                  <a:cubicBezTo>
                    <a:pt x="55880" y="906094"/>
                    <a:pt x="0" y="850214"/>
                    <a:pt x="0" y="781634"/>
                  </a:cubicBezTo>
                  <a:lnTo>
                    <a:pt x="0" y="124460"/>
                  </a:lnTo>
                  <a:cubicBezTo>
                    <a:pt x="0" y="55880"/>
                    <a:pt x="55880" y="0"/>
                    <a:pt x="124460" y="0"/>
                  </a:cubicBezTo>
                  <a:lnTo>
                    <a:pt x="3950538" y="0"/>
                  </a:lnTo>
                  <a:cubicBezTo>
                    <a:pt x="4019117" y="0"/>
                    <a:pt x="4074997" y="55880"/>
                    <a:pt x="4074997" y="124460"/>
                  </a:cubicBezTo>
                  <a:lnTo>
                    <a:pt x="4074997" y="781634"/>
                  </a:lnTo>
                  <a:cubicBezTo>
                    <a:pt x="4074997" y="850214"/>
                    <a:pt x="4019117" y="906094"/>
                    <a:pt x="3950538" y="906094"/>
                  </a:cubicBezTo>
                  <a:close/>
                </a:path>
              </a:pathLst>
            </a:custGeom>
            <a:solidFill>
              <a:srgbClr val="09427D"/>
            </a:solidFill>
          </p:spPr>
        </p:sp>
      </p:grpSp>
      <p:grpSp>
        <p:nvGrpSpPr>
          <p:cNvPr id="6" name="Group 6"/>
          <p:cNvGrpSpPr/>
          <p:nvPr/>
        </p:nvGrpSpPr>
        <p:grpSpPr>
          <a:xfrm>
            <a:off x="-1686709" y="4835308"/>
            <a:ext cx="4030281" cy="4030281"/>
            <a:chOff x="0" y="0"/>
            <a:chExt cx="8060561" cy="8060561"/>
          </a:xfrm>
        </p:grpSpPr>
        <p:grpSp>
          <p:nvGrpSpPr>
            <p:cNvPr id="7" name="Group 7"/>
            <p:cNvGrpSpPr/>
            <p:nvPr/>
          </p:nvGrpSpPr>
          <p:grpSpPr>
            <a:xfrm>
              <a:off x="0" y="0"/>
              <a:ext cx="8060561" cy="8060561"/>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nvGrpSpPr>
            <p:cNvPr id="9" name="Group 9"/>
            <p:cNvGrpSpPr/>
            <p:nvPr/>
          </p:nvGrpSpPr>
          <p:grpSpPr>
            <a:xfrm>
              <a:off x="738634" y="738634"/>
              <a:ext cx="6583294" cy="658329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sp>
        <p:nvSpPr>
          <p:cNvPr id="11" name="TextBox 11"/>
          <p:cNvSpPr txBox="1"/>
          <p:nvPr/>
        </p:nvSpPr>
        <p:spPr>
          <a:xfrm>
            <a:off x="3418472" y="2134507"/>
            <a:ext cx="5355058" cy="1471365"/>
          </a:xfrm>
          <a:prstGeom prst="rect">
            <a:avLst/>
          </a:prstGeom>
        </p:spPr>
        <p:txBody>
          <a:bodyPr lIns="0" tIns="0" rIns="0" bIns="0" rtlCol="0" anchor="t">
            <a:spAutoFit/>
          </a:bodyPr>
          <a:lstStyle/>
          <a:p>
            <a:pPr algn="ctr">
              <a:lnSpc>
                <a:spcPts val="5973"/>
              </a:lnSpc>
              <a:spcBef>
                <a:spcPct val="0"/>
              </a:spcBef>
            </a:pPr>
            <a:r>
              <a:rPr lang="en-US" sz="4266">
                <a:solidFill>
                  <a:srgbClr val="F5F5EF"/>
                </a:solidFill>
                <a:latin typeface="Now"/>
              </a:rPr>
              <a:t>90% of the data collected was used.</a:t>
            </a:r>
          </a:p>
        </p:txBody>
      </p:sp>
      <p:sp>
        <p:nvSpPr>
          <p:cNvPr id="12" name="TextBox 12"/>
          <p:cNvSpPr txBox="1"/>
          <p:nvPr/>
        </p:nvSpPr>
        <p:spPr>
          <a:xfrm>
            <a:off x="3418472" y="1173490"/>
            <a:ext cx="5355058" cy="362535"/>
          </a:xfrm>
          <a:prstGeom prst="rect">
            <a:avLst/>
          </a:prstGeom>
        </p:spPr>
        <p:txBody>
          <a:bodyPr lIns="0" tIns="0" rIns="0" bIns="0" rtlCol="0" anchor="t">
            <a:spAutoFit/>
          </a:bodyPr>
          <a:lstStyle/>
          <a:p>
            <a:pPr algn="ctr">
              <a:lnSpc>
                <a:spcPts val="3080"/>
              </a:lnSpc>
              <a:spcBef>
                <a:spcPct val="0"/>
              </a:spcBef>
            </a:pPr>
            <a:r>
              <a:rPr lang="en-US" sz="2200" spc="187">
                <a:solidFill>
                  <a:srgbClr val="F5F5EF"/>
                </a:solidFill>
                <a:latin typeface="Now Bold"/>
              </a:rPr>
              <a:t>DATA ANALYSIS</a:t>
            </a:r>
          </a:p>
        </p:txBody>
      </p:sp>
      <p:sp>
        <p:nvSpPr>
          <p:cNvPr id="13" name="Freeform 13"/>
          <p:cNvSpPr/>
          <p:nvPr/>
        </p:nvSpPr>
        <p:spPr>
          <a:xfrm>
            <a:off x="4111220" y="4381817"/>
            <a:ext cx="4427233" cy="2001025"/>
          </a:xfrm>
          <a:custGeom>
            <a:avLst/>
            <a:gdLst/>
            <a:ahLst/>
            <a:cxnLst/>
            <a:rect l="l" t="t" r="r" b="b"/>
            <a:pathLst>
              <a:path w="6640850" h="3001537">
                <a:moveTo>
                  <a:pt x="0" y="0"/>
                </a:moveTo>
                <a:lnTo>
                  <a:pt x="6640851" y="0"/>
                </a:lnTo>
                <a:lnTo>
                  <a:pt x="6640851" y="3001537"/>
                </a:lnTo>
                <a:lnTo>
                  <a:pt x="0" y="3001537"/>
                </a:lnTo>
                <a:lnTo>
                  <a:pt x="0" y="0"/>
                </a:lnTo>
                <a:close/>
              </a:path>
            </a:pathLst>
          </a:custGeom>
          <a:blipFill>
            <a:blip r:embed="rId2"/>
            <a:stretch>
              <a:fillRect l="-3569" t="-6066" r="-4551" b="-6066"/>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25428" y="2484049"/>
            <a:ext cx="4537854" cy="3247034"/>
            <a:chOff x="0" y="0"/>
            <a:chExt cx="3569924" cy="2554437"/>
          </a:xfrm>
        </p:grpSpPr>
        <p:sp>
          <p:nvSpPr>
            <p:cNvPr id="3" name="Freeform 3"/>
            <p:cNvSpPr/>
            <p:nvPr/>
          </p:nvSpPr>
          <p:spPr>
            <a:xfrm>
              <a:off x="0" y="0"/>
              <a:ext cx="3569924" cy="2554437"/>
            </a:xfrm>
            <a:custGeom>
              <a:avLst/>
              <a:gdLst/>
              <a:ahLst/>
              <a:cxnLst/>
              <a:rect l="l" t="t" r="r" b="b"/>
              <a:pathLst>
                <a:path w="3569924" h="2554437">
                  <a:moveTo>
                    <a:pt x="3445464" y="2554437"/>
                  </a:moveTo>
                  <a:lnTo>
                    <a:pt x="124460" y="2554437"/>
                  </a:lnTo>
                  <a:cubicBezTo>
                    <a:pt x="55880" y="2554437"/>
                    <a:pt x="0" y="2498557"/>
                    <a:pt x="0" y="2429977"/>
                  </a:cubicBezTo>
                  <a:lnTo>
                    <a:pt x="0" y="124460"/>
                  </a:lnTo>
                  <a:cubicBezTo>
                    <a:pt x="0" y="55880"/>
                    <a:pt x="55880" y="0"/>
                    <a:pt x="124460" y="0"/>
                  </a:cubicBezTo>
                  <a:lnTo>
                    <a:pt x="3445464" y="0"/>
                  </a:lnTo>
                  <a:cubicBezTo>
                    <a:pt x="3514044" y="0"/>
                    <a:pt x="3569924" y="55880"/>
                    <a:pt x="3569924" y="124460"/>
                  </a:cubicBezTo>
                  <a:lnTo>
                    <a:pt x="3569924" y="2429977"/>
                  </a:lnTo>
                  <a:cubicBezTo>
                    <a:pt x="3569924" y="2498557"/>
                    <a:pt x="3514044" y="2554437"/>
                    <a:pt x="3445464" y="2554437"/>
                  </a:cubicBezTo>
                  <a:close/>
                </a:path>
              </a:pathLst>
            </a:custGeom>
            <a:solidFill>
              <a:srgbClr val="162942"/>
            </a:solidFill>
          </p:spPr>
        </p:sp>
      </p:grpSp>
      <p:sp>
        <p:nvSpPr>
          <p:cNvPr id="4" name="Freeform 4"/>
          <p:cNvSpPr/>
          <p:nvPr/>
        </p:nvSpPr>
        <p:spPr>
          <a:xfrm>
            <a:off x="439662" y="685801"/>
            <a:ext cx="6142105" cy="3913115"/>
          </a:xfrm>
          <a:custGeom>
            <a:avLst/>
            <a:gdLst/>
            <a:ahLst/>
            <a:cxnLst/>
            <a:rect l="l" t="t" r="r" b="b"/>
            <a:pathLst>
              <a:path w="9213157" h="5869673">
                <a:moveTo>
                  <a:pt x="0" y="0"/>
                </a:moveTo>
                <a:lnTo>
                  <a:pt x="9213158" y="0"/>
                </a:lnTo>
                <a:lnTo>
                  <a:pt x="9213158" y="5869673"/>
                </a:lnTo>
                <a:lnTo>
                  <a:pt x="0" y="5869673"/>
                </a:lnTo>
                <a:lnTo>
                  <a:pt x="0" y="0"/>
                </a:lnTo>
                <a:close/>
              </a:path>
            </a:pathLst>
          </a:custGeom>
          <a:blipFill>
            <a:blip r:embed="rId2"/>
            <a:stretch>
              <a:fillRect/>
            </a:stretch>
          </a:blipFill>
        </p:spPr>
      </p:sp>
      <p:sp>
        <p:nvSpPr>
          <p:cNvPr id="5" name="TextBox 5"/>
          <p:cNvSpPr txBox="1"/>
          <p:nvPr/>
        </p:nvSpPr>
        <p:spPr>
          <a:xfrm>
            <a:off x="7503969" y="3053342"/>
            <a:ext cx="4180772" cy="1861407"/>
          </a:xfrm>
          <a:prstGeom prst="rect">
            <a:avLst/>
          </a:prstGeom>
        </p:spPr>
        <p:txBody>
          <a:bodyPr lIns="0" tIns="0" rIns="0" bIns="0" rtlCol="0" anchor="t">
            <a:spAutoFit/>
          </a:bodyPr>
          <a:lstStyle/>
          <a:p>
            <a:pPr algn="just">
              <a:lnSpc>
                <a:spcPts val="2086"/>
              </a:lnSpc>
              <a:spcBef>
                <a:spcPct val="0"/>
              </a:spcBef>
            </a:pPr>
            <a:r>
              <a:rPr lang="en-US" sz="1490">
                <a:solidFill>
                  <a:srgbClr val="FFFFFF"/>
                </a:solidFill>
                <a:latin typeface="Now"/>
              </a:rPr>
              <a:t>This plot is used to visualize the distribution of health insurance status among individuals in the dataset.The plot displays two bars: one for the "0" category and another for the "1" category, where "0" indicates no health insurance and "1" indicates having health insurance. The y-axis represents the frequency or count of individuals. </a:t>
            </a:r>
          </a:p>
        </p:txBody>
      </p:sp>
      <p:sp>
        <p:nvSpPr>
          <p:cNvPr id="6" name="TextBox 6"/>
          <p:cNvSpPr txBox="1"/>
          <p:nvPr/>
        </p:nvSpPr>
        <p:spPr>
          <a:xfrm>
            <a:off x="685801" y="5350197"/>
            <a:ext cx="5394027" cy="246862"/>
          </a:xfrm>
          <a:prstGeom prst="rect">
            <a:avLst/>
          </a:prstGeom>
        </p:spPr>
        <p:txBody>
          <a:bodyPr lIns="0" tIns="0" rIns="0" bIns="0" rtlCol="0" anchor="t">
            <a:spAutoFit/>
          </a:bodyPr>
          <a:lstStyle/>
          <a:p>
            <a:pPr>
              <a:lnSpc>
                <a:spcPts val="2146"/>
              </a:lnSpc>
              <a:spcBef>
                <a:spcPct val="0"/>
              </a:spcBef>
            </a:pPr>
            <a:r>
              <a:rPr lang="en-US" sz="1533" spc="165">
                <a:solidFill>
                  <a:srgbClr val="000000"/>
                </a:solidFill>
                <a:latin typeface="Now Bold"/>
              </a:rPr>
              <a:t>DISTRIBUTION OF HEALTH INSURANCE STATUS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125</TotalTime>
  <Words>984</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Now</vt:lpstr>
      <vt:lpstr>Now Bold</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2024-05-23T16:09:42Z</dcterms:created>
  <dcterms:modified xsi:type="dcterms:W3CDTF">2024-05-23T18:15:05Z</dcterms:modified>
</cp:coreProperties>
</file>