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Muli Heavy" charset="1" panose="00000A00000000000000"/>
      <p:regular r:id="rId24"/>
    </p:embeddedFont>
    <p:embeddedFont>
      <p:font typeface="TT Interphases" charset="1" panose="02000503020000020004"/>
      <p:regular r:id="rId25"/>
    </p:embeddedFont>
    <p:embeddedFont>
      <p:font typeface="Horizon" charset="1" panose="02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2376901">
            <a:off x="6025872" y="-1562825"/>
            <a:ext cx="13552631" cy="21642251"/>
            <a:chOff x="0" y="0"/>
            <a:chExt cx="3569417" cy="5700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9417" cy="5700017"/>
            </a:xfrm>
            <a:custGeom>
              <a:avLst/>
              <a:gdLst/>
              <a:ahLst/>
              <a:cxnLst/>
              <a:rect r="r" b="b" t="t" l="l"/>
              <a:pathLst>
                <a:path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74436" y="2247968"/>
            <a:ext cx="11896462" cy="338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8"/>
              </a:lnSpc>
            </a:pPr>
            <a:r>
              <a:rPr lang="en-US" b="true" sz="7200" spc="136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SISTEMA DE GESTIÓN DE PROCESOS CON PILA Y COLA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09420" y="6095878"/>
            <a:ext cx="7491186" cy="398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7"/>
              </a:lnSpc>
            </a:pPr>
            <a:r>
              <a:rPr lang="en-US" sz="451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Autores: Joaquin Choquecahua, Noel Gonzales, Sebastian Bernachea</a:t>
            </a:r>
          </a:p>
          <a:p>
            <a:pPr algn="ctr">
              <a:lnSpc>
                <a:spcPts val="6327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080022" y="-3826930"/>
            <a:ext cx="4127957" cy="8175326"/>
            <a:chOff x="0" y="0"/>
            <a:chExt cx="1087198" cy="2153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198" cy="2153172"/>
            </a:xfrm>
            <a:custGeom>
              <a:avLst/>
              <a:gdLst/>
              <a:ahLst/>
              <a:cxnLst/>
              <a:rect r="r" b="b" t="t" l="l"/>
              <a:pathLst>
                <a:path h="2153172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00659"/>
                  </a:lnTo>
                  <a:cubicBezTo>
                    <a:pt x="1087198" y="2114586"/>
                    <a:pt x="1081666" y="2127943"/>
                    <a:pt x="1071818" y="2137791"/>
                  </a:cubicBezTo>
                  <a:cubicBezTo>
                    <a:pt x="1061969" y="2147640"/>
                    <a:pt x="1048612" y="2153172"/>
                    <a:pt x="1034685" y="2153172"/>
                  </a:cubicBezTo>
                  <a:lnTo>
                    <a:pt x="52514" y="2153172"/>
                  </a:lnTo>
                  <a:cubicBezTo>
                    <a:pt x="23511" y="2153172"/>
                    <a:pt x="0" y="2129661"/>
                    <a:pt x="0" y="2100659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7198" cy="2191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901" y="2616664"/>
            <a:ext cx="12954762" cy="7245884"/>
          </a:xfrm>
          <a:custGeom>
            <a:avLst/>
            <a:gdLst/>
            <a:ahLst/>
            <a:cxnLst/>
            <a:rect r="r" b="b" t="t" l="l"/>
            <a:pathLst>
              <a:path h="7245884" w="12954762">
                <a:moveTo>
                  <a:pt x="0" y="0"/>
                </a:moveTo>
                <a:lnTo>
                  <a:pt x="12954762" y="0"/>
                </a:lnTo>
                <a:lnTo>
                  <a:pt x="12954762" y="7245884"/>
                </a:lnTo>
                <a:lnTo>
                  <a:pt x="0" y="7245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9191" y="776625"/>
            <a:ext cx="7589618" cy="71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Búsqu</a:t>
            </a:r>
            <a:r>
              <a:rPr lang="en-US" b="true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eda cOLA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080022" y="-3826930"/>
            <a:ext cx="4127957" cy="8175326"/>
            <a:chOff x="0" y="0"/>
            <a:chExt cx="1087198" cy="2153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198" cy="2153172"/>
            </a:xfrm>
            <a:custGeom>
              <a:avLst/>
              <a:gdLst/>
              <a:ahLst/>
              <a:cxnLst/>
              <a:rect r="r" b="b" t="t" l="l"/>
              <a:pathLst>
                <a:path h="2153172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00659"/>
                  </a:lnTo>
                  <a:cubicBezTo>
                    <a:pt x="1087198" y="2114586"/>
                    <a:pt x="1081666" y="2127943"/>
                    <a:pt x="1071818" y="2137791"/>
                  </a:cubicBezTo>
                  <a:cubicBezTo>
                    <a:pt x="1061969" y="2147640"/>
                    <a:pt x="1048612" y="2153172"/>
                    <a:pt x="1034685" y="2153172"/>
                  </a:cubicBezTo>
                  <a:lnTo>
                    <a:pt x="52514" y="2153172"/>
                  </a:lnTo>
                  <a:cubicBezTo>
                    <a:pt x="23511" y="2153172"/>
                    <a:pt x="0" y="2129661"/>
                    <a:pt x="0" y="2100659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7198" cy="2191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20862" y="2503004"/>
            <a:ext cx="8823138" cy="6993951"/>
          </a:xfrm>
          <a:custGeom>
            <a:avLst/>
            <a:gdLst/>
            <a:ahLst/>
            <a:cxnLst/>
            <a:rect r="r" b="b" t="t" l="l"/>
            <a:pathLst>
              <a:path h="6993951" w="8823138">
                <a:moveTo>
                  <a:pt x="0" y="0"/>
                </a:moveTo>
                <a:lnTo>
                  <a:pt x="8823138" y="0"/>
                </a:lnTo>
                <a:lnTo>
                  <a:pt x="8823138" y="6993951"/>
                </a:lnTo>
                <a:lnTo>
                  <a:pt x="0" y="6993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9191" y="776625"/>
            <a:ext cx="7589618" cy="71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actualizar pila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080022" y="-3826930"/>
            <a:ext cx="4127957" cy="8175326"/>
            <a:chOff x="0" y="0"/>
            <a:chExt cx="1087198" cy="2153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198" cy="2153172"/>
            </a:xfrm>
            <a:custGeom>
              <a:avLst/>
              <a:gdLst/>
              <a:ahLst/>
              <a:cxnLst/>
              <a:rect r="r" b="b" t="t" l="l"/>
              <a:pathLst>
                <a:path h="2153172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00659"/>
                  </a:lnTo>
                  <a:cubicBezTo>
                    <a:pt x="1087198" y="2114586"/>
                    <a:pt x="1081666" y="2127943"/>
                    <a:pt x="1071818" y="2137791"/>
                  </a:cubicBezTo>
                  <a:cubicBezTo>
                    <a:pt x="1061969" y="2147640"/>
                    <a:pt x="1048612" y="2153172"/>
                    <a:pt x="1034685" y="2153172"/>
                  </a:cubicBezTo>
                  <a:lnTo>
                    <a:pt x="52514" y="2153172"/>
                  </a:lnTo>
                  <a:cubicBezTo>
                    <a:pt x="23511" y="2153172"/>
                    <a:pt x="0" y="2129661"/>
                    <a:pt x="0" y="2100659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7198" cy="2191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5220" y="2856968"/>
            <a:ext cx="9756941" cy="6675802"/>
          </a:xfrm>
          <a:custGeom>
            <a:avLst/>
            <a:gdLst/>
            <a:ahLst/>
            <a:cxnLst/>
            <a:rect r="r" b="b" t="t" l="l"/>
            <a:pathLst>
              <a:path h="6675802" w="9756941">
                <a:moveTo>
                  <a:pt x="0" y="0"/>
                </a:moveTo>
                <a:lnTo>
                  <a:pt x="9756941" y="0"/>
                </a:lnTo>
                <a:lnTo>
                  <a:pt x="9756941" y="6675801"/>
                </a:lnTo>
                <a:lnTo>
                  <a:pt x="0" y="66758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9191" y="776625"/>
            <a:ext cx="7589618" cy="71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actualizar COLA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080022" y="-3826930"/>
            <a:ext cx="4127957" cy="8175326"/>
            <a:chOff x="0" y="0"/>
            <a:chExt cx="1087198" cy="2153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198" cy="2153172"/>
            </a:xfrm>
            <a:custGeom>
              <a:avLst/>
              <a:gdLst/>
              <a:ahLst/>
              <a:cxnLst/>
              <a:rect r="r" b="b" t="t" l="l"/>
              <a:pathLst>
                <a:path h="2153172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00659"/>
                  </a:lnTo>
                  <a:cubicBezTo>
                    <a:pt x="1087198" y="2114586"/>
                    <a:pt x="1081666" y="2127943"/>
                    <a:pt x="1071818" y="2137791"/>
                  </a:cubicBezTo>
                  <a:cubicBezTo>
                    <a:pt x="1061969" y="2147640"/>
                    <a:pt x="1048612" y="2153172"/>
                    <a:pt x="1034685" y="2153172"/>
                  </a:cubicBezTo>
                  <a:lnTo>
                    <a:pt x="52514" y="2153172"/>
                  </a:lnTo>
                  <a:cubicBezTo>
                    <a:pt x="23511" y="2153172"/>
                    <a:pt x="0" y="2129661"/>
                    <a:pt x="0" y="2100659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7198" cy="2191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90854" y="3277273"/>
            <a:ext cx="13545092" cy="5502694"/>
          </a:xfrm>
          <a:custGeom>
            <a:avLst/>
            <a:gdLst/>
            <a:ahLst/>
            <a:cxnLst/>
            <a:rect r="r" b="b" t="t" l="l"/>
            <a:pathLst>
              <a:path h="5502694" w="13545092">
                <a:moveTo>
                  <a:pt x="0" y="0"/>
                </a:moveTo>
                <a:lnTo>
                  <a:pt x="13545092" y="0"/>
                </a:lnTo>
                <a:lnTo>
                  <a:pt x="13545092" y="5502694"/>
                </a:lnTo>
                <a:lnTo>
                  <a:pt x="0" y="5502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43691" y="433152"/>
            <a:ext cx="8104828" cy="71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Procesar Pila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080022" y="-3826930"/>
            <a:ext cx="4127957" cy="8175326"/>
            <a:chOff x="0" y="0"/>
            <a:chExt cx="1087198" cy="2153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198" cy="2153172"/>
            </a:xfrm>
            <a:custGeom>
              <a:avLst/>
              <a:gdLst/>
              <a:ahLst/>
              <a:cxnLst/>
              <a:rect r="r" b="b" t="t" l="l"/>
              <a:pathLst>
                <a:path h="2153172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00659"/>
                  </a:lnTo>
                  <a:cubicBezTo>
                    <a:pt x="1087198" y="2114586"/>
                    <a:pt x="1081666" y="2127943"/>
                    <a:pt x="1071818" y="2137791"/>
                  </a:cubicBezTo>
                  <a:cubicBezTo>
                    <a:pt x="1061969" y="2147640"/>
                    <a:pt x="1048612" y="2153172"/>
                    <a:pt x="1034685" y="2153172"/>
                  </a:cubicBezTo>
                  <a:lnTo>
                    <a:pt x="52514" y="2153172"/>
                  </a:lnTo>
                  <a:cubicBezTo>
                    <a:pt x="23511" y="2153172"/>
                    <a:pt x="0" y="2129661"/>
                    <a:pt x="0" y="2100659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7198" cy="2191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0033" y="3154980"/>
            <a:ext cx="14524381" cy="5773441"/>
          </a:xfrm>
          <a:custGeom>
            <a:avLst/>
            <a:gdLst/>
            <a:ahLst/>
            <a:cxnLst/>
            <a:rect r="r" b="b" t="t" l="l"/>
            <a:pathLst>
              <a:path h="5773441" w="14524381">
                <a:moveTo>
                  <a:pt x="0" y="0"/>
                </a:moveTo>
                <a:lnTo>
                  <a:pt x="14524381" y="0"/>
                </a:lnTo>
                <a:lnTo>
                  <a:pt x="14524381" y="5773441"/>
                </a:lnTo>
                <a:lnTo>
                  <a:pt x="0" y="57734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43691" y="433152"/>
            <a:ext cx="8104828" cy="71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Procesar COLA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703577" y="197127"/>
            <a:ext cx="4325739" cy="8743554"/>
            <a:chOff x="0" y="0"/>
            <a:chExt cx="1139289" cy="23028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9289" cy="2302829"/>
            </a:xfrm>
            <a:custGeom>
              <a:avLst/>
              <a:gdLst/>
              <a:ahLst/>
              <a:cxnLst/>
              <a:rect r="r" b="b" t="t" l="l"/>
              <a:pathLst>
                <a:path h="2302829" w="1139289">
                  <a:moveTo>
                    <a:pt x="50113" y="0"/>
                  </a:moveTo>
                  <a:lnTo>
                    <a:pt x="1089177" y="0"/>
                  </a:lnTo>
                  <a:cubicBezTo>
                    <a:pt x="1116853" y="0"/>
                    <a:pt x="1139289" y="22436"/>
                    <a:pt x="1139289" y="50113"/>
                  </a:cubicBezTo>
                  <a:lnTo>
                    <a:pt x="1139289" y="2252717"/>
                  </a:lnTo>
                  <a:cubicBezTo>
                    <a:pt x="1139289" y="2280393"/>
                    <a:pt x="1116853" y="2302829"/>
                    <a:pt x="1089177" y="2302829"/>
                  </a:cubicBezTo>
                  <a:lnTo>
                    <a:pt x="50113" y="2302829"/>
                  </a:lnTo>
                  <a:cubicBezTo>
                    <a:pt x="22436" y="2302829"/>
                    <a:pt x="0" y="2280393"/>
                    <a:pt x="0" y="2252717"/>
                  </a:cubicBezTo>
                  <a:lnTo>
                    <a:pt x="0" y="50113"/>
                  </a:lnTo>
                  <a:cubicBezTo>
                    <a:pt x="0" y="22436"/>
                    <a:pt x="22436" y="0"/>
                    <a:pt x="50113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39289" cy="2340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197067" y="2780832"/>
            <a:ext cx="10857898" cy="382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67"/>
              </a:lnSpc>
              <a:spcBef>
                <a:spcPct val="0"/>
              </a:spcBef>
            </a:pPr>
            <a:r>
              <a:rPr lang="en-US" b="true" sz="8118" spc="15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TRABAJO EN EQUIPO Y RESULTADOS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23751" y="5586887"/>
            <a:ext cx="10842296" cy="4364024"/>
          </a:xfrm>
          <a:custGeom>
            <a:avLst/>
            <a:gdLst/>
            <a:ahLst/>
            <a:cxnLst/>
            <a:rect r="r" b="b" t="t" l="l"/>
            <a:pathLst>
              <a:path h="4364024" w="10842296">
                <a:moveTo>
                  <a:pt x="0" y="0"/>
                </a:moveTo>
                <a:lnTo>
                  <a:pt x="10842296" y="0"/>
                </a:lnTo>
                <a:lnTo>
                  <a:pt x="10842296" y="4364024"/>
                </a:lnTo>
                <a:lnTo>
                  <a:pt x="0" y="43640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104775" cap="sq">
            <a:solidFill>
              <a:srgbClr val="FFFFFF"/>
            </a:solidFill>
            <a:prstDash val="lgDash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00025" y="1028700"/>
            <a:ext cx="7924623" cy="4348637"/>
          </a:xfrm>
          <a:custGeom>
            <a:avLst/>
            <a:gdLst/>
            <a:ahLst/>
            <a:cxnLst/>
            <a:rect r="r" b="b" t="t" l="l"/>
            <a:pathLst>
              <a:path h="4348637" w="7924623">
                <a:moveTo>
                  <a:pt x="0" y="0"/>
                </a:moveTo>
                <a:lnTo>
                  <a:pt x="7924623" y="0"/>
                </a:lnTo>
                <a:lnTo>
                  <a:pt x="7924623" y="4348637"/>
                </a:lnTo>
                <a:lnTo>
                  <a:pt x="0" y="4348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104775" cap="sq">
            <a:solidFill>
              <a:srgbClr val="FFFFFF"/>
            </a:solidFill>
            <a:prstDash val="lgDash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44899" y="1399730"/>
            <a:ext cx="9834697" cy="3606577"/>
          </a:xfrm>
          <a:custGeom>
            <a:avLst/>
            <a:gdLst/>
            <a:ahLst/>
            <a:cxnLst/>
            <a:rect r="r" b="b" t="t" l="l"/>
            <a:pathLst>
              <a:path h="3606577" w="9834697">
                <a:moveTo>
                  <a:pt x="0" y="0"/>
                </a:moveTo>
                <a:lnTo>
                  <a:pt x="9834697" y="0"/>
                </a:lnTo>
                <a:lnTo>
                  <a:pt x="9834697" y="3606577"/>
                </a:lnTo>
                <a:lnTo>
                  <a:pt x="0" y="3606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33" t="0" r="0" b="0"/>
            </a:stretch>
          </a:blipFill>
          <a:ln w="104775" cap="sq">
            <a:solidFill>
              <a:srgbClr val="FFFFFF"/>
            </a:solidFill>
            <a:prstDash val="lgDash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800225" y="348145"/>
            <a:ext cx="14144131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Capturas de GitHub: commits y branches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104771"/>
            <a:ext cx="6644618" cy="4245480"/>
          </a:xfrm>
          <a:custGeom>
            <a:avLst/>
            <a:gdLst/>
            <a:ahLst/>
            <a:cxnLst/>
            <a:rect r="r" b="b" t="t" l="l"/>
            <a:pathLst>
              <a:path h="4245480" w="6644618">
                <a:moveTo>
                  <a:pt x="0" y="0"/>
                </a:moveTo>
                <a:lnTo>
                  <a:pt x="6644618" y="0"/>
                </a:lnTo>
                <a:lnTo>
                  <a:pt x="6644618" y="4245479"/>
                </a:lnTo>
                <a:lnTo>
                  <a:pt x="0" y="4245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57150" cap="sq">
            <a:solidFill>
              <a:srgbClr val="FFFFFF"/>
            </a:solidFill>
            <a:prstDash val="lgDash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944161" y="1044259"/>
            <a:ext cx="6800404" cy="4366502"/>
          </a:xfrm>
          <a:custGeom>
            <a:avLst/>
            <a:gdLst/>
            <a:ahLst/>
            <a:cxnLst/>
            <a:rect r="r" b="b" t="t" l="l"/>
            <a:pathLst>
              <a:path h="4366502" w="6800404">
                <a:moveTo>
                  <a:pt x="0" y="0"/>
                </a:moveTo>
                <a:lnTo>
                  <a:pt x="6800404" y="0"/>
                </a:lnTo>
                <a:lnTo>
                  <a:pt x="6800404" y="4366503"/>
                </a:lnTo>
                <a:lnTo>
                  <a:pt x="0" y="4366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61" t="0" r="0" b="0"/>
            </a:stretch>
          </a:blipFill>
          <a:ln w="57150" cap="sq">
            <a:solidFill>
              <a:srgbClr val="FFFFFF"/>
            </a:solidFill>
            <a:prstDash val="lgDash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695285"/>
            <a:ext cx="6644618" cy="4161703"/>
          </a:xfrm>
          <a:custGeom>
            <a:avLst/>
            <a:gdLst/>
            <a:ahLst/>
            <a:cxnLst/>
            <a:rect r="r" b="b" t="t" l="l"/>
            <a:pathLst>
              <a:path h="4161703" w="6644618">
                <a:moveTo>
                  <a:pt x="0" y="0"/>
                </a:moveTo>
                <a:lnTo>
                  <a:pt x="6644618" y="0"/>
                </a:lnTo>
                <a:lnTo>
                  <a:pt x="6644618" y="4161703"/>
                </a:lnTo>
                <a:lnTo>
                  <a:pt x="0" y="41617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57150" cap="sq">
            <a:solidFill>
              <a:srgbClr val="FFFFFF"/>
            </a:solidFill>
            <a:prstDash val="lgDash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5597134"/>
            <a:ext cx="6800404" cy="4358005"/>
          </a:xfrm>
          <a:custGeom>
            <a:avLst/>
            <a:gdLst/>
            <a:ahLst/>
            <a:cxnLst/>
            <a:rect r="r" b="b" t="t" l="l"/>
            <a:pathLst>
              <a:path h="4358005" w="6800404">
                <a:moveTo>
                  <a:pt x="0" y="0"/>
                </a:moveTo>
                <a:lnTo>
                  <a:pt x="6800404" y="0"/>
                </a:lnTo>
                <a:lnTo>
                  <a:pt x="6800404" y="4358005"/>
                </a:lnTo>
                <a:lnTo>
                  <a:pt x="0" y="43580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57150" cap="sq">
            <a:solidFill>
              <a:srgbClr val="FFFFFF"/>
            </a:solidFill>
            <a:prstDash val="lgDash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42195" y="357670"/>
            <a:ext cx="8801966" cy="80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Capturas de ejecución del código.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2376901">
            <a:off x="6025872" y="-1562825"/>
            <a:ext cx="13552631" cy="21642251"/>
            <a:chOff x="0" y="0"/>
            <a:chExt cx="3569417" cy="5700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9417" cy="5700017"/>
            </a:xfrm>
            <a:custGeom>
              <a:avLst/>
              <a:gdLst/>
              <a:ahLst/>
              <a:cxnLst/>
              <a:rect r="r" b="b" t="t" l="l"/>
              <a:pathLst>
                <a:path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62829" y="1028700"/>
            <a:ext cx="3012785" cy="3012785"/>
          </a:xfrm>
          <a:custGeom>
            <a:avLst/>
            <a:gdLst/>
            <a:ahLst/>
            <a:cxnLst/>
            <a:rect r="r" b="b" t="t" l="l"/>
            <a:pathLst>
              <a:path h="3012785" w="3012785">
                <a:moveTo>
                  <a:pt x="0" y="0"/>
                </a:moveTo>
                <a:lnTo>
                  <a:pt x="3012785" y="0"/>
                </a:lnTo>
                <a:lnTo>
                  <a:pt x="3012785" y="3012785"/>
                </a:lnTo>
                <a:lnTo>
                  <a:pt x="0" y="3012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5769" y="3915744"/>
            <a:ext cx="11896462" cy="239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69"/>
              </a:lnSpc>
            </a:pPr>
            <a:r>
              <a:rPr lang="en-US" b="true" sz="15378" spc="292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6638297" y="-5443335"/>
            <a:ext cx="7656149" cy="21747120"/>
            <a:chOff x="0" y="0"/>
            <a:chExt cx="2016434" cy="57276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434" cy="5727636"/>
            </a:xfrm>
            <a:custGeom>
              <a:avLst/>
              <a:gdLst/>
              <a:ahLst/>
              <a:cxnLst/>
              <a:rect r="r" b="b" t="t" l="l"/>
              <a:pathLst>
                <a:path h="5727636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699323"/>
                  </a:lnTo>
                  <a:cubicBezTo>
                    <a:pt x="2016434" y="5706832"/>
                    <a:pt x="2013452" y="5714034"/>
                    <a:pt x="2008142" y="5719344"/>
                  </a:cubicBezTo>
                  <a:cubicBezTo>
                    <a:pt x="2002832" y="5724653"/>
                    <a:pt x="1995630" y="5727636"/>
                    <a:pt x="1988121" y="5727636"/>
                  </a:cubicBezTo>
                  <a:lnTo>
                    <a:pt x="28314" y="5727636"/>
                  </a:lnTo>
                  <a:cubicBezTo>
                    <a:pt x="20804" y="5727636"/>
                    <a:pt x="13603" y="5724653"/>
                    <a:pt x="8293" y="5719344"/>
                  </a:cubicBezTo>
                  <a:cubicBezTo>
                    <a:pt x="2983" y="5714034"/>
                    <a:pt x="0" y="5706832"/>
                    <a:pt x="0" y="5699323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434" cy="5765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83896" y="2073697"/>
            <a:ext cx="5087508" cy="1189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OBJETIVO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1490" y="4844881"/>
            <a:ext cx="13156868" cy="136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0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-Implementar un sistema en C++ que gestione procesos usando estructuras dinámicas.</a:t>
            </a: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0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-Aplicar inserción, búsqueda, actualización y procesamiento con pila y cola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5315925" y="-5226033"/>
            <a:ext cx="7656149" cy="20739065"/>
            <a:chOff x="0" y="0"/>
            <a:chExt cx="2016434" cy="5462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434" cy="5462141"/>
            </a:xfrm>
            <a:custGeom>
              <a:avLst/>
              <a:gdLst/>
              <a:ahLst/>
              <a:cxnLst/>
              <a:rect r="r" b="b" t="t" l="l"/>
              <a:pathLst>
                <a:path h="5462141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433827"/>
                  </a:lnTo>
                  <a:cubicBezTo>
                    <a:pt x="2016434" y="5441336"/>
                    <a:pt x="2013452" y="5448538"/>
                    <a:pt x="2008142" y="5453848"/>
                  </a:cubicBezTo>
                  <a:cubicBezTo>
                    <a:pt x="2002832" y="5459157"/>
                    <a:pt x="1995630" y="5462141"/>
                    <a:pt x="1988121" y="5462141"/>
                  </a:cubicBezTo>
                  <a:lnTo>
                    <a:pt x="28314" y="5462141"/>
                  </a:lnTo>
                  <a:cubicBezTo>
                    <a:pt x="20804" y="5462141"/>
                    <a:pt x="13603" y="5459157"/>
                    <a:pt x="8293" y="5453848"/>
                  </a:cubicBezTo>
                  <a:cubicBezTo>
                    <a:pt x="2983" y="5448538"/>
                    <a:pt x="0" y="5441336"/>
                    <a:pt x="0" y="5433827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434" cy="5500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216076" y="3473497"/>
            <a:ext cx="11478028" cy="3766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3"/>
              </a:lnSpc>
            </a:pPr>
            <a:r>
              <a:rPr lang="en-US" sz="26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Esta estructura representa la memoria asignada a los procesos usando una pila. Tiene dos funciones principales:</a:t>
            </a:r>
          </a:p>
          <a:p>
            <a:pPr algn="ctr" marL="575821" indent="-287911" lvl="1">
              <a:lnSpc>
                <a:spcPts val="4293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IngresarPila(): Agrega un nuevo proceso al tope de la pila, solicitando su ID y nombre (operación push).</a:t>
            </a:r>
          </a:p>
          <a:p>
            <a:pPr algn="ctr" marL="575821" indent="-287911" lvl="1">
              <a:lnSpc>
                <a:spcPts val="4293"/>
              </a:lnSpc>
              <a:buFont typeface="Arial"/>
              <a:buChar char="•"/>
            </a:pPr>
            <a:r>
              <a:rPr lang="en-US" sz="26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ActualizarPila(): Recorre la pila desde el tope para buscar un proceso por su ID y actualizar su nombre.</a:t>
            </a:r>
          </a:p>
          <a:p>
            <a:pPr algn="ctr">
              <a:lnSpc>
                <a:spcPts val="429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-28575"/>
            <a:ext cx="15977257" cy="239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PILA (L</a:t>
            </a:r>
            <a:r>
              <a:rPr lang="en-US" b="true" sz="7621" spc="144" strike="noStrike" u="none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IFO) –GESTOR DE MEMORIA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1108566" y="-28249"/>
            <a:ext cx="12192397" cy="11131041"/>
            <a:chOff x="0" y="0"/>
            <a:chExt cx="3211166" cy="29316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1166" cy="2931632"/>
            </a:xfrm>
            <a:custGeom>
              <a:avLst/>
              <a:gdLst/>
              <a:ahLst/>
              <a:cxnLst/>
              <a:rect r="r" b="b" t="t" l="l"/>
              <a:pathLst>
                <a:path h="2931632" w="3211166">
                  <a:moveTo>
                    <a:pt x="17779" y="0"/>
                  </a:moveTo>
                  <a:lnTo>
                    <a:pt x="3193387" y="0"/>
                  </a:lnTo>
                  <a:cubicBezTo>
                    <a:pt x="3203206" y="0"/>
                    <a:pt x="3211166" y="7960"/>
                    <a:pt x="3211166" y="17779"/>
                  </a:cubicBezTo>
                  <a:lnTo>
                    <a:pt x="3211166" y="2913853"/>
                  </a:lnTo>
                  <a:cubicBezTo>
                    <a:pt x="3211166" y="2923672"/>
                    <a:pt x="3203206" y="2931632"/>
                    <a:pt x="3193387" y="2931632"/>
                  </a:cubicBezTo>
                  <a:lnTo>
                    <a:pt x="17779" y="2931632"/>
                  </a:lnTo>
                  <a:cubicBezTo>
                    <a:pt x="7960" y="2931632"/>
                    <a:pt x="0" y="2923672"/>
                    <a:pt x="0" y="2913853"/>
                  </a:cubicBezTo>
                  <a:lnTo>
                    <a:pt x="0" y="17779"/>
                  </a:lnTo>
                  <a:cubicBezTo>
                    <a:pt x="0" y="7960"/>
                    <a:pt x="7960" y="0"/>
                    <a:pt x="1777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11166" cy="2969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3065694"/>
            <a:ext cx="17413863" cy="5179648"/>
          </a:xfrm>
          <a:custGeom>
            <a:avLst/>
            <a:gdLst/>
            <a:ahLst/>
            <a:cxnLst/>
            <a:rect r="r" b="b" t="t" l="l"/>
            <a:pathLst>
              <a:path h="5179648" w="17413863">
                <a:moveTo>
                  <a:pt x="0" y="0"/>
                </a:moveTo>
                <a:lnTo>
                  <a:pt x="17413863" y="0"/>
                </a:lnTo>
                <a:lnTo>
                  <a:pt x="17413863" y="5179648"/>
                </a:lnTo>
                <a:lnTo>
                  <a:pt x="0" y="5179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99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5970" y="143889"/>
            <a:ext cx="8470807" cy="76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81"/>
              </a:lnSpc>
              <a:spcBef>
                <a:spcPct val="0"/>
              </a:spcBef>
            </a:pPr>
            <a:r>
              <a:rPr lang="en-US" b="true" sz="4984" spc="9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ANÁLISIS DE LA IDEA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6215584" y="-1871099"/>
            <a:ext cx="6711098" cy="20298041"/>
            <a:chOff x="0" y="0"/>
            <a:chExt cx="1767532" cy="53459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7532" cy="5345986"/>
            </a:xfrm>
            <a:custGeom>
              <a:avLst/>
              <a:gdLst/>
              <a:ahLst/>
              <a:cxnLst/>
              <a:rect r="r" b="b" t="t" l="l"/>
              <a:pathLst>
                <a:path h="5345986" w="1767532">
                  <a:moveTo>
                    <a:pt x="32301" y="0"/>
                  </a:moveTo>
                  <a:lnTo>
                    <a:pt x="1735231" y="0"/>
                  </a:lnTo>
                  <a:cubicBezTo>
                    <a:pt x="1743798" y="0"/>
                    <a:pt x="1752014" y="3403"/>
                    <a:pt x="1758071" y="9461"/>
                  </a:cubicBezTo>
                  <a:cubicBezTo>
                    <a:pt x="1764129" y="15518"/>
                    <a:pt x="1767532" y="23734"/>
                    <a:pt x="1767532" y="32301"/>
                  </a:cubicBezTo>
                  <a:lnTo>
                    <a:pt x="1767532" y="5313685"/>
                  </a:lnTo>
                  <a:cubicBezTo>
                    <a:pt x="1767532" y="5322252"/>
                    <a:pt x="1764129" y="5330468"/>
                    <a:pt x="1758071" y="5336525"/>
                  </a:cubicBezTo>
                  <a:cubicBezTo>
                    <a:pt x="1752014" y="5342583"/>
                    <a:pt x="1743798" y="5345986"/>
                    <a:pt x="1735231" y="5345986"/>
                  </a:cubicBezTo>
                  <a:lnTo>
                    <a:pt x="32301" y="5345986"/>
                  </a:lnTo>
                  <a:cubicBezTo>
                    <a:pt x="23734" y="5345986"/>
                    <a:pt x="15518" y="5342583"/>
                    <a:pt x="9461" y="5336525"/>
                  </a:cubicBezTo>
                  <a:cubicBezTo>
                    <a:pt x="3403" y="5330468"/>
                    <a:pt x="0" y="5322252"/>
                    <a:pt x="0" y="5313685"/>
                  </a:cubicBezTo>
                  <a:lnTo>
                    <a:pt x="0" y="32301"/>
                  </a:lnTo>
                  <a:cubicBezTo>
                    <a:pt x="0" y="23734"/>
                    <a:pt x="3403" y="15518"/>
                    <a:pt x="9461" y="9461"/>
                  </a:cubicBezTo>
                  <a:cubicBezTo>
                    <a:pt x="15518" y="3403"/>
                    <a:pt x="23734" y="0"/>
                    <a:pt x="3230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67532" cy="5384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45193" y="1859701"/>
            <a:ext cx="17397613" cy="6567599"/>
          </a:xfrm>
          <a:custGeom>
            <a:avLst/>
            <a:gdLst/>
            <a:ahLst/>
            <a:cxnLst/>
            <a:rect r="r" b="b" t="t" l="l"/>
            <a:pathLst>
              <a:path h="6567599" w="17397613">
                <a:moveTo>
                  <a:pt x="0" y="0"/>
                </a:moveTo>
                <a:lnTo>
                  <a:pt x="17397614" y="0"/>
                </a:lnTo>
                <a:lnTo>
                  <a:pt x="17397614" y="6567598"/>
                </a:lnTo>
                <a:lnTo>
                  <a:pt x="0" y="6567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9203" y="251749"/>
            <a:ext cx="4703113" cy="58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b="true" sz="346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BuscarPila()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351484" y="-4098392"/>
            <a:ext cx="3642182" cy="8232476"/>
            <a:chOff x="0" y="0"/>
            <a:chExt cx="959258" cy="21682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9258" cy="2168224"/>
            </a:xfrm>
            <a:custGeom>
              <a:avLst/>
              <a:gdLst/>
              <a:ahLst/>
              <a:cxnLst/>
              <a:rect r="r" b="b" t="t" l="l"/>
              <a:pathLst>
                <a:path h="2168224" w="959258">
                  <a:moveTo>
                    <a:pt x="59518" y="0"/>
                  </a:moveTo>
                  <a:lnTo>
                    <a:pt x="899740" y="0"/>
                  </a:lnTo>
                  <a:cubicBezTo>
                    <a:pt x="915525" y="0"/>
                    <a:pt x="930664" y="6271"/>
                    <a:pt x="941825" y="17432"/>
                  </a:cubicBezTo>
                  <a:cubicBezTo>
                    <a:pt x="952987" y="28594"/>
                    <a:pt x="959258" y="43733"/>
                    <a:pt x="959258" y="59518"/>
                  </a:cubicBezTo>
                  <a:lnTo>
                    <a:pt x="959258" y="2108707"/>
                  </a:lnTo>
                  <a:cubicBezTo>
                    <a:pt x="959258" y="2124492"/>
                    <a:pt x="952987" y="2139630"/>
                    <a:pt x="941825" y="2150792"/>
                  </a:cubicBezTo>
                  <a:cubicBezTo>
                    <a:pt x="930664" y="2161954"/>
                    <a:pt x="915525" y="2168224"/>
                    <a:pt x="899740" y="2168224"/>
                  </a:cubicBezTo>
                  <a:lnTo>
                    <a:pt x="59518" y="2168224"/>
                  </a:lnTo>
                  <a:cubicBezTo>
                    <a:pt x="43733" y="2168224"/>
                    <a:pt x="28594" y="2161954"/>
                    <a:pt x="17432" y="2150792"/>
                  </a:cubicBezTo>
                  <a:cubicBezTo>
                    <a:pt x="6271" y="2139630"/>
                    <a:pt x="0" y="2124492"/>
                    <a:pt x="0" y="2108707"/>
                  </a:cubicBezTo>
                  <a:lnTo>
                    <a:pt x="0" y="59518"/>
                  </a:lnTo>
                  <a:cubicBezTo>
                    <a:pt x="0" y="43733"/>
                    <a:pt x="6271" y="28594"/>
                    <a:pt x="17432" y="17432"/>
                  </a:cubicBezTo>
                  <a:cubicBezTo>
                    <a:pt x="28594" y="6271"/>
                    <a:pt x="43733" y="0"/>
                    <a:pt x="59518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59258" cy="2206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17580" y="2324712"/>
            <a:ext cx="12682798" cy="7530411"/>
          </a:xfrm>
          <a:custGeom>
            <a:avLst/>
            <a:gdLst/>
            <a:ahLst/>
            <a:cxnLst/>
            <a:rect r="r" b="b" t="t" l="l"/>
            <a:pathLst>
              <a:path h="7530411" w="12682798">
                <a:moveTo>
                  <a:pt x="0" y="0"/>
                </a:moveTo>
                <a:lnTo>
                  <a:pt x="12682797" y="0"/>
                </a:lnTo>
                <a:lnTo>
                  <a:pt x="12682797" y="7530411"/>
                </a:lnTo>
                <a:lnTo>
                  <a:pt x="0" y="7530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9191" y="776625"/>
            <a:ext cx="7589618" cy="71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ActualizarPila()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72375" y="2975706"/>
            <a:ext cx="6791920" cy="23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4"/>
              </a:lnSpc>
              <a:spcBef>
                <a:spcPct val="0"/>
              </a:spcBef>
            </a:pPr>
            <a:r>
              <a:rPr lang="en-US" b="true" sz="1365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Cambia el nombre de un nodo en la pila por ID.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6802697" y="-6902643"/>
            <a:ext cx="4029937" cy="13805286"/>
            <a:chOff x="0" y="0"/>
            <a:chExt cx="1061383" cy="36359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1383" cy="3635960"/>
            </a:xfrm>
            <a:custGeom>
              <a:avLst/>
              <a:gdLst/>
              <a:ahLst/>
              <a:cxnLst/>
              <a:rect r="r" b="b" t="t" l="l"/>
              <a:pathLst>
                <a:path h="3635960" w="1061383">
                  <a:moveTo>
                    <a:pt x="53791" y="0"/>
                  </a:moveTo>
                  <a:lnTo>
                    <a:pt x="1007592" y="0"/>
                  </a:lnTo>
                  <a:cubicBezTo>
                    <a:pt x="1037300" y="0"/>
                    <a:pt x="1061383" y="24083"/>
                    <a:pt x="1061383" y="53791"/>
                  </a:cubicBezTo>
                  <a:lnTo>
                    <a:pt x="1061383" y="3582169"/>
                  </a:lnTo>
                  <a:cubicBezTo>
                    <a:pt x="1061383" y="3611877"/>
                    <a:pt x="1037300" y="3635960"/>
                    <a:pt x="1007592" y="3635960"/>
                  </a:cubicBezTo>
                  <a:lnTo>
                    <a:pt x="53791" y="3635960"/>
                  </a:lnTo>
                  <a:cubicBezTo>
                    <a:pt x="24083" y="3635960"/>
                    <a:pt x="0" y="3611877"/>
                    <a:pt x="0" y="3582169"/>
                  </a:cubicBezTo>
                  <a:lnTo>
                    <a:pt x="0" y="53791"/>
                  </a:lnTo>
                  <a:cubicBezTo>
                    <a:pt x="0" y="24083"/>
                    <a:pt x="24083" y="0"/>
                    <a:pt x="5379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61383" cy="3674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43811" y="279055"/>
            <a:ext cx="12909801" cy="141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  <a:spcBef>
                <a:spcPct val="0"/>
              </a:spcBef>
            </a:pPr>
            <a:r>
              <a:rPr lang="en-US" sz="423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Col</a:t>
            </a:r>
            <a:r>
              <a:rPr lang="en-US" b="true" sz="423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a (FIFO)-Planificador de CPU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1946" y="3696615"/>
            <a:ext cx="12064107" cy="4547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4"/>
              </a:lnSpc>
              <a:spcBef>
                <a:spcPct val="0"/>
              </a:spcBef>
            </a:pPr>
            <a:r>
              <a:rPr lang="en-US" b="true" sz="343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Cola (FIFO) – Planificador de CPU</a:t>
            </a:r>
          </a:p>
          <a:p>
            <a:pPr algn="ctr">
              <a:lnSpc>
                <a:spcPts val="4464"/>
              </a:lnSpc>
              <a:spcBef>
                <a:spcPct val="0"/>
              </a:spcBef>
            </a:pPr>
            <a:r>
              <a:rPr lang="en-US" b="true" sz="343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Estructura FIFO: primero en entrar, primero en salir.</a:t>
            </a:r>
          </a:p>
          <a:p>
            <a:pPr algn="ctr">
              <a:lnSpc>
                <a:spcPts val="4464"/>
              </a:lnSpc>
              <a:spcBef>
                <a:spcPct val="0"/>
              </a:spcBef>
            </a:pPr>
            <a:r>
              <a:rPr lang="en-US" b="true" sz="343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Los procesos se ingresan por el final y se atienden por el frente.</a:t>
            </a:r>
          </a:p>
          <a:p>
            <a:pPr algn="ctr">
              <a:lnSpc>
                <a:spcPts val="4464"/>
              </a:lnSpc>
              <a:spcBef>
                <a:spcPct val="0"/>
              </a:spcBef>
            </a:pPr>
            <a:r>
              <a:rPr lang="en-US" b="true" sz="343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Uso: almacena procesos listos para ejecutarse.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080022" y="-3826930"/>
            <a:ext cx="4127957" cy="8175326"/>
            <a:chOff x="0" y="0"/>
            <a:chExt cx="1087198" cy="2153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198" cy="2153172"/>
            </a:xfrm>
            <a:custGeom>
              <a:avLst/>
              <a:gdLst/>
              <a:ahLst/>
              <a:cxnLst/>
              <a:rect r="r" b="b" t="t" l="l"/>
              <a:pathLst>
                <a:path h="2153172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00659"/>
                  </a:lnTo>
                  <a:cubicBezTo>
                    <a:pt x="1087198" y="2114586"/>
                    <a:pt x="1081666" y="2127943"/>
                    <a:pt x="1071818" y="2137791"/>
                  </a:cubicBezTo>
                  <a:cubicBezTo>
                    <a:pt x="1061969" y="2147640"/>
                    <a:pt x="1048612" y="2153172"/>
                    <a:pt x="1034685" y="2153172"/>
                  </a:cubicBezTo>
                  <a:lnTo>
                    <a:pt x="52514" y="2153172"/>
                  </a:lnTo>
                  <a:cubicBezTo>
                    <a:pt x="23511" y="2153172"/>
                    <a:pt x="0" y="2129661"/>
                    <a:pt x="0" y="2100659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7198" cy="2191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07993" y="2487972"/>
            <a:ext cx="9799141" cy="7301633"/>
          </a:xfrm>
          <a:custGeom>
            <a:avLst/>
            <a:gdLst/>
            <a:ahLst/>
            <a:cxnLst/>
            <a:rect r="r" b="b" t="t" l="l"/>
            <a:pathLst>
              <a:path h="7301633" w="9799141">
                <a:moveTo>
                  <a:pt x="0" y="0"/>
                </a:moveTo>
                <a:lnTo>
                  <a:pt x="9799142" y="0"/>
                </a:lnTo>
                <a:lnTo>
                  <a:pt x="9799142" y="7301633"/>
                </a:lnTo>
                <a:lnTo>
                  <a:pt x="0" y="73016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9191" y="776625"/>
            <a:ext cx="7589618" cy="71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ingresarCola()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080022" y="-3826930"/>
            <a:ext cx="4127957" cy="8175326"/>
            <a:chOff x="0" y="0"/>
            <a:chExt cx="1087198" cy="2153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198" cy="2153172"/>
            </a:xfrm>
            <a:custGeom>
              <a:avLst/>
              <a:gdLst/>
              <a:ahLst/>
              <a:cxnLst/>
              <a:rect r="r" b="b" t="t" l="l"/>
              <a:pathLst>
                <a:path h="2153172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00659"/>
                  </a:lnTo>
                  <a:cubicBezTo>
                    <a:pt x="1087198" y="2114586"/>
                    <a:pt x="1081666" y="2127943"/>
                    <a:pt x="1071818" y="2137791"/>
                  </a:cubicBezTo>
                  <a:cubicBezTo>
                    <a:pt x="1061969" y="2147640"/>
                    <a:pt x="1048612" y="2153172"/>
                    <a:pt x="1034685" y="2153172"/>
                  </a:cubicBezTo>
                  <a:lnTo>
                    <a:pt x="52514" y="2153172"/>
                  </a:lnTo>
                  <a:cubicBezTo>
                    <a:pt x="23511" y="2153172"/>
                    <a:pt x="0" y="2129661"/>
                    <a:pt x="0" y="2100659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7198" cy="2191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80147" y="2877325"/>
            <a:ext cx="11288660" cy="6112327"/>
          </a:xfrm>
          <a:custGeom>
            <a:avLst/>
            <a:gdLst/>
            <a:ahLst/>
            <a:cxnLst/>
            <a:rect r="r" b="b" t="t" l="l"/>
            <a:pathLst>
              <a:path h="6112327" w="11288660">
                <a:moveTo>
                  <a:pt x="0" y="0"/>
                </a:moveTo>
                <a:lnTo>
                  <a:pt x="11288660" y="0"/>
                </a:lnTo>
                <a:lnTo>
                  <a:pt x="11288660" y="6112327"/>
                </a:lnTo>
                <a:lnTo>
                  <a:pt x="0" y="6112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9191" y="776625"/>
            <a:ext cx="7589618" cy="71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Búsqu</a:t>
            </a:r>
            <a:r>
              <a:rPr lang="en-US" b="true" sz="4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eda PILA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DAGpcgBQSVU</dc:identifier>
  <dcterms:modified xsi:type="dcterms:W3CDTF">2011-08-01T06:04:30Z</dcterms:modified>
  <cp:revision>1</cp:revision>
  <dc:title>Presentación Empresarial para Proyectos de Negocio Profesional Simple Azul</dc:title>
</cp:coreProperties>
</file>