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0"/>
    <p:restoredTop sz="94648"/>
  </p:normalViewPr>
  <p:slideViewPr>
    <p:cSldViewPr snapToGrid="0">
      <p:cViewPr varScale="1">
        <p:scale>
          <a:sx n="93" d="100"/>
          <a:sy n="93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D40B-5F42-614F-88FA-2CAD7A350DA8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23550-D108-5242-A7F4-8662025A4DC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869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23550-D108-5242-A7F4-8662025A4DC9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998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23550-D108-5242-A7F4-8662025A4DC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152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23550-D108-5242-A7F4-8662025A4DC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3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932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00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49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323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4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58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7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5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615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685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55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81E1-AEE0-CB43-BF20-A9050368A2EF}" type="datetimeFigureOut">
              <a:rPr lang="en-IT" smtClean="0"/>
              <a:t>21/05/23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50FA-BF2E-0F41-8239-3CF7F65B01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8055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84317-CE4D-9A27-67FA-6FC7D208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T" sz="4400"/>
              <a:t>SMART GARDEN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BCF50-34D8-2ADE-7604-417D94994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IT"/>
              <a:t>Mattia De Bartolomeis,Marco Cerino,Christian De Angelis</a:t>
            </a:r>
          </a:p>
        </p:txBody>
      </p:sp>
      <p:pic>
        <p:nvPicPr>
          <p:cNvPr id="40" name="Picture 30" descr="Hexagon wall decor">
            <a:extLst>
              <a:ext uri="{FF2B5EF4-FFF2-40B4-BE49-F238E27FC236}">
                <a16:creationId xmlns:a16="http://schemas.microsoft.com/office/drawing/2014/main" id="{0BB499C6-7DE4-1850-3859-17B8E0B88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3" r="3263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31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A3BAA-765E-9F26-C2DF-748A3182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b="0" i="0" u="none" strike="noStrike">
                <a:effectLst/>
                <a:latin typeface="Söhne"/>
              </a:rPr>
              <a:t>Introduzione</a:t>
            </a:r>
            <a:endParaRPr lang="en-IT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6ECC-80D8-A853-D883-35BFABD6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none" strike="noStrike">
                <a:effectLst/>
                <a:latin typeface="Söhne"/>
              </a:rPr>
              <a:t>Il nostro obiettivo con il progetto 'Smart Garden' è stato sfruttare la potenza dell'Internet of Things per creare un sistema intelligente in grado di monitorare e gestire in modo efficiente un giardino, garantendo condizioni ottimali di crescita per le piante."</a:t>
            </a:r>
            <a:endParaRPr lang="en-IT" sz="2200"/>
          </a:p>
        </p:txBody>
      </p:sp>
      <p:pic>
        <p:nvPicPr>
          <p:cNvPr id="5" name="Picture 4" descr="Una mano che tocca una pianta piccola">
            <a:extLst>
              <a:ext uri="{FF2B5EF4-FFF2-40B4-BE49-F238E27FC236}">
                <a16:creationId xmlns:a16="http://schemas.microsoft.com/office/drawing/2014/main" id="{71FE59E9-4DAB-8158-5540-6C3B2C43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r="165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17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Mano ritagliata che innaffia una pianta">
            <a:extLst>
              <a:ext uri="{FF2B5EF4-FFF2-40B4-BE49-F238E27FC236}">
                <a16:creationId xmlns:a16="http://schemas.microsoft.com/office/drawing/2014/main" id="{68FD4E23-17DA-3D26-96A6-3666613D3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1" r="1442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EF83-D8BE-24D1-2D66-17E52400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2600" i="1">
                <a:effectLst/>
                <a:latin typeface="Helvetica" pitchFamily="2" charset="0"/>
              </a:rPr>
              <a:t>Panoramica delle tecnologie utilizzate</a:t>
            </a:r>
            <a:br>
              <a:rPr lang="en-GB" sz="2600">
                <a:effectLst/>
                <a:latin typeface="Helvetica" pitchFamily="2" charset="0"/>
              </a:rPr>
            </a:br>
            <a:endParaRPr lang="en-IT" sz="2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F74C-5DA7-FBCB-1526-BD83CBBF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Sensore DHT: Utilizzato per rilevare la temperatura e l'umidità dell'aria nel giardino.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Sensore di umidità del terreno: Monitora l'umidità del terreno per valutare le condizioni di irrigazione delle piante.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Due bottoni fisici: Forniscono un'interazione diretta con il sistema per accendere/spegnere e controllare manualmente la pompa.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LED: Indica visivamente lo stato di innaffiamento del giardino.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Pompa: Utilizzata per l'irrigazione delle piante in base alle condizioni rilevate dai sensori.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Fotoresistore: Rileva il livello di luminosità nell'ambiente del giardino.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>
                <a:effectLst/>
                <a:latin typeface="Söhne"/>
              </a:rPr>
              <a:t>Display: Mostra informazioni come i messaggi di innaffiamento e i dati dei sensori.</a:t>
            </a:r>
          </a:p>
          <a:p>
            <a:pPr marL="0" indent="0">
              <a:buNone/>
            </a:pPr>
            <a:endParaRPr lang="en-IT" sz="1300"/>
          </a:p>
        </p:txBody>
      </p:sp>
    </p:spTree>
    <p:extLst>
      <p:ext uri="{BB962C8B-B14F-4D97-AF65-F5344CB8AC3E}">
        <p14:creationId xmlns:p14="http://schemas.microsoft.com/office/powerpoint/2010/main" val="204240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con numeri binari e cianografia">
            <a:extLst>
              <a:ext uri="{FF2B5EF4-FFF2-40B4-BE49-F238E27FC236}">
                <a16:creationId xmlns:a16="http://schemas.microsoft.com/office/drawing/2014/main" id="{3AC07596-E096-C461-F4F5-BEC69CA46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 t="6593" r="2401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995EF-0441-101C-B049-01B6CFCD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400" i="1">
                <a:effectLst/>
                <a:latin typeface="Helvetica" pitchFamily="2" charset="0"/>
              </a:rPr>
              <a:t>Panoramica delle tecnologie utilizzate</a:t>
            </a:r>
            <a:br>
              <a:rPr lang="en-GB" sz="2400">
                <a:effectLst/>
                <a:latin typeface="Helvetica" pitchFamily="2" charset="0"/>
              </a:rPr>
            </a:br>
            <a:endParaRPr lang="en-IT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4CFC-32F7-A3F2-408F-3ADACC67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b="0" i="0" u="none" strike="noStrike">
                <a:effectLst/>
                <a:latin typeface="Söhne"/>
              </a:rPr>
              <a:t>MicroPython su ESP32: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u="none" strike="noStrike">
                <a:effectLst/>
                <a:latin typeface="Söhne"/>
              </a:rPr>
              <a:t>Utilizziamo MicroPython, una versione di Python ottimizzata per i microcontrollori, come linguaggio di programmazione per l'ESP32.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u="none" strike="noStrike">
                <a:effectLst/>
                <a:latin typeface="Söhne"/>
              </a:rPr>
              <a:t>L'ESP32 è una scheda di sviluppo IoT potente e versatile che ospita il nostro codice e gestisce le comunicazioni tra i componenti del sistema.</a:t>
            </a:r>
          </a:p>
          <a:p>
            <a:endParaRPr lang="en-IT" sz="1700"/>
          </a:p>
        </p:txBody>
      </p:sp>
    </p:spTree>
    <p:extLst>
      <p:ext uri="{BB962C8B-B14F-4D97-AF65-F5344CB8AC3E}">
        <p14:creationId xmlns:p14="http://schemas.microsoft.com/office/powerpoint/2010/main" val="249691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Grafico finanziario digitale">
            <a:extLst>
              <a:ext uri="{FF2B5EF4-FFF2-40B4-BE49-F238E27FC236}">
                <a16:creationId xmlns:a16="http://schemas.microsoft.com/office/drawing/2014/main" id="{005812B6-9AFC-E11F-7063-4CC0FE4E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4" t="6593" r="1904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6F78-7268-A3A1-B9F1-68BC819A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400" i="1" dirty="0" err="1">
                <a:effectLst/>
                <a:latin typeface="Helvetica" pitchFamily="2" charset="0"/>
              </a:rPr>
              <a:t>Panoramica</a:t>
            </a:r>
            <a:r>
              <a:rPr lang="en-GB" sz="2400" i="1" dirty="0">
                <a:effectLst/>
                <a:latin typeface="Helvetica" pitchFamily="2" charset="0"/>
              </a:rPr>
              <a:t> </a:t>
            </a:r>
            <a:r>
              <a:rPr lang="en-GB" sz="2400" i="1" dirty="0" err="1">
                <a:effectLst/>
                <a:latin typeface="Helvetica" pitchFamily="2" charset="0"/>
              </a:rPr>
              <a:t>delle</a:t>
            </a:r>
            <a:r>
              <a:rPr lang="en-GB" sz="2400" i="1" dirty="0">
                <a:effectLst/>
                <a:latin typeface="Helvetica" pitchFamily="2" charset="0"/>
              </a:rPr>
              <a:t> </a:t>
            </a:r>
            <a:r>
              <a:rPr lang="en-GB" sz="2400" i="1" dirty="0" err="1">
                <a:effectLst/>
                <a:latin typeface="Helvetica" pitchFamily="2" charset="0"/>
              </a:rPr>
              <a:t>tecnologie</a:t>
            </a:r>
            <a:r>
              <a:rPr lang="en-GB" sz="2400" i="1" dirty="0">
                <a:effectLst/>
                <a:latin typeface="Helvetica" pitchFamily="2" charset="0"/>
              </a:rPr>
              <a:t> </a:t>
            </a:r>
            <a:r>
              <a:rPr lang="en-GB" sz="2400" i="1" dirty="0" err="1">
                <a:effectLst/>
                <a:latin typeface="Helvetica" pitchFamily="2" charset="0"/>
              </a:rPr>
              <a:t>utilizzate</a:t>
            </a:r>
            <a:br>
              <a:rPr lang="en-GB" sz="2400" dirty="0">
                <a:effectLst/>
                <a:latin typeface="Helvetica" pitchFamily="2" charset="0"/>
              </a:rPr>
            </a:br>
            <a:endParaRPr lang="en-IT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3478-1FD5-2684-D9FA-EA30457C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b="0" i="0" u="none" strike="noStrike" dirty="0" err="1">
                <a:effectLst/>
                <a:latin typeface="Söhne"/>
              </a:rPr>
              <a:t>Interfaccia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grafica</a:t>
            </a:r>
            <a:r>
              <a:rPr lang="en-GB" sz="1700" b="0" i="0" u="none" strike="noStrike" dirty="0">
                <a:effectLst/>
                <a:latin typeface="Söhne"/>
              </a:rPr>
              <a:t> e </a:t>
            </a:r>
            <a:r>
              <a:rPr lang="en-GB" sz="1700" b="0" i="0" u="none" strike="noStrike" dirty="0" err="1">
                <a:effectLst/>
                <a:latin typeface="Söhne"/>
              </a:rPr>
              <a:t>protocollo</a:t>
            </a:r>
            <a:r>
              <a:rPr lang="en-GB" sz="1700" b="0" i="0" u="none" strike="noStrike" dirty="0">
                <a:effectLst/>
                <a:latin typeface="Söhne"/>
              </a:rPr>
              <a:t> MQTT: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u="none" strike="noStrike" dirty="0" err="1">
                <a:effectLst/>
                <a:latin typeface="Söhne"/>
              </a:rPr>
              <a:t>Abbiamo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sviluppato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un'interfaccia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grafica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intuitiva</a:t>
            </a:r>
            <a:r>
              <a:rPr lang="en-GB" sz="1700" b="0" i="0" u="none" strike="noStrike" dirty="0">
                <a:effectLst/>
                <a:latin typeface="Söhne"/>
              </a:rPr>
              <a:t> per </a:t>
            </a:r>
            <a:r>
              <a:rPr lang="en-GB" sz="1700" b="0" i="0" u="none" strike="noStrike" dirty="0" err="1">
                <a:effectLst/>
                <a:latin typeface="Söhne"/>
              </a:rPr>
              <a:t>interagire</a:t>
            </a:r>
            <a:r>
              <a:rPr lang="en-GB" sz="1700" b="0" i="0" u="none" strike="noStrike" dirty="0">
                <a:effectLst/>
                <a:latin typeface="Söhne"/>
              </a:rPr>
              <a:t> con il </a:t>
            </a:r>
            <a:r>
              <a:rPr lang="en-GB" sz="1700" b="0" i="0" u="none" strike="noStrike" dirty="0" err="1">
                <a:effectLst/>
                <a:latin typeface="Söhne"/>
              </a:rPr>
              <a:t>sistema</a:t>
            </a:r>
            <a:r>
              <a:rPr lang="en-GB" sz="1700" b="0" i="0" u="none" strike="noStrike" dirty="0">
                <a:effectLst/>
                <a:latin typeface="Söhne"/>
              </a:rPr>
              <a:t> "Smart Garden” </a:t>
            </a:r>
            <a:r>
              <a:rPr lang="en-GB" sz="1700" b="0" i="0" u="none" strike="noStrike" dirty="0" err="1">
                <a:effectLst/>
                <a:latin typeface="Söhne"/>
              </a:rPr>
              <a:t>utilizzando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NodeRed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b="0" i="0" u="none" strike="noStrike" dirty="0" err="1">
                <a:effectLst/>
                <a:latin typeface="Söhne"/>
              </a:rPr>
              <a:t>L'interfaccia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comunica</a:t>
            </a:r>
            <a:r>
              <a:rPr lang="en-GB" sz="1700" b="0" i="0" u="none" strike="noStrike" dirty="0">
                <a:effectLst/>
                <a:latin typeface="Söhne"/>
              </a:rPr>
              <a:t> con il </a:t>
            </a:r>
            <a:r>
              <a:rPr lang="en-GB" sz="1700" b="0" i="0" u="none" strike="noStrike" dirty="0" err="1">
                <a:effectLst/>
                <a:latin typeface="Söhne"/>
              </a:rPr>
              <a:t>sistema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utilizzando</a:t>
            </a:r>
            <a:r>
              <a:rPr lang="en-GB" sz="1700" b="0" i="0" u="none" strike="noStrike" dirty="0">
                <a:effectLst/>
                <a:latin typeface="Söhne"/>
              </a:rPr>
              <a:t> il </a:t>
            </a:r>
            <a:r>
              <a:rPr lang="en-GB" sz="1700" b="0" i="0" u="none" strike="noStrike" dirty="0" err="1">
                <a:effectLst/>
                <a:latin typeface="Söhne"/>
              </a:rPr>
              <a:t>protocollo</a:t>
            </a:r>
            <a:r>
              <a:rPr lang="en-GB" sz="1700" b="0" i="0" u="none" strike="noStrike" dirty="0">
                <a:effectLst/>
                <a:latin typeface="Söhne"/>
              </a:rPr>
              <a:t> MQTT, </a:t>
            </a:r>
            <a:r>
              <a:rPr lang="en-GB" sz="1700" b="0" i="0" u="none" strike="noStrike" dirty="0" err="1">
                <a:effectLst/>
                <a:latin typeface="Söhne"/>
              </a:rPr>
              <a:t>consentendo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monitorare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sensori</a:t>
            </a:r>
            <a:r>
              <a:rPr lang="en-GB" sz="1700" b="0" i="0" u="none" strike="noStrike" dirty="0">
                <a:effectLst/>
                <a:latin typeface="Söhne"/>
              </a:rPr>
              <a:t>, </a:t>
            </a:r>
            <a:r>
              <a:rPr lang="en-GB" sz="1700" b="0" i="0" u="none" strike="noStrike" dirty="0" err="1">
                <a:effectLst/>
                <a:latin typeface="Söhne"/>
              </a:rPr>
              <a:t>visualizzare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grafici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storici</a:t>
            </a:r>
            <a:r>
              <a:rPr lang="en-GB" sz="1700" b="0" i="0" u="none" strike="noStrike" dirty="0">
                <a:effectLst/>
                <a:latin typeface="Söhne"/>
              </a:rPr>
              <a:t> e </a:t>
            </a:r>
            <a:r>
              <a:rPr lang="en-GB" sz="1700" b="0" i="0" u="none" strike="noStrike" dirty="0" err="1">
                <a:effectLst/>
                <a:latin typeface="Söhne"/>
              </a:rPr>
              <a:t>controllare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pompa</a:t>
            </a:r>
            <a:r>
              <a:rPr lang="en-GB" sz="1700" b="0" i="0" u="none" strike="noStrike" dirty="0">
                <a:effectLst/>
                <a:latin typeface="Söhne"/>
              </a:rPr>
              <a:t> da </a:t>
            </a:r>
            <a:r>
              <a:rPr lang="en-GB" sz="1700" b="0" i="0" u="none" strike="noStrike" dirty="0" err="1">
                <a:effectLst/>
                <a:latin typeface="Söhne"/>
              </a:rPr>
              <a:t>remoto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7815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6F78-7268-A3A1-B9F1-68BC819A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000" i="1" dirty="0" err="1">
                <a:effectLst/>
                <a:latin typeface="Helvetica" pitchFamily="2" charset="0"/>
              </a:rPr>
              <a:t>Panoramica</a:t>
            </a:r>
            <a:r>
              <a:rPr lang="en-GB" sz="3000" i="1" dirty="0">
                <a:effectLst/>
                <a:latin typeface="Helvetica" pitchFamily="2" charset="0"/>
              </a:rPr>
              <a:t> </a:t>
            </a:r>
            <a:r>
              <a:rPr lang="en-GB" sz="3000" i="1" dirty="0" err="1">
                <a:effectLst/>
                <a:latin typeface="Helvetica" pitchFamily="2" charset="0"/>
              </a:rPr>
              <a:t>delle</a:t>
            </a:r>
            <a:r>
              <a:rPr lang="en-GB" sz="3000" i="1" dirty="0">
                <a:effectLst/>
                <a:latin typeface="Helvetica" pitchFamily="2" charset="0"/>
              </a:rPr>
              <a:t> </a:t>
            </a:r>
            <a:r>
              <a:rPr lang="en-GB" sz="3000" i="1" dirty="0" err="1">
                <a:effectLst/>
                <a:latin typeface="Helvetica" pitchFamily="2" charset="0"/>
              </a:rPr>
              <a:t>tecnologie</a:t>
            </a:r>
            <a:r>
              <a:rPr lang="en-GB" sz="3000" i="1" dirty="0">
                <a:effectLst/>
                <a:latin typeface="Helvetica" pitchFamily="2" charset="0"/>
              </a:rPr>
              <a:t> </a:t>
            </a:r>
            <a:r>
              <a:rPr lang="en-GB" sz="3000" i="1" dirty="0" err="1">
                <a:effectLst/>
                <a:latin typeface="Helvetica" pitchFamily="2" charset="0"/>
              </a:rPr>
              <a:t>utilizzate</a:t>
            </a:r>
            <a:br>
              <a:rPr lang="en-GB" sz="3000">
                <a:effectLst/>
                <a:latin typeface="Helvetica" pitchFamily="2" charset="0"/>
              </a:rPr>
            </a:br>
            <a:endParaRPr lang="en-IT" sz="3000"/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3478-1FD5-2684-D9FA-EA30457C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1700" dirty="0" err="1">
                <a:latin typeface="Söhne"/>
              </a:rPr>
              <a:t>Protocolli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seriali</a:t>
            </a:r>
            <a:r>
              <a:rPr lang="en-GB" sz="1700" dirty="0">
                <a:latin typeface="Söhne"/>
              </a:rPr>
              <a:t>: per il </a:t>
            </a:r>
            <a:r>
              <a:rPr lang="en-GB" sz="1700" dirty="0" err="1">
                <a:latin typeface="Söhne"/>
              </a:rPr>
              <a:t>controllo</a:t>
            </a:r>
            <a:r>
              <a:rPr lang="en-GB" sz="1700" dirty="0">
                <a:latin typeface="Söhne"/>
              </a:rPr>
              <a:t> del display </a:t>
            </a:r>
            <a:r>
              <a:rPr lang="en-GB" sz="1700" dirty="0" err="1">
                <a:latin typeface="Söhne"/>
              </a:rPr>
              <a:t>abbiamo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utilizzato</a:t>
            </a:r>
            <a:r>
              <a:rPr lang="en-GB" sz="1700" dirty="0">
                <a:latin typeface="Söhne"/>
              </a:rPr>
              <a:t> il </a:t>
            </a:r>
            <a:r>
              <a:rPr lang="en-GB" sz="1700" dirty="0" err="1">
                <a:latin typeface="Söhne"/>
              </a:rPr>
              <a:t>protocollo</a:t>
            </a:r>
            <a:r>
              <a:rPr lang="en-GB" sz="1700" dirty="0">
                <a:latin typeface="Söhne"/>
              </a:rPr>
              <a:t> serial I^2C.Il </a:t>
            </a:r>
            <a:r>
              <a:rPr lang="en-GB" sz="1700" dirty="0" err="1">
                <a:latin typeface="Söhne"/>
              </a:rPr>
              <a:t>protocllo</a:t>
            </a:r>
            <a:r>
              <a:rPr lang="en-GB" sz="1700" dirty="0">
                <a:latin typeface="Söhne"/>
              </a:rPr>
              <a:t> I^2C </a:t>
            </a:r>
            <a:r>
              <a:rPr lang="en-GB" sz="1700" dirty="0" err="1">
                <a:latin typeface="Söhne"/>
              </a:rPr>
              <a:t>è</a:t>
            </a:r>
            <a:r>
              <a:rPr lang="en-GB" sz="1700" dirty="0">
                <a:latin typeface="Söhne"/>
              </a:rPr>
              <a:t> un </a:t>
            </a:r>
            <a:r>
              <a:rPr lang="en-GB" sz="1700" dirty="0" err="1">
                <a:latin typeface="Söhne"/>
              </a:rPr>
              <a:t>protocllo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sincrono,half</a:t>
            </a:r>
            <a:r>
              <a:rPr lang="en-GB" sz="1700" dirty="0">
                <a:latin typeface="Söhne"/>
              </a:rPr>
              <a:t>-</a:t>
            </a:r>
            <a:r>
              <a:rPr lang="en-GB" sz="1700" dirty="0" err="1">
                <a:latin typeface="Söhne"/>
              </a:rPr>
              <a:t>duplex,master</a:t>
            </a:r>
            <a:r>
              <a:rPr lang="en-GB" sz="1700" dirty="0">
                <a:latin typeface="Söhne"/>
              </a:rPr>
              <a:t>-slave con </a:t>
            </a:r>
            <a:r>
              <a:rPr lang="en-GB" sz="1700" dirty="0" err="1">
                <a:latin typeface="Söhne"/>
              </a:rPr>
              <a:t>linee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condivise</a:t>
            </a:r>
            <a:r>
              <a:rPr lang="en-GB" sz="1700" dirty="0">
                <a:latin typeface="Söhne"/>
              </a:rPr>
              <a:t>. .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Utilizza</a:t>
            </a:r>
            <a:r>
              <a:rPr lang="en-GB" sz="1700" b="0" i="0" u="none" strike="noStrike" dirty="0">
                <a:effectLst/>
                <a:latin typeface="Söhne"/>
              </a:rPr>
              <a:t> due </a:t>
            </a:r>
            <a:r>
              <a:rPr lang="en-GB" sz="1700" b="0" i="0" u="none" strike="noStrike" dirty="0" err="1">
                <a:effectLst/>
                <a:latin typeface="Söhne"/>
              </a:rPr>
              <a:t>linee</a:t>
            </a:r>
            <a:r>
              <a:rPr lang="en-GB" sz="1700" b="0" i="0" u="none" strike="noStrike" dirty="0">
                <a:effectLst/>
                <a:latin typeface="Söhne"/>
              </a:rPr>
              <a:t>: SDA (Serial Data Line) per la </a:t>
            </a:r>
            <a:r>
              <a:rPr lang="en-GB" sz="1700" b="0" i="0" u="none" strike="noStrike" dirty="0" err="1">
                <a:effectLst/>
                <a:latin typeface="Söhne"/>
              </a:rPr>
              <a:t>trasmissione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dei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dati</a:t>
            </a:r>
            <a:r>
              <a:rPr lang="en-GB" sz="1700" b="0" i="0" u="none" strike="noStrike" dirty="0">
                <a:effectLst/>
                <a:latin typeface="Söhne"/>
              </a:rPr>
              <a:t> e SCL (Serial Clock Line) per </a:t>
            </a:r>
            <a:r>
              <a:rPr lang="en-GB" sz="1700" b="0" i="0" u="none" strike="noStrike" dirty="0" err="1">
                <a:effectLst/>
                <a:latin typeface="Söhne"/>
              </a:rPr>
              <a:t>sincronizzare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comunicazione</a:t>
            </a:r>
            <a:r>
              <a:rPr lang="en-GB" sz="1700" b="0" i="0" u="none" strike="noStrike" dirty="0">
                <a:effectLst/>
                <a:latin typeface="Söhne"/>
              </a:rPr>
              <a:t>. Il master I²C genera il </a:t>
            </a:r>
            <a:r>
              <a:rPr lang="en-GB" sz="1700" b="0" i="0" u="none" strike="noStrike" dirty="0" err="1">
                <a:effectLst/>
                <a:latin typeface="Söhne"/>
              </a:rPr>
              <a:t>segnale</a:t>
            </a:r>
            <a:r>
              <a:rPr lang="en-GB" sz="1700" b="0" i="0" u="none" strike="noStrike" dirty="0">
                <a:effectLst/>
                <a:latin typeface="Söhne"/>
              </a:rPr>
              <a:t> di clock </a:t>
            </a:r>
            <a:r>
              <a:rPr lang="en-GB" sz="1700" b="0" i="0" u="none" strike="noStrike" dirty="0" err="1">
                <a:effectLst/>
                <a:latin typeface="Söhne"/>
              </a:rPr>
              <a:t>sulla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linea</a:t>
            </a:r>
            <a:r>
              <a:rPr lang="en-GB" sz="1700" b="0" i="0" u="none" strike="noStrike" dirty="0">
                <a:effectLst/>
                <a:latin typeface="Söhne"/>
              </a:rPr>
              <a:t> SCL per </a:t>
            </a:r>
            <a:r>
              <a:rPr lang="en-GB" sz="1700" b="0" i="0" u="none" strike="noStrike" dirty="0" err="1">
                <a:effectLst/>
                <a:latin typeface="Söhne"/>
              </a:rPr>
              <a:t>sincronizzare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trasmissione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dei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dati</a:t>
            </a:r>
            <a:r>
              <a:rPr lang="en-GB" sz="1700" b="0" i="0" u="none" strike="noStrike" dirty="0">
                <a:effectLst/>
                <a:latin typeface="Söhne"/>
              </a:rPr>
              <a:t>. </a:t>
            </a:r>
            <a:r>
              <a:rPr lang="en-GB" sz="1700" b="0" i="0" u="none" strike="noStrike" dirty="0" err="1">
                <a:effectLst/>
                <a:latin typeface="Söhne"/>
              </a:rPr>
              <a:t>Abbiamo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comunicato</a:t>
            </a:r>
            <a:r>
              <a:rPr lang="en-GB" sz="1700" b="0" i="0" u="none" strike="noStrike" dirty="0">
                <a:effectLst/>
                <a:latin typeface="Söhne"/>
              </a:rPr>
              <a:t> con il display </a:t>
            </a:r>
            <a:r>
              <a:rPr lang="en-GB" sz="1700" b="0" i="0" u="none" strike="noStrike" dirty="0" err="1">
                <a:effectLst/>
                <a:latin typeface="Söhne"/>
              </a:rPr>
              <a:t>inviando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sequenze</a:t>
            </a:r>
            <a:r>
              <a:rPr lang="en-GB" sz="1700" b="0" i="0" u="none" strike="noStrike" dirty="0">
                <a:effectLst/>
                <a:latin typeface="Söhne"/>
              </a:rPr>
              <a:t> di bit </a:t>
            </a:r>
            <a:r>
              <a:rPr lang="en-GB" sz="1700" b="0" i="0" u="none" strike="noStrike" dirty="0" err="1">
                <a:effectLst/>
                <a:latin typeface="Söhne"/>
              </a:rPr>
              <a:t>che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comprendono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sia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comandi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che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dati</a:t>
            </a:r>
            <a:r>
              <a:rPr lang="en-GB" sz="1700" b="0" i="0" u="none" strike="noStrike" dirty="0">
                <a:effectLst/>
                <a:latin typeface="Söhne"/>
              </a:rPr>
              <a:t>. I </a:t>
            </a:r>
            <a:r>
              <a:rPr lang="en-GB" sz="1700" b="0" i="0" u="none" strike="noStrike" dirty="0" err="1">
                <a:effectLst/>
                <a:latin typeface="Söhne"/>
              </a:rPr>
              <a:t>comandi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permettono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configurare</a:t>
            </a:r>
            <a:r>
              <a:rPr lang="en-GB" sz="1700" b="0" i="0" u="none" strike="noStrike" dirty="0">
                <a:effectLst/>
                <a:latin typeface="Söhne"/>
              </a:rPr>
              <a:t> il display e </a:t>
            </a:r>
            <a:r>
              <a:rPr lang="en-GB" sz="1700" b="0" i="0" u="none" strike="noStrike" dirty="0" err="1">
                <a:effectLst/>
                <a:latin typeface="Söhne"/>
              </a:rPr>
              <a:t>definire</a:t>
            </a:r>
            <a:r>
              <a:rPr lang="en-GB" sz="1700" b="0" i="0" u="none" strike="noStrike" dirty="0">
                <a:effectLst/>
                <a:latin typeface="Söhne"/>
              </a:rPr>
              <a:t> le </a:t>
            </a:r>
            <a:r>
              <a:rPr lang="en-GB" sz="1700" b="0" i="0" u="none" strike="noStrike" dirty="0" err="1">
                <a:effectLst/>
                <a:latin typeface="Söhne"/>
              </a:rPr>
              <a:t>azioni</a:t>
            </a:r>
            <a:r>
              <a:rPr lang="en-GB" sz="1700" b="0" i="0" u="none" strike="noStrike" dirty="0">
                <a:effectLst/>
                <a:latin typeface="Söhne"/>
              </a:rPr>
              <a:t> da </a:t>
            </a:r>
            <a:r>
              <a:rPr lang="en-GB" sz="1700" b="0" i="0" u="none" strike="noStrike" dirty="0" err="1">
                <a:effectLst/>
                <a:latin typeface="Söhne"/>
              </a:rPr>
              <a:t>compiere</a:t>
            </a:r>
            <a:r>
              <a:rPr lang="en-GB" sz="1700" b="0" i="0" u="none" strike="noStrike" dirty="0">
                <a:effectLst/>
                <a:latin typeface="Söhne"/>
              </a:rPr>
              <a:t>, </a:t>
            </a:r>
            <a:r>
              <a:rPr lang="en-GB" sz="1700" b="0" i="0" u="none" strike="noStrike" dirty="0" err="1">
                <a:effectLst/>
                <a:latin typeface="Söhne"/>
              </a:rPr>
              <a:t>mentre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dati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contengono</a:t>
            </a:r>
            <a:r>
              <a:rPr lang="en-GB" sz="1700" b="0" i="0" u="none" strike="noStrike" dirty="0">
                <a:effectLst/>
                <a:latin typeface="Söhne"/>
              </a:rPr>
              <a:t> le </a:t>
            </a:r>
            <a:r>
              <a:rPr lang="en-GB" sz="1700" b="0" i="0" u="none" strike="noStrike" dirty="0" err="1">
                <a:effectLst/>
                <a:latin typeface="Söhne"/>
              </a:rPr>
              <a:t>informazioni</a:t>
            </a:r>
            <a:r>
              <a:rPr lang="en-GB" sz="1700" b="0" i="0" u="none" strike="noStrike" dirty="0">
                <a:effectLst/>
                <a:latin typeface="Söhne"/>
              </a:rPr>
              <a:t> da </a:t>
            </a:r>
            <a:r>
              <a:rPr lang="en-GB" sz="1700" b="0" i="0" u="none" strike="noStrike" dirty="0" err="1">
                <a:effectLst/>
                <a:latin typeface="Söhne"/>
              </a:rPr>
              <a:t>visualizzare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sullo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schermo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  <a:endParaRPr lang="en-GB" sz="1700" dirty="0">
              <a:latin typeface="Söhne"/>
            </a:endParaRPr>
          </a:p>
        </p:txBody>
      </p:sp>
      <p:pic>
        <p:nvPicPr>
          <p:cNvPr id="72" name="Picture 71" descr="Circuito stampato elettronico">
            <a:extLst>
              <a:ext uri="{FF2B5EF4-FFF2-40B4-BE49-F238E27FC236}">
                <a16:creationId xmlns:a16="http://schemas.microsoft.com/office/drawing/2014/main" id="{8520D6FC-19D8-20D2-1DD1-31C7C063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94" r="14362" b="-2"/>
          <a:stretch/>
        </p:blipFill>
        <p:spPr>
          <a:xfrm>
            <a:off x="7180532" y="640080"/>
            <a:ext cx="329599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C61E3-A6C9-F384-6553-97169FF8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 i="1" dirty="0" err="1">
                <a:latin typeface="Helvetica" pitchFamily="2" charset="0"/>
              </a:rPr>
              <a:t>Funzionamento</a:t>
            </a:r>
            <a:r>
              <a:rPr lang="en-GB" sz="4200" i="1" dirty="0">
                <a:latin typeface="Helvetica" pitchFamily="2" charset="0"/>
              </a:rPr>
              <a:t> del </a:t>
            </a:r>
            <a:r>
              <a:rPr lang="en-GB" sz="4200" i="1" dirty="0" err="1">
                <a:latin typeface="Helvetica" pitchFamily="2" charset="0"/>
              </a:rPr>
              <a:t>sistema</a:t>
            </a:r>
            <a:br>
              <a:rPr lang="en-GB" sz="4200" dirty="0">
                <a:effectLst/>
                <a:latin typeface="Helvetica" pitchFamily="2" charset="0"/>
              </a:rPr>
            </a:br>
            <a:endParaRPr lang="en-IT" sz="42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7DB8-24D0-15B8-BCA5-F6E78C36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effectLst/>
                <a:latin typeface="Söhne"/>
              </a:rPr>
              <a:t>Il </a:t>
            </a:r>
            <a:r>
              <a:rPr lang="en-GB" sz="1700" b="0" i="0" u="none" strike="noStrike" dirty="0" err="1">
                <a:effectLst/>
                <a:latin typeface="Söhne"/>
              </a:rPr>
              <a:t>sistema</a:t>
            </a:r>
            <a:r>
              <a:rPr lang="en-GB" sz="1700" b="0" i="0" u="none" strike="noStrike" dirty="0">
                <a:effectLst/>
                <a:latin typeface="Söhne"/>
              </a:rPr>
              <a:t> "Smart Garden" </a:t>
            </a:r>
            <a:r>
              <a:rPr lang="en-GB" sz="1700" b="0" i="0" u="none" strike="noStrike" dirty="0" err="1">
                <a:effectLst/>
                <a:latin typeface="Söhne"/>
              </a:rPr>
              <a:t>utilizza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una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combinazione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sensori</a:t>
            </a:r>
            <a:r>
              <a:rPr lang="en-GB" sz="1700" b="0" i="0" u="none" strike="noStrike" dirty="0">
                <a:effectLst/>
                <a:latin typeface="Söhne"/>
              </a:rPr>
              <a:t>, </a:t>
            </a:r>
            <a:r>
              <a:rPr lang="en-GB" sz="1700" b="0" i="0" u="none" strike="noStrike" dirty="0" err="1">
                <a:effectLst/>
                <a:latin typeface="Söhne"/>
              </a:rPr>
              <a:t>attuatori</a:t>
            </a:r>
            <a:r>
              <a:rPr lang="en-GB" sz="1700" b="0" i="0" u="none" strike="noStrike" dirty="0">
                <a:effectLst/>
                <a:latin typeface="Söhne"/>
              </a:rPr>
              <a:t> e </a:t>
            </a:r>
            <a:r>
              <a:rPr lang="en-GB" sz="1700" b="0" i="0" u="none" strike="noStrike" dirty="0" err="1">
                <a:effectLst/>
                <a:latin typeface="Söhne"/>
              </a:rPr>
              <a:t>una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logica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controllo</a:t>
            </a:r>
            <a:r>
              <a:rPr lang="en-GB" sz="1700" b="0" i="0" u="none" strike="noStrike" dirty="0">
                <a:effectLst/>
                <a:latin typeface="Söhne"/>
              </a:rPr>
              <a:t> per </a:t>
            </a:r>
            <a:r>
              <a:rPr lang="en-GB" sz="1700" b="0" i="0" u="none" strike="noStrike" dirty="0" err="1">
                <a:effectLst/>
                <a:latin typeface="Söhne"/>
              </a:rPr>
              <a:t>monitorare</a:t>
            </a:r>
            <a:r>
              <a:rPr lang="en-GB" sz="1700" b="0" i="0" u="none" strike="noStrike" dirty="0">
                <a:effectLst/>
                <a:latin typeface="Söhne"/>
              </a:rPr>
              <a:t> e </a:t>
            </a:r>
            <a:r>
              <a:rPr lang="en-GB" sz="1700" b="0" i="0" u="none" strike="noStrike" dirty="0" err="1">
                <a:effectLst/>
                <a:latin typeface="Söhne"/>
              </a:rPr>
              <a:t>gestire</a:t>
            </a:r>
            <a:r>
              <a:rPr lang="en-GB" sz="1700" b="0" i="0" u="none" strike="noStrike" dirty="0">
                <a:effectLst/>
                <a:latin typeface="Söhne"/>
              </a:rPr>
              <a:t> il </a:t>
            </a:r>
            <a:r>
              <a:rPr lang="en-GB" sz="1700" b="0" i="0" u="none" strike="noStrike" dirty="0" err="1">
                <a:effectLst/>
                <a:latin typeface="Söhne"/>
              </a:rPr>
              <a:t>giardino</a:t>
            </a:r>
            <a:r>
              <a:rPr lang="en-GB" sz="1700" b="0" i="0" u="none" strike="noStrike" dirty="0">
                <a:effectLst/>
                <a:latin typeface="Söhne"/>
              </a:rPr>
              <a:t> in modo </a:t>
            </a:r>
            <a:r>
              <a:rPr lang="en-GB" sz="1700" b="0" i="0" u="none" strike="noStrike" dirty="0" err="1">
                <a:effectLst/>
                <a:latin typeface="Söhne"/>
              </a:rPr>
              <a:t>intelligente.Il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suo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funzionamento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consiste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nel</a:t>
            </a:r>
            <a:r>
              <a:rPr lang="en-GB" sz="1700" b="0" i="0" u="none" strike="noStrike" dirty="0">
                <a:effectLst/>
                <a:latin typeface="Söhne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GB" sz="1700" b="0" i="0" u="none" strike="noStrike" dirty="0" err="1">
                <a:effectLst/>
                <a:latin typeface="Söhne"/>
              </a:rPr>
              <a:t>Rilevamento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dei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valori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ambientali</a:t>
            </a:r>
            <a:r>
              <a:rPr lang="en-GB" sz="1700" b="0" i="0" u="none" strike="noStrike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u="none" strike="noStrike" dirty="0">
                <a:effectLst/>
                <a:latin typeface="Söhne"/>
              </a:rPr>
              <a:t>Il </a:t>
            </a:r>
            <a:r>
              <a:rPr lang="en-GB" sz="1700" b="0" i="0" u="none" strike="noStrike" dirty="0" err="1">
                <a:effectLst/>
                <a:latin typeface="Söhne"/>
              </a:rPr>
              <a:t>sensore</a:t>
            </a:r>
            <a:r>
              <a:rPr lang="en-GB" sz="1700" b="0" i="0" u="none" strike="noStrike" dirty="0">
                <a:effectLst/>
                <a:latin typeface="Söhne"/>
              </a:rPr>
              <a:t> DHT </a:t>
            </a:r>
            <a:r>
              <a:rPr lang="en-GB" sz="1700" b="0" i="0" u="none" strike="noStrike" dirty="0" err="1">
                <a:effectLst/>
                <a:latin typeface="Söhne"/>
              </a:rPr>
              <a:t>rileva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temperatura</a:t>
            </a:r>
            <a:r>
              <a:rPr lang="en-GB" sz="1700" b="0" i="0" u="none" strike="noStrike" dirty="0">
                <a:effectLst/>
                <a:latin typeface="Söhne"/>
              </a:rPr>
              <a:t> e </a:t>
            </a:r>
            <a:r>
              <a:rPr lang="en-GB" sz="1700" b="0" i="0" u="none" strike="noStrike" dirty="0" err="1">
                <a:effectLst/>
                <a:latin typeface="Söhne"/>
              </a:rPr>
              <a:t>l'umidità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dell'aria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nel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giardino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u="none" strike="noStrike" dirty="0">
                <a:effectLst/>
                <a:latin typeface="Söhne"/>
              </a:rPr>
              <a:t>Il </a:t>
            </a:r>
            <a:r>
              <a:rPr lang="en-GB" sz="1700" b="0" i="0" u="none" strike="noStrike" dirty="0" err="1">
                <a:effectLst/>
                <a:latin typeface="Söhne"/>
              </a:rPr>
              <a:t>sensore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umidità</a:t>
            </a:r>
            <a:r>
              <a:rPr lang="en-GB" sz="1700" b="0" i="0" u="none" strike="noStrike" dirty="0">
                <a:effectLst/>
                <a:latin typeface="Söhne"/>
              </a:rPr>
              <a:t> del </a:t>
            </a:r>
            <a:r>
              <a:rPr lang="en-GB" sz="1700" b="0" i="0" u="none" strike="noStrike" dirty="0" err="1">
                <a:effectLst/>
                <a:latin typeface="Söhne"/>
              </a:rPr>
              <a:t>terreno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monitora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l'umidità</a:t>
            </a:r>
            <a:r>
              <a:rPr lang="en-GB" sz="1700" b="0" i="0" u="none" strike="noStrike" dirty="0">
                <a:effectLst/>
                <a:latin typeface="Söhne"/>
              </a:rPr>
              <a:t> del </a:t>
            </a:r>
            <a:r>
              <a:rPr lang="en-GB" sz="1700" b="0" i="0" u="none" strike="noStrike" dirty="0" err="1">
                <a:effectLst/>
                <a:latin typeface="Söhne"/>
              </a:rPr>
              <a:t>terreno</a:t>
            </a:r>
            <a:r>
              <a:rPr lang="en-GB" sz="1700" b="0" i="0" u="none" strike="noStrike" dirty="0">
                <a:effectLst/>
                <a:latin typeface="Söhne"/>
              </a:rPr>
              <a:t> per </a:t>
            </a:r>
            <a:r>
              <a:rPr lang="en-GB" sz="1700" b="0" i="0" u="none" strike="noStrike" dirty="0" err="1">
                <a:effectLst/>
                <a:latin typeface="Söhne"/>
              </a:rPr>
              <a:t>valutare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necessità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irrigazione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dirty="0">
                <a:latin typeface="Söhne"/>
              </a:rPr>
              <a:t>Il display </a:t>
            </a:r>
            <a:r>
              <a:rPr lang="en-GB" sz="1700" dirty="0" err="1">
                <a:latin typeface="Söhne"/>
              </a:rPr>
              <a:t>mostra</a:t>
            </a:r>
            <a:r>
              <a:rPr lang="en-GB" sz="1700" dirty="0">
                <a:latin typeface="Söhne"/>
              </a:rPr>
              <a:t> I </a:t>
            </a:r>
            <a:r>
              <a:rPr lang="en-GB" sz="1700" dirty="0" err="1">
                <a:latin typeface="Söhne"/>
              </a:rPr>
              <a:t>valori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rilevati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dai</a:t>
            </a:r>
            <a:r>
              <a:rPr lang="en-GB" sz="1700" dirty="0">
                <a:latin typeface="Söhne"/>
              </a:rPr>
              <a:t> </a:t>
            </a:r>
            <a:r>
              <a:rPr lang="en-GB" sz="1700" dirty="0" err="1">
                <a:latin typeface="Söhne"/>
              </a:rPr>
              <a:t>sensori</a:t>
            </a:r>
            <a:r>
              <a:rPr lang="en-GB" sz="1700" dirty="0">
                <a:latin typeface="Söhne"/>
              </a:rPr>
              <a:t>.</a:t>
            </a:r>
            <a:endParaRPr lang="en-GB" sz="1700" b="0" i="0" u="none" strike="noStrike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GB" sz="1700" b="0" i="0" u="none" strike="noStrike" dirty="0" err="1">
                <a:effectLst/>
                <a:latin typeface="Söhne"/>
              </a:rPr>
              <a:t>Decisioni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irrigazione</a:t>
            </a:r>
            <a:r>
              <a:rPr lang="en-GB" sz="1700" b="0" i="0" u="none" strike="noStrike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u="none" strike="noStrike" dirty="0">
                <a:effectLst/>
                <a:latin typeface="Söhne"/>
              </a:rPr>
              <a:t>Sulla base </a:t>
            </a:r>
            <a:r>
              <a:rPr lang="en-GB" sz="1700" b="0" i="0" u="none" strike="noStrike" dirty="0" err="1">
                <a:effectLst/>
                <a:latin typeface="Söhne"/>
              </a:rPr>
              <a:t>dei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valori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rilevati</a:t>
            </a:r>
            <a:r>
              <a:rPr lang="en-GB" sz="1700" b="0" i="0" u="none" strike="noStrike" dirty="0">
                <a:effectLst/>
                <a:latin typeface="Söhne"/>
              </a:rPr>
              <a:t>, il </a:t>
            </a:r>
            <a:r>
              <a:rPr lang="en-GB" sz="1700" b="0" i="0" u="none" strike="noStrike" dirty="0" err="1">
                <a:effectLst/>
                <a:latin typeface="Söhne"/>
              </a:rPr>
              <a:t>sistema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utilizza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una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logica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controllo</a:t>
            </a:r>
            <a:r>
              <a:rPr lang="en-GB" sz="1700" b="0" i="0" u="none" strike="noStrike" dirty="0">
                <a:effectLst/>
                <a:latin typeface="Söhne"/>
              </a:rPr>
              <a:t> per </a:t>
            </a:r>
            <a:r>
              <a:rPr lang="en-GB" sz="1700" b="0" i="0" u="none" strike="noStrike" dirty="0" err="1">
                <a:effectLst/>
                <a:latin typeface="Söhne"/>
              </a:rPr>
              <a:t>prendere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decisioni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sull'irrigazione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u="none" strike="noStrike" dirty="0">
                <a:effectLst/>
                <a:latin typeface="Söhne"/>
              </a:rPr>
              <a:t>Se </a:t>
            </a:r>
            <a:r>
              <a:rPr lang="en-GB" sz="1700" b="0" i="0" u="none" strike="noStrike" dirty="0" err="1">
                <a:effectLst/>
                <a:latin typeface="Söhne"/>
              </a:rPr>
              <a:t>l'umidità</a:t>
            </a:r>
            <a:r>
              <a:rPr lang="en-GB" sz="1700" b="0" i="0" u="none" strike="noStrike" dirty="0">
                <a:effectLst/>
                <a:latin typeface="Söhne"/>
              </a:rPr>
              <a:t> del </a:t>
            </a:r>
            <a:r>
              <a:rPr lang="en-GB" sz="1700" b="0" i="0" u="none" strike="noStrike" dirty="0" err="1">
                <a:effectLst/>
                <a:latin typeface="Söhne"/>
              </a:rPr>
              <a:t>terreno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è</a:t>
            </a:r>
            <a:r>
              <a:rPr lang="en-GB" sz="1700" b="0" i="0" u="none" strike="noStrike" dirty="0">
                <a:effectLst/>
                <a:latin typeface="Söhne"/>
              </a:rPr>
              <a:t> al di sotto di </a:t>
            </a:r>
            <a:r>
              <a:rPr lang="en-GB" sz="1700" b="0" i="0" u="none" strike="noStrike" dirty="0" err="1">
                <a:effectLst/>
                <a:latin typeface="Söhne"/>
              </a:rPr>
              <a:t>una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soglia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predefinita</a:t>
            </a:r>
            <a:r>
              <a:rPr lang="en-GB" sz="1700" b="0" i="0" u="none" strike="noStrike" dirty="0">
                <a:effectLst/>
                <a:latin typeface="Söhne"/>
              </a:rPr>
              <a:t>, il </a:t>
            </a:r>
            <a:r>
              <a:rPr lang="en-GB" sz="1700" b="0" i="0" u="none" strike="noStrike" dirty="0" err="1">
                <a:effectLst/>
                <a:latin typeface="Söhne"/>
              </a:rPr>
              <a:t>sistema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attiva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pompa</a:t>
            </a:r>
            <a:r>
              <a:rPr lang="en-GB" sz="1700" b="0" i="0" u="none" strike="noStrike" dirty="0">
                <a:effectLst/>
                <a:latin typeface="Söhne"/>
              </a:rPr>
              <a:t> per </a:t>
            </a:r>
            <a:r>
              <a:rPr lang="en-GB" sz="1700" b="0" i="0" u="none" strike="noStrike" dirty="0" err="1">
                <a:effectLst/>
                <a:latin typeface="Söhne"/>
              </a:rPr>
              <a:t>innaffiare</a:t>
            </a:r>
            <a:r>
              <a:rPr lang="en-GB" sz="1700" b="0" i="0" u="none" strike="noStrike" dirty="0">
                <a:effectLst/>
                <a:latin typeface="Söhne"/>
              </a:rPr>
              <a:t> le </a:t>
            </a:r>
            <a:r>
              <a:rPr lang="en-GB" sz="1700" b="0" i="0" u="none" strike="noStrike" dirty="0" err="1">
                <a:effectLst/>
                <a:latin typeface="Söhne"/>
              </a:rPr>
              <a:t>piante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sz="1700" b="0" i="0" u="none" strike="noStrike" dirty="0" err="1">
                <a:effectLst/>
                <a:latin typeface="Söhne"/>
              </a:rPr>
              <a:t>Visualizzazione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dei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risultati</a:t>
            </a:r>
            <a:r>
              <a:rPr lang="en-GB" sz="1700" b="0" i="0" u="none" strike="noStrike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u="none" strike="noStrike" dirty="0" err="1">
                <a:effectLst/>
                <a:latin typeface="Söhne"/>
              </a:rPr>
              <a:t>Quando</a:t>
            </a:r>
            <a:r>
              <a:rPr lang="en-GB" sz="1700" b="0" i="0" u="none" strike="noStrike" dirty="0">
                <a:effectLst/>
                <a:latin typeface="Söhne"/>
              </a:rPr>
              <a:t> la </a:t>
            </a:r>
            <a:r>
              <a:rPr lang="en-GB" sz="1700" b="0" i="0" u="none" strike="noStrike" dirty="0" err="1">
                <a:effectLst/>
                <a:latin typeface="Söhne"/>
              </a:rPr>
              <a:t>pompa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viene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attivata</a:t>
            </a:r>
            <a:r>
              <a:rPr lang="en-GB" sz="1700" b="0" i="0" u="none" strike="noStrike" dirty="0">
                <a:effectLst/>
                <a:latin typeface="Söhne"/>
              </a:rPr>
              <a:t>, un LED </a:t>
            </a:r>
            <a:r>
              <a:rPr lang="en-GB" sz="1700" b="0" i="0" u="none" strike="noStrike" dirty="0" err="1">
                <a:effectLst/>
                <a:latin typeface="Söhne"/>
              </a:rPr>
              <a:t>si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accende</a:t>
            </a:r>
            <a:r>
              <a:rPr lang="en-GB" sz="1700" b="0" i="0" u="none" strike="noStrike" dirty="0">
                <a:effectLst/>
                <a:latin typeface="Söhne"/>
              </a:rPr>
              <a:t> per </a:t>
            </a:r>
            <a:r>
              <a:rPr lang="en-GB" sz="1700" b="0" i="0" u="none" strike="noStrike" dirty="0" err="1">
                <a:effectLst/>
                <a:latin typeface="Söhne"/>
              </a:rPr>
              <a:t>indicare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che</a:t>
            </a:r>
            <a:r>
              <a:rPr lang="en-GB" sz="1700" b="0" i="0" u="none" strike="noStrike" dirty="0">
                <a:effectLst/>
                <a:latin typeface="Söhne"/>
              </a:rPr>
              <a:t> il </a:t>
            </a:r>
            <a:r>
              <a:rPr lang="en-GB" sz="1700" b="0" i="0" u="none" strike="noStrike" dirty="0" err="1">
                <a:effectLst/>
                <a:latin typeface="Söhne"/>
              </a:rPr>
              <a:t>giardino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viene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innaffiato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u="none" strike="noStrike" dirty="0">
                <a:effectLst/>
                <a:latin typeface="Söhne"/>
              </a:rPr>
              <a:t>Un </a:t>
            </a:r>
            <a:r>
              <a:rPr lang="en-GB" sz="1700" b="0" i="0" u="none" strike="noStrike" dirty="0" err="1">
                <a:effectLst/>
                <a:latin typeface="Söhne"/>
              </a:rPr>
              <a:t>messaggio</a:t>
            </a:r>
            <a:r>
              <a:rPr lang="en-GB" sz="1700" b="0" i="0" u="none" strike="noStrike" dirty="0">
                <a:effectLst/>
                <a:latin typeface="Söhne"/>
              </a:rPr>
              <a:t> di </a:t>
            </a:r>
            <a:r>
              <a:rPr lang="en-GB" sz="1700" b="0" i="0" u="none" strike="noStrike" dirty="0" err="1">
                <a:effectLst/>
                <a:latin typeface="Söhne"/>
              </a:rPr>
              <a:t>innaffiamento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viene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visualizzato</a:t>
            </a:r>
            <a:r>
              <a:rPr lang="en-GB" sz="1700" b="0" i="0" u="none" strike="noStrike" dirty="0">
                <a:effectLst/>
                <a:latin typeface="Söhne"/>
              </a:rPr>
              <a:t> </a:t>
            </a:r>
            <a:r>
              <a:rPr lang="en-GB" sz="1700" b="0" i="0" u="none" strike="noStrike" dirty="0" err="1">
                <a:effectLst/>
                <a:latin typeface="Söhne"/>
              </a:rPr>
              <a:t>sul</a:t>
            </a:r>
            <a:r>
              <a:rPr lang="en-GB" sz="1700" b="0" i="0" u="none" strike="noStrike" dirty="0">
                <a:effectLst/>
                <a:latin typeface="Söhne"/>
              </a:rPr>
              <a:t> display per </a:t>
            </a:r>
            <a:r>
              <a:rPr lang="en-GB" sz="1700" b="0" i="0" u="none" strike="noStrike" dirty="0" err="1">
                <a:effectLst/>
                <a:latin typeface="Söhne"/>
              </a:rPr>
              <a:t>comunicare</a:t>
            </a:r>
            <a:r>
              <a:rPr lang="en-GB" sz="1700" b="0" i="0" u="none" strike="noStrike" dirty="0">
                <a:effectLst/>
                <a:latin typeface="Söhne"/>
              </a:rPr>
              <a:t> lo </a:t>
            </a:r>
            <a:r>
              <a:rPr lang="en-GB" sz="1700" b="0" i="0" u="none" strike="noStrike" dirty="0" err="1">
                <a:effectLst/>
                <a:latin typeface="Söhne"/>
              </a:rPr>
              <a:t>stato</a:t>
            </a:r>
            <a:r>
              <a:rPr lang="en-GB" sz="1700" b="0" i="0" u="none" strike="noStrike" dirty="0">
                <a:effectLst/>
                <a:latin typeface="Söhne"/>
              </a:rPr>
              <a:t> del </a:t>
            </a:r>
            <a:r>
              <a:rPr lang="en-GB" sz="1700" b="0" i="0" u="none" strike="noStrike" dirty="0" err="1">
                <a:effectLst/>
                <a:latin typeface="Söhne"/>
              </a:rPr>
              <a:t>sistema</a:t>
            </a:r>
            <a:r>
              <a:rPr lang="en-GB" sz="1700" b="0" i="0" u="none" strike="noStrike" dirty="0">
                <a:effectLst/>
                <a:latin typeface="Söhne"/>
              </a:rPr>
              <a:t>.</a:t>
            </a:r>
          </a:p>
          <a:p>
            <a:endParaRPr lang="en-IT" sz="1700" dirty="0"/>
          </a:p>
        </p:txBody>
      </p:sp>
    </p:spTree>
    <p:extLst>
      <p:ext uri="{BB962C8B-B14F-4D97-AF65-F5344CB8AC3E}">
        <p14:creationId xmlns:p14="http://schemas.microsoft.com/office/powerpoint/2010/main" val="405592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9E44-7E95-94AB-1D09-41F3E761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en-GB" sz="3400" i="1">
                <a:latin typeface="Helvetica" pitchFamily="2" charset="0"/>
              </a:rPr>
              <a:t>Controllo manuale del sistema</a:t>
            </a:r>
            <a:endParaRPr lang="en-IT" sz="3400" dirty="0"/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8BF3-4AFC-4B0B-136F-01D1C9BB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4928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Söhne"/>
              </a:rPr>
              <a:t>I due </a:t>
            </a:r>
            <a:r>
              <a:rPr lang="en-GB" sz="1800" b="0" i="0" u="none" strike="noStrike" dirty="0" err="1">
                <a:effectLst/>
                <a:latin typeface="Söhne"/>
              </a:rPr>
              <a:t>bottoni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fisici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consentono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l'interazione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diretta</a:t>
            </a:r>
            <a:r>
              <a:rPr lang="en-GB" sz="1800" b="0" i="0" u="none" strike="noStrike" dirty="0">
                <a:effectLst/>
                <a:latin typeface="Söhne"/>
              </a:rPr>
              <a:t> con il </a:t>
            </a:r>
            <a:r>
              <a:rPr lang="en-GB" sz="1800" b="0" i="0" u="none" strike="noStrike" dirty="0" err="1">
                <a:effectLst/>
                <a:latin typeface="Söhne"/>
              </a:rPr>
              <a:t>sistema</a:t>
            </a:r>
            <a:r>
              <a:rPr lang="en-GB" sz="1800" b="0" i="0" u="none" strike="noStrike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Söhne"/>
              </a:rPr>
              <a:t>Un </a:t>
            </a:r>
            <a:r>
              <a:rPr lang="en-GB" sz="1800" b="0" i="0" u="none" strike="noStrike" dirty="0" err="1">
                <a:effectLst/>
                <a:latin typeface="Söhne"/>
              </a:rPr>
              <a:t>pulsante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accende</a:t>
            </a:r>
            <a:r>
              <a:rPr lang="en-GB" sz="1800" b="0" i="0" u="none" strike="noStrike" dirty="0">
                <a:effectLst/>
                <a:latin typeface="Söhne"/>
              </a:rPr>
              <a:t> e </a:t>
            </a:r>
            <a:r>
              <a:rPr lang="en-GB" sz="1800" b="0" i="0" u="none" strike="noStrike" dirty="0" err="1">
                <a:effectLst/>
                <a:latin typeface="Söhne"/>
              </a:rPr>
              <a:t>spegne</a:t>
            </a:r>
            <a:r>
              <a:rPr lang="en-GB" sz="1800" b="0" i="0" u="none" strike="noStrike" dirty="0">
                <a:effectLst/>
                <a:latin typeface="Söhne"/>
              </a:rPr>
              <a:t> il </a:t>
            </a:r>
            <a:r>
              <a:rPr lang="en-GB" sz="1800" b="0" i="0" u="none" strike="noStrike" dirty="0" err="1">
                <a:effectLst/>
                <a:latin typeface="Söhne"/>
              </a:rPr>
              <a:t>sistema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nel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suo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complesso</a:t>
            </a:r>
            <a:r>
              <a:rPr lang="en-GB" sz="1800" b="0" i="0" u="none" strike="noStrike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effectLst/>
                <a:latin typeface="Söhne"/>
              </a:rPr>
              <a:t>L'altro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pulsante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attiva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manualmente</a:t>
            </a:r>
            <a:r>
              <a:rPr lang="en-GB" sz="1800" b="0" i="0" u="none" strike="noStrike" dirty="0">
                <a:effectLst/>
                <a:latin typeface="Söhne"/>
              </a:rPr>
              <a:t> la </a:t>
            </a:r>
            <a:r>
              <a:rPr lang="en-GB" sz="1800" b="0" i="0" u="none" strike="noStrike" dirty="0" err="1">
                <a:effectLst/>
                <a:latin typeface="Söhne"/>
              </a:rPr>
              <a:t>pompa</a:t>
            </a:r>
            <a:r>
              <a:rPr lang="en-GB" sz="1800" b="0" i="0" u="none" strike="noStrike" dirty="0">
                <a:effectLst/>
                <a:latin typeface="Söhne"/>
              </a:rPr>
              <a:t> per </a:t>
            </a:r>
            <a:r>
              <a:rPr lang="en-GB" sz="1800" b="0" i="0" u="none" strike="noStrike" dirty="0" err="1">
                <a:effectLst/>
                <a:latin typeface="Söhne"/>
              </a:rPr>
              <a:t>innaffiare</a:t>
            </a:r>
            <a:r>
              <a:rPr lang="en-GB" sz="1800" b="0" i="0" u="none" strike="noStrike" dirty="0">
                <a:effectLst/>
                <a:latin typeface="Söhne"/>
              </a:rPr>
              <a:t> le </a:t>
            </a:r>
            <a:r>
              <a:rPr lang="en-GB" sz="1800" b="0" i="0" u="none" strike="noStrike" dirty="0" err="1">
                <a:effectLst/>
                <a:latin typeface="Söhne"/>
              </a:rPr>
              <a:t>piante</a:t>
            </a:r>
            <a:r>
              <a:rPr lang="en-GB" sz="1800" b="0" i="0" u="none" strike="noStrike" dirty="0">
                <a:effectLst/>
                <a:latin typeface="Söhne"/>
              </a:rPr>
              <a:t>.</a:t>
            </a:r>
          </a:p>
          <a:p>
            <a:r>
              <a:rPr lang="en-GB" sz="1800" b="0" i="0" u="none" strike="noStrike" dirty="0" err="1">
                <a:effectLst/>
                <a:latin typeface="Söhne"/>
              </a:rPr>
              <a:t>Quando</a:t>
            </a:r>
            <a:r>
              <a:rPr lang="en-GB" sz="1800" b="0" i="0" u="none" strike="noStrike" dirty="0">
                <a:effectLst/>
                <a:latin typeface="Söhne"/>
              </a:rPr>
              <a:t> il </a:t>
            </a:r>
            <a:r>
              <a:rPr lang="en-GB" sz="1800" b="0" i="0" u="none" strike="noStrike" dirty="0" err="1">
                <a:effectLst/>
                <a:latin typeface="Söhne"/>
              </a:rPr>
              <a:t>pulsante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attiva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manualmente</a:t>
            </a:r>
            <a:r>
              <a:rPr lang="en-GB" sz="1800" b="0" i="0" u="none" strike="noStrike" dirty="0">
                <a:effectLst/>
                <a:latin typeface="Söhne"/>
              </a:rPr>
              <a:t> la </a:t>
            </a:r>
            <a:r>
              <a:rPr lang="en-GB" sz="1800" b="0" i="0" u="none" strike="noStrike" dirty="0" err="1">
                <a:effectLst/>
                <a:latin typeface="Söhne"/>
              </a:rPr>
              <a:t>pompa</a:t>
            </a:r>
            <a:r>
              <a:rPr lang="en-GB" sz="1800" b="0" i="0" u="none" strike="noStrike" dirty="0">
                <a:effectLst/>
                <a:latin typeface="Söhne"/>
              </a:rPr>
              <a:t>, il display </a:t>
            </a:r>
            <a:r>
              <a:rPr lang="en-GB" sz="1800" b="0" i="0" u="none" strike="noStrike" dirty="0" err="1">
                <a:effectLst/>
                <a:latin typeface="Söhne"/>
              </a:rPr>
              <a:t>mostra</a:t>
            </a:r>
            <a:r>
              <a:rPr lang="en-GB" sz="1800" b="0" i="0" u="none" strike="noStrike" dirty="0">
                <a:effectLst/>
                <a:latin typeface="Söhne"/>
              </a:rPr>
              <a:t> il </a:t>
            </a:r>
            <a:r>
              <a:rPr lang="en-GB" sz="1800" b="0" i="0" u="none" strike="noStrike" dirty="0" err="1">
                <a:effectLst/>
                <a:latin typeface="Söhne"/>
              </a:rPr>
              <a:t>seguente</a:t>
            </a:r>
            <a:r>
              <a:rPr lang="en-GB" sz="1800" b="0" i="0" u="none" strike="noStrike" dirty="0">
                <a:effectLst/>
                <a:latin typeface="Söhne"/>
              </a:rPr>
              <a:t> </a:t>
            </a:r>
            <a:r>
              <a:rPr lang="en-GB" sz="1800" b="0" i="0" u="none" strike="noStrike" dirty="0" err="1">
                <a:effectLst/>
                <a:latin typeface="Söhne"/>
              </a:rPr>
              <a:t>messaggio</a:t>
            </a:r>
            <a:r>
              <a:rPr lang="en-GB" sz="1800" dirty="0">
                <a:latin typeface="Söhne"/>
              </a:rPr>
              <a:t>: “</a:t>
            </a:r>
            <a:r>
              <a:rPr lang="en-GB" sz="1800" dirty="0" err="1">
                <a:latin typeface="Söhne"/>
              </a:rPr>
              <a:t>Spegnimento</a:t>
            </a:r>
            <a:r>
              <a:rPr lang="en-GB" sz="1800" dirty="0">
                <a:latin typeface="Söhne"/>
              </a:rPr>
              <a:t>/</a:t>
            </a:r>
            <a:r>
              <a:rPr lang="en-GB" sz="1800" dirty="0" err="1">
                <a:latin typeface="Söhne"/>
              </a:rPr>
              <a:t>accensione</a:t>
            </a:r>
            <a:r>
              <a:rPr lang="en-GB" sz="1800" dirty="0">
                <a:latin typeface="Söhne"/>
              </a:rPr>
              <a:t> </a:t>
            </a:r>
            <a:r>
              <a:rPr lang="en-GB" sz="1800" dirty="0" err="1">
                <a:latin typeface="Söhne"/>
              </a:rPr>
              <a:t>manuale</a:t>
            </a:r>
            <a:r>
              <a:rPr lang="en-GB" sz="1800" dirty="0">
                <a:latin typeface="Söhne"/>
              </a:rPr>
              <a:t>”.</a:t>
            </a:r>
            <a:endParaRPr lang="en-GB" sz="1800" b="0" i="0" u="none" strike="noStrike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b="0" i="0" u="none" strike="noStrike" dirty="0">
              <a:effectLst/>
              <a:latin typeface="Söhne"/>
            </a:endParaRPr>
          </a:p>
          <a:p>
            <a:pPr marL="0" indent="0">
              <a:buNone/>
            </a:pPr>
            <a:endParaRPr lang="en-IT" sz="1800" dirty="0"/>
          </a:p>
        </p:txBody>
      </p:sp>
      <p:pic>
        <p:nvPicPr>
          <p:cNvPr id="5" name="Picture 4" descr="Immagine della pianta di trifoglio">
            <a:extLst>
              <a:ext uri="{FF2B5EF4-FFF2-40B4-BE49-F238E27FC236}">
                <a16:creationId xmlns:a16="http://schemas.microsoft.com/office/drawing/2014/main" id="{6D3AB527-3E46-5AC7-0E60-775E45D28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9" r="15378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5A2BC-FE20-38F2-A143-1D618BBC7A61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Controllo remoto del sistema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38A22C-9B79-4C19-D61E-277847C9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 u="none" strike="noStrike" dirty="0" err="1">
                <a:effectLst/>
              </a:rPr>
              <a:t>L'interfaccia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grafica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consente</a:t>
            </a:r>
            <a:r>
              <a:rPr lang="en-US" sz="1700" b="0" i="0" u="none" strike="noStrike" dirty="0">
                <a:effectLst/>
              </a:rPr>
              <a:t> di </a:t>
            </a:r>
            <a:r>
              <a:rPr lang="en-US" sz="1700" b="0" i="0" u="none" strike="noStrike" dirty="0" err="1">
                <a:effectLst/>
              </a:rPr>
              <a:t>controllare</a:t>
            </a:r>
            <a:r>
              <a:rPr lang="en-US" sz="1700" b="0" i="0" u="none" strike="noStrike" dirty="0">
                <a:effectLst/>
              </a:rPr>
              <a:t> il </a:t>
            </a:r>
            <a:r>
              <a:rPr lang="en-US" sz="1700" b="0" i="0" u="none" strike="noStrike" dirty="0" err="1">
                <a:effectLst/>
              </a:rPr>
              <a:t>sistema</a:t>
            </a:r>
            <a:r>
              <a:rPr lang="en-US" sz="1700" b="0" i="0" u="none" strike="noStrike" dirty="0">
                <a:effectLst/>
              </a:rPr>
              <a:t> da </a:t>
            </a:r>
            <a:r>
              <a:rPr lang="en-US" sz="1700" b="0" i="0" u="none" strike="noStrike" dirty="0" err="1">
                <a:effectLst/>
              </a:rPr>
              <a:t>remoto</a:t>
            </a:r>
            <a:r>
              <a:rPr lang="en-US" sz="1700" b="0" i="0" u="none" strike="noStrike" dirty="0">
                <a:effectLst/>
              </a:rPr>
              <a:t>.</a:t>
            </a:r>
          </a:p>
          <a:p>
            <a:r>
              <a:rPr lang="en-US" sz="1700" b="0" i="0" u="none" strike="noStrike" dirty="0">
                <a:effectLst/>
              </a:rPr>
              <a:t>Uno </a:t>
            </a:r>
            <a:r>
              <a:rPr lang="en-US" sz="1700" b="0" i="0" u="none" strike="noStrike" dirty="0" err="1">
                <a:effectLst/>
              </a:rPr>
              <a:t>swtich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consente</a:t>
            </a:r>
            <a:r>
              <a:rPr lang="en-US" sz="1700" b="0" i="0" u="none" strike="noStrike" dirty="0">
                <a:effectLst/>
              </a:rPr>
              <a:t> di </a:t>
            </a:r>
            <a:r>
              <a:rPr lang="en-US" sz="1700" b="0" i="0" u="none" strike="noStrike" dirty="0" err="1">
                <a:effectLst/>
              </a:rPr>
              <a:t>attivare</a:t>
            </a:r>
            <a:r>
              <a:rPr lang="en-US" sz="1700" b="0" i="0" u="none" strike="noStrike" dirty="0">
                <a:effectLst/>
              </a:rPr>
              <a:t> la </a:t>
            </a:r>
            <a:r>
              <a:rPr lang="en-US" sz="1700" b="0" i="0" u="none" strike="noStrike" dirty="0" err="1">
                <a:effectLst/>
              </a:rPr>
              <a:t>pompa</a:t>
            </a:r>
            <a:r>
              <a:rPr lang="en-US" sz="1700" b="0" i="0" u="none" strike="noStrike" dirty="0">
                <a:effectLst/>
              </a:rPr>
              <a:t> di </a:t>
            </a:r>
            <a:r>
              <a:rPr lang="en-US" sz="1700" b="0" i="0" u="none" strike="noStrike" dirty="0" err="1">
                <a:effectLst/>
              </a:rPr>
              <a:t>irrigazione</a:t>
            </a:r>
            <a:r>
              <a:rPr lang="en-US" sz="1700" b="0" i="0" u="none" strike="noStrike" dirty="0">
                <a:effectLst/>
              </a:rPr>
              <a:t> da </a:t>
            </a:r>
            <a:r>
              <a:rPr lang="en-US" sz="1700" b="0" i="0" u="none" strike="noStrike" dirty="0" err="1">
                <a:effectLst/>
              </a:rPr>
              <a:t>remoto</a:t>
            </a:r>
            <a:r>
              <a:rPr lang="en-US" sz="1700" b="0" i="0" u="none" strike="noStrike" dirty="0">
                <a:effectLst/>
              </a:rPr>
              <a:t>.</a:t>
            </a:r>
          </a:p>
          <a:p>
            <a:r>
              <a:rPr lang="en-US" sz="1700" b="0" i="0" u="none" strike="noStrike" dirty="0" err="1">
                <a:effectLst/>
              </a:rPr>
              <a:t>Quando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si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attiva</a:t>
            </a:r>
            <a:r>
              <a:rPr lang="en-US" sz="1700" b="0" i="0" u="none" strike="noStrike" dirty="0">
                <a:effectLst/>
              </a:rPr>
              <a:t> da </a:t>
            </a:r>
            <a:r>
              <a:rPr lang="en-US" sz="1700" b="0" i="0" u="none" strike="noStrike" dirty="0" err="1">
                <a:effectLst/>
              </a:rPr>
              <a:t>remoto</a:t>
            </a:r>
            <a:r>
              <a:rPr lang="en-US" sz="1700" b="0" i="0" u="none" strike="noStrike" dirty="0">
                <a:effectLst/>
              </a:rPr>
              <a:t> la </a:t>
            </a:r>
            <a:r>
              <a:rPr lang="en-US" sz="1700" b="0" i="0" u="none" strike="noStrike" dirty="0" err="1">
                <a:effectLst/>
              </a:rPr>
              <a:t>pompa</a:t>
            </a:r>
            <a:r>
              <a:rPr lang="en-US" sz="1700" b="0" i="0" u="none" strike="noStrike" dirty="0">
                <a:effectLst/>
              </a:rPr>
              <a:t>, il display </a:t>
            </a:r>
            <a:r>
              <a:rPr lang="en-US" sz="1700" b="0" i="0" u="none" strike="noStrike" dirty="0" err="1">
                <a:effectLst/>
              </a:rPr>
              <a:t>mostra</a:t>
            </a:r>
            <a:r>
              <a:rPr lang="en-US" sz="1700" b="0" i="0" u="none" strike="noStrike" dirty="0">
                <a:effectLst/>
              </a:rPr>
              <a:t> il </a:t>
            </a:r>
            <a:r>
              <a:rPr lang="en-US" sz="1700" b="0" i="0" u="none" strike="noStrike" dirty="0" err="1">
                <a:effectLst/>
              </a:rPr>
              <a:t>seguente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messaggio</a:t>
            </a:r>
            <a:r>
              <a:rPr lang="en-US" sz="1700" dirty="0"/>
              <a:t>: “</a:t>
            </a:r>
            <a:r>
              <a:rPr lang="en-US" sz="1700" dirty="0" err="1"/>
              <a:t>Spegnimento</a:t>
            </a:r>
            <a:r>
              <a:rPr lang="en-US" sz="1700" dirty="0"/>
              <a:t>/</a:t>
            </a:r>
            <a:r>
              <a:rPr lang="en-US" sz="1700" dirty="0" err="1"/>
              <a:t>accensione</a:t>
            </a:r>
            <a:r>
              <a:rPr lang="en-US" sz="1700" dirty="0"/>
              <a:t> </a:t>
            </a:r>
            <a:r>
              <a:rPr lang="en-US" sz="1700" dirty="0" err="1"/>
              <a:t>remota</a:t>
            </a:r>
            <a:r>
              <a:rPr lang="en-US" sz="1700" dirty="0"/>
              <a:t>”.</a:t>
            </a:r>
            <a:endParaRPr lang="en-US" sz="1700" b="0" i="0" u="none" strike="noStrike" dirty="0">
              <a:effectLst/>
            </a:endParaRPr>
          </a:p>
          <a:p>
            <a:r>
              <a:rPr lang="en-US" sz="1700" b="0" i="0" u="none" strike="noStrike" dirty="0">
                <a:effectLst/>
              </a:rPr>
              <a:t>Un </a:t>
            </a:r>
            <a:r>
              <a:rPr lang="en-US" sz="1700" b="0" i="0" u="none" strike="noStrike" dirty="0" err="1">
                <a:effectLst/>
              </a:rPr>
              <a:t>bottone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consente</a:t>
            </a:r>
            <a:r>
              <a:rPr lang="en-US" sz="1700" b="0" i="0" u="none" strike="noStrike" dirty="0">
                <a:effectLst/>
              </a:rPr>
              <a:t> di </a:t>
            </a:r>
            <a:r>
              <a:rPr lang="en-US" sz="1700" b="0" i="0" u="none" strike="noStrike" dirty="0" err="1">
                <a:effectLst/>
              </a:rPr>
              <a:t>accendere</a:t>
            </a:r>
            <a:r>
              <a:rPr lang="en-US" sz="1700" b="0" i="0" u="none" strike="noStrike" dirty="0">
                <a:effectLst/>
              </a:rPr>
              <a:t> e </a:t>
            </a:r>
            <a:r>
              <a:rPr lang="en-US" sz="1700" b="0" i="0" u="none" strike="noStrike" dirty="0" err="1">
                <a:effectLst/>
              </a:rPr>
              <a:t>spegnere</a:t>
            </a:r>
            <a:r>
              <a:rPr lang="en-US" sz="1700" b="0" i="0" u="none" strike="noStrike" dirty="0">
                <a:effectLst/>
              </a:rPr>
              <a:t> il </a:t>
            </a:r>
            <a:r>
              <a:rPr lang="en-US" sz="1700" b="0" i="0" u="none" strike="noStrike" dirty="0" err="1">
                <a:effectLst/>
              </a:rPr>
              <a:t>sistema</a:t>
            </a:r>
            <a:r>
              <a:rPr lang="en-US" sz="1700" b="0" i="0" u="none" strike="noStrike" dirty="0">
                <a:effectLst/>
              </a:rPr>
              <a:t> da </a:t>
            </a:r>
            <a:r>
              <a:rPr lang="en-US" sz="1700" b="0" i="0" u="none" strike="noStrike" dirty="0" err="1">
                <a:effectLst/>
              </a:rPr>
              <a:t>remoto</a:t>
            </a:r>
            <a:r>
              <a:rPr lang="en-US" sz="1700" b="0" i="0" u="none" strike="noStrike" dirty="0">
                <a:effectLst/>
              </a:rPr>
              <a:t>.</a:t>
            </a:r>
          </a:p>
          <a:p>
            <a:r>
              <a:rPr lang="en-US" sz="1700" dirty="0"/>
              <a:t> Dei gauge </a:t>
            </a:r>
            <a:r>
              <a:rPr lang="en-US" sz="1700" dirty="0" err="1"/>
              <a:t>mostrano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valori</a:t>
            </a:r>
            <a:r>
              <a:rPr lang="en-US" sz="1700" dirty="0"/>
              <a:t> </a:t>
            </a:r>
            <a:r>
              <a:rPr lang="en-US" sz="1700" dirty="0" err="1"/>
              <a:t>rilevati</a:t>
            </a:r>
            <a:r>
              <a:rPr lang="en-US" sz="1700" dirty="0"/>
              <a:t> </a:t>
            </a:r>
            <a:r>
              <a:rPr lang="en-US" sz="1700" dirty="0" err="1"/>
              <a:t>dai</a:t>
            </a:r>
            <a:r>
              <a:rPr lang="en-US" sz="1700" dirty="0"/>
              <a:t> </a:t>
            </a:r>
            <a:r>
              <a:rPr lang="en-US" sz="1700" dirty="0" err="1"/>
              <a:t>sensori</a:t>
            </a:r>
            <a:r>
              <a:rPr lang="en-US" sz="1700" dirty="0"/>
              <a:t>.</a:t>
            </a:r>
          </a:p>
          <a:p>
            <a:r>
              <a:rPr lang="en-US" sz="1700" dirty="0"/>
              <a:t>Dei line chart </a:t>
            </a:r>
            <a:r>
              <a:rPr lang="en-US" sz="1700" dirty="0" err="1"/>
              <a:t>mostrano</a:t>
            </a:r>
            <a:r>
              <a:rPr lang="en-US" sz="1700" dirty="0"/>
              <a:t> lo </a:t>
            </a:r>
            <a:r>
              <a:rPr lang="en-US" sz="1700" dirty="0" err="1"/>
              <a:t>storico</a:t>
            </a:r>
            <a:r>
              <a:rPr lang="en-US" sz="1700" dirty="0"/>
              <a:t> </a:t>
            </a:r>
            <a:r>
              <a:rPr lang="en-US" sz="1700" dirty="0" err="1"/>
              <a:t>dei</a:t>
            </a:r>
            <a:r>
              <a:rPr lang="en-US" sz="1700" dirty="0"/>
              <a:t> </a:t>
            </a:r>
            <a:r>
              <a:rPr lang="en-US" sz="1700" dirty="0" err="1"/>
              <a:t>valori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AA1CC3A-56A5-1182-5213-79F6AA817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73" b="3"/>
          <a:stretch/>
        </p:blipFill>
        <p:spPr>
          <a:xfrm>
            <a:off x="6199752" y="640080"/>
            <a:ext cx="52575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400</TotalTime>
  <Words>701</Words>
  <Application>Microsoft Macintosh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Söhne</vt:lpstr>
      <vt:lpstr>Office Theme</vt:lpstr>
      <vt:lpstr>SMART GARDEN</vt:lpstr>
      <vt:lpstr>Introduzione</vt:lpstr>
      <vt:lpstr>Panoramica delle tecnologie utilizzate </vt:lpstr>
      <vt:lpstr>Panoramica delle tecnologie utilizzate </vt:lpstr>
      <vt:lpstr>Panoramica delle tecnologie utilizzate </vt:lpstr>
      <vt:lpstr>Panoramica delle tecnologie utilizzate </vt:lpstr>
      <vt:lpstr>Funzionamento del sistema </vt:lpstr>
      <vt:lpstr>Controllo manuale del sistema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</dc:title>
  <dc:creator>MATTIA DE BARTOLOMEIS</dc:creator>
  <cp:lastModifiedBy>MATTIA DE BARTOLOMEIS</cp:lastModifiedBy>
  <cp:revision>9</cp:revision>
  <dcterms:created xsi:type="dcterms:W3CDTF">2023-05-18T06:55:16Z</dcterms:created>
  <dcterms:modified xsi:type="dcterms:W3CDTF">2023-05-21T11:13:20Z</dcterms:modified>
</cp:coreProperties>
</file>