
<file path=[Content_Types].xml><?xml version="1.0" encoding="utf-8"?>
<Types xmlns="http://schemas.openxmlformats.org/package/2006/content-types">
  <Default Extension="emf" ContentType="image/x-emf"/>
  <Default Extension="glb" ContentType="model/gltf.binary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80" r:id="rId4"/>
    <p:sldId id="281" r:id="rId5"/>
    <p:sldId id="273" r:id="rId6"/>
    <p:sldId id="318" r:id="rId7"/>
    <p:sldId id="320" r:id="rId8"/>
    <p:sldId id="319" r:id="rId9"/>
    <p:sldId id="321" r:id="rId10"/>
    <p:sldId id="282" r:id="rId11"/>
    <p:sldId id="258" r:id="rId12"/>
    <p:sldId id="287" r:id="rId13"/>
    <p:sldId id="286" r:id="rId14"/>
    <p:sldId id="265" r:id="rId15"/>
    <p:sldId id="322" r:id="rId16"/>
    <p:sldId id="323" r:id="rId17"/>
    <p:sldId id="277" r:id="rId18"/>
    <p:sldId id="289" r:id="rId19"/>
    <p:sldId id="306" r:id="rId20"/>
    <p:sldId id="307" r:id="rId21"/>
    <p:sldId id="308" r:id="rId22"/>
    <p:sldId id="311" r:id="rId23"/>
    <p:sldId id="312" r:id="rId24"/>
    <p:sldId id="309" r:id="rId25"/>
    <p:sldId id="324" r:id="rId26"/>
    <p:sldId id="325" r:id="rId27"/>
    <p:sldId id="327" r:id="rId28"/>
    <p:sldId id="328" r:id="rId29"/>
    <p:sldId id="329" r:id="rId30"/>
    <p:sldId id="310" r:id="rId31"/>
    <p:sldId id="276" r:id="rId32"/>
    <p:sldId id="330" r:id="rId33"/>
    <p:sldId id="339" r:id="rId34"/>
    <p:sldId id="331" r:id="rId35"/>
    <p:sldId id="294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290" r:id="rId4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30D751-5DB2-42B7-968A-3A1EC9B5708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CE22569-54AD-4BAC-AF79-C714D8E38738}">
      <dgm:prSet/>
      <dgm:spPr/>
      <dgm:t>
        <a:bodyPr/>
        <a:lstStyle/>
        <a:p>
          <a:pPr algn="ctr"/>
          <a:r>
            <a:rPr lang="en-US" b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Function identification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is a fundamental challenge in reverse engineering</a:t>
          </a:r>
        </a:p>
      </dgm:t>
    </dgm:pt>
    <dgm:pt modelId="{81BEAAE7-6009-4F2F-9F88-8F91ED41D992}" type="parTrans" cxnId="{59F5D9BF-7758-4158-A897-20568D140818}">
      <dgm:prSet/>
      <dgm:spPr/>
      <dgm:t>
        <a:bodyPr/>
        <a:lstStyle/>
        <a:p>
          <a:endParaRPr lang="en-US"/>
        </a:p>
      </dgm:t>
    </dgm:pt>
    <dgm:pt modelId="{CD55EFA0-7C2B-49FA-8638-F4E68484F708}" type="sibTrans" cxnId="{59F5D9BF-7758-4158-A897-20568D14081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C626287D-2449-4DD5-9BCA-A99D20227F58}">
      <dgm:prSet/>
      <dgm:spPr/>
      <dgm:t>
        <a:bodyPr/>
        <a:lstStyle/>
        <a:p>
          <a:pPr algn="ctr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Many manufacturers use Open Source library code to develop their products and this is one of the most prominent principles in software engineering called </a:t>
          </a:r>
          <a:r>
            <a:rPr lang="en-US" b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reuse</a:t>
          </a:r>
        </a:p>
      </dgm:t>
    </dgm:pt>
    <dgm:pt modelId="{E7F77CE2-F644-4F8B-A320-7EC2B612DE8C}" type="parTrans" cxnId="{45D1BA9D-5A78-412F-8073-BEF9800B2178}">
      <dgm:prSet/>
      <dgm:spPr/>
      <dgm:t>
        <a:bodyPr/>
        <a:lstStyle/>
        <a:p>
          <a:endParaRPr lang="en-US"/>
        </a:p>
      </dgm:t>
    </dgm:pt>
    <dgm:pt modelId="{8E91F4A6-DB82-4663-9D89-355A1DC05CD0}" type="sibTrans" cxnId="{45D1BA9D-5A78-412F-8073-BEF9800B2178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54884DF-BB3B-473E-B916-2159042D2FC2}">
      <dgm:prSet/>
      <dgm:spPr/>
      <dgm:t>
        <a:bodyPr/>
        <a:lstStyle/>
        <a:p>
          <a:pPr algn="ctr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 open source code embedded in their products as one or more binaries files</a:t>
          </a:r>
        </a:p>
      </dgm:t>
    </dgm:pt>
    <dgm:pt modelId="{F8D0E828-F183-4859-A343-EA38F399A650}" type="parTrans" cxnId="{CE931A28-639D-429E-B1BA-7EB69B6806D9}">
      <dgm:prSet/>
      <dgm:spPr/>
      <dgm:t>
        <a:bodyPr/>
        <a:lstStyle/>
        <a:p>
          <a:endParaRPr lang="en-US"/>
        </a:p>
      </dgm:t>
    </dgm:pt>
    <dgm:pt modelId="{0E0B40C8-D744-47F7-9D5C-AE00A6D37A4D}" type="sibTrans" cxnId="{CE931A28-639D-429E-B1BA-7EB69B6806D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797B810-EF5B-4B7D-AF2C-C4A7DBE47E14}" type="pres">
      <dgm:prSet presAssocID="{BC30D751-5DB2-42B7-968A-3A1EC9B57081}" presName="Name0" presStyleCnt="0">
        <dgm:presLayoutVars>
          <dgm:animLvl val="lvl"/>
          <dgm:resizeHandles val="exact"/>
        </dgm:presLayoutVars>
      </dgm:prSet>
      <dgm:spPr/>
    </dgm:pt>
    <dgm:pt modelId="{AFBD826E-BEA6-4152-8485-CD8353A5C73D}" type="pres">
      <dgm:prSet presAssocID="{6CE22569-54AD-4BAC-AF79-C714D8E38738}" presName="compositeNode" presStyleCnt="0">
        <dgm:presLayoutVars>
          <dgm:bulletEnabled val="1"/>
        </dgm:presLayoutVars>
      </dgm:prSet>
      <dgm:spPr/>
    </dgm:pt>
    <dgm:pt modelId="{AA0E0CB6-E221-4B7E-81E5-520A6C834C38}" type="pres">
      <dgm:prSet presAssocID="{6CE22569-54AD-4BAC-AF79-C714D8E38738}" presName="bgRect" presStyleLbl="alignNode1" presStyleIdx="0" presStyleCnt="3"/>
      <dgm:spPr/>
    </dgm:pt>
    <dgm:pt modelId="{6DEF215B-A762-4F92-8146-18F6EEE86CFC}" type="pres">
      <dgm:prSet presAssocID="{CD55EFA0-7C2B-49FA-8638-F4E68484F708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E7AEE3A9-F19B-4386-A35A-3BED11B4E0D2}" type="pres">
      <dgm:prSet presAssocID="{6CE22569-54AD-4BAC-AF79-C714D8E38738}" presName="nodeRect" presStyleLbl="alignNode1" presStyleIdx="0" presStyleCnt="3">
        <dgm:presLayoutVars>
          <dgm:bulletEnabled val="1"/>
        </dgm:presLayoutVars>
      </dgm:prSet>
      <dgm:spPr/>
    </dgm:pt>
    <dgm:pt modelId="{518B4CF8-A0C9-4333-A914-0A71D234A804}" type="pres">
      <dgm:prSet presAssocID="{CD55EFA0-7C2B-49FA-8638-F4E68484F708}" presName="sibTrans" presStyleCnt="0"/>
      <dgm:spPr/>
    </dgm:pt>
    <dgm:pt modelId="{64D381C9-F3A3-4E73-8DA4-C3C9F7532A34}" type="pres">
      <dgm:prSet presAssocID="{C626287D-2449-4DD5-9BCA-A99D20227F58}" presName="compositeNode" presStyleCnt="0">
        <dgm:presLayoutVars>
          <dgm:bulletEnabled val="1"/>
        </dgm:presLayoutVars>
      </dgm:prSet>
      <dgm:spPr/>
    </dgm:pt>
    <dgm:pt modelId="{2504298C-944B-42CA-8205-778859D1CE7A}" type="pres">
      <dgm:prSet presAssocID="{C626287D-2449-4DD5-9BCA-A99D20227F58}" presName="bgRect" presStyleLbl="alignNode1" presStyleIdx="1" presStyleCnt="3"/>
      <dgm:spPr/>
    </dgm:pt>
    <dgm:pt modelId="{6AF9835E-DE3B-49E9-97EB-58648CB6E2D8}" type="pres">
      <dgm:prSet presAssocID="{8E91F4A6-DB82-4663-9D89-355A1DC05CD0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60C320E0-524C-4A88-A82A-76D19176B18C}" type="pres">
      <dgm:prSet presAssocID="{C626287D-2449-4DD5-9BCA-A99D20227F58}" presName="nodeRect" presStyleLbl="alignNode1" presStyleIdx="1" presStyleCnt="3">
        <dgm:presLayoutVars>
          <dgm:bulletEnabled val="1"/>
        </dgm:presLayoutVars>
      </dgm:prSet>
      <dgm:spPr/>
    </dgm:pt>
    <dgm:pt modelId="{A116FDAE-999E-4ED5-9352-2E842DC016B8}" type="pres">
      <dgm:prSet presAssocID="{8E91F4A6-DB82-4663-9D89-355A1DC05CD0}" presName="sibTrans" presStyleCnt="0"/>
      <dgm:spPr/>
    </dgm:pt>
    <dgm:pt modelId="{1665F3EE-D385-4A6B-945A-1CF1ACB4E797}" type="pres">
      <dgm:prSet presAssocID="{A54884DF-BB3B-473E-B916-2159042D2FC2}" presName="compositeNode" presStyleCnt="0">
        <dgm:presLayoutVars>
          <dgm:bulletEnabled val="1"/>
        </dgm:presLayoutVars>
      </dgm:prSet>
      <dgm:spPr/>
    </dgm:pt>
    <dgm:pt modelId="{41DC55EE-B0F2-4699-87D0-061B13058599}" type="pres">
      <dgm:prSet presAssocID="{A54884DF-BB3B-473E-B916-2159042D2FC2}" presName="bgRect" presStyleLbl="alignNode1" presStyleIdx="2" presStyleCnt="3"/>
      <dgm:spPr/>
    </dgm:pt>
    <dgm:pt modelId="{E227B691-5F70-43D9-A050-9D5B71B79799}" type="pres">
      <dgm:prSet presAssocID="{0E0B40C8-D744-47F7-9D5C-AE00A6D37A4D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172F5471-AB81-4B9B-B0E4-4B94A0C3DCDE}" type="pres">
      <dgm:prSet presAssocID="{A54884DF-BB3B-473E-B916-2159042D2FC2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AFF79808-96F0-4855-AA89-233A202CF72F}" type="presOf" srcId="{6CE22569-54AD-4BAC-AF79-C714D8E38738}" destId="{AA0E0CB6-E221-4B7E-81E5-520A6C834C38}" srcOrd="0" destOrd="0" presId="urn:microsoft.com/office/officeart/2016/7/layout/LinearBlockProcessNumbered"/>
    <dgm:cxn modelId="{7C05DE10-B7E3-4165-95C3-1DFB29930D02}" type="presOf" srcId="{CD55EFA0-7C2B-49FA-8638-F4E68484F708}" destId="{6DEF215B-A762-4F92-8146-18F6EEE86CFC}" srcOrd="0" destOrd="0" presId="urn:microsoft.com/office/officeart/2016/7/layout/LinearBlockProcessNumbered"/>
    <dgm:cxn modelId="{CE931A28-639D-429E-B1BA-7EB69B6806D9}" srcId="{BC30D751-5DB2-42B7-968A-3A1EC9B57081}" destId="{A54884DF-BB3B-473E-B916-2159042D2FC2}" srcOrd="2" destOrd="0" parTransId="{F8D0E828-F183-4859-A343-EA38F399A650}" sibTransId="{0E0B40C8-D744-47F7-9D5C-AE00A6D37A4D}"/>
    <dgm:cxn modelId="{A5A75449-AE4A-4A49-8DCD-65E8B3AF775F}" type="presOf" srcId="{A54884DF-BB3B-473E-B916-2159042D2FC2}" destId="{41DC55EE-B0F2-4699-87D0-061B13058599}" srcOrd="0" destOrd="0" presId="urn:microsoft.com/office/officeart/2016/7/layout/LinearBlockProcessNumbered"/>
    <dgm:cxn modelId="{54336270-A519-444A-8FF1-752E825F05BB}" type="presOf" srcId="{6CE22569-54AD-4BAC-AF79-C714D8E38738}" destId="{E7AEE3A9-F19B-4386-A35A-3BED11B4E0D2}" srcOrd="1" destOrd="0" presId="urn:microsoft.com/office/officeart/2016/7/layout/LinearBlockProcessNumbered"/>
    <dgm:cxn modelId="{C3F38050-3AB4-4F88-971C-394BCBF3B4A4}" type="presOf" srcId="{BC30D751-5DB2-42B7-968A-3A1EC9B57081}" destId="{F797B810-EF5B-4B7D-AF2C-C4A7DBE47E14}" srcOrd="0" destOrd="0" presId="urn:microsoft.com/office/officeart/2016/7/layout/LinearBlockProcessNumbered"/>
    <dgm:cxn modelId="{83E8C558-707E-44CE-A77C-D3D3B9688CD6}" type="presOf" srcId="{A54884DF-BB3B-473E-B916-2159042D2FC2}" destId="{172F5471-AB81-4B9B-B0E4-4B94A0C3DCDE}" srcOrd="1" destOrd="0" presId="urn:microsoft.com/office/officeart/2016/7/layout/LinearBlockProcessNumbered"/>
    <dgm:cxn modelId="{45D1BA9D-5A78-412F-8073-BEF9800B2178}" srcId="{BC30D751-5DB2-42B7-968A-3A1EC9B57081}" destId="{C626287D-2449-4DD5-9BCA-A99D20227F58}" srcOrd="1" destOrd="0" parTransId="{E7F77CE2-F644-4F8B-A320-7EC2B612DE8C}" sibTransId="{8E91F4A6-DB82-4663-9D89-355A1DC05CD0}"/>
    <dgm:cxn modelId="{334851A1-1877-4316-AA63-D4EA6428F6EB}" type="presOf" srcId="{0E0B40C8-D744-47F7-9D5C-AE00A6D37A4D}" destId="{E227B691-5F70-43D9-A050-9D5B71B79799}" srcOrd="0" destOrd="0" presId="urn:microsoft.com/office/officeart/2016/7/layout/LinearBlockProcessNumbered"/>
    <dgm:cxn modelId="{1A342CAD-4142-4E00-945F-474DD4511DEA}" type="presOf" srcId="{8E91F4A6-DB82-4663-9D89-355A1DC05CD0}" destId="{6AF9835E-DE3B-49E9-97EB-58648CB6E2D8}" srcOrd="0" destOrd="0" presId="urn:microsoft.com/office/officeart/2016/7/layout/LinearBlockProcessNumbered"/>
    <dgm:cxn modelId="{59F5D9BF-7758-4158-A897-20568D140818}" srcId="{BC30D751-5DB2-42B7-968A-3A1EC9B57081}" destId="{6CE22569-54AD-4BAC-AF79-C714D8E38738}" srcOrd="0" destOrd="0" parTransId="{81BEAAE7-6009-4F2F-9F88-8F91ED41D992}" sibTransId="{CD55EFA0-7C2B-49FA-8638-F4E68484F708}"/>
    <dgm:cxn modelId="{77189ECA-A538-41E1-96AA-16EAECB5D662}" type="presOf" srcId="{C626287D-2449-4DD5-9BCA-A99D20227F58}" destId="{2504298C-944B-42CA-8205-778859D1CE7A}" srcOrd="0" destOrd="0" presId="urn:microsoft.com/office/officeart/2016/7/layout/LinearBlockProcessNumbered"/>
    <dgm:cxn modelId="{472BACDC-CA23-4F68-A516-2308E2306B53}" type="presOf" srcId="{C626287D-2449-4DD5-9BCA-A99D20227F58}" destId="{60C320E0-524C-4A88-A82A-76D19176B18C}" srcOrd="1" destOrd="0" presId="urn:microsoft.com/office/officeart/2016/7/layout/LinearBlockProcessNumbered"/>
    <dgm:cxn modelId="{EA3035B1-1748-41A8-8C6F-0D1DF8ED2B55}" type="presParOf" srcId="{F797B810-EF5B-4B7D-AF2C-C4A7DBE47E14}" destId="{AFBD826E-BEA6-4152-8485-CD8353A5C73D}" srcOrd="0" destOrd="0" presId="urn:microsoft.com/office/officeart/2016/7/layout/LinearBlockProcessNumbered"/>
    <dgm:cxn modelId="{43F48FC8-D636-4FD0-8DB5-1A9C857B0C99}" type="presParOf" srcId="{AFBD826E-BEA6-4152-8485-CD8353A5C73D}" destId="{AA0E0CB6-E221-4B7E-81E5-520A6C834C38}" srcOrd="0" destOrd="0" presId="urn:microsoft.com/office/officeart/2016/7/layout/LinearBlockProcessNumbered"/>
    <dgm:cxn modelId="{B34C67F5-A3A4-4939-A35A-0F81E91ABE3E}" type="presParOf" srcId="{AFBD826E-BEA6-4152-8485-CD8353A5C73D}" destId="{6DEF215B-A762-4F92-8146-18F6EEE86CFC}" srcOrd="1" destOrd="0" presId="urn:microsoft.com/office/officeart/2016/7/layout/LinearBlockProcessNumbered"/>
    <dgm:cxn modelId="{298793BF-122A-4D0C-84B0-B7807A53612F}" type="presParOf" srcId="{AFBD826E-BEA6-4152-8485-CD8353A5C73D}" destId="{E7AEE3A9-F19B-4386-A35A-3BED11B4E0D2}" srcOrd="2" destOrd="0" presId="urn:microsoft.com/office/officeart/2016/7/layout/LinearBlockProcessNumbered"/>
    <dgm:cxn modelId="{AB50EF80-9492-4FC0-8EA9-225050E01451}" type="presParOf" srcId="{F797B810-EF5B-4B7D-AF2C-C4A7DBE47E14}" destId="{518B4CF8-A0C9-4333-A914-0A71D234A804}" srcOrd="1" destOrd="0" presId="urn:microsoft.com/office/officeart/2016/7/layout/LinearBlockProcessNumbered"/>
    <dgm:cxn modelId="{35FE04E0-1E7E-4C4A-88AB-3D2569E7C5B8}" type="presParOf" srcId="{F797B810-EF5B-4B7D-AF2C-C4A7DBE47E14}" destId="{64D381C9-F3A3-4E73-8DA4-C3C9F7532A34}" srcOrd="2" destOrd="0" presId="urn:microsoft.com/office/officeart/2016/7/layout/LinearBlockProcessNumbered"/>
    <dgm:cxn modelId="{267BA308-F098-4BCE-B65B-FB6B11D5CDE2}" type="presParOf" srcId="{64D381C9-F3A3-4E73-8DA4-C3C9F7532A34}" destId="{2504298C-944B-42CA-8205-778859D1CE7A}" srcOrd="0" destOrd="0" presId="urn:microsoft.com/office/officeart/2016/7/layout/LinearBlockProcessNumbered"/>
    <dgm:cxn modelId="{35F29C94-0E78-4A96-B763-7368BC977682}" type="presParOf" srcId="{64D381C9-F3A3-4E73-8DA4-C3C9F7532A34}" destId="{6AF9835E-DE3B-49E9-97EB-58648CB6E2D8}" srcOrd="1" destOrd="0" presId="urn:microsoft.com/office/officeart/2016/7/layout/LinearBlockProcessNumbered"/>
    <dgm:cxn modelId="{35A9B396-5458-4EBF-982A-D447AF5B01E7}" type="presParOf" srcId="{64D381C9-F3A3-4E73-8DA4-C3C9F7532A34}" destId="{60C320E0-524C-4A88-A82A-76D19176B18C}" srcOrd="2" destOrd="0" presId="urn:microsoft.com/office/officeart/2016/7/layout/LinearBlockProcessNumbered"/>
    <dgm:cxn modelId="{DA7D3869-A5FF-442D-9CE7-05C2EFD57FC0}" type="presParOf" srcId="{F797B810-EF5B-4B7D-AF2C-C4A7DBE47E14}" destId="{A116FDAE-999E-4ED5-9352-2E842DC016B8}" srcOrd="3" destOrd="0" presId="urn:microsoft.com/office/officeart/2016/7/layout/LinearBlockProcessNumbered"/>
    <dgm:cxn modelId="{98E01CCE-5158-48D9-9483-39A1E36147AA}" type="presParOf" srcId="{F797B810-EF5B-4B7D-AF2C-C4A7DBE47E14}" destId="{1665F3EE-D385-4A6B-945A-1CF1ACB4E797}" srcOrd="4" destOrd="0" presId="urn:microsoft.com/office/officeart/2016/7/layout/LinearBlockProcessNumbered"/>
    <dgm:cxn modelId="{01CCD509-D293-4F22-AAAA-11694D19C07E}" type="presParOf" srcId="{1665F3EE-D385-4A6B-945A-1CF1ACB4E797}" destId="{41DC55EE-B0F2-4699-87D0-061B13058599}" srcOrd="0" destOrd="0" presId="urn:microsoft.com/office/officeart/2016/7/layout/LinearBlockProcessNumbered"/>
    <dgm:cxn modelId="{7DEAAB08-3498-4464-B59D-8F0E0CE6FBF3}" type="presParOf" srcId="{1665F3EE-D385-4A6B-945A-1CF1ACB4E797}" destId="{E227B691-5F70-43D9-A050-9D5B71B79799}" srcOrd="1" destOrd="0" presId="urn:microsoft.com/office/officeart/2016/7/layout/LinearBlockProcessNumbered"/>
    <dgm:cxn modelId="{4D42C1AF-C0C7-412E-9B1A-4C1FA24F3A14}" type="presParOf" srcId="{1665F3EE-D385-4A6B-945A-1CF1ACB4E797}" destId="{172F5471-AB81-4B9B-B0E4-4B94A0C3DCD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84E58E-0303-4C9B-B47F-8CBE58EC6FF3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2E10852-2C51-4482-BFBB-0DF70EDC343C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When we decode those binary, we get the original assembly code which is running in the product</a:t>
          </a:r>
        </a:p>
      </dgm:t>
    </dgm:pt>
    <dgm:pt modelId="{43E6C7BD-4C9D-4B6A-9C2F-800AD2FFDCF0}" type="parTrans" cxnId="{7C4A357C-F93B-4102-9798-62DB73A6F2B1}">
      <dgm:prSet/>
      <dgm:spPr/>
      <dgm:t>
        <a:bodyPr/>
        <a:lstStyle/>
        <a:p>
          <a:endParaRPr lang="en-US"/>
        </a:p>
      </dgm:t>
    </dgm:pt>
    <dgm:pt modelId="{DAAA0F33-28B0-44EE-A73B-A7485FA53606}" type="sibTrans" cxnId="{7C4A357C-F93B-4102-9798-62DB73A6F2B1}">
      <dgm:prSet/>
      <dgm:spPr/>
      <dgm:t>
        <a:bodyPr/>
        <a:lstStyle/>
        <a:p>
          <a:endParaRPr lang="en-US"/>
        </a:p>
      </dgm:t>
    </dgm:pt>
    <dgm:pt modelId="{D64B7D3E-27E5-433F-BE26-CB3AC2394783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 need arises for easier and faster code analysis</a:t>
          </a:r>
        </a:p>
      </dgm:t>
    </dgm:pt>
    <dgm:pt modelId="{0DC17670-0C3F-47C2-AC06-5A7F9F476F8A}" type="parTrans" cxnId="{D1D34DD7-E5CC-4E87-ADC2-1C115ED6C967}">
      <dgm:prSet/>
      <dgm:spPr/>
      <dgm:t>
        <a:bodyPr/>
        <a:lstStyle/>
        <a:p>
          <a:endParaRPr lang="en-US"/>
        </a:p>
      </dgm:t>
    </dgm:pt>
    <dgm:pt modelId="{C2BC12E4-E06C-497B-ACD0-CCD72CE355EB}" type="sibTrans" cxnId="{D1D34DD7-E5CC-4E87-ADC2-1C115ED6C967}">
      <dgm:prSet/>
      <dgm:spPr/>
      <dgm:t>
        <a:bodyPr/>
        <a:lstStyle/>
        <a:p>
          <a:endParaRPr lang="en-US"/>
        </a:p>
      </dgm:t>
    </dgm:pt>
    <dgm:pt modelId="{6AE09FE5-7954-4247-AD7A-1751A84E25D8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We want to identify library functions more easily (in automatic process) without reading them</a:t>
          </a:r>
        </a:p>
      </dgm:t>
    </dgm:pt>
    <dgm:pt modelId="{83E1AAF7-E428-4E47-B1B9-B63EFA02DE8F}" type="parTrans" cxnId="{012F5CFA-BEB8-43A9-9CAE-AD03D3565A6D}">
      <dgm:prSet/>
      <dgm:spPr/>
      <dgm:t>
        <a:bodyPr/>
        <a:lstStyle/>
        <a:p>
          <a:endParaRPr lang="en-US"/>
        </a:p>
      </dgm:t>
    </dgm:pt>
    <dgm:pt modelId="{D41110EC-A783-4536-9185-5E6254472258}" type="sibTrans" cxnId="{012F5CFA-BEB8-43A9-9CAE-AD03D3565A6D}">
      <dgm:prSet/>
      <dgm:spPr/>
      <dgm:t>
        <a:bodyPr/>
        <a:lstStyle/>
        <a:p>
          <a:endParaRPr lang="en-US"/>
        </a:p>
      </dgm:t>
    </dgm:pt>
    <dgm:pt modelId="{03CF1485-ED57-4230-A6D9-303337885D4E}" type="pres">
      <dgm:prSet presAssocID="{7E84E58E-0303-4C9B-B47F-8CBE58EC6FF3}" presName="root" presStyleCnt="0">
        <dgm:presLayoutVars>
          <dgm:dir/>
          <dgm:resizeHandles val="exact"/>
        </dgm:presLayoutVars>
      </dgm:prSet>
      <dgm:spPr/>
    </dgm:pt>
    <dgm:pt modelId="{2E23A602-B609-46C5-827E-9601E2AEAACD}" type="pres">
      <dgm:prSet presAssocID="{72E10852-2C51-4482-BFBB-0DF70EDC343C}" presName="compNode" presStyleCnt="0"/>
      <dgm:spPr/>
    </dgm:pt>
    <dgm:pt modelId="{2C2F8691-F7D3-4235-AEFA-4FE0D904A12C}" type="pres">
      <dgm:prSet presAssocID="{72E10852-2C51-4482-BFBB-0DF70EDC343C}" presName="iconBgRect" presStyleLbl="bgShp" presStyleIdx="0" presStyleCnt="3"/>
      <dgm:spPr/>
    </dgm:pt>
    <dgm:pt modelId="{42358CE7-59A5-43D1-A930-50B05BF54AC8}" type="pres">
      <dgm:prSet presAssocID="{72E10852-2C51-4482-BFBB-0DF70EDC343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F297556-702B-4DA4-87D1-096C353DA4F7}" type="pres">
      <dgm:prSet presAssocID="{72E10852-2C51-4482-BFBB-0DF70EDC343C}" presName="spaceRect" presStyleCnt="0"/>
      <dgm:spPr/>
    </dgm:pt>
    <dgm:pt modelId="{670B6F6D-E95B-4230-AF75-F6FFD90E87C2}" type="pres">
      <dgm:prSet presAssocID="{72E10852-2C51-4482-BFBB-0DF70EDC343C}" presName="textRect" presStyleLbl="revTx" presStyleIdx="0" presStyleCnt="3">
        <dgm:presLayoutVars>
          <dgm:chMax val="1"/>
          <dgm:chPref val="1"/>
        </dgm:presLayoutVars>
      </dgm:prSet>
      <dgm:spPr/>
    </dgm:pt>
    <dgm:pt modelId="{6E77AC47-28D9-4FF6-B6D1-8D9344515241}" type="pres">
      <dgm:prSet presAssocID="{DAAA0F33-28B0-44EE-A73B-A7485FA53606}" presName="sibTrans" presStyleCnt="0"/>
      <dgm:spPr/>
    </dgm:pt>
    <dgm:pt modelId="{D3F3429B-37D7-4DCD-BE2B-952B65801547}" type="pres">
      <dgm:prSet presAssocID="{D64B7D3E-27E5-433F-BE26-CB3AC2394783}" presName="compNode" presStyleCnt="0"/>
      <dgm:spPr/>
    </dgm:pt>
    <dgm:pt modelId="{11853AA8-1806-4CFB-895E-1DCC07A17C02}" type="pres">
      <dgm:prSet presAssocID="{D64B7D3E-27E5-433F-BE26-CB3AC2394783}" presName="iconBgRect" presStyleLbl="bgShp" presStyleIdx="1" presStyleCnt="3"/>
      <dgm:spPr/>
    </dgm:pt>
    <dgm:pt modelId="{5BDE7C4D-B54F-4D8D-BF0B-18C1FEA58570}" type="pres">
      <dgm:prSet presAssocID="{D64B7D3E-27E5-433F-BE26-CB3AC239478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C21B913B-7D3B-4DDA-A8A6-4DDB6DB3F991}" type="pres">
      <dgm:prSet presAssocID="{D64B7D3E-27E5-433F-BE26-CB3AC2394783}" presName="spaceRect" presStyleCnt="0"/>
      <dgm:spPr/>
    </dgm:pt>
    <dgm:pt modelId="{9CBC8FFB-0507-41E8-BF7D-6C91179FE9B9}" type="pres">
      <dgm:prSet presAssocID="{D64B7D3E-27E5-433F-BE26-CB3AC2394783}" presName="textRect" presStyleLbl="revTx" presStyleIdx="1" presStyleCnt="3">
        <dgm:presLayoutVars>
          <dgm:chMax val="1"/>
          <dgm:chPref val="1"/>
        </dgm:presLayoutVars>
      </dgm:prSet>
      <dgm:spPr/>
    </dgm:pt>
    <dgm:pt modelId="{AE7C42CD-68F2-49E6-97F4-276B82C9ECE3}" type="pres">
      <dgm:prSet presAssocID="{C2BC12E4-E06C-497B-ACD0-CCD72CE355EB}" presName="sibTrans" presStyleCnt="0"/>
      <dgm:spPr/>
    </dgm:pt>
    <dgm:pt modelId="{E864C3F7-FCD1-49CD-A754-1B2BEE0193A2}" type="pres">
      <dgm:prSet presAssocID="{6AE09FE5-7954-4247-AD7A-1751A84E25D8}" presName="compNode" presStyleCnt="0"/>
      <dgm:spPr/>
    </dgm:pt>
    <dgm:pt modelId="{043E8269-5BE5-404D-8B1F-DC759D6413E3}" type="pres">
      <dgm:prSet presAssocID="{6AE09FE5-7954-4247-AD7A-1751A84E25D8}" presName="iconBgRect" presStyleLbl="bgShp" presStyleIdx="2" presStyleCnt="3"/>
      <dgm:spPr/>
    </dgm:pt>
    <dgm:pt modelId="{7EBE723E-2749-4A31-97D9-3CB66463975F}" type="pres">
      <dgm:prSet presAssocID="{6AE09FE5-7954-4247-AD7A-1751A84E25D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805DB895-DDBD-4299-828B-C1CEBE2F3A53}" type="pres">
      <dgm:prSet presAssocID="{6AE09FE5-7954-4247-AD7A-1751A84E25D8}" presName="spaceRect" presStyleCnt="0"/>
      <dgm:spPr/>
    </dgm:pt>
    <dgm:pt modelId="{3E1A8F30-F758-4AC9-83E9-46EB8A982C65}" type="pres">
      <dgm:prSet presAssocID="{6AE09FE5-7954-4247-AD7A-1751A84E25D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150EE64-2587-43B6-BB85-4688CBF30B77}" type="presOf" srcId="{D64B7D3E-27E5-433F-BE26-CB3AC2394783}" destId="{9CBC8FFB-0507-41E8-BF7D-6C91179FE9B9}" srcOrd="0" destOrd="0" presId="urn:microsoft.com/office/officeart/2018/5/layout/IconCircleLabelList"/>
    <dgm:cxn modelId="{7C4A357C-F93B-4102-9798-62DB73A6F2B1}" srcId="{7E84E58E-0303-4C9B-B47F-8CBE58EC6FF3}" destId="{72E10852-2C51-4482-BFBB-0DF70EDC343C}" srcOrd="0" destOrd="0" parTransId="{43E6C7BD-4C9D-4B6A-9C2F-800AD2FFDCF0}" sibTransId="{DAAA0F33-28B0-44EE-A73B-A7485FA53606}"/>
    <dgm:cxn modelId="{19C58CAD-44FA-407B-B8C6-F087F0BA16D5}" type="presOf" srcId="{7E84E58E-0303-4C9B-B47F-8CBE58EC6FF3}" destId="{03CF1485-ED57-4230-A6D9-303337885D4E}" srcOrd="0" destOrd="0" presId="urn:microsoft.com/office/officeart/2018/5/layout/IconCircleLabelList"/>
    <dgm:cxn modelId="{D1D34DD7-E5CC-4E87-ADC2-1C115ED6C967}" srcId="{7E84E58E-0303-4C9B-B47F-8CBE58EC6FF3}" destId="{D64B7D3E-27E5-433F-BE26-CB3AC2394783}" srcOrd="1" destOrd="0" parTransId="{0DC17670-0C3F-47C2-AC06-5A7F9F476F8A}" sibTransId="{C2BC12E4-E06C-497B-ACD0-CCD72CE355EB}"/>
    <dgm:cxn modelId="{7B5BD8DE-E401-42B0-ABF8-532D9E8B4117}" type="presOf" srcId="{6AE09FE5-7954-4247-AD7A-1751A84E25D8}" destId="{3E1A8F30-F758-4AC9-83E9-46EB8A982C65}" srcOrd="0" destOrd="0" presId="urn:microsoft.com/office/officeart/2018/5/layout/IconCircleLabelList"/>
    <dgm:cxn modelId="{012F5CFA-BEB8-43A9-9CAE-AD03D3565A6D}" srcId="{7E84E58E-0303-4C9B-B47F-8CBE58EC6FF3}" destId="{6AE09FE5-7954-4247-AD7A-1751A84E25D8}" srcOrd="2" destOrd="0" parTransId="{83E1AAF7-E428-4E47-B1B9-B63EFA02DE8F}" sibTransId="{D41110EC-A783-4536-9185-5E6254472258}"/>
    <dgm:cxn modelId="{E07115FF-73DF-4A7B-8790-DC3B33620B9C}" type="presOf" srcId="{72E10852-2C51-4482-BFBB-0DF70EDC343C}" destId="{670B6F6D-E95B-4230-AF75-F6FFD90E87C2}" srcOrd="0" destOrd="0" presId="urn:microsoft.com/office/officeart/2018/5/layout/IconCircleLabelList"/>
    <dgm:cxn modelId="{16E53D06-7A2C-4CC1-9F84-064C07CCE7C4}" type="presParOf" srcId="{03CF1485-ED57-4230-A6D9-303337885D4E}" destId="{2E23A602-B609-46C5-827E-9601E2AEAACD}" srcOrd="0" destOrd="0" presId="urn:microsoft.com/office/officeart/2018/5/layout/IconCircleLabelList"/>
    <dgm:cxn modelId="{10DCF2E4-65C1-4D40-A787-6E775AD8BB94}" type="presParOf" srcId="{2E23A602-B609-46C5-827E-9601E2AEAACD}" destId="{2C2F8691-F7D3-4235-AEFA-4FE0D904A12C}" srcOrd="0" destOrd="0" presId="urn:microsoft.com/office/officeart/2018/5/layout/IconCircleLabelList"/>
    <dgm:cxn modelId="{56FA31A8-0368-4B47-9C3F-14C1BEE16775}" type="presParOf" srcId="{2E23A602-B609-46C5-827E-9601E2AEAACD}" destId="{42358CE7-59A5-43D1-A930-50B05BF54AC8}" srcOrd="1" destOrd="0" presId="urn:microsoft.com/office/officeart/2018/5/layout/IconCircleLabelList"/>
    <dgm:cxn modelId="{A7AA821D-628F-4CF0-ADF8-5B23C37E2396}" type="presParOf" srcId="{2E23A602-B609-46C5-827E-9601E2AEAACD}" destId="{CF297556-702B-4DA4-87D1-096C353DA4F7}" srcOrd="2" destOrd="0" presId="urn:microsoft.com/office/officeart/2018/5/layout/IconCircleLabelList"/>
    <dgm:cxn modelId="{BAA749DA-813A-462E-BCBF-D474329BBC4B}" type="presParOf" srcId="{2E23A602-B609-46C5-827E-9601E2AEAACD}" destId="{670B6F6D-E95B-4230-AF75-F6FFD90E87C2}" srcOrd="3" destOrd="0" presId="urn:microsoft.com/office/officeart/2018/5/layout/IconCircleLabelList"/>
    <dgm:cxn modelId="{8B467950-9487-41A5-B156-A3CA4FD93C0D}" type="presParOf" srcId="{03CF1485-ED57-4230-A6D9-303337885D4E}" destId="{6E77AC47-28D9-4FF6-B6D1-8D9344515241}" srcOrd="1" destOrd="0" presId="urn:microsoft.com/office/officeart/2018/5/layout/IconCircleLabelList"/>
    <dgm:cxn modelId="{11F847BC-5FA3-4E38-B97B-A84B7EFFAEBD}" type="presParOf" srcId="{03CF1485-ED57-4230-A6D9-303337885D4E}" destId="{D3F3429B-37D7-4DCD-BE2B-952B65801547}" srcOrd="2" destOrd="0" presId="urn:microsoft.com/office/officeart/2018/5/layout/IconCircleLabelList"/>
    <dgm:cxn modelId="{B43C5B85-6E43-4EDC-96C9-12C4BDC4BE96}" type="presParOf" srcId="{D3F3429B-37D7-4DCD-BE2B-952B65801547}" destId="{11853AA8-1806-4CFB-895E-1DCC07A17C02}" srcOrd="0" destOrd="0" presId="urn:microsoft.com/office/officeart/2018/5/layout/IconCircleLabelList"/>
    <dgm:cxn modelId="{FC90A045-E709-4BB9-95D0-8DE649351B1B}" type="presParOf" srcId="{D3F3429B-37D7-4DCD-BE2B-952B65801547}" destId="{5BDE7C4D-B54F-4D8D-BF0B-18C1FEA58570}" srcOrd="1" destOrd="0" presId="urn:microsoft.com/office/officeart/2018/5/layout/IconCircleLabelList"/>
    <dgm:cxn modelId="{D51F34CC-040E-40D1-A111-5B6D42FE2282}" type="presParOf" srcId="{D3F3429B-37D7-4DCD-BE2B-952B65801547}" destId="{C21B913B-7D3B-4DDA-A8A6-4DDB6DB3F991}" srcOrd="2" destOrd="0" presId="urn:microsoft.com/office/officeart/2018/5/layout/IconCircleLabelList"/>
    <dgm:cxn modelId="{6124C568-5CA4-44FD-8C35-866DB967B287}" type="presParOf" srcId="{D3F3429B-37D7-4DCD-BE2B-952B65801547}" destId="{9CBC8FFB-0507-41E8-BF7D-6C91179FE9B9}" srcOrd="3" destOrd="0" presId="urn:microsoft.com/office/officeart/2018/5/layout/IconCircleLabelList"/>
    <dgm:cxn modelId="{E3E400A8-3AEA-4617-A949-CCC461B93776}" type="presParOf" srcId="{03CF1485-ED57-4230-A6D9-303337885D4E}" destId="{AE7C42CD-68F2-49E6-97F4-276B82C9ECE3}" srcOrd="3" destOrd="0" presId="urn:microsoft.com/office/officeart/2018/5/layout/IconCircleLabelList"/>
    <dgm:cxn modelId="{CEF8ADD4-815B-45BC-AD2A-BE8E45C1B1D1}" type="presParOf" srcId="{03CF1485-ED57-4230-A6D9-303337885D4E}" destId="{E864C3F7-FCD1-49CD-A754-1B2BEE0193A2}" srcOrd="4" destOrd="0" presId="urn:microsoft.com/office/officeart/2018/5/layout/IconCircleLabelList"/>
    <dgm:cxn modelId="{0DCBE1A8-58CE-4FE4-94B8-D26FE763B372}" type="presParOf" srcId="{E864C3F7-FCD1-49CD-A754-1B2BEE0193A2}" destId="{043E8269-5BE5-404D-8B1F-DC759D6413E3}" srcOrd="0" destOrd="0" presId="urn:microsoft.com/office/officeart/2018/5/layout/IconCircleLabelList"/>
    <dgm:cxn modelId="{888A812B-0BD0-4F85-9BDA-3DD2DCDE4D5A}" type="presParOf" srcId="{E864C3F7-FCD1-49CD-A754-1B2BEE0193A2}" destId="{7EBE723E-2749-4A31-97D9-3CB66463975F}" srcOrd="1" destOrd="0" presId="urn:microsoft.com/office/officeart/2018/5/layout/IconCircleLabelList"/>
    <dgm:cxn modelId="{F4340CC3-6E1F-4829-BFC3-73A32A47D554}" type="presParOf" srcId="{E864C3F7-FCD1-49CD-A754-1B2BEE0193A2}" destId="{805DB895-DDBD-4299-828B-C1CEBE2F3A53}" srcOrd="2" destOrd="0" presId="urn:microsoft.com/office/officeart/2018/5/layout/IconCircleLabelList"/>
    <dgm:cxn modelId="{987ED75C-3585-4560-B1B7-F966B2B75C26}" type="presParOf" srcId="{E864C3F7-FCD1-49CD-A754-1B2BEE0193A2}" destId="{3E1A8F30-F758-4AC9-83E9-46EB8A982C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E0CB6-E221-4B7E-81E5-520A6C834C38}">
      <dsp:nvSpPr>
        <dsp:cNvPr id="0" name=""/>
        <dsp:cNvSpPr/>
      </dsp:nvSpPr>
      <dsp:spPr>
        <a:xfrm>
          <a:off x="821" y="179348"/>
          <a:ext cx="3327201" cy="39926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Function identification 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is a fundamental challenge in reverse engineering</a:t>
          </a:r>
        </a:p>
      </dsp:txBody>
      <dsp:txXfrm>
        <a:off x="821" y="1776404"/>
        <a:ext cx="3327201" cy="2395585"/>
      </dsp:txXfrm>
    </dsp:sp>
    <dsp:sp modelId="{6DEF215B-A762-4F92-8146-18F6EEE86CFC}">
      <dsp:nvSpPr>
        <dsp:cNvPr id="0" name=""/>
        <dsp:cNvSpPr/>
      </dsp:nvSpPr>
      <dsp:spPr>
        <a:xfrm>
          <a:off x="821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179348"/>
        <a:ext cx="3327201" cy="1597056"/>
      </dsp:txXfrm>
    </dsp:sp>
    <dsp:sp modelId="{2504298C-944B-42CA-8205-778859D1CE7A}">
      <dsp:nvSpPr>
        <dsp:cNvPr id="0" name=""/>
        <dsp:cNvSpPr/>
      </dsp:nvSpPr>
      <dsp:spPr>
        <a:xfrm>
          <a:off x="3594199" y="179348"/>
          <a:ext cx="3327201" cy="3992641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Many manufacturers use Open Source library code to develop their products and this is one of the most prominent principles in software engineering called </a:t>
          </a:r>
          <a:r>
            <a:rPr lang="en-US" sz="2100" b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reuse</a:t>
          </a:r>
        </a:p>
      </dsp:txBody>
      <dsp:txXfrm>
        <a:off x="3594199" y="1776404"/>
        <a:ext cx="3327201" cy="2395585"/>
      </dsp:txXfrm>
    </dsp:sp>
    <dsp:sp modelId="{6AF9835E-DE3B-49E9-97EB-58648CB6E2D8}">
      <dsp:nvSpPr>
        <dsp:cNvPr id="0" name=""/>
        <dsp:cNvSpPr/>
      </dsp:nvSpPr>
      <dsp:spPr>
        <a:xfrm>
          <a:off x="3594199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179348"/>
        <a:ext cx="3327201" cy="1597056"/>
      </dsp:txXfrm>
    </dsp:sp>
    <dsp:sp modelId="{41DC55EE-B0F2-4699-87D0-061B13058599}">
      <dsp:nvSpPr>
        <dsp:cNvPr id="0" name=""/>
        <dsp:cNvSpPr/>
      </dsp:nvSpPr>
      <dsp:spPr>
        <a:xfrm>
          <a:off x="7187576" y="179348"/>
          <a:ext cx="3327201" cy="399264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open source code embedded in their products as one or more binaries files</a:t>
          </a:r>
        </a:p>
      </dsp:txBody>
      <dsp:txXfrm>
        <a:off x="7187576" y="1776404"/>
        <a:ext cx="3327201" cy="2395585"/>
      </dsp:txXfrm>
    </dsp:sp>
    <dsp:sp modelId="{E227B691-5F70-43D9-A050-9D5B71B79799}">
      <dsp:nvSpPr>
        <dsp:cNvPr id="0" name=""/>
        <dsp:cNvSpPr/>
      </dsp:nvSpPr>
      <dsp:spPr>
        <a:xfrm>
          <a:off x="7187576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179348"/>
        <a:ext cx="3327201" cy="15970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2F8691-F7D3-4235-AEFA-4FE0D904A12C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2358CE7-59A5-43D1-A930-50B05BF54AC8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0B6F6D-E95B-4230-AF75-F6FFD90E87C2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When we decode those binary, we get the original assembly code which is running in the product</a:t>
          </a:r>
        </a:p>
      </dsp:txBody>
      <dsp:txXfrm>
        <a:off x="75768" y="3053169"/>
        <a:ext cx="3093750" cy="720000"/>
      </dsp:txXfrm>
    </dsp:sp>
    <dsp:sp modelId="{11853AA8-1806-4CFB-895E-1DCC07A17C02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DE7C4D-B54F-4D8D-BF0B-18C1FEA58570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BC8FFB-0507-41E8-BF7D-6C91179FE9B9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need arises for easier and faster code analysis</a:t>
          </a:r>
        </a:p>
      </dsp:txBody>
      <dsp:txXfrm>
        <a:off x="3710925" y="3053169"/>
        <a:ext cx="3093750" cy="720000"/>
      </dsp:txXfrm>
    </dsp:sp>
    <dsp:sp modelId="{043E8269-5BE5-404D-8B1F-DC759D6413E3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BE723E-2749-4A31-97D9-3CB66463975F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1A8F30-F758-4AC9-83E9-46EB8A982C65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 want to identify library functions more easily (in automatic process) without reading them</a:t>
          </a:r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312BA-5902-4512-B027-A3CB0F606CAE}" type="datetimeFigureOut">
              <a:rPr lang="en-IL" smtClean="0"/>
              <a:t>18/11/2019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CCC16-808C-4EA6-915C-02387023795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44192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2E3A-E414-42F5-A21A-78B4219F5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1C9CE-4F3F-4721-9ADD-7DA814B04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F23B3-24B9-4367-BE55-D4DE67451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83E8-162E-439B-8A24-D673E1F5DB11}" type="datetimeFigureOut">
              <a:rPr lang="en-IL" smtClean="0"/>
              <a:t>18/11/2019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D584E-4C4B-40EF-94D1-FDEB34E7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9C72C-B322-4687-8F6B-B4526EC1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33E5-3D83-428B-9ED1-1284C2664F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439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D830-B3B4-480D-B3B8-E866EFC5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AC7B5-8AFB-498C-9D42-7B3C1C3C1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B564B-E50A-4675-A6B0-C70B6D0B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83E8-162E-439B-8A24-D673E1F5DB11}" type="datetimeFigureOut">
              <a:rPr lang="en-IL" smtClean="0"/>
              <a:t>18/11/2019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BC821-4F61-4B05-AAD0-87B10DE1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CEDAB-D77D-43A0-9EB2-2D30E4D5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33E5-3D83-428B-9ED1-1284C2664F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7115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2BA00C-FEA3-4586-BCF8-9FC41F1BA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9E0E8-1AC0-4946-8B10-3935A10D5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C6FDE-FE1A-42BA-BCEE-1A0A2E7B5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83E8-162E-439B-8A24-D673E1F5DB11}" type="datetimeFigureOut">
              <a:rPr lang="en-IL" smtClean="0"/>
              <a:t>18/11/2019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E3854-1143-4BC7-9DE5-95BC488F9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CBBC1-FCA0-4E73-B694-9AAAB3DC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33E5-3D83-428B-9ED1-1284C2664F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6948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B535-7BD4-4045-9E32-DC03F90B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AD48D-28E2-4E87-816C-130CF0D7E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DF279-2EA5-415E-B03C-0436167CB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83E8-162E-439B-8A24-D673E1F5DB11}" type="datetimeFigureOut">
              <a:rPr lang="en-IL" smtClean="0"/>
              <a:t>18/11/2019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D86BF-B5C6-4785-88AF-D9F02D87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F1D74-60CB-4007-B705-01CCF956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33E5-3D83-428B-9ED1-1284C2664F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1973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4968-25EA-4B65-9EBC-B1F64A27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43557-8F03-42FB-A784-314C14F74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59347-DE5D-4B96-BAED-EAC2E1E94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83E8-162E-439B-8A24-D673E1F5DB11}" type="datetimeFigureOut">
              <a:rPr lang="en-IL" smtClean="0"/>
              <a:t>18/11/2019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40B3-6259-404C-9AA8-A98C2BCE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85506-89D4-4A52-B9D5-74569BAF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33E5-3D83-428B-9ED1-1284C2664F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719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3885-FA04-4314-A2C4-897FBFF3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C0D3E-242A-4C16-858C-59BD41EEB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BB45C-D8BB-48C8-B56F-EF28A81A4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B1357-DE4B-47F1-92D8-8018EECF6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83E8-162E-439B-8A24-D673E1F5DB11}" type="datetimeFigureOut">
              <a:rPr lang="en-IL" smtClean="0"/>
              <a:t>18/11/2019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3C8E9-500F-42D1-BADB-8FBE0A38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F8B2D-683D-4AF5-8844-A50717D8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33E5-3D83-428B-9ED1-1284C2664F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6425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6E4A-43AC-4072-9796-4295DEDF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CD526-A698-4984-855B-B5FC73718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3E514-B7F6-4D5C-9140-D85B5F6AE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0F5E13-29FE-4B0A-8A18-0FFBC317C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9581D6-5892-4A0F-BFA3-9C7FC7AA7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3C3CE-EBB4-464D-930A-6CCA4EE3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83E8-162E-439B-8A24-D673E1F5DB11}" type="datetimeFigureOut">
              <a:rPr lang="en-IL" smtClean="0"/>
              <a:t>18/11/2019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F711AA-C748-4B55-A882-6EE6D3C7A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FC477-E3FA-4902-9DC5-8492D8752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33E5-3D83-428B-9ED1-1284C2664F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2795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67DF-B287-41E9-BDED-3AD5F212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094B5-6528-4547-811E-14A2D0A8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83E8-162E-439B-8A24-D673E1F5DB11}" type="datetimeFigureOut">
              <a:rPr lang="en-IL" smtClean="0"/>
              <a:t>18/11/2019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2D163-1497-44D4-9DC5-8132DD64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316C0-2686-4AD9-B834-7AFB2CD0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33E5-3D83-428B-9ED1-1284C2664F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3492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81CCD-786B-4971-BC48-6A77F453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83E8-162E-439B-8A24-D673E1F5DB11}" type="datetimeFigureOut">
              <a:rPr lang="en-IL" smtClean="0"/>
              <a:t>18/11/2019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3A374-476F-4083-91BF-1D0142974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3A41B-6955-423F-A7D3-246574EF1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33E5-3D83-428B-9ED1-1284C2664F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2606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13D58-AAA5-4A4A-A7D9-72FA874D0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CB5FC-63BF-4BA8-AA90-E41462522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D9C1D-4212-43AC-8055-5C781D308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58EF4-F41E-41CE-990B-8B3E76E8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83E8-162E-439B-8A24-D673E1F5DB11}" type="datetimeFigureOut">
              <a:rPr lang="en-IL" smtClean="0"/>
              <a:t>18/11/2019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34566-CECF-43CD-AB3D-D5D6A2801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6ABD9-6CC8-4DBE-BBAA-FE366623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33E5-3D83-428B-9ED1-1284C2664F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7540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14CD-C9A8-4EC3-BAF5-163FA032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E28AA-E268-4B9E-A774-A153BBB75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63671-B05C-48C6-A9EB-0D882BE44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8FF41-9F43-4CBA-B75F-094BE862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83E8-162E-439B-8A24-D673E1F5DB11}" type="datetimeFigureOut">
              <a:rPr lang="en-IL" smtClean="0"/>
              <a:t>18/11/2019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DBDB1-95BD-458E-BD3A-645D26BE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8C916-2F46-4995-A7B3-CCDBBA2A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33E5-3D83-428B-9ED1-1284C2664F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5889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1BFE47-BFF0-47E8-9C83-F16FCE119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AFA41-808C-4D28-8D0D-5859D6566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2C1BF-D85E-4238-9C5E-66653A214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983E8-162E-439B-8A24-D673E1F5DB11}" type="datetimeFigureOut">
              <a:rPr lang="en-IL" smtClean="0"/>
              <a:t>18/11/2019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D91F0-7988-47B2-BAED-72978B6BC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13A54-9806-456C-B003-74F8C730B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D33E5-3D83-428B-9ED1-1284C2664F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277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30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5.svg"/><Relationship Id="rId7" Type="http://schemas.openxmlformats.org/officeDocument/2006/relationships/image" Target="../media/image30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5.svg"/><Relationship Id="rId7" Type="http://schemas.openxmlformats.org/officeDocument/2006/relationships/image" Target="../media/image30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10" Type="http://schemas.openxmlformats.org/officeDocument/2006/relationships/image" Target="../media/image340.png"/><Relationship Id="rId4" Type="http://schemas.openxmlformats.org/officeDocument/2006/relationships/image" Target="../media/image270.png"/><Relationship Id="rId9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5.svg"/><Relationship Id="rId7" Type="http://schemas.openxmlformats.org/officeDocument/2006/relationships/hyperlink" Target="https://www.remix3d.com/details/G009STZFXXCZ" TargetMode="External"/><Relationship Id="rId12" Type="http://schemas.openxmlformats.org/officeDocument/2006/relationships/image" Target="../media/image4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microsoft.com/office/2017/06/relationships/model3d" Target="../media/model3d1.glb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41.png"/><Relationship Id="rId3" Type="http://schemas.openxmlformats.org/officeDocument/2006/relationships/image" Target="../media/image25.svg"/><Relationship Id="rId7" Type="http://schemas.openxmlformats.org/officeDocument/2006/relationships/hyperlink" Target="https://www.remix3d.com/details/G009STZFXXCZ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microsoft.com/office/2017/06/relationships/model3d" Target="../media/model3d1.glb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image" Target="../media/image26.png"/><Relationship Id="rId1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41.png"/><Relationship Id="rId18" Type="http://schemas.openxmlformats.org/officeDocument/2006/relationships/image" Target="../media/image42.png"/><Relationship Id="rId3" Type="http://schemas.openxmlformats.org/officeDocument/2006/relationships/image" Target="../media/image25.svg"/><Relationship Id="rId21" Type="http://schemas.openxmlformats.org/officeDocument/2006/relationships/image" Target="../media/image48.png"/><Relationship Id="rId7" Type="http://schemas.openxmlformats.org/officeDocument/2006/relationships/hyperlink" Target="https://www.remix3d.com/details/G009STZFXXCZ" TargetMode="External"/><Relationship Id="rId12" Type="http://schemas.openxmlformats.org/officeDocument/2006/relationships/image" Target="../media/image29.png"/><Relationship Id="rId17" Type="http://schemas.openxmlformats.org/officeDocument/2006/relationships/image" Target="../media/image45.png"/><Relationship Id="rId2" Type="http://schemas.openxmlformats.org/officeDocument/2006/relationships/image" Target="../media/image24.png"/><Relationship Id="rId16" Type="http://schemas.openxmlformats.org/officeDocument/2006/relationships/image" Target="../media/image440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microsoft.com/office/2017/06/relationships/model3d" Target="../media/model3d1.glb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5" Type="http://schemas.openxmlformats.org/officeDocument/2006/relationships/image" Target="../media/image28.png"/><Relationship Id="rId10" Type="http://schemas.openxmlformats.org/officeDocument/2006/relationships/image" Target="../media/image38.png"/><Relationship Id="rId19" Type="http://schemas.openxmlformats.org/officeDocument/2006/relationships/image" Target="../media/image46.png"/><Relationship Id="rId4" Type="http://schemas.openxmlformats.org/officeDocument/2006/relationships/image" Target="../media/image35.png"/><Relationship Id="rId9" Type="http://schemas.openxmlformats.org/officeDocument/2006/relationships/image" Target="../media/image26.png"/><Relationship Id="rId14" Type="http://schemas.openxmlformats.org/officeDocument/2006/relationships/image" Target="../media/image28.png"/><Relationship Id="rId22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41.png"/><Relationship Id="rId18" Type="http://schemas.openxmlformats.org/officeDocument/2006/relationships/image" Target="../media/image42.png"/><Relationship Id="rId3" Type="http://schemas.openxmlformats.org/officeDocument/2006/relationships/image" Target="../media/image25.svg"/><Relationship Id="rId21" Type="http://schemas.openxmlformats.org/officeDocument/2006/relationships/image" Target="../media/image48.png"/><Relationship Id="rId7" Type="http://schemas.openxmlformats.org/officeDocument/2006/relationships/hyperlink" Target="https://www.remix3d.com/details/G009STZFXXCZ" TargetMode="External"/><Relationship Id="rId12" Type="http://schemas.openxmlformats.org/officeDocument/2006/relationships/image" Target="../media/image29.png"/><Relationship Id="rId17" Type="http://schemas.openxmlformats.org/officeDocument/2006/relationships/image" Target="../media/image45.png"/><Relationship Id="rId2" Type="http://schemas.openxmlformats.org/officeDocument/2006/relationships/image" Target="../media/image24.png"/><Relationship Id="rId16" Type="http://schemas.openxmlformats.org/officeDocument/2006/relationships/image" Target="../media/image440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microsoft.com/office/2017/06/relationships/model3d" Target="../media/model3d1.glb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5" Type="http://schemas.openxmlformats.org/officeDocument/2006/relationships/image" Target="../media/image28.png"/><Relationship Id="rId10" Type="http://schemas.openxmlformats.org/officeDocument/2006/relationships/image" Target="../media/image38.png"/><Relationship Id="rId19" Type="http://schemas.openxmlformats.org/officeDocument/2006/relationships/image" Target="../media/image46.png"/><Relationship Id="rId4" Type="http://schemas.openxmlformats.org/officeDocument/2006/relationships/image" Target="../media/image35.png"/><Relationship Id="rId9" Type="http://schemas.openxmlformats.org/officeDocument/2006/relationships/image" Target="../media/image26.png"/><Relationship Id="rId14" Type="http://schemas.openxmlformats.org/officeDocument/2006/relationships/image" Target="../media/image28.png"/><Relationship Id="rId22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41.png"/><Relationship Id="rId18" Type="http://schemas.openxmlformats.org/officeDocument/2006/relationships/image" Target="../media/image42.png"/><Relationship Id="rId3" Type="http://schemas.openxmlformats.org/officeDocument/2006/relationships/image" Target="../media/image25.svg"/><Relationship Id="rId21" Type="http://schemas.openxmlformats.org/officeDocument/2006/relationships/image" Target="../media/image48.png"/><Relationship Id="rId7" Type="http://schemas.openxmlformats.org/officeDocument/2006/relationships/hyperlink" Target="https://www.remix3d.com/details/G009STZFXXCZ" TargetMode="External"/><Relationship Id="rId12" Type="http://schemas.openxmlformats.org/officeDocument/2006/relationships/image" Target="../media/image29.png"/><Relationship Id="rId17" Type="http://schemas.openxmlformats.org/officeDocument/2006/relationships/image" Target="../media/image45.png"/><Relationship Id="rId2" Type="http://schemas.openxmlformats.org/officeDocument/2006/relationships/image" Target="../media/image24.png"/><Relationship Id="rId16" Type="http://schemas.openxmlformats.org/officeDocument/2006/relationships/image" Target="../media/image440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microsoft.com/office/2017/06/relationships/model3d" Target="../media/model3d1.glb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5" Type="http://schemas.openxmlformats.org/officeDocument/2006/relationships/image" Target="../media/image28.png"/><Relationship Id="rId10" Type="http://schemas.openxmlformats.org/officeDocument/2006/relationships/image" Target="../media/image38.png"/><Relationship Id="rId19" Type="http://schemas.openxmlformats.org/officeDocument/2006/relationships/image" Target="../media/image46.png"/><Relationship Id="rId4" Type="http://schemas.openxmlformats.org/officeDocument/2006/relationships/image" Target="../media/image35.png"/><Relationship Id="rId9" Type="http://schemas.openxmlformats.org/officeDocument/2006/relationships/image" Target="../media/image26.png"/><Relationship Id="rId14" Type="http://schemas.openxmlformats.org/officeDocument/2006/relationships/image" Target="../media/image28.png"/><Relationship Id="rId22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56.png"/><Relationship Id="rId3" Type="http://schemas.openxmlformats.org/officeDocument/2006/relationships/image" Target="../media/image25.svg"/><Relationship Id="rId7" Type="http://schemas.openxmlformats.org/officeDocument/2006/relationships/image" Target="../media/image54.png"/><Relationship Id="rId12" Type="http://schemas.openxmlformats.org/officeDocument/2006/relationships/image" Target="../media/image5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11.png"/><Relationship Id="rId5" Type="http://schemas.openxmlformats.org/officeDocument/2006/relationships/image" Target="../media/image52.png"/><Relationship Id="rId10" Type="http://schemas.openxmlformats.org/officeDocument/2006/relationships/image" Target="../media/image12.png"/><Relationship Id="rId4" Type="http://schemas.openxmlformats.org/officeDocument/2006/relationships/image" Target="../media/image51.png"/><Relationship Id="rId9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56.png"/><Relationship Id="rId3" Type="http://schemas.openxmlformats.org/officeDocument/2006/relationships/image" Target="../media/image25.svg"/><Relationship Id="rId7" Type="http://schemas.openxmlformats.org/officeDocument/2006/relationships/image" Target="../media/image54.png"/><Relationship Id="rId12" Type="http://schemas.openxmlformats.org/officeDocument/2006/relationships/image" Target="../media/image5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11.png"/><Relationship Id="rId5" Type="http://schemas.openxmlformats.org/officeDocument/2006/relationships/image" Target="../media/image52.png"/><Relationship Id="rId15" Type="http://schemas.openxmlformats.org/officeDocument/2006/relationships/image" Target="../media/image58.png"/><Relationship Id="rId10" Type="http://schemas.openxmlformats.org/officeDocument/2006/relationships/image" Target="../media/image12.png"/><Relationship Id="rId4" Type="http://schemas.openxmlformats.org/officeDocument/2006/relationships/image" Target="../media/image51.png"/><Relationship Id="rId9" Type="http://schemas.openxmlformats.org/officeDocument/2006/relationships/image" Target="../media/image9.png"/><Relationship Id="rId1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microsoft.com/office/2017/06/relationships/model3d" Target="../media/model3d1.glb"/><Relationship Id="rId7" Type="http://schemas.openxmlformats.org/officeDocument/2006/relationships/image" Target="../media/image6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4.png"/><Relationship Id="rId4" Type="http://schemas.openxmlformats.org/officeDocument/2006/relationships/hyperlink" Target="https://www.remix3d.com/details/G009STZFXXCZ" TargetMode="External"/><Relationship Id="rId9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microsoft.com/office/2017/06/relationships/model3d" Target="../media/model3d1.glb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4.png"/><Relationship Id="rId10" Type="http://schemas.openxmlformats.org/officeDocument/2006/relationships/image" Target="../media/image68.png"/><Relationship Id="rId4" Type="http://schemas.openxmlformats.org/officeDocument/2006/relationships/hyperlink" Target="https://www.remix3d.com/details/G009STZFXXCZ" TargetMode="External"/><Relationship Id="rId9" Type="http://schemas.openxmlformats.org/officeDocument/2006/relationships/image" Target="../media/image6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hyperlink" Target="https://github.com/MatanAvitan100/AF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E448F-7212-463E-89A5-2B7FDA0CF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965198"/>
            <a:ext cx="6766078" cy="4927601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Function recognition (AFR)</a:t>
            </a:r>
            <a:b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embedded systems</a:t>
            </a:r>
            <a:b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architecture</a:t>
            </a: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18CCA-23D8-4E71-B86A-70579252C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570" y="965199"/>
            <a:ext cx="3372995" cy="492760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Matan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Avitan</a:t>
            </a: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matanavtian100@gmail.com</a:t>
            </a:r>
          </a:p>
          <a:p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Zeev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(Vladimir)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Volkovich</a:t>
            </a: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November 2019</a:t>
            </a:r>
          </a:p>
        </p:txBody>
      </p:sp>
    </p:spTree>
    <p:extLst>
      <p:ext uri="{BB962C8B-B14F-4D97-AF65-F5344CB8AC3E}">
        <p14:creationId xmlns:p14="http://schemas.microsoft.com/office/powerpoint/2010/main" val="1995076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C36F3E-ED52-4E0F-AA0D-C86DC22B1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732" y="808245"/>
            <a:ext cx="6315262" cy="145405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Thesis Question&gt;</a:t>
            </a:r>
            <a:endParaRPr lang="en-IL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c 8" descr="Document">
            <a:extLst>
              <a:ext uri="{FF2B5EF4-FFF2-40B4-BE49-F238E27FC236}">
                <a16:creationId xmlns:a16="http://schemas.microsoft.com/office/drawing/2014/main" id="{A064F704-10FE-4D4F-9213-F5CA76472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057ED-AAD4-4C16-AF11-34888AF6D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262296"/>
            <a:ext cx="5404740" cy="3798675"/>
          </a:xfrm>
        </p:spPr>
        <p:txBody>
          <a:bodyPr anchor="ctr">
            <a:normAutofit/>
          </a:bodyPr>
          <a:lstStyle/>
          <a:p>
            <a:pPr marL="0" indent="0" algn="ctr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to adjust between the assembly optimize function taken from the product and the assembly function is known to compile in a debug environment </a:t>
            </a:r>
            <a:r>
              <a:rPr lang="en-GB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downloaded from open source repository independent architecture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IL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988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7A88F-A45C-4A59-821D-F0C90FB5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lang="en-IL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573E0-CA71-40E5-A0B6-2A08B06AB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match (static analysis) between the assembly function (optimize function) taken from the product and the assembly function is known to compile in a debug environment taken from the debug environment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will answer this question regardless of the type of architecture</a:t>
            </a:r>
            <a:endParaRPr lang="en-IL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F7876A-3A84-4084-957E-D0CB20AB9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027" y="1711807"/>
            <a:ext cx="6211633" cy="327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7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E448F-7212-463E-89A5-2B7FDA0CF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Research&gt;</a:t>
            </a:r>
            <a:endParaRPr lang="en-IL" sz="5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18CCA-23D8-4E71-B86A-70579252C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 and Theory</a:t>
            </a:r>
            <a:endParaRPr lang="en-IL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851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4273-756A-4CCE-8752-2123A3E03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03325"/>
            <a:ext cx="5609219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&lt;/Research Approach&gt;</a:t>
            </a: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6815756-55EC-4209-BDBB-C96C36393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+mj-cs"/>
              </a:rPr>
              <a:t>We assume that there is a similarity between optimize and debug functions</a:t>
            </a:r>
          </a:p>
          <a:p>
            <a:r>
              <a:rPr lang="en-US" sz="1800" dirty="0">
                <a:latin typeface="Times New Roman" panose="02020603050405020304" pitchFamily="18" charset="0"/>
                <a:cs typeface="+mj-cs"/>
              </a:rPr>
              <a:t>We need to find features to comparison between two functions</a:t>
            </a:r>
          </a:p>
          <a:p>
            <a:r>
              <a:rPr lang="en-US" sz="1800" dirty="0">
                <a:latin typeface="Times New Roman" panose="02020603050405020304" pitchFamily="18" charset="0"/>
              </a:rPr>
              <a:t>Collect the features in a single formula</a:t>
            </a:r>
            <a:endParaRPr lang="en-GB" sz="1800" dirty="0">
              <a:latin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</a:rPr>
              <a:t>Solution optimization problem</a:t>
            </a:r>
          </a:p>
          <a:p>
            <a:r>
              <a:rPr lang="en-US" sz="1800" dirty="0">
                <a:latin typeface="Times New Roman" panose="02020603050405020304" pitchFamily="18" charset="0"/>
              </a:rPr>
              <a:t>Finding barriers (top and bottom) in favor of classification</a:t>
            </a:r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61C84EB9-9B29-43E4-9595-5408CAFAE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85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88C45-AC54-4DA3-9AEC-0017258C4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Features&gt;</a:t>
            </a:r>
            <a:endParaRPr lang="en-IL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CD5DB2-F12A-4F95-9F20-DC94597836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690689"/>
                <a:ext cx="10515598" cy="480218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Mnemonic match</a:t>
                </a:r>
                <a:endParaRPr lang="en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L" sz="20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L" sz="20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𝑐𝑜𝑛𝑡𝑎𝑖𝑛𝑚𝑒𝑛𝑡</m:t>
                          </m:r>
                          <m:r>
                            <a:rPr lang="en-US" sz="2000" b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𝑐𝑜𝑚𝑚𝑎𝑛𝑑𝑠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𝑐𝑜𝑚𝑚𝑎𝑛𝑑</m:t>
                          </m:r>
                          <m:r>
                            <a:rPr lang="en-US" sz="20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0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𝑟𝑒𝑙𝑒𝑎𝑠𝑒</m:t>
                          </m:r>
                          <m:r>
                            <a:rPr lang="en-US" sz="20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den>
                      </m:f>
                    </m:oMath>
                  </m:oMathPara>
                </a14:m>
                <a:endParaRPr lang="en-GB" sz="2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Command rare match</a:t>
                </a:r>
                <a:endParaRPr lang="en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L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𝑒𝑥𝑖𝑠𝑡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𝑑𝑒𝑏𝑢𝑔</m:t>
                          </m:r>
                          <m:r>
                            <a:rPr lang="en-US" sz="2000" b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𝑟𝑎𝑟𝑒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𝑚𝑛𝑒𝑚𝑜𝑛𝑖𝑐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𝑐𝑜𝑚𝑚𝑎𝑛𝑑𝑠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𝑚𝑛𝑒𝑚𝑜𝑛𝑖𝑐</m:t>
                          </m:r>
                        </m:den>
                      </m:f>
                    </m:oMath>
                  </m:oMathPara>
                </a14:m>
                <a:endParaRPr lang="en-I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match</a:t>
                </a:r>
                <a:endParaRPr lang="en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L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𝑒𝑥𝑖𝑠𝑡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𝑑𝑒𝑏𝑢𝑔</m:t>
                          </m:r>
                          <m:r>
                            <a:rPr lang="en-US" sz="2000" b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𝑐𝑜𝑛𝑠𝑡𝑎𝑛𝑡𝑠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𝑐𝑜𝑚𝑚𝑎𝑛𝑑𝑠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I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Nested function match</a:t>
                </a:r>
                <a:endParaRPr lang="en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L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𝑒𝑥𝑖𝑠𝑡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𝑑𝑒𝑏𝑢𝑔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𝑟𝑒𝑙𝑒𝑎𝑠𝑒</m:t>
                          </m:r>
                          <m:r>
                            <a:rPr lang="en-US" sz="2000" b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𝑐𝑎𝑙𝑙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𝑛𝑒𝑠𝑡𝑒𝑑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𝑑𝑒𝑏𝑢𝑔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I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Jump match</a:t>
                </a:r>
                <a:endParaRPr lang="en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L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𝑗𝑢𝑚𝑝𝑠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𝑤𝑖𝑡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𝑐𝑜𝑛𝑑𝑖𝑡𝑖𝑜𝑛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𝑟𝑒𝑙𝑒𝑎𝑠𝑒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𝑗𝑢𝑚𝑝𝑠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𝑤𝑖𝑡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𝑐𝑜𝑛𝑑𝑖𝑡𝑖𝑜𝑛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𝑑𝑒𝑏𝑢𝑔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den>
                      </m:f>
                    </m:oMath>
                  </m:oMathPara>
                </a14:m>
                <a:endParaRPr lang="en-I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CD5DB2-F12A-4F95-9F20-DC94597836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690689"/>
                <a:ext cx="10515598" cy="4802186"/>
              </a:xfrm>
              <a:blipFill>
                <a:blip r:embed="rId2"/>
                <a:stretch>
                  <a:fillRect l="-1044" t="-342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1D2A5B6-6AB6-431B-8711-C62F61EBE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735" y="93654"/>
            <a:ext cx="3245430" cy="171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69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D6BE1-A35E-4593-BFDC-E8BD18C0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9FD6A4C-1116-43EE-A565-1C23B8DFF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316"/>
          <a:stretch/>
        </p:blipFill>
        <p:spPr>
          <a:xfrm>
            <a:off x="3163704" y="3966882"/>
            <a:ext cx="2860726" cy="261074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Content Placeholder 8">
            <a:extLst>
              <a:ext uri="{FF2B5EF4-FFF2-40B4-BE49-F238E27FC236}">
                <a16:creationId xmlns:a16="http://schemas.microsoft.com/office/drawing/2014/main" id="{30E4EBB2-C9C4-43B5-B4C6-BF8A79C37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33460" y="3357124"/>
            <a:ext cx="3048550" cy="213702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B51E5E5-5922-4EB0-841F-016666EF53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684"/>
          <a:stretch/>
        </p:blipFill>
        <p:spPr>
          <a:xfrm>
            <a:off x="424439" y="2476959"/>
            <a:ext cx="2757582" cy="27610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490DC1-1B80-4BE3-8945-3F91E89898AB}"/>
              </a:ext>
            </a:extLst>
          </p:cNvPr>
          <p:cNvSpPr txBox="1"/>
          <p:nvPr/>
        </p:nvSpPr>
        <p:spPr>
          <a:xfrm>
            <a:off x="4785019" y="2612429"/>
            <a:ext cx="142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Debug</a:t>
            </a:r>
            <a:endParaRPr kumimoji="0" lang="en-IL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A96139-9A1C-41BB-B747-1836D587FA0B}"/>
              </a:ext>
            </a:extLst>
          </p:cNvPr>
          <p:cNvSpPr txBox="1"/>
          <p:nvPr/>
        </p:nvSpPr>
        <p:spPr>
          <a:xfrm>
            <a:off x="6208126" y="2611837"/>
            <a:ext cx="142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Optimize</a:t>
            </a:r>
            <a:endParaRPr kumimoji="0" lang="en-IL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761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D6BE1-A35E-4593-BFDC-E8BD18C0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9FD6A4C-1116-43EE-A565-1C23B8DFF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316"/>
          <a:stretch/>
        </p:blipFill>
        <p:spPr>
          <a:xfrm>
            <a:off x="3163704" y="3966882"/>
            <a:ext cx="2860726" cy="261074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Content Placeholder 8">
            <a:extLst>
              <a:ext uri="{FF2B5EF4-FFF2-40B4-BE49-F238E27FC236}">
                <a16:creationId xmlns:a16="http://schemas.microsoft.com/office/drawing/2014/main" id="{30E4EBB2-C9C4-43B5-B4C6-BF8A79C37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33460" y="3357124"/>
            <a:ext cx="3048550" cy="213702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B51E5E5-5922-4EB0-841F-016666EF53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684"/>
          <a:stretch/>
        </p:blipFill>
        <p:spPr>
          <a:xfrm>
            <a:off x="424439" y="2476959"/>
            <a:ext cx="2757582" cy="27610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490DC1-1B80-4BE3-8945-3F91E89898AB}"/>
              </a:ext>
            </a:extLst>
          </p:cNvPr>
          <p:cNvSpPr txBox="1"/>
          <p:nvPr/>
        </p:nvSpPr>
        <p:spPr>
          <a:xfrm>
            <a:off x="4785019" y="2612429"/>
            <a:ext cx="142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Debug</a:t>
            </a:r>
            <a:endParaRPr kumimoji="0" lang="en-IL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A96139-9A1C-41BB-B747-1836D587FA0B}"/>
              </a:ext>
            </a:extLst>
          </p:cNvPr>
          <p:cNvSpPr txBox="1"/>
          <p:nvPr/>
        </p:nvSpPr>
        <p:spPr>
          <a:xfrm>
            <a:off x="6208126" y="2611837"/>
            <a:ext cx="142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Optimize</a:t>
            </a:r>
            <a:endParaRPr kumimoji="0" lang="en-IL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DB33AA6-D9B3-44D7-8EA8-30424A45656C}"/>
              </a:ext>
            </a:extLst>
          </p:cNvPr>
          <p:cNvSpPr/>
          <p:nvPr/>
        </p:nvSpPr>
        <p:spPr>
          <a:xfrm>
            <a:off x="7633454" y="4250399"/>
            <a:ext cx="1359016" cy="3504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2B8C4EA-8AEF-4AE0-A834-52AD237886BC}"/>
              </a:ext>
            </a:extLst>
          </p:cNvPr>
          <p:cNvSpPr/>
          <p:nvPr/>
        </p:nvSpPr>
        <p:spPr>
          <a:xfrm>
            <a:off x="3002733" y="3805700"/>
            <a:ext cx="1359016" cy="3504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783FF6D-E267-4EF5-A604-01CC4F6BB369}"/>
              </a:ext>
            </a:extLst>
          </p:cNvPr>
          <p:cNvSpPr/>
          <p:nvPr/>
        </p:nvSpPr>
        <p:spPr>
          <a:xfrm>
            <a:off x="3002733" y="4075163"/>
            <a:ext cx="1359016" cy="35047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2934DF-AFDE-4284-81D5-40FDAD1F6DDB}"/>
              </a:ext>
            </a:extLst>
          </p:cNvPr>
          <p:cNvSpPr/>
          <p:nvPr/>
        </p:nvSpPr>
        <p:spPr>
          <a:xfrm>
            <a:off x="7616449" y="4521802"/>
            <a:ext cx="1359016" cy="35047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B1C4857-85FB-4E20-8C61-025AB11D3B28}"/>
              </a:ext>
            </a:extLst>
          </p:cNvPr>
          <p:cNvSpPr/>
          <p:nvPr/>
        </p:nvSpPr>
        <p:spPr>
          <a:xfrm>
            <a:off x="7616448" y="3540814"/>
            <a:ext cx="2802673" cy="35047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D450EF0-11F2-4341-9405-EE4331EE4173}"/>
              </a:ext>
            </a:extLst>
          </p:cNvPr>
          <p:cNvSpPr/>
          <p:nvPr/>
        </p:nvSpPr>
        <p:spPr>
          <a:xfrm>
            <a:off x="134268" y="3733272"/>
            <a:ext cx="2802673" cy="35047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9427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71F69-A784-4FD0-8D76-C6343967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Determine the Similarity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357A3-3E84-4528-9803-4ACF63053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add weight parameters !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0C021DA9-035E-4C6D-8540-CB5D50A93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37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618AC-CD37-4DA2-BBB9-EAD2977A3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 - Definition 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4957BE-4044-4FC8-A900-2A57CFE8C7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main question will translate to formula</a:t>
                </a: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formula based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features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feature will mark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very easy calculating</a:t>
                </a:r>
              </a:p>
              <a:p>
                <a:pPr marL="457200" lvl="1" indent="0">
                  <a:buNone/>
                </a:pP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My mission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to find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𝑓𝑢𝑛𝑐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𝑓𝑢𝑛𝑐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4957BE-4044-4FC8-A900-2A57CFE8C7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637D926-7673-42C9-85FB-589458B571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131"/>
          <a:stretch/>
        </p:blipFill>
        <p:spPr>
          <a:xfrm>
            <a:off x="7677575" y="1271871"/>
            <a:ext cx="4277665" cy="28238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699E75-9023-4ADD-9CF5-A1F4801C1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575" y="4374351"/>
            <a:ext cx="4277204" cy="19664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11323F-5F1A-4B94-9693-1AB57500D031}"/>
                  </a:ext>
                </a:extLst>
              </p:cNvPr>
              <p:cNvSpPr txBox="1"/>
              <p:nvPr/>
            </p:nvSpPr>
            <p:spPr>
              <a:xfrm>
                <a:off x="6594704" y="1271871"/>
                <a:ext cx="679508" cy="388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𝑓𝑢𝑛𝑐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11323F-5F1A-4B94-9693-1AB57500D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04" y="1271871"/>
                <a:ext cx="679508" cy="388889"/>
              </a:xfrm>
              <a:prstGeom prst="rect">
                <a:avLst/>
              </a:prstGeom>
              <a:blipFill>
                <a:blip r:embed="rId5"/>
                <a:stretch>
                  <a:fillRect l="-2703" r="-33333" b="-95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6BCBCB-6F0B-442A-9708-F3E5A5632859}"/>
                  </a:ext>
                </a:extLst>
              </p:cNvPr>
              <p:cNvSpPr txBox="1"/>
              <p:nvPr/>
            </p:nvSpPr>
            <p:spPr>
              <a:xfrm>
                <a:off x="6594704" y="4268908"/>
                <a:ext cx="679508" cy="388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𝑓𝑢𝑛𝑐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6BCBCB-6F0B-442A-9708-F3E5A5632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04" y="4268908"/>
                <a:ext cx="679508" cy="388889"/>
              </a:xfrm>
              <a:prstGeom prst="rect">
                <a:avLst/>
              </a:prstGeom>
              <a:blipFill>
                <a:blip r:embed="rId6"/>
                <a:stretch>
                  <a:fillRect l="-2703" r="-38739" b="-937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021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758673E-40A1-46DA-B306-B706EEFB0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240" y="2699861"/>
            <a:ext cx="1458277" cy="14582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960F557C-E10F-4E81-A966-342D2E118038}"/>
                  </a:ext>
                </a:extLst>
              </p:cNvPr>
              <p:cNvSpPr/>
              <p:nvPr/>
            </p:nvSpPr>
            <p:spPr>
              <a:xfrm rot="19392102">
                <a:off x="2337002" y="1774031"/>
                <a:ext cx="1458277" cy="5300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𝐷𝑒𝑏𝑢𝑔</m:t>
                      </m:r>
                    </m:oMath>
                  </m:oMathPara>
                </a14:m>
                <a:endParaRPr lang="en-IL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960F557C-E10F-4E81-A966-342D2E118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92102">
                <a:off x="2337002" y="1774031"/>
                <a:ext cx="1458277" cy="530087"/>
              </a:xfrm>
              <a:prstGeom prst="rightArrow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1F5B1AF1-45DC-4680-A5B4-CFC40999F5EC}"/>
                  </a:ext>
                </a:extLst>
              </p:cNvPr>
              <p:cNvSpPr/>
              <p:nvPr/>
            </p:nvSpPr>
            <p:spPr>
              <a:xfrm rot="2187325">
                <a:off x="2335672" y="4550957"/>
                <a:ext cx="1458277" cy="5300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𝑂𝑝𝑡𝑖𝑚𝑖𝑧𝑒</m:t>
                      </m:r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1F5B1AF1-45DC-4680-A5B4-CFC40999F5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87325">
                <a:off x="2335672" y="4550957"/>
                <a:ext cx="1458277" cy="530087"/>
              </a:xfrm>
              <a:prstGeom prst="rightArrow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D7A84-45CC-4137-9703-8FCBB651CCFB}"/>
                  </a:ext>
                </a:extLst>
              </p:cNvPr>
              <p:cNvSpPr txBox="1"/>
              <p:nvPr/>
            </p:nvSpPr>
            <p:spPr>
              <a:xfrm>
                <a:off x="3808759" y="882038"/>
                <a:ext cx="1458277" cy="12716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…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D7A84-45CC-4137-9703-8FCBB651C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759" y="882038"/>
                <a:ext cx="1458277" cy="1271695"/>
              </a:xfrm>
              <a:prstGeom prst="rect">
                <a:avLst/>
              </a:prstGeom>
              <a:blipFill>
                <a:blip r:embed="rId6"/>
                <a:stretch>
                  <a:fillRect b="-9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1C8F98-81CF-4AC5-BD66-1688A6DDE655}"/>
                  </a:ext>
                </a:extLst>
              </p:cNvPr>
              <p:cNvSpPr txBox="1"/>
              <p:nvPr/>
            </p:nvSpPr>
            <p:spPr>
              <a:xfrm>
                <a:off x="3808759" y="4692709"/>
                <a:ext cx="1458277" cy="12716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…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1C8F98-81CF-4AC5-BD66-1688A6DDE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759" y="4692709"/>
                <a:ext cx="1458277" cy="1271695"/>
              </a:xfrm>
              <a:prstGeom prst="rect">
                <a:avLst/>
              </a:prstGeom>
              <a:blipFill>
                <a:blip r:embed="rId7"/>
                <a:stretch>
                  <a:fillRect b="-9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68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0729-EFE4-4699-9A8E-196D5769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&lt;/Abstract&gt;</a:t>
            </a:r>
            <a:endParaRPr lang="en-IL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90A6001-2C0A-4B01-B256-B3F16B020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989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6888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758673E-40A1-46DA-B306-B706EEFB0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240" y="2699861"/>
            <a:ext cx="1458277" cy="14582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960F557C-E10F-4E81-A966-342D2E118038}"/>
                  </a:ext>
                </a:extLst>
              </p:cNvPr>
              <p:cNvSpPr/>
              <p:nvPr/>
            </p:nvSpPr>
            <p:spPr>
              <a:xfrm rot="19392102">
                <a:off x="2337002" y="1774031"/>
                <a:ext cx="1458277" cy="5300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𝐷𝑒𝑏𝑢𝑔</m:t>
                      </m:r>
                    </m:oMath>
                  </m:oMathPara>
                </a14:m>
                <a:endParaRPr lang="en-IL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960F557C-E10F-4E81-A966-342D2E118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92102">
                <a:off x="2337002" y="1774031"/>
                <a:ext cx="1458277" cy="530087"/>
              </a:xfrm>
              <a:prstGeom prst="rightArrow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1F5B1AF1-45DC-4680-A5B4-CFC40999F5EC}"/>
                  </a:ext>
                </a:extLst>
              </p:cNvPr>
              <p:cNvSpPr/>
              <p:nvPr/>
            </p:nvSpPr>
            <p:spPr>
              <a:xfrm rot="2187325">
                <a:off x="2335672" y="4550957"/>
                <a:ext cx="1458277" cy="5300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𝑂𝑝𝑡𝑖𝑚𝑖𝑧𝑒</m:t>
                      </m:r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1F5B1AF1-45DC-4680-A5B4-CFC40999F5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87325">
                <a:off x="2335672" y="4550957"/>
                <a:ext cx="1458277" cy="530087"/>
              </a:xfrm>
              <a:prstGeom prst="rightArrow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D7A84-45CC-4137-9703-8FCBB651CCFB}"/>
                  </a:ext>
                </a:extLst>
              </p:cNvPr>
              <p:cNvSpPr txBox="1"/>
              <p:nvPr/>
            </p:nvSpPr>
            <p:spPr>
              <a:xfrm>
                <a:off x="3808759" y="882038"/>
                <a:ext cx="1458277" cy="12716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…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D7A84-45CC-4137-9703-8FCBB651C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759" y="882038"/>
                <a:ext cx="1458277" cy="1271695"/>
              </a:xfrm>
              <a:prstGeom prst="rect">
                <a:avLst/>
              </a:prstGeom>
              <a:blipFill>
                <a:blip r:embed="rId6"/>
                <a:stretch>
                  <a:fillRect b="-9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1C8F98-81CF-4AC5-BD66-1688A6DDE655}"/>
                  </a:ext>
                </a:extLst>
              </p:cNvPr>
              <p:cNvSpPr txBox="1"/>
              <p:nvPr/>
            </p:nvSpPr>
            <p:spPr>
              <a:xfrm>
                <a:off x="3808759" y="4692709"/>
                <a:ext cx="1458277" cy="12716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…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1C8F98-81CF-4AC5-BD66-1688A6DDE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759" y="4692709"/>
                <a:ext cx="1458277" cy="1271695"/>
              </a:xfrm>
              <a:prstGeom prst="rect">
                <a:avLst/>
              </a:prstGeom>
              <a:blipFill>
                <a:blip r:embed="rId7"/>
                <a:stretch>
                  <a:fillRect b="-9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>
            <a:extLst>
              <a:ext uri="{FF2B5EF4-FFF2-40B4-BE49-F238E27FC236}">
                <a16:creationId xmlns:a16="http://schemas.microsoft.com/office/drawing/2014/main" id="{94278538-F19E-48EF-840D-D8E20B7EFCA7}"/>
              </a:ext>
            </a:extLst>
          </p:cNvPr>
          <p:cNvSpPr/>
          <p:nvPr/>
        </p:nvSpPr>
        <p:spPr>
          <a:xfrm flipH="1">
            <a:off x="5293996" y="1136270"/>
            <a:ext cx="451614" cy="3794760"/>
          </a:xfrm>
          <a:prstGeom prst="leftBrace">
            <a:avLst>
              <a:gd name="adj1" fmla="val 8333"/>
              <a:gd name="adj2" fmla="val 503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E2745F-3605-407C-AE52-CD36446B76E1}"/>
                  </a:ext>
                </a:extLst>
              </p:cNvPr>
              <p:cNvSpPr txBox="1"/>
              <p:nvPr/>
            </p:nvSpPr>
            <p:spPr>
              <a:xfrm>
                <a:off x="5914777" y="2587790"/>
                <a:ext cx="3833230" cy="8917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)=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sz="1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0" lang="en-US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sz="18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𝐾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E2745F-3605-407C-AE52-CD36446B7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777" y="2587790"/>
                <a:ext cx="3833230" cy="8917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522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758673E-40A1-46DA-B306-B706EEFB0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240" y="2699861"/>
            <a:ext cx="1458277" cy="14582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960F557C-E10F-4E81-A966-342D2E118038}"/>
                  </a:ext>
                </a:extLst>
              </p:cNvPr>
              <p:cNvSpPr/>
              <p:nvPr/>
            </p:nvSpPr>
            <p:spPr>
              <a:xfrm rot="19392102">
                <a:off x="2337002" y="1774031"/>
                <a:ext cx="1458277" cy="5300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𝐷𝑒𝑏𝑢</m:t>
                      </m:r>
                      <m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𝑔</m:t>
                      </m:r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960F557C-E10F-4E81-A966-342D2E118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92102">
                <a:off x="2337002" y="1774031"/>
                <a:ext cx="1458277" cy="530087"/>
              </a:xfrm>
              <a:prstGeom prst="rightArrow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1F5B1AF1-45DC-4680-A5B4-CFC40999F5EC}"/>
                  </a:ext>
                </a:extLst>
              </p:cNvPr>
              <p:cNvSpPr/>
              <p:nvPr/>
            </p:nvSpPr>
            <p:spPr>
              <a:xfrm rot="2187325">
                <a:off x="2335672" y="4550957"/>
                <a:ext cx="1458277" cy="5300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𝑂𝑝𝑡𝑖𝑚𝑖𝑧𝑒</m:t>
                      </m:r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1F5B1AF1-45DC-4680-A5B4-CFC40999F5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87325">
                <a:off x="2335672" y="4550957"/>
                <a:ext cx="1458277" cy="530087"/>
              </a:xfrm>
              <a:prstGeom prst="rightArrow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D7A84-45CC-4137-9703-8FCBB651CCFB}"/>
                  </a:ext>
                </a:extLst>
              </p:cNvPr>
              <p:cNvSpPr txBox="1"/>
              <p:nvPr/>
            </p:nvSpPr>
            <p:spPr>
              <a:xfrm>
                <a:off x="3808759" y="882038"/>
                <a:ext cx="1458277" cy="12716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…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D7A84-45CC-4137-9703-8FCBB651C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759" y="882038"/>
                <a:ext cx="1458277" cy="1271695"/>
              </a:xfrm>
              <a:prstGeom prst="rect">
                <a:avLst/>
              </a:prstGeom>
              <a:blipFill>
                <a:blip r:embed="rId6"/>
                <a:stretch>
                  <a:fillRect b="-9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1C8F98-81CF-4AC5-BD66-1688A6DDE655}"/>
                  </a:ext>
                </a:extLst>
              </p:cNvPr>
              <p:cNvSpPr txBox="1"/>
              <p:nvPr/>
            </p:nvSpPr>
            <p:spPr>
              <a:xfrm>
                <a:off x="3808759" y="4692709"/>
                <a:ext cx="1458277" cy="12716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…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1C8F98-81CF-4AC5-BD66-1688A6DDE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759" y="4692709"/>
                <a:ext cx="1458277" cy="1271695"/>
              </a:xfrm>
              <a:prstGeom prst="rect">
                <a:avLst/>
              </a:prstGeom>
              <a:blipFill>
                <a:blip r:embed="rId7"/>
                <a:stretch>
                  <a:fillRect b="-9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>
            <a:extLst>
              <a:ext uri="{FF2B5EF4-FFF2-40B4-BE49-F238E27FC236}">
                <a16:creationId xmlns:a16="http://schemas.microsoft.com/office/drawing/2014/main" id="{94278538-F19E-48EF-840D-D8E20B7EFCA7}"/>
              </a:ext>
            </a:extLst>
          </p:cNvPr>
          <p:cNvSpPr/>
          <p:nvPr/>
        </p:nvSpPr>
        <p:spPr>
          <a:xfrm flipH="1">
            <a:off x="5293996" y="1136270"/>
            <a:ext cx="451614" cy="3794760"/>
          </a:xfrm>
          <a:prstGeom prst="leftBrace">
            <a:avLst>
              <a:gd name="adj1" fmla="val 8333"/>
              <a:gd name="adj2" fmla="val 503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E2745F-3605-407C-AE52-CD36446B76E1}"/>
                  </a:ext>
                </a:extLst>
              </p:cNvPr>
              <p:cNvSpPr txBox="1"/>
              <p:nvPr/>
            </p:nvSpPr>
            <p:spPr>
              <a:xfrm>
                <a:off x="5889609" y="2587790"/>
                <a:ext cx="3891953" cy="8917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11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)=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sz="1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0" lang="en-US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sz="18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𝐾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E2745F-3605-407C-AE52-CD36446B7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609" y="2587790"/>
                <a:ext cx="3891953" cy="8917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F3656055-D22D-4ADF-BB1D-5757EFB874EB}"/>
              </a:ext>
            </a:extLst>
          </p:cNvPr>
          <p:cNvSpPr/>
          <p:nvPr/>
        </p:nvSpPr>
        <p:spPr>
          <a:xfrm flipH="1">
            <a:off x="5647044" y="2039240"/>
            <a:ext cx="451614" cy="3794760"/>
          </a:xfrm>
          <a:prstGeom prst="leftBrace">
            <a:avLst>
              <a:gd name="adj1" fmla="val 8333"/>
              <a:gd name="adj2" fmla="val 503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45424C1-ED6A-4C4D-97F4-D3BE4FDF5E79}"/>
                  </a:ext>
                </a:extLst>
              </p:cNvPr>
              <p:cNvSpPr txBox="1"/>
              <p:nvPr/>
            </p:nvSpPr>
            <p:spPr>
              <a:xfrm>
                <a:off x="6242658" y="3490760"/>
                <a:ext cx="3937552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  <m:r>
                        <a:rPr 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𝐾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L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45424C1-ED6A-4C4D-97F4-D3BE4FDF5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658" y="3490760"/>
                <a:ext cx="3937552" cy="8917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93D800-8DBC-411A-B172-89E42E0A6310}"/>
                  </a:ext>
                </a:extLst>
              </p:cNvPr>
              <p:cNvSpPr txBox="1"/>
              <p:nvPr/>
            </p:nvSpPr>
            <p:spPr>
              <a:xfrm>
                <a:off x="6125618" y="3341009"/>
                <a:ext cx="4376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en-IL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93D800-8DBC-411A-B172-89E42E0A6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618" y="3341009"/>
                <a:ext cx="437619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301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D5587F0-00F1-474D-BFA5-8D3AF73CC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006" y="2699861"/>
            <a:ext cx="1458277" cy="14582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31C336AD-2F4C-4341-9488-BEC611BADDC1}"/>
                  </a:ext>
                </a:extLst>
              </p:cNvPr>
              <p:cNvSpPr/>
              <p:nvPr/>
            </p:nvSpPr>
            <p:spPr>
              <a:xfrm>
                <a:off x="1864283" y="2921693"/>
                <a:ext cx="1458277" cy="5300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𝐷𝑒𝑏𝑢</m:t>
                      </m:r>
                      <m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𝑔</m:t>
                      </m:r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31C336AD-2F4C-4341-9488-BEC611BAD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283" y="2921693"/>
                <a:ext cx="1458277" cy="530087"/>
              </a:xfrm>
              <a:prstGeom prst="rightArrow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DBE769E7-6CB7-49EB-AA51-BC26C71BD539}"/>
                  </a:ext>
                </a:extLst>
              </p:cNvPr>
              <p:cNvSpPr/>
              <p:nvPr/>
            </p:nvSpPr>
            <p:spPr>
              <a:xfrm>
                <a:off x="1864282" y="3451780"/>
                <a:ext cx="1458277" cy="5300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𝑂𝑝𝑡𝑖𝑚𝑖𝑧𝑒</m:t>
                      </m:r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DBE769E7-6CB7-49EB-AA51-BC26C71BD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282" y="3451780"/>
                <a:ext cx="1458277" cy="530087"/>
              </a:xfrm>
              <a:prstGeom prst="rightArrow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7" name="3D Model 6" descr="Thicker cube">
                <a:extLst>
                  <a:ext uri="{FF2B5EF4-FFF2-40B4-BE49-F238E27FC236}">
                    <a16:creationId xmlns:a16="http://schemas.microsoft.com/office/drawing/2014/main" id="{F6C7BCFC-647E-4513-852C-E13400883A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57803" y="1659626"/>
              <a:ext cx="3110470" cy="3009929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3110470" cy="3009929"/>
                    </a:xfrm>
                    <a:prstGeom prst="rect">
                      <a:avLst/>
                    </a:prstGeom>
                  </am3d:spPr>
                  <am3d:camera>
                    <am3d:pos x="0" y="0" z="7526373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579939" d="1000000"/>
                    <am3d:preTrans dx="-121509149" dy="13536194" dz="-165990491"/>
                    <am3d:scale>
                      <am3d:sx n="1000000" d="1000000"/>
                      <am3d:sy n="1000000" d="1000000"/>
                      <am3d:sz n="1000000" d="1000000"/>
                    </am3d:scale>
                    <am3d:rot ax="4281684" ay="3001511" az="3974628"/>
                    <am3d:postTrans dx="0" dy="0" dz="0"/>
                  </am3d:trans>
                  <am3d:attrSrcUrl r:id="rId7"/>
                  <am3d:raster rName="Office3DRenderer" rVer="16.0.8326">
                    <am3d:blip r:embed="rId8"/>
                  </am3d:raster>
                  <am3d:objViewport viewportSz="357546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7" name="3D Model 6" descr="Thicker cube">
                <a:extLst>
                  <a:ext uri="{FF2B5EF4-FFF2-40B4-BE49-F238E27FC236}">
                    <a16:creationId xmlns:a16="http://schemas.microsoft.com/office/drawing/2014/main" id="{F6C7BCFC-647E-4513-852C-E13400883A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57803" y="1659626"/>
                <a:ext cx="3110470" cy="3009929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07ACFD-5A3E-46D9-9379-5C4F5FCEA7C4}"/>
              </a:ext>
            </a:extLst>
          </p:cNvPr>
          <p:cNvCxnSpPr/>
          <p:nvPr/>
        </p:nvCxnSpPr>
        <p:spPr>
          <a:xfrm flipV="1">
            <a:off x="4081424" y="1889384"/>
            <a:ext cx="698754" cy="62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121FCC-7F4C-4EE8-A56E-E21A82E5539A}"/>
              </a:ext>
            </a:extLst>
          </p:cNvPr>
          <p:cNvCxnSpPr>
            <a:cxnSpLocks/>
          </p:cNvCxnSpPr>
          <p:nvPr/>
        </p:nvCxnSpPr>
        <p:spPr>
          <a:xfrm>
            <a:off x="4331441" y="2748316"/>
            <a:ext cx="1184639" cy="17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AAE6E1-B1E6-4CC4-B97D-EA6512A3CB1E}"/>
              </a:ext>
            </a:extLst>
          </p:cNvPr>
          <p:cNvCxnSpPr>
            <a:cxnSpLocks/>
          </p:cNvCxnSpPr>
          <p:nvPr/>
        </p:nvCxnSpPr>
        <p:spPr>
          <a:xfrm>
            <a:off x="4081424" y="2748316"/>
            <a:ext cx="264326" cy="114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7EAF1A-1506-42CB-94CA-E644C5C3CC97}"/>
                  </a:ext>
                </a:extLst>
              </p:cNvPr>
              <p:cNvSpPr txBox="1"/>
              <p:nvPr/>
            </p:nvSpPr>
            <p:spPr>
              <a:xfrm rot="19062921">
                <a:off x="3614495" y="2036567"/>
                <a:ext cx="1161087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7EAF1A-1506-42CB-94CA-E644C5C3C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62921">
                <a:off x="3614495" y="2036567"/>
                <a:ext cx="1161087" cy="304186"/>
              </a:xfrm>
              <a:prstGeom prst="rect">
                <a:avLst/>
              </a:prstGeom>
              <a:blipFill>
                <a:blip r:embed="rId10"/>
                <a:stretch>
                  <a:fillRect l="-5114" r="-3977" b="-10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CDC497-A59B-4368-8FC0-3D2A47E8208E}"/>
                  </a:ext>
                </a:extLst>
              </p:cNvPr>
              <p:cNvSpPr txBox="1"/>
              <p:nvPr/>
            </p:nvSpPr>
            <p:spPr>
              <a:xfrm rot="499252">
                <a:off x="4362959" y="2846490"/>
                <a:ext cx="1173911" cy="332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CDC497-A59B-4368-8FC0-3D2A47E82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99252">
                <a:off x="4362959" y="2846490"/>
                <a:ext cx="1173911" cy="332014"/>
              </a:xfrm>
              <a:prstGeom prst="rect">
                <a:avLst/>
              </a:prstGeom>
              <a:blipFill>
                <a:blip r:embed="rId11"/>
                <a:stretch>
                  <a:fillRect l="-6500" t="-2410" b="-144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CAF202-5C84-4F64-BAAF-0CCE7EE37A99}"/>
                  </a:ext>
                </a:extLst>
              </p:cNvPr>
              <p:cNvSpPr txBox="1"/>
              <p:nvPr/>
            </p:nvSpPr>
            <p:spPr>
              <a:xfrm rot="4595105">
                <a:off x="2740413" y="3954852"/>
                <a:ext cx="2931764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CAF202-5C84-4F64-BAAF-0CCE7EE37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595105">
                <a:off x="2740413" y="3954852"/>
                <a:ext cx="2931764" cy="300788"/>
              </a:xfrm>
              <a:prstGeom prst="rect">
                <a:avLst/>
              </a:prstGeom>
              <a:blipFill>
                <a:blip r:embed="rId12"/>
                <a:stretch>
                  <a:fillRect l="-5625" t="-1040" r="-1250" b="-207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634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D5587F0-00F1-474D-BFA5-8D3AF73CC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006" y="2699861"/>
            <a:ext cx="1458277" cy="14582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31C336AD-2F4C-4341-9488-BEC611BADDC1}"/>
                  </a:ext>
                </a:extLst>
              </p:cNvPr>
              <p:cNvSpPr/>
              <p:nvPr/>
            </p:nvSpPr>
            <p:spPr>
              <a:xfrm>
                <a:off x="1864283" y="2921693"/>
                <a:ext cx="1458277" cy="5300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𝐷𝑒𝑏𝑢</m:t>
                      </m:r>
                      <m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𝑔</m:t>
                      </m:r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31C336AD-2F4C-4341-9488-BEC611BAD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283" y="2921693"/>
                <a:ext cx="1458277" cy="530087"/>
              </a:xfrm>
              <a:prstGeom prst="rightArrow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DBE769E7-6CB7-49EB-AA51-BC26C71BD539}"/>
                  </a:ext>
                </a:extLst>
              </p:cNvPr>
              <p:cNvSpPr/>
              <p:nvPr/>
            </p:nvSpPr>
            <p:spPr>
              <a:xfrm>
                <a:off x="1864282" y="3451780"/>
                <a:ext cx="1458277" cy="5300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𝑂𝑝𝑡𝑖𝑚𝑖𝑧𝑒</m:t>
                      </m:r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DBE769E7-6CB7-49EB-AA51-BC26C71BD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282" y="3451780"/>
                <a:ext cx="1458277" cy="530087"/>
              </a:xfrm>
              <a:prstGeom prst="rightArrow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7" name="3D Model 6" descr="Thicker cube">
                <a:extLst>
                  <a:ext uri="{FF2B5EF4-FFF2-40B4-BE49-F238E27FC236}">
                    <a16:creationId xmlns:a16="http://schemas.microsoft.com/office/drawing/2014/main" id="{F6C7BCFC-647E-4513-852C-E13400883A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57803" y="1659626"/>
              <a:ext cx="3110470" cy="3009929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3110470" cy="3009929"/>
                    </a:xfrm>
                    <a:prstGeom prst="rect">
                      <a:avLst/>
                    </a:prstGeom>
                  </am3d:spPr>
                  <am3d:camera>
                    <am3d:pos x="0" y="0" z="7526373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579939" d="1000000"/>
                    <am3d:preTrans dx="-121509149" dy="13536194" dz="-165990491"/>
                    <am3d:scale>
                      <am3d:sx n="1000000" d="1000000"/>
                      <am3d:sy n="1000000" d="1000000"/>
                      <am3d:sz n="1000000" d="1000000"/>
                    </am3d:scale>
                    <am3d:rot ax="4281684" ay="3001511" az="3974628"/>
                    <am3d:postTrans dx="0" dy="0" dz="0"/>
                  </am3d:trans>
                  <am3d:attrSrcUrl r:id="rId7"/>
                  <am3d:raster rName="Office3DRenderer" rVer="16.0.8326">
                    <am3d:blip r:embed="rId8"/>
                  </am3d:raster>
                  <am3d:objViewport viewportSz="357546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7" name="3D Model 6" descr="Thicker cube">
                <a:extLst>
                  <a:ext uri="{FF2B5EF4-FFF2-40B4-BE49-F238E27FC236}">
                    <a16:creationId xmlns:a16="http://schemas.microsoft.com/office/drawing/2014/main" id="{F6C7BCFC-647E-4513-852C-E13400883A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57803" y="1659626"/>
                <a:ext cx="3110470" cy="3009929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07ACFD-5A3E-46D9-9379-5C4F5FCEA7C4}"/>
              </a:ext>
            </a:extLst>
          </p:cNvPr>
          <p:cNvCxnSpPr/>
          <p:nvPr/>
        </p:nvCxnSpPr>
        <p:spPr>
          <a:xfrm flipV="1">
            <a:off x="4081424" y="1889384"/>
            <a:ext cx="698754" cy="62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121FCC-7F4C-4EE8-A56E-E21A82E5539A}"/>
              </a:ext>
            </a:extLst>
          </p:cNvPr>
          <p:cNvCxnSpPr>
            <a:cxnSpLocks/>
          </p:cNvCxnSpPr>
          <p:nvPr/>
        </p:nvCxnSpPr>
        <p:spPr>
          <a:xfrm>
            <a:off x="4331441" y="2748316"/>
            <a:ext cx="1184639" cy="17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AAE6E1-B1E6-4CC4-B97D-EA6512A3CB1E}"/>
              </a:ext>
            </a:extLst>
          </p:cNvPr>
          <p:cNvCxnSpPr>
            <a:cxnSpLocks/>
          </p:cNvCxnSpPr>
          <p:nvPr/>
        </p:nvCxnSpPr>
        <p:spPr>
          <a:xfrm>
            <a:off x="4081424" y="2748316"/>
            <a:ext cx="264326" cy="114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7EAF1A-1506-42CB-94CA-E644C5C3CC97}"/>
                  </a:ext>
                </a:extLst>
              </p:cNvPr>
              <p:cNvSpPr txBox="1"/>
              <p:nvPr/>
            </p:nvSpPr>
            <p:spPr>
              <a:xfrm rot="19062921">
                <a:off x="3614495" y="2036567"/>
                <a:ext cx="1161087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7EAF1A-1506-42CB-94CA-E644C5C3C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62921">
                <a:off x="3614495" y="2036567"/>
                <a:ext cx="1161087" cy="304186"/>
              </a:xfrm>
              <a:prstGeom prst="rect">
                <a:avLst/>
              </a:prstGeom>
              <a:blipFill>
                <a:blip r:embed="rId10"/>
                <a:stretch>
                  <a:fillRect l="-5114" r="-3977" b="-10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CDC497-A59B-4368-8FC0-3D2A47E8208E}"/>
                  </a:ext>
                </a:extLst>
              </p:cNvPr>
              <p:cNvSpPr txBox="1"/>
              <p:nvPr/>
            </p:nvSpPr>
            <p:spPr>
              <a:xfrm rot="499252">
                <a:off x="4362959" y="2846490"/>
                <a:ext cx="1173911" cy="332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CDC497-A59B-4368-8FC0-3D2A47E82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99252">
                <a:off x="4362959" y="2846490"/>
                <a:ext cx="1173911" cy="332014"/>
              </a:xfrm>
              <a:prstGeom prst="rect">
                <a:avLst/>
              </a:prstGeom>
              <a:blipFill>
                <a:blip r:embed="rId11"/>
                <a:stretch>
                  <a:fillRect l="-6500" t="-2410" b="-144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Arrow: Right 17">
                <a:extLst>
                  <a:ext uri="{FF2B5EF4-FFF2-40B4-BE49-F238E27FC236}">
                    <a16:creationId xmlns:a16="http://schemas.microsoft.com/office/drawing/2014/main" id="{901AD990-91F8-4940-A5E6-E503CEFD53B6}"/>
                  </a:ext>
                </a:extLst>
              </p:cNvPr>
              <p:cNvSpPr/>
              <p:nvPr/>
            </p:nvSpPr>
            <p:spPr>
              <a:xfrm rot="2366291">
                <a:off x="5819169" y="4933331"/>
                <a:ext cx="1458277" cy="5300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𝑠𝑖𝑚</m:t>
                      </m:r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Arrow: Right 17">
                <a:extLst>
                  <a:ext uri="{FF2B5EF4-FFF2-40B4-BE49-F238E27FC236}">
                    <a16:creationId xmlns:a16="http://schemas.microsoft.com/office/drawing/2014/main" id="{901AD990-91F8-4940-A5E6-E503CEFD5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66291">
                <a:off x="5819169" y="4933331"/>
                <a:ext cx="1458277" cy="530087"/>
              </a:xfrm>
              <a:prstGeom prst="rightArrow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B877F3-0CDE-4047-B48C-1F905F40D866}"/>
                  </a:ext>
                </a:extLst>
              </p:cNvPr>
              <p:cNvSpPr txBox="1"/>
              <p:nvPr/>
            </p:nvSpPr>
            <p:spPr>
              <a:xfrm>
                <a:off x="7168273" y="5590909"/>
                <a:ext cx="4828758" cy="949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𝑠𝑖𝑚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𝑓𝑢𝑛𝑐𝑡𝑖𝑜𝑛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𝑓𝑢𝑛𝑐𝑡𝑖𝑜𝑛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IL" dirty="0">
                  <a:solidFill>
                    <a:schemeClr val="tx1"/>
                  </a:solidFill>
                </a:endParaRPr>
              </a:p>
              <a:p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B877F3-0CDE-4047-B48C-1F905F40D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273" y="5590909"/>
                <a:ext cx="4828758" cy="94917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1D0855-8C65-4C89-935E-698AB2F8BFAA}"/>
                  </a:ext>
                </a:extLst>
              </p:cNvPr>
              <p:cNvSpPr txBox="1"/>
              <p:nvPr/>
            </p:nvSpPr>
            <p:spPr>
              <a:xfrm>
                <a:off x="6510118" y="4570286"/>
                <a:ext cx="867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1D0855-8C65-4C89-935E-698AB2F8B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118" y="4570286"/>
                <a:ext cx="867225" cy="276999"/>
              </a:xfrm>
              <a:prstGeom prst="rect">
                <a:avLst/>
              </a:prstGeom>
              <a:blipFill>
                <a:blip r:embed="rId15"/>
                <a:stretch>
                  <a:fillRect l="-6338" r="-5634" b="-88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865C30-A5FA-4611-B5B8-7E517880410D}"/>
                  </a:ext>
                </a:extLst>
              </p:cNvPr>
              <p:cNvSpPr txBox="1"/>
              <p:nvPr/>
            </p:nvSpPr>
            <p:spPr>
              <a:xfrm rot="4595105">
                <a:off x="2568371" y="3687296"/>
                <a:ext cx="3288752" cy="4980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865C30-A5FA-4611-B5B8-7E5178804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595105">
                <a:off x="2568371" y="3687296"/>
                <a:ext cx="3288752" cy="4980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298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D5587F0-00F1-474D-BFA5-8D3AF73CC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006" y="2699861"/>
            <a:ext cx="1458277" cy="14582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31C336AD-2F4C-4341-9488-BEC611BADDC1}"/>
                  </a:ext>
                </a:extLst>
              </p:cNvPr>
              <p:cNvSpPr/>
              <p:nvPr/>
            </p:nvSpPr>
            <p:spPr>
              <a:xfrm>
                <a:off x="1864283" y="2921693"/>
                <a:ext cx="1458277" cy="5300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𝐷𝑒𝑏𝑢</m:t>
                      </m:r>
                      <m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𝑔</m:t>
                      </m:r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31C336AD-2F4C-4341-9488-BEC611BAD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283" y="2921693"/>
                <a:ext cx="1458277" cy="530087"/>
              </a:xfrm>
              <a:prstGeom prst="rightArrow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DBE769E7-6CB7-49EB-AA51-BC26C71BD539}"/>
                  </a:ext>
                </a:extLst>
              </p:cNvPr>
              <p:cNvSpPr/>
              <p:nvPr/>
            </p:nvSpPr>
            <p:spPr>
              <a:xfrm>
                <a:off x="1864282" y="3451780"/>
                <a:ext cx="1458277" cy="5300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𝑂𝑝𝑡𝑖𝑚𝑖𝑧𝑒</m:t>
                      </m:r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DBE769E7-6CB7-49EB-AA51-BC26C71BD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282" y="3451780"/>
                <a:ext cx="1458277" cy="530087"/>
              </a:xfrm>
              <a:prstGeom prst="rightArrow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7" name="3D Model 6" descr="Thicker cube">
                <a:extLst>
                  <a:ext uri="{FF2B5EF4-FFF2-40B4-BE49-F238E27FC236}">
                    <a16:creationId xmlns:a16="http://schemas.microsoft.com/office/drawing/2014/main" id="{F6C7BCFC-647E-4513-852C-E13400883A8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31641089"/>
                  </p:ext>
                </p:extLst>
              </p:nvPr>
            </p:nvGraphicFramePr>
            <p:xfrm>
              <a:off x="4057803" y="1659626"/>
              <a:ext cx="3110470" cy="3009929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3110470" cy="3009929"/>
                    </a:xfrm>
                    <a:prstGeom prst="rect">
                      <a:avLst/>
                    </a:prstGeom>
                  </am3d:spPr>
                  <am3d:camera>
                    <am3d:pos x="0" y="0" z="7526373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579939" d="1000000"/>
                    <am3d:preTrans dx="-121509149" dy="13536194" dz="-165990491"/>
                    <am3d:scale>
                      <am3d:sx n="1000000" d="1000000"/>
                      <am3d:sy n="1000000" d="1000000"/>
                      <am3d:sz n="1000000" d="1000000"/>
                    </am3d:scale>
                    <am3d:rot ax="4281684" ay="3001511" az="3974628"/>
                    <am3d:postTrans dx="0" dy="0" dz="0"/>
                  </am3d:trans>
                  <am3d:attrSrcUrl r:id="rId7"/>
                  <am3d:raster rName="Office3DRenderer" rVer="16.0.8326">
                    <am3d:blip r:embed="rId8"/>
                  </am3d:raster>
                  <am3d:objViewport viewportSz="357546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7" name="3D Model 6" descr="Thicker cube">
                <a:extLst>
                  <a:ext uri="{FF2B5EF4-FFF2-40B4-BE49-F238E27FC236}">
                    <a16:creationId xmlns:a16="http://schemas.microsoft.com/office/drawing/2014/main" id="{F6C7BCFC-647E-4513-852C-E13400883A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57803" y="1659626"/>
                <a:ext cx="3110470" cy="3009929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07ACFD-5A3E-46D9-9379-5C4F5FCEA7C4}"/>
              </a:ext>
            </a:extLst>
          </p:cNvPr>
          <p:cNvCxnSpPr/>
          <p:nvPr/>
        </p:nvCxnSpPr>
        <p:spPr>
          <a:xfrm flipV="1">
            <a:off x="4081424" y="1889384"/>
            <a:ext cx="698754" cy="62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121FCC-7F4C-4EE8-A56E-E21A82E5539A}"/>
              </a:ext>
            </a:extLst>
          </p:cNvPr>
          <p:cNvCxnSpPr>
            <a:cxnSpLocks/>
          </p:cNvCxnSpPr>
          <p:nvPr/>
        </p:nvCxnSpPr>
        <p:spPr>
          <a:xfrm>
            <a:off x="4331441" y="2748316"/>
            <a:ext cx="1184639" cy="17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AAE6E1-B1E6-4CC4-B97D-EA6512A3CB1E}"/>
              </a:ext>
            </a:extLst>
          </p:cNvPr>
          <p:cNvCxnSpPr>
            <a:cxnSpLocks/>
          </p:cNvCxnSpPr>
          <p:nvPr/>
        </p:nvCxnSpPr>
        <p:spPr>
          <a:xfrm>
            <a:off x="4081424" y="2748316"/>
            <a:ext cx="264326" cy="114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7EAF1A-1506-42CB-94CA-E644C5C3CC97}"/>
                  </a:ext>
                </a:extLst>
              </p:cNvPr>
              <p:cNvSpPr txBox="1"/>
              <p:nvPr/>
            </p:nvSpPr>
            <p:spPr>
              <a:xfrm rot="19062921">
                <a:off x="3614495" y="2036567"/>
                <a:ext cx="1161087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7EAF1A-1506-42CB-94CA-E644C5C3C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62921">
                <a:off x="3614495" y="2036567"/>
                <a:ext cx="1161087" cy="304186"/>
              </a:xfrm>
              <a:prstGeom prst="rect">
                <a:avLst/>
              </a:prstGeom>
              <a:blipFill>
                <a:blip r:embed="rId10"/>
                <a:stretch>
                  <a:fillRect l="-5114" r="-3977" b="-10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CDC497-A59B-4368-8FC0-3D2A47E8208E}"/>
                  </a:ext>
                </a:extLst>
              </p:cNvPr>
              <p:cNvSpPr txBox="1"/>
              <p:nvPr/>
            </p:nvSpPr>
            <p:spPr>
              <a:xfrm rot="499252">
                <a:off x="4362959" y="2846490"/>
                <a:ext cx="1173911" cy="332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CDC497-A59B-4368-8FC0-3D2A47E82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99252">
                <a:off x="4362959" y="2846490"/>
                <a:ext cx="1173911" cy="332014"/>
              </a:xfrm>
              <a:prstGeom prst="rect">
                <a:avLst/>
              </a:prstGeom>
              <a:blipFill>
                <a:blip r:embed="rId11"/>
                <a:stretch>
                  <a:fillRect l="-6500" t="-2410" b="-144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CAF202-5C84-4F64-BAAF-0CCE7EE37A99}"/>
                  </a:ext>
                </a:extLst>
              </p:cNvPr>
              <p:cNvSpPr txBox="1"/>
              <p:nvPr/>
            </p:nvSpPr>
            <p:spPr>
              <a:xfrm rot="4595105">
                <a:off x="2568371" y="3687296"/>
                <a:ext cx="3288752" cy="4980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CAF202-5C84-4F64-BAAF-0CCE7EE37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595105">
                <a:off x="2568371" y="3687296"/>
                <a:ext cx="3288752" cy="4980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Arrow: Right 17">
                <a:extLst>
                  <a:ext uri="{FF2B5EF4-FFF2-40B4-BE49-F238E27FC236}">
                    <a16:creationId xmlns:a16="http://schemas.microsoft.com/office/drawing/2014/main" id="{901AD990-91F8-4940-A5E6-E503CEFD53B6}"/>
                  </a:ext>
                </a:extLst>
              </p:cNvPr>
              <p:cNvSpPr/>
              <p:nvPr/>
            </p:nvSpPr>
            <p:spPr>
              <a:xfrm rot="2366291">
                <a:off x="5819169" y="4933331"/>
                <a:ext cx="1458277" cy="5300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𝑠𝑖𝑚</m:t>
                      </m:r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Arrow: Right 17">
                <a:extLst>
                  <a:ext uri="{FF2B5EF4-FFF2-40B4-BE49-F238E27FC236}">
                    <a16:creationId xmlns:a16="http://schemas.microsoft.com/office/drawing/2014/main" id="{901AD990-91F8-4940-A5E6-E503CEFD5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66291">
                <a:off x="5819169" y="4933331"/>
                <a:ext cx="1458277" cy="530087"/>
              </a:xfrm>
              <a:prstGeom prst="rightArrow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9" name="3D Model 18" descr="Thicker cube">
                <a:extLst>
                  <a:ext uri="{FF2B5EF4-FFF2-40B4-BE49-F238E27FC236}">
                    <a16:creationId xmlns:a16="http://schemas.microsoft.com/office/drawing/2014/main" id="{8F74FB95-593E-4AD1-8601-03FE36D604C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81544496"/>
                  </p:ext>
                </p:extLst>
              </p:nvPr>
            </p:nvGraphicFramePr>
            <p:xfrm>
              <a:off x="8501717" y="1947714"/>
              <a:ext cx="1999951" cy="1908892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1999951" cy="1908892"/>
                    </a:xfrm>
                    <a:prstGeom prst="rect">
                      <a:avLst/>
                    </a:prstGeom>
                  </am3d:spPr>
                  <am3d:camera>
                    <am3d:pos x="0" y="0" z="7526373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579939" d="1000000"/>
                    <am3d:preTrans dx="-121509149" dy="13536194" dz="-165990491"/>
                    <am3d:scale>
                      <am3d:sx n="1000000" d="1000000"/>
                      <am3d:sy n="1000000" d="1000000"/>
                      <am3d:sz n="1000000" d="1000000"/>
                    </am3d:scale>
                    <am3d:rot ay="16200000"/>
                    <am3d:postTrans dx="0" dy="0" dz="0"/>
                  </am3d:trans>
                  <am3d:attrSrcUrl r:id="rId7"/>
                  <am3d:raster rName="Office3DRenderer" rVer="16.0.8326">
                    <am3d:blip r:embed="rId14"/>
                  </am3d:raster>
                  <am3d:objViewport viewportSz="279626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9" name="3D Model 18" descr="Thicker cube">
                <a:extLst>
                  <a:ext uri="{FF2B5EF4-FFF2-40B4-BE49-F238E27FC236}">
                    <a16:creationId xmlns:a16="http://schemas.microsoft.com/office/drawing/2014/main" id="{8F74FB95-593E-4AD1-8601-03FE36D604C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01717" y="1947714"/>
                <a:ext cx="1999951" cy="1908892"/>
              </a:xfrm>
              <a:prstGeom prst="rect">
                <a:avLst/>
              </a:prstGeom>
            </p:spPr>
          </p:pic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567DE9-D2D4-4A28-90D4-073990E225A3}"/>
              </a:ext>
            </a:extLst>
          </p:cNvPr>
          <p:cNvCxnSpPr>
            <a:cxnSpLocks/>
          </p:cNvCxnSpPr>
          <p:nvPr/>
        </p:nvCxnSpPr>
        <p:spPr>
          <a:xfrm rot="2517336" flipV="1">
            <a:off x="8722366" y="1629441"/>
            <a:ext cx="698754" cy="62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2BFBE0-08DB-444D-ADE3-4A9C90F50B7F}"/>
                  </a:ext>
                </a:extLst>
              </p:cNvPr>
              <p:cNvSpPr txBox="1"/>
              <p:nvPr/>
            </p:nvSpPr>
            <p:spPr>
              <a:xfrm rot="21580257">
                <a:off x="8602469" y="1621147"/>
                <a:ext cx="1161087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2BFBE0-08DB-444D-ADE3-4A9C90F50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580257">
                <a:off x="8602469" y="1621147"/>
                <a:ext cx="1161087" cy="304186"/>
              </a:xfrm>
              <a:prstGeom prst="rect">
                <a:avLst/>
              </a:prstGeom>
              <a:blipFill>
                <a:blip r:embed="rId16"/>
                <a:stretch>
                  <a:fillRect l="-6806" r="-1047" b="-230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5B0E3F-F1B2-4069-9A16-5467D6D34428}"/>
              </a:ext>
            </a:extLst>
          </p:cNvPr>
          <p:cNvCxnSpPr>
            <a:cxnSpLocks/>
          </p:cNvCxnSpPr>
          <p:nvPr/>
        </p:nvCxnSpPr>
        <p:spPr>
          <a:xfrm flipH="1">
            <a:off x="8453639" y="2090824"/>
            <a:ext cx="14783" cy="1004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C4A873-CA34-46DC-B47D-6C5F90EE7D5F}"/>
                  </a:ext>
                </a:extLst>
              </p:cNvPr>
              <p:cNvSpPr txBox="1"/>
              <p:nvPr/>
            </p:nvSpPr>
            <p:spPr>
              <a:xfrm rot="5400000">
                <a:off x="7680385" y="2511773"/>
                <a:ext cx="1173911" cy="332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C4A873-CA34-46DC-B47D-6C5F90EE7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680385" y="2511773"/>
                <a:ext cx="1173911" cy="332014"/>
              </a:xfrm>
              <a:prstGeom prst="rect">
                <a:avLst/>
              </a:prstGeom>
              <a:blipFill>
                <a:blip r:embed="rId17"/>
                <a:stretch>
                  <a:fillRect l="-22222" t="-6736" r="-1852" b="-207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B877F3-0CDE-4047-B48C-1F905F40D866}"/>
                  </a:ext>
                </a:extLst>
              </p:cNvPr>
              <p:cNvSpPr txBox="1"/>
              <p:nvPr/>
            </p:nvSpPr>
            <p:spPr>
              <a:xfrm>
                <a:off x="7168273" y="5590909"/>
                <a:ext cx="4828758" cy="949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𝑠𝑖𝑚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𝑓𝑢𝑛𝑐𝑡𝑖𝑜𝑛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𝑓𝑢𝑛𝑐𝑡𝑖𝑜𝑛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IL" dirty="0">
                  <a:solidFill>
                    <a:schemeClr val="tx1"/>
                  </a:solidFill>
                </a:endParaRPr>
              </a:p>
              <a:p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B877F3-0CDE-4047-B48C-1F905F40D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273" y="5590909"/>
                <a:ext cx="4828758" cy="94917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Arrow: Right 28">
                <a:extLst>
                  <a:ext uri="{FF2B5EF4-FFF2-40B4-BE49-F238E27FC236}">
                    <a16:creationId xmlns:a16="http://schemas.microsoft.com/office/drawing/2014/main" id="{5FC230E8-494D-4C88-8255-F51618912EA5}"/>
                  </a:ext>
                </a:extLst>
              </p:cNvPr>
              <p:cNvSpPr/>
              <p:nvPr/>
            </p:nvSpPr>
            <p:spPr>
              <a:xfrm rot="16200000">
                <a:off x="8772553" y="4443743"/>
                <a:ext cx="1458277" cy="5300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𝑠𝑖𝑚</m:t>
                      </m:r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Arrow: Right 28">
                <a:extLst>
                  <a:ext uri="{FF2B5EF4-FFF2-40B4-BE49-F238E27FC236}">
                    <a16:creationId xmlns:a16="http://schemas.microsoft.com/office/drawing/2014/main" id="{5FC230E8-494D-4C88-8255-F51618912E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772553" y="4443743"/>
                <a:ext cx="1458277" cy="530087"/>
              </a:xfrm>
              <a:prstGeom prst="rightArrow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412E7FE-A2E0-48A9-AF7B-2402FBDB159A}"/>
                  </a:ext>
                </a:extLst>
              </p:cNvPr>
              <p:cNvSpPr/>
              <p:nvPr/>
            </p:nvSpPr>
            <p:spPr>
              <a:xfrm>
                <a:off x="6947049" y="1107171"/>
                <a:ext cx="51092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𝑦𝑚𝑚𝑒𝑡𝑟𝑖𝑐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𝐷𝑖𝑎𝑔𝑜𝑛𝑎𝑙𝑙𝑦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𝑜𝑚𝑖𝑛𝑎𝑛𝑡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𝑆𝐷𝐷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412E7FE-A2E0-48A9-AF7B-2402FBDB15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049" y="1107171"/>
                <a:ext cx="5109284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AA4BD6-E0A1-4B00-A8C5-E41946D3DC5E}"/>
                  </a:ext>
                </a:extLst>
              </p:cNvPr>
              <p:cNvSpPr txBox="1"/>
              <p:nvPr/>
            </p:nvSpPr>
            <p:spPr>
              <a:xfrm>
                <a:off x="6510118" y="4570286"/>
                <a:ext cx="867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func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AA4BD6-E0A1-4B00-A8C5-E41946D3D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118" y="4570286"/>
                <a:ext cx="867225" cy="276999"/>
              </a:xfrm>
              <a:prstGeom prst="rect">
                <a:avLst/>
              </a:prstGeom>
              <a:blipFill>
                <a:blip r:embed="rId21"/>
                <a:stretch>
                  <a:fillRect l="-6338" r="-5634" b="-88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394D3F-94FF-43F1-9638-FB7329AA5720}"/>
                  </a:ext>
                </a:extLst>
              </p:cNvPr>
              <p:cNvSpPr txBox="1"/>
              <p:nvPr/>
            </p:nvSpPr>
            <p:spPr>
              <a:xfrm>
                <a:off x="10531512" y="3825611"/>
                <a:ext cx="867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func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394D3F-94FF-43F1-9638-FB7329AA5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512" y="3825611"/>
                <a:ext cx="867225" cy="276999"/>
              </a:xfrm>
              <a:prstGeom prst="rect">
                <a:avLst/>
              </a:prstGeom>
              <a:blipFill>
                <a:blip r:embed="rId22"/>
                <a:stretch>
                  <a:fillRect l="-6338" r="-5634" b="-88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308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D5587F0-00F1-474D-BFA5-8D3AF73CC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006" y="2699861"/>
            <a:ext cx="1458277" cy="14582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31C336AD-2F4C-4341-9488-BEC611BADDC1}"/>
                  </a:ext>
                </a:extLst>
              </p:cNvPr>
              <p:cNvSpPr/>
              <p:nvPr/>
            </p:nvSpPr>
            <p:spPr>
              <a:xfrm>
                <a:off x="1864283" y="2921693"/>
                <a:ext cx="1458277" cy="5300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𝐷𝑒𝑏𝑢</m:t>
                      </m:r>
                      <m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𝑔</m:t>
                      </m:r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31C336AD-2F4C-4341-9488-BEC611BAD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283" y="2921693"/>
                <a:ext cx="1458277" cy="530087"/>
              </a:xfrm>
              <a:prstGeom prst="rightArrow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DBE769E7-6CB7-49EB-AA51-BC26C71BD539}"/>
                  </a:ext>
                </a:extLst>
              </p:cNvPr>
              <p:cNvSpPr/>
              <p:nvPr/>
            </p:nvSpPr>
            <p:spPr>
              <a:xfrm>
                <a:off x="1864282" y="3451780"/>
                <a:ext cx="1458277" cy="5300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𝑂𝑝𝑡𝑖𝑚𝑖𝑧𝑒</m:t>
                      </m:r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DBE769E7-6CB7-49EB-AA51-BC26C71BD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282" y="3451780"/>
                <a:ext cx="1458277" cy="530087"/>
              </a:xfrm>
              <a:prstGeom prst="rightArrow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7" name="3D Model 6" descr="Thicker cube">
                <a:extLst>
                  <a:ext uri="{FF2B5EF4-FFF2-40B4-BE49-F238E27FC236}">
                    <a16:creationId xmlns:a16="http://schemas.microsoft.com/office/drawing/2014/main" id="{F6C7BCFC-647E-4513-852C-E13400883A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57803" y="1659626"/>
              <a:ext cx="3110470" cy="3009929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3110470" cy="3009929"/>
                    </a:xfrm>
                    <a:prstGeom prst="rect">
                      <a:avLst/>
                    </a:prstGeom>
                  </am3d:spPr>
                  <am3d:camera>
                    <am3d:pos x="0" y="0" z="7526373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579939" d="1000000"/>
                    <am3d:preTrans dx="-121509149" dy="13536194" dz="-165990491"/>
                    <am3d:scale>
                      <am3d:sx n="1000000" d="1000000"/>
                      <am3d:sy n="1000000" d="1000000"/>
                      <am3d:sz n="1000000" d="1000000"/>
                    </am3d:scale>
                    <am3d:rot ax="4281684" ay="3001511" az="3974628"/>
                    <am3d:postTrans dx="0" dy="0" dz="0"/>
                  </am3d:trans>
                  <am3d:attrSrcUrl r:id="rId7"/>
                  <am3d:raster rName="Office3DRenderer" rVer="16.0.8326">
                    <am3d:blip r:embed="rId8"/>
                  </am3d:raster>
                  <am3d:objViewport viewportSz="357546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7" name="3D Model 6" descr="Thicker cube">
                <a:extLst>
                  <a:ext uri="{FF2B5EF4-FFF2-40B4-BE49-F238E27FC236}">
                    <a16:creationId xmlns:a16="http://schemas.microsoft.com/office/drawing/2014/main" id="{F6C7BCFC-647E-4513-852C-E13400883A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57803" y="1659626"/>
                <a:ext cx="3110470" cy="3009929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07ACFD-5A3E-46D9-9379-5C4F5FCEA7C4}"/>
              </a:ext>
            </a:extLst>
          </p:cNvPr>
          <p:cNvCxnSpPr/>
          <p:nvPr/>
        </p:nvCxnSpPr>
        <p:spPr>
          <a:xfrm flipV="1">
            <a:off x="4081424" y="1889384"/>
            <a:ext cx="698754" cy="62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121FCC-7F4C-4EE8-A56E-E21A82E5539A}"/>
              </a:ext>
            </a:extLst>
          </p:cNvPr>
          <p:cNvCxnSpPr>
            <a:cxnSpLocks/>
          </p:cNvCxnSpPr>
          <p:nvPr/>
        </p:nvCxnSpPr>
        <p:spPr>
          <a:xfrm>
            <a:off x="4331441" y="2748316"/>
            <a:ext cx="1184639" cy="17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AAE6E1-B1E6-4CC4-B97D-EA6512A3CB1E}"/>
              </a:ext>
            </a:extLst>
          </p:cNvPr>
          <p:cNvCxnSpPr>
            <a:cxnSpLocks/>
          </p:cNvCxnSpPr>
          <p:nvPr/>
        </p:nvCxnSpPr>
        <p:spPr>
          <a:xfrm>
            <a:off x="4081424" y="2748316"/>
            <a:ext cx="264326" cy="114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7EAF1A-1506-42CB-94CA-E644C5C3CC97}"/>
                  </a:ext>
                </a:extLst>
              </p:cNvPr>
              <p:cNvSpPr txBox="1"/>
              <p:nvPr/>
            </p:nvSpPr>
            <p:spPr>
              <a:xfrm rot="19062921">
                <a:off x="3614495" y="2036567"/>
                <a:ext cx="1161087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7EAF1A-1506-42CB-94CA-E644C5C3C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62921">
                <a:off x="3614495" y="2036567"/>
                <a:ext cx="1161087" cy="304186"/>
              </a:xfrm>
              <a:prstGeom prst="rect">
                <a:avLst/>
              </a:prstGeom>
              <a:blipFill>
                <a:blip r:embed="rId10"/>
                <a:stretch>
                  <a:fillRect l="-5114" r="-3977" b="-10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CDC497-A59B-4368-8FC0-3D2A47E8208E}"/>
                  </a:ext>
                </a:extLst>
              </p:cNvPr>
              <p:cNvSpPr txBox="1"/>
              <p:nvPr/>
            </p:nvSpPr>
            <p:spPr>
              <a:xfrm rot="499252">
                <a:off x="4362959" y="2846490"/>
                <a:ext cx="1173911" cy="332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CDC497-A59B-4368-8FC0-3D2A47E82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99252">
                <a:off x="4362959" y="2846490"/>
                <a:ext cx="1173911" cy="332014"/>
              </a:xfrm>
              <a:prstGeom prst="rect">
                <a:avLst/>
              </a:prstGeom>
              <a:blipFill>
                <a:blip r:embed="rId11"/>
                <a:stretch>
                  <a:fillRect l="-6500" t="-2410" b="-144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CAF202-5C84-4F64-BAAF-0CCE7EE37A99}"/>
                  </a:ext>
                </a:extLst>
              </p:cNvPr>
              <p:cNvSpPr txBox="1"/>
              <p:nvPr/>
            </p:nvSpPr>
            <p:spPr>
              <a:xfrm rot="4595105">
                <a:off x="2568371" y="3687296"/>
                <a:ext cx="3288752" cy="4980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CAF202-5C84-4F64-BAAF-0CCE7EE37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595105">
                <a:off x="2568371" y="3687296"/>
                <a:ext cx="3288752" cy="4980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Arrow: Right 17">
                <a:extLst>
                  <a:ext uri="{FF2B5EF4-FFF2-40B4-BE49-F238E27FC236}">
                    <a16:creationId xmlns:a16="http://schemas.microsoft.com/office/drawing/2014/main" id="{901AD990-91F8-4940-A5E6-E503CEFD53B6}"/>
                  </a:ext>
                </a:extLst>
              </p:cNvPr>
              <p:cNvSpPr/>
              <p:nvPr/>
            </p:nvSpPr>
            <p:spPr>
              <a:xfrm rot="2366291">
                <a:off x="5819169" y="4933331"/>
                <a:ext cx="1458277" cy="5300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𝑠𝑖𝑚</m:t>
                      </m:r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Arrow: Right 17">
                <a:extLst>
                  <a:ext uri="{FF2B5EF4-FFF2-40B4-BE49-F238E27FC236}">
                    <a16:creationId xmlns:a16="http://schemas.microsoft.com/office/drawing/2014/main" id="{901AD990-91F8-4940-A5E6-E503CEFD5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66291">
                <a:off x="5819169" y="4933331"/>
                <a:ext cx="1458277" cy="530087"/>
              </a:xfrm>
              <a:prstGeom prst="rightArrow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9" name="3D Model 18" descr="Thicker cube">
                <a:extLst>
                  <a:ext uri="{FF2B5EF4-FFF2-40B4-BE49-F238E27FC236}">
                    <a16:creationId xmlns:a16="http://schemas.microsoft.com/office/drawing/2014/main" id="{8F74FB95-593E-4AD1-8601-03FE36D604C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01717" y="1947714"/>
              <a:ext cx="1999951" cy="1908892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1999951" cy="1908892"/>
                    </a:xfrm>
                    <a:prstGeom prst="rect">
                      <a:avLst/>
                    </a:prstGeom>
                  </am3d:spPr>
                  <am3d:camera>
                    <am3d:pos x="0" y="0" z="7526373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579939" d="1000000"/>
                    <am3d:preTrans dx="-121509149" dy="13536194" dz="-165990491"/>
                    <am3d:scale>
                      <am3d:sx n="1000000" d="1000000"/>
                      <am3d:sy n="1000000" d="1000000"/>
                      <am3d:sz n="1000000" d="1000000"/>
                    </am3d:scale>
                    <am3d:rot ay="16200000"/>
                    <am3d:postTrans dx="0" dy="0" dz="0"/>
                  </am3d:trans>
                  <am3d:attrSrcUrl r:id="rId7"/>
                  <am3d:raster rName="Office3DRenderer" rVer="16.0.8326">
                    <am3d:blip r:embed="rId14"/>
                  </am3d:raster>
                  <am3d:objViewport viewportSz="279626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9" name="3D Model 18" descr="Thicker cube">
                <a:extLst>
                  <a:ext uri="{FF2B5EF4-FFF2-40B4-BE49-F238E27FC236}">
                    <a16:creationId xmlns:a16="http://schemas.microsoft.com/office/drawing/2014/main" id="{8F74FB95-593E-4AD1-8601-03FE36D604C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01717" y="1947714"/>
                <a:ext cx="1999951" cy="1908892"/>
              </a:xfrm>
              <a:prstGeom prst="rect">
                <a:avLst/>
              </a:prstGeom>
            </p:spPr>
          </p:pic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567DE9-D2D4-4A28-90D4-073990E225A3}"/>
              </a:ext>
            </a:extLst>
          </p:cNvPr>
          <p:cNvCxnSpPr>
            <a:cxnSpLocks/>
          </p:cNvCxnSpPr>
          <p:nvPr/>
        </p:nvCxnSpPr>
        <p:spPr>
          <a:xfrm rot="2517336" flipV="1">
            <a:off x="8722366" y="1629441"/>
            <a:ext cx="698754" cy="62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2BFBE0-08DB-444D-ADE3-4A9C90F50B7F}"/>
                  </a:ext>
                </a:extLst>
              </p:cNvPr>
              <p:cNvSpPr txBox="1"/>
              <p:nvPr/>
            </p:nvSpPr>
            <p:spPr>
              <a:xfrm rot="21580257">
                <a:off x="8602469" y="1621147"/>
                <a:ext cx="1161087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2BFBE0-08DB-444D-ADE3-4A9C90F50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580257">
                <a:off x="8602469" y="1621147"/>
                <a:ext cx="1161087" cy="304186"/>
              </a:xfrm>
              <a:prstGeom prst="rect">
                <a:avLst/>
              </a:prstGeom>
              <a:blipFill>
                <a:blip r:embed="rId16"/>
                <a:stretch>
                  <a:fillRect l="-6806" r="-1047" b="-230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5B0E3F-F1B2-4069-9A16-5467D6D34428}"/>
              </a:ext>
            </a:extLst>
          </p:cNvPr>
          <p:cNvCxnSpPr>
            <a:cxnSpLocks/>
          </p:cNvCxnSpPr>
          <p:nvPr/>
        </p:nvCxnSpPr>
        <p:spPr>
          <a:xfrm flipH="1">
            <a:off x="8453639" y="2090824"/>
            <a:ext cx="14783" cy="1004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C4A873-CA34-46DC-B47D-6C5F90EE7D5F}"/>
                  </a:ext>
                </a:extLst>
              </p:cNvPr>
              <p:cNvSpPr txBox="1"/>
              <p:nvPr/>
            </p:nvSpPr>
            <p:spPr>
              <a:xfrm rot="5400000">
                <a:off x="7680385" y="2511773"/>
                <a:ext cx="1173911" cy="332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C4A873-CA34-46DC-B47D-6C5F90EE7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680385" y="2511773"/>
                <a:ext cx="1173911" cy="332014"/>
              </a:xfrm>
              <a:prstGeom prst="rect">
                <a:avLst/>
              </a:prstGeom>
              <a:blipFill>
                <a:blip r:embed="rId17"/>
                <a:stretch>
                  <a:fillRect l="-22222" t="-6736" r="-1852" b="-207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B877F3-0CDE-4047-B48C-1F905F40D866}"/>
                  </a:ext>
                </a:extLst>
              </p:cNvPr>
              <p:cNvSpPr txBox="1"/>
              <p:nvPr/>
            </p:nvSpPr>
            <p:spPr>
              <a:xfrm>
                <a:off x="7168273" y="5590909"/>
                <a:ext cx="4828758" cy="949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𝑠𝑖𝑚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𝑓𝑢𝑛𝑐𝑡𝑖𝑜𝑛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𝑓𝑢𝑛𝑐𝑡𝑖𝑜𝑛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IL" dirty="0">
                  <a:solidFill>
                    <a:schemeClr val="tx1"/>
                  </a:solidFill>
                </a:endParaRPr>
              </a:p>
              <a:p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B877F3-0CDE-4047-B48C-1F905F40D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273" y="5590909"/>
                <a:ext cx="4828758" cy="94917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Arrow: Right 28">
                <a:extLst>
                  <a:ext uri="{FF2B5EF4-FFF2-40B4-BE49-F238E27FC236}">
                    <a16:creationId xmlns:a16="http://schemas.microsoft.com/office/drawing/2014/main" id="{5FC230E8-494D-4C88-8255-F51618912EA5}"/>
                  </a:ext>
                </a:extLst>
              </p:cNvPr>
              <p:cNvSpPr/>
              <p:nvPr/>
            </p:nvSpPr>
            <p:spPr>
              <a:xfrm rot="16200000">
                <a:off x="8772553" y="4443743"/>
                <a:ext cx="1458277" cy="5300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𝑠𝑖𝑚</m:t>
                      </m:r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Arrow: Right 28">
                <a:extLst>
                  <a:ext uri="{FF2B5EF4-FFF2-40B4-BE49-F238E27FC236}">
                    <a16:creationId xmlns:a16="http://schemas.microsoft.com/office/drawing/2014/main" id="{5FC230E8-494D-4C88-8255-F51618912E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772553" y="4443743"/>
                <a:ext cx="1458277" cy="530087"/>
              </a:xfrm>
              <a:prstGeom prst="rightArrow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412E7FE-A2E0-48A9-AF7B-2402FBDB159A}"/>
                  </a:ext>
                </a:extLst>
              </p:cNvPr>
              <p:cNvSpPr/>
              <p:nvPr/>
            </p:nvSpPr>
            <p:spPr>
              <a:xfrm>
                <a:off x="6947049" y="1107171"/>
                <a:ext cx="51092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trike="sngStrike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strike="sngStrike" dirty="0">
                          <a:latin typeface="Cambria Math" panose="02040503050406030204" pitchFamily="18" charset="0"/>
                        </a:rPr>
                        <m:t>𝑦𝑚𝑚𝑒𝑡𝑟𝑖𝑐</m:t>
                      </m:r>
                      <m:r>
                        <a:rPr lang="en-US" b="0" i="1" strike="sngStrike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trike="sngStrike" dirty="0">
                          <a:latin typeface="Cambria Math" panose="02040503050406030204" pitchFamily="18" charset="0"/>
                        </a:rPr>
                        <m:t>𝐷𝑖𝑎𝑔𝑜𝑛𝑎𝑙𝑙𝑦</m:t>
                      </m:r>
                      <m:r>
                        <a:rPr lang="en-US" i="1" strike="sngStrike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trike="sngStrike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strike="sngStrike" dirty="0">
                          <a:latin typeface="Cambria Math" panose="02040503050406030204" pitchFamily="18" charset="0"/>
                        </a:rPr>
                        <m:t>𝑜𝑚𝑖𝑛𝑎𝑛𝑡</m:t>
                      </m:r>
                      <m:r>
                        <a:rPr lang="en-US" i="1" strike="sngStrike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trike="sngStrike" dirty="0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US" b="0" i="1" strike="sngStrike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trike="sngStrike" dirty="0" smtClean="0">
                          <a:latin typeface="Cambria Math" panose="02040503050406030204" pitchFamily="18" charset="0"/>
                        </a:rPr>
                        <m:t>𝑆𝐷𝐷</m:t>
                      </m:r>
                      <m:r>
                        <a:rPr lang="en-US" b="0" i="1" strike="sngStrike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strike="sngStrike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412E7FE-A2E0-48A9-AF7B-2402FBDB15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049" y="1107171"/>
                <a:ext cx="5109284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AA4BD6-E0A1-4B00-A8C5-E41946D3DC5E}"/>
                  </a:ext>
                </a:extLst>
              </p:cNvPr>
              <p:cNvSpPr txBox="1"/>
              <p:nvPr/>
            </p:nvSpPr>
            <p:spPr>
              <a:xfrm>
                <a:off x="6510118" y="4570286"/>
                <a:ext cx="867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AA4BD6-E0A1-4B00-A8C5-E41946D3D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118" y="4570286"/>
                <a:ext cx="867225" cy="276999"/>
              </a:xfrm>
              <a:prstGeom prst="rect">
                <a:avLst/>
              </a:prstGeom>
              <a:blipFill>
                <a:blip r:embed="rId21"/>
                <a:stretch>
                  <a:fillRect l="-6338" r="-5634" b="-88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394D3F-94FF-43F1-9638-FB7329AA5720}"/>
                  </a:ext>
                </a:extLst>
              </p:cNvPr>
              <p:cNvSpPr txBox="1"/>
              <p:nvPr/>
            </p:nvSpPr>
            <p:spPr>
              <a:xfrm>
                <a:off x="10531512" y="3825611"/>
                <a:ext cx="867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394D3F-94FF-43F1-9638-FB7329AA5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512" y="3825611"/>
                <a:ext cx="867225" cy="276999"/>
              </a:xfrm>
              <a:prstGeom prst="rect">
                <a:avLst/>
              </a:prstGeom>
              <a:blipFill>
                <a:blip r:embed="rId22"/>
                <a:stretch>
                  <a:fillRect l="-6338" r="-5634" b="-88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700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D5587F0-00F1-474D-BFA5-8D3AF73CC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006" y="2699861"/>
            <a:ext cx="1458277" cy="14582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31C336AD-2F4C-4341-9488-BEC611BADDC1}"/>
                  </a:ext>
                </a:extLst>
              </p:cNvPr>
              <p:cNvSpPr/>
              <p:nvPr/>
            </p:nvSpPr>
            <p:spPr>
              <a:xfrm>
                <a:off x="1864283" y="2921693"/>
                <a:ext cx="1458277" cy="5300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𝐷𝑒𝑏𝑢</m:t>
                      </m:r>
                      <m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𝑔</m:t>
                      </m:r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31C336AD-2F4C-4341-9488-BEC611BAD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283" y="2921693"/>
                <a:ext cx="1458277" cy="530087"/>
              </a:xfrm>
              <a:prstGeom prst="rightArrow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DBE769E7-6CB7-49EB-AA51-BC26C71BD539}"/>
                  </a:ext>
                </a:extLst>
              </p:cNvPr>
              <p:cNvSpPr/>
              <p:nvPr/>
            </p:nvSpPr>
            <p:spPr>
              <a:xfrm>
                <a:off x="1864282" y="3451780"/>
                <a:ext cx="1458277" cy="5300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𝑂𝑝𝑡𝑖𝑚𝑖𝑧𝑒</m:t>
                      </m:r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DBE769E7-6CB7-49EB-AA51-BC26C71BD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282" y="3451780"/>
                <a:ext cx="1458277" cy="530087"/>
              </a:xfrm>
              <a:prstGeom prst="rightArrow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7" name="3D Model 6" descr="Thicker cube">
                <a:extLst>
                  <a:ext uri="{FF2B5EF4-FFF2-40B4-BE49-F238E27FC236}">
                    <a16:creationId xmlns:a16="http://schemas.microsoft.com/office/drawing/2014/main" id="{F6C7BCFC-647E-4513-852C-E13400883A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57803" y="1659626"/>
              <a:ext cx="3110470" cy="3009929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3110470" cy="3009929"/>
                    </a:xfrm>
                    <a:prstGeom prst="rect">
                      <a:avLst/>
                    </a:prstGeom>
                  </am3d:spPr>
                  <am3d:camera>
                    <am3d:pos x="0" y="0" z="7526373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579939" d="1000000"/>
                    <am3d:preTrans dx="-121509149" dy="13536194" dz="-165990491"/>
                    <am3d:scale>
                      <am3d:sx n="1000000" d="1000000"/>
                      <am3d:sy n="1000000" d="1000000"/>
                      <am3d:sz n="1000000" d="1000000"/>
                    </am3d:scale>
                    <am3d:rot ax="4281684" ay="3001511" az="3974628"/>
                    <am3d:postTrans dx="0" dy="0" dz="0"/>
                  </am3d:trans>
                  <am3d:attrSrcUrl r:id="rId7"/>
                  <am3d:raster rName="Office3DRenderer" rVer="16.0.8326">
                    <am3d:blip r:embed="rId8"/>
                  </am3d:raster>
                  <am3d:objViewport viewportSz="357546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7" name="3D Model 6" descr="Thicker cube">
                <a:extLst>
                  <a:ext uri="{FF2B5EF4-FFF2-40B4-BE49-F238E27FC236}">
                    <a16:creationId xmlns:a16="http://schemas.microsoft.com/office/drawing/2014/main" id="{F6C7BCFC-647E-4513-852C-E13400883A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57803" y="1659626"/>
                <a:ext cx="3110470" cy="3009929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07ACFD-5A3E-46D9-9379-5C4F5FCEA7C4}"/>
              </a:ext>
            </a:extLst>
          </p:cNvPr>
          <p:cNvCxnSpPr/>
          <p:nvPr/>
        </p:nvCxnSpPr>
        <p:spPr>
          <a:xfrm flipV="1">
            <a:off x="4081424" y="1889384"/>
            <a:ext cx="698754" cy="62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121FCC-7F4C-4EE8-A56E-E21A82E5539A}"/>
              </a:ext>
            </a:extLst>
          </p:cNvPr>
          <p:cNvCxnSpPr>
            <a:cxnSpLocks/>
          </p:cNvCxnSpPr>
          <p:nvPr/>
        </p:nvCxnSpPr>
        <p:spPr>
          <a:xfrm>
            <a:off x="4331441" y="2748316"/>
            <a:ext cx="1184639" cy="17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AAE6E1-B1E6-4CC4-B97D-EA6512A3CB1E}"/>
              </a:ext>
            </a:extLst>
          </p:cNvPr>
          <p:cNvCxnSpPr>
            <a:cxnSpLocks/>
          </p:cNvCxnSpPr>
          <p:nvPr/>
        </p:nvCxnSpPr>
        <p:spPr>
          <a:xfrm>
            <a:off x="4081424" y="2748316"/>
            <a:ext cx="264326" cy="114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7EAF1A-1506-42CB-94CA-E644C5C3CC97}"/>
                  </a:ext>
                </a:extLst>
              </p:cNvPr>
              <p:cNvSpPr txBox="1"/>
              <p:nvPr/>
            </p:nvSpPr>
            <p:spPr>
              <a:xfrm rot="19062921">
                <a:off x="3614495" y="2036567"/>
                <a:ext cx="1161087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7EAF1A-1506-42CB-94CA-E644C5C3C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62921">
                <a:off x="3614495" y="2036567"/>
                <a:ext cx="1161087" cy="304186"/>
              </a:xfrm>
              <a:prstGeom prst="rect">
                <a:avLst/>
              </a:prstGeom>
              <a:blipFill>
                <a:blip r:embed="rId10"/>
                <a:stretch>
                  <a:fillRect l="-5114" r="-3977" b="-10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CDC497-A59B-4368-8FC0-3D2A47E8208E}"/>
                  </a:ext>
                </a:extLst>
              </p:cNvPr>
              <p:cNvSpPr txBox="1"/>
              <p:nvPr/>
            </p:nvSpPr>
            <p:spPr>
              <a:xfrm rot="499252">
                <a:off x="4362959" y="2846490"/>
                <a:ext cx="1173911" cy="332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CDC497-A59B-4368-8FC0-3D2A47E82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99252">
                <a:off x="4362959" y="2846490"/>
                <a:ext cx="1173911" cy="332014"/>
              </a:xfrm>
              <a:prstGeom prst="rect">
                <a:avLst/>
              </a:prstGeom>
              <a:blipFill>
                <a:blip r:embed="rId11"/>
                <a:stretch>
                  <a:fillRect l="-6500" t="-2410" b="-144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CAF202-5C84-4F64-BAAF-0CCE7EE37A99}"/>
                  </a:ext>
                </a:extLst>
              </p:cNvPr>
              <p:cNvSpPr txBox="1"/>
              <p:nvPr/>
            </p:nvSpPr>
            <p:spPr>
              <a:xfrm rot="4595105">
                <a:off x="2568371" y="3687296"/>
                <a:ext cx="3288752" cy="4980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CAF202-5C84-4F64-BAAF-0CCE7EE37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595105">
                <a:off x="2568371" y="3687296"/>
                <a:ext cx="3288752" cy="4980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Arrow: Right 17">
                <a:extLst>
                  <a:ext uri="{FF2B5EF4-FFF2-40B4-BE49-F238E27FC236}">
                    <a16:creationId xmlns:a16="http://schemas.microsoft.com/office/drawing/2014/main" id="{901AD990-91F8-4940-A5E6-E503CEFD53B6}"/>
                  </a:ext>
                </a:extLst>
              </p:cNvPr>
              <p:cNvSpPr/>
              <p:nvPr/>
            </p:nvSpPr>
            <p:spPr>
              <a:xfrm rot="2366291">
                <a:off x="5819169" y="4933331"/>
                <a:ext cx="1458277" cy="5300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𝑠𝑖𝑚</m:t>
                      </m:r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Arrow: Right 17">
                <a:extLst>
                  <a:ext uri="{FF2B5EF4-FFF2-40B4-BE49-F238E27FC236}">
                    <a16:creationId xmlns:a16="http://schemas.microsoft.com/office/drawing/2014/main" id="{901AD990-91F8-4940-A5E6-E503CEFD5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66291">
                <a:off x="5819169" y="4933331"/>
                <a:ext cx="1458277" cy="530087"/>
              </a:xfrm>
              <a:prstGeom prst="rightArrow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9" name="3D Model 18" descr="Thicker cube">
                <a:extLst>
                  <a:ext uri="{FF2B5EF4-FFF2-40B4-BE49-F238E27FC236}">
                    <a16:creationId xmlns:a16="http://schemas.microsoft.com/office/drawing/2014/main" id="{8F74FB95-593E-4AD1-8601-03FE36D604C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01717" y="1947714"/>
              <a:ext cx="1999951" cy="1908892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1999951" cy="1908892"/>
                    </a:xfrm>
                    <a:prstGeom prst="rect">
                      <a:avLst/>
                    </a:prstGeom>
                  </am3d:spPr>
                  <am3d:camera>
                    <am3d:pos x="0" y="0" z="7526373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579939" d="1000000"/>
                    <am3d:preTrans dx="-121509149" dy="13536194" dz="-165990491"/>
                    <am3d:scale>
                      <am3d:sx n="1000000" d="1000000"/>
                      <am3d:sy n="1000000" d="1000000"/>
                      <am3d:sz n="1000000" d="1000000"/>
                    </am3d:scale>
                    <am3d:rot ay="16200000"/>
                    <am3d:postTrans dx="0" dy="0" dz="0"/>
                  </am3d:trans>
                  <am3d:attrSrcUrl r:id="rId7"/>
                  <am3d:raster rName="Office3DRenderer" rVer="16.0.8326">
                    <am3d:blip r:embed="rId14"/>
                  </am3d:raster>
                  <am3d:objViewport viewportSz="279626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9" name="3D Model 18" descr="Thicker cube">
                <a:extLst>
                  <a:ext uri="{FF2B5EF4-FFF2-40B4-BE49-F238E27FC236}">
                    <a16:creationId xmlns:a16="http://schemas.microsoft.com/office/drawing/2014/main" id="{8F74FB95-593E-4AD1-8601-03FE36D604C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01717" y="1947714"/>
                <a:ext cx="1999951" cy="1908892"/>
              </a:xfrm>
              <a:prstGeom prst="rect">
                <a:avLst/>
              </a:prstGeom>
            </p:spPr>
          </p:pic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567DE9-D2D4-4A28-90D4-073990E225A3}"/>
              </a:ext>
            </a:extLst>
          </p:cNvPr>
          <p:cNvCxnSpPr>
            <a:cxnSpLocks/>
          </p:cNvCxnSpPr>
          <p:nvPr/>
        </p:nvCxnSpPr>
        <p:spPr>
          <a:xfrm rot="2517336" flipV="1">
            <a:off x="8722366" y="1629441"/>
            <a:ext cx="698754" cy="62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2BFBE0-08DB-444D-ADE3-4A9C90F50B7F}"/>
                  </a:ext>
                </a:extLst>
              </p:cNvPr>
              <p:cNvSpPr txBox="1"/>
              <p:nvPr/>
            </p:nvSpPr>
            <p:spPr>
              <a:xfrm rot="21580257">
                <a:off x="8602469" y="1621147"/>
                <a:ext cx="1161087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2BFBE0-08DB-444D-ADE3-4A9C90F50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580257">
                <a:off x="8602469" y="1621147"/>
                <a:ext cx="1161087" cy="304186"/>
              </a:xfrm>
              <a:prstGeom prst="rect">
                <a:avLst/>
              </a:prstGeom>
              <a:blipFill>
                <a:blip r:embed="rId16"/>
                <a:stretch>
                  <a:fillRect l="-6806" r="-1047" b="-230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5B0E3F-F1B2-4069-9A16-5467D6D34428}"/>
              </a:ext>
            </a:extLst>
          </p:cNvPr>
          <p:cNvCxnSpPr>
            <a:cxnSpLocks/>
          </p:cNvCxnSpPr>
          <p:nvPr/>
        </p:nvCxnSpPr>
        <p:spPr>
          <a:xfrm flipH="1">
            <a:off x="8453639" y="2090824"/>
            <a:ext cx="14783" cy="1004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C4A873-CA34-46DC-B47D-6C5F90EE7D5F}"/>
                  </a:ext>
                </a:extLst>
              </p:cNvPr>
              <p:cNvSpPr txBox="1"/>
              <p:nvPr/>
            </p:nvSpPr>
            <p:spPr>
              <a:xfrm rot="5400000">
                <a:off x="7680385" y="2511773"/>
                <a:ext cx="1173911" cy="332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C4A873-CA34-46DC-B47D-6C5F90EE7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680385" y="2511773"/>
                <a:ext cx="1173911" cy="332014"/>
              </a:xfrm>
              <a:prstGeom prst="rect">
                <a:avLst/>
              </a:prstGeom>
              <a:blipFill>
                <a:blip r:embed="rId17"/>
                <a:stretch>
                  <a:fillRect l="-22222" t="-6736" r="-1852" b="-207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B877F3-0CDE-4047-B48C-1F905F40D866}"/>
                  </a:ext>
                </a:extLst>
              </p:cNvPr>
              <p:cNvSpPr txBox="1"/>
              <p:nvPr/>
            </p:nvSpPr>
            <p:spPr>
              <a:xfrm>
                <a:off x="7168273" y="5590909"/>
                <a:ext cx="4828758" cy="949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𝑠𝑖𝑚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𝑓𝑢𝑛𝑐𝑡𝑖𝑜𝑛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𝑓𝑢𝑛𝑐𝑡𝑖𝑜𝑛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IL" dirty="0">
                  <a:solidFill>
                    <a:schemeClr val="tx1"/>
                  </a:solidFill>
                </a:endParaRPr>
              </a:p>
              <a:p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B877F3-0CDE-4047-B48C-1F905F40D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273" y="5590909"/>
                <a:ext cx="4828758" cy="94917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Arrow: Right 28">
                <a:extLst>
                  <a:ext uri="{FF2B5EF4-FFF2-40B4-BE49-F238E27FC236}">
                    <a16:creationId xmlns:a16="http://schemas.microsoft.com/office/drawing/2014/main" id="{5FC230E8-494D-4C88-8255-F51618912EA5}"/>
                  </a:ext>
                </a:extLst>
              </p:cNvPr>
              <p:cNvSpPr/>
              <p:nvPr/>
            </p:nvSpPr>
            <p:spPr>
              <a:xfrm rot="16200000">
                <a:off x="8772553" y="4443743"/>
                <a:ext cx="1458277" cy="5300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𝑠𝑖𝑚</m:t>
                      </m:r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Arrow: Right 28">
                <a:extLst>
                  <a:ext uri="{FF2B5EF4-FFF2-40B4-BE49-F238E27FC236}">
                    <a16:creationId xmlns:a16="http://schemas.microsoft.com/office/drawing/2014/main" id="{5FC230E8-494D-4C88-8255-F51618912E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772553" y="4443743"/>
                <a:ext cx="1458277" cy="530087"/>
              </a:xfrm>
              <a:prstGeom prst="rightArrow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412E7FE-A2E0-48A9-AF7B-2402FBDB159A}"/>
                  </a:ext>
                </a:extLst>
              </p:cNvPr>
              <p:cNvSpPr/>
              <p:nvPr/>
            </p:nvSpPr>
            <p:spPr>
              <a:xfrm>
                <a:off x="7896281" y="1107171"/>
                <a:ext cx="32758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𝐷𝑖𝑎𝑔𝑜𝑛𝑎𝑙𝑙𝑦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𝑜𝑚𝑖𝑛𝑎𝑛𝑡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412E7FE-A2E0-48A9-AF7B-2402FBDB15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81" y="1107171"/>
                <a:ext cx="3275832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AA4BD6-E0A1-4B00-A8C5-E41946D3DC5E}"/>
                  </a:ext>
                </a:extLst>
              </p:cNvPr>
              <p:cNvSpPr txBox="1"/>
              <p:nvPr/>
            </p:nvSpPr>
            <p:spPr>
              <a:xfrm>
                <a:off x="6510118" y="4570286"/>
                <a:ext cx="867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AA4BD6-E0A1-4B00-A8C5-E41946D3D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118" y="4570286"/>
                <a:ext cx="867225" cy="276999"/>
              </a:xfrm>
              <a:prstGeom prst="rect">
                <a:avLst/>
              </a:prstGeom>
              <a:blipFill>
                <a:blip r:embed="rId21"/>
                <a:stretch>
                  <a:fillRect l="-6338" r="-5634" b="-88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394D3F-94FF-43F1-9638-FB7329AA5720}"/>
                  </a:ext>
                </a:extLst>
              </p:cNvPr>
              <p:cNvSpPr txBox="1"/>
              <p:nvPr/>
            </p:nvSpPr>
            <p:spPr>
              <a:xfrm>
                <a:off x="10531512" y="3825611"/>
                <a:ext cx="867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394D3F-94FF-43F1-9638-FB7329AA5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512" y="3825611"/>
                <a:ext cx="867225" cy="276999"/>
              </a:xfrm>
              <a:prstGeom prst="rect">
                <a:avLst/>
              </a:prstGeom>
              <a:blipFill>
                <a:blip r:embed="rId22"/>
                <a:stretch>
                  <a:fillRect l="-6338" r="-5634" b="-88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502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71F69-A784-4FD0-8D76-C6343967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828578"/>
            <a:ext cx="8495070" cy="14255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?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0C021DA9-035E-4C6D-8540-CB5D50A93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22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D5587F0-00F1-474D-BFA5-8D3AF73CC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762587"/>
            <a:ext cx="1458277" cy="14582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31C336AD-2F4C-4341-9488-BEC611BADDC1}"/>
                  </a:ext>
                </a:extLst>
              </p:cNvPr>
              <p:cNvSpPr/>
              <p:nvPr/>
            </p:nvSpPr>
            <p:spPr>
              <a:xfrm>
                <a:off x="1002563" y="464561"/>
                <a:ext cx="1458277" cy="5300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𝐷𝑒𝑏𝑢</m:t>
                      </m:r>
                      <m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𝑔</m:t>
                      </m:r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31C336AD-2F4C-4341-9488-BEC611BAD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563" y="464561"/>
                <a:ext cx="1458277" cy="530087"/>
              </a:xfrm>
              <a:prstGeom prst="rightArrow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DBE769E7-6CB7-49EB-AA51-BC26C71BD539}"/>
                  </a:ext>
                </a:extLst>
              </p:cNvPr>
              <p:cNvSpPr/>
              <p:nvPr/>
            </p:nvSpPr>
            <p:spPr>
              <a:xfrm>
                <a:off x="996902" y="5863352"/>
                <a:ext cx="1458277" cy="5300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𝑂𝑝𝑡𝑖𝑚𝑖𝑧𝑒</m:t>
                      </m:r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DBE769E7-6CB7-49EB-AA51-BC26C71BD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902" y="5863352"/>
                <a:ext cx="1458277" cy="530087"/>
              </a:xfrm>
              <a:prstGeom prst="rightArrow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044DF6B5-7E87-4918-982F-428D56657C76}"/>
                  </a:ext>
                </a:extLst>
              </p:cNvPr>
              <p:cNvSpPr/>
              <p:nvPr/>
            </p:nvSpPr>
            <p:spPr>
              <a:xfrm>
                <a:off x="1002562" y="1875554"/>
                <a:ext cx="1458277" cy="5300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𝑂𝑝𝑡𝑖𝑚𝑖𝑧𝑒</m:t>
                      </m:r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044DF6B5-7E87-4918-982F-428D56657C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562" y="1875554"/>
                <a:ext cx="1458277" cy="530087"/>
              </a:xfrm>
              <a:prstGeom prst="rightArrow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E2CF7E69-05A8-4067-BE87-4E22D271102D}"/>
                  </a:ext>
                </a:extLst>
              </p:cNvPr>
              <p:cNvSpPr/>
              <p:nvPr/>
            </p:nvSpPr>
            <p:spPr>
              <a:xfrm>
                <a:off x="996902" y="4577811"/>
                <a:ext cx="1458277" cy="5300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𝐷𝑒𝑏𝑢</m:t>
                      </m:r>
                      <m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𝑔</m:t>
                      </m:r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E2CF7E69-05A8-4067-BE87-4E22D2711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902" y="4577811"/>
                <a:ext cx="1458277" cy="530087"/>
              </a:xfrm>
              <a:prstGeom prst="rightArrow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Content Placeholder 8" descr="strlen optimize">
            <a:extLst>
              <a:ext uri="{FF2B5EF4-FFF2-40B4-BE49-F238E27FC236}">
                <a16:creationId xmlns:a16="http://schemas.microsoft.com/office/drawing/2014/main" id="{8B08C85B-8D84-47BE-9D25-54893CB7A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2797267" y="1730782"/>
            <a:ext cx="1169235" cy="819630"/>
          </a:xfrm>
          <a:prstGeom prst="rect">
            <a:avLst/>
          </a:prstGeom>
        </p:spPr>
      </p:pic>
      <p:pic>
        <p:nvPicPr>
          <p:cNvPr id="30" name="Picture 29" descr="strlen debug">
            <a:extLst>
              <a:ext uri="{FF2B5EF4-FFF2-40B4-BE49-F238E27FC236}">
                <a16:creationId xmlns:a16="http://schemas.microsoft.com/office/drawing/2014/main" id="{2D1A7D84-3F18-48B3-96C2-9FB35B25B24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47684"/>
          <a:stretch/>
        </p:blipFill>
        <p:spPr>
          <a:xfrm>
            <a:off x="2797267" y="96601"/>
            <a:ext cx="1218602" cy="1220136"/>
          </a:xfrm>
          <a:prstGeom prst="rect">
            <a:avLst/>
          </a:prstGeom>
        </p:spPr>
      </p:pic>
      <p:pic>
        <p:nvPicPr>
          <p:cNvPr id="32" name="Picture 31" descr="strcpy optimize">
            <a:extLst>
              <a:ext uri="{FF2B5EF4-FFF2-40B4-BE49-F238E27FC236}">
                <a16:creationId xmlns:a16="http://schemas.microsoft.com/office/drawing/2014/main" id="{46B139EA-E85E-4203-8F38-E5B2D35F50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7267" y="5565261"/>
            <a:ext cx="976099" cy="1126268"/>
          </a:xfrm>
          <a:prstGeom prst="rect">
            <a:avLst/>
          </a:prstGeom>
        </p:spPr>
      </p:pic>
      <p:pic>
        <p:nvPicPr>
          <p:cNvPr id="33" name="Picture 32" descr="strcpy debug">
            <a:extLst>
              <a:ext uri="{FF2B5EF4-FFF2-40B4-BE49-F238E27FC236}">
                <a16:creationId xmlns:a16="http://schemas.microsoft.com/office/drawing/2014/main" id="{481BA13E-762B-4E44-969A-1F17796C431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50000"/>
          <a:stretch/>
        </p:blipFill>
        <p:spPr>
          <a:xfrm>
            <a:off x="2797267" y="4270352"/>
            <a:ext cx="1159130" cy="11510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A01ED44-4A89-4F78-A312-5196716FC4D4}"/>
                  </a:ext>
                </a:extLst>
              </p:cNvPr>
              <p:cNvSpPr/>
              <p:nvPr/>
            </p:nvSpPr>
            <p:spPr>
              <a:xfrm>
                <a:off x="473097" y="1239503"/>
                <a:ext cx="8683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𝑠𝑡𝑟𝑙𝑒𝑛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A01ED44-4A89-4F78-A312-5196716FC4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97" y="1239503"/>
                <a:ext cx="86831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A5FF21F-795D-4E96-A3E1-35E1A802E4CE}"/>
                  </a:ext>
                </a:extLst>
              </p:cNvPr>
              <p:cNvSpPr/>
              <p:nvPr/>
            </p:nvSpPr>
            <p:spPr>
              <a:xfrm>
                <a:off x="473097" y="5300959"/>
                <a:ext cx="9131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𝑠𝑡𝑟𝑐𝑝𝑦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A5FF21F-795D-4E96-A3E1-35E1A802E4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97" y="5300959"/>
                <a:ext cx="913199" cy="369332"/>
              </a:xfrm>
              <a:prstGeom prst="rect">
                <a:avLst/>
              </a:prstGeom>
              <a:blipFill>
                <a:blip r:embed="rId13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082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D5587F0-00F1-474D-BFA5-8D3AF73CC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762587"/>
            <a:ext cx="1458277" cy="14582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31C336AD-2F4C-4341-9488-BEC611BADDC1}"/>
                  </a:ext>
                </a:extLst>
              </p:cNvPr>
              <p:cNvSpPr/>
              <p:nvPr/>
            </p:nvSpPr>
            <p:spPr>
              <a:xfrm>
                <a:off x="1002563" y="464561"/>
                <a:ext cx="1458277" cy="5300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𝐷𝑒𝑏𝑢</m:t>
                      </m:r>
                      <m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𝑔</m:t>
                      </m:r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31C336AD-2F4C-4341-9488-BEC611BAD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563" y="464561"/>
                <a:ext cx="1458277" cy="530087"/>
              </a:xfrm>
              <a:prstGeom prst="rightArrow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DBE769E7-6CB7-49EB-AA51-BC26C71BD539}"/>
                  </a:ext>
                </a:extLst>
              </p:cNvPr>
              <p:cNvSpPr/>
              <p:nvPr/>
            </p:nvSpPr>
            <p:spPr>
              <a:xfrm>
                <a:off x="996902" y="5863352"/>
                <a:ext cx="1458277" cy="5300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𝑂𝑝𝑡𝑖𝑚𝑖𝑧𝑒</m:t>
                      </m:r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DBE769E7-6CB7-49EB-AA51-BC26C71BD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902" y="5863352"/>
                <a:ext cx="1458277" cy="530087"/>
              </a:xfrm>
              <a:prstGeom prst="rightArrow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044DF6B5-7E87-4918-982F-428D56657C76}"/>
                  </a:ext>
                </a:extLst>
              </p:cNvPr>
              <p:cNvSpPr/>
              <p:nvPr/>
            </p:nvSpPr>
            <p:spPr>
              <a:xfrm>
                <a:off x="1002562" y="1875554"/>
                <a:ext cx="1458277" cy="5300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𝑂𝑝𝑡𝑖𝑚𝑖𝑧𝑒</m:t>
                      </m:r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044DF6B5-7E87-4918-982F-428D56657C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562" y="1875554"/>
                <a:ext cx="1458277" cy="530087"/>
              </a:xfrm>
              <a:prstGeom prst="rightArrow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E2CF7E69-05A8-4067-BE87-4E22D271102D}"/>
                  </a:ext>
                </a:extLst>
              </p:cNvPr>
              <p:cNvSpPr/>
              <p:nvPr/>
            </p:nvSpPr>
            <p:spPr>
              <a:xfrm>
                <a:off x="996902" y="4577811"/>
                <a:ext cx="1458277" cy="5300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𝐷𝑒𝑏𝑢</m:t>
                      </m:r>
                      <m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𝑔</m:t>
                      </m:r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E2CF7E69-05A8-4067-BE87-4E22D2711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902" y="4577811"/>
                <a:ext cx="1458277" cy="530087"/>
              </a:xfrm>
              <a:prstGeom prst="rightArrow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Content Placeholder 8" descr="strlen optimize">
            <a:extLst>
              <a:ext uri="{FF2B5EF4-FFF2-40B4-BE49-F238E27FC236}">
                <a16:creationId xmlns:a16="http://schemas.microsoft.com/office/drawing/2014/main" id="{8B08C85B-8D84-47BE-9D25-54893CB7A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2797267" y="1730782"/>
            <a:ext cx="1169235" cy="819630"/>
          </a:xfrm>
          <a:prstGeom prst="rect">
            <a:avLst/>
          </a:prstGeom>
        </p:spPr>
      </p:pic>
      <p:pic>
        <p:nvPicPr>
          <p:cNvPr id="30" name="Picture 29" descr="strlen debug">
            <a:extLst>
              <a:ext uri="{FF2B5EF4-FFF2-40B4-BE49-F238E27FC236}">
                <a16:creationId xmlns:a16="http://schemas.microsoft.com/office/drawing/2014/main" id="{2D1A7D84-3F18-48B3-96C2-9FB35B25B24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47684"/>
          <a:stretch/>
        </p:blipFill>
        <p:spPr>
          <a:xfrm>
            <a:off x="2797267" y="96601"/>
            <a:ext cx="1218602" cy="1220136"/>
          </a:xfrm>
          <a:prstGeom prst="rect">
            <a:avLst/>
          </a:prstGeom>
        </p:spPr>
      </p:pic>
      <p:pic>
        <p:nvPicPr>
          <p:cNvPr id="32" name="Picture 31" descr="strcpy optimize">
            <a:extLst>
              <a:ext uri="{FF2B5EF4-FFF2-40B4-BE49-F238E27FC236}">
                <a16:creationId xmlns:a16="http://schemas.microsoft.com/office/drawing/2014/main" id="{46B139EA-E85E-4203-8F38-E5B2D35F50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7267" y="5565261"/>
            <a:ext cx="976099" cy="1126268"/>
          </a:xfrm>
          <a:prstGeom prst="rect">
            <a:avLst/>
          </a:prstGeom>
        </p:spPr>
      </p:pic>
      <p:pic>
        <p:nvPicPr>
          <p:cNvPr id="33" name="Picture 32" descr="strcpy debug">
            <a:extLst>
              <a:ext uri="{FF2B5EF4-FFF2-40B4-BE49-F238E27FC236}">
                <a16:creationId xmlns:a16="http://schemas.microsoft.com/office/drawing/2014/main" id="{481BA13E-762B-4E44-969A-1F17796C431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50000"/>
          <a:stretch/>
        </p:blipFill>
        <p:spPr>
          <a:xfrm>
            <a:off x="2797267" y="4270352"/>
            <a:ext cx="1159130" cy="11510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A01ED44-4A89-4F78-A312-5196716FC4D4}"/>
                  </a:ext>
                </a:extLst>
              </p:cNvPr>
              <p:cNvSpPr/>
              <p:nvPr/>
            </p:nvSpPr>
            <p:spPr>
              <a:xfrm>
                <a:off x="473097" y="1239503"/>
                <a:ext cx="8683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𝑠𝑡𝑟𝑙𝑒𝑛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A01ED44-4A89-4F78-A312-5196716FC4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97" y="1239503"/>
                <a:ext cx="86831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A5FF21F-795D-4E96-A3E1-35E1A802E4CE}"/>
                  </a:ext>
                </a:extLst>
              </p:cNvPr>
              <p:cNvSpPr/>
              <p:nvPr/>
            </p:nvSpPr>
            <p:spPr>
              <a:xfrm>
                <a:off x="473097" y="5300959"/>
                <a:ext cx="9131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𝑠𝑡𝑟𝑐𝑝𝑦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A5FF21F-795D-4E96-A3E1-35E1A802E4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97" y="5300959"/>
                <a:ext cx="913199" cy="369332"/>
              </a:xfrm>
              <a:prstGeom prst="rect">
                <a:avLst/>
              </a:prstGeom>
              <a:blipFill>
                <a:blip r:embed="rId13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5F71FB-7EF6-406A-A173-5D402C21151E}"/>
                  </a:ext>
                </a:extLst>
              </p:cNvPr>
              <p:cNvSpPr txBox="1"/>
              <p:nvPr/>
            </p:nvSpPr>
            <p:spPr>
              <a:xfrm>
                <a:off x="5725777" y="1067800"/>
                <a:ext cx="5753755" cy="949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𝑠𝑖𝑚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𝑓𝑢𝑛𝑐𝑡𝑖𝑜𝑛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      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𝑓𝑢𝑛𝑐𝑡𝑖𝑜𝑛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IL" dirty="0">
                  <a:solidFill>
                    <a:schemeClr val="tx1"/>
                  </a:solidFill>
                </a:endParaRPr>
              </a:p>
              <a:p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5F71FB-7EF6-406A-A173-5D402C211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777" y="1067800"/>
                <a:ext cx="5753755" cy="94917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4DC0CB-AE63-4E80-824B-25200731E810}"/>
                  </a:ext>
                </a:extLst>
              </p:cNvPr>
              <p:cNvSpPr txBox="1"/>
              <p:nvPr/>
            </p:nvSpPr>
            <p:spPr>
              <a:xfrm>
                <a:off x="5725777" y="5011039"/>
                <a:ext cx="5751062" cy="949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𝑠𝑖𝑚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𝑓𝑢𝑛𝑐𝑡𝑖𝑜𝑛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      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𝑓𝑢𝑛𝑐𝑡𝑖𝑜𝑛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IL" dirty="0">
                  <a:solidFill>
                    <a:schemeClr val="tx1"/>
                  </a:solidFill>
                </a:endParaRPr>
              </a:p>
              <a:p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4DC0CB-AE63-4E80-824B-25200731E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777" y="5011039"/>
                <a:ext cx="5751062" cy="94917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Not Equal 1">
            <a:extLst>
              <a:ext uri="{FF2B5EF4-FFF2-40B4-BE49-F238E27FC236}">
                <a16:creationId xmlns:a16="http://schemas.microsoft.com/office/drawing/2014/main" id="{C58D5A01-35F5-4C92-8EFC-AD60C4B18698}"/>
              </a:ext>
            </a:extLst>
          </p:cNvPr>
          <p:cNvSpPr/>
          <p:nvPr/>
        </p:nvSpPr>
        <p:spPr>
          <a:xfrm>
            <a:off x="9729216" y="2962656"/>
            <a:ext cx="1837944" cy="758952"/>
          </a:xfrm>
          <a:prstGeom prst="mathNotEqual">
            <a:avLst>
              <a:gd name="adj1" fmla="val 11472"/>
              <a:gd name="adj2" fmla="val 6600000"/>
              <a:gd name="adj3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23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85185E-6 L -4.79167E-6 0.00023 C 0.00717 -0.00232 0.01472 -0.00509 0.02214 -0.00556 C 0.03568 -0.00625 0.04896 -0.00648 0.06237 -0.00671 C 0.07266 -0.00648 0.08295 -0.00625 0.09336 -0.00556 C 0.09441 -0.00533 0.09558 -0.0044 0.09675 -0.00417 C 0.10209 -0.00347 0.10756 -0.00301 0.1129 -0.00255 C 0.11862 -0.00116 0.11954 -0.0007 0.12579 1.85185E-6 C 0.13008 0.00092 0.13438 0.00116 0.13868 0.00162 C 0.14024 0.00208 0.14206 0.00254 0.14375 0.00301 C 0.1461 0.00347 0.14831 0.0037 0.15066 0.00463 C 0.15287 0.00532 0.15521 0.00671 0.15756 0.00717 C 0.15912 0.00787 0.16094 0.0081 0.16264 0.00879 C 0.16355 0.00903 0.16433 0.00972 0.16511 0.01018 C 0.16693 0.01065 0.16875 0.01088 0.17032 0.0118 C 0.17123 0.01204 0.17214 0.01273 0.17279 0.01296 C 0.17409 0.01342 0.17527 0.01389 0.17631 0.01435 C 0.17722 0.01481 0.178 0.01574 0.17891 0.01597 C 0.1806 0.01643 0.18243 0.01666 0.18399 0.01736 C 0.1849 0.01759 0.18581 0.01829 0.18672 0.01852 C 0.19558 0.02315 0.18295 0.0162 0.19519 0.02315 L 0.19766 0.0243 C 0.19857 0.02477 0.19948 0.02546 0.2004 0.02569 C 0.20899 0.0287 0.20092 0.02569 0.20717 0.0287 C 0.20821 0.02916 0.20938 0.0294 0.21068 0.03032 C 0.21224 0.03102 0.21407 0.03194 0.21563 0.03287 C 0.21654 0.03356 0.21745 0.03426 0.21836 0.03449 C 0.21967 0.03495 0.22123 0.03518 0.22266 0.03588 C 0.22435 0.03657 0.22592 0.03796 0.22774 0.03866 C 0.23633 0.04236 0.2323 0.04028 0.23972 0.04444 L 0.24232 0.04583 C 0.24323 0.04629 0.24402 0.04629 0.2448 0.04722 L 0.25261 0.05579 C 0.25339 0.05671 0.25443 0.05741 0.25508 0.05856 C 0.25834 0.06412 0.25652 0.0625 0.26029 0.06435 C 0.2612 0.06574 0.26185 0.06736 0.26277 0.06852 C 0.26368 0.06991 0.26472 0.07037 0.2655 0.07153 C 0.2711 0.08102 0.26277 0.07106 0.26967 0.0787 C 0.27019 0.08148 0.27045 0.08472 0.27149 0.08704 C 0.27527 0.09676 0.27331 0.09329 0.2767 0.09884 " pathEditMode="relative" rAng="0" ptsTypes="AAAAAAAAAAAAAAAAAAAAAAAAAAAAAAAAAAAAAA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28" y="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7.40741E-7 L -4.375E-6 0.00023 C 0.00521 -0.00093 0.00808 -0.00093 0.0129 -0.00278 C 0.01381 -0.00301 0.01472 -0.00347 0.0155 -0.00417 C 0.01641 -0.00486 0.01719 -0.00625 0.0181 -0.00671 C 0.02266 -0.0088 0.02917 -0.00995 0.03386 -0.01088 C 0.03633 -0.0125 0.03894 -0.01482 0.04167 -0.0162 C 0.04805 -0.01898 0.0543 -0.0206 0.06081 -0.02269 C 0.06459 -0.02431 0.06836 -0.02523 0.07214 -0.02708 C 0.08308 -0.03218 0.10131 -0.04074 0.11042 -0.04699 C 0.14232 -0.06945 0.09662 -0.03657 0.12969 -0.0632 C 0.1323 -0.06551 0.13555 -0.06644 0.13829 -0.06852 C 0.16055 -0.08657 0.14805 -0.07778 0.16276 -0.09144 C 0.16524 -0.09398 0.16784 -0.09607 0.17058 -0.09838 C 0.17305 -0.10046 0.17592 -0.10139 0.17826 -0.1037 C 0.18112 -0.10648 0.18347 -0.11042 0.1862 -0.11296 C 0.18894 -0.11574 0.19206 -0.11736 0.19493 -0.11968 C 0.19831 -0.12292 0.20131 -0.12639 0.20443 -0.1294 C 0.20704 -0.13171 0.2099 -0.13333 0.21237 -0.13588 C 0.21524 -0.13912 0.21745 -0.14329 0.22019 -0.14676 C 0.2224 -0.14977 0.22487 -0.15208 0.22709 -0.15486 C 0.23099 -0.15972 0.23503 -0.16505 0.23842 -0.17107 C 0.23998 -0.17361 0.24115 -0.17662 0.24284 -0.17917 C 0.24454 -0.18195 0.24636 -0.18426 0.24792 -0.18704 C 0.24948 -0.18958 0.25066 -0.19259 0.25235 -0.19537 C 0.25443 -0.19861 0.25704 -0.20139 0.25938 -0.20463 C 0.2629 -0.20995 0.26576 -0.2162 0.2698 -0.22083 C 0.27214 -0.22361 0.27461 -0.22593 0.2767 -0.22894 C 0.28034 -0.23403 0.28347 -0.24005 0.28711 -0.24514 C 0.2892 -0.24769 0.29141 -0.25023 0.29336 -0.25324 C 0.29727 -0.25949 0.30053 -0.2669 0.30469 -0.27338 C 0.30691 -0.27685 0.30951 -0.28009 0.31159 -0.28403 C 0.31511 -0.29074 0.32019 -0.30278 0.3237 -0.31088 L 0.3306 -0.32708 C 0.33191 -0.32986 0.33308 -0.33241 0.33412 -0.33519 C 0.33503 -0.3375 0.33594 -0.33958 0.33685 -0.34213 C 0.3379 -0.34468 0.33907 -0.34745 0.34037 -0.35 C 0.34128 -0.35232 0.3418 -0.35463 0.34284 -0.35671 C 0.34401 -0.3588 0.34545 -0.35995 0.34636 -0.36204 C 0.35092 -0.37199 0.3487 -0.36921 0.3517 -0.37708 C 0.35274 -0.37963 0.35391 -0.38218 0.35521 -0.38495 C 0.35599 -0.38727 0.35678 -0.38982 0.35769 -0.3919 C 0.35873 -0.39421 0.36016 -0.39607 0.3612 -0.39861 C 0.36224 -0.40116 0.3629 -0.40394 0.36381 -0.40648 C 0.36446 -0.40857 0.36576 -0.40995 0.36654 -0.41181 C 0.37266 -0.42801 0.36511 -0.4125 0.37253 -0.42685 C 0.37357 -0.43195 0.37422 -0.43565 0.37605 -0.44028 C 0.37852 -0.44653 0.37878 -0.44421 0.38034 -0.45093 C 0.38086 -0.45278 0.38073 -0.45463 0.38112 -0.45625 C 0.38191 -0.45833 0.38308 -0.45972 0.38386 -0.46157 C 0.38464 -0.46412 0.3849 -0.46644 0.38555 -0.46852 C 0.38724 -0.47384 0.38855 -0.47616 0.39076 -0.48056 C 0.39128 -0.48449 0.39167 -0.48912 0.39245 -0.49282 C 0.3931 -0.4956 0.39401 -0.49815 0.39428 -0.50093 C 0.39623 -0.51898 0.39441 -0.51227 0.39779 -0.52245 C 0.39805 -0.525 0.39844 -0.52778 0.3987 -0.53032 C 0.39883 -0.53264 0.39948 -0.53472 0.39948 -0.53727 C 0.4 -0.54607 0.4 -0.55509 0.4004 -0.56412 C 0.40066 -0.5713 0.40092 -0.57847 0.40131 -0.58565 C 0.40183 -0.60579 0.40313 -0.6463 0.40313 -0.64607 C 0.40196 -0.67662 0.40222 -0.66505 0.40222 -0.68102 " pathEditMode="relative" rAng="0" ptsTypes="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56" y="-3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96296E-6 L -3.75E-6 2.96296E-6 C 0.01485 0.0044 0.0017 0.00069 0.01693 0.0037 C 0.0224 0.00486 0.02097 0.00486 0.02618 0.00625 C 0.02969 0.00717 0.03542 0.00833 0.03894 0.00902 C 0.05313 0.01551 0.0349 0.00787 0.05326 0.01296 C 0.08269 0.02152 0.05769 0.01643 0.07631 0.01967 L 0.08308 0.02245 C 0.08568 0.02361 0.08815 0.0243 0.09089 0.02523 C 0.09532 0.02685 0.1 0.02754 0.10443 0.03055 C 0.10677 0.0324 0.10938 0.03449 0.11211 0.03588 C 0.11446 0.03727 0.11719 0.0375 0.11954 0.03865 C 0.12253 0.03981 0.12539 0.04074 0.12813 0.04259 C 0.13269 0.04514 0.13737 0.04791 0.14167 0.05046 C 0.14688 0.05347 0.15664 0.05902 0.16055 0.06273 C 0.1625 0.06458 0.16446 0.06643 0.16641 0.06805 C 0.1698 0.07083 0.17318 0.07338 0.17657 0.07615 C 0.17826 0.07754 0.18021 0.07824 0.18177 0.07986 C 0.18308 0.08171 0.18438 0.08402 0.18607 0.08541 C 0.18763 0.08703 0.18946 0.08796 0.19102 0.08958 C 0.19258 0.09074 0.19401 0.09213 0.19532 0.09352 C 0.19701 0.09514 0.1987 0.09699 0.20039 0.09884 C 0.20157 0.1 0.20274 0.10162 0.20391 0.10277 C 0.20521 0.1044 0.20664 0.10555 0.20808 0.10694 C 0.20977 0.10879 0.21146 0.11065 0.21315 0.1125 L 0.21576 0.11504 C 0.21758 0.1169 0.2194 0.11805 0.22097 0.12014 C 0.2267 0.12986 0.22149 0.12176 0.2293 0.13102 C 0.23086 0.13264 0.23204 0.13495 0.23347 0.13634 C 0.23438 0.13703 0.23529 0.13703 0.23607 0.13773 C 0.24167 0.14213 0.23568 0.13842 0.24128 0.14444 C 0.24193 0.14514 0.24297 0.1456 0.24375 0.14606 C 0.25131 0.15764 0.2418 0.14305 0.24883 0.15254 C 0.24974 0.15393 0.25052 0.15532 0.25144 0.15671 C 0.25209 0.15764 0.25326 0.15833 0.25404 0.15926 C 0.25495 0.16018 0.25547 0.1618 0.25664 0.16296 C 0.25873 0.16597 0.26107 0.16875 0.26342 0.17129 C 0.26446 0.17268 0.26576 0.17384 0.2668 0.17523 C 0.26771 0.17662 0.26849 0.17777 0.26927 0.1794 C 0.26993 0.18055 0.27032 0.18217 0.2711 0.18333 C 0.27162 0.18449 0.27279 0.18518 0.27357 0.18588 C 0.27422 0.1875 0.27448 0.18912 0.27513 0.19027 C 0.27605 0.19143 0.27709 0.19166 0.27787 0.19282 C 0.28282 0.20185 0.27579 0.19537 0.28295 0.20069 C 0.28347 0.20208 0.28386 0.20347 0.28464 0.20463 C 0.28868 0.21227 0.28829 0.21157 0.29232 0.21551 C 0.29701 0.22685 0.2892 0.20926 0.29922 0.225 C 0.29987 0.22615 0.30052 0.22777 0.30157 0.22916 C 0.30274 0.23032 0.30378 0.23078 0.30495 0.23171 C 0.30599 0.23264 0.30664 0.23356 0.30756 0.23449 C 0.31315 0.24722 0.3043 0.22731 0.31276 0.24213 C 0.31394 0.24467 0.31498 0.24745 0.31615 0.25046 C 0.31667 0.25185 0.31693 0.25347 0.31771 0.2544 L 0.32032 0.25717 C 0.32071 0.25856 0.32162 0.25972 0.32201 0.26111 C 0.32266 0.26296 0.32305 0.26481 0.3237 0.26643 C 0.32435 0.26805 0.32552 0.26898 0.32631 0.2706 C 0.33021 0.27824 0.32552 0.27083 0.32969 0.27986 C 0.33034 0.28125 0.33138 0.2824 0.33217 0.28379 C 0.33282 0.28611 0.33308 0.28842 0.33386 0.29051 C 0.33464 0.29236 0.33568 0.29328 0.33646 0.29467 C 0.33698 0.29583 0.33737 0.29745 0.33829 0.29861 C 0.33894 0.30023 0.33998 0.30115 0.34063 0.30277 C 0.34141 0.30393 0.3418 0.30555 0.34232 0.30671 C 0.34323 0.3081 0.34414 0.30926 0.34506 0.31065 C 0.34896 0.31852 0.3448 0.31111 0.34766 0.31898 C 0.34987 0.325 0.34987 0.32291 0.35248 0.32801 C 0.35326 0.32916 0.35365 0.33078 0.35443 0.33194 C 0.35573 0.34166 0.35404 0.33402 0.35782 0.34166 C 0.35886 0.34421 0.36016 0.34676 0.3612 0.34953 C 0.36211 0.35277 0.36302 0.35625 0.36459 0.35902 C 0.36524 0.36041 0.36628 0.36157 0.36706 0.36296 C 0.36914 0.37291 0.36628 0.36065 0.36967 0.37106 C 0.36993 0.37222 0.37019 0.37361 0.37045 0.37523 C 0.37084 0.37662 0.37175 0.37777 0.37214 0.37916 C 0.37565 0.39027 0.3698 0.37569 0.37474 0.38727 C 0.37605 0.39583 0.375 0.39097 0.37891 0.40046 L 0.37891 0.40069 C 0.38021 0.40602 0.37917 0.40347 0.38151 0.40856 C 0.38334 0.4199 0.38125 0.40856 0.38399 0.41805 C 0.38451 0.41944 0.38464 0.42083 0.3849 0.42222 C 0.38529 0.42361 0.3862 0.42477 0.38672 0.42615 C 0.38698 0.42731 0.38711 0.42893 0.3875 0.43009 C 0.38802 0.43148 0.38868 0.43264 0.38907 0.43402 C 0.38998 0.43657 0.39037 0.43935 0.39089 0.44213 L 0.39245 0.45023 C 0.39297 0.45139 0.39336 0.45277 0.39349 0.45416 C 0.39375 0.45625 0.39388 0.45879 0.39427 0.46111 C 0.3948 0.46504 0.39558 0.46898 0.3961 0.47291 C 0.39623 0.47477 0.3961 0.47662 0.3961 0.47847 " pathEditMode="relative" rAng="0" ptsTypes="AAAAAAAAAAAAAAAAAAAAAAAAAAAAAAAAAAAAAAAAAAAAAAAAAAAAAAAAAAAAAAAAAAAAAAAAAAAAAAAAAAAAAAAAAA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05" y="2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81481E-6 L 4.375E-6 0.00023 C 0.0039 -0.00047 0.00794 -0.00047 0.01197 -0.00139 C 0.01276 -0.00139 0.01354 -0.00232 0.01432 -0.00255 C 0.01731 -0.00325 0.02018 -0.00371 0.0233 -0.00394 C 0.03424 -0.00463 0.04531 -0.00487 0.05638 -0.00533 C 0.07395 -0.00741 0.06992 -0.00764 0.09349 -0.00533 C 0.09466 -0.0051 0.09609 -0.00417 0.09752 -0.00394 C 0.10052 -0.00325 0.1039 -0.00325 0.10716 -0.00255 C 0.1095 -0.00232 0.11184 -0.00163 0.11432 -0.00139 C 0.13281 0.00115 0.14635 0.00069 0.16679 0.00162 C 0.172 0.00439 0.16966 0.00347 0.17877 0.00555 L 0.1845 0.00694 C 0.18606 0.0074 0.18776 0.0081 0.18932 0.00833 C 0.19544 0.00902 0.20182 0.00925 0.20794 0.00949 C 0.20924 0.01018 0.21054 0.01087 0.21184 0.01111 C 0.2138 0.01157 0.21575 0.0118 0.21757 0.0125 C 0.21836 0.01273 0.21914 0.01342 0.21992 0.01388 C 0.22109 0.01435 0.22226 0.01458 0.22317 0.01504 C 0.22487 0.01597 0.22643 0.01712 0.22812 0.01782 C 0.23815 0.02222 0.22552 0.01666 0.23372 0.0206 C 0.23476 0.02129 0.2358 0.02152 0.23684 0.02199 C 0.24752 0.02754 0.23684 0.02199 0.24505 0.02754 C 0.24661 0.0287 0.24974 0.03032 0.24974 0.03055 C 0.25442 0.04189 0.24817 0.02824 0.25377 0.03587 C 0.25898 0.04259 0.25169 0.03773 0.25794 0.0412 C 0.26171 0.04768 0.25924 0.04421 0.26523 0.05069 C 0.26588 0.05162 0.26653 0.053 0.26757 0.05347 C 0.27174 0.05601 0.26927 0.05416 0.27487 0.06018 L 0.28216 0.06851 L 0.2845 0.07129 C 0.28476 0.07268 0.28489 0.07407 0.28528 0.07523 C 0.28619 0.07847 0.28776 0.08078 0.28854 0.08356 L 0.28945 0.08657 " pathEditMode="relative" rAng="0" ptsTypes="AAAAAAAAAAAAAAAAAAAAAAAAAAAAAAAAAA">
                                      <p:cBhvr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66" y="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EA0C3AC-2A72-484B-B07D-F2CC519F1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986477EF-3991-4D07-9F11-9E887C340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p14="http://schemas.microsoft.com/office/powerpoint/2010/main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E59D5-457F-48FD-8ACA-0AAC430E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270243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world Program</a:t>
            </a:r>
            <a:endParaRPr lang="en-IL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ounded Rectangle 17">
            <a:extLst>
              <a:ext uri="{FF2B5EF4-FFF2-40B4-BE49-F238E27FC236}">
                <a16:creationId xmlns:a16="http://schemas.microsoft.com/office/drawing/2014/main" id="{A23F8109-B0C1-4D0F-A1B4-C89C9AD70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414" y="995376"/>
            <a:ext cx="4604307" cy="3096358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10F51-6030-432C-A8EC-BAF2F5BFC4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6879" y="1703196"/>
            <a:ext cx="4151376" cy="1680719"/>
          </a:xfrm>
          <a:prstGeom prst="rect">
            <a:avLst/>
          </a:prstGeom>
        </p:spPr>
      </p:pic>
      <p:sp>
        <p:nvSpPr>
          <p:cNvPr id="42" name="Title 3">
            <a:extLst>
              <a:ext uri="{FF2B5EF4-FFF2-40B4-BE49-F238E27FC236}">
                <a16:creationId xmlns:a16="http://schemas.microsoft.com/office/drawing/2014/main" id="{EDA40B90-E281-4108-8CC2-959D5F950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000" y="5154307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680102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220ED-1BE6-48B8-BAEC-ABA7D173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Weights Optimization Problem</a:t>
            </a:r>
            <a:endParaRPr lang="en-IL" dirty="0">
              <a:solidFill>
                <a:schemeClr val="accent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3AEA1-ADAA-447C-8CCE-45833D5BC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7249" y="963877"/>
                <a:ext cx="7028612" cy="4930246"/>
              </a:xfrm>
            </p:spPr>
            <p:txBody>
              <a:bodyPr anchor="ctr">
                <a:normAutofit/>
              </a:bodyPr>
              <a:lstStyle/>
              <a:p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Every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 will be positive</a:t>
                </a:r>
                <a:endParaRPr lang="en-I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| 1≤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Every feature will be probabilistic value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3AEA1-ADAA-447C-8CCE-45833D5BC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7249" y="963877"/>
                <a:ext cx="7028612" cy="4930246"/>
              </a:xfrm>
              <a:blipFill>
                <a:blip r:embed="rId2"/>
                <a:stretch>
                  <a:fillRect l="-121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28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220ED-1BE6-48B8-BAEC-ABA7D173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SDD</a:t>
            </a:r>
            <a:br>
              <a:rPr lang="en-US" sz="4800" strike="sngStrik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𝐷𝑖𝑎𝑔𝑜𝑛𝑎𝑙𝑙𝑦 </a:t>
            </a:r>
            <a:b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𝐷𝑜𝑚𝑖𝑛𝑎𝑛𝑡</a:t>
            </a:r>
            <a:b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endParaRPr lang="en-IL" i="1" dirty="0">
              <a:solidFill>
                <a:schemeClr val="accent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3AEA1-ADAA-447C-8CCE-45833D5BC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7249" y="963877"/>
                <a:ext cx="7028612" cy="4930246"/>
              </a:xfrm>
            </p:spPr>
            <p:txBody>
              <a:bodyPr anchor="ctr">
                <a:normAutofit fontScale="92500" lnSpcReduction="200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we will now try to introduce another constraint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define the following parameters:</a:t>
                </a:r>
              </a:p>
              <a:p>
                <a:endParaRPr lang="en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=#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𝑓𝑒𝑎𝑡𝑢𝑟𝑒𝑠</m:t>
                      </m:r>
                    </m:oMath>
                  </m:oMathPara>
                </a14:m>
                <a:endParaRPr lang="en-I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=#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en-IL" dirty="0"/>
              </a:p>
              <a:p>
                <a:pPr marL="0" indent="0">
                  <a:buNone/>
                </a:pPr>
                <a:r>
                  <a:rPr lang="en-US" i="1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IL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𝑑𝑒𝑏𝑢𝑔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I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𝑤𝑒𝑖𝑔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𝑓𝑒𝑎𝑡𝑢𝑟𝑒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IL" dirty="0"/>
              </a:p>
              <a:p>
                <a:pPr marL="0" indent="0">
                  <a:buNone/>
                </a:pPr>
                <a:r>
                  <a:rPr lang="en-US" i="1" dirty="0"/>
                  <a:t> </a:t>
                </a:r>
                <a:endParaRPr lang="en-I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IL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en-GB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I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I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I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IL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L" dirty="0"/>
              </a:p>
              <a:p>
                <a:pPr marL="0" indent="0">
                  <a:buNone/>
                </a:pPr>
                <a:r>
                  <a:rPr lang="en-GB" dirty="0"/>
                  <a:t> </a:t>
                </a:r>
                <a:endParaRPr lang="en-IL" dirty="0"/>
              </a:p>
              <a:p>
                <a:endParaRPr lang="en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3AEA1-ADAA-447C-8CCE-45833D5BC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7249" y="963877"/>
                <a:ext cx="7028612" cy="4930246"/>
              </a:xfrm>
              <a:blipFill>
                <a:blip r:embed="rId2"/>
                <a:stretch>
                  <a:fillRect l="-1388" t="-667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22A3C74E-CE9F-4351-A039-96785E788B35}"/>
              </a:ext>
            </a:extLst>
          </p:cNvPr>
          <p:cNvSpPr/>
          <p:nvPr/>
        </p:nvSpPr>
        <p:spPr>
          <a:xfrm>
            <a:off x="2415568" y="2725782"/>
            <a:ext cx="339626" cy="44413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316DAA05-FC3B-4A38-8F77-EDC8E85A04EF}"/>
              </a:ext>
            </a:extLst>
          </p:cNvPr>
          <p:cNvSpPr/>
          <p:nvPr/>
        </p:nvSpPr>
        <p:spPr>
          <a:xfrm>
            <a:off x="1478959" y="1621971"/>
            <a:ext cx="2212843" cy="1389888"/>
          </a:xfrm>
          <a:prstGeom prst="mathMultiply">
            <a:avLst>
              <a:gd name="adj1" fmla="val 509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47274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220ED-1BE6-48B8-BAEC-ABA7D173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SDD</a:t>
            </a:r>
            <a:br>
              <a:rPr lang="en-US" sz="4800" strike="sngStrik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𝐷𝑖𝑎𝑔𝑜𝑛𝑎𝑙𝑙𝑦 </a:t>
            </a:r>
            <a:b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𝐷𝑜𝑚𝑖𝑛𝑎𝑛𝑡</a:t>
            </a:r>
            <a:b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endParaRPr lang="en-IL" i="1" dirty="0">
              <a:solidFill>
                <a:schemeClr val="accent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3AEA1-ADAA-447C-8CCE-45833D5BC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7249" y="461555"/>
                <a:ext cx="7028612" cy="2264228"/>
              </a:xfrm>
            </p:spPr>
            <p:txBody>
              <a:bodyPr anchor="ctr">
                <a:normAutofit fontScale="62500" lnSpcReduction="20000"/>
              </a:bodyPr>
              <a:lstStyle/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every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be held:</a:t>
                </a:r>
                <a:endParaRPr lang="en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I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I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→ </m:t>
                      </m:r>
                      <m:sSup>
                        <m:sSupPr>
                          <m:ctrlPr>
                            <a:rPr lang="en-I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I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I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general (DDM):</a:t>
                </a:r>
                <a:endParaRPr lang="en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I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I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I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I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supHide m:val="on"/>
                                      <m:ctrlPr>
                                        <a:rPr lang="en-I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≠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I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3AEA1-ADAA-447C-8CCE-45833D5BC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7249" y="461555"/>
                <a:ext cx="7028612" cy="2264228"/>
              </a:xfrm>
              <a:blipFill>
                <a:blip r:embed="rId2"/>
                <a:stretch>
                  <a:fillRect l="-607" t="-1051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22A3C74E-CE9F-4351-A039-96785E788B35}"/>
              </a:ext>
            </a:extLst>
          </p:cNvPr>
          <p:cNvSpPr/>
          <p:nvPr/>
        </p:nvSpPr>
        <p:spPr>
          <a:xfrm>
            <a:off x="2415568" y="2725782"/>
            <a:ext cx="339626" cy="44413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316DAA05-FC3B-4A38-8F77-EDC8E85A04EF}"/>
              </a:ext>
            </a:extLst>
          </p:cNvPr>
          <p:cNvSpPr/>
          <p:nvPr/>
        </p:nvSpPr>
        <p:spPr>
          <a:xfrm>
            <a:off x="1478959" y="1621971"/>
            <a:ext cx="2212843" cy="1389888"/>
          </a:xfrm>
          <a:prstGeom prst="mathMultiply">
            <a:avLst>
              <a:gd name="adj1" fmla="val 509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8" name="3D Model 7" descr="Thicker cube">
                <a:extLst>
                  <a:ext uri="{FF2B5EF4-FFF2-40B4-BE49-F238E27FC236}">
                    <a16:creationId xmlns:a16="http://schemas.microsoft.com/office/drawing/2014/main" id="{721A2105-CCD6-4722-8FC3-0B9649106D0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26009124"/>
                  </p:ext>
                </p:extLst>
              </p:nvPr>
            </p:nvGraphicFramePr>
            <p:xfrm>
              <a:off x="5720117" y="2334925"/>
              <a:ext cx="4393941" cy="425191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4393941" cy="4251914"/>
                    </a:xfrm>
                    <a:prstGeom prst="rect">
                      <a:avLst/>
                    </a:prstGeom>
                  </am3d:spPr>
                  <am3d:camera>
                    <am3d:pos x="0" y="0" z="7526373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579939" d="1000000"/>
                    <am3d:preTrans dx="-121509149" dy="13536194" dz="-165990491"/>
                    <am3d:scale>
                      <am3d:sx n="1000000" d="1000000"/>
                      <am3d:sy n="1000000" d="1000000"/>
                      <am3d:sz n="1000000" d="1000000"/>
                    </am3d:scale>
                    <am3d:rot ax="4281684" ay="3001511" az="3974628"/>
                    <am3d:postTrans dx="0" dy="0" dz="0"/>
                  </am3d:trans>
                  <am3d:attrSrcUrl r:id="rId4"/>
                  <am3d:raster rName="Office3DRenderer" rVer="16.0.8326">
                    <am3d:blip r:embed="rId5"/>
                  </am3d:raster>
                  <am3d:objViewport viewportSz="501199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8" name="3D Model 7" descr="Thicker cube">
                <a:extLst>
                  <a:ext uri="{FF2B5EF4-FFF2-40B4-BE49-F238E27FC236}">
                    <a16:creationId xmlns:a16="http://schemas.microsoft.com/office/drawing/2014/main" id="{721A2105-CCD6-4722-8FC3-0B9649106D0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20117" y="2334925"/>
                <a:ext cx="4393941" cy="4251914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FAF71D-5AED-4F83-8FC6-B38E3F8CE775}"/>
              </a:ext>
            </a:extLst>
          </p:cNvPr>
          <p:cNvCxnSpPr>
            <a:cxnSpLocks/>
          </p:cNvCxnSpPr>
          <p:nvPr/>
        </p:nvCxnSpPr>
        <p:spPr>
          <a:xfrm flipV="1">
            <a:off x="5886160" y="2673375"/>
            <a:ext cx="885229" cy="8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05726D-3F4B-4F03-80B8-DB53B57C33C8}"/>
              </a:ext>
            </a:extLst>
          </p:cNvPr>
          <p:cNvCxnSpPr>
            <a:cxnSpLocks/>
          </p:cNvCxnSpPr>
          <p:nvPr/>
        </p:nvCxnSpPr>
        <p:spPr>
          <a:xfrm>
            <a:off x="6096000" y="3601190"/>
            <a:ext cx="1673456" cy="220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4DB7D2-28A5-4591-A4D4-9CA4B1C645B3}"/>
              </a:ext>
            </a:extLst>
          </p:cNvPr>
          <p:cNvCxnSpPr>
            <a:cxnSpLocks/>
          </p:cNvCxnSpPr>
          <p:nvPr/>
        </p:nvCxnSpPr>
        <p:spPr>
          <a:xfrm>
            <a:off x="5765994" y="3838180"/>
            <a:ext cx="330006" cy="1451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D4539E-DB85-4510-9E1F-45922ECF8119}"/>
                  </a:ext>
                </a:extLst>
              </p:cNvPr>
              <p:cNvSpPr txBox="1"/>
              <p:nvPr/>
            </p:nvSpPr>
            <p:spPr>
              <a:xfrm rot="447443">
                <a:off x="6069474" y="3390088"/>
                <a:ext cx="1640185" cy="3041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D4539E-DB85-4510-9E1F-45922ECF8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47443">
                <a:off x="6069474" y="3390088"/>
                <a:ext cx="1640185" cy="304186"/>
              </a:xfrm>
              <a:prstGeom prst="rect">
                <a:avLst/>
              </a:prstGeom>
              <a:blipFill>
                <a:blip r:embed="rId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CD0EC0-63CD-478D-96D3-30136A44F604}"/>
                  </a:ext>
                </a:extLst>
              </p:cNvPr>
              <p:cNvSpPr txBox="1"/>
              <p:nvPr/>
            </p:nvSpPr>
            <p:spPr>
              <a:xfrm rot="4564153">
                <a:off x="4851959" y="4478148"/>
                <a:ext cx="1658301" cy="3320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CD0EC0-63CD-478D-96D3-30136A44F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564153">
                <a:off x="4851959" y="4478148"/>
                <a:ext cx="1658301" cy="3320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FC14C2-DB99-4717-A80D-45F849C7A9D6}"/>
                  </a:ext>
                </a:extLst>
              </p:cNvPr>
              <p:cNvSpPr txBox="1"/>
              <p:nvPr/>
            </p:nvSpPr>
            <p:spPr>
              <a:xfrm rot="19009718">
                <a:off x="5419224" y="2978918"/>
                <a:ext cx="938340" cy="4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FC14C2-DB99-4717-A80D-45F849C7A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09718">
                <a:off x="5419224" y="2978918"/>
                <a:ext cx="938340" cy="4154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417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220ED-1BE6-48B8-BAEC-ABA7D173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SDD</a:t>
            </a:r>
            <a:br>
              <a:rPr lang="en-US" sz="4800" strike="sngStrik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𝐷𝑖𝑎𝑔𝑜𝑛𝑎𝑙𝑙𝑦 </a:t>
            </a:r>
            <a:b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𝐷𝑜𝑚𝑖𝑛𝑎𝑛𝑡</a:t>
            </a:r>
            <a:b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endParaRPr lang="en-IL" i="1" dirty="0">
              <a:solidFill>
                <a:schemeClr val="accent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3AEA1-ADAA-447C-8CCE-45833D5BC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7249" y="461555"/>
                <a:ext cx="7028612" cy="165759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L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IL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L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IL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IL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GB" sz="18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IL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IL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L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IL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L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supHide m:val="on"/>
                                      <m:ctrlPr>
                                        <a:rPr lang="en-IL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≠</m:t>
                                      </m:r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IL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</m:nary>
                      <m:r>
                        <a:rPr lang="en-GB" sz="1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𝑓𝑢𝑛𝑐𝑡𝑖𝑜𝑛</m:t>
                        </m:r>
                      </m:e>
                      <m:sub>
                        <m:sSub>
                          <m:sSubPr>
                            <m:ctrlPr>
                              <a:rPr lang="en-US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sz="1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⇒ </m:t>
                    </m:r>
                    <m:r>
                      <a:rPr lang="en-US" sz="1800" i="1" dirty="0" err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1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3AEA1-ADAA-447C-8CCE-45833D5BC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7249" y="461555"/>
                <a:ext cx="7028612" cy="1657598"/>
              </a:xfrm>
              <a:blipFill>
                <a:blip r:embed="rId2"/>
                <a:stretch>
                  <a:fillRect l="-60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22A3C74E-CE9F-4351-A039-96785E788B35}"/>
              </a:ext>
            </a:extLst>
          </p:cNvPr>
          <p:cNvSpPr/>
          <p:nvPr/>
        </p:nvSpPr>
        <p:spPr>
          <a:xfrm>
            <a:off x="2415568" y="2725782"/>
            <a:ext cx="339626" cy="44413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316DAA05-FC3B-4A38-8F77-EDC8E85A04EF}"/>
              </a:ext>
            </a:extLst>
          </p:cNvPr>
          <p:cNvSpPr/>
          <p:nvPr/>
        </p:nvSpPr>
        <p:spPr>
          <a:xfrm>
            <a:off x="1478959" y="1621971"/>
            <a:ext cx="2212843" cy="1389888"/>
          </a:xfrm>
          <a:prstGeom prst="mathMultiply">
            <a:avLst>
              <a:gd name="adj1" fmla="val 509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8" name="3D Model 7" descr="Thicker cube">
                <a:extLst>
                  <a:ext uri="{FF2B5EF4-FFF2-40B4-BE49-F238E27FC236}">
                    <a16:creationId xmlns:a16="http://schemas.microsoft.com/office/drawing/2014/main" id="{721A2105-CCD6-4722-8FC3-0B9649106D0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95787651"/>
                  </p:ext>
                </p:extLst>
              </p:nvPr>
            </p:nvGraphicFramePr>
            <p:xfrm>
              <a:off x="6322071" y="2574933"/>
              <a:ext cx="3190031" cy="3771896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3190031" cy="3771896"/>
                    </a:xfrm>
                    <a:prstGeom prst="rect">
                      <a:avLst/>
                    </a:prstGeom>
                  </am3d:spPr>
                  <am3d:camera>
                    <am3d:pos x="0" y="0" z="7526373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579939" d="1000000"/>
                    <am3d:preTrans dx="-121509149" dy="13536194" dz="-165990491"/>
                    <am3d:scale>
                      <am3d:sx n="1000000" d="1000000"/>
                      <am3d:sy n="1000000" d="1000000"/>
                      <am3d:sz n="1000000" d="1000000"/>
                    </am3d:scale>
                    <am3d:rot ax="10651481" ay="-98995" az="-10795741"/>
                    <am3d:postTrans dx="0" dy="0" dz="0"/>
                  </am3d:trans>
                  <am3d:attrSrcUrl r:id="rId4"/>
                  <am3d:raster rName="Office3DRenderer" rVer="16.0.8326">
                    <am3d:blip r:embed="rId5"/>
                  </am3d:raster>
                  <am3d:objViewport viewportSz="501199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8" name="3D Model 7" descr="Thicker cube">
                <a:extLst>
                  <a:ext uri="{FF2B5EF4-FFF2-40B4-BE49-F238E27FC236}">
                    <a16:creationId xmlns:a16="http://schemas.microsoft.com/office/drawing/2014/main" id="{721A2105-CCD6-4722-8FC3-0B9649106D0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22071" y="2574933"/>
                <a:ext cx="3190031" cy="3771896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FAF71D-5AED-4F83-8FC6-B38E3F8CE775}"/>
              </a:ext>
            </a:extLst>
          </p:cNvPr>
          <p:cNvCxnSpPr>
            <a:cxnSpLocks/>
          </p:cNvCxnSpPr>
          <p:nvPr/>
        </p:nvCxnSpPr>
        <p:spPr>
          <a:xfrm>
            <a:off x="6670747" y="2718503"/>
            <a:ext cx="1281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4DB7D2-28A5-4591-A4D4-9CA4B1C645B3}"/>
              </a:ext>
            </a:extLst>
          </p:cNvPr>
          <p:cNvCxnSpPr>
            <a:cxnSpLocks/>
          </p:cNvCxnSpPr>
          <p:nvPr/>
        </p:nvCxnSpPr>
        <p:spPr>
          <a:xfrm>
            <a:off x="6425082" y="2952292"/>
            <a:ext cx="0" cy="141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CD0EC0-63CD-478D-96D3-30136A44F604}"/>
                  </a:ext>
                </a:extLst>
              </p:cNvPr>
              <p:cNvSpPr txBox="1"/>
              <p:nvPr/>
            </p:nvSpPr>
            <p:spPr>
              <a:xfrm rot="5400000">
                <a:off x="5429924" y="3465724"/>
                <a:ext cx="1658301" cy="3320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CD0EC0-63CD-478D-96D3-30136A44F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429924" y="3465724"/>
                <a:ext cx="1658301" cy="332014"/>
              </a:xfrm>
              <a:prstGeom prst="rect">
                <a:avLst/>
              </a:prstGeom>
              <a:blipFill>
                <a:blip r:embed="rId7"/>
                <a:stretch>
                  <a:fillRect l="-2407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FC14C2-DB99-4717-A80D-45F849C7A9D6}"/>
                  </a:ext>
                </a:extLst>
              </p:cNvPr>
              <p:cNvSpPr txBox="1"/>
              <p:nvPr/>
            </p:nvSpPr>
            <p:spPr>
              <a:xfrm>
                <a:off x="6699325" y="2310284"/>
                <a:ext cx="938340" cy="4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FC14C2-DB99-4717-A80D-45F849C7A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325" y="2310284"/>
                <a:ext cx="938340" cy="4154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0977725-FB00-46DE-8690-7BA68303D35E}"/>
                  </a:ext>
                </a:extLst>
              </p:cNvPr>
              <p:cNvSpPr txBox="1"/>
              <p:nvPr/>
            </p:nvSpPr>
            <p:spPr>
              <a:xfrm rot="2656729">
                <a:off x="5817019" y="2402616"/>
                <a:ext cx="1707454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1"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𝑓𝑒𝑎𝑡𝑢𝑟𝑒</m:t>
                      </m:r>
                      <m:r>
                        <a:rPr lang="en-GB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0977725-FB00-46DE-8690-7BA68303D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56729">
                <a:off x="5817019" y="2402616"/>
                <a:ext cx="1707454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E7B617-6F85-4F5E-A579-AA523E366381}"/>
                  </a:ext>
                </a:extLst>
              </p:cNvPr>
              <p:cNvSpPr txBox="1"/>
              <p:nvPr/>
            </p:nvSpPr>
            <p:spPr>
              <a:xfrm rot="2656729">
                <a:off x="6097152" y="2402617"/>
                <a:ext cx="1707454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1"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𝑓𝑒𝑎𝑡𝑢𝑟𝑒</m:t>
                      </m:r>
                      <m:r>
                        <a:rPr lang="en-GB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E7B617-6F85-4F5E-A579-AA523E366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56729">
                <a:off x="6097152" y="2402617"/>
                <a:ext cx="1707454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45D3A7B-54A1-44A8-8C94-4099919ADDF3}"/>
                  </a:ext>
                </a:extLst>
              </p:cNvPr>
              <p:cNvSpPr txBox="1"/>
              <p:nvPr/>
            </p:nvSpPr>
            <p:spPr>
              <a:xfrm rot="2656729">
                <a:off x="6786447" y="2402616"/>
                <a:ext cx="1707454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1"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𝑓𝑒𝑎𝑡𝑢𝑟𝑒</m:t>
                      </m:r>
                      <m:r>
                        <a:rPr lang="en-GB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45D3A7B-54A1-44A8-8C94-4099919AD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56729">
                <a:off x="6786447" y="2402616"/>
                <a:ext cx="1707454" cy="2308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BB844A-A95F-4321-889E-B23B30305D3F}"/>
                  </a:ext>
                </a:extLst>
              </p:cNvPr>
              <p:cNvSpPr txBox="1"/>
              <p:nvPr/>
            </p:nvSpPr>
            <p:spPr>
              <a:xfrm rot="2656729">
                <a:off x="8343824" y="2402615"/>
                <a:ext cx="1707454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1"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𝑓𝑒𝑎𝑡𝑢𝑟𝑒</m:t>
                      </m:r>
                      <m:r>
                        <a:rPr lang="en-GB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BB844A-A95F-4321-889E-B23B30305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56729">
                <a:off x="8343824" y="2402615"/>
                <a:ext cx="1707454" cy="2308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416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220ED-1BE6-48B8-BAEC-ABA7D173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SDD</a:t>
            </a:r>
            <a:br>
              <a:rPr lang="en-US" sz="4800" strike="sngStrik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𝐷𝑖𝑎𝑔𝑜𝑛𝑎𝑙𝑙𝑦 </a:t>
            </a:r>
            <a:b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𝐷𝑜𝑚𝑖𝑛𝑎𝑛𝑡</a:t>
            </a:r>
            <a:b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endParaRPr lang="en-IL" i="1" dirty="0">
              <a:solidFill>
                <a:schemeClr val="accent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3AEA1-ADAA-447C-8CCE-45833D5BC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7249" y="963877"/>
                <a:ext cx="7028612" cy="4930246"/>
              </a:xfrm>
            </p:spPr>
            <p:txBody>
              <a:bodyPr anchor="ctr">
                <a:normAutofit fontScale="55000" lnSpcReduction="20000"/>
              </a:bodyPr>
              <a:lstStyle/>
              <a:p>
                <a:pPr marL="0" indent="0">
                  <a:buNone/>
                </a:pP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I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IL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I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I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supHide m:val="on"/>
                                      <m:ctrlPr>
                                        <a:rPr lang="en-I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≠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I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I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I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I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IL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pHide m:val="on"/>
                                      <m:ctrlPr>
                                        <a:rPr lang="en-I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I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I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I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I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∙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I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∙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I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I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I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∙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I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∙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I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I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)∙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I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3AEA1-ADAA-447C-8CCE-45833D5BC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7249" y="963877"/>
                <a:ext cx="7028612" cy="4930246"/>
              </a:xfrm>
              <a:blipFill>
                <a:blip r:embed="rId2"/>
                <a:stretch>
                  <a:fillRect l="-347" t="-7417" b="-10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22A3C74E-CE9F-4351-A039-96785E788B35}"/>
              </a:ext>
            </a:extLst>
          </p:cNvPr>
          <p:cNvSpPr/>
          <p:nvPr/>
        </p:nvSpPr>
        <p:spPr>
          <a:xfrm>
            <a:off x="2415568" y="2725782"/>
            <a:ext cx="339626" cy="44413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316DAA05-FC3B-4A38-8F77-EDC8E85A04EF}"/>
              </a:ext>
            </a:extLst>
          </p:cNvPr>
          <p:cNvSpPr/>
          <p:nvPr/>
        </p:nvSpPr>
        <p:spPr>
          <a:xfrm>
            <a:off x="1478959" y="1621971"/>
            <a:ext cx="2212843" cy="1389888"/>
          </a:xfrm>
          <a:prstGeom prst="mathMultiply">
            <a:avLst>
              <a:gd name="adj1" fmla="val 509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029248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220ED-1BE6-48B8-BAEC-ABA7D173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726" y="1412489"/>
            <a:ext cx="3466042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br>
              <a:rPr lang="en-US" sz="36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</a:t>
            </a:r>
            <a:br>
              <a:rPr lang="en-US" sz="36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3AEA1-ADAA-447C-8CCE-45833D5BC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37314" y="1412488"/>
                <a:ext cx="7081935" cy="3927608"/>
              </a:xfrm>
            </p:spPr>
            <p:txBody>
              <a:bodyPr vert="horz" lIns="91440" tIns="45720" rIns="91440" bIns="45720" rtlCol="0">
                <a:normAutofit fontScale="77500" lnSpcReduction="200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again:</a:t>
                </a:r>
                <a:endParaRPr lang="en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I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)∙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I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lang="en-I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And, </a:t>
                </a:r>
                <a:endParaRPr lang="en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I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</a:t>
                </a:r>
                <a:endParaRPr lang="en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IL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I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I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IL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en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finally:</a:t>
                </a:r>
                <a:endParaRPr lang="en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that</a:t>
                </a:r>
                <a:endParaRPr lang="en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IL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3AEA1-ADAA-447C-8CCE-45833D5BC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37314" y="1412488"/>
                <a:ext cx="7081935" cy="3927608"/>
              </a:xfrm>
              <a:blipFill>
                <a:blip r:embed="rId2"/>
                <a:stretch>
                  <a:fillRect l="-1120" t="-341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1621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E448F-7212-463E-89A5-2B7FDA0CF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Prototype&gt;</a:t>
            </a:r>
            <a:endParaRPr lang="en-IL" sz="5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18CCA-23D8-4E71-B86A-70579252C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 Implementation and Verification </a:t>
            </a:r>
            <a:endParaRPr lang="en-IL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778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9FD3D-0973-4FE6-B45C-0208D3A74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pPr algn="ctr"/>
            <a:r>
              <a:rPr lang="en-GB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br>
              <a:rPr lang="en-GB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endParaRPr lang="en-IL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85124DF-4423-4200-A0E6-4C64121110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99818" y="640082"/>
                <a:ext cx="6848715" cy="2484884"/>
              </a:xfrm>
            </p:spPr>
            <p:txBody>
              <a:bodyPr anchor="ctr">
                <a:normAutofit/>
              </a:bodyPr>
              <a:lstStyle/>
              <a:p>
                <a:pPr lvl="0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Building the V vector according to our theory</a:t>
                </a:r>
                <a:endParaRPr lang="en-I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2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IL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L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L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L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L" sz="2000" i="1">
                          <a:latin typeface="Cambria Math" panose="02040503050406030204" pitchFamily="18" charset="0"/>
                        </a:rPr>
                        <m:t>) = 4 ∗ </m:t>
                      </m:r>
                      <m:r>
                        <a:rPr lang="en-IL" sz="2000" i="1">
                          <a:latin typeface="Cambria Math" panose="02040503050406030204" pitchFamily="18" charset="0"/>
                        </a:rPr>
                        <m:t>𝑘𝑖</m:t>
                      </m:r>
                      <m:r>
                        <a:rPr lang="en-IL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L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L" sz="2000" i="1">
                          <a:latin typeface="Cambria Math" panose="02040503050406030204" pitchFamily="18" charset="0"/>
                        </a:rPr>
                        <m:t>) −2∙</m:t>
                      </m:r>
                      <m:r>
                        <a:rPr lang="en-IL" sz="2000" i="1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IL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L" sz="2000" i="1">
                          <a:latin typeface="Cambria Math" panose="02040503050406030204" pitchFamily="18" charset="0"/>
                        </a:rPr>
                        <m:t>𝑘𝑖</m:t>
                      </m:r>
                      <m:r>
                        <a:rPr lang="en-IL" sz="2000" i="1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IL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L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IL" sz="2000" i="1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IL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L" sz="2000" i="1">
                          <a:latin typeface="Cambria Math" panose="02040503050406030204" pitchFamily="18" charset="0"/>
                        </a:rPr>
                        <m:t>𝑘𝑖</m:t>
                      </m:r>
                      <m:r>
                        <a:rPr lang="en-IL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that:</a:t>
                </a:r>
                <a:endParaRPr lang="en-I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 #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𝑓𝑒𝑎𝑡𝑢𝑟𝑒𝑠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IL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IL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, .., </m:t>
                      </m:r>
                      <m:sSub>
                        <m:sSubPr>
                          <m:ctrlPr>
                            <a:rPr lang="en-IL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I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85124DF-4423-4200-A0E6-4C64121110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9818" y="640082"/>
                <a:ext cx="6848715" cy="2484884"/>
              </a:xfrm>
              <a:blipFill>
                <a:blip r:embed="rId2"/>
                <a:stretch>
                  <a:fillRect l="-801" t="-88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EDCDCE4-DC95-444F-837A-D97E3B75B52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53452" y="3239588"/>
            <a:ext cx="3757230" cy="128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476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CFB04B-EA2C-4077-AEC6-E40F7D147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Optimization</a:t>
            </a:r>
            <a:endParaRPr lang="en-I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71F87-785C-4EFA-A176-6D4D20598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problem definition.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MATLAB restricts the use of its functions in noisy functions in the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fminimax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optimization function and we also translated our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maxmin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into the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MATLAB and the code below:</a:t>
            </a:r>
            <a:endParaRPr lang="en-I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5B0304-9E23-4E1F-83BE-F7697231C8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05265" y="2358678"/>
            <a:ext cx="7209799" cy="21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85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C7479-BEC5-444A-8001-690733CF1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GB" sz="2800">
                <a:latin typeface="Times New Roman" panose="02020603050405020304" pitchFamily="18" charset="0"/>
                <a:cs typeface="Times New Roman" panose="02020603050405020304" pitchFamily="18" charset="0"/>
              </a:rPr>
              <a:t>Matlab - Validation</a:t>
            </a:r>
            <a:endParaRPr lang="en-IL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466E9-C592-4120-B682-611BD4A33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result. Calculating the grade of similarity for each pairs function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j and check if results equal to real data (needed to get Diagonally Dominant matrix)</a:t>
            </a:r>
            <a:endParaRPr lang="en-I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94DC06-ABD7-4A9D-AA67-EA08F28383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61251" y="1254967"/>
            <a:ext cx="7100595" cy="434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88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5453FAB-C38F-4DA6-A592-7E254A2C2537}"/>
              </a:ext>
            </a:extLst>
          </p:cNvPr>
          <p:cNvPicPr>
            <a:picLocks/>
          </p:cNvPicPr>
          <p:nvPr/>
        </p:nvPicPr>
        <p:blipFill rotWithShape="1">
          <a:blip r:embed="rId2">
            <a:alphaModFix amt="35000"/>
          </a:blip>
          <a:srcRect r="12890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EE59D5-457F-48FD-8ACA-0AAC430E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world Program</a:t>
            </a:r>
          </a:p>
        </p:txBody>
      </p:sp>
      <p:sp>
        <p:nvSpPr>
          <p:cNvPr id="63" name="Content Placeholder 52">
            <a:extLst>
              <a:ext uri="{FF2B5EF4-FFF2-40B4-BE49-F238E27FC236}">
                <a16:creationId xmlns:a16="http://schemas.microsoft.com/office/drawing/2014/main" id="{BAC1E9A5-9B07-4A22-A8EA-1AFF5ABB1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contains: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294 library functions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function main()</a:t>
            </a:r>
          </a:p>
        </p:txBody>
      </p:sp>
    </p:spTree>
    <p:extLst>
      <p:ext uri="{BB962C8B-B14F-4D97-AF65-F5344CB8AC3E}">
        <p14:creationId xmlns:p14="http://schemas.microsoft.com/office/powerpoint/2010/main" val="3512174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69F25-A269-4F7E-B7B7-161CA1A92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L" sz="3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5917A-89FB-4190-A478-6F78E9DA6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the results of running the code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3C5DB3-D11A-40EE-B5A8-435D0515CF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62102" y="2005350"/>
            <a:ext cx="6903723" cy="272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576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E448F-7212-463E-89A5-2B7FDA0CF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L" sz="5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18CCA-23D8-4E71-B86A-70579252C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Ideas for further research</a:t>
            </a:r>
            <a:endParaRPr lang="en-IL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099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39E92-D8BB-4500-82F2-9D116327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- Ideas</a:t>
            </a:r>
            <a:endParaRPr lang="en-I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37C7DB-DDEC-468B-9B34-72C2AC7FBB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10401456" cy="40455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thesis leaves several investigations. The following list detail couple of them:</a:t>
                </a:r>
                <a:endParaRPr lang="en-I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model found a solution for functions contain over k assemblies commands (statistics results based on k = 10)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another difficulty in identifying functions that contain a small number of commands and so some questions are asked such as what is the minimum k that this model solves? Is it possible to add a feature that solves the lack of information problem in small functions (such as dividing into equivalent groups of k commands) instead of solving the lower block problem ?</a:t>
                </a:r>
              </a:p>
              <a:p>
                <a:pPr lvl="0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will be interesting to investigate the DNA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L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additional library functions with the same features, this study will yield C and weight values that will be interesting to see the similarities (if exist) and their differences in construction</a:t>
                </a:r>
                <a:endParaRPr lang="en-I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study of adding new features to assembly code will only improve the model for better results and accuracy</a:t>
                </a:r>
                <a:endParaRPr lang="en-I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37C7DB-DDEC-468B-9B34-72C2AC7FB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10401456" cy="4045521"/>
              </a:xfrm>
              <a:blipFill>
                <a:blip r:embed="rId2"/>
                <a:stretch>
                  <a:fillRect l="-645" t="-165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218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606329-9DBF-49E3-90ED-9EBEADBE3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965198"/>
            <a:ext cx="6766078" cy="4927601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https://github.com/MatanAvitan100/AFR</a:t>
            </a:r>
            <a:br>
              <a:rPr lang="en-GB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matanavtian100@gmail.com</a:t>
            </a:r>
            <a:endParaRPr lang="en-IL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536107E-EDAC-4D3D-9E1C-39DE4A78B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570" y="965199"/>
            <a:ext cx="3499742" cy="492760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Matan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Avitan</a:t>
            </a: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Zeev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(Vladimir)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Volkovich</a:t>
            </a: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2B884E9-0CE4-4F0F-A8C2-6989C047F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335" y="3938917"/>
            <a:ext cx="724992" cy="7249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BB56C5-62CC-4629-AA03-B71D462643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34" y="4683921"/>
            <a:ext cx="652594" cy="65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40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0729-EFE4-4699-9A8E-196D5769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&lt;/The Need&gt;</a:t>
            </a: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A9FCC724-6F1E-412B-82BF-E2310BF927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6440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9316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D6BE1-A35E-4593-BFDC-E8BD18C0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9FD6A4C-1116-43EE-A565-1C23B8DFF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316"/>
          <a:stretch/>
        </p:blipFill>
        <p:spPr>
          <a:xfrm>
            <a:off x="3163704" y="3966882"/>
            <a:ext cx="2860726" cy="261074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Content Placeholder 8">
            <a:extLst>
              <a:ext uri="{FF2B5EF4-FFF2-40B4-BE49-F238E27FC236}">
                <a16:creationId xmlns:a16="http://schemas.microsoft.com/office/drawing/2014/main" id="{30E4EBB2-C9C4-43B5-B4C6-BF8A79C37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33460" y="3357124"/>
            <a:ext cx="3048550" cy="213702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B51E5E5-5922-4EB0-841F-016666EF53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684"/>
          <a:stretch/>
        </p:blipFill>
        <p:spPr>
          <a:xfrm>
            <a:off x="424439" y="2476959"/>
            <a:ext cx="2757582" cy="27610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490DC1-1B80-4BE3-8945-3F91E89898AB}"/>
              </a:ext>
            </a:extLst>
          </p:cNvPr>
          <p:cNvSpPr txBox="1"/>
          <p:nvPr/>
        </p:nvSpPr>
        <p:spPr>
          <a:xfrm>
            <a:off x="4785019" y="2612429"/>
            <a:ext cx="142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endParaRPr lang="en-I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A96139-9A1C-41BB-B747-1836D587FA0B}"/>
              </a:ext>
            </a:extLst>
          </p:cNvPr>
          <p:cNvSpPr txBox="1"/>
          <p:nvPr/>
        </p:nvSpPr>
        <p:spPr>
          <a:xfrm>
            <a:off x="6208126" y="2611837"/>
            <a:ext cx="142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</a:t>
            </a:r>
            <a:endParaRPr lang="en-I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64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D6BE1-A35E-4593-BFDC-E8BD18C0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9FD6A4C-1116-43EE-A565-1C23B8DFF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316"/>
          <a:stretch/>
        </p:blipFill>
        <p:spPr>
          <a:xfrm>
            <a:off x="3163704" y="3966882"/>
            <a:ext cx="2860726" cy="261074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Content Placeholder 8">
            <a:extLst>
              <a:ext uri="{FF2B5EF4-FFF2-40B4-BE49-F238E27FC236}">
                <a16:creationId xmlns:a16="http://schemas.microsoft.com/office/drawing/2014/main" id="{30E4EBB2-C9C4-43B5-B4C6-BF8A79C37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33460" y="3357124"/>
            <a:ext cx="3048550" cy="213702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B51E5E5-5922-4EB0-841F-016666EF53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684"/>
          <a:stretch/>
        </p:blipFill>
        <p:spPr>
          <a:xfrm>
            <a:off x="424439" y="2476959"/>
            <a:ext cx="2757582" cy="27610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490DC1-1B80-4BE3-8945-3F91E89898AB}"/>
              </a:ext>
            </a:extLst>
          </p:cNvPr>
          <p:cNvSpPr txBox="1"/>
          <p:nvPr/>
        </p:nvSpPr>
        <p:spPr>
          <a:xfrm>
            <a:off x="4785019" y="2612429"/>
            <a:ext cx="142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Debug</a:t>
            </a:r>
            <a:endParaRPr kumimoji="0" lang="en-IL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A96139-9A1C-41BB-B747-1836D587FA0B}"/>
              </a:ext>
            </a:extLst>
          </p:cNvPr>
          <p:cNvSpPr txBox="1"/>
          <p:nvPr/>
        </p:nvSpPr>
        <p:spPr>
          <a:xfrm>
            <a:off x="6208126" y="2611837"/>
            <a:ext cx="142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Optimize</a:t>
            </a:r>
            <a:endParaRPr kumimoji="0" lang="en-IL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DB33AA6-D9B3-44D7-8EA8-30424A45656C}"/>
              </a:ext>
            </a:extLst>
          </p:cNvPr>
          <p:cNvSpPr/>
          <p:nvPr/>
        </p:nvSpPr>
        <p:spPr>
          <a:xfrm>
            <a:off x="7633454" y="4250399"/>
            <a:ext cx="1359016" cy="3504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2B8C4EA-8AEF-4AE0-A834-52AD237886BC}"/>
              </a:ext>
            </a:extLst>
          </p:cNvPr>
          <p:cNvSpPr/>
          <p:nvPr/>
        </p:nvSpPr>
        <p:spPr>
          <a:xfrm>
            <a:off x="3002733" y="3805700"/>
            <a:ext cx="1359016" cy="3504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783FF6D-E267-4EF5-A604-01CC4F6BB369}"/>
              </a:ext>
            </a:extLst>
          </p:cNvPr>
          <p:cNvSpPr/>
          <p:nvPr/>
        </p:nvSpPr>
        <p:spPr>
          <a:xfrm>
            <a:off x="3002733" y="4075163"/>
            <a:ext cx="1359016" cy="35047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2934DF-AFDE-4284-81D5-40FDAD1F6DDB}"/>
              </a:ext>
            </a:extLst>
          </p:cNvPr>
          <p:cNvSpPr/>
          <p:nvPr/>
        </p:nvSpPr>
        <p:spPr>
          <a:xfrm>
            <a:off x="7616449" y="4521802"/>
            <a:ext cx="1359016" cy="35047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B1C4857-85FB-4E20-8C61-025AB11D3B28}"/>
              </a:ext>
            </a:extLst>
          </p:cNvPr>
          <p:cNvSpPr/>
          <p:nvPr/>
        </p:nvSpPr>
        <p:spPr>
          <a:xfrm>
            <a:off x="7616448" y="3540814"/>
            <a:ext cx="2802673" cy="35047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D450EF0-11F2-4341-9405-EE4331EE4173}"/>
              </a:ext>
            </a:extLst>
          </p:cNvPr>
          <p:cNvSpPr/>
          <p:nvPr/>
        </p:nvSpPr>
        <p:spPr>
          <a:xfrm>
            <a:off x="134268" y="3733272"/>
            <a:ext cx="2802673" cy="35047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52758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D6BE1-A35E-4593-BFDC-E8BD18C0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490DC1-1B80-4BE3-8945-3F91E89898AB}"/>
              </a:ext>
            </a:extLst>
          </p:cNvPr>
          <p:cNvSpPr txBox="1"/>
          <p:nvPr/>
        </p:nvSpPr>
        <p:spPr>
          <a:xfrm>
            <a:off x="4785019" y="2612429"/>
            <a:ext cx="142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Debug</a:t>
            </a:r>
            <a:endParaRPr kumimoji="0" lang="en-IL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A96139-9A1C-41BB-B747-1836D587FA0B}"/>
              </a:ext>
            </a:extLst>
          </p:cNvPr>
          <p:cNvSpPr txBox="1"/>
          <p:nvPr/>
        </p:nvSpPr>
        <p:spPr>
          <a:xfrm>
            <a:off x="6208126" y="2611837"/>
            <a:ext cx="142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Optimize</a:t>
            </a:r>
            <a:endParaRPr kumimoji="0" lang="en-IL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EFEA49-496D-481E-9431-594D388A0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357"/>
          <a:stretch/>
        </p:blipFill>
        <p:spPr>
          <a:xfrm>
            <a:off x="396882" y="2443740"/>
            <a:ext cx="2733675" cy="2369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BDF809-903F-45CD-961C-C6CDF2738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3256580" y="3978395"/>
            <a:ext cx="2733675" cy="2714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5CB704-48B5-42D3-8A93-BBC8EB82B7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669"/>
          <a:stretch/>
        </p:blipFill>
        <p:spPr>
          <a:xfrm>
            <a:off x="8233782" y="3021267"/>
            <a:ext cx="2352675" cy="9319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349194-DABF-4F5E-B6D4-3D449B6CD5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999"/>
          <a:stretch/>
        </p:blipFill>
        <p:spPr>
          <a:xfrm>
            <a:off x="8233781" y="3953228"/>
            <a:ext cx="2352675" cy="143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11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D6BE1-A35E-4593-BFDC-E8BD18C0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490DC1-1B80-4BE3-8945-3F91E89898AB}"/>
              </a:ext>
            </a:extLst>
          </p:cNvPr>
          <p:cNvSpPr txBox="1"/>
          <p:nvPr/>
        </p:nvSpPr>
        <p:spPr>
          <a:xfrm>
            <a:off x="4785019" y="2612429"/>
            <a:ext cx="142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Debug</a:t>
            </a:r>
            <a:endParaRPr kumimoji="0" lang="en-IL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A96139-9A1C-41BB-B747-1836D587FA0B}"/>
              </a:ext>
            </a:extLst>
          </p:cNvPr>
          <p:cNvSpPr txBox="1"/>
          <p:nvPr/>
        </p:nvSpPr>
        <p:spPr>
          <a:xfrm>
            <a:off x="6208126" y="2611837"/>
            <a:ext cx="142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Optimize</a:t>
            </a:r>
            <a:endParaRPr kumimoji="0" lang="en-IL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F2A4D-49BA-4CE1-9A9E-EF7EB3E8B1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669"/>
          <a:stretch/>
        </p:blipFill>
        <p:spPr>
          <a:xfrm>
            <a:off x="8233782" y="3021267"/>
            <a:ext cx="2352675" cy="9319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EFEA49-496D-481E-9431-594D388A0E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357"/>
          <a:stretch/>
        </p:blipFill>
        <p:spPr>
          <a:xfrm>
            <a:off x="396882" y="2443740"/>
            <a:ext cx="2733675" cy="2369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BDF809-903F-45CD-961C-C6CDF2738B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3256580" y="3978395"/>
            <a:ext cx="2733675" cy="271462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0231915E-9B2B-49D6-94D1-9191E4E696CB}"/>
              </a:ext>
            </a:extLst>
          </p:cNvPr>
          <p:cNvSpPr/>
          <p:nvPr/>
        </p:nvSpPr>
        <p:spPr>
          <a:xfrm>
            <a:off x="2830292" y="3978395"/>
            <a:ext cx="1359016" cy="35047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686142-8EFA-47DF-9BE9-D2671776CC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99"/>
          <a:stretch/>
        </p:blipFill>
        <p:spPr>
          <a:xfrm>
            <a:off x="8233781" y="3953228"/>
            <a:ext cx="2352675" cy="143878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5621F33-9A32-4D5E-AFDB-10FB56496EC2}"/>
              </a:ext>
            </a:extLst>
          </p:cNvPr>
          <p:cNvSpPr/>
          <p:nvPr/>
        </p:nvSpPr>
        <p:spPr>
          <a:xfrm>
            <a:off x="7907043" y="3944986"/>
            <a:ext cx="1359016" cy="35047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803F8D-63DE-4346-9229-CCDDE62CDBDC}"/>
              </a:ext>
            </a:extLst>
          </p:cNvPr>
          <p:cNvSpPr/>
          <p:nvPr/>
        </p:nvSpPr>
        <p:spPr>
          <a:xfrm>
            <a:off x="1336864" y="3682768"/>
            <a:ext cx="1359016" cy="4374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F101085-4E41-4790-9723-E4E31E89B83E}"/>
              </a:ext>
            </a:extLst>
          </p:cNvPr>
          <p:cNvSpPr/>
          <p:nvPr/>
        </p:nvSpPr>
        <p:spPr>
          <a:xfrm>
            <a:off x="9285851" y="3376207"/>
            <a:ext cx="1359016" cy="4374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26289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1211</Words>
  <Application>Microsoft Office PowerPoint</Application>
  <PresentationFormat>Widescreen</PresentationFormat>
  <Paragraphs>263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Times New Roman</vt:lpstr>
      <vt:lpstr>Office Theme</vt:lpstr>
      <vt:lpstr>Assembly Function recognition (AFR) in embedded systems independent architecture</vt:lpstr>
      <vt:lpstr>&lt;/Abstract&gt;</vt:lpstr>
      <vt:lpstr>Hello world Program</vt:lpstr>
      <vt:lpstr>Hello world Program</vt:lpstr>
      <vt:lpstr>&lt;/The Need&gt;</vt:lpstr>
      <vt:lpstr>strlen function</vt:lpstr>
      <vt:lpstr>strlen function</vt:lpstr>
      <vt:lpstr>strcpy function</vt:lpstr>
      <vt:lpstr>strcpy function</vt:lpstr>
      <vt:lpstr>&lt;/My Thesis Question&gt;</vt:lpstr>
      <vt:lpstr>Purpose</vt:lpstr>
      <vt:lpstr>&lt;/Research&gt;</vt:lpstr>
      <vt:lpstr>&lt;/Research Approach&gt;</vt:lpstr>
      <vt:lpstr>&lt;/Similarity Features&gt;</vt:lpstr>
      <vt:lpstr>strlen function</vt:lpstr>
      <vt:lpstr>strlen function</vt:lpstr>
      <vt:lpstr>How to Determine the Similarity ? </vt:lpstr>
      <vt:lpstr>Weights - Definition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?</vt:lpstr>
      <vt:lpstr>PowerPoint Presentation</vt:lpstr>
      <vt:lpstr>PowerPoint Presentation</vt:lpstr>
      <vt:lpstr>Weights Optimization Problem</vt:lpstr>
      <vt:lpstr>SDD  DDM  𝐷𝑖𝑎𝑔𝑜𝑛𝑎𝑙𝑙𝑦  𝐷𝑜𝑚𝑖𝑛𝑎𝑛𝑡 Matrix</vt:lpstr>
      <vt:lpstr>SDD  DDM  𝐷𝑖𝑎𝑔𝑜𝑛𝑎𝑙𝑙𝑦  𝐷𝑜𝑚𝑖𝑛𝑎𝑛𝑡 Matrix</vt:lpstr>
      <vt:lpstr>SDD  DDM  𝐷𝑖𝑎𝑔𝑜𝑛𝑎𝑙𝑙𝑦  𝐷𝑜𝑚𝑖𝑛𝑎𝑛𝑡 Matrix</vt:lpstr>
      <vt:lpstr>SDD  DDM  𝐷𝑖𝑎𝑔𝑜𝑛𝑎𝑙𝑙𝑦  𝐷𝑜𝑚𝑖𝑛𝑎𝑛𝑡 Matrix</vt:lpstr>
      <vt:lpstr>Define  Optimization  Problem</vt:lpstr>
      <vt:lpstr>&lt;/Prototype&gt;</vt:lpstr>
      <vt:lpstr>Matlab Initialization</vt:lpstr>
      <vt:lpstr>Matlab - Optimization</vt:lpstr>
      <vt:lpstr>Matlab - Validation</vt:lpstr>
      <vt:lpstr>Results</vt:lpstr>
      <vt:lpstr>&lt;/Conclusion&gt;</vt:lpstr>
      <vt:lpstr>Conclusion - Ideas</vt:lpstr>
      <vt:lpstr>AFR Thank You !  https://github.com/MatanAvitan100/AFR   matanavtian100@gmail.com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Function recognition (AFR) in embedded systems independent architecture</dc:title>
  <dc:creator>Matan Avitan</dc:creator>
  <cp:lastModifiedBy>User</cp:lastModifiedBy>
  <cp:revision>35</cp:revision>
  <dcterms:created xsi:type="dcterms:W3CDTF">2019-05-20T17:54:37Z</dcterms:created>
  <dcterms:modified xsi:type="dcterms:W3CDTF">2019-11-18T17:42:54Z</dcterms:modified>
</cp:coreProperties>
</file>