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74" r:id="rId12"/>
    <p:sldId id="266" r:id="rId13"/>
    <p:sldId id="262" r:id="rId14"/>
    <p:sldId id="268" r:id="rId15"/>
    <p:sldId id="263" r:id="rId16"/>
    <p:sldId id="267" r:id="rId17"/>
    <p:sldId id="264" r:id="rId18"/>
    <p:sldId id="269" r:id="rId19"/>
    <p:sldId id="265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3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0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335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3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37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37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63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1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3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4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9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6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0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6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A92934-AE2A-40F7-BFF8-0B5A332F2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698" y="160187"/>
            <a:ext cx="8139346" cy="1185061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/>
          <a:lstStyle/>
          <a:p>
            <a:pPr algn="ctr"/>
            <a:r>
              <a:rPr lang="he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פרויקט סוף קורס - בסיסי נתונים</a:t>
            </a:r>
            <a:endParaRPr lang="en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465FB43-A6A5-4207-B92F-A577380B6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903" y="5158792"/>
            <a:ext cx="7766936" cy="1096899"/>
          </a:xfr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algn="ctr"/>
            <a:endParaRPr lang="en-US" dirty="0"/>
          </a:p>
          <a:p>
            <a:pPr algn="ctr"/>
            <a:r>
              <a:rPr lang="he-IL" sz="2000" b="1" dirty="0">
                <a:ln w="31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מגיש: מתן </a:t>
            </a:r>
            <a:r>
              <a:rPr lang="he-IL" sz="2000" b="1" dirty="0" err="1">
                <a:ln w="31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ליבוביץ</a:t>
            </a:r>
            <a:endParaRPr lang="he-IL" sz="2000" b="1" dirty="0">
              <a:ln w="3175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he-IL" sz="2000" b="1" dirty="0">
                <a:ln w="31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304951486</a:t>
            </a:r>
            <a:endParaRPr lang="en-IL" sz="2000" b="1" dirty="0">
              <a:ln w="3175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3166972B-CED8-4D2A-AE28-A23B6274CB1C}"/>
              </a:ext>
            </a:extLst>
          </p:cNvPr>
          <p:cNvSpPr txBox="1">
            <a:spLocks/>
          </p:cNvSpPr>
          <p:nvPr/>
        </p:nvSpPr>
        <p:spPr>
          <a:xfrm>
            <a:off x="1059879" y="3505966"/>
            <a:ext cx="7766936" cy="605642"/>
          </a:xfrm>
          <a:prstGeom prst="rect">
            <a:avLst/>
          </a:prstGeom>
          <a:ln/>
          <a:scene3d>
            <a:camera prst="perspectiveContrastingLeftFacing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מערכת לניהול רשת חנויות מוצרי חשמל</a:t>
            </a:r>
            <a:endParaRPr lang="en-IL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ברק 4">
            <a:extLst>
              <a:ext uri="{FF2B5EF4-FFF2-40B4-BE49-F238E27FC236}">
                <a16:creationId xmlns:a16="http://schemas.microsoft.com/office/drawing/2014/main" id="{62B63948-EC3A-4353-8D6C-04D8401E085D}"/>
              </a:ext>
            </a:extLst>
          </p:cNvPr>
          <p:cNvSpPr/>
          <p:nvPr/>
        </p:nvSpPr>
        <p:spPr>
          <a:xfrm>
            <a:off x="4052307" y="2743751"/>
            <a:ext cx="1782079" cy="2341621"/>
          </a:xfrm>
          <a:prstGeom prst="lightningBol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893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D54AD72-76DB-4378-9B7A-C0F13CAD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4" y="742209"/>
            <a:ext cx="3871875" cy="158909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85D2306-E577-41C6-8C3B-11ACEBB46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876" y="742209"/>
            <a:ext cx="4231251" cy="1283862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AA22443F-94CB-4153-896C-372624FE27B1}"/>
              </a:ext>
            </a:extLst>
          </p:cNvPr>
          <p:cNvSpPr/>
          <p:nvPr/>
        </p:nvSpPr>
        <p:spPr>
          <a:xfrm>
            <a:off x="3057896" y="617164"/>
            <a:ext cx="15258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2400" b="1" dirty="0">
                <a:ln/>
                <a:solidFill>
                  <a:srgbClr val="FF0000"/>
                </a:solidFill>
              </a:rPr>
              <a:t>מלאים</a:t>
            </a:r>
            <a:endParaRPr lang="he-IL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FFFF6D59-453C-4DAE-9241-D36E28DEC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34" y="2683823"/>
            <a:ext cx="5632862" cy="1562875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0D9557F9-3913-411F-A85F-1FA3A1B4CFEA}"/>
              </a:ext>
            </a:extLst>
          </p:cNvPr>
          <p:cNvSpPr/>
          <p:nvPr/>
        </p:nvSpPr>
        <p:spPr>
          <a:xfrm>
            <a:off x="3057896" y="2421608"/>
            <a:ext cx="152588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2400" b="1" dirty="0">
                <a:ln/>
                <a:solidFill>
                  <a:srgbClr val="FF0000"/>
                </a:solidFill>
              </a:rPr>
              <a:t>הזמנות</a:t>
            </a:r>
            <a:r>
              <a:rPr lang="he-IL" sz="2800" b="1" dirty="0">
                <a:ln/>
                <a:solidFill>
                  <a:schemeClr val="accent4"/>
                </a:solidFill>
              </a:rPr>
              <a:t> </a:t>
            </a:r>
            <a:r>
              <a:rPr lang="he-IL" sz="2400" b="1" dirty="0">
                <a:ln/>
                <a:solidFill>
                  <a:srgbClr val="FF0000"/>
                </a:solidFill>
              </a:rPr>
              <a:t>מלאים</a:t>
            </a:r>
            <a:endParaRPr lang="he-IL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E5B8C6AE-A655-43E6-AE4F-60B64DE61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73" y="4404367"/>
            <a:ext cx="5042023" cy="1671136"/>
          </a:xfrm>
          <a:prstGeom prst="rect">
            <a:avLst/>
          </a:prstGeom>
        </p:spPr>
      </p:pic>
      <p:sp>
        <p:nvSpPr>
          <p:cNvPr id="14" name="חץ: למטה 13">
            <a:extLst>
              <a:ext uri="{FF2B5EF4-FFF2-40B4-BE49-F238E27FC236}">
                <a16:creationId xmlns:a16="http://schemas.microsoft.com/office/drawing/2014/main" id="{D5210D2A-22E3-47D6-93E8-81F6BB910302}"/>
              </a:ext>
            </a:extLst>
          </p:cNvPr>
          <p:cNvSpPr/>
          <p:nvPr/>
        </p:nvSpPr>
        <p:spPr>
          <a:xfrm>
            <a:off x="973777" y="4174177"/>
            <a:ext cx="100940" cy="222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2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5A9B57E-6450-4BE9-9EA6-1B292986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09" y="439388"/>
            <a:ext cx="2018812" cy="219062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400DCC8-1AAA-4FE7-8C94-A439DF3A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11" y="2630014"/>
            <a:ext cx="5819528" cy="1814479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0C75836D-E45D-4833-AE06-46A4D0FD9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80" y="4371599"/>
            <a:ext cx="6119688" cy="2094515"/>
          </a:xfrm>
          <a:prstGeom prst="rect">
            <a:avLst/>
          </a:prstGeom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id="{8B0F8D6E-F8D1-4A96-AB95-9024ACB6DD37}"/>
              </a:ext>
            </a:extLst>
          </p:cNvPr>
          <p:cNvSpPr/>
          <p:nvPr/>
        </p:nvSpPr>
        <p:spPr>
          <a:xfrm>
            <a:off x="3040084" y="391886"/>
            <a:ext cx="15258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2400" b="1" dirty="0">
                <a:ln/>
                <a:solidFill>
                  <a:srgbClr val="FF0000"/>
                </a:solidFill>
              </a:rPr>
              <a:t>לקוחות</a:t>
            </a:r>
            <a:endParaRPr lang="he-IL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EF7B04A-6F24-48B1-9DE2-7AFB1357F8A3}"/>
              </a:ext>
            </a:extLst>
          </p:cNvPr>
          <p:cNvSpPr/>
          <p:nvPr/>
        </p:nvSpPr>
        <p:spPr>
          <a:xfrm>
            <a:off x="3040084" y="2395081"/>
            <a:ext cx="15258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2400" b="1" dirty="0">
                <a:ln/>
                <a:solidFill>
                  <a:srgbClr val="FF0000"/>
                </a:solidFill>
              </a:rPr>
              <a:t>מכירות</a:t>
            </a:r>
            <a:endParaRPr lang="he-IL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441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96F0E4-FD7F-4506-9ED8-ECFE0A94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SQL</a:t>
            </a:r>
            <a:r>
              <a:rPr lang="he-IL" dirty="0"/>
              <a:t> – מנהלי סניפים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4586D8-B3DB-4E0D-A9F6-126CB396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1. כמה עובדים וכמה מחלקות קיימים בסניף שלך?</a:t>
            </a:r>
          </a:p>
          <a:p>
            <a:pPr algn="r" rtl="1"/>
            <a:r>
              <a:rPr lang="he-IL" dirty="0"/>
              <a:t>2. מיהם שלושת אנשי המכירות שמכרו בסניף שלך הכי הרבה בחודש אפריל? ממוין לפי כמות מכירות (בכסף). הצג שם פרטי + שם משפחה.</a:t>
            </a:r>
          </a:p>
          <a:p>
            <a:pPr algn="r" rtl="1"/>
            <a:r>
              <a:rPr lang="he-IL" dirty="0"/>
              <a:t>3. בדוק כמה סה"כ מכירות היו בחודש מרץ בסניף, השווה מול יעד המכירות לאותו החודש וגלה את אחוז העמידה ביעד.</a:t>
            </a:r>
          </a:p>
          <a:p>
            <a:pPr algn="r" rtl="1"/>
            <a:r>
              <a:rPr lang="he-IL" dirty="0"/>
              <a:t>4. מי הלקוח שקנה אצלך בסניף הכי הרבה פריטים (מאז ומעולם), הצג את כל הפרטים שלו וכמה פריטים הוא קנה.</a:t>
            </a:r>
          </a:p>
          <a:p>
            <a:pPr algn="r" rtl="1"/>
            <a:r>
              <a:rPr lang="he-IL" dirty="0"/>
              <a:t>5. חשב כמה עמלה הרוויח העובד שמתמחה במוצרים למטבח בתאריך 2/4/21</a:t>
            </a:r>
          </a:p>
          <a:p>
            <a:pPr algn="r" rtl="1"/>
            <a:r>
              <a:rPr lang="he-IL" dirty="0"/>
              <a:t>6. מצא באילו ערים גרים לקוחות החנות או העובדים.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4550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45E962-7BFB-432B-9BA1-8F073103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052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e-IL" sz="2000" dirty="0"/>
              <a:t>שאילתות למנהל הסניף</a:t>
            </a:r>
            <a:endParaRPr lang="en-IL" sz="2000" dirty="0"/>
          </a:p>
        </p:txBody>
      </p:sp>
      <p:pic>
        <p:nvPicPr>
          <p:cNvPr id="20" name="מציין מיקום תוכן 19">
            <a:extLst>
              <a:ext uri="{FF2B5EF4-FFF2-40B4-BE49-F238E27FC236}">
                <a16:creationId xmlns:a16="http://schemas.microsoft.com/office/drawing/2014/main" id="{4EAF5A78-AE92-4D0F-831E-FE5DAD17D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830" y="2415431"/>
            <a:ext cx="3911631" cy="704850"/>
          </a:xfr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53D1131F-6215-4C7C-AE29-53ECCF1E3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7" y="958106"/>
            <a:ext cx="5418666" cy="1457325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6A5F8B04-B43F-4628-9449-A35A5825A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30" y="3553104"/>
            <a:ext cx="7662738" cy="1934948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B0F42956-9596-488C-833C-8A1283FDA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30" y="5488052"/>
            <a:ext cx="3394057" cy="1074656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881406B-40D3-4682-8AD6-8F41D79FAEFC}"/>
              </a:ext>
            </a:extLst>
          </p:cNvPr>
          <p:cNvSpPr txBox="1"/>
          <p:nvPr/>
        </p:nvSpPr>
        <p:spPr>
          <a:xfrm>
            <a:off x="190005" y="958105"/>
            <a:ext cx="278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n/>
                <a:solidFill>
                  <a:srgbClr val="FF0000"/>
                </a:solidFill>
              </a:rPr>
              <a:t>1</a:t>
            </a:r>
            <a:endParaRPr lang="en-IL" sz="14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EB9FED9-47A2-4AB6-BD80-26C8BD4CD8B3}"/>
              </a:ext>
            </a:extLst>
          </p:cNvPr>
          <p:cNvSpPr txBox="1"/>
          <p:nvPr/>
        </p:nvSpPr>
        <p:spPr>
          <a:xfrm>
            <a:off x="190005" y="3472943"/>
            <a:ext cx="278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n/>
                <a:solidFill>
                  <a:srgbClr val="FF0000"/>
                </a:solidFill>
              </a:rPr>
              <a:t>2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47254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3AC15B3C-65B7-4A2A-98AF-EAEDAB15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4" y="231629"/>
            <a:ext cx="8758052" cy="217847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9B44CDE-55DC-402E-9A36-3C049189D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18" y="2460790"/>
            <a:ext cx="4354287" cy="701015"/>
          </a:xfrm>
          <a:prstGeom prst="rect">
            <a:avLst/>
          </a:prstGeom>
        </p:spPr>
      </p:pic>
      <p:pic>
        <p:nvPicPr>
          <p:cNvPr id="6" name="מציין מיקום תוכן 4">
            <a:extLst>
              <a:ext uri="{FF2B5EF4-FFF2-40B4-BE49-F238E27FC236}">
                <a16:creationId xmlns:a16="http://schemas.microsoft.com/office/drawing/2014/main" id="{25FB7587-779F-468A-B0CF-030C3E0DD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6224" y="3263181"/>
            <a:ext cx="8596312" cy="2373780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57F1D50-065D-4399-8D94-83401F240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18" y="5738337"/>
            <a:ext cx="5013753" cy="573231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4A661AF-6125-46CB-A0CB-C5F1468D79B7}"/>
              </a:ext>
            </a:extLst>
          </p:cNvPr>
          <p:cNvSpPr txBox="1"/>
          <p:nvPr/>
        </p:nvSpPr>
        <p:spPr>
          <a:xfrm>
            <a:off x="172193" y="450673"/>
            <a:ext cx="278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n/>
                <a:solidFill>
                  <a:srgbClr val="FF0000"/>
                </a:solidFill>
              </a:rPr>
              <a:t>3</a:t>
            </a:r>
            <a:endParaRPr lang="en-IL" sz="14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0877B88-17CF-4965-858B-836B86E62102}"/>
              </a:ext>
            </a:extLst>
          </p:cNvPr>
          <p:cNvSpPr txBox="1"/>
          <p:nvPr/>
        </p:nvSpPr>
        <p:spPr>
          <a:xfrm>
            <a:off x="147399" y="3434358"/>
            <a:ext cx="278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n/>
                <a:solidFill>
                  <a:srgbClr val="FF0000"/>
                </a:solidFill>
              </a:rPr>
              <a:t>4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223781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3BE5BD31-2583-4704-A18D-45BB0DA29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9" y="3142214"/>
            <a:ext cx="3847619" cy="1476190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D6E5399B-4E43-4300-A255-4F521FCD7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97" y="635330"/>
            <a:ext cx="9302425" cy="1350504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E06FD0E7-CAEF-4880-AB24-2A6D42230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69" y="2106417"/>
            <a:ext cx="5181600" cy="666750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A1673EA5-838C-4F0F-ABDF-185D7753E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14" y="4732133"/>
            <a:ext cx="1508292" cy="181259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09FD25C-D1AE-4CF6-8927-E2F27AAB2CB8}"/>
              </a:ext>
            </a:extLst>
          </p:cNvPr>
          <p:cNvSpPr txBox="1"/>
          <p:nvPr/>
        </p:nvSpPr>
        <p:spPr>
          <a:xfrm>
            <a:off x="9834" y="872246"/>
            <a:ext cx="278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n/>
                <a:solidFill>
                  <a:srgbClr val="FF0000"/>
                </a:solidFill>
              </a:rPr>
              <a:t>5</a:t>
            </a:r>
            <a:endParaRPr lang="en-IL" sz="14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2F4C9C0-2F86-40E2-A64B-1F7D613E5365}"/>
              </a:ext>
            </a:extLst>
          </p:cNvPr>
          <p:cNvSpPr txBox="1"/>
          <p:nvPr/>
        </p:nvSpPr>
        <p:spPr>
          <a:xfrm>
            <a:off x="149246" y="3391784"/>
            <a:ext cx="278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n/>
                <a:solidFill>
                  <a:srgbClr val="FF0000"/>
                </a:solidFill>
              </a:rPr>
              <a:t>6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20945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B31C52-D34F-43C0-A2B5-ECED7F06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SQL</a:t>
            </a:r>
            <a:r>
              <a:rPr lang="he-IL" dirty="0"/>
              <a:t> – עובדים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E48B9C-4A01-43A0-9AAA-71ECD825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1. כמה עמלה מקבל איש המכירות ברוך כהן?</a:t>
            </a:r>
          </a:p>
          <a:p>
            <a:pPr algn="r" rtl="1"/>
            <a:r>
              <a:rPr lang="he-IL" dirty="0"/>
              <a:t>2. הצג את המוצרים שנמכרו הכי הרבה בחודש אפריל, מסודר בסדר כמותי יורד.</a:t>
            </a:r>
          </a:p>
          <a:p>
            <a:pPr algn="r" rtl="1"/>
            <a:r>
              <a:rPr lang="he-IL" dirty="0"/>
              <a:t>3. בדוק כמה שטח מהמחסן משמש לאחסון מלאי מתוך כלל השטח.</a:t>
            </a:r>
          </a:p>
          <a:p>
            <a:pPr algn="r" rtl="1"/>
            <a:r>
              <a:rPr lang="he-IL" dirty="0"/>
              <a:t>4. אילו מוצרים כרגע במבצע ? הצג את סה"כ ההנחה לכל מוצר רלוונטי.</a:t>
            </a:r>
          </a:p>
          <a:p>
            <a:pPr algn="r" rtl="1"/>
            <a:r>
              <a:rPr lang="he-IL" dirty="0"/>
              <a:t>5. הצג את רשימת הספקים שנכון לרגע זה מבוצעות אצלם יותר מהזמנה אחת ורק לכאלה שהסטטוס אצלם מצוין כתקין</a:t>
            </a:r>
          </a:p>
          <a:p>
            <a:pPr algn="r" rtl="1"/>
            <a:r>
              <a:rPr lang="he-IL" dirty="0"/>
              <a:t>6. הצג את המוצר היקר ביותר בכל מחלקה</a:t>
            </a:r>
          </a:p>
          <a:p>
            <a:pPr algn="r" rtl="1"/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3894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05779D-95EE-4334-B9D0-C659D278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504"/>
            <a:ext cx="8596668" cy="674134"/>
          </a:xfrm>
        </p:spPr>
        <p:txBody>
          <a:bodyPr>
            <a:normAutofit/>
          </a:bodyPr>
          <a:lstStyle/>
          <a:p>
            <a:pPr algn="ctr"/>
            <a:r>
              <a:rPr lang="he-IL" sz="2400" dirty="0"/>
              <a:t>שאילתות לעובדי הסניף</a:t>
            </a:r>
            <a:endParaRPr lang="en-IL" sz="24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CD75B26-5F24-4EA8-AD0F-D3CA01C00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8" y="816638"/>
            <a:ext cx="8769487" cy="119699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C84595F8-A18A-4841-8200-0FC045EF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00" y="2927673"/>
            <a:ext cx="8066667" cy="176190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B7A2D8F5-6934-401E-B3BF-DF7EE933B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43" y="1952152"/>
            <a:ext cx="1952625" cy="65722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EE7AF83-04FB-43F5-BBCA-10548C7BC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88" y="4606855"/>
            <a:ext cx="5177202" cy="193143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353AA5B-39E2-4F72-AA6C-0E7EF27271A9}"/>
              </a:ext>
            </a:extLst>
          </p:cNvPr>
          <p:cNvSpPr txBox="1"/>
          <p:nvPr/>
        </p:nvSpPr>
        <p:spPr>
          <a:xfrm>
            <a:off x="263675" y="1151317"/>
            <a:ext cx="278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n/>
                <a:solidFill>
                  <a:srgbClr val="FF0000"/>
                </a:solidFill>
              </a:rPr>
              <a:t>1</a:t>
            </a:r>
            <a:endParaRPr lang="en-IL" sz="14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11DB815-B7AA-47E2-B687-19CCD5636209}"/>
              </a:ext>
            </a:extLst>
          </p:cNvPr>
          <p:cNvSpPr txBox="1"/>
          <p:nvPr/>
        </p:nvSpPr>
        <p:spPr>
          <a:xfrm>
            <a:off x="217287" y="3275111"/>
            <a:ext cx="278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n/>
                <a:solidFill>
                  <a:srgbClr val="FF0000"/>
                </a:solidFill>
              </a:rPr>
              <a:t>2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54956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92334C11-2F6E-42CA-AF65-895967D2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84" y="3616964"/>
            <a:ext cx="7267575" cy="140017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1D3339D-DB2A-44F5-A53E-18202084E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84" y="492145"/>
            <a:ext cx="8382000" cy="189547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478E06B-211E-46B9-8FFE-069E095D9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84" y="2481633"/>
            <a:ext cx="4724400" cy="65722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0CAA6617-CBA1-4D15-927B-88474EE5C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84" y="4922508"/>
            <a:ext cx="7648575" cy="132397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A99E021-7D8B-40EB-8E9C-EA3F241CB46A}"/>
              </a:ext>
            </a:extLst>
          </p:cNvPr>
          <p:cNvSpPr txBox="1"/>
          <p:nvPr/>
        </p:nvSpPr>
        <p:spPr>
          <a:xfrm>
            <a:off x="109659" y="688180"/>
            <a:ext cx="278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n/>
                <a:solidFill>
                  <a:srgbClr val="FF0000"/>
                </a:solidFill>
              </a:rPr>
              <a:t>3</a:t>
            </a:r>
            <a:endParaRPr lang="en-IL" sz="1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27EB829-4801-4086-890E-095C7DC0A537}"/>
              </a:ext>
            </a:extLst>
          </p:cNvPr>
          <p:cNvSpPr txBox="1"/>
          <p:nvPr/>
        </p:nvSpPr>
        <p:spPr>
          <a:xfrm>
            <a:off x="160316" y="3889230"/>
            <a:ext cx="278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n/>
                <a:solidFill>
                  <a:srgbClr val="FF0000"/>
                </a:solidFill>
              </a:rPr>
              <a:t>4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944037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6BF000ED-72AB-466D-98D0-B021180E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9" y="192895"/>
            <a:ext cx="6419850" cy="202882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83E5E6CF-0717-4812-8E1C-A56E883D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9" y="3472943"/>
            <a:ext cx="6134100" cy="117157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358B12E-97B3-4751-9DC7-AC7A23847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33" y="4644518"/>
            <a:ext cx="4355090" cy="185676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AEC2EC3F-EE19-41C9-A826-71F3958A1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79" y="2221720"/>
            <a:ext cx="3152775" cy="98107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857540A-EB64-4643-AE8C-946D7A41B2BF}"/>
              </a:ext>
            </a:extLst>
          </p:cNvPr>
          <p:cNvSpPr txBox="1"/>
          <p:nvPr/>
        </p:nvSpPr>
        <p:spPr>
          <a:xfrm>
            <a:off x="190004" y="486300"/>
            <a:ext cx="278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n/>
                <a:solidFill>
                  <a:srgbClr val="FF0000"/>
                </a:solidFill>
              </a:rPr>
              <a:t>5</a:t>
            </a:r>
            <a:endParaRPr lang="en-IL" sz="14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5D461DD-03FF-4A38-9053-8DCFC4A8A14D}"/>
              </a:ext>
            </a:extLst>
          </p:cNvPr>
          <p:cNvSpPr txBox="1"/>
          <p:nvPr/>
        </p:nvSpPr>
        <p:spPr>
          <a:xfrm>
            <a:off x="190005" y="3472943"/>
            <a:ext cx="278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n/>
                <a:solidFill>
                  <a:srgbClr val="FF0000"/>
                </a:solidFill>
              </a:rPr>
              <a:t>6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8537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B4A8BA-E957-43F7-9382-D1E71E18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2181"/>
          </a:xfrm>
        </p:spPr>
        <p:txBody>
          <a:bodyPr/>
          <a:lstStyle/>
          <a:p>
            <a:pPr algn="ctr"/>
            <a:r>
              <a:rPr lang="he-IL" dirty="0"/>
              <a:t>על המערכת...</a:t>
            </a:r>
            <a:endParaRPr lang="en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8679A70-21D4-4376-B083-98A691FA78F9}"/>
              </a:ext>
            </a:extLst>
          </p:cNvPr>
          <p:cNvSpPr txBox="1"/>
          <p:nvPr/>
        </p:nvSpPr>
        <p:spPr>
          <a:xfrm>
            <a:off x="2428504" y="1359725"/>
            <a:ext cx="6722918" cy="302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800" b="1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דרישות מערכת:</a:t>
            </a:r>
            <a:endParaRPr lang="en-IL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חברת "ענק החשמל", העוסקת בקמעונאות של מוצרי חשמל ואלקטרוניקה, מעוניינת במערכת מידע ממוחשבת שתהווה תחליף לניהול המידע באמצעים ידניים (רשימות ידניות, חלוקת מידע לפי תיקיות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וכ'ו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החברה סבורה כי המערכת החדשה תקל על הבקרה והשליטה על הנתונים והמידע בסניפים, תקל על ניהול המלאי של המוצרים, ניהול העובדים, ניהול ההזמנות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וכ'ו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וסה"כ תיעל את השירות הניתן בכל חנות ותספק מידע מאורגן וזמין יותר למנהלים, לעובדים, וללקוחות.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44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57E640-8EB6-476C-8408-6132648C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96" y="499443"/>
            <a:ext cx="8596668" cy="1320800"/>
          </a:xfrm>
        </p:spPr>
        <p:txBody>
          <a:bodyPr>
            <a:normAutofit/>
          </a:bodyPr>
          <a:lstStyle/>
          <a:p>
            <a:pPr algn="ctr" rtl="1"/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פקודות 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INSERT/UPDATE/DELETE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IL" sz="2400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8C09DFD4-E335-4E7A-B1CD-1FE22293C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45" y="1262280"/>
            <a:ext cx="8248650" cy="647700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089B1C0-153D-4EB9-8414-E16372AA0FC9}"/>
              </a:ext>
            </a:extLst>
          </p:cNvPr>
          <p:cNvSpPr txBox="1"/>
          <p:nvPr/>
        </p:nvSpPr>
        <p:spPr>
          <a:xfrm>
            <a:off x="2273110" y="2064140"/>
            <a:ext cx="6816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b="1" dirty="0">
                <a:solidFill>
                  <a:schemeClr val="accent1"/>
                </a:solidFill>
              </a:rPr>
              <a:t>פקודות למנהל:</a:t>
            </a:r>
          </a:p>
          <a:p>
            <a:pPr algn="r" rtl="1"/>
            <a:r>
              <a:rPr lang="en-US" sz="1400" dirty="0"/>
              <a:t>-</a:t>
            </a:r>
            <a:r>
              <a:rPr lang="he-IL" sz="1400" dirty="0"/>
              <a:t>הפקודה הראשונה מעדכנת מבצע במוצר מסוים </a:t>
            </a:r>
          </a:p>
          <a:p>
            <a:pPr algn="r" rtl="1"/>
            <a:r>
              <a:rPr lang="en-US" sz="1400" dirty="0"/>
              <a:t>-</a:t>
            </a:r>
            <a:r>
              <a:rPr lang="he-IL" sz="1400" dirty="0"/>
              <a:t>הפקודה השנייה מעדכנת את אחוזי התגמול לאיש מכירות ואת ההתמחות </a:t>
            </a:r>
            <a:endParaRPr lang="en-IL" sz="14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2CB17D3-BB85-4766-9345-07DF52BB7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7" y="3121232"/>
            <a:ext cx="9516712" cy="992432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14C5CE3-329A-4FBD-B78B-8AB88F2BCDEE}"/>
              </a:ext>
            </a:extLst>
          </p:cNvPr>
          <p:cNvSpPr txBox="1"/>
          <p:nvPr/>
        </p:nvSpPr>
        <p:spPr>
          <a:xfrm>
            <a:off x="2594758" y="4318538"/>
            <a:ext cx="6494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b="1" dirty="0">
                <a:solidFill>
                  <a:schemeClr val="accent1"/>
                </a:solidFill>
              </a:rPr>
              <a:t>פקודות לעובדים:</a:t>
            </a:r>
          </a:p>
          <a:p>
            <a:pPr algn="r" rtl="1"/>
            <a:r>
              <a:rPr lang="en-US" sz="1400" dirty="0"/>
              <a:t>-</a:t>
            </a:r>
            <a:r>
              <a:rPr lang="he-IL" sz="1400" dirty="0"/>
              <a:t>הפקודה הראשונה מכניסה הזמנה חדשה מספק. נשים לב כי נקבל שגיאה (נעשה בכוונה) כי ת"ז המזמין הוא לא ת"ז מנהל המחסן.</a:t>
            </a:r>
          </a:p>
          <a:p>
            <a:pPr algn="r" rtl="1"/>
            <a:r>
              <a:rPr lang="en-US" sz="1400" dirty="0"/>
              <a:t>-</a:t>
            </a:r>
            <a:r>
              <a:rPr lang="he-IL" sz="1400" dirty="0"/>
              <a:t>הפקודה השנייה תקינה.</a:t>
            </a:r>
            <a:endParaRPr lang="en-US" sz="1400" dirty="0"/>
          </a:p>
          <a:p>
            <a:pPr algn="r" rtl="1"/>
            <a:r>
              <a:rPr lang="en-US" sz="1400" dirty="0"/>
              <a:t>-</a:t>
            </a:r>
            <a:r>
              <a:rPr lang="he-IL" sz="1400" dirty="0"/>
              <a:t>הפקודה השלישית היא הפרטים להזמנה</a:t>
            </a:r>
          </a:p>
          <a:p>
            <a:pPr algn="r" rtl="1"/>
            <a:r>
              <a:rPr lang="en-US" sz="1400" dirty="0"/>
              <a:t>-</a:t>
            </a:r>
            <a:r>
              <a:rPr lang="he-IL" sz="1400" dirty="0"/>
              <a:t>הפקודה הרביעית מוחקת מוצר מסוים מהזמנה מסוימת </a:t>
            </a:r>
          </a:p>
          <a:p>
            <a:pPr algn="r" rtl="1"/>
            <a:endParaRPr lang="en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4D345B4-92A9-497A-A66E-7FD4D7E08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02" y="3573422"/>
            <a:ext cx="8842145" cy="30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0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5FEF338-A00C-471F-B925-AE2C041DBFE0}"/>
              </a:ext>
            </a:extLst>
          </p:cNvPr>
          <p:cNvSpPr txBox="1"/>
          <p:nvPr/>
        </p:nvSpPr>
        <p:spPr>
          <a:xfrm>
            <a:off x="397824" y="296883"/>
            <a:ext cx="8741723" cy="553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200" b="1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תיאור כללי של המערכת ותיאור ישויות תכונות וקשרים:</a:t>
            </a:r>
            <a:endParaRPr lang="en-IL" sz="12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 </a:t>
            </a:r>
            <a:r>
              <a:rPr lang="he-IL" sz="13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סניף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השייך לחברה מאופיין בקוד סניף, כתובת, שעות פעילות ומספר טלפון,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לכל סניף קיים </a:t>
            </a:r>
            <a:r>
              <a:rPr lang="he-IL" sz="13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מנהל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המאופיין בת"ז, והוא אחראי בין היתר להגעה ל</a:t>
            </a:r>
            <a:r>
              <a:rPr lang="he-IL" sz="13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יעד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מכירות חודשי של ההסניף.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בכל סניף קיימות </a:t>
            </a:r>
            <a:r>
              <a:rPr lang="he-IL" sz="13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מחלקות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שונות להן שייכים המוצרים הרלוונטיים המאופיינות בקוד מחלקה, שם מחלקה, ושטח במ"ר, כאשר גם לכל סניף משויך </a:t>
            </a:r>
            <a:r>
              <a:rPr lang="he-IL" sz="13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מחסן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אחד עם מלאי זמין ומאופיין בקוד מזהה משלו, ובגודל שטחו.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המוצרים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בכל מחלקה מאופיינים בקוד מוצר, שם מוצר, סוג מוצר, מחיר, מחיר מבצע (אם יש), יצרן, כמות (במחלקה ובמחסן), וקוד הספק והמחלקה להם הם שייכים.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הספקים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השונים מאופיינים ע"י קוד ספק, שם ותאריך תחילת שת"פ, כמו כן סטטוס בו הוא נמצא (רגיל/ על תנאי/ מבוטל) במקרה שאותו ספק יוצר בעיות ורוצים להפסיק את הקשר עימו. 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בכל סניף קיימים 2 סוגי עובדים: אנשי מכירות ומחסנאים. פרטי </a:t>
            </a:r>
            <a:r>
              <a:rPr lang="he-IL" sz="13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העובדים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מאופיינים בת"ז, שם, כתובת, מספר טלפון תאריך לידה, משכורת, ותאריך תחילת העסקה.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ל</a:t>
            </a:r>
            <a:r>
              <a:rPr lang="he-IL" sz="13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אנשי המכירות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מתווספים התמחויות במחלקות מסוימות אם יש ופרמיה שהיא אחוז מסוים מהמכירות.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</a:t>
            </a:r>
            <a:r>
              <a:rPr lang="he-IL" sz="13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מחסנאים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עובדים במחסן ואחראים על בדיקות מלאי של המוצרים במחלקה ובמחסן. כל </a:t>
            </a:r>
            <a:r>
              <a:rPr lang="he-IL" sz="13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בדיקה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מאופיינת בתאריך, קוד מוצר וכמות.  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למחסנאים יש מנהל משלהם המבצע את הזמנות המוצרים מ</a:t>
            </a:r>
            <a:r>
              <a:rPr lang="he-IL" sz="13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הספקים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במקרה הצורך הוא יכול להשתמש גם בקוד מחסן של סניפים אחרים לקבלת מידע רלוונטי.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ההזמנות מהמספקים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יבוצעו לא יותר מפעם אחת ביום, במידה ויש חוסר </a:t>
            </a:r>
            <a:r>
              <a:rPr lang="he-IL" sz="13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במלאי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המנהל מחסן יבצע הזמנה המאופיינת בקוד הזמנה, תאריך, קוד מוצר, כמות להזמנה, קוד סניף ומזהה ספק רלוונטי.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אנשי המכירות אחראים על </a:t>
            </a:r>
            <a:r>
              <a:rPr lang="he-IL" sz="13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ההזמנות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 הלקוחות. הזמנות אלו מאופיינים בת"ז הלקוח, תאריך הזמנה, שעה, קוד המוצר שרכש, כמות מאותו מוצר ות"ז העובד שנתן את השירות.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כמו כן יישמר המידע הבא על </a:t>
            </a:r>
            <a:r>
              <a:rPr lang="he-IL" sz="13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לקוחות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שקנו בחנות: ת"ז לקוח, מספר טלפון וכתובתו.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4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DBBAC6-613D-4EA2-A70D-079F50C4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22" y="152400"/>
            <a:ext cx="8596668" cy="833252"/>
          </a:xfrm>
        </p:spPr>
        <p:txBody>
          <a:bodyPr/>
          <a:lstStyle/>
          <a:p>
            <a:pPr algn="ctr"/>
            <a:r>
              <a:rPr lang="he-IL" dirty="0"/>
              <a:t>הדרישות במרוכז</a:t>
            </a:r>
            <a:endParaRPr lang="en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D787D26-18E7-4D99-A53F-5DA595B3E214}"/>
              </a:ext>
            </a:extLst>
          </p:cNvPr>
          <p:cNvSpPr txBox="1"/>
          <p:nvPr/>
        </p:nvSpPr>
        <p:spPr>
          <a:xfrm>
            <a:off x="1270661" y="765959"/>
            <a:ext cx="7631380" cy="5225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סניף: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מזהה סניף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עיר, רחוב, מס', מס' טלפון, ת"ז מנהל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מחלקה: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מזהה סניף</a:t>
            </a:r>
            <a:r>
              <a:rPr lang="en-US" sz="13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מספר מחלקה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שם, שטח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מחסן: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מזהה מחסן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ת"ז מנהל מחסן, שטח, מזהה סניף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יעד מכירות של סניף: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מזהה סניף</a:t>
            </a:r>
            <a:r>
              <a:rPr lang="en-US" sz="13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חודש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יעד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עובד: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ת"ז עובד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שם, שם משפחה, עיר, רחוב, מס', תאריך לידה, תאריך העסקה, מס' טלפון, סוג עובד, משכורת, מזהה סניף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איש מכירות: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ת"ז איש מכירות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מתמחה במחלקות, פרמיה באחוזים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עובד מחסן: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ת"ז עובד מחסן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מספר מנהל מחסן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ספק: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מזהה ספק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שם, מספר טלפון, תאריך תחילת קשר, סטאטוס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מוצר: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מזהה מוצר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שם מוצר, סוג מוצר, מחיר, מחיר הנחה, שטח, יצרן, מזהה סניף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מספר מחלקה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מזהה ספק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כמות מוצרים במחלקה: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מזהה סניף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מספר מחלקה</a:t>
            </a:r>
            <a:r>
              <a:rPr lang="en-US" sz="13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מזהה מוצר</a:t>
            </a:r>
            <a:r>
              <a:rPr lang="en-US" sz="13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תאריך בדיקה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כמות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כמות מוצרים במחסן: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מזהה מחסן</a:t>
            </a:r>
            <a:r>
              <a:rPr lang="en-US" sz="13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מזהה מוצר</a:t>
            </a:r>
            <a:r>
              <a:rPr lang="en-US" sz="13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תאריך בדיקה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כמות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הזמנת אספקה: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מזהה הזמנה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תאריך, מספר מנהל מחסן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שורות בהזמנה: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מזהה הזמנה</a:t>
            </a:r>
            <a:r>
              <a:rPr lang="en-US" sz="13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מזהה מוצר</a:t>
            </a:r>
            <a:r>
              <a:rPr lang="en-US" sz="13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כמות, מזהה ספק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לקוח: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ת"ז לקוח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שם, שם משפחה, עיר, רחוב, מס', מס' טלפון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מכירה: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מזהה מכירה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תאריך, ת"ז איש מכירות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ת"ז לקוח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פרטי מכירה: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מזהה מכירה</a:t>
            </a:r>
            <a:r>
              <a:rPr lang="en-US" sz="13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מזהה מוצר</a:t>
            </a:r>
            <a:r>
              <a:rPr lang="en-US" sz="13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כמות, מחיר </a:t>
            </a:r>
            <a:r>
              <a:rPr lang="he-IL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ליח</a:t>
            </a:r>
            <a:r>
              <a:rPr lang="he-IL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 סה"כ</a:t>
            </a:r>
            <a:endParaRPr lang="en-IL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8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CECAEA-E5B2-4167-A669-97B7C80E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5003"/>
            <a:ext cx="8596668" cy="997527"/>
          </a:xfrm>
        </p:spPr>
        <p:txBody>
          <a:bodyPr/>
          <a:lstStyle/>
          <a:p>
            <a:pPr algn="ctr" rtl="1"/>
            <a:r>
              <a:rPr lang="he-IL" dirty="0"/>
              <a:t>תרשים לוגי </a:t>
            </a:r>
            <a:r>
              <a:rPr lang="en-US" dirty="0"/>
              <a:t>ERD</a:t>
            </a:r>
            <a:endParaRPr lang="en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85C6E0E-DCE2-4E51-AA15-26AB29CF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746831"/>
            <a:ext cx="8338191" cy="580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7BD4CF-CDA7-40B8-8339-D4AB0A13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72" y="348342"/>
            <a:ext cx="8596668" cy="1320800"/>
          </a:xfrm>
        </p:spPr>
        <p:txBody>
          <a:bodyPr/>
          <a:lstStyle/>
          <a:p>
            <a:pPr algn="ctr"/>
            <a:r>
              <a:rPr lang="he-IL" dirty="0"/>
              <a:t> כטבלאות</a:t>
            </a:r>
            <a:r>
              <a:rPr lang="en-US" dirty="0"/>
              <a:t>ERD</a:t>
            </a:r>
            <a:r>
              <a:rPr lang="he-IL" dirty="0"/>
              <a:t> יישום ה</a:t>
            </a:r>
            <a:endParaRPr lang="en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892FD1B6-508D-431E-8994-A68BCCF2F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50" y="1009403"/>
            <a:ext cx="7710990" cy="5299817"/>
          </a:xfrm>
        </p:spPr>
      </p:pic>
    </p:spTree>
    <p:extLst>
      <p:ext uri="{BB962C8B-B14F-4D97-AF65-F5344CB8AC3E}">
        <p14:creationId xmlns:p14="http://schemas.microsoft.com/office/powerpoint/2010/main" val="200345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3B6DF3-135B-44ED-A27F-3F6B7760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16" y="280232"/>
            <a:ext cx="8175721" cy="132080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יצירת טבלאות</a:t>
            </a:r>
            <a:endParaRPr lang="en-IL" sz="2400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4B0450A-0877-47A8-8103-11832016D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89" y="381867"/>
            <a:ext cx="2142952" cy="2296020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0123826-DBF7-43B1-B7F0-0E3587F0A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89" y="2905620"/>
            <a:ext cx="4734162" cy="165873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E7782CC-E1D7-44D4-9F4F-083367C6F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89" y="4927601"/>
            <a:ext cx="5609730" cy="1636754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BFD78393-8729-4DEB-B973-7DCAC7BD9615}"/>
              </a:ext>
            </a:extLst>
          </p:cNvPr>
          <p:cNvSpPr/>
          <p:nvPr/>
        </p:nvSpPr>
        <p:spPr>
          <a:xfrm>
            <a:off x="3449782" y="609600"/>
            <a:ext cx="15258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2400" b="1" dirty="0">
                <a:ln/>
                <a:solidFill>
                  <a:srgbClr val="FF0000"/>
                </a:solidFill>
              </a:rPr>
              <a:t>סניף</a:t>
            </a:r>
            <a:endParaRPr lang="he-IL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6A8F76DB-84E1-47E1-B173-4958B80F3FED}"/>
              </a:ext>
            </a:extLst>
          </p:cNvPr>
          <p:cNvSpPr/>
          <p:nvPr/>
        </p:nvSpPr>
        <p:spPr>
          <a:xfrm>
            <a:off x="3507180" y="2883349"/>
            <a:ext cx="15258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2400" b="1" dirty="0">
                <a:ln/>
                <a:solidFill>
                  <a:srgbClr val="FF0000"/>
                </a:solidFill>
              </a:rPr>
              <a:t>מחסן</a:t>
            </a:r>
            <a:endParaRPr lang="he-IL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7FE17F2-67CA-458E-A3D5-292CAB4D7768}"/>
              </a:ext>
            </a:extLst>
          </p:cNvPr>
          <p:cNvSpPr/>
          <p:nvPr/>
        </p:nvSpPr>
        <p:spPr>
          <a:xfrm>
            <a:off x="3574565" y="4665991"/>
            <a:ext cx="15258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2400" b="1" dirty="0">
                <a:ln/>
                <a:solidFill>
                  <a:srgbClr val="FF0000"/>
                </a:solidFill>
              </a:rPr>
              <a:t>מחלקה</a:t>
            </a:r>
            <a:endParaRPr lang="he-IL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956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3564959-7B88-4117-BB41-8C78C35A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22" y="441232"/>
            <a:ext cx="5627604" cy="154817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B81696E-5622-4F31-9507-B85FF5DD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700" y="2026747"/>
            <a:ext cx="4598518" cy="268295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90BAC0AC-1BD8-49B9-8DC2-FBCC7F957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2" y="4934691"/>
            <a:ext cx="4328821" cy="102631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D5F27728-B1DA-45CF-8449-FA36FE3C2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507" y="4879951"/>
            <a:ext cx="4741780" cy="1081057"/>
          </a:xfrm>
          <a:prstGeom prst="rect">
            <a:avLst/>
          </a:prstGeom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id="{417C52E3-4568-4320-8966-2C532CD899BD}"/>
              </a:ext>
            </a:extLst>
          </p:cNvPr>
          <p:cNvSpPr/>
          <p:nvPr/>
        </p:nvSpPr>
        <p:spPr>
          <a:xfrm>
            <a:off x="3503314" y="308482"/>
            <a:ext cx="15258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2400" b="1" dirty="0">
                <a:ln/>
                <a:solidFill>
                  <a:srgbClr val="FF0000"/>
                </a:solidFill>
              </a:rPr>
              <a:t>יעד</a:t>
            </a:r>
            <a:endParaRPr lang="he-IL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4D21CB51-032E-4783-BDFA-6980F680B128}"/>
              </a:ext>
            </a:extLst>
          </p:cNvPr>
          <p:cNvSpPr/>
          <p:nvPr/>
        </p:nvSpPr>
        <p:spPr>
          <a:xfrm>
            <a:off x="3592959" y="1781125"/>
            <a:ext cx="15258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2400" b="1" dirty="0">
                <a:ln/>
                <a:solidFill>
                  <a:srgbClr val="FF0000"/>
                </a:solidFill>
              </a:rPr>
              <a:t>עובדים</a:t>
            </a:r>
            <a:endParaRPr lang="he-IL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4" name="חץ: למטה 13">
            <a:extLst>
              <a:ext uri="{FF2B5EF4-FFF2-40B4-BE49-F238E27FC236}">
                <a16:creationId xmlns:a16="http://schemas.microsoft.com/office/drawing/2014/main" id="{11C57BD9-A81E-40F4-8E73-1E2F209CF129}"/>
              </a:ext>
            </a:extLst>
          </p:cNvPr>
          <p:cNvSpPr/>
          <p:nvPr/>
        </p:nvSpPr>
        <p:spPr>
          <a:xfrm>
            <a:off x="4898572" y="4649190"/>
            <a:ext cx="130628" cy="230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חץ: למטה 14">
            <a:extLst>
              <a:ext uri="{FF2B5EF4-FFF2-40B4-BE49-F238E27FC236}">
                <a16:creationId xmlns:a16="http://schemas.microsoft.com/office/drawing/2014/main" id="{4AC9FAF7-459C-4290-B292-BB06D558FFAB}"/>
              </a:ext>
            </a:extLst>
          </p:cNvPr>
          <p:cNvSpPr/>
          <p:nvPr/>
        </p:nvSpPr>
        <p:spPr>
          <a:xfrm>
            <a:off x="1357746" y="4683398"/>
            <a:ext cx="130628" cy="230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484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94E531E3-3F1E-414A-974C-8761A96B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15" y="380010"/>
            <a:ext cx="2324845" cy="194279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27DA363-822B-4AA1-9ECD-02375094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8" y="2649372"/>
            <a:ext cx="6953651" cy="3662364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1B4224A2-03AD-4455-B6EA-29EB6C4ABC11}"/>
              </a:ext>
            </a:extLst>
          </p:cNvPr>
          <p:cNvSpPr/>
          <p:nvPr/>
        </p:nvSpPr>
        <p:spPr>
          <a:xfrm>
            <a:off x="3040083" y="284654"/>
            <a:ext cx="15258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2400" b="1" dirty="0">
                <a:ln/>
                <a:solidFill>
                  <a:srgbClr val="FF0000"/>
                </a:solidFill>
              </a:rPr>
              <a:t>ספקים</a:t>
            </a:r>
            <a:endParaRPr lang="he-IL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D78D2E2-3BAF-4DA8-ADB9-1DD0F5762761}"/>
              </a:ext>
            </a:extLst>
          </p:cNvPr>
          <p:cNvSpPr/>
          <p:nvPr/>
        </p:nvSpPr>
        <p:spPr>
          <a:xfrm>
            <a:off x="3040083" y="2510099"/>
            <a:ext cx="15258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2400" b="1" dirty="0">
                <a:ln/>
                <a:solidFill>
                  <a:srgbClr val="FF0000"/>
                </a:solidFill>
              </a:rPr>
              <a:t>מוצרים</a:t>
            </a:r>
            <a:endParaRPr lang="he-IL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6323984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636</TotalTime>
  <Words>1015</Words>
  <Application>Microsoft Office PowerPoint</Application>
  <PresentationFormat>מסך רחב</PresentationFormat>
  <Paragraphs>91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פיאה</vt:lpstr>
      <vt:lpstr>פרויקט סוף קורס - בסיסי נתונים</vt:lpstr>
      <vt:lpstr>על המערכת...</vt:lpstr>
      <vt:lpstr>מצגת של PowerPoint‏</vt:lpstr>
      <vt:lpstr>הדרישות במרוכז</vt:lpstr>
      <vt:lpstr>תרשים לוגי ERD</vt:lpstr>
      <vt:lpstr> כטבלאותERD יישום ה</vt:lpstr>
      <vt:lpstr>יצירת טבלאות</vt:lpstr>
      <vt:lpstr>מצגת של PowerPoint‏</vt:lpstr>
      <vt:lpstr>מצגת של PowerPoint‏</vt:lpstr>
      <vt:lpstr>מצגת של PowerPoint‏</vt:lpstr>
      <vt:lpstr>מצגת של PowerPoint‏</vt:lpstr>
      <vt:lpstr>SQL – מנהלי סניפים</vt:lpstr>
      <vt:lpstr>שאילתות למנהל הסניף</vt:lpstr>
      <vt:lpstr>מצגת של PowerPoint‏</vt:lpstr>
      <vt:lpstr>מצגת של PowerPoint‏</vt:lpstr>
      <vt:lpstr>SQL – עובדים</vt:lpstr>
      <vt:lpstr>שאילתות לעובדי הסניף</vt:lpstr>
      <vt:lpstr>מצגת של PowerPoint‏</vt:lpstr>
      <vt:lpstr>מצגת של PowerPoint‏</vt:lpstr>
      <vt:lpstr>  פקודות  INSERT/UPDATE/DELETE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Matan</dc:creator>
  <cp:lastModifiedBy>Matan</cp:lastModifiedBy>
  <cp:revision>18</cp:revision>
  <dcterms:created xsi:type="dcterms:W3CDTF">2021-09-10T01:31:26Z</dcterms:created>
  <dcterms:modified xsi:type="dcterms:W3CDTF">2021-09-19T03:20:56Z</dcterms:modified>
</cp:coreProperties>
</file>