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2" r:id="rId8"/>
    <p:sldId id="263" r:id="rId9"/>
    <p:sldId id="266" r:id="rId10"/>
    <p:sldId id="274" r:id="rId11"/>
    <p:sldId id="267" r:id="rId12"/>
    <p:sldId id="268" r:id="rId13"/>
    <p:sldId id="272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F4F9-AC19-F273-1B42-51D282018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F9015-E9DF-3976-6F67-4DEB6D697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5D9-6E7E-5F3F-19E3-103170BD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92BA-5F79-4AC9-AE0D-24DBE6899534}" type="datetimeFigureOut">
              <a:rPr lang="he-IL" smtClean="0"/>
              <a:t>ח'/אלול/תשפ"ג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ABDB0-CB1A-6F04-E9F8-48868B98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D373-9D8A-9C86-740D-18E9243F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6A3-1BF9-4F26-A862-F6964D8A50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358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26A6-433A-92D9-4176-1964BD73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334CF-79BE-53DB-DE72-D5CCB2C9D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E6034-44BF-8676-5094-4E9A8967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92BA-5F79-4AC9-AE0D-24DBE6899534}" type="datetimeFigureOut">
              <a:rPr lang="he-IL" smtClean="0"/>
              <a:t>ח'/אלול/תשפ"ג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60-AF97-2A76-0063-20A68149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9A65C-C49F-C77F-BC5D-2731CD93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6A3-1BF9-4F26-A862-F6964D8A50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301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0C78E-BEE0-BF3C-E0AB-EEE8CAE6B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98EC9-F6D2-AFF0-55F0-AE2A2F905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59973-AB25-4F56-0CC5-CA495201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92BA-5F79-4AC9-AE0D-24DBE6899534}" type="datetimeFigureOut">
              <a:rPr lang="he-IL" smtClean="0"/>
              <a:t>ח'/אלול/תשפ"ג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F19F7-16E3-D28B-63B7-1DCD957F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DA1F7-7B7D-A859-FF02-35305828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6A3-1BF9-4F26-A862-F6964D8A50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77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F6C0-CA59-175A-5843-9B0D5A2C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7159D-AD2D-5186-017E-3924DFBE9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EC024-4AF7-74E9-ADFC-07379258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92BA-5F79-4AC9-AE0D-24DBE6899534}" type="datetimeFigureOut">
              <a:rPr lang="he-IL" smtClean="0"/>
              <a:t>ח'/אלול/תשפ"ג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45E52-5C01-98B1-F3FA-BDCC06B0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43548-D580-77AF-311B-58B63FA7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6A3-1BF9-4F26-A862-F6964D8A50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813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DD97-F7CC-176A-CE91-05F1218C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5A220-EF34-C8B0-9954-D9A79D8DB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660CA-A17E-EE48-99E4-08823647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92BA-5F79-4AC9-AE0D-24DBE6899534}" type="datetimeFigureOut">
              <a:rPr lang="he-IL" smtClean="0"/>
              <a:t>ח'/אלול/תשפ"ג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ECBCA-9CE4-ABA6-6A22-A0C93301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4F318-5685-2A2E-655D-F32F752C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6A3-1BF9-4F26-A862-F6964D8A50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119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AF50-DE2D-9DB7-BAA3-D5EDA053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5A8AC-AB80-710A-93FC-AAEDC8E1E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27211-D6FD-EE30-A306-A33529E6A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953D7-028E-3024-4008-EF017321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92BA-5F79-4AC9-AE0D-24DBE6899534}" type="datetimeFigureOut">
              <a:rPr lang="he-IL" smtClean="0"/>
              <a:t>ח'/אלול/תשפ"ג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AE21E-7298-E2AE-33B1-7AE667FA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962C5-EB27-722B-36C1-5A78C67A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6A3-1BF9-4F26-A862-F6964D8A50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70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A06C-DDCD-C6D8-032C-71FF8D5A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3B108-1AA5-4337-A191-8465CA037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00618-938F-5E20-5E3E-5CD06CABF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88FDA-1AC1-9E41-4013-CC80D802E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0CC12-1CF6-30A8-7E69-EAB5A1EDD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A4274-3912-050B-2A94-4E39327E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92BA-5F79-4AC9-AE0D-24DBE6899534}" type="datetimeFigureOut">
              <a:rPr lang="he-IL" smtClean="0"/>
              <a:t>ח'/אלול/תשפ"ג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6A450-30B6-6CEB-008D-72084049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22624-963B-21D7-23C7-733EFFE1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6A3-1BF9-4F26-A862-F6964D8A50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597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074EE-FD9C-C560-750D-5050793F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8996F-EF66-2784-E455-EC411AA0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92BA-5F79-4AC9-AE0D-24DBE6899534}" type="datetimeFigureOut">
              <a:rPr lang="he-IL" smtClean="0"/>
              <a:t>ח'/אלול/תשפ"ג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DF248-FD72-5DA0-27A5-C3CADF0E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894A9-0F33-C846-C27A-DB68ED39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6A3-1BF9-4F26-A862-F6964D8A50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780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26E62-FCC2-EC14-DC15-52508275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92BA-5F79-4AC9-AE0D-24DBE6899534}" type="datetimeFigureOut">
              <a:rPr lang="he-IL" smtClean="0"/>
              <a:t>ח'/אלול/תשפ"ג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8A1F2-9FAB-A721-4457-804BFD61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3109-6905-0BD9-AE3C-3D0ED009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6A3-1BF9-4F26-A862-F6964D8A50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190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1CC0-430B-439C-7574-00799DA5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4ACCD-825D-27AC-AE90-21386676A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B789A-9225-6750-401F-87226A426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08F56-5450-3A27-C959-F646E7FD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92BA-5F79-4AC9-AE0D-24DBE6899534}" type="datetimeFigureOut">
              <a:rPr lang="he-IL" smtClean="0"/>
              <a:t>ח'/אלול/תשפ"ג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FE327-A2CB-F4D2-0B2D-0F690CD9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08A61-8052-1EE9-AE62-8FA2A56A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6A3-1BF9-4F26-A862-F6964D8A50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557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9D28-DDA4-70E1-86DC-2BAD61BF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3CFB-4EA6-0334-5450-64D3F51E8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83DF7-AEB9-4808-7C05-783E66454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EFEEE-9D80-87BE-56FC-43676B2A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92BA-5F79-4AC9-AE0D-24DBE6899534}" type="datetimeFigureOut">
              <a:rPr lang="he-IL" smtClean="0"/>
              <a:t>ח'/אלול/תשפ"ג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ECCD2-EE8D-E152-064B-4ED5894F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C8F09-25D3-676E-B359-067821B6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6A3-1BF9-4F26-A862-F6964D8A50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249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8B183-4CAA-E69A-FC82-5D40A79D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87796-42FA-417F-53AC-96EDD5E7B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74B36-9859-66AB-A4AB-10DF0BE54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D92BA-5F79-4AC9-AE0D-24DBE6899534}" type="datetimeFigureOut">
              <a:rPr lang="he-IL" smtClean="0"/>
              <a:t>ח'/אלול/תשפ"ג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5E7C3-BE05-426F-37CD-99B3F905A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08ABE-EA32-C533-2525-C4D21D36A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726A3-1BF9-4F26-A862-F6964D8A50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530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hyperlink" Target="https://credencys.com/iot-based-smart-air-conditioner-solution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iotondemand.net/our-showcased-solutions/smart-air-condition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uryyu/SmartHome.git" TargetMode="External"/><Relationship Id="rId5" Type="http://schemas.openxmlformats.org/officeDocument/2006/relationships/hyperlink" Target="https://en.wikipedia.org/wiki/Cleanroom" TargetMode="External"/><Relationship Id="rId4" Type="http://schemas.openxmlformats.org/officeDocument/2006/relationships/hyperlink" Target="https://angstromtechnology.com/what-is-a-cleanro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104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in a white suit holding a device&#10;&#10;Description automatically generated">
            <a:extLst>
              <a:ext uri="{FF2B5EF4-FFF2-40B4-BE49-F238E27FC236}">
                <a16:creationId xmlns:a16="http://schemas.microsoft.com/office/drawing/2014/main" id="{519452EA-6330-654C-25DA-CB5529123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55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0A23AF-40E1-9C37-80E4-02CE18E41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</a:rPr>
              <a:t>IOT PROJECT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Smart clean-room</a:t>
            </a:r>
            <a:br>
              <a:rPr lang="ru-RU" b="1" dirty="0">
                <a:solidFill>
                  <a:srgbClr val="FFFFFF"/>
                </a:solidFill>
              </a:rPr>
            </a:br>
            <a:endParaRPr lang="he-IL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2466D-3DA4-EEDD-41CC-720D3FFF1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6623" y="4637243"/>
            <a:ext cx="9144000" cy="1098395"/>
          </a:xfrm>
        </p:spPr>
        <p:txBody>
          <a:bodyPr>
            <a:normAutofit/>
          </a:bodyPr>
          <a:lstStyle/>
          <a:p>
            <a:r>
              <a:rPr lang="en-US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By: Matan Sharazki, </a:t>
            </a:r>
            <a:r>
              <a:rPr lang="en-US" b="1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Elad</a:t>
            </a:r>
            <a:r>
              <a:rPr lang="en-US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Asis</a:t>
            </a:r>
            <a:endParaRPr lang="en-US" b="1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endParaRPr lang="he-I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558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55414E-0FEB-562E-D315-79C28AEB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he-IL" sz="4000">
                <a:solidFill>
                  <a:schemeClr val="tx2"/>
                </a:solidFill>
              </a:rPr>
              <a:t>דרישות המערכת</a:t>
            </a:r>
            <a:br>
              <a:rPr lang="he-IL" sz="4000">
                <a:solidFill>
                  <a:schemeClr val="tx2"/>
                </a:solidFill>
              </a:rPr>
            </a:br>
            <a:endParaRPr lang="he-IL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4C7CC-D453-113A-079A-E5923A704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4407697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algn="r" rtl="1"/>
            <a:endParaRPr lang="he-IL" sz="1800" dirty="0">
              <a:solidFill>
                <a:schemeClr val="tx2"/>
              </a:solidFill>
            </a:endParaRPr>
          </a:p>
          <a:p>
            <a:pPr algn="r" rtl="1"/>
            <a:endParaRPr lang="he-IL" sz="1800" dirty="0">
              <a:solidFill>
                <a:schemeClr val="tx2"/>
              </a:solidFill>
            </a:endParaRPr>
          </a:p>
          <a:p>
            <a:pPr marL="0" indent="0" algn="r" rtl="1">
              <a:buNone/>
            </a:pPr>
            <a:r>
              <a:rPr lang="he-IL" sz="1800" b="1" u="sng" dirty="0">
                <a:solidFill>
                  <a:schemeClr val="tx2"/>
                </a:solidFill>
              </a:rPr>
              <a:t>דרישות לא פונקציונליות</a:t>
            </a:r>
          </a:p>
          <a:p>
            <a:pPr algn="r" rtl="1"/>
            <a:r>
              <a:rPr lang="he-IL" sz="1800" dirty="0">
                <a:solidFill>
                  <a:schemeClr val="tx2"/>
                </a:solidFill>
              </a:rPr>
              <a:t>המערכת תתמוך בכל סוגי מערכות ההפעלה של מכשירים חכמים.</a:t>
            </a:r>
          </a:p>
          <a:p>
            <a:pPr algn="r" rtl="1"/>
            <a:r>
              <a:rPr lang="he-IL" sz="1800" dirty="0">
                <a:solidFill>
                  <a:schemeClr val="tx2"/>
                </a:solidFill>
              </a:rPr>
              <a:t>המערכות תתמוך במערכות הפעלה של מחשב </a:t>
            </a:r>
            <a:r>
              <a:rPr lang="en-US" sz="1800" dirty="0">
                <a:solidFill>
                  <a:schemeClr val="tx2"/>
                </a:solidFill>
              </a:rPr>
              <a:t>PC</a:t>
            </a:r>
            <a:r>
              <a:rPr lang="he-IL" sz="1800" dirty="0">
                <a:solidFill>
                  <a:schemeClr val="tx2"/>
                </a:solidFill>
              </a:rPr>
              <a:t>.</a:t>
            </a:r>
          </a:p>
          <a:p>
            <a:pPr algn="r" rtl="1"/>
            <a:r>
              <a:rPr lang="he-IL" sz="1800" dirty="0">
                <a:solidFill>
                  <a:schemeClr val="tx2"/>
                </a:solidFill>
              </a:rPr>
              <a:t>המערכת תהיה זמינה בשפה האנגלית.</a:t>
            </a:r>
          </a:p>
          <a:p>
            <a:pPr algn="r" rtl="1"/>
            <a:r>
              <a:rPr lang="he-IL" sz="1800" dirty="0">
                <a:solidFill>
                  <a:schemeClr val="tx2"/>
                </a:solidFill>
              </a:rPr>
              <a:t>האפליקציה תהיה כתובה בשפת </a:t>
            </a:r>
            <a:r>
              <a:rPr lang="en-US" sz="1800" dirty="0">
                <a:solidFill>
                  <a:schemeClr val="tx2"/>
                </a:solidFill>
              </a:rPr>
              <a:t>Python</a:t>
            </a:r>
            <a:r>
              <a:rPr lang="he-IL" sz="1800" dirty="0">
                <a:solidFill>
                  <a:schemeClr val="tx2"/>
                </a:solidFill>
              </a:rPr>
              <a:t>.</a:t>
            </a:r>
            <a:endParaRPr lang="en-US" sz="1800" dirty="0">
              <a:solidFill>
                <a:schemeClr val="tx2"/>
              </a:solidFill>
            </a:endParaRPr>
          </a:p>
          <a:p>
            <a:pPr algn="r" rtl="1"/>
            <a:r>
              <a:rPr lang="he-IL" sz="1800" dirty="0">
                <a:solidFill>
                  <a:schemeClr val="tx2"/>
                </a:solidFill>
              </a:rPr>
              <a:t>המערכת תהיה זמינה 24/7.</a:t>
            </a:r>
          </a:p>
          <a:p>
            <a:pPr algn="r" rtl="1"/>
            <a:r>
              <a:rPr lang="he-IL" sz="1800" dirty="0">
                <a:solidFill>
                  <a:schemeClr val="tx2"/>
                </a:solidFill>
              </a:rPr>
              <a:t>המערכת תהיה חינמית. </a:t>
            </a:r>
          </a:p>
          <a:p>
            <a:pPr marL="0" indent="0" algn="r" rtl="1">
              <a:buNone/>
            </a:pPr>
            <a:endParaRPr lang="he-IL" sz="1800" dirty="0">
              <a:solidFill>
                <a:schemeClr val="tx2"/>
              </a:solidFill>
            </a:endParaRPr>
          </a:p>
          <a:p>
            <a:pPr algn="r" rtl="1"/>
            <a:endParaRPr lang="he-IL" sz="1800" dirty="0">
              <a:solidFill>
                <a:schemeClr val="tx2"/>
              </a:solidFill>
            </a:endParaRPr>
          </a:p>
          <a:p>
            <a:pPr algn="r" rtl="1"/>
            <a:endParaRPr lang="he-IL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31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B3AEF-F297-DA38-B522-EBAAB010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12" y="274391"/>
            <a:ext cx="4527724" cy="1188720"/>
          </a:xfrm>
        </p:spPr>
        <p:txBody>
          <a:bodyPr>
            <a:normAutofit/>
          </a:bodyPr>
          <a:lstStyle/>
          <a:p>
            <a:r>
              <a:rPr lang="he-IL" sz="4000" dirty="0">
                <a:solidFill>
                  <a:schemeClr val="tx2"/>
                </a:solidFill>
              </a:rPr>
              <a:t>ארכיטקטורת המערכת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24B81B5-B566-7533-1C12-2A6C22EE13B9}"/>
              </a:ext>
            </a:extLst>
          </p:cNvPr>
          <p:cNvSpPr/>
          <p:nvPr/>
        </p:nvSpPr>
        <p:spPr>
          <a:xfrm>
            <a:off x="7269169" y="3372543"/>
            <a:ext cx="1110720" cy="347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1B1E66EE-B909-B406-CCA6-73E044779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750" y="2277269"/>
            <a:ext cx="7810500" cy="3448050"/>
          </a:xfr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18D02DA-CC0B-2C2E-4B74-CABABAAFD681}"/>
              </a:ext>
            </a:extLst>
          </p:cNvPr>
          <p:cNvSpPr txBox="1"/>
          <p:nvPr/>
        </p:nvSpPr>
        <p:spPr>
          <a:xfrm>
            <a:off x="7220545" y="3346455"/>
            <a:ext cx="77299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b="1" dirty="0"/>
              <a:t>Manager only</a:t>
            </a:r>
            <a:endParaRPr lang="he-IL" sz="1000" b="1" dirty="0"/>
          </a:p>
        </p:txBody>
      </p:sp>
    </p:spTree>
    <p:extLst>
      <p:ext uri="{BB962C8B-B14F-4D97-AF65-F5344CB8AC3E}">
        <p14:creationId xmlns:p14="http://schemas.microsoft.com/office/powerpoint/2010/main" val="179289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6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99EB0-0457-D4CB-4ABC-79B87F983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308" y="2773771"/>
            <a:ext cx="4766330" cy="1454051"/>
          </a:xfrm>
        </p:spPr>
        <p:txBody>
          <a:bodyPr>
            <a:normAutofit/>
          </a:bodyPr>
          <a:lstStyle/>
          <a:p>
            <a:r>
              <a:rPr lang="he-IL" dirty="0">
                <a:solidFill>
                  <a:schemeClr val="tx2"/>
                </a:solidFill>
              </a:rPr>
              <a:t>ארכיטקטורת המערכת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6121-4E81-A45B-9419-6CEED8781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77" y="504733"/>
            <a:ext cx="4765949" cy="46589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1800" b="1" u="sng" dirty="0">
                <a:solidFill>
                  <a:schemeClr val="tx2"/>
                </a:solidFill>
              </a:rPr>
              <a:t>Use case diagram</a:t>
            </a:r>
            <a:endParaRPr lang="he-IL" sz="1800" b="1" u="sng" dirty="0">
              <a:solidFill>
                <a:schemeClr val="tx2"/>
              </a:solidFill>
            </a:endParaRPr>
          </a:p>
          <a:p>
            <a:endParaRPr lang="he-IL" sz="1800" dirty="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79B0CD03-7DC5-C51E-D2DF-E2E11C71A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51" y="970629"/>
            <a:ext cx="4990490" cy="52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8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E3B83-3DCF-FB45-F4B7-52753CBB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4015" y="2701974"/>
            <a:ext cx="4766330" cy="1454051"/>
          </a:xfrm>
        </p:spPr>
        <p:txBody>
          <a:bodyPr>
            <a:normAutofit/>
          </a:bodyPr>
          <a:lstStyle/>
          <a:p>
            <a:r>
              <a:rPr lang="he-IL" dirty="0">
                <a:solidFill>
                  <a:schemeClr val="tx2"/>
                </a:solidFill>
              </a:rPr>
              <a:t>ארכיטקטורת המערכת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FEA78-465D-5585-6B8A-C0A21FB2A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02" y="511529"/>
            <a:ext cx="4765949" cy="472519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1800" b="1" u="sng" dirty="0">
                <a:solidFill>
                  <a:schemeClr val="tx2"/>
                </a:solidFill>
              </a:rPr>
              <a:t>Activity diagram</a:t>
            </a:r>
            <a:endParaRPr lang="he-IL" sz="1800" b="1" u="sng" dirty="0">
              <a:solidFill>
                <a:schemeClr val="tx2"/>
              </a:solidFill>
            </a:endParaRPr>
          </a:p>
          <a:p>
            <a:endParaRPr lang="he-IL" sz="1800" dirty="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C5DF913A-89D7-5931-E7D8-C2F84D51D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95" y="984048"/>
            <a:ext cx="4771650" cy="51865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B954C0-75F9-8FCB-0162-C8B5D377D1C0}"/>
              </a:ext>
            </a:extLst>
          </p:cNvPr>
          <p:cNvSpPr txBox="1"/>
          <p:nvPr/>
        </p:nvSpPr>
        <p:spPr>
          <a:xfrm>
            <a:off x="3546690" y="4957894"/>
            <a:ext cx="121640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\Stop working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312941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313CE-B8CE-20C7-32EA-563F8570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91" y="508628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שלבי</a:t>
            </a:r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הפיתוח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41D6C89B-10C3-14F3-BFD2-E8F0F5322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408" y="1793100"/>
            <a:ext cx="9801455" cy="333249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013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47E8F-5AEA-CC3B-2976-0BB7A1C7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4451" y="404732"/>
            <a:ext cx="1591937" cy="746621"/>
          </a:xfrm>
        </p:spPr>
        <p:txBody>
          <a:bodyPr anchor="b">
            <a:normAutofit fontScale="90000"/>
          </a:bodyPr>
          <a:lstStyle/>
          <a:p>
            <a:pPr algn="r"/>
            <a:r>
              <a:rPr kumimoji="1" lang="he-IL" altLang="ko-KR" sz="5300" dirty="0">
                <a:solidFill>
                  <a:schemeClr val="tx2"/>
                </a:solidFill>
                <a:ea typeface="굴림" pitchFamily="34" charset="-127"/>
              </a:rPr>
              <a:t>סיכום</a:t>
            </a:r>
            <a:endParaRPr lang="he-IL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3D8C2-924B-1FF6-E30F-96E1C6C14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404" y="1429630"/>
            <a:ext cx="6630924" cy="4342268"/>
          </a:xfrm>
        </p:spPr>
        <p:txBody>
          <a:bodyPr anchor="ctr">
            <a:normAutofit/>
          </a:bodyPr>
          <a:lstStyle/>
          <a:p>
            <a:pPr marL="0" indent="0" algn="r" rtl="1">
              <a:buNone/>
            </a:pPr>
            <a:r>
              <a:rPr lang="he-IL" sz="1800" dirty="0">
                <a:solidFill>
                  <a:schemeClr val="tx2"/>
                </a:solidFill>
              </a:rPr>
              <a:t>בחרנו לתכנן ולפתח מערכת זו בכדי לתת מענה למספר רב של חברות בכל העולם, תוך שימוש בכלים שלמדנו במסגרת הקורס.</a:t>
            </a:r>
          </a:p>
          <a:p>
            <a:pPr marL="0" indent="0" algn="r" rtl="1">
              <a:buNone/>
            </a:pPr>
            <a:endParaRPr lang="he-IL" sz="1800" dirty="0">
              <a:solidFill>
                <a:schemeClr val="tx2"/>
              </a:solidFill>
            </a:endParaRPr>
          </a:p>
          <a:p>
            <a:pPr marL="0" indent="0" algn="r" rtl="1">
              <a:buNone/>
            </a:pPr>
            <a:r>
              <a:rPr lang="he-IL" sz="1800" dirty="0">
                <a:solidFill>
                  <a:schemeClr val="tx2"/>
                </a:solidFill>
              </a:rPr>
              <a:t>המשתמש יוכל להנות מראש שקט לגבי נתוני הטמפרטורה והלחות, מבלי ללכת פיזית ולוודא שהנתונים תקינים או שהיו תקינים (</a:t>
            </a:r>
            <a:r>
              <a:rPr lang="he-IL" sz="1800" dirty="0" err="1">
                <a:solidFill>
                  <a:schemeClr val="tx2"/>
                </a:solidFill>
              </a:rPr>
              <a:t>הכל</a:t>
            </a:r>
            <a:r>
              <a:rPr lang="he-IL" sz="1800" dirty="0">
                <a:solidFill>
                  <a:schemeClr val="tx2"/>
                </a:solidFill>
              </a:rPr>
              <a:t> מתועד).</a:t>
            </a:r>
          </a:p>
          <a:p>
            <a:pPr marL="0" indent="0" algn="r" rtl="1">
              <a:buNone/>
            </a:pPr>
            <a:endParaRPr lang="he-IL" sz="1800" dirty="0">
              <a:solidFill>
                <a:schemeClr val="tx2"/>
              </a:solidFill>
            </a:endParaRPr>
          </a:p>
          <a:p>
            <a:pPr marL="0" indent="0" algn="r" rtl="1">
              <a:buNone/>
            </a:pPr>
            <a:r>
              <a:rPr lang="he-IL" sz="1800" dirty="0">
                <a:solidFill>
                  <a:schemeClr val="tx2"/>
                </a:solidFill>
              </a:rPr>
              <a:t>המערכת נוחה לשימוש, זמינה בחינם, ומספקת בקרה ומעקב על הטמפרטורה והלחות.</a:t>
            </a:r>
          </a:p>
          <a:p>
            <a:pPr marL="0" indent="0" algn="r" rtl="1">
              <a:buNone/>
            </a:pPr>
            <a:endParaRPr lang="he-IL" sz="1800" dirty="0">
              <a:solidFill>
                <a:schemeClr val="tx2"/>
              </a:solidFill>
            </a:endParaRPr>
          </a:p>
          <a:p>
            <a:pPr marL="0" indent="0" algn="r" rtl="1">
              <a:buNone/>
            </a:pPr>
            <a:r>
              <a:rPr lang="he-IL" sz="1800" dirty="0">
                <a:solidFill>
                  <a:schemeClr val="tx2"/>
                </a:solidFill>
              </a:rPr>
              <a:t>המנהלים יוכלו לשלוט בנתונים אלו בכל זמן ובכל מקום ולשנות נתונים באמצעות לחיצת כפתור פשוטה באפליקציה מהמכשיר החכם (טלפון/מחשב/</a:t>
            </a:r>
            <a:r>
              <a:rPr lang="he-IL" sz="1800" dirty="0" err="1">
                <a:solidFill>
                  <a:schemeClr val="tx2"/>
                </a:solidFill>
              </a:rPr>
              <a:t>טאבלט</a:t>
            </a:r>
            <a:r>
              <a:rPr lang="he-IL" sz="1800" dirty="0">
                <a:solidFill>
                  <a:schemeClr val="tx2"/>
                </a:solidFill>
              </a:rPr>
              <a:t>). </a:t>
            </a:r>
          </a:p>
          <a:p>
            <a:pPr algn="r"/>
            <a:endParaRPr lang="he-IL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047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812A5-FB64-A401-81C3-1928CA90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he-IL" sz="3600" dirty="0">
                <a:solidFill>
                  <a:schemeClr val="tx2"/>
                </a:solidFill>
              </a:rPr>
              <a:t>מקורות מידע וביבליוגרפיה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2E6E9-509A-CAE0-EEC9-B239730FA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rtl="1"/>
            <a:r>
              <a:rPr lang="fr-FR" sz="1800" u="sng">
                <a:solidFill>
                  <a:schemeClr val="tx2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Iotondemand.net - Smart air conditioner</a:t>
            </a:r>
            <a:endParaRPr lang="en-US" sz="1800" u="sng">
              <a:solidFill>
                <a:schemeClr val="tx2"/>
              </a:solidFill>
              <a:latin typeface="+mj-lt"/>
            </a:endParaRPr>
          </a:p>
          <a:p>
            <a:pPr rtl="1"/>
            <a:r>
              <a:rPr lang="en-US" sz="1800" u="sng">
                <a:solidFill>
                  <a:schemeClr val="tx2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Credencys - Iot based smart air conditioner solution</a:t>
            </a:r>
            <a:endParaRPr lang="en-US" sz="1800" u="sng">
              <a:solidFill>
                <a:schemeClr val="tx2"/>
              </a:solidFill>
              <a:latin typeface="+mj-lt"/>
            </a:endParaRPr>
          </a:p>
          <a:p>
            <a:pPr rtl="1"/>
            <a:r>
              <a:rPr lang="en-US" sz="1800">
                <a:solidFill>
                  <a:schemeClr val="tx2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a Cleanroom? - Angstrom Technology Cleanroom Solutions</a:t>
            </a:r>
            <a:endParaRPr lang="en-US" sz="1800">
              <a:solidFill>
                <a:schemeClr val="tx2"/>
              </a:solidFill>
              <a:latin typeface="+mj-lt"/>
            </a:endParaRPr>
          </a:p>
          <a:p>
            <a:pPr rtl="1"/>
            <a:r>
              <a:rPr lang="en-US" sz="1800">
                <a:solidFill>
                  <a:schemeClr val="tx2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Cleanroom - Wikipedia</a:t>
            </a:r>
            <a:endParaRPr lang="en-US" sz="1800" u="sng">
              <a:solidFill>
                <a:schemeClr val="tx2"/>
              </a:solidFill>
              <a:latin typeface="+mj-lt"/>
            </a:endParaRPr>
          </a:p>
          <a:p>
            <a:pPr rtl="1"/>
            <a:r>
              <a:rPr lang="en-US" sz="1800" b="0" i="0" u="sng">
                <a:solidFill>
                  <a:schemeClr val="tx2"/>
                </a:solidFill>
                <a:effectLst/>
                <a:latin typeface="+mj-lt"/>
                <a:cs typeface="Assistant" pitchFamily="2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- Yury Yurchenko - Smart Home</a:t>
            </a:r>
            <a:endParaRPr lang="en-US" sz="1800" u="sng">
              <a:solidFill>
                <a:schemeClr val="tx2"/>
              </a:solidFill>
              <a:latin typeface="+mj-lt"/>
            </a:endParaRPr>
          </a:p>
          <a:p>
            <a:pPr rtl="1"/>
            <a:endParaRPr lang="en-US" sz="1800" u="sng">
              <a:solidFill>
                <a:schemeClr val="tx2"/>
              </a:solidFill>
              <a:latin typeface="+mj-lt"/>
            </a:endParaRPr>
          </a:p>
          <a:p>
            <a:pPr rtl="1"/>
            <a:endParaRPr lang="en-US" sz="1800" u="sng">
              <a:solidFill>
                <a:schemeClr val="tx2"/>
              </a:solidFill>
              <a:latin typeface="+mj-lt"/>
            </a:endParaRPr>
          </a:p>
          <a:p>
            <a:pPr rtl="1"/>
            <a:endParaRPr lang="he-IL" sz="1800" u="sng">
              <a:solidFill>
                <a:schemeClr val="tx2"/>
              </a:solidFill>
              <a:latin typeface="+mj-lt"/>
            </a:endParaRPr>
          </a:p>
          <a:p>
            <a:endParaRPr lang="he-IL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FCBEE7C9-089C-F098-5F40-0F3BA877BF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8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112DF30-5C96-46A5-81A0-341076AFC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44E6C6-920F-4AC8-83F4-7F94687E7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3D929-065F-9598-FBB1-14C0093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556" y="3888393"/>
            <a:ext cx="2329313" cy="1356599"/>
          </a:xfrm>
        </p:spPr>
        <p:txBody>
          <a:bodyPr>
            <a:normAutofit/>
          </a:bodyPr>
          <a:lstStyle/>
          <a:p>
            <a:pPr algn="ctr"/>
            <a:r>
              <a:rPr kumimoji="1" lang="he-IL" altLang="ko-KR" sz="5400" dirty="0">
                <a:solidFill>
                  <a:schemeClr val="tx2"/>
                </a:solidFill>
                <a:ea typeface="굴림" pitchFamily="34" charset="-127"/>
              </a:rPr>
              <a:t>מבוא</a:t>
            </a:r>
            <a:br>
              <a:rPr kumimoji="1" lang="en-US" altLang="ko-KR" sz="3600" dirty="0">
                <a:solidFill>
                  <a:schemeClr val="tx2"/>
                </a:solidFill>
                <a:ea typeface="굴림" pitchFamily="34" charset="-127"/>
              </a:rPr>
            </a:br>
            <a:endParaRPr lang="he-IL" sz="3600" dirty="0">
              <a:solidFill>
                <a:schemeClr val="tx2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8DE60DE-A968-4121-AFBB-E1A35832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45401" y="145708"/>
            <a:ext cx="2151670" cy="1860256"/>
            <a:chOff x="-305" y="-4155"/>
            <a:chExt cx="2514948" cy="217433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B467C38-3593-435B-8852-5CFF00FBF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029EC23-B12D-440F-851D-188AB8A80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5080C5B-B10E-4C97-B3DD-97CFBF5E8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CC2843D-B312-4705-B377-1141FF684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0" name="Graphic 39" descr="Mop and bucket">
            <a:extLst>
              <a:ext uri="{FF2B5EF4-FFF2-40B4-BE49-F238E27FC236}">
                <a16:creationId xmlns:a16="http://schemas.microsoft.com/office/drawing/2014/main" id="{0F58F421-A029-313D-C10B-CC539AEC7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8204" y="660767"/>
            <a:ext cx="3227626" cy="32276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86071-5A91-80C3-E17A-D13BF6D60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220" y="526334"/>
            <a:ext cx="5807864" cy="6090556"/>
          </a:xfrm>
        </p:spPr>
        <p:txBody>
          <a:bodyPr anchor="ctr">
            <a:normAutofit/>
          </a:bodyPr>
          <a:lstStyle/>
          <a:p>
            <a:pPr marL="0" indent="0" algn="r" rtl="1">
              <a:buNone/>
            </a:pPr>
            <a:r>
              <a:rPr lang="he-IL" sz="1600" dirty="0">
                <a:solidFill>
                  <a:schemeClr val="tx2"/>
                </a:solidFill>
                <a:latin typeface="Arial" charset="0"/>
                <a:ea typeface="굴림" pitchFamily="34" charset="-127"/>
              </a:rPr>
              <a:t>מהו חדר נקי? </a:t>
            </a:r>
          </a:p>
          <a:p>
            <a:pPr marL="0" indent="0" algn="r" rtl="1">
              <a:buNone/>
            </a:pPr>
            <a:r>
              <a:rPr lang="he-IL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בתעשייה, </a:t>
            </a:r>
            <a:r>
              <a:rPr lang="he-IL" sz="1600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חדר נקי</a:t>
            </a:r>
            <a:r>
              <a:rPr lang="he-IL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הוא אזור במפעל שבו נשמרת רמת ניקיון גבוהה ביותר (גבוהה מזו </a:t>
            </a:r>
            <a:r>
              <a:rPr lang="he-IL" sz="1600" dirty="0">
                <a:solidFill>
                  <a:schemeClr val="tx2"/>
                </a:solidFill>
                <a:latin typeface="Arial" panose="020B0604020202020204" pitchFamily="34" charset="0"/>
              </a:rPr>
              <a:t>שבחדר ניתוח</a:t>
            </a:r>
            <a:r>
              <a:rPr lang="he-IL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). </a:t>
            </a:r>
            <a:r>
              <a:rPr lang="he-IL" sz="1600" dirty="0">
                <a:solidFill>
                  <a:schemeClr val="tx2"/>
                </a:solidFill>
                <a:latin typeface="Arial" panose="020B0604020202020204" pitchFamily="34" charset="0"/>
              </a:rPr>
              <a:t>רמת ניקיון גבוהה זו נדרשת בייצורם של מוצרים מסוימים, ובפרט שבבים אלקטרוניים, שאפילו גרגר אבק עלול לשבש את ייצורם.</a:t>
            </a:r>
          </a:p>
          <a:p>
            <a:pPr marL="0" indent="0" algn="r" rtl="1">
              <a:buNone/>
            </a:pPr>
            <a:r>
              <a:rPr lang="he-IL" sz="1600" b="0" i="0" dirty="0">
                <a:solidFill>
                  <a:schemeClr val="tx2"/>
                </a:solidFill>
                <a:effectLst/>
                <a:latin typeface="Open Sans Hebrew Condensed"/>
              </a:rPr>
              <a:t>תחום החדרים הנקיים צובר תאוצה בשנים האחרונות בקצב מואץ, זאת במקביל להתפתחות ענפי </a:t>
            </a:r>
            <a:r>
              <a:rPr lang="he-IL" sz="1600" b="0" i="0" dirty="0" err="1">
                <a:solidFill>
                  <a:schemeClr val="tx2"/>
                </a:solidFill>
                <a:effectLst/>
                <a:latin typeface="Open Sans Hebrew Condensed"/>
              </a:rPr>
              <a:t>הפארמה</a:t>
            </a:r>
            <a:r>
              <a:rPr lang="he-IL" sz="1600" b="0" i="0" dirty="0">
                <a:solidFill>
                  <a:schemeClr val="tx2"/>
                </a:solidFill>
                <a:effectLst/>
                <a:latin typeface="Open Sans Hebrew Condensed"/>
              </a:rPr>
              <a:t>, רפואה, אלקטרוניקה וביולוגיה הזקוקים למרחבים ייעודיים (חדרים נקיים) אשר ישמשו כמעבדות, מפעלים או מכוני מחקר לייצור חומרים מיוחדים ותרופות.</a:t>
            </a:r>
          </a:p>
          <a:p>
            <a:pPr algn="r" rtl="1" fontAlgn="base"/>
            <a:endParaRPr lang="he-IL" sz="1600" dirty="0">
              <a:solidFill>
                <a:schemeClr val="tx2"/>
              </a:solidFill>
              <a:latin typeface="Roboto" panose="020B0604020202020204" pitchFamily="2" charset="0"/>
            </a:endParaRPr>
          </a:p>
          <a:p>
            <a:pPr marL="0" indent="0" algn="r" rtl="1" fontAlgn="base">
              <a:buNone/>
            </a:pPr>
            <a:endParaRPr lang="he-IL" sz="1600" dirty="0">
              <a:solidFill>
                <a:schemeClr val="tx2"/>
              </a:solidFill>
              <a:latin typeface="Roboto" panose="020B0604020202020204" pitchFamily="2" charset="0"/>
            </a:endParaRPr>
          </a:p>
          <a:p>
            <a:pPr marL="0" indent="0" algn="r" rtl="1" fontAlgn="base">
              <a:buNone/>
            </a:pPr>
            <a:r>
              <a:rPr lang="he-IL" sz="1600" b="0" i="0" dirty="0">
                <a:solidFill>
                  <a:schemeClr val="tx2"/>
                </a:solidFill>
                <a:effectLst/>
                <a:latin typeface="Roboto" panose="020B0604020202020204" pitchFamily="2" charset="0"/>
              </a:rPr>
              <a:t>שני פרמטרים </a:t>
            </a:r>
            <a:r>
              <a:rPr lang="he-IL" sz="1600" b="0" i="0" u="sng" dirty="0">
                <a:solidFill>
                  <a:schemeClr val="tx2"/>
                </a:solidFill>
                <a:effectLst/>
                <a:latin typeface="Roboto" panose="020B0604020202020204" pitchFamily="2" charset="0"/>
              </a:rPr>
              <a:t>חשובים</a:t>
            </a:r>
            <a:r>
              <a:rPr lang="he-IL" sz="1600" b="0" i="0" dirty="0">
                <a:solidFill>
                  <a:schemeClr val="tx2"/>
                </a:solidFill>
                <a:effectLst/>
                <a:latin typeface="Roboto" panose="020B0604020202020204" pitchFamily="2" charset="0"/>
              </a:rPr>
              <a:t> בהקמת חדר נקי הם:</a:t>
            </a:r>
          </a:p>
          <a:p>
            <a:pPr marL="0" indent="0" algn="r" rtl="1" fontAlgn="base">
              <a:buNone/>
            </a:pPr>
            <a:r>
              <a:rPr lang="he-IL" sz="1600" b="1" i="0" dirty="0">
                <a:solidFill>
                  <a:schemeClr val="tx2"/>
                </a:solidFill>
                <a:effectLst/>
                <a:latin typeface="Roboto" panose="020B0604020202020204" pitchFamily="2" charset="0"/>
              </a:rPr>
              <a:t>טמפרטורה</a:t>
            </a:r>
            <a:r>
              <a:rPr lang="he-IL" sz="1600" b="0" i="0" dirty="0">
                <a:solidFill>
                  <a:schemeClr val="tx2"/>
                </a:solidFill>
                <a:effectLst/>
                <a:latin typeface="Roboto" panose="020B0604020202020204" pitchFamily="2" charset="0"/>
              </a:rPr>
              <a:t> – כל ענף ייצור דורש טמפרטורה שונה, כדי ליצור את המוצר בתנאים האופטימליים. מערכת מיזוג האוויר בחדר הנקי מתאימה את הטמפרטורה בחדר בצורה מדויקת לדרישה.</a:t>
            </a:r>
          </a:p>
          <a:p>
            <a:pPr marL="0" indent="0" algn="r" rtl="1" fontAlgn="base">
              <a:buNone/>
            </a:pPr>
            <a:r>
              <a:rPr lang="he-IL" sz="1600" b="1" i="0" dirty="0">
                <a:solidFill>
                  <a:schemeClr val="tx2"/>
                </a:solidFill>
                <a:effectLst/>
                <a:latin typeface="Roboto" panose="020B0604020202020204" pitchFamily="2" charset="0"/>
              </a:rPr>
              <a:t>לחות-</a:t>
            </a:r>
            <a:r>
              <a:rPr lang="he-IL" sz="1600" b="0" i="0" dirty="0">
                <a:solidFill>
                  <a:schemeClr val="tx2"/>
                </a:solidFill>
                <a:effectLst/>
                <a:latin typeface="Roboto" panose="020B0604020202020204" pitchFamily="2" charset="0"/>
              </a:rPr>
              <a:t> בהתאם לנהלים נדרש לפעמים בקרת לחות בחדר הנקי. במפעלים מסוימים רמת לחות גבוהה </a:t>
            </a:r>
            <a:r>
              <a:rPr lang="he-IL" sz="1600" b="1" i="0" dirty="0">
                <a:solidFill>
                  <a:schemeClr val="tx2"/>
                </a:solidFill>
                <a:effectLst/>
                <a:latin typeface="Roboto" panose="020B0604020202020204" pitchFamily="2" charset="0"/>
              </a:rPr>
              <a:t>תפגום במוצר </a:t>
            </a:r>
            <a:r>
              <a:rPr lang="he-IL" sz="1600" b="0" i="0" dirty="0">
                <a:solidFill>
                  <a:schemeClr val="tx2"/>
                </a:solidFill>
                <a:effectLst/>
                <a:latin typeface="Roboto" panose="020B0604020202020204" pitchFamily="2" charset="0"/>
              </a:rPr>
              <a:t>ותוכל לגרום להתפתחות חיידקים. בזמן שבתעשייה אחרת, יש לשמור על סביבה לחה, בכדי למנוע חשמל סטטי שיפגום בייצור.</a:t>
            </a:r>
          </a:p>
          <a:p>
            <a:pPr algn="r" rtl="1"/>
            <a:endParaRPr lang="he-IL" sz="1600" b="1" dirty="0">
              <a:solidFill>
                <a:schemeClr val="tx2"/>
              </a:solidFill>
              <a:latin typeface="Open Sans Hebrew Condensed"/>
            </a:endParaRPr>
          </a:p>
          <a:p>
            <a:pPr algn="r" rtl="1"/>
            <a:endParaRPr lang="he-IL" sz="1600" b="1" i="0" dirty="0">
              <a:solidFill>
                <a:schemeClr val="tx2"/>
              </a:solidFill>
              <a:effectLst/>
              <a:latin typeface="Open Sans Hebrew Condensed"/>
            </a:endParaRPr>
          </a:p>
          <a:p>
            <a:pPr algn="r" rtl="1"/>
            <a:endParaRPr lang="he-IL" sz="1600" dirty="0">
              <a:solidFill>
                <a:schemeClr val="tx2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9E22CE9-7281-4287-84CA-AE7F80310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64748" y="3839134"/>
            <a:ext cx="4023079" cy="3018865"/>
            <a:chOff x="-305" y="-1"/>
            <a:chExt cx="3832880" cy="2876136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B7187AB-AC55-4912-943A-8EB2DA74B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C7A5046-6B7A-4C74-834D-26B12A3CC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175BB57-CAD0-46E7-ACCA-C4193784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C936F17-A396-40BC-9A97-9B0A72A91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161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1F1C7-0C00-9667-084F-5FC467DB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7270" y="140060"/>
            <a:ext cx="3537153" cy="1051428"/>
          </a:xfrm>
        </p:spPr>
        <p:txBody>
          <a:bodyPr anchor="b">
            <a:normAutofit/>
          </a:bodyPr>
          <a:lstStyle/>
          <a:p>
            <a:pPr algn="ctr"/>
            <a:r>
              <a:rPr lang="he-IL" sz="6000" dirty="0">
                <a:solidFill>
                  <a:schemeClr val="tx2"/>
                </a:solidFill>
              </a:rPr>
              <a:t>בעיה</a:t>
            </a:r>
            <a:endParaRPr lang="he-IL" sz="3600" dirty="0">
              <a:solidFill>
                <a:schemeClr val="tx2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8149A-B935-4729-DEA0-A0697D7F3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354" y="1405406"/>
            <a:ext cx="9833548" cy="4620170"/>
          </a:xfrm>
        </p:spPr>
        <p:txBody>
          <a:bodyPr>
            <a:normAutofit/>
          </a:bodyPr>
          <a:lstStyle/>
          <a:p>
            <a:pPr marL="0" indent="0" algn="r" rtl="1" fontAlgn="base">
              <a:buNone/>
            </a:pPr>
            <a:r>
              <a:rPr lang="he-IL" sz="1800" b="0" i="0" dirty="0">
                <a:solidFill>
                  <a:schemeClr val="tx2"/>
                </a:solidFill>
                <a:effectLst/>
                <a:latin typeface="Roboto" panose="020B0604020202020204" pitchFamily="2" charset="0"/>
              </a:rPr>
              <a:t>ישנם מוצרים אשר מיוצרים </a:t>
            </a:r>
            <a:r>
              <a:rPr lang="he-IL" sz="1800" dirty="0">
                <a:solidFill>
                  <a:schemeClr val="tx2"/>
                </a:solidFill>
                <a:latin typeface="Roboto" panose="020B0604020202020204" pitchFamily="2" charset="0"/>
              </a:rPr>
              <a:t>ב</a:t>
            </a:r>
            <a:r>
              <a:rPr lang="he-IL" sz="1800" b="0" i="0" dirty="0">
                <a:solidFill>
                  <a:schemeClr val="tx2"/>
                </a:solidFill>
                <a:effectLst/>
                <a:latin typeface="Roboto" panose="020B0604020202020204" pitchFamily="2" charset="0"/>
              </a:rPr>
              <a:t>חדר נקי , עבורם נדרשת רמת ניקיון גבוהה מהרגיל.</a:t>
            </a:r>
          </a:p>
          <a:p>
            <a:pPr marL="0" indent="0" algn="r" rtl="1" fontAlgn="base">
              <a:buNone/>
            </a:pPr>
            <a:r>
              <a:rPr lang="he-IL" sz="1800" dirty="0">
                <a:solidFill>
                  <a:schemeClr val="tx2"/>
                </a:solidFill>
                <a:latin typeface="Roboto" panose="020B0604020202020204" pitchFamily="2" charset="0"/>
              </a:rPr>
              <a:t>במהלך פיתוח מוצר צריך לוודא שהחדר הנקי מתאים לתקנים הדרושים, חלק  מהדרישות הן לוודא בכל זמן מוגדר מהי הטמפרטורה והלחות בחדר, ולרשום בהתאם לשלב פיתוח המוצר.</a:t>
            </a:r>
          </a:p>
          <a:p>
            <a:pPr marL="0" indent="0" algn="r" rtl="1" fontAlgn="base">
              <a:buNone/>
            </a:pPr>
            <a:r>
              <a:rPr lang="he-IL" sz="1800" b="0" i="0" dirty="0">
                <a:solidFill>
                  <a:schemeClr val="tx2"/>
                </a:solidFill>
                <a:effectLst/>
                <a:latin typeface="Roboto" panose="020B0604020202020204" pitchFamily="2" charset="0"/>
              </a:rPr>
              <a:t>ישנן מקרים בלתי צפויים בהן קיימות </a:t>
            </a:r>
            <a:r>
              <a:rPr lang="he-IL" sz="1800" dirty="0">
                <a:solidFill>
                  <a:schemeClr val="tx2"/>
                </a:solidFill>
                <a:latin typeface="Roboto" panose="020B0604020202020204" pitchFamily="2" charset="0"/>
              </a:rPr>
              <a:t>חריגות של טמפרטורה ולחות, כלומר רמת הטמפרטורה והלחות לא נמצאת בטווח שהוגדר, ולכן </a:t>
            </a:r>
            <a:r>
              <a:rPr lang="he-IL" sz="1800" b="1" dirty="0">
                <a:solidFill>
                  <a:schemeClr val="tx2"/>
                </a:solidFill>
                <a:latin typeface="Roboto" panose="020B0604020202020204" pitchFamily="2" charset="0"/>
              </a:rPr>
              <a:t>אסור</a:t>
            </a:r>
            <a:r>
              <a:rPr lang="he-IL" sz="1800" dirty="0">
                <a:solidFill>
                  <a:schemeClr val="tx2"/>
                </a:solidFill>
                <a:latin typeface="Roboto" panose="020B0604020202020204" pitchFamily="2" charset="0"/>
              </a:rPr>
              <a:t> לעבוד על המוצר. </a:t>
            </a:r>
          </a:p>
          <a:p>
            <a:pPr marL="0" indent="0" algn="r" rtl="1" fontAlgn="base">
              <a:buNone/>
            </a:pPr>
            <a:r>
              <a:rPr lang="he-IL" sz="1800" dirty="0">
                <a:solidFill>
                  <a:schemeClr val="tx2"/>
                </a:solidFill>
                <a:latin typeface="Roboto" panose="020B0604020202020204" pitchFamily="2" charset="0"/>
              </a:rPr>
              <a:t>נכון להיום קיימים אוגרי טמפרטורה ולחות פיזיים בחדרים נקיים, אשר מציג בכל רגע נתון את הטמפרטורה והלחות , ואם התרחשה חריגה (שהוגדרה מראש), האוגר שומר את הפרטים לגבי אותה חריגה, וניתן לצפות בפרטים. </a:t>
            </a:r>
          </a:p>
          <a:p>
            <a:pPr marL="0" indent="0" algn="r" rtl="1" fontAlgn="base">
              <a:buNone/>
            </a:pPr>
            <a:r>
              <a:rPr lang="he-IL" sz="1800" dirty="0">
                <a:solidFill>
                  <a:schemeClr val="tx2"/>
                </a:solidFill>
                <a:latin typeface="Roboto" panose="020B0604020202020204" pitchFamily="2" charset="0"/>
              </a:rPr>
              <a:t>אוגר הטמפרטורה והלחות הוא פיזי, ונמצא במקום יחיד ולכן יש צורך ללכת ולבדוק מידי פעם את מצב הטמפרטורה והלחות, ולא תמיד זה קורה מכמה סיבות.</a:t>
            </a:r>
          </a:p>
          <a:p>
            <a:pPr algn="r" rtl="1" fontAlgn="base">
              <a:buFont typeface="Arial" panose="020B0604020202020204" pitchFamily="34" charset="0"/>
              <a:buChar char="•"/>
            </a:pPr>
            <a:endParaRPr lang="he-IL" sz="1800" dirty="0">
              <a:solidFill>
                <a:schemeClr val="tx2"/>
              </a:solidFill>
              <a:latin typeface="Roboto" panose="020B0604020202020204" pitchFamily="2" charset="0"/>
            </a:endParaRPr>
          </a:p>
          <a:p>
            <a:pPr marL="0" indent="0" algn="r" rtl="1" fontAlgn="base">
              <a:buNone/>
            </a:pPr>
            <a:r>
              <a:rPr lang="he-IL" sz="1800" b="1" i="0" dirty="0">
                <a:solidFill>
                  <a:schemeClr val="tx2"/>
                </a:solidFill>
                <a:effectLst/>
                <a:latin typeface="Roboto" panose="020B0604020202020204" pitchFamily="2" charset="0"/>
              </a:rPr>
              <a:t>לכן נוצרים מצבים שעובדים לא שמים לב שהם עובדים בתנאי סביבה שלא מתאימים לתקנים.</a:t>
            </a:r>
          </a:p>
          <a:p>
            <a:pPr marL="0" indent="0" algn="r" rtl="1" fontAlgn="base">
              <a:buNone/>
            </a:pPr>
            <a:r>
              <a:rPr lang="he-IL" sz="1800" b="1" dirty="0">
                <a:solidFill>
                  <a:schemeClr val="tx2"/>
                </a:solidFill>
                <a:latin typeface="Roboto" panose="020B0604020202020204" pitchFamily="2" charset="0"/>
              </a:rPr>
              <a:t>וכאשר הם צריכים לרשום את נתוני הטמפרטורה והלחות, הם צריכים ללכת לאוגר הפיזי ולבדוק את מצבו.</a:t>
            </a:r>
          </a:p>
          <a:p>
            <a:pPr marL="0" indent="0" algn="r" rtl="1" fontAlgn="base">
              <a:buNone/>
            </a:pPr>
            <a:r>
              <a:rPr lang="he-IL" sz="1800" b="1" dirty="0">
                <a:solidFill>
                  <a:schemeClr val="tx2"/>
                </a:solidFill>
                <a:latin typeface="Roboto" panose="020B0604020202020204" pitchFamily="2" charset="0"/>
              </a:rPr>
              <a:t>קיימים מקרים בהם המוצר עליו עבדו ככל הנראה ייפסל או יידרש חקר, כאשר הנתונים לא היו </a:t>
            </a:r>
            <a:r>
              <a:rPr lang="he-IL" sz="1800" b="1" dirty="0" err="1">
                <a:solidFill>
                  <a:schemeClr val="tx2"/>
                </a:solidFill>
                <a:latin typeface="Roboto" panose="020B0604020202020204" pitchFamily="2" charset="0"/>
              </a:rPr>
              <a:t>מדוייקים</a:t>
            </a:r>
            <a:r>
              <a:rPr lang="he-IL" sz="1800" b="1" dirty="0">
                <a:solidFill>
                  <a:schemeClr val="tx2"/>
                </a:solidFill>
                <a:latin typeface="Roboto" panose="020B0604020202020204" pitchFamily="2" charset="0"/>
              </a:rPr>
              <a:t>. </a:t>
            </a:r>
            <a:endParaRPr lang="he-IL" sz="1800" b="1" i="0" dirty="0">
              <a:solidFill>
                <a:schemeClr val="tx2"/>
              </a:solidFill>
              <a:effectLst/>
              <a:latin typeface="Roboto" panose="020B0604020202020204" pitchFamily="2" charset="0"/>
            </a:endParaRPr>
          </a:p>
          <a:p>
            <a:pPr algn="r" rtl="1" fontAlgn="base"/>
            <a:endParaRPr lang="he-IL" sz="1400" b="0" i="0" dirty="0">
              <a:solidFill>
                <a:schemeClr val="tx2"/>
              </a:solidFill>
              <a:effectLst/>
              <a:latin typeface="Roboto" panose="020B0604020202020204" pitchFamily="2" charset="0"/>
            </a:endParaRPr>
          </a:p>
          <a:p>
            <a:pPr algn="r"/>
            <a:endParaRPr lang="he-IL" sz="1400" dirty="0">
              <a:solidFill>
                <a:schemeClr val="tx2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AutoShape 2" descr="ACE Instruments">
            <a:extLst>
              <a:ext uri="{FF2B5EF4-FFF2-40B4-BE49-F238E27FC236}">
                <a16:creationId xmlns:a16="http://schemas.microsoft.com/office/drawing/2014/main" id="{282B33E1-E2C4-5B4C-8C4B-36861FA1C8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Picture 6" descr="A close-up of a temperature display&#10;&#10;Description automatically generated">
            <a:extLst>
              <a:ext uri="{FF2B5EF4-FFF2-40B4-BE49-F238E27FC236}">
                <a16:creationId xmlns:a16="http://schemas.microsoft.com/office/drawing/2014/main" id="{8982BB3C-9116-10AA-F30D-C82F6C65E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04" y="3581400"/>
            <a:ext cx="1753211" cy="17299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BF7E21-8EF5-181B-37C7-5075B6BBE205}"/>
              </a:ext>
            </a:extLst>
          </p:cNvPr>
          <p:cNvSpPr txBox="1"/>
          <p:nvPr/>
        </p:nvSpPr>
        <p:spPr>
          <a:xfrm>
            <a:off x="519572" y="5329483"/>
            <a:ext cx="150291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00" dirty="0"/>
              <a:t>אוגר טמפרטורה ולחות</a:t>
            </a:r>
          </a:p>
        </p:txBody>
      </p:sp>
    </p:spTree>
    <p:extLst>
      <p:ext uri="{BB962C8B-B14F-4D97-AF65-F5344CB8AC3E}">
        <p14:creationId xmlns:p14="http://schemas.microsoft.com/office/powerpoint/2010/main" val="341999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45A81-53E7-A9E4-9252-A1037207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732" y="181082"/>
            <a:ext cx="5754696" cy="1145676"/>
          </a:xfrm>
        </p:spPr>
        <p:txBody>
          <a:bodyPr>
            <a:normAutofit/>
          </a:bodyPr>
          <a:lstStyle/>
          <a:p>
            <a:pPr algn="ctr"/>
            <a:r>
              <a:rPr lang="he-IL" sz="5400" dirty="0">
                <a:solidFill>
                  <a:schemeClr val="tx2"/>
                </a:solidFill>
              </a:rPr>
              <a:t>פתרון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820C1-6758-CC8B-262E-D1176445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461" y="1420123"/>
            <a:ext cx="9622173" cy="4737395"/>
          </a:xfrm>
        </p:spPr>
        <p:txBody>
          <a:bodyPr anchor="t">
            <a:noAutofit/>
          </a:bodyPr>
          <a:lstStyle/>
          <a:p>
            <a:pPr marL="0" indent="0" algn="r" rtl="1">
              <a:buNone/>
            </a:pPr>
            <a:r>
              <a:rPr lang="he-IL" sz="2400" dirty="0">
                <a:solidFill>
                  <a:schemeClr val="tx2"/>
                </a:solidFill>
              </a:rPr>
              <a:t>בעקבות בעיה זו ישנו צורך במוצר טכנולוגי (אפליקציה) שתהיה זמינה ונגישה </a:t>
            </a:r>
            <a:r>
              <a:rPr lang="he-IL" sz="2400" u="sng" dirty="0">
                <a:solidFill>
                  <a:schemeClr val="tx2"/>
                </a:solidFill>
              </a:rPr>
              <a:t>לכלל</a:t>
            </a:r>
            <a:r>
              <a:rPr lang="he-IL" sz="2400" dirty="0">
                <a:solidFill>
                  <a:schemeClr val="tx2"/>
                </a:solidFill>
              </a:rPr>
              <a:t> העובדים אשר מבצעים את עבודתם בחדרים נקיים. </a:t>
            </a:r>
          </a:p>
          <a:p>
            <a:pPr algn="r" rtl="1"/>
            <a:endParaRPr lang="he-IL" sz="2400" dirty="0">
              <a:solidFill>
                <a:schemeClr val="tx2"/>
              </a:solidFill>
            </a:endParaRPr>
          </a:p>
          <a:p>
            <a:pPr marL="0" indent="0" algn="r" rtl="1">
              <a:buNone/>
            </a:pPr>
            <a:r>
              <a:rPr lang="he-IL" sz="2400" dirty="0">
                <a:solidFill>
                  <a:schemeClr val="tx2"/>
                </a:solidFill>
              </a:rPr>
              <a:t>במסגרת הקורס, הוקנו לנו הכלים והידע לפיתוח מערכות מבוססות רכיבים אלקטרוניים קטנים הנשלטים באמצעות האינטרנט.</a:t>
            </a:r>
          </a:p>
          <a:p>
            <a:pPr marL="0" indent="0" algn="r" rtl="1">
              <a:buNone/>
            </a:pPr>
            <a:r>
              <a:rPr lang="he-IL" sz="2400" dirty="0">
                <a:solidFill>
                  <a:schemeClr val="tx2"/>
                </a:solidFill>
              </a:rPr>
              <a:t>מערכת </a:t>
            </a:r>
            <a:r>
              <a:rPr lang="en-US" sz="2400" dirty="0">
                <a:solidFill>
                  <a:schemeClr val="tx2"/>
                </a:solidFill>
              </a:rPr>
              <a:t>“</a:t>
            </a:r>
            <a:r>
              <a:rPr lang="en-US" sz="2400" b="1" dirty="0">
                <a:solidFill>
                  <a:schemeClr val="tx2"/>
                </a:solidFill>
              </a:rPr>
              <a:t>Smart Clean-Room</a:t>
            </a:r>
            <a:r>
              <a:rPr lang="en-US" sz="2400" dirty="0">
                <a:solidFill>
                  <a:schemeClr val="tx2"/>
                </a:solidFill>
              </a:rPr>
              <a:t>” </a:t>
            </a:r>
            <a:r>
              <a:rPr lang="he-IL" sz="2400" dirty="0">
                <a:solidFill>
                  <a:schemeClr val="tx2"/>
                </a:solidFill>
              </a:rPr>
              <a:t> המבוססת על חיישנים, מטרתה להראות את רמת הטמפרטורה והלחות לכל עובד בכל רגע נתון, האם מותר/אסור לעבוד על המוצר (עמידה בטווחים המתאימים), להתריע בעת חריגה וכן לשמור ברישומי היסטוריה את הנתונים וכמו כן מתי התרחשה חריגה.</a:t>
            </a:r>
          </a:p>
          <a:p>
            <a:pPr marL="0" indent="0" algn="r" rtl="1">
              <a:buNone/>
            </a:pPr>
            <a:r>
              <a:rPr lang="he-IL" sz="2400" dirty="0">
                <a:solidFill>
                  <a:schemeClr val="tx2"/>
                </a:solidFill>
              </a:rPr>
              <a:t>בעזרת האפליקציה נוכל לעזור לחברות לחסוך בזמן ומשאבים שיתבזבזו עקב חריגות לא צפויות של טמפרטורה ולחות.</a:t>
            </a:r>
            <a:endParaRPr lang="en-US" sz="2400" dirty="0">
              <a:solidFill>
                <a:schemeClr val="tx2"/>
              </a:solidFill>
            </a:endParaRPr>
          </a:p>
          <a:p>
            <a:pPr algn="r"/>
            <a:endParaRPr lang="he-IL" sz="2400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185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53D604-9E83-1FB4-8A99-7BA467FB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he-IL" sz="3600" dirty="0">
                <a:solidFill>
                  <a:schemeClr val="tx2"/>
                </a:solidFill>
              </a:rPr>
              <a:t>תיאור המערכת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6712-1387-5FAE-89AA-8969F9DAD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34" y="804672"/>
            <a:ext cx="5856690" cy="5230368"/>
          </a:xfrm>
        </p:spPr>
        <p:txBody>
          <a:bodyPr anchor="ctr">
            <a:normAutofit lnSpcReduction="10000"/>
          </a:bodyPr>
          <a:lstStyle/>
          <a:p>
            <a:pPr marL="0" indent="0" algn="r" rtl="1">
              <a:buNone/>
            </a:pPr>
            <a:r>
              <a:rPr lang="he-IL" sz="2000" kern="1200" dirty="0">
                <a:solidFill>
                  <a:schemeClr val="tx2"/>
                </a:solidFill>
                <a:latin typeface="+mj-lt"/>
                <a:ea typeface="+mj-ea"/>
                <a:cs typeface="+mn-cs"/>
              </a:rPr>
              <a:t>המערכת </a:t>
            </a:r>
            <a:r>
              <a:rPr lang="en-US" sz="2000" dirty="0">
                <a:solidFill>
                  <a:schemeClr val="tx2"/>
                </a:solidFill>
                <a:cs typeface="+mn-cs"/>
              </a:rPr>
              <a:t>“</a:t>
            </a:r>
            <a:r>
              <a:rPr lang="en-US" sz="2000" b="1" dirty="0">
                <a:solidFill>
                  <a:schemeClr val="tx2"/>
                </a:solidFill>
                <a:cs typeface="+mn-cs"/>
              </a:rPr>
              <a:t>Smart Clean-Room</a:t>
            </a:r>
            <a:r>
              <a:rPr lang="en-US" sz="2000" dirty="0">
                <a:solidFill>
                  <a:schemeClr val="tx2"/>
                </a:solidFill>
                <a:cs typeface="+mn-cs"/>
              </a:rPr>
              <a:t>”</a:t>
            </a:r>
            <a:r>
              <a:rPr lang="he-IL" sz="2000" dirty="0">
                <a:solidFill>
                  <a:schemeClr val="tx2"/>
                </a:solidFill>
                <a:cs typeface="+mn-cs"/>
              </a:rPr>
              <a:t> הינה מערכת אשר מאפשרת למשתמש לצפות בנתוני הטמפרטורה והלחות, ובנוסף לקבל התראה אם קיימת חריגה וכן לצפות בחריגות שקרו בעבר.</a:t>
            </a:r>
            <a:br>
              <a:rPr lang="he-IL" sz="2000" dirty="0">
                <a:solidFill>
                  <a:schemeClr val="tx2"/>
                </a:solidFill>
                <a:cs typeface="+mn-cs"/>
              </a:rPr>
            </a:br>
            <a:r>
              <a:rPr lang="he-IL" sz="2000" dirty="0">
                <a:solidFill>
                  <a:schemeClr val="tx2"/>
                </a:solidFill>
                <a:cs typeface="+mn-cs"/>
              </a:rPr>
              <a:t>למנהלי עבודה תהיה גישה לשנות במידת הצורך את רמת הטמפרטורה בכל חדר נקי במפעל באמצעות שליטה מרחוק.</a:t>
            </a:r>
          </a:p>
          <a:p>
            <a:pPr marL="0" indent="0" algn="r" rtl="1">
              <a:buNone/>
            </a:pPr>
            <a:br>
              <a:rPr lang="he-IL" sz="2000" dirty="0">
                <a:solidFill>
                  <a:schemeClr val="tx2"/>
                </a:solidFill>
                <a:cs typeface="+mn-cs"/>
              </a:rPr>
            </a:br>
            <a:r>
              <a:rPr lang="he-IL" sz="2000" dirty="0">
                <a:solidFill>
                  <a:schemeClr val="tx2"/>
                </a:solidFill>
                <a:cs typeface="+mn-cs"/>
              </a:rPr>
              <a:t>המערכת מבוססת על אינטרנט וניתנת לתפעול גם מהטלפון הנייד, כל עוד המשתמש נמצא בטווח של קליטה סלולארית או </a:t>
            </a:r>
            <a:r>
              <a:rPr lang="en-US" sz="2000" dirty="0">
                <a:solidFill>
                  <a:schemeClr val="tx2"/>
                </a:solidFill>
                <a:cs typeface="+mn-cs"/>
              </a:rPr>
              <a:t>Wi-Fi</a:t>
            </a:r>
            <a:r>
              <a:rPr lang="he-IL" sz="2000" dirty="0">
                <a:solidFill>
                  <a:schemeClr val="tx2"/>
                </a:solidFill>
                <a:cs typeface="+mn-cs"/>
              </a:rPr>
              <a:t>.</a:t>
            </a:r>
            <a:br>
              <a:rPr lang="he-IL" sz="2000" dirty="0">
                <a:solidFill>
                  <a:schemeClr val="tx2"/>
                </a:solidFill>
                <a:cs typeface="+mn-cs"/>
              </a:rPr>
            </a:br>
            <a:r>
              <a:rPr lang="he-IL" sz="2000" dirty="0">
                <a:solidFill>
                  <a:schemeClr val="tx2"/>
                </a:solidFill>
                <a:cs typeface="+mn-cs"/>
              </a:rPr>
              <a:t>למערכת יש חיישן שמודד את טמפרטורת הסביבה ואת הלחות ומשדר נתונים אלה לאפליקציה.</a:t>
            </a:r>
          </a:p>
          <a:p>
            <a:pPr marL="0" indent="0" algn="r" rtl="1">
              <a:buNone/>
            </a:pPr>
            <a:br>
              <a:rPr lang="he-IL" sz="2000" dirty="0">
                <a:solidFill>
                  <a:schemeClr val="tx2"/>
                </a:solidFill>
                <a:cs typeface="+mn-cs"/>
              </a:rPr>
            </a:br>
            <a:r>
              <a:rPr lang="he-IL" sz="2000" dirty="0">
                <a:solidFill>
                  <a:schemeClr val="tx2"/>
                </a:solidFill>
                <a:cs typeface="+mn-cs"/>
              </a:rPr>
              <a:t>מנהלים יוכלו לשלוט על הטמפרטורה ע"י שליחת נתונים מהאפליקציה אל המזגן, והמזגן יקבל את אותם הנתונים וישנה את הטמפרטורה בהתאם.</a:t>
            </a:r>
            <a:br>
              <a:rPr lang="he-IL" sz="2000" dirty="0">
                <a:solidFill>
                  <a:schemeClr val="tx2"/>
                </a:solidFill>
                <a:cs typeface="+mn-cs"/>
              </a:rPr>
            </a:br>
            <a:br>
              <a:rPr lang="he-IL" sz="2000" dirty="0">
                <a:solidFill>
                  <a:schemeClr val="tx2"/>
                </a:solidFill>
                <a:cs typeface="+mn-cs"/>
              </a:rPr>
            </a:br>
            <a:endParaRPr lang="he-IL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8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53D604-9E83-1FB4-8A99-7BA467FB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he-IL" sz="3600" dirty="0">
                <a:solidFill>
                  <a:schemeClr val="tx2"/>
                </a:solidFill>
              </a:rPr>
              <a:t>תיאור המערכת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6712-1387-5FAE-89AA-8969F9DAD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961" y="577061"/>
            <a:ext cx="5101681" cy="5590423"/>
          </a:xfrm>
        </p:spPr>
        <p:txBody>
          <a:bodyPr anchor="ctr">
            <a:normAutofit/>
          </a:bodyPr>
          <a:lstStyle/>
          <a:p>
            <a:pPr lvl="0" algn="r" rtl="1"/>
            <a:r>
              <a:rPr lang="he-IL" sz="2400" dirty="0"/>
              <a:t>לאפליקציה יש עמוד ראשי בו ניתן להפעיל ולכבות את המערכת (במידת הצורך), למנהלים יש אפשרות לקבוע את טמפרטורת המזגן לכל חדר נקי במפעל.</a:t>
            </a:r>
          </a:p>
          <a:p>
            <a:pPr lvl="0" algn="r" rtl="1"/>
            <a:endParaRPr lang="en-US" sz="2400" dirty="0"/>
          </a:p>
          <a:p>
            <a:pPr lvl="0" algn="r" rtl="1"/>
            <a:r>
              <a:rPr lang="he-IL" sz="2400" dirty="0"/>
              <a:t>ישנו חיישן טמפ' ולחות שמשדר כל דקה את הנתונים לאפליקציה, מכל חדר נקי במפעל אשר נמצא בו החיישן.</a:t>
            </a:r>
          </a:p>
          <a:p>
            <a:pPr marL="0" lvl="0" indent="0" algn="r" rtl="1">
              <a:buNone/>
            </a:pPr>
            <a:endParaRPr lang="en-US" sz="2400" dirty="0"/>
          </a:p>
          <a:p>
            <a:pPr lvl="0" algn="r" rtl="1"/>
            <a:r>
              <a:rPr lang="he-IL" sz="2400" dirty="0"/>
              <a:t>האפליקציה והחיישן מחוברים ביניהם דרך ה-</a:t>
            </a:r>
            <a:r>
              <a:rPr lang="en-US" sz="2400" dirty="0"/>
              <a:t>Broker</a:t>
            </a:r>
            <a:r>
              <a:rPr lang="he-IL" sz="2400" dirty="0"/>
              <a:t> ומעבירים את הנתונים בעזרת פרוטוקול </a:t>
            </a:r>
            <a:r>
              <a:rPr lang="en-US" sz="2400" dirty="0"/>
              <a:t>MQTT</a:t>
            </a:r>
            <a:r>
              <a:rPr lang="he-IL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584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FE57A-4EDC-8430-4FDB-960DDD9B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156737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he-IL" sz="3600" dirty="0">
                <a:solidFill>
                  <a:schemeClr val="tx2"/>
                </a:solidFill>
              </a:rPr>
              <a:t>תיאור המערכת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he-IL" sz="2400" dirty="0">
                <a:solidFill>
                  <a:schemeClr val="tx2"/>
                </a:solidFill>
              </a:rPr>
              <a:t>תצוגת עובד</a:t>
            </a: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6" name="Freeform: Shape 15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6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F89B970-089D-C91B-9871-6790F0523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08" y="1627146"/>
            <a:ext cx="9829800" cy="36037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370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DCB81-EB59-46DF-1FE9-E51B33E5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390" y="213123"/>
            <a:ext cx="4966635" cy="12871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תיאור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המערכת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תצוגת</a:t>
            </a:r>
            <a:r>
              <a:rPr lang="en-US" sz="2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מנהל</a:t>
            </a:r>
            <a:endParaRPr lang="en-US" sz="2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E1146F8-B04C-B0B4-E522-BEAAFB8B3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10" y="1713421"/>
            <a:ext cx="9966868" cy="4161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442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55414E-0FEB-562E-D315-79C28AEB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he-IL" sz="4000">
                <a:solidFill>
                  <a:schemeClr val="tx2"/>
                </a:solidFill>
              </a:rPr>
              <a:t>דרישות המערכת</a:t>
            </a:r>
            <a:br>
              <a:rPr lang="he-IL" sz="4000">
                <a:solidFill>
                  <a:schemeClr val="tx2"/>
                </a:solidFill>
              </a:rPr>
            </a:br>
            <a:endParaRPr lang="he-IL" sz="400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5B0023-EB81-6481-BF9F-F9A5395C5672}"/>
              </a:ext>
            </a:extLst>
          </p:cNvPr>
          <p:cNvSpPr txBox="1"/>
          <p:nvPr/>
        </p:nvSpPr>
        <p:spPr>
          <a:xfrm>
            <a:off x="6002822" y="1582340"/>
            <a:ext cx="5824756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indent="0" algn="r" rtl="1">
              <a:buNone/>
            </a:pPr>
            <a:r>
              <a:rPr lang="he-IL" sz="1800" b="1" u="sng" dirty="0">
                <a:solidFill>
                  <a:schemeClr val="tx2"/>
                </a:solidFill>
              </a:rPr>
              <a:t>דרישות פונקציונליות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solidFill>
                  <a:schemeClr val="tx2"/>
                </a:solidFill>
              </a:rPr>
              <a:t>העובדים בחדרים נקיים יוכל לצפות בנתוני הטמפרטורה והלחות בחדר הנקי שבהם עובדים, בתנאי שהם נמצאים בסביבת החדר (למשל במחשב העבודה של אותו עובד).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800" dirty="0">
              <a:solidFill>
                <a:schemeClr val="tx2"/>
              </a:solidFill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solidFill>
                  <a:schemeClr val="tx2"/>
                </a:solidFill>
              </a:rPr>
              <a:t>המערכת תתריע למשתמש בעת חריגה מהטמפרטורה והלחות שהוגדרו וכן תשמור את המידע לגבי החריגה.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800" dirty="0">
              <a:solidFill>
                <a:schemeClr val="tx2"/>
              </a:solidFill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solidFill>
                  <a:schemeClr val="tx2"/>
                </a:solidFill>
              </a:rPr>
              <a:t>מנהלים יוכלו להתחבר לאפליקציה מכל מקום ובכל זמן, וכן לצפות בנתונים של כל החדרים נקיים עליהם הם אחראים.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800" dirty="0">
              <a:solidFill>
                <a:schemeClr val="tx2"/>
              </a:solidFill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solidFill>
                  <a:schemeClr val="tx2"/>
                </a:solidFill>
              </a:rPr>
              <a:t>מנהלים יוכלו לשנות את נתוני הטמפרטורה של המזגן.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3434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4417</TotalTime>
  <Words>916</Words>
  <Application>Microsoft Office PowerPoint</Application>
  <PresentationFormat>מסך רחב</PresentationFormat>
  <Paragraphs>85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Open Sans Hebrew Condensed</vt:lpstr>
      <vt:lpstr>Roboto</vt:lpstr>
      <vt:lpstr>Office Theme</vt:lpstr>
      <vt:lpstr>IOT PROJECT Smart clean-room </vt:lpstr>
      <vt:lpstr>מבוא </vt:lpstr>
      <vt:lpstr>בעיה</vt:lpstr>
      <vt:lpstr>פתרון</vt:lpstr>
      <vt:lpstr>תיאור המערכת </vt:lpstr>
      <vt:lpstr>תיאור המערכת </vt:lpstr>
      <vt:lpstr>תיאור המערכת  תצוגת עובד</vt:lpstr>
      <vt:lpstr>תיאור המערכת  תצוגת מנהל</vt:lpstr>
      <vt:lpstr>דרישות המערכת </vt:lpstr>
      <vt:lpstr>דרישות המערכת </vt:lpstr>
      <vt:lpstr>ארכיטקטורת המערכת</vt:lpstr>
      <vt:lpstr>ארכיטקטורת המערכת</vt:lpstr>
      <vt:lpstr>ארכיטקטורת המערכת</vt:lpstr>
      <vt:lpstr>שלבי הפיתוח</vt:lpstr>
      <vt:lpstr>סיכום</vt:lpstr>
      <vt:lpstr>מקורות מידע וביבליוגרפיה</vt:lpstr>
    </vt:vector>
  </TitlesOfParts>
  <Company>Elbit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PROJECT Smart clean-room</dc:title>
  <dc:creator>Sharazki Matan</dc:creator>
  <cp:lastModifiedBy>Matansher</cp:lastModifiedBy>
  <cp:revision>3</cp:revision>
  <dcterms:created xsi:type="dcterms:W3CDTF">2023-08-21T07:18:00Z</dcterms:created>
  <dcterms:modified xsi:type="dcterms:W3CDTF">2023-08-25T08:46:39Z</dcterms:modified>
</cp:coreProperties>
</file>