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0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8D1B88-88B8-4D67-9810-30A7B209779A}" v="13" dt="2022-06-27T15:46:04.7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35" autoAdjust="0"/>
    <p:restoredTop sz="94660"/>
  </p:normalViewPr>
  <p:slideViewPr>
    <p:cSldViewPr snapToGrid="0">
      <p:cViewPr varScale="1">
        <p:scale>
          <a:sx n="61" d="100"/>
          <a:sy n="61" d="100"/>
        </p:scale>
        <p:origin x="68"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an Sharazki" userId="2ec898e14e634971" providerId="LiveId" clId="{A18D1B88-88B8-4D67-9810-30A7B209779A}"/>
    <pc:docChg chg="undo custSel modSld">
      <pc:chgData name="Matan Sharazki" userId="2ec898e14e634971" providerId="LiveId" clId="{A18D1B88-88B8-4D67-9810-30A7B209779A}" dt="2022-06-27T15:46:28.763" v="111" actId="1440"/>
      <pc:docMkLst>
        <pc:docMk/>
      </pc:docMkLst>
      <pc:sldChg chg="addSp delSp modSp mod">
        <pc:chgData name="Matan Sharazki" userId="2ec898e14e634971" providerId="LiveId" clId="{A18D1B88-88B8-4D67-9810-30A7B209779A}" dt="2022-06-27T15:36:58.938" v="32" actId="1076"/>
        <pc:sldMkLst>
          <pc:docMk/>
          <pc:sldMk cId="4113380414" sldId="259"/>
        </pc:sldMkLst>
        <pc:spChg chg="mod">
          <ac:chgData name="Matan Sharazki" userId="2ec898e14e634971" providerId="LiveId" clId="{A18D1B88-88B8-4D67-9810-30A7B209779A}" dt="2022-06-27T15:36:58.938" v="32" actId="1076"/>
          <ac:spMkLst>
            <pc:docMk/>
            <pc:sldMk cId="4113380414" sldId="259"/>
            <ac:spMk id="2" creationId="{2E2F6CFC-1883-4210-9666-2737181CF68B}"/>
          </ac:spMkLst>
        </pc:spChg>
        <pc:spChg chg="add del mod">
          <ac:chgData name="Matan Sharazki" userId="2ec898e14e634971" providerId="LiveId" clId="{A18D1B88-88B8-4D67-9810-30A7B209779A}" dt="2022-06-27T15:36:41.494" v="26" actId="931"/>
          <ac:spMkLst>
            <pc:docMk/>
            <pc:sldMk cId="4113380414" sldId="259"/>
            <ac:spMk id="4" creationId="{85343CCA-1C81-9D44-BDF6-8B3B06081274}"/>
          </ac:spMkLst>
        </pc:spChg>
        <pc:spChg chg="del">
          <ac:chgData name="Matan Sharazki" userId="2ec898e14e634971" providerId="LiveId" clId="{A18D1B88-88B8-4D67-9810-30A7B209779A}" dt="2022-06-27T15:36:45.996" v="30" actId="26606"/>
          <ac:spMkLst>
            <pc:docMk/>
            <pc:sldMk cId="4113380414" sldId="259"/>
            <ac:spMk id="27" creationId="{B8144315-1C5A-4185-A952-25D98D303D46}"/>
          </ac:spMkLst>
        </pc:spChg>
        <pc:spChg chg="del">
          <ac:chgData name="Matan Sharazki" userId="2ec898e14e634971" providerId="LiveId" clId="{A18D1B88-88B8-4D67-9810-30A7B209779A}" dt="2022-06-27T15:36:45.996" v="30" actId="26606"/>
          <ac:spMkLst>
            <pc:docMk/>
            <pc:sldMk cId="4113380414" sldId="259"/>
            <ac:spMk id="29" creationId="{11CAC6F2-0806-417B-BF5D-5AEF6195FA49}"/>
          </ac:spMkLst>
        </pc:spChg>
        <pc:spChg chg="del">
          <ac:chgData name="Matan Sharazki" userId="2ec898e14e634971" providerId="LiveId" clId="{A18D1B88-88B8-4D67-9810-30A7B209779A}" dt="2022-06-27T15:36:45.996" v="30" actId="26606"/>
          <ac:spMkLst>
            <pc:docMk/>
            <pc:sldMk cId="4113380414" sldId="259"/>
            <ac:spMk id="31" creationId="{D4723B02-0AAB-4F6E-BA41-8ED99D559D93}"/>
          </ac:spMkLst>
        </pc:spChg>
        <pc:spChg chg="add">
          <ac:chgData name="Matan Sharazki" userId="2ec898e14e634971" providerId="LiveId" clId="{A18D1B88-88B8-4D67-9810-30A7B209779A}" dt="2022-06-27T15:36:45.996" v="30" actId="26606"/>
          <ac:spMkLst>
            <pc:docMk/>
            <pc:sldMk cId="4113380414" sldId="259"/>
            <ac:spMk id="40" creationId="{B8144315-1C5A-4185-A952-25D98D303D46}"/>
          </ac:spMkLst>
        </pc:spChg>
        <pc:spChg chg="add">
          <ac:chgData name="Matan Sharazki" userId="2ec898e14e634971" providerId="LiveId" clId="{A18D1B88-88B8-4D67-9810-30A7B209779A}" dt="2022-06-27T15:36:45.996" v="30" actId="26606"/>
          <ac:spMkLst>
            <pc:docMk/>
            <pc:sldMk cId="4113380414" sldId="259"/>
            <ac:spMk id="42" creationId="{11CAC6F2-0806-417B-BF5D-5AEF6195FA49}"/>
          </ac:spMkLst>
        </pc:spChg>
        <pc:spChg chg="add">
          <ac:chgData name="Matan Sharazki" userId="2ec898e14e634971" providerId="LiveId" clId="{A18D1B88-88B8-4D67-9810-30A7B209779A}" dt="2022-06-27T15:36:45.996" v="30" actId="26606"/>
          <ac:spMkLst>
            <pc:docMk/>
            <pc:sldMk cId="4113380414" sldId="259"/>
            <ac:spMk id="44" creationId="{D4723B02-0AAB-4F6E-BA41-8ED99D559D93}"/>
          </ac:spMkLst>
        </pc:spChg>
        <pc:grpChg chg="del">
          <ac:chgData name="Matan Sharazki" userId="2ec898e14e634971" providerId="LiveId" clId="{A18D1B88-88B8-4D67-9810-30A7B209779A}" dt="2022-06-27T15:36:45.996" v="30" actId="26606"/>
          <ac:grpSpMkLst>
            <pc:docMk/>
            <pc:sldMk cId="4113380414" sldId="259"/>
            <ac:grpSpMk id="23" creationId="{4091D54B-59AB-4A5E-8E9E-0421BD66D4FB}"/>
          </ac:grpSpMkLst>
        </pc:grpChg>
        <pc:grpChg chg="add">
          <ac:chgData name="Matan Sharazki" userId="2ec898e14e634971" providerId="LiveId" clId="{A18D1B88-88B8-4D67-9810-30A7B209779A}" dt="2022-06-27T15:36:45.996" v="30" actId="26606"/>
          <ac:grpSpMkLst>
            <pc:docMk/>
            <pc:sldMk cId="4113380414" sldId="259"/>
            <ac:grpSpMk id="36" creationId="{4091D54B-59AB-4A5E-8E9E-0421BD66D4FB}"/>
          </ac:grpSpMkLst>
        </pc:grpChg>
        <pc:picChg chg="add mod">
          <ac:chgData name="Matan Sharazki" userId="2ec898e14e634971" providerId="LiveId" clId="{A18D1B88-88B8-4D67-9810-30A7B209779A}" dt="2022-06-27T15:36:56.395" v="31" actId="14100"/>
          <ac:picMkLst>
            <pc:docMk/>
            <pc:sldMk cId="4113380414" sldId="259"/>
            <ac:picMk id="6" creationId="{97FC7E6E-96BF-0589-5FCE-2B2D73A5F8C6}"/>
          </ac:picMkLst>
        </pc:picChg>
        <pc:picChg chg="del">
          <ac:chgData name="Matan Sharazki" userId="2ec898e14e634971" providerId="LiveId" clId="{A18D1B88-88B8-4D67-9810-30A7B209779A}" dt="2022-06-27T15:36:30.745" v="25" actId="478"/>
          <ac:picMkLst>
            <pc:docMk/>
            <pc:sldMk cId="4113380414" sldId="259"/>
            <ac:picMk id="9" creationId="{270FC520-03FC-3522-AFCE-CF7191511717}"/>
          </ac:picMkLst>
        </pc:picChg>
      </pc:sldChg>
      <pc:sldChg chg="addSp delSp modSp mod">
        <pc:chgData name="Matan Sharazki" userId="2ec898e14e634971" providerId="LiveId" clId="{A18D1B88-88B8-4D67-9810-30A7B209779A}" dt="2022-06-27T15:37:45.066" v="39" actId="1076"/>
        <pc:sldMkLst>
          <pc:docMk/>
          <pc:sldMk cId="1894201611" sldId="261"/>
        </pc:sldMkLst>
        <pc:picChg chg="add mod">
          <ac:chgData name="Matan Sharazki" userId="2ec898e14e634971" providerId="LiveId" clId="{A18D1B88-88B8-4D67-9810-30A7B209779A}" dt="2022-06-27T15:37:45.066" v="39" actId="1076"/>
          <ac:picMkLst>
            <pc:docMk/>
            <pc:sldMk cId="1894201611" sldId="261"/>
            <ac:picMk id="3" creationId="{3FE46650-EB2B-8D0A-FA1F-29004EA2AAE1}"/>
          </ac:picMkLst>
        </pc:picChg>
        <pc:picChg chg="del">
          <ac:chgData name="Matan Sharazki" userId="2ec898e14e634971" providerId="LiveId" clId="{A18D1B88-88B8-4D67-9810-30A7B209779A}" dt="2022-06-27T15:37:04.394" v="33" actId="478"/>
          <ac:picMkLst>
            <pc:docMk/>
            <pc:sldMk cId="1894201611" sldId="261"/>
            <ac:picMk id="7" creationId="{E5423E2B-F009-327F-38A1-1DDCAA92CCB0}"/>
          </ac:picMkLst>
        </pc:picChg>
      </pc:sldChg>
      <pc:sldChg chg="addSp delSp modSp mod">
        <pc:chgData name="Matan Sharazki" userId="2ec898e14e634971" providerId="LiveId" clId="{A18D1B88-88B8-4D67-9810-30A7B209779A}" dt="2022-06-27T15:39:16.216" v="48" actId="1076"/>
        <pc:sldMkLst>
          <pc:docMk/>
          <pc:sldMk cId="2120435180" sldId="264"/>
        </pc:sldMkLst>
        <pc:spChg chg="add del mod">
          <ac:chgData name="Matan Sharazki" userId="2ec898e14e634971" providerId="LiveId" clId="{A18D1B88-88B8-4D67-9810-30A7B209779A}" dt="2022-06-27T15:39:02.636" v="41" actId="931"/>
          <ac:spMkLst>
            <pc:docMk/>
            <pc:sldMk cId="2120435180" sldId="264"/>
            <ac:spMk id="3" creationId="{63FFBD4C-1BFA-9C36-2A0D-6289B353BB96}"/>
          </ac:spMkLst>
        </pc:spChg>
        <pc:picChg chg="del">
          <ac:chgData name="Matan Sharazki" userId="2ec898e14e634971" providerId="LiveId" clId="{A18D1B88-88B8-4D67-9810-30A7B209779A}" dt="2022-06-27T15:38:56.891" v="40" actId="478"/>
          <ac:picMkLst>
            <pc:docMk/>
            <pc:sldMk cId="2120435180" sldId="264"/>
            <ac:picMk id="5" creationId="{A2734EA2-01A9-6558-C6E4-3232631B261D}"/>
          </ac:picMkLst>
        </pc:picChg>
        <pc:picChg chg="add mod">
          <ac:chgData name="Matan Sharazki" userId="2ec898e14e634971" providerId="LiveId" clId="{A18D1B88-88B8-4D67-9810-30A7B209779A}" dt="2022-06-27T15:39:16.216" v="48" actId="1076"/>
          <ac:picMkLst>
            <pc:docMk/>
            <pc:sldMk cId="2120435180" sldId="264"/>
            <ac:picMk id="7" creationId="{E21B0F11-8DBD-31FB-60E8-5DF31398E6C3}"/>
          </ac:picMkLst>
        </pc:picChg>
      </pc:sldChg>
      <pc:sldChg chg="addSp delSp modSp mod">
        <pc:chgData name="Matan Sharazki" userId="2ec898e14e634971" providerId="LiveId" clId="{A18D1B88-88B8-4D67-9810-30A7B209779A}" dt="2022-06-27T15:41:36.026" v="66" actId="14100"/>
        <pc:sldMkLst>
          <pc:docMk/>
          <pc:sldMk cId="3413267121" sldId="268"/>
        </pc:sldMkLst>
        <pc:spChg chg="mod">
          <ac:chgData name="Matan Sharazki" userId="2ec898e14e634971" providerId="LiveId" clId="{A18D1B88-88B8-4D67-9810-30A7B209779A}" dt="2022-06-27T15:41:14.368" v="59" actId="26606"/>
          <ac:spMkLst>
            <pc:docMk/>
            <pc:sldMk cId="3413267121" sldId="268"/>
            <ac:spMk id="2" creationId="{EA450482-4CC2-A69A-0B36-542EC76959EB}"/>
          </ac:spMkLst>
        </pc:spChg>
        <pc:spChg chg="add del">
          <ac:chgData name="Matan Sharazki" userId="2ec898e14e634971" providerId="LiveId" clId="{A18D1B88-88B8-4D67-9810-30A7B209779A}" dt="2022-06-27T15:41:14.368" v="59" actId="26606"/>
          <ac:spMkLst>
            <pc:docMk/>
            <pc:sldMk cId="3413267121" sldId="268"/>
            <ac:spMk id="30" creationId="{129EED8E-74E7-42E8-979B-7A783E78A4CD}"/>
          </ac:spMkLst>
        </pc:spChg>
        <pc:spChg chg="add del">
          <ac:chgData name="Matan Sharazki" userId="2ec898e14e634971" providerId="LiveId" clId="{A18D1B88-88B8-4D67-9810-30A7B209779A}" dt="2022-06-27T15:41:14.368" v="59" actId="26606"/>
          <ac:spMkLst>
            <pc:docMk/>
            <pc:sldMk cId="3413267121" sldId="268"/>
            <ac:spMk id="39" creationId="{129EED8E-74E7-42E8-979B-7A783E78A4CD}"/>
          </ac:spMkLst>
        </pc:spChg>
        <pc:grpChg chg="add del">
          <ac:chgData name="Matan Sharazki" userId="2ec898e14e634971" providerId="LiveId" clId="{A18D1B88-88B8-4D67-9810-30A7B209779A}" dt="2022-06-27T15:41:14.368" v="59" actId="26606"/>
          <ac:grpSpMkLst>
            <pc:docMk/>
            <pc:sldMk cId="3413267121" sldId="268"/>
            <ac:grpSpMk id="28" creationId="{8CA5C868-0A82-4975-8602-F49477C7D523}"/>
          </ac:grpSpMkLst>
        </pc:grpChg>
        <pc:grpChg chg="add del">
          <ac:chgData name="Matan Sharazki" userId="2ec898e14e634971" providerId="LiveId" clId="{A18D1B88-88B8-4D67-9810-30A7B209779A}" dt="2022-06-27T15:41:14.368" v="59" actId="26606"/>
          <ac:grpSpMkLst>
            <pc:docMk/>
            <pc:sldMk cId="3413267121" sldId="268"/>
            <ac:grpSpMk id="35" creationId="{8CA5C868-0A82-4975-8602-F49477C7D523}"/>
          </ac:grpSpMkLst>
        </pc:grpChg>
        <pc:picChg chg="add mod ord">
          <ac:chgData name="Matan Sharazki" userId="2ec898e14e634971" providerId="LiveId" clId="{A18D1B88-88B8-4D67-9810-30A7B209779A}" dt="2022-06-27T15:41:31.296" v="65" actId="1076"/>
          <ac:picMkLst>
            <pc:docMk/>
            <pc:sldMk cId="3413267121" sldId="268"/>
            <ac:picMk id="4" creationId="{29F4B704-4605-2188-D1AF-5B3697285C23}"/>
          </ac:picMkLst>
        </pc:picChg>
        <pc:picChg chg="mod">
          <ac:chgData name="Matan Sharazki" userId="2ec898e14e634971" providerId="LiveId" clId="{A18D1B88-88B8-4D67-9810-30A7B209779A}" dt="2022-06-27T15:41:14.368" v="59" actId="26606"/>
          <ac:picMkLst>
            <pc:docMk/>
            <pc:sldMk cId="3413267121" sldId="268"/>
            <ac:picMk id="5" creationId="{A99C6D47-86D0-B7CD-62C8-551140C58C34}"/>
          </ac:picMkLst>
        </pc:picChg>
        <pc:picChg chg="del">
          <ac:chgData name="Matan Sharazki" userId="2ec898e14e634971" providerId="LiveId" clId="{A18D1B88-88B8-4D67-9810-30A7B209779A}" dt="2022-06-27T15:40:43.778" v="49" actId="478"/>
          <ac:picMkLst>
            <pc:docMk/>
            <pc:sldMk cId="3413267121" sldId="268"/>
            <ac:picMk id="7" creationId="{3DE98645-2E67-6E5A-C8A0-08BE8E3DF0B8}"/>
          </ac:picMkLst>
        </pc:picChg>
        <pc:picChg chg="mod">
          <ac:chgData name="Matan Sharazki" userId="2ec898e14e634971" providerId="LiveId" clId="{A18D1B88-88B8-4D67-9810-30A7B209779A}" dt="2022-06-27T15:41:36.026" v="66" actId="14100"/>
          <ac:picMkLst>
            <pc:docMk/>
            <pc:sldMk cId="3413267121" sldId="268"/>
            <ac:picMk id="9" creationId="{9EA6506A-10B6-DA6A-8318-EED622116315}"/>
          </ac:picMkLst>
        </pc:picChg>
        <pc:picChg chg="mod">
          <ac:chgData name="Matan Sharazki" userId="2ec898e14e634971" providerId="LiveId" clId="{A18D1B88-88B8-4D67-9810-30A7B209779A}" dt="2022-06-27T15:41:14.368" v="59" actId="26606"/>
          <ac:picMkLst>
            <pc:docMk/>
            <pc:sldMk cId="3413267121" sldId="268"/>
            <ac:picMk id="11" creationId="{511AA8AC-E0A8-A6D5-CB64-2AB486AC9B9E}"/>
          </ac:picMkLst>
        </pc:picChg>
      </pc:sldChg>
      <pc:sldChg chg="addSp delSp modSp mod">
        <pc:chgData name="Matan Sharazki" userId="2ec898e14e634971" providerId="LiveId" clId="{A18D1B88-88B8-4D67-9810-30A7B209779A}" dt="2022-06-27T15:45:10.514" v="78" actId="1076"/>
        <pc:sldMkLst>
          <pc:docMk/>
          <pc:sldMk cId="2470689835" sldId="271"/>
        </pc:sldMkLst>
        <pc:picChg chg="del">
          <ac:chgData name="Matan Sharazki" userId="2ec898e14e634971" providerId="LiveId" clId="{A18D1B88-88B8-4D67-9810-30A7B209779A}" dt="2022-06-27T15:44:44.336" v="68" actId="478"/>
          <ac:picMkLst>
            <pc:docMk/>
            <pc:sldMk cId="2470689835" sldId="271"/>
            <ac:picMk id="7" creationId="{08864946-E08A-CB74-5302-76A71F01AA70}"/>
          </ac:picMkLst>
        </pc:picChg>
        <pc:picChg chg="add mod">
          <ac:chgData name="Matan Sharazki" userId="2ec898e14e634971" providerId="LiveId" clId="{A18D1B88-88B8-4D67-9810-30A7B209779A}" dt="2022-06-27T15:44:56.001" v="72" actId="1076"/>
          <ac:picMkLst>
            <pc:docMk/>
            <pc:sldMk cId="2470689835" sldId="271"/>
            <ac:picMk id="8" creationId="{11F2EFDC-08FE-4AAB-D2FF-1FED71D04D41}"/>
          </ac:picMkLst>
        </pc:picChg>
        <pc:picChg chg="del">
          <ac:chgData name="Matan Sharazki" userId="2ec898e14e634971" providerId="LiveId" clId="{A18D1B88-88B8-4D67-9810-30A7B209779A}" dt="2022-06-27T15:44:43.736" v="67" actId="478"/>
          <ac:picMkLst>
            <pc:docMk/>
            <pc:sldMk cId="2470689835" sldId="271"/>
            <ac:picMk id="9" creationId="{4E740951-418A-0568-78C4-A75C32C55587}"/>
          </ac:picMkLst>
        </pc:picChg>
        <pc:picChg chg="add mod">
          <ac:chgData name="Matan Sharazki" userId="2ec898e14e634971" providerId="LiveId" clId="{A18D1B88-88B8-4D67-9810-30A7B209779A}" dt="2022-06-27T15:45:10.514" v="78" actId="1076"/>
          <ac:picMkLst>
            <pc:docMk/>
            <pc:sldMk cId="2470689835" sldId="271"/>
            <ac:picMk id="11" creationId="{71F50015-8DB7-1E0D-04FF-4C00981CE6D7}"/>
          </ac:picMkLst>
        </pc:picChg>
      </pc:sldChg>
      <pc:sldChg chg="addSp delSp modSp mod">
        <pc:chgData name="Matan Sharazki" userId="2ec898e14e634971" providerId="LiveId" clId="{A18D1B88-88B8-4D67-9810-30A7B209779A}" dt="2022-06-27T15:45:46.512" v="94" actId="14100"/>
        <pc:sldMkLst>
          <pc:docMk/>
          <pc:sldMk cId="3863142052" sldId="273"/>
        </pc:sldMkLst>
        <pc:picChg chg="del">
          <ac:chgData name="Matan Sharazki" userId="2ec898e14e634971" providerId="LiveId" clId="{A18D1B88-88B8-4D67-9810-30A7B209779A}" dt="2022-06-25T12:29:10.888" v="10" actId="478"/>
          <ac:picMkLst>
            <pc:docMk/>
            <pc:sldMk cId="3863142052" sldId="273"/>
            <ac:picMk id="5" creationId="{17CE4AD0-C5E4-7947-719C-9F72E8A98BE1}"/>
          </ac:picMkLst>
        </pc:picChg>
        <pc:picChg chg="add mod">
          <ac:chgData name="Matan Sharazki" userId="2ec898e14e634971" providerId="LiveId" clId="{A18D1B88-88B8-4D67-9810-30A7B209779A}" dt="2022-06-27T15:45:29.825" v="85" actId="1440"/>
          <ac:picMkLst>
            <pc:docMk/>
            <pc:sldMk cId="3863142052" sldId="273"/>
            <ac:picMk id="5" creationId="{78303C26-66FB-13A1-A7E4-122A2AB69A1A}"/>
          </ac:picMkLst>
        </pc:picChg>
        <pc:picChg chg="add del mod">
          <ac:chgData name="Matan Sharazki" userId="2ec898e14e634971" providerId="LiveId" clId="{A18D1B88-88B8-4D67-9810-30A7B209779A}" dt="2022-06-27T15:45:17.006" v="79" actId="478"/>
          <ac:picMkLst>
            <pc:docMk/>
            <pc:sldMk cId="3863142052" sldId="273"/>
            <ac:picMk id="6" creationId="{1967C039-C28F-3F37-4945-4ACF725695D6}"/>
          </ac:picMkLst>
        </pc:picChg>
        <pc:picChg chg="del">
          <ac:chgData name="Matan Sharazki" userId="2ec898e14e634971" providerId="LiveId" clId="{A18D1B88-88B8-4D67-9810-30A7B209779A}" dt="2022-06-25T12:29:12.111" v="11" actId="478"/>
          <ac:picMkLst>
            <pc:docMk/>
            <pc:sldMk cId="3863142052" sldId="273"/>
            <ac:picMk id="7" creationId="{63C8D405-E8EA-94ED-1224-0E963F594B2D}"/>
          </ac:picMkLst>
        </pc:picChg>
        <pc:picChg chg="add mod">
          <ac:chgData name="Matan Sharazki" userId="2ec898e14e634971" providerId="LiveId" clId="{A18D1B88-88B8-4D67-9810-30A7B209779A}" dt="2022-06-27T15:45:46.512" v="94" actId="14100"/>
          <ac:picMkLst>
            <pc:docMk/>
            <pc:sldMk cId="3863142052" sldId="273"/>
            <ac:picMk id="8" creationId="{E2310810-802A-C3E8-FFBF-9B030390B76E}"/>
          </ac:picMkLst>
        </pc:picChg>
        <pc:picChg chg="add del mod">
          <ac:chgData name="Matan Sharazki" userId="2ec898e14e634971" providerId="LiveId" clId="{A18D1B88-88B8-4D67-9810-30A7B209779A}" dt="2022-06-27T15:45:17.562" v="80" actId="478"/>
          <ac:picMkLst>
            <pc:docMk/>
            <pc:sldMk cId="3863142052" sldId="273"/>
            <ac:picMk id="9" creationId="{19422A8A-A98A-BE87-6924-BE40B08204AB}"/>
          </ac:picMkLst>
        </pc:picChg>
      </pc:sldChg>
      <pc:sldChg chg="addSp delSp modSp mod">
        <pc:chgData name="Matan Sharazki" userId="2ec898e14e634971" providerId="LiveId" clId="{A18D1B88-88B8-4D67-9810-30A7B209779A}" dt="2022-06-27T15:46:28.763" v="111" actId="1440"/>
        <pc:sldMkLst>
          <pc:docMk/>
          <pc:sldMk cId="3863142052" sldId="274"/>
        </pc:sldMkLst>
        <pc:picChg chg="add del mod">
          <ac:chgData name="Matan Sharazki" userId="2ec898e14e634971" providerId="LiveId" clId="{A18D1B88-88B8-4D67-9810-30A7B209779A}" dt="2022-06-27T15:45:58.886" v="99" actId="478"/>
          <ac:picMkLst>
            <pc:docMk/>
            <pc:sldMk cId="3863142052" sldId="274"/>
            <ac:picMk id="5" creationId="{20D7F2B9-4D26-2B33-7F89-B96FA3D1F892}"/>
          </ac:picMkLst>
        </pc:picChg>
        <pc:picChg chg="del">
          <ac:chgData name="Matan Sharazki" userId="2ec898e14e634971" providerId="LiveId" clId="{A18D1B88-88B8-4D67-9810-30A7B209779A}" dt="2022-06-25T12:28:35.791" v="0" actId="478"/>
          <ac:picMkLst>
            <pc:docMk/>
            <pc:sldMk cId="3863142052" sldId="274"/>
            <ac:picMk id="5" creationId="{895D6078-F61F-AB25-9FAC-C9506AB5F1F1}"/>
          </ac:picMkLst>
        </pc:picChg>
        <pc:picChg chg="add del mod">
          <ac:chgData name="Matan Sharazki" userId="2ec898e14e634971" providerId="LiveId" clId="{A18D1B88-88B8-4D67-9810-30A7B209779A}" dt="2022-06-27T15:45:51.360" v="95" actId="478"/>
          <ac:picMkLst>
            <pc:docMk/>
            <pc:sldMk cId="3863142052" sldId="274"/>
            <ac:picMk id="6" creationId="{2DCD3A44-7E71-27FB-1BA9-C1016B9DA7C1}"/>
          </ac:picMkLst>
        </pc:picChg>
        <pc:picChg chg="add mod">
          <ac:chgData name="Matan Sharazki" userId="2ec898e14e634971" providerId="LiveId" clId="{A18D1B88-88B8-4D67-9810-30A7B209779A}" dt="2022-06-27T15:46:28.763" v="111" actId="1440"/>
          <ac:picMkLst>
            <pc:docMk/>
            <pc:sldMk cId="3863142052" sldId="274"/>
            <ac:picMk id="8" creationId="{7D81D5A2-221C-8599-E1C7-2F4413D4C3FE}"/>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3FE42E8-8B57-452D-A122-4DCE9AC771EF}" type="datetime1">
              <a:rPr lang="en-US" smtClean="0"/>
              <a:pPr/>
              <a:t>6/26/2022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Sample Footer Text</a:t>
            </a:r>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382084971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D3FE42E8-8B57-452D-A122-4DCE9AC771EF}" type="datetime1">
              <a:rPr lang="en-US" smtClean="0"/>
              <a:pPr/>
              <a:t>6/26/2022</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302239486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כותרת וכיתוב">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he-IL"/>
              <a:t>לחץ כדי לערוך סגנון כותרת של תבנית בסיס</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D3FE42E8-8B57-452D-A122-4DCE9AC771EF}" type="datetime1">
              <a:rPr lang="en-US" smtClean="0"/>
              <a:pPr/>
              <a:t>6/26/2022</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146315306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ציטוט עם כיתוב">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he-IL"/>
              <a:t>לחץ כדי לערוך סגנון כותרת של תבנית בסיס</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D3FE42E8-8B57-452D-A122-4DCE9AC771EF}" type="datetime1">
              <a:rPr lang="en-US" smtClean="0"/>
              <a:pPr/>
              <a:t>6/26/2022</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45550152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כרטיס שם">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D3FE42E8-8B57-452D-A122-4DCE9AC771EF}" type="datetime1">
              <a:rPr lang="en-US" smtClean="0"/>
              <a:pPr/>
              <a:t>6/26/2022</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207283160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3FE42E8-8B57-452D-A122-4DCE9AC771EF}" type="datetime1">
              <a:rPr lang="en-US" smtClean="0"/>
              <a:pPr/>
              <a:t>6/26/2022</a:t>
            </a:fld>
            <a:endParaRPr lang="en-US"/>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416741465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3FE42E8-8B57-452D-A122-4DCE9AC771EF}" type="datetime1">
              <a:rPr lang="en-US" smtClean="0"/>
              <a:pPr/>
              <a:t>6/26/2022</a:t>
            </a:fld>
            <a:endParaRPr lang="en-US"/>
          </a:p>
        </p:txBody>
      </p:sp>
      <p:sp>
        <p:nvSpPr>
          <p:cNvPr id="8" name="Footer Placeholder 7"/>
          <p:cNvSpPr>
            <a:spLocks noGrp="1"/>
          </p:cNvSpPr>
          <p:nvPr>
            <p:ph type="ftr" sz="quarter" idx="11"/>
          </p:nvPr>
        </p:nvSpPr>
        <p:spPr>
          <a:xfrm>
            <a:off x="561111" y="6391838"/>
            <a:ext cx="3644282" cy="304801"/>
          </a:xfrm>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382449253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3FE42E8-8B57-452D-A122-4DCE9AC771EF}" type="datetime1">
              <a:rPr lang="en-US" smtClean="0"/>
              <a:pPr/>
              <a:t>6/26/2022</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107547038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3FE42E8-8B57-452D-A122-4DCE9AC771EF}" type="datetime1">
              <a:rPr lang="en-US" smtClean="0"/>
              <a:pPr/>
              <a:t>6/26/2022</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341129382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D3FE42E8-8B57-452D-A122-4DCE9AC771EF}" type="datetime1">
              <a:rPr lang="en-US" smtClean="0"/>
              <a:pPr/>
              <a:t>6/26/2022</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368484354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D3FE42E8-8B57-452D-A122-4DCE9AC771EF}" type="datetime1">
              <a:rPr lang="en-US" smtClean="0"/>
              <a:pPr/>
              <a:t>6/26/2022</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385824442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D3FE42E8-8B57-452D-A122-4DCE9AC771EF}" type="datetime1">
              <a:rPr lang="en-US" smtClean="0"/>
              <a:pPr/>
              <a:t>6/26/2022</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401249986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D3FE42E8-8B57-452D-A122-4DCE9AC771EF}" type="datetime1">
              <a:rPr lang="en-US" smtClean="0"/>
              <a:pPr/>
              <a:t>6/26/2022</a:t>
            </a:fld>
            <a:endParaRPr lang="en-US"/>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104505119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D3FE42E8-8B57-452D-A122-4DCE9AC771EF}" type="datetime1">
              <a:rPr lang="en-US" smtClean="0"/>
              <a:pPr/>
              <a:t>6/26/2022</a:t>
            </a:fld>
            <a:endParaRPr lang="en-US"/>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8888098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FE42E8-8B57-452D-A122-4DCE9AC771EF}" type="datetime1">
              <a:rPr lang="en-US" smtClean="0"/>
              <a:pPr/>
              <a:t>6/26/2022</a:t>
            </a:fld>
            <a:endParaRPr lang="en-US"/>
          </a:p>
        </p:txBody>
      </p:sp>
      <p:sp>
        <p:nvSpPr>
          <p:cNvPr id="3" name="Footer Placeholder 2"/>
          <p:cNvSpPr>
            <a:spLocks noGrp="1"/>
          </p:cNvSpPr>
          <p:nvPr>
            <p:ph type="ftr" sz="quarter" idx="11"/>
          </p:nvPr>
        </p:nvSpPr>
        <p:spPr/>
        <p:txBody>
          <a:bodyPr/>
          <a:lstStyle/>
          <a:p>
            <a:r>
              <a:rPr lang="en-US"/>
              <a:t>Sample Footer Text</a:t>
            </a:r>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35764736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D3FE42E8-8B57-452D-A122-4DCE9AC771EF}" type="datetime1">
              <a:rPr lang="en-US" smtClean="0"/>
              <a:pPr/>
              <a:t>6/26/2022</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416012723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he-IL"/>
              <a:t>לחץ על הסמל כדי להוסיף תמונה</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D3FE42E8-8B57-452D-A122-4DCE9AC771EF}" type="datetime1">
              <a:rPr lang="en-US" smtClean="0"/>
              <a:pPr/>
              <a:t>6/26/2022</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293228192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3FE42E8-8B57-452D-A122-4DCE9AC771EF}" type="datetime1">
              <a:rPr lang="en-US" smtClean="0"/>
              <a:pPr/>
              <a:t>6/26/2022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Sample Footer Text</a:t>
            </a:r>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3326732437"/>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Lst>
  <p:hf sldNum="0" hdr="0" ftr="0" dt="0"/>
  <p:txStyles>
    <p:titleStyle>
      <a:lvl1pPr algn="l" defTabSz="457200" rtl="1" eaLnBrk="1" latinLnBrk="0" hangingPunct="1">
        <a:spcBef>
          <a:spcPct val="0"/>
        </a:spcBef>
        <a:buNone/>
        <a:defRPr sz="3600" b="0" i="0" kern="1200">
          <a:solidFill>
            <a:schemeClr val="bg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8.JPG"/><Relationship Id="rId5" Type="http://schemas.openxmlformats.org/officeDocument/2006/relationships/image" Target="../media/image17.jpeg"/><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1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pandas.pydata.org/docs/" TargetMode="External"/><Relationship Id="rId2" Type="http://schemas.openxmlformats.org/officeDocument/2006/relationships/hyperlink" Target="https://www.futbin.com/" TargetMode="External"/><Relationship Id="rId1" Type="http://schemas.openxmlformats.org/officeDocument/2006/relationships/slideLayout" Target="../slideLayouts/slideLayout2.xml"/><Relationship Id="rId6" Type="http://schemas.openxmlformats.org/officeDocument/2006/relationships/hyperlink" Target="https://www.machinelearningplus.com/plots/top-50-matplotlib-visualizations-the-master-plots-python/" TargetMode="External"/><Relationship Id="rId5" Type="http://schemas.openxmlformats.org/officeDocument/2006/relationships/hyperlink" Target="https://matplotlib.org/stable/tutorials/introductory/pyplot.html" TargetMode="External"/><Relationship Id="rId4" Type="http://schemas.openxmlformats.org/officeDocument/2006/relationships/hyperlink" Target="https://stackoverflow.co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futbin.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27283" y="1857885"/>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pic>
        <p:nvPicPr>
          <p:cNvPr id="25" name="Picture 3">
            <a:extLst>
              <a:ext uri="{FF2B5EF4-FFF2-40B4-BE49-F238E27FC236}">
                <a16:creationId xmlns:a16="http://schemas.microsoft.com/office/drawing/2014/main" id="{23B1B073-D41D-41D3-106A-E5B2B488FF28}"/>
              </a:ext>
            </a:extLst>
          </p:cNvPr>
          <p:cNvPicPr>
            <a:picLocks noChangeAspect="1"/>
          </p:cNvPicPr>
          <p:nvPr/>
        </p:nvPicPr>
        <p:blipFill>
          <a:blip r:embed="rId2">
            <a:extLst>
              <a:ext uri="{28A0092B-C50C-407E-A947-70E740481C1C}">
                <a14:useLocalDpi xmlns:a14="http://schemas.microsoft.com/office/drawing/2010/main" val="0"/>
              </a:ext>
            </a:extLst>
          </a:blip>
          <a:srcRect l="9257" r="9257"/>
          <a:stretch/>
        </p:blipFill>
        <p:spPr>
          <a:xfrm>
            <a:off x="474408" y="433812"/>
            <a:ext cx="5329855" cy="6053670"/>
          </a:xfrm>
          <a:custGeom>
            <a:avLst/>
            <a:gdLst/>
            <a:ahLst/>
            <a:cxnLst/>
            <a:rect l="l" t="t" r="r" b="b"/>
            <a:pathLst>
              <a:path w="4932951" h="6053670">
                <a:moveTo>
                  <a:pt x="0" y="0"/>
                </a:moveTo>
                <a:lnTo>
                  <a:pt x="3678393" y="0"/>
                </a:lnTo>
                <a:lnTo>
                  <a:pt x="4478865" y="0"/>
                </a:lnTo>
                <a:lnTo>
                  <a:pt x="4931853" y="0"/>
                </a:lnTo>
                <a:lnTo>
                  <a:pt x="4908487" y="137419"/>
                </a:lnTo>
                <a:lnTo>
                  <a:pt x="4886218" y="274232"/>
                </a:lnTo>
                <a:lnTo>
                  <a:pt x="4864421" y="411650"/>
                </a:lnTo>
                <a:lnTo>
                  <a:pt x="4845759" y="549673"/>
                </a:lnTo>
                <a:lnTo>
                  <a:pt x="4826941" y="687092"/>
                </a:lnTo>
                <a:lnTo>
                  <a:pt x="4809377" y="825115"/>
                </a:lnTo>
                <a:lnTo>
                  <a:pt x="4794322" y="961323"/>
                </a:lnTo>
                <a:lnTo>
                  <a:pt x="4780052" y="1099347"/>
                </a:lnTo>
                <a:lnTo>
                  <a:pt x="4767035" y="1236765"/>
                </a:lnTo>
                <a:lnTo>
                  <a:pt x="4755744" y="1371761"/>
                </a:lnTo>
                <a:lnTo>
                  <a:pt x="4744453" y="1508574"/>
                </a:lnTo>
                <a:lnTo>
                  <a:pt x="4735044" y="1643572"/>
                </a:lnTo>
                <a:lnTo>
                  <a:pt x="4727674" y="1778568"/>
                </a:lnTo>
                <a:lnTo>
                  <a:pt x="4719990" y="1912960"/>
                </a:lnTo>
                <a:lnTo>
                  <a:pt x="4713560" y="2046141"/>
                </a:lnTo>
                <a:lnTo>
                  <a:pt x="4709012" y="2178111"/>
                </a:lnTo>
                <a:lnTo>
                  <a:pt x="4705092" y="2310081"/>
                </a:lnTo>
                <a:lnTo>
                  <a:pt x="4701328" y="2440840"/>
                </a:lnTo>
                <a:lnTo>
                  <a:pt x="4699603" y="2569783"/>
                </a:lnTo>
                <a:lnTo>
                  <a:pt x="4697721" y="2698726"/>
                </a:lnTo>
                <a:lnTo>
                  <a:pt x="4696780" y="2825853"/>
                </a:lnTo>
                <a:lnTo>
                  <a:pt x="4697721" y="2951770"/>
                </a:lnTo>
                <a:lnTo>
                  <a:pt x="4697721" y="3076475"/>
                </a:lnTo>
                <a:lnTo>
                  <a:pt x="4699603" y="3199970"/>
                </a:lnTo>
                <a:lnTo>
                  <a:pt x="4702426" y="3321043"/>
                </a:lnTo>
                <a:lnTo>
                  <a:pt x="4705092" y="3440906"/>
                </a:lnTo>
                <a:lnTo>
                  <a:pt x="4708071" y="3558347"/>
                </a:lnTo>
                <a:lnTo>
                  <a:pt x="4712619" y="3675183"/>
                </a:lnTo>
                <a:lnTo>
                  <a:pt x="4717480" y="3790203"/>
                </a:lnTo>
                <a:lnTo>
                  <a:pt x="4721871" y="3902801"/>
                </a:lnTo>
                <a:lnTo>
                  <a:pt x="4734260" y="4122549"/>
                </a:lnTo>
                <a:lnTo>
                  <a:pt x="4747433" y="4333217"/>
                </a:lnTo>
                <a:lnTo>
                  <a:pt x="4761233" y="4535409"/>
                </a:lnTo>
                <a:lnTo>
                  <a:pt x="4776445" y="4726705"/>
                </a:lnTo>
                <a:lnTo>
                  <a:pt x="4792283" y="4909526"/>
                </a:lnTo>
                <a:lnTo>
                  <a:pt x="4809377" y="5079029"/>
                </a:lnTo>
                <a:lnTo>
                  <a:pt x="4826157" y="5238240"/>
                </a:lnTo>
                <a:lnTo>
                  <a:pt x="4842936" y="5384739"/>
                </a:lnTo>
                <a:lnTo>
                  <a:pt x="4858775" y="5519131"/>
                </a:lnTo>
                <a:lnTo>
                  <a:pt x="4873830" y="5638388"/>
                </a:lnTo>
                <a:lnTo>
                  <a:pt x="4888100" y="5746143"/>
                </a:lnTo>
                <a:lnTo>
                  <a:pt x="4900019" y="5836948"/>
                </a:lnTo>
                <a:lnTo>
                  <a:pt x="4911310" y="5913225"/>
                </a:lnTo>
                <a:lnTo>
                  <a:pt x="4927462" y="6017953"/>
                </a:lnTo>
                <a:lnTo>
                  <a:pt x="4932951" y="6053670"/>
                </a:lnTo>
                <a:lnTo>
                  <a:pt x="4478865" y="6053670"/>
                </a:lnTo>
                <a:lnTo>
                  <a:pt x="3683097" y="6053670"/>
                </a:lnTo>
                <a:lnTo>
                  <a:pt x="0" y="6053670"/>
                </a:lnTo>
                <a:close/>
              </a:path>
            </a:pathLst>
          </a:custGeom>
        </p:spPr>
      </p:pic>
      <p:sp>
        <p:nvSpPr>
          <p:cNvPr id="32" name="Freeform 5">
            <a:extLst>
              <a:ext uri="{FF2B5EF4-FFF2-40B4-BE49-F238E27FC236}">
                <a16:creationId xmlns:a16="http://schemas.microsoft.com/office/drawing/2014/main" id="{1AD5EB79-7F9A-4BBC-92A5-188382CBA1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כותרת 1">
            <a:extLst>
              <a:ext uri="{FF2B5EF4-FFF2-40B4-BE49-F238E27FC236}">
                <a16:creationId xmlns:a16="http://schemas.microsoft.com/office/drawing/2014/main" id="{A5B7549C-9283-7140-AFE9-3DFAA7404EE0}"/>
              </a:ext>
            </a:extLst>
          </p:cNvPr>
          <p:cNvSpPr>
            <a:spLocks noGrp="1"/>
          </p:cNvSpPr>
          <p:nvPr>
            <p:ph type="ctrTitle"/>
          </p:nvPr>
        </p:nvSpPr>
        <p:spPr>
          <a:xfrm>
            <a:off x="5804263" y="1265766"/>
            <a:ext cx="5428551" cy="2163234"/>
          </a:xfrm>
        </p:spPr>
        <p:txBody>
          <a:bodyPr>
            <a:normAutofit fontScale="90000"/>
          </a:bodyPr>
          <a:lstStyle/>
          <a:p>
            <a:r>
              <a:rPr lang="en-US" dirty="0"/>
              <a:t>Data science final project</a:t>
            </a:r>
            <a:br>
              <a:rPr lang="he-IL" dirty="0"/>
            </a:br>
            <a:endParaRPr lang="he-IL" dirty="0"/>
          </a:p>
        </p:txBody>
      </p:sp>
      <p:sp>
        <p:nvSpPr>
          <p:cNvPr id="34" name="Rectangle 33">
            <a:extLst>
              <a:ext uri="{FF2B5EF4-FFF2-40B4-BE49-F238E27FC236}">
                <a16:creationId xmlns:a16="http://schemas.microsoft.com/office/drawing/2014/main" id="{B9B8A17F-DC3A-4D9A-AA53-9BFB894CD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תיבת טקסט 4">
            <a:extLst>
              <a:ext uri="{FF2B5EF4-FFF2-40B4-BE49-F238E27FC236}">
                <a16:creationId xmlns:a16="http://schemas.microsoft.com/office/drawing/2014/main" id="{73D257F0-EA2F-3EF5-FA59-70F127298F16}"/>
              </a:ext>
            </a:extLst>
          </p:cNvPr>
          <p:cNvSpPr txBox="1"/>
          <p:nvPr/>
        </p:nvSpPr>
        <p:spPr>
          <a:xfrm>
            <a:off x="6210300" y="5038725"/>
            <a:ext cx="4949444" cy="830997"/>
          </a:xfrm>
          <a:prstGeom prst="rect">
            <a:avLst/>
          </a:prstGeom>
          <a:noFill/>
        </p:spPr>
        <p:txBody>
          <a:bodyPr wrap="square" rtlCol="1">
            <a:spAutoFit/>
          </a:bodyPr>
          <a:lstStyle/>
          <a:p>
            <a:r>
              <a:rPr lang="en-US" sz="1600" dirty="0">
                <a:solidFill>
                  <a:schemeClr val="bg1"/>
                </a:solidFill>
              </a:rPr>
              <a:t>Presenters:</a:t>
            </a:r>
          </a:p>
          <a:p>
            <a:r>
              <a:rPr lang="en-US" sz="1600" dirty="0">
                <a:solidFill>
                  <a:schemeClr val="bg1"/>
                </a:solidFill>
              </a:rPr>
              <a:t>Matan Sharazki</a:t>
            </a:r>
          </a:p>
          <a:p>
            <a:r>
              <a:rPr lang="en-US" sz="1600" dirty="0">
                <a:solidFill>
                  <a:schemeClr val="bg1"/>
                </a:solidFill>
              </a:rPr>
              <a:t>Elad Asis</a:t>
            </a:r>
            <a:endParaRPr lang="he-IL" sz="1600" dirty="0">
              <a:solidFill>
                <a:schemeClr val="bg1"/>
              </a:solidFill>
            </a:endParaRPr>
          </a:p>
        </p:txBody>
      </p:sp>
      <p:sp>
        <p:nvSpPr>
          <p:cNvPr id="6" name="תיבת טקסט 5">
            <a:extLst>
              <a:ext uri="{FF2B5EF4-FFF2-40B4-BE49-F238E27FC236}">
                <a16:creationId xmlns:a16="http://schemas.microsoft.com/office/drawing/2014/main" id="{BBD847FE-7711-447F-F442-41497C048876}"/>
              </a:ext>
            </a:extLst>
          </p:cNvPr>
          <p:cNvSpPr txBox="1"/>
          <p:nvPr/>
        </p:nvSpPr>
        <p:spPr>
          <a:xfrm>
            <a:off x="5840395" y="3299118"/>
            <a:ext cx="5319349" cy="1015663"/>
          </a:xfrm>
          <a:prstGeom prst="rect">
            <a:avLst/>
          </a:prstGeom>
          <a:noFill/>
        </p:spPr>
        <p:txBody>
          <a:bodyPr wrap="square" rtlCol="1">
            <a:spAutoFit/>
          </a:bodyPr>
          <a:lstStyle/>
          <a:p>
            <a:r>
              <a:rPr lang="en-US" sz="2000" dirty="0">
                <a:solidFill>
                  <a:schemeClr val="bg1"/>
                </a:solidFill>
              </a:rPr>
              <a:t>Main question:</a:t>
            </a:r>
          </a:p>
          <a:p>
            <a:r>
              <a:rPr lang="en-US" sz="2000" dirty="0">
                <a:solidFill>
                  <a:schemeClr val="bg1"/>
                </a:solidFill>
              </a:rPr>
              <a:t>Can we predict position of a player in FIFA by his stats ?</a:t>
            </a:r>
            <a:endParaRPr lang="he-IL" sz="2000" dirty="0">
              <a:solidFill>
                <a:schemeClr val="bg1"/>
              </a:solidFill>
            </a:endParaRPr>
          </a:p>
        </p:txBody>
      </p:sp>
    </p:spTree>
    <p:extLst>
      <p:ext uri="{BB962C8B-B14F-4D97-AF65-F5344CB8AC3E}">
        <p14:creationId xmlns:p14="http://schemas.microsoft.com/office/powerpoint/2010/main" val="3193037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2B109C5B-3B98-48EB-A942-8D11CEA37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3"/>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8" name="Freeform 5">
            <a:extLst>
              <a:ext uri="{FF2B5EF4-FFF2-40B4-BE49-F238E27FC236}">
                <a16:creationId xmlns:a16="http://schemas.microsoft.com/office/drawing/2014/main" id="{A9C389E4-003E-40C9-AC9E-ED821C16F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0" name="Rectangle 19">
            <a:extLst>
              <a:ext uri="{FF2B5EF4-FFF2-40B4-BE49-F238E27FC236}">
                <a16:creationId xmlns:a16="http://schemas.microsoft.com/office/drawing/2014/main" id="{6C042684-2705-40BD-9104-A6B24CE1C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כותרת 1">
            <a:extLst>
              <a:ext uri="{FF2B5EF4-FFF2-40B4-BE49-F238E27FC236}">
                <a16:creationId xmlns:a16="http://schemas.microsoft.com/office/drawing/2014/main" id="{5817ED73-C853-5DC8-52FD-2E4B302AAE70}"/>
              </a:ext>
            </a:extLst>
          </p:cNvPr>
          <p:cNvSpPr>
            <a:spLocks noGrp="1"/>
          </p:cNvSpPr>
          <p:nvPr>
            <p:ph type="title"/>
          </p:nvPr>
        </p:nvSpPr>
        <p:spPr>
          <a:xfrm>
            <a:off x="5274825" y="1143000"/>
            <a:ext cx="6268246" cy="3134032"/>
          </a:xfrm>
        </p:spPr>
        <p:txBody>
          <a:bodyPr vert="horz" lIns="91440" tIns="45720" rIns="91440" bIns="45720" rtlCol="0" anchor="b">
            <a:normAutofit/>
          </a:bodyPr>
          <a:lstStyle/>
          <a:p>
            <a:pPr rtl="0"/>
            <a:r>
              <a:rPr lang="en-US" sz="8000" b="0" i="0" kern="1200" dirty="0">
                <a:solidFill>
                  <a:srgbClr val="EBEBEB"/>
                </a:solidFill>
                <a:latin typeface="+mj-lt"/>
                <a:ea typeface="+mj-ea"/>
                <a:cs typeface="+mj-cs"/>
              </a:rPr>
              <a:t>EDA</a:t>
            </a:r>
            <a:r>
              <a:rPr lang="en-US" sz="6600" b="0" i="0" kern="1200" dirty="0">
                <a:solidFill>
                  <a:srgbClr val="EBEBEB"/>
                </a:solidFill>
                <a:latin typeface="+mj-lt"/>
                <a:ea typeface="+mj-ea"/>
                <a:cs typeface="+mj-cs"/>
              </a:rPr>
              <a:t> </a:t>
            </a:r>
            <a:br>
              <a:rPr lang="en-US" sz="6600" b="0" i="0" kern="1200" dirty="0">
                <a:solidFill>
                  <a:srgbClr val="EBEBEB"/>
                </a:solidFill>
                <a:latin typeface="+mj-lt"/>
                <a:ea typeface="+mj-ea"/>
                <a:cs typeface="+mj-cs"/>
              </a:rPr>
            </a:br>
            <a:r>
              <a:rPr lang="en-US" b="0" i="0" kern="1200" dirty="0">
                <a:solidFill>
                  <a:srgbClr val="EBEBEB"/>
                </a:solidFill>
                <a:effectLst/>
                <a:latin typeface="+mj-lt"/>
                <a:ea typeface="+mj-ea"/>
                <a:cs typeface="+mj-cs"/>
              </a:rPr>
              <a:t>Exploratory Data Analysis</a:t>
            </a:r>
            <a:endParaRPr lang="en-US" b="0" i="0" kern="1200" dirty="0">
              <a:solidFill>
                <a:srgbClr val="EBEBEB"/>
              </a:solidFill>
              <a:latin typeface="+mj-lt"/>
              <a:ea typeface="+mj-ea"/>
              <a:cs typeface="+mj-cs"/>
            </a:endParaRPr>
          </a:p>
        </p:txBody>
      </p:sp>
      <p:pic>
        <p:nvPicPr>
          <p:cNvPr id="7" name="Graphic 6" descr="Bar chart">
            <a:extLst>
              <a:ext uri="{FF2B5EF4-FFF2-40B4-BE49-F238E27FC236}">
                <a16:creationId xmlns:a16="http://schemas.microsoft.com/office/drawing/2014/main" id="{C3A0114A-B16F-66FC-8DD6-D581C3767F4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9764" y="1661911"/>
            <a:ext cx="3531062" cy="3531062"/>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86314205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כותרת 1">
            <a:extLst>
              <a:ext uri="{FF2B5EF4-FFF2-40B4-BE49-F238E27FC236}">
                <a16:creationId xmlns:a16="http://schemas.microsoft.com/office/drawing/2014/main" id="{38936E07-534C-3867-FABA-F9B85C5594A8}"/>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rtl="0">
              <a:lnSpc>
                <a:spcPct val="90000"/>
              </a:lnSpc>
            </a:pPr>
            <a:r>
              <a:rPr lang="en-US" sz="4200" b="0" i="0" kern="1200">
                <a:solidFill>
                  <a:srgbClr val="EBEBEB"/>
                </a:solidFill>
                <a:latin typeface="+mj-lt"/>
                <a:ea typeface="+mj-ea"/>
                <a:cs typeface="+mj-cs"/>
              </a:rPr>
              <a:t>The correlation matrix</a:t>
            </a:r>
          </a:p>
        </p:txBody>
      </p:sp>
      <p:grpSp>
        <p:nvGrpSpPr>
          <p:cNvPr id="16" name="Group 15">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7" name="Rectangle 16">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5" name="מציין מיקום תוכן 4">
            <a:extLst>
              <a:ext uri="{FF2B5EF4-FFF2-40B4-BE49-F238E27FC236}">
                <a16:creationId xmlns:a16="http://schemas.microsoft.com/office/drawing/2014/main" id="{A9402606-064E-7237-E825-4487D205D5F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62128" y="493847"/>
            <a:ext cx="6670801" cy="5870305"/>
          </a:xfrm>
          <a:prstGeom prst="rect">
            <a:avLst/>
          </a:prstGeom>
        </p:spPr>
      </p:pic>
    </p:spTree>
    <p:extLst>
      <p:ext uri="{BB962C8B-B14F-4D97-AF65-F5344CB8AC3E}">
        <p14:creationId xmlns:p14="http://schemas.microsoft.com/office/powerpoint/2010/main" val="1355405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כותרת 1">
            <a:extLst>
              <a:ext uri="{FF2B5EF4-FFF2-40B4-BE49-F238E27FC236}">
                <a16:creationId xmlns:a16="http://schemas.microsoft.com/office/drawing/2014/main" id="{50EF3437-7C40-62C1-A729-8EBC2FA33FF2}"/>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rtl="0">
              <a:lnSpc>
                <a:spcPct val="90000"/>
              </a:lnSpc>
            </a:pPr>
            <a:r>
              <a:rPr lang="en-US" sz="4600" b="0" i="0" kern="1200">
                <a:solidFill>
                  <a:srgbClr val="EBEBEB"/>
                </a:solidFill>
                <a:latin typeface="+mj-lt"/>
                <a:ea typeface="+mj-ea"/>
                <a:cs typeface="+mj-cs"/>
              </a:rPr>
              <a:t>the players positions dispersion</a:t>
            </a:r>
          </a:p>
        </p:txBody>
      </p:sp>
      <p:grpSp>
        <p:nvGrpSpPr>
          <p:cNvPr id="16" name="Group 15">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7" name="Rectangle 16">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5" name="מציין מיקום תוכן 4">
            <a:extLst>
              <a:ext uri="{FF2B5EF4-FFF2-40B4-BE49-F238E27FC236}">
                <a16:creationId xmlns:a16="http://schemas.microsoft.com/office/drawing/2014/main" id="{A3D5B393-3D8E-E6CD-4FAB-DC5A9F0AF9B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9762" y="1265721"/>
            <a:ext cx="7474613" cy="4017604"/>
          </a:xfrm>
          <a:prstGeom prst="rect">
            <a:avLst/>
          </a:prstGeom>
        </p:spPr>
      </p:pic>
    </p:spTree>
    <p:extLst>
      <p:ext uri="{BB962C8B-B14F-4D97-AF65-F5344CB8AC3E}">
        <p14:creationId xmlns:p14="http://schemas.microsoft.com/office/powerpoint/2010/main" val="3721603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8" name="Group 15">
            <a:extLst>
              <a:ext uri="{FF2B5EF4-FFF2-40B4-BE49-F238E27FC236}">
                <a16:creationId xmlns:a16="http://schemas.microsoft.com/office/drawing/2014/main" id="{8CA5C868-0A82-4975-8602-F49477C7D5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7" name="Rectangle 16">
              <a:extLst>
                <a:ext uri="{FF2B5EF4-FFF2-40B4-BE49-F238E27FC236}">
                  <a16:creationId xmlns:a16="http://schemas.microsoft.com/office/drawing/2014/main" id="{686BF052-6C01-4917-B7DB-1FFCF2551B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Freeform 5">
              <a:extLst>
                <a:ext uri="{FF2B5EF4-FFF2-40B4-BE49-F238E27FC236}">
                  <a16:creationId xmlns:a16="http://schemas.microsoft.com/office/drawing/2014/main" id="{9696179C-71E7-4A5B-B238-0AE1C74D63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Rectangle 19">
            <a:extLst>
              <a:ext uri="{FF2B5EF4-FFF2-40B4-BE49-F238E27FC236}">
                <a16:creationId xmlns:a16="http://schemas.microsoft.com/office/drawing/2014/main" id="{129EED8E-74E7-42E8-979B-7A783E78A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כותרת 1">
            <a:extLst>
              <a:ext uri="{FF2B5EF4-FFF2-40B4-BE49-F238E27FC236}">
                <a16:creationId xmlns:a16="http://schemas.microsoft.com/office/drawing/2014/main" id="{EA450482-4CC2-A69A-0B36-542EC76959EB}"/>
              </a:ext>
            </a:extLst>
          </p:cNvPr>
          <p:cNvSpPr>
            <a:spLocks noGrp="1"/>
          </p:cNvSpPr>
          <p:nvPr>
            <p:ph type="title"/>
          </p:nvPr>
        </p:nvSpPr>
        <p:spPr>
          <a:xfrm>
            <a:off x="8103479" y="1490168"/>
            <a:ext cx="3020133" cy="3815899"/>
          </a:xfrm>
        </p:spPr>
        <p:txBody>
          <a:bodyPr vert="horz" lIns="91440" tIns="45720" rIns="91440" bIns="45720" rtlCol="0" anchor="b">
            <a:normAutofit/>
          </a:bodyPr>
          <a:lstStyle/>
          <a:p>
            <a:pPr rtl="0">
              <a:lnSpc>
                <a:spcPct val="90000"/>
              </a:lnSpc>
            </a:pPr>
            <a:r>
              <a:rPr lang="en-US" sz="1800" b="0" i="0" kern="1200">
                <a:solidFill>
                  <a:schemeClr val="bg2"/>
                </a:solidFill>
                <a:latin typeface="+mj-lt"/>
                <a:ea typeface="+mj-ea"/>
                <a:cs typeface="+mj-cs"/>
              </a:rPr>
              <a:t>Relationship between position and Finishing rate by scatter</a:t>
            </a:r>
            <a:br>
              <a:rPr lang="en-US" sz="1800" b="0" i="0" kern="1200">
                <a:solidFill>
                  <a:schemeClr val="bg2"/>
                </a:solidFill>
                <a:latin typeface="+mj-lt"/>
                <a:ea typeface="+mj-ea"/>
                <a:cs typeface="+mj-cs"/>
              </a:rPr>
            </a:br>
            <a:br>
              <a:rPr lang="en-US" sz="1800" b="0" i="0" kern="1200">
                <a:solidFill>
                  <a:schemeClr val="bg2"/>
                </a:solidFill>
                <a:latin typeface="+mj-lt"/>
                <a:ea typeface="+mj-ea"/>
                <a:cs typeface="+mj-cs"/>
              </a:rPr>
            </a:br>
            <a:r>
              <a:rPr lang="en-US" sz="1800" b="0" i="0" kern="1200">
                <a:solidFill>
                  <a:schemeClr val="bg2"/>
                </a:solidFill>
                <a:latin typeface="+mj-lt"/>
                <a:ea typeface="+mj-ea"/>
                <a:cs typeface="+mj-cs"/>
              </a:rPr>
              <a:t>Relationship between position and Defending rate by scatter</a:t>
            </a:r>
            <a:br>
              <a:rPr lang="en-US" sz="1800" b="0" i="0" kern="1200">
                <a:solidFill>
                  <a:schemeClr val="bg2"/>
                </a:solidFill>
                <a:latin typeface="+mj-lt"/>
                <a:ea typeface="+mj-ea"/>
                <a:cs typeface="+mj-cs"/>
              </a:rPr>
            </a:br>
            <a:br>
              <a:rPr lang="en-US" sz="1800" b="0" i="0" kern="1200">
                <a:solidFill>
                  <a:schemeClr val="bg2"/>
                </a:solidFill>
                <a:latin typeface="+mj-lt"/>
                <a:ea typeface="+mj-ea"/>
                <a:cs typeface="+mj-cs"/>
              </a:rPr>
            </a:br>
            <a:r>
              <a:rPr lang="en-US" sz="1800" b="0" i="0" kern="1200">
                <a:solidFill>
                  <a:schemeClr val="bg2"/>
                </a:solidFill>
                <a:latin typeface="+mj-lt"/>
                <a:ea typeface="+mj-ea"/>
                <a:cs typeface="+mj-cs"/>
              </a:rPr>
              <a:t>Relationship between position and pace rate by scatter</a:t>
            </a:r>
            <a:br>
              <a:rPr lang="en-US" sz="1800" b="0" i="0" kern="1200">
                <a:solidFill>
                  <a:schemeClr val="bg2"/>
                </a:solidFill>
                <a:latin typeface="+mj-lt"/>
                <a:ea typeface="+mj-ea"/>
                <a:cs typeface="+mj-cs"/>
              </a:rPr>
            </a:br>
            <a:br>
              <a:rPr lang="en-US" sz="1800" b="0" i="0" kern="1200">
                <a:solidFill>
                  <a:schemeClr val="bg2"/>
                </a:solidFill>
                <a:latin typeface="+mj-lt"/>
                <a:ea typeface="+mj-ea"/>
                <a:cs typeface="+mj-cs"/>
              </a:rPr>
            </a:br>
            <a:r>
              <a:rPr lang="en-US" sz="1800" b="0" i="0" kern="1200">
                <a:solidFill>
                  <a:schemeClr val="bg2"/>
                </a:solidFill>
                <a:latin typeface="+mj-lt"/>
                <a:ea typeface="+mj-ea"/>
                <a:cs typeface="+mj-cs"/>
              </a:rPr>
              <a:t>Relationship between Shooting and Position by scatter</a:t>
            </a:r>
            <a:endParaRPr lang="en-US" sz="1800" b="0" i="0" kern="1200" dirty="0">
              <a:solidFill>
                <a:schemeClr val="bg2"/>
              </a:solidFill>
              <a:latin typeface="+mj-lt"/>
              <a:ea typeface="+mj-ea"/>
              <a:cs typeface="+mj-cs"/>
            </a:endParaRPr>
          </a:p>
        </p:txBody>
      </p:sp>
      <p:pic>
        <p:nvPicPr>
          <p:cNvPr id="5" name="מציין מיקום תוכן 4">
            <a:extLst>
              <a:ext uri="{FF2B5EF4-FFF2-40B4-BE49-F238E27FC236}">
                <a16:creationId xmlns:a16="http://schemas.microsoft.com/office/drawing/2014/main" id="{A99C6D47-86D0-B7CD-62C8-551140C58C3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20905" y="1538515"/>
            <a:ext cx="3613033" cy="1860712"/>
          </a:xfrm>
          <a:prstGeom prst="roundRect">
            <a:avLst>
              <a:gd name="adj" fmla="val 1858"/>
            </a:avLst>
          </a:prstGeom>
          <a:effectLst/>
        </p:spPr>
      </p:pic>
      <p:pic>
        <p:nvPicPr>
          <p:cNvPr id="9" name="תמונה 8">
            <a:extLst>
              <a:ext uri="{FF2B5EF4-FFF2-40B4-BE49-F238E27FC236}">
                <a16:creationId xmlns:a16="http://schemas.microsoft.com/office/drawing/2014/main" id="{9EA6506A-10B6-DA6A-8318-EED6221163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146" y="3773777"/>
            <a:ext cx="3501134" cy="1860712"/>
          </a:xfrm>
          <a:prstGeom prst="roundRect">
            <a:avLst>
              <a:gd name="adj" fmla="val 1858"/>
            </a:avLst>
          </a:prstGeom>
          <a:effectLst/>
        </p:spPr>
      </p:pic>
      <p:pic>
        <p:nvPicPr>
          <p:cNvPr id="11" name="תמונה 10">
            <a:extLst>
              <a:ext uri="{FF2B5EF4-FFF2-40B4-BE49-F238E27FC236}">
                <a16:creationId xmlns:a16="http://schemas.microsoft.com/office/drawing/2014/main" id="{511AA8AC-E0A8-A6D5-CB64-2AB486AC9B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20905" y="3778088"/>
            <a:ext cx="3648457" cy="1860712"/>
          </a:xfrm>
          <a:prstGeom prst="roundRect">
            <a:avLst>
              <a:gd name="adj" fmla="val 1858"/>
            </a:avLst>
          </a:prstGeom>
          <a:effectLst/>
        </p:spPr>
      </p:pic>
      <p:pic>
        <p:nvPicPr>
          <p:cNvPr id="4" name="תמונה 3">
            <a:extLst>
              <a:ext uri="{FF2B5EF4-FFF2-40B4-BE49-F238E27FC236}">
                <a16:creationId xmlns:a16="http://schemas.microsoft.com/office/drawing/2014/main" id="{29F4B704-4605-2188-D1AF-5B3697285C2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4146" y="1529586"/>
            <a:ext cx="3501134" cy="1869641"/>
          </a:xfrm>
          <a:prstGeom prst="rect">
            <a:avLst/>
          </a:prstGeom>
        </p:spPr>
      </p:pic>
    </p:spTree>
    <p:extLst>
      <p:ext uri="{BB962C8B-B14F-4D97-AF65-F5344CB8AC3E}">
        <p14:creationId xmlns:p14="http://schemas.microsoft.com/office/powerpoint/2010/main" val="3413267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8CA5C868-0A82-4975-8602-F49477C7D5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7" name="Rectangle 16">
              <a:extLst>
                <a:ext uri="{FF2B5EF4-FFF2-40B4-BE49-F238E27FC236}">
                  <a16:creationId xmlns:a16="http://schemas.microsoft.com/office/drawing/2014/main" id="{686BF052-6C01-4917-B7DB-1FFCF2551B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Freeform 5">
              <a:extLst>
                <a:ext uri="{FF2B5EF4-FFF2-40B4-BE49-F238E27FC236}">
                  <a16:creationId xmlns:a16="http://schemas.microsoft.com/office/drawing/2014/main" id="{9696179C-71E7-4A5B-B238-0AE1C74D63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0" name="Rectangle 19">
            <a:extLst>
              <a:ext uri="{FF2B5EF4-FFF2-40B4-BE49-F238E27FC236}">
                <a16:creationId xmlns:a16="http://schemas.microsoft.com/office/drawing/2014/main" id="{129EED8E-74E7-42E8-979B-7A783E78A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כותרת 1">
            <a:extLst>
              <a:ext uri="{FF2B5EF4-FFF2-40B4-BE49-F238E27FC236}">
                <a16:creationId xmlns:a16="http://schemas.microsoft.com/office/drawing/2014/main" id="{160A65F0-A652-178F-C26F-42F50AE6C48D}"/>
              </a:ext>
            </a:extLst>
          </p:cNvPr>
          <p:cNvSpPr>
            <a:spLocks noGrp="1"/>
          </p:cNvSpPr>
          <p:nvPr>
            <p:ph type="title"/>
          </p:nvPr>
        </p:nvSpPr>
        <p:spPr>
          <a:xfrm>
            <a:off x="8239252" y="571500"/>
            <a:ext cx="3020133" cy="3117366"/>
          </a:xfrm>
        </p:spPr>
        <p:txBody>
          <a:bodyPr vert="horz" lIns="91440" tIns="45720" rIns="91440" bIns="45720" rtlCol="0" anchor="b">
            <a:normAutofit/>
          </a:bodyPr>
          <a:lstStyle/>
          <a:p>
            <a:pPr rtl="0"/>
            <a:br>
              <a:rPr lang="en-US" sz="3800" b="0" i="0" u="none" strike="noStrike" kern="1200" baseline="0" dirty="0">
                <a:solidFill>
                  <a:schemeClr val="bg2"/>
                </a:solidFill>
                <a:latin typeface="+mj-lt"/>
                <a:ea typeface="+mj-ea"/>
                <a:cs typeface="+mj-cs"/>
              </a:rPr>
            </a:br>
            <a:r>
              <a:rPr lang="en-US" sz="3800" b="0" i="0" u="none" strike="noStrike" kern="1200" baseline="0" dirty="0">
                <a:solidFill>
                  <a:schemeClr val="bg2"/>
                </a:solidFill>
                <a:latin typeface="+mj-lt"/>
                <a:ea typeface="+mj-ea"/>
                <a:cs typeface="+mj-cs"/>
              </a:rPr>
              <a:t>visualization</a:t>
            </a:r>
            <a:endParaRPr lang="en-US" sz="3800" b="0" i="0" kern="1200" dirty="0">
              <a:solidFill>
                <a:schemeClr val="bg2"/>
              </a:solidFill>
              <a:latin typeface="+mj-lt"/>
              <a:ea typeface="+mj-ea"/>
              <a:cs typeface="+mj-cs"/>
            </a:endParaRPr>
          </a:p>
        </p:txBody>
      </p:sp>
      <p:pic>
        <p:nvPicPr>
          <p:cNvPr id="7" name="תמונה 6">
            <a:extLst>
              <a:ext uri="{FF2B5EF4-FFF2-40B4-BE49-F238E27FC236}">
                <a16:creationId xmlns:a16="http://schemas.microsoft.com/office/drawing/2014/main" id="{E01645DB-6B13-088C-A9E9-096C425BE3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615" y="642872"/>
            <a:ext cx="3242837" cy="2675341"/>
          </a:xfrm>
          <a:prstGeom prst="roundRect">
            <a:avLst>
              <a:gd name="adj" fmla="val 0"/>
            </a:avLst>
          </a:prstGeom>
          <a:effectLst/>
        </p:spPr>
      </p:pic>
      <p:pic>
        <p:nvPicPr>
          <p:cNvPr id="11" name="תמונה 10">
            <a:extLst>
              <a:ext uri="{FF2B5EF4-FFF2-40B4-BE49-F238E27FC236}">
                <a16:creationId xmlns:a16="http://schemas.microsoft.com/office/drawing/2014/main" id="{9F4E8692-8CFF-921A-350E-4A94A1D4BD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8001" y="642873"/>
            <a:ext cx="3322943" cy="2708200"/>
          </a:xfrm>
          <a:prstGeom prst="roundRect">
            <a:avLst>
              <a:gd name="adj" fmla="val 1858"/>
            </a:avLst>
          </a:prstGeom>
          <a:effectLst/>
        </p:spPr>
      </p:pic>
      <p:pic>
        <p:nvPicPr>
          <p:cNvPr id="9" name="תמונה 8">
            <a:extLst>
              <a:ext uri="{FF2B5EF4-FFF2-40B4-BE49-F238E27FC236}">
                <a16:creationId xmlns:a16="http://schemas.microsoft.com/office/drawing/2014/main" id="{C27DE3EB-2436-ABD3-5CC7-B6F659A12E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2615" y="3572643"/>
            <a:ext cx="3095097" cy="2537980"/>
          </a:xfrm>
          <a:prstGeom prst="roundRect">
            <a:avLst>
              <a:gd name="adj" fmla="val 1858"/>
            </a:avLst>
          </a:prstGeom>
          <a:effectLst/>
        </p:spPr>
      </p:pic>
      <p:pic>
        <p:nvPicPr>
          <p:cNvPr id="5" name="מציין מיקום תוכן 4">
            <a:extLst>
              <a:ext uri="{FF2B5EF4-FFF2-40B4-BE49-F238E27FC236}">
                <a16:creationId xmlns:a16="http://schemas.microsoft.com/office/drawing/2014/main" id="{E394C3AF-CE8B-FED8-AD0A-24AA1B111779}"/>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598001" y="3572643"/>
            <a:ext cx="3344936" cy="2537980"/>
          </a:xfrm>
          <a:prstGeom prst="roundRect">
            <a:avLst>
              <a:gd name="adj" fmla="val 1858"/>
            </a:avLst>
          </a:prstGeom>
          <a:effectLst/>
        </p:spPr>
      </p:pic>
    </p:spTree>
    <p:extLst>
      <p:ext uri="{BB962C8B-B14F-4D97-AF65-F5344CB8AC3E}">
        <p14:creationId xmlns:p14="http://schemas.microsoft.com/office/powerpoint/2010/main" val="681317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Group 20">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2" name="Rectangle 21">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5" name="Rectangle 24">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7"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27283" y="1857885"/>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pic>
        <p:nvPicPr>
          <p:cNvPr id="5" name="Picture 4" descr="Hand spraying sanitiser">
            <a:extLst>
              <a:ext uri="{FF2B5EF4-FFF2-40B4-BE49-F238E27FC236}">
                <a16:creationId xmlns:a16="http://schemas.microsoft.com/office/drawing/2014/main" id="{88E92828-E8B7-E702-16E2-1A9FF00175CF}"/>
              </a:ext>
            </a:extLst>
          </p:cNvPr>
          <p:cNvPicPr>
            <a:picLocks noChangeAspect="1"/>
          </p:cNvPicPr>
          <p:nvPr/>
        </p:nvPicPr>
        <p:blipFill>
          <a:blip r:embed="rId3"/>
          <a:stretch>
            <a:fillRect/>
          </a:stretch>
        </p:blipFill>
        <p:spPr>
          <a:xfrm>
            <a:off x="423337" y="481263"/>
            <a:ext cx="5881210" cy="5919537"/>
          </a:xfrm>
          <a:custGeom>
            <a:avLst/>
            <a:gdLst/>
            <a:ahLst/>
            <a:cxnLst/>
            <a:rect l="l" t="t" r="r" b="b"/>
            <a:pathLst>
              <a:path w="4932951" h="6053670">
                <a:moveTo>
                  <a:pt x="0" y="0"/>
                </a:moveTo>
                <a:lnTo>
                  <a:pt x="3678393" y="0"/>
                </a:lnTo>
                <a:lnTo>
                  <a:pt x="4478865" y="0"/>
                </a:lnTo>
                <a:lnTo>
                  <a:pt x="4931853" y="0"/>
                </a:lnTo>
                <a:lnTo>
                  <a:pt x="4908487" y="137419"/>
                </a:lnTo>
                <a:lnTo>
                  <a:pt x="4886218" y="274232"/>
                </a:lnTo>
                <a:lnTo>
                  <a:pt x="4864421" y="411650"/>
                </a:lnTo>
                <a:lnTo>
                  <a:pt x="4845759" y="549673"/>
                </a:lnTo>
                <a:lnTo>
                  <a:pt x="4826941" y="687092"/>
                </a:lnTo>
                <a:lnTo>
                  <a:pt x="4809377" y="825115"/>
                </a:lnTo>
                <a:lnTo>
                  <a:pt x="4794322" y="961323"/>
                </a:lnTo>
                <a:lnTo>
                  <a:pt x="4780052" y="1099347"/>
                </a:lnTo>
                <a:lnTo>
                  <a:pt x="4767035" y="1236765"/>
                </a:lnTo>
                <a:lnTo>
                  <a:pt x="4755744" y="1371761"/>
                </a:lnTo>
                <a:lnTo>
                  <a:pt x="4744453" y="1508574"/>
                </a:lnTo>
                <a:lnTo>
                  <a:pt x="4735044" y="1643572"/>
                </a:lnTo>
                <a:lnTo>
                  <a:pt x="4727674" y="1778568"/>
                </a:lnTo>
                <a:lnTo>
                  <a:pt x="4719990" y="1912960"/>
                </a:lnTo>
                <a:lnTo>
                  <a:pt x="4713560" y="2046141"/>
                </a:lnTo>
                <a:lnTo>
                  <a:pt x="4709012" y="2178111"/>
                </a:lnTo>
                <a:lnTo>
                  <a:pt x="4705092" y="2310081"/>
                </a:lnTo>
                <a:lnTo>
                  <a:pt x="4701328" y="2440840"/>
                </a:lnTo>
                <a:lnTo>
                  <a:pt x="4699603" y="2569783"/>
                </a:lnTo>
                <a:lnTo>
                  <a:pt x="4697721" y="2698726"/>
                </a:lnTo>
                <a:lnTo>
                  <a:pt x="4696780" y="2825853"/>
                </a:lnTo>
                <a:lnTo>
                  <a:pt x="4697721" y="2951770"/>
                </a:lnTo>
                <a:lnTo>
                  <a:pt x="4697721" y="3076475"/>
                </a:lnTo>
                <a:lnTo>
                  <a:pt x="4699603" y="3199970"/>
                </a:lnTo>
                <a:lnTo>
                  <a:pt x="4702426" y="3321043"/>
                </a:lnTo>
                <a:lnTo>
                  <a:pt x="4705092" y="3440906"/>
                </a:lnTo>
                <a:lnTo>
                  <a:pt x="4708071" y="3558347"/>
                </a:lnTo>
                <a:lnTo>
                  <a:pt x="4712619" y="3675183"/>
                </a:lnTo>
                <a:lnTo>
                  <a:pt x="4717480" y="3790203"/>
                </a:lnTo>
                <a:lnTo>
                  <a:pt x="4721871" y="3902801"/>
                </a:lnTo>
                <a:lnTo>
                  <a:pt x="4734260" y="4122549"/>
                </a:lnTo>
                <a:lnTo>
                  <a:pt x="4747433" y="4333217"/>
                </a:lnTo>
                <a:lnTo>
                  <a:pt x="4761233" y="4535409"/>
                </a:lnTo>
                <a:lnTo>
                  <a:pt x="4776445" y="4726705"/>
                </a:lnTo>
                <a:lnTo>
                  <a:pt x="4792283" y="4909526"/>
                </a:lnTo>
                <a:lnTo>
                  <a:pt x="4809377" y="5079029"/>
                </a:lnTo>
                <a:lnTo>
                  <a:pt x="4826157" y="5238240"/>
                </a:lnTo>
                <a:lnTo>
                  <a:pt x="4842936" y="5384739"/>
                </a:lnTo>
                <a:lnTo>
                  <a:pt x="4858775" y="5519131"/>
                </a:lnTo>
                <a:lnTo>
                  <a:pt x="4873830" y="5638388"/>
                </a:lnTo>
                <a:lnTo>
                  <a:pt x="4888100" y="5746143"/>
                </a:lnTo>
                <a:lnTo>
                  <a:pt x="4900019" y="5836948"/>
                </a:lnTo>
                <a:lnTo>
                  <a:pt x="4911310" y="5913225"/>
                </a:lnTo>
                <a:lnTo>
                  <a:pt x="4927462" y="6017953"/>
                </a:lnTo>
                <a:lnTo>
                  <a:pt x="4932951" y="6053670"/>
                </a:lnTo>
                <a:lnTo>
                  <a:pt x="4478865" y="6053670"/>
                </a:lnTo>
                <a:lnTo>
                  <a:pt x="3683097" y="6053670"/>
                </a:lnTo>
                <a:lnTo>
                  <a:pt x="0" y="6053670"/>
                </a:lnTo>
                <a:close/>
              </a:path>
            </a:pathLst>
          </a:custGeom>
        </p:spPr>
      </p:pic>
      <p:sp>
        <p:nvSpPr>
          <p:cNvPr id="29" name="Freeform 5">
            <a:extLst>
              <a:ext uri="{FF2B5EF4-FFF2-40B4-BE49-F238E27FC236}">
                <a16:creationId xmlns:a16="http://schemas.microsoft.com/office/drawing/2014/main" id="{1AD5EB79-7F9A-4BBC-92A5-188382CBA1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כותרת 1">
            <a:extLst>
              <a:ext uri="{FF2B5EF4-FFF2-40B4-BE49-F238E27FC236}">
                <a16:creationId xmlns:a16="http://schemas.microsoft.com/office/drawing/2014/main" id="{C37B92E2-2F33-5F6D-68BD-A7D34D242AAE}"/>
              </a:ext>
            </a:extLst>
          </p:cNvPr>
          <p:cNvSpPr>
            <a:spLocks noGrp="1"/>
          </p:cNvSpPr>
          <p:nvPr>
            <p:ph type="title"/>
          </p:nvPr>
        </p:nvSpPr>
        <p:spPr>
          <a:xfrm>
            <a:off x="6139358" y="576064"/>
            <a:ext cx="5428551" cy="3153753"/>
          </a:xfrm>
        </p:spPr>
        <p:txBody>
          <a:bodyPr vert="horz" lIns="91440" tIns="45720" rIns="91440" bIns="45720" rtlCol="0" anchor="b">
            <a:normAutofit/>
          </a:bodyPr>
          <a:lstStyle/>
          <a:p>
            <a:pPr rtl="0"/>
            <a:r>
              <a:rPr lang="en-US" sz="5400" dirty="0"/>
              <a:t> Machine</a:t>
            </a:r>
            <a:br>
              <a:rPr lang="en-US" sz="5400" dirty="0"/>
            </a:br>
            <a:r>
              <a:rPr lang="en-US" sz="5400" dirty="0"/>
              <a:t>					Learning</a:t>
            </a:r>
          </a:p>
        </p:txBody>
      </p:sp>
      <p:sp>
        <p:nvSpPr>
          <p:cNvPr id="31" name="Rectangle 30">
            <a:extLst>
              <a:ext uri="{FF2B5EF4-FFF2-40B4-BE49-F238E27FC236}">
                <a16:creationId xmlns:a16="http://schemas.microsoft.com/office/drawing/2014/main" id="{B9B8A17F-DC3A-4D9A-AA53-9BFB894CD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79449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A77B74-4459-AF13-9F75-C23DFA86D811}"/>
              </a:ext>
            </a:extLst>
          </p:cNvPr>
          <p:cNvSpPr>
            <a:spLocks noGrp="1"/>
          </p:cNvSpPr>
          <p:nvPr>
            <p:ph type="title"/>
          </p:nvPr>
        </p:nvSpPr>
        <p:spPr/>
        <p:txBody>
          <a:bodyPr/>
          <a:lstStyle/>
          <a:p>
            <a:r>
              <a:rPr lang="en-US" dirty="0"/>
              <a:t>The Steps</a:t>
            </a:r>
            <a:endParaRPr lang="he-IL" dirty="0"/>
          </a:p>
        </p:txBody>
      </p:sp>
      <p:sp>
        <p:nvSpPr>
          <p:cNvPr id="3" name="מציין מיקום תוכן 2">
            <a:extLst>
              <a:ext uri="{FF2B5EF4-FFF2-40B4-BE49-F238E27FC236}">
                <a16:creationId xmlns:a16="http://schemas.microsoft.com/office/drawing/2014/main" id="{B56E8677-E529-5FF6-32D4-5786C4CDC98D}"/>
              </a:ext>
            </a:extLst>
          </p:cNvPr>
          <p:cNvSpPr>
            <a:spLocks noGrp="1"/>
          </p:cNvSpPr>
          <p:nvPr>
            <p:ph idx="1"/>
          </p:nvPr>
        </p:nvSpPr>
        <p:spPr>
          <a:xfrm>
            <a:off x="1154954" y="2394952"/>
            <a:ext cx="10026393" cy="1808079"/>
          </a:xfrm>
        </p:spPr>
        <p:txBody>
          <a:bodyPr>
            <a:normAutofit/>
          </a:bodyPr>
          <a:lstStyle/>
          <a:p>
            <a:pPr algn="l" rtl="0"/>
            <a:r>
              <a:rPr lang="en-US" dirty="0">
                <a:solidFill>
                  <a:schemeClr val="tx1"/>
                </a:solidFill>
              </a:rPr>
              <a:t>In the first step we did was to split the data to train and test. The train contains 80% of the data and the test contains 20% of the data.</a:t>
            </a:r>
            <a:endParaRPr lang="en-US" b="0" i="0" dirty="0">
              <a:solidFill>
                <a:schemeClr val="tx1"/>
              </a:solidFill>
              <a:effectLst/>
              <a:latin typeface="Roboto" panose="020B0604020202020204" pitchFamily="2" charset="0"/>
            </a:endParaRPr>
          </a:p>
          <a:p>
            <a:pPr algn="l" rtl="0"/>
            <a:r>
              <a:rPr lang="en-US" dirty="0">
                <a:solidFill>
                  <a:schemeClr val="tx1"/>
                </a:solidFill>
              </a:rPr>
              <a:t>We set the y for the target column and the X for the rest.</a:t>
            </a:r>
          </a:p>
          <a:p>
            <a:pPr algn="l" rtl="0"/>
            <a:r>
              <a:rPr lang="en-US" dirty="0">
                <a:solidFill>
                  <a:schemeClr val="tx1"/>
                </a:solidFill>
              </a:rPr>
              <a:t>In the second step we run 2 models (decision-Tree and KNN), to see which was the most accurate and return the best prediction.</a:t>
            </a:r>
          </a:p>
        </p:txBody>
      </p:sp>
      <p:sp>
        <p:nvSpPr>
          <p:cNvPr id="4" name="TextBox 3"/>
          <p:cNvSpPr txBox="1"/>
          <p:nvPr/>
        </p:nvSpPr>
        <p:spPr>
          <a:xfrm>
            <a:off x="1682282" y="4363452"/>
            <a:ext cx="3514104" cy="369332"/>
          </a:xfrm>
          <a:prstGeom prst="rect">
            <a:avLst/>
          </a:prstGeom>
          <a:noFill/>
        </p:spPr>
        <p:txBody>
          <a:bodyPr wrap="none" rtlCol="1">
            <a:spAutoFit/>
          </a:bodyPr>
          <a:lstStyle/>
          <a:p>
            <a:r>
              <a:rPr lang="en-US" dirty="0"/>
              <a:t>The matrix of ‘Decision-Tree’: </a:t>
            </a:r>
            <a:endParaRPr lang="he-IL" dirty="0"/>
          </a:p>
        </p:txBody>
      </p:sp>
      <p:sp>
        <p:nvSpPr>
          <p:cNvPr id="5" name="TextBox 4"/>
          <p:cNvSpPr txBox="1"/>
          <p:nvPr/>
        </p:nvSpPr>
        <p:spPr>
          <a:xfrm>
            <a:off x="6352674" y="4363452"/>
            <a:ext cx="3207929" cy="369332"/>
          </a:xfrm>
          <a:prstGeom prst="rect">
            <a:avLst/>
          </a:prstGeom>
          <a:noFill/>
        </p:spPr>
        <p:txBody>
          <a:bodyPr wrap="none" rtlCol="1">
            <a:spAutoFit/>
          </a:bodyPr>
          <a:lstStyle/>
          <a:p>
            <a:r>
              <a:rPr lang="en-US" dirty="0"/>
              <a:t>             The matrix of ‘KNN’:</a:t>
            </a:r>
            <a:endParaRPr lang="he-IL" dirty="0"/>
          </a:p>
        </p:txBody>
      </p:sp>
      <p:pic>
        <p:nvPicPr>
          <p:cNvPr id="8" name="תמונה 7">
            <a:extLst>
              <a:ext uri="{FF2B5EF4-FFF2-40B4-BE49-F238E27FC236}">
                <a16:creationId xmlns:a16="http://schemas.microsoft.com/office/drawing/2014/main" id="{11F2EFDC-08FE-4AAB-D2FF-1FED71D04D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8685" y="5246792"/>
            <a:ext cx="3401604" cy="920328"/>
          </a:xfrm>
          <a:prstGeom prst="rect">
            <a:avLst/>
          </a:prstGeom>
        </p:spPr>
      </p:pic>
      <p:pic>
        <p:nvPicPr>
          <p:cNvPr id="11" name="תמונה 10" descr="תמונה שמכילה שולחן&#10;&#10;התיאור נוצר באופן אוטומטי">
            <a:extLst>
              <a:ext uri="{FF2B5EF4-FFF2-40B4-BE49-F238E27FC236}">
                <a16:creationId xmlns:a16="http://schemas.microsoft.com/office/drawing/2014/main" id="{71F50015-8DB7-1E0D-04FF-4C00981CE6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5387" y="5246792"/>
            <a:ext cx="3273242" cy="920328"/>
          </a:xfrm>
          <a:prstGeom prst="rect">
            <a:avLst/>
          </a:prstGeom>
        </p:spPr>
      </p:pic>
    </p:spTree>
    <p:extLst>
      <p:ext uri="{BB962C8B-B14F-4D97-AF65-F5344CB8AC3E}">
        <p14:creationId xmlns:p14="http://schemas.microsoft.com/office/powerpoint/2010/main" val="2470689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2B109C5B-3B98-48EB-A942-8D11CEA37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3"/>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8" name="Freeform 5">
            <a:extLst>
              <a:ext uri="{FF2B5EF4-FFF2-40B4-BE49-F238E27FC236}">
                <a16:creationId xmlns:a16="http://schemas.microsoft.com/office/drawing/2014/main" id="{A9C389E4-003E-40C9-AC9E-ED821C16F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0" name="Rectangle 19">
            <a:extLst>
              <a:ext uri="{FF2B5EF4-FFF2-40B4-BE49-F238E27FC236}">
                <a16:creationId xmlns:a16="http://schemas.microsoft.com/office/drawing/2014/main" id="{6C042684-2705-40BD-9104-A6B24CE1C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כותרת 1">
            <a:extLst>
              <a:ext uri="{FF2B5EF4-FFF2-40B4-BE49-F238E27FC236}">
                <a16:creationId xmlns:a16="http://schemas.microsoft.com/office/drawing/2014/main" id="{5817ED73-C853-5DC8-52FD-2E4B302AAE70}"/>
              </a:ext>
            </a:extLst>
          </p:cNvPr>
          <p:cNvSpPr>
            <a:spLocks noGrp="1"/>
          </p:cNvSpPr>
          <p:nvPr>
            <p:ph type="title"/>
          </p:nvPr>
        </p:nvSpPr>
        <p:spPr>
          <a:xfrm>
            <a:off x="6192253" y="549442"/>
            <a:ext cx="5447070" cy="2386264"/>
          </a:xfrm>
        </p:spPr>
        <p:txBody>
          <a:bodyPr vert="horz" lIns="91440" tIns="45720" rIns="91440" bIns="45720" rtlCol="0" anchor="b">
            <a:normAutofit/>
          </a:bodyPr>
          <a:lstStyle/>
          <a:p>
            <a:pPr rtl="0"/>
            <a:r>
              <a:rPr lang="en-US" sz="6000" b="0" i="0" kern="1200" dirty="0">
                <a:solidFill>
                  <a:srgbClr val="EBEBEB"/>
                </a:solidFill>
                <a:latin typeface="+mj-lt"/>
                <a:ea typeface="+mj-ea"/>
                <a:cs typeface="+mj-cs"/>
              </a:rPr>
              <a:t>Decision</a:t>
            </a:r>
            <a:br>
              <a:rPr lang="en-US" sz="6000" b="0" i="0" kern="1200" dirty="0">
                <a:solidFill>
                  <a:srgbClr val="EBEBEB"/>
                </a:solidFill>
                <a:latin typeface="+mj-lt"/>
                <a:ea typeface="+mj-ea"/>
                <a:cs typeface="+mj-cs"/>
              </a:rPr>
            </a:br>
            <a:r>
              <a:rPr lang="en-US" sz="6000" b="0" i="0" kern="1200" dirty="0">
                <a:solidFill>
                  <a:srgbClr val="EBEBEB"/>
                </a:solidFill>
                <a:latin typeface="+mj-lt"/>
                <a:ea typeface="+mj-ea"/>
                <a:cs typeface="+mj-cs"/>
              </a:rPr>
              <a:t>						</a:t>
            </a:r>
            <a:r>
              <a:rPr lang="en-US" sz="6000" dirty="0">
                <a:solidFill>
                  <a:srgbClr val="EBEBEB"/>
                </a:solidFill>
              </a:rPr>
              <a:t>Tree</a:t>
            </a:r>
            <a:endParaRPr lang="en-US" sz="6000" b="0" i="0" kern="1200" dirty="0">
              <a:solidFill>
                <a:srgbClr val="EBEBEB"/>
              </a:solidFill>
              <a:latin typeface="+mj-lt"/>
              <a:ea typeface="+mj-ea"/>
              <a:cs typeface="+mj-cs"/>
            </a:endParaRPr>
          </a:p>
        </p:txBody>
      </p:sp>
      <p:sp>
        <p:nvSpPr>
          <p:cNvPr id="15" name="כותרת 1">
            <a:extLst>
              <a:ext uri="{FF2B5EF4-FFF2-40B4-BE49-F238E27FC236}">
                <a16:creationId xmlns:a16="http://schemas.microsoft.com/office/drawing/2014/main" id="{5817ED73-C853-5DC8-52FD-2E4B302AAE70}"/>
              </a:ext>
            </a:extLst>
          </p:cNvPr>
          <p:cNvSpPr txBox="1">
            <a:spLocks/>
          </p:cNvSpPr>
          <p:nvPr/>
        </p:nvSpPr>
        <p:spPr bwMode="gray">
          <a:xfrm>
            <a:off x="681790" y="3433010"/>
            <a:ext cx="5447070" cy="1724527"/>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6000" b="0" i="0" u="none" strike="noStrike" kern="1200" cap="none" spc="0" normalizeH="0" baseline="0" noProof="0" dirty="0">
                <a:ln>
                  <a:noFill/>
                </a:ln>
                <a:solidFill>
                  <a:srgbClr val="EBEBEB"/>
                </a:solidFill>
                <a:effectLst/>
                <a:uLnTx/>
                <a:uFillTx/>
                <a:latin typeface="+mj-lt"/>
                <a:ea typeface="+mj-ea"/>
                <a:cs typeface="+mj-cs"/>
              </a:rPr>
              <a:t>				KNN</a:t>
            </a:r>
          </a:p>
        </p:txBody>
      </p:sp>
      <p:pic>
        <p:nvPicPr>
          <p:cNvPr id="5" name="תמונה 4">
            <a:extLst>
              <a:ext uri="{FF2B5EF4-FFF2-40B4-BE49-F238E27FC236}">
                <a16:creationId xmlns:a16="http://schemas.microsoft.com/office/drawing/2014/main" id="{78303C26-66FB-13A1-A7E4-122A2AB69A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1425" y="1398404"/>
            <a:ext cx="4031668" cy="10907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תמונה 7" descr="תמונה שמכילה שולחן&#10;&#10;התיאור נוצר באופן אוטומטי">
            <a:extLst>
              <a:ext uri="{FF2B5EF4-FFF2-40B4-BE49-F238E27FC236}">
                <a16:creationId xmlns:a16="http://schemas.microsoft.com/office/drawing/2014/main" id="{E2310810-802A-C3E8-FFBF-9B030390B7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4128096"/>
            <a:ext cx="4216652" cy="11855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63142052"/>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2B109C5B-3B98-48EB-A942-8D11CEA37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3"/>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8" name="Freeform 5">
            <a:extLst>
              <a:ext uri="{FF2B5EF4-FFF2-40B4-BE49-F238E27FC236}">
                <a16:creationId xmlns:a16="http://schemas.microsoft.com/office/drawing/2014/main" id="{A9C389E4-003E-40C9-AC9E-ED821C16F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0" name="Rectangle 19">
            <a:extLst>
              <a:ext uri="{FF2B5EF4-FFF2-40B4-BE49-F238E27FC236}">
                <a16:creationId xmlns:a16="http://schemas.microsoft.com/office/drawing/2014/main" id="{6C042684-2705-40BD-9104-A6B24CE1C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כותרת 1">
            <a:extLst>
              <a:ext uri="{FF2B5EF4-FFF2-40B4-BE49-F238E27FC236}">
                <a16:creationId xmlns:a16="http://schemas.microsoft.com/office/drawing/2014/main" id="{5817ED73-C853-5DC8-52FD-2E4B302AAE70}"/>
              </a:ext>
            </a:extLst>
          </p:cNvPr>
          <p:cNvSpPr>
            <a:spLocks noGrp="1"/>
          </p:cNvSpPr>
          <p:nvPr>
            <p:ph type="title"/>
          </p:nvPr>
        </p:nvSpPr>
        <p:spPr>
          <a:xfrm>
            <a:off x="641685" y="1122947"/>
            <a:ext cx="11061807" cy="1876926"/>
          </a:xfrm>
        </p:spPr>
        <p:txBody>
          <a:bodyPr vert="horz" lIns="91440" tIns="45720" rIns="91440" bIns="45720" rtlCol="0" anchor="b">
            <a:normAutofit/>
          </a:bodyPr>
          <a:lstStyle/>
          <a:p>
            <a:pPr rtl="0"/>
            <a:r>
              <a:rPr lang="en-US" sz="2000" b="0" i="0" kern="1200" dirty="0">
                <a:solidFill>
                  <a:srgbClr val="EBEBEB"/>
                </a:solidFill>
                <a:latin typeface="+mj-lt"/>
                <a:ea typeface="+mj-ea"/>
                <a:cs typeface="+mj-cs"/>
              </a:rPr>
              <a:t>We used supervised machine learning because we has a target column – the player position.</a:t>
            </a:r>
            <a:br>
              <a:rPr lang="en-US" sz="2000" b="0" i="0" kern="1200" dirty="0">
                <a:solidFill>
                  <a:srgbClr val="EBEBEB"/>
                </a:solidFill>
                <a:latin typeface="+mj-lt"/>
                <a:ea typeface="+mj-ea"/>
                <a:cs typeface="+mj-cs"/>
              </a:rPr>
            </a:br>
            <a:br>
              <a:rPr lang="en-US" sz="2000" b="0" i="0" kern="1200" dirty="0">
                <a:solidFill>
                  <a:srgbClr val="EBEBEB"/>
                </a:solidFill>
                <a:latin typeface="+mj-lt"/>
                <a:ea typeface="+mj-ea"/>
                <a:cs typeface="+mj-cs"/>
              </a:rPr>
            </a:br>
            <a:r>
              <a:rPr lang="en-US" sz="2000" dirty="0">
                <a:solidFill>
                  <a:srgbClr val="EBEBEB"/>
                </a:solidFill>
              </a:rPr>
              <a:t>We used Decision-Tree and KNN as our machine learning process. To check the score we used recall, f1, accuracy and precision scores.</a:t>
            </a:r>
            <a:endParaRPr lang="en-US" sz="2000" b="0" i="0" kern="1200" dirty="0">
              <a:solidFill>
                <a:srgbClr val="EBEBEB"/>
              </a:solidFill>
              <a:latin typeface="+mj-lt"/>
              <a:ea typeface="+mj-ea"/>
              <a:cs typeface="+mj-cs"/>
            </a:endParaRPr>
          </a:p>
        </p:txBody>
      </p:sp>
      <p:sp>
        <p:nvSpPr>
          <p:cNvPr id="15" name="כותרת 1">
            <a:extLst>
              <a:ext uri="{FF2B5EF4-FFF2-40B4-BE49-F238E27FC236}">
                <a16:creationId xmlns:a16="http://schemas.microsoft.com/office/drawing/2014/main" id="{5817ED73-C853-5DC8-52FD-2E4B302AAE70}"/>
              </a:ext>
            </a:extLst>
          </p:cNvPr>
          <p:cNvSpPr txBox="1">
            <a:spLocks/>
          </p:cNvSpPr>
          <p:nvPr/>
        </p:nvSpPr>
        <p:spPr bwMode="gray">
          <a:xfrm>
            <a:off x="633663" y="2839452"/>
            <a:ext cx="5447070" cy="1724527"/>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6000" b="0" i="0" u="none" strike="noStrike" kern="1200" cap="none" spc="0" normalizeH="0" baseline="0" noProof="0" dirty="0">
                <a:ln>
                  <a:noFill/>
                </a:ln>
                <a:solidFill>
                  <a:srgbClr val="EBEBEB"/>
                </a:solidFill>
                <a:effectLst/>
                <a:uLnTx/>
                <a:uFillTx/>
                <a:latin typeface="+mj-lt"/>
                <a:ea typeface="+mj-ea"/>
                <a:cs typeface="+mj-cs"/>
              </a:rPr>
              <a:t>Scores:</a:t>
            </a:r>
          </a:p>
        </p:txBody>
      </p:sp>
      <p:pic>
        <p:nvPicPr>
          <p:cNvPr id="8" name="תמונה 7" descr="תמונה שמכילה שולחן&#10;&#10;התיאור נוצר באופן אוטומטי">
            <a:extLst>
              <a:ext uri="{FF2B5EF4-FFF2-40B4-BE49-F238E27FC236}">
                <a16:creationId xmlns:a16="http://schemas.microsoft.com/office/drawing/2014/main" id="{7D81D5A2-221C-8599-E1C7-2F4413D4C3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9033" y="3581399"/>
            <a:ext cx="4680436" cy="187692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863142052"/>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2B109C5B-3B98-48EB-A942-8D11CEA37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3"/>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8" name="Freeform 5">
            <a:extLst>
              <a:ext uri="{FF2B5EF4-FFF2-40B4-BE49-F238E27FC236}">
                <a16:creationId xmlns:a16="http://schemas.microsoft.com/office/drawing/2014/main" id="{A9C389E4-003E-40C9-AC9E-ED821C16F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0" name="Rectangle 19">
            <a:extLst>
              <a:ext uri="{FF2B5EF4-FFF2-40B4-BE49-F238E27FC236}">
                <a16:creationId xmlns:a16="http://schemas.microsoft.com/office/drawing/2014/main" id="{6C042684-2705-40BD-9104-A6B24CE1C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כותרת 1">
            <a:extLst>
              <a:ext uri="{FF2B5EF4-FFF2-40B4-BE49-F238E27FC236}">
                <a16:creationId xmlns:a16="http://schemas.microsoft.com/office/drawing/2014/main" id="{5817ED73-C853-5DC8-52FD-2E4B302AAE70}"/>
              </a:ext>
            </a:extLst>
          </p:cNvPr>
          <p:cNvSpPr>
            <a:spLocks noGrp="1"/>
          </p:cNvSpPr>
          <p:nvPr>
            <p:ph type="title"/>
          </p:nvPr>
        </p:nvSpPr>
        <p:spPr>
          <a:xfrm>
            <a:off x="5242741" y="-204537"/>
            <a:ext cx="6268246" cy="3134032"/>
          </a:xfrm>
        </p:spPr>
        <p:txBody>
          <a:bodyPr vert="horz" lIns="91440" tIns="45720" rIns="91440" bIns="45720" rtlCol="0" anchor="b">
            <a:normAutofit/>
          </a:bodyPr>
          <a:lstStyle/>
          <a:p>
            <a:pPr rtl="0"/>
            <a:r>
              <a:rPr lang="en-US" sz="8000" b="0" i="0" kern="1200" dirty="0">
                <a:solidFill>
                  <a:srgbClr val="EBEBEB"/>
                </a:solidFill>
                <a:latin typeface="+mj-lt"/>
                <a:ea typeface="+mj-ea"/>
                <a:cs typeface="+mj-cs"/>
              </a:rPr>
              <a:t>References</a:t>
            </a:r>
            <a:endParaRPr lang="en-US" b="0" i="0" kern="1200" dirty="0">
              <a:solidFill>
                <a:srgbClr val="EBEBEB"/>
              </a:solidFill>
              <a:latin typeface="+mj-lt"/>
              <a:ea typeface="+mj-ea"/>
              <a:cs typeface="+mj-cs"/>
            </a:endParaRPr>
          </a:p>
        </p:txBody>
      </p:sp>
      <p:pic>
        <p:nvPicPr>
          <p:cNvPr id="7" name="Graphic 6" descr="Bar chart">
            <a:extLst>
              <a:ext uri="{FF2B5EF4-FFF2-40B4-BE49-F238E27FC236}">
                <a16:creationId xmlns:a16="http://schemas.microsoft.com/office/drawing/2014/main" id="{C3A0114A-B16F-66FC-8DD6-D581C3767F47}"/>
              </a:ext>
            </a:extLst>
          </p:cNvPr>
          <p:cNvPicPr>
            <a:picLocks noChangeAspect="1"/>
          </p:cNvPicPr>
          <p:nvPr/>
        </p:nvPicPr>
        <p:blipFill>
          <a:blip r:embed="rId3"/>
          <a:stretch>
            <a:fillRect/>
          </a:stretch>
        </p:blipFill>
        <p:spPr>
          <a:xfrm>
            <a:off x="1109764" y="1661911"/>
            <a:ext cx="3531062" cy="3531062"/>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86314205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254EE21-7AAB-A714-4BC6-4F7930FE39B8}"/>
              </a:ext>
            </a:extLst>
          </p:cNvPr>
          <p:cNvSpPr>
            <a:spLocks noGrp="1"/>
          </p:cNvSpPr>
          <p:nvPr>
            <p:ph type="title"/>
          </p:nvPr>
        </p:nvSpPr>
        <p:spPr/>
        <p:txBody>
          <a:bodyPr/>
          <a:lstStyle/>
          <a:p>
            <a:r>
              <a:rPr lang="en-US" dirty="0"/>
              <a:t>What is FIFA?</a:t>
            </a:r>
            <a:endParaRPr lang="he-IL" dirty="0"/>
          </a:p>
        </p:txBody>
      </p:sp>
      <p:sp>
        <p:nvSpPr>
          <p:cNvPr id="3" name="מציין מיקום תוכן 2">
            <a:extLst>
              <a:ext uri="{FF2B5EF4-FFF2-40B4-BE49-F238E27FC236}">
                <a16:creationId xmlns:a16="http://schemas.microsoft.com/office/drawing/2014/main" id="{D4960314-4888-F137-BF26-B1EAFD111364}"/>
              </a:ext>
            </a:extLst>
          </p:cNvPr>
          <p:cNvSpPr>
            <a:spLocks noGrp="1"/>
          </p:cNvSpPr>
          <p:nvPr>
            <p:ph idx="1"/>
          </p:nvPr>
        </p:nvSpPr>
        <p:spPr>
          <a:xfrm>
            <a:off x="773954" y="2374900"/>
            <a:ext cx="8825659" cy="3416300"/>
          </a:xfrm>
        </p:spPr>
        <p:txBody>
          <a:bodyPr/>
          <a:lstStyle/>
          <a:p>
            <a:pPr algn="l" rtl="0"/>
            <a:r>
              <a:rPr lang="en-US" dirty="0">
                <a:solidFill>
                  <a:schemeClr val="tx1"/>
                </a:solidFill>
              </a:rPr>
              <a:t> </a:t>
            </a:r>
            <a:r>
              <a:rPr lang="en-US" sz="1600" dirty="0">
                <a:solidFill>
                  <a:schemeClr val="tx1"/>
                </a:solidFill>
              </a:rPr>
              <a:t>FIFA is a series of association football video games developed and released annually by Electronic Arts under the EA Sports label. As of 2011, the FIFA franchise has been localised into 18 languages and available in 51 countries.</a:t>
            </a:r>
          </a:p>
          <a:p>
            <a:pPr algn="l" rtl="0"/>
            <a:r>
              <a:rPr lang="en-US" sz="1600" dirty="0">
                <a:solidFill>
                  <a:schemeClr val="tx1"/>
                </a:solidFill>
              </a:rPr>
              <a:t>The player stats depends on his position, in a different position a player gets a different stats.</a:t>
            </a:r>
          </a:p>
          <a:p>
            <a:pPr algn="l" rtl="0"/>
            <a:r>
              <a:rPr lang="en-US" sz="1600" dirty="0">
                <a:solidFill>
                  <a:schemeClr val="tx1"/>
                </a:solidFill>
              </a:rPr>
              <a:t>Many people in the world (including us) playing on FIFA online and check the stats of the player before buy him.</a:t>
            </a:r>
            <a:endParaRPr lang="he-IL" sz="1600" dirty="0">
              <a:solidFill>
                <a:schemeClr val="tx1"/>
              </a:solidFill>
            </a:endParaRPr>
          </a:p>
        </p:txBody>
      </p:sp>
      <p:pic>
        <p:nvPicPr>
          <p:cNvPr id="7" name="תמונה 6" descr="תמונה שמכילה טקסט, אדם, מקורה, משחקים&#10;&#10;התיאור נוצר באופן אוטומטי">
            <a:extLst>
              <a:ext uri="{FF2B5EF4-FFF2-40B4-BE49-F238E27FC236}">
                <a16:creationId xmlns:a16="http://schemas.microsoft.com/office/drawing/2014/main" id="{B75AB242-00B9-D030-71E2-F9241999B44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2112" y="3121573"/>
            <a:ext cx="2392097" cy="2457958"/>
          </a:xfrm>
          <a:prstGeom prst="rect">
            <a:avLst/>
          </a:prstGeom>
        </p:spPr>
      </p:pic>
      <p:pic>
        <p:nvPicPr>
          <p:cNvPr id="11" name="תמונה 10">
            <a:extLst>
              <a:ext uri="{FF2B5EF4-FFF2-40B4-BE49-F238E27FC236}">
                <a16:creationId xmlns:a16="http://schemas.microsoft.com/office/drawing/2014/main" id="{11AA13F4-E47B-7AF5-3309-A3DDE51736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459" y="4506347"/>
            <a:ext cx="8391149" cy="2146367"/>
          </a:xfrm>
          <a:prstGeom prst="rect">
            <a:avLst/>
          </a:prstGeom>
        </p:spPr>
      </p:pic>
    </p:spTree>
    <p:extLst>
      <p:ext uri="{BB962C8B-B14F-4D97-AF65-F5344CB8AC3E}">
        <p14:creationId xmlns:p14="http://schemas.microsoft.com/office/powerpoint/2010/main" val="365738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18A92B5-0F4E-A207-481C-7EA55DB2E57D}"/>
              </a:ext>
            </a:extLst>
          </p:cNvPr>
          <p:cNvSpPr>
            <a:spLocks noGrp="1"/>
          </p:cNvSpPr>
          <p:nvPr>
            <p:ph type="title"/>
          </p:nvPr>
        </p:nvSpPr>
        <p:spPr/>
        <p:txBody>
          <a:bodyPr/>
          <a:lstStyle/>
          <a:p>
            <a:r>
              <a:rPr lang="en-US" dirty="0"/>
              <a:t>Our data cleaning step</a:t>
            </a:r>
            <a:endParaRPr lang="he-IL" dirty="0"/>
          </a:p>
        </p:txBody>
      </p:sp>
      <p:sp>
        <p:nvSpPr>
          <p:cNvPr id="3" name="מציין מיקום תוכן 2">
            <a:extLst>
              <a:ext uri="{FF2B5EF4-FFF2-40B4-BE49-F238E27FC236}">
                <a16:creationId xmlns:a16="http://schemas.microsoft.com/office/drawing/2014/main" id="{E291E2ED-B380-42B6-532D-684015DF63E9}"/>
              </a:ext>
            </a:extLst>
          </p:cNvPr>
          <p:cNvSpPr>
            <a:spLocks noGrp="1"/>
          </p:cNvSpPr>
          <p:nvPr>
            <p:ph idx="1"/>
          </p:nvPr>
        </p:nvSpPr>
        <p:spPr>
          <a:xfrm>
            <a:off x="1090708" y="2346325"/>
            <a:ext cx="8825659" cy="4083050"/>
          </a:xfrm>
        </p:spPr>
        <p:txBody>
          <a:bodyPr>
            <a:normAutofit lnSpcReduction="10000"/>
          </a:bodyPr>
          <a:lstStyle/>
          <a:p>
            <a:pPr algn="l" rtl="0"/>
            <a:r>
              <a:rPr lang="en-US" sz="2000" dirty="0">
                <a:solidFill>
                  <a:srgbClr val="000000"/>
                </a:solidFill>
                <a:latin typeface="+mj-lt"/>
                <a:hlinkClick r:id="rId2"/>
              </a:rPr>
              <a:t>https://www.futbin.com/</a:t>
            </a:r>
            <a:br>
              <a:rPr lang="en-US" sz="2000" dirty="0">
                <a:solidFill>
                  <a:srgbClr val="000000"/>
                </a:solidFill>
                <a:latin typeface="+mj-lt"/>
              </a:rPr>
            </a:br>
            <a:endParaRPr lang="en-US" sz="2000" dirty="0">
              <a:solidFill>
                <a:srgbClr val="000000"/>
              </a:solidFill>
              <a:latin typeface="+mj-lt"/>
            </a:endParaRPr>
          </a:p>
          <a:p>
            <a:pPr algn="l" rtl="0"/>
            <a:r>
              <a:rPr lang="en-US" sz="2000" dirty="0">
                <a:solidFill>
                  <a:srgbClr val="000000"/>
                </a:solidFill>
                <a:latin typeface="+mj-lt"/>
                <a:hlinkClick r:id="rId3"/>
              </a:rPr>
              <a:t>https://pandas.pydata.org/docs/</a:t>
            </a:r>
            <a:br>
              <a:rPr lang="en-US" sz="2000" dirty="0">
                <a:solidFill>
                  <a:srgbClr val="000000"/>
                </a:solidFill>
                <a:latin typeface="+mj-lt"/>
              </a:rPr>
            </a:br>
            <a:endParaRPr lang="en-US" sz="2000" dirty="0">
              <a:solidFill>
                <a:srgbClr val="000000"/>
              </a:solidFill>
              <a:latin typeface="+mj-lt"/>
            </a:endParaRPr>
          </a:p>
          <a:p>
            <a:pPr algn="l" rtl="0"/>
            <a:r>
              <a:rPr lang="en-US" sz="2000" dirty="0">
                <a:solidFill>
                  <a:srgbClr val="000000"/>
                </a:solidFill>
                <a:latin typeface="+mj-lt"/>
                <a:hlinkClick r:id="rId4"/>
              </a:rPr>
              <a:t>https://stackoverflow.com/</a:t>
            </a:r>
            <a:br>
              <a:rPr lang="en-US" sz="2000" dirty="0">
                <a:solidFill>
                  <a:srgbClr val="000000"/>
                </a:solidFill>
                <a:latin typeface="+mj-lt"/>
              </a:rPr>
            </a:br>
            <a:endParaRPr lang="en-US" sz="2000" dirty="0">
              <a:solidFill>
                <a:srgbClr val="000000"/>
              </a:solidFill>
              <a:latin typeface="+mj-lt"/>
            </a:endParaRPr>
          </a:p>
          <a:p>
            <a:pPr algn="l" rtl="0"/>
            <a:r>
              <a:rPr lang="en-US" sz="2000" dirty="0">
                <a:solidFill>
                  <a:srgbClr val="000000"/>
                </a:solidFill>
                <a:latin typeface="+mj-lt"/>
                <a:hlinkClick r:id="rId5"/>
              </a:rPr>
              <a:t>https://matplotlib.org/stable/tutorials/introductory/pyplot.html</a:t>
            </a:r>
            <a:br>
              <a:rPr lang="en-US" sz="2000" dirty="0">
                <a:solidFill>
                  <a:srgbClr val="000000"/>
                </a:solidFill>
                <a:latin typeface="+mj-lt"/>
              </a:rPr>
            </a:br>
            <a:endParaRPr lang="en-US" sz="2000" dirty="0">
              <a:solidFill>
                <a:srgbClr val="000000"/>
              </a:solidFill>
              <a:latin typeface="+mj-lt"/>
            </a:endParaRPr>
          </a:p>
          <a:p>
            <a:pPr algn="l" rtl="0"/>
            <a:r>
              <a:rPr lang="en-US" sz="2000" dirty="0">
                <a:solidFill>
                  <a:srgbClr val="000000"/>
                </a:solidFill>
                <a:latin typeface="+mj-lt"/>
                <a:hlinkClick r:id="rId6"/>
              </a:rPr>
              <a:t>https://www.machinelearningplus.com/plots/top-50-matplotlib-visualizations-the-master-plots-python/#32.-Pie-Chart</a:t>
            </a:r>
            <a:br>
              <a:rPr lang="en-US" sz="2000" dirty="0">
                <a:solidFill>
                  <a:srgbClr val="000000"/>
                </a:solidFill>
                <a:latin typeface="+mj-lt"/>
              </a:rPr>
            </a:br>
            <a:endParaRPr lang="en-US" sz="2000" dirty="0">
              <a:solidFill>
                <a:srgbClr val="000000"/>
              </a:solidFill>
              <a:latin typeface="+mj-lt"/>
            </a:endParaRPr>
          </a:p>
          <a:p>
            <a:pPr algn="l" rtl="0"/>
            <a:r>
              <a:rPr lang="en-US" sz="2000" dirty="0">
                <a:solidFill>
                  <a:srgbClr val="000000"/>
                </a:solidFill>
                <a:latin typeface="+mj-lt"/>
              </a:rPr>
              <a:t>https://fifauteam.com/fifa-21-positions/</a:t>
            </a:r>
          </a:p>
        </p:txBody>
      </p:sp>
    </p:spTree>
    <p:extLst>
      <p:ext uri="{BB962C8B-B14F-4D97-AF65-F5344CB8AC3E}">
        <p14:creationId xmlns:p14="http://schemas.microsoft.com/office/powerpoint/2010/main" val="3866469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A1716C5-FE1E-C5AE-84B9-6A0534296A7C}"/>
              </a:ext>
            </a:extLst>
          </p:cNvPr>
          <p:cNvSpPr>
            <a:spLocks noGrp="1"/>
          </p:cNvSpPr>
          <p:nvPr>
            <p:ph type="title"/>
          </p:nvPr>
        </p:nvSpPr>
        <p:spPr/>
        <p:txBody>
          <a:bodyPr/>
          <a:lstStyle/>
          <a:p>
            <a:r>
              <a:rPr lang="en-US" dirty="0"/>
              <a:t>Why a player position in FIFA?</a:t>
            </a:r>
            <a:endParaRPr lang="he-IL" dirty="0"/>
          </a:p>
        </p:txBody>
      </p:sp>
      <p:sp>
        <p:nvSpPr>
          <p:cNvPr id="3" name="מציין מיקום תוכן 2">
            <a:extLst>
              <a:ext uri="{FF2B5EF4-FFF2-40B4-BE49-F238E27FC236}">
                <a16:creationId xmlns:a16="http://schemas.microsoft.com/office/drawing/2014/main" id="{DBEDF812-52DC-11E9-F97B-608BD9C2394C}"/>
              </a:ext>
            </a:extLst>
          </p:cNvPr>
          <p:cNvSpPr>
            <a:spLocks noGrp="1"/>
          </p:cNvSpPr>
          <p:nvPr>
            <p:ph idx="1"/>
          </p:nvPr>
        </p:nvSpPr>
        <p:spPr>
          <a:xfrm>
            <a:off x="1154954" y="2289175"/>
            <a:ext cx="8825659" cy="3416300"/>
          </a:xfrm>
        </p:spPr>
        <p:txBody>
          <a:bodyPr/>
          <a:lstStyle/>
          <a:p>
            <a:pPr marL="0" indent="0" algn="l" rtl="0">
              <a:buNone/>
            </a:pPr>
            <a:endParaRPr kumimoji="0" lang="he-IL" altLang="he-IL" b="0" i="0" u="none" strike="noStrike" cap="none" normalizeH="0" baseline="0" dirty="0">
              <a:ln>
                <a:noFill/>
              </a:ln>
              <a:solidFill>
                <a:schemeClr val="tx1"/>
              </a:solidFill>
              <a:effectLst/>
              <a:latin typeface="+mj-lt"/>
            </a:endParaRPr>
          </a:p>
          <a:p>
            <a:pPr algn="l" rtl="0"/>
            <a:r>
              <a:rPr lang="he-IL" altLang="he-IL" dirty="0">
                <a:solidFill>
                  <a:srgbClr val="202124"/>
                </a:solidFill>
                <a:latin typeface="+mj-lt"/>
              </a:rPr>
              <a:t>We really like football games, and playing at FIFA</a:t>
            </a:r>
            <a:r>
              <a:rPr lang="he-IL" altLang="he-IL" dirty="0">
                <a:solidFill>
                  <a:schemeClr val="tx1"/>
                </a:solidFill>
                <a:latin typeface="+mj-lt"/>
              </a:rPr>
              <a:t> </a:t>
            </a:r>
            <a:endParaRPr lang="en-US" sz="1800" dirty="0">
              <a:solidFill>
                <a:schemeClr val="tx1"/>
              </a:solidFill>
            </a:endParaRPr>
          </a:p>
          <a:p>
            <a:pPr algn="l" rtl="0"/>
            <a:r>
              <a:rPr lang="en-US" sz="1800" dirty="0">
                <a:solidFill>
                  <a:schemeClr val="tx1"/>
                </a:solidFill>
              </a:rPr>
              <a:t>Many people in the world (including us) playing on FIFA online and check the stats of the player before buy him.</a:t>
            </a:r>
            <a:endParaRPr lang="he-IL" sz="1800" dirty="0">
              <a:solidFill>
                <a:schemeClr val="tx1"/>
              </a:solidFill>
            </a:endParaRPr>
          </a:p>
          <a:p>
            <a:pPr algn="l" rtl="0"/>
            <a:r>
              <a:rPr lang="en-US" dirty="0">
                <a:solidFill>
                  <a:schemeClr val="tx1"/>
                </a:solidFill>
              </a:rPr>
              <a:t>We would be very happy if there would be a machine that would tell us where a player should play by his stats </a:t>
            </a:r>
            <a:endParaRPr lang="he-IL" sz="1800" dirty="0">
              <a:solidFill>
                <a:schemeClr val="tx1"/>
              </a:solidFill>
            </a:endParaRPr>
          </a:p>
          <a:p>
            <a:pPr algn="l" rtl="0"/>
            <a:endParaRPr lang="he-IL" dirty="0"/>
          </a:p>
        </p:txBody>
      </p:sp>
      <p:sp>
        <p:nvSpPr>
          <p:cNvPr id="4" name="Rectangle 1">
            <a:extLst>
              <a:ext uri="{FF2B5EF4-FFF2-40B4-BE49-F238E27FC236}">
                <a16:creationId xmlns:a16="http://schemas.microsoft.com/office/drawing/2014/main" id="{3B112100-7872-9F82-A73C-284019208771}"/>
              </a:ext>
            </a:extLst>
          </p:cNvPr>
          <p:cNvSpPr>
            <a:spLocks noChangeArrowheads="1"/>
          </p:cNvSpPr>
          <p:nvPr/>
        </p:nvSpPr>
        <p:spPr bwMode="auto">
          <a:xfrm>
            <a:off x="1266825" y="3096417"/>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F6C243D6-A830-CC68-BD85-7B254AC96DFE}"/>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F3333C88-D900-6B4A-34DB-54B6EF460364}"/>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DFD0A7CE-8EC1-BA37-E85A-BD804A560B94}"/>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ED4A2D24-B90F-152E-B8CA-4950AEC730E4}"/>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pic>
        <p:nvPicPr>
          <p:cNvPr id="11" name="תמונה 10" descr="תמונה שמכילה טקסט, מעגל חשמלי, אלקטרוניקה&#10;&#10;התיאור נוצר באופן אוטומטי">
            <a:extLst>
              <a:ext uri="{FF2B5EF4-FFF2-40B4-BE49-F238E27FC236}">
                <a16:creationId xmlns:a16="http://schemas.microsoft.com/office/drawing/2014/main" id="{E8C57B32-BE68-13F5-8F5F-797B41E1B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1775" y="4222534"/>
            <a:ext cx="5043764" cy="2464015"/>
          </a:xfrm>
          <a:prstGeom prst="rect">
            <a:avLst/>
          </a:prstGeom>
          <a:ln>
            <a:noFill/>
          </a:ln>
          <a:effectLst>
            <a:softEdge rad="112500"/>
          </a:effectLst>
        </p:spPr>
      </p:pic>
    </p:spTree>
    <p:extLst>
      <p:ext uri="{BB962C8B-B14F-4D97-AF65-F5344CB8AC3E}">
        <p14:creationId xmlns:p14="http://schemas.microsoft.com/office/powerpoint/2010/main" val="3308798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7" name="Rectangle 36">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0" name="Rectangle 39">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2"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44" name="Rectangle 43">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כותרת 1">
            <a:extLst>
              <a:ext uri="{FF2B5EF4-FFF2-40B4-BE49-F238E27FC236}">
                <a16:creationId xmlns:a16="http://schemas.microsoft.com/office/drawing/2014/main" id="{2E2F6CFC-1883-4210-9666-2737181CF68B}"/>
              </a:ext>
            </a:extLst>
          </p:cNvPr>
          <p:cNvSpPr>
            <a:spLocks noGrp="1"/>
          </p:cNvSpPr>
          <p:nvPr>
            <p:ph type="title"/>
          </p:nvPr>
        </p:nvSpPr>
        <p:spPr>
          <a:xfrm>
            <a:off x="8089653" y="645702"/>
            <a:ext cx="3382297" cy="3281957"/>
          </a:xfrm>
        </p:spPr>
        <p:txBody>
          <a:bodyPr vert="horz" lIns="91440" tIns="45720" rIns="91440" bIns="45720" rtlCol="0" anchor="b">
            <a:normAutofit/>
          </a:bodyPr>
          <a:lstStyle/>
          <a:p>
            <a:pPr rtl="0"/>
            <a:r>
              <a:rPr lang="en-US" sz="5400" b="0" i="0" kern="1200" dirty="0">
                <a:solidFill>
                  <a:srgbClr val="EBEBEB"/>
                </a:solidFill>
                <a:latin typeface="+mj-lt"/>
                <a:ea typeface="+mj-ea"/>
                <a:cs typeface="+mj-cs"/>
              </a:rPr>
              <a:t>Crawling</a:t>
            </a:r>
          </a:p>
        </p:txBody>
      </p:sp>
      <p:pic>
        <p:nvPicPr>
          <p:cNvPr id="6" name="מציין מיקום תוכן 5" descr="תמונה שמכילה טקסט&#10;&#10;התיאור נוצר באופן אוטומטי">
            <a:extLst>
              <a:ext uri="{FF2B5EF4-FFF2-40B4-BE49-F238E27FC236}">
                <a16:creationId xmlns:a16="http://schemas.microsoft.com/office/drawing/2014/main" id="{97FC7E6E-96BF-0589-5FCE-2B2D73A5F8C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09763" y="1113063"/>
            <a:ext cx="6755423" cy="4441690"/>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411338041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A77B74-4459-AF13-9F75-C23DFA86D811}"/>
              </a:ext>
            </a:extLst>
          </p:cNvPr>
          <p:cNvSpPr>
            <a:spLocks noGrp="1"/>
          </p:cNvSpPr>
          <p:nvPr>
            <p:ph type="title"/>
          </p:nvPr>
        </p:nvSpPr>
        <p:spPr/>
        <p:txBody>
          <a:bodyPr/>
          <a:lstStyle/>
          <a:p>
            <a:r>
              <a:rPr lang="en-US" dirty="0"/>
              <a:t>Web crawling by using selenium</a:t>
            </a:r>
            <a:endParaRPr lang="he-IL" dirty="0"/>
          </a:p>
        </p:txBody>
      </p:sp>
      <p:sp>
        <p:nvSpPr>
          <p:cNvPr id="3" name="מציין מיקום תוכן 2">
            <a:extLst>
              <a:ext uri="{FF2B5EF4-FFF2-40B4-BE49-F238E27FC236}">
                <a16:creationId xmlns:a16="http://schemas.microsoft.com/office/drawing/2014/main" id="{B56E8677-E529-5FF6-32D4-5786C4CDC98D}"/>
              </a:ext>
            </a:extLst>
          </p:cNvPr>
          <p:cNvSpPr>
            <a:spLocks noGrp="1"/>
          </p:cNvSpPr>
          <p:nvPr>
            <p:ph idx="1"/>
          </p:nvPr>
        </p:nvSpPr>
        <p:spPr/>
        <p:txBody>
          <a:bodyPr>
            <a:normAutofit fontScale="92500" lnSpcReduction="20000"/>
          </a:bodyPr>
          <a:lstStyle/>
          <a:p>
            <a:pPr algn="l" rtl="0"/>
            <a:r>
              <a:rPr lang="en-US" dirty="0">
                <a:solidFill>
                  <a:schemeClr val="tx1"/>
                </a:solidFill>
              </a:rPr>
              <a:t>We performed crawling in on site </a:t>
            </a:r>
            <a:r>
              <a:rPr lang="en-US" dirty="0">
                <a:solidFill>
                  <a:schemeClr val="tx1"/>
                </a:solidFill>
                <a:hlinkClick r:id="rId2">
                  <a:extLst>
                    <a:ext uri="{A12FA001-AC4F-418D-AE19-62706E023703}">
                      <ahyp:hlinkClr xmlns:ahyp="http://schemas.microsoft.com/office/drawing/2018/hyperlinkcolor" val="tx"/>
                    </a:ext>
                  </a:extLst>
                </a:hlinkClick>
              </a:rPr>
              <a:t>FIFA 22 Ultimate Team Prices, Squad Builder, Draft and Players Database | FUTBIN</a:t>
            </a:r>
            <a:r>
              <a:rPr lang="en-US" dirty="0">
                <a:solidFill>
                  <a:schemeClr val="tx1"/>
                </a:solidFill>
              </a:rPr>
              <a:t> - </a:t>
            </a:r>
            <a:r>
              <a:rPr lang="en-US" b="0" i="0" dirty="0">
                <a:solidFill>
                  <a:schemeClr val="tx1"/>
                </a:solidFill>
                <a:effectLst/>
                <a:latin typeface="Roboto" panose="020B0604020202020204" pitchFamily="2" charset="0"/>
              </a:rPr>
              <a:t>The site has a lot of data about each, and every player in FIFA, and past data is also saved.</a:t>
            </a:r>
          </a:p>
          <a:p>
            <a:pPr algn="l" rtl="0"/>
            <a:r>
              <a:rPr lang="en-US" dirty="0">
                <a:solidFill>
                  <a:schemeClr val="tx1"/>
                </a:solidFill>
              </a:rPr>
              <a:t>We performed data acquisition with Crawling, using Selenium, we ran on player statistics between 2017-2022 to get enough data as required in the project.</a:t>
            </a:r>
          </a:p>
          <a:p>
            <a:pPr algn="l" rtl="0"/>
            <a:r>
              <a:rPr lang="en-US" dirty="0">
                <a:solidFill>
                  <a:schemeClr val="tx1"/>
                </a:solidFill>
              </a:rPr>
              <a:t>We cut the URL into 3 parts, to add the year and the pages we will go through on the site.</a:t>
            </a:r>
          </a:p>
          <a:p>
            <a:pPr algn="l" rtl="0"/>
            <a:r>
              <a:rPr lang="en-US" dirty="0">
                <a:solidFill>
                  <a:schemeClr val="tx1"/>
                </a:solidFill>
              </a:rPr>
              <a:t>We slept between pages (Driver, 5) so as not to get blocked. </a:t>
            </a:r>
          </a:p>
          <a:p>
            <a:pPr algn="l" rtl="0"/>
            <a:r>
              <a:rPr lang="en-US" dirty="0">
                <a:solidFill>
                  <a:schemeClr val="tx1"/>
                </a:solidFill>
              </a:rPr>
              <a:t>We went through the HTML page of the site to know how to purchase the data          we want.</a:t>
            </a:r>
          </a:p>
          <a:p>
            <a:pPr algn="l" rtl="0"/>
            <a:r>
              <a:rPr lang="en-US" dirty="0">
                <a:solidFill>
                  <a:schemeClr val="tx1"/>
                </a:solidFill>
              </a:rPr>
              <a:t>We got Data frame 5862 X 25.</a:t>
            </a:r>
            <a:endParaRPr lang="he-IL" dirty="0">
              <a:solidFill>
                <a:schemeClr val="tx1"/>
              </a:solidFill>
            </a:endParaRPr>
          </a:p>
        </p:txBody>
      </p:sp>
    </p:spTree>
    <p:extLst>
      <p:ext uri="{BB962C8B-B14F-4D97-AF65-F5344CB8AC3E}">
        <p14:creationId xmlns:p14="http://schemas.microsoft.com/office/powerpoint/2010/main" val="2470689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89FE3FA-A44C-4C6B-9291-3D7327AF84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1" name="Rectangle 13">
            <a:extLst>
              <a:ext uri="{FF2B5EF4-FFF2-40B4-BE49-F238E27FC236}">
                <a16:creationId xmlns:a16="http://schemas.microsoft.com/office/drawing/2014/main" id="{46D75838-7FA2-4AAF-9C77-E34C3B4AD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a:lstStyle/>
          <a:p>
            <a:endParaRPr lang="en-US" dirty="0"/>
          </a:p>
        </p:txBody>
      </p:sp>
      <p:sp useBgFill="1">
        <p:nvSpPr>
          <p:cNvPr id="16" name="Rectangle 15">
            <a:extLst>
              <a:ext uri="{FF2B5EF4-FFF2-40B4-BE49-F238E27FC236}">
                <a16:creationId xmlns:a16="http://schemas.microsoft.com/office/drawing/2014/main" id="{206B0C47-1CFB-42F6-B66C-063C5B601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F85B938-6BC7-4B98-9953-B70B36465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מציין מיקום תוכן 5">
            <a:extLst>
              <a:ext uri="{FF2B5EF4-FFF2-40B4-BE49-F238E27FC236}">
                <a16:creationId xmlns:a16="http://schemas.microsoft.com/office/drawing/2014/main" id="{42E1B236-93D2-ABA9-AC51-703896A2C0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1840" y="187696"/>
            <a:ext cx="7583158" cy="3310308"/>
          </a:xfrm>
        </p:spPr>
      </p:pic>
      <p:pic>
        <p:nvPicPr>
          <p:cNvPr id="3" name="תמונה 2" descr="תמונה שמכילה שולחן&#10;&#10;התיאור נוצר באופן אוטומטי">
            <a:extLst>
              <a:ext uri="{FF2B5EF4-FFF2-40B4-BE49-F238E27FC236}">
                <a16:creationId xmlns:a16="http://schemas.microsoft.com/office/drawing/2014/main" id="{3FE46650-EB2B-8D0A-FA1F-29004EA2AA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871" y="3498004"/>
            <a:ext cx="6819409" cy="3166154"/>
          </a:xfrm>
          <a:prstGeom prst="rect">
            <a:avLst/>
          </a:prstGeom>
        </p:spPr>
      </p:pic>
    </p:spTree>
    <p:extLst>
      <p:ext uri="{BB962C8B-B14F-4D97-AF65-F5344CB8AC3E}">
        <p14:creationId xmlns:p14="http://schemas.microsoft.com/office/powerpoint/2010/main" val="1894201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2" name="Rectangle 21">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5" name="Rectangle 24">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7"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27283" y="1857885"/>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pic>
        <p:nvPicPr>
          <p:cNvPr id="5" name="Picture 4" descr="Hand spraying sanitiser">
            <a:extLst>
              <a:ext uri="{FF2B5EF4-FFF2-40B4-BE49-F238E27FC236}">
                <a16:creationId xmlns:a16="http://schemas.microsoft.com/office/drawing/2014/main" id="{88E92828-E8B7-E702-16E2-1A9FF00175CF}"/>
              </a:ext>
            </a:extLst>
          </p:cNvPr>
          <p:cNvPicPr>
            <a:picLocks noChangeAspect="1"/>
          </p:cNvPicPr>
          <p:nvPr/>
        </p:nvPicPr>
        <p:blipFill rotWithShape="1">
          <a:blip r:embed="rId3"/>
          <a:srcRect l="9872" r="35735"/>
          <a:stretch/>
        </p:blipFill>
        <p:spPr>
          <a:xfrm>
            <a:off x="423337" y="402166"/>
            <a:ext cx="4932951" cy="6053670"/>
          </a:xfrm>
          <a:custGeom>
            <a:avLst/>
            <a:gdLst/>
            <a:ahLst/>
            <a:cxnLst/>
            <a:rect l="l" t="t" r="r" b="b"/>
            <a:pathLst>
              <a:path w="4932951" h="6053670">
                <a:moveTo>
                  <a:pt x="0" y="0"/>
                </a:moveTo>
                <a:lnTo>
                  <a:pt x="3678393" y="0"/>
                </a:lnTo>
                <a:lnTo>
                  <a:pt x="4478865" y="0"/>
                </a:lnTo>
                <a:lnTo>
                  <a:pt x="4931853" y="0"/>
                </a:lnTo>
                <a:lnTo>
                  <a:pt x="4908487" y="137419"/>
                </a:lnTo>
                <a:lnTo>
                  <a:pt x="4886218" y="274232"/>
                </a:lnTo>
                <a:lnTo>
                  <a:pt x="4864421" y="411650"/>
                </a:lnTo>
                <a:lnTo>
                  <a:pt x="4845759" y="549673"/>
                </a:lnTo>
                <a:lnTo>
                  <a:pt x="4826941" y="687092"/>
                </a:lnTo>
                <a:lnTo>
                  <a:pt x="4809377" y="825115"/>
                </a:lnTo>
                <a:lnTo>
                  <a:pt x="4794322" y="961323"/>
                </a:lnTo>
                <a:lnTo>
                  <a:pt x="4780052" y="1099347"/>
                </a:lnTo>
                <a:lnTo>
                  <a:pt x="4767035" y="1236765"/>
                </a:lnTo>
                <a:lnTo>
                  <a:pt x="4755744" y="1371761"/>
                </a:lnTo>
                <a:lnTo>
                  <a:pt x="4744453" y="1508574"/>
                </a:lnTo>
                <a:lnTo>
                  <a:pt x="4735044" y="1643572"/>
                </a:lnTo>
                <a:lnTo>
                  <a:pt x="4727674" y="1778568"/>
                </a:lnTo>
                <a:lnTo>
                  <a:pt x="4719990" y="1912960"/>
                </a:lnTo>
                <a:lnTo>
                  <a:pt x="4713560" y="2046141"/>
                </a:lnTo>
                <a:lnTo>
                  <a:pt x="4709012" y="2178111"/>
                </a:lnTo>
                <a:lnTo>
                  <a:pt x="4705092" y="2310081"/>
                </a:lnTo>
                <a:lnTo>
                  <a:pt x="4701328" y="2440840"/>
                </a:lnTo>
                <a:lnTo>
                  <a:pt x="4699603" y="2569783"/>
                </a:lnTo>
                <a:lnTo>
                  <a:pt x="4697721" y="2698726"/>
                </a:lnTo>
                <a:lnTo>
                  <a:pt x="4696780" y="2825853"/>
                </a:lnTo>
                <a:lnTo>
                  <a:pt x="4697721" y="2951770"/>
                </a:lnTo>
                <a:lnTo>
                  <a:pt x="4697721" y="3076475"/>
                </a:lnTo>
                <a:lnTo>
                  <a:pt x="4699603" y="3199970"/>
                </a:lnTo>
                <a:lnTo>
                  <a:pt x="4702426" y="3321043"/>
                </a:lnTo>
                <a:lnTo>
                  <a:pt x="4705092" y="3440906"/>
                </a:lnTo>
                <a:lnTo>
                  <a:pt x="4708071" y="3558347"/>
                </a:lnTo>
                <a:lnTo>
                  <a:pt x="4712619" y="3675183"/>
                </a:lnTo>
                <a:lnTo>
                  <a:pt x="4717480" y="3790203"/>
                </a:lnTo>
                <a:lnTo>
                  <a:pt x="4721871" y="3902801"/>
                </a:lnTo>
                <a:lnTo>
                  <a:pt x="4734260" y="4122549"/>
                </a:lnTo>
                <a:lnTo>
                  <a:pt x="4747433" y="4333217"/>
                </a:lnTo>
                <a:lnTo>
                  <a:pt x="4761233" y="4535409"/>
                </a:lnTo>
                <a:lnTo>
                  <a:pt x="4776445" y="4726705"/>
                </a:lnTo>
                <a:lnTo>
                  <a:pt x="4792283" y="4909526"/>
                </a:lnTo>
                <a:lnTo>
                  <a:pt x="4809377" y="5079029"/>
                </a:lnTo>
                <a:lnTo>
                  <a:pt x="4826157" y="5238240"/>
                </a:lnTo>
                <a:lnTo>
                  <a:pt x="4842936" y="5384739"/>
                </a:lnTo>
                <a:lnTo>
                  <a:pt x="4858775" y="5519131"/>
                </a:lnTo>
                <a:lnTo>
                  <a:pt x="4873830" y="5638388"/>
                </a:lnTo>
                <a:lnTo>
                  <a:pt x="4888100" y="5746143"/>
                </a:lnTo>
                <a:lnTo>
                  <a:pt x="4900019" y="5836948"/>
                </a:lnTo>
                <a:lnTo>
                  <a:pt x="4911310" y="5913225"/>
                </a:lnTo>
                <a:lnTo>
                  <a:pt x="4927462" y="6017953"/>
                </a:lnTo>
                <a:lnTo>
                  <a:pt x="4932951" y="6053670"/>
                </a:lnTo>
                <a:lnTo>
                  <a:pt x="4478865" y="6053670"/>
                </a:lnTo>
                <a:lnTo>
                  <a:pt x="3683097" y="6053670"/>
                </a:lnTo>
                <a:lnTo>
                  <a:pt x="0" y="6053670"/>
                </a:lnTo>
                <a:close/>
              </a:path>
            </a:pathLst>
          </a:custGeom>
        </p:spPr>
      </p:pic>
      <p:sp>
        <p:nvSpPr>
          <p:cNvPr id="29" name="Freeform 5">
            <a:extLst>
              <a:ext uri="{FF2B5EF4-FFF2-40B4-BE49-F238E27FC236}">
                <a16:creationId xmlns:a16="http://schemas.microsoft.com/office/drawing/2014/main" id="{1AD5EB79-7F9A-4BBC-92A5-188382CBA1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כותרת 1">
            <a:extLst>
              <a:ext uri="{FF2B5EF4-FFF2-40B4-BE49-F238E27FC236}">
                <a16:creationId xmlns:a16="http://schemas.microsoft.com/office/drawing/2014/main" id="{C37B92E2-2F33-5F6D-68BD-A7D34D242AAE}"/>
              </a:ext>
            </a:extLst>
          </p:cNvPr>
          <p:cNvSpPr>
            <a:spLocks noGrp="1"/>
          </p:cNvSpPr>
          <p:nvPr>
            <p:ph type="title"/>
          </p:nvPr>
        </p:nvSpPr>
        <p:spPr>
          <a:xfrm>
            <a:off x="5529758" y="367517"/>
            <a:ext cx="5428551" cy="3153753"/>
          </a:xfrm>
        </p:spPr>
        <p:txBody>
          <a:bodyPr vert="horz" lIns="91440" tIns="45720" rIns="91440" bIns="45720" rtlCol="0" anchor="b">
            <a:normAutofit/>
          </a:bodyPr>
          <a:lstStyle/>
          <a:p>
            <a:pPr rtl="0"/>
            <a:r>
              <a:rPr lang="en-US" sz="5400" dirty="0"/>
              <a:t>Data cleaning</a:t>
            </a:r>
          </a:p>
        </p:txBody>
      </p:sp>
      <p:sp>
        <p:nvSpPr>
          <p:cNvPr id="31" name="Rectangle 30">
            <a:extLst>
              <a:ext uri="{FF2B5EF4-FFF2-40B4-BE49-F238E27FC236}">
                <a16:creationId xmlns:a16="http://schemas.microsoft.com/office/drawing/2014/main" id="{B9B8A17F-DC3A-4D9A-AA53-9BFB894CD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79449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18A92B5-0F4E-A207-481C-7EA55DB2E57D}"/>
              </a:ext>
            </a:extLst>
          </p:cNvPr>
          <p:cNvSpPr>
            <a:spLocks noGrp="1"/>
          </p:cNvSpPr>
          <p:nvPr>
            <p:ph type="title"/>
          </p:nvPr>
        </p:nvSpPr>
        <p:spPr/>
        <p:txBody>
          <a:bodyPr/>
          <a:lstStyle/>
          <a:p>
            <a:r>
              <a:rPr lang="en-US" dirty="0"/>
              <a:t>Our data cleaning step</a:t>
            </a:r>
            <a:endParaRPr lang="he-IL" dirty="0"/>
          </a:p>
        </p:txBody>
      </p:sp>
      <p:sp>
        <p:nvSpPr>
          <p:cNvPr id="3" name="מציין מיקום תוכן 2">
            <a:extLst>
              <a:ext uri="{FF2B5EF4-FFF2-40B4-BE49-F238E27FC236}">
                <a16:creationId xmlns:a16="http://schemas.microsoft.com/office/drawing/2014/main" id="{E291E2ED-B380-42B6-532D-684015DF63E9}"/>
              </a:ext>
            </a:extLst>
          </p:cNvPr>
          <p:cNvSpPr>
            <a:spLocks noGrp="1"/>
          </p:cNvSpPr>
          <p:nvPr>
            <p:ph idx="1"/>
          </p:nvPr>
        </p:nvSpPr>
        <p:spPr>
          <a:xfrm>
            <a:off x="1090708" y="2346325"/>
            <a:ext cx="8825659" cy="4083050"/>
          </a:xfrm>
        </p:spPr>
        <p:txBody>
          <a:bodyPr>
            <a:normAutofit lnSpcReduction="10000"/>
          </a:bodyPr>
          <a:lstStyle/>
          <a:p>
            <a:pPr algn="l" rtl="0"/>
            <a:r>
              <a:rPr lang="en-US" sz="1600" b="0" i="0" dirty="0">
                <a:solidFill>
                  <a:srgbClr val="000000"/>
                </a:solidFill>
                <a:effectLst/>
                <a:latin typeface="+mj-lt"/>
              </a:rPr>
              <a:t>We performed an initial treatment of our data, deleted unnecessary columns that could not affect the result (like price, rating), and then deleted duplicates (using drop_duplicates).</a:t>
            </a:r>
          </a:p>
          <a:p>
            <a:pPr algn="l" rtl="0"/>
            <a:r>
              <a:rPr lang="en-US" sz="1600" b="0" i="0" dirty="0">
                <a:solidFill>
                  <a:srgbClr val="000000"/>
                </a:solidFill>
                <a:effectLst/>
                <a:latin typeface="+mj-lt"/>
              </a:rPr>
              <a:t>In the Height column we got height in centimeter and inches and sometimes also the weight of the player, we only left the height in centimeter so as not to create problems.</a:t>
            </a:r>
          </a:p>
          <a:p>
            <a:pPr algn="l" rtl="0"/>
            <a:r>
              <a:rPr lang="en-US" sz="1600" b="0" i="0" dirty="0">
                <a:solidFill>
                  <a:srgbClr val="000000"/>
                </a:solidFill>
                <a:effectLst/>
                <a:latin typeface="+mj-lt"/>
              </a:rPr>
              <a:t>We deleted rows that lacked information, and rows of players whose role is a goalkeeper (GK), because goalkeepers have statistics other than the player (like leap, ball grip, reflex).</a:t>
            </a:r>
          </a:p>
          <a:p>
            <a:pPr algn="l" rtl="0"/>
            <a:r>
              <a:rPr lang="en-US" sz="1600" b="0" i="0" dirty="0">
                <a:solidFill>
                  <a:srgbClr val="000000"/>
                </a:solidFill>
                <a:effectLst/>
                <a:latin typeface="+mj-lt"/>
              </a:rPr>
              <a:t>We have changed the position of a player from letters to numbers - CF-1, LF / RF-2, CB-5 .</a:t>
            </a:r>
          </a:p>
          <a:p>
            <a:pPr algn="l" rtl="0"/>
            <a:r>
              <a:rPr lang="en-US" sz="1600" b="0" i="0" dirty="0">
                <a:solidFill>
                  <a:srgbClr val="000000"/>
                </a:solidFill>
                <a:effectLst/>
                <a:latin typeface="+mj-lt"/>
              </a:rPr>
              <a:t>Statistics that numbers was with a decimal point, we became an int type variable.</a:t>
            </a:r>
          </a:p>
          <a:p>
            <a:pPr algn="l" rtl="0"/>
            <a:r>
              <a:rPr lang="en-US" sz="1600" b="0" i="0" dirty="0">
                <a:solidFill>
                  <a:srgbClr val="000000"/>
                </a:solidFill>
                <a:effectLst/>
                <a:latin typeface="+mj-lt"/>
              </a:rPr>
              <a:t> We deleted rows of players in the same position, to compare the number of players in all positions.</a:t>
            </a:r>
            <a:endParaRPr lang="en-US" sz="1600" dirty="0">
              <a:solidFill>
                <a:srgbClr val="000000"/>
              </a:solidFill>
              <a:latin typeface="+mj-lt"/>
            </a:endParaRPr>
          </a:p>
          <a:p>
            <a:pPr algn="l" rtl="0"/>
            <a:endParaRPr lang="en-US" b="0" i="0" dirty="0">
              <a:solidFill>
                <a:srgbClr val="000000"/>
              </a:solidFill>
              <a:effectLst/>
              <a:latin typeface="+mj-lt"/>
            </a:endParaRPr>
          </a:p>
          <a:p>
            <a:pPr algn="l" rtl="0"/>
            <a:endParaRPr lang="he-IL" dirty="0">
              <a:latin typeface="+mj-lt"/>
            </a:endParaRPr>
          </a:p>
        </p:txBody>
      </p:sp>
    </p:spTree>
    <p:extLst>
      <p:ext uri="{BB962C8B-B14F-4D97-AF65-F5344CB8AC3E}">
        <p14:creationId xmlns:p14="http://schemas.microsoft.com/office/powerpoint/2010/main" val="3866469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2" name="Rectangle 11">
            <a:extLst>
              <a:ext uri="{FF2B5EF4-FFF2-40B4-BE49-F238E27FC236}">
                <a16:creationId xmlns:a16="http://schemas.microsoft.com/office/drawing/2014/main" id="{126CD6DF-E40F-4D39-BA46-5D099AC4C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E848A24A-E17D-464F-99FB-EF7B8EC07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4928325"/>
            <a:ext cx="10905067" cy="1286209"/>
          </a:xfrm>
          <a:custGeom>
            <a:avLst/>
            <a:gdLst>
              <a:gd name="connsiteX0" fmla="*/ 5080191 w 10905067"/>
              <a:gd name="connsiteY0" fmla="*/ 0 h 1286209"/>
              <a:gd name="connsiteX1" fmla="*/ 5315140 w 10905067"/>
              <a:gd name="connsiteY1" fmla="*/ 1588 h 1286209"/>
              <a:gd name="connsiteX2" fmla="*/ 5546915 w 10905067"/>
              <a:gd name="connsiteY2" fmla="*/ 1588 h 1286209"/>
              <a:gd name="connsiteX3" fmla="*/ 5777103 w 10905067"/>
              <a:gd name="connsiteY3" fmla="*/ 4763 h 1286209"/>
              <a:gd name="connsiteX4" fmla="*/ 6002528 w 10905067"/>
              <a:gd name="connsiteY4" fmla="*/ 9525 h 1286209"/>
              <a:gd name="connsiteX5" fmla="*/ 6226365 w 10905067"/>
              <a:gd name="connsiteY5" fmla="*/ 14288 h 1286209"/>
              <a:gd name="connsiteX6" fmla="*/ 6445440 w 10905067"/>
              <a:gd name="connsiteY6" fmla="*/ 19050 h 1286209"/>
              <a:gd name="connsiteX7" fmla="*/ 6662928 w 10905067"/>
              <a:gd name="connsiteY7" fmla="*/ 26988 h 1286209"/>
              <a:gd name="connsiteX8" fmla="*/ 6877240 w 10905067"/>
              <a:gd name="connsiteY8" fmla="*/ 34925 h 1286209"/>
              <a:gd name="connsiteX9" fmla="*/ 7086790 w 10905067"/>
              <a:gd name="connsiteY9" fmla="*/ 42863 h 1286209"/>
              <a:gd name="connsiteX10" fmla="*/ 7496365 w 10905067"/>
              <a:gd name="connsiteY10" fmla="*/ 63500 h 1286209"/>
              <a:gd name="connsiteX11" fmla="*/ 7888478 w 10905067"/>
              <a:gd name="connsiteY11" fmla="*/ 85725 h 1286209"/>
              <a:gd name="connsiteX12" fmla="*/ 8264715 w 10905067"/>
              <a:gd name="connsiteY12" fmla="*/ 109538 h 1286209"/>
              <a:gd name="connsiteX13" fmla="*/ 8621902 w 10905067"/>
              <a:gd name="connsiteY13" fmla="*/ 134938 h 1286209"/>
              <a:gd name="connsiteX14" fmla="*/ 8961628 w 10905067"/>
              <a:gd name="connsiteY14" fmla="*/ 161925 h 1286209"/>
              <a:gd name="connsiteX15" fmla="*/ 9277540 w 10905067"/>
              <a:gd name="connsiteY15" fmla="*/ 190500 h 1286209"/>
              <a:gd name="connsiteX16" fmla="*/ 9574402 w 10905067"/>
              <a:gd name="connsiteY16" fmla="*/ 219075 h 1286209"/>
              <a:gd name="connsiteX17" fmla="*/ 9847452 w 10905067"/>
              <a:gd name="connsiteY17" fmla="*/ 247650 h 1286209"/>
              <a:gd name="connsiteX18" fmla="*/ 10098278 w 10905067"/>
              <a:gd name="connsiteY18" fmla="*/ 274638 h 1286209"/>
              <a:gd name="connsiteX19" fmla="*/ 10320528 w 10905067"/>
              <a:gd name="connsiteY19" fmla="*/ 300038 h 1286209"/>
              <a:gd name="connsiteX20" fmla="*/ 10520552 w 10905067"/>
              <a:gd name="connsiteY20" fmla="*/ 323850 h 1286209"/>
              <a:gd name="connsiteX21" fmla="*/ 10690415 w 10905067"/>
              <a:gd name="connsiteY21" fmla="*/ 344488 h 1286209"/>
              <a:gd name="connsiteX22" fmla="*/ 10831702 w 10905067"/>
              <a:gd name="connsiteY22" fmla="*/ 363538 h 1286209"/>
              <a:gd name="connsiteX23" fmla="*/ 10905067 w 10905067"/>
              <a:gd name="connsiteY23" fmla="*/ 373678 h 1286209"/>
              <a:gd name="connsiteX24" fmla="*/ 10905067 w 10905067"/>
              <a:gd name="connsiteY24" fmla="*/ 1286209 h 1286209"/>
              <a:gd name="connsiteX25" fmla="*/ 0 w 10905067"/>
              <a:gd name="connsiteY25" fmla="*/ 1286209 h 1286209"/>
              <a:gd name="connsiteX26" fmla="*/ 0 w 10905067"/>
              <a:gd name="connsiteY26" fmla="*/ 369898 h 1286209"/>
              <a:gd name="connsiteX27" fmla="*/ 71628 w 10905067"/>
              <a:gd name="connsiteY27" fmla="*/ 358775 h 1286209"/>
              <a:gd name="connsiteX28" fmla="*/ 327215 w 10905067"/>
              <a:gd name="connsiteY28" fmla="*/ 320675 h 1286209"/>
              <a:gd name="connsiteX29" fmla="*/ 582802 w 10905067"/>
              <a:gd name="connsiteY29" fmla="*/ 284163 h 1286209"/>
              <a:gd name="connsiteX30" fmla="*/ 839978 w 10905067"/>
              <a:gd name="connsiteY30" fmla="*/ 252413 h 1286209"/>
              <a:gd name="connsiteX31" fmla="*/ 1095565 w 10905067"/>
              <a:gd name="connsiteY31" fmla="*/ 220663 h 1286209"/>
              <a:gd name="connsiteX32" fmla="*/ 1352740 w 10905067"/>
              <a:gd name="connsiteY32" fmla="*/ 190500 h 1286209"/>
              <a:gd name="connsiteX33" fmla="*/ 1606740 w 10905067"/>
              <a:gd name="connsiteY33" fmla="*/ 165100 h 1286209"/>
              <a:gd name="connsiteX34" fmla="*/ 1863915 w 10905067"/>
              <a:gd name="connsiteY34" fmla="*/ 141288 h 1286209"/>
              <a:gd name="connsiteX35" fmla="*/ 2119502 w 10905067"/>
              <a:gd name="connsiteY35" fmla="*/ 119063 h 1286209"/>
              <a:gd name="connsiteX36" fmla="*/ 2371915 w 10905067"/>
              <a:gd name="connsiteY36" fmla="*/ 100013 h 1286209"/>
              <a:gd name="connsiteX37" fmla="*/ 2625915 w 10905067"/>
              <a:gd name="connsiteY37" fmla="*/ 80963 h 1286209"/>
              <a:gd name="connsiteX38" fmla="*/ 2878328 w 10905067"/>
              <a:gd name="connsiteY38" fmla="*/ 65088 h 1286209"/>
              <a:gd name="connsiteX39" fmla="*/ 3129153 w 10905067"/>
              <a:gd name="connsiteY39" fmla="*/ 52388 h 1286209"/>
              <a:gd name="connsiteX40" fmla="*/ 3379978 w 10905067"/>
              <a:gd name="connsiteY40" fmla="*/ 39688 h 1286209"/>
              <a:gd name="connsiteX41" fmla="*/ 3627628 w 10905067"/>
              <a:gd name="connsiteY41" fmla="*/ 28575 h 1286209"/>
              <a:gd name="connsiteX42" fmla="*/ 3873690 w 10905067"/>
              <a:gd name="connsiteY42" fmla="*/ 20638 h 1286209"/>
              <a:gd name="connsiteX43" fmla="*/ 4119754 w 10905067"/>
              <a:gd name="connsiteY43" fmla="*/ 14288 h 1286209"/>
              <a:gd name="connsiteX44" fmla="*/ 4362640 w 10905067"/>
              <a:gd name="connsiteY44" fmla="*/ 7938 h 1286209"/>
              <a:gd name="connsiteX45" fmla="*/ 4603941 w 10905067"/>
              <a:gd name="connsiteY45" fmla="*/ 4763 h 1286209"/>
              <a:gd name="connsiteX46" fmla="*/ 4843653 w 10905067"/>
              <a:gd name="connsiteY46" fmla="*/ 1588 h 1286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905067" h="1286209">
                <a:moveTo>
                  <a:pt x="5080191" y="0"/>
                </a:moveTo>
                <a:lnTo>
                  <a:pt x="5315140" y="1588"/>
                </a:lnTo>
                <a:lnTo>
                  <a:pt x="5546915" y="1588"/>
                </a:lnTo>
                <a:lnTo>
                  <a:pt x="5777103" y="4763"/>
                </a:lnTo>
                <a:lnTo>
                  <a:pt x="6002528" y="9525"/>
                </a:lnTo>
                <a:lnTo>
                  <a:pt x="6226365" y="14288"/>
                </a:lnTo>
                <a:lnTo>
                  <a:pt x="6445440" y="19050"/>
                </a:lnTo>
                <a:lnTo>
                  <a:pt x="6662928" y="26988"/>
                </a:lnTo>
                <a:lnTo>
                  <a:pt x="6877240" y="34925"/>
                </a:lnTo>
                <a:lnTo>
                  <a:pt x="7086790" y="42863"/>
                </a:lnTo>
                <a:lnTo>
                  <a:pt x="7496365" y="63500"/>
                </a:lnTo>
                <a:lnTo>
                  <a:pt x="7888478" y="85725"/>
                </a:lnTo>
                <a:lnTo>
                  <a:pt x="8264715" y="109538"/>
                </a:lnTo>
                <a:lnTo>
                  <a:pt x="8621902" y="134938"/>
                </a:lnTo>
                <a:lnTo>
                  <a:pt x="8961628" y="161925"/>
                </a:lnTo>
                <a:lnTo>
                  <a:pt x="9277540" y="190500"/>
                </a:lnTo>
                <a:lnTo>
                  <a:pt x="9574402" y="219075"/>
                </a:lnTo>
                <a:lnTo>
                  <a:pt x="9847452" y="247650"/>
                </a:lnTo>
                <a:lnTo>
                  <a:pt x="10098278" y="274638"/>
                </a:lnTo>
                <a:lnTo>
                  <a:pt x="10320528" y="300038"/>
                </a:lnTo>
                <a:lnTo>
                  <a:pt x="10520552" y="323850"/>
                </a:lnTo>
                <a:lnTo>
                  <a:pt x="10690415" y="344488"/>
                </a:lnTo>
                <a:lnTo>
                  <a:pt x="10831702" y="363538"/>
                </a:lnTo>
                <a:lnTo>
                  <a:pt x="10905067" y="373678"/>
                </a:lnTo>
                <a:lnTo>
                  <a:pt x="10905067" y="1286209"/>
                </a:lnTo>
                <a:lnTo>
                  <a:pt x="0" y="1286209"/>
                </a:lnTo>
                <a:lnTo>
                  <a:pt x="0" y="369898"/>
                </a:lnTo>
                <a:lnTo>
                  <a:pt x="71628" y="358775"/>
                </a:lnTo>
                <a:lnTo>
                  <a:pt x="327215" y="320675"/>
                </a:lnTo>
                <a:lnTo>
                  <a:pt x="582802" y="284163"/>
                </a:lnTo>
                <a:lnTo>
                  <a:pt x="839978" y="252413"/>
                </a:lnTo>
                <a:lnTo>
                  <a:pt x="1095565" y="220663"/>
                </a:lnTo>
                <a:lnTo>
                  <a:pt x="1352740" y="190500"/>
                </a:lnTo>
                <a:lnTo>
                  <a:pt x="1606740" y="165100"/>
                </a:lnTo>
                <a:lnTo>
                  <a:pt x="1863915" y="141288"/>
                </a:lnTo>
                <a:lnTo>
                  <a:pt x="2119502" y="119063"/>
                </a:lnTo>
                <a:lnTo>
                  <a:pt x="2371915" y="100013"/>
                </a:lnTo>
                <a:lnTo>
                  <a:pt x="2625915" y="80963"/>
                </a:lnTo>
                <a:lnTo>
                  <a:pt x="2878328" y="65088"/>
                </a:lnTo>
                <a:lnTo>
                  <a:pt x="3129153" y="52388"/>
                </a:lnTo>
                <a:lnTo>
                  <a:pt x="3379978" y="39688"/>
                </a:lnTo>
                <a:lnTo>
                  <a:pt x="3627628" y="28575"/>
                </a:lnTo>
                <a:lnTo>
                  <a:pt x="3873690" y="20638"/>
                </a:lnTo>
                <a:lnTo>
                  <a:pt x="4119754" y="14288"/>
                </a:lnTo>
                <a:lnTo>
                  <a:pt x="4362640" y="7938"/>
                </a:lnTo>
                <a:lnTo>
                  <a:pt x="4603941" y="4763"/>
                </a:lnTo>
                <a:lnTo>
                  <a:pt x="4843653" y="1588"/>
                </a:lnTo>
                <a:close/>
              </a:path>
            </a:pathLst>
          </a:custGeom>
          <a:ln>
            <a:noFill/>
          </a:ln>
        </p:spPr>
        <p:style>
          <a:lnRef idx="2">
            <a:schemeClr val="accent1">
              <a:shade val="50000"/>
            </a:schemeClr>
          </a:lnRef>
          <a:fillRef idx="1002">
            <a:schemeClr val="dk2"/>
          </a:fillRef>
          <a:effectRef idx="0">
            <a:schemeClr val="accent1"/>
          </a:effectRef>
          <a:fontRef idx="minor">
            <a:schemeClr val="lt1"/>
          </a:fontRef>
        </p:style>
        <p:txBody>
          <a:bodyPr wrap="square">
            <a:noAutofit/>
          </a:bodyPr>
          <a:lstStyle/>
          <a:p>
            <a:endParaRPr lang="en-US" dirty="0"/>
          </a:p>
        </p:txBody>
      </p:sp>
      <p:sp>
        <p:nvSpPr>
          <p:cNvPr id="16" name="Freeform: Shape 15">
            <a:extLst>
              <a:ext uri="{FF2B5EF4-FFF2-40B4-BE49-F238E27FC236}">
                <a16:creationId xmlns:a16="http://schemas.microsoft.com/office/drawing/2014/main" id="{CD3DDA28-7B69-422D-9888-25C7BC97B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4773" y="4915968"/>
            <a:ext cx="3039999" cy="440926"/>
          </a:xfrm>
          <a:custGeom>
            <a:avLst/>
            <a:gdLst>
              <a:gd name="connsiteX0" fmla="*/ 0 w 3039999"/>
              <a:gd name="connsiteY0" fmla="*/ 155844 h 440926"/>
              <a:gd name="connsiteX1" fmla="*/ 6524 w 3039999"/>
              <a:gd name="connsiteY1" fmla="*/ 156086 h 440926"/>
              <a:gd name="connsiteX2" fmla="*/ 98577 w 3039999"/>
              <a:gd name="connsiteY2" fmla="*/ 159586 h 440926"/>
              <a:gd name="connsiteX3" fmla="*/ 191951 w 3039999"/>
              <a:gd name="connsiteY3" fmla="*/ 162919 h 440926"/>
              <a:gd name="connsiteX4" fmla="*/ 285984 w 3039999"/>
              <a:gd name="connsiteY4" fmla="*/ 165003 h 440926"/>
              <a:gd name="connsiteX5" fmla="*/ 381667 w 3039999"/>
              <a:gd name="connsiteY5" fmla="*/ 167003 h 440926"/>
              <a:gd name="connsiteX6" fmla="*/ 478999 w 3039999"/>
              <a:gd name="connsiteY6" fmla="*/ 169086 h 440926"/>
              <a:gd name="connsiteX7" fmla="*/ 577652 w 3039999"/>
              <a:gd name="connsiteY7" fmla="*/ 170503 h 440926"/>
              <a:gd name="connsiteX8" fmla="*/ 677293 w 3039999"/>
              <a:gd name="connsiteY8" fmla="*/ 170503 h 440926"/>
              <a:gd name="connsiteX9" fmla="*/ 778255 w 3039999"/>
              <a:gd name="connsiteY9" fmla="*/ 171086 h 440926"/>
              <a:gd name="connsiteX10" fmla="*/ 880207 w 3039999"/>
              <a:gd name="connsiteY10" fmla="*/ 170503 h 440926"/>
              <a:gd name="connsiteX11" fmla="*/ 983149 w 3039999"/>
              <a:gd name="connsiteY11" fmla="*/ 169086 h 440926"/>
              <a:gd name="connsiteX12" fmla="*/ 1086420 w 3039999"/>
              <a:gd name="connsiteY12" fmla="*/ 167753 h 440926"/>
              <a:gd name="connsiteX13" fmla="*/ 1191011 w 3039999"/>
              <a:gd name="connsiteY13" fmla="*/ 165003 h 440926"/>
              <a:gd name="connsiteX14" fmla="*/ 1296922 w 3039999"/>
              <a:gd name="connsiteY14" fmla="*/ 162336 h 440926"/>
              <a:gd name="connsiteX15" fmla="*/ 1402173 w 3039999"/>
              <a:gd name="connsiteY15" fmla="*/ 158836 h 440926"/>
              <a:gd name="connsiteX16" fmla="*/ 1508744 w 3039999"/>
              <a:gd name="connsiteY16" fmla="*/ 154169 h 440926"/>
              <a:gd name="connsiteX17" fmla="*/ 1616635 w 3039999"/>
              <a:gd name="connsiteY17" fmla="*/ 148669 h 440926"/>
              <a:gd name="connsiteX18" fmla="*/ 1724525 w 3039999"/>
              <a:gd name="connsiteY18" fmla="*/ 143252 h 440926"/>
              <a:gd name="connsiteX19" fmla="*/ 1832416 w 3039999"/>
              <a:gd name="connsiteY19" fmla="*/ 136335 h 440926"/>
              <a:gd name="connsiteX20" fmla="*/ 1942286 w 3039999"/>
              <a:gd name="connsiteY20" fmla="*/ 128169 h 440926"/>
              <a:gd name="connsiteX21" fmla="*/ 2050177 w 3039999"/>
              <a:gd name="connsiteY21" fmla="*/ 120002 h 440926"/>
              <a:gd name="connsiteX22" fmla="*/ 2160047 w 3039999"/>
              <a:gd name="connsiteY22" fmla="*/ 110419 h 440926"/>
              <a:gd name="connsiteX23" fmla="*/ 2270907 w 3039999"/>
              <a:gd name="connsiteY23" fmla="*/ 100168 h 440926"/>
              <a:gd name="connsiteX24" fmla="*/ 2379788 w 3039999"/>
              <a:gd name="connsiteY24" fmla="*/ 89251 h 440926"/>
              <a:gd name="connsiteX25" fmla="*/ 2489988 w 3039999"/>
              <a:gd name="connsiteY25" fmla="*/ 76418 h 440926"/>
              <a:gd name="connsiteX26" fmla="*/ 2600188 w 3039999"/>
              <a:gd name="connsiteY26" fmla="*/ 62751 h 440926"/>
              <a:gd name="connsiteX27" fmla="*/ 2710388 w 3039999"/>
              <a:gd name="connsiteY27" fmla="*/ 49168 h 440926"/>
              <a:gd name="connsiteX28" fmla="*/ 2820258 w 3039999"/>
              <a:gd name="connsiteY28" fmla="*/ 33334 h 440926"/>
              <a:gd name="connsiteX29" fmla="*/ 2930129 w 3039999"/>
              <a:gd name="connsiteY29" fmla="*/ 17000 h 440926"/>
              <a:gd name="connsiteX30" fmla="*/ 3039999 w 3039999"/>
              <a:gd name="connsiteY30" fmla="*/ 0 h 440926"/>
              <a:gd name="connsiteX31" fmla="*/ 3026141 w 3039999"/>
              <a:gd name="connsiteY31" fmla="*/ 440924 h 440926"/>
              <a:gd name="connsiteX32" fmla="*/ 2677942 w 3039999"/>
              <a:gd name="connsiteY32" fmla="*/ 435925 h 440926"/>
              <a:gd name="connsiteX33" fmla="*/ 2643381 w 3039999"/>
              <a:gd name="connsiteY33" fmla="*/ 434739 h 440926"/>
              <a:gd name="connsiteX34" fmla="*/ 2673098 w 3039999"/>
              <a:gd name="connsiteY34" fmla="*/ 197552 h 440926"/>
              <a:gd name="connsiteX35" fmla="*/ 2600644 w 3039999"/>
              <a:gd name="connsiteY35" fmla="*/ 199684 h 440926"/>
              <a:gd name="connsiteX36" fmla="*/ 2342303 w 3039999"/>
              <a:gd name="connsiteY36" fmla="*/ 205715 h 440926"/>
              <a:gd name="connsiteX37" fmla="*/ 2084160 w 3039999"/>
              <a:gd name="connsiteY37" fmla="*/ 210171 h 440926"/>
              <a:gd name="connsiteX38" fmla="*/ 1825032 w 3039999"/>
              <a:gd name="connsiteY38" fmla="*/ 209703 h 440926"/>
              <a:gd name="connsiteX39" fmla="*/ 1567480 w 3039999"/>
              <a:gd name="connsiteY39" fmla="*/ 209433 h 440926"/>
              <a:gd name="connsiteX40" fmla="*/ 1308551 w 3039999"/>
              <a:gd name="connsiteY40" fmla="*/ 207391 h 440926"/>
              <a:gd name="connsiteX41" fmla="*/ 1053363 w 3039999"/>
              <a:gd name="connsiteY41" fmla="*/ 201018 h 440926"/>
              <a:gd name="connsiteX42" fmla="*/ 795223 w 3039999"/>
              <a:gd name="connsiteY42" fmla="*/ 192674 h 440926"/>
              <a:gd name="connsiteX43" fmla="*/ 538856 w 3039999"/>
              <a:gd name="connsiteY43" fmla="*/ 182954 h 440926"/>
              <a:gd name="connsiteX44" fmla="*/ 286033 w 3039999"/>
              <a:gd name="connsiteY44" fmla="*/ 170477 h 440926"/>
              <a:gd name="connsiteX45" fmla="*/ 31635 w 3039999"/>
              <a:gd name="connsiteY45" fmla="*/ 157803 h 4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039999" h="440926">
                <a:moveTo>
                  <a:pt x="0" y="155844"/>
                </a:moveTo>
                <a:lnTo>
                  <a:pt x="6524" y="156086"/>
                </a:lnTo>
                <a:lnTo>
                  <a:pt x="98577" y="159586"/>
                </a:lnTo>
                <a:lnTo>
                  <a:pt x="191951" y="162919"/>
                </a:lnTo>
                <a:lnTo>
                  <a:pt x="285984" y="165003"/>
                </a:lnTo>
                <a:lnTo>
                  <a:pt x="381667" y="167003"/>
                </a:lnTo>
                <a:lnTo>
                  <a:pt x="478999" y="169086"/>
                </a:lnTo>
                <a:lnTo>
                  <a:pt x="577652" y="170503"/>
                </a:lnTo>
                <a:lnTo>
                  <a:pt x="677293" y="170503"/>
                </a:lnTo>
                <a:lnTo>
                  <a:pt x="778255" y="171086"/>
                </a:lnTo>
                <a:lnTo>
                  <a:pt x="880207" y="170503"/>
                </a:lnTo>
                <a:lnTo>
                  <a:pt x="983149" y="169086"/>
                </a:lnTo>
                <a:lnTo>
                  <a:pt x="1086420" y="167753"/>
                </a:lnTo>
                <a:lnTo>
                  <a:pt x="1191011" y="165003"/>
                </a:lnTo>
                <a:lnTo>
                  <a:pt x="1296922" y="162336"/>
                </a:lnTo>
                <a:lnTo>
                  <a:pt x="1402173" y="158836"/>
                </a:lnTo>
                <a:lnTo>
                  <a:pt x="1508744" y="154169"/>
                </a:lnTo>
                <a:lnTo>
                  <a:pt x="1616635" y="148669"/>
                </a:lnTo>
                <a:lnTo>
                  <a:pt x="1724525" y="143252"/>
                </a:lnTo>
                <a:lnTo>
                  <a:pt x="1832416" y="136335"/>
                </a:lnTo>
                <a:lnTo>
                  <a:pt x="1942286" y="128169"/>
                </a:lnTo>
                <a:lnTo>
                  <a:pt x="2050177" y="120002"/>
                </a:lnTo>
                <a:lnTo>
                  <a:pt x="2160047" y="110419"/>
                </a:lnTo>
                <a:lnTo>
                  <a:pt x="2270907" y="100168"/>
                </a:lnTo>
                <a:lnTo>
                  <a:pt x="2379788" y="89251"/>
                </a:lnTo>
                <a:lnTo>
                  <a:pt x="2489988" y="76418"/>
                </a:lnTo>
                <a:lnTo>
                  <a:pt x="2600188" y="62751"/>
                </a:lnTo>
                <a:lnTo>
                  <a:pt x="2710388" y="49168"/>
                </a:lnTo>
                <a:lnTo>
                  <a:pt x="2820258" y="33334"/>
                </a:lnTo>
                <a:lnTo>
                  <a:pt x="2930129" y="17000"/>
                </a:lnTo>
                <a:lnTo>
                  <a:pt x="3039999" y="0"/>
                </a:lnTo>
                <a:cubicBezTo>
                  <a:pt x="3029771" y="277755"/>
                  <a:pt x="3036370" y="163169"/>
                  <a:pt x="3026141" y="440924"/>
                </a:cubicBezTo>
                <a:cubicBezTo>
                  <a:pt x="2925757" y="440997"/>
                  <a:pt x="2808081" y="439255"/>
                  <a:pt x="2677942" y="435925"/>
                </a:cubicBezTo>
                <a:lnTo>
                  <a:pt x="2643381" y="434739"/>
                </a:lnTo>
                <a:lnTo>
                  <a:pt x="2673098" y="197552"/>
                </a:lnTo>
                <a:lnTo>
                  <a:pt x="2600644" y="199684"/>
                </a:lnTo>
                <a:lnTo>
                  <a:pt x="2342303" y="205715"/>
                </a:lnTo>
                <a:lnTo>
                  <a:pt x="2084160" y="210171"/>
                </a:lnTo>
                <a:lnTo>
                  <a:pt x="1825032" y="209703"/>
                </a:lnTo>
                <a:lnTo>
                  <a:pt x="1567480" y="209433"/>
                </a:lnTo>
                <a:lnTo>
                  <a:pt x="1308551" y="207391"/>
                </a:lnTo>
                <a:lnTo>
                  <a:pt x="1053363" y="201018"/>
                </a:lnTo>
                <a:lnTo>
                  <a:pt x="795223" y="192674"/>
                </a:lnTo>
                <a:lnTo>
                  <a:pt x="538856" y="182954"/>
                </a:lnTo>
                <a:lnTo>
                  <a:pt x="286033" y="170477"/>
                </a:lnTo>
                <a:lnTo>
                  <a:pt x="31635" y="157803"/>
                </a:lnTo>
                <a:close/>
              </a:path>
            </a:pathLst>
          </a:custGeom>
          <a:solidFill>
            <a:schemeClr val="bg1">
              <a:alpha val="20000"/>
            </a:schemeClr>
          </a:solidFill>
          <a:ln>
            <a:noFill/>
          </a:ln>
        </p:spPr>
        <p:txBody>
          <a:bodyPr wrap="square">
            <a:noAutofit/>
          </a:bodyPr>
          <a:lstStyle/>
          <a:p>
            <a:endParaRPr lang="en-US" dirty="0"/>
          </a:p>
        </p:txBody>
      </p:sp>
      <p:sp>
        <p:nvSpPr>
          <p:cNvPr id="6" name="תיבת טקסט 5">
            <a:extLst>
              <a:ext uri="{FF2B5EF4-FFF2-40B4-BE49-F238E27FC236}">
                <a16:creationId xmlns:a16="http://schemas.microsoft.com/office/drawing/2014/main" id="{597AA659-FB9F-D796-D635-ACF39ED32DDE}"/>
              </a:ext>
            </a:extLst>
          </p:cNvPr>
          <p:cNvSpPr txBox="1"/>
          <p:nvPr/>
        </p:nvSpPr>
        <p:spPr>
          <a:xfrm>
            <a:off x="4478447" y="5313311"/>
            <a:ext cx="5959365" cy="461665"/>
          </a:xfrm>
          <a:prstGeom prst="rect">
            <a:avLst/>
          </a:prstGeom>
          <a:noFill/>
        </p:spPr>
        <p:txBody>
          <a:bodyPr wrap="square" rtlCol="1">
            <a:spAutoFit/>
          </a:bodyPr>
          <a:lstStyle/>
          <a:p>
            <a:r>
              <a:rPr lang="en-US" sz="2400" dirty="0">
                <a:solidFill>
                  <a:schemeClr val="bg1"/>
                </a:solidFill>
              </a:rPr>
              <a:t>Our new data set</a:t>
            </a:r>
            <a:endParaRPr lang="he-IL" sz="2400" dirty="0">
              <a:solidFill>
                <a:schemeClr val="bg1"/>
              </a:solidFill>
            </a:endParaRPr>
          </a:p>
        </p:txBody>
      </p:sp>
      <p:pic>
        <p:nvPicPr>
          <p:cNvPr id="7" name="מציין מיקום תוכן 6" descr="תמונה שמכילה שולחן&#10;&#10;התיאור נוצר באופן אוטומטי">
            <a:extLst>
              <a:ext uri="{FF2B5EF4-FFF2-40B4-BE49-F238E27FC236}">
                <a16:creationId xmlns:a16="http://schemas.microsoft.com/office/drawing/2014/main" id="{E21B0F11-8DBD-31FB-60E8-5DF31398E6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9196" y="477465"/>
            <a:ext cx="10553608" cy="3899542"/>
          </a:xfrm>
        </p:spPr>
      </p:pic>
    </p:spTree>
    <p:extLst>
      <p:ext uri="{BB962C8B-B14F-4D97-AF65-F5344CB8AC3E}">
        <p14:creationId xmlns:p14="http://schemas.microsoft.com/office/powerpoint/2010/main" val="21204351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יונים - חדר ישיבות">
  <a:themeElements>
    <a:clrScheme name="יונים - חדר ישיבות">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יונים - חדר ישיבות">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יונים - חדר ישיבות">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TM02900722[[fn=יונים - חדר ישיבות]]</Template>
  <TotalTime>1527</TotalTime>
  <Words>778</Words>
  <Application>Microsoft Office PowerPoint</Application>
  <PresentationFormat>מסך רחב</PresentationFormat>
  <Paragraphs>56</Paragraphs>
  <Slides>20</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20</vt:i4>
      </vt:variant>
    </vt:vector>
  </HeadingPairs>
  <TitlesOfParts>
    <vt:vector size="25" baseType="lpstr">
      <vt:lpstr>Arial</vt:lpstr>
      <vt:lpstr>Century Gothic</vt:lpstr>
      <vt:lpstr>Roboto</vt:lpstr>
      <vt:lpstr>Wingdings 3</vt:lpstr>
      <vt:lpstr>יונים - חדר ישיבות</vt:lpstr>
      <vt:lpstr>Data science final project </vt:lpstr>
      <vt:lpstr>What is FIFA?</vt:lpstr>
      <vt:lpstr>Why a player position in FIFA?</vt:lpstr>
      <vt:lpstr>Crawling</vt:lpstr>
      <vt:lpstr>Web crawling by using selenium</vt:lpstr>
      <vt:lpstr>מצגת של PowerPoint‏</vt:lpstr>
      <vt:lpstr>Data cleaning</vt:lpstr>
      <vt:lpstr>Our data cleaning step</vt:lpstr>
      <vt:lpstr>מצגת של PowerPoint‏</vt:lpstr>
      <vt:lpstr>EDA  Exploratory Data Analysis</vt:lpstr>
      <vt:lpstr>The correlation matrix</vt:lpstr>
      <vt:lpstr>the players positions dispersion</vt:lpstr>
      <vt:lpstr>Relationship between position and Finishing rate by scatter  Relationship between position and Defending rate by scatter  Relationship between position and pace rate by scatter  Relationship between Shooting and Position by scatter</vt:lpstr>
      <vt:lpstr> visualization</vt:lpstr>
      <vt:lpstr> Machine      Learning</vt:lpstr>
      <vt:lpstr>The Steps</vt:lpstr>
      <vt:lpstr>Decision       Tree</vt:lpstr>
      <vt:lpstr>We used supervised machine learning because we has a target column – the player position.  We used Decision-Tree and KNN as our machine learning process. To check the score we used recall, f1, accuracy and precision scores.</vt:lpstr>
      <vt:lpstr>References</vt:lpstr>
      <vt:lpstr>Our data cleaning step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final project</dc:title>
  <dc:creator>Matansher</dc:creator>
  <cp:lastModifiedBy>Matansher</cp:lastModifiedBy>
  <cp:revision>5</cp:revision>
  <dcterms:created xsi:type="dcterms:W3CDTF">2022-06-24T10:42:14Z</dcterms:created>
  <dcterms:modified xsi:type="dcterms:W3CDTF">2022-06-27T15:46:33Z</dcterms:modified>
</cp:coreProperties>
</file>