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67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Cascadia Mono SemiBold" panose="020B0609020000020004" pitchFamily="49" charset="0"/>
      <p:bold r:id="rId28"/>
      <p:boldItalic r:id="rId29"/>
    </p:embeddedFont>
    <p:embeddedFont>
      <p:font typeface="Quattrocento Sans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65" autoAdjust="0"/>
  </p:normalViewPr>
  <p:slideViewPr>
    <p:cSldViewPr snapToGrid="0" showGuides="1">
      <p:cViewPr varScale="1">
        <p:scale>
          <a:sx n="67" d="100"/>
          <a:sy n="67" d="100"/>
        </p:scale>
        <p:origin x="12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13131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8563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הוספה</a:t>
            </a:r>
            <a:r>
              <a:rPr lang="he-IL" baseline="0" dirty="0" smtClean="0"/>
              <a:t> של </a:t>
            </a:r>
            <a:r>
              <a:rPr lang="en-US" baseline="0" dirty="0" smtClean="0"/>
              <a:t>Infracost</a:t>
            </a:r>
            <a:r>
              <a:rPr lang="he-IL" baseline="0" dirty="0" smtClean="0"/>
              <a:t> לתוך ה </a:t>
            </a:r>
            <a:r>
              <a:rPr lang="en-US" baseline="0" dirty="0" smtClean="0"/>
              <a:t>pipeline!</a:t>
            </a:r>
            <a:r>
              <a:rPr lang="he-IL" baseline="0" dirty="0" smtClean="0"/>
              <a:t> בכלים השונים.</a:t>
            </a:r>
            <a:r>
              <a:rPr lang="en-US" baseline="0" dirty="0" smtClean="0"/>
              <a:t> Code review!! </a:t>
            </a:r>
          </a:p>
          <a:p>
            <a:pPr algn="r" rtl="1"/>
            <a:r>
              <a:rPr lang="he-IL" baseline="0" dirty="0" smtClean="0"/>
              <a:t>ואם תרצו ניתן גם לבחור את המטבע שיוצג! בשקלים זה נראה יותר מפחיד.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0899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כולם</a:t>
            </a:r>
            <a:r>
              <a:rPr lang="he-IL" baseline="0" dirty="0" smtClean="0"/>
              <a:t> רוצים לעשות את הדבר הנכון, אך זה נורא קשה כאשר אין לנו מידע על המחיר.</a:t>
            </a:r>
          </a:p>
          <a:p>
            <a:pPr algn="r" rtl="1"/>
            <a:r>
              <a:rPr lang="he-IL" baseline="0" dirty="0" smtClean="0"/>
              <a:t>אתן דוגמה</a:t>
            </a:r>
          </a:p>
          <a:p>
            <a:pPr algn="r" rtl="1"/>
            <a:r>
              <a:rPr lang="he-IL" baseline="0" dirty="0" smtClean="0"/>
              <a:t>אם נאמר לצוות שאנחנו רוצים להגיע מנקודה א' לנקודה ב' ואז נציע להם מאזדה או פרארי, נחשו מה, רוב האנשים יבחרו בפרארי, אבל כנראה שנרצה להגביל את השימוש בפרארי </a:t>
            </a:r>
          </a:p>
          <a:p>
            <a:pPr algn="r" rtl="1"/>
            <a:r>
              <a:rPr lang="he-IL" baseline="0" dirty="0" smtClean="0"/>
              <a:t>כמו דב </a:t>
            </a:r>
            <a:r>
              <a:rPr lang="he-IL" baseline="0" dirty="0" err="1" smtClean="0"/>
              <a:t>וסטייגינג</a:t>
            </a:r>
            <a:r>
              <a:rPr lang="he-IL" baseline="0" dirty="0" smtClean="0"/>
              <a:t> בגלל שזה לא נדרש שם באמת.</a:t>
            </a:r>
          </a:p>
          <a:p>
            <a:pPr algn="r" rtl="1"/>
            <a:r>
              <a:rPr lang="he-IL" baseline="0" dirty="0" smtClean="0"/>
              <a:t>וכל זה מתאפשר ע"י הוספת </a:t>
            </a:r>
            <a:r>
              <a:rPr lang="he-IL" baseline="0" dirty="0" err="1" smtClean="0"/>
              <a:t>קוסט</a:t>
            </a:r>
            <a:r>
              <a:rPr lang="he-IL" baseline="0" dirty="0" smtClean="0"/>
              <a:t> </a:t>
            </a:r>
            <a:r>
              <a:rPr lang="he-IL" baseline="0" dirty="0" err="1" smtClean="0"/>
              <a:t>פוליסיס</a:t>
            </a:r>
            <a:r>
              <a:rPr lang="he-IL" baseline="0" dirty="0" smtClean="0"/>
              <a:t> </a:t>
            </a:r>
          </a:p>
          <a:p>
            <a:pPr algn="r" rtl="1"/>
            <a:r>
              <a:rPr lang="he-IL" baseline="0" dirty="0" smtClean="0"/>
              <a:t>זה מאפשר לסביבות כמו דב להתקדם מהר אבל בגבולות הגזרה הנדרשים.</a:t>
            </a:r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5402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מאפשר לנו לקבוע גבולות</a:t>
            </a:r>
            <a:r>
              <a:rPr lang="he-IL" baseline="0" dirty="0" smtClean="0"/>
              <a:t> גזרה שעבור ערך </a:t>
            </a:r>
            <a:r>
              <a:rPr lang="he-IL" baseline="0" dirty="0" err="1" smtClean="0"/>
              <a:t>מסויים</a:t>
            </a:r>
            <a:r>
              <a:rPr lang="he-IL" baseline="0" dirty="0" smtClean="0"/>
              <a:t> נצטרך לעלות לשאלה עבור הצורך בכך מול ראש הצוות או </a:t>
            </a:r>
            <a:r>
              <a:rPr lang="he-IL" baseline="0" dirty="0" err="1" smtClean="0"/>
              <a:t>הפינאופס</a:t>
            </a:r>
            <a:endParaRPr lang="he-IL" baseline="0" dirty="0" smtClean="0"/>
          </a:p>
          <a:p>
            <a:pPr algn="r" rtl="1"/>
            <a:r>
              <a:rPr lang="he-IL" baseline="0" dirty="0" smtClean="0"/>
              <a:t>לג' אם המחיר עולה ב 15 אחוז או אם  המחיר עולה לשעה מעל 25$</a:t>
            </a:r>
            <a:endParaRPr lang="en-US" dirty="0" smtClean="0"/>
          </a:p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1337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היתרונות הן</a:t>
            </a:r>
          </a:p>
          <a:p>
            <a:pPr algn="r"/>
            <a:r>
              <a:rPr lang="he-IL" dirty="0" smtClean="0"/>
              <a:t>הצגת מספר תרחישים של מה אם,</a:t>
            </a:r>
            <a:r>
              <a:rPr lang="he-IL" baseline="0" dirty="0" smtClean="0"/>
              <a:t> עם פירוט מפורט של העליות והלקוח יכול בצע החלטות מודעות עם מחיר ולהיות צמוד לתקציב</a:t>
            </a:r>
          </a:p>
          <a:p>
            <a:pPr algn="r"/>
            <a:endParaRPr lang="en-US" b="1" dirty="0" smtClean="0"/>
          </a:p>
          <a:p>
            <a:pPr algn="r"/>
            <a:r>
              <a:rPr lang="he-IL" b="1" dirty="0" smtClean="0"/>
              <a:t>עלות מול תועלת. כחלק משימוש בשירות מסוים על הצוותים המחליטים לקבל את ההחלטה וחלק נכבד מכך הוא עלות מול תועלת</a:t>
            </a:r>
            <a:endParaRPr lang="en-US" b="1" dirty="0" smtClean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דג' – מערכת שעובדת על מכונות וירטואליות ואנחנו צופים גדילה ונוכל </a:t>
            </a:r>
            <a:r>
              <a:rPr lang="he-IL" dirty="0" err="1" smtClean="0"/>
              <a:t>לצךות</a:t>
            </a:r>
            <a:r>
              <a:rPr lang="he-IL" dirty="0" smtClean="0"/>
              <a:t> עלות עבור </a:t>
            </a:r>
            <a:r>
              <a:rPr lang="he-IL" dirty="0" err="1" smtClean="0"/>
              <a:t>סקיילין</a:t>
            </a:r>
            <a:r>
              <a:rPr lang="he-IL" dirty="0" smtClean="0"/>
              <a:t> אופקי או רוחב</a:t>
            </a:r>
          </a:p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943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Infracost</a:t>
            </a:r>
            <a:r>
              <a:rPr lang="he-IL" baseline="0" dirty="0" smtClean="0"/>
              <a:t> מזין את האת התוצאה של </a:t>
            </a:r>
            <a:r>
              <a:rPr lang="en-US" baseline="0" dirty="0" smtClean="0"/>
              <a:t>Terraform plan</a:t>
            </a:r>
            <a:r>
              <a:rPr lang="he-IL" baseline="0" dirty="0" smtClean="0"/>
              <a:t> ומחפש רק את המשתנים שקשורים.</a:t>
            </a:r>
          </a:p>
          <a:p>
            <a:pPr algn="r" rtl="1"/>
            <a:r>
              <a:rPr lang="he-IL" baseline="0" dirty="0" smtClean="0"/>
              <a:t>ה </a:t>
            </a:r>
            <a:r>
              <a:rPr lang="en-US" baseline="0" dirty="0" smtClean="0"/>
              <a:t>CLI</a:t>
            </a:r>
            <a:r>
              <a:rPr lang="he-IL" baseline="0" dirty="0" smtClean="0"/>
              <a:t> מחזיר את המחירים מהספקים השונים דרך </a:t>
            </a:r>
            <a:r>
              <a:rPr lang="en-US" baseline="0" dirty="0" smtClean="0"/>
              <a:t>self-host</a:t>
            </a:r>
            <a:r>
              <a:rPr lang="he-IL" baseline="0" dirty="0" smtClean="0"/>
              <a:t> או </a:t>
            </a:r>
            <a:r>
              <a:rPr lang="en-US" baseline="0" dirty="0" smtClean="0"/>
              <a:t>Infracost host</a:t>
            </a:r>
            <a:r>
              <a:rPr lang="he-IL" baseline="0" dirty="0" smtClean="0"/>
              <a:t> </a:t>
            </a:r>
          </a:p>
          <a:p>
            <a:pPr algn="r" rtl="1"/>
            <a:r>
              <a:rPr lang="he-IL" baseline="0" dirty="0" smtClean="0"/>
              <a:t>מבחינת אבטחת מידע,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="1" baseline="0" dirty="0" smtClean="0"/>
              <a:t>חשוב לציין ששום פרטים אישיים של התחברות או מפתחות סודיים נשלחים ל </a:t>
            </a:r>
            <a:r>
              <a:rPr lang="en-US" b="1" baseline="0" dirty="0" smtClean="0"/>
              <a:t>API</a:t>
            </a:r>
            <a:r>
              <a:rPr lang="he-IL" b="1" baseline="0" dirty="0" smtClean="0"/>
              <a:t> </a:t>
            </a:r>
            <a:endParaRPr lang="he-IL" b="0" baseline="0" dirty="0" smtClean="0"/>
          </a:p>
          <a:p>
            <a:pPr algn="r" rtl="1"/>
            <a:r>
              <a:rPr lang="he-IL" b="0" baseline="0" dirty="0" smtClean="0"/>
              <a:t>ה </a:t>
            </a:r>
            <a:r>
              <a:rPr lang="en-US" b="0" baseline="0" dirty="0" smtClean="0"/>
              <a:t>CLI</a:t>
            </a:r>
            <a:r>
              <a:rPr lang="he-IL" b="0" baseline="0" dirty="0" smtClean="0"/>
              <a:t> מחשב את העלות ומציג לנו.</a:t>
            </a:r>
            <a:endParaRPr lang="en-US" b="1" dirty="0" smtClean="0"/>
          </a:p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4760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האלטרנטיבות שיש היום למיטב ידעתי, הן עולות</a:t>
            </a:r>
            <a:r>
              <a:rPr lang="he-IL" baseline="0" dirty="0" smtClean="0"/>
              <a:t> כסף או בגרסה החינמית מוגבלים בכמות הפעולות או מוגבלים בזמן.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8825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45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469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042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 rtl="1"/>
            <a:r>
              <a:rPr lang="he-IL" baseline="0" dirty="0" smtClean="0"/>
              <a:t>לגרום למישהי/ו לשאול "כמה" 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תשובה: אם בסוף חודש תקבל חשבונית. מתאים לך?</a:t>
            </a:r>
          </a:p>
          <a:p>
            <a:pPr algn="r" rtl="1"/>
            <a:r>
              <a:rPr lang="en-US" baseline="0" dirty="0" smtClean="0"/>
              <a:t>	</a:t>
            </a:r>
            <a:r>
              <a:rPr lang="he-IL" baseline="0" dirty="0" smtClean="0"/>
              <a:t>כנראה שלא, אז למה בענן אנחנו מוכנים לזה?!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066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אם</a:t>
            </a:r>
            <a:r>
              <a:rPr lang="he-IL" baseline="0" dirty="0" smtClean="0"/>
              <a:t> השתמשתם </a:t>
            </a:r>
            <a:r>
              <a:rPr lang="he-IL" baseline="0" dirty="0" err="1" smtClean="0"/>
              <a:t>בטרפום</a:t>
            </a:r>
            <a:r>
              <a:rPr lang="he-IL" baseline="0" dirty="0" smtClean="0"/>
              <a:t> אז המסך הזה כנראה נראה לכם מוכר.</a:t>
            </a:r>
          </a:p>
          <a:p>
            <a:pPr algn="r" rtl="1"/>
            <a:r>
              <a:rPr lang="he-IL" baseline="0" dirty="0" smtClean="0"/>
              <a:t>הייתי שואל את עצמי איך אנחנו ממשיכים מבלי לתת את הדעת כמה זה עולה לי?</a:t>
            </a:r>
          </a:p>
          <a:p>
            <a:pPr algn="r" rtl="1"/>
            <a:r>
              <a:rPr lang="he-IL" baseline="0" dirty="0" smtClean="0"/>
              <a:t>וכמו בשיר עולה לי עולה לי עולה ולא יורד לי. אני מקווה.. בכל זאת צמיחה.</a:t>
            </a:r>
          </a:p>
          <a:p>
            <a:pPr algn="r" rtl="1"/>
            <a:r>
              <a:rPr lang="he-IL" baseline="0" dirty="0" smtClean="0"/>
              <a:t>אז מה אפשר לעשות? כאן נכנס הכלי </a:t>
            </a:r>
            <a:r>
              <a:rPr lang="en-US" baseline="0" dirty="0" smtClean="0"/>
              <a:t>Infracost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7381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מה</a:t>
            </a:r>
            <a:r>
              <a:rPr lang="he-IL" baseline="0" dirty="0" smtClean="0"/>
              <a:t> שכן </a:t>
            </a:r>
            <a:r>
              <a:rPr lang="he-IL" baseline="0" dirty="0" err="1" smtClean="0"/>
              <a:t>ההייתי</a:t>
            </a:r>
            <a:r>
              <a:rPr lang="he-IL" baseline="0" dirty="0" smtClean="0"/>
              <a:t> רוצה לראות זה משהו בסגנון הזה. עגלת קניות עם פירוט ועלות.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0886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Infracost</a:t>
            </a:r>
            <a:r>
              <a:rPr lang="he-IL" baseline="0" dirty="0" smtClean="0"/>
              <a:t> </a:t>
            </a:r>
            <a:r>
              <a:rPr lang="he-IL" dirty="0" smtClean="0"/>
              <a:t>מציגה הערכת עלות עבור</a:t>
            </a:r>
            <a:r>
              <a:rPr lang="he-IL" baseline="0" dirty="0" smtClean="0"/>
              <a:t> שירותי הענן שאנו צורכים דרך </a:t>
            </a:r>
            <a:r>
              <a:rPr lang="en-US" baseline="0" dirty="0" smtClean="0"/>
              <a:t>Terraform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הוא מאפשר ל </a:t>
            </a:r>
            <a:r>
              <a:rPr lang="en-US" baseline="0" dirty="0" smtClean="0"/>
              <a:t>DevOps</a:t>
            </a:r>
            <a:r>
              <a:rPr lang="he-IL" baseline="0" dirty="0" smtClean="0"/>
              <a:t>, </a:t>
            </a:r>
            <a:r>
              <a:rPr lang="en-US" baseline="0" dirty="0" smtClean="0"/>
              <a:t>SRE</a:t>
            </a:r>
            <a:r>
              <a:rPr lang="he-IL" baseline="0" dirty="0" smtClean="0"/>
              <a:t> ומהנדסים לראות פירוט והבנה של העלות לפני שמבצעי שינויים דרך </a:t>
            </a:r>
            <a:r>
              <a:rPr lang="en-US" baseline="0" dirty="0" smtClean="0"/>
              <a:t>Pull request</a:t>
            </a:r>
            <a:r>
              <a:rPr lang="he-IL" baseline="0" dirty="0" smtClean="0"/>
              <a:t> או ה </a:t>
            </a:r>
            <a:r>
              <a:rPr lang="en-US" baseline="0" dirty="0" smtClean="0"/>
              <a:t>Terminal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זה מאפשר לצוות רשת ביטחון בה ניתן לנהל שיח על העלויות כחלק מהעבודה </a:t>
            </a:r>
            <a:r>
              <a:rPr lang="he-IL" baseline="0" dirty="0" smtClean="0"/>
              <a:t>השוטפת.</a:t>
            </a:r>
            <a:endParaRPr lang="he-IL" baseline="0" dirty="0" smtClean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0089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Infracost</a:t>
            </a:r>
            <a:r>
              <a:rPr lang="he-IL" dirty="0" smtClean="0"/>
              <a:t>תומך</a:t>
            </a:r>
            <a:r>
              <a:rPr lang="he-IL" baseline="0" dirty="0" smtClean="0"/>
              <a:t> ביותר מ 230 משאבים של טרפום בשלושת שירותי הענן של </a:t>
            </a:r>
            <a:r>
              <a:rPr lang="en-US" baseline="0" dirty="0" smtClean="0"/>
              <a:t>AWS, GCP, Azure</a:t>
            </a:r>
            <a:r>
              <a:rPr lang="he-IL" baseline="0" dirty="0" smtClean="0"/>
              <a:t>.</a:t>
            </a:r>
          </a:p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5737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 smtClean="0"/>
              <a:t>השימוש הראשון הוא הצגת העלות</a:t>
            </a:r>
          </a:p>
          <a:p>
            <a:pPr algn="r" rtl="1"/>
            <a:r>
              <a:rPr lang="he-IL" dirty="0" smtClean="0"/>
              <a:t>צוותי</a:t>
            </a:r>
            <a:r>
              <a:rPr lang="he-IL" baseline="0" dirty="0" smtClean="0"/>
              <a:t> ה </a:t>
            </a:r>
            <a:r>
              <a:rPr lang="en-US" baseline="0" dirty="0" smtClean="0"/>
              <a:t>DevOps</a:t>
            </a:r>
            <a:r>
              <a:rPr lang="he-IL" baseline="0" dirty="0" smtClean="0"/>
              <a:t> , </a:t>
            </a:r>
            <a:r>
              <a:rPr lang="en-US" baseline="0" dirty="0" smtClean="0"/>
              <a:t>SRE</a:t>
            </a:r>
            <a:r>
              <a:rPr lang="he-IL" baseline="0" dirty="0" smtClean="0"/>
              <a:t> ומהנדסי התשתיות יכולים לספק למפתחים שירותי תשתית ע"י שימוש ב </a:t>
            </a:r>
            <a:r>
              <a:rPr lang="en-US" baseline="0" dirty="0" smtClean="0"/>
              <a:t>self service model</a:t>
            </a:r>
            <a:endParaRPr lang="he-IL" baseline="0" dirty="0" smtClean="0"/>
          </a:p>
          <a:p>
            <a:pPr algn="r" rtl="1"/>
            <a:r>
              <a:rPr lang="he-IL" dirty="0" smtClean="0"/>
              <a:t>אז סוף סוף אנחנו</a:t>
            </a:r>
            <a:r>
              <a:rPr lang="he-IL" baseline="0" dirty="0" smtClean="0"/>
              <a:t> מקבלים הצגת מחיר לעגלת קניות שלנו בענן.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467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/>
        </p:nvSpPr>
        <p:spPr>
          <a:xfrm>
            <a:off x="774051" y="6362070"/>
            <a:ext cx="1050652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Copyright © SELA Software &amp; Education Labs, Ltd. | 14-18 Baruch Hirsch St., Bnei Brak 51202, Israel | www.selagroup.com</a:t>
            </a:r>
            <a:endParaRPr sz="800" b="0" i="0" u="none" strike="noStrike" cap="none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4051" y="534800"/>
            <a:ext cx="3017693" cy="4839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2"/>
          <p:cNvGrpSpPr/>
          <p:nvPr/>
        </p:nvGrpSpPr>
        <p:grpSpPr>
          <a:xfrm>
            <a:off x="6130112" y="548680"/>
            <a:ext cx="4150880" cy="759857"/>
            <a:chOff x="6130112" y="548680"/>
            <a:chExt cx="4150880" cy="759857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6130112" y="548680"/>
              <a:ext cx="4150880" cy="492443"/>
              <a:chOff x="751782" y="609600"/>
              <a:chExt cx="3113160" cy="492443"/>
            </a:xfrm>
          </p:grpSpPr>
          <p:sp>
            <p:nvSpPr>
              <p:cNvPr id="19" name="Google Shape;19;p2"/>
              <p:cNvSpPr txBox="1"/>
              <p:nvPr/>
            </p:nvSpPr>
            <p:spPr>
              <a:xfrm>
                <a:off x="751782" y="609600"/>
                <a:ext cx="3113160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00" b="0" i="0" u="none" strike="noStrike" cap="none">
                    <a:solidFill>
                      <a:srgbClr val="262E64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SELA DEVELOPER PRACTICE</a:t>
                </a:r>
                <a:endParaRPr sz="2600" b="0" i="0" u="none" strike="noStrike" cap="none">
                  <a:solidFill>
                    <a:srgbClr val="262E64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1401840" y="727075"/>
                <a:ext cx="0" cy="27305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08E1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2784140" y="685720"/>
                <a:ext cx="0" cy="27305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08E1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2" name="Google Shape;22;p2"/>
            <p:cNvSpPr txBox="1"/>
            <p:nvPr/>
          </p:nvSpPr>
          <p:spPr>
            <a:xfrm>
              <a:off x="7790081" y="939205"/>
              <a:ext cx="20661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F08E1B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Jun 19-23, 2022</a:t>
              </a:r>
              <a:endParaRPr sz="1800" b="0" i="0" u="none" strike="noStrike" cap="none" dirty="0">
                <a:solidFill>
                  <a:srgbClr val="F08E1B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title"/>
          </p:nvPr>
        </p:nvSpPr>
        <p:spPr>
          <a:xfrm>
            <a:off x="1007435" y="2420891"/>
            <a:ext cx="7391400" cy="5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72D"/>
              </a:buClr>
              <a:buSzPts val="2600"/>
              <a:buFont typeface="Quattrocento Sans"/>
              <a:buNone/>
              <a:defRPr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1"/>
          </p:nvPr>
        </p:nvSpPr>
        <p:spPr>
          <a:xfrm>
            <a:off x="1007535" y="3068638"/>
            <a:ext cx="739130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E64"/>
              </a:buClr>
              <a:buSzPts val="3400"/>
              <a:buNone/>
              <a:defRPr sz="3400">
                <a:solidFill>
                  <a:srgbClr val="262E6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b="0" cap="none">
                <a:solidFill>
                  <a:schemeClr val="accen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b="0" cap="none"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b="0" cap="none"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b="0" cap="none"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89">
          <p15:clr>
            <a:srgbClr val="FBAE40"/>
          </p15:clr>
        </p15:guide>
        <p15:guide id="2" pos="8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10693400" y="6173787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9834" y="6238301"/>
            <a:ext cx="1712476" cy="236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72D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10693400" y="6173787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9834" y="6238301"/>
            <a:ext cx="1712476" cy="236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72D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10693400" y="6173787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9834" y="6238301"/>
            <a:ext cx="1712476" cy="236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72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 rot="5400000">
            <a:off x="3994679" y="-1330854"/>
            <a:ext cx="4202642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10693400" y="6173787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9834" y="6238301"/>
            <a:ext cx="1712476" cy="236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72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10693400" y="6173787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9834" y="6238301"/>
            <a:ext cx="1712476" cy="236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72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202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0693400" y="6173787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9834" y="6238301"/>
            <a:ext cx="1712476" cy="236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kCode">
  <p:cSld name="BulkCo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03575" y="1492161"/>
            <a:ext cx="10668420" cy="4659258"/>
          </a:xfrm>
          <a:prstGeom prst="rect">
            <a:avLst/>
          </a:prstGeom>
          <a:solidFill>
            <a:srgbClr val="4B84C9">
              <a:alpha val="49803"/>
            </a:srgbClr>
          </a:solidFill>
          <a:ln>
            <a:noFill/>
          </a:ln>
        </p:spPr>
        <p:txBody>
          <a:bodyPr spcFirstLastPara="1" wrap="square" lIns="91425" tIns="900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815415" y="548680"/>
            <a:ext cx="10561173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72D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">
  <p:cSld name="Questio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/>
        </p:nvSpPr>
        <p:spPr>
          <a:xfrm>
            <a:off x="1871531" y="2492896"/>
            <a:ext cx="5702202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Questions</a:t>
            </a:r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28948" y="1988843"/>
            <a:ext cx="2043387" cy="2844235"/>
          </a:xfrm>
          <a:prstGeom prst="rect">
            <a:avLst/>
          </a:prstGeom>
          <a:noFill/>
          <a:ln>
            <a:noFill/>
          </a:ln>
          <a:effectLst>
            <a:outerShdw blurRad="50800" dist="12700" dir="2220000" sx="102000" sy="102000" algn="ctr" rotWithShape="0">
              <a:srgbClr val="000000">
                <a:alpha val="34901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-16933" y="-16933"/>
            <a:ext cx="12252239" cy="688813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72D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1644" y="5827176"/>
            <a:ext cx="3442788" cy="47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-16933" y="-16933"/>
            <a:ext cx="12252239" cy="688813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838200" y="3759667"/>
            <a:ext cx="91440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10693400" y="6173787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838200" y="126090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72D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9834" y="6238301"/>
            <a:ext cx="1712476" cy="236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72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10693400" y="6173787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9834" y="6238301"/>
            <a:ext cx="1712476" cy="236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72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10693400" y="6173787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9834" y="6238301"/>
            <a:ext cx="1712476" cy="236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72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10693400" y="6173787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9834" y="6238301"/>
            <a:ext cx="1712476" cy="236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72D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FF77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202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173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693400" y="6173787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E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E6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E6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E6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E6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E6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E6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E6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E6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anTal2/SDP-Infracost-dem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878306" y="3626686"/>
            <a:ext cx="5458326" cy="125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E64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262E64"/>
                </a:solidFill>
                <a:latin typeface="Arial"/>
                <a:ea typeface="Arial"/>
                <a:cs typeface="Arial"/>
                <a:sym typeface="Arial"/>
              </a:rPr>
              <a:t>Speaker</a:t>
            </a:r>
            <a:r>
              <a:rPr lang="en-US" sz="3600" b="1" i="0" u="none" strike="noStrike" cap="none" dirty="0" smtClean="0">
                <a:solidFill>
                  <a:srgbClr val="262E64"/>
                </a:solidFill>
                <a:latin typeface="Arial"/>
                <a:ea typeface="Arial"/>
                <a:cs typeface="Arial"/>
                <a:sym typeface="Arial"/>
              </a:rPr>
              <a:t>: Matan Tal &amp; Noam Amrani</a:t>
            </a:r>
            <a:endParaRPr sz="3600" b="0" i="0" u="none" strike="noStrike" cap="none" dirty="0">
              <a:solidFill>
                <a:srgbClr val="262E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878306" y="121443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/>
          <a:p>
            <a:pPr lvl="0">
              <a:lnSpc>
                <a:spcPct val="90000"/>
              </a:lnSpc>
              <a:buClr>
                <a:srgbClr val="FF772D"/>
              </a:buClr>
              <a:buSzPct val="100000"/>
            </a:pPr>
            <a:r>
              <a:rPr lang="en-US" sz="6000" b="1" dirty="0">
                <a:solidFill>
                  <a:srgbClr val="FF772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Infracost</a:t>
            </a:r>
            <a:endParaRPr sz="6000" b="1" i="0" u="none" strike="noStrike" cap="none" dirty="0">
              <a:solidFill>
                <a:srgbClr val="FF772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878306" y="4908884"/>
            <a:ext cx="2442410" cy="48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E64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262E64"/>
                </a:solidFill>
                <a:latin typeface="Arial"/>
                <a:ea typeface="Arial"/>
                <a:cs typeface="Arial"/>
                <a:sym typeface="Arial"/>
              </a:rPr>
              <a:t>Jun 22, 2022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estimates in pull requests!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 descr="https://lh6.googleusercontent.com/FDhMIqnioXjYRgFCIkE9f2OArOMoo2hj61F1_Cn4QgFyj_gCBsGt0jyKSWhmWiQgCPSSqUybE3DPedsmys_ZbuA5FqPGHczxufd9olNPFIllCmWJ7v3pKxku61_dFj6KzagNuGahRq1CBhHVsBGe1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76" y="1825625"/>
            <a:ext cx="9701848" cy="420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קבוצה 5"/>
          <p:cNvGrpSpPr/>
          <p:nvPr/>
        </p:nvGrpSpPr>
        <p:grpSpPr>
          <a:xfrm>
            <a:off x="182299" y="5003555"/>
            <a:ext cx="4120458" cy="1295521"/>
            <a:chOff x="182299" y="5003555"/>
            <a:chExt cx="4120458" cy="1295521"/>
          </a:xfrm>
        </p:grpSpPr>
        <p:pic>
          <p:nvPicPr>
            <p:cNvPr id="7" name="Picture 2" descr="GitLab · GitHub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7" t="18944" r="18484" b="15311"/>
            <a:stretch/>
          </p:blipFill>
          <p:spPr bwMode="auto">
            <a:xfrm>
              <a:off x="2024591" y="5759076"/>
              <a:ext cx="534858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Terraform Pull Request Automation | Atlanti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282" y="500355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GitHub Actions · GitHu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4265" y="500355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Some tidbits around Terraform Cloud | by Ben Arundel | Mediu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99" y="500476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Using counters in Azure DevOps pipeline to increment assembly version  numbers - DEV Community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24" t="17596" r="31634" b="17978"/>
            <a:stretch/>
          </p:blipFill>
          <p:spPr bwMode="auto">
            <a:xfrm>
              <a:off x="1249840" y="5757738"/>
              <a:ext cx="572816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 descr="Bitbucket Linky - IntelliJ IDEs Plugin | Marketplace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774" y="500476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0" descr="PHPro - Jenkins en Pipeline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76" t="12000" r="28039" b="36461"/>
            <a:stretch/>
          </p:blipFill>
          <p:spPr bwMode="auto">
            <a:xfrm>
              <a:off x="3522121" y="5757738"/>
              <a:ext cx="433613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2" descr="CircleCI · GitHub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71" y="5757738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4" descr="Scalr · GitHub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757" y="500476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6" descr="Spacelift | Investment | Insight Partners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624"/>
            <a:stretch/>
          </p:blipFill>
          <p:spPr bwMode="auto">
            <a:xfrm>
              <a:off x="2345248" y="5004765"/>
              <a:ext cx="515543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8" descr="Terraform, Terragrunt, and IaC Automated Management | env0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62" t="35207" r="62643" b="32266"/>
            <a:stretch/>
          </p:blipFill>
          <p:spPr bwMode="auto">
            <a:xfrm>
              <a:off x="2791054" y="5757738"/>
              <a:ext cx="499462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912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Proactive cloud cost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Prius </a:t>
            </a:r>
            <a:r>
              <a:rPr lang="en-US" dirty="0" smtClean="0"/>
              <a:t>effect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12" descr="Ferrari - PNG image with transparent background | Free Png Imag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92"/>
          <a:stretch/>
        </p:blipFill>
        <p:spPr bwMode="auto">
          <a:xfrm>
            <a:off x="644961" y="3604846"/>
            <a:ext cx="5451039" cy="235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לבן 6"/>
          <p:cNvSpPr/>
          <p:nvPr/>
        </p:nvSpPr>
        <p:spPr>
          <a:xfrm>
            <a:off x="6248739" y="4331365"/>
            <a:ext cx="995785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>
                  <a:solidFill>
                    <a:srgbClr val="545B6E"/>
                  </a:solidFill>
                </a:ln>
                <a:solidFill>
                  <a:srgbClr val="545B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VS</a:t>
            </a:r>
            <a:endParaRPr lang="he-IL" sz="5400" b="0" cap="none" spc="0" dirty="0">
              <a:ln w="0">
                <a:solidFill>
                  <a:srgbClr val="545B6E"/>
                </a:solidFill>
              </a:ln>
              <a:solidFill>
                <a:srgbClr val="545B6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8" name="Picture 2" descr="Toyota Prius Review, For Sale, Colours, Interior &amp; Models in Australia |  CarsGui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851" y="2754857"/>
            <a:ext cx="4453496" cy="348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4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2: Cost policies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Policies!!</a:t>
            </a:r>
          </a:p>
          <a:p>
            <a:r>
              <a:rPr lang="en-US" dirty="0"/>
              <a:t>Write policies using engines like Open Policy Agent and </a:t>
            </a:r>
            <a:r>
              <a:rPr lang="en-US" dirty="0" err="1"/>
              <a:t>HashiCorp</a:t>
            </a:r>
            <a:r>
              <a:rPr lang="en-US" dirty="0"/>
              <a:t> Sentinel.</a:t>
            </a:r>
          </a:p>
          <a:p>
            <a:r>
              <a:rPr lang="en-US" dirty="0"/>
              <a:t>Provide guardrails and ask a team lead or FinOps to review changes that.</a:t>
            </a:r>
          </a:p>
          <a:p>
            <a:r>
              <a:rPr lang="en-US" dirty="0"/>
              <a:t>Team lead </a:t>
            </a:r>
            <a:r>
              <a:rPr lang="en-US" dirty="0" smtClean="0"/>
              <a:t>awareness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2" descr="Example cost policy failing in GitHub Acti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1" b="8385"/>
          <a:stretch/>
        </p:blipFill>
        <p:spPr bwMode="auto">
          <a:xfrm>
            <a:off x="5015608" y="3727817"/>
            <a:ext cx="6562982" cy="247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9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3 - Consultants helping clients adopt and scale on cloud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Scenario modeling and what-if analysis</a:t>
            </a:r>
          </a:p>
          <a:p>
            <a:r>
              <a:rPr lang="en-US" dirty="0"/>
              <a:t>Faster </a:t>
            </a:r>
            <a:r>
              <a:rPr lang="en-US" dirty="0" smtClean="0"/>
              <a:t>delivery</a:t>
            </a:r>
            <a:endParaRPr lang="en-US" dirty="0"/>
          </a:p>
          <a:p>
            <a:r>
              <a:rPr lang="en-US" dirty="0"/>
              <a:t>Enable cost understanding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25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works?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Parses the Terraform plan JSON to find only cost-related parameters</a:t>
            </a:r>
          </a:p>
          <a:p>
            <a:r>
              <a:rPr lang="en-US" dirty="0"/>
              <a:t>CLI retrieves prices from Cloud Pricing API (our hosted or self-host).</a:t>
            </a:r>
            <a:br>
              <a:rPr lang="en-US" dirty="0"/>
            </a:br>
            <a:r>
              <a:rPr lang="en-US" dirty="0"/>
              <a:t>No cloud credentials or secrets are sent to the API</a:t>
            </a:r>
          </a:p>
          <a:p>
            <a:r>
              <a:rPr lang="en-US" dirty="0"/>
              <a:t>CLI calculates cost estimates, posts comments, saves text/HTML/JSON…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1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($$)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Terraform cloud – part of Terraform pipelines</a:t>
            </a:r>
          </a:p>
          <a:p>
            <a:r>
              <a:rPr lang="en-US" dirty="0"/>
              <a:t>Cycloid – ($$)</a:t>
            </a:r>
          </a:p>
          <a:p>
            <a:r>
              <a:rPr lang="en-US" dirty="0"/>
              <a:t>Env0 – pipeline- limit to 3 users at basic (free) account.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3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7200" dirty="0">
                <a:hlinkClick r:id="rId2"/>
              </a:rPr>
              <a:t>Lets code!</a:t>
            </a:r>
            <a:endParaRPr lang="en-US" sz="7200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92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72D"/>
              </a:buClr>
              <a:buSzPts val="44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10693400" y="6173787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838200" y="6230143"/>
            <a:ext cx="6845300" cy="25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262E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838200" y="1427978"/>
            <a:ext cx="9208534" cy="81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24"/>
          <p:cNvGrpSpPr/>
          <p:nvPr/>
        </p:nvGrpSpPr>
        <p:grpSpPr>
          <a:xfrm>
            <a:off x="838200" y="1756346"/>
            <a:ext cx="10401300" cy="801237"/>
            <a:chOff x="952500" y="2498600"/>
            <a:chExt cx="10401300" cy="1159000"/>
          </a:xfrm>
        </p:grpSpPr>
        <p:sp>
          <p:nvSpPr>
            <p:cNvPr id="140" name="Google Shape;140;p24"/>
            <p:cNvSpPr/>
            <p:nvPr/>
          </p:nvSpPr>
          <p:spPr>
            <a:xfrm>
              <a:off x="1778000" y="2498600"/>
              <a:ext cx="9575800" cy="1159000"/>
            </a:xfrm>
            <a:prstGeom prst="roundRect">
              <a:avLst>
                <a:gd name="adj" fmla="val 16667"/>
              </a:avLst>
            </a:prstGeom>
            <a:solidFill>
              <a:srgbClr val="B1C3DA">
                <a:alpha val="3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4"/>
            <p:cNvSpPr/>
            <p:nvPr/>
          </p:nvSpPr>
          <p:spPr>
            <a:xfrm rot="5400000">
              <a:off x="952350" y="2754250"/>
              <a:ext cx="648000" cy="647700"/>
            </a:xfrm>
            <a:prstGeom prst="triangle">
              <a:avLst>
                <a:gd name="adj" fmla="val 50000"/>
              </a:avLst>
            </a:prstGeom>
            <a:solidFill>
              <a:srgbClr val="B1C3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4"/>
            <p:cNvSpPr txBox="1"/>
            <p:nvPr/>
          </p:nvSpPr>
          <p:spPr>
            <a:xfrm>
              <a:off x="1961632" y="2597173"/>
              <a:ext cx="8979934" cy="988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lvl="0">
                <a:buClr>
                  <a:schemeClr val="dk1"/>
                </a:buClr>
                <a:buSzPts val="2800"/>
              </a:pPr>
              <a:r>
                <a:rPr lang="en-US" sz="2800" dirty="0">
                  <a:solidFill>
                    <a:schemeClr val="dk1"/>
                  </a:solidFill>
                </a:rPr>
                <a:t>What Infracost is</a:t>
              </a:r>
              <a:r>
                <a:rPr lang="en-US" sz="2800" dirty="0" smtClean="0">
                  <a:solidFill>
                    <a:schemeClr val="dk1"/>
                  </a:solidFill>
                </a:rPr>
                <a:t>?</a:t>
              </a:r>
              <a:endParaRPr lang="en-US" sz="28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8" name="Google Shape;139;p24"/>
          <p:cNvGrpSpPr/>
          <p:nvPr/>
        </p:nvGrpSpPr>
        <p:grpSpPr>
          <a:xfrm>
            <a:off x="838200" y="2836817"/>
            <a:ext cx="10401300" cy="801237"/>
            <a:chOff x="952500" y="2498600"/>
            <a:chExt cx="10401300" cy="1159000"/>
          </a:xfrm>
        </p:grpSpPr>
        <p:sp>
          <p:nvSpPr>
            <p:cNvPr id="19" name="Google Shape;140;p24"/>
            <p:cNvSpPr/>
            <p:nvPr/>
          </p:nvSpPr>
          <p:spPr>
            <a:xfrm>
              <a:off x="1778000" y="2498600"/>
              <a:ext cx="9575800" cy="1159000"/>
            </a:xfrm>
            <a:prstGeom prst="roundRect">
              <a:avLst>
                <a:gd name="adj" fmla="val 16667"/>
              </a:avLst>
            </a:prstGeom>
            <a:solidFill>
              <a:srgbClr val="B1C3DA">
                <a:alpha val="3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41;p24"/>
            <p:cNvSpPr/>
            <p:nvPr/>
          </p:nvSpPr>
          <p:spPr>
            <a:xfrm rot="5400000">
              <a:off x="952350" y="2754250"/>
              <a:ext cx="648000" cy="647700"/>
            </a:xfrm>
            <a:prstGeom prst="triangle">
              <a:avLst>
                <a:gd name="adj" fmla="val 50000"/>
              </a:avLst>
            </a:prstGeom>
            <a:solidFill>
              <a:srgbClr val="B1C3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42;p24"/>
            <p:cNvSpPr txBox="1"/>
            <p:nvPr/>
          </p:nvSpPr>
          <p:spPr>
            <a:xfrm>
              <a:off x="1961632" y="2597173"/>
              <a:ext cx="8979934" cy="988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lvl="0">
                <a:buClr>
                  <a:schemeClr val="dk1"/>
                </a:buClr>
                <a:buSzPts val="2800"/>
              </a:pPr>
              <a:r>
                <a:rPr lang="en-US" sz="2800" dirty="0">
                  <a:solidFill>
                    <a:schemeClr val="dk1"/>
                  </a:solidFill>
                </a:rPr>
                <a:t>Cost aware culture</a:t>
              </a:r>
              <a:endParaRPr lang="en-US" sz="28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2" name="Google Shape;139;p24"/>
          <p:cNvGrpSpPr/>
          <p:nvPr/>
        </p:nvGrpSpPr>
        <p:grpSpPr>
          <a:xfrm>
            <a:off x="838200" y="3917288"/>
            <a:ext cx="10401300" cy="801237"/>
            <a:chOff x="952500" y="2498600"/>
            <a:chExt cx="10401300" cy="1159000"/>
          </a:xfrm>
        </p:grpSpPr>
        <p:sp>
          <p:nvSpPr>
            <p:cNvPr id="23" name="Google Shape;140;p24"/>
            <p:cNvSpPr/>
            <p:nvPr/>
          </p:nvSpPr>
          <p:spPr>
            <a:xfrm>
              <a:off x="1778000" y="2498600"/>
              <a:ext cx="9575800" cy="1159000"/>
            </a:xfrm>
            <a:prstGeom prst="roundRect">
              <a:avLst>
                <a:gd name="adj" fmla="val 16667"/>
              </a:avLst>
            </a:prstGeom>
            <a:solidFill>
              <a:srgbClr val="B1C3DA">
                <a:alpha val="3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41;p24"/>
            <p:cNvSpPr/>
            <p:nvPr/>
          </p:nvSpPr>
          <p:spPr>
            <a:xfrm rot="5400000">
              <a:off x="952350" y="2754250"/>
              <a:ext cx="648000" cy="647700"/>
            </a:xfrm>
            <a:prstGeom prst="triangle">
              <a:avLst>
                <a:gd name="adj" fmla="val 50000"/>
              </a:avLst>
            </a:prstGeom>
            <a:solidFill>
              <a:srgbClr val="B1C3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42;p24"/>
            <p:cNvSpPr txBox="1"/>
            <p:nvPr/>
          </p:nvSpPr>
          <p:spPr>
            <a:xfrm>
              <a:off x="1961632" y="2597173"/>
              <a:ext cx="8979934" cy="988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lvl="0">
                <a:buClr>
                  <a:schemeClr val="dk1"/>
                </a:buClr>
                <a:buSzPts val="2800"/>
              </a:pPr>
              <a:r>
                <a:rPr lang="en-US" sz="2800" dirty="0">
                  <a:solidFill>
                    <a:schemeClr val="dk1"/>
                  </a:solidFill>
                </a:rPr>
                <a:t>Under the hood</a:t>
              </a:r>
              <a:endParaRPr lang="en-US" sz="28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6" name="Google Shape;139;p24"/>
          <p:cNvGrpSpPr/>
          <p:nvPr/>
        </p:nvGrpSpPr>
        <p:grpSpPr>
          <a:xfrm>
            <a:off x="838200" y="4997759"/>
            <a:ext cx="10401300" cy="801237"/>
            <a:chOff x="952500" y="2498600"/>
            <a:chExt cx="10401300" cy="1159000"/>
          </a:xfrm>
        </p:grpSpPr>
        <p:sp>
          <p:nvSpPr>
            <p:cNvPr id="27" name="Google Shape;140;p24"/>
            <p:cNvSpPr/>
            <p:nvPr/>
          </p:nvSpPr>
          <p:spPr>
            <a:xfrm>
              <a:off x="1778000" y="2498600"/>
              <a:ext cx="9575800" cy="1159000"/>
            </a:xfrm>
            <a:prstGeom prst="roundRect">
              <a:avLst>
                <a:gd name="adj" fmla="val 16667"/>
              </a:avLst>
            </a:prstGeom>
            <a:solidFill>
              <a:srgbClr val="B1C3DA">
                <a:alpha val="3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41;p24"/>
            <p:cNvSpPr/>
            <p:nvPr/>
          </p:nvSpPr>
          <p:spPr>
            <a:xfrm rot="5400000">
              <a:off x="952350" y="2754250"/>
              <a:ext cx="648000" cy="647700"/>
            </a:xfrm>
            <a:prstGeom prst="triangle">
              <a:avLst>
                <a:gd name="adj" fmla="val 50000"/>
              </a:avLst>
            </a:prstGeom>
            <a:solidFill>
              <a:srgbClr val="B1C3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42;p24"/>
            <p:cNvSpPr txBox="1"/>
            <p:nvPr/>
          </p:nvSpPr>
          <p:spPr>
            <a:xfrm>
              <a:off x="1961632" y="2597173"/>
              <a:ext cx="8979934" cy="988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lvl="0">
                <a:buClr>
                  <a:schemeClr val="dk1"/>
                </a:buClr>
                <a:buSzPts val="2800"/>
              </a:pPr>
              <a:r>
                <a:rPr lang="en-US" sz="2800" dirty="0">
                  <a:solidFill>
                    <a:schemeClr val="dk1"/>
                  </a:solidFill>
                </a:rPr>
                <a:t>Demo</a:t>
              </a:r>
              <a:endParaRPr lang="en-US" sz="2800"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Who Are We?</a:t>
            </a:r>
            <a:endParaRPr dirty="0"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202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 smtClean="0"/>
              <a:t>Matan Tal– DevOps Engineer 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 smtClean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 smtClean="0"/>
              <a:t>Noam Amrani – DevOps Architect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803575" y="1492161"/>
            <a:ext cx="10668420" cy="4659258"/>
          </a:xfrm>
          <a:prstGeom prst="rect">
            <a:avLst/>
          </a:prstGeom>
          <a:solidFill>
            <a:srgbClr val="4B84C9">
              <a:alpha val="49803"/>
            </a:srgbClr>
          </a:solidFill>
          <a:ln>
            <a:noFill/>
          </a:ln>
        </p:spPr>
        <p:txBody>
          <a:bodyPr spcFirstLastPara="1" wrap="square" lIns="91425" tIns="90000" rIns="91425" bIns="45700" anchor="ctr" anchorCtr="0">
            <a:normAutofit/>
          </a:bodyPr>
          <a:lstStyle/>
          <a:p>
            <a:pPr marL="228600" lvl="0" indent="-22860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4400" dirty="0" smtClean="0"/>
              <a:t>Who wants to buy my </a:t>
            </a:r>
            <a:r>
              <a:rPr lang="en-US" sz="4400" dirty="0" err="1" smtClean="0"/>
              <a:t>Jebra</a:t>
            </a:r>
            <a:r>
              <a:rPr lang="en-US" sz="4400" dirty="0" smtClean="0"/>
              <a:t> headphones</a:t>
            </a:r>
            <a:r>
              <a:rPr lang="en-US" sz="4400" dirty="0" smtClean="0"/>
              <a:t>?</a:t>
            </a:r>
            <a:endParaRPr sz="4400" dirty="0"/>
          </a:p>
        </p:txBody>
      </p:sp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815415" y="548680"/>
            <a:ext cx="10561173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b" anchorCtr="0">
            <a:normAutofit/>
          </a:bodyPr>
          <a:lstStyle/>
          <a:p>
            <a:pPr lvl="0"/>
            <a:r>
              <a:rPr lang="en-US" dirty="0"/>
              <a:t>Hi everyone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approve?!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shopping cart with no costs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https://lh6.googleusercontent.com/PvbnxlDyPICKEzeBvTbhSIRBEjwkUzJYyfJvGT2qZOqih1XmNBbAJO5yY6x09eIW-o-n6RCxjvytlCWB7e7UmbaixCz1oAO5UiCHPvlIH-6h45F--b1y9B83CCzIOir68ANQrtw8jgc5uGX3c0L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2695758"/>
            <a:ext cx="8870461" cy="297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21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would expect to see…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מציין מיקום תוכן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87310"/>
            <a:ext cx="7342771" cy="46984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18100" y="2058623"/>
            <a:ext cx="2279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should know </a:t>
            </a:r>
            <a:r>
              <a:rPr lang="en-US" sz="2000" dirty="0" smtClean="0"/>
              <a:t>costs</a:t>
            </a:r>
          </a:p>
          <a:p>
            <a:r>
              <a:rPr lang="en-US" sz="2000" dirty="0" smtClean="0"/>
              <a:t>before buying</a:t>
            </a:r>
            <a:endParaRPr lang="en-US" sz="2000" dirty="0"/>
          </a:p>
        </p:txBody>
      </p:sp>
      <p:pic>
        <p:nvPicPr>
          <p:cNvPr id="8" name="Picture 2" descr="Shut-Up-and-Take-My-Money - Epsilon The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100" y="2999508"/>
            <a:ext cx="2832035" cy="1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39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Infracost Is?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Shows cloud cost estimates for Terraform</a:t>
            </a:r>
          </a:p>
          <a:p>
            <a:r>
              <a:rPr lang="en-US" dirty="0"/>
              <a:t>It lets you see a cost breakdown and understand costs before making changes.</a:t>
            </a:r>
          </a:p>
          <a:p>
            <a:r>
              <a:rPr lang="en-US" dirty="0"/>
              <a:t>This provides discuss costs as part of the workflow.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3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Infracost Is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Its likely that the resources you need are already supported</a:t>
            </a:r>
          </a:p>
          <a:p>
            <a:endParaRPr lang="en-US" dirty="0"/>
          </a:p>
          <a:p>
            <a:r>
              <a:rPr lang="en-US" dirty="0"/>
              <a:t>Infracost supports over 230 Terraform resources across AWS, Azure and Google. Over 550 free resources have also been </a:t>
            </a:r>
            <a:r>
              <a:rPr lang="en-US" dirty="0" err="1"/>
              <a:t>identifie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5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Cost visibility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Provision infra as and when needed, using a self-service model.</a:t>
            </a:r>
          </a:p>
          <a:p>
            <a:r>
              <a:rPr lang="en-US" dirty="0"/>
              <a:t>All engineering teams see cost estimates before resources are launched/changed in the workflow!</a:t>
            </a:r>
          </a:p>
          <a:p>
            <a:r>
              <a:rPr lang="en-US" dirty="0"/>
              <a:t>The shopping cart now has costs!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718</Words>
  <Application>Microsoft Office PowerPoint</Application>
  <PresentationFormat>מסך רחב</PresentationFormat>
  <Paragraphs>113</Paragraphs>
  <Slides>17</Slides>
  <Notes>16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3" baseType="lpstr">
      <vt:lpstr>Calibri</vt:lpstr>
      <vt:lpstr>Consolas</vt:lpstr>
      <vt:lpstr>Cascadia Mono SemiBold</vt:lpstr>
      <vt:lpstr>Arial</vt:lpstr>
      <vt:lpstr>Quattrocento Sans</vt:lpstr>
      <vt:lpstr>Office Theme</vt:lpstr>
      <vt:lpstr>מצגת של PowerPoint</vt:lpstr>
      <vt:lpstr>Objectives</vt:lpstr>
      <vt:lpstr>Who Are We?</vt:lpstr>
      <vt:lpstr>Hi everyone</vt:lpstr>
      <vt:lpstr>Do I approve?!</vt:lpstr>
      <vt:lpstr>I would expect to see…</vt:lpstr>
      <vt:lpstr>What Infracost Is?</vt:lpstr>
      <vt:lpstr>What Infracost Is?</vt:lpstr>
      <vt:lpstr>Use case 1: Cost visibility</vt:lpstr>
      <vt:lpstr>Cost estimates in pull requests!</vt:lpstr>
      <vt:lpstr>Proactive cloud cost</vt:lpstr>
      <vt:lpstr>Use case 2: Cost policies</vt:lpstr>
      <vt:lpstr>Use case 3 - Consultants helping clients adopt and scale on cloud</vt:lpstr>
      <vt:lpstr>How does it works?</vt:lpstr>
      <vt:lpstr>Alternatives ($$)</vt:lpstr>
      <vt:lpstr>Demo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Matan Tal</dc:creator>
  <cp:lastModifiedBy>Matan Tal</cp:lastModifiedBy>
  <cp:revision>27</cp:revision>
  <dcterms:modified xsi:type="dcterms:W3CDTF">2022-06-22T10:16:03Z</dcterms:modified>
</cp:coreProperties>
</file>