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  <p:sldMasterId id="2147483858" r:id="rId2"/>
  </p:sldMasterIdLst>
  <p:notesMasterIdLst>
    <p:notesMasterId r:id="rId11"/>
  </p:notesMasterIdLst>
  <p:sldIdLst>
    <p:sldId id="270" r:id="rId3"/>
    <p:sldId id="285" r:id="rId4"/>
    <p:sldId id="284" r:id="rId5"/>
    <p:sldId id="275" r:id="rId6"/>
    <p:sldId id="286" r:id="rId7"/>
    <p:sldId id="271" r:id="rId8"/>
    <p:sldId id="287" r:id="rId9"/>
    <p:sldId id="288" r:id="rId10"/>
    <p:sldId id="289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  <p:embeddedFont>
      <p:font typeface="Ubuntu Light" panose="020B03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735D4-AED8-4228-B316-FC63EF554759}">
  <a:tblStyle styleId="{4B8735D4-AED8-4228-B316-FC63EF5547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EEF"/>
          </a:solidFill>
        </a:fill>
      </a:tcStyle>
    </a:wholeTbl>
    <a:band1H>
      <a:tcTxStyle b="off" i="off"/>
      <a:tcStyle>
        <a:tcBdr/>
        <a:fill>
          <a:solidFill>
            <a:srgbClr val="D5DBD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5DBDE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BEEEF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AB4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5B70E3-2747-4C59-9D00-9EEF797DFD4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F8A64B-6AEA-41E7-AE72-7DB5BC326B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15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Relationship Id="rId20" Type="http://schemas.openxmlformats.org/officeDocument/2006/relationships/font" Target="fonts/font9.fntdata"/><Relationship Id="rId21" Type="http://schemas.openxmlformats.org/officeDocument/2006/relationships/font" Target="fonts/font10.fntdata"/><Relationship Id="rId22" Type="http://schemas.openxmlformats.org/officeDocument/2006/relationships/font" Target="fonts/font11.fntdata"/><Relationship Id="rId23" Type="http://schemas.openxmlformats.org/officeDocument/2006/relationships/font" Target="fonts/font12.fntdata"/><Relationship Id="rId24" Type="http://schemas.openxmlformats.org/officeDocument/2006/relationships/font" Target="fonts/font13.fntdata"/><Relationship Id="rId25" Type="http://schemas.openxmlformats.org/officeDocument/2006/relationships/font" Target="fonts/font14.fntdata"/><Relationship Id="rId26" Type="http://schemas.openxmlformats.org/officeDocument/2006/relationships/font" Target="fonts/font15.fntdata"/><Relationship Id="rId27" Type="http://schemas.openxmlformats.org/officeDocument/2006/relationships/font" Target="fonts/font16.fntdata"/><Relationship Id="rId28" Type="http://schemas.openxmlformats.org/officeDocument/2006/relationships/font" Target="fonts/font17.fntdata"/><Relationship Id="rId29" Type="http://schemas.openxmlformats.org/officeDocument/2006/relationships/font" Target="fonts/font18.fntdata"/><Relationship Id="rId30" Type="http://schemas.openxmlformats.org/officeDocument/2006/relationships/font" Target="fonts/font19.fntdata"/><Relationship Id="rId31" Type="http://schemas.openxmlformats.org/officeDocument/2006/relationships/font" Target="fonts/font20.fntdata"/><Relationship Id="rId32" Type="http://schemas.openxmlformats.org/officeDocument/2006/relationships/font" Target="fonts/font21.fntdata"/><Relationship Id="rId33" Type="http://schemas.openxmlformats.org/officeDocument/2006/relationships/font" Target="fonts/font22.fntdata"/><Relationship Id="rId34" Type="http://schemas.openxmlformats.org/officeDocument/2006/relationships/font" Target="fonts/font23.fntdata"/><Relationship Id="rId35" Type="http://schemas.openxmlformats.org/officeDocument/2006/relationships/font" Target="fonts/font24.fntdata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0355ed29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3" name="Google Shape;1053;g20355ed29c6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g20355ed29c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29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3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37bb80a6bc_5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7" name="Google Shape;1127;g237bb80a6bc_5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1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07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6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7541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rgbClr val="7030A0"/>
            </a:gs>
            <a:gs pos="93000">
              <a:srgbClr val="7030A0"/>
            </a:gs>
            <a:gs pos="100000">
              <a:srgbClr val="7030A0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20550" y="1814375"/>
            <a:ext cx="5500500" cy="2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-949740" y="1"/>
            <a:ext cx="5689755" cy="5146151"/>
            <a:chOff x="-1570843" y="213"/>
            <a:chExt cx="5686343" cy="5143065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-620300" y="407477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rgbClr val="674EA7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-1576543" y="850878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rgbClr val="D9D2E9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10800000" flipH="1">
              <a:off x="1863243" y="289052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5400000">
              <a:off x="1726019" y="186501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10800000" flipH="1">
              <a:off x="1490985" y="16575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5400000">
              <a:off x="1037759" y="247245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0800000" flipH="1">
              <a:off x="805001" y="22649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5400000">
              <a:off x="851959" y="185666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0800000" flipH="1">
              <a:off x="-252166" y="16415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10800000" flipH="1">
              <a:off x="-431982" y="102572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78A6F1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5400000">
              <a:off x="665501" y="12394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10800000" flipH="1">
              <a:off x="436451" y="103197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5400000">
              <a:off x="485686" y="62367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 rot="10800000" flipH="1">
              <a:off x="250652" y="41618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5400000">
              <a:off x="-389391" y="6160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 rot="5400000">
              <a:off x="-575190" y="21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5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3">
  <p:cSld name="Basic 1 paragraph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2">
  <p:cSld name="Basic 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78" name="Google Shape;78;p1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">
  <p:cSld name="3 Bullet poi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">
  <p:cSld name="Basic 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4" name="Google Shape;84;p18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 1">
  <p:cSld name="3 Bullet points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1">
  <p:cSld name="Basic 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r>
              <a:rPr lang="en" sz="700" i="0" u="none" strike="noStrike" cap="none">
                <a:solidFill>
                  <a:srgbClr val="379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title  —  Section</a:t>
            </a: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">
  <p:cSld name="Basic _1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95" name="Google Shape;95;p2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2"/>
          <p:cNvSpPr txBox="1"/>
          <p:nvPr/>
        </p:nvSpPr>
        <p:spPr>
          <a:xfrm>
            <a:off x="6044900" y="4644748"/>
            <a:ext cx="17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rights reserved. © 2022 Engageli, Inc.</a:t>
            </a:r>
            <a:endParaRPr sz="70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65"/>
          <p:cNvPicPr preferRelativeResize="0"/>
          <p:nvPr/>
        </p:nvPicPr>
        <p:blipFill rotWithShape="1">
          <a:blip r:embed="rId2">
            <a:alphaModFix amt="64000"/>
          </a:blip>
          <a:srcRect l="9242" r="4140" b="1468"/>
          <a:stretch/>
        </p:blipFill>
        <p:spPr>
          <a:xfrm rot="10800000">
            <a:off x="-19048" y="-9524"/>
            <a:ext cx="9163049" cy="517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5"/>
          <p:cNvSpPr txBox="1">
            <a:spLocks noGrp="1"/>
          </p:cNvSpPr>
          <p:nvPr>
            <p:ph type="title"/>
          </p:nvPr>
        </p:nvSpPr>
        <p:spPr>
          <a:xfrm>
            <a:off x="311700" y="794225"/>
            <a:ext cx="4378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 b="0" i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3" name="Google Shape;27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">
  <p:cSld name="Basic 1 paragraph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4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280" name="Google Shape;280;p67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7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67"/>
          <p:cNvSpPr txBox="1">
            <a:spLocks noGrp="1"/>
          </p:cNvSpPr>
          <p:nvPr>
            <p:ph type="sldNum" idx="1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1">
  <p:cSld name="BACKGROUND DESIGN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6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9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69"/>
          <p:cNvSpPr txBox="1">
            <a:spLocks noGrp="1"/>
          </p:cNvSpPr>
          <p:nvPr>
            <p:ph type="sldNum" idx="1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10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4" name="Google Shape;294;p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5" name="Google Shape;29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2">
  <p:cSld name="Basic _3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2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03" name="Google Shape;303;p72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304" name="Google Shape;304;p7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72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72"/>
          <p:cNvSpPr txBox="1">
            <a:spLocks noGrp="1"/>
          </p:cNvSpPr>
          <p:nvPr>
            <p:ph type="sldNum" idx="1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7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3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73"/>
          <p:cNvSpPr txBox="1">
            <a:spLocks noGrp="1"/>
          </p:cNvSpPr>
          <p:nvPr>
            <p:ph type="sldNum" idx="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6" name="Google Shape;316;p74"/>
          <p:cNvSpPr txBox="1">
            <a:spLocks noGrp="1"/>
          </p:cNvSpPr>
          <p:nvPr>
            <p:ph type="subTitle" idx="1"/>
          </p:nvPr>
        </p:nvSpPr>
        <p:spPr>
          <a:xfrm>
            <a:off x="311700" y="3028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70C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17" name="Google Shape;317;p74"/>
          <p:cNvGrpSpPr/>
          <p:nvPr/>
        </p:nvGrpSpPr>
        <p:grpSpPr>
          <a:xfrm rot="10800000" flipH="1">
            <a:off x="3771900" y="2797250"/>
            <a:ext cx="1597975" cy="64156"/>
            <a:chOff x="0" y="666750"/>
            <a:chExt cx="4033253" cy="45685"/>
          </a:xfrm>
        </p:grpSpPr>
        <p:sp>
          <p:nvSpPr>
            <p:cNvPr id="318" name="Google Shape;318;p74"/>
            <p:cNvSpPr/>
            <p:nvPr/>
          </p:nvSpPr>
          <p:spPr>
            <a:xfrm>
              <a:off x="0" y="666750"/>
              <a:ext cx="273545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4"/>
            <p:cNvSpPr/>
            <p:nvPr/>
          </p:nvSpPr>
          <p:spPr>
            <a:xfrm>
              <a:off x="269767" y="666750"/>
              <a:ext cx="1560817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4"/>
            <p:cNvSpPr/>
            <p:nvPr/>
          </p:nvSpPr>
          <p:spPr>
            <a:xfrm>
              <a:off x="1828800" y="666750"/>
              <a:ext cx="2204453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4"/>
            <p:cNvSpPr/>
            <p:nvPr/>
          </p:nvSpPr>
          <p:spPr>
            <a:xfrm>
              <a:off x="1771445" y="666750"/>
              <a:ext cx="659727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E045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9" name="Google Shape;329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0" name="Google Shape;33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1">
  <p:cSld name="Basic 1 paragraph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7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r>
              <a:rPr lang="en" sz="700" i="0" u="none" strike="noStrike" cap="none">
                <a:solidFill>
                  <a:srgbClr val="379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title  —  Section</a:t>
            </a: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3" name="Google Shape;333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2">
  <p:cSld name="Basic 1 paragraph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8"/>
          <p:cNvSpPr txBox="1">
            <a:spLocks noGrp="1"/>
          </p:cNvSpPr>
          <p:nvPr>
            <p:ph type="sldNum" idx="12"/>
          </p:nvPr>
        </p:nvSpPr>
        <p:spPr>
          <a:xfrm>
            <a:off x="226714" y="4804181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6" name="Google Shape;336;p78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4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37" name="Google Shape;337;p78"/>
          <p:cNvSpPr txBox="1">
            <a:spLocks noGrp="1"/>
          </p:cNvSpPr>
          <p:nvPr>
            <p:ph type="body" idx="2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1">
  <p:cSld name="TITLE_1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0" name="Google Shape;340;p7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1" name="Google Shape;341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3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2"/>
          <p:cNvSpPr txBox="1">
            <a:spLocks noGrp="1"/>
          </p:cNvSpPr>
          <p:nvPr>
            <p:ph type="title"/>
          </p:nvPr>
        </p:nvSpPr>
        <p:spPr>
          <a:xfrm>
            <a:off x="306600" y="217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2" name="Google Shape;352;p82"/>
          <p:cNvSpPr txBox="1">
            <a:spLocks noGrp="1"/>
          </p:cNvSpPr>
          <p:nvPr>
            <p:ph type="body" idx="1"/>
          </p:nvPr>
        </p:nvSpPr>
        <p:spPr>
          <a:xfrm>
            <a:off x="421125" y="1012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3" name="Google Shape;353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3">
  <p:cSld name="Basic _4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3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6" name="Google Shape;356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4">
  <p:cSld name="Basic _5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4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9" name="Google Shape;359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4 1">
  <p:cSld name="Basic _2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5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62" name="Google Shape;362;p85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3" name="Google Shape;363;p85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85"/>
          <p:cNvSpPr txBox="1"/>
          <p:nvPr/>
        </p:nvSpPr>
        <p:spPr>
          <a:xfrm>
            <a:off x="6044900" y="4644748"/>
            <a:ext cx="17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rights reserved. © 2022 Engageli, Inc.</a:t>
            </a:r>
            <a:endParaRPr sz="70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3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7" name="Google Shape;367;p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8" name="Google Shape;368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7"/>
          <p:cNvSpPr txBox="1">
            <a:spLocks noGrp="1"/>
          </p:cNvSpPr>
          <p:nvPr>
            <p:ph type="title"/>
          </p:nvPr>
        </p:nvSpPr>
        <p:spPr>
          <a:xfrm>
            <a:off x="256500" y="224150"/>
            <a:ext cx="8520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72" name="Google Shape;372;p87"/>
          <p:cNvGrpSpPr/>
          <p:nvPr/>
        </p:nvGrpSpPr>
        <p:grpSpPr>
          <a:xfrm>
            <a:off x="311700" y="768496"/>
            <a:ext cx="2149950" cy="26023"/>
            <a:chOff x="311700" y="768297"/>
            <a:chExt cx="2149950" cy="55203"/>
          </a:xfrm>
        </p:grpSpPr>
        <p:sp>
          <p:nvSpPr>
            <p:cNvPr id="373" name="Google Shape;373;p87"/>
            <p:cNvSpPr/>
            <p:nvPr/>
          </p:nvSpPr>
          <p:spPr>
            <a:xfrm>
              <a:off x="1193925" y="768300"/>
              <a:ext cx="73500" cy="55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7"/>
            <p:cNvSpPr/>
            <p:nvPr/>
          </p:nvSpPr>
          <p:spPr>
            <a:xfrm>
              <a:off x="311700" y="768298"/>
              <a:ext cx="668100" cy="552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7"/>
            <p:cNvSpPr/>
            <p:nvPr/>
          </p:nvSpPr>
          <p:spPr>
            <a:xfrm>
              <a:off x="1267425" y="768300"/>
              <a:ext cx="294300" cy="55200"/>
            </a:xfrm>
            <a:prstGeom prst="rect">
              <a:avLst/>
            </a:prstGeom>
            <a:solidFill>
              <a:srgbClr val="DA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7"/>
            <p:cNvSpPr/>
            <p:nvPr/>
          </p:nvSpPr>
          <p:spPr>
            <a:xfrm>
              <a:off x="1481550" y="768297"/>
              <a:ext cx="980100" cy="55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87"/>
          <p:cNvSpPr/>
          <p:nvPr/>
        </p:nvSpPr>
        <p:spPr>
          <a:xfrm>
            <a:off x="983675" y="768510"/>
            <a:ext cx="204300" cy="26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 b="0" i="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9pPr>
          </a:lstStyle>
          <a:p>
            <a:endParaRPr/>
          </a:p>
        </p:txBody>
      </p:sp>
      <p:sp>
        <p:nvSpPr>
          <p:cNvPr id="380" name="Google Shape;380;p8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 b="0" i="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88"/>
          <p:cNvSpPr txBox="1">
            <a:spLocks noGrp="1"/>
          </p:cNvSpPr>
          <p:nvPr>
            <p:ph type="sldNum" idx="12"/>
          </p:nvPr>
        </p:nvSpPr>
        <p:spPr>
          <a:xfrm>
            <a:off x="8839341" y="4807775"/>
            <a:ext cx="2097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1">
  <p:cSld name="Basic 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9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89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85" name="Google Shape;385;p89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386" name="Google Shape;386;p8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5">
  <p:cSld name="Basic _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0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9" name="Google Shape;389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spcBef>
                <a:spcPts val="90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6">
  <p:cSld name="Basic _2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3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93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98" name="Google Shape;398;p93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399" name="Google Shape;399;p9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7">
  <p:cSld name="Basic _7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4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2" name="Google Shape;402;p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8">
  <p:cSld name="Basic _8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5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5" name="Google Shape;405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9">
  <p:cSld name="Basic 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6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96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09" name="Google Shape;409;p96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10" name="Google Shape;410;p9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0">
  <p:cSld name="Basic _10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8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7" name="Google Shape;417;p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0 1">
  <p:cSld name="Basic _10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9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20" name="Google Shape;420;p9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99"/>
          <p:cNvSpPr txBox="1">
            <a:spLocks noGrp="1"/>
          </p:cNvSpPr>
          <p:nvPr>
            <p:ph type="sldNum" idx="12"/>
          </p:nvPr>
        </p:nvSpPr>
        <p:spPr>
          <a:xfrm>
            <a:off x="224351" y="4730004"/>
            <a:ext cx="2484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0 2">
  <p:cSld name="Basic _10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0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24" name="Google Shape;424;p100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00"/>
          <p:cNvSpPr txBox="1">
            <a:spLocks noGrp="1"/>
          </p:cNvSpPr>
          <p:nvPr>
            <p:ph type="sldNum" idx="12"/>
          </p:nvPr>
        </p:nvSpPr>
        <p:spPr>
          <a:xfrm>
            <a:off x="224351" y="4730004"/>
            <a:ext cx="2484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10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31" name="Google Shape;431;p1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32" name="Google Shape;432;p1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">
  <p:cSld name="3 Bullet point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0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02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3">
  <p:cSld name="Basic 1 paragraph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10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03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TITLE_AND_BODY_2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4"/>
          <p:cNvSpPr txBox="1">
            <a:spLocks noGrp="1"/>
          </p:cNvSpPr>
          <p:nvPr>
            <p:ph type="sldNum" idx="12"/>
          </p:nvPr>
        </p:nvSpPr>
        <p:spPr>
          <a:xfrm>
            <a:off x="224351" y="4734748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1" name="Google Shape;441;p104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04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TITLE_AND_BODY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5"/>
          <p:cNvSpPr txBox="1">
            <a:spLocks noGrp="1"/>
          </p:cNvSpPr>
          <p:nvPr>
            <p:ph type="sldNum" idx="12"/>
          </p:nvPr>
        </p:nvSpPr>
        <p:spPr>
          <a:xfrm>
            <a:off x="224351" y="4734748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5" name="Google Shape;445;p105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05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10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06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1">
  <p:cSld name="Basic _2_4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8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57" name="Google Shape;457;p108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8" name="Google Shape;458;p108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08"/>
          <p:cNvSpPr txBox="1"/>
          <p:nvPr/>
        </p:nvSpPr>
        <p:spPr>
          <a:xfrm>
            <a:off x="3735875" y="4644750"/>
            <a:ext cx="41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2">
  <p:cSld name="Basic _1_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9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62" name="Google Shape;462;p109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63" name="Google Shape;463;p10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9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2 2">
  <p:cSld name="Basic _2_5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10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67" name="Google Shape;467;p110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8" name="Google Shape;468;p110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1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2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111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11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 1">
  <p:cSld name="3 Bullet points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1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12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1 1">
  <p:cSld name="Basic _3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3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r>
              <a:rPr lang="en" sz="700" i="0" u="none" strike="noStrike" cap="none">
                <a:solidFill>
                  <a:srgbClr val="379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title  —  Section</a:t>
            </a: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8" name="Google Shape;478;p1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5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5" name="Google Shape;485;p115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6" name="Google Shape;486;p115"/>
          <p:cNvSpPr txBox="1"/>
          <p:nvPr/>
        </p:nvSpPr>
        <p:spPr>
          <a:xfrm>
            <a:off x="8660049" y="4844375"/>
            <a:ext cx="40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7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6"/>
          <p:cNvSpPr txBox="1">
            <a:spLocks noGrp="1"/>
          </p:cNvSpPr>
          <p:nvPr>
            <p:ph type="title"/>
          </p:nvPr>
        </p:nvSpPr>
        <p:spPr>
          <a:xfrm>
            <a:off x="306600" y="217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116"/>
          <p:cNvSpPr txBox="1">
            <a:spLocks noGrp="1"/>
          </p:cNvSpPr>
          <p:nvPr>
            <p:ph type="body" idx="1"/>
          </p:nvPr>
        </p:nvSpPr>
        <p:spPr>
          <a:xfrm>
            <a:off x="421125" y="1012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0" name="Google Shape;490;p1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116"/>
          <p:cNvSpPr txBox="1">
            <a:spLocks noGrp="1"/>
          </p:cNvSpPr>
          <p:nvPr>
            <p:ph type="sldNum" idx="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2" name="Google Shape;492;p11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16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_AND_BODY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18"/>
          <p:cNvSpPr txBox="1">
            <a:spLocks noGrp="1"/>
          </p:cNvSpPr>
          <p:nvPr>
            <p:ph type="title"/>
          </p:nvPr>
        </p:nvSpPr>
        <p:spPr>
          <a:xfrm>
            <a:off x="306600" y="217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5" name="Google Shape;505;p118"/>
          <p:cNvSpPr txBox="1">
            <a:spLocks noGrp="1"/>
          </p:cNvSpPr>
          <p:nvPr>
            <p:ph type="body" idx="1"/>
          </p:nvPr>
        </p:nvSpPr>
        <p:spPr>
          <a:xfrm>
            <a:off x="421125" y="1012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1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63.xml"/><Relationship Id="rId43" Type="http://schemas.openxmlformats.org/officeDocument/2006/relationships/slideLayout" Target="../slideLayouts/slideLayout64.xml"/><Relationship Id="rId44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66.xml"/><Relationship Id="rId46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69.xml"/><Relationship Id="rId4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4"/>
          <p:cNvSpPr txBox="1">
            <a:spLocks noGrp="1"/>
          </p:cNvSpPr>
          <p:nvPr>
            <p:ph type="title"/>
          </p:nvPr>
        </p:nvSpPr>
        <p:spPr>
          <a:xfrm>
            <a:off x="290700" y="133350"/>
            <a:ext cx="82197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6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4D5A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9" name="Google Shape;269;p64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3" r:id="rId3"/>
    <p:sldLayoutId id="2147483714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9" r:id="rId46"/>
    <p:sldLayoutId id="2147483760" r:id="rId47"/>
    <p:sldLayoutId id="2147483762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29"/>
          <p:cNvSpPr/>
          <p:nvPr/>
        </p:nvSpPr>
        <p:spPr>
          <a:xfrm>
            <a:off x="588750" y="838850"/>
            <a:ext cx="8008200" cy="3365400"/>
          </a:xfrm>
          <a:prstGeom prst="roundRect">
            <a:avLst>
              <a:gd name="adj" fmla="val 3463"/>
            </a:avLst>
          </a:prstGeom>
          <a:solidFill>
            <a:srgbClr val="FFFFFF"/>
          </a:solidFill>
          <a:ln>
            <a:noFill/>
          </a:ln>
          <a:effectLst>
            <a:outerShdw blurRad="171450" dist="19050" dir="5400000" algn="bl" rotWithShape="0">
              <a:srgbClr val="20124D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29"/>
          <p:cNvSpPr txBox="1"/>
          <p:nvPr/>
        </p:nvSpPr>
        <p:spPr>
          <a:xfrm>
            <a:off x="1238050" y="2432725"/>
            <a:ext cx="67746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2921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400" dirty="0">
                <a:solidFill>
                  <a:srgbClr val="2287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Engineering progress over 2023</a:t>
            </a:r>
            <a:endParaRPr sz="2400" dirty="0">
              <a:solidFill>
                <a:srgbClr val="2287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8" name="Google Shape;1058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925" y="1390100"/>
            <a:ext cx="1405275" cy="3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29"/>
          <p:cNvSpPr/>
          <p:nvPr/>
        </p:nvSpPr>
        <p:spPr>
          <a:xfrm>
            <a:off x="1315925" y="2103975"/>
            <a:ext cx="432600" cy="39900"/>
          </a:xfrm>
          <a:prstGeom prst="rect">
            <a:avLst/>
          </a:prstGeom>
          <a:solidFill>
            <a:srgbClr val="E776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0" name="Google Shape;1060;p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975" y="1056550"/>
            <a:ext cx="1445875" cy="17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5" y="1708599"/>
            <a:ext cx="39096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Release 3.0 in January 2023</a:t>
            </a:r>
            <a:br>
              <a:rPr lang="en" sz="1100" b="1" dirty="0">
                <a:solidFill>
                  <a:srgbClr val="0C76AC"/>
                </a:solidFill>
              </a:rPr>
            </a:br>
            <a:endParaRPr lang="en" sz="1100" b="1" dirty="0">
              <a:solidFill>
                <a:srgbClr val="0C76AC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Release 3.1 in August 2023</a:t>
            </a:r>
            <a:br>
              <a:rPr lang="en" sz="1100" b="1" dirty="0">
                <a:solidFill>
                  <a:srgbClr val="0C76AC"/>
                </a:solidFill>
              </a:rPr>
            </a:br>
            <a:endParaRPr lang="en" sz="1100" b="1" dirty="0">
              <a:solidFill>
                <a:srgbClr val="0C76AC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Switched to more incremental releases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3.1.41 – September 8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3.1.46 – October 23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3.1.48 – November 21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3.1.49 – December 26</a:t>
            </a:r>
            <a:br>
              <a:rPr lang="en" sz="1100" b="1" dirty="0">
                <a:solidFill>
                  <a:srgbClr val="0C76AC"/>
                </a:solidFill>
              </a:rPr>
            </a:br>
            <a:endParaRPr lang="en" sz="1100" b="1" dirty="0">
              <a:solidFill>
                <a:srgbClr val="0C76AC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" sz="1100" b="1" dirty="0">
                <a:solidFill>
                  <a:srgbClr val="0C76AC"/>
                </a:solidFill>
              </a:rPr>
              <a:t>Goal – incremental release every month</a:t>
            </a:r>
            <a:br>
              <a:rPr lang="en" sz="11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68" name="Google Shape;1068;p230"/>
          <p:cNvSpPr txBox="1"/>
          <p:nvPr/>
        </p:nvSpPr>
        <p:spPr>
          <a:xfrm>
            <a:off x="4572000" y="1357094"/>
            <a:ext cx="40047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Students in class – increase from 300 to </a:t>
            </a:r>
            <a:r>
              <a:rPr lang="en" sz="1000" b="1" dirty="0">
                <a:solidFill>
                  <a:schemeClr val="dk2"/>
                </a:solidFill>
              </a:rPr>
              <a:t>2,000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Concurrent students on stack – increase from 1,200 to </a:t>
            </a:r>
            <a:r>
              <a:rPr lang="en" sz="1000" b="1" dirty="0">
                <a:solidFill>
                  <a:schemeClr val="dk2"/>
                </a:solidFill>
              </a:rPr>
              <a:t>10,000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Move to </a:t>
            </a:r>
            <a:r>
              <a:rPr lang="en" sz="1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architecture</a:t>
            </a:r>
            <a:r>
              <a:rPr lang="en" sz="1000" dirty="0">
                <a:solidFill>
                  <a:schemeClr val="dk2"/>
                </a:solidFill>
              </a:rPr>
              <a:t>:</a:t>
            </a:r>
            <a:br>
              <a:rPr lang="en" sz="1000" dirty="0">
                <a:solidFill>
                  <a:schemeClr val="dk2"/>
                </a:solidFill>
              </a:rPr>
            </a:br>
            <a:r>
              <a:rPr lang="en" sz="1000" dirty="0">
                <a:solidFill>
                  <a:schemeClr val="dk2"/>
                </a:solidFill>
              </a:rPr>
              <a:t>   - Full containerization</a:t>
            </a:r>
            <a:br>
              <a:rPr lang="en" sz="1000" dirty="0">
                <a:solidFill>
                  <a:schemeClr val="dk2"/>
                </a:solidFill>
              </a:rPr>
            </a:br>
            <a:r>
              <a:rPr lang="en" sz="1000" dirty="0">
                <a:solidFill>
                  <a:schemeClr val="dk2"/>
                </a:solidFill>
              </a:rPr>
              <a:t>   - Automatic scaling up and down</a:t>
            </a:r>
            <a:br>
              <a:rPr lang="en" sz="1000" dirty="0">
                <a:solidFill>
                  <a:schemeClr val="dk2"/>
                </a:solidFill>
              </a:rPr>
            </a:br>
            <a:r>
              <a:rPr lang="en" sz="1000" dirty="0">
                <a:solidFill>
                  <a:schemeClr val="dk2"/>
                </a:solidFill>
              </a:rPr>
              <a:t>   - Centralized logging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EMS Servers can run on a low-cost provider (Linode)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dial-in support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Faster, more resilient attendance calculations/APIs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support for hybrid environments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(several locations of several people each)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Android and iOS native apps</a:t>
            </a:r>
            <a:br>
              <a:rPr lang="en" sz="10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457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30"/>
          <p:cNvSpPr txBox="1"/>
          <p:nvPr/>
        </p:nvSpPr>
        <p:spPr>
          <a:xfrm>
            <a:off x="839525" y="1040186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Major Releases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30"/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1072" name="Google Shape;1072;p230"/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3" name="Google Shape;1073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2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4F04-BFAF-DFDB-4CCD-C7F44C0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00" y="154673"/>
            <a:ext cx="7688700" cy="535200"/>
          </a:xfrm>
        </p:spPr>
        <p:txBody>
          <a:bodyPr/>
          <a:lstStyle/>
          <a:p>
            <a:r>
              <a:rPr lang="en-US" dirty="0"/>
              <a:t>Progress during 2023</a:t>
            </a:r>
          </a:p>
        </p:txBody>
      </p:sp>
      <p:sp>
        <p:nvSpPr>
          <p:cNvPr id="2" name="Google Shape;1087;p231">
            <a:extLst>
              <a:ext uri="{FF2B5EF4-FFF2-40B4-BE49-F238E27FC236}">
                <a16:creationId xmlns:a16="http://schemas.microsoft.com/office/drawing/2014/main" id="{9817D770-9CC0-27E9-59EE-5C7B7FB4A4F9}"/>
              </a:ext>
            </a:extLst>
          </p:cNvPr>
          <p:cNvSpPr txBox="1"/>
          <p:nvPr/>
        </p:nvSpPr>
        <p:spPr>
          <a:xfrm>
            <a:off x="5174358" y="1040186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Performance / Infrastructure </a:t>
            </a:r>
            <a:endParaRPr sz="1200" b="1" i="0" u="none" strike="noStrike" cap="none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Enhancements</a:t>
            </a:r>
            <a:endParaRPr sz="1200" b="0" i="0" u="none" strike="noStrike" cap="none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" name="Google Shape;1088;p231">
            <a:extLst>
              <a:ext uri="{FF2B5EF4-FFF2-40B4-BE49-F238E27FC236}">
                <a16:creationId xmlns:a16="http://schemas.microsoft.com/office/drawing/2014/main" id="{7903FFA8-8870-8EBE-829B-85591437B476}"/>
              </a:ext>
            </a:extLst>
          </p:cNvPr>
          <p:cNvGrpSpPr/>
          <p:nvPr/>
        </p:nvGrpSpPr>
        <p:grpSpPr>
          <a:xfrm>
            <a:off x="4713648" y="1082786"/>
            <a:ext cx="468900" cy="468900"/>
            <a:chOff x="4607200" y="987350"/>
            <a:chExt cx="468900" cy="468900"/>
          </a:xfrm>
        </p:grpSpPr>
        <p:sp>
          <p:nvSpPr>
            <p:cNvPr id="5" name="Google Shape;1089;p231">
              <a:extLst>
                <a:ext uri="{FF2B5EF4-FFF2-40B4-BE49-F238E27FC236}">
                  <a16:creationId xmlns:a16="http://schemas.microsoft.com/office/drawing/2014/main" id="{3E6B8130-DF52-8E3B-1FB3-4DDDB7A1F664}"/>
                </a:ext>
              </a:extLst>
            </p:cNvPr>
            <p:cNvSpPr/>
            <p:nvPr/>
          </p:nvSpPr>
          <p:spPr>
            <a:xfrm>
              <a:off x="4607200" y="987350"/>
              <a:ext cx="468900" cy="468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6" name="Google Shape;1090;p231">
              <a:extLst>
                <a:ext uri="{FF2B5EF4-FFF2-40B4-BE49-F238E27FC236}">
                  <a16:creationId xmlns:a16="http://schemas.microsoft.com/office/drawing/2014/main" id="{96AE3210-4E75-007E-C3A7-F87254940F9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4575" y="1084725"/>
              <a:ext cx="274150" cy="2741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77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5" y="1708599"/>
            <a:ext cx="39096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Better use of real estate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Simplification of UI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Show who is speaking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“Side gallery” – show together with shared screen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Meeting vs Lecture modes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Instructor can direct students to a specific screen</a:t>
            </a:r>
            <a:br>
              <a:rPr lang="en" sz="1100" dirty="0">
                <a:solidFill>
                  <a:srgbClr val="0C76AC"/>
                </a:solidFill>
              </a:rPr>
            </a:br>
            <a:endParaRPr lang="en" sz="1100" dirty="0">
              <a:solidFill>
                <a:srgbClr val="0C76A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70" name="Google Shape;1070;p230"/>
          <p:cNvSpPr txBox="1"/>
          <p:nvPr/>
        </p:nvSpPr>
        <p:spPr>
          <a:xfrm>
            <a:off x="5076100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Accommodate</a:t>
            </a:r>
            <a:r>
              <a:rPr lang="en" sz="12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br>
              <a:rPr lang="en" sz="12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Key User Workflows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230"/>
          <p:cNvGrpSpPr/>
          <p:nvPr/>
        </p:nvGrpSpPr>
        <p:grpSpPr>
          <a:xfrm>
            <a:off x="4607200" y="987350"/>
            <a:ext cx="468900" cy="468900"/>
            <a:chOff x="4607200" y="987350"/>
            <a:chExt cx="468900" cy="468900"/>
          </a:xfrm>
        </p:grpSpPr>
        <p:sp>
          <p:nvSpPr>
            <p:cNvPr id="1075" name="Google Shape;1075;p230"/>
            <p:cNvSpPr/>
            <p:nvPr/>
          </p:nvSpPr>
          <p:spPr>
            <a:xfrm>
              <a:off x="4607200" y="987350"/>
              <a:ext cx="468900" cy="46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6" name="Google Shape;1076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2325" y="1082475"/>
              <a:ext cx="278650" cy="2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3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4F04-BFAF-DFDB-4CCD-C7F44C0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0" y="252273"/>
            <a:ext cx="7688700" cy="535200"/>
          </a:xfrm>
        </p:spPr>
        <p:txBody>
          <a:bodyPr/>
          <a:lstStyle/>
          <a:p>
            <a:r>
              <a:rPr lang="en-US" dirty="0"/>
              <a:t>Progress during 2023 - continued</a:t>
            </a:r>
          </a:p>
        </p:txBody>
      </p:sp>
      <p:sp>
        <p:nvSpPr>
          <p:cNvPr id="4" name="Google Shape;1069;p230">
            <a:extLst>
              <a:ext uri="{FF2B5EF4-FFF2-40B4-BE49-F238E27FC236}">
                <a16:creationId xmlns:a16="http://schemas.microsoft.com/office/drawing/2014/main" id="{DD170DBD-DEFF-290E-EE80-024F965BA0DA}"/>
              </a:ext>
            </a:extLst>
          </p:cNvPr>
          <p:cNvSpPr txBox="1"/>
          <p:nvPr/>
        </p:nvSpPr>
        <p:spPr>
          <a:xfrm>
            <a:off x="919975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Usability Improvements</a:t>
            </a:r>
            <a:r>
              <a:rPr lang="en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for better customer experience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071;p230">
            <a:extLst>
              <a:ext uri="{FF2B5EF4-FFF2-40B4-BE49-F238E27FC236}">
                <a16:creationId xmlns:a16="http://schemas.microsoft.com/office/drawing/2014/main" id="{EE9BBED7-A2C8-98AF-B2C2-E310D69DCFC9}"/>
              </a:ext>
            </a:extLst>
          </p:cNvPr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6" name="Google Shape;1072;p230">
              <a:extLst>
                <a:ext uri="{FF2B5EF4-FFF2-40B4-BE49-F238E27FC236}">
                  <a16:creationId xmlns:a16="http://schemas.microsoft.com/office/drawing/2014/main" id="{F24033C7-D98A-497A-D903-9049E0943FF3}"/>
                </a:ext>
              </a:extLst>
            </p:cNvPr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7" name="Google Shape;1073;p230">
              <a:extLst>
                <a:ext uri="{FF2B5EF4-FFF2-40B4-BE49-F238E27FC236}">
                  <a16:creationId xmlns:a16="http://schemas.microsoft.com/office/drawing/2014/main" id="{A4F60DD3-39B2-CBAF-4B55-33696E887DE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1068;p230">
            <a:extLst>
              <a:ext uri="{FF2B5EF4-FFF2-40B4-BE49-F238E27FC236}">
                <a16:creationId xmlns:a16="http://schemas.microsoft.com/office/drawing/2014/main" id="{5E3F3E6A-2E65-3E93-09F9-A713B1D846EE}"/>
              </a:ext>
            </a:extLst>
          </p:cNvPr>
          <p:cNvSpPr txBox="1"/>
          <p:nvPr/>
        </p:nvSpPr>
        <p:spPr>
          <a:xfrm>
            <a:off x="4607200" y="1525158"/>
            <a:ext cx="40047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for two web-based instructors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 need for separate instructor app anymore)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Ability to hide either one of web-based instructors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Temp promote of student to instructor/TA role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Improved ability of instructor to control what students are viewing at each moment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Instructors can annotate shared screen and PDF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(will be shown in the recording/playback room as well)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support for hybrid environments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(several locations of several people each)</a:t>
            </a:r>
            <a:br>
              <a:rPr lang="en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Record gallery instead of full-screen instructor face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(toggle)</a:t>
            </a:r>
            <a:br>
              <a:rPr lang="en" sz="10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457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6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34"/>
          <p:cNvSpPr txBox="1">
            <a:spLocks noGrp="1"/>
          </p:cNvSpPr>
          <p:nvPr>
            <p:ph type="body" idx="1"/>
          </p:nvPr>
        </p:nvSpPr>
        <p:spPr>
          <a:xfrm>
            <a:off x="384724" y="972923"/>
            <a:ext cx="3909600" cy="3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sz="900" b="1" dirty="0">
              <a:solidFill>
                <a:srgbClr val="0C76AC"/>
              </a:solidFill>
              <a:highlight>
                <a:srgbClr val="00FF00"/>
              </a:highlight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Summary</a:t>
            </a:r>
            <a:endParaRPr sz="1100" b="1" dirty="0">
              <a:solidFill>
                <a:srgbClr val="0C76AC"/>
              </a:solidFill>
            </a:endParaRP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sz="900" dirty="0">
                <a:solidFill>
                  <a:schemeClr val="dk2"/>
                </a:solidFill>
              </a:rPr>
              <a:t>Deliver lecture summary at the end of each class,</a:t>
            </a:r>
            <a:br>
              <a:rPr lang="en" sz="900" dirty="0">
                <a:solidFill>
                  <a:schemeClr val="dk2"/>
                </a:solidFill>
              </a:rPr>
            </a:br>
            <a:r>
              <a:rPr lang="en" sz="900" dirty="0">
                <a:solidFill>
                  <a:schemeClr val="dk2"/>
                </a:solidFill>
              </a:rPr>
              <a:t>based on transcript and on shared material</a:t>
            </a:r>
            <a:br>
              <a:rPr lang="en" sz="900" dirty="0">
                <a:solidFill>
                  <a:schemeClr val="dk2"/>
                </a:solidFill>
              </a:rPr>
            </a:br>
            <a:br>
              <a:rPr lang="en" sz="900" dirty="0">
                <a:solidFill>
                  <a:schemeClr val="dk2"/>
                </a:solidFill>
              </a:rPr>
            </a:br>
            <a:endParaRPr sz="9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Assistant</a:t>
            </a:r>
            <a:endParaRPr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Integration of ChatGPT as a virtual TA in chat</a:t>
            </a:r>
            <a:br>
              <a:rPr lang="en-US" dirty="0"/>
            </a:br>
            <a:br>
              <a:rPr lang="en-US" dirty="0"/>
            </a:br>
            <a:endParaRPr lang="en-US" sz="9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Polls</a:t>
            </a:r>
            <a:endParaRPr lang="en-US" dirty="0"/>
          </a:p>
          <a:p>
            <a:pPr marL="457200" lvl="1" indent="-2006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Suggest questions/answers (correct &amp; incorrect)</a:t>
            </a:r>
            <a:br>
              <a:rPr lang="en-US" sz="900" dirty="0">
                <a:solidFill>
                  <a:schemeClr val="dk2"/>
                </a:solidFill>
              </a:rPr>
            </a:br>
            <a:r>
              <a:rPr lang="en-US" sz="900" dirty="0">
                <a:solidFill>
                  <a:schemeClr val="dk2"/>
                </a:solidFill>
              </a:rPr>
              <a:t>based on recently presented PDF material</a:t>
            </a:r>
            <a:br>
              <a:rPr lang="en-US" sz="900" dirty="0">
                <a:solidFill>
                  <a:schemeClr val="dk2"/>
                </a:solidFill>
              </a:rPr>
            </a:br>
            <a:r>
              <a:rPr lang="en-US" sz="900" dirty="0">
                <a:solidFill>
                  <a:schemeClr val="dk2"/>
                </a:solidFill>
              </a:rPr>
              <a:t>(in next tag)</a:t>
            </a:r>
            <a:br>
              <a:rPr lang="en-US" sz="1200" b="1" dirty="0">
                <a:solidFill>
                  <a:srgbClr val="0C76AC"/>
                </a:solidFill>
              </a:rPr>
            </a:br>
            <a:br>
              <a:rPr lang="en-US" dirty="0">
                <a:solidFill>
                  <a:schemeClr val="dk2"/>
                </a:solidFill>
              </a:rPr>
            </a:b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1130" name="Google Shape;1130;p234"/>
          <p:cNvSpPr/>
          <p:nvPr/>
        </p:nvSpPr>
        <p:spPr>
          <a:xfrm>
            <a:off x="384724" y="249900"/>
            <a:ext cx="3472500" cy="4851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AI@Engageli features (shipped) </a:t>
            </a:r>
            <a:endParaRPr sz="1800" b="1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2" name="Google Shape;1132;p234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4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33" name="Google Shape;1133;p23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234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Google Shape;1129;p234">
            <a:extLst>
              <a:ext uri="{FF2B5EF4-FFF2-40B4-BE49-F238E27FC236}">
                <a16:creationId xmlns:a16="http://schemas.microsoft.com/office/drawing/2014/main" id="{396C3BC4-81CB-34FD-0CA9-EA5DF5D11A99}"/>
              </a:ext>
            </a:extLst>
          </p:cNvPr>
          <p:cNvSpPr txBox="1">
            <a:spLocks/>
          </p:cNvSpPr>
          <p:nvPr/>
        </p:nvSpPr>
        <p:spPr>
          <a:xfrm>
            <a:off x="4719160" y="972923"/>
            <a:ext cx="3909600" cy="3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 Speech recognition</a:t>
            </a:r>
            <a:endParaRPr lang="en-US" dirty="0"/>
          </a:p>
          <a:p>
            <a:pPr marL="457200" lvl="1" indent="-200658">
              <a:lnSpc>
                <a:spcPct val="100000"/>
              </a:lnSpc>
              <a:buClr>
                <a:schemeClr val="dk2"/>
              </a:buClr>
              <a:buSzPts val="1000"/>
            </a:pPr>
            <a:r>
              <a:rPr lang="en-US" dirty="0">
                <a:solidFill>
                  <a:schemeClr val="dk2"/>
                </a:solidFill>
              </a:rPr>
              <a:t>Automatic live captions during the class</a:t>
            </a:r>
          </a:p>
          <a:p>
            <a:pPr marL="457200" lvl="1" indent="-200658">
              <a:lnSpc>
                <a:spcPct val="100000"/>
              </a:lnSpc>
              <a:buClr>
                <a:schemeClr val="dk2"/>
              </a:buClr>
              <a:buSzPts val="1000"/>
            </a:pPr>
            <a:r>
              <a:rPr lang="en-US" dirty="0">
                <a:solidFill>
                  <a:schemeClr val="dk2"/>
                </a:solidFill>
              </a:rPr>
              <a:t>Automatic transcription of recordings</a:t>
            </a:r>
          </a:p>
          <a:p>
            <a:pPr marL="457200" lvl="1" indent="-200658">
              <a:lnSpc>
                <a:spcPct val="100000"/>
              </a:lnSpc>
              <a:buClr>
                <a:schemeClr val="dk2"/>
              </a:buClr>
              <a:buSzPts val="1000"/>
            </a:pPr>
            <a:r>
              <a:rPr lang="en-US" dirty="0">
                <a:solidFill>
                  <a:schemeClr val="dk2"/>
                </a:solidFill>
              </a:rPr>
              <a:t>Search based on transcriptions</a:t>
            </a:r>
            <a:br>
              <a:rPr lang="en-US" dirty="0">
                <a:solidFill>
                  <a:schemeClr val="dk2"/>
                </a:solidFill>
              </a:rPr>
            </a:br>
            <a:endParaRPr lang="en-US" dirty="0">
              <a:solidFill>
                <a:schemeClr val="dk2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b="1" dirty="0">
                <a:solidFill>
                  <a:srgbClr val="0C76AC"/>
                </a:solidFill>
              </a:rPr>
              <a:t>ML-based noise reduction</a:t>
            </a:r>
            <a:r>
              <a:rPr lang="en-US" dirty="0">
                <a:solidFill>
                  <a:schemeClr val="dk2"/>
                </a:solidFill>
              </a:rPr>
              <a:t> </a:t>
            </a:r>
            <a:br>
              <a:rPr lang="en-US" dirty="0">
                <a:solidFill>
                  <a:schemeClr val="dk2"/>
                </a:solidFill>
              </a:rPr>
            </a:b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6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1850" y="1555750"/>
            <a:ext cx="39096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New self-service workflow to support PLG</a:t>
            </a:r>
            <a:endParaRPr sz="1100" b="1" dirty="0">
              <a:solidFill>
                <a:srgbClr val="0C76AC"/>
              </a:solidFill>
            </a:endParaRP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Improved flow from registration to login to tour</a:t>
            </a:r>
            <a:endParaRPr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Simplified login (reduce number of necessary clicks)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Skipping the lobby</a:t>
            </a:r>
            <a:endParaRPr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“virtual students” that join the classroom</a:t>
            </a:r>
            <a:br>
              <a:rPr lang="en" sz="1000" dirty="0">
                <a:solidFill>
                  <a:schemeClr val="dk2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Staff and student personalized landing pages</a:t>
            </a:r>
            <a:endParaRPr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List of relevant classes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Instructor does not need admin portal to manage class </a:t>
            </a:r>
            <a:endParaRPr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Management of assignments 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Progress tracking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Search/filtering when there are many classes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Playback rooms</a:t>
            </a:r>
            <a:endParaRPr lang="en-US"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Asking staff for help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Support for public playback rooms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Full-res PDF viewing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Large (more than 10) person rooms</a:t>
            </a:r>
            <a:br>
              <a:rPr lang="en" sz="1400" b="1" dirty="0">
                <a:solidFill>
                  <a:srgbClr val="0C76AC"/>
                </a:solidFill>
              </a:rPr>
            </a:br>
            <a:endParaRPr sz="1400" b="1" dirty="0">
              <a:solidFill>
                <a:srgbClr val="0C76AC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000" dirty="0">
                <a:solidFill>
                  <a:schemeClr val="dk2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69" name="Google Shape;1069;p230"/>
          <p:cNvSpPr txBox="1"/>
          <p:nvPr/>
        </p:nvSpPr>
        <p:spPr>
          <a:xfrm>
            <a:off x="919975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Workflows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Simplify customer experience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30"/>
          <p:cNvSpPr txBox="1"/>
          <p:nvPr/>
        </p:nvSpPr>
        <p:spPr>
          <a:xfrm>
            <a:off x="5076100" y="944750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Async</a:t>
            </a:r>
            <a:b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Modules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30"/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1072" name="Google Shape;1072;p230"/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3" name="Google Shape;1073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230"/>
          <p:cNvGrpSpPr/>
          <p:nvPr/>
        </p:nvGrpSpPr>
        <p:grpSpPr>
          <a:xfrm>
            <a:off x="4607200" y="987350"/>
            <a:ext cx="468900" cy="468900"/>
            <a:chOff x="4607200" y="987350"/>
            <a:chExt cx="468900" cy="468900"/>
          </a:xfrm>
        </p:grpSpPr>
        <p:sp>
          <p:nvSpPr>
            <p:cNvPr id="1075" name="Google Shape;1075;p230"/>
            <p:cNvSpPr/>
            <p:nvPr/>
          </p:nvSpPr>
          <p:spPr>
            <a:xfrm>
              <a:off x="4607200" y="987350"/>
              <a:ext cx="468900" cy="46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6" name="Google Shape;1076;p2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2325" y="1082475"/>
              <a:ext cx="278650" cy="2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5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during 2023 - continued</a:t>
            </a:r>
          </a:p>
        </p:txBody>
      </p:sp>
      <p:sp>
        <p:nvSpPr>
          <p:cNvPr id="4" name="Google Shape;1065;p230">
            <a:extLst>
              <a:ext uri="{FF2B5EF4-FFF2-40B4-BE49-F238E27FC236}">
                <a16:creationId xmlns:a16="http://schemas.microsoft.com/office/drawing/2014/main" id="{CEF4FE23-E2F6-0296-2C4B-90124737C51B}"/>
              </a:ext>
            </a:extLst>
          </p:cNvPr>
          <p:cNvSpPr txBox="1">
            <a:spLocks/>
          </p:cNvSpPr>
          <p:nvPr/>
        </p:nvSpPr>
        <p:spPr>
          <a:xfrm>
            <a:off x="4150950" y="1709432"/>
            <a:ext cx="4228947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Creation of async modules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Upload materials (clips, PDFs, polls)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Ability to restrict order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Ability to enforce “work alone” rules</a:t>
            </a:r>
            <a:br>
              <a:rPr lang="en-US" sz="1050" dirty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Access through regular playback room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View all the assigned modules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Show my progress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Navigate (unless restricted)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Ability to collaborate while viewing (unless restricted)</a:t>
            </a:r>
            <a:br>
              <a:rPr lang="en-US" sz="1050" dirty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Tracking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PDF pages read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Videos viewed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Polls answered (including all answers)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b="1" dirty="0">
                <a:solidFill>
                  <a:srgbClr val="0C76AC"/>
                </a:solidFill>
              </a:rPr>
            </a:br>
            <a:endParaRPr lang="en-US" sz="1100" b="1" dirty="0">
              <a:solidFill>
                <a:srgbClr val="0C76AC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rgbClr val="0C76AC"/>
                </a:solidFill>
              </a:rPr>
              <a:t>  </a:t>
            </a:r>
            <a:br>
              <a:rPr lang="en-US" sz="1200" b="1" dirty="0">
                <a:solidFill>
                  <a:srgbClr val="0C76AC"/>
                </a:solidFill>
              </a:rPr>
            </a:br>
            <a:endParaRPr lang="en-US" sz="1000" dirty="0">
              <a:solidFill>
                <a:schemeClr val="dk2"/>
              </a:solidFill>
            </a:endParaRPr>
          </a:p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Font typeface="Arial"/>
              <a:buNone/>
            </a:pP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30"/>
          <p:cNvSpPr txBox="1"/>
          <p:nvPr/>
        </p:nvSpPr>
        <p:spPr>
          <a:xfrm>
            <a:off x="919975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2"/>
                </a:solidFill>
                <a:latin typeface="DM Sans"/>
                <a:sym typeface="DM Sans"/>
              </a:rPr>
              <a:t>Customizations and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ustomer-specific features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30"/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1072" name="Google Shape;1072;p230"/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3" name="Google Shape;1073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6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during 2023 - continued</a:t>
            </a:r>
          </a:p>
        </p:txBody>
      </p:sp>
      <p:sp>
        <p:nvSpPr>
          <p:cNvPr id="4" name="Google Shape;1065;p230">
            <a:extLst>
              <a:ext uri="{FF2B5EF4-FFF2-40B4-BE49-F238E27FC236}">
                <a16:creationId xmlns:a16="http://schemas.microsoft.com/office/drawing/2014/main" id="{CEF4FE23-E2F6-0296-2C4B-90124737C51B}"/>
              </a:ext>
            </a:extLst>
          </p:cNvPr>
          <p:cNvSpPr txBox="1">
            <a:spLocks/>
          </p:cNvSpPr>
          <p:nvPr/>
        </p:nvSpPr>
        <p:spPr>
          <a:xfrm>
            <a:off x="303100" y="1600462"/>
            <a:ext cx="4228947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Discipline-related features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Staff-restricted mode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Disallow interactions if instructor is not present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Disable personal chat messages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Filter out inappropriate chat messages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Block microphones of misbehaving students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Auto-generation of attendance reporting files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Support Capella-specific process of assigning instructors to classes at the last moment through LTI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Automatic pass-back of attendance data to Canvas (live/playback/combined)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b="1" dirty="0">
                <a:solidFill>
                  <a:srgbClr val="0C76AC"/>
                </a:solidFill>
              </a:rPr>
            </a:br>
            <a:endParaRPr lang="en-US" sz="1100" b="1" dirty="0">
              <a:solidFill>
                <a:srgbClr val="0C76AC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rgbClr val="0C76AC"/>
                </a:solidFill>
              </a:rPr>
              <a:t>  </a:t>
            </a:r>
            <a:br>
              <a:rPr lang="en-US" sz="1200" b="1" dirty="0">
                <a:solidFill>
                  <a:srgbClr val="0C76AC"/>
                </a:solidFill>
              </a:rPr>
            </a:br>
            <a:endParaRPr lang="en-US" sz="1000" dirty="0">
              <a:solidFill>
                <a:schemeClr val="dk2"/>
              </a:solidFill>
            </a:endParaRPr>
          </a:p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Font typeface="Arial"/>
              <a:buNone/>
            </a:pP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5" y="753863"/>
            <a:ext cx="3909600" cy="378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Major UI rework (based on customer feedback)</a:t>
            </a:r>
            <a:br>
              <a:rPr lang="en-US" sz="1100" b="1" dirty="0">
                <a:solidFill>
                  <a:srgbClr val="0C76AC"/>
                </a:solidFill>
              </a:rPr>
            </a:br>
            <a:endParaRPr lang="en-US" sz="1100" b="1" dirty="0">
              <a:solidFill>
                <a:srgbClr val="0C76AC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Smart adjustment to network conditions/packet loss </a:t>
            </a:r>
            <a:br>
              <a:rPr lang="en-US" sz="1100" b="1" dirty="0">
                <a:solidFill>
                  <a:srgbClr val="0C76AC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allocate more bandwidth for instructor streams)</a:t>
            </a:r>
            <a:br>
              <a:rPr lang="en-US" sz="7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AI Features</a:t>
            </a:r>
            <a:endParaRPr sz="11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Search materials using natural language queries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Identify lecture topics, with per-topic summary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Auto generation of poll questions/answers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Pre-populate Q&amp;A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Async</a:t>
            </a:r>
            <a:endParaRPr lang="en-US" sz="11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Support for Microsoft PowerPoint files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Auto-insertion of polls into the PPT files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Simplified upload of materials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Improved </a:t>
            </a:r>
            <a:r>
              <a:rPr lang="en-US" dirty="0" err="1">
                <a:solidFill>
                  <a:schemeClr val="dk2"/>
                </a:solidFill>
              </a:rPr>
              <a:t>navigtion</a:t>
            </a:r>
            <a:endParaRPr lang="en-US" dirty="0">
              <a:solidFill>
                <a:schemeClr val="dk2"/>
              </a:solidFill>
            </a:endParaRP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endParaRPr lang="en-US"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New APIs V2</a:t>
            </a:r>
            <a:endParaRPr lang="en-US" sz="11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Much faster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Incremental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Less load on the Database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Provide pre-calculated engagement data (per 5m intervals)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Provide completion/attendance progress over time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Raw data in data warehouse</a:t>
            </a:r>
            <a:br>
              <a:rPr lang="en" sz="1400" dirty="0">
                <a:solidFill>
                  <a:srgbClr val="0C76AC"/>
                </a:solidFill>
              </a:rPr>
            </a:br>
            <a:endParaRPr sz="1400" dirty="0">
              <a:solidFill>
                <a:srgbClr val="0C76AC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000" dirty="0">
                <a:solidFill>
                  <a:schemeClr val="dk2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7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next</a:t>
            </a:r>
          </a:p>
        </p:txBody>
      </p:sp>
      <p:sp>
        <p:nvSpPr>
          <p:cNvPr id="4" name="Google Shape;1065;p230">
            <a:extLst>
              <a:ext uri="{FF2B5EF4-FFF2-40B4-BE49-F238E27FC236}">
                <a16:creationId xmlns:a16="http://schemas.microsoft.com/office/drawing/2014/main" id="{CEF4FE23-E2F6-0296-2C4B-90124737C51B}"/>
              </a:ext>
            </a:extLst>
          </p:cNvPr>
          <p:cNvSpPr txBox="1">
            <a:spLocks/>
          </p:cNvSpPr>
          <p:nvPr/>
        </p:nvSpPr>
        <p:spPr>
          <a:xfrm>
            <a:off x="4166499" y="868620"/>
            <a:ext cx="4228947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Integrations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Provide files with attendance-related events (Stride)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Provide files with recording metadata after transcoding (Stride)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Integration with </a:t>
            </a:r>
            <a:r>
              <a:rPr lang="en-US" dirty="0">
                <a:solidFill>
                  <a:schemeClr val="dk2"/>
                </a:solidFill>
              </a:rPr>
              <a:t>Degreed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get “recently terminated classes”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hide/unhide recordings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get lists of recordings across whole sandbox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get attendance of a set of classes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Ability to pass “session identifier” from LTI</a:t>
            </a:r>
            <a:br>
              <a:rPr lang="en-US" sz="900" dirty="0">
                <a:solidFill>
                  <a:schemeClr val="dk2"/>
                </a:solidFill>
              </a:rPr>
            </a:br>
            <a:endParaRPr lang="en-US" dirty="0"/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Chat improvements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Granular control – who can chat with whom and when matrix</a:t>
            </a:r>
            <a:endParaRPr lang="en-US" sz="9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Ability to send </a:t>
            </a:r>
            <a:r>
              <a:rPr lang="en-US" dirty="0">
                <a:solidFill>
                  <a:schemeClr val="dk2"/>
                </a:solidFill>
              </a:rPr>
              <a:t>screenshots</a:t>
            </a:r>
            <a:r>
              <a:rPr lang="en-US" sz="900" dirty="0">
                <a:solidFill>
                  <a:schemeClr val="dk2"/>
                </a:solidFill>
              </a:rPr>
              <a:t> to chat</a:t>
            </a:r>
            <a:endParaRPr lang="en-US" sz="9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Voting on messages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“recorded chat” in playback – only “to everybody” messages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Multi-stack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</a:t>
            </a:r>
            <a:r>
              <a:rPr lang="en-US" sz="900" dirty="0">
                <a:solidFill>
                  <a:schemeClr val="dk2"/>
                </a:solidFill>
              </a:rPr>
              <a:t>bility to split single customer across many stacks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Practically unlimited concurrency</a:t>
            </a:r>
            <a:br>
              <a:rPr lang="en-US" dirty="0">
                <a:solidFill>
                  <a:schemeClr val="dk2"/>
                </a:solidFill>
              </a:rPr>
            </a:br>
            <a:endParaRPr lang="en-US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Notes improvements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Formatted text, like engageli docs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Voice notes, including “last X seconds of podium/prof”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Sharing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rgbClr val="0C76AC"/>
                </a:solidFill>
              </a:rPr>
              <a:t>  </a:t>
            </a:r>
            <a:br>
              <a:rPr lang="en-US" sz="1200" b="1" dirty="0">
                <a:solidFill>
                  <a:srgbClr val="0C76AC"/>
                </a:solidFill>
              </a:rPr>
            </a:br>
            <a:endParaRPr lang="en-US" sz="1000" dirty="0">
              <a:solidFill>
                <a:schemeClr val="dk2"/>
              </a:solidFill>
            </a:endParaRPr>
          </a:p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Font typeface="Arial"/>
              <a:buNone/>
            </a:pP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4" y="753863"/>
            <a:ext cx="5209251" cy="378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Engageli docs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Support for table-level captions (limited # of tables)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Ability to hide your own video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Calculate and show cumulative engagements </a:t>
            </a: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endParaRPr lang="en-US" sz="1100" dirty="0">
              <a:solidFill>
                <a:srgbClr val="0070C0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dirty="0">
                <a:solidFill>
                  <a:srgbClr val="0C76AC"/>
                </a:solidFill>
              </a:rPr>
              <a:t>Portal improvements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Get permanent playback room link w/o opening playback room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Participate in Q&amp;A from portal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Analytics, content and tag library, etc. – move to portal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(goal - no need for admin portal for non-admins)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End-of-class analytics summary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Lecture-based access</a:t>
            </a:r>
            <a:br>
              <a:rPr lang="en-US" sz="1100" dirty="0">
                <a:solidFill>
                  <a:srgbClr val="0C76AC"/>
                </a:solidFill>
              </a:rPr>
            </a:br>
            <a:endParaRPr lang="en-US" sz="1100" dirty="0">
              <a:solidFill>
                <a:srgbClr val="0C76AC"/>
              </a:solidFill>
            </a:endParaRPr>
          </a:p>
          <a:p>
            <a:pPr marL="182880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100" dirty="0">
                <a:solidFill>
                  <a:srgbClr val="0C76AC"/>
                </a:solidFill>
              </a:rPr>
              <a:t>Automatic grading of assignments</a:t>
            </a:r>
          </a:p>
        </p:txBody>
      </p: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8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next</a:t>
            </a:r>
          </a:p>
        </p:txBody>
      </p:sp>
    </p:spTree>
    <p:extLst>
      <p:ext uri="{BB962C8B-B14F-4D97-AF65-F5344CB8AC3E}">
        <p14:creationId xmlns:p14="http://schemas.microsoft.com/office/powerpoint/2010/main" val="1559262822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" cy="82296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6080"/>
            <a:ext cx="822960" cy="82296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2336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80808"/>
      </a:dk1>
      <a:lt1>
        <a:srgbClr val="674EA7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1102</Words>
  <Application>Microsoft Office PowerPoint</Application>
  <PresentationFormat>On-screen Show (16:9)</PresentationFormat>
  <Paragraphs>190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Ubuntu</vt:lpstr>
      <vt:lpstr>Lato</vt:lpstr>
      <vt:lpstr>Ubuntu Light</vt:lpstr>
      <vt:lpstr>DM Sans</vt:lpstr>
      <vt:lpstr>Arial</vt:lpstr>
      <vt:lpstr>Avenir</vt:lpstr>
      <vt:lpstr>Calibri</vt:lpstr>
      <vt:lpstr>Source Sans Pro</vt:lpstr>
      <vt:lpstr>Simple Light</vt:lpstr>
      <vt:lpstr>White</vt:lpstr>
      <vt:lpstr>PowerPoint Presentation</vt:lpstr>
      <vt:lpstr>Progress during 2023</vt:lpstr>
      <vt:lpstr>Progress during 2023 - continued</vt:lpstr>
      <vt:lpstr>PowerPoint Presentation</vt:lpstr>
      <vt:lpstr>Progress during 2023 - continued</vt:lpstr>
      <vt:lpstr>Progress during 2023 - continued</vt:lpstr>
      <vt:lpstr>What is coming next</vt:lpstr>
      <vt:lpstr>What is coming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Plotkin</dc:creator>
  <cp:lastModifiedBy>Serge Plotkin</cp:lastModifiedBy>
  <cp:revision>13</cp:revision>
  <dcterms:modified xsi:type="dcterms:W3CDTF">2024-01-04T23:28:29Z</dcterms:modified>
</cp:coreProperties>
</file>