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37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0" d="100"/>
          <a:sy n="170" d="100"/>
        </p:scale>
        <p:origin x="139" y="3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font" Target="fonts/font1.fntdata"/><Relationship Id="rId29" Type="http://schemas.openxmlformats.org/officeDocument/2006/relationships/font" Target="fonts/font2.fntdata"/><Relationship Id="rId30" Type="http://schemas.openxmlformats.org/officeDocument/2006/relationships/font" Target="fonts/font3.fntdata"/><Relationship Id="rId31" Type="http://schemas.openxmlformats.org/officeDocument/2006/relationships/font" Target="fonts/font4.fntdata"/><Relationship Id="rId32" Type="http://schemas.openxmlformats.org/officeDocument/2006/relationships/font" Target="fonts/font5.fntdata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37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ce57565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ce57565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07e27e1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07e27e1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06783a86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06783a86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07e27e18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07e27e18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97ab56b0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97ab56b0c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ccc0036e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ccc0036e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bfadbf13b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bfadbf13b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bfadbf13b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bfadbf13b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0326d40d7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0326d40d7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669eb16fd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669eb16fd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b95c055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b95c055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03d6559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03d6559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03d6559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03d6559f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03d6559f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03d6559f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03d6559f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03d6559f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03d6559f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03d6559f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03d6559f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03d6559f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56ff841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56ff841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5bd2285f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5bd2285f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9eb8cd58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9eb8cd58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9eb8cd5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9eb8cd5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9eb8cd58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9eb8cd58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9eb8cd58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9eb8cd58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9eb8cd58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9eb8cd58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1907" y="0"/>
            <a:ext cx="8762858" cy="4941094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3211693"/>
            <a:ext cx="8496943" cy="1521634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0"/>
            <a:ext cx="6539684" cy="342658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21350" y="219988"/>
            <a:ext cx="8525337" cy="431385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668401" y="496992"/>
            <a:ext cx="7316390" cy="2074896"/>
          </a:xfr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737297" y="2628907"/>
            <a:ext cx="7316390" cy="412750"/>
          </a:xfrm>
        </p:spPr>
        <p:txBody>
          <a:bodyPr anchor="t">
            <a:noAutofit/>
          </a:bodyPr>
          <a:lstStyle>
            <a:lvl1pPr marL="0" indent="0" algn="r">
              <a:buNone/>
              <a:defRPr sz="2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711406" y="3433847"/>
            <a:ext cx="4607740" cy="872334"/>
          </a:xfrm>
        </p:spPr>
        <p:txBody>
          <a:bodyPr/>
          <a:lstStyle>
            <a:lvl1pPr algn="ctr">
              <a:defRPr sz="40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4170" y="3662268"/>
            <a:ext cx="3035429" cy="896654"/>
          </a:xfrm>
        </p:spPr>
        <p:txBody>
          <a:bodyPr vert="horz" lIns="91440" tIns="45720" rIns="91440" bIns="45720" rtlCol="0" anchor="ctr"/>
          <a:lstStyle>
            <a:lvl1pPr algn="r">
              <a:defRPr lang="en-US" sz="405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388818" y="2874486"/>
            <a:ext cx="680390" cy="37385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5" name="5-Point Star 24"/>
          <p:cNvSpPr/>
          <p:nvPr/>
        </p:nvSpPr>
        <p:spPr>
          <a:xfrm rot="21420000">
            <a:off x="3166039" y="3833517"/>
            <a:ext cx="386540" cy="38654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97252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079749"/>
            <a:ext cx="7796031" cy="4416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514350"/>
            <a:ext cx="7794385" cy="2396177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527192"/>
            <a:ext cx="7796046" cy="511854"/>
          </a:xfrm>
        </p:spPr>
        <p:txBody>
          <a:bodyPr anchor="t"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20055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7677" cy="2396177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079750"/>
            <a:ext cx="7796047" cy="9552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6139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514350"/>
            <a:ext cx="7143765" cy="2187528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2707524"/>
            <a:ext cx="6500967" cy="283326"/>
          </a:xfrm>
        </p:spPr>
        <p:txBody>
          <a:bodyPr anchor="t">
            <a:normAutofit/>
          </a:bodyPr>
          <a:lstStyle>
            <a:lvl1pPr marL="0" indent="0" algn="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079751"/>
            <a:ext cx="7797662" cy="9511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514351" y="6694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812" y="219212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3235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292891"/>
            <a:ext cx="7796030" cy="18838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185601"/>
            <a:ext cx="7796030" cy="8554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64606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9367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1547547"/>
            <a:ext cx="2482596" cy="115254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3291966"/>
            <a:ext cx="2482596" cy="73897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1547547"/>
            <a:ext cx="2482596" cy="1151428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9" y="3291965"/>
            <a:ext cx="2482596" cy="73897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1547546"/>
            <a:ext cx="2482596" cy="115289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3291963"/>
            <a:ext cx="2482596" cy="73897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07131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1547547"/>
            <a:ext cx="7796030" cy="24833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92652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514350"/>
            <a:ext cx="1698485" cy="35165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514350"/>
            <a:ext cx="5928323" cy="351658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244644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531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547547"/>
            <a:ext cx="7796030" cy="2483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50633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6030" cy="2395115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806700"/>
            <a:ext cx="7796030" cy="122971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20948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8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1547547"/>
            <a:ext cx="3816536" cy="24833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1547547"/>
            <a:ext cx="3814904" cy="24833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96557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8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767" y="1547547"/>
            <a:ext cx="3642119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146300"/>
            <a:ext cx="3816534" cy="188463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644" y="1547547"/>
            <a:ext cx="3648368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146300"/>
            <a:ext cx="3816535" cy="188463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20390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92579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995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514350"/>
            <a:ext cx="3095145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514350"/>
            <a:ext cx="4525781" cy="3516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031789"/>
            <a:ext cx="3095146" cy="199915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48095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14350"/>
            <a:ext cx="4758977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1771" y="0"/>
            <a:ext cx="2698610" cy="380365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031789"/>
            <a:ext cx="4758976" cy="1771861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9450535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0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0"/>
            <a:ext cx="9004013" cy="498306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547547"/>
            <a:ext cx="7797662" cy="248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4318000"/>
            <a:ext cx="283845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318000"/>
            <a:ext cx="4124789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4318000"/>
            <a:ext cx="68039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688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status report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January 10, 2024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Anton, Lisa, Oleksii, Max</a:t>
            </a:r>
            <a:endParaRPr sz="2200" i="1"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0" y="1825900"/>
            <a:ext cx="8568900" cy="3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New Class Details Page: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Sessions page -&gt; activities table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Poll results preview modals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Analytics page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Allow “adding to calendar” schedule (from a link, not only ics file)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Quick polls adjustments: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UI improvements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Bug fixes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Engagements</a:t>
            </a:r>
            <a:endParaRPr sz="1100"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Socket events performance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Anton, Lisa, Oleksii, Max</a:t>
            </a:r>
            <a:endParaRPr sz="2200" i="1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0" y="1825900"/>
            <a:ext cx="8568900" cy="3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Modules:</a:t>
            </a:r>
            <a:endParaRPr sz="12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Youtube slide creation</a:t>
            </a:r>
            <a:endParaRPr sz="1200"/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General:</a:t>
            </a:r>
            <a:endParaRPr sz="12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Pin Q&amp;As </a:t>
            </a:r>
            <a:endParaRPr sz="12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Marking class as demo class</a:t>
            </a:r>
            <a:endParaRPr sz="12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Misc UI adjustments (tooltips, scroll + zoom pdf, etc)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Stas, Ben</a:t>
            </a:r>
            <a:endParaRPr sz="2200" i="1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0" y="1637800"/>
            <a:ext cx="8568900" cy="3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Multi-Stack:</a:t>
            </a:r>
            <a:endParaRPr sz="1300"/>
          </a:p>
          <a:p>
            <a:pPr marL="914400" marR="0" lvl="1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Allow adding super-admins from master stack to all stacks</a:t>
            </a:r>
            <a:endParaRPr sz="1300"/>
          </a:p>
          <a:p>
            <a:pPr marL="914400" marR="0" lvl="1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Creating “Canvas mock” for load testing - allowing us to test the system without being dependent on the canvas environment</a:t>
            </a:r>
            <a:endParaRPr sz="1300"/>
          </a:p>
          <a:p>
            <a:pPr marL="914400" marR="0" lvl="1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Tenant default class configuration sync</a:t>
            </a:r>
            <a:endParaRPr sz="1300"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Scanning Tags from PDFs using more stable libraries</a:t>
            </a:r>
            <a:endParaRPr sz="1300"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Engageli docs final tests</a:t>
            </a:r>
            <a:endParaRPr sz="1300"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Chat fixes</a:t>
            </a:r>
            <a:endParaRPr sz="1300"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Onboarding Sean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Sean</a:t>
            </a:r>
            <a:endParaRPr sz="2200" i="1"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0" y="1792275"/>
            <a:ext cx="8568900" cy="3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Onboarding</a:t>
            </a:r>
            <a:endParaRPr sz="1300"/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Automatically change destination in chat when moving from room mode to table mode (and if you are in a table)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Nikita, Rotem </a:t>
            </a:r>
            <a:endParaRPr sz="2200" i="1"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8700" y="1863550"/>
            <a:ext cx="8568900" cy="31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Hiding sub-rooms feature</a:t>
            </a:r>
            <a:endParaRPr sz="1200"/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Working on storing playback meetings in DB</a:t>
            </a:r>
            <a:endParaRPr sz="1200"/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Fix recording when the class is directed to Table View</a:t>
            </a:r>
            <a:endParaRPr sz="1200"/>
          </a:p>
          <a:p>
            <a:pPr marL="45720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Allow instructor(s) to change the “correct” answer in playback room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Allow instructor(s) to view poll answers in playback even if results were not shared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 select verified answer for the instructor in playback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Preparing documents for the APIs specs</a:t>
            </a:r>
            <a:endParaRPr sz="1200"/>
          </a:p>
          <a:p>
            <a:pPr marL="457200" marR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252100" y="5974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Yonatan</a:t>
            </a:r>
            <a:endParaRPr sz="2200" i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78700" y="1863550"/>
            <a:ext cx="8568900" cy="31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Implementing 2 dbs approach - engagements db and production db</a:t>
            </a:r>
            <a:endParaRPr sz="1300"/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a job that triggers “delta” insertion - takes the info from the ended meeting from the OLTP database and puts it in the engagements db (other db)</a:t>
            </a:r>
            <a:endParaRPr sz="1300"/>
          </a:p>
          <a:p>
            <a:pPr marL="914400" marR="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a similar job that is being called every X hours that takes all non-meeting related engagements and inserts them into the engagements db (other db)</a:t>
            </a:r>
            <a:endParaRPr sz="13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Dima, Alex </a:t>
            </a:r>
            <a:endParaRPr sz="2200" i="1"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78700" y="1863550"/>
            <a:ext cx="8568900" cy="29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905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Low/Mid/High Bandwidth mode UI adjustments</a:t>
            </a:r>
            <a:endParaRPr sz="1400"/>
          </a:p>
          <a:p>
            <a:pPr marL="457200" marR="1905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Update sharing modes UI (text vs video sharing mode)</a:t>
            </a:r>
            <a:endParaRPr sz="1400"/>
          </a:p>
          <a:p>
            <a:pPr marL="457200" marR="1905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Recordings page </a:t>
            </a:r>
            <a:endParaRPr sz="1400"/>
          </a:p>
          <a:p>
            <a:pPr marL="457200" marR="1905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Fixing the “devtools” rendering issues (css reflow)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252100" y="749850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Matan </a:t>
            </a:r>
            <a:endParaRPr sz="2200"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78700" y="1863550"/>
            <a:ext cx="8568900" cy="29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Chat performance fixes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Poll performance updates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Passing live engagements using memory based queue to prevent extreme network load on clients</a:t>
            </a:r>
            <a:endParaRPr sz="1100"/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Updating whisper modals for better transcription (+ using VAD in the offline transcription) (w/ Oleksii)</a:t>
            </a:r>
            <a:endParaRPr sz="1100"/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247275" y="7306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Paul (iOS), Antonio (iOS) Sasha (Android), Anton (QA)</a:t>
            </a:r>
            <a:r>
              <a:rPr lang="en"/>
              <a:t> 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113700" y="1661375"/>
            <a:ext cx="8222100" cy="30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100" b="1"/>
              <a:t>iOS:</a:t>
            </a:r>
            <a:endParaRPr sz="1100" b="1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100"/>
              <a:t>3.1.2 release</a:t>
            </a:r>
            <a:endParaRPr sz="1100"/>
          </a:p>
          <a:p>
            <a:pPr marL="1371600" marR="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Refactor producer stream handling</a:t>
            </a:r>
            <a:endParaRPr sz="1100"/>
          </a:p>
          <a:p>
            <a:pPr marL="1371600" marR="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Fix issues around “disable auto unmute raise hands”</a:t>
            </a:r>
            <a:endParaRPr sz="1100"/>
          </a:p>
          <a:p>
            <a:pPr marL="1371600" marR="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Added support for individual mic block</a:t>
            </a:r>
            <a:endParaRPr sz="1100"/>
          </a:p>
          <a:p>
            <a:pPr marL="1371600" marR="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Update logic around network recovery for producer</a:t>
            </a:r>
            <a:endParaRPr sz="1100"/>
          </a:p>
          <a:p>
            <a:pPr marL="1371600" marR="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Update WebRTC and Mediasoup libraries</a:t>
            </a:r>
            <a:endParaRPr sz="11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247275" y="7306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and Backend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Paul (iOS), Antonio (iOS) Sasha (Android), Anton (QA)</a:t>
            </a:r>
            <a:r>
              <a:rPr lang="en"/>
              <a:t> 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113700" y="1661375"/>
            <a:ext cx="8222100" cy="30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100" b="1"/>
              <a:t>Android</a:t>
            </a:r>
            <a:r>
              <a:rPr lang="en" sz="1100"/>
              <a:t>:</a:t>
            </a:r>
            <a:endParaRPr sz="1100"/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100"/>
              <a:t>Add "block microphone of learners" support</a:t>
            </a:r>
            <a:endParaRPr sz="1100"/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100"/>
              <a:t>Support quick polls</a:t>
            </a:r>
            <a:endParaRPr sz="1100"/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100"/>
              <a:t>Update logic for chromebooks</a:t>
            </a:r>
            <a:endParaRPr sz="1100"/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100"/>
              <a:t>fix crashes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38225" y="1539175"/>
            <a:ext cx="8222100" cy="3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highlight>
                <a:srgbClr val="F8F8F8"/>
              </a:highlight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8F8F8"/>
                </a:highlight>
              </a:rPr>
              <a:t>3.1.49-1220 - in production</a:t>
            </a:r>
            <a:br>
              <a:rPr lang="en" sz="1400">
                <a:highlight>
                  <a:srgbClr val="F8F8F8"/>
                </a:highlight>
              </a:rPr>
            </a:br>
            <a:endParaRPr sz="1400">
              <a:highlight>
                <a:srgbClr val="F8F8F8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8F8F8"/>
                </a:highlight>
              </a:rPr>
              <a:t>3.1.50-1228 - first build of the “50” series, in QA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Engageli captions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Quick polls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Duplicate classes (copy data from old class when creating a new one)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Ability to start in “TCP-only mode” on a per-class basis (can be applied to site config as well)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A special link that leads to a separate “test page” that does not require login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Removed inappropriate emojis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Support for WSLP parameter for Linode (get around firewall deficiencies)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Ability to save PDFs shared in class (will appear in content management)</a:t>
            </a:r>
            <a:endParaRPr sz="1000"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85025" y="633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184" name="Google Shape;184;p32"/>
          <p:cNvSpPr txBox="1"/>
          <p:nvPr/>
        </p:nvSpPr>
        <p:spPr>
          <a:xfrm>
            <a:off x="2010275" y="3007125"/>
            <a:ext cx="22329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Bandwidth mode</a:t>
            </a:r>
            <a:endParaRPr sz="19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addings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324" y="1867625"/>
            <a:ext cx="1631500" cy="321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385025" y="633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1273850" y="2358150"/>
            <a:ext cx="24909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Calendar integration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975" y="2834100"/>
            <a:ext cx="6030751" cy="11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385025" y="633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198" name="Google Shape;198;p34"/>
          <p:cNvSpPr txBox="1"/>
          <p:nvPr/>
        </p:nvSpPr>
        <p:spPr>
          <a:xfrm>
            <a:off x="1572325" y="2922625"/>
            <a:ext cx="21162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Tags Polls improvements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026" y="1926450"/>
            <a:ext cx="3809326" cy="30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385025" y="633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205" name="Google Shape;205;p35"/>
          <p:cNvSpPr txBox="1"/>
          <p:nvPr/>
        </p:nvSpPr>
        <p:spPr>
          <a:xfrm>
            <a:off x="1572325" y="2922625"/>
            <a:ext cx="21162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Content browser finishes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775" y="1902175"/>
            <a:ext cx="3814126" cy="315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85025" y="633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2930000" y="2036975"/>
            <a:ext cx="30894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Polls tab combined (portal)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425" y="2571750"/>
            <a:ext cx="6248340" cy="211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team</a:t>
            </a: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377150" y="1562700"/>
            <a:ext cx="43653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Many portal improvements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Portal prototype improvements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“Share results” on polls solutions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“Polls on playback recording” concepts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Playback - inactivity message/timer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Class ver 4 definition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Many new wallpapers (virtual background gallery)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Virtual background icon changes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Polls section definition on portal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Design reviews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Design system fixes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Minor fixes</a:t>
            </a:r>
            <a:endParaRPr sz="12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more dangerous?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8720" y="137160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Drinking diet coke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03120"/>
            <a:ext cx="54864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8720" y="210312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Eating Häagen-Dazs ice cream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34640"/>
            <a:ext cx="548640" cy="5486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8720" y="283464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Smoking cigarettes and drinking alcohol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66160"/>
            <a:ext cx="548640" cy="5486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8720" y="356616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Don't organize the kitchen as you were told to 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38225" y="1539175"/>
            <a:ext cx="8222100" cy="3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highlight>
                <a:srgbClr val="F8F8F8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8F8F8"/>
                </a:highlight>
              </a:rPr>
              <a:t>Next 3.1.50 version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Fix for Engageli captions, remove duplicates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Cover more cases for bad data in playback attendance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Admin portal - fix for class filters in class management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Word cloud - admin portal should show the same cloud as in-class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Disappearing merged gallery</a:t>
            </a:r>
            <a:endParaRPr sz="1000">
              <a:highlight>
                <a:srgbClr val="F8F8F8"/>
              </a:highlight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➢"/>
            </a:pPr>
            <a:r>
              <a:rPr lang="en" sz="1000">
                <a:highlight>
                  <a:srgbClr val="F8F8F8"/>
                </a:highlight>
              </a:rPr>
              <a:t>Clients get overloaded in large class with thousands of chat messages</a:t>
            </a:r>
            <a:endParaRPr sz="1000"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(continued)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38225" y="1716350"/>
            <a:ext cx="8222100" cy="3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Current focus - </a:t>
            </a:r>
            <a:r>
              <a:rPr lang="en" sz="1000"/>
              <a:t>Bug fixing across the board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Multi-stack support - ability to auto-route different rooms to different stacks to increase concurrency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Work on testing multi-stack and single stack concurrency limits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Class-details page improvements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Continuing effort - fix missing engagements in older data and enhance code that produces them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API - architecture rework to support “lectures” and “student progress” data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V2 API - caching live attendance, pre-computing “engagement vectors” on 5m intervals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Quick polls - AI-generated polls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Setting firewall-related settings semi-automatically (WSLP/Tcp-only flags)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Continuous auto adjustment of LBW/HBW/Normal modes based on network and CPU performance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Moving mergers and recorders to Linode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76 issues,  30 in progress/review not counting mobile, 19 low priority (similar to last week)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54 story tickets, 13 in review/progress</a:t>
            </a:r>
            <a:endParaRPr sz="11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6625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QA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60950" y="1745900"/>
            <a:ext cx="8222100" cy="3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3.1.49 - Widely deployed by now</a:t>
            </a:r>
            <a:endParaRPr sz="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3.1.50-20240116 - In QA as of a couple hours ago</a:t>
            </a:r>
            <a:endParaRPr sz="12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DalRae, Vika, Ana, Anton B, Marlon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Smoketest in progress</a:t>
            </a:r>
            <a:endParaRPr sz="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Scale Testing</a:t>
            </a:r>
            <a:endParaRPr sz="12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Warren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Testing 3.1.50 - Robots doing polls, Robots doing chat</a:t>
            </a:r>
            <a:endParaRPr sz="8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Tools and Automation</a:t>
            </a:r>
            <a:endParaRPr sz="12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Lead Adam 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Ana Secondary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Anton, Cecilia, Marlon initial contributions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Introduced “doChat” option for load test robots, demonstrated system overloading with sufficient numbers of robots chatting. Waiting to test Matan’s fix in next tag.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Adam working on a version of the engageli-mic-activity-tracker UI component to operate on the  global audio output stream. This new component will facilitate testability of audio stream functionality at scale.</a:t>
            </a:r>
            <a:endParaRPr sz="8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300" y="4077600"/>
            <a:ext cx="942525" cy="9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97404" y="1706860"/>
            <a:ext cx="8222100" cy="32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3.1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k8s robot init speed up and cost improvements in progress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Multi-stack implementation support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Gcore CDN implementation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Hiring process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Frenchification of marketing contents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Devry media manager and backend1 troubleshooting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Data warehouse support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Dev support</a:t>
            </a:r>
            <a:endParaRPr sz="11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926" y="4080426"/>
            <a:ext cx="1063076" cy="106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Integrations and accessibility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60950" y="1809875"/>
            <a:ext cx="8222100" cy="30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A11y/UI: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Wrapping up on working on integrating CRN into analytics in Admin Portal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Stride a11y bugs</a:t>
            </a:r>
            <a:br>
              <a:rPr lang="en" sz="1100"/>
            </a:br>
            <a:endParaRPr sz="1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LTI/Misc: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Playback attendance intermediate data saved in db for faster attendance: in review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Bugfix: recording edit, investigating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LTI deeplink “hang” fixed in 50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Authentication, authorization and data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Working on engagement API rate limiter</a:t>
            </a:r>
            <a:endParaRPr sz="1500"/>
          </a:p>
          <a:p>
            <a:pPr marL="457200" lvl="0" indent="-3238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Working on cache attendance report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Engageli Media Server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Auto-scaling of EMS Routers, allowing rapid increase/decrease in number of concurrent users - merged to master branch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Improving handling of WSLP mode - merged to master branch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Improving robustness of Akamai/Linode EMS: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detection of issues (outages, capacity limits, etc)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fallback or routing of excess load to AWS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Working on supporting merger/recorder/SIP instances in Akamai/Linode - another phase in review</a:t>
            </a:r>
            <a:endParaRPr sz="1400"/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1219</Words>
  <Application>Microsoft Office PowerPoint</Application>
  <PresentationFormat>On-screen Show (16:9)</PresentationFormat>
  <Paragraphs>185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Impact</vt:lpstr>
      <vt:lpstr>Arial</vt:lpstr>
      <vt:lpstr>Roboto</vt:lpstr>
      <vt:lpstr>Main Event</vt:lpstr>
      <vt:lpstr>Engineering status report</vt:lpstr>
      <vt:lpstr>Overview</vt:lpstr>
      <vt:lpstr>Overview</vt:lpstr>
      <vt:lpstr>Overview (continued)</vt:lpstr>
      <vt:lpstr> QA</vt:lpstr>
      <vt:lpstr>DevOps </vt:lpstr>
      <vt:lpstr>Integrations and accessibility</vt:lpstr>
      <vt:lpstr>Authentication, authorization and data</vt:lpstr>
      <vt:lpstr>Engageli Media Server</vt:lpstr>
      <vt:lpstr>Frontend and Backend Services Anton, Lisa, Oleksii, Max</vt:lpstr>
      <vt:lpstr>Frontend and Backend Services Anton, Lisa, Oleksii, Max</vt:lpstr>
      <vt:lpstr>Frontend and Backend Services  Stas, Ben</vt:lpstr>
      <vt:lpstr>Frontend and Backend Services  Sean</vt:lpstr>
      <vt:lpstr>Frontend and Backend Services Nikita, Rotem </vt:lpstr>
      <vt:lpstr>Frontend and Backend Services Yonatan</vt:lpstr>
      <vt:lpstr>Frontend and Backend Services Dima, Alex </vt:lpstr>
      <vt:lpstr>Frontend and Backend Services Matan </vt:lpstr>
      <vt:lpstr>Frontend and Backend Services Paul (iOS), Antonio (iOS) Sasha (Android), Anton (QA) </vt:lpstr>
      <vt:lpstr>Frontend and Backend Services Paul (iOS), Antonio (iOS) Sasha (Android), Anton (QA) </vt:lpstr>
      <vt:lpstr>Design team</vt:lpstr>
      <vt:lpstr>Design team</vt:lpstr>
      <vt:lpstr>Design team</vt:lpstr>
      <vt:lpstr>Design team</vt:lpstr>
      <vt:lpstr>Design team</vt:lpstr>
      <vt:lpstr>Design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status report</dc:title>
  <cp:lastModifiedBy>Serge Plotkin</cp:lastModifiedBy>
  <cp:revision>1</cp:revision>
  <dcterms:modified xsi:type="dcterms:W3CDTF">2024-01-27T13:45:04Z</dcterms:modified>
</cp:coreProperties>
</file>