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31"/>
  </p:notesMasterIdLst>
  <p:handoutMasterIdLst>
    <p:handoutMasterId r:id="rId32"/>
  </p:handoutMasterIdLst>
  <p:sldIdLst>
    <p:sldId id="365" r:id="rId2"/>
    <p:sldId id="413" r:id="rId3"/>
    <p:sldId id="414" r:id="rId4"/>
    <p:sldId id="415" r:id="rId5"/>
    <p:sldId id="416" r:id="rId6"/>
    <p:sldId id="417" r:id="rId7"/>
    <p:sldId id="418" r:id="rId8"/>
    <p:sldId id="419" r:id="rId9"/>
    <p:sldId id="420" r:id="rId10"/>
    <p:sldId id="421" r:id="rId11"/>
    <p:sldId id="422" r:id="rId12"/>
    <p:sldId id="423" r:id="rId13"/>
    <p:sldId id="424" r:id="rId14"/>
    <p:sldId id="425" r:id="rId15"/>
    <p:sldId id="426" r:id="rId16"/>
    <p:sldId id="427" r:id="rId17"/>
    <p:sldId id="428" r:id="rId18"/>
    <p:sldId id="429" r:id="rId19"/>
    <p:sldId id="430" r:id="rId20"/>
    <p:sldId id="431" r:id="rId21"/>
    <p:sldId id="432" r:id="rId22"/>
    <p:sldId id="434" r:id="rId23"/>
    <p:sldId id="435" r:id="rId24"/>
    <p:sldId id="436" r:id="rId25"/>
    <p:sldId id="440" r:id="rId26"/>
    <p:sldId id="442" r:id="rId27"/>
    <p:sldId id="439" r:id="rId28"/>
    <p:sldId id="441" r:id="rId29"/>
    <p:sldId id="443" r:id="rId30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46" autoAdjust="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1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2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22937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1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644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1"/>
          <a:lstStyle>
            <a:lvl1pPr algn="l">
              <a:defRPr sz="1300"/>
            </a:lvl1pPr>
          </a:lstStyle>
          <a:p>
            <a:fld id="{C91D6520-E9E0-4588-8783-5442B84CED2E}" type="datetimeFigureOut">
              <a:rPr lang="he-IL" smtClean="0"/>
              <a:t>כ"ה/תשרי/תשפ"ג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022937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1" anchor="b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644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1" anchor="b"/>
          <a:lstStyle>
            <a:lvl1pPr algn="l">
              <a:defRPr sz="1300"/>
            </a:lvl1pPr>
          </a:lstStyle>
          <a:p>
            <a:fld id="{59B5FB42-F605-44CA-97F3-5C1A291A48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3249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22937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1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44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1"/>
          <a:lstStyle>
            <a:lvl1pPr algn="l">
              <a:defRPr sz="1300"/>
            </a:lvl1pPr>
          </a:lstStyle>
          <a:p>
            <a:fld id="{8F8A409D-433A-433C-A2BC-F28B462F0354}" type="datetimeFigureOut">
              <a:rPr lang="he-IL" smtClean="0"/>
              <a:pPr/>
              <a:t>כ"ה/תשרי/תשפ"ג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84" tIns="49492" rIns="98984" bIns="49492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vert="horz" lIns="98984" tIns="49492" rIns="98984" bIns="49492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022937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1" anchor="b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44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1" anchor="b"/>
          <a:lstStyle>
            <a:lvl1pPr algn="l">
              <a:defRPr sz="1300"/>
            </a:lvl1pPr>
          </a:lstStyle>
          <a:p>
            <a:fld id="{9498E735-B3C8-4616-82BB-9DF00512C64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2753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77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24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83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52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48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67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77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54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334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21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91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427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63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69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219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646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845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72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679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323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98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58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3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15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62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04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05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6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6FC99F-7AB3-45F6-989E-67755F52B94A}" type="datetime9">
              <a:rPr lang="he-IL" smtClean="0"/>
              <a:t>20 אוקטובר,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70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E6DFF4-EEBE-446A-950E-333729C7EDF7}" type="datetime9">
              <a:rPr lang="he-IL" smtClean="0"/>
              <a:t>20 אוקטובר,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86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CC9D02-D2D3-4867-BA00-FAFC6E71026E}" type="datetime9">
              <a:rPr lang="he-IL" smtClean="0"/>
              <a:t>20 אוקטובר,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37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B63928-59DE-400A-AA12-A128D98ADF4D}" type="datetime9">
              <a:rPr lang="he-IL" smtClean="0"/>
              <a:t>20 אוקטובר,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7C8D44-3667-46F6-9772-CC52308E2A7F}" type="slidenum">
              <a:rPr lang="en-US" smtClean="0"/>
              <a:pPr/>
              <a:t>‹#›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766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42BE4D-2A71-4720-9386-48F6AD6951B7}" type="datetime9">
              <a:rPr lang="he-IL" smtClean="0"/>
              <a:t>20 אוקטובר,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24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025070-2151-4454-B557-B2AB72166A86}" type="datetime9">
              <a:rPr lang="he-IL" smtClean="0"/>
              <a:t>20 אוקטובר,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61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B755A6-93CA-42BC-B520-6A39C3B47F48}" type="datetime9">
              <a:rPr lang="he-IL" smtClean="0"/>
              <a:t>20 אוקטובר,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23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872069-496A-420A-8708-3F019DC28543}" type="datetime9">
              <a:rPr lang="he-IL" smtClean="0"/>
              <a:t>20 אוקטובר,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76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90EA20-DF38-4F82-B932-269C1F45A077}" type="datetime9">
              <a:rPr lang="he-IL" smtClean="0"/>
              <a:t>20 אוקטובר,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55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6B1C8A-3DFE-460D-B8DE-EBDC109F4362}" type="datetime9">
              <a:rPr lang="he-IL" smtClean="0"/>
              <a:t>20 אוקטובר,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92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72CD8-9E70-44BB-8A00-6AF0B02DA084}" type="datetime9">
              <a:rPr lang="he-IL" smtClean="0"/>
              <a:t>20 אוקטובר,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29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</a:p>
          <a:p>
            <a:pPr lvl="1"/>
            <a:r>
              <a:rPr lang="he-IL" altLang="he-IL"/>
              <a:t>רמה שנייה</a:t>
            </a:r>
          </a:p>
          <a:p>
            <a:pPr lvl="2"/>
            <a:r>
              <a:rPr lang="he-IL" altLang="he-IL"/>
              <a:t>רמה שלישית</a:t>
            </a:r>
          </a:p>
          <a:p>
            <a:pPr lvl="3"/>
            <a:r>
              <a:rPr lang="he-IL" altLang="he-IL"/>
              <a:t>רמה רביעית</a:t>
            </a:r>
          </a:p>
          <a:p>
            <a:pPr lvl="4"/>
            <a:r>
              <a:rPr lang="he-IL" alt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D2AA93A4-2FB1-4CF1-8303-A89F5073F06C}" type="datetime9">
              <a:rPr lang="he-IL" smtClean="0"/>
              <a:t>20 אוקטובר,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fld id="{EA7C8D44-3667-46F6-9772-CC52308E2A7F}" type="slidenum">
              <a:rPr lang="en-US" smtClean="0"/>
              <a:pPr/>
              <a:t>‹#›</a:t>
            </a:fld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ctr" rtl="1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t.org/junit5/docs/5.0.1/api/org/junit/jupiter/api/Assertions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Character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4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3417612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שאלות</a:t>
            </a:r>
            <a:endParaRPr lang="en-US" sz="3600" dirty="0"/>
          </a:p>
        </p:txBody>
      </p:sp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4530725"/>
          </a:xfrm>
        </p:spPr>
        <p:txBody>
          <a:bodyPr/>
          <a:lstStyle/>
          <a:p>
            <a:pPr algn="r"/>
            <a:r>
              <a:rPr lang="he-IL" sz="2800" dirty="0"/>
              <a:t>מה יקרה אם הפונקציה לא תקינה לחלוטין?</a:t>
            </a:r>
          </a:p>
          <a:p>
            <a:pPr algn="r"/>
            <a:r>
              <a:rPr lang="he-IL" sz="2800" dirty="0"/>
              <a:t>האם אנו צריכים ואפילו רוצים באמת לבדוק את כל </a:t>
            </a:r>
            <a:r>
              <a:rPr lang="he-IL" sz="2800" dirty="0" err="1"/>
              <a:t>הקלטים</a:t>
            </a:r>
            <a:r>
              <a:rPr lang="he-IL" sz="2800" dirty="0"/>
              <a:t>?</a:t>
            </a:r>
          </a:p>
          <a:p>
            <a:pPr algn="r"/>
            <a:endParaRPr lang="he-IL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10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3070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שאלות</a:t>
            </a:r>
            <a:endParaRPr lang="en-US" sz="3600" dirty="0"/>
          </a:p>
        </p:txBody>
      </p:sp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4530725"/>
          </a:xfrm>
        </p:spPr>
        <p:txBody>
          <a:bodyPr/>
          <a:lstStyle/>
          <a:p>
            <a:pPr algn="r"/>
            <a:r>
              <a:rPr lang="he-IL" sz="2800" dirty="0"/>
              <a:t>מה יקרה אם הפונקציה לא תקינה לחלוטין?</a:t>
            </a:r>
          </a:p>
          <a:p>
            <a:pPr algn="r"/>
            <a:r>
              <a:rPr lang="he-IL" sz="2800" dirty="0"/>
              <a:t>האם אנו צריכים ואפילו רוצים באמת לבדוק את כל </a:t>
            </a:r>
            <a:r>
              <a:rPr lang="he-IL" sz="2800" dirty="0" err="1"/>
              <a:t>הקלטים</a:t>
            </a:r>
            <a:r>
              <a:rPr lang="he-IL" sz="2800" dirty="0"/>
              <a:t>?</a:t>
            </a:r>
          </a:p>
          <a:p>
            <a:pPr algn="r"/>
            <a:endParaRPr lang="he-IL" sz="2800" dirty="0"/>
          </a:p>
          <a:p>
            <a:pPr algn="r"/>
            <a:r>
              <a:rPr lang="he-IL" sz="2800" b="1" dirty="0"/>
              <a:t>נניח ובדקנו כבר את הקלט "1", האם רלוונטי לנו לבדוק את יתר </a:t>
            </a:r>
            <a:r>
              <a:rPr lang="he-IL" sz="2800" b="1" dirty="0" err="1"/>
              <a:t>הקלטים</a:t>
            </a:r>
            <a:r>
              <a:rPr lang="he-IL" sz="2800" b="1" dirty="0"/>
              <a:t> שהם רק מספרים, או שכיסינו אותם כבר?</a:t>
            </a:r>
          </a:p>
          <a:p>
            <a:pPr algn="r"/>
            <a:r>
              <a:rPr lang="he-IL" sz="2800" b="1" dirty="0"/>
              <a:t>האם גודל הקלט ישפיע את הפלט?</a:t>
            </a:r>
          </a:p>
          <a:p>
            <a:pPr algn="r"/>
            <a:r>
              <a:rPr lang="he-IL" sz="2800" b="1" dirty="0"/>
              <a:t>האם סדר ההופעה של התווים בקלט ישנה את הפלט?</a:t>
            </a:r>
          </a:p>
          <a:p>
            <a:pPr algn="r"/>
            <a:endParaRPr lang="he-IL" sz="2800" b="1" dirty="0"/>
          </a:p>
          <a:p>
            <a:pPr algn="r"/>
            <a:endParaRPr lang="he-IL" sz="2800" dirty="0"/>
          </a:p>
          <a:p>
            <a:pPr algn="r"/>
            <a:endParaRPr lang="he-IL" sz="2800" dirty="0"/>
          </a:p>
          <a:p>
            <a:pPr algn="r"/>
            <a:endParaRPr lang="he-IL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178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נקודה למחשבה</a:t>
            </a:r>
            <a:endParaRPr lang="en-US" sz="3600" dirty="0"/>
          </a:p>
        </p:txBody>
      </p:sp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4530725"/>
          </a:xfrm>
        </p:spPr>
        <p:txBody>
          <a:bodyPr/>
          <a:lstStyle/>
          <a:p>
            <a:pPr algn="r"/>
            <a:r>
              <a:rPr lang="he-IL" sz="2800" dirty="0"/>
              <a:t>ניתן להניח כי אם הקלט קטן מ2, נקבל שקר</a:t>
            </a:r>
          </a:p>
          <a:p>
            <a:pPr lvl="1"/>
            <a:r>
              <a:rPr lang="he-IL" sz="2400" dirty="0"/>
              <a:t>זאת משום שצריך גם ספרה וגם אות קטנה</a:t>
            </a:r>
          </a:p>
          <a:p>
            <a:r>
              <a:rPr lang="he-IL" sz="2800" dirty="0"/>
              <a:t>ניתן לצמצם כמעט חצי </a:t>
            </a:r>
            <a:r>
              <a:rPr lang="he-IL" sz="2800" dirty="0" err="1"/>
              <a:t>מהקלטים</a:t>
            </a:r>
            <a:r>
              <a:rPr lang="he-IL" sz="2800" dirty="0"/>
              <a:t> תחת מקרה אחד של גודל קלט קטן מ2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1973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שאלה</a:t>
            </a:r>
            <a:endParaRPr lang="en-US" sz="3600" dirty="0"/>
          </a:p>
        </p:txBody>
      </p:sp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4530725"/>
          </a:xfrm>
        </p:spPr>
        <p:txBody>
          <a:bodyPr/>
          <a:lstStyle/>
          <a:p>
            <a:pPr algn="r"/>
            <a:r>
              <a:rPr lang="he-IL" sz="2800" dirty="0"/>
              <a:t>נניח והפונקציה שלנו מחזירה אמת אחרי שהיא נתקלת בספרות ואותיות קטנות במערך, גם אם לא סיימה לעבור על כל הקלט.</a:t>
            </a:r>
          </a:p>
          <a:p>
            <a:pPr algn="r"/>
            <a:r>
              <a:rPr lang="he-IL" sz="2800" dirty="0"/>
              <a:t>האם הטסט תקין?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2341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שאלה</a:t>
            </a:r>
            <a:endParaRPr lang="en-US" sz="3600" dirty="0"/>
          </a:p>
        </p:txBody>
      </p:sp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4530725"/>
          </a:xfrm>
        </p:spPr>
        <p:txBody>
          <a:bodyPr/>
          <a:lstStyle/>
          <a:p>
            <a:pPr algn="r"/>
            <a:r>
              <a:rPr lang="he-IL" sz="2800" dirty="0"/>
              <a:t>נניח והפונקציה שלנו מחזירה אמת אחרי שהיא נתקלת בספרות ואותיות קטנות במערך, גם אם לא סיימה לעבור על כל הקלט.</a:t>
            </a:r>
          </a:p>
          <a:p>
            <a:pPr algn="r"/>
            <a:r>
              <a:rPr lang="he-IL" sz="2800" dirty="0"/>
              <a:t>האם הטסט תקין?</a:t>
            </a:r>
          </a:p>
          <a:p>
            <a:pPr algn="r"/>
            <a:r>
              <a:rPr lang="he-IL" sz="2800" dirty="0"/>
              <a:t>מה לגבי הקלט "</a:t>
            </a:r>
            <a:r>
              <a:rPr lang="en-US" sz="2800" dirty="0"/>
              <a:t>1a</a:t>
            </a:r>
            <a:r>
              <a:rPr lang="he-IL" sz="2800" dirty="0"/>
              <a:t>"?</a:t>
            </a:r>
            <a:endParaRPr lang="en-US" sz="2800" dirty="0"/>
          </a:p>
          <a:p>
            <a:pPr algn="r"/>
            <a:endParaRPr lang="he-IL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8192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שאלה</a:t>
            </a:r>
            <a:endParaRPr lang="en-US" sz="3600" dirty="0"/>
          </a:p>
        </p:txBody>
      </p:sp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4530725"/>
          </a:xfrm>
        </p:spPr>
        <p:txBody>
          <a:bodyPr/>
          <a:lstStyle/>
          <a:p>
            <a:pPr algn="r"/>
            <a:r>
              <a:rPr lang="he-IL" sz="2800" dirty="0"/>
              <a:t>נניח והפונקציה שלנו מחזירה אמת אחרי שהיא נתקלת בספרות ואותיות קטנות במערך, גם אם לא סיימה לעבור על כל הקלט.</a:t>
            </a:r>
          </a:p>
          <a:p>
            <a:pPr algn="r"/>
            <a:r>
              <a:rPr lang="he-IL" sz="2800" dirty="0"/>
              <a:t>האם הטסט תקין?</a:t>
            </a:r>
          </a:p>
          <a:p>
            <a:pPr algn="r"/>
            <a:r>
              <a:rPr lang="he-IL" sz="2800" dirty="0"/>
              <a:t>מה לגבי הקלט "</a:t>
            </a:r>
            <a:r>
              <a:rPr lang="en-US" sz="2800" dirty="0"/>
              <a:t>1a</a:t>
            </a:r>
            <a:r>
              <a:rPr lang="he-IL" sz="2800" dirty="0"/>
              <a:t>"?</a:t>
            </a:r>
            <a:endParaRPr lang="en-US" sz="2800" dirty="0"/>
          </a:p>
          <a:p>
            <a:r>
              <a:rPr lang="he-IL" sz="2800" dirty="0"/>
              <a:t>מה לגבי הקלט "</a:t>
            </a:r>
            <a:r>
              <a:rPr lang="en-US" sz="2800" dirty="0"/>
              <a:t>1aA</a:t>
            </a:r>
            <a:r>
              <a:rPr lang="he-IL" sz="2800" dirty="0"/>
              <a:t>"?</a:t>
            </a:r>
            <a:endParaRPr lang="en-US" sz="2800" dirty="0"/>
          </a:p>
          <a:p>
            <a:pPr algn="r"/>
            <a:endParaRPr lang="he-IL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5154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שאלה</a:t>
            </a:r>
            <a:endParaRPr lang="en-US" sz="3600" dirty="0"/>
          </a:p>
        </p:txBody>
      </p:sp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4530725"/>
          </a:xfrm>
        </p:spPr>
        <p:txBody>
          <a:bodyPr/>
          <a:lstStyle/>
          <a:p>
            <a:pPr algn="r"/>
            <a:r>
              <a:rPr lang="he-IL" sz="2800" dirty="0"/>
              <a:t>נניח והפונקציה שלנו מחזירה אמת אחרי שהיא נתקלת בספרות ואותיות קטנות במערך, גם אם לא סיימה לעבור על כל הקלט.</a:t>
            </a:r>
          </a:p>
          <a:p>
            <a:pPr algn="r"/>
            <a:r>
              <a:rPr lang="he-IL" sz="2800" dirty="0"/>
              <a:t>האם הטסט תקין?</a:t>
            </a:r>
          </a:p>
          <a:p>
            <a:pPr algn="r"/>
            <a:r>
              <a:rPr lang="he-IL" sz="2800" dirty="0"/>
              <a:t>מה לגבי הקלט "</a:t>
            </a:r>
            <a:r>
              <a:rPr lang="en-US" sz="2800" dirty="0"/>
              <a:t>1a</a:t>
            </a:r>
            <a:r>
              <a:rPr lang="he-IL" sz="2800" dirty="0"/>
              <a:t>"?</a:t>
            </a:r>
            <a:endParaRPr lang="en-US" sz="2800" dirty="0"/>
          </a:p>
          <a:p>
            <a:r>
              <a:rPr lang="he-IL" sz="2800" dirty="0"/>
              <a:t>מה לגבי הקלט "</a:t>
            </a:r>
            <a:r>
              <a:rPr lang="en-US" sz="2800" dirty="0"/>
              <a:t>1aA</a:t>
            </a:r>
            <a:r>
              <a:rPr lang="he-IL" sz="2800" dirty="0"/>
              <a:t>"?</a:t>
            </a:r>
            <a:endParaRPr lang="en-US" sz="2800" dirty="0"/>
          </a:p>
          <a:p>
            <a:r>
              <a:rPr lang="he-IL" sz="2800" dirty="0"/>
              <a:t>יש </a:t>
            </a:r>
            <a:r>
              <a:rPr lang="he-IL" sz="2800" dirty="0" err="1"/>
              <a:t>בעית</a:t>
            </a:r>
            <a:r>
              <a:rPr lang="he-IL" sz="2800" dirty="0"/>
              <a:t> פונקציונליות בטסט...</a:t>
            </a:r>
            <a:endParaRPr lang="en-US" sz="2800" dirty="0"/>
          </a:p>
          <a:p>
            <a:pPr algn="r"/>
            <a:endParaRPr lang="he-IL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4183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קלטים מייצגים</a:t>
            </a:r>
            <a:endParaRPr lang="en-US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17</a:t>
            </a:fld>
            <a:endParaRPr lang="en-US" sz="1600" dirty="0"/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C70D16BD-B089-F1E6-D611-A3B24EA0B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208855"/>
              </p:ext>
            </p:extLst>
          </p:nvPr>
        </p:nvGraphicFramePr>
        <p:xfrm>
          <a:off x="367932" y="1556792"/>
          <a:ext cx="3151313" cy="4313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71">
                  <a:extLst>
                    <a:ext uri="{9D8B030D-6E8A-4147-A177-3AD203B41FA5}">
                      <a16:colId xmlns:a16="http://schemas.microsoft.com/office/drawing/2014/main" val="1678575126"/>
                    </a:ext>
                  </a:extLst>
                </a:gridCol>
                <a:gridCol w="1477770">
                  <a:extLst>
                    <a:ext uri="{9D8B030D-6E8A-4147-A177-3AD203B41FA5}">
                      <a16:colId xmlns:a16="http://schemas.microsoft.com/office/drawing/2014/main" val="272988353"/>
                    </a:ext>
                  </a:extLst>
                </a:gridCol>
                <a:gridCol w="1328572">
                  <a:extLst>
                    <a:ext uri="{9D8B030D-6E8A-4147-A177-3AD203B41FA5}">
                      <a16:colId xmlns:a16="http://schemas.microsoft.com/office/drawing/2014/main" val="1064501303"/>
                    </a:ext>
                  </a:extLst>
                </a:gridCol>
              </a:tblGrid>
              <a:tr h="306523"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Expected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898225"/>
                  </a:ext>
                </a:extLst>
              </a:tr>
              <a:tr h="306523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411957"/>
                  </a:ext>
                </a:extLst>
              </a:tr>
              <a:tr h="306523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11601"/>
                  </a:ext>
                </a:extLst>
              </a:tr>
              <a:tr h="306523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83039"/>
                  </a:ext>
                </a:extLst>
              </a:tr>
              <a:tr h="306523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“34”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334849"/>
                  </a:ext>
                </a:extLst>
              </a:tr>
              <a:tr h="306523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aaaa</a:t>
                      </a:r>
                      <a:r>
                        <a:rPr lang="en-US" sz="1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94097"/>
                  </a:ext>
                </a:extLst>
              </a:tr>
              <a:tr h="306523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“1a”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434593"/>
                  </a:ext>
                </a:extLst>
              </a:tr>
              <a:tr h="306523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“1aA”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244226"/>
                  </a:ext>
                </a:extLst>
              </a:tr>
              <a:tr h="306523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156578"/>
                  </a:ext>
                </a:extLst>
              </a:tr>
              <a:tr h="306523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41717"/>
                  </a:ext>
                </a:extLst>
              </a:tr>
              <a:tr h="306523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“B1”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169371"/>
                  </a:ext>
                </a:extLst>
              </a:tr>
              <a:tr h="306523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“1111111111aBBBB”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937820"/>
                  </a:ext>
                </a:extLst>
              </a:tr>
            </a:tbl>
          </a:graphicData>
        </a:graphic>
      </p:graphicFrame>
      <p:sp>
        <p:nvSpPr>
          <p:cNvPr id="13" name="Arrow: Right 3">
            <a:extLst>
              <a:ext uri="{FF2B5EF4-FFF2-40B4-BE49-F238E27FC236}">
                <a16:creationId xmlns:a16="http://schemas.microsoft.com/office/drawing/2014/main" id="{154689EE-A772-079E-A2A7-E72AC3633348}"/>
              </a:ext>
            </a:extLst>
          </p:cNvPr>
          <p:cNvSpPr/>
          <p:nvPr/>
        </p:nvSpPr>
        <p:spPr>
          <a:xfrm>
            <a:off x="3556523" y="3542173"/>
            <a:ext cx="1272209" cy="566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1270521A-9800-A1D7-B35B-1DD4D0A94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027533"/>
              </p:ext>
            </p:extLst>
          </p:nvPr>
        </p:nvGraphicFramePr>
        <p:xfrm>
          <a:off x="4866011" y="2385609"/>
          <a:ext cx="4098479" cy="2857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03">
                  <a:extLst>
                    <a:ext uri="{9D8B030D-6E8A-4147-A177-3AD203B41FA5}">
                      <a16:colId xmlns:a16="http://schemas.microsoft.com/office/drawing/2014/main" val="1678575126"/>
                    </a:ext>
                  </a:extLst>
                </a:gridCol>
                <a:gridCol w="1086953">
                  <a:extLst>
                    <a:ext uri="{9D8B030D-6E8A-4147-A177-3AD203B41FA5}">
                      <a16:colId xmlns:a16="http://schemas.microsoft.com/office/drawing/2014/main" val="272988353"/>
                    </a:ext>
                  </a:extLst>
                </a:gridCol>
                <a:gridCol w="1119721">
                  <a:extLst>
                    <a:ext uri="{9D8B030D-6E8A-4147-A177-3AD203B41FA5}">
                      <a16:colId xmlns:a16="http://schemas.microsoft.com/office/drawing/2014/main" val="1064501303"/>
                    </a:ext>
                  </a:extLst>
                </a:gridCol>
                <a:gridCol w="1498102">
                  <a:extLst>
                    <a:ext uri="{9D8B030D-6E8A-4147-A177-3AD203B41FA5}">
                      <a16:colId xmlns:a16="http://schemas.microsoft.com/office/drawing/2014/main" val="771153011"/>
                    </a:ext>
                  </a:extLst>
                </a:gridCol>
              </a:tblGrid>
              <a:tr h="512699"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898225"/>
                  </a:ext>
                </a:extLst>
              </a:tr>
              <a:tr h="36315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Length&lt;2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411957"/>
                  </a:ext>
                </a:extLst>
              </a:tr>
              <a:tr h="363156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“34”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Only 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5805"/>
                  </a:ext>
                </a:extLst>
              </a:tr>
              <a:tr h="363156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aaaa</a:t>
                      </a:r>
                      <a:r>
                        <a:rPr lang="en-US" sz="1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Only lower letters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50175"/>
                  </a:ext>
                </a:extLst>
              </a:tr>
              <a:tr h="512699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“1aA”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Invalid character at the  end of the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244226"/>
                  </a:ext>
                </a:extLst>
              </a:tr>
              <a:tr h="512699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“B1”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Contains invalid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169371"/>
                  </a:ext>
                </a:extLst>
              </a:tr>
            </a:tbl>
          </a:graphicData>
        </a:graphic>
      </p:graphicFrame>
      <p:sp>
        <p:nvSpPr>
          <p:cNvPr id="15" name="Rectangle 5">
            <a:extLst>
              <a:ext uri="{FF2B5EF4-FFF2-40B4-BE49-F238E27FC236}">
                <a16:creationId xmlns:a16="http://schemas.microsoft.com/office/drawing/2014/main" id="{8CB7B980-1DFE-8787-F50F-1AE1601E9219}"/>
              </a:ext>
            </a:extLst>
          </p:cNvPr>
          <p:cNvSpPr/>
          <p:nvPr/>
        </p:nvSpPr>
        <p:spPr>
          <a:xfrm>
            <a:off x="905291" y="6022460"/>
            <a:ext cx="80473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האם יש פה קלט נוסף שאפשר לצמצם ?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918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קלטים מייצגים</a:t>
            </a:r>
            <a:endParaRPr lang="en-US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18</a:t>
            </a:fld>
            <a:endParaRPr lang="en-US" sz="1600" dirty="0"/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C70D16BD-B089-F1E6-D611-A3B24EA0B2FC}"/>
              </a:ext>
            </a:extLst>
          </p:cNvPr>
          <p:cNvGraphicFramePr>
            <a:graphicFrameLocks noGrp="1"/>
          </p:cNvGraphicFramePr>
          <p:nvPr/>
        </p:nvGraphicFramePr>
        <p:xfrm>
          <a:off x="367932" y="1556792"/>
          <a:ext cx="3151313" cy="4313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71">
                  <a:extLst>
                    <a:ext uri="{9D8B030D-6E8A-4147-A177-3AD203B41FA5}">
                      <a16:colId xmlns:a16="http://schemas.microsoft.com/office/drawing/2014/main" val="1678575126"/>
                    </a:ext>
                  </a:extLst>
                </a:gridCol>
                <a:gridCol w="1477770">
                  <a:extLst>
                    <a:ext uri="{9D8B030D-6E8A-4147-A177-3AD203B41FA5}">
                      <a16:colId xmlns:a16="http://schemas.microsoft.com/office/drawing/2014/main" val="272988353"/>
                    </a:ext>
                  </a:extLst>
                </a:gridCol>
                <a:gridCol w="1328572">
                  <a:extLst>
                    <a:ext uri="{9D8B030D-6E8A-4147-A177-3AD203B41FA5}">
                      <a16:colId xmlns:a16="http://schemas.microsoft.com/office/drawing/2014/main" val="1064501303"/>
                    </a:ext>
                  </a:extLst>
                </a:gridCol>
              </a:tblGrid>
              <a:tr h="306523"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Expected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898225"/>
                  </a:ext>
                </a:extLst>
              </a:tr>
              <a:tr h="306523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411957"/>
                  </a:ext>
                </a:extLst>
              </a:tr>
              <a:tr h="306523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11601"/>
                  </a:ext>
                </a:extLst>
              </a:tr>
              <a:tr h="306523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83039"/>
                  </a:ext>
                </a:extLst>
              </a:tr>
              <a:tr h="306523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“34”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334849"/>
                  </a:ext>
                </a:extLst>
              </a:tr>
              <a:tr h="306523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aaaa</a:t>
                      </a:r>
                      <a:r>
                        <a:rPr lang="en-US" sz="1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94097"/>
                  </a:ext>
                </a:extLst>
              </a:tr>
              <a:tr h="306523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“1a”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434593"/>
                  </a:ext>
                </a:extLst>
              </a:tr>
              <a:tr h="306523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“1aA”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244226"/>
                  </a:ext>
                </a:extLst>
              </a:tr>
              <a:tr h="306523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156578"/>
                  </a:ext>
                </a:extLst>
              </a:tr>
              <a:tr h="306523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41717"/>
                  </a:ext>
                </a:extLst>
              </a:tr>
              <a:tr h="306523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“B1”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169371"/>
                  </a:ext>
                </a:extLst>
              </a:tr>
              <a:tr h="306523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“1111111111aBBBB”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937820"/>
                  </a:ext>
                </a:extLst>
              </a:tr>
            </a:tbl>
          </a:graphicData>
        </a:graphic>
      </p:graphicFrame>
      <p:sp>
        <p:nvSpPr>
          <p:cNvPr id="13" name="Arrow: Right 3">
            <a:extLst>
              <a:ext uri="{FF2B5EF4-FFF2-40B4-BE49-F238E27FC236}">
                <a16:creationId xmlns:a16="http://schemas.microsoft.com/office/drawing/2014/main" id="{154689EE-A772-079E-A2A7-E72AC3633348}"/>
              </a:ext>
            </a:extLst>
          </p:cNvPr>
          <p:cNvSpPr/>
          <p:nvPr/>
        </p:nvSpPr>
        <p:spPr>
          <a:xfrm>
            <a:off x="3556523" y="3542173"/>
            <a:ext cx="1272209" cy="566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1270521A-9800-A1D7-B35B-1DD4D0A94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991712"/>
              </p:ext>
            </p:extLst>
          </p:nvPr>
        </p:nvGraphicFramePr>
        <p:xfrm>
          <a:off x="4866011" y="2385609"/>
          <a:ext cx="4098479" cy="2857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03">
                  <a:extLst>
                    <a:ext uri="{9D8B030D-6E8A-4147-A177-3AD203B41FA5}">
                      <a16:colId xmlns:a16="http://schemas.microsoft.com/office/drawing/2014/main" val="1678575126"/>
                    </a:ext>
                  </a:extLst>
                </a:gridCol>
                <a:gridCol w="1086953">
                  <a:extLst>
                    <a:ext uri="{9D8B030D-6E8A-4147-A177-3AD203B41FA5}">
                      <a16:colId xmlns:a16="http://schemas.microsoft.com/office/drawing/2014/main" val="272988353"/>
                    </a:ext>
                  </a:extLst>
                </a:gridCol>
                <a:gridCol w="1119721">
                  <a:extLst>
                    <a:ext uri="{9D8B030D-6E8A-4147-A177-3AD203B41FA5}">
                      <a16:colId xmlns:a16="http://schemas.microsoft.com/office/drawing/2014/main" val="1064501303"/>
                    </a:ext>
                  </a:extLst>
                </a:gridCol>
                <a:gridCol w="1498102">
                  <a:extLst>
                    <a:ext uri="{9D8B030D-6E8A-4147-A177-3AD203B41FA5}">
                      <a16:colId xmlns:a16="http://schemas.microsoft.com/office/drawing/2014/main" val="771153011"/>
                    </a:ext>
                  </a:extLst>
                </a:gridCol>
              </a:tblGrid>
              <a:tr h="512699"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898225"/>
                  </a:ext>
                </a:extLst>
              </a:tr>
              <a:tr h="36315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Length&lt;2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411957"/>
                  </a:ext>
                </a:extLst>
              </a:tr>
              <a:tr h="363156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“34”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Only 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5805"/>
                  </a:ext>
                </a:extLst>
              </a:tr>
              <a:tr h="363156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aaaa</a:t>
                      </a:r>
                      <a:r>
                        <a:rPr lang="en-US" sz="1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Only lower letters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50175"/>
                  </a:ext>
                </a:extLst>
              </a:tr>
              <a:tr h="512699">
                <a:tc>
                  <a:txBody>
                    <a:bodyPr/>
                    <a:lstStyle/>
                    <a:p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“1aA”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Invalid character at the  end of the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244226"/>
                  </a:ext>
                </a:extLst>
              </a:tr>
              <a:tr h="512699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“B1”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Contains invalid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169371"/>
                  </a:ext>
                </a:extLst>
              </a:tr>
            </a:tbl>
          </a:graphicData>
        </a:graphic>
      </p:graphicFrame>
      <p:sp>
        <p:nvSpPr>
          <p:cNvPr id="3" name="Rectangle 5">
            <a:extLst>
              <a:ext uri="{FF2B5EF4-FFF2-40B4-BE49-F238E27FC236}">
                <a16:creationId xmlns:a16="http://schemas.microsoft.com/office/drawing/2014/main" id="{971B0D10-3523-63FD-EF3F-54309CAE0B34}"/>
              </a:ext>
            </a:extLst>
          </p:cNvPr>
          <p:cNvSpPr/>
          <p:nvPr/>
        </p:nvSpPr>
        <p:spPr>
          <a:xfrm>
            <a:off x="905291" y="6022460"/>
            <a:ext cx="80473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האם יש פה קלט נוסף שאפשר לצמצם ?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745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קלטים מייצגים</a:t>
            </a:r>
            <a:endParaRPr lang="en-US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19</a:t>
            </a:fld>
            <a:endParaRPr lang="en-US" sz="1600" dirty="0"/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C70D16BD-B089-F1E6-D611-A3B24EA0B2FC}"/>
              </a:ext>
            </a:extLst>
          </p:cNvPr>
          <p:cNvGraphicFramePr>
            <a:graphicFrameLocks noGrp="1"/>
          </p:cNvGraphicFramePr>
          <p:nvPr/>
        </p:nvGraphicFramePr>
        <p:xfrm>
          <a:off x="367932" y="1556792"/>
          <a:ext cx="3151313" cy="4313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71">
                  <a:extLst>
                    <a:ext uri="{9D8B030D-6E8A-4147-A177-3AD203B41FA5}">
                      <a16:colId xmlns:a16="http://schemas.microsoft.com/office/drawing/2014/main" val="1678575126"/>
                    </a:ext>
                  </a:extLst>
                </a:gridCol>
                <a:gridCol w="1477770">
                  <a:extLst>
                    <a:ext uri="{9D8B030D-6E8A-4147-A177-3AD203B41FA5}">
                      <a16:colId xmlns:a16="http://schemas.microsoft.com/office/drawing/2014/main" val="272988353"/>
                    </a:ext>
                  </a:extLst>
                </a:gridCol>
                <a:gridCol w="1328572">
                  <a:extLst>
                    <a:ext uri="{9D8B030D-6E8A-4147-A177-3AD203B41FA5}">
                      <a16:colId xmlns:a16="http://schemas.microsoft.com/office/drawing/2014/main" val="1064501303"/>
                    </a:ext>
                  </a:extLst>
                </a:gridCol>
              </a:tblGrid>
              <a:tr h="306523"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Expected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898225"/>
                  </a:ext>
                </a:extLst>
              </a:tr>
              <a:tr h="306523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411957"/>
                  </a:ext>
                </a:extLst>
              </a:tr>
              <a:tr h="306523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11601"/>
                  </a:ext>
                </a:extLst>
              </a:tr>
              <a:tr h="306523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83039"/>
                  </a:ext>
                </a:extLst>
              </a:tr>
              <a:tr h="306523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“34”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334849"/>
                  </a:ext>
                </a:extLst>
              </a:tr>
              <a:tr h="306523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aaaa</a:t>
                      </a:r>
                      <a:r>
                        <a:rPr lang="en-US" sz="1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94097"/>
                  </a:ext>
                </a:extLst>
              </a:tr>
              <a:tr h="306523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“1a”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434593"/>
                  </a:ext>
                </a:extLst>
              </a:tr>
              <a:tr h="306523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“1aA”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244226"/>
                  </a:ext>
                </a:extLst>
              </a:tr>
              <a:tr h="306523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156578"/>
                  </a:ext>
                </a:extLst>
              </a:tr>
              <a:tr h="306523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41717"/>
                  </a:ext>
                </a:extLst>
              </a:tr>
              <a:tr h="306523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“B1”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169371"/>
                  </a:ext>
                </a:extLst>
              </a:tr>
              <a:tr h="306523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“1111111111aBBBB”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937820"/>
                  </a:ext>
                </a:extLst>
              </a:tr>
            </a:tbl>
          </a:graphicData>
        </a:graphic>
      </p:graphicFrame>
      <p:sp>
        <p:nvSpPr>
          <p:cNvPr id="13" name="Arrow: Right 3">
            <a:extLst>
              <a:ext uri="{FF2B5EF4-FFF2-40B4-BE49-F238E27FC236}">
                <a16:creationId xmlns:a16="http://schemas.microsoft.com/office/drawing/2014/main" id="{154689EE-A772-079E-A2A7-E72AC3633348}"/>
              </a:ext>
            </a:extLst>
          </p:cNvPr>
          <p:cNvSpPr/>
          <p:nvPr/>
        </p:nvSpPr>
        <p:spPr>
          <a:xfrm>
            <a:off x="3556523" y="3542173"/>
            <a:ext cx="1272209" cy="566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1270521A-9800-A1D7-B35B-1DD4D0A944D1}"/>
              </a:ext>
            </a:extLst>
          </p:cNvPr>
          <p:cNvGraphicFramePr>
            <a:graphicFrameLocks noGrp="1"/>
          </p:cNvGraphicFramePr>
          <p:nvPr/>
        </p:nvGraphicFramePr>
        <p:xfrm>
          <a:off x="4866011" y="2385609"/>
          <a:ext cx="4098479" cy="2857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03">
                  <a:extLst>
                    <a:ext uri="{9D8B030D-6E8A-4147-A177-3AD203B41FA5}">
                      <a16:colId xmlns:a16="http://schemas.microsoft.com/office/drawing/2014/main" val="1678575126"/>
                    </a:ext>
                  </a:extLst>
                </a:gridCol>
                <a:gridCol w="1086953">
                  <a:extLst>
                    <a:ext uri="{9D8B030D-6E8A-4147-A177-3AD203B41FA5}">
                      <a16:colId xmlns:a16="http://schemas.microsoft.com/office/drawing/2014/main" val="272988353"/>
                    </a:ext>
                  </a:extLst>
                </a:gridCol>
                <a:gridCol w="1119721">
                  <a:extLst>
                    <a:ext uri="{9D8B030D-6E8A-4147-A177-3AD203B41FA5}">
                      <a16:colId xmlns:a16="http://schemas.microsoft.com/office/drawing/2014/main" val="1064501303"/>
                    </a:ext>
                  </a:extLst>
                </a:gridCol>
                <a:gridCol w="1498102">
                  <a:extLst>
                    <a:ext uri="{9D8B030D-6E8A-4147-A177-3AD203B41FA5}">
                      <a16:colId xmlns:a16="http://schemas.microsoft.com/office/drawing/2014/main" val="771153011"/>
                    </a:ext>
                  </a:extLst>
                </a:gridCol>
              </a:tblGrid>
              <a:tr h="512699"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898225"/>
                  </a:ext>
                </a:extLst>
              </a:tr>
              <a:tr h="36315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Length&lt;2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411957"/>
                  </a:ext>
                </a:extLst>
              </a:tr>
              <a:tr h="363156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“34”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Only 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5805"/>
                  </a:ext>
                </a:extLst>
              </a:tr>
              <a:tr h="363156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aaaa</a:t>
                      </a:r>
                      <a:r>
                        <a:rPr lang="en-US" sz="1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Only lower letters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50175"/>
                  </a:ext>
                </a:extLst>
              </a:tr>
              <a:tr h="512699">
                <a:tc>
                  <a:txBody>
                    <a:bodyPr/>
                    <a:lstStyle/>
                    <a:p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“1aA”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Invalid character at the  end of the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244226"/>
                  </a:ext>
                </a:extLst>
              </a:tr>
              <a:tr h="512699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“B1”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Contains invalid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169371"/>
                  </a:ext>
                </a:extLst>
              </a:tr>
            </a:tbl>
          </a:graphicData>
        </a:graphic>
      </p:graphicFrame>
      <p:sp>
        <p:nvSpPr>
          <p:cNvPr id="15" name="Rectangle 5">
            <a:extLst>
              <a:ext uri="{FF2B5EF4-FFF2-40B4-BE49-F238E27FC236}">
                <a16:creationId xmlns:a16="http://schemas.microsoft.com/office/drawing/2014/main" id="{8CB7B980-1DFE-8787-F50F-1AE1601E9219}"/>
              </a:ext>
            </a:extLst>
          </p:cNvPr>
          <p:cNvSpPr/>
          <p:nvPr/>
        </p:nvSpPr>
        <p:spPr>
          <a:xfrm>
            <a:off x="2087517" y="6022460"/>
            <a:ext cx="568296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קלט מספר 7 לא נצרך משום שהלולאה עוברת על כל המחרוזת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511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תרגיל</a:t>
            </a:r>
            <a:endParaRPr lang="en-US" sz="3600" dirty="0"/>
          </a:p>
        </p:txBody>
      </p:sp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4530725"/>
          </a:xfrm>
        </p:spPr>
        <p:txBody>
          <a:bodyPr/>
          <a:lstStyle/>
          <a:p>
            <a:r>
              <a:rPr lang="he-IL" sz="2800" dirty="0"/>
              <a:t>בהינתן מערך של תווים, נרצה לבדוק האם במערך קיימים אך ורק תווים שהם מספרים וגם אותיות קטנות באנגלית ולהחזיר אמת אם כן, אחרת שקר.</a:t>
            </a:r>
          </a:p>
          <a:p>
            <a:r>
              <a:rPr lang="he-IL" sz="2800" dirty="0"/>
              <a:t>הערה: שימו לב שבמידה ויש רק אותיות קטנות באנגלית או רק מספרים, נחזיר שקר.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56439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פתרון +</a:t>
            </a:r>
            <a:r>
              <a:rPr lang="en-US" sz="3600" dirty="0"/>
              <a:t> </a:t>
            </a:r>
            <a:r>
              <a:rPr lang="he-IL" sz="3600" dirty="0"/>
              <a:t>טסט</a:t>
            </a:r>
            <a:endParaRPr lang="en-US" sz="3600" dirty="0"/>
          </a:p>
        </p:txBody>
      </p:sp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4530725"/>
          </a:xfrm>
        </p:spPr>
        <p:txBody>
          <a:bodyPr/>
          <a:lstStyle/>
          <a:p>
            <a:pPr algn="r"/>
            <a:r>
              <a:rPr lang="he-IL" sz="2800" dirty="0"/>
              <a:t>נראה עתה דוגמא מלאה לפתרון הקוד</a:t>
            </a:r>
          </a:p>
          <a:p>
            <a:pPr algn="r"/>
            <a:r>
              <a:rPr lang="he-IL" sz="2800" dirty="0"/>
              <a:t>לאחר מכן, נבנה </a:t>
            </a:r>
            <a:r>
              <a:rPr lang="he-IL" sz="2800" dirty="0" err="1"/>
              <a:t>באקליפס</a:t>
            </a:r>
            <a:r>
              <a:rPr lang="he-IL" sz="2800" dirty="0"/>
              <a:t> את הטסטים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20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9967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פתרון +</a:t>
            </a:r>
            <a:r>
              <a:rPr lang="en-US" sz="3600" dirty="0"/>
              <a:t> </a:t>
            </a:r>
            <a:r>
              <a:rPr lang="he-IL" sz="3600" dirty="0"/>
              <a:t>טסט</a:t>
            </a:r>
            <a:endParaRPr lang="en-US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21</a:t>
            </a:fld>
            <a:endParaRPr lang="en-US" sz="1600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E1A53B5-EC3C-C4B0-A76F-2B8E82889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081138"/>
            <a:ext cx="7846300" cy="522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9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פתרון +</a:t>
            </a:r>
            <a:r>
              <a:rPr lang="en-US" sz="3600" dirty="0"/>
              <a:t> </a:t>
            </a:r>
            <a:r>
              <a:rPr lang="he-IL" sz="3600" dirty="0"/>
              <a:t>טסט</a:t>
            </a:r>
            <a:endParaRPr lang="en-US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22</a:t>
            </a:fld>
            <a:endParaRPr lang="en-US" sz="1600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63AC263-C5D6-CA7D-47C4-FCE4E97D2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976" y="1268760"/>
            <a:ext cx="6540187" cy="492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11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פתרון +</a:t>
            </a:r>
            <a:r>
              <a:rPr lang="en-US" sz="3600" dirty="0"/>
              <a:t> </a:t>
            </a:r>
            <a:r>
              <a:rPr lang="he-IL" sz="3600" dirty="0"/>
              <a:t>טסט</a:t>
            </a:r>
            <a:endParaRPr lang="en-US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23</a:t>
            </a:fld>
            <a:endParaRPr lang="en-US" sz="16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6F9CE24-2792-034F-BACE-8ED466B91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217588"/>
            <a:ext cx="5444972" cy="528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13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פתרון +</a:t>
            </a:r>
            <a:r>
              <a:rPr lang="en-US" sz="3600" dirty="0"/>
              <a:t> </a:t>
            </a:r>
            <a:r>
              <a:rPr lang="he-IL" sz="3600" dirty="0"/>
              <a:t>טסט</a:t>
            </a:r>
            <a:endParaRPr lang="en-US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24</a:t>
            </a:fld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8E1F49-59F9-87E4-E31C-4B7CDDFED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192212"/>
            <a:ext cx="489585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35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טסט </a:t>
            </a:r>
            <a:r>
              <a:rPr lang="he-IL" sz="3600" dirty="0" err="1"/>
              <a:t>דיפולטיבי</a:t>
            </a:r>
            <a:endParaRPr lang="en-US" sz="3600" dirty="0"/>
          </a:p>
        </p:txBody>
      </p:sp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4530725"/>
          </a:xfrm>
        </p:spPr>
        <p:txBody>
          <a:bodyPr/>
          <a:lstStyle/>
          <a:p>
            <a:pPr algn="r"/>
            <a:r>
              <a:rPr lang="he-IL" sz="2800" dirty="0"/>
              <a:t>נקבל את הטסט הבא:</a:t>
            </a:r>
          </a:p>
          <a:p>
            <a:pPr algn="r"/>
            <a:endParaRPr lang="he-IL" sz="2800" dirty="0"/>
          </a:p>
          <a:p>
            <a:pPr algn="r"/>
            <a:endParaRPr lang="he-IL" sz="2800" dirty="0"/>
          </a:p>
          <a:p>
            <a:pPr algn="r"/>
            <a:endParaRPr lang="he-IL" sz="2800" dirty="0"/>
          </a:p>
          <a:p>
            <a:pPr algn="r"/>
            <a:endParaRPr lang="he-IL" sz="2800" dirty="0"/>
          </a:p>
          <a:p>
            <a:pPr algn="r"/>
            <a:endParaRPr lang="he-IL" sz="2800" dirty="0"/>
          </a:p>
          <a:p>
            <a:pPr algn="r"/>
            <a:r>
              <a:rPr lang="he-IL" sz="2800" dirty="0"/>
              <a:t>נשנה את הקוד לכדי הטסט שאנו רוצים להכניס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25</a:t>
            </a:fld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6853A5-35CC-A9FA-C527-CC18EE917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334" y="2132856"/>
            <a:ext cx="7294878" cy="218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06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מבנה טסט</a:t>
            </a:r>
            <a:endParaRPr lang="en-US" sz="3600" dirty="0"/>
          </a:p>
        </p:txBody>
      </p:sp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304800" y="4273549"/>
            <a:ext cx="8534400" cy="4530725"/>
          </a:xfrm>
        </p:spPr>
        <p:txBody>
          <a:bodyPr/>
          <a:lstStyle/>
          <a:p>
            <a:pPr algn="r"/>
            <a:r>
              <a:rPr lang="en-US" sz="2800" dirty="0"/>
              <a:t>@Test</a:t>
            </a:r>
            <a:r>
              <a:rPr lang="he-IL" sz="2800" dirty="0"/>
              <a:t> – </a:t>
            </a:r>
            <a:r>
              <a:rPr lang="he-IL" sz="2800" dirty="0" err="1"/>
              <a:t>אנוטציות</a:t>
            </a:r>
            <a:r>
              <a:rPr lang="he-IL" sz="2800" dirty="0"/>
              <a:t>, מוסיפות מידע נוסף על קוד (אינה הערה).</a:t>
            </a:r>
          </a:p>
          <a:p>
            <a:pPr algn="r"/>
            <a:r>
              <a:rPr lang="en-US" sz="2800" dirty="0" err="1"/>
              <a:t>AssertEquals</a:t>
            </a:r>
            <a:r>
              <a:rPr lang="he-IL" sz="2800" dirty="0"/>
              <a:t> – בודקת האם שני </a:t>
            </a:r>
            <a:r>
              <a:rPr lang="he-IL" sz="2800" dirty="0" err="1"/>
              <a:t>הקלטים</a:t>
            </a:r>
            <a:r>
              <a:rPr lang="he-IL" sz="2800" dirty="0"/>
              <a:t> זהים.</a:t>
            </a:r>
          </a:p>
          <a:p>
            <a:r>
              <a:rPr lang="en-US" sz="2800" dirty="0" err="1"/>
              <a:t>assertEquals</a:t>
            </a:r>
            <a:r>
              <a:rPr lang="en-US" sz="2800" dirty="0"/>
              <a:t>(expected output, Actual Output)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26</a:t>
            </a:fld>
            <a:endParaRPr lang="en-US" sz="1600" dirty="0"/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76C5BA6D-3DD8-F128-E262-48421BEFE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31" y="1647850"/>
            <a:ext cx="8396471" cy="175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85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דוגמאות לטסטים במקרה שלנו</a:t>
            </a:r>
            <a:endParaRPr lang="en-US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27</a:t>
            </a:fld>
            <a:endParaRPr lang="en-US" sz="1600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AFA48A2-CBAE-2EF2-A7CD-4AACBD084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D5C3A15-BAE8-1138-2992-55A0E9258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196752"/>
            <a:ext cx="4464496" cy="552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31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כללי אצבע לבניית טסטים</a:t>
            </a:r>
            <a:endParaRPr lang="en-US" sz="3600" dirty="0"/>
          </a:p>
        </p:txBody>
      </p:sp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4530725"/>
          </a:xfrm>
        </p:spPr>
        <p:txBody>
          <a:bodyPr/>
          <a:lstStyle/>
          <a:p>
            <a:pPr algn="r"/>
            <a:r>
              <a:rPr lang="he-IL" sz="2800" dirty="0"/>
              <a:t>כל טסט בודק לא יותר מפונקציה אחת.</a:t>
            </a:r>
          </a:p>
          <a:p>
            <a:pPr algn="r"/>
            <a:r>
              <a:rPr lang="he-IL" sz="2800" dirty="0"/>
              <a:t>כל טסט בודק דבר אחד בפונקציונאליות של הפונקציה שלנו</a:t>
            </a:r>
          </a:p>
          <a:p>
            <a:pPr algn="r"/>
            <a:r>
              <a:rPr lang="he-IL" sz="2800" dirty="0"/>
              <a:t>נבדוק מקרי קצה - קלטים שעלולים </a:t>
            </a:r>
            <a:r>
              <a:rPr lang="he-IL" sz="2800" dirty="0" err="1"/>
              <a:t>להכשל</a:t>
            </a:r>
            <a:r>
              <a:rPr lang="he-IL" sz="2800" dirty="0"/>
              <a:t> על מנת למצוא בעיות</a:t>
            </a:r>
          </a:p>
          <a:p>
            <a:pPr algn="r"/>
            <a:r>
              <a:rPr lang="he-IL" sz="2800" dirty="0"/>
              <a:t>גיוון </a:t>
            </a:r>
            <a:r>
              <a:rPr lang="he-IL" sz="2800" dirty="0" err="1"/>
              <a:t>בקלטים</a:t>
            </a:r>
            <a:endParaRPr lang="he-IL" sz="2800" dirty="0"/>
          </a:p>
          <a:p>
            <a:pPr algn="r"/>
            <a:r>
              <a:rPr lang="he-IL" sz="2800" dirty="0"/>
              <a:t>נמנע מבדיקות מיותרות וכפולות.</a:t>
            </a:r>
          </a:p>
          <a:p>
            <a:pPr algn="r"/>
            <a:endParaRPr lang="he-IL" sz="2800" dirty="0"/>
          </a:p>
          <a:p>
            <a:pPr algn="r"/>
            <a:r>
              <a:rPr lang="he-IL" sz="2800" dirty="0"/>
              <a:t>ניתן גם לתעד את הטסטים על מנת שיהיו יותר קריאים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40316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סוגי השוואות</a:t>
            </a:r>
            <a:endParaRPr lang="en-US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29</a:t>
            </a:fld>
            <a:endParaRPr lang="en-US" sz="1600" dirty="0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440750B4-C87E-6E1D-5C04-7A3005967F90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60020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6084781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40369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assertArrayEquals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משווה בין מערך רצוי למערך מצוי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2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assertEquals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משווה בין רצוי למצוי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83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assertFalse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בודק אם מתקבל שקר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29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assertTrue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בודק אם מתקבל אמת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54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מכשיל את הטסט בתוספת הודעה מוגדרת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712403"/>
                  </a:ext>
                </a:extLst>
              </a:tr>
            </a:tbl>
          </a:graphicData>
        </a:graphic>
      </p:graphicFrame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9F44AA58-69DC-2E59-26D3-008C51100EBA}"/>
              </a:ext>
            </a:extLst>
          </p:cNvPr>
          <p:cNvSpPr txBox="1"/>
          <p:nvPr/>
        </p:nvSpPr>
        <p:spPr>
          <a:xfrm>
            <a:off x="1331640" y="479715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לפרטים נוספים: </a:t>
            </a:r>
            <a:r>
              <a:rPr lang="he-IL" dirty="0">
                <a:hlinkClick r:id="rId3"/>
              </a:rPr>
              <a:t>לחצו כאן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76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תרגיל</a:t>
            </a:r>
            <a:endParaRPr lang="en-US" sz="3600" dirty="0"/>
          </a:p>
        </p:txBody>
      </p:sp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4530725"/>
          </a:xfrm>
        </p:spPr>
        <p:txBody>
          <a:bodyPr/>
          <a:lstStyle/>
          <a:p>
            <a:r>
              <a:rPr lang="he-IL" sz="2800" dirty="0"/>
              <a:t>ראשית נבנה לנו פונקציות עזר שיבדקו לנו האם תו הוא אות קטנה באנגלית והאם תו הוא ספרה. </a:t>
            </a:r>
          </a:p>
          <a:p>
            <a:r>
              <a:rPr lang="he-IL" sz="2800" dirty="0"/>
              <a:t>הטווחים מוגדרים לפי טבלת </a:t>
            </a:r>
            <a:r>
              <a:rPr lang="en-US" sz="2800" dirty="0"/>
              <a:t>ASCII</a:t>
            </a:r>
            <a:r>
              <a:rPr lang="he-IL" sz="2800" dirty="0"/>
              <a:t>.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3</a:t>
            </a:fld>
            <a:endParaRPr lang="en-US" sz="1600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F8A46AE-1F47-605F-FE56-6CC5E0D97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429000"/>
            <a:ext cx="5833463" cy="226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6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תרגיל</a:t>
            </a:r>
            <a:endParaRPr lang="en-US" sz="3600" dirty="0"/>
          </a:p>
        </p:txBody>
      </p:sp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4530725"/>
          </a:xfrm>
        </p:spPr>
        <p:txBody>
          <a:bodyPr/>
          <a:lstStyle/>
          <a:p>
            <a:pPr algn="r"/>
            <a:r>
              <a:rPr lang="he-IL" sz="2800" dirty="0"/>
              <a:t>אפשרות נוספת היא להשתמש בפונקציות:</a:t>
            </a:r>
          </a:p>
          <a:p>
            <a:pPr lvl="1"/>
            <a:r>
              <a:rPr lang="en-US" sz="2400" dirty="0" err="1"/>
              <a:t>Character.isDigit</a:t>
            </a:r>
            <a:r>
              <a:rPr lang="en-US" sz="2400" dirty="0"/>
              <a:t>(char </a:t>
            </a:r>
            <a:r>
              <a:rPr lang="en-US" sz="2400" dirty="0" err="1"/>
              <a:t>ch</a:t>
            </a:r>
            <a:r>
              <a:rPr lang="en-US" sz="2400" dirty="0"/>
              <a:t>)</a:t>
            </a:r>
          </a:p>
          <a:p>
            <a:pPr lvl="1"/>
            <a:r>
              <a:rPr lang="en-US" sz="2400" dirty="0" err="1"/>
              <a:t>Character.isLowerCase</a:t>
            </a:r>
            <a:r>
              <a:rPr lang="en-US" sz="2400" dirty="0"/>
              <a:t>(char </a:t>
            </a:r>
            <a:r>
              <a:rPr lang="en-US" sz="2400" dirty="0" err="1"/>
              <a:t>ch</a:t>
            </a:r>
            <a:r>
              <a:rPr lang="en-US" sz="2400" dirty="0"/>
              <a:t>)</a:t>
            </a:r>
          </a:p>
          <a:p>
            <a:pPr algn="r"/>
            <a:r>
              <a:rPr lang="he-IL" sz="2800" dirty="0"/>
              <a:t>לפרטים נוספים: </a:t>
            </a:r>
            <a:r>
              <a:rPr lang="he-IL" sz="2800" dirty="0">
                <a:hlinkClick r:id="rId3"/>
              </a:rPr>
              <a:t>לחצו כאן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2370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טבלת האמת של אופרטור "וגם"</a:t>
            </a:r>
            <a:endParaRPr lang="en-US" sz="3600" dirty="0"/>
          </a:p>
        </p:txBody>
      </p:sp>
      <p:graphicFrame>
        <p:nvGraphicFramePr>
          <p:cNvPr id="3" name="מציין מיקום תוכן 2">
            <a:extLst>
              <a:ext uri="{FF2B5EF4-FFF2-40B4-BE49-F238E27FC236}">
                <a16:creationId xmlns:a16="http://schemas.microsoft.com/office/drawing/2014/main" id="{3EFD4379-47C1-E797-CA4E-2B09CFB54154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05613329"/>
              </p:ext>
            </p:extLst>
          </p:nvPr>
        </p:nvGraphicFramePr>
        <p:xfrm>
          <a:off x="3029752" y="2032794"/>
          <a:ext cx="308449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165">
                  <a:extLst>
                    <a:ext uri="{9D8B030D-6E8A-4147-A177-3AD203B41FA5}">
                      <a16:colId xmlns:a16="http://schemas.microsoft.com/office/drawing/2014/main" val="1327143994"/>
                    </a:ext>
                  </a:extLst>
                </a:gridCol>
                <a:gridCol w="1028165">
                  <a:extLst>
                    <a:ext uri="{9D8B030D-6E8A-4147-A177-3AD203B41FA5}">
                      <a16:colId xmlns:a16="http://schemas.microsoft.com/office/drawing/2014/main" val="3132717817"/>
                    </a:ext>
                  </a:extLst>
                </a:gridCol>
                <a:gridCol w="1028165">
                  <a:extLst>
                    <a:ext uri="{9D8B030D-6E8A-4147-A177-3AD203B41FA5}">
                      <a16:colId xmlns:a16="http://schemas.microsoft.com/office/drawing/2014/main" val="278161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77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6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40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99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372780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536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אלגוריתם הפתרון</a:t>
            </a:r>
            <a:endParaRPr lang="en-US" sz="3600" dirty="0"/>
          </a:p>
        </p:txBody>
      </p:sp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4530725"/>
          </a:xfrm>
        </p:spPr>
        <p:txBody>
          <a:bodyPr/>
          <a:lstStyle/>
          <a:p>
            <a:pPr algn="r"/>
            <a:r>
              <a:rPr lang="he-IL" sz="2800" dirty="0"/>
              <a:t>נגדיר משתנה בוליאני </a:t>
            </a:r>
            <a:r>
              <a:rPr lang="en-US" sz="2800" dirty="0"/>
              <a:t>numbers </a:t>
            </a:r>
            <a:r>
              <a:rPr lang="he-IL" sz="2800" dirty="0"/>
              <a:t> ונשמור בו </a:t>
            </a:r>
            <a:r>
              <a:rPr lang="en-US" sz="2800" dirty="0"/>
              <a:t>False</a:t>
            </a:r>
          </a:p>
          <a:p>
            <a:pPr algn="r"/>
            <a:r>
              <a:rPr lang="he-IL" sz="2800" dirty="0"/>
              <a:t>נגדיר משתנה בוליאני </a:t>
            </a:r>
            <a:r>
              <a:rPr lang="en-US" sz="2800" dirty="0"/>
              <a:t>letters </a:t>
            </a:r>
            <a:r>
              <a:rPr lang="he-IL" sz="2800" dirty="0"/>
              <a:t> ונשמור בו </a:t>
            </a:r>
            <a:r>
              <a:rPr lang="en-US" sz="2800" dirty="0"/>
              <a:t>False</a:t>
            </a:r>
          </a:p>
          <a:p>
            <a:pPr algn="r"/>
            <a:r>
              <a:rPr lang="he-IL" sz="2800" dirty="0"/>
              <a:t>נרוץ בלולאה על איברי המערך</a:t>
            </a:r>
          </a:p>
          <a:p>
            <a:r>
              <a:rPr lang="he-IL" sz="2800" dirty="0"/>
              <a:t>אם האיבר אינו ספרה וגם אינו אות קטנה, נחזיר שקר</a:t>
            </a:r>
          </a:p>
          <a:p>
            <a:pPr algn="r"/>
            <a:r>
              <a:rPr lang="he-IL" sz="2800" dirty="0"/>
              <a:t>אחרת, אם האיבר הוא ספרה</a:t>
            </a:r>
          </a:p>
          <a:p>
            <a:pPr lvl="1"/>
            <a:r>
              <a:rPr lang="he-IL" sz="2400" dirty="0"/>
              <a:t>נעדכן את </a:t>
            </a:r>
            <a:r>
              <a:rPr lang="en-US" sz="2400" dirty="0"/>
              <a:t>numbers </a:t>
            </a:r>
            <a:r>
              <a:rPr lang="he-IL" sz="2400" dirty="0"/>
              <a:t> להיות </a:t>
            </a:r>
            <a:r>
              <a:rPr lang="en-US" sz="2400" dirty="0"/>
              <a:t>true</a:t>
            </a:r>
          </a:p>
          <a:p>
            <a:pPr algn="r"/>
            <a:r>
              <a:rPr lang="he-IL" sz="2800" dirty="0"/>
              <a:t>אחרת, אם האיבר הוא אות קטנה</a:t>
            </a:r>
          </a:p>
          <a:p>
            <a:pPr lvl="1"/>
            <a:r>
              <a:rPr lang="he-IL" sz="2400" dirty="0"/>
              <a:t>נעדכן את </a:t>
            </a:r>
            <a:r>
              <a:rPr lang="en-US" sz="2400" dirty="0"/>
              <a:t>letters </a:t>
            </a:r>
            <a:r>
              <a:rPr lang="he-IL" sz="2400" dirty="0"/>
              <a:t> להיות </a:t>
            </a:r>
            <a:r>
              <a:rPr lang="en-US" sz="2400" dirty="0"/>
              <a:t>true</a:t>
            </a:r>
          </a:p>
          <a:p>
            <a:pPr algn="r"/>
            <a:r>
              <a:rPr lang="he-IL" sz="2800" dirty="0"/>
              <a:t>נחזיר   </a:t>
            </a:r>
            <a:r>
              <a:rPr lang="en-US" sz="2800" dirty="0"/>
              <a:t>numbers &amp;&amp; letters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9618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קוד</a:t>
            </a:r>
            <a:endParaRPr lang="en-US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7</a:t>
            </a:fld>
            <a:endParaRPr lang="en-US" sz="16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778D336-4FC6-DDAE-5517-36BA0D74C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9E137D9-32DB-96CF-315A-CE502C9E6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449" y="1885117"/>
            <a:ext cx="5605101" cy="308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בדיקת קלטים</a:t>
            </a:r>
            <a:endParaRPr lang="en-US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8</a:t>
            </a:fld>
            <a:endParaRPr lang="en-US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56CE6F-B069-5A7B-B6DF-3E566F7CC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847751"/>
              </p:ext>
            </p:extLst>
          </p:nvPr>
        </p:nvGraphicFramePr>
        <p:xfrm>
          <a:off x="2195736" y="1697624"/>
          <a:ext cx="463715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25">
                  <a:extLst>
                    <a:ext uri="{9D8B030D-6E8A-4147-A177-3AD203B41FA5}">
                      <a16:colId xmlns:a16="http://schemas.microsoft.com/office/drawing/2014/main" val="1678575126"/>
                    </a:ext>
                  </a:extLst>
                </a:gridCol>
                <a:gridCol w="2174538">
                  <a:extLst>
                    <a:ext uri="{9D8B030D-6E8A-4147-A177-3AD203B41FA5}">
                      <a16:colId xmlns:a16="http://schemas.microsoft.com/office/drawing/2014/main" val="272988353"/>
                    </a:ext>
                  </a:extLst>
                </a:gridCol>
                <a:gridCol w="1954994">
                  <a:extLst>
                    <a:ext uri="{9D8B030D-6E8A-4147-A177-3AD203B41FA5}">
                      <a16:colId xmlns:a16="http://schemas.microsoft.com/office/drawing/2014/main" val="1064501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89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41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11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8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“34”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33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aaaa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94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“1a”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43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“1aA”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244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15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41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“B1”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169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“1111111111aBBBB”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937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46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בדיקת קלטים</a:t>
            </a:r>
            <a:endParaRPr lang="en-US" sz="3600" dirty="0"/>
          </a:p>
        </p:txBody>
      </p:sp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4530725"/>
          </a:xfrm>
        </p:spPr>
        <p:txBody>
          <a:bodyPr/>
          <a:lstStyle/>
          <a:p>
            <a:pPr algn="r"/>
            <a:r>
              <a:rPr lang="he-IL" sz="2800" dirty="0"/>
              <a:t>נחלק את הבדיקות לפי מקרים:</a:t>
            </a:r>
          </a:p>
          <a:p>
            <a:pPr algn="r"/>
            <a:r>
              <a:rPr lang="he-IL" sz="2800" dirty="0"/>
              <a:t>המקרה הריק (1)</a:t>
            </a:r>
          </a:p>
          <a:p>
            <a:pPr algn="r"/>
            <a:r>
              <a:rPr lang="he-IL" sz="2800" dirty="0"/>
              <a:t>רק מספרים (2,3,4)</a:t>
            </a:r>
          </a:p>
          <a:p>
            <a:pPr algn="r"/>
            <a:r>
              <a:rPr lang="he-IL" sz="2800" dirty="0"/>
              <a:t>רק אותיות קטנות (5)</a:t>
            </a:r>
          </a:p>
          <a:p>
            <a:pPr algn="r"/>
            <a:r>
              <a:rPr lang="he-IL" sz="2800" dirty="0"/>
              <a:t>קלטים תקינים (6)</a:t>
            </a:r>
          </a:p>
          <a:p>
            <a:pPr algn="r"/>
            <a:r>
              <a:rPr lang="he-IL" sz="2800" dirty="0"/>
              <a:t>קלטים לא תקינים (7-11)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9</a:t>
            </a:fld>
            <a:endParaRPr lang="en-US" sz="16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83DAB4-66BA-A292-8CBA-471078B1D2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7920470"/>
              </p:ext>
            </p:extLst>
          </p:nvPr>
        </p:nvGraphicFramePr>
        <p:xfrm>
          <a:off x="603175" y="2492755"/>
          <a:ext cx="381642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780">
                  <a:extLst>
                    <a:ext uri="{9D8B030D-6E8A-4147-A177-3AD203B41FA5}">
                      <a16:colId xmlns:a16="http://schemas.microsoft.com/office/drawing/2014/main" val="1678575126"/>
                    </a:ext>
                  </a:extLst>
                </a:gridCol>
                <a:gridCol w="1789666">
                  <a:extLst>
                    <a:ext uri="{9D8B030D-6E8A-4147-A177-3AD203B41FA5}">
                      <a16:colId xmlns:a16="http://schemas.microsoft.com/office/drawing/2014/main" val="272988353"/>
                    </a:ext>
                  </a:extLst>
                </a:gridCol>
                <a:gridCol w="1608979">
                  <a:extLst>
                    <a:ext uri="{9D8B030D-6E8A-4147-A177-3AD203B41FA5}">
                      <a16:colId xmlns:a16="http://schemas.microsoft.com/office/drawing/2014/main" val="1064501303"/>
                    </a:ext>
                  </a:extLst>
                </a:gridCol>
              </a:tblGrid>
              <a:tr h="202556"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Expected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898225"/>
                  </a:ext>
                </a:extLst>
              </a:tr>
              <a:tr h="20255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411957"/>
                  </a:ext>
                </a:extLst>
              </a:tr>
              <a:tr h="202556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11601"/>
                  </a:ext>
                </a:extLst>
              </a:tr>
              <a:tr h="202556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83039"/>
                  </a:ext>
                </a:extLst>
              </a:tr>
              <a:tr h="202556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“34”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334849"/>
                  </a:ext>
                </a:extLst>
              </a:tr>
              <a:tr h="202556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aaaa</a:t>
                      </a:r>
                      <a:r>
                        <a:rPr lang="en-US" sz="1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94097"/>
                  </a:ext>
                </a:extLst>
              </a:tr>
              <a:tr h="202556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“1a”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434593"/>
                  </a:ext>
                </a:extLst>
              </a:tr>
              <a:tr h="202556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“1aA”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244226"/>
                  </a:ext>
                </a:extLst>
              </a:tr>
              <a:tr h="202556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156578"/>
                  </a:ext>
                </a:extLst>
              </a:tr>
              <a:tr h="202556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41717"/>
                  </a:ext>
                </a:extLst>
              </a:tr>
              <a:tr h="202556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“B1”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169371"/>
                  </a:ext>
                </a:extLst>
              </a:tr>
              <a:tr h="202556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“1111111111aBBBB”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937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a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4259</TotalTime>
  <Words>1154</Words>
  <Application>Microsoft Office PowerPoint</Application>
  <PresentationFormat>‫הצגה על המסך (4:3)</PresentationFormat>
  <Paragraphs>437</Paragraphs>
  <Slides>29</Slides>
  <Notes>28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29</vt:i4>
      </vt:variant>
    </vt:vector>
  </HeadingPairs>
  <TitlesOfParts>
    <vt:vector size="32" baseType="lpstr">
      <vt:lpstr>Arial</vt:lpstr>
      <vt:lpstr>Calibri</vt:lpstr>
      <vt:lpstr>tamplate</vt:lpstr>
      <vt:lpstr>4</vt:lpstr>
      <vt:lpstr>תרגיל</vt:lpstr>
      <vt:lpstr>תרגיל</vt:lpstr>
      <vt:lpstr>תרגיל</vt:lpstr>
      <vt:lpstr>טבלת האמת של אופרטור "וגם"</vt:lpstr>
      <vt:lpstr>אלגוריתם הפתרון</vt:lpstr>
      <vt:lpstr>קוד</vt:lpstr>
      <vt:lpstr>בדיקת קלטים</vt:lpstr>
      <vt:lpstr>בדיקת קלטים</vt:lpstr>
      <vt:lpstr>שאלות</vt:lpstr>
      <vt:lpstr>שאלות</vt:lpstr>
      <vt:lpstr>נקודה למחשבה</vt:lpstr>
      <vt:lpstr>שאלה</vt:lpstr>
      <vt:lpstr>שאלה</vt:lpstr>
      <vt:lpstr>שאלה</vt:lpstr>
      <vt:lpstr>שאלה</vt:lpstr>
      <vt:lpstr>קלטים מייצגים</vt:lpstr>
      <vt:lpstr>קלטים מייצגים</vt:lpstr>
      <vt:lpstr>קלטים מייצגים</vt:lpstr>
      <vt:lpstr>פתרון + טסט</vt:lpstr>
      <vt:lpstr>פתרון + טסט</vt:lpstr>
      <vt:lpstr>פתרון + טסט</vt:lpstr>
      <vt:lpstr>פתרון + טסט</vt:lpstr>
      <vt:lpstr>פתרון + טסט</vt:lpstr>
      <vt:lpstr>טסט דיפולטיבי</vt:lpstr>
      <vt:lpstr>מבנה טסט</vt:lpstr>
      <vt:lpstr>דוגמאות לטסטים במקרה שלנו</vt:lpstr>
      <vt:lpstr>כללי אצבע לבניית טסטים</vt:lpstr>
      <vt:lpstr>סוגי השוואות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מבוא לתכנות</dc:title>
  <dc:creator>Inon Zukerman</dc:creator>
  <cp:lastModifiedBy>הראל ברגר</cp:lastModifiedBy>
  <cp:revision>708</cp:revision>
  <cp:lastPrinted>2016-03-01T08:51:23Z</cp:lastPrinted>
  <dcterms:created xsi:type="dcterms:W3CDTF">2011-09-19T20:38:14Z</dcterms:created>
  <dcterms:modified xsi:type="dcterms:W3CDTF">2022-10-20T13:33:30Z</dcterms:modified>
</cp:coreProperties>
</file>