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7099300" cy="1022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hvrVbc7KZKQiyHHj5aZ2lx3caH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2E9900-BDFA-4B90-B2C9-F28940808A4E}">
  <a:tblStyle styleId="{3C2E9900-BDFA-4B90-B2C9-F28940808A4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4022937" y="0"/>
            <a:ext cx="307636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475" lIns="98975" spcFirstLastPara="1" rIns="98975" wrap="square" tIns="494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644" y="0"/>
            <a:ext cx="307636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475" lIns="98975" spcFirstLastPara="1" rIns="98975" wrap="square" tIns="494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9475" lIns="98975" spcFirstLastPara="1" rIns="98975" wrap="square" tIns="49475">
            <a:normAutofit/>
          </a:bodyPr>
          <a:lstStyle>
            <a:lvl1pPr indent="-228600" lvl="0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4022937" y="9710551"/>
            <a:ext cx="3076363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475" lIns="98975" spcFirstLastPara="1" rIns="98975" wrap="square" tIns="494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644" y="9710551"/>
            <a:ext cx="3076363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475" lIns="98975" spcFirstLastPara="1" rIns="98975" wrap="square" tIns="49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5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7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ופית כותרת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0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טקסט אנכי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אנכית וטקסט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מקטע עליונה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1" algn="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1" algn="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1" algn="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1" algn="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1" algn="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1" algn="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1" algn="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1" algn="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תוכן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ני תכנים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השוואה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בלבד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ריק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וכן עם כיתוב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מונה עם כיתוב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he.wikipedia.org/wiki/%D7%A6%D7%95%D7%A4%D7%9F_%D7%A7%D7%99%D7%A1%D7%A8" TargetMode="External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/>
              <a:t>5</a:t>
            </a:r>
            <a:endParaRPr sz="4400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מערכים דו מימדיים</a:t>
            </a:r>
            <a:endParaRPr/>
          </a:p>
          <a:p>
            <a:pPr indent="0" lvl="0" marL="0" rtl="1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מחרוזות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תרגיל 4 – פתרון</a:t>
            </a:r>
            <a:endParaRPr/>
          </a:p>
        </p:txBody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mat_exe4.java</a:t>
            </a:r>
            <a:endParaRPr/>
          </a:p>
        </p:txBody>
      </p:sp>
      <p:sp>
        <p:nvSpPr>
          <p:cNvPr id="154" name="Google Shape;154;p10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מחרוזות</a:t>
            </a:r>
            <a:endParaRPr/>
          </a:p>
        </p:txBody>
      </p:sp>
      <p:sp>
        <p:nvSpPr>
          <p:cNvPr id="160" name="Google Shape;160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נושא 2</a:t>
            </a:r>
            <a:endParaRPr/>
          </a:p>
        </p:txBody>
      </p:sp>
      <p:sp>
        <p:nvSpPr>
          <p:cNvPr id="161" name="Google Shape;161;p11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טיפוס char</a:t>
            </a:r>
            <a:endParaRPr/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String או בעברית "מחרוזת" זהו בעצם מערך של משתנים מסוג char </a:t>
            </a:r>
            <a:endParaRPr/>
          </a:p>
          <a:p>
            <a:pPr indent="-342900" lvl="0" marL="3429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המשתנה הזה הוא מיוחד כיוון שהוא מייצג אות להדפסה</a:t>
            </a:r>
            <a:endParaRPr/>
          </a:p>
          <a:p>
            <a:pPr indent="-342900" lvl="0" marL="3429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התווים מקבלים במאחורי הקלעים ערך מספרי שמומר לתו</a:t>
            </a:r>
            <a:endParaRPr/>
          </a:p>
          <a:p>
            <a:pPr indent="-342900" lvl="0" marL="3429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כאן בדוגמה, שני ה-char-ים מכילים את אותו הערך</a:t>
            </a:r>
            <a:endParaRPr/>
          </a:p>
          <a:p>
            <a:pPr indent="-215900" lvl="0" marL="3429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האם עלינו לזכור?</a:t>
            </a:r>
            <a:endParaRPr/>
          </a:p>
          <a:p>
            <a:pPr indent="-342900" lvl="0" marL="3429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לא!</a:t>
            </a:r>
            <a:r>
              <a:rPr lang="en-US" sz="2000"/>
              <a:t> זה מתבצע במאחורי הקלעים</a:t>
            </a:r>
            <a:endParaRPr/>
          </a:p>
          <a:p>
            <a:pPr indent="-342900" lvl="0" marL="3429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הערה חשובה – </a:t>
            </a:r>
            <a:r>
              <a:rPr lang="en-US" sz="2000"/>
              <a:t>שימו לב שאלו הם שני ערכים שונים:</a:t>
            </a:r>
            <a:endParaRPr b="1" sz="2000"/>
          </a:p>
        </p:txBody>
      </p:sp>
      <p:sp>
        <p:nvSpPr>
          <p:cNvPr id="168" name="Google Shape;168;p12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  <p:pic>
        <p:nvPicPr>
          <p:cNvPr id="169" name="Google Shape;1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2253" y="3095787"/>
            <a:ext cx="1959494" cy="66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1280" y="4983456"/>
            <a:ext cx="2301439" cy="54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טיפוס char</a:t>
            </a:r>
            <a:endParaRPr/>
          </a:p>
        </p:txBody>
      </p:sp>
      <p:sp>
        <p:nvSpPr>
          <p:cNvPr id="176" name="Google Shape;176;p13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  <p:sp>
        <p:nvSpPr>
          <p:cNvPr id="177" name="Google Shape;177;p13"/>
          <p:cNvSpPr txBox="1"/>
          <p:nvPr>
            <p:ph idx="1" type="body"/>
          </p:nvPr>
        </p:nvSpPr>
        <p:spPr>
          <a:xfrm>
            <a:off x="457200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קיימת טבלה מוכנה מראש עם הערכים – לא צריך לזכור כדאי להכיר:</a:t>
            </a:r>
            <a:endParaRPr sz="2000"/>
          </a:p>
        </p:txBody>
      </p:sp>
      <p:pic>
        <p:nvPicPr>
          <p:cNvPr id="178" name="Google Shape;1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399" y="2033214"/>
            <a:ext cx="6553202" cy="435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</a:t>
            </a:r>
            <a:endParaRPr/>
          </a:p>
        </p:txBody>
      </p:sp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בג'אווה, מחרוזת היא "טיפוס" שמור מיוחד (על הטרמינולוגיה נתעמק בעתיד) שנוכל לבצע עליו פעולות שונות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הוא נקרא String (אות גדולה חשובה)</a:t>
            </a:r>
            <a:endParaRPr/>
          </a:p>
        </p:txBody>
      </p:sp>
      <p:sp>
        <p:nvSpPr>
          <p:cNvPr id="185" name="Google Shape;185;p14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עיבוד מחרוזות</a:t>
            </a:r>
            <a:endParaRPr/>
          </a:p>
        </p:txBody>
      </p:sp>
      <p:pic>
        <p:nvPicPr>
          <p:cNvPr id="191" name="Google Shape;191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954" y="1600200"/>
            <a:ext cx="7330091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5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הערות</a:t>
            </a:r>
            <a:endParaRPr/>
          </a:p>
        </p:txBody>
      </p:sp>
      <p:sp>
        <p:nvSpPr>
          <p:cNvPr id="198" name="Google Shape;198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אף פעולה שעושה שינוי במחרוזת (החלפה לדוגמה) לא תשנה לנו את המחרוזת אלא תחזיר את המחרוזת לאחר השינוי</a:t>
            </a:r>
            <a:endParaRPr/>
          </a:p>
          <a:p>
            <a:pPr indent="-3429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כדי לקבל את גודל המחרוזת יש להשתמש ב: 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length() </a:t>
            </a:r>
            <a:r>
              <a:rPr lang="en-US" sz="2400"/>
              <a:t>(שימו לב לסוגריים)</a:t>
            </a:r>
            <a:endParaRPr/>
          </a:p>
          <a:p>
            <a:pPr indent="-3429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ניתן להשתמש ב + כדי לחבר מחרוזות וערכים למחרוזות (כמו שעושים ב-print)</a:t>
            </a:r>
            <a:endParaRPr/>
          </a:p>
          <a:p>
            <a:pPr indent="-3429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כשנרצה להשוות בין 2 מחרוזות נמנע מהשימוש ב- == אלא נשתמש בפקודה equals</a:t>
            </a:r>
            <a:endParaRPr/>
          </a:p>
        </p:txBody>
      </p:sp>
      <p:sp>
        <p:nvSpPr>
          <p:cNvPr id="199" name="Google Shape;199;p16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תרגיל 1</a:t>
            </a:r>
            <a:endParaRPr/>
          </a:p>
        </p:txBody>
      </p:sp>
      <p:sp>
        <p:nvSpPr>
          <p:cNvPr id="205" name="Google Shape;205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כתבו פונקציה שמקבלת מחרוזת ובודקת האם היא מכילה אך ורק אותיות (גדולות וקטנות בלבד)</a:t>
            </a:r>
            <a:endParaRPr/>
          </a:p>
        </p:txBody>
      </p:sp>
      <p:sp>
        <p:nvSpPr>
          <p:cNvPr id="206" name="Google Shape;206;p17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תרגיל 1 – פתרון</a:t>
            </a:r>
            <a:endParaRPr/>
          </a:p>
        </p:txBody>
      </p:sp>
      <p:sp>
        <p:nvSpPr>
          <p:cNvPr id="212" name="Google Shape;212;p18"/>
          <p:cNvSpPr txBox="1"/>
          <p:nvPr/>
        </p:nvSpPr>
        <p:spPr>
          <a:xfrm>
            <a:off x="596656" y="1874728"/>
            <a:ext cx="795068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isOnlyLetters(String </a:t>
            </a:r>
            <a:r>
              <a:rPr b="1"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b="1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1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.length(); </a:t>
            </a:r>
            <a:r>
              <a:rPr b="1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.charAt(</a:t>
            </a:r>
            <a:r>
              <a:rPr b="1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if char not in the range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 !(</a:t>
            </a:r>
            <a:r>
              <a:rPr b="1" i="0" lang="en-US" sz="16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1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b="1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1" i="0" lang="en-US" sz="16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'Z'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&amp;&amp; !(</a:t>
            </a:r>
            <a:r>
              <a:rPr b="1" i="0" lang="en-US" sz="16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1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b="1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1" i="0" lang="en-US" sz="16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'z'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)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8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תרגיל 2</a:t>
            </a:r>
            <a:endParaRPr/>
          </a:p>
        </p:txBody>
      </p:sp>
      <p:sp>
        <p:nvSpPr>
          <p:cNvPr id="219" name="Google Shape;219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כתבו פונקציה שמקבלת מחרוזת</a:t>
            </a:r>
            <a:endParaRPr/>
          </a:p>
          <a:p>
            <a:pPr indent="-3429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ומתרגמת את המחרוזת למספר (חיובי בלבד)</a:t>
            </a:r>
            <a:endParaRPr/>
          </a:p>
          <a:p>
            <a:pPr indent="-3429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כלומר אם קיבלתם מחרוזת שהיא מספר תחזירו את ערכו</a:t>
            </a:r>
            <a:endParaRPr/>
          </a:p>
          <a:p>
            <a:pPr indent="-3429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ואם נתקלתם בתו שאינו מספרי החזירו 1-</a:t>
            </a:r>
            <a:endParaRPr sz="2400"/>
          </a:p>
        </p:txBody>
      </p:sp>
      <p:sp>
        <p:nvSpPr>
          <p:cNvPr id="220" name="Google Shape;220;p19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מטריצות / מערכים דו-מימדיים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נושא 1</a:t>
            </a:r>
            <a:endParaRPr/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תרגיל 2 – פתרון</a:t>
            </a:r>
            <a:endParaRPr/>
          </a:p>
        </p:txBody>
      </p:sp>
      <p:sp>
        <p:nvSpPr>
          <p:cNvPr id="226" name="Google Shape;226;p20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  <p:sp>
        <p:nvSpPr>
          <p:cNvPr id="227" name="Google Shape;227;p20"/>
          <p:cNvSpPr txBox="1"/>
          <p:nvPr/>
        </p:nvSpPr>
        <p:spPr>
          <a:xfrm>
            <a:off x="750404" y="1424781"/>
            <a:ext cx="7643192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strToInt(String </a:t>
            </a:r>
            <a:r>
              <a:rPr b="1" lang="en-US" sz="16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b="1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1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.length(); </a:t>
            </a:r>
            <a:r>
              <a:rPr b="1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.charAt(</a:t>
            </a:r>
            <a:r>
              <a:rPr b="1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if char is not digit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(!(</a:t>
            </a:r>
            <a:r>
              <a:rPr b="1" i="0" lang="en-US" sz="16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1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&amp;&amp; </a:t>
            </a:r>
            <a:r>
              <a:rPr b="1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1" i="0" lang="en-US" sz="16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'9'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indent="0" lvl="3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-1;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get the digit value as number - how many chars from '0'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digit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b="1" i="0" lang="en-US" sz="16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'0'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10 + </a:t>
            </a:r>
            <a:r>
              <a:rPr b="0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digit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תרגיל 3</a:t>
            </a:r>
            <a:endParaRPr/>
          </a:p>
        </p:txBody>
      </p:sp>
      <p:sp>
        <p:nvSpPr>
          <p:cNvPr id="233" name="Google Shape;23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כתבו פונקציה המקבלת מחרוזת ומחזירה אותה בסדר הפוך</a:t>
            </a:r>
            <a:endParaRPr/>
          </a:p>
        </p:txBody>
      </p:sp>
      <p:sp>
        <p:nvSpPr>
          <p:cNvPr id="234" name="Google Shape;234;p21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תרגיל 3 – פתרון</a:t>
            </a:r>
            <a:endParaRPr/>
          </a:p>
        </p:txBody>
      </p:sp>
      <p:sp>
        <p:nvSpPr>
          <p:cNvPr id="240" name="Google Shape;240;p22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22"/>
          <p:cNvSpPr txBox="1"/>
          <p:nvPr>
            <p:ph idx="1" type="body"/>
          </p:nvPr>
        </p:nvSpPr>
        <p:spPr>
          <a:xfrm>
            <a:off x="755576" y="1844824"/>
            <a:ext cx="7632848" cy="2966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ts val="2000"/>
              <a:buNone/>
            </a:pP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reverseString(String </a:t>
            </a:r>
            <a:r>
              <a:rPr b="1" lang="en-US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String </a:t>
            </a:r>
            <a:r>
              <a:rPr lang="en-US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000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F0055"/>
              </a:buClr>
              <a:buSzPts val="2000"/>
              <a:buNone/>
            </a:pP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for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.length() - 1; 0 &lt;= </a:t>
            </a:r>
            <a:r>
              <a:rPr b="1" lang="en-US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lang="en-US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--) {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lang="en-US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.charAt(</a:t>
            </a:r>
            <a:r>
              <a:rPr lang="en-US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7F0055"/>
              </a:buClr>
              <a:buSzPts val="2000"/>
              <a:buNone/>
            </a:pPr>
            <a:r>
              <a:rPr b="1" lang="en-US" sz="20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b="1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תרגיל 4</a:t>
            </a:r>
            <a:endParaRPr/>
          </a:p>
        </p:txBody>
      </p:sp>
      <p:sp>
        <p:nvSpPr>
          <p:cNvPr id="247" name="Google Shape;247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בנו פונקציה שתקבל מחרוזת ותבדוק האם היא פלינדרום?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(האם ניתן לקרוא אותה מימין ומשמאל אותו הדבר)</a:t>
            </a:r>
            <a:endParaRPr/>
          </a:p>
        </p:txBody>
      </p:sp>
      <p:sp>
        <p:nvSpPr>
          <p:cNvPr id="248" name="Google Shape;248;p23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תרגיל 4 – פתרון</a:t>
            </a:r>
            <a:endParaRPr/>
          </a:p>
        </p:txBody>
      </p:sp>
      <p:sp>
        <p:nvSpPr>
          <p:cNvPr id="254" name="Google Shape;254;p24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  <p:sp>
        <p:nvSpPr>
          <p:cNvPr id="255" name="Google Shape;255;p24"/>
          <p:cNvSpPr txBox="1"/>
          <p:nvPr/>
        </p:nvSpPr>
        <p:spPr>
          <a:xfrm>
            <a:off x="1094182" y="1997839"/>
            <a:ext cx="695563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isPalindrome(String </a:t>
            </a:r>
            <a:r>
              <a:rPr b="1" lang="en-US" sz="18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1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.length();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b="1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1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/ 2; </a:t>
            </a:r>
            <a:r>
              <a:rPr b="1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.charAt(</a:t>
            </a:r>
            <a:r>
              <a:rPr b="1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!= </a:t>
            </a:r>
            <a:r>
              <a:rPr b="1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.charAt(</a:t>
            </a:r>
            <a:r>
              <a:rPr b="1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- 1 - </a:t>
            </a:r>
            <a:r>
              <a:rPr b="1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צופן קיסר - לבית</a:t>
            </a:r>
            <a:endParaRPr/>
          </a:p>
        </p:txBody>
      </p:sp>
      <p:sp>
        <p:nvSpPr>
          <p:cNvPr id="261" name="Google Shape;261;p25"/>
          <p:cNvSpPr txBox="1"/>
          <p:nvPr>
            <p:ph idx="1" type="body"/>
          </p:nvPr>
        </p:nvSpPr>
        <p:spPr>
          <a:xfrm>
            <a:off x="457200" y="149532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צופן קיסר, הידוע גם כצופן היסט, הוא אחד הצפנים הפשוטים והידועים בעולם ההצפנה.</a:t>
            </a:r>
            <a:endParaRPr/>
          </a:p>
          <a:p>
            <a:pPr indent="-3429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זהו סוג של צופן החלפה שבו כל אות בטקסט מוחלפת על ידי אות הנמצאת בהיסט קבוע כלשהו ממנה באלף-בית.</a:t>
            </a:r>
            <a:endParaRPr/>
          </a:p>
          <a:p>
            <a:pPr indent="-3429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למשל אם נקבע את ההיסט להיות 3, האות A  תוחלף באותD , האותB  תוחלף באות E  וכך הלאה.</a:t>
            </a:r>
            <a:endParaRPr/>
          </a:p>
          <a:p>
            <a:pPr indent="-1905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הכינוי קיסר נובע מכך שיוליוס קיסר נהג להשתמש בצופן על מנת לתקשר עם מפקדיו.</a:t>
            </a:r>
            <a:endParaRPr/>
          </a:p>
          <a:p>
            <a:pPr indent="-3429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לקריאה נוספת: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צופן קיסר (ויקיפדיה)</a:t>
            </a:r>
            <a:endParaRPr sz="2400"/>
          </a:p>
        </p:txBody>
      </p:sp>
      <p:sp>
        <p:nvSpPr>
          <p:cNvPr id="262" name="Google Shape;262;p25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  <p:pic>
        <p:nvPicPr>
          <p:cNvPr id="263" name="Google Shape;26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3304" y="4107053"/>
            <a:ext cx="2457391" cy="1036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צופן קיסר</a:t>
            </a:r>
            <a:endParaRPr/>
          </a:p>
        </p:txBody>
      </p:sp>
      <p:sp>
        <p:nvSpPr>
          <p:cNvPr id="269" name="Google Shape;269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בשלב ראשון עליכם לבנות פונקציה שמקבלת מחרוזת (בעלת אותיות בלבד) והיסט (בין 0 ל-25) 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היא תחזיר את המחרוזת המוצפנת לפי ההיסט שהובא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רמז: חשבו על %</a:t>
            </a:r>
            <a:endParaRPr/>
          </a:p>
        </p:txBody>
      </p:sp>
      <p:sp>
        <p:nvSpPr>
          <p:cNvPr id="270" name="Google Shape;270;p26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צופן קיסר</a:t>
            </a:r>
            <a:endParaRPr/>
          </a:p>
        </p:txBody>
      </p:sp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בשלב שני עליכם לבנות פונקציה שמקבלת מחרוזת מוצפנת (בעלת אותיות בלבד) והיסט (בין 0 ל-25) 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היא תחזיר את המחרוזת המקורית לפי ההיסט שהובא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רמז – כמו מקודם: חשבו על %</a:t>
            </a:r>
            <a:endParaRPr/>
          </a:p>
        </p:txBody>
      </p:sp>
      <p:sp>
        <p:nvSpPr>
          <p:cNvPr id="277" name="Google Shape;277;p27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צופן קיסר – פתרון</a:t>
            </a:r>
            <a:endParaRPr/>
          </a:p>
        </p:txBody>
      </p:sp>
      <p:sp>
        <p:nvSpPr>
          <p:cNvPr id="283" name="Google Shape;283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str_ex5.java</a:t>
            </a:r>
            <a:endParaRPr/>
          </a:p>
        </p:txBody>
      </p:sp>
      <p:sp>
        <p:nvSpPr>
          <p:cNvPr id="284" name="Google Shape;284;p28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תרגיל 1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קיבלתם מערך בגודל N</a:t>
            </a:r>
            <a:endParaRPr sz="2400"/>
          </a:p>
          <a:p>
            <a:pPr indent="-3429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תכננו תוכנית הממירה את המערך, למערך דו מימדי בגודל MxK כאשר ידוע לנו ש- MxK=N</a:t>
            </a:r>
            <a:endParaRPr sz="2400"/>
          </a:p>
          <a:p>
            <a:pPr indent="-3429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בהינתן פירוק כלשהו לבחירתכם (קלטו את הגדלים M ו-K)</a:t>
            </a:r>
            <a:endParaRPr/>
          </a:p>
          <a:p>
            <a:pPr indent="-3429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תרגיל זה </a:t>
            </a:r>
            <a:r>
              <a:rPr b="1" lang="en-US" sz="2400"/>
              <a:t>מאוד מאוד חשוב </a:t>
            </a:r>
            <a:r>
              <a:rPr lang="en-US" sz="2400"/>
              <a:t>– דימוי הזיכרון והמרה של מימד אחד ל-2</a:t>
            </a:r>
            <a:endParaRPr/>
          </a:p>
          <a:p>
            <a:pPr indent="-3429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לדוגמהN=6 </a:t>
            </a:r>
            <a:endParaRPr/>
          </a:p>
          <a:p>
            <a:pPr indent="-285750" lvl="1" marL="74295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MxK=6</a:t>
            </a:r>
            <a:endParaRPr/>
          </a:p>
          <a:p>
            <a:pPr indent="-285750" lvl="1" marL="74295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M=2, K=3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תרגיל 1 – פתרון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mat_exe1.java</a:t>
            </a:r>
            <a:endParaRPr/>
          </a:p>
        </p:txBody>
      </p:sp>
      <p:sp>
        <p:nvSpPr>
          <p:cNvPr id="109" name="Google Shape;109;p4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תרגיל 2 – "הפוכה" על 1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נעשה את זה ב"הפוכה"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קיבלתם מטריצה בגודל MxK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תכננו תוכנית הממירה את המערך הדו-מימדי למערך חד-מימדי (רגיל)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תרגיל 2 – פתרון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mat_exe2.java</a:t>
            </a:r>
            <a:endParaRPr/>
          </a:p>
        </p:txBody>
      </p:sp>
      <p:sp>
        <p:nvSpPr>
          <p:cNvPr id="122" name="Google Shape;122;p6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תרגיל 3</a:t>
            </a:r>
            <a:endParaRPr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427409" y="1675684"/>
            <a:ext cx="8289182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הגדירו מערך בגודל של 5 מספרים וקלטו לתוכו 5 מספרים (חיוביים בלבד)</a:t>
            </a:r>
            <a:endParaRPr/>
          </a:p>
          <a:p>
            <a:pPr indent="-3429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יש להדפיס למסך פלט כך שבעבור כל ערך של איבר במערך תיהיה עמודה של כוכביות כמתואר כאן:</a:t>
            </a:r>
            <a:endParaRPr/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1562" y="3838750"/>
            <a:ext cx="1106217" cy="218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4790" y="3838751"/>
            <a:ext cx="1382273" cy="2182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תרגיל 3 – פתרון</a:t>
            </a:r>
            <a:endParaRPr/>
          </a:p>
        </p:txBody>
      </p:sp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mat_exe3.java</a:t>
            </a:r>
            <a:endParaRPr/>
          </a:p>
        </p:txBody>
      </p:sp>
      <p:sp>
        <p:nvSpPr>
          <p:cNvPr id="137" name="Google Shape;137;p8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תרגיל 4 – מטריצת היהלום</a:t>
            </a:r>
            <a:endParaRPr/>
          </a:p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קלטו מהמשתמש N ובנו מטריצה NxN</a:t>
            </a:r>
            <a:endParaRPr sz="2400"/>
          </a:p>
          <a:p>
            <a:pPr indent="-3429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ניצור למטריצה צורת יהלום/מעויין (חיבור אמצעי הצלעות במטריצה) – כך שאם זו נקודה בצלע יש לסמן 1 – לאחר מכן הדפיסו לו אותה</a:t>
            </a:r>
            <a:endParaRPr/>
          </a:p>
          <a:p>
            <a:pPr indent="-3429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דוגמות:</a:t>
            </a:r>
            <a:endParaRPr/>
          </a:p>
          <a:p>
            <a:pPr indent="-1905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graphicFrame>
        <p:nvGraphicFramePr>
          <p:cNvPr id="144" name="Google Shape;144;p9"/>
          <p:cNvGraphicFramePr/>
          <p:nvPr/>
        </p:nvGraphicFramePr>
        <p:xfrm>
          <a:off x="5161170" y="43263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{3C2E9900-BDFA-4B90-B2C9-F28940808A4E}</a:tableStyleId>
              </a:tblPr>
              <a:tblGrid>
                <a:gridCol w="405000"/>
                <a:gridCol w="405000"/>
                <a:gridCol w="405000"/>
                <a:gridCol w="405000"/>
                <a:gridCol w="405000"/>
              </a:tblGrid>
              <a:tr h="40500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</a:tr>
              <a:tr h="40500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</a:tr>
              <a:tr h="40500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34300" marB="34300" marR="68575" marL="68575" anchor="ctr"/>
                </a:tc>
              </a:tr>
              <a:tr h="40500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</a:tr>
              <a:tr h="40500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</a:tr>
            </a:tbl>
          </a:graphicData>
        </a:graphic>
      </p:graphicFrame>
      <p:graphicFrame>
        <p:nvGraphicFramePr>
          <p:cNvPr id="145" name="Google Shape;145;p9"/>
          <p:cNvGraphicFramePr/>
          <p:nvPr/>
        </p:nvGraphicFramePr>
        <p:xfrm>
          <a:off x="2142000" y="4042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{3C2E9900-BDFA-4B90-B2C9-F28940808A4E}</a:tableStyleId>
              </a:tblPr>
              <a:tblGrid>
                <a:gridCol w="405000"/>
                <a:gridCol w="405000"/>
                <a:gridCol w="405000"/>
                <a:gridCol w="405000"/>
                <a:gridCol w="405000"/>
                <a:gridCol w="405000"/>
              </a:tblGrid>
              <a:tr h="40500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</a:tr>
              <a:tr h="40500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</a:tr>
              <a:tr h="40500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34300" marB="34300" marR="68575" marL="68575" anchor="ctr"/>
                </a:tc>
              </a:tr>
              <a:tr h="40500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34300" marB="34300" marR="68575" marL="68575" anchor="ctr"/>
                </a:tc>
              </a:tr>
              <a:tr h="40500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</a:tr>
              <a:tr h="405000"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575" marL="68575" anchor="ctr"/>
                </a:tc>
              </a:tr>
            </a:tbl>
          </a:graphicData>
        </a:graphic>
      </p:graphicFrame>
      <p:sp>
        <p:nvSpPr>
          <p:cNvPr id="146" name="Google Shape;146;p9"/>
          <p:cNvSpPr txBox="1"/>
          <p:nvPr/>
        </p:nvSpPr>
        <p:spPr>
          <a:xfrm>
            <a:off x="5890579" y="3916497"/>
            <a:ext cx="5661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N=5</a:t>
            </a:r>
            <a:endParaRPr/>
          </a:p>
        </p:txBody>
      </p:sp>
      <p:sp>
        <p:nvSpPr>
          <p:cNvPr id="147" name="Google Shape;147;p9"/>
          <p:cNvSpPr txBox="1"/>
          <p:nvPr/>
        </p:nvSpPr>
        <p:spPr>
          <a:xfrm>
            <a:off x="3073909" y="3632997"/>
            <a:ext cx="5661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N=6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a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2011-09-19T20:38:14Z</dcterms:created>
  <dc:creator>Inon Zukerman</dc:creator>
</cp:coreProperties>
</file>