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33"/>
  </p:notesMasterIdLst>
  <p:handoutMasterIdLst>
    <p:handoutMasterId r:id="rId34"/>
  </p:handoutMasterIdLst>
  <p:sldIdLst>
    <p:sldId id="365" r:id="rId2"/>
    <p:sldId id="395" r:id="rId3"/>
    <p:sldId id="378" r:id="rId4"/>
    <p:sldId id="379" r:id="rId5"/>
    <p:sldId id="369" r:id="rId6"/>
    <p:sldId id="370" r:id="rId7"/>
    <p:sldId id="396" r:id="rId8"/>
    <p:sldId id="371" r:id="rId9"/>
    <p:sldId id="397" r:id="rId10"/>
    <p:sldId id="376" r:id="rId11"/>
    <p:sldId id="372" r:id="rId12"/>
    <p:sldId id="398" r:id="rId13"/>
    <p:sldId id="374" r:id="rId14"/>
    <p:sldId id="399" r:id="rId15"/>
    <p:sldId id="375" r:id="rId16"/>
    <p:sldId id="377" r:id="rId17"/>
    <p:sldId id="381" r:id="rId18"/>
    <p:sldId id="380" r:id="rId19"/>
    <p:sldId id="382" r:id="rId20"/>
    <p:sldId id="383" r:id="rId21"/>
    <p:sldId id="384" r:id="rId22"/>
    <p:sldId id="385" r:id="rId23"/>
    <p:sldId id="386" r:id="rId24"/>
    <p:sldId id="387" r:id="rId25"/>
    <p:sldId id="389" r:id="rId26"/>
    <p:sldId id="390" r:id="rId27"/>
    <p:sldId id="391" r:id="rId28"/>
    <p:sldId id="392" r:id="rId29"/>
    <p:sldId id="388" r:id="rId30"/>
    <p:sldId id="393" r:id="rId31"/>
    <p:sldId id="394" r:id="rId32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917" autoAdjust="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1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2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7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1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64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1"/>
          <a:lstStyle>
            <a:lvl1pPr algn="l">
              <a:defRPr sz="1300"/>
            </a:lvl1pPr>
          </a:lstStyle>
          <a:p>
            <a:fld id="{C91D6520-E9E0-4588-8783-5442B84CED2E}" type="datetimeFigureOut">
              <a:rPr lang="he-IL" smtClean="0"/>
              <a:t>ג'/טבת/תשפ"ג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022937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1" anchor="b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64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1" anchor="b"/>
          <a:lstStyle>
            <a:lvl1pPr algn="l">
              <a:defRPr sz="1300"/>
            </a:lvl1pPr>
          </a:lstStyle>
          <a:p>
            <a:fld id="{59B5FB42-F605-44CA-97F3-5C1A291A48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3249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7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1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4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1"/>
          <a:lstStyle>
            <a:lvl1pPr algn="l">
              <a:defRPr sz="1300"/>
            </a:lvl1pPr>
          </a:lstStyle>
          <a:p>
            <a:fld id="{8F8A409D-433A-433C-A2BC-F28B462F0354}" type="datetimeFigureOut">
              <a:rPr lang="he-IL" smtClean="0"/>
              <a:pPr/>
              <a:t>ג'/טבת/תשפ"ג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4" tIns="49492" rIns="98984" bIns="49492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vert="horz" lIns="98984" tIns="49492" rIns="98984" bIns="49492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937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1" anchor="b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4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1" anchor="b"/>
          <a:lstStyle>
            <a:lvl1pPr algn="l">
              <a:defRPr sz="1300"/>
            </a:lvl1pPr>
          </a:lstStyle>
          <a:p>
            <a:fld id="{9498E735-B3C8-4616-82BB-9DF00512C64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275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https://www.geeksforgeeks.org/exceptions-in-java/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8E735-B3C8-4616-82BB-9DF00512C64A}" type="slidenum">
              <a:rPr lang="he-IL" smtClean="0"/>
              <a:pPr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397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https://www.w3schools.com/java/java_try_catch.asp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8E735-B3C8-4616-82BB-9DF00512C64A}" type="slidenum">
              <a:rPr lang="he-IL" smtClean="0"/>
              <a:pPr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05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https://www.w3schools.com/java/java_try_catch.asp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8E735-B3C8-4616-82BB-9DF00512C64A}" type="slidenum">
              <a:rPr lang="he-IL" smtClean="0"/>
              <a:pPr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8473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https://www.javatpoint.com/custom-exception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8E735-B3C8-4616-82BB-9DF00512C64A}" type="slidenum">
              <a:rPr lang="he-IL" smtClean="0"/>
              <a:pPr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335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6FC99F-7AB3-45F6-989E-67755F52B94A}" type="datetime9">
              <a:rPr lang="he-IL" smtClean="0"/>
              <a:t>27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70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E6DFF4-EEBE-446A-950E-333729C7EDF7}" type="datetime9">
              <a:rPr lang="he-IL" smtClean="0"/>
              <a:t>27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86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CC9D02-D2D3-4867-BA00-FAFC6E71026E}" type="datetime9">
              <a:rPr lang="he-IL" smtClean="0"/>
              <a:t>27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7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B63928-59DE-400A-AA12-A128D98ADF4D}" type="datetime9">
              <a:rPr lang="he-IL" smtClean="0"/>
              <a:t>27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766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42BE4D-2A71-4720-9386-48F6AD6951B7}" type="datetime9">
              <a:rPr lang="he-IL" smtClean="0"/>
              <a:t>27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4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025070-2151-4454-B557-B2AB72166A86}" type="datetime9">
              <a:rPr lang="he-IL" smtClean="0"/>
              <a:t>27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1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B755A6-93CA-42BC-B520-6A39C3B47F48}" type="datetime9">
              <a:rPr lang="he-IL" smtClean="0"/>
              <a:t>27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23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872069-496A-420A-8708-3F019DC28543}" type="datetime9">
              <a:rPr lang="he-IL" smtClean="0"/>
              <a:t>27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6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90EA20-DF38-4F82-B932-269C1F45A077}" type="datetime9">
              <a:rPr lang="he-IL" smtClean="0"/>
              <a:t>27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6B1C8A-3DFE-460D-B8DE-EBDC109F4362}" type="datetime9">
              <a:rPr lang="he-IL" smtClean="0"/>
              <a:t>27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72CD8-9E70-44BB-8A00-6AF0B02DA084}" type="datetime9">
              <a:rPr lang="he-IL" smtClean="0"/>
              <a:t>27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29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D2AA93A4-2FB1-4CF1-8303-A89F5073F06C}" type="datetime9">
              <a:rPr lang="he-IL" smtClean="0"/>
              <a:t>27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6600" dirty="0"/>
              <a:t>10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341761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7C79-BE4F-4904-9C82-50617B186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2400" dirty="0"/>
              <a:t>אפשרות נוספת-</a:t>
            </a:r>
            <a:endParaRPr lang="en-I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74B4F-5721-4322-BEC4-3D6DB34F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10</a:t>
            </a:fld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B4F5B-4077-4217-8B80-6169C39AFADB}"/>
              </a:ext>
            </a:extLst>
          </p:cNvPr>
          <p:cNvSpPr txBox="1"/>
          <p:nvPr/>
        </p:nvSpPr>
        <p:spPr>
          <a:xfrm>
            <a:off x="611560" y="2348880"/>
            <a:ext cx="67687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void reverse() {</a:t>
            </a:r>
          </a:p>
          <a:p>
            <a:r>
              <a:rPr lang="en-US" dirty="0"/>
              <a:t>	reverse(head);</a:t>
            </a:r>
          </a:p>
          <a:p>
            <a:r>
              <a:rPr lang="en-IL" dirty="0"/>
              <a:t>}</a:t>
            </a:r>
          </a:p>
          <a:p>
            <a:endParaRPr lang="en-IL" dirty="0"/>
          </a:p>
          <a:p>
            <a:r>
              <a:rPr lang="nb-NO" b="1" dirty="0"/>
              <a:t>private void reverse(Node n) {</a:t>
            </a:r>
          </a:p>
          <a:p>
            <a:r>
              <a:rPr lang="en-US" b="1" dirty="0"/>
              <a:t>	if(!</a:t>
            </a:r>
            <a:r>
              <a:rPr lang="en-US" b="1" dirty="0" err="1"/>
              <a:t>n.hasNext</a:t>
            </a:r>
            <a:r>
              <a:rPr lang="en-US" b="1" dirty="0"/>
              <a:t>()) {</a:t>
            </a:r>
          </a:p>
          <a:p>
            <a:r>
              <a:rPr lang="en-US" dirty="0"/>
              <a:t>		head = n;</a:t>
            </a:r>
          </a:p>
          <a:p>
            <a:r>
              <a:rPr lang="en-US" b="1" dirty="0"/>
              <a:t>		return;</a:t>
            </a:r>
          </a:p>
          <a:p>
            <a:r>
              <a:rPr lang="en-US" dirty="0"/>
              <a:t>	</a:t>
            </a:r>
            <a:r>
              <a:rPr lang="en-IL" dirty="0"/>
              <a:t>}</a:t>
            </a:r>
          </a:p>
          <a:p>
            <a:r>
              <a:rPr lang="en-US" dirty="0"/>
              <a:t>	reverse(</a:t>
            </a:r>
            <a:r>
              <a:rPr lang="en-US" dirty="0" err="1"/>
              <a:t>n.getNext</a:t>
            </a:r>
            <a:r>
              <a:rPr lang="en-US" dirty="0"/>
              <a:t>());</a:t>
            </a:r>
          </a:p>
          <a:p>
            <a:r>
              <a:rPr lang="en-US" dirty="0"/>
              <a:t>	</a:t>
            </a:r>
            <a:r>
              <a:rPr lang="en-US" dirty="0" err="1"/>
              <a:t>n.getNext</a:t>
            </a:r>
            <a:r>
              <a:rPr lang="en-US" dirty="0"/>
              <a:t>().</a:t>
            </a:r>
            <a:r>
              <a:rPr lang="en-US" dirty="0" err="1"/>
              <a:t>setNext</a:t>
            </a:r>
            <a:r>
              <a:rPr lang="en-US" dirty="0"/>
              <a:t>(n);</a:t>
            </a:r>
          </a:p>
          <a:p>
            <a:r>
              <a:rPr lang="en-US" dirty="0"/>
              <a:t>	</a:t>
            </a:r>
            <a:r>
              <a:rPr lang="en-US" dirty="0" err="1"/>
              <a:t>n.setNext</a:t>
            </a:r>
            <a:r>
              <a:rPr lang="en-US" dirty="0"/>
              <a:t>(</a:t>
            </a:r>
            <a:r>
              <a:rPr lang="en-US" b="1" dirty="0"/>
              <a:t>null);</a:t>
            </a:r>
          </a:p>
          <a:p>
            <a:r>
              <a:rPr lang="en-US" dirty="0"/>
              <a:t>	tail = n;</a:t>
            </a:r>
          </a:p>
          <a:p>
            <a:r>
              <a:rPr lang="en-IL" dirty="0"/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640DBE-04A7-4762-89A0-0176655E8BA8}"/>
              </a:ext>
            </a:extLst>
          </p:cNvPr>
          <p:cNvSpPr txBox="1">
            <a:spLocks/>
          </p:cNvSpPr>
          <p:nvPr/>
        </p:nvSpPr>
        <p:spPr bwMode="auto">
          <a:xfrm>
            <a:off x="302840" y="26064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2pPr>
            <a:lvl3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3pPr>
            <a:lvl4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4pPr>
            <a:lvl5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9pPr>
          </a:lstStyle>
          <a:p>
            <a:r>
              <a:rPr lang="he-IL" dirty="0"/>
              <a:t>רשימה מקושרת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264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7C79-BE4F-4904-9C82-50617B186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arenR" startAt="3"/>
            </a:pPr>
            <a:r>
              <a:rPr lang="he-IL" sz="2400" dirty="0"/>
              <a:t>כתבו פונקציה שמשנה את הסדר ברשימה המקושרת כך שכל האיברים שהיו במקומות האי-זוגיים יהיו ראשונים. נשתמש בפונקציית ההוספת-</a:t>
            </a:r>
            <a:r>
              <a:rPr lang="en-US" sz="2400" dirty="0"/>
              <a:t>add</a:t>
            </a:r>
            <a:r>
              <a:rPr lang="he-IL" sz="2400" dirty="0"/>
              <a:t>, לכן יצא בצורת </a:t>
            </a:r>
            <a:r>
              <a:rPr lang="en-US" sz="2400" dirty="0"/>
              <a:t>reverse</a:t>
            </a:r>
            <a:r>
              <a:rPr lang="he-IL" sz="2400" dirty="0"/>
              <a:t> של האיברים שבמקומות האי-זוגיים.</a:t>
            </a:r>
            <a:endParaRPr lang="en-I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74B4F-5721-4322-BEC4-3D6DB34F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11</a:t>
            </a:fld>
            <a:endParaRPr lang="en-US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640DBE-04A7-4762-89A0-0176655E8BA8}"/>
              </a:ext>
            </a:extLst>
          </p:cNvPr>
          <p:cNvSpPr txBox="1">
            <a:spLocks/>
          </p:cNvSpPr>
          <p:nvPr/>
        </p:nvSpPr>
        <p:spPr bwMode="auto">
          <a:xfrm>
            <a:off x="302840" y="26064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2pPr>
            <a:lvl3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3pPr>
            <a:lvl4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4pPr>
            <a:lvl5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9pPr>
          </a:lstStyle>
          <a:p>
            <a:r>
              <a:rPr lang="he-IL" dirty="0"/>
              <a:t>רשימה מקושרת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1450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7C79-BE4F-4904-9C82-50617B186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arenR" startAt="3"/>
            </a:pPr>
            <a:r>
              <a:rPr lang="he-IL" sz="2400" dirty="0"/>
              <a:t>כתבו פונקציה שמשנה את הסדר ברשימה המקושרת כך שכל האיברים שהיו במקומות האי-זוגיים יהיו ראשונים. נשתמש בפונקציית ההוספת-</a:t>
            </a:r>
            <a:r>
              <a:rPr lang="en-US" sz="2400" dirty="0"/>
              <a:t>add</a:t>
            </a:r>
            <a:r>
              <a:rPr lang="he-IL" sz="2400" dirty="0"/>
              <a:t>, לכן יצא בצורת </a:t>
            </a:r>
            <a:r>
              <a:rPr lang="en-US" sz="2400" dirty="0"/>
              <a:t>reverse</a:t>
            </a:r>
            <a:r>
              <a:rPr lang="he-IL" sz="2400" dirty="0"/>
              <a:t> של האיברים שבמקומות האי-זוגיים.</a:t>
            </a:r>
            <a:endParaRPr lang="en-I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74B4F-5721-4322-BEC4-3D6DB34F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12</a:t>
            </a:fld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B4F5B-4077-4217-8B80-6169C39AFADB}"/>
              </a:ext>
            </a:extLst>
          </p:cNvPr>
          <p:cNvSpPr txBox="1"/>
          <p:nvPr/>
        </p:nvSpPr>
        <p:spPr>
          <a:xfrm>
            <a:off x="611560" y="3363957"/>
            <a:ext cx="67687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public void </a:t>
            </a:r>
            <a:r>
              <a:rPr lang="en-US" sz="1800" b="1" dirty="0" err="1">
                <a:solidFill>
                  <a:schemeClr val="dk1"/>
                </a:solidFill>
              </a:rPr>
              <a:t>oddFirst</a:t>
            </a:r>
            <a:r>
              <a:rPr lang="en-US" sz="1800" b="1" dirty="0">
                <a:solidFill>
                  <a:schemeClr val="dk1"/>
                </a:solidFill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		Node p = head;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		while(</a:t>
            </a:r>
            <a:r>
              <a:rPr lang="en-US" sz="1800" b="1" dirty="0" err="1">
                <a:solidFill>
                  <a:schemeClr val="dk1"/>
                </a:solidFill>
              </a:rPr>
              <a:t>p.hasNext</a:t>
            </a:r>
            <a:r>
              <a:rPr lang="en-US" sz="1800" b="1" dirty="0">
                <a:solidFill>
                  <a:schemeClr val="dk1"/>
                </a:solidFill>
              </a:rPr>
              <a:t>() &amp;&amp; </a:t>
            </a:r>
            <a:r>
              <a:rPr lang="en-US" sz="1800" b="1" dirty="0" err="1">
                <a:solidFill>
                  <a:schemeClr val="dk1"/>
                </a:solidFill>
              </a:rPr>
              <a:t>p.getNext</a:t>
            </a:r>
            <a:r>
              <a:rPr lang="en-US" sz="1800" b="1" dirty="0">
                <a:solidFill>
                  <a:schemeClr val="dk1"/>
                </a:solidFill>
              </a:rPr>
              <a:t>().</a:t>
            </a:r>
            <a:r>
              <a:rPr lang="en-US" sz="1800" b="1" dirty="0" err="1">
                <a:solidFill>
                  <a:schemeClr val="dk1"/>
                </a:solidFill>
              </a:rPr>
              <a:t>hasNext</a:t>
            </a:r>
            <a:r>
              <a:rPr lang="en-US" sz="1800" b="1" dirty="0">
                <a:solidFill>
                  <a:schemeClr val="dk1"/>
                </a:solidFill>
              </a:rPr>
              <a:t>())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			p = </a:t>
            </a:r>
            <a:r>
              <a:rPr lang="en-US" sz="1800" b="1" dirty="0" err="1">
                <a:solidFill>
                  <a:schemeClr val="dk1"/>
                </a:solidFill>
              </a:rPr>
              <a:t>p.getNext</a:t>
            </a:r>
            <a:r>
              <a:rPr lang="en-US" sz="1800" b="1" dirty="0">
                <a:solidFill>
                  <a:schemeClr val="dk1"/>
                </a:solidFill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			add(</a:t>
            </a:r>
            <a:r>
              <a:rPr lang="en-US" sz="1800" b="1" dirty="0" err="1">
                <a:solidFill>
                  <a:schemeClr val="dk1"/>
                </a:solidFill>
              </a:rPr>
              <a:t>p.getNext</a:t>
            </a:r>
            <a:r>
              <a:rPr lang="en-US" sz="1800" b="1" dirty="0">
                <a:solidFill>
                  <a:schemeClr val="dk1"/>
                </a:solidFill>
              </a:rPr>
              <a:t>().</a:t>
            </a:r>
            <a:r>
              <a:rPr lang="en-US" sz="1800" b="1" dirty="0" err="1">
                <a:solidFill>
                  <a:schemeClr val="dk1"/>
                </a:solidFill>
              </a:rPr>
              <a:t>getData</a:t>
            </a:r>
            <a:r>
              <a:rPr lang="en-US" sz="1800" b="1" dirty="0">
                <a:solidFill>
                  <a:schemeClr val="dk1"/>
                </a:solidFill>
              </a:rPr>
              <a:t>());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			</a:t>
            </a:r>
            <a:r>
              <a:rPr lang="en-US" sz="1800" b="1" dirty="0" err="1">
                <a:solidFill>
                  <a:schemeClr val="dk1"/>
                </a:solidFill>
              </a:rPr>
              <a:t>p.setNext</a:t>
            </a:r>
            <a:r>
              <a:rPr lang="en-US" sz="1800" b="1" dirty="0">
                <a:solidFill>
                  <a:schemeClr val="dk1"/>
                </a:solidFill>
              </a:rPr>
              <a:t>(</a:t>
            </a:r>
            <a:r>
              <a:rPr lang="en-US" sz="1800" b="1" dirty="0" err="1">
                <a:solidFill>
                  <a:schemeClr val="dk1"/>
                </a:solidFill>
              </a:rPr>
              <a:t>p.getNext</a:t>
            </a:r>
            <a:r>
              <a:rPr lang="en-US" sz="1800" b="1" dirty="0">
                <a:solidFill>
                  <a:schemeClr val="dk1"/>
                </a:solidFill>
              </a:rPr>
              <a:t>().</a:t>
            </a:r>
            <a:r>
              <a:rPr lang="en-US" sz="1800" b="1" dirty="0" err="1">
                <a:solidFill>
                  <a:schemeClr val="dk1"/>
                </a:solidFill>
              </a:rPr>
              <a:t>getNext</a:t>
            </a:r>
            <a:r>
              <a:rPr lang="en-US" sz="1800" b="1" dirty="0">
                <a:solidFill>
                  <a:schemeClr val="dk1"/>
                </a:solidFill>
              </a:rPr>
              <a:t>());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			</a:t>
            </a:r>
            <a:r>
              <a:rPr lang="en-US" sz="1800" b="1" dirty="0" err="1">
                <a:solidFill>
                  <a:schemeClr val="dk1"/>
                </a:solidFill>
              </a:rPr>
              <a:t>this.size</a:t>
            </a:r>
            <a:r>
              <a:rPr lang="en-US" sz="1800" b="1" dirty="0">
                <a:solidFill>
                  <a:schemeClr val="dk1"/>
                </a:solidFill>
              </a:rPr>
              <a:t>--;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	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		</a:t>
            </a:r>
            <a:r>
              <a:rPr lang="en-US" sz="1800" b="1" dirty="0" err="1">
                <a:solidFill>
                  <a:schemeClr val="dk1"/>
                </a:solidFill>
              </a:rPr>
              <a:t>p.getNext</a:t>
            </a:r>
            <a:r>
              <a:rPr lang="en-US" sz="1800" b="1" dirty="0">
                <a:solidFill>
                  <a:schemeClr val="dk1"/>
                </a:solidFill>
              </a:rPr>
              <a:t>().</a:t>
            </a:r>
            <a:r>
              <a:rPr lang="en-US" sz="1800" b="1" dirty="0" err="1">
                <a:solidFill>
                  <a:schemeClr val="dk1"/>
                </a:solidFill>
              </a:rPr>
              <a:t>setNext</a:t>
            </a:r>
            <a:r>
              <a:rPr lang="en-US" sz="1800" b="1" dirty="0">
                <a:solidFill>
                  <a:schemeClr val="dk1"/>
                </a:solidFill>
              </a:rPr>
              <a:t>(head);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		Node temp = </a:t>
            </a:r>
            <a:r>
              <a:rPr lang="en-US" sz="1800" b="1" dirty="0" err="1">
                <a:solidFill>
                  <a:schemeClr val="dk1"/>
                </a:solidFill>
              </a:rPr>
              <a:t>head.getNext</a:t>
            </a:r>
            <a:r>
              <a:rPr lang="en-US" sz="1800" b="1" dirty="0">
                <a:solidFill>
                  <a:schemeClr val="dk1"/>
                </a:solidFill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		</a:t>
            </a:r>
            <a:r>
              <a:rPr lang="en-US" sz="1800" b="1" dirty="0" err="1">
                <a:solidFill>
                  <a:schemeClr val="dk1"/>
                </a:solidFill>
              </a:rPr>
              <a:t>head.setNext</a:t>
            </a:r>
            <a:r>
              <a:rPr lang="en-US" sz="1800" b="1" dirty="0">
                <a:solidFill>
                  <a:schemeClr val="dk1"/>
                </a:solidFill>
              </a:rPr>
              <a:t>(null);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		head = temp;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	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640DBE-04A7-4762-89A0-0176655E8BA8}"/>
              </a:ext>
            </a:extLst>
          </p:cNvPr>
          <p:cNvSpPr txBox="1">
            <a:spLocks/>
          </p:cNvSpPr>
          <p:nvPr/>
        </p:nvSpPr>
        <p:spPr bwMode="auto">
          <a:xfrm>
            <a:off x="302840" y="26064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2pPr>
            <a:lvl3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3pPr>
            <a:lvl4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4pPr>
            <a:lvl5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9pPr>
          </a:lstStyle>
          <a:p>
            <a:r>
              <a:rPr lang="he-IL" dirty="0"/>
              <a:t>רשימה מקושרת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68963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7C79-BE4F-4904-9C82-50617B186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4"/>
            </a:pPr>
            <a:r>
              <a:rPr lang="he-IL" sz="2400" dirty="0"/>
              <a:t>כתבו פונקציה שמחזירה את כמות האיברים שברשימה המקושרת. חשבו את כמות האיברים בצורה רקורסיבית. </a:t>
            </a:r>
            <a:endParaRPr lang="en-I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74B4F-5721-4322-BEC4-3D6DB34F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13</a:t>
            </a:fld>
            <a:endParaRPr lang="en-US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640DBE-04A7-4762-89A0-0176655E8BA8}"/>
              </a:ext>
            </a:extLst>
          </p:cNvPr>
          <p:cNvSpPr txBox="1">
            <a:spLocks/>
          </p:cNvSpPr>
          <p:nvPr/>
        </p:nvSpPr>
        <p:spPr bwMode="auto">
          <a:xfrm>
            <a:off x="302840" y="26064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2pPr>
            <a:lvl3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3pPr>
            <a:lvl4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4pPr>
            <a:lvl5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9pPr>
          </a:lstStyle>
          <a:p>
            <a:r>
              <a:rPr lang="he-IL" dirty="0"/>
              <a:t>רשימה מקושרת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49342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7C79-BE4F-4904-9C82-50617B186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4"/>
            </a:pPr>
            <a:r>
              <a:rPr lang="he-IL" sz="2400" dirty="0"/>
              <a:t>כתבו פונקציה שמחזירה את כמות האיברים שברשימה המקושרת. חשבו את כמות האיברים בצורה רקורסיבית. </a:t>
            </a:r>
            <a:endParaRPr lang="en-I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74B4F-5721-4322-BEC4-3D6DB34F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14</a:t>
            </a:fld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B4F5B-4077-4217-8B80-6169C39AFADB}"/>
              </a:ext>
            </a:extLst>
          </p:cNvPr>
          <p:cNvSpPr txBox="1"/>
          <p:nvPr/>
        </p:nvSpPr>
        <p:spPr>
          <a:xfrm>
            <a:off x="611560" y="2348880"/>
            <a:ext cx="6768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int Size() {</a:t>
            </a:r>
          </a:p>
          <a:p>
            <a:r>
              <a:rPr lang="en-US" b="1" dirty="0"/>
              <a:t>	return size(head);</a:t>
            </a:r>
          </a:p>
          <a:p>
            <a:r>
              <a:rPr lang="en-IL" dirty="0"/>
              <a:t>}</a:t>
            </a:r>
          </a:p>
          <a:p>
            <a:endParaRPr lang="en-IL" dirty="0"/>
          </a:p>
          <a:p>
            <a:r>
              <a:rPr lang="nb-NO" b="1" dirty="0"/>
              <a:t>private int size(Node n) {</a:t>
            </a:r>
          </a:p>
          <a:p>
            <a:r>
              <a:rPr lang="en-US" b="1" dirty="0"/>
              <a:t>	if (!</a:t>
            </a:r>
            <a:r>
              <a:rPr lang="en-US" b="1" dirty="0" err="1"/>
              <a:t>n.hasNext</a:t>
            </a:r>
            <a:r>
              <a:rPr lang="en-US" b="1" dirty="0"/>
              <a:t>()) {</a:t>
            </a:r>
          </a:p>
          <a:p>
            <a:r>
              <a:rPr lang="en-US" b="1" dirty="0"/>
              <a:t>		return 1;</a:t>
            </a:r>
          </a:p>
          <a:p>
            <a:r>
              <a:rPr lang="en-US" dirty="0"/>
              <a:t>	</a:t>
            </a:r>
            <a:r>
              <a:rPr lang="en-IL" dirty="0"/>
              <a:t>}</a:t>
            </a:r>
          </a:p>
          <a:p>
            <a:r>
              <a:rPr lang="en-US" b="1" dirty="0"/>
              <a:t>	return size(</a:t>
            </a:r>
            <a:r>
              <a:rPr lang="en-US" b="1" dirty="0" err="1"/>
              <a:t>n.getNext</a:t>
            </a:r>
            <a:r>
              <a:rPr lang="en-US" b="1" dirty="0"/>
              <a:t>()) + 1;</a:t>
            </a:r>
          </a:p>
          <a:p>
            <a:r>
              <a:rPr lang="en-IL" dirty="0"/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640DBE-04A7-4762-89A0-0176655E8BA8}"/>
              </a:ext>
            </a:extLst>
          </p:cNvPr>
          <p:cNvSpPr txBox="1">
            <a:spLocks/>
          </p:cNvSpPr>
          <p:nvPr/>
        </p:nvSpPr>
        <p:spPr bwMode="auto">
          <a:xfrm>
            <a:off x="302840" y="26064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2pPr>
            <a:lvl3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3pPr>
            <a:lvl4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4pPr>
            <a:lvl5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9pPr>
          </a:lstStyle>
          <a:p>
            <a:r>
              <a:rPr lang="he-IL" dirty="0"/>
              <a:t>רשימה מקושרת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3863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7C79-BE4F-4904-9C82-50617B186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2400" dirty="0"/>
              <a:t>אפשרות נוספת-</a:t>
            </a:r>
            <a:endParaRPr lang="en-I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74B4F-5721-4322-BEC4-3D6DB34F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15</a:t>
            </a:fld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B4F5B-4077-4217-8B80-6169C39AFADB}"/>
              </a:ext>
            </a:extLst>
          </p:cNvPr>
          <p:cNvSpPr txBox="1"/>
          <p:nvPr/>
        </p:nvSpPr>
        <p:spPr>
          <a:xfrm>
            <a:off x="611560" y="2348880"/>
            <a:ext cx="6768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int Size() {</a:t>
            </a:r>
          </a:p>
          <a:p>
            <a:r>
              <a:rPr lang="he-IL" b="1" dirty="0"/>
              <a:t>	</a:t>
            </a:r>
            <a:r>
              <a:rPr lang="en-US" b="1" dirty="0"/>
              <a:t>return size(head,0);</a:t>
            </a:r>
          </a:p>
          <a:p>
            <a:r>
              <a:rPr lang="en-IL" dirty="0"/>
              <a:t>}</a:t>
            </a:r>
          </a:p>
          <a:p>
            <a:endParaRPr lang="en-IL" dirty="0"/>
          </a:p>
          <a:p>
            <a:r>
              <a:rPr lang="en-US" b="1" dirty="0"/>
              <a:t>private int size(Node </a:t>
            </a:r>
            <a:r>
              <a:rPr lang="en-US" b="1" dirty="0" err="1"/>
              <a:t>n,int</a:t>
            </a:r>
            <a:r>
              <a:rPr lang="en-US" b="1" dirty="0"/>
              <a:t> counter) {</a:t>
            </a:r>
          </a:p>
          <a:p>
            <a:r>
              <a:rPr lang="he-IL" b="1" dirty="0"/>
              <a:t>	</a:t>
            </a:r>
            <a:r>
              <a:rPr lang="en-US" b="1" dirty="0"/>
              <a:t>if (!</a:t>
            </a:r>
            <a:r>
              <a:rPr lang="en-US" b="1" dirty="0" err="1"/>
              <a:t>n.hasNext</a:t>
            </a:r>
            <a:r>
              <a:rPr lang="en-US" b="1" dirty="0"/>
              <a:t>()) {</a:t>
            </a:r>
          </a:p>
          <a:p>
            <a:r>
              <a:rPr lang="he-IL" b="1" dirty="0"/>
              <a:t>		</a:t>
            </a:r>
            <a:r>
              <a:rPr lang="en-US" b="1" dirty="0"/>
              <a:t>return counter +1;</a:t>
            </a:r>
          </a:p>
          <a:p>
            <a:r>
              <a:rPr lang="he-IL" dirty="0"/>
              <a:t>	</a:t>
            </a:r>
            <a:r>
              <a:rPr lang="en-IL" dirty="0"/>
              <a:t>}</a:t>
            </a:r>
          </a:p>
          <a:p>
            <a:r>
              <a:rPr lang="he-IL" b="1" dirty="0"/>
              <a:t>	</a:t>
            </a:r>
            <a:r>
              <a:rPr lang="en-US" b="1" dirty="0"/>
              <a:t>return size(</a:t>
            </a:r>
            <a:r>
              <a:rPr lang="en-US" b="1" dirty="0" err="1"/>
              <a:t>n.getNext</a:t>
            </a:r>
            <a:r>
              <a:rPr lang="en-US" b="1" dirty="0"/>
              <a:t>(), counter+1);</a:t>
            </a:r>
          </a:p>
          <a:p>
            <a:r>
              <a:rPr lang="en-IL" dirty="0"/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640DBE-04A7-4762-89A0-0176655E8BA8}"/>
              </a:ext>
            </a:extLst>
          </p:cNvPr>
          <p:cNvSpPr txBox="1">
            <a:spLocks/>
          </p:cNvSpPr>
          <p:nvPr/>
        </p:nvSpPr>
        <p:spPr bwMode="auto">
          <a:xfrm>
            <a:off x="302840" y="26064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2pPr>
            <a:lvl3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3pPr>
            <a:lvl4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4pPr>
            <a:lvl5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9pPr>
          </a:lstStyle>
          <a:p>
            <a:r>
              <a:rPr lang="he-IL" dirty="0"/>
              <a:t>רשימה מקושרת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9368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1DD4735C-8BB2-1155-D299-212AA2956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47" y="1097236"/>
            <a:ext cx="5265706" cy="4663528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3A109F4-9435-1CEB-5810-D83AC70E0416}"/>
              </a:ext>
            </a:extLst>
          </p:cNvPr>
          <p:cNvSpPr txBox="1"/>
          <p:nvPr/>
        </p:nvSpPr>
        <p:spPr>
          <a:xfrm>
            <a:off x="1664804" y="6021288"/>
            <a:ext cx="58143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1400" dirty="0"/>
              <a:t>שימו לב שייתכן כי שני איברים שונים יכילו את אותו ערך מספרי</a:t>
            </a:r>
            <a:endParaRPr lang="en-US" sz="1400" dirty="0"/>
          </a:p>
        </p:txBody>
      </p:sp>
      <p:sp>
        <p:nvSpPr>
          <p:cNvPr id="9" name="כותרת 8">
            <a:extLst>
              <a:ext uri="{FF2B5EF4-FFF2-40B4-BE49-F238E27FC236}">
                <a16:creationId xmlns:a16="http://schemas.microsoft.com/office/drawing/2014/main" id="{10D30BBA-74BF-17BF-111C-98D5506A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 מבחינה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0DEFFA-9324-E0A9-B675-FB2F377B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חריגות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3C6D791-50C6-DE64-D4CB-45C6C5FAA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נושא 02</a:t>
            </a:r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60DB53E-DD59-67B9-3981-9284598E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17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45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CE75A3-E6DD-1194-0B87-9E3D5A9C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מעולם המתח</a:t>
            </a:r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35729D0-2CCF-9CED-8247-C4E34F1E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18</a:t>
            </a:fld>
            <a:endParaRPr lang="en-US" sz="16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2A4B78B-9F60-2E63-5F6D-1C47EBA6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7581"/>
            <a:ext cx="2530623" cy="4059823"/>
          </a:xfrm>
          <a:prstGeom prst="rect">
            <a:avLst/>
          </a:prstGeom>
        </p:spPr>
      </p:pic>
      <p:pic>
        <p:nvPicPr>
          <p:cNvPr id="1030" name="Picture 6" descr="רצח באוריינט אקספרס | Murder on the Orient Express | סרט דיוידי">
            <a:extLst>
              <a:ext uri="{FF2B5EF4-FFF2-40B4-BE49-F238E27FC236}">
                <a16:creationId xmlns:a16="http://schemas.microsoft.com/office/drawing/2014/main" id="{6A8D513D-F44C-5635-1A0B-1E8C7E66E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924" y="1848458"/>
            <a:ext cx="288415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nives Out (2019) - IMDb">
            <a:extLst>
              <a:ext uri="{FF2B5EF4-FFF2-40B4-BE49-F238E27FC236}">
                <a16:creationId xmlns:a16="http://schemas.microsoft.com/office/drawing/2014/main" id="{02FB968D-3699-5474-CD51-6FC861219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05797"/>
            <a:ext cx="2674615" cy="396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082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8A308B-7954-7296-9426-ED9FEBF6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איזה מתח...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C070DC9-3F8E-089A-2BF9-9A3E77D9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בז'אנר המתח (</a:t>
            </a:r>
            <a:r>
              <a:rPr lang="he-IL" dirty="0" err="1"/>
              <a:t>הקאלסי</a:t>
            </a:r>
            <a:r>
              <a:rPr lang="he-IL" dirty="0"/>
              <a:t>) הספרותי והקולנועי קיים תמיד איזה בלש שפותר את התעלומה</a:t>
            </a:r>
          </a:p>
          <a:p>
            <a:r>
              <a:rPr lang="he-IL" dirty="0"/>
              <a:t>כדוגמת ספריה של "אגתה כריסטי" והמשחק "הרמז"</a:t>
            </a:r>
          </a:p>
          <a:p>
            <a:r>
              <a:rPr lang="he-IL" dirty="0"/>
              <a:t>בואו נתמקד רגע בבלש אחד ספציפי של אגתה: הבלש הבלגי החכם והנודע – "</a:t>
            </a:r>
            <a:r>
              <a:rPr lang="he-IL" dirty="0" err="1"/>
              <a:t>הרקול</a:t>
            </a:r>
            <a:r>
              <a:rPr lang="he-IL" dirty="0"/>
              <a:t> פוארו"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220B667-785D-BF4C-30D9-F373E4FD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438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0DEFFA-9324-E0A9-B675-FB2F377B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רשימות מקושרות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3C6D791-50C6-DE64-D4CB-45C6C5FAA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נושא 01</a:t>
            </a:r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60DB53E-DD59-67B9-3981-9284598E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2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07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2673BF-D039-B54F-B5A9-D8FB1821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פוארו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95189A-B3BD-6F4B-EABC-B93301F06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פוארו מוזמן למכריו לסעודה (כמו ב-"פרשה המסתורית </a:t>
            </a:r>
            <a:r>
              <a:rPr lang="he-IL" dirty="0" err="1"/>
              <a:t>בסטיילס</a:t>
            </a:r>
            <a:r>
              <a:rPr lang="he-IL" dirty="0"/>
              <a:t>") וחברו השוטר טוען בפניו – "היזהר! כי פשע עומד להתחולל"</a:t>
            </a:r>
          </a:p>
          <a:p>
            <a:r>
              <a:rPr lang="he-IL" dirty="0"/>
              <a:t>פוארו, חד ההבחנה, נשאר דרוך לאורך כל הסעודה</a:t>
            </a:r>
          </a:p>
          <a:p>
            <a:r>
              <a:rPr lang="he-IL" dirty="0"/>
              <a:t>עד שאחד מהמשתתפים שלף סכין...</a:t>
            </a:r>
          </a:p>
          <a:p>
            <a:r>
              <a:rPr lang="he-IL" dirty="0" err="1"/>
              <a:t>הרקול</a:t>
            </a:r>
            <a:r>
              <a:rPr lang="he-IL" dirty="0"/>
              <a:t> החד, מזהה את </a:t>
            </a:r>
            <a:r>
              <a:rPr lang="he-IL" dirty="0" err="1"/>
              <a:t>הנסיון</a:t>
            </a:r>
            <a:r>
              <a:rPr lang="he-IL" dirty="0"/>
              <a:t>, עוצר את הברנש ומוסר אותו לידי המשטרה</a:t>
            </a:r>
          </a:p>
          <a:p>
            <a:r>
              <a:rPr lang="he-IL" dirty="0"/>
              <a:t>איזה מזל שפוארו קיים</a:t>
            </a:r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5D433FA-2659-9152-2A10-06E89BA1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7913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1B2540-FF74-10A4-2BF0-3B9E1639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פוארו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CB7298-E2DB-9C90-1470-456720E0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אולם, אילו היו מציינים בפניו שאדם ספציפי הוא הפושע, פוארו ככול הנראה היה מתמקד אך ורק בו בעוד פושע אחר מבצע את זממו.</a:t>
            </a:r>
          </a:p>
          <a:p>
            <a:r>
              <a:rPr lang="he-IL" dirty="0"/>
              <a:t>אוי...</a:t>
            </a:r>
          </a:p>
          <a:p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74A6D70-D910-3972-E634-D8E578AE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9812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C1BE83-13B4-5262-AE92-71429BB7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פוארו עכשיו?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320629-5BE0-04E2-FE88-F8A0D1B52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הבלש פוארו והסיפורים של אגתה כריסטי הם דוגמה </a:t>
            </a:r>
            <a:r>
              <a:rPr lang="he-IL" dirty="0" err="1"/>
              <a:t>מצויינת</a:t>
            </a:r>
            <a:r>
              <a:rPr lang="he-IL" dirty="0"/>
              <a:t> לחריגות.</a:t>
            </a:r>
          </a:p>
          <a:p>
            <a:r>
              <a:rPr lang="he-IL" dirty="0"/>
              <a:t>חדר האוכל והסעודה – כל הקוד שלנו</a:t>
            </a:r>
          </a:p>
          <a:p>
            <a:r>
              <a:rPr lang="he-IL" dirty="0" err="1"/>
              <a:t>באיזור</a:t>
            </a:r>
            <a:r>
              <a:rPr lang="he-IL" dirty="0"/>
              <a:t> הזה (לא עלינו) להתרחש פשע – פעולה לא חוקית </a:t>
            </a:r>
            <a:r>
              <a:rPr lang="he-IL" dirty="0" err="1"/>
              <a:t>שתקריס</a:t>
            </a:r>
            <a:r>
              <a:rPr lang="he-IL" dirty="0"/>
              <a:t> את המערכת (חלוקה ב-0, אינדקס שלילי)</a:t>
            </a:r>
          </a:p>
          <a:p>
            <a:r>
              <a:rPr lang="he-IL" dirty="0"/>
              <a:t>פוארו הבלש – מנגנון ה-</a:t>
            </a:r>
            <a:r>
              <a:rPr lang="en-US" dirty="0"/>
              <a:t>try-catch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DD4A9A8-3B7E-8C8E-34CB-5CC05D47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8439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B73A0A-0FCC-8EF0-B4CF-45F5AF18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חריגות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1D81FA2-29F8-93B2-ADF4-FF8C7E21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אם קורית חריגה (לוגית בעיקר), נרצה דרך יותר אלגנטית – שתעצור את ריצת התוכנית שלנו ותפנה את כל תשומת הלב שלנו לדבר הזה.</a:t>
            </a:r>
          </a:p>
          <a:p>
            <a:r>
              <a:rPr lang="he-IL" dirty="0"/>
              <a:t>לדבר זה נקרא "זריקת חריגה"</a:t>
            </a:r>
          </a:p>
          <a:p>
            <a:r>
              <a:rPr lang="he-IL" dirty="0"/>
              <a:t>יש לזה משמעות חשובה וזה הופך את הקוד שלנו ליותר מציאותי.</a:t>
            </a:r>
          </a:p>
          <a:p>
            <a:r>
              <a:rPr lang="he-IL" dirty="0"/>
              <a:t>דוגמות קלסיות – חלוקה ב-0, גישה לא נכונה למערך, </a:t>
            </a:r>
            <a:r>
              <a:rPr lang="he-IL" dirty="0" err="1"/>
              <a:t>פרסור</a:t>
            </a:r>
            <a:r>
              <a:rPr lang="he-IL" dirty="0"/>
              <a:t> של מחרוזת לא תקינה למספר.</a:t>
            </a:r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76A27DB-B07F-ADCB-9E9D-A53F75FB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8340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233ED2-2FA7-D5E2-48F1-D885AE35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חריגות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98C00A-2F37-FD4E-0F7F-BA6298B9A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800" dirty="0"/>
              <a:t>ניתן לזהות חריגות ולעצור אותן בעודן קורות.</a:t>
            </a:r>
          </a:p>
          <a:p>
            <a:r>
              <a:rPr lang="he-IL" sz="2800" dirty="0"/>
              <a:t>באמצעות </a:t>
            </a:r>
            <a:r>
              <a:rPr lang="en-US" sz="2800" dirty="0"/>
              <a:t>try-catch</a:t>
            </a:r>
            <a:r>
              <a:rPr lang="he-IL" sz="2800" dirty="0"/>
              <a:t>, ב-</a:t>
            </a:r>
            <a:r>
              <a:rPr lang="en-US" sz="2800" dirty="0"/>
              <a:t>try</a:t>
            </a:r>
            <a:r>
              <a:rPr lang="he-IL" sz="2800" dirty="0"/>
              <a:t> הקוד, וב-</a:t>
            </a:r>
            <a:r>
              <a:rPr lang="en-US" sz="2800" dirty="0"/>
              <a:t>catch</a:t>
            </a:r>
            <a:r>
              <a:rPr lang="he-IL" sz="2800" dirty="0"/>
              <a:t> זיהוי החריגה</a:t>
            </a:r>
          </a:p>
          <a:p>
            <a:r>
              <a:rPr lang="he-IL" sz="2800"/>
              <a:t>ניתן לתפור </a:t>
            </a:r>
            <a:r>
              <a:rPr lang="he-IL" sz="2800" dirty="0"/>
              <a:t>חריגות באופן ספציפי ואפשר באופן כללי</a:t>
            </a:r>
          </a:p>
          <a:p>
            <a:r>
              <a:rPr lang="he-IL" sz="2800" dirty="0"/>
              <a:t>בעת ההרצה ישנה עדיפות של ספציפי מעבר לכללי.</a:t>
            </a:r>
          </a:p>
          <a:p>
            <a:r>
              <a:rPr lang="he-IL" sz="2800" dirty="0"/>
              <a:t>המנגנון של </a:t>
            </a:r>
            <a:r>
              <a:rPr lang="en-US" sz="2800" dirty="0"/>
              <a:t>try-catch-finally</a:t>
            </a:r>
            <a:r>
              <a:rPr lang="he-IL" sz="2800" dirty="0"/>
              <a:t> מאפשר לנו להיות בטוחים שפעולה כלשהי תתבצע גם כאשר לא טופלה החריגה באופן תקין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9F87301-A731-5F27-4B90-32AC8499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6540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D4C02E-7380-355A-E607-D08D4E77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</a:t>
            </a:r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2DFF973-EF83-F5F5-52AE-08118AB8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25</a:t>
            </a:fld>
            <a:endParaRPr lang="en-US" sz="160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833CE726-77F4-4F0B-FC38-0A0DF7457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47" y="1786522"/>
            <a:ext cx="7247906" cy="456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23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DA24E32-F4EE-824C-3C02-CCAA99C0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26</a:t>
            </a:fld>
            <a:endParaRPr lang="en-US" sz="16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0C36002-2048-8DE1-1D6D-E0A6A3AA0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80" y="1340768"/>
            <a:ext cx="6242440" cy="481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12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0232F5F-E9C0-2927-A0D3-AFDDA0E4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27</a:t>
            </a:fld>
            <a:endParaRPr lang="en-US" sz="16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22FDFAD-BB0E-3D41-D1E5-E190B8BB0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24" y="879479"/>
            <a:ext cx="5773151" cy="509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89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5D99693-3756-8F28-DC6E-B790ED2A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28</a:t>
            </a:fld>
            <a:endParaRPr lang="en-US" sz="16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0C3175E-0B82-2382-131D-6EB9D1DC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4" y="1340768"/>
            <a:ext cx="8100392" cy="454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04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7DC01D-23CF-E081-FD8B-94D192EF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חריגות שלנו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941E85-B051-D04E-94C1-C28935D5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ניתן לכתוב חריגות בעצמנו</a:t>
            </a:r>
          </a:p>
          <a:p>
            <a:r>
              <a:rPr lang="he-IL" dirty="0"/>
              <a:t>הן ירשו מהמחלקה </a:t>
            </a:r>
            <a:r>
              <a:rPr lang="en-US" dirty="0"/>
              <a:t>Exception</a:t>
            </a:r>
            <a:endParaRPr lang="he-IL" dirty="0"/>
          </a:p>
          <a:p>
            <a:r>
              <a:rPr lang="he-IL" dirty="0"/>
              <a:t>ונוכל להעביר בה </a:t>
            </a:r>
            <a:r>
              <a:rPr lang="he-IL" dirty="0" err="1"/>
              <a:t>סטרינג</a:t>
            </a:r>
            <a:r>
              <a:rPr lang="he-IL" dirty="0"/>
              <a:t> שיפרט את החריגה.</a:t>
            </a:r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DE9B181-BC80-C837-585F-D580D418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896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724BE1-0C5E-E3F5-96E6-035807C5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רשימות מקושרות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5C62A5-786D-2246-9869-9A2841E0C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800" dirty="0"/>
              <a:t>רשימה מקושרת מכילה חוליות (אובייקטים) שמצביעים לאיברים שונים.</a:t>
            </a:r>
          </a:p>
          <a:p>
            <a:r>
              <a:rPr lang="he-IL" sz="2800" dirty="0"/>
              <a:t>מצורף קובץ </a:t>
            </a:r>
            <a:r>
              <a:rPr lang="en-US" sz="2800" dirty="0"/>
              <a:t>Node.java</a:t>
            </a:r>
            <a:r>
              <a:rPr lang="he-IL" sz="2800" dirty="0"/>
              <a:t> שמציג את המבנה של </a:t>
            </a:r>
            <a:r>
              <a:rPr lang="en-US" sz="2800" dirty="0"/>
              <a:t>Node</a:t>
            </a:r>
            <a:endParaRPr lang="he-IL" sz="2800" dirty="0"/>
          </a:p>
          <a:p>
            <a:r>
              <a:rPr lang="he-IL" sz="2800" dirty="0"/>
              <a:t>כל אחד מכיל ערך לשמור (מספרי במקרה שלנו כאן) וערך להבא.</a:t>
            </a:r>
          </a:p>
          <a:p>
            <a:r>
              <a:rPr lang="he-IL" sz="2800" dirty="0"/>
              <a:t>נעטוף זאת באמצעות מחלקת </a:t>
            </a:r>
            <a:r>
              <a:rPr lang="en-US" sz="2800" dirty="0"/>
              <a:t>LinkedList</a:t>
            </a:r>
            <a:r>
              <a:rPr lang="he-IL" sz="2800" dirty="0"/>
              <a:t> שנבנה בעצמנו, שתכיל את הראש.</a:t>
            </a:r>
          </a:p>
          <a:p>
            <a:r>
              <a:rPr lang="he-IL" sz="2800" dirty="0"/>
              <a:t>מצורפת מחלקה </a:t>
            </a:r>
            <a:r>
              <a:rPr lang="en-US" sz="2800" dirty="0"/>
              <a:t>MyLinkedList.java</a:t>
            </a:r>
            <a:r>
              <a:rPr lang="he-IL" sz="2800" dirty="0"/>
              <a:t> שהיא הרשימה המקושרת, והיא יכולה לבצע מספר פקודות – הכנסה הוצאה וחיפוש.</a:t>
            </a:r>
            <a:endParaRPr lang="en-US" sz="28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03483CD-4A09-44A4-34C9-CCBAC48D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787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2B83D5B-A97C-2C5A-F98C-A8B82613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30</a:t>
            </a:fld>
            <a:endParaRPr lang="en-US" sz="16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D5E02E7-BF35-E7E6-8764-453A6AADD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39" y="1412776"/>
            <a:ext cx="7077922" cy="44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67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D5C185-CFE2-4DE7-8B7D-B72E82B3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 בחריגות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008BBB-7D6B-4481-7FC8-D701D6B13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הוסיפו למתודה שמחזירה איבר לפי מיקום ברשימה (אינדקס) חריגה – שבהינתן אינדקס לא תקין תיזרק חריגה:</a:t>
            </a:r>
          </a:p>
          <a:p>
            <a:pPr lvl="1"/>
            <a:r>
              <a:rPr lang="he-IL" dirty="0"/>
              <a:t>אינדקס שלילי</a:t>
            </a:r>
          </a:p>
          <a:p>
            <a:pPr lvl="1"/>
            <a:r>
              <a:rPr lang="he-IL" dirty="0"/>
              <a:t>אינדקס שגדול (או שווה) מגודל הרשימה המקושרת</a:t>
            </a:r>
          </a:p>
          <a:p>
            <a:pPr lvl="1"/>
            <a:r>
              <a:rPr lang="he-IL" dirty="0"/>
              <a:t>(תרגיל זה מהווה דוגמה נהדרת לשיפור איכות הקוד באופן משמעותי)</a:t>
            </a:r>
          </a:p>
          <a:p>
            <a:r>
              <a:rPr lang="he-IL" dirty="0"/>
              <a:t>נסו ליצור חריגה במיין ותפסו אותה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AFA11AC-AF8A-1D00-0A3D-4E9F1B12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31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14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7948F5A-6D29-36F6-5DF1-B8387B804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חשוב לציין שניתן לעבור על אברי הרשימה באופן </a:t>
            </a:r>
            <a:r>
              <a:rPr lang="he-IL" dirty="0" err="1"/>
              <a:t>איטרטיבי</a:t>
            </a:r>
            <a:r>
              <a:rPr lang="he-IL" dirty="0"/>
              <a:t> אבל נראה לא מעט שנעבור עליה גם באופן רקורסיבי.</a:t>
            </a:r>
          </a:p>
          <a:p>
            <a:r>
              <a:rPr lang="he-IL" dirty="0"/>
              <a:t>נשים לב להוספה לסוף הרשימה</a:t>
            </a:r>
          </a:p>
          <a:p>
            <a:r>
              <a:rPr lang="he-IL" dirty="0"/>
              <a:t>נשים לב להוצאה מאמצע הרשימה</a:t>
            </a:r>
          </a:p>
          <a:p>
            <a:r>
              <a:rPr lang="he-IL" dirty="0"/>
              <a:t>נשים לב לחיפוש ערך והחזרת האינדקס שלו</a:t>
            </a:r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C67291F-4317-34B7-9F38-A2EA58F5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234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16AD-C37C-4F6F-9F6D-F4D9BC06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רשימה מקושרת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BFF08-34F5-485E-88CA-F64C8335B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he-IL" sz="2400" dirty="0"/>
              <a:t>בהינתן מחלקה של רשימה מקושרת בה יש </a:t>
            </a:r>
            <a:r>
              <a:rPr lang="en-US" sz="2400" dirty="0"/>
              <a:t>head</a:t>
            </a:r>
            <a:r>
              <a:rPr lang="he-IL" sz="2400" dirty="0"/>
              <a:t> שמחזיק את תחילת וסוף הרשימה. </a:t>
            </a:r>
            <a:r>
              <a:rPr lang="en-US" sz="2400" dirty="0"/>
              <a:t>Head</a:t>
            </a:r>
            <a:r>
              <a:rPr lang="he-IL" sz="2400" dirty="0"/>
              <a:t> הוא אובייקט מסוג </a:t>
            </a:r>
            <a:r>
              <a:rPr lang="en-US" sz="2400" dirty="0"/>
              <a:t>Node</a:t>
            </a:r>
            <a:r>
              <a:rPr lang="he-IL" sz="2400" dirty="0"/>
              <a:t>.</a:t>
            </a:r>
          </a:p>
          <a:p>
            <a:r>
              <a:rPr lang="he-IL" sz="2400" dirty="0"/>
              <a:t>במחלקה </a:t>
            </a:r>
            <a:r>
              <a:rPr lang="en-US" sz="2400" dirty="0"/>
              <a:t>Node</a:t>
            </a:r>
            <a:r>
              <a:rPr lang="he-IL" sz="2400" dirty="0"/>
              <a:t> יש את הפונקציה הבודקת אם קיים </a:t>
            </a:r>
            <a:r>
              <a:rPr lang="en-US" sz="2400" dirty="0"/>
              <a:t>next</a:t>
            </a:r>
            <a:r>
              <a:rPr lang="he-IL" sz="2400" dirty="0"/>
              <a:t>:</a:t>
            </a:r>
          </a:p>
          <a:p>
            <a:endParaRPr lang="he-IL" sz="2400" dirty="0"/>
          </a:p>
          <a:p>
            <a:pPr marL="457200" indent="-457200">
              <a:buFont typeface="+mj-lt"/>
              <a:buAutoNum type="arabicPeriod"/>
            </a:pPr>
            <a:endParaRPr lang="en-I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FBA0E-A77B-44E0-ACAD-6F6C13B3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5</a:t>
            </a:fld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549E6-AAD3-41F8-ACA5-B79A48E286E0}"/>
              </a:ext>
            </a:extLst>
          </p:cNvPr>
          <p:cNvSpPr txBox="1"/>
          <p:nvPr/>
        </p:nvSpPr>
        <p:spPr>
          <a:xfrm>
            <a:off x="539552" y="2420888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hasNext</a:t>
            </a:r>
            <a:r>
              <a:rPr lang="en-US" b="1" dirty="0"/>
              <a:t>() {</a:t>
            </a:r>
          </a:p>
          <a:p>
            <a:r>
              <a:rPr lang="en-US" b="1" dirty="0"/>
              <a:t>	if (next == null) {</a:t>
            </a:r>
          </a:p>
          <a:p>
            <a:r>
              <a:rPr lang="en-US" b="1" dirty="0"/>
              <a:t>		return false;</a:t>
            </a:r>
          </a:p>
          <a:p>
            <a:r>
              <a:rPr lang="en-US" dirty="0"/>
              <a:t>	</a:t>
            </a:r>
            <a:r>
              <a:rPr lang="en-IL" dirty="0"/>
              <a:t>}</a:t>
            </a:r>
          </a:p>
          <a:p>
            <a:r>
              <a:rPr lang="en-US" b="1" dirty="0"/>
              <a:t>	return true;</a:t>
            </a:r>
          </a:p>
          <a:p>
            <a:r>
              <a:rPr lang="en-I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669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7C79-BE4F-4904-9C82-50617B186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he-IL" sz="2400" dirty="0"/>
              <a:t>מצאו את האיבר האמצעי של הרשימה המקושרת, </a:t>
            </a:r>
            <a:r>
              <a:rPr lang="he-IL" sz="2400" dirty="0" err="1"/>
              <a:t>כשלא</a:t>
            </a:r>
            <a:r>
              <a:rPr lang="he-IL" sz="2400" dirty="0"/>
              <a:t> ידוע מה גודל הרשימה ובאמצעות מעבר יחיד על הרשימה.</a:t>
            </a:r>
            <a:endParaRPr lang="en-I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74B4F-5721-4322-BEC4-3D6DB34F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6</a:t>
            </a:fld>
            <a:endParaRPr lang="en-US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640DBE-04A7-4762-89A0-0176655E8BA8}"/>
              </a:ext>
            </a:extLst>
          </p:cNvPr>
          <p:cNvSpPr txBox="1">
            <a:spLocks/>
          </p:cNvSpPr>
          <p:nvPr/>
        </p:nvSpPr>
        <p:spPr bwMode="auto">
          <a:xfrm>
            <a:off x="302840" y="26064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2pPr>
            <a:lvl3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3pPr>
            <a:lvl4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4pPr>
            <a:lvl5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9pPr>
          </a:lstStyle>
          <a:p>
            <a:r>
              <a:rPr lang="he-IL" dirty="0"/>
              <a:t>רשימה מקושרת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2590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7C79-BE4F-4904-9C82-50617B186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he-IL" sz="2400" dirty="0"/>
              <a:t>מצאו את האיבר האמצעי של הרשימה המקושרת, </a:t>
            </a:r>
            <a:r>
              <a:rPr lang="he-IL" sz="2400" dirty="0" err="1"/>
              <a:t>כשלא</a:t>
            </a:r>
            <a:r>
              <a:rPr lang="he-IL" sz="2400" dirty="0"/>
              <a:t> ידוע מה גודל הרשימה ובאמצעות מעבר יחיד על הרשימה.</a:t>
            </a:r>
            <a:endParaRPr lang="en-I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74B4F-5721-4322-BEC4-3D6DB34F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7</a:t>
            </a:fld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B4F5B-4077-4217-8B80-6169C39AFADB}"/>
              </a:ext>
            </a:extLst>
          </p:cNvPr>
          <p:cNvSpPr txBox="1"/>
          <p:nvPr/>
        </p:nvSpPr>
        <p:spPr>
          <a:xfrm>
            <a:off x="611560" y="2604968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String </a:t>
            </a:r>
            <a:r>
              <a:rPr lang="en-US" b="1" dirty="0" err="1"/>
              <a:t>getMiddle</a:t>
            </a:r>
            <a:r>
              <a:rPr lang="en-US" b="1" dirty="0"/>
              <a:t>() {</a:t>
            </a:r>
          </a:p>
          <a:p>
            <a:r>
              <a:rPr lang="he-IL" b="1" dirty="0"/>
              <a:t>	</a:t>
            </a:r>
            <a:r>
              <a:rPr lang="en-US" b="1" dirty="0"/>
              <a:t>if (head == null) {</a:t>
            </a:r>
          </a:p>
          <a:p>
            <a:r>
              <a:rPr lang="he-IL" b="1" dirty="0"/>
              <a:t>		</a:t>
            </a:r>
            <a:r>
              <a:rPr lang="en-US" b="1" dirty="0"/>
              <a:t>return null;</a:t>
            </a:r>
          </a:p>
          <a:p>
            <a:r>
              <a:rPr lang="he-IL" dirty="0"/>
              <a:t>	</a:t>
            </a:r>
            <a:r>
              <a:rPr lang="en-IL" dirty="0"/>
              <a:t>}</a:t>
            </a:r>
          </a:p>
          <a:p>
            <a:r>
              <a:rPr lang="he-IL" dirty="0"/>
              <a:t>	</a:t>
            </a:r>
            <a:r>
              <a:rPr lang="en-US" dirty="0"/>
              <a:t>Node slow = head;</a:t>
            </a:r>
          </a:p>
          <a:p>
            <a:r>
              <a:rPr lang="he-IL" dirty="0"/>
              <a:t>	</a:t>
            </a:r>
            <a:r>
              <a:rPr lang="en-US" dirty="0"/>
              <a:t>Node fast = head;</a:t>
            </a:r>
          </a:p>
          <a:p>
            <a:r>
              <a:rPr lang="he-IL" b="1" dirty="0"/>
              <a:t>	</a:t>
            </a:r>
            <a:r>
              <a:rPr lang="en-US" b="1" dirty="0"/>
              <a:t>while(</a:t>
            </a:r>
            <a:r>
              <a:rPr lang="en-US" b="1" dirty="0" err="1"/>
              <a:t>fast.hasNext</a:t>
            </a:r>
            <a:r>
              <a:rPr lang="en-US" b="1" dirty="0"/>
              <a:t>() &amp;&amp; </a:t>
            </a:r>
            <a:r>
              <a:rPr lang="en-US" b="1" dirty="0" err="1"/>
              <a:t>fast.getNext</a:t>
            </a:r>
            <a:r>
              <a:rPr lang="en-US" b="1" dirty="0"/>
              <a:t>().</a:t>
            </a:r>
            <a:r>
              <a:rPr lang="en-US" b="1" dirty="0" err="1"/>
              <a:t>hasNext</a:t>
            </a:r>
            <a:r>
              <a:rPr lang="en-US" b="1" dirty="0"/>
              <a:t>()) {</a:t>
            </a:r>
          </a:p>
          <a:p>
            <a:r>
              <a:rPr lang="he-IL" dirty="0"/>
              <a:t>		</a:t>
            </a:r>
            <a:r>
              <a:rPr lang="en-US" dirty="0"/>
              <a:t>slow = </a:t>
            </a:r>
            <a:r>
              <a:rPr lang="en-US" dirty="0" err="1"/>
              <a:t>slow.getNext</a:t>
            </a:r>
            <a:r>
              <a:rPr lang="en-US" dirty="0"/>
              <a:t>();</a:t>
            </a:r>
          </a:p>
          <a:p>
            <a:r>
              <a:rPr lang="he-IL" dirty="0"/>
              <a:t>		</a:t>
            </a:r>
            <a:r>
              <a:rPr lang="en-US" dirty="0"/>
              <a:t>fast = </a:t>
            </a:r>
            <a:r>
              <a:rPr lang="en-US" dirty="0" err="1"/>
              <a:t>fast.getNext</a:t>
            </a:r>
            <a:r>
              <a:rPr lang="en-US" dirty="0"/>
              <a:t>().</a:t>
            </a:r>
            <a:r>
              <a:rPr lang="en-US" dirty="0" err="1"/>
              <a:t>getNext</a:t>
            </a:r>
            <a:r>
              <a:rPr lang="en-US" dirty="0"/>
              <a:t>();</a:t>
            </a:r>
          </a:p>
          <a:p>
            <a:r>
              <a:rPr lang="he-IL" dirty="0"/>
              <a:t>	</a:t>
            </a:r>
            <a:r>
              <a:rPr lang="en-IL" dirty="0"/>
              <a:t>}</a:t>
            </a:r>
          </a:p>
          <a:p>
            <a:r>
              <a:rPr lang="he-IL" b="1" dirty="0"/>
              <a:t>	</a:t>
            </a:r>
            <a:r>
              <a:rPr lang="en-US" b="1" dirty="0"/>
              <a:t>return </a:t>
            </a:r>
            <a:r>
              <a:rPr lang="en-US" b="1" dirty="0" err="1"/>
              <a:t>slow.getData</a:t>
            </a:r>
            <a:r>
              <a:rPr lang="en-US" b="1" dirty="0"/>
              <a:t>();</a:t>
            </a:r>
          </a:p>
          <a:p>
            <a:r>
              <a:rPr lang="en-IL" dirty="0"/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640DBE-04A7-4762-89A0-0176655E8BA8}"/>
              </a:ext>
            </a:extLst>
          </p:cNvPr>
          <p:cNvSpPr txBox="1">
            <a:spLocks/>
          </p:cNvSpPr>
          <p:nvPr/>
        </p:nvSpPr>
        <p:spPr bwMode="auto">
          <a:xfrm>
            <a:off x="302840" y="26064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2pPr>
            <a:lvl3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3pPr>
            <a:lvl4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4pPr>
            <a:lvl5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9pPr>
          </a:lstStyle>
          <a:p>
            <a:r>
              <a:rPr lang="he-IL" dirty="0"/>
              <a:t>רשימה מקושרת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1248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7C79-BE4F-4904-9C82-50617B186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2"/>
            </a:pPr>
            <a:r>
              <a:rPr lang="he-IL" sz="2400" dirty="0"/>
              <a:t>רשמו פונקציה שעושה </a:t>
            </a:r>
            <a:r>
              <a:rPr lang="en-US" sz="2400" dirty="0"/>
              <a:t>reverse</a:t>
            </a:r>
            <a:r>
              <a:rPr lang="he-IL" sz="2400" dirty="0"/>
              <a:t> לרשימה המקושרת ברקורסיה.</a:t>
            </a:r>
            <a:endParaRPr lang="en-I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74B4F-5721-4322-BEC4-3D6DB34F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8</a:t>
            </a:fld>
            <a:endParaRPr lang="en-US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640DBE-04A7-4762-89A0-0176655E8BA8}"/>
              </a:ext>
            </a:extLst>
          </p:cNvPr>
          <p:cNvSpPr txBox="1">
            <a:spLocks/>
          </p:cNvSpPr>
          <p:nvPr/>
        </p:nvSpPr>
        <p:spPr bwMode="auto">
          <a:xfrm>
            <a:off x="302840" y="26064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2pPr>
            <a:lvl3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3pPr>
            <a:lvl4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4pPr>
            <a:lvl5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9pPr>
          </a:lstStyle>
          <a:p>
            <a:r>
              <a:rPr lang="he-IL" dirty="0"/>
              <a:t>רשימה מקושרת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5362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7C79-BE4F-4904-9C82-50617B186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2"/>
            </a:pPr>
            <a:r>
              <a:rPr lang="he-IL" sz="2400" dirty="0"/>
              <a:t>רשמו פונקציה שעושה </a:t>
            </a:r>
            <a:r>
              <a:rPr lang="en-US" sz="2400" dirty="0"/>
              <a:t>reverse</a:t>
            </a:r>
            <a:r>
              <a:rPr lang="he-IL" sz="2400" dirty="0"/>
              <a:t> לרשימה המקושרת ברקורסיה.</a:t>
            </a:r>
            <a:endParaRPr lang="en-I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74B4F-5721-4322-BEC4-3D6DB34F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9</a:t>
            </a:fld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B4F5B-4077-4217-8B80-6169C39AFADB}"/>
              </a:ext>
            </a:extLst>
          </p:cNvPr>
          <p:cNvSpPr txBox="1"/>
          <p:nvPr/>
        </p:nvSpPr>
        <p:spPr>
          <a:xfrm>
            <a:off x="611560" y="2348880"/>
            <a:ext cx="67687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void reverse() {</a:t>
            </a:r>
          </a:p>
          <a:p>
            <a:r>
              <a:rPr lang="en-US" dirty="0"/>
              <a:t>	head = reverse(head);</a:t>
            </a:r>
          </a:p>
          <a:p>
            <a:r>
              <a:rPr lang="en-IL" dirty="0"/>
              <a:t>}</a:t>
            </a:r>
          </a:p>
          <a:p>
            <a:endParaRPr lang="en-IL" dirty="0"/>
          </a:p>
          <a:p>
            <a:r>
              <a:rPr lang="nb-NO" b="1" dirty="0"/>
              <a:t>private Node reverse(Node n) {</a:t>
            </a:r>
          </a:p>
          <a:p>
            <a:r>
              <a:rPr lang="en-US" b="1" dirty="0"/>
              <a:t>	if(!</a:t>
            </a:r>
            <a:r>
              <a:rPr lang="en-US" b="1" dirty="0" err="1"/>
              <a:t>n.hasNext</a:t>
            </a:r>
            <a:r>
              <a:rPr lang="en-US" b="1" dirty="0"/>
              <a:t>()) {</a:t>
            </a:r>
            <a:endParaRPr lang="en-US" dirty="0"/>
          </a:p>
          <a:p>
            <a:r>
              <a:rPr lang="en-US" b="1" dirty="0"/>
              <a:t>		return n;</a:t>
            </a:r>
          </a:p>
          <a:p>
            <a:r>
              <a:rPr lang="en-US" dirty="0"/>
              <a:t>	</a:t>
            </a:r>
            <a:r>
              <a:rPr lang="en-IL" dirty="0"/>
              <a:t>}</a:t>
            </a:r>
          </a:p>
          <a:p>
            <a:r>
              <a:rPr lang="en-US" dirty="0"/>
              <a:t>	Node temp = reverse(</a:t>
            </a:r>
            <a:r>
              <a:rPr lang="en-US" dirty="0" err="1"/>
              <a:t>n.getNext</a:t>
            </a:r>
            <a:r>
              <a:rPr lang="en-US" dirty="0"/>
              <a:t>());</a:t>
            </a:r>
          </a:p>
          <a:p>
            <a:r>
              <a:rPr lang="en-US" dirty="0"/>
              <a:t>	</a:t>
            </a:r>
            <a:r>
              <a:rPr lang="en-US" dirty="0" err="1"/>
              <a:t>n.getNext</a:t>
            </a:r>
            <a:r>
              <a:rPr lang="en-US" dirty="0"/>
              <a:t>().</a:t>
            </a:r>
            <a:r>
              <a:rPr lang="en-US" dirty="0" err="1"/>
              <a:t>setNext</a:t>
            </a:r>
            <a:r>
              <a:rPr lang="en-US" dirty="0"/>
              <a:t>(n);</a:t>
            </a:r>
          </a:p>
          <a:p>
            <a:r>
              <a:rPr lang="en-US" dirty="0"/>
              <a:t>	</a:t>
            </a:r>
            <a:r>
              <a:rPr lang="en-US" dirty="0" err="1"/>
              <a:t>n.setNext</a:t>
            </a:r>
            <a:r>
              <a:rPr lang="en-US" dirty="0"/>
              <a:t>(</a:t>
            </a:r>
            <a:r>
              <a:rPr lang="en-US" b="1" dirty="0"/>
              <a:t>null);</a:t>
            </a:r>
          </a:p>
          <a:p>
            <a:r>
              <a:rPr lang="en-US" dirty="0"/>
              <a:t>	tail = n;</a:t>
            </a:r>
          </a:p>
          <a:p>
            <a:r>
              <a:rPr lang="en-US" dirty="0"/>
              <a:t>	</a:t>
            </a:r>
            <a:r>
              <a:rPr lang="en-US" b="1" dirty="0"/>
              <a:t>return temp;</a:t>
            </a:r>
          </a:p>
          <a:p>
            <a:r>
              <a:rPr lang="en-IL" dirty="0"/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640DBE-04A7-4762-89A0-0176655E8BA8}"/>
              </a:ext>
            </a:extLst>
          </p:cNvPr>
          <p:cNvSpPr txBox="1">
            <a:spLocks/>
          </p:cNvSpPr>
          <p:nvPr/>
        </p:nvSpPr>
        <p:spPr bwMode="auto">
          <a:xfrm>
            <a:off x="302840" y="26064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2pPr>
            <a:lvl3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3pPr>
            <a:lvl4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4pPr>
            <a:lvl5pPr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9pPr>
          </a:lstStyle>
          <a:p>
            <a:r>
              <a:rPr lang="he-IL" dirty="0"/>
              <a:t>רשימה מקושרת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83426343"/>
      </p:ext>
    </p:extLst>
  </p:cSld>
  <p:clrMapOvr>
    <a:masterClrMapping/>
  </p:clrMapOvr>
</p:sld>
</file>

<file path=ppt/theme/theme1.xml><?xml version="1.0" encoding="utf-8"?>
<a:theme xmlns:a="http://schemas.openxmlformats.org/drawingml/2006/main" name="ta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4586</TotalTime>
  <Words>1235</Words>
  <Application>Microsoft Office PowerPoint</Application>
  <PresentationFormat>‫הצגה על המסך (4:3)</PresentationFormat>
  <Paragraphs>197</Paragraphs>
  <Slides>31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31</vt:i4>
      </vt:variant>
    </vt:vector>
  </HeadingPairs>
  <TitlesOfParts>
    <vt:vector size="34" baseType="lpstr">
      <vt:lpstr>Arial</vt:lpstr>
      <vt:lpstr>Calibri</vt:lpstr>
      <vt:lpstr>tamplate</vt:lpstr>
      <vt:lpstr>10</vt:lpstr>
      <vt:lpstr>רשימות מקושרות</vt:lpstr>
      <vt:lpstr>רשימות מקושרות</vt:lpstr>
      <vt:lpstr>מצגת של PowerPoint‏</vt:lpstr>
      <vt:lpstr>רשימה מקושרת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תרגיל מבחינה</vt:lpstr>
      <vt:lpstr>חריגות</vt:lpstr>
      <vt:lpstr>מעולם המתח</vt:lpstr>
      <vt:lpstr>איזה מתח...</vt:lpstr>
      <vt:lpstr>פוארו</vt:lpstr>
      <vt:lpstr>פוארו</vt:lpstr>
      <vt:lpstr>מה פוארו עכשיו?</vt:lpstr>
      <vt:lpstr>חריגות</vt:lpstr>
      <vt:lpstr>חריגות</vt:lpstr>
      <vt:lpstr>דוגמה</vt:lpstr>
      <vt:lpstr>מצגת של PowerPoint‏</vt:lpstr>
      <vt:lpstr>מצגת של PowerPoint‏</vt:lpstr>
      <vt:lpstr>מצגת של PowerPoint‏</vt:lpstr>
      <vt:lpstr>חריגות שלנו</vt:lpstr>
      <vt:lpstr>מצגת של PowerPoint‏</vt:lpstr>
      <vt:lpstr>תרגיל בחריגות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לתכנות</dc:title>
  <dc:creator>Inon Zukerman</dc:creator>
  <cp:lastModifiedBy>הראל ברגר</cp:lastModifiedBy>
  <cp:revision>761</cp:revision>
  <cp:lastPrinted>2016-03-01T08:51:23Z</cp:lastPrinted>
  <dcterms:created xsi:type="dcterms:W3CDTF">2011-09-19T20:38:14Z</dcterms:created>
  <dcterms:modified xsi:type="dcterms:W3CDTF">2022-12-27T15:06:48Z</dcterms:modified>
</cp:coreProperties>
</file>