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7099300" cy="1022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hVmUuPHGX84TaBio6EZ8M+80q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4022937" y="0"/>
            <a:ext cx="307636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975" tIns="49475" rIns="98975" bIns="494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644" y="0"/>
            <a:ext cx="307636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975" tIns="49475" rIns="98975" bIns="494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6763"/>
            <a:ext cx="5111750" cy="3833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975" tIns="49475" rIns="98975" bIns="49475" anchor="t" anchorCtr="0">
            <a:norm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4022937" y="9710551"/>
            <a:ext cx="307636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975" tIns="49475" rIns="98975" bIns="494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644" y="9710551"/>
            <a:ext cx="307636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975" tIns="49475" rIns="98975" bIns="4947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spcFirstLastPara="1" wrap="square" lIns="98975" tIns="49475" rIns="98975" bIns="49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ופית כותרת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1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1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1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r" rtl="1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r" rtl="1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r" rtl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 rtl="1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r" rtl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r" rtl="1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 rtl="1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r" rtl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r" rtl="1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r" rtl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600" dirty="0"/>
              <a:t>12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6716620B-AC53-2BA5-9678-1352395FA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10</a:t>
            </a:fld>
            <a:endParaRPr lang="iw-IL" sz="160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00CFB35-2B86-D636-7FAA-414B3C62FB9C}"/>
              </a:ext>
            </a:extLst>
          </p:cNvPr>
          <p:cNvSpPr txBox="1"/>
          <p:nvPr/>
        </p:nvSpPr>
        <p:spPr>
          <a:xfrm>
            <a:off x="326572" y="1274211"/>
            <a:ext cx="8708571" cy="4309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2.1 (9 </a:t>
            </a:r>
            <a:r>
              <a:rPr lang="he-IL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נקודות) כתבו פונקציה סטטית שמקבלת רשימה מקושרות (שמממשת את ממשק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ListInterface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</a:t>
            </a:r>
            <a:r>
              <a:rPr lang="he-IL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ומחזירה אמת אך ורק אם </a:t>
            </a:r>
            <a:r>
              <a:rPr lang="he-IL" sz="2000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כל</a:t>
            </a:r>
            <a:r>
              <a:rPr lang="he-IL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he-IL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איברייה</a:t>
            </a:r>
            <a:r>
              <a:rPr lang="he-IL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he-IL" sz="2000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שונים</a:t>
            </a:r>
            <a:r>
              <a:rPr lang="he-IL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זה מזה (משמע אם איברי הרשימה מייצגים קבוצה), אחרת שקר.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דוגמאות: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קלט: [1,2,2,1,3]	פלט: 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false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קלט: [0,0]		פלט: 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false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קלט: []			פלט: 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true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קלט: [0]			פלט: 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true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קלט: [1,2]		פלט: 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true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public static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boolean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isSet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ListInterface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l) {//...</a:t>
            </a:r>
          </a:p>
        </p:txBody>
      </p:sp>
    </p:spTree>
    <p:extLst>
      <p:ext uri="{BB962C8B-B14F-4D97-AF65-F5344CB8AC3E}">
        <p14:creationId xmlns:p14="http://schemas.microsoft.com/office/powerpoint/2010/main" val="5889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43D81CA5-0B28-0BC7-8DDA-364F77477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11</a:t>
            </a:fld>
            <a:endParaRPr lang="iw-IL" sz="160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BA9CAA0-1986-BCCA-77EE-8B936ECF1BDF}"/>
              </a:ext>
            </a:extLst>
          </p:cNvPr>
          <p:cNvSpPr txBox="1"/>
          <p:nvPr/>
        </p:nvSpPr>
        <p:spPr>
          <a:xfrm>
            <a:off x="261257" y="1208315"/>
            <a:ext cx="8730343" cy="3878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2.2 (8 נקודות) כתבו פונקציה שמקבלת רשימה מקושרות ומחזירה רשימה </a:t>
            </a:r>
            <a:r>
              <a:rPr lang="he-IL" sz="2400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חדשה</a:t>
            </a:r>
            <a:r>
              <a:rPr lang="he-IL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שמייצגת את </a:t>
            </a:r>
            <a:r>
              <a:rPr lang="he-IL" sz="2400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קבוצת</a:t>
            </a:r>
            <a:r>
              <a:rPr lang="he-IL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כל איברי הרשימה - משמע הפונקציה מחזירה רשימה חדשה שכוללת עותק יחיד מכל איבר ברשימה שהתקבלה כפרמטר (באיזה סדר שתרצו).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דוגמאות: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קלט: [1,2,1]	פלט: [1,2] או [2,1]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קלט: [1,0]	פלט: [1,0] או [0,1]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public static </a:t>
            </a:r>
            <a:r>
              <a:rPr lang="en-US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ListInterface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toSet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n-US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ListInterface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l) {//...</a:t>
            </a:r>
          </a:p>
        </p:txBody>
      </p:sp>
    </p:spTree>
    <p:extLst>
      <p:ext uri="{BB962C8B-B14F-4D97-AF65-F5344CB8AC3E}">
        <p14:creationId xmlns:p14="http://schemas.microsoft.com/office/powerpoint/2010/main" val="220664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AF5E6283-F989-A826-7B46-7588023DF7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12</a:t>
            </a:fld>
            <a:endParaRPr lang="iw-IL" sz="160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2C05F13-86EC-4F3F-686A-B02FA7931C4D}"/>
              </a:ext>
            </a:extLst>
          </p:cNvPr>
          <p:cNvSpPr txBox="1"/>
          <p:nvPr/>
        </p:nvSpPr>
        <p:spPr>
          <a:xfrm>
            <a:off x="206829" y="1273629"/>
            <a:ext cx="8686799" cy="169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2.3 (8 נקודות) כתבו פונקציה שמקבלת שתי רשימות מקושרות (</a:t>
            </a:r>
            <a:r>
              <a:rPr lang="en-US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ListInterface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</a:t>
            </a:r>
            <a:r>
              <a:rPr lang="he-IL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ומחזירה רשימה </a:t>
            </a:r>
            <a:r>
              <a:rPr lang="he-IL" sz="2400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חדשה</a:t>
            </a:r>
            <a:r>
              <a:rPr lang="he-IL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-. המכילה אך ורק את האיברים הנמצאים בשתי הרשימות הנתונות (באיזה סדר שתרצו), </a:t>
            </a:r>
            <a:r>
              <a:rPr lang="he-IL" sz="2400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ללא כפילויות</a:t>
            </a:r>
            <a:r>
              <a:rPr lang="he-IL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public static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LinkedListInterface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intersection(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ListInterface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l1,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ListInterface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l2) </a:t>
            </a:r>
          </a:p>
        </p:txBody>
      </p:sp>
    </p:spTree>
    <p:extLst>
      <p:ext uri="{BB962C8B-B14F-4D97-AF65-F5344CB8AC3E}">
        <p14:creationId xmlns:p14="http://schemas.microsoft.com/office/powerpoint/2010/main" val="87055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EA92AC5B-A946-FF95-A187-1914614655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13</a:t>
            </a:fld>
            <a:endParaRPr lang="iw-IL" sz="160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822F1BE-E3FF-C79C-AC3B-053ACACB6CB1}"/>
              </a:ext>
            </a:extLst>
          </p:cNvPr>
          <p:cNvSpPr txBox="1"/>
          <p:nvPr/>
        </p:nvSpPr>
        <p:spPr>
          <a:xfrm>
            <a:off x="326571" y="1600200"/>
            <a:ext cx="857794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כתבו פונקציה סטטית </a:t>
            </a:r>
            <a:r>
              <a:rPr lang="en-US" sz="2400" dirty="0"/>
              <a:t>sort</a:t>
            </a:r>
            <a:r>
              <a:rPr lang="he-IL" sz="2400" dirty="0"/>
              <a:t> שמקבלת מחרוזת שמייצגת מספר טבעי ומחזירה מחרוזת שמייצגת מספר טבעי בעל אותן ספרות ממוינות(מקטן לגדול, למעט "0").</a:t>
            </a:r>
          </a:p>
          <a:p>
            <a:pPr algn="r" rtl="1"/>
            <a:r>
              <a:rPr lang="he-IL" sz="2400" dirty="0"/>
              <a:t>לדוגמה:</a:t>
            </a:r>
          </a:p>
          <a:p>
            <a:pPr algn="r" rtl="1"/>
            <a:r>
              <a:rPr lang="en-US" sz="2400" dirty="0"/>
              <a:t>sort(“213”)</a:t>
            </a:r>
            <a:r>
              <a:rPr lang="en-US" sz="2400" dirty="0">
                <a:sym typeface="Wingdings" panose="05000000000000000000" pitchFamily="2" charset="2"/>
              </a:rPr>
              <a:t>”123”</a:t>
            </a:r>
          </a:p>
          <a:p>
            <a:pPr algn="r" rtl="1"/>
            <a:r>
              <a:rPr lang="en-US" sz="2400" dirty="0">
                <a:sym typeface="Wingdings" panose="05000000000000000000" pitchFamily="2" charset="2"/>
              </a:rPr>
              <a:t>sort(“1122011”)”111122”</a:t>
            </a:r>
          </a:p>
          <a:p>
            <a:pPr algn="r" rtl="1"/>
            <a:r>
              <a:rPr lang="en-US" sz="1800" dirty="0">
                <a:effectLst/>
                <a:latin typeface="Arial Unicode MS"/>
                <a:ea typeface="Arial" panose="020B0604020202020204" pitchFamily="34" charset="0"/>
              </a:rPr>
              <a:t>sort(“101013299999999999999999994”) → “1112349999999999999999999”</a:t>
            </a:r>
            <a:endParaRPr lang="en-US" sz="2400" dirty="0">
              <a:effectLst/>
              <a:latin typeface="Arial Unicode MS"/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algn="r" rtl="1"/>
            <a:r>
              <a:rPr lang="he-IL" sz="2400" dirty="0">
                <a:latin typeface="Arial Unicode MS"/>
                <a:ea typeface="Arial" panose="020B0604020202020204" pitchFamily="34" charset="0"/>
                <a:sym typeface="Wingdings" panose="05000000000000000000" pitchFamily="2" charset="2"/>
              </a:rPr>
              <a:t>חתימת הפונקציה:</a:t>
            </a:r>
          </a:p>
          <a:p>
            <a:pPr algn="ctr" rtl="1"/>
            <a:r>
              <a:rPr lang="en-US" sz="1800" dirty="0">
                <a:latin typeface="Arial" panose="020B0604020202020204" pitchFamily="34" charset="0"/>
                <a:ea typeface="Arial" panose="020B0604020202020204" pitchFamily="34" charset="0"/>
              </a:rPr>
              <a:t>Public static String Sort(String str)</a:t>
            </a:r>
            <a:endParaRPr lang="he-IL" sz="1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rtl="1"/>
            <a:endParaRPr lang="he-IL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rtl="1"/>
            <a:r>
              <a:rPr lang="he-IL" sz="2400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שימו לב</a:t>
            </a:r>
            <a:r>
              <a:rPr lang="he-IL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שאורך המחרוזת אינו מוגבל בפרט הפתרון שלכם צריך לעבוד היטב על מחרוזות בעלות 100 תווים, בשאלה זו ניתן להניח ״קלט תקין״ - שמשמע המחרוזת אינה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null </a:t>
            </a:r>
            <a:r>
              <a:rPr lang="he-IL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ומכילה רק תווים שהם ספרות בין 0 ל 9 (כולל).</a:t>
            </a:r>
          </a:p>
          <a:p>
            <a:pPr algn="ctr" rtl="1"/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3E4B32E4-D96B-EC9D-5C6A-D8A6F2A433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2</a:t>
            </a:fld>
            <a:endParaRPr lang="iw-IL" sz="160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304F204-82AD-126F-EEB0-E5F4E082025A}"/>
              </a:ext>
            </a:extLst>
          </p:cNvPr>
          <p:cNvSpPr/>
          <p:nvPr/>
        </p:nvSpPr>
        <p:spPr>
          <a:xfrm>
            <a:off x="2603355" y="681335"/>
            <a:ext cx="3937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נושאים להיום: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2EB6C90-8F73-36BA-7707-2D434D35663B}"/>
              </a:ext>
            </a:extLst>
          </p:cNvPr>
          <p:cNvSpPr txBox="1"/>
          <p:nvPr/>
        </p:nvSpPr>
        <p:spPr>
          <a:xfrm>
            <a:off x="457200" y="2057400"/>
            <a:ext cx="8164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טיפים לכתיבת קוד על דף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חזרה למבחן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99365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1BC0883C-0E94-0487-F58F-1A90878667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3</a:t>
            </a:fld>
            <a:endParaRPr lang="iw-IL" sz="160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AA2C475B-2202-EECB-A6BE-9BD8A52B200F}"/>
              </a:ext>
            </a:extLst>
          </p:cNvPr>
          <p:cNvSpPr/>
          <p:nvPr/>
        </p:nvSpPr>
        <p:spPr>
          <a:xfrm>
            <a:off x="1114162" y="909935"/>
            <a:ext cx="6915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טיפים לכתיבת קוד על דף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0AE76F9-70F7-FF09-30CC-B34665FA43DA}"/>
              </a:ext>
            </a:extLst>
          </p:cNvPr>
          <p:cNvSpPr txBox="1"/>
          <p:nvPr/>
        </p:nvSpPr>
        <p:spPr>
          <a:xfrm>
            <a:off x="620486" y="2079171"/>
            <a:ext cx="76853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הקפידו על </a:t>
            </a:r>
            <a:r>
              <a:rPr lang="he-IL" sz="2800" b="1" dirty="0"/>
              <a:t>סדר</a:t>
            </a:r>
            <a:r>
              <a:rPr lang="he-IL" sz="2800" dirty="0"/>
              <a:t> </a:t>
            </a:r>
            <a:r>
              <a:rPr lang="he-IL" sz="2800" b="1" dirty="0"/>
              <a:t>וארגון</a:t>
            </a:r>
            <a:r>
              <a:rPr lang="he-IL" sz="2800" dirty="0"/>
              <a:t> בכתיבת הקוד.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הקפידו על </a:t>
            </a:r>
            <a:r>
              <a:rPr lang="he-IL" sz="2800" b="1" dirty="0"/>
              <a:t>הזחות</a:t>
            </a:r>
            <a:r>
              <a:rPr lang="he-IL" sz="2800" dirty="0"/>
              <a:t>, על מנת שיהיה ניתן להבין בדיוק מה קורה מתי, מתי בלוק(תנאי, לולאות </a:t>
            </a:r>
            <a:r>
              <a:rPr lang="he-IL" sz="2800" dirty="0" err="1"/>
              <a:t>וכו</a:t>
            </a:r>
            <a:r>
              <a:rPr lang="he-IL" sz="2800" dirty="0"/>
              <a:t>'...) מתחיל ומתי הוא מסתיים.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אל תמהרו לכתוב את הפתרון, </a:t>
            </a:r>
            <a:r>
              <a:rPr lang="he-IL" sz="2800" b="1" dirty="0"/>
              <a:t>תכננו את הפתרון </a:t>
            </a:r>
            <a:r>
              <a:rPr lang="he-IL" sz="2800" dirty="0"/>
              <a:t>שלכם ואז כתבו אותו.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b="1" dirty="0"/>
              <a:t>המנעו מהרבה מחיקות</a:t>
            </a:r>
            <a:r>
              <a:rPr lang="he-IL" sz="2800" dirty="0"/>
              <a:t>, זה מקשה להבין למה אתם מתכוונים.</a:t>
            </a:r>
          </a:p>
        </p:txBody>
      </p:sp>
    </p:spTree>
    <p:extLst>
      <p:ext uri="{BB962C8B-B14F-4D97-AF65-F5344CB8AC3E}">
        <p14:creationId xmlns:p14="http://schemas.microsoft.com/office/powerpoint/2010/main" val="289143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09495F-1E7A-9CD9-41C1-998BBC67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איך להתמודד עם המבחן?</a:t>
            </a:r>
            <a:endParaRPr lang="LID4096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4E00E3B1-90AC-10E6-348B-23AC54807E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4</a:t>
            </a:fld>
            <a:endParaRPr lang="iw-IL" sz="160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B16546B-18CB-EA62-3382-DA2385CE92E6}"/>
              </a:ext>
            </a:extLst>
          </p:cNvPr>
          <p:cNvSpPr txBox="1"/>
          <p:nvPr/>
        </p:nvSpPr>
        <p:spPr>
          <a:xfrm>
            <a:off x="457200" y="1774371"/>
            <a:ext cx="82840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לפני </a:t>
            </a:r>
            <a:r>
              <a:rPr lang="he-IL" sz="2800" dirty="0" err="1"/>
              <a:t>שתגשו</a:t>
            </a:r>
            <a:r>
              <a:rPr lang="he-IL" sz="2800" dirty="0"/>
              <a:t> לפתור את השאלות, סרקו את כלל השאלות במבחן ותתחילו מהשאלות שלדעתכם קלות יותר.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שימו לב לזמנים במהלך המבחן, נסו להעריך כמה זמן כל שאלה תיקח.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נסו לתרגל בזמן החזרה למבחן עם זמנים, יוכל לעזור להתמודד עם הלחץ.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אל תוותרו לעצמכם אם טעיתם, למדו מטעויות ובכך לא תחזרו עליהן.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8759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033EF342-FE18-09C9-E9DA-A99CE52239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5</a:t>
            </a:fld>
            <a:endParaRPr lang="iw-IL" sz="160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09FE474-7582-C2E6-CFE9-EEE57DA21BDE}"/>
              </a:ext>
            </a:extLst>
          </p:cNvPr>
          <p:cNvSpPr/>
          <p:nvPr/>
        </p:nvSpPr>
        <p:spPr>
          <a:xfrm>
            <a:off x="2809340" y="2967335"/>
            <a:ext cx="3525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חזרה למבחן</a:t>
            </a:r>
          </a:p>
        </p:txBody>
      </p:sp>
    </p:spTree>
    <p:extLst>
      <p:ext uri="{BB962C8B-B14F-4D97-AF65-F5344CB8AC3E}">
        <p14:creationId xmlns:p14="http://schemas.microsoft.com/office/powerpoint/2010/main" val="27557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044BEA96-9D37-D4DA-E4E2-97792E61DF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6</a:t>
            </a:fld>
            <a:endParaRPr lang="iw-IL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8FA07FB7-BD3D-5FB2-9C2C-A2E604DBC211}"/>
                  </a:ext>
                </a:extLst>
              </p:cNvPr>
              <p:cNvSpPr txBox="1"/>
              <p:nvPr/>
            </p:nvSpPr>
            <p:spPr>
              <a:xfrm>
                <a:off x="517071" y="1149594"/>
                <a:ext cx="8109857" cy="4030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e-IL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בהינתן מטריצה ריבועית בוליאנית המייצגת מבוך. נגדיר את נקודת ההתחלה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he-IL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ואת נקודת הסיום</a:t>
                </a:r>
                <a:r>
                  <a:rPr lang="he-IL" sz="24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b="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e-IL" sz="24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לשחקן במבוך מותר לזוז לפי הכללים הבאים:</a:t>
                </a:r>
              </a:p>
              <a:p>
                <a:pPr marL="342900" marR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e-IL" sz="2400" b="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מותר לזוז ימינה או למטה בלבד(לא באלכסון)</a:t>
                </a:r>
              </a:p>
              <a:p>
                <a:pPr marL="342900" marR="0" indent="-34290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e-IL" sz="24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לשחקן מותר לדרוך אך ורק על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true </a:t>
                </a:r>
                <a:r>
                  <a:rPr lang="he-IL" sz="24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ואסור לו לדרוך על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false</a:t>
                </a:r>
                <a:r>
                  <a:rPr lang="he-IL" sz="24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R="0" algn="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he-IL" sz="2400" b="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כתבו פונקציה המקבלת מטריצה ריבועית בוליאנית ובדקו האם קיימת דרך חוקית(בה השחקן יעבור רק על </a:t>
                </a:r>
                <a:r>
                  <a:rPr lang="en-US" sz="2400" b="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true</a:t>
                </a:r>
                <a:r>
                  <a:rPr lang="he-IL" sz="2400" b="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 מתחילת המבוך אל סופו לפי החוקים שהוגדרו ותח</a:t>
                </a:r>
                <a:r>
                  <a:rPr lang="he-IL" sz="24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זיר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true</a:t>
                </a:r>
                <a:r>
                  <a:rPr lang="he-IL" sz="24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אם קיימת דרך כזו, אחרת תחזיר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false</a:t>
                </a:r>
                <a:endParaRPr lang="he-IL" sz="2400" b="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8FA07FB7-BD3D-5FB2-9C2C-A2E604DBC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1" y="1149594"/>
                <a:ext cx="8109857" cy="4030527"/>
              </a:xfrm>
              <a:prstGeom prst="rect">
                <a:avLst/>
              </a:prstGeom>
              <a:blipFill>
                <a:blip r:embed="rId2"/>
                <a:stretch>
                  <a:fillRect l="-2030" t="-1210" r="-1203" b="-272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30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C2D0B785-AC89-0E4B-3264-C3A5B2351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7</a:t>
            </a:fld>
            <a:endParaRPr lang="iw-IL" sz="1600"/>
          </a:p>
        </p:txBody>
      </p:sp>
      <p:graphicFrame>
        <p:nvGraphicFramePr>
          <p:cNvPr id="3" name="טבלה 3">
            <a:extLst>
              <a:ext uri="{FF2B5EF4-FFF2-40B4-BE49-F238E27FC236}">
                <a16:creationId xmlns:a16="http://schemas.microsoft.com/office/drawing/2014/main" id="{F7799516-2C1F-FF96-54BD-A4EC4BA4E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46819"/>
              </p:ext>
            </p:extLst>
          </p:nvPr>
        </p:nvGraphicFramePr>
        <p:xfrm>
          <a:off x="1524000" y="1397000"/>
          <a:ext cx="3048000" cy="1890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2270105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694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817452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63941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3348245"/>
                    </a:ext>
                  </a:extLst>
                </a:gridCol>
              </a:tblGrid>
              <a:tr h="378097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21321"/>
                  </a:ext>
                </a:extLst>
              </a:tr>
              <a:tr h="378097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940332"/>
                  </a:ext>
                </a:extLst>
              </a:tr>
              <a:tr h="378097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22815"/>
                  </a:ext>
                </a:extLst>
              </a:tr>
              <a:tr h="378097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96870"/>
                  </a:ext>
                </a:extLst>
              </a:tr>
              <a:tr h="378097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514184"/>
                  </a:ext>
                </a:extLst>
              </a:tr>
            </a:tbl>
          </a:graphicData>
        </a:graphic>
      </p:graphicFrame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61B6C78-BCE6-F93E-8CB8-E508C84E0C3A}"/>
              </a:ext>
            </a:extLst>
          </p:cNvPr>
          <p:cNvSpPr txBox="1"/>
          <p:nvPr/>
        </p:nvSpPr>
        <p:spPr>
          <a:xfrm>
            <a:off x="5072743" y="1845286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000" dirty="0"/>
              <a:t>עבור הקלט:</a:t>
            </a:r>
          </a:p>
          <a:p>
            <a:pPr algn="r" rtl="1"/>
            <a:r>
              <a:rPr lang="he-IL" sz="2000" dirty="0"/>
              <a:t>הפלט יהיה </a:t>
            </a:r>
            <a:r>
              <a:rPr lang="en-US" sz="2000" dirty="0"/>
              <a:t>true</a:t>
            </a:r>
            <a:endParaRPr lang="LID4096" sz="2000" dirty="0"/>
          </a:p>
        </p:txBody>
      </p:sp>
      <p:graphicFrame>
        <p:nvGraphicFramePr>
          <p:cNvPr id="5" name="טבלה 3">
            <a:extLst>
              <a:ext uri="{FF2B5EF4-FFF2-40B4-BE49-F238E27FC236}">
                <a16:creationId xmlns:a16="http://schemas.microsoft.com/office/drawing/2014/main" id="{82B381A3-ECFC-5003-C435-0F5BCE31C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66948"/>
              </p:ext>
            </p:extLst>
          </p:nvPr>
        </p:nvGraphicFramePr>
        <p:xfrm>
          <a:off x="1524000" y="4238172"/>
          <a:ext cx="3048000" cy="1890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2270105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694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817452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063941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3348245"/>
                    </a:ext>
                  </a:extLst>
                </a:gridCol>
              </a:tblGrid>
              <a:tr h="378097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21321"/>
                  </a:ext>
                </a:extLst>
              </a:tr>
              <a:tr h="378097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940332"/>
                  </a:ext>
                </a:extLst>
              </a:tr>
              <a:tr h="378097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22815"/>
                  </a:ext>
                </a:extLst>
              </a:tr>
              <a:tr h="378097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96870"/>
                  </a:ext>
                </a:extLst>
              </a:tr>
              <a:tr h="378097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14184"/>
                  </a:ext>
                </a:extLst>
              </a:tr>
            </a:tbl>
          </a:graphicData>
        </a:graphic>
      </p:graphicFrame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6223BCC-F432-70D5-DBA4-90C6DF02E9C3}"/>
              </a:ext>
            </a:extLst>
          </p:cNvPr>
          <p:cNvSpPr txBox="1"/>
          <p:nvPr/>
        </p:nvSpPr>
        <p:spPr>
          <a:xfrm>
            <a:off x="5072743" y="4475528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2000" dirty="0"/>
              <a:t>עבור הקלט:</a:t>
            </a:r>
          </a:p>
          <a:p>
            <a:pPr algn="r" rtl="1"/>
            <a:r>
              <a:rPr lang="he-IL" sz="2000" dirty="0"/>
              <a:t>הפלט יהיה </a:t>
            </a:r>
            <a:r>
              <a:rPr lang="en-US" sz="2000" dirty="0"/>
              <a:t>false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28745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53DA85F1-7F58-494B-7ED2-2596ECBDF5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8</a:t>
            </a:fld>
            <a:endParaRPr lang="iw-IL" sz="160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4FB1FA5-D013-7365-FDBC-77FAC930DD93}"/>
              </a:ext>
            </a:extLst>
          </p:cNvPr>
          <p:cNvSpPr txBox="1"/>
          <p:nvPr/>
        </p:nvSpPr>
        <p:spPr>
          <a:xfrm>
            <a:off x="522515" y="1917336"/>
            <a:ext cx="8098970" cy="3023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כתבו פונקציה שמקבלת מערך של מספרים שלמים חיוביים  (גדולים ממש מ 0) ומחזירה את המחלק המשותף המקסימלי שלהם.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public static int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gcd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(int[] numbers){...}</a:t>
            </a: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לדוגמא עבור המערך {1} הפונקציה תחזיר 1, ועבור המערך {6,12,12,8} הפונקציה תחזיר 2.</a:t>
            </a:r>
          </a:p>
        </p:txBody>
      </p:sp>
    </p:spTree>
    <p:extLst>
      <p:ext uri="{BB962C8B-B14F-4D97-AF65-F5344CB8AC3E}">
        <p14:creationId xmlns:p14="http://schemas.microsoft.com/office/powerpoint/2010/main" val="236040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C90F3530-21A0-71D6-7A38-78FB4A1C25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9</a:t>
            </a:fld>
            <a:endParaRPr lang="iw-IL" sz="160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40F680B-D390-700D-F86C-AD71B2D492E6}"/>
              </a:ext>
            </a:extLst>
          </p:cNvPr>
          <p:cNvSpPr txBox="1"/>
          <p:nvPr/>
        </p:nvSpPr>
        <p:spPr>
          <a:xfrm>
            <a:off x="250371" y="1409716"/>
            <a:ext cx="8643257" cy="3878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שאלה 2 (25 נקודות):</a:t>
            </a:r>
            <a:endParaRPr lang="he-IL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בשאלה זו נעסוק ברשימות מקושרות (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LinkedList) </a:t>
            </a:r>
            <a:r>
              <a:rPr lang="he-IL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שצמתיהן</a:t>
            </a:r>
            <a:r>
              <a:rPr lang="he-IL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מאחסנים מספרים שלמים. הרשימות מוגדרות ע״י הממשק הבא: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public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interface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ListInterface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public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void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addAt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public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void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removeElementAt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public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get(</a:t>
            </a:r>
            <a:r>
              <a:rPr lang="en-US" sz="24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public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size();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5142328"/>
      </p:ext>
    </p:extLst>
  </p:cSld>
  <p:clrMapOvr>
    <a:masterClrMapping/>
  </p:clrMapOvr>
</p:sld>
</file>

<file path=ppt/theme/theme1.xml><?xml version="1.0" encoding="utf-8"?>
<a:theme xmlns:a="http://schemas.openxmlformats.org/drawingml/2006/main" name="ta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743</Words>
  <Application>Microsoft Office PowerPoint</Application>
  <PresentationFormat>‫הצגה על המסך (4:3)</PresentationFormat>
  <Paragraphs>124</Paragraphs>
  <Slides>13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Cambria Math</vt:lpstr>
      <vt:lpstr>tamplate</vt:lpstr>
      <vt:lpstr>12</vt:lpstr>
      <vt:lpstr>מצגת של PowerPoint‏</vt:lpstr>
      <vt:lpstr>מצגת של PowerPoint‏</vt:lpstr>
      <vt:lpstr>איך להתמודד עם המבחן?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</dc:title>
  <dc:creator>Inon Zukerman</dc:creator>
  <cp:lastModifiedBy>ofritavor55@gmail.com</cp:lastModifiedBy>
  <cp:revision>27</cp:revision>
  <dcterms:created xsi:type="dcterms:W3CDTF">2011-09-19T20:38:14Z</dcterms:created>
  <dcterms:modified xsi:type="dcterms:W3CDTF">2023-01-09T16:30:51Z</dcterms:modified>
</cp:coreProperties>
</file>