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6858000" cx="9144000"/>
  <p:notesSz cx="7099300" cy="10223500"/>
  <p:embeddedFontLst>
    <p:embeddedFont>
      <p:font typeface="Tahoma"/>
      <p:regular r:id="rId52"/>
      <p:bold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4" roundtripDataSignature="AMtx7mi6upHA64gjJPTDNRS+n4Z9xQWu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Tahoma-bold.fntdata"/><Relationship Id="rId52" Type="http://schemas.openxmlformats.org/officeDocument/2006/relationships/font" Target="fonts/Tahoma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4022937" y="0"/>
            <a:ext cx="307636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9475" lIns="98975" spcFirstLastPara="1" rIns="98975" wrap="square" tIns="494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644" y="0"/>
            <a:ext cx="3076363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9475" lIns="98975" spcFirstLastPara="1" rIns="98975" wrap="square" tIns="494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3775" y="766763"/>
            <a:ext cx="5111750" cy="3833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930" y="4856163"/>
            <a:ext cx="5679440" cy="4600575"/>
          </a:xfrm>
          <a:prstGeom prst="rect">
            <a:avLst/>
          </a:prstGeom>
          <a:noFill/>
          <a:ln>
            <a:noFill/>
          </a:ln>
        </p:spPr>
        <p:txBody>
          <a:bodyPr anchorCtr="0" anchor="t" bIns="49475" lIns="98975" spcFirstLastPara="1" rIns="98975" wrap="square" tIns="49475">
            <a:normAutofit/>
          </a:bodyPr>
          <a:lstStyle>
            <a:lvl1pPr indent="-228600" lvl="0" marL="4572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4022937" y="9710551"/>
            <a:ext cx="3076363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9475" lIns="98975" spcFirstLastPara="1" rIns="98975" wrap="square" tIns="494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644" y="9710551"/>
            <a:ext cx="3076363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9475" lIns="98975" spcFirstLastPara="1" rIns="98975" wrap="square" tIns="494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iw-IL" sz="1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709930" y="4856163"/>
            <a:ext cx="5679440" cy="4600575"/>
          </a:xfrm>
          <a:prstGeom prst="rect">
            <a:avLst/>
          </a:prstGeom>
        </p:spPr>
        <p:txBody>
          <a:bodyPr anchorCtr="0" anchor="t" bIns="49475" lIns="98975" spcFirstLastPara="1" rIns="98975" wrap="square" tIns="49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993775" y="766763"/>
            <a:ext cx="5111750" cy="3833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/>
          <p:nvPr>
            <p:ph idx="1" type="body"/>
          </p:nvPr>
        </p:nvSpPr>
        <p:spPr>
          <a:xfrm>
            <a:off x="709930" y="4856163"/>
            <a:ext cx="5679440" cy="4600575"/>
          </a:xfrm>
          <a:prstGeom prst="rect">
            <a:avLst/>
          </a:prstGeom>
        </p:spPr>
        <p:txBody>
          <a:bodyPr anchorCtr="0" anchor="t" bIns="49475" lIns="98975" spcFirstLastPara="1" rIns="98975" wrap="square" tIns="49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0:notes"/>
          <p:cNvSpPr/>
          <p:nvPr>
            <p:ph idx="2" type="sldImg"/>
          </p:nvPr>
        </p:nvSpPr>
        <p:spPr>
          <a:xfrm>
            <a:off x="993775" y="766763"/>
            <a:ext cx="5111750" cy="3833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 txBox="1"/>
          <p:nvPr>
            <p:ph idx="1" type="body"/>
          </p:nvPr>
        </p:nvSpPr>
        <p:spPr>
          <a:xfrm>
            <a:off x="709930" y="4856163"/>
            <a:ext cx="5679440" cy="4600575"/>
          </a:xfrm>
          <a:prstGeom prst="rect">
            <a:avLst/>
          </a:prstGeom>
        </p:spPr>
        <p:txBody>
          <a:bodyPr anchorCtr="0" anchor="t" bIns="49475" lIns="98975" spcFirstLastPara="1" rIns="98975" wrap="square" tIns="49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1:notes"/>
          <p:cNvSpPr/>
          <p:nvPr>
            <p:ph idx="2" type="sldImg"/>
          </p:nvPr>
        </p:nvSpPr>
        <p:spPr>
          <a:xfrm>
            <a:off x="993775" y="766763"/>
            <a:ext cx="5111750" cy="3833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 txBox="1"/>
          <p:nvPr>
            <p:ph idx="1" type="body"/>
          </p:nvPr>
        </p:nvSpPr>
        <p:spPr>
          <a:xfrm>
            <a:off x="709930" y="4856163"/>
            <a:ext cx="5679440" cy="4600575"/>
          </a:xfrm>
          <a:prstGeom prst="rect">
            <a:avLst/>
          </a:prstGeom>
        </p:spPr>
        <p:txBody>
          <a:bodyPr anchorCtr="0" anchor="t" bIns="49475" lIns="98975" spcFirstLastPara="1" rIns="98975" wrap="square" tIns="49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2:notes"/>
          <p:cNvSpPr/>
          <p:nvPr>
            <p:ph idx="2" type="sldImg"/>
          </p:nvPr>
        </p:nvSpPr>
        <p:spPr>
          <a:xfrm>
            <a:off x="993775" y="766763"/>
            <a:ext cx="5111750" cy="3833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 txBox="1"/>
          <p:nvPr>
            <p:ph idx="1" type="body"/>
          </p:nvPr>
        </p:nvSpPr>
        <p:spPr>
          <a:xfrm>
            <a:off x="709930" y="4856163"/>
            <a:ext cx="5679440" cy="4600575"/>
          </a:xfrm>
          <a:prstGeom prst="rect">
            <a:avLst/>
          </a:prstGeom>
        </p:spPr>
        <p:txBody>
          <a:bodyPr anchorCtr="0" anchor="t" bIns="49475" lIns="98975" spcFirstLastPara="1" rIns="98975" wrap="square" tIns="49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3:notes"/>
          <p:cNvSpPr/>
          <p:nvPr>
            <p:ph idx="2" type="sldImg"/>
          </p:nvPr>
        </p:nvSpPr>
        <p:spPr>
          <a:xfrm>
            <a:off x="993775" y="766763"/>
            <a:ext cx="5111750" cy="3833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 txBox="1"/>
          <p:nvPr>
            <p:ph idx="1" type="body"/>
          </p:nvPr>
        </p:nvSpPr>
        <p:spPr>
          <a:xfrm>
            <a:off x="709930" y="4856163"/>
            <a:ext cx="5679440" cy="4600575"/>
          </a:xfrm>
          <a:prstGeom prst="rect">
            <a:avLst/>
          </a:prstGeom>
        </p:spPr>
        <p:txBody>
          <a:bodyPr anchorCtr="0" anchor="t" bIns="49475" lIns="98975" spcFirstLastPara="1" rIns="98975" wrap="square" tIns="49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4:notes"/>
          <p:cNvSpPr/>
          <p:nvPr>
            <p:ph idx="2" type="sldImg"/>
          </p:nvPr>
        </p:nvSpPr>
        <p:spPr>
          <a:xfrm>
            <a:off x="993775" y="766763"/>
            <a:ext cx="5111750" cy="3833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:notes"/>
          <p:cNvSpPr txBox="1"/>
          <p:nvPr>
            <p:ph idx="1" type="body"/>
          </p:nvPr>
        </p:nvSpPr>
        <p:spPr>
          <a:xfrm>
            <a:off x="709930" y="4856163"/>
            <a:ext cx="5679440" cy="4600575"/>
          </a:xfrm>
          <a:prstGeom prst="rect">
            <a:avLst/>
          </a:prstGeom>
        </p:spPr>
        <p:txBody>
          <a:bodyPr anchorCtr="0" anchor="t" bIns="49475" lIns="98975" spcFirstLastPara="1" rIns="98975" wrap="square" tIns="49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5:notes"/>
          <p:cNvSpPr/>
          <p:nvPr>
            <p:ph idx="2" type="sldImg"/>
          </p:nvPr>
        </p:nvSpPr>
        <p:spPr>
          <a:xfrm>
            <a:off x="993775" y="766763"/>
            <a:ext cx="5111750" cy="3833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:notes"/>
          <p:cNvSpPr txBox="1"/>
          <p:nvPr>
            <p:ph idx="1" type="body"/>
          </p:nvPr>
        </p:nvSpPr>
        <p:spPr>
          <a:xfrm>
            <a:off x="709930" y="4856163"/>
            <a:ext cx="5679440" cy="4600575"/>
          </a:xfrm>
          <a:prstGeom prst="rect">
            <a:avLst/>
          </a:prstGeom>
        </p:spPr>
        <p:txBody>
          <a:bodyPr anchorCtr="0" anchor="t" bIns="49475" lIns="98975" spcFirstLastPara="1" rIns="98975" wrap="square" tIns="49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6:notes"/>
          <p:cNvSpPr/>
          <p:nvPr>
            <p:ph idx="2" type="sldImg"/>
          </p:nvPr>
        </p:nvSpPr>
        <p:spPr>
          <a:xfrm>
            <a:off x="993775" y="766763"/>
            <a:ext cx="5111750" cy="3833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7:notes"/>
          <p:cNvSpPr txBox="1"/>
          <p:nvPr>
            <p:ph idx="1" type="body"/>
          </p:nvPr>
        </p:nvSpPr>
        <p:spPr>
          <a:xfrm>
            <a:off x="709930" y="4856163"/>
            <a:ext cx="5679440" cy="4600575"/>
          </a:xfrm>
          <a:prstGeom prst="rect">
            <a:avLst/>
          </a:prstGeom>
        </p:spPr>
        <p:txBody>
          <a:bodyPr anchorCtr="0" anchor="t" bIns="49475" lIns="98975" spcFirstLastPara="1" rIns="98975" wrap="square" tIns="49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7:notes"/>
          <p:cNvSpPr/>
          <p:nvPr>
            <p:ph idx="2" type="sldImg"/>
          </p:nvPr>
        </p:nvSpPr>
        <p:spPr>
          <a:xfrm>
            <a:off x="993775" y="766763"/>
            <a:ext cx="5111750" cy="3833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:notes"/>
          <p:cNvSpPr txBox="1"/>
          <p:nvPr>
            <p:ph idx="1" type="body"/>
          </p:nvPr>
        </p:nvSpPr>
        <p:spPr>
          <a:xfrm>
            <a:off x="709930" y="4856163"/>
            <a:ext cx="5679440" cy="4600575"/>
          </a:xfrm>
          <a:prstGeom prst="rect">
            <a:avLst/>
          </a:prstGeom>
        </p:spPr>
        <p:txBody>
          <a:bodyPr anchorCtr="0" anchor="t" bIns="49475" lIns="98975" spcFirstLastPara="1" rIns="98975" wrap="square" tIns="49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8:notes"/>
          <p:cNvSpPr/>
          <p:nvPr>
            <p:ph idx="2" type="sldImg"/>
          </p:nvPr>
        </p:nvSpPr>
        <p:spPr>
          <a:xfrm>
            <a:off x="993775" y="766763"/>
            <a:ext cx="5111750" cy="3833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:notes"/>
          <p:cNvSpPr txBox="1"/>
          <p:nvPr>
            <p:ph idx="1" type="body"/>
          </p:nvPr>
        </p:nvSpPr>
        <p:spPr>
          <a:xfrm>
            <a:off x="709930" y="4856163"/>
            <a:ext cx="5679440" cy="4600575"/>
          </a:xfrm>
          <a:prstGeom prst="rect">
            <a:avLst/>
          </a:prstGeom>
        </p:spPr>
        <p:txBody>
          <a:bodyPr anchorCtr="0" anchor="t" bIns="49475" lIns="98975" spcFirstLastPara="1" rIns="98975" wrap="square" tIns="49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9:notes"/>
          <p:cNvSpPr/>
          <p:nvPr>
            <p:ph idx="2" type="sldImg"/>
          </p:nvPr>
        </p:nvSpPr>
        <p:spPr>
          <a:xfrm>
            <a:off x="993775" y="766763"/>
            <a:ext cx="5111750" cy="3833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709930" y="4856163"/>
            <a:ext cx="5679440" cy="4600575"/>
          </a:xfrm>
          <a:prstGeom prst="rect">
            <a:avLst/>
          </a:prstGeom>
        </p:spPr>
        <p:txBody>
          <a:bodyPr anchorCtr="0" anchor="t" bIns="49475" lIns="98975" spcFirstLastPara="1" rIns="98975" wrap="square" tIns="49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993775" y="766763"/>
            <a:ext cx="5111750" cy="3833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:notes"/>
          <p:cNvSpPr txBox="1"/>
          <p:nvPr>
            <p:ph idx="1" type="body"/>
          </p:nvPr>
        </p:nvSpPr>
        <p:spPr>
          <a:xfrm>
            <a:off x="709930" y="4856163"/>
            <a:ext cx="5679440" cy="4600575"/>
          </a:xfrm>
          <a:prstGeom prst="rect">
            <a:avLst/>
          </a:prstGeom>
        </p:spPr>
        <p:txBody>
          <a:bodyPr anchorCtr="0" anchor="t" bIns="49475" lIns="98975" spcFirstLastPara="1" rIns="98975" wrap="square" tIns="49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0:notes"/>
          <p:cNvSpPr/>
          <p:nvPr>
            <p:ph idx="2" type="sldImg"/>
          </p:nvPr>
        </p:nvSpPr>
        <p:spPr>
          <a:xfrm>
            <a:off x="993775" y="766763"/>
            <a:ext cx="5111750" cy="3833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1:notes"/>
          <p:cNvSpPr txBox="1"/>
          <p:nvPr>
            <p:ph idx="1" type="body"/>
          </p:nvPr>
        </p:nvSpPr>
        <p:spPr>
          <a:xfrm>
            <a:off x="709930" y="4856163"/>
            <a:ext cx="5679440" cy="4600575"/>
          </a:xfrm>
          <a:prstGeom prst="rect">
            <a:avLst/>
          </a:prstGeom>
        </p:spPr>
        <p:txBody>
          <a:bodyPr anchorCtr="0" anchor="t" bIns="49475" lIns="98975" spcFirstLastPara="1" rIns="98975" wrap="square" tIns="49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1:notes"/>
          <p:cNvSpPr/>
          <p:nvPr>
            <p:ph idx="2" type="sldImg"/>
          </p:nvPr>
        </p:nvSpPr>
        <p:spPr>
          <a:xfrm>
            <a:off x="993775" y="766763"/>
            <a:ext cx="5111750" cy="3833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2:notes"/>
          <p:cNvSpPr txBox="1"/>
          <p:nvPr>
            <p:ph idx="1" type="body"/>
          </p:nvPr>
        </p:nvSpPr>
        <p:spPr>
          <a:xfrm>
            <a:off x="709930" y="4856163"/>
            <a:ext cx="5679440" cy="4600575"/>
          </a:xfrm>
          <a:prstGeom prst="rect">
            <a:avLst/>
          </a:prstGeom>
        </p:spPr>
        <p:txBody>
          <a:bodyPr anchorCtr="0" anchor="t" bIns="49475" lIns="98975" spcFirstLastPara="1" rIns="98975" wrap="square" tIns="49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2:notes"/>
          <p:cNvSpPr/>
          <p:nvPr>
            <p:ph idx="2" type="sldImg"/>
          </p:nvPr>
        </p:nvSpPr>
        <p:spPr>
          <a:xfrm>
            <a:off x="993775" y="766763"/>
            <a:ext cx="5111750" cy="3833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3:notes"/>
          <p:cNvSpPr txBox="1"/>
          <p:nvPr>
            <p:ph idx="1" type="body"/>
          </p:nvPr>
        </p:nvSpPr>
        <p:spPr>
          <a:xfrm>
            <a:off x="709930" y="4856163"/>
            <a:ext cx="5679440" cy="4600575"/>
          </a:xfrm>
          <a:prstGeom prst="rect">
            <a:avLst/>
          </a:prstGeom>
        </p:spPr>
        <p:txBody>
          <a:bodyPr anchorCtr="0" anchor="t" bIns="49475" lIns="98975" spcFirstLastPara="1" rIns="98975" wrap="square" tIns="49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3:notes"/>
          <p:cNvSpPr/>
          <p:nvPr>
            <p:ph idx="2" type="sldImg"/>
          </p:nvPr>
        </p:nvSpPr>
        <p:spPr>
          <a:xfrm>
            <a:off x="993775" y="766763"/>
            <a:ext cx="5111750" cy="3833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:notes"/>
          <p:cNvSpPr txBox="1"/>
          <p:nvPr>
            <p:ph idx="1" type="body"/>
          </p:nvPr>
        </p:nvSpPr>
        <p:spPr>
          <a:xfrm>
            <a:off x="709930" y="4856163"/>
            <a:ext cx="5679440" cy="4600575"/>
          </a:xfrm>
          <a:prstGeom prst="rect">
            <a:avLst/>
          </a:prstGeom>
        </p:spPr>
        <p:txBody>
          <a:bodyPr anchorCtr="0" anchor="t" bIns="49475" lIns="98975" spcFirstLastPara="1" rIns="98975" wrap="square" tIns="49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4:notes"/>
          <p:cNvSpPr/>
          <p:nvPr>
            <p:ph idx="2" type="sldImg"/>
          </p:nvPr>
        </p:nvSpPr>
        <p:spPr>
          <a:xfrm>
            <a:off x="993775" y="766763"/>
            <a:ext cx="5111750" cy="3833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:notes"/>
          <p:cNvSpPr txBox="1"/>
          <p:nvPr>
            <p:ph idx="1" type="body"/>
          </p:nvPr>
        </p:nvSpPr>
        <p:spPr>
          <a:xfrm>
            <a:off x="709930" y="4856163"/>
            <a:ext cx="5679440" cy="4600575"/>
          </a:xfrm>
          <a:prstGeom prst="rect">
            <a:avLst/>
          </a:prstGeom>
        </p:spPr>
        <p:txBody>
          <a:bodyPr anchorCtr="0" anchor="t" bIns="49475" lIns="98975" spcFirstLastPara="1" rIns="98975" wrap="square" tIns="49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5:notes"/>
          <p:cNvSpPr/>
          <p:nvPr>
            <p:ph idx="2" type="sldImg"/>
          </p:nvPr>
        </p:nvSpPr>
        <p:spPr>
          <a:xfrm>
            <a:off x="993775" y="766763"/>
            <a:ext cx="5111750" cy="3833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6:notes"/>
          <p:cNvSpPr txBox="1"/>
          <p:nvPr>
            <p:ph idx="1" type="body"/>
          </p:nvPr>
        </p:nvSpPr>
        <p:spPr>
          <a:xfrm>
            <a:off x="709930" y="4856163"/>
            <a:ext cx="5679440" cy="4600575"/>
          </a:xfrm>
          <a:prstGeom prst="rect">
            <a:avLst/>
          </a:prstGeom>
        </p:spPr>
        <p:txBody>
          <a:bodyPr anchorCtr="0" anchor="t" bIns="49475" lIns="98975" spcFirstLastPara="1" rIns="98975" wrap="square" tIns="49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6:notes"/>
          <p:cNvSpPr/>
          <p:nvPr>
            <p:ph idx="2" type="sldImg"/>
          </p:nvPr>
        </p:nvSpPr>
        <p:spPr>
          <a:xfrm>
            <a:off x="993775" y="766763"/>
            <a:ext cx="5111750" cy="3833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7:notes"/>
          <p:cNvSpPr txBox="1"/>
          <p:nvPr>
            <p:ph idx="1" type="body"/>
          </p:nvPr>
        </p:nvSpPr>
        <p:spPr>
          <a:xfrm>
            <a:off x="709930" y="4856163"/>
            <a:ext cx="5679440" cy="4600575"/>
          </a:xfrm>
          <a:prstGeom prst="rect">
            <a:avLst/>
          </a:prstGeom>
        </p:spPr>
        <p:txBody>
          <a:bodyPr anchorCtr="0" anchor="t" bIns="49475" lIns="98975" spcFirstLastPara="1" rIns="98975" wrap="square" tIns="49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7:notes"/>
          <p:cNvSpPr/>
          <p:nvPr>
            <p:ph idx="2" type="sldImg"/>
          </p:nvPr>
        </p:nvSpPr>
        <p:spPr>
          <a:xfrm>
            <a:off x="993775" y="766763"/>
            <a:ext cx="5111750" cy="3833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8:notes"/>
          <p:cNvSpPr txBox="1"/>
          <p:nvPr>
            <p:ph idx="1" type="body"/>
          </p:nvPr>
        </p:nvSpPr>
        <p:spPr>
          <a:xfrm>
            <a:off x="709930" y="4856163"/>
            <a:ext cx="5679440" cy="4600575"/>
          </a:xfrm>
          <a:prstGeom prst="rect">
            <a:avLst/>
          </a:prstGeom>
        </p:spPr>
        <p:txBody>
          <a:bodyPr anchorCtr="0" anchor="t" bIns="49475" lIns="98975" spcFirstLastPara="1" rIns="98975" wrap="square" tIns="49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8:notes"/>
          <p:cNvSpPr/>
          <p:nvPr>
            <p:ph idx="2" type="sldImg"/>
          </p:nvPr>
        </p:nvSpPr>
        <p:spPr>
          <a:xfrm>
            <a:off x="993775" y="766763"/>
            <a:ext cx="5111750" cy="3833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9:notes"/>
          <p:cNvSpPr txBox="1"/>
          <p:nvPr>
            <p:ph idx="1" type="body"/>
          </p:nvPr>
        </p:nvSpPr>
        <p:spPr>
          <a:xfrm>
            <a:off x="709930" y="4856163"/>
            <a:ext cx="5679440" cy="4600575"/>
          </a:xfrm>
          <a:prstGeom prst="rect">
            <a:avLst/>
          </a:prstGeom>
        </p:spPr>
        <p:txBody>
          <a:bodyPr anchorCtr="0" anchor="t" bIns="49475" lIns="98975" spcFirstLastPara="1" rIns="98975" wrap="square" tIns="49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9:notes"/>
          <p:cNvSpPr/>
          <p:nvPr>
            <p:ph idx="2" type="sldImg"/>
          </p:nvPr>
        </p:nvSpPr>
        <p:spPr>
          <a:xfrm>
            <a:off x="993775" y="766763"/>
            <a:ext cx="5111750" cy="3833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709930" y="4856163"/>
            <a:ext cx="5679440" cy="4600575"/>
          </a:xfrm>
          <a:prstGeom prst="rect">
            <a:avLst/>
          </a:prstGeom>
        </p:spPr>
        <p:txBody>
          <a:bodyPr anchorCtr="0" anchor="t" bIns="49475" lIns="98975" spcFirstLastPara="1" rIns="98975" wrap="square" tIns="49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993775" y="766763"/>
            <a:ext cx="5111750" cy="3833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30:notes"/>
          <p:cNvSpPr txBox="1"/>
          <p:nvPr>
            <p:ph idx="1" type="body"/>
          </p:nvPr>
        </p:nvSpPr>
        <p:spPr>
          <a:xfrm>
            <a:off x="709930" y="4856163"/>
            <a:ext cx="5679440" cy="4600575"/>
          </a:xfrm>
          <a:prstGeom prst="rect">
            <a:avLst/>
          </a:prstGeom>
        </p:spPr>
        <p:txBody>
          <a:bodyPr anchorCtr="0" anchor="t" bIns="49475" lIns="98975" spcFirstLastPara="1" rIns="98975" wrap="square" tIns="49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0:notes"/>
          <p:cNvSpPr/>
          <p:nvPr>
            <p:ph idx="2" type="sldImg"/>
          </p:nvPr>
        </p:nvSpPr>
        <p:spPr>
          <a:xfrm>
            <a:off x="993775" y="766763"/>
            <a:ext cx="5111750" cy="3833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1:notes"/>
          <p:cNvSpPr txBox="1"/>
          <p:nvPr>
            <p:ph idx="1" type="body"/>
          </p:nvPr>
        </p:nvSpPr>
        <p:spPr>
          <a:xfrm>
            <a:off x="709930" y="4856163"/>
            <a:ext cx="5679440" cy="4600575"/>
          </a:xfrm>
          <a:prstGeom prst="rect">
            <a:avLst/>
          </a:prstGeom>
        </p:spPr>
        <p:txBody>
          <a:bodyPr anchorCtr="0" anchor="t" bIns="49475" lIns="98975" spcFirstLastPara="1" rIns="98975" wrap="square" tIns="49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31:notes"/>
          <p:cNvSpPr/>
          <p:nvPr>
            <p:ph idx="2" type="sldImg"/>
          </p:nvPr>
        </p:nvSpPr>
        <p:spPr>
          <a:xfrm>
            <a:off x="993775" y="766763"/>
            <a:ext cx="5111750" cy="3833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2:notes"/>
          <p:cNvSpPr txBox="1"/>
          <p:nvPr>
            <p:ph idx="1" type="body"/>
          </p:nvPr>
        </p:nvSpPr>
        <p:spPr>
          <a:xfrm>
            <a:off x="709930" y="4856163"/>
            <a:ext cx="5679440" cy="4600575"/>
          </a:xfrm>
          <a:prstGeom prst="rect">
            <a:avLst/>
          </a:prstGeom>
        </p:spPr>
        <p:txBody>
          <a:bodyPr anchorCtr="0" anchor="t" bIns="49475" lIns="98975" spcFirstLastPara="1" rIns="98975" wrap="square" tIns="49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32:notes"/>
          <p:cNvSpPr/>
          <p:nvPr>
            <p:ph idx="2" type="sldImg"/>
          </p:nvPr>
        </p:nvSpPr>
        <p:spPr>
          <a:xfrm>
            <a:off x="993775" y="766763"/>
            <a:ext cx="5111750" cy="3833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33:notes"/>
          <p:cNvSpPr txBox="1"/>
          <p:nvPr>
            <p:ph idx="1" type="body"/>
          </p:nvPr>
        </p:nvSpPr>
        <p:spPr>
          <a:xfrm>
            <a:off x="709930" y="4856163"/>
            <a:ext cx="5679440" cy="4600575"/>
          </a:xfrm>
          <a:prstGeom prst="rect">
            <a:avLst/>
          </a:prstGeom>
        </p:spPr>
        <p:txBody>
          <a:bodyPr anchorCtr="0" anchor="t" bIns="49475" lIns="98975" spcFirstLastPara="1" rIns="98975" wrap="square" tIns="49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33:notes"/>
          <p:cNvSpPr/>
          <p:nvPr>
            <p:ph idx="2" type="sldImg"/>
          </p:nvPr>
        </p:nvSpPr>
        <p:spPr>
          <a:xfrm>
            <a:off x="993775" y="766763"/>
            <a:ext cx="5111750" cy="3833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34:notes"/>
          <p:cNvSpPr txBox="1"/>
          <p:nvPr>
            <p:ph idx="1" type="body"/>
          </p:nvPr>
        </p:nvSpPr>
        <p:spPr>
          <a:xfrm>
            <a:off x="709930" y="4856163"/>
            <a:ext cx="5679440" cy="4600575"/>
          </a:xfrm>
          <a:prstGeom prst="rect">
            <a:avLst/>
          </a:prstGeom>
        </p:spPr>
        <p:txBody>
          <a:bodyPr anchorCtr="0" anchor="t" bIns="49475" lIns="98975" spcFirstLastPara="1" rIns="98975" wrap="square" tIns="49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34:notes"/>
          <p:cNvSpPr/>
          <p:nvPr>
            <p:ph idx="2" type="sldImg"/>
          </p:nvPr>
        </p:nvSpPr>
        <p:spPr>
          <a:xfrm>
            <a:off x="993775" y="766763"/>
            <a:ext cx="5111750" cy="3833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5:notes"/>
          <p:cNvSpPr txBox="1"/>
          <p:nvPr>
            <p:ph idx="1" type="body"/>
          </p:nvPr>
        </p:nvSpPr>
        <p:spPr>
          <a:xfrm>
            <a:off x="709930" y="4856163"/>
            <a:ext cx="5679440" cy="4600575"/>
          </a:xfrm>
          <a:prstGeom prst="rect">
            <a:avLst/>
          </a:prstGeom>
        </p:spPr>
        <p:txBody>
          <a:bodyPr anchorCtr="0" anchor="t" bIns="49475" lIns="98975" spcFirstLastPara="1" rIns="98975" wrap="square" tIns="49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35:notes"/>
          <p:cNvSpPr/>
          <p:nvPr>
            <p:ph idx="2" type="sldImg"/>
          </p:nvPr>
        </p:nvSpPr>
        <p:spPr>
          <a:xfrm>
            <a:off x="993775" y="766763"/>
            <a:ext cx="5111750" cy="3833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36:notes"/>
          <p:cNvSpPr txBox="1"/>
          <p:nvPr>
            <p:ph idx="1" type="body"/>
          </p:nvPr>
        </p:nvSpPr>
        <p:spPr>
          <a:xfrm>
            <a:off x="709930" y="4856163"/>
            <a:ext cx="5679440" cy="4600575"/>
          </a:xfrm>
          <a:prstGeom prst="rect">
            <a:avLst/>
          </a:prstGeom>
        </p:spPr>
        <p:txBody>
          <a:bodyPr anchorCtr="0" anchor="t" bIns="49475" lIns="98975" spcFirstLastPara="1" rIns="98975" wrap="square" tIns="49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36:notes"/>
          <p:cNvSpPr/>
          <p:nvPr>
            <p:ph idx="2" type="sldImg"/>
          </p:nvPr>
        </p:nvSpPr>
        <p:spPr>
          <a:xfrm>
            <a:off x="993775" y="766763"/>
            <a:ext cx="5111750" cy="3833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17f1bbf0e2f_0_1:notes"/>
          <p:cNvSpPr/>
          <p:nvPr>
            <p:ph idx="2" type="sldImg"/>
          </p:nvPr>
        </p:nvSpPr>
        <p:spPr>
          <a:xfrm>
            <a:off x="993775" y="766763"/>
            <a:ext cx="5111700" cy="3833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17f1bbf0e2f_0_1:notes"/>
          <p:cNvSpPr txBox="1"/>
          <p:nvPr>
            <p:ph idx="1" type="body"/>
          </p:nvPr>
        </p:nvSpPr>
        <p:spPr>
          <a:xfrm>
            <a:off x="709930" y="4856163"/>
            <a:ext cx="5679300" cy="4600500"/>
          </a:xfrm>
          <a:prstGeom prst="rect">
            <a:avLst/>
          </a:prstGeom>
        </p:spPr>
        <p:txBody>
          <a:bodyPr anchorCtr="0" anchor="t" bIns="49475" lIns="98975" spcFirstLastPara="1" rIns="98975" wrap="square" tIns="49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g17f1bbf0e2f_0_1:notes"/>
          <p:cNvSpPr txBox="1"/>
          <p:nvPr>
            <p:ph idx="12" type="sldNum"/>
          </p:nvPr>
        </p:nvSpPr>
        <p:spPr>
          <a:xfrm>
            <a:off x="1644" y="9710551"/>
            <a:ext cx="3076500" cy="511200"/>
          </a:xfrm>
          <a:prstGeom prst="rect">
            <a:avLst/>
          </a:prstGeom>
        </p:spPr>
        <p:txBody>
          <a:bodyPr anchorCtr="0" anchor="b" bIns="49475" lIns="98975" spcFirstLastPara="1" rIns="98975" wrap="square" tIns="49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7:notes"/>
          <p:cNvSpPr txBox="1"/>
          <p:nvPr>
            <p:ph idx="1" type="body"/>
          </p:nvPr>
        </p:nvSpPr>
        <p:spPr>
          <a:xfrm>
            <a:off x="709930" y="4856163"/>
            <a:ext cx="5679440" cy="4600575"/>
          </a:xfrm>
          <a:prstGeom prst="rect">
            <a:avLst/>
          </a:prstGeom>
        </p:spPr>
        <p:txBody>
          <a:bodyPr anchorCtr="0" anchor="t" bIns="49475" lIns="98975" spcFirstLastPara="1" rIns="98975" wrap="square" tIns="49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37:notes"/>
          <p:cNvSpPr/>
          <p:nvPr>
            <p:ph idx="2" type="sldImg"/>
          </p:nvPr>
        </p:nvSpPr>
        <p:spPr>
          <a:xfrm>
            <a:off x="993775" y="766763"/>
            <a:ext cx="5111750" cy="3833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38:notes"/>
          <p:cNvSpPr txBox="1"/>
          <p:nvPr>
            <p:ph idx="1" type="body"/>
          </p:nvPr>
        </p:nvSpPr>
        <p:spPr>
          <a:xfrm>
            <a:off x="709930" y="4856163"/>
            <a:ext cx="5679440" cy="4600575"/>
          </a:xfrm>
          <a:prstGeom prst="rect">
            <a:avLst/>
          </a:prstGeom>
        </p:spPr>
        <p:txBody>
          <a:bodyPr anchorCtr="0" anchor="t" bIns="49475" lIns="98975" spcFirstLastPara="1" rIns="98975" wrap="square" tIns="49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38:notes"/>
          <p:cNvSpPr/>
          <p:nvPr>
            <p:ph idx="2" type="sldImg"/>
          </p:nvPr>
        </p:nvSpPr>
        <p:spPr>
          <a:xfrm>
            <a:off x="993775" y="766763"/>
            <a:ext cx="5111750" cy="3833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709930" y="4856163"/>
            <a:ext cx="5679440" cy="4600575"/>
          </a:xfrm>
          <a:prstGeom prst="rect">
            <a:avLst/>
          </a:prstGeom>
        </p:spPr>
        <p:txBody>
          <a:bodyPr anchorCtr="0" anchor="t" bIns="49475" lIns="98975" spcFirstLastPara="1" rIns="98975" wrap="square" tIns="49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993775" y="766763"/>
            <a:ext cx="5111750" cy="3833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9:notes"/>
          <p:cNvSpPr/>
          <p:nvPr>
            <p:ph idx="2" type="sldImg"/>
          </p:nvPr>
        </p:nvSpPr>
        <p:spPr>
          <a:xfrm>
            <a:off x="993775" y="766763"/>
            <a:ext cx="5111750" cy="3833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9" name="Google Shape;609;p39:notes"/>
          <p:cNvSpPr txBox="1"/>
          <p:nvPr>
            <p:ph idx="1" type="body"/>
          </p:nvPr>
        </p:nvSpPr>
        <p:spPr>
          <a:xfrm>
            <a:off x="709930" y="4856163"/>
            <a:ext cx="5679440" cy="4600575"/>
          </a:xfrm>
          <a:prstGeom prst="rect">
            <a:avLst/>
          </a:prstGeom>
          <a:noFill/>
          <a:ln>
            <a:noFill/>
          </a:ln>
        </p:spPr>
        <p:txBody>
          <a:bodyPr anchorCtr="0" anchor="t" bIns="49475" lIns="98975" spcFirstLastPara="1" rIns="98975" wrap="square" tIns="4947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39:notes"/>
          <p:cNvSpPr txBox="1"/>
          <p:nvPr>
            <p:ph idx="12" type="sldNum"/>
          </p:nvPr>
        </p:nvSpPr>
        <p:spPr>
          <a:xfrm>
            <a:off x="1644" y="9710551"/>
            <a:ext cx="3076363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9475" lIns="98975" spcFirstLastPara="1" rIns="98975" wrap="square" tIns="49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40:notes"/>
          <p:cNvSpPr/>
          <p:nvPr>
            <p:ph idx="2" type="sldImg"/>
          </p:nvPr>
        </p:nvSpPr>
        <p:spPr>
          <a:xfrm>
            <a:off x="993775" y="766763"/>
            <a:ext cx="5111750" cy="3833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1" name="Google Shape;641;p40:notes"/>
          <p:cNvSpPr txBox="1"/>
          <p:nvPr>
            <p:ph idx="1" type="body"/>
          </p:nvPr>
        </p:nvSpPr>
        <p:spPr>
          <a:xfrm>
            <a:off x="709930" y="4856163"/>
            <a:ext cx="5679440" cy="4600575"/>
          </a:xfrm>
          <a:prstGeom prst="rect">
            <a:avLst/>
          </a:prstGeom>
          <a:noFill/>
          <a:ln>
            <a:noFill/>
          </a:ln>
        </p:spPr>
        <p:txBody>
          <a:bodyPr anchorCtr="0" anchor="t" bIns="49475" lIns="98975" spcFirstLastPara="1" rIns="98975" wrap="square" tIns="49475">
            <a:norm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40:notes"/>
          <p:cNvSpPr txBox="1"/>
          <p:nvPr>
            <p:ph idx="12" type="sldNum"/>
          </p:nvPr>
        </p:nvSpPr>
        <p:spPr>
          <a:xfrm>
            <a:off x="1644" y="9710551"/>
            <a:ext cx="3076363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9475" lIns="98975" spcFirstLastPara="1" rIns="98975" wrap="square" tIns="49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41:notes"/>
          <p:cNvSpPr txBox="1"/>
          <p:nvPr>
            <p:ph idx="1" type="body"/>
          </p:nvPr>
        </p:nvSpPr>
        <p:spPr>
          <a:xfrm>
            <a:off x="709930" y="4856163"/>
            <a:ext cx="5679440" cy="4600575"/>
          </a:xfrm>
          <a:prstGeom prst="rect">
            <a:avLst/>
          </a:prstGeom>
        </p:spPr>
        <p:txBody>
          <a:bodyPr anchorCtr="0" anchor="t" bIns="49475" lIns="98975" spcFirstLastPara="1" rIns="98975" wrap="square" tIns="49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41:notes"/>
          <p:cNvSpPr/>
          <p:nvPr>
            <p:ph idx="2" type="sldImg"/>
          </p:nvPr>
        </p:nvSpPr>
        <p:spPr>
          <a:xfrm>
            <a:off x="993775" y="766763"/>
            <a:ext cx="5111750" cy="3833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42:notes"/>
          <p:cNvSpPr txBox="1"/>
          <p:nvPr>
            <p:ph idx="1" type="body"/>
          </p:nvPr>
        </p:nvSpPr>
        <p:spPr>
          <a:xfrm>
            <a:off x="709930" y="4856163"/>
            <a:ext cx="5679440" cy="4600575"/>
          </a:xfrm>
          <a:prstGeom prst="rect">
            <a:avLst/>
          </a:prstGeom>
        </p:spPr>
        <p:txBody>
          <a:bodyPr anchorCtr="0" anchor="t" bIns="49475" lIns="98975" spcFirstLastPara="1" rIns="98975" wrap="square" tIns="49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42:notes"/>
          <p:cNvSpPr/>
          <p:nvPr>
            <p:ph idx="2" type="sldImg"/>
          </p:nvPr>
        </p:nvSpPr>
        <p:spPr>
          <a:xfrm>
            <a:off x="993775" y="766763"/>
            <a:ext cx="5111750" cy="3833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43:notes"/>
          <p:cNvSpPr txBox="1"/>
          <p:nvPr>
            <p:ph idx="1" type="body"/>
          </p:nvPr>
        </p:nvSpPr>
        <p:spPr>
          <a:xfrm>
            <a:off x="709930" y="4856163"/>
            <a:ext cx="5679440" cy="4600575"/>
          </a:xfrm>
          <a:prstGeom prst="rect">
            <a:avLst/>
          </a:prstGeom>
        </p:spPr>
        <p:txBody>
          <a:bodyPr anchorCtr="0" anchor="t" bIns="49475" lIns="98975" spcFirstLastPara="1" rIns="98975" wrap="square" tIns="49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43:notes"/>
          <p:cNvSpPr/>
          <p:nvPr>
            <p:ph idx="2" type="sldImg"/>
          </p:nvPr>
        </p:nvSpPr>
        <p:spPr>
          <a:xfrm>
            <a:off x="993775" y="766763"/>
            <a:ext cx="5111750" cy="3833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44:notes"/>
          <p:cNvSpPr txBox="1"/>
          <p:nvPr>
            <p:ph idx="1" type="body"/>
          </p:nvPr>
        </p:nvSpPr>
        <p:spPr>
          <a:xfrm>
            <a:off x="709930" y="4856163"/>
            <a:ext cx="5679440" cy="4600575"/>
          </a:xfrm>
          <a:prstGeom prst="rect">
            <a:avLst/>
          </a:prstGeom>
        </p:spPr>
        <p:txBody>
          <a:bodyPr anchorCtr="0" anchor="t" bIns="49475" lIns="98975" spcFirstLastPara="1" rIns="98975" wrap="square" tIns="49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44:notes"/>
          <p:cNvSpPr/>
          <p:nvPr>
            <p:ph idx="2" type="sldImg"/>
          </p:nvPr>
        </p:nvSpPr>
        <p:spPr>
          <a:xfrm>
            <a:off x="993775" y="766763"/>
            <a:ext cx="5111750" cy="3833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45:notes"/>
          <p:cNvSpPr txBox="1"/>
          <p:nvPr>
            <p:ph idx="1" type="body"/>
          </p:nvPr>
        </p:nvSpPr>
        <p:spPr>
          <a:xfrm>
            <a:off x="709930" y="4856163"/>
            <a:ext cx="5679440" cy="4600575"/>
          </a:xfrm>
          <a:prstGeom prst="rect">
            <a:avLst/>
          </a:prstGeom>
        </p:spPr>
        <p:txBody>
          <a:bodyPr anchorCtr="0" anchor="t" bIns="49475" lIns="98975" spcFirstLastPara="1" rIns="98975" wrap="square" tIns="49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45:notes"/>
          <p:cNvSpPr/>
          <p:nvPr>
            <p:ph idx="2" type="sldImg"/>
          </p:nvPr>
        </p:nvSpPr>
        <p:spPr>
          <a:xfrm>
            <a:off x="993775" y="766763"/>
            <a:ext cx="5111750" cy="3833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709930" y="4856163"/>
            <a:ext cx="5679440" cy="4600575"/>
          </a:xfrm>
          <a:prstGeom prst="rect">
            <a:avLst/>
          </a:prstGeom>
        </p:spPr>
        <p:txBody>
          <a:bodyPr anchorCtr="0" anchor="t" bIns="49475" lIns="98975" spcFirstLastPara="1" rIns="98975" wrap="square" tIns="49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993775" y="766763"/>
            <a:ext cx="5111750" cy="3833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/>
          <p:nvPr>
            <p:ph idx="1" type="body"/>
          </p:nvPr>
        </p:nvSpPr>
        <p:spPr>
          <a:xfrm>
            <a:off x="709930" y="4856163"/>
            <a:ext cx="5679440" cy="4600575"/>
          </a:xfrm>
          <a:prstGeom prst="rect">
            <a:avLst/>
          </a:prstGeom>
        </p:spPr>
        <p:txBody>
          <a:bodyPr anchorCtr="0" anchor="t" bIns="49475" lIns="98975" spcFirstLastPara="1" rIns="98975" wrap="square" tIns="49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6:notes"/>
          <p:cNvSpPr/>
          <p:nvPr>
            <p:ph idx="2" type="sldImg"/>
          </p:nvPr>
        </p:nvSpPr>
        <p:spPr>
          <a:xfrm>
            <a:off x="993775" y="766763"/>
            <a:ext cx="5111750" cy="3833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709930" y="4856163"/>
            <a:ext cx="5679440" cy="4600575"/>
          </a:xfrm>
          <a:prstGeom prst="rect">
            <a:avLst/>
          </a:prstGeom>
        </p:spPr>
        <p:txBody>
          <a:bodyPr anchorCtr="0" anchor="t" bIns="49475" lIns="98975" spcFirstLastPara="1" rIns="98975" wrap="square" tIns="49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993775" y="766763"/>
            <a:ext cx="5111750" cy="3833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709930" y="4856163"/>
            <a:ext cx="5679440" cy="4600575"/>
          </a:xfrm>
          <a:prstGeom prst="rect">
            <a:avLst/>
          </a:prstGeom>
        </p:spPr>
        <p:txBody>
          <a:bodyPr anchorCtr="0" anchor="t" bIns="49475" lIns="98975" spcFirstLastPara="1" rIns="98975" wrap="square" tIns="49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993775" y="766763"/>
            <a:ext cx="5111750" cy="3833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709930" y="4856163"/>
            <a:ext cx="5679440" cy="4600575"/>
          </a:xfrm>
          <a:prstGeom prst="rect">
            <a:avLst/>
          </a:prstGeom>
        </p:spPr>
        <p:txBody>
          <a:bodyPr anchorCtr="0" anchor="t" bIns="49475" lIns="98975" spcFirstLastPara="1" rIns="98975" wrap="square" tIns="49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:notes"/>
          <p:cNvSpPr/>
          <p:nvPr>
            <p:ph idx="2" type="sldImg"/>
          </p:nvPr>
        </p:nvSpPr>
        <p:spPr>
          <a:xfrm>
            <a:off x="993775" y="766763"/>
            <a:ext cx="5111750" cy="383381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שקופית כותרת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1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1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47"/>
          <p:cNvSpPr txBox="1"/>
          <p:nvPr>
            <p:ph idx="10" type="dt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7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 sz="16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וטקסט אנכי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6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56"/>
          <p:cNvSpPr txBox="1"/>
          <p:nvPr>
            <p:ph idx="10" type="dt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6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 sz="160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אנכית וטקסט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7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7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57"/>
          <p:cNvSpPr txBox="1"/>
          <p:nvPr>
            <p:ph idx="10" type="dt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7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 sz="16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ותוכן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8"/>
          <p:cNvSpPr txBox="1"/>
          <p:nvPr>
            <p:ph idx="10" type="dt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8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 sz="16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ריק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9"/>
          <p:cNvSpPr txBox="1"/>
          <p:nvPr>
            <p:ph idx="10" type="dt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9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 sz="16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מקטע עליונה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1" algn="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1" algn="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1" algn="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1" algn="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1" algn="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1" algn="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1" algn="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1" algn="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1" algn="r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0"/>
          <p:cNvSpPr txBox="1"/>
          <p:nvPr>
            <p:ph idx="10" type="dt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0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 sz="16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שני תכנים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1" algn="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1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5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rtl="1" algn="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1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51"/>
          <p:cNvSpPr txBox="1"/>
          <p:nvPr>
            <p:ph idx="10" type="dt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1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 sz="16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השוואה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1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5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1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5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1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5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1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1" algn="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1" algn="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52"/>
          <p:cNvSpPr txBox="1"/>
          <p:nvPr>
            <p:ph idx="10" type="dt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2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 sz="16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כותרת בלבד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3"/>
          <p:cNvSpPr txBox="1"/>
          <p:nvPr>
            <p:ph idx="10" type="dt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3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 sz="16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תוכן עם כיתוב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1" algn="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1" algn="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1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5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1" algn="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1" algn="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1" algn="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1" algn="r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1" algn="r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1" algn="r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1" algn="r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1" algn="r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1" algn="r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54"/>
          <p:cNvSpPr txBox="1"/>
          <p:nvPr>
            <p:ph idx="10" type="dt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4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 sz="16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תמונה עם כיתוב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1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5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1" algn="r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1" algn="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1" algn="r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1" algn="r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1" algn="r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1" algn="r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1" algn="r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1" algn="r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1" algn="r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55"/>
          <p:cNvSpPr txBox="1"/>
          <p:nvPr>
            <p:ph idx="10" type="dt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5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 sz="16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5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1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4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1" algn="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1" algn="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1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6"/>
          <p:cNvSpPr txBox="1"/>
          <p:nvPr>
            <p:ph idx="10" type="dt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6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1" i="0" sz="12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 sz="16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Relationship Id="rId4" Type="http://schemas.openxmlformats.org/officeDocument/2006/relationships/image" Target="../media/image5.jpg"/><Relationship Id="rId5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Relationship Id="rId4" Type="http://schemas.openxmlformats.org/officeDocument/2006/relationships/image" Target="../media/image5.jpg"/><Relationship Id="rId5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Relationship Id="rId4" Type="http://schemas.openxmlformats.org/officeDocument/2006/relationships/image" Target="../media/image5.jpg"/><Relationship Id="rId5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Relationship Id="rId4" Type="http://schemas.openxmlformats.org/officeDocument/2006/relationships/image" Target="../media/image7.jpg"/><Relationship Id="rId5" Type="http://schemas.openxmlformats.org/officeDocument/2006/relationships/image" Target="../media/image5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Relationship Id="rId4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netflix.com/us/title/70131314?s=a&amp;trkid=13747225&amp;t=wha&amp;vlang=en&amp;clip=81029368" TargetMode="External"/><Relationship Id="rId4" Type="http://schemas.openxmlformats.org/officeDocument/2006/relationships/image" Target="../media/image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he.wikipedia.org/wiki/%D7%97%D7%99%D7%93%D7%AA_%D7%A9%D7%9E%D7%95%D7%A0%D7%94_%D7%94%D7%9E%D7%9C%D7%9B%D7%95%D7%AA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7.jpg"/><Relationship Id="rId5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Relationship Id="rId4" Type="http://schemas.openxmlformats.org/officeDocument/2006/relationships/image" Target="../media/image5.jpg"/><Relationship Id="rId5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Relationship Id="rId4" Type="http://schemas.openxmlformats.org/officeDocument/2006/relationships/image" Target="../media/image5.jpg"/><Relationship Id="rId5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685800" y="34290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6600"/>
              <a:t>6</a:t>
            </a:r>
            <a:br>
              <a:rPr lang="iw-IL" sz="6600"/>
            </a:br>
            <a:br>
              <a:rPr lang="iw-IL" sz="6600"/>
            </a:br>
            <a:br>
              <a:rPr lang="iw-IL" sz="6600"/>
            </a:br>
            <a:endParaRPr sz="4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מתוך הסרט "התחלה"</a:t>
            </a:r>
            <a:endParaRPr/>
          </a:p>
        </p:txBody>
      </p:sp>
      <p:sp>
        <p:nvSpPr>
          <p:cNvPr id="158" name="Google Shape;158;p10"/>
          <p:cNvSpPr txBox="1"/>
          <p:nvPr>
            <p:ph idx="1" type="body"/>
          </p:nvPr>
        </p:nvSpPr>
        <p:spPr>
          <a:xfrm>
            <a:off x="457200" y="162401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iw-IL" sz="2400"/>
              <a:t>המצב הנוכחי: חלום 3 – רכס הרים מושלג</a:t>
            </a:r>
            <a:endParaRPr/>
          </a:p>
          <a:p>
            <a:pPr indent="-342900" lvl="0" marL="342900" rtl="1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iw-IL" sz="2400"/>
              <a:t>תיאור: הם איתרו את בית החורף של דום באיזור המושלג, הכספת ניצבת בתוך הבית אך הם נתקלים בהפרעה כלשהי, אריאדנה ודום מטפלים בה</a:t>
            </a:r>
            <a:endParaRPr/>
          </a:p>
          <a:p>
            <a:pPr indent="-342900" lvl="0" marL="342900" rtl="1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iw-IL" sz="2400"/>
              <a:t>לאחר הטיפול בהפרעה, פישר הולך אל הכספת, (ספויילרים לא יסופרו) ולבסוף לאחר טפטוף הרעיון בחלומות הרעיון מושתל</a:t>
            </a:r>
            <a:endParaRPr/>
          </a:p>
          <a:p>
            <a:pPr indent="-342900" lvl="0" marL="342900" rtl="1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iw-IL" sz="2400"/>
              <a:t>הסוכנים יוצאים מהחלום הנוכחי לחלום הקודם (החלום השני)</a:t>
            </a:r>
            <a:endParaRPr/>
          </a:p>
        </p:txBody>
      </p:sp>
      <p:sp>
        <p:nvSpPr>
          <p:cNvPr id="159" name="Google Shape;159;p10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 sz="1600"/>
          </a:p>
        </p:txBody>
      </p:sp>
      <p:pic>
        <p:nvPicPr>
          <p:cNvPr descr="Prime Video: Inception" id="160" name="Google Shape;16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4168" y="5057279"/>
            <a:ext cx="2877953" cy="16178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e Pasiv Dream Machine from Inception. At the Barbican Sc… | Flickr" id="161" name="Google Shape;16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32684" y="4995192"/>
            <a:ext cx="1746176" cy="17461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CEPTION: Paul Franklin - VFX Supervisor - Double Negative - The Art of VFX" id="162" name="Google Shape;162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3648" y="5153008"/>
            <a:ext cx="3419872" cy="14391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מתוך הסרט "התחלה"</a:t>
            </a:r>
            <a:endParaRPr/>
          </a:p>
        </p:txBody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457200" y="162401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iw-IL" sz="2400"/>
              <a:t>המצב הנוכחי: חלום 2 – בית מלון מפואר</a:t>
            </a:r>
            <a:endParaRPr/>
          </a:p>
          <a:p>
            <a:pPr indent="-342900" lvl="0" marL="342900" rtl="1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iw-IL" sz="2400"/>
              <a:t>הסוכנים סיימו את משימתם ולכן הם חוזרים אל החלום הקודם</a:t>
            </a:r>
            <a:endParaRPr/>
          </a:p>
          <a:p>
            <a:pPr indent="0" lvl="0" marL="0" rtl="1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w-IL" sz="2400"/>
              <a:t>	(אל חלום 1)</a:t>
            </a:r>
            <a:endParaRPr/>
          </a:p>
        </p:txBody>
      </p:sp>
      <p:sp>
        <p:nvSpPr>
          <p:cNvPr id="169" name="Google Shape;169;p11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 sz="1600"/>
          </a:p>
        </p:txBody>
      </p:sp>
      <p:pic>
        <p:nvPicPr>
          <p:cNvPr descr="Prime Video: Inception" id="170" name="Google Shape;17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4168" y="5057279"/>
            <a:ext cx="2877953" cy="16178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e Pasiv Dream Machine from Inception. At the Barbican Sc… | Flickr" id="171" name="Google Shape;17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32684" y="4995192"/>
            <a:ext cx="1746176" cy="17461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ception Hotel Scene UE4 — polycount" id="172" name="Google Shape;172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0245" y="5033283"/>
            <a:ext cx="2907118" cy="1635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מתוך הסרט "התחלה"</a:t>
            </a:r>
            <a:endParaRPr/>
          </a:p>
        </p:txBody>
      </p:sp>
      <p:sp>
        <p:nvSpPr>
          <p:cNvPr id="178" name="Google Shape;178;p12"/>
          <p:cNvSpPr txBox="1"/>
          <p:nvPr>
            <p:ph idx="1" type="body"/>
          </p:nvPr>
        </p:nvSpPr>
        <p:spPr>
          <a:xfrm>
            <a:off x="457200" y="162401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iw-IL" sz="2400"/>
              <a:t>המצב הנוכחי: חלום 1 – מרדף מכוניות</a:t>
            </a:r>
            <a:endParaRPr/>
          </a:p>
          <a:p>
            <a:pPr indent="-342900" lvl="0" marL="342900" rtl="1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iw-IL" sz="2400"/>
              <a:t>הסוכנים סיימו את משימתם, המרדף ממשיך, הנהג מחליט להתנגש במים כדי להעיר את החולמים</a:t>
            </a:r>
            <a:endParaRPr/>
          </a:p>
          <a:p>
            <a:pPr indent="-342900" lvl="0" marL="342900" rtl="1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iw-IL" sz="2400"/>
              <a:t>הם חוזרים אל המציאות</a:t>
            </a:r>
            <a:endParaRPr/>
          </a:p>
        </p:txBody>
      </p:sp>
      <p:sp>
        <p:nvSpPr>
          <p:cNvPr id="179" name="Google Shape;179;p12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 sz="1600"/>
          </a:p>
        </p:txBody>
      </p:sp>
      <p:pic>
        <p:nvPicPr>
          <p:cNvPr descr="Prime Video: Inception" id="180" name="Google Shape;18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4168" y="5057279"/>
            <a:ext cx="2877953" cy="16178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e Pasiv Dream Machine from Inception. At the Barbican Sc… | Flickr" id="181" name="Google Shape;18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32684" y="4995192"/>
            <a:ext cx="1746176" cy="17461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ception - Filming Locations (part 2)" id="182" name="Google Shape;182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" y="5182714"/>
            <a:ext cx="3361556" cy="1400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מתוך הסרט "התחלה"</a:t>
            </a:r>
            <a:endParaRPr/>
          </a:p>
        </p:txBody>
      </p:sp>
      <p:sp>
        <p:nvSpPr>
          <p:cNvPr id="188" name="Google Shape;188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w-IL" sz="2800"/>
              <a:t>המצב הנוכחי: מציאות</a:t>
            </a:r>
            <a:endParaRPr/>
          </a:p>
          <a:p>
            <a:pPr indent="-342900" lvl="0" marL="342900" rtl="1" algn="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w-IL" sz="2800"/>
              <a:t>הסוכנים חזרו אל המציאות, מזמינים כוס שתיה</a:t>
            </a:r>
            <a:endParaRPr/>
          </a:p>
          <a:p>
            <a:pPr indent="-342900" lvl="0" marL="342900" rtl="1" algn="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w-IL" sz="2800"/>
              <a:t>לאחר הירידה מהמטוס פישר חוזה "התגלות" </a:t>
            </a:r>
            <a:br>
              <a:rPr lang="iw-IL" sz="2800"/>
            </a:br>
            <a:r>
              <a:rPr lang="iw-IL" sz="2800"/>
              <a:t>(מעניין למה...)</a:t>
            </a:r>
            <a:br>
              <a:rPr lang="iw-IL" sz="2800"/>
            </a:br>
            <a:r>
              <a:rPr lang="iw-IL" sz="2800"/>
              <a:t>ומיישם את הרעיון שהושתל לו</a:t>
            </a:r>
            <a:endParaRPr/>
          </a:p>
        </p:txBody>
      </p:sp>
      <p:sp>
        <p:nvSpPr>
          <p:cNvPr id="189" name="Google Shape;189;p13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 sz="1600"/>
          </a:p>
        </p:txBody>
      </p:sp>
      <p:pic>
        <p:nvPicPr>
          <p:cNvPr descr="Prime Video: Inception" id="190" name="Google Shape;1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4168" y="4672261"/>
            <a:ext cx="2877953" cy="16178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הדרימליינר של אל על – חווית טיסה חדשה ומפנקת ב- Dreamliner 787" id="191" name="Google Shape;19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576" y="4668247"/>
            <a:ext cx="2771800" cy="15398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e Pasiv Dream Machine from Inception. At the Barbican Sc… | Flickr" id="192" name="Google Shape;192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32684" y="4610174"/>
            <a:ext cx="1746176" cy="1746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מתוך הסרט "התחלה"</a:t>
            </a:r>
            <a:endParaRPr/>
          </a:p>
        </p:txBody>
      </p:sp>
      <p:sp>
        <p:nvSpPr>
          <p:cNvPr id="198" name="Google Shape;198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w-IL" sz="2800"/>
              <a:t>הסוף!</a:t>
            </a:r>
            <a:endParaRPr/>
          </a:p>
        </p:txBody>
      </p:sp>
      <p:sp>
        <p:nvSpPr>
          <p:cNvPr id="199" name="Google Shape;199;p14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 sz="1600"/>
          </a:p>
        </p:txBody>
      </p:sp>
      <p:pic>
        <p:nvPicPr>
          <p:cNvPr descr="Prime Video: Inception" id="200" name="Google Shape;20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55976" y="2826537"/>
            <a:ext cx="4577187" cy="25730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e Pasiv Dream Machine from Inception. At the Barbican Sc… | Flickr" id="201" name="Google Shape;20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536" y="2204864"/>
            <a:ext cx="3816424" cy="3816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מתוך הסרט "התחלה"</a:t>
            </a:r>
            <a:endParaRPr/>
          </a:p>
        </p:txBody>
      </p:sp>
      <p:sp>
        <p:nvSpPr>
          <p:cNvPr id="207" name="Google Shape;20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iw-IL"/>
              <a:t>בואו ננתח את מה שקרה:</a:t>
            </a:r>
            <a:endParaRPr/>
          </a:p>
          <a:p>
            <a:pPr indent="-342900" lvl="0" marL="342900" rtl="1" algn="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iw-IL"/>
              <a:t>הסוכנים העמיקו בחלום בכל פעם שלא מצאו את הכספת הרצויה</a:t>
            </a:r>
            <a:endParaRPr/>
          </a:p>
          <a:p>
            <a:pPr indent="-342900" lvl="0" marL="342900" rtl="1" algn="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iw-IL"/>
              <a:t>הם השתמשו ב"מזוודת החלומות" כדי להעמיק ברובד ולהמשיך במשימה בכל פעם שלא הגיעו אל הכספת שלהם</a:t>
            </a:r>
            <a:endParaRPr/>
          </a:p>
          <a:p>
            <a:pPr indent="-342900" lvl="0" marL="342900" rtl="1" algn="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iw-IL"/>
              <a:t>לאחר שמצאו את הכספת המתאימה הם נעצרו בכניסתם אל החלומות של פישר, ביצעו פעולה וחזרו אחורה אל שאר החלומות</a:t>
            </a:r>
            <a:endParaRPr/>
          </a:p>
        </p:txBody>
      </p:sp>
      <p:sp>
        <p:nvSpPr>
          <p:cNvPr id="208" name="Google Shape;208;p15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מתוך הסרט "התחלה"</a:t>
            </a:r>
            <a:endParaRPr/>
          </a:p>
        </p:txBody>
      </p:sp>
      <p:sp>
        <p:nvSpPr>
          <p:cNvPr id="214" name="Google Shape;214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iw-IL"/>
              <a:t>זאתי "רקורסיה" גבירותיי ורבותיי</a:t>
            </a:r>
            <a:endParaRPr/>
          </a:p>
          <a:p>
            <a:pPr indent="-342900" lvl="0" marL="342900" rtl="1" algn="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iw-IL"/>
              <a:t>אנחנו משתמשים בפונקציה שלנו הנוכחית בתוך עצמה (שימוש במזוודה בתוך החלום)</a:t>
            </a:r>
            <a:endParaRPr/>
          </a:p>
          <a:p>
            <a:pPr indent="-342900" lvl="0" marL="342900" rtl="1" algn="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iw-IL"/>
              <a:t>בכך אנחנו יוצרים מצב בתוך מצב "חלום בתוך חלום"</a:t>
            </a:r>
            <a:endParaRPr/>
          </a:p>
          <a:p>
            <a:pPr indent="-342900" lvl="0" marL="342900" rtl="1" algn="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iw-IL"/>
              <a:t>וברגע שהגענו לתנאי עצירה מסויים, נבצע איזו פעולה נוספת (או לא בכלל) ונחזור אחורה אל המצבים הקודמים ונתקדם בהם לפי הצורך/הדרישה</a:t>
            </a:r>
            <a:endParaRPr/>
          </a:p>
        </p:txBody>
      </p:sp>
      <p:sp>
        <p:nvSpPr>
          <p:cNvPr id="215" name="Google Shape;215;p16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מתוך הסרט "התחלה"</a:t>
            </a:r>
            <a:endParaRPr/>
          </a:p>
        </p:txBody>
      </p:sp>
      <p:sp>
        <p:nvSpPr>
          <p:cNvPr id="221" name="Google Shape;221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iw-IL"/>
              <a:t>בהתחלה, נקפיד לרשום בצד את ערכי המצבים, לפני ואחרי כניסתם לפונקציה בשנית</a:t>
            </a:r>
            <a:endParaRPr/>
          </a:p>
          <a:p>
            <a:pPr indent="-342900" lvl="0" marL="342900" rtl="1" algn="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iw-IL"/>
              <a:t>לזה אנו קוראים "תמונת הרקורסיה"</a:t>
            </a:r>
            <a:endParaRPr/>
          </a:p>
        </p:txBody>
      </p:sp>
      <p:sp>
        <p:nvSpPr>
          <p:cNvPr id="222" name="Google Shape;222;p17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בואו נתרגל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3600"/>
              <a:t>תרגיל 1</a:t>
            </a:r>
            <a:endParaRPr/>
          </a:p>
        </p:txBody>
      </p:sp>
      <p:sp>
        <p:nvSpPr>
          <p:cNvPr id="233" name="Google Shape;233;p19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234" name="Google Shape;234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w-IL" sz="2400"/>
              <a:t>כתבו ברקורסיה את הפונקציות הבאות:</a:t>
            </a:r>
            <a:endParaRPr/>
          </a:p>
          <a:p>
            <a:pPr indent="-342900" lvl="0" marL="342900" rtl="1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iw-IL" sz="2400"/>
              <a:t>חיבור</a:t>
            </a:r>
            <a:endParaRPr/>
          </a:p>
          <a:p>
            <a:pPr indent="-342900" lvl="0" marL="342900" rtl="1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iw-IL" sz="2400"/>
              <a:t>חיסור</a:t>
            </a:r>
            <a:endParaRPr/>
          </a:p>
          <a:p>
            <a:pPr indent="-342900" lvl="0" marL="342900" rtl="1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iw-IL" sz="2400"/>
              <a:t>כפל</a:t>
            </a:r>
            <a:endParaRPr/>
          </a:p>
          <a:p>
            <a:pPr indent="-342900" lvl="0" marL="342900" rtl="1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iw-IL" sz="2400"/>
              <a:t>חילוק</a:t>
            </a:r>
            <a:endParaRPr sz="2400"/>
          </a:p>
          <a:p>
            <a:pPr indent="-190500" lvl="0" marL="342900" rtl="1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1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w-IL" sz="2400"/>
              <a:t>(הניחו שהמספרים הם לא שליליים)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type="ctrTitle"/>
          </p:nvPr>
        </p:nvSpPr>
        <p:spPr>
          <a:xfrm>
            <a:off x="685800" y="485422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3200" u="sng">
                <a:solidFill>
                  <a:schemeClr val="hlink"/>
                </a:solidFill>
                <a:hlinkClick r:id="rId3"/>
              </a:rPr>
              <a:t>קישור לצפייה בנטפליקס</a:t>
            </a:r>
            <a:endParaRPr sz="1800"/>
          </a:p>
        </p:txBody>
      </p:sp>
      <p:pic>
        <p:nvPicPr>
          <p:cNvPr descr="Prime Video: Inception" id="94" name="Google Shape;9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75656" y="1268760"/>
            <a:ext cx="6192688" cy="34812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תרגיל 1 - פתרון</a:t>
            </a:r>
            <a:endParaRPr/>
          </a:p>
        </p:txBody>
      </p:sp>
      <p:sp>
        <p:nvSpPr>
          <p:cNvPr id="240" name="Google Shape;240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iw-IL" sz="2400"/>
              <a:t>בואו נתמקד בכפל</a:t>
            </a:r>
            <a:endParaRPr sz="2400"/>
          </a:p>
        </p:txBody>
      </p:sp>
      <p:sp>
        <p:nvSpPr>
          <p:cNvPr id="241" name="Google Shape;241;p20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 sz="1600"/>
          </a:p>
        </p:txBody>
      </p:sp>
      <p:sp>
        <p:nvSpPr>
          <p:cNvPr id="242" name="Google Shape;242;p20"/>
          <p:cNvSpPr txBox="1"/>
          <p:nvPr/>
        </p:nvSpPr>
        <p:spPr>
          <a:xfrm>
            <a:off x="2087724" y="2413337"/>
            <a:ext cx="4968552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w-IL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iw-IL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iw-IL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1" i="0" lang="iw-IL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iw-IL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iw-IL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mulRec(</a:t>
            </a:r>
            <a:r>
              <a:rPr b="1" i="0" lang="iw-IL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iw-IL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iw-IL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1" i="0" lang="iw-IL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i="0" lang="iw-IL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iw-IL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iw-IL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1" i="0" lang="iw-IL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w-IL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i="0" lang="iw-IL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i="0" lang="iw-IL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1" i="0" lang="iw-IL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0)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w-IL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i="0" lang="iw-IL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0;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w-IL" sz="18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i="0" lang="iw-IL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i="0" lang="iw-IL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1" i="0" lang="iw-IL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1" i="1" lang="iw-IL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mulRec(</a:t>
            </a:r>
            <a:r>
              <a:rPr b="1" i="1" lang="iw-IL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1" i="1" lang="iw-IL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- 1, </a:t>
            </a:r>
            <a:r>
              <a:rPr b="1" i="1" lang="iw-IL" sz="18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1" i="1" lang="iw-IL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תרגיל 1 - פתרון</a:t>
            </a:r>
            <a:endParaRPr/>
          </a:p>
        </p:txBody>
      </p:sp>
      <p:sp>
        <p:nvSpPr>
          <p:cNvPr id="248" name="Google Shape;248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iw-IL" sz="2400"/>
              <a:t>ניתן לומר שכמעט כל רקורסיה ניתנת להפוך ללולאה ולהפך</a:t>
            </a:r>
            <a:endParaRPr/>
          </a:p>
          <a:p>
            <a:pPr indent="-342900" lvl="0" marL="342900" rtl="1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iw-IL" sz="2400"/>
              <a:t>שימו לב על "כמעט"</a:t>
            </a:r>
            <a:endParaRPr/>
          </a:p>
          <a:p>
            <a:pPr indent="-190500" lvl="0" marL="342900" rtl="1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249" name="Google Shape;249;p21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 sz="1600"/>
          </a:p>
        </p:txBody>
      </p:sp>
      <p:sp>
        <p:nvSpPr>
          <p:cNvPr id="250" name="Google Shape;250;p21"/>
          <p:cNvSpPr txBox="1"/>
          <p:nvPr/>
        </p:nvSpPr>
        <p:spPr>
          <a:xfrm>
            <a:off x="323528" y="3356992"/>
            <a:ext cx="3961420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w-IL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iw-IL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iw-IL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1" i="0" lang="iw-IL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iw-IL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iw-IL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mulRec(</a:t>
            </a:r>
            <a:r>
              <a:rPr b="1" i="0" lang="iw-IL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iw-IL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iw-IL" sz="14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1" i="0" lang="iw-IL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i="0" lang="iw-IL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iw-IL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iw-IL" sz="14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1" i="0" lang="iw-IL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w-IL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i="0" lang="iw-IL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i="0" lang="iw-IL" sz="14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1" i="0" lang="iw-IL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== 0)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w-IL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i="0" lang="iw-IL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0;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w-IL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i="0" lang="iw-IL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i="0" lang="iw-IL" sz="14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1" i="0" lang="iw-IL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 </a:t>
            </a:r>
            <a:r>
              <a:rPr b="1" i="1" lang="iw-IL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mulRec(</a:t>
            </a:r>
            <a:r>
              <a:rPr b="1" i="1" lang="iw-IL" sz="14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1" i="1" lang="iw-IL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- 1, </a:t>
            </a:r>
            <a:r>
              <a:rPr b="1" i="1" lang="iw-IL" sz="14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1" i="1" lang="iw-IL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1"/>
          <p:cNvSpPr txBox="1"/>
          <p:nvPr/>
        </p:nvSpPr>
        <p:spPr>
          <a:xfrm>
            <a:off x="4859054" y="2926104"/>
            <a:ext cx="3961420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w-IL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i="0" lang="iw-IL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iw-IL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static</a:t>
            </a:r>
            <a:r>
              <a:rPr b="1" i="0" lang="iw-IL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iw-IL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iw-IL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mulIt(</a:t>
            </a:r>
            <a:r>
              <a:rPr b="1" i="0" lang="iw-IL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iw-IL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iw-IL" sz="14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1" i="0" lang="iw-IL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i="0" lang="iw-IL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iw-IL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iw-IL" sz="14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1" i="0" lang="iw-IL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w-IL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iw-IL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iw-IL" sz="14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retMul</a:t>
            </a:r>
            <a:r>
              <a:rPr b="1" i="0" lang="iw-IL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0;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w-IL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1" i="0" lang="iw-IL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i="0" lang="iw-IL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1" i="0" lang="iw-IL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iw-IL" sz="14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i="0" lang="iw-IL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0; </a:t>
            </a:r>
            <a:r>
              <a:rPr b="1" i="0" lang="iw-IL" sz="14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i="0" lang="iw-IL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b="1" i="0" lang="iw-IL" sz="14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1" i="0" lang="iw-IL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1" i="0" lang="iw-IL" sz="14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1" i="0" lang="iw-IL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++)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4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retMul</a:t>
            </a:r>
            <a:r>
              <a:rPr b="0" i="0" lang="iw-IL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+= </a:t>
            </a:r>
            <a:r>
              <a:rPr b="0" i="0" lang="iw-IL" sz="14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b="0" i="0" lang="iw-IL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w-IL" sz="1400" u="none" cap="none" strike="noStrike">
                <a:solidFill>
                  <a:srgbClr val="7F005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i="0" lang="iw-IL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iw-IL" sz="1400" u="none" cap="none" strike="noStrike">
                <a:solidFill>
                  <a:srgbClr val="6A3E3E"/>
                </a:solidFill>
                <a:latin typeface="Consolas"/>
                <a:ea typeface="Consolas"/>
                <a:cs typeface="Consolas"/>
                <a:sym typeface="Consolas"/>
              </a:rPr>
              <a:t>retMul</a:t>
            </a:r>
            <a:r>
              <a:rPr b="1" i="0" lang="iw-IL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תרגיל 2 – תרגיל ממבחן</a:t>
            </a:r>
            <a:endParaRPr/>
          </a:p>
        </p:txBody>
      </p:sp>
      <p:sp>
        <p:nvSpPr>
          <p:cNvPr id="257" name="Google Shape;257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5100" lvl="0" marL="3429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165100" lvl="0" marL="342900" rtl="1" algn="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165100" lvl="0" marL="342900" rtl="1" algn="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165100" lvl="0" marL="342900" rtl="1" algn="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165100" lvl="0" marL="342900" rtl="1" algn="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165100" lvl="0" marL="342900" rtl="1" algn="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165100" lvl="0" marL="342900" rtl="1" algn="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215900" lvl="0" marL="34290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342900" lvl="0" marL="34290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iw-IL" sz="2000"/>
              <a:t>הערה – המספרים שאינם מתחלקים ב-5 או ב-3 יכולים להיות באחת מ-2 הקבוצות השונות</a:t>
            </a:r>
            <a:endParaRPr/>
          </a:p>
        </p:txBody>
      </p:sp>
      <p:sp>
        <p:nvSpPr>
          <p:cNvPr id="258" name="Google Shape;258;p22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 sz="1600"/>
          </a:p>
        </p:txBody>
      </p:sp>
      <p:pic>
        <p:nvPicPr>
          <p:cNvPr id="259" name="Google Shape;25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1259" y="2460473"/>
            <a:ext cx="7841481" cy="2805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תרגיל 2 – תכנון הפתרון</a:t>
            </a:r>
            <a:endParaRPr/>
          </a:p>
        </p:txBody>
      </p:sp>
      <p:sp>
        <p:nvSpPr>
          <p:cNvPr id="265" name="Google Shape;265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iw-IL" sz="2000"/>
              <a:t>לפני שנתחיל לכתוב פתרון, ננסה להבין איך הרקורסיה שלנו תעבוד.</a:t>
            </a:r>
            <a:endParaRPr/>
          </a:p>
          <a:p>
            <a:pPr indent="-342900" lvl="0" marL="34290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iw-IL" sz="2000"/>
              <a:t>נרצה פונקציית עזר שתבצע את הפעולה הרקורסיבית שתיקרא מהפונקציה הראשית שלנו.</a:t>
            </a:r>
            <a:endParaRPr/>
          </a:p>
          <a:p>
            <a:pPr indent="-342900" lvl="0" marL="34290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iw-IL" sz="2000"/>
              <a:t>עלינו לייצג 2 קבוצות שונות ולבדוק אפשרויות בנוגע לסכום הקבוצה, אך השאלה היא איך נייצג את הקבוצה?</a:t>
            </a:r>
            <a:endParaRPr/>
          </a:p>
          <a:p>
            <a:pPr indent="-342900" lvl="0" marL="34290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iw-IL" sz="2000"/>
              <a:t>אנחנו כבר מכירים מערכים ולכן נוכל להגדיר מערכים שייצגו לנו את הקבוצות, אבל אז עולה שאלה, באיזה גודל נרצה את המערכים שלנו?</a:t>
            </a:r>
            <a:br>
              <a:rPr lang="iw-IL" sz="2000"/>
            </a:br>
            <a:r>
              <a:rPr lang="iw-IL" sz="2000"/>
              <a:t>הרי הגודל של הקבוצות לא בהכרח שווה.</a:t>
            </a:r>
            <a:br>
              <a:rPr lang="iw-IL" sz="2000"/>
            </a:br>
            <a:r>
              <a:rPr lang="iw-IL" sz="2000"/>
              <a:t>נוכל ליצור מערכים בגודל של המערך שקיבלנו, אך אם נשים לב, מדברים איתנו אך ורק על סכום הקבוצה, ולא על איברי הקבוצה.</a:t>
            </a:r>
            <a:endParaRPr/>
          </a:p>
          <a:p>
            <a:pPr indent="-342900" lvl="0" marL="34290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iw-IL" sz="2000"/>
              <a:t>לכן לא נצטרך אפילו לשמור את איברי הקבוצות, אלא רק את הסכומים.</a:t>
            </a:r>
            <a:endParaRPr/>
          </a:p>
          <a:p>
            <a:pPr indent="-342900" lvl="0" marL="34290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iw-IL" sz="2000"/>
              <a:t>נרצה גם לדעת איזה איבר עדיין לא נכנס לאף קבוצה ולכן נרצה גם לשמור את האינדקס של האיבר הנוכחי.</a:t>
            </a:r>
            <a:endParaRPr/>
          </a:p>
          <a:p>
            <a:pPr indent="-342900" lvl="0" marL="34290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iw-IL" sz="2000"/>
              <a:t>כמובן שנצטרך גם את המערך עצמו.</a:t>
            </a:r>
            <a:endParaRPr/>
          </a:p>
        </p:txBody>
      </p:sp>
      <p:sp>
        <p:nvSpPr>
          <p:cNvPr id="266" name="Google Shape;266;p23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תרגיל 2 – תכנון הפתרון</a:t>
            </a:r>
            <a:endParaRPr/>
          </a:p>
        </p:txBody>
      </p:sp>
      <p:sp>
        <p:nvSpPr>
          <p:cNvPr id="272" name="Google Shape;272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iw-IL" sz="2400"/>
              <a:t>עכשיו נבין מה פונקציית העזר עושה בפועל.</a:t>
            </a:r>
            <a:endParaRPr/>
          </a:p>
          <a:p>
            <a:pPr indent="-342900" lvl="0" marL="342900" rtl="1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iw-IL" sz="2400"/>
              <a:t>בהנחה וסיימנו לעבור על כל איברי המערך, האינדקס הנוכחי יהיה שווה לגודל המערך, בשלב זה כל אחד מאיברי המערך יהיה שייך לאחת משתי הקבוצות.</a:t>
            </a:r>
            <a:endParaRPr/>
          </a:p>
          <a:p>
            <a:pPr indent="-342900" lvl="0" marL="342900" rtl="1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iw-IL" sz="2400"/>
              <a:t>אם הסכומים של שתי הקבוצות שווים, נחזיר אמת, אחרת נחזיר שקר.</a:t>
            </a:r>
            <a:endParaRPr/>
          </a:p>
          <a:p>
            <a:pPr indent="-342900" lvl="0" marL="342900" rtl="1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iw-IL" sz="2400"/>
              <a:t>חשוב להבין</a:t>
            </a:r>
            <a:r>
              <a:rPr lang="iw-IL" sz="2400"/>
              <a:t> שמספיק שיש חלוקה אחת שמאפשרת סכומים שווים והפלט יהיה אמת.</a:t>
            </a:r>
            <a:endParaRPr/>
          </a:p>
        </p:txBody>
      </p:sp>
      <p:sp>
        <p:nvSpPr>
          <p:cNvPr id="273" name="Google Shape;273;p24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 sz="1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5"/>
          <p:cNvSpPr txBox="1"/>
          <p:nvPr/>
        </p:nvSpPr>
        <p:spPr>
          <a:xfrm>
            <a:off x="3103143" y="854284"/>
            <a:ext cx="1973291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{5,21,8,15,7}הקלט שלנו: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5"/>
          <p:cNvSpPr/>
          <p:nvPr/>
        </p:nvSpPr>
        <p:spPr>
          <a:xfrm>
            <a:off x="295711" y="1241046"/>
            <a:ext cx="1075889" cy="811636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פונקציה ראשית</a:t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0" name="Google Shape;280;p25"/>
          <p:cNvGrpSpPr/>
          <p:nvPr/>
        </p:nvGrpSpPr>
        <p:grpSpPr>
          <a:xfrm>
            <a:off x="550528" y="1100891"/>
            <a:ext cx="3964847" cy="577081"/>
            <a:chOff x="734037" y="324855"/>
            <a:chExt cx="5286462" cy="769441"/>
          </a:xfrm>
        </p:grpSpPr>
        <p:cxnSp>
          <p:nvCxnSpPr>
            <p:cNvPr id="281" name="Google Shape;281;p25"/>
            <p:cNvCxnSpPr>
              <a:endCxn id="282" idx="2"/>
            </p:cNvCxnSpPr>
            <p:nvPr/>
          </p:nvCxnSpPr>
          <p:spPr>
            <a:xfrm>
              <a:off x="1761699" y="1027671"/>
              <a:ext cx="4258800" cy="120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83" name="Google Shape;283;p25"/>
            <p:cNvSpPr txBox="1"/>
            <p:nvPr/>
          </p:nvSpPr>
          <p:spPr>
            <a:xfrm>
              <a:off x="734037" y="324855"/>
              <a:ext cx="3615656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iw-IL" sz="105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אינדקס: 0 </a:t>
              </a:r>
              <a:br>
                <a:rPr b="0" i="0" lang="iw-IL" sz="105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i="0" lang="iw-IL" sz="105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חמשים: 0</a:t>
              </a:r>
              <a:br>
                <a:rPr b="0" i="0" lang="iw-IL" sz="105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i="0" lang="iw-IL" sz="105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שלושים 0</a:t>
              </a:r>
              <a:endPara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2" name="Google Shape;282;p25"/>
          <p:cNvSpPr/>
          <p:nvPr/>
        </p:nvSpPr>
        <p:spPr>
          <a:xfrm>
            <a:off x="4515375" y="1356787"/>
            <a:ext cx="1031846" cy="544233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מספר נוכחי: 5</a:t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4" name="Google Shape;284;p25"/>
          <p:cNvGrpSpPr/>
          <p:nvPr/>
        </p:nvGrpSpPr>
        <p:grpSpPr>
          <a:xfrm>
            <a:off x="5461234" y="1073991"/>
            <a:ext cx="1818262" cy="585512"/>
            <a:chOff x="7281645" y="288988"/>
            <a:chExt cx="2424349" cy="780683"/>
          </a:xfrm>
        </p:grpSpPr>
        <p:cxnSp>
          <p:nvCxnSpPr>
            <p:cNvPr id="285" name="Google Shape;285;p25"/>
            <p:cNvCxnSpPr>
              <a:stCxn id="282" idx="6"/>
              <a:endCxn id="286" idx="2"/>
            </p:cNvCxnSpPr>
            <p:nvPr/>
          </p:nvCxnSpPr>
          <p:spPr>
            <a:xfrm>
              <a:off x="7396294" y="1028871"/>
              <a:ext cx="2309700" cy="4080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sp>
          <p:nvSpPr>
            <p:cNvPr id="287" name="Google Shape;287;p25"/>
            <p:cNvSpPr txBox="1"/>
            <p:nvPr/>
          </p:nvSpPr>
          <p:spPr>
            <a:xfrm>
              <a:off x="7281645" y="288988"/>
              <a:ext cx="1996580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iw-IL" sz="105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אינדקס: 1</a:t>
              </a:r>
              <a:br>
                <a:rPr b="0" i="0" lang="iw-IL" sz="105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i="0" lang="iw-IL" sz="105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חמשים: 5</a:t>
              </a:r>
              <a:br>
                <a:rPr b="0" i="0" lang="iw-IL" sz="105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i="0" lang="iw-IL" sz="105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שלושים: 0</a:t>
              </a:r>
              <a:endPara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6" name="Google Shape;286;p25"/>
          <p:cNvSpPr/>
          <p:nvPr/>
        </p:nvSpPr>
        <p:spPr>
          <a:xfrm>
            <a:off x="7279549" y="1322839"/>
            <a:ext cx="1088471" cy="673217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מספר נוכחי: 21</a:t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8" name="Google Shape;288;p25"/>
          <p:cNvGrpSpPr/>
          <p:nvPr/>
        </p:nvGrpSpPr>
        <p:grpSpPr>
          <a:xfrm>
            <a:off x="7531220" y="1996056"/>
            <a:ext cx="1088471" cy="696301"/>
            <a:chOff x="10041626" y="1518407"/>
            <a:chExt cx="1451295" cy="928400"/>
          </a:xfrm>
        </p:grpSpPr>
        <p:cxnSp>
          <p:nvCxnSpPr>
            <p:cNvPr id="289" name="Google Shape;289;p25"/>
            <p:cNvCxnSpPr>
              <a:stCxn id="286" idx="4"/>
              <a:endCxn id="290" idx="0"/>
            </p:cNvCxnSpPr>
            <p:nvPr/>
          </p:nvCxnSpPr>
          <p:spPr>
            <a:xfrm>
              <a:off x="10431712" y="1518407"/>
              <a:ext cx="79800" cy="8976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sp>
          <p:nvSpPr>
            <p:cNvPr id="291" name="Google Shape;291;p25"/>
            <p:cNvSpPr txBox="1"/>
            <p:nvPr/>
          </p:nvSpPr>
          <p:spPr>
            <a:xfrm>
              <a:off x="10041626" y="1677366"/>
              <a:ext cx="1451295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iw-IL" sz="105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אינדקס:2</a:t>
              </a:r>
              <a:br>
                <a:rPr b="0" i="0" lang="iw-IL" sz="105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i="0" lang="iw-IL" sz="105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חמשים: 5</a:t>
              </a:r>
              <a:br>
                <a:rPr b="0" i="0" lang="iw-IL" sz="105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i="0" lang="iw-IL" sz="105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שלושים: 21</a:t>
              </a:r>
              <a:endPara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0" name="Google Shape;290;p25"/>
          <p:cNvSpPr/>
          <p:nvPr/>
        </p:nvSpPr>
        <p:spPr>
          <a:xfrm>
            <a:off x="7399093" y="2669272"/>
            <a:ext cx="968927" cy="55399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מספר נוכחי: 8</a:t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2" name="Google Shape;292;p25"/>
          <p:cNvGrpSpPr/>
          <p:nvPr/>
        </p:nvGrpSpPr>
        <p:grpSpPr>
          <a:xfrm>
            <a:off x="6065244" y="2360815"/>
            <a:ext cx="1333849" cy="585456"/>
            <a:chOff x="8086992" y="2004753"/>
            <a:chExt cx="1778465" cy="780608"/>
          </a:xfrm>
        </p:grpSpPr>
        <p:cxnSp>
          <p:nvCxnSpPr>
            <p:cNvPr id="293" name="Google Shape;293;p25"/>
            <p:cNvCxnSpPr>
              <a:stCxn id="290" idx="2"/>
              <a:endCxn id="294" idx="6"/>
            </p:cNvCxnSpPr>
            <p:nvPr/>
          </p:nvCxnSpPr>
          <p:spPr>
            <a:xfrm rot="10800000">
              <a:off x="8249957" y="2784461"/>
              <a:ext cx="1615500" cy="90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sp>
          <p:nvSpPr>
            <p:cNvPr id="295" name="Google Shape;295;p25"/>
            <p:cNvSpPr txBox="1"/>
            <p:nvPr/>
          </p:nvSpPr>
          <p:spPr>
            <a:xfrm>
              <a:off x="8086992" y="2004753"/>
              <a:ext cx="1451294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iw-IL" sz="105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אינדקס:3</a:t>
              </a:r>
              <a:br>
                <a:rPr b="0" i="0" lang="iw-IL" sz="105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i="0" lang="iw-IL" sz="105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חמשים: 13</a:t>
              </a:r>
              <a:br>
                <a:rPr b="0" i="0" lang="iw-IL" sz="105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i="0" lang="iw-IL" sz="105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שלושים: 21</a:t>
              </a:r>
              <a:endPara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4" name="Google Shape;294;p25"/>
          <p:cNvSpPr/>
          <p:nvPr/>
        </p:nvSpPr>
        <p:spPr>
          <a:xfrm>
            <a:off x="5098951" y="2673575"/>
            <a:ext cx="1088471" cy="544233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מספר נוכחי: 15</a:t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6" name="Google Shape;296;p25"/>
          <p:cNvGrpSpPr/>
          <p:nvPr/>
        </p:nvGrpSpPr>
        <p:grpSpPr>
          <a:xfrm>
            <a:off x="3919761" y="2360815"/>
            <a:ext cx="1179190" cy="596801"/>
            <a:chOff x="5226348" y="2004753"/>
            <a:chExt cx="1572253" cy="795736"/>
          </a:xfrm>
        </p:grpSpPr>
        <p:cxnSp>
          <p:nvCxnSpPr>
            <p:cNvPr id="297" name="Google Shape;297;p25"/>
            <p:cNvCxnSpPr>
              <a:stCxn id="294" idx="2"/>
              <a:endCxn id="298" idx="6"/>
            </p:cNvCxnSpPr>
            <p:nvPr/>
          </p:nvCxnSpPr>
          <p:spPr>
            <a:xfrm flipH="1">
              <a:off x="5251501" y="2784589"/>
              <a:ext cx="1547100" cy="1590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sp>
          <p:nvSpPr>
            <p:cNvPr id="299" name="Google Shape;299;p25"/>
            <p:cNvSpPr txBox="1"/>
            <p:nvPr/>
          </p:nvSpPr>
          <p:spPr>
            <a:xfrm>
              <a:off x="5226348" y="2004753"/>
              <a:ext cx="1451295" cy="7694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iw-IL" sz="105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אינדקס:4</a:t>
              </a:r>
              <a:br>
                <a:rPr b="0" i="0" lang="iw-IL" sz="105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i="0" lang="iw-IL" sz="105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חמשים: 28</a:t>
              </a:r>
              <a:br>
                <a:rPr b="0" i="0" lang="iw-IL" sz="105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i="0" lang="iw-IL" sz="105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שלושים: 21</a:t>
              </a:r>
              <a:endPara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8" name="Google Shape;298;p25"/>
          <p:cNvSpPr/>
          <p:nvPr/>
        </p:nvSpPr>
        <p:spPr>
          <a:xfrm>
            <a:off x="2850160" y="2710901"/>
            <a:ext cx="1088471" cy="493412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3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מספר נוכחי: 7</a:t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5"/>
          <p:cNvSpPr/>
          <p:nvPr/>
        </p:nvSpPr>
        <p:spPr>
          <a:xfrm>
            <a:off x="390084" y="2694683"/>
            <a:ext cx="1170265" cy="535041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1" name="Google Shape;301;p25"/>
          <p:cNvGrpSpPr/>
          <p:nvPr/>
        </p:nvGrpSpPr>
        <p:grpSpPr>
          <a:xfrm>
            <a:off x="1549859" y="2360815"/>
            <a:ext cx="1272065" cy="601389"/>
            <a:chOff x="2066478" y="2004753"/>
            <a:chExt cx="1696087" cy="801852"/>
          </a:xfrm>
        </p:grpSpPr>
        <p:cxnSp>
          <p:nvCxnSpPr>
            <p:cNvPr id="302" name="Google Shape;302;p25"/>
            <p:cNvCxnSpPr>
              <a:endCxn id="300" idx="6"/>
            </p:cNvCxnSpPr>
            <p:nvPr/>
          </p:nvCxnSpPr>
          <p:spPr>
            <a:xfrm flipH="1">
              <a:off x="2080465" y="2800605"/>
              <a:ext cx="1682100" cy="600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sp>
          <p:nvSpPr>
            <p:cNvPr id="303" name="Google Shape;303;p25"/>
            <p:cNvSpPr txBox="1"/>
            <p:nvPr/>
          </p:nvSpPr>
          <p:spPr>
            <a:xfrm>
              <a:off x="2066478" y="2004753"/>
              <a:ext cx="1451295" cy="7694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iw-IL" sz="105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אינדקס:5</a:t>
              </a:r>
              <a:br>
                <a:rPr b="0" i="0" lang="iw-IL" sz="105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i="0" lang="iw-IL" sz="105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חמשים: 35</a:t>
              </a:r>
              <a:br>
                <a:rPr b="0" i="0" lang="iw-IL" sz="105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i="0" lang="iw-IL" sz="105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שלושים: 21</a:t>
              </a:r>
              <a:endParaRPr b="0" i="0" sz="10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04" name="Google Shape;304;p25"/>
          <p:cNvCxnSpPr/>
          <p:nvPr/>
        </p:nvCxnSpPr>
        <p:spPr>
          <a:xfrm>
            <a:off x="140104" y="4515911"/>
            <a:ext cx="1050722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305" name="Google Shape;305;p25"/>
          <p:cNvCxnSpPr/>
          <p:nvPr/>
        </p:nvCxnSpPr>
        <p:spPr>
          <a:xfrm>
            <a:off x="140104" y="4839180"/>
            <a:ext cx="1050722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306" name="Google Shape;306;p25"/>
          <p:cNvSpPr txBox="1"/>
          <p:nvPr/>
        </p:nvSpPr>
        <p:spPr>
          <a:xfrm>
            <a:off x="1278911" y="4395491"/>
            <a:ext cx="1812021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w-IL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הוספה לקבוצה השלושים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25"/>
          <p:cNvSpPr txBox="1"/>
          <p:nvPr/>
        </p:nvSpPr>
        <p:spPr>
          <a:xfrm>
            <a:off x="1253747" y="4700680"/>
            <a:ext cx="1812021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הוספה לקבוצה החמשים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25"/>
          <p:cNvSpPr/>
          <p:nvPr/>
        </p:nvSpPr>
        <p:spPr>
          <a:xfrm>
            <a:off x="295712" y="5135636"/>
            <a:ext cx="843094" cy="327572"/>
          </a:xfrm>
          <a:prstGeom prst="ellipse">
            <a:avLst/>
          </a:prstGeom>
          <a:solidFill>
            <a:schemeClr val="accent6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אמת</a:t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25"/>
          <p:cNvSpPr/>
          <p:nvPr/>
        </p:nvSpPr>
        <p:spPr>
          <a:xfrm>
            <a:off x="295711" y="5529167"/>
            <a:ext cx="843094" cy="327572"/>
          </a:xfrm>
          <a:prstGeom prst="ellipse">
            <a:avLst/>
          </a:prstGeom>
          <a:solidFill>
            <a:schemeClr val="accent2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שקר</a:t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6"/>
          <p:cNvSpPr txBox="1"/>
          <p:nvPr/>
        </p:nvSpPr>
        <p:spPr>
          <a:xfrm>
            <a:off x="3103143" y="854284"/>
            <a:ext cx="1973291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{5,21,8,15,7}הקלט שלנו: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26"/>
          <p:cNvSpPr/>
          <p:nvPr/>
        </p:nvSpPr>
        <p:spPr>
          <a:xfrm>
            <a:off x="295711" y="1241046"/>
            <a:ext cx="1075889" cy="811636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פונקציה ראשית</a:t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6" name="Google Shape;316;p26"/>
          <p:cNvGrpSpPr/>
          <p:nvPr/>
        </p:nvGrpSpPr>
        <p:grpSpPr>
          <a:xfrm>
            <a:off x="550528" y="1100891"/>
            <a:ext cx="3964847" cy="577081"/>
            <a:chOff x="734037" y="324855"/>
            <a:chExt cx="5286462" cy="769441"/>
          </a:xfrm>
        </p:grpSpPr>
        <p:cxnSp>
          <p:nvCxnSpPr>
            <p:cNvPr id="317" name="Google Shape;317;p26"/>
            <p:cNvCxnSpPr>
              <a:endCxn id="318" idx="2"/>
            </p:cNvCxnSpPr>
            <p:nvPr/>
          </p:nvCxnSpPr>
          <p:spPr>
            <a:xfrm>
              <a:off x="1761699" y="1027671"/>
              <a:ext cx="4258800" cy="120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19" name="Google Shape;319;p26"/>
            <p:cNvSpPr txBox="1"/>
            <p:nvPr/>
          </p:nvSpPr>
          <p:spPr>
            <a:xfrm>
              <a:off x="734037" y="324855"/>
              <a:ext cx="3615656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אינדקס: 0 </a:t>
              </a:r>
              <a:b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חמשים: 0</a:t>
              </a:r>
              <a:b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שלושים 0</a:t>
              </a: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8" name="Google Shape;318;p26"/>
          <p:cNvSpPr/>
          <p:nvPr/>
        </p:nvSpPr>
        <p:spPr>
          <a:xfrm>
            <a:off x="4515375" y="1356787"/>
            <a:ext cx="1031846" cy="544233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מספר נוכחי: 5</a:t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0" name="Google Shape;320;p26"/>
          <p:cNvGrpSpPr/>
          <p:nvPr/>
        </p:nvGrpSpPr>
        <p:grpSpPr>
          <a:xfrm>
            <a:off x="5461234" y="1073991"/>
            <a:ext cx="1818262" cy="585512"/>
            <a:chOff x="7281645" y="288988"/>
            <a:chExt cx="2424349" cy="780683"/>
          </a:xfrm>
        </p:grpSpPr>
        <p:cxnSp>
          <p:nvCxnSpPr>
            <p:cNvPr id="321" name="Google Shape;321;p26"/>
            <p:cNvCxnSpPr>
              <a:stCxn id="318" idx="6"/>
              <a:endCxn id="322" idx="2"/>
            </p:cNvCxnSpPr>
            <p:nvPr/>
          </p:nvCxnSpPr>
          <p:spPr>
            <a:xfrm>
              <a:off x="7396294" y="1028871"/>
              <a:ext cx="2309700" cy="4080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sp>
          <p:nvSpPr>
            <p:cNvPr id="323" name="Google Shape;323;p26"/>
            <p:cNvSpPr txBox="1"/>
            <p:nvPr/>
          </p:nvSpPr>
          <p:spPr>
            <a:xfrm>
              <a:off x="7281645" y="288988"/>
              <a:ext cx="1996580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אינדקס: 1</a:t>
              </a:r>
              <a:b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חמשים: 5</a:t>
              </a:r>
              <a:b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שלושים: 0</a:t>
              </a: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2" name="Google Shape;322;p26"/>
          <p:cNvSpPr/>
          <p:nvPr/>
        </p:nvSpPr>
        <p:spPr>
          <a:xfrm>
            <a:off x="7279549" y="1322839"/>
            <a:ext cx="1088471" cy="673217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מספר נוכחי: 21</a:t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4" name="Google Shape;324;p26"/>
          <p:cNvGrpSpPr/>
          <p:nvPr/>
        </p:nvGrpSpPr>
        <p:grpSpPr>
          <a:xfrm>
            <a:off x="7531220" y="1996056"/>
            <a:ext cx="1088471" cy="696301"/>
            <a:chOff x="10041626" y="1518407"/>
            <a:chExt cx="1451295" cy="928400"/>
          </a:xfrm>
        </p:grpSpPr>
        <p:cxnSp>
          <p:nvCxnSpPr>
            <p:cNvPr id="325" name="Google Shape;325;p26"/>
            <p:cNvCxnSpPr>
              <a:stCxn id="322" idx="4"/>
              <a:endCxn id="326" idx="0"/>
            </p:cNvCxnSpPr>
            <p:nvPr/>
          </p:nvCxnSpPr>
          <p:spPr>
            <a:xfrm>
              <a:off x="10431712" y="1518407"/>
              <a:ext cx="79800" cy="8976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sp>
          <p:nvSpPr>
            <p:cNvPr id="327" name="Google Shape;327;p26"/>
            <p:cNvSpPr txBox="1"/>
            <p:nvPr/>
          </p:nvSpPr>
          <p:spPr>
            <a:xfrm>
              <a:off x="10041626" y="1677366"/>
              <a:ext cx="1451295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אינדקס:2</a:t>
              </a:r>
              <a:b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חמשים: 5</a:t>
              </a:r>
              <a:b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שלושים: 21</a:t>
              </a: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6" name="Google Shape;326;p26"/>
          <p:cNvSpPr/>
          <p:nvPr/>
        </p:nvSpPr>
        <p:spPr>
          <a:xfrm>
            <a:off x="7399093" y="2669272"/>
            <a:ext cx="968927" cy="55399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מספר נוכחי: 8</a:t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8" name="Google Shape;328;p26"/>
          <p:cNvGrpSpPr/>
          <p:nvPr/>
        </p:nvGrpSpPr>
        <p:grpSpPr>
          <a:xfrm>
            <a:off x="6065244" y="2360815"/>
            <a:ext cx="1333849" cy="585456"/>
            <a:chOff x="8086992" y="2004753"/>
            <a:chExt cx="1778465" cy="780608"/>
          </a:xfrm>
        </p:grpSpPr>
        <p:cxnSp>
          <p:nvCxnSpPr>
            <p:cNvPr id="329" name="Google Shape;329;p26"/>
            <p:cNvCxnSpPr>
              <a:stCxn id="326" idx="2"/>
              <a:endCxn id="330" idx="6"/>
            </p:cNvCxnSpPr>
            <p:nvPr/>
          </p:nvCxnSpPr>
          <p:spPr>
            <a:xfrm rot="10800000">
              <a:off x="8249957" y="2784461"/>
              <a:ext cx="1615500" cy="90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sp>
          <p:nvSpPr>
            <p:cNvPr id="331" name="Google Shape;331;p26"/>
            <p:cNvSpPr txBox="1"/>
            <p:nvPr/>
          </p:nvSpPr>
          <p:spPr>
            <a:xfrm>
              <a:off x="8086992" y="2004753"/>
              <a:ext cx="1451294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אינדקס:3</a:t>
              </a:r>
              <a:b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חמשים: 13</a:t>
              </a:r>
              <a:b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שלושים: 21</a:t>
              </a: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0" name="Google Shape;330;p26"/>
          <p:cNvSpPr/>
          <p:nvPr/>
        </p:nvSpPr>
        <p:spPr>
          <a:xfrm>
            <a:off x="5098951" y="2673575"/>
            <a:ext cx="1088471" cy="544233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מספר נוכחי: 15</a:t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2" name="Google Shape;332;p26"/>
          <p:cNvGrpSpPr/>
          <p:nvPr/>
        </p:nvGrpSpPr>
        <p:grpSpPr>
          <a:xfrm>
            <a:off x="3919761" y="2360815"/>
            <a:ext cx="1179190" cy="596801"/>
            <a:chOff x="5226348" y="2004753"/>
            <a:chExt cx="1572253" cy="795736"/>
          </a:xfrm>
        </p:grpSpPr>
        <p:cxnSp>
          <p:nvCxnSpPr>
            <p:cNvPr id="333" name="Google Shape;333;p26"/>
            <p:cNvCxnSpPr>
              <a:stCxn id="330" idx="2"/>
              <a:endCxn id="334" idx="6"/>
            </p:cNvCxnSpPr>
            <p:nvPr/>
          </p:nvCxnSpPr>
          <p:spPr>
            <a:xfrm flipH="1">
              <a:off x="5251501" y="2784589"/>
              <a:ext cx="1547100" cy="1590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sp>
          <p:nvSpPr>
            <p:cNvPr id="335" name="Google Shape;335;p26"/>
            <p:cNvSpPr txBox="1"/>
            <p:nvPr/>
          </p:nvSpPr>
          <p:spPr>
            <a:xfrm>
              <a:off x="5226348" y="2004753"/>
              <a:ext cx="1451295" cy="7694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אינדקס:4</a:t>
              </a:r>
              <a:b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חמשים: 28</a:t>
              </a:r>
              <a:b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שלושים: 21</a:t>
              </a: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4" name="Google Shape;334;p26"/>
          <p:cNvSpPr/>
          <p:nvPr/>
        </p:nvSpPr>
        <p:spPr>
          <a:xfrm>
            <a:off x="2850160" y="2710901"/>
            <a:ext cx="1088471" cy="493412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מספר נוכחי: 7</a:t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26"/>
          <p:cNvSpPr/>
          <p:nvPr/>
        </p:nvSpPr>
        <p:spPr>
          <a:xfrm>
            <a:off x="390084" y="2694683"/>
            <a:ext cx="1170265" cy="535041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26"/>
          <p:cNvSpPr/>
          <p:nvPr/>
        </p:nvSpPr>
        <p:spPr>
          <a:xfrm>
            <a:off x="344467" y="3429000"/>
            <a:ext cx="1261498" cy="55399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8" name="Google Shape;338;p26"/>
          <p:cNvGrpSpPr/>
          <p:nvPr/>
        </p:nvGrpSpPr>
        <p:grpSpPr>
          <a:xfrm>
            <a:off x="1549859" y="2360815"/>
            <a:ext cx="1272065" cy="601389"/>
            <a:chOff x="2066478" y="2004753"/>
            <a:chExt cx="1696087" cy="801852"/>
          </a:xfrm>
        </p:grpSpPr>
        <p:cxnSp>
          <p:nvCxnSpPr>
            <p:cNvPr id="339" name="Google Shape;339;p26"/>
            <p:cNvCxnSpPr>
              <a:endCxn id="336" idx="6"/>
            </p:cNvCxnSpPr>
            <p:nvPr/>
          </p:nvCxnSpPr>
          <p:spPr>
            <a:xfrm flipH="1">
              <a:off x="2080465" y="2800605"/>
              <a:ext cx="1682100" cy="600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sp>
          <p:nvSpPr>
            <p:cNvPr id="340" name="Google Shape;340;p26"/>
            <p:cNvSpPr txBox="1"/>
            <p:nvPr/>
          </p:nvSpPr>
          <p:spPr>
            <a:xfrm>
              <a:off x="2066478" y="2004753"/>
              <a:ext cx="1451295" cy="7694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אינדקס:5</a:t>
              </a:r>
              <a:b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חמשים: 35</a:t>
              </a:r>
              <a:b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שלושים: 21</a:t>
              </a: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1" name="Google Shape;341;p26"/>
          <p:cNvGrpSpPr/>
          <p:nvPr/>
        </p:nvGrpSpPr>
        <p:grpSpPr>
          <a:xfrm>
            <a:off x="1606013" y="3132054"/>
            <a:ext cx="1403550" cy="1001046"/>
            <a:chOff x="2163721" y="3049161"/>
            <a:chExt cx="1871400" cy="1334728"/>
          </a:xfrm>
        </p:grpSpPr>
        <p:cxnSp>
          <p:nvCxnSpPr>
            <p:cNvPr id="342" name="Google Shape;342;p26"/>
            <p:cNvCxnSpPr>
              <a:stCxn id="334" idx="3"/>
              <a:endCxn id="337" idx="6"/>
            </p:cNvCxnSpPr>
            <p:nvPr/>
          </p:nvCxnSpPr>
          <p:spPr>
            <a:xfrm flipH="1">
              <a:off x="2163721" y="3049161"/>
              <a:ext cx="1871400" cy="7653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sp>
          <p:nvSpPr>
            <p:cNvPr id="343" name="Google Shape;343;p26"/>
            <p:cNvSpPr txBox="1"/>
            <p:nvPr/>
          </p:nvSpPr>
          <p:spPr>
            <a:xfrm rot="-1225461">
              <a:off x="2362555" y="3385404"/>
              <a:ext cx="1451295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אינדקס:5</a:t>
              </a:r>
              <a:b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חמשים: 28</a:t>
              </a:r>
              <a:b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שלושים: 28</a:t>
              </a: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44" name="Google Shape;344;p26"/>
          <p:cNvCxnSpPr/>
          <p:nvPr/>
        </p:nvCxnSpPr>
        <p:spPr>
          <a:xfrm>
            <a:off x="140104" y="4515911"/>
            <a:ext cx="1050722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345" name="Google Shape;345;p26"/>
          <p:cNvCxnSpPr/>
          <p:nvPr/>
        </p:nvCxnSpPr>
        <p:spPr>
          <a:xfrm>
            <a:off x="140104" y="4839180"/>
            <a:ext cx="1050722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346" name="Google Shape;346;p26"/>
          <p:cNvSpPr txBox="1"/>
          <p:nvPr/>
        </p:nvSpPr>
        <p:spPr>
          <a:xfrm>
            <a:off x="1278911" y="4395491"/>
            <a:ext cx="1812021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הוספה לקבוצה השלושים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6"/>
          <p:cNvSpPr txBox="1"/>
          <p:nvPr/>
        </p:nvSpPr>
        <p:spPr>
          <a:xfrm>
            <a:off x="1253747" y="4700680"/>
            <a:ext cx="1812021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הוספה לקבוצה החמשים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48" name="Google Shape;348;p26"/>
          <p:cNvCxnSpPr/>
          <p:nvPr/>
        </p:nvCxnSpPr>
        <p:spPr>
          <a:xfrm flipH="1" rot="10800000">
            <a:off x="1479963" y="3053069"/>
            <a:ext cx="1426098" cy="61021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349" name="Google Shape;349;p26"/>
          <p:cNvSpPr/>
          <p:nvPr/>
        </p:nvSpPr>
        <p:spPr>
          <a:xfrm>
            <a:off x="295712" y="5135636"/>
            <a:ext cx="843094" cy="327572"/>
          </a:xfrm>
          <a:prstGeom prst="ellipse">
            <a:avLst/>
          </a:prstGeom>
          <a:solidFill>
            <a:schemeClr val="accent6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אמת</a:t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6"/>
          <p:cNvSpPr/>
          <p:nvPr/>
        </p:nvSpPr>
        <p:spPr>
          <a:xfrm>
            <a:off x="295711" y="5529167"/>
            <a:ext cx="843094" cy="327572"/>
          </a:xfrm>
          <a:prstGeom prst="ellipse">
            <a:avLst/>
          </a:prstGeom>
          <a:solidFill>
            <a:schemeClr val="accent2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שקר</a:t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7"/>
          <p:cNvSpPr txBox="1"/>
          <p:nvPr/>
        </p:nvSpPr>
        <p:spPr>
          <a:xfrm>
            <a:off x="3103143" y="854284"/>
            <a:ext cx="1973291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{5,21,8,15,7}הקלט שלנו: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27"/>
          <p:cNvSpPr/>
          <p:nvPr/>
        </p:nvSpPr>
        <p:spPr>
          <a:xfrm>
            <a:off x="295711" y="1241046"/>
            <a:ext cx="1075889" cy="811636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פונקציה ראשית</a:t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7" name="Google Shape;357;p27"/>
          <p:cNvGrpSpPr/>
          <p:nvPr/>
        </p:nvGrpSpPr>
        <p:grpSpPr>
          <a:xfrm>
            <a:off x="550528" y="1100891"/>
            <a:ext cx="3964847" cy="577081"/>
            <a:chOff x="734037" y="324855"/>
            <a:chExt cx="5286462" cy="769441"/>
          </a:xfrm>
        </p:grpSpPr>
        <p:cxnSp>
          <p:nvCxnSpPr>
            <p:cNvPr id="358" name="Google Shape;358;p27"/>
            <p:cNvCxnSpPr>
              <a:endCxn id="359" idx="2"/>
            </p:cNvCxnSpPr>
            <p:nvPr/>
          </p:nvCxnSpPr>
          <p:spPr>
            <a:xfrm>
              <a:off x="1761699" y="1027671"/>
              <a:ext cx="4258800" cy="120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60" name="Google Shape;360;p27"/>
            <p:cNvSpPr txBox="1"/>
            <p:nvPr/>
          </p:nvSpPr>
          <p:spPr>
            <a:xfrm>
              <a:off x="734037" y="324855"/>
              <a:ext cx="3615656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אינדקס: 0 </a:t>
              </a:r>
              <a:b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חמשים: 0</a:t>
              </a:r>
              <a:b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שלושים 0</a:t>
              </a: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9" name="Google Shape;359;p27"/>
          <p:cNvSpPr/>
          <p:nvPr/>
        </p:nvSpPr>
        <p:spPr>
          <a:xfrm>
            <a:off x="4515375" y="1356787"/>
            <a:ext cx="1031846" cy="544233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מספר נוכחי: 5</a:t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1" name="Google Shape;361;p27"/>
          <p:cNvGrpSpPr/>
          <p:nvPr/>
        </p:nvGrpSpPr>
        <p:grpSpPr>
          <a:xfrm>
            <a:off x="5461234" y="1073991"/>
            <a:ext cx="1818262" cy="585512"/>
            <a:chOff x="7281645" y="288988"/>
            <a:chExt cx="2424349" cy="780683"/>
          </a:xfrm>
        </p:grpSpPr>
        <p:cxnSp>
          <p:nvCxnSpPr>
            <p:cNvPr id="362" name="Google Shape;362;p27"/>
            <p:cNvCxnSpPr>
              <a:stCxn id="359" idx="6"/>
              <a:endCxn id="363" idx="2"/>
            </p:cNvCxnSpPr>
            <p:nvPr/>
          </p:nvCxnSpPr>
          <p:spPr>
            <a:xfrm>
              <a:off x="7396294" y="1028871"/>
              <a:ext cx="2309700" cy="4080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sp>
          <p:nvSpPr>
            <p:cNvPr id="364" name="Google Shape;364;p27"/>
            <p:cNvSpPr txBox="1"/>
            <p:nvPr/>
          </p:nvSpPr>
          <p:spPr>
            <a:xfrm>
              <a:off x="7281645" y="288988"/>
              <a:ext cx="1996580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אינדקס: 1</a:t>
              </a:r>
              <a:b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חמשים: 5</a:t>
              </a:r>
              <a:b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שלושים: 0</a:t>
              </a: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3" name="Google Shape;363;p27"/>
          <p:cNvSpPr/>
          <p:nvPr/>
        </p:nvSpPr>
        <p:spPr>
          <a:xfrm>
            <a:off x="7279549" y="1322839"/>
            <a:ext cx="1088471" cy="673217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מספר נוכחי: 21</a:t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5" name="Google Shape;365;p27"/>
          <p:cNvGrpSpPr/>
          <p:nvPr/>
        </p:nvGrpSpPr>
        <p:grpSpPr>
          <a:xfrm>
            <a:off x="7531220" y="1996056"/>
            <a:ext cx="1088471" cy="696301"/>
            <a:chOff x="10041626" y="1518407"/>
            <a:chExt cx="1451295" cy="928400"/>
          </a:xfrm>
        </p:grpSpPr>
        <p:cxnSp>
          <p:nvCxnSpPr>
            <p:cNvPr id="366" name="Google Shape;366;p27"/>
            <p:cNvCxnSpPr>
              <a:stCxn id="363" idx="4"/>
              <a:endCxn id="367" idx="0"/>
            </p:cNvCxnSpPr>
            <p:nvPr/>
          </p:nvCxnSpPr>
          <p:spPr>
            <a:xfrm>
              <a:off x="10431712" y="1518407"/>
              <a:ext cx="79800" cy="8976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sp>
          <p:nvSpPr>
            <p:cNvPr id="368" name="Google Shape;368;p27"/>
            <p:cNvSpPr txBox="1"/>
            <p:nvPr/>
          </p:nvSpPr>
          <p:spPr>
            <a:xfrm>
              <a:off x="10041626" y="1677366"/>
              <a:ext cx="1451295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אינדקס:2</a:t>
              </a:r>
              <a:b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חמשים: 5</a:t>
              </a:r>
              <a:b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שלושים: 21</a:t>
              </a: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7" name="Google Shape;367;p27"/>
          <p:cNvSpPr/>
          <p:nvPr/>
        </p:nvSpPr>
        <p:spPr>
          <a:xfrm>
            <a:off x="7399093" y="2669272"/>
            <a:ext cx="968927" cy="55399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מספר נוכחי: 8</a:t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9" name="Google Shape;369;p27"/>
          <p:cNvGrpSpPr/>
          <p:nvPr/>
        </p:nvGrpSpPr>
        <p:grpSpPr>
          <a:xfrm>
            <a:off x="6065244" y="2360815"/>
            <a:ext cx="1333849" cy="585456"/>
            <a:chOff x="8086992" y="2004753"/>
            <a:chExt cx="1778465" cy="780608"/>
          </a:xfrm>
        </p:grpSpPr>
        <p:cxnSp>
          <p:nvCxnSpPr>
            <p:cNvPr id="370" name="Google Shape;370;p27"/>
            <p:cNvCxnSpPr>
              <a:stCxn id="367" idx="2"/>
              <a:endCxn id="371" idx="6"/>
            </p:cNvCxnSpPr>
            <p:nvPr/>
          </p:nvCxnSpPr>
          <p:spPr>
            <a:xfrm rot="10800000">
              <a:off x="8249957" y="2784461"/>
              <a:ext cx="1615500" cy="90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sp>
          <p:nvSpPr>
            <p:cNvPr id="372" name="Google Shape;372;p27"/>
            <p:cNvSpPr txBox="1"/>
            <p:nvPr/>
          </p:nvSpPr>
          <p:spPr>
            <a:xfrm>
              <a:off x="8086992" y="2004753"/>
              <a:ext cx="1451294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אינדקס:3</a:t>
              </a:r>
              <a:b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חמשים: 13</a:t>
              </a:r>
              <a:b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שלושים: 21</a:t>
              </a: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3" name="Google Shape;373;p27"/>
          <p:cNvSpPr/>
          <p:nvPr/>
        </p:nvSpPr>
        <p:spPr>
          <a:xfrm>
            <a:off x="7392803" y="3911730"/>
            <a:ext cx="1163972" cy="55399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מספר נוכחי: 15</a:t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27"/>
          <p:cNvSpPr/>
          <p:nvPr/>
        </p:nvSpPr>
        <p:spPr>
          <a:xfrm>
            <a:off x="5098951" y="2673575"/>
            <a:ext cx="1088471" cy="544233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מספר נוכחי: 15</a:t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74" name="Google Shape;374;p27"/>
          <p:cNvGrpSpPr/>
          <p:nvPr/>
        </p:nvGrpSpPr>
        <p:grpSpPr>
          <a:xfrm>
            <a:off x="3919761" y="2360815"/>
            <a:ext cx="1179190" cy="596801"/>
            <a:chOff x="5226348" y="2004753"/>
            <a:chExt cx="1572253" cy="795736"/>
          </a:xfrm>
        </p:grpSpPr>
        <p:cxnSp>
          <p:nvCxnSpPr>
            <p:cNvPr id="375" name="Google Shape;375;p27"/>
            <p:cNvCxnSpPr>
              <a:stCxn id="371" idx="2"/>
              <a:endCxn id="376" idx="6"/>
            </p:cNvCxnSpPr>
            <p:nvPr/>
          </p:nvCxnSpPr>
          <p:spPr>
            <a:xfrm flipH="1">
              <a:off x="5251501" y="2784589"/>
              <a:ext cx="1547100" cy="1590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sp>
          <p:nvSpPr>
            <p:cNvPr id="377" name="Google Shape;377;p27"/>
            <p:cNvSpPr txBox="1"/>
            <p:nvPr/>
          </p:nvSpPr>
          <p:spPr>
            <a:xfrm>
              <a:off x="5226348" y="2004753"/>
              <a:ext cx="1451295" cy="7694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אינדקס:4</a:t>
              </a:r>
              <a:b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חמשים: 28</a:t>
              </a:r>
              <a:b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שלושים: 21</a:t>
              </a: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6" name="Google Shape;376;p27"/>
          <p:cNvSpPr/>
          <p:nvPr/>
        </p:nvSpPr>
        <p:spPr>
          <a:xfrm>
            <a:off x="2850160" y="2710901"/>
            <a:ext cx="1088471" cy="493412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מספר נוכחי: 7</a:t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390084" y="2694683"/>
            <a:ext cx="1170265" cy="535041"/>
          </a:xfrm>
          <a:prstGeom prst="ellipse">
            <a:avLst/>
          </a:prstGeom>
          <a:solidFill>
            <a:schemeClr val="accent2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27"/>
          <p:cNvSpPr/>
          <p:nvPr/>
        </p:nvSpPr>
        <p:spPr>
          <a:xfrm>
            <a:off x="344467" y="3429000"/>
            <a:ext cx="1261498" cy="55399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0" name="Google Shape;380;p27"/>
          <p:cNvGrpSpPr/>
          <p:nvPr/>
        </p:nvGrpSpPr>
        <p:grpSpPr>
          <a:xfrm>
            <a:off x="1549859" y="2360815"/>
            <a:ext cx="1272065" cy="601389"/>
            <a:chOff x="2066478" y="2004753"/>
            <a:chExt cx="1696087" cy="801852"/>
          </a:xfrm>
        </p:grpSpPr>
        <p:cxnSp>
          <p:nvCxnSpPr>
            <p:cNvPr id="381" name="Google Shape;381;p27"/>
            <p:cNvCxnSpPr>
              <a:endCxn id="378" idx="6"/>
            </p:cNvCxnSpPr>
            <p:nvPr/>
          </p:nvCxnSpPr>
          <p:spPr>
            <a:xfrm flipH="1">
              <a:off x="2080465" y="2800605"/>
              <a:ext cx="1682100" cy="600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sp>
          <p:nvSpPr>
            <p:cNvPr id="382" name="Google Shape;382;p27"/>
            <p:cNvSpPr txBox="1"/>
            <p:nvPr/>
          </p:nvSpPr>
          <p:spPr>
            <a:xfrm>
              <a:off x="2066478" y="2004753"/>
              <a:ext cx="1451295" cy="7694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אינדקס:5</a:t>
              </a:r>
              <a:b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חמשים: 35</a:t>
              </a:r>
              <a:b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שלושים: 21</a:t>
              </a: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3" name="Google Shape;383;p27"/>
          <p:cNvGrpSpPr/>
          <p:nvPr/>
        </p:nvGrpSpPr>
        <p:grpSpPr>
          <a:xfrm>
            <a:off x="1606013" y="3132054"/>
            <a:ext cx="1403550" cy="1001046"/>
            <a:chOff x="2163721" y="3049161"/>
            <a:chExt cx="1871400" cy="1334728"/>
          </a:xfrm>
        </p:grpSpPr>
        <p:cxnSp>
          <p:nvCxnSpPr>
            <p:cNvPr id="384" name="Google Shape;384;p27"/>
            <p:cNvCxnSpPr>
              <a:stCxn id="376" idx="3"/>
              <a:endCxn id="379" idx="6"/>
            </p:cNvCxnSpPr>
            <p:nvPr/>
          </p:nvCxnSpPr>
          <p:spPr>
            <a:xfrm flipH="1">
              <a:off x="2163721" y="3049161"/>
              <a:ext cx="1871400" cy="7653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sp>
          <p:nvSpPr>
            <p:cNvPr id="385" name="Google Shape;385;p27"/>
            <p:cNvSpPr txBox="1"/>
            <p:nvPr/>
          </p:nvSpPr>
          <p:spPr>
            <a:xfrm rot="-1225461">
              <a:off x="2362555" y="3385404"/>
              <a:ext cx="1451295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אינדקס:5</a:t>
              </a:r>
              <a:b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חמשים: 28</a:t>
              </a:r>
              <a:b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שלושים: 28</a:t>
              </a: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6" name="Google Shape;386;p27"/>
          <p:cNvSpPr/>
          <p:nvPr/>
        </p:nvSpPr>
        <p:spPr>
          <a:xfrm>
            <a:off x="5483784" y="3933233"/>
            <a:ext cx="1088471" cy="493412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מספר נוכחי: 7</a:t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7" name="Google Shape;387;p27"/>
          <p:cNvGrpSpPr/>
          <p:nvPr/>
        </p:nvGrpSpPr>
        <p:grpSpPr>
          <a:xfrm>
            <a:off x="7538036" y="3223270"/>
            <a:ext cx="1088471" cy="688500"/>
            <a:chOff x="10118525" y="3146088"/>
            <a:chExt cx="1451295" cy="918000"/>
          </a:xfrm>
        </p:grpSpPr>
        <p:cxnSp>
          <p:nvCxnSpPr>
            <p:cNvPr id="388" name="Google Shape;388;p27"/>
            <p:cNvCxnSpPr>
              <a:stCxn id="367" idx="4"/>
              <a:endCxn id="373" idx="0"/>
            </p:cNvCxnSpPr>
            <p:nvPr/>
          </p:nvCxnSpPr>
          <p:spPr>
            <a:xfrm>
              <a:off x="10579219" y="3146088"/>
              <a:ext cx="121500" cy="9180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sp>
          <p:nvSpPr>
            <p:cNvPr id="389" name="Google Shape;389;p27"/>
            <p:cNvSpPr txBox="1"/>
            <p:nvPr/>
          </p:nvSpPr>
          <p:spPr>
            <a:xfrm>
              <a:off x="10118525" y="3228421"/>
              <a:ext cx="1451295" cy="7694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אינדקס:3</a:t>
              </a:r>
              <a:b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חמשים: 5</a:t>
              </a:r>
              <a:b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שלושים: 29</a:t>
              </a: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90" name="Google Shape;390;p27"/>
          <p:cNvGrpSpPr/>
          <p:nvPr/>
        </p:nvGrpSpPr>
        <p:grpSpPr>
          <a:xfrm>
            <a:off x="6266357" y="3583147"/>
            <a:ext cx="1126446" cy="605582"/>
            <a:chOff x="8355142" y="3634529"/>
            <a:chExt cx="1501928" cy="807443"/>
          </a:xfrm>
        </p:grpSpPr>
        <p:cxnSp>
          <p:nvCxnSpPr>
            <p:cNvPr id="391" name="Google Shape;391;p27"/>
            <p:cNvCxnSpPr>
              <a:stCxn id="373" idx="2"/>
              <a:endCxn id="386" idx="6"/>
            </p:cNvCxnSpPr>
            <p:nvPr/>
          </p:nvCxnSpPr>
          <p:spPr>
            <a:xfrm rot="10800000">
              <a:off x="8762970" y="4430272"/>
              <a:ext cx="1094100" cy="1170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sp>
          <p:nvSpPr>
            <p:cNvPr id="392" name="Google Shape;392;p27"/>
            <p:cNvSpPr txBox="1"/>
            <p:nvPr/>
          </p:nvSpPr>
          <p:spPr>
            <a:xfrm>
              <a:off x="8355142" y="3634529"/>
              <a:ext cx="1451295" cy="7694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אינדקס:4</a:t>
              </a:r>
              <a:b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חמשים: 20</a:t>
              </a:r>
              <a:b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שלושים: 29</a:t>
              </a: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3" name="Google Shape;393;p27"/>
          <p:cNvSpPr/>
          <p:nvPr/>
        </p:nvSpPr>
        <p:spPr>
          <a:xfrm>
            <a:off x="2953221" y="3921209"/>
            <a:ext cx="1170265" cy="535041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4" name="Google Shape;394;p27"/>
          <p:cNvGrpSpPr/>
          <p:nvPr/>
        </p:nvGrpSpPr>
        <p:grpSpPr>
          <a:xfrm>
            <a:off x="4089788" y="3617727"/>
            <a:ext cx="1393996" cy="577081"/>
            <a:chOff x="5474217" y="3688192"/>
            <a:chExt cx="1858661" cy="769441"/>
          </a:xfrm>
        </p:grpSpPr>
        <p:cxnSp>
          <p:nvCxnSpPr>
            <p:cNvPr id="395" name="Google Shape;395;p27"/>
            <p:cNvCxnSpPr>
              <a:stCxn id="386" idx="2"/>
              <a:endCxn id="393" idx="6"/>
            </p:cNvCxnSpPr>
            <p:nvPr/>
          </p:nvCxnSpPr>
          <p:spPr>
            <a:xfrm flipH="1">
              <a:off x="5519078" y="4437808"/>
              <a:ext cx="1813800" cy="1170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sp>
          <p:nvSpPr>
            <p:cNvPr id="396" name="Google Shape;396;p27"/>
            <p:cNvSpPr txBox="1"/>
            <p:nvPr/>
          </p:nvSpPr>
          <p:spPr>
            <a:xfrm>
              <a:off x="5474217" y="3688192"/>
              <a:ext cx="1451295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אינדקס:5</a:t>
              </a:r>
              <a:endParaRPr/>
            </a:p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חמשים: 27</a:t>
              </a:r>
              <a:b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שלושים: 29</a:t>
              </a: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397" name="Google Shape;397;p27"/>
          <p:cNvCxnSpPr/>
          <p:nvPr/>
        </p:nvCxnSpPr>
        <p:spPr>
          <a:xfrm>
            <a:off x="140104" y="4515911"/>
            <a:ext cx="1050722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398" name="Google Shape;398;p27"/>
          <p:cNvCxnSpPr/>
          <p:nvPr/>
        </p:nvCxnSpPr>
        <p:spPr>
          <a:xfrm>
            <a:off x="140104" y="4839180"/>
            <a:ext cx="1050722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399" name="Google Shape;399;p27"/>
          <p:cNvSpPr txBox="1"/>
          <p:nvPr/>
        </p:nvSpPr>
        <p:spPr>
          <a:xfrm>
            <a:off x="1278911" y="4395491"/>
            <a:ext cx="1812021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הוספה לקבוצה השלושים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27"/>
          <p:cNvSpPr txBox="1"/>
          <p:nvPr/>
        </p:nvSpPr>
        <p:spPr>
          <a:xfrm>
            <a:off x="1253747" y="4700680"/>
            <a:ext cx="1812021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הוספה לקבוצה החמשים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01" name="Google Shape;401;p27"/>
          <p:cNvCxnSpPr/>
          <p:nvPr/>
        </p:nvCxnSpPr>
        <p:spPr>
          <a:xfrm flipH="1" rot="10800000">
            <a:off x="1479963" y="3053069"/>
            <a:ext cx="1426098" cy="61021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402" name="Google Shape;402;p27"/>
          <p:cNvCxnSpPr>
            <a:stCxn id="379" idx="7"/>
          </p:cNvCxnSpPr>
          <p:nvPr/>
        </p:nvCxnSpPr>
        <p:spPr>
          <a:xfrm flipH="1" rot="10800000">
            <a:off x="1421223" y="3100331"/>
            <a:ext cx="1497000" cy="409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403" name="Google Shape;403;p27"/>
          <p:cNvCxnSpPr>
            <a:stCxn id="376" idx="5"/>
            <a:endCxn id="371" idx="3"/>
          </p:cNvCxnSpPr>
          <p:nvPr/>
        </p:nvCxnSpPr>
        <p:spPr>
          <a:xfrm>
            <a:off x="3779228" y="3132054"/>
            <a:ext cx="1479000" cy="6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404" name="Google Shape;404;p27"/>
          <p:cNvCxnSpPr>
            <a:stCxn id="371" idx="5"/>
            <a:endCxn id="367" idx="3"/>
          </p:cNvCxnSpPr>
          <p:nvPr/>
        </p:nvCxnSpPr>
        <p:spPr>
          <a:xfrm>
            <a:off x="6028019" y="3138107"/>
            <a:ext cx="1512900" cy="3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405" name="Google Shape;405;p27"/>
          <p:cNvSpPr/>
          <p:nvPr/>
        </p:nvSpPr>
        <p:spPr>
          <a:xfrm>
            <a:off x="295712" y="5135636"/>
            <a:ext cx="843094" cy="327572"/>
          </a:xfrm>
          <a:prstGeom prst="ellipse">
            <a:avLst/>
          </a:prstGeom>
          <a:solidFill>
            <a:schemeClr val="accent6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אמת</a:t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27"/>
          <p:cNvSpPr/>
          <p:nvPr/>
        </p:nvSpPr>
        <p:spPr>
          <a:xfrm>
            <a:off x="295711" y="5529167"/>
            <a:ext cx="843094" cy="327572"/>
          </a:xfrm>
          <a:prstGeom prst="ellipse">
            <a:avLst/>
          </a:prstGeom>
          <a:solidFill>
            <a:schemeClr val="accent2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שקר</a:t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8"/>
          <p:cNvSpPr txBox="1"/>
          <p:nvPr/>
        </p:nvSpPr>
        <p:spPr>
          <a:xfrm>
            <a:off x="3103143" y="854284"/>
            <a:ext cx="1973291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{5,21,8,15,7}הקלט שלנו: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2" name="Google Shape;412;p28"/>
          <p:cNvSpPr/>
          <p:nvPr/>
        </p:nvSpPr>
        <p:spPr>
          <a:xfrm>
            <a:off x="295711" y="1241046"/>
            <a:ext cx="1075889" cy="811636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פונקציה ראשית</a:t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3" name="Google Shape;413;p28"/>
          <p:cNvGrpSpPr/>
          <p:nvPr/>
        </p:nvGrpSpPr>
        <p:grpSpPr>
          <a:xfrm>
            <a:off x="550528" y="1100891"/>
            <a:ext cx="3964847" cy="577081"/>
            <a:chOff x="734037" y="324855"/>
            <a:chExt cx="5286462" cy="769441"/>
          </a:xfrm>
        </p:grpSpPr>
        <p:cxnSp>
          <p:nvCxnSpPr>
            <p:cNvPr id="414" name="Google Shape;414;p28"/>
            <p:cNvCxnSpPr>
              <a:endCxn id="415" idx="2"/>
            </p:cNvCxnSpPr>
            <p:nvPr/>
          </p:nvCxnSpPr>
          <p:spPr>
            <a:xfrm>
              <a:off x="1761699" y="1027671"/>
              <a:ext cx="4258800" cy="120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416" name="Google Shape;416;p28"/>
            <p:cNvSpPr txBox="1"/>
            <p:nvPr/>
          </p:nvSpPr>
          <p:spPr>
            <a:xfrm>
              <a:off x="734037" y="324855"/>
              <a:ext cx="3615656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אינדקס: 0 </a:t>
              </a:r>
              <a:b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חמשים: 0</a:t>
              </a:r>
              <a:b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שלושים 0</a:t>
              </a: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5" name="Google Shape;415;p28"/>
          <p:cNvSpPr/>
          <p:nvPr/>
        </p:nvSpPr>
        <p:spPr>
          <a:xfrm>
            <a:off x="4515375" y="1356787"/>
            <a:ext cx="1031846" cy="544233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מספר נוכחי: 5</a:t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7" name="Google Shape;417;p28"/>
          <p:cNvGrpSpPr/>
          <p:nvPr/>
        </p:nvGrpSpPr>
        <p:grpSpPr>
          <a:xfrm>
            <a:off x="5461234" y="1073991"/>
            <a:ext cx="1818262" cy="585512"/>
            <a:chOff x="7281645" y="288988"/>
            <a:chExt cx="2424349" cy="780683"/>
          </a:xfrm>
        </p:grpSpPr>
        <p:cxnSp>
          <p:nvCxnSpPr>
            <p:cNvPr id="418" name="Google Shape;418;p28"/>
            <p:cNvCxnSpPr>
              <a:stCxn id="415" idx="6"/>
              <a:endCxn id="419" idx="2"/>
            </p:cNvCxnSpPr>
            <p:nvPr/>
          </p:nvCxnSpPr>
          <p:spPr>
            <a:xfrm>
              <a:off x="7396294" y="1028871"/>
              <a:ext cx="2309700" cy="4080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sp>
          <p:nvSpPr>
            <p:cNvPr id="420" name="Google Shape;420;p28"/>
            <p:cNvSpPr txBox="1"/>
            <p:nvPr/>
          </p:nvSpPr>
          <p:spPr>
            <a:xfrm>
              <a:off x="7281645" y="288988"/>
              <a:ext cx="1996580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אינדקס: 1</a:t>
              </a:r>
              <a:b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חמשים: 5</a:t>
              </a:r>
              <a:b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שלושים: 0</a:t>
              </a: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9" name="Google Shape;419;p28"/>
          <p:cNvSpPr/>
          <p:nvPr/>
        </p:nvSpPr>
        <p:spPr>
          <a:xfrm>
            <a:off x="7279549" y="1322839"/>
            <a:ext cx="1088471" cy="673217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מספר נוכחי: 21</a:t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1" name="Google Shape;421;p28"/>
          <p:cNvGrpSpPr/>
          <p:nvPr/>
        </p:nvGrpSpPr>
        <p:grpSpPr>
          <a:xfrm>
            <a:off x="7531220" y="1996056"/>
            <a:ext cx="1088471" cy="696301"/>
            <a:chOff x="10041626" y="1518407"/>
            <a:chExt cx="1451295" cy="928400"/>
          </a:xfrm>
        </p:grpSpPr>
        <p:cxnSp>
          <p:nvCxnSpPr>
            <p:cNvPr id="422" name="Google Shape;422;p28"/>
            <p:cNvCxnSpPr>
              <a:stCxn id="419" idx="4"/>
              <a:endCxn id="423" idx="0"/>
            </p:cNvCxnSpPr>
            <p:nvPr/>
          </p:nvCxnSpPr>
          <p:spPr>
            <a:xfrm>
              <a:off x="10431712" y="1518407"/>
              <a:ext cx="79800" cy="8976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sp>
          <p:nvSpPr>
            <p:cNvPr id="424" name="Google Shape;424;p28"/>
            <p:cNvSpPr txBox="1"/>
            <p:nvPr/>
          </p:nvSpPr>
          <p:spPr>
            <a:xfrm>
              <a:off x="10041626" y="1677366"/>
              <a:ext cx="1451295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אינדקס:2</a:t>
              </a:r>
              <a:b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חמשים: 5</a:t>
              </a:r>
              <a:b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שלושים: 21</a:t>
              </a: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3" name="Google Shape;423;p28"/>
          <p:cNvSpPr/>
          <p:nvPr/>
        </p:nvSpPr>
        <p:spPr>
          <a:xfrm>
            <a:off x="7399093" y="2669272"/>
            <a:ext cx="968927" cy="553998"/>
          </a:xfrm>
          <a:prstGeom prst="ellipse">
            <a:avLst/>
          </a:prstGeom>
          <a:solidFill>
            <a:schemeClr val="accent6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מספר נוכחי: 8</a:t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25" name="Google Shape;425;p28"/>
          <p:cNvGrpSpPr/>
          <p:nvPr/>
        </p:nvGrpSpPr>
        <p:grpSpPr>
          <a:xfrm>
            <a:off x="6065244" y="2360815"/>
            <a:ext cx="1333849" cy="585456"/>
            <a:chOff x="8086992" y="2004753"/>
            <a:chExt cx="1778465" cy="780608"/>
          </a:xfrm>
        </p:grpSpPr>
        <p:cxnSp>
          <p:nvCxnSpPr>
            <p:cNvPr id="426" name="Google Shape;426;p28"/>
            <p:cNvCxnSpPr>
              <a:stCxn id="423" idx="2"/>
              <a:endCxn id="427" idx="6"/>
            </p:cNvCxnSpPr>
            <p:nvPr/>
          </p:nvCxnSpPr>
          <p:spPr>
            <a:xfrm rot="10800000">
              <a:off x="8249957" y="2784461"/>
              <a:ext cx="1615500" cy="90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sp>
          <p:nvSpPr>
            <p:cNvPr id="428" name="Google Shape;428;p28"/>
            <p:cNvSpPr txBox="1"/>
            <p:nvPr/>
          </p:nvSpPr>
          <p:spPr>
            <a:xfrm>
              <a:off x="8086992" y="2004753"/>
              <a:ext cx="1451294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אינדקס:3</a:t>
              </a:r>
              <a:b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חמשים: 13</a:t>
              </a:r>
              <a:b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שלושים: 21</a:t>
              </a: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9" name="Google Shape;429;p28"/>
          <p:cNvSpPr/>
          <p:nvPr/>
        </p:nvSpPr>
        <p:spPr>
          <a:xfrm>
            <a:off x="7392803" y="3911730"/>
            <a:ext cx="1163972" cy="55399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מספר נוכחי: 15</a:t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28"/>
          <p:cNvSpPr/>
          <p:nvPr/>
        </p:nvSpPr>
        <p:spPr>
          <a:xfrm>
            <a:off x="5098951" y="2673575"/>
            <a:ext cx="1088471" cy="544233"/>
          </a:xfrm>
          <a:prstGeom prst="ellipse">
            <a:avLst/>
          </a:prstGeom>
          <a:solidFill>
            <a:schemeClr val="accent6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מספר נוכחי: 15</a:t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0" name="Google Shape;430;p28"/>
          <p:cNvGrpSpPr/>
          <p:nvPr/>
        </p:nvGrpSpPr>
        <p:grpSpPr>
          <a:xfrm>
            <a:off x="3919761" y="2360815"/>
            <a:ext cx="1179190" cy="596801"/>
            <a:chOff x="5226348" y="2004753"/>
            <a:chExt cx="1572253" cy="795736"/>
          </a:xfrm>
        </p:grpSpPr>
        <p:cxnSp>
          <p:nvCxnSpPr>
            <p:cNvPr id="431" name="Google Shape;431;p28"/>
            <p:cNvCxnSpPr>
              <a:stCxn id="427" idx="2"/>
              <a:endCxn id="432" idx="6"/>
            </p:cNvCxnSpPr>
            <p:nvPr/>
          </p:nvCxnSpPr>
          <p:spPr>
            <a:xfrm flipH="1">
              <a:off x="5251501" y="2784589"/>
              <a:ext cx="1547100" cy="1590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sp>
          <p:nvSpPr>
            <p:cNvPr id="433" name="Google Shape;433;p28"/>
            <p:cNvSpPr txBox="1"/>
            <p:nvPr/>
          </p:nvSpPr>
          <p:spPr>
            <a:xfrm>
              <a:off x="5226348" y="2004753"/>
              <a:ext cx="1451295" cy="7694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אינדקס:4</a:t>
              </a:r>
              <a:b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חמשים: 28</a:t>
              </a:r>
              <a:b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שלושים: 21</a:t>
              </a: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2" name="Google Shape;432;p28"/>
          <p:cNvSpPr/>
          <p:nvPr/>
        </p:nvSpPr>
        <p:spPr>
          <a:xfrm>
            <a:off x="2850160" y="2710901"/>
            <a:ext cx="1088471" cy="493412"/>
          </a:xfrm>
          <a:prstGeom prst="ellipse">
            <a:avLst/>
          </a:prstGeom>
          <a:solidFill>
            <a:schemeClr val="accent6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מספר נוכחי: 7</a:t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28"/>
          <p:cNvSpPr/>
          <p:nvPr/>
        </p:nvSpPr>
        <p:spPr>
          <a:xfrm>
            <a:off x="390084" y="2694683"/>
            <a:ext cx="1170265" cy="535041"/>
          </a:xfrm>
          <a:prstGeom prst="ellipse">
            <a:avLst/>
          </a:prstGeom>
          <a:solidFill>
            <a:schemeClr val="accent2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28"/>
          <p:cNvSpPr/>
          <p:nvPr/>
        </p:nvSpPr>
        <p:spPr>
          <a:xfrm>
            <a:off x="344467" y="3429000"/>
            <a:ext cx="1261498" cy="553998"/>
          </a:xfrm>
          <a:prstGeom prst="ellipse">
            <a:avLst/>
          </a:prstGeom>
          <a:solidFill>
            <a:schemeClr val="accent6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6" name="Google Shape;436;p28"/>
          <p:cNvGrpSpPr/>
          <p:nvPr/>
        </p:nvGrpSpPr>
        <p:grpSpPr>
          <a:xfrm>
            <a:off x="1549859" y="2360815"/>
            <a:ext cx="1272065" cy="601389"/>
            <a:chOff x="2066478" y="2004753"/>
            <a:chExt cx="1696087" cy="801852"/>
          </a:xfrm>
        </p:grpSpPr>
        <p:cxnSp>
          <p:nvCxnSpPr>
            <p:cNvPr id="437" name="Google Shape;437;p28"/>
            <p:cNvCxnSpPr>
              <a:endCxn id="434" idx="6"/>
            </p:cNvCxnSpPr>
            <p:nvPr/>
          </p:nvCxnSpPr>
          <p:spPr>
            <a:xfrm flipH="1">
              <a:off x="2080465" y="2800605"/>
              <a:ext cx="1682100" cy="600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sp>
          <p:nvSpPr>
            <p:cNvPr id="438" name="Google Shape;438;p28"/>
            <p:cNvSpPr txBox="1"/>
            <p:nvPr/>
          </p:nvSpPr>
          <p:spPr>
            <a:xfrm>
              <a:off x="2066478" y="2004753"/>
              <a:ext cx="1451295" cy="7694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אינדקס:5</a:t>
              </a:r>
              <a:b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חמשים: 35</a:t>
              </a:r>
              <a:b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שלושים: 21</a:t>
              </a: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9" name="Google Shape;439;p28"/>
          <p:cNvGrpSpPr/>
          <p:nvPr/>
        </p:nvGrpSpPr>
        <p:grpSpPr>
          <a:xfrm>
            <a:off x="1606013" y="3132054"/>
            <a:ext cx="1403550" cy="1001046"/>
            <a:chOff x="2163721" y="3049161"/>
            <a:chExt cx="1871400" cy="1334728"/>
          </a:xfrm>
        </p:grpSpPr>
        <p:cxnSp>
          <p:nvCxnSpPr>
            <p:cNvPr id="440" name="Google Shape;440;p28"/>
            <p:cNvCxnSpPr>
              <a:stCxn id="432" idx="3"/>
              <a:endCxn id="435" idx="6"/>
            </p:cNvCxnSpPr>
            <p:nvPr/>
          </p:nvCxnSpPr>
          <p:spPr>
            <a:xfrm flipH="1">
              <a:off x="2163721" y="3049161"/>
              <a:ext cx="1871400" cy="7653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sp>
          <p:nvSpPr>
            <p:cNvPr id="441" name="Google Shape;441;p28"/>
            <p:cNvSpPr txBox="1"/>
            <p:nvPr/>
          </p:nvSpPr>
          <p:spPr>
            <a:xfrm rot="-1225461">
              <a:off x="2362555" y="3385404"/>
              <a:ext cx="1451295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אינדקס:5</a:t>
              </a:r>
              <a:b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חמשים: 28</a:t>
              </a:r>
              <a:b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שלושים: 28</a:t>
              </a: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2" name="Google Shape;442;p28"/>
          <p:cNvSpPr/>
          <p:nvPr/>
        </p:nvSpPr>
        <p:spPr>
          <a:xfrm>
            <a:off x="5483784" y="3933233"/>
            <a:ext cx="1088471" cy="493412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מספר נוכחי: 7</a:t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3" name="Google Shape;443;p28"/>
          <p:cNvGrpSpPr/>
          <p:nvPr/>
        </p:nvGrpSpPr>
        <p:grpSpPr>
          <a:xfrm>
            <a:off x="7538036" y="3223270"/>
            <a:ext cx="1088471" cy="688500"/>
            <a:chOff x="10118525" y="3146088"/>
            <a:chExt cx="1451295" cy="918000"/>
          </a:xfrm>
        </p:grpSpPr>
        <p:cxnSp>
          <p:nvCxnSpPr>
            <p:cNvPr id="444" name="Google Shape;444;p28"/>
            <p:cNvCxnSpPr>
              <a:stCxn id="423" idx="4"/>
              <a:endCxn id="429" idx="0"/>
            </p:cNvCxnSpPr>
            <p:nvPr/>
          </p:nvCxnSpPr>
          <p:spPr>
            <a:xfrm>
              <a:off x="10579219" y="3146088"/>
              <a:ext cx="121500" cy="9180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sp>
          <p:nvSpPr>
            <p:cNvPr id="445" name="Google Shape;445;p28"/>
            <p:cNvSpPr txBox="1"/>
            <p:nvPr/>
          </p:nvSpPr>
          <p:spPr>
            <a:xfrm>
              <a:off x="10118525" y="3228421"/>
              <a:ext cx="1451295" cy="7694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אינדקס:3</a:t>
              </a:r>
              <a:b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חמשים: 5</a:t>
              </a:r>
              <a:b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שלושים: 29</a:t>
              </a: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6" name="Google Shape;446;p28"/>
          <p:cNvGrpSpPr/>
          <p:nvPr/>
        </p:nvGrpSpPr>
        <p:grpSpPr>
          <a:xfrm>
            <a:off x="6266357" y="3583147"/>
            <a:ext cx="1126446" cy="605582"/>
            <a:chOff x="8355142" y="3634529"/>
            <a:chExt cx="1501928" cy="807443"/>
          </a:xfrm>
        </p:grpSpPr>
        <p:cxnSp>
          <p:nvCxnSpPr>
            <p:cNvPr id="447" name="Google Shape;447;p28"/>
            <p:cNvCxnSpPr>
              <a:stCxn id="429" idx="2"/>
              <a:endCxn id="442" idx="6"/>
            </p:cNvCxnSpPr>
            <p:nvPr/>
          </p:nvCxnSpPr>
          <p:spPr>
            <a:xfrm rot="10800000">
              <a:off x="8762970" y="4430272"/>
              <a:ext cx="1094100" cy="1170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sp>
          <p:nvSpPr>
            <p:cNvPr id="448" name="Google Shape;448;p28"/>
            <p:cNvSpPr txBox="1"/>
            <p:nvPr/>
          </p:nvSpPr>
          <p:spPr>
            <a:xfrm>
              <a:off x="8355142" y="3634529"/>
              <a:ext cx="1451295" cy="7694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אינדקס:4</a:t>
              </a:r>
              <a:b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חמשים: 20</a:t>
              </a:r>
              <a:b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שלושים: 29</a:t>
              </a: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9" name="Google Shape;449;p28"/>
          <p:cNvSpPr/>
          <p:nvPr/>
        </p:nvSpPr>
        <p:spPr>
          <a:xfrm>
            <a:off x="2953221" y="3921209"/>
            <a:ext cx="1170265" cy="535041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28"/>
          <p:cNvSpPr/>
          <p:nvPr/>
        </p:nvSpPr>
        <p:spPr>
          <a:xfrm>
            <a:off x="3155605" y="4743698"/>
            <a:ext cx="1170265" cy="535041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51" name="Google Shape;451;p28"/>
          <p:cNvGrpSpPr/>
          <p:nvPr/>
        </p:nvGrpSpPr>
        <p:grpSpPr>
          <a:xfrm>
            <a:off x="4089788" y="3617727"/>
            <a:ext cx="1393996" cy="577081"/>
            <a:chOff x="5474217" y="3688192"/>
            <a:chExt cx="1858661" cy="769441"/>
          </a:xfrm>
        </p:grpSpPr>
        <p:cxnSp>
          <p:nvCxnSpPr>
            <p:cNvPr id="452" name="Google Shape;452;p28"/>
            <p:cNvCxnSpPr>
              <a:stCxn id="442" idx="2"/>
              <a:endCxn id="449" idx="6"/>
            </p:cNvCxnSpPr>
            <p:nvPr/>
          </p:nvCxnSpPr>
          <p:spPr>
            <a:xfrm flipH="1">
              <a:off x="5519078" y="4437808"/>
              <a:ext cx="1813800" cy="1170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sp>
          <p:nvSpPr>
            <p:cNvPr id="453" name="Google Shape;453;p28"/>
            <p:cNvSpPr txBox="1"/>
            <p:nvPr/>
          </p:nvSpPr>
          <p:spPr>
            <a:xfrm>
              <a:off x="5474217" y="3688192"/>
              <a:ext cx="1451295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אינדקס:5</a:t>
              </a:r>
              <a:endParaRPr/>
            </a:p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חמשים: 27</a:t>
              </a:r>
              <a:b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שלושים: 29</a:t>
              </a: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4" name="Google Shape;454;p28"/>
          <p:cNvGrpSpPr/>
          <p:nvPr/>
        </p:nvGrpSpPr>
        <p:grpSpPr>
          <a:xfrm>
            <a:off x="4325898" y="4354386"/>
            <a:ext cx="1617611" cy="1069332"/>
            <a:chOff x="5767857" y="4557488"/>
            <a:chExt cx="1781193" cy="1559232"/>
          </a:xfrm>
        </p:grpSpPr>
        <p:cxnSp>
          <p:nvCxnSpPr>
            <p:cNvPr id="455" name="Google Shape;455;p28"/>
            <p:cNvCxnSpPr>
              <a:stCxn id="442" idx="3"/>
              <a:endCxn id="450" idx="6"/>
            </p:cNvCxnSpPr>
            <p:nvPr/>
          </p:nvCxnSpPr>
          <p:spPr>
            <a:xfrm flipH="1">
              <a:off x="5767857" y="4557488"/>
              <a:ext cx="1450500" cy="9579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sp>
          <p:nvSpPr>
            <p:cNvPr id="456" name="Google Shape;456;p28"/>
            <p:cNvSpPr txBox="1"/>
            <p:nvPr/>
          </p:nvSpPr>
          <p:spPr>
            <a:xfrm rot="-1569581">
              <a:off x="5986595" y="4998434"/>
              <a:ext cx="1451295" cy="8414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אינדקס:5</a:t>
              </a:r>
              <a:b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חמשים: 20</a:t>
              </a:r>
              <a:b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שלושים: 36</a:t>
              </a: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457" name="Google Shape;457;p28"/>
          <p:cNvCxnSpPr/>
          <p:nvPr/>
        </p:nvCxnSpPr>
        <p:spPr>
          <a:xfrm>
            <a:off x="140104" y="4515911"/>
            <a:ext cx="1050722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458" name="Google Shape;458;p28"/>
          <p:cNvCxnSpPr/>
          <p:nvPr/>
        </p:nvCxnSpPr>
        <p:spPr>
          <a:xfrm>
            <a:off x="140104" y="4839180"/>
            <a:ext cx="1050722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459" name="Google Shape;459;p28"/>
          <p:cNvSpPr txBox="1"/>
          <p:nvPr/>
        </p:nvSpPr>
        <p:spPr>
          <a:xfrm>
            <a:off x="1278911" y="4395491"/>
            <a:ext cx="1812021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הוספה לקבוצה השלושים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28"/>
          <p:cNvSpPr txBox="1"/>
          <p:nvPr/>
        </p:nvSpPr>
        <p:spPr>
          <a:xfrm>
            <a:off x="1253747" y="4700680"/>
            <a:ext cx="1812021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הוספה לקבוצה החמשים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1" name="Google Shape;461;p28"/>
          <p:cNvCxnSpPr/>
          <p:nvPr/>
        </p:nvCxnSpPr>
        <p:spPr>
          <a:xfrm flipH="1" rot="10800000">
            <a:off x="1479963" y="3053069"/>
            <a:ext cx="1426098" cy="61021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462" name="Google Shape;462;p28"/>
          <p:cNvCxnSpPr>
            <a:stCxn id="435" idx="7"/>
          </p:cNvCxnSpPr>
          <p:nvPr/>
        </p:nvCxnSpPr>
        <p:spPr>
          <a:xfrm flipH="1" rot="10800000">
            <a:off x="1421223" y="3100331"/>
            <a:ext cx="1497000" cy="409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463" name="Google Shape;463;p28"/>
          <p:cNvCxnSpPr>
            <a:stCxn id="432" idx="5"/>
            <a:endCxn id="427" idx="3"/>
          </p:cNvCxnSpPr>
          <p:nvPr/>
        </p:nvCxnSpPr>
        <p:spPr>
          <a:xfrm>
            <a:off x="3779228" y="3132054"/>
            <a:ext cx="1479000" cy="6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464" name="Google Shape;464;p28"/>
          <p:cNvCxnSpPr>
            <a:stCxn id="427" idx="5"/>
            <a:endCxn id="423" idx="3"/>
          </p:cNvCxnSpPr>
          <p:nvPr/>
        </p:nvCxnSpPr>
        <p:spPr>
          <a:xfrm>
            <a:off x="6028019" y="3138107"/>
            <a:ext cx="1512900" cy="3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465" name="Google Shape;465;p28"/>
          <p:cNvCxnSpPr>
            <a:stCxn id="449" idx="5"/>
          </p:cNvCxnSpPr>
          <p:nvPr/>
        </p:nvCxnSpPr>
        <p:spPr>
          <a:xfrm flipH="1" rot="10800000">
            <a:off x="3952105" y="4261195"/>
            <a:ext cx="1595100" cy="116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466" name="Google Shape;466;p28"/>
          <p:cNvSpPr/>
          <p:nvPr/>
        </p:nvSpPr>
        <p:spPr>
          <a:xfrm>
            <a:off x="295712" y="5135636"/>
            <a:ext cx="843094" cy="327572"/>
          </a:xfrm>
          <a:prstGeom prst="ellipse">
            <a:avLst/>
          </a:prstGeom>
          <a:solidFill>
            <a:schemeClr val="accent6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אמת</a:t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7" name="Google Shape;467;p28"/>
          <p:cNvSpPr/>
          <p:nvPr/>
        </p:nvSpPr>
        <p:spPr>
          <a:xfrm>
            <a:off x="295711" y="5529167"/>
            <a:ext cx="843094" cy="327572"/>
          </a:xfrm>
          <a:prstGeom prst="ellipse">
            <a:avLst/>
          </a:prstGeom>
          <a:solidFill>
            <a:schemeClr val="accent2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שקר</a:t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9"/>
          <p:cNvSpPr txBox="1"/>
          <p:nvPr/>
        </p:nvSpPr>
        <p:spPr>
          <a:xfrm>
            <a:off x="3103143" y="854284"/>
            <a:ext cx="1973291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{5,21,8,15,7}הקלט שלנו: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29"/>
          <p:cNvSpPr/>
          <p:nvPr/>
        </p:nvSpPr>
        <p:spPr>
          <a:xfrm>
            <a:off x="295711" y="1241046"/>
            <a:ext cx="1075889" cy="811636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פונקציה ראשית</a:t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4" name="Google Shape;474;p29"/>
          <p:cNvGrpSpPr/>
          <p:nvPr/>
        </p:nvGrpSpPr>
        <p:grpSpPr>
          <a:xfrm>
            <a:off x="550528" y="1100891"/>
            <a:ext cx="3964847" cy="577081"/>
            <a:chOff x="734037" y="324855"/>
            <a:chExt cx="5286462" cy="769441"/>
          </a:xfrm>
        </p:grpSpPr>
        <p:cxnSp>
          <p:nvCxnSpPr>
            <p:cNvPr id="475" name="Google Shape;475;p29"/>
            <p:cNvCxnSpPr>
              <a:endCxn id="476" idx="2"/>
            </p:cNvCxnSpPr>
            <p:nvPr/>
          </p:nvCxnSpPr>
          <p:spPr>
            <a:xfrm>
              <a:off x="1761699" y="1027671"/>
              <a:ext cx="4258800" cy="120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477" name="Google Shape;477;p29"/>
            <p:cNvSpPr txBox="1"/>
            <p:nvPr/>
          </p:nvSpPr>
          <p:spPr>
            <a:xfrm>
              <a:off x="734037" y="324855"/>
              <a:ext cx="3615656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אינדקס: 0 </a:t>
              </a:r>
              <a:b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חמשים: 0</a:t>
              </a:r>
              <a:b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שלושים 0</a:t>
              </a: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6" name="Google Shape;476;p29"/>
          <p:cNvSpPr/>
          <p:nvPr/>
        </p:nvSpPr>
        <p:spPr>
          <a:xfrm>
            <a:off x="4515375" y="1356787"/>
            <a:ext cx="1031846" cy="544233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מספר נוכחי: 5</a:t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8" name="Google Shape;478;p29"/>
          <p:cNvGrpSpPr/>
          <p:nvPr/>
        </p:nvGrpSpPr>
        <p:grpSpPr>
          <a:xfrm>
            <a:off x="5461234" y="1073991"/>
            <a:ext cx="1818262" cy="585512"/>
            <a:chOff x="7281645" y="288988"/>
            <a:chExt cx="2424349" cy="780683"/>
          </a:xfrm>
        </p:grpSpPr>
        <p:cxnSp>
          <p:nvCxnSpPr>
            <p:cNvPr id="479" name="Google Shape;479;p29"/>
            <p:cNvCxnSpPr>
              <a:stCxn id="476" idx="6"/>
              <a:endCxn id="480" idx="2"/>
            </p:cNvCxnSpPr>
            <p:nvPr/>
          </p:nvCxnSpPr>
          <p:spPr>
            <a:xfrm>
              <a:off x="7396294" y="1028871"/>
              <a:ext cx="2309700" cy="4080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sp>
          <p:nvSpPr>
            <p:cNvPr id="481" name="Google Shape;481;p29"/>
            <p:cNvSpPr txBox="1"/>
            <p:nvPr/>
          </p:nvSpPr>
          <p:spPr>
            <a:xfrm>
              <a:off x="7281645" y="288988"/>
              <a:ext cx="1996580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אינדקס: 1</a:t>
              </a:r>
              <a:b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חמשים: 5</a:t>
              </a:r>
              <a:b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שלושים: 0</a:t>
              </a: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0" name="Google Shape;480;p29"/>
          <p:cNvSpPr/>
          <p:nvPr/>
        </p:nvSpPr>
        <p:spPr>
          <a:xfrm>
            <a:off x="7279549" y="1322839"/>
            <a:ext cx="1088471" cy="673217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מספר נוכחי: 21</a:t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2" name="Google Shape;482;p29"/>
          <p:cNvGrpSpPr/>
          <p:nvPr/>
        </p:nvGrpSpPr>
        <p:grpSpPr>
          <a:xfrm>
            <a:off x="7531220" y="1996056"/>
            <a:ext cx="1088471" cy="696301"/>
            <a:chOff x="10041626" y="1518407"/>
            <a:chExt cx="1451295" cy="928400"/>
          </a:xfrm>
        </p:grpSpPr>
        <p:cxnSp>
          <p:nvCxnSpPr>
            <p:cNvPr id="483" name="Google Shape;483;p29"/>
            <p:cNvCxnSpPr>
              <a:stCxn id="480" idx="4"/>
              <a:endCxn id="484" idx="0"/>
            </p:cNvCxnSpPr>
            <p:nvPr/>
          </p:nvCxnSpPr>
          <p:spPr>
            <a:xfrm>
              <a:off x="10431712" y="1518407"/>
              <a:ext cx="79800" cy="8976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sp>
          <p:nvSpPr>
            <p:cNvPr id="485" name="Google Shape;485;p29"/>
            <p:cNvSpPr txBox="1"/>
            <p:nvPr/>
          </p:nvSpPr>
          <p:spPr>
            <a:xfrm>
              <a:off x="10041626" y="1677366"/>
              <a:ext cx="1451295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אינדקס:2</a:t>
              </a:r>
              <a:b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חמשים: 5</a:t>
              </a:r>
              <a:b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שלושים: 21</a:t>
              </a: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4" name="Google Shape;484;p29"/>
          <p:cNvSpPr/>
          <p:nvPr/>
        </p:nvSpPr>
        <p:spPr>
          <a:xfrm>
            <a:off x="7399093" y="2669272"/>
            <a:ext cx="968927" cy="553998"/>
          </a:xfrm>
          <a:prstGeom prst="ellipse">
            <a:avLst/>
          </a:prstGeom>
          <a:solidFill>
            <a:schemeClr val="accent6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מספר נוכחי: 8</a:t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86" name="Google Shape;486;p29"/>
          <p:cNvGrpSpPr/>
          <p:nvPr/>
        </p:nvGrpSpPr>
        <p:grpSpPr>
          <a:xfrm>
            <a:off x="6065244" y="2360815"/>
            <a:ext cx="1333849" cy="585456"/>
            <a:chOff x="8086992" y="2004753"/>
            <a:chExt cx="1778465" cy="780608"/>
          </a:xfrm>
        </p:grpSpPr>
        <p:cxnSp>
          <p:nvCxnSpPr>
            <p:cNvPr id="487" name="Google Shape;487;p29"/>
            <p:cNvCxnSpPr>
              <a:stCxn id="484" idx="2"/>
              <a:endCxn id="488" idx="6"/>
            </p:cNvCxnSpPr>
            <p:nvPr/>
          </p:nvCxnSpPr>
          <p:spPr>
            <a:xfrm rot="10800000">
              <a:off x="8249957" y="2784461"/>
              <a:ext cx="1615500" cy="90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sp>
          <p:nvSpPr>
            <p:cNvPr id="489" name="Google Shape;489;p29"/>
            <p:cNvSpPr txBox="1"/>
            <p:nvPr/>
          </p:nvSpPr>
          <p:spPr>
            <a:xfrm>
              <a:off x="8086992" y="2004753"/>
              <a:ext cx="1451294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אינדקס:3</a:t>
              </a:r>
              <a:b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חמשים: 13</a:t>
              </a:r>
              <a:b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שלושים: 21</a:t>
              </a: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0" name="Google Shape;490;p29"/>
          <p:cNvSpPr/>
          <p:nvPr/>
        </p:nvSpPr>
        <p:spPr>
          <a:xfrm>
            <a:off x="7392803" y="3911730"/>
            <a:ext cx="1163972" cy="553998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מספר נוכחי: 15</a:t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29"/>
          <p:cNvSpPr/>
          <p:nvPr/>
        </p:nvSpPr>
        <p:spPr>
          <a:xfrm>
            <a:off x="5098951" y="2673575"/>
            <a:ext cx="1088471" cy="544233"/>
          </a:xfrm>
          <a:prstGeom prst="ellipse">
            <a:avLst/>
          </a:prstGeom>
          <a:solidFill>
            <a:schemeClr val="accent6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מספר נוכחי: 15</a:t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91" name="Google Shape;491;p29"/>
          <p:cNvGrpSpPr/>
          <p:nvPr/>
        </p:nvGrpSpPr>
        <p:grpSpPr>
          <a:xfrm>
            <a:off x="3919761" y="2360815"/>
            <a:ext cx="1179190" cy="596801"/>
            <a:chOff x="5226348" y="2004753"/>
            <a:chExt cx="1572253" cy="795736"/>
          </a:xfrm>
        </p:grpSpPr>
        <p:cxnSp>
          <p:nvCxnSpPr>
            <p:cNvPr id="492" name="Google Shape;492;p29"/>
            <p:cNvCxnSpPr>
              <a:stCxn id="488" idx="2"/>
              <a:endCxn id="493" idx="6"/>
            </p:cNvCxnSpPr>
            <p:nvPr/>
          </p:nvCxnSpPr>
          <p:spPr>
            <a:xfrm flipH="1">
              <a:off x="5251501" y="2784589"/>
              <a:ext cx="1547100" cy="1590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sp>
          <p:nvSpPr>
            <p:cNvPr id="494" name="Google Shape;494;p29"/>
            <p:cNvSpPr txBox="1"/>
            <p:nvPr/>
          </p:nvSpPr>
          <p:spPr>
            <a:xfrm>
              <a:off x="5226348" y="2004753"/>
              <a:ext cx="1451295" cy="7694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אינדקס:4</a:t>
              </a:r>
              <a:b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חמשים: 28</a:t>
              </a:r>
              <a:b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שלושים: 21</a:t>
              </a: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3" name="Google Shape;493;p29"/>
          <p:cNvSpPr/>
          <p:nvPr/>
        </p:nvSpPr>
        <p:spPr>
          <a:xfrm>
            <a:off x="2850160" y="2710901"/>
            <a:ext cx="1088471" cy="493412"/>
          </a:xfrm>
          <a:prstGeom prst="ellipse">
            <a:avLst/>
          </a:prstGeom>
          <a:solidFill>
            <a:schemeClr val="accent6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מספר נוכחי: 7</a:t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29"/>
          <p:cNvSpPr/>
          <p:nvPr/>
        </p:nvSpPr>
        <p:spPr>
          <a:xfrm>
            <a:off x="390084" y="2694683"/>
            <a:ext cx="1170265" cy="535041"/>
          </a:xfrm>
          <a:prstGeom prst="ellipse">
            <a:avLst/>
          </a:prstGeom>
          <a:solidFill>
            <a:schemeClr val="accent2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29"/>
          <p:cNvSpPr/>
          <p:nvPr/>
        </p:nvSpPr>
        <p:spPr>
          <a:xfrm>
            <a:off x="344467" y="3429000"/>
            <a:ext cx="1261498" cy="553998"/>
          </a:xfrm>
          <a:prstGeom prst="ellipse">
            <a:avLst/>
          </a:prstGeom>
          <a:solidFill>
            <a:schemeClr val="accent6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97" name="Google Shape;497;p29"/>
          <p:cNvGrpSpPr/>
          <p:nvPr/>
        </p:nvGrpSpPr>
        <p:grpSpPr>
          <a:xfrm>
            <a:off x="1549859" y="2360815"/>
            <a:ext cx="1272065" cy="601389"/>
            <a:chOff x="2066478" y="2004753"/>
            <a:chExt cx="1696087" cy="801852"/>
          </a:xfrm>
        </p:grpSpPr>
        <p:cxnSp>
          <p:nvCxnSpPr>
            <p:cNvPr id="498" name="Google Shape;498;p29"/>
            <p:cNvCxnSpPr>
              <a:endCxn id="495" idx="6"/>
            </p:cNvCxnSpPr>
            <p:nvPr/>
          </p:nvCxnSpPr>
          <p:spPr>
            <a:xfrm flipH="1">
              <a:off x="2080465" y="2800605"/>
              <a:ext cx="1682100" cy="600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sp>
          <p:nvSpPr>
            <p:cNvPr id="499" name="Google Shape;499;p29"/>
            <p:cNvSpPr txBox="1"/>
            <p:nvPr/>
          </p:nvSpPr>
          <p:spPr>
            <a:xfrm>
              <a:off x="2066478" y="2004753"/>
              <a:ext cx="1451295" cy="7694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אינדקס:5</a:t>
              </a:r>
              <a:b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חמשים: 35</a:t>
              </a:r>
              <a:b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שלושים: 21</a:t>
              </a: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0" name="Google Shape;500;p29"/>
          <p:cNvGrpSpPr/>
          <p:nvPr/>
        </p:nvGrpSpPr>
        <p:grpSpPr>
          <a:xfrm>
            <a:off x="1606013" y="3132054"/>
            <a:ext cx="1403550" cy="1001046"/>
            <a:chOff x="2163721" y="3049161"/>
            <a:chExt cx="1871400" cy="1334728"/>
          </a:xfrm>
        </p:grpSpPr>
        <p:cxnSp>
          <p:nvCxnSpPr>
            <p:cNvPr id="501" name="Google Shape;501;p29"/>
            <p:cNvCxnSpPr>
              <a:stCxn id="493" idx="3"/>
              <a:endCxn id="496" idx="6"/>
            </p:cNvCxnSpPr>
            <p:nvPr/>
          </p:nvCxnSpPr>
          <p:spPr>
            <a:xfrm flipH="1">
              <a:off x="2163721" y="3049161"/>
              <a:ext cx="1871400" cy="7653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sp>
          <p:nvSpPr>
            <p:cNvPr id="502" name="Google Shape;502;p29"/>
            <p:cNvSpPr txBox="1"/>
            <p:nvPr/>
          </p:nvSpPr>
          <p:spPr>
            <a:xfrm rot="-1225461">
              <a:off x="2362555" y="3385404"/>
              <a:ext cx="1451295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אינדקס:5</a:t>
              </a:r>
              <a:b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חמשים: 28</a:t>
              </a:r>
              <a:b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שלושים: 28</a:t>
              </a: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3" name="Google Shape;503;p29"/>
          <p:cNvSpPr/>
          <p:nvPr/>
        </p:nvSpPr>
        <p:spPr>
          <a:xfrm>
            <a:off x="5483784" y="3933233"/>
            <a:ext cx="1088471" cy="493412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מספר נוכחי: 7</a:t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04" name="Google Shape;504;p29"/>
          <p:cNvGrpSpPr/>
          <p:nvPr/>
        </p:nvGrpSpPr>
        <p:grpSpPr>
          <a:xfrm>
            <a:off x="7538036" y="3223270"/>
            <a:ext cx="1088471" cy="688500"/>
            <a:chOff x="10118525" y="3146088"/>
            <a:chExt cx="1451295" cy="918000"/>
          </a:xfrm>
        </p:grpSpPr>
        <p:cxnSp>
          <p:nvCxnSpPr>
            <p:cNvPr id="505" name="Google Shape;505;p29"/>
            <p:cNvCxnSpPr>
              <a:stCxn id="484" idx="4"/>
              <a:endCxn id="490" idx="0"/>
            </p:cNvCxnSpPr>
            <p:nvPr/>
          </p:nvCxnSpPr>
          <p:spPr>
            <a:xfrm>
              <a:off x="10579219" y="3146088"/>
              <a:ext cx="121500" cy="9180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sp>
          <p:nvSpPr>
            <p:cNvPr id="506" name="Google Shape;506;p29"/>
            <p:cNvSpPr txBox="1"/>
            <p:nvPr/>
          </p:nvSpPr>
          <p:spPr>
            <a:xfrm>
              <a:off x="10118525" y="3228421"/>
              <a:ext cx="1451295" cy="7694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אינדקס:3</a:t>
              </a:r>
              <a:b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חמשים: 5</a:t>
              </a:r>
              <a:b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שלושים: 29</a:t>
              </a: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7" name="Google Shape;507;p29"/>
          <p:cNvGrpSpPr/>
          <p:nvPr/>
        </p:nvGrpSpPr>
        <p:grpSpPr>
          <a:xfrm>
            <a:off x="6266357" y="3583147"/>
            <a:ext cx="1126446" cy="605582"/>
            <a:chOff x="8355142" y="3634529"/>
            <a:chExt cx="1501928" cy="807443"/>
          </a:xfrm>
        </p:grpSpPr>
        <p:cxnSp>
          <p:nvCxnSpPr>
            <p:cNvPr id="508" name="Google Shape;508;p29"/>
            <p:cNvCxnSpPr>
              <a:stCxn id="490" idx="2"/>
              <a:endCxn id="503" idx="6"/>
            </p:cNvCxnSpPr>
            <p:nvPr/>
          </p:nvCxnSpPr>
          <p:spPr>
            <a:xfrm rot="10800000">
              <a:off x="8762970" y="4430272"/>
              <a:ext cx="1094100" cy="1170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sp>
          <p:nvSpPr>
            <p:cNvPr id="509" name="Google Shape;509;p29"/>
            <p:cNvSpPr txBox="1"/>
            <p:nvPr/>
          </p:nvSpPr>
          <p:spPr>
            <a:xfrm>
              <a:off x="8355142" y="3634529"/>
              <a:ext cx="1451295" cy="7694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אינדקס:4</a:t>
              </a:r>
              <a:b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חמשים: 20</a:t>
              </a:r>
              <a:b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שלושים: 29</a:t>
              </a: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0" name="Google Shape;510;p29"/>
          <p:cNvSpPr/>
          <p:nvPr/>
        </p:nvSpPr>
        <p:spPr>
          <a:xfrm>
            <a:off x="2953221" y="3921209"/>
            <a:ext cx="1170265" cy="535041"/>
          </a:xfrm>
          <a:prstGeom prst="ellipse">
            <a:avLst/>
          </a:prstGeom>
          <a:solidFill>
            <a:schemeClr val="accent2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29"/>
          <p:cNvSpPr/>
          <p:nvPr/>
        </p:nvSpPr>
        <p:spPr>
          <a:xfrm>
            <a:off x="3155605" y="4743698"/>
            <a:ext cx="1170265" cy="535041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2" name="Google Shape;512;p29"/>
          <p:cNvGrpSpPr/>
          <p:nvPr/>
        </p:nvGrpSpPr>
        <p:grpSpPr>
          <a:xfrm>
            <a:off x="4089788" y="3617727"/>
            <a:ext cx="1393996" cy="577081"/>
            <a:chOff x="5474217" y="3688192"/>
            <a:chExt cx="1858661" cy="769441"/>
          </a:xfrm>
        </p:grpSpPr>
        <p:cxnSp>
          <p:nvCxnSpPr>
            <p:cNvPr id="513" name="Google Shape;513;p29"/>
            <p:cNvCxnSpPr>
              <a:stCxn id="503" idx="2"/>
              <a:endCxn id="510" idx="6"/>
            </p:cNvCxnSpPr>
            <p:nvPr/>
          </p:nvCxnSpPr>
          <p:spPr>
            <a:xfrm flipH="1">
              <a:off x="5519078" y="4437808"/>
              <a:ext cx="1813800" cy="11700"/>
            </a:xfrm>
            <a:prstGeom prst="straightConnector1">
              <a:avLst/>
            </a:prstGeom>
            <a:noFill/>
            <a:ln cap="flat" cmpd="sng" w="38100">
              <a:solidFill>
                <a:schemeClr val="accent6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sp>
          <p:nvSpPr>
            <p:cNvPr id="514" name="Google Shape;514;p29"/>
            <p:cNvSpPr txBox="1"/>
            <p:nvPr/>
          </p:nvSpPr>
          <p:spPr>
            <a:xfrm>
              <a:off x="5474217" y="3688192"/>
              <a:ext cx="1451295" cy="7694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אינדקס:5</a:t>
              </a:r>
              <a:endParaRPr/>
            </a:p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חמשים: 27</a:t>
              </a:r>
              <a:b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שלושים: 29</a:t>
              </a: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5" name="Google Shape;515;p29"/>
          <p:cNvGrpSpPr/>
          <p:nvPr/>
        </p:nvGrpSpPr>
        <p:grpSpPr>
          <a:xfrm>
            <a:off x="4325898" y="4354386"/>
            <a:ext cx="1617611" cy="1069332"/>
            <a:chOff x="5767857" y="4557488"/>
            <a:chExt cx="1781193" cy="1559232"/>
          </a:xfrm>
        </p:grpSpPr>
        <p:cxnSp>
          <p:nvCxnSpPr>
            <p:cNvPr id="516" name="Google Shape;516;p29"/>
            <p:cNvCxnSpPr>
              <a:stCxn id="503" idx="3"/>
              <a:endCxn id="511" idx="6"/>
            </p:cNvCxnSpPr>
            <p:nvPr/>
          </p:nvCxnSpPr>
          <p:spPr>
            <a:xfrm flipH="1">
              <a:off x="5767857" y="4557488"/>
              <a:ext cx="1450500" cy="957900"/>
            </a:xfrm>
            <a:prstGeom prst="straightConnector1">
              <a:avLst/>
            </a:prstGeom>
            <a:noFill/>
            <a:ln cap="flat" cmpd="sng" w="38100">
              <a:solidFill>
                <a:schemeClr val="accent2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40000" rotWithShape="0" dir="5400000" dist="23000">
                <a:srgbClr val="000000">
                  <a:alpha val="34901"/>
                </a:srgbClr>
              </a:outerShdw>
            </a:effectLst>
          </p:spPr>
        </p:cxnSp>
        <p:sp>
          <p:nvSpPr>
            <p:cNvPr id="517" name="Google Shape;517;p29"/>
            <p:cNvSpPr txBox="1"/>
            <p:nvPr/>
          </p:nvSpPr>
          <p:spPr>
            <a:xfrm rot="-1569581">
              <a:off x="5986595" y="4998434"/>
              <a:ext cx="1451295" cy="8414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1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אינדקס:5</a:t>
              </a:r>
              <a:b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חמשים: 20</a:t>
              </a:r>
              <a:b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iw-IL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שלושים: 36</a:t>
              </a:r>
              <a:endParaRPr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518" name="Google Shape;518;p29"/>
          <p:cNvCxnSpPr/>
          <p:nvPr/>
        </p:nvCxnSpPr>
        <p:spPr>
          <a:xfrm>
            <a:off x="140104" y="4515911"/>
            <a:ext cx="1050722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519" name="Google Shape;519;p29"/>
          <p:cNvCxnSpPr/>
          <p:nvPr/>
        </p:nvCxnSpPr>
        <p:spPr>
          <a:xfrm>
            <a:off x="140104" y="4839180"/>
            <a:ext cx="1050722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520" name="Google Shape;520;p29"/>
          <p:cNvSpPr txBox="1"/>
          <p:nvPr/>
        </p:nvSpPr>
        <p:spPr>
          <a:xfrm>
            <a:off x="1278911" y="4395491"/>
            <a:ext cx="1812021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הוספה לקבוצה השלושים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29"/>
          <p:cNvSpPr txBox="1"/>
          <p:nvPr/>
        </p:nvSpPr>
        <p:spPr>
          <a:xfrm>
            <a:off x="1253747" y="4700680"/>
            <a:ext cx="1812021" cy="300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הוספה לקבוצה החמשים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2" name="Google Shape;522;p29"/>
          <p:cNvCxnSpPr/>
          <p:nvPr/>
        </p:nvCxnSpPr>
        <p:spPr>
          <a:xfrm flipH="1" rot="10800000">
            <a:off x="1479963" y="3053069"/>
            <a:ext cx="1426098" cy="61021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523" name="Google Shape;523;p29"/>
          <p:cNvCxnSpPr>
            <a:stCxn id="496" idx="7"/>
          </p:cNvCxnSpPr>
          <p:nvPr/>
        </p:nvCxnSpPr>
        <p:spPr>
          <a:xfrm flipH="1" rot="10800000">
            <a:off x="1421223" y="3100331"/>
            <a:ext cx="1497000" cy="409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524" name="Google Shape;524;p29"/>
          <p:cNvCxnSpPr>
            <a:stCxn id="493" idx="5"/>
            <a:endCxn id="488" idx="3"/>
          </p:cNvCxnSpPr>
          <p:nvPr/>
        </p:nvCxnSpPr>
        <p:spPr>
          <a:xfrm>
            <a:off x="3779228" y="3132054"/>
            <a:ext cx="1479000" cy="6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525" name="Google Shape;525;p29"/>
          <p:cNvCxnSpPr>
            <a:stCxn id="488" idx="5"/>
            <a:endCxn id="484" idx="3"/>
          </p:cNvCxnSpPr>
          <p:nvPr/>
        </p:nvCxnSpPr>
        <p:spPr>
          <a:xfrm>
            <a:off x="6028019" y="3138107"/>
            <a:ext cx="1512900" cy="3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526" name="Google Shape;526;p29"/>
          <p:cNvCxnSpPr>
            <a:stCxn id="510" idx="5"/>
          </p:cNvCxnSpPr>
          <p:nvPr/>
        </p:nvCxnSpPr>
        <p:spPr>
          <a:xfrm flipH="1" rot="10800000">
            <a:off x="3952105" y="4261195"/>
            <a:ext cx="1595100" cy="116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527" name="Google Shape;527;p29"/>
          <p:cNvCxnSpPr>
            <a:stCxn id="511" idx="7"/>
            <a:endCxn id="503" idx="3"/>
          </p:cNvCxnSpPr>
          <p:nvPr/>
        </p:nvCxnSpPr>
        <p:spPr>
          <a:xfrm flipH="1" rot="10800000">
            <a:off x="4154489" y="4354353"/>
            <a:ext cx="1488600" cy="467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528" name="Google Shape;528;p29"/>
          <p:cNvCxnSpPr>
            <a:stCxn id="503" idx="5"/>
            <a:endCxn id="490" idx="3"/>
          </p:cNvCxnSpPr>
          <p:nvPr/>
        </p:nvCxnSpPr>
        <p:spPr>
          <a:xfrm>
            <a:off x="6412852" y="4354386"/>
            <a:ext cx="1150500" cy="30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529" name="Google Shape;529;p29"/>
          <p:cNvCxnSpPr>
            <a:stCxn id="490" idx="1"/>
          </p:cNvCxnSpPr>
          <p:nvPr/>
        </p:nvCxnSpPr>
        <p:spPr>
          <a:xfrm flipH="1" rot="10800000">
            <a:off x="7563263" y="3204461"/>
            <a:ext cx="125100" cy="7884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530" name="Google Shape;530;p29"/>
          <p:cNvCxnSpPr>
            <a:stCxn id="484" idx="1"/>
            <a:endCxn id="480" idx="3"/>
          </p:cNvCxnSpPr>
          <p:nvPr/>
        </p:nvCxnSpPr>
        <p:spPr>
          <a:xfrm rot="10800000">
            <a:off x="7438989" y="1897503"/>
            <a:ext cx="102000" cy="852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531" name="Google Shape;531;p29"/>
          <p:cNvCxnSpPr>
            <a:stCxn id="480" idx="3"/>
            <a:endCxn id="476" idx="5"/>
          </p:cNvCxnSpPr>
          <p:nvPr/>
        </p:nvCxnSpPr>
        <p:spPr>
          <a:xfrm rot="10800000">
            <a:off x="5396252" y="1821266"/>
            <a:ext cx="2042700" cy="76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cxnSp>
        <p:nvCxnSpPr>
          <p:cNvPr id="532" name="Google Shape;532;p29"/>
          <p:cNvCxnSpPr>
            <a:stCxn id="476" idx="3"/>
            <a:endCxn id="473" idx="5"/>
          </p:cNvCxnSpPr>
          <p:nvPr/>
        </p:nvCxnSpPr>
        <p:spPr>
          <a:xfrm flipH="1">
            <a:off x="1214085" y="1821319"/>
            <a:ext cx="3452400" cy="112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  <p:sp>
        <p:nvSpPr>
          <p:cNvPr id="533" name="Google Shape;533;p29"/>
          <p:cNvSpPr/>
          <p:nvPr/>
        </p:nvSpPr>
        <p:spPr>
          <a:xfrm>
            <a:off x="295712" y="5135636"/>
            <a:ext cx="843094" cy="327572"/>
          </a:xfrm>
          <a:prstGeom prst="ellipse">
            <a:avLst/>
          </a:prstGeom>
          <a:solidFill>
            <a:schemeClr val="accent6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אמת</a:t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29"/>
          <p:cNvSpPr/>
          <p:nvPr/>
        </p:nvSpPr>
        <p:spPr>
          <a:xfrm>
            <a:off x="295711" y="5529167"/>
            <a:ext cx="843094" cy="327572"/>
          </a:xfrm>
          <a:prstGeom prst="ellipse">
            <a:avLst/>
          </a:prstGeom>
          <a:solidFill>
            <a:schemeClr val="accent2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35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שקר</a:t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מתוך הסרט "התחלה"</a:t>
            </a:r>
            <a:endParaRPr/>
          </a:p>
        </p:txBody>
      </p:sp>
      <p:sp>
        <p:nvSpPr>
          <p:cNvPr id="100" name="Google Shape;100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iw-IL"/>
              <a:t>הסרט מגולל את עלילתם של "סוכני חלומות", אנשים שיכולים להיכנס לתוך חלום של אדם באמצעות מכשיר בצורת מזוודה</a:t>
            </a:r>
            <a:endParaRPr/>
          </a:p>
          <a:p>
            <a:pPr indent="-342900" lvl="0" marL="342900" rtl="1" algn="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iw-IL"/>
              <a:t>בסרט, דומיניק "דום" מעוניין להשתיל רעיון בתוך תודעה של איש עסקים ידוע ("רוברט פישר") ובעל השפעה רבה על המשק</a:t>
            </a:r>
            <a:endParaRPr/>
          </a:p>
          <a:p>
            <a:pPr indent="-342900" lvl="0" marL="342900" rtl="1" algn="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iw-IL"/>
              <a:t>הוא בוחר להיכנס לחלום כדי להשפיע על תת המודע של איש העסקים</a:t>
            </a:r>
            <a:endParaRPr/>
          </a:p>
          <a:p>
            <a:pPr indent="-342900" lvl="0" marL="342900" rtl="1" algn="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iw-IL"/>
              <a:t>5 דק במציאות מגישות כמו שעה בחלום</a:t>
            </a:r>
            <a:endParaRPr/>
          </a:p>
        </p:txBody>
      </p:sp>
      <p:sp>
        <p:nvSpPr>
          <p:cNvPr id="101" name="Google Shape;101;p3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3600"/>
              <a:t>תרגיל 2 – פתרון</a:t>
            </a:r>
            <a:endParaRPr/>
          </a:p>
        </p:txBody>
      </p:sp>
      <p:sp>
        <p:nvSpPr>
          <p:cNvPr id="540" name="Google Shape;540;p30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541" name="Google Shape;541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iw-IL"/>
              <a:t>ex2.java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3600"/>
              <a:t>רקורסיה- חישוב log</a:t>
            </a:r>
            <a:endParaRPr sz="3600"/>
          </a:p>
        </p:txBody>
      </p:sp>
      <p:sp>
        <p:nvSpPr>
          <p:cNvPr id="547" name="Google Shape;547;p31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548" name="Google Shape;548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w-IL" sz="2400"/>
              <a:t>נחשב כמה פעמים מחלקים את n בbase:</a:t>
            </a:r>
            <a:endParaRPr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iw-IL" sz="2400"/>
              <a:t>public static int </a:t>
            </a:r>
            <a:r>
              <a:rPr lang="iw-IL" sz="2400"/>
              <a:t>log(int n, int base){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iw-IL" sz="2400"/>
              <a:t>	return </a:t>
            </a:r>
            <a:r>
              <a:rPr lang="iw-IL" sz="2400"/>
              <a:t>n&lt;base? 0 : (1 + </a:t>
            </a:r>
            <a:r>
              <a:rPr i="1" lang="iw-IL" sz="2400"/>
              <a:t>log(n/base,base));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iw-IL" sz="2400"/>
              <a:t>}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תרגיל 3 – חידת 8 המלכות</a:t>
            </a:r>
            <a:endParaRPr/>
          </a:p>
        </p:txBody>
      </p:sp>
      <p:sp>
        <p:nvSpPr>
          <p:cNvPr id="554" name="Google Shape;554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iw-IL" u="sng">
                <a:solidFill>
                  <a:schemeClr val="hlink"/>
                </a:solidFill>
                <a:hlinkClick r:id="rId3"/>
              </a:rPr>
              <a:t>חידת 8 המלכות – ויקיפדיה </a:t>
            </a:r>
            <a:endParaRPr/>
          </a:p>
          <a:p>
            <a:pPr indent="-342900" lvl="0" marL="342900" rtl="1" algn="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iw-IL"/>
              <a:t>יש להציב על לוח של 8x8, 8 מלכות כך שאף אחת לא תאיים על השניה</a:t>
            </a:r>
            <a:endParaRPr/>
          </a:p>
          <a:p>
            <a:pPr indent="-342900" lvl="0" marL="342900" rtl="1" algn="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iw-IL"/>
              <a:t>יש להדפיס את כל האפשרויות</a:t>
            </a:r>
            <a:endParaRPr/>
          </a:p>
        </p:txBody>
      </p:sp>
      <p:sp>
        <p:nvSpPr>
          <p:cNvPr id="555" name="Google Shape;555;p32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 sz="16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תרגיל 3 – פתרון</a:t>
            </a:r>
            <a:endParaRPr/>
          </a:p>
        </p:txBody>
      </p:sp>
      <p:sp>
        <p:nvSpPr>
          <p:cNvPr id="561" name="Google Shape;561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iw-IL"/>
              <a:t>ExQueens.java</a:t>
            </a:r>
            <a:endParaRPr/>
          </a:p>
        </p:txBody>
      </p:sp>
      <p:sp>
        <p:nvSpPr>
          <p:cNvPr id="562" name="Google Shape;562;p33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 sz="16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תרגיל 4</a:t>
            </a:r>
            <a:endParaRPr/>
          </a:p>
        </p:txBody>
      </p:sp>
      <p:pic>
        <p:nvPicPr>
          <p:cNvPr id="568" name="Google Shape;568;p3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52343"/>
            <a:ext cx="8229600" cy="4421676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34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 sz="16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תרגיל 4 – פתרון</a:t>
            </a:r>
            <a:endParaRPr/>
          </a:p>
        </p:txBody>
      </p:sp>
      <p:sp>
        <p:nvSpPr>
          <p:cNvPr id="575" name="Google Shape;575;p3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iw-IL"/>
              <a:t>ex4.java</a:t>
            </a:r>
            <a:endParaRPr/>
          </a:p>
        </p:txBody>
      </p:sp>
      <p:sp>
        <p:nvSpPr>
          <p:cNvPr id="576" name="Google Shape;576;p35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 sz="16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תרגיל 5</a:t>
            </a:r>
            <a:endParaRPr/>
          </a:p>
        </p:txBody>
      </p:sp>
      <p:pic>
        <p:nvPicPr>
          <p:cNvPr id="582" name="Google Shape;582;p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102187"/>
            <a:ext cx="8229600" cy="3521989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36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 sz="1600"/>
          </a:p>
        </p:txBody>
      </p:sp>
      <p:sp>
        <p:nvSpPr>
          <p:cNvPr id="584" name="Google Shape;584;p36"/>
          <p:cNvSpPr txBox="1"/>
          <p:nvPr/>
        </p:nvSpPr>
        <p:spPr>
          <a:xfrm>
            <a:off x="3679200" y="5783050"/>
            <a:ext cx="5007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700">
                <a:latin typeface="Calibri"/>
                <a:ea typeface="Calibri"/>
                <a:cs typeface="Calibri"/>
                <a:sym typeface="Calibri"/>
              </a:rPr>
              <a:t>שימו לב שניתן להתקדם אך ורק בצעד 1 או 2 צעדים.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7f1bbf0e2f_0_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תרגיל 5 - פתרון</a:t>
            </a:r>
            <a:endParaRPr/>
          </a:p>
        </p:txBody>
      </p:sp>
      <p:sp>
        <p:nvSpPr>
          <p:cNvPr id="591" name="Google Shape;591;g17f1bbf0e2f_0_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g17f1bbf0e2f_0_1"/>
          <p:cNvSpPr txBox="1"/>
          <p:nvPr>
            <p:ph idx="12" type="sldNum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iw-IL"/>
              <a:t>‹#›</a:t>
            </a:fld>
            <a:endParaRPr sz="16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3600"/>
              <a:t>רקורסיה-הדפסת כל תתי הקבוצות</a:t>
            </a:r>
            <a:endParaRPr/>
          </a:p>
        </p:txBody>
      </p:sp>
      <p:sp>
        <p:nvSpPr>
          <p:cNvPr id="598" name="Google Shape;598;p37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599" name="Google Shape;599;p3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iw-IL" sz="2000"/>
              <a:t>עבור כל איבר במערך נקרא לפונקציה הרקורסיבית פעם אחת עם האיבר בתת קבוצה, ופעם אחת בלעדיו: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iw-IL" sz="2000"/>
              <a:t>public static void printSubsets(int[] arr, int p, String prefix) {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iw-IL" sz="2000"/>
              <a:t>        if (p == arr.length) {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iw-IL" sz="2000"/>
              <a:t>                System.</a:t>
            </a:r>
            <a:r>
              <a:rPr b="1" i="1" lang="iw-IL" sz="2000"/>
              <a:t>out.println("{" + (prefix.length() &gt; 0? prefix.substring(0, 		prefix.length() - 2) : prefix) + "}");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iw-IL" sz="2000"/>
              <a:t>	return;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iw-IL" sz="2000"/>
              <a:t>        }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i="1" lang="iw-IL" sz="2000"/>
              <a:t>        printSubsets(arr, p+1, prefix);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i="1" lang="iw-IL" sz="2000"/>
              <a:t>        printSubsets(arr, p+1, prefix + arr[p] + ", ");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iw-IL" sz="2000"/>
              <a:t>}</a:t>
            </a:r>
            <a:endParaRPr sz="2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38"/>
          <p:cNvSpPr txBox="1"/>
          <p:nvPr>
            <p:ph type="title"/>
          </p:nvPr>
        </p:nvSpPr>
        <p:spPr>
          <a:xfrm>
            <a:off x="107504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3600"/>
              <a:t>רקורסיה-הדפסת כל תתי הקבוצות, המשך</a:t>
            </a:r>
            <a:endParaRPr/>
          </a:p>
        </p:txBody>
      </p:sp>
      <p:sp>
        <p:nvSpPr>
          <p:cNvPr id="605" name="Google Shape;605;p38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  <p:sp>
        <p:nvSpPr>
          <p:cNvPr id="606" name="Google Shape;606;p38"/>
          <p:cNvSpPr txBox="1"/>
          <p:nvPr>
            <p:ph idx="1" type="body"/>
          </p:nvPr>
        </p:nvSpPr>
        <p:spPr>
          <a:xfrm>
            <a:off x="457200" y="1340768"/>
            <a:ext cx="8229600" cy="4785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iw-IL" sz="2000">
                <a:solidFill>
                  <a:srgbClr val="000000"/>
                </a:solidFill>
              </a:rPr>
              <a:t>אם נקרא לפונקציה מה main, נצטרך לקרוא לה כך: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i="1" lang="iw-IL" sz="2000">
                <a:solidFill>
                  <a:srgbClr val="000000"/>
                </a:solidFill>
              </a:rPr>
              <a:t>printSubsets(arr, 0, “”);</a:t>
            </a:r>
            <a:endParaRPr i="1" sz="2000">
              <a:solidFill>
                <a:srgbClr val="000000"/>
              </a:solidFill>
            </a:endParaRPr>
          </a:p>
          <a:p>
            <a:pPr indent="0" lvl="0" marL="0" rtl="1" algn="r"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br>
              <a:rPr lang="iw-IL" sz="2000">
                <a:solidFill>
                  <a:srgbClr val="000000"/>
                </a:solidFill>
              </a:rPr>
            </a:br>
            <a:r>
              <a:rPr lang="iw-IL" sz="2000">
                <a:solidFill>
                  <a:srgbClr val="000000"/>
                </a:solidFill>
              </a:rPr>
              <a:t>אבל אנחנו לא רוצים לקרוא לה ככה, המשתמש לא צריך לדעת מה שולחים חוץ מהמערך עצמו. לכן נוסיף פונקציית מעטפת:</a:t>
            </a:r>
            <a:endParaRPr/>
          </a:p>
          <a:p>
            <a:pPr indent="0" lvl="0" marL="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iw-IL" sz="2000"/>
              <a:t>public static void printSubsets(int[] arr) {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i="1" lang="iw-IL" sz="2000"/>
              <a:t>	printSubsets(arr,0,"");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iw-IL" sz="2000"/>
              <a:t>}</a:t>
            </a:r>
            <a:endParaRPr sz="2000">
              <a:solidFill>
                <a:srgbClr val="000000"/>
              </a:solidFill>
            </a:endParaRPr>
          </a:p>
          <a:p>
            <a:pPr indent="0" lvl="0" marL="0" rtl="1" algn="r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מתוך הסרט "התחלה"</a:t>
            </a:r>
            <a:endParaRPr/>
          </a:p>
        </p:txBody>
      </p:sp>
      <p:sp>
        <p:nvSpPr>
          <p:cNvPr id="107" name="Google Shape;10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iw-IL"/>
              <a:t>דום יודע, עקב עברו, שבשביל להגיע לתת המודע של אדם ולהשפיע עליו הוא צריך לקלף את שכבות הגנה של המוח ולהיכנס עמוק יותר</a:t>
            </a:r>
            <a:endParaRPr/>
          </a:p>
          <a:p>
            <a:pPr indent="-342900" lvl="0" marL="342900" rtl="1" algn="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iw-IL"/>
              <a:t>קילוף השכבות נעשה בעצם על ידי כניסה לחלום נוסף בתוך חלום, כלומר, העמקה ברובד החלום מקרבת אותנו אל היעד</a:t>
            </a:r>
            <a:endParaRPr/>
          </a:p>
          <a:p>
            <a:pPr indent="-342900" lvl="0" marL="342900" rtl="1" algn="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iw-IL"/>
              <a:t>כאשר יגיע את הכספת התודעתית, הוא ישתיל מסמכים שנוגעים ברעיון שברצונו לשנות</a:t>
            </a:r>
            <a:endParaRPr/>
          </a:p>
        </p:txBody>
      </p:sp>
      <p:sp>
        <p:nvSpPr>
          <p:cNvPr id="108" name="Google Shape;108;p4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3600"/>
              <a:t>מגדלי הנוי בשני צבעים – הצגת הבעיה</a:t>
            </a:r>
            <a:endParaRPr sz="3600"/>
          </a:p>
        </p:txBody>
      </p:sp>
      <p:sp>
        <p:nvSpPr>
          <p:cNvPr id="613" name="Google Shape;613;p39"/>
          <p:cNvSpPr txBox="1"/>
          <p:nvPr>
            <p:ph idx="1" type="body"/>
          </p:nvPr>
        </p:nvSpPr>
        <p:spPr>
          <a:xfrm>
            <a:off x="457200" y="134076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iw-IL" sz="2400"/>
              <a:t>נתון:</a:t>
            </a:r>
            <a:endParaRPr/>
          </a:p>
          <a:p>
            <a:pPr indent="-190500" lvl="0" marL="342900" rtl="1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90500" lvl="0" marL="342900" rtl="1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90500" lvl="0" marL="342900" rtl="1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90500" lvl="0" marL="342900" rtl="1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90500" lvl="0" marL="342900" rtl="1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342900" lvl="0" marL="342900" rtl="1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iw-IL" sz="2400"/>
              <a:t>המטרה: להעביר את החישוקים הלבנים ממוט A למוט B תוך שימוש במוט D, את החישוקים השחורים ממוט A למוט D לפי הכללים הבאים:</a:t>
            </a:r>
            <a:endParaRPr/>
          </a:p>
          <a:p>
            <a:pPr indent="-285750" lvl="1" marL="74295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iw-IL" sz="2000"/>
              <a:t>בכל צעד מותר להעביר חישוק בודד ממוט למוט</a:t>
            </a:r>
            <a:endParaRPr/>
          </a:p>
          <a:p>
            <a:pPr indent="-285750" lvl="1" marL="74295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iw-IL" sz="2000"/>
              <a:t>אסור מצב שבו חישוק גדול מונח מעל חישוק קטן</a:t>
            </a:r>
            <a:endParaRPr/>
          </a:p>
          <a:p>
            <a:pPr indent="-285750" lvl="1" marL="74295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iw-IL" sz="2000"/>
              <a:t>בכל רגע נתון חישוק חייב להיות מונח על אחד המוטות</a:t>
            </a:r>
            <a:endParaRPr/>
          </a:p>
          <a:p>
            <a:pPr indent="-158750" lvl="1" marL="742950" rtl="1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90500" lvl="0" marL="342900" rtl="1" algn="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139700" lvl="0" marL="342900" rtl="1" algn="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grpSp>
        <p:nvGrpSpPr>
          <p:cNvPr id="614" name="Google Shape;614;p39"/>
          <p:cNvGrpSpPr/>
          <p:nvPr/>
        </p:nvGrpSpPr>
        <p:grpSpPr>
          <a:xfrm>
            <a:off x="1138125" y="1484784"/>
            <a:ext cx="6522548" cy="2413004"/>
            <a:chOff x="1138125" y="1484784"/>
            <a:chExt cx="6522548" cy="2413004"/>
          </a:xfrm>
        </p:grpSpPr>
        <p:grpSp>
          <p:nvGrpSpPr>
            <p:cNvPr id="615" name="Google Shape;615;p39"/>
            <p:cNvGrpSpPr/>
            <p:nvPr/>
          </p:nvGrpSpPr>
          <p:grpSpPr>
            <a:xfrm>
              <a:off x="1138125" y="1484784"/>
              <a:ext cx="6522548" cy="2398713"/>
              <a:chOff x="1138125" y="1484784"/>
              <a:chExt cx="6522548" cy="2398713"/>
            </a:xfrm>
          </p:grpSpPr>
          <p:grpSp>
            <p:nvGrpSpPr>
              <p:cNvPr id="616" name="Google Shape;616;p39"/>
              <p:cNvGrpSpPr/>
              <p:nvPr/>
            </p:nvGrpSpPr>
            <p:grpSpPr>
              <a:xfrm>
                <a:off x="1138125" y="1484784"/>
                <a:ext cx="6522548" cy="2398713"/>
                <a:chOff x="1062" y="2160"/>
                <a:chExt cx="4266" cy="2128"/>
              </a:xfrm>
            </p:grpSpPr>
            <p:sp>
              <p:nvSpPr>
                <p:cNvPr id="617" name="Google Shape;617;p39"/>
                <p:cNvSpPr/>
                <p:nvPr/>
              </p:nvSpPr>
              <p:spPr>
                <a:xfrm>
                  <a:off x="1392" y="2765"/>
                  <a:ext cx="288" cy="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iw-IL" sz="24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1  </a:t>
                  </a:r>
                  <a:endParaRPr/>
                </a:p>
              </p:txBody>
            </p:sp>
            <p:sp>
              <p:nvSpPr>
                <p:cNvPr id="618" name="Google Shape;618;p39"/>
                <p:cNvSpPr/>
                <p:nvPr/>
              </p:nvSpPr>
              <p:spPr>
                <a:xfrm>
                  <a:off x="1296" y="3020"/>
                  <a:ext cx="480" cy="240"/>
                </a:xfrm>
                <a:prstGeom prst="rect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iw-IL" sz="2400">
                      <a:solidFill>
                        <a:schemeClr val="lt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2</a:t>
                  </a:r>
                  <a:r>
                    <a:rPr lang="iw-IL" sz="24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  </a:t>
                  </a:r>
                  <a:endParaRPr/>
                </a:p>
              </p:txBody>
            </p:sp>
            <p:sp>
              <p:nvSpPr>
                <p:cNvPr id="619" name="Google Shape;619;p39"/>
                <p:cNvSpPr/>
                <p:nvPr/>
              </p:nvSpPr>
              <p:spPr>
                <a:xfrm>
                  <a:off x="1200" y="3260"/>
                  <a:ext cx="672" cy="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iw-IL" sz="24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3  </a:t>
                  </a:r>
                  <a:endParaRPr/>
                </a:p>
              </p:txBody>
            </p:sp>
            <p:cxnSp>
              <p:nvCxnSpPr>
                <p:cNvPr id="620" name="Google Shape;620;p39"/>
                <p:cNvCxnSpPr/>
                <p:nvPr/>
              </p:nvCxnSpPr>
              <p:spPr>
                <a:xfrm>
                  <a:off x="1536" y="2160"/>
                  <a:ext cx="0" cy="158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ash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21" name="Google Shape;621;p39"/>
                <p:cNvCxnSpPr/>
                <p:nvPr/>
              </p:nvCxnSpPr>
              <p:spPr>
                <a:xfrm flipH="1" rot="10800000">
                  <a:off x="1062" y="3744"/>
                  <a:ext cx="954" cy="1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sp>
              <p:nvSpPr>
                <p:cNvPr id="622" name="Google Shape;622;p39"/>
                <p:cNvSpPr txBox="1"/>
                <p:nvPr/>
              </p:nvSpPr>
              <p:spPr>
                <a:xfrm>
                  <a:off x="1200" y="3744"/>
                  <a:ext cx="720" cy="51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aseline="30000" lang="iw-IL" sz="32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A</a:t>
                  </a:r>
                  <a:endParaRPr sz="32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cxnSp>
              <p:nvCxnSpPr>
                <p:cNvPr id="623" name="Google Shape;623;p39"/>
                <p:cNvCxnSpPr/>
                <p:nvPr/>
              </p:nvCxnSpPr>
              <p:spPr>
                <a:xfrm>
                  <a:off x="2563" y="2160"/>
                  <a:ext cx="0" cy="158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ash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24" name="Google Shape;624;p39"/>
                <p:cNvCxnSpPr/>
                <p:nvPr/>
              </p:nvCxnSpPr>
              <p:spPr>
                <a:xfrm>
                  <a:off x="2158" y="3724"/>
                  <a:ext cx="933" cy="1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sp>
              <p:nvSpPr>
                <p:cNvPr id="625" name="Google Shape;625;p39"/>
                <p:cNvSpPr txBox="1"/>
                <p:nvPr/>
              </p:nvSpPr>
              <p:spPr>
                <a:xfrm>
                  <a:off x="2419" y="3744"/>
                  <a:ext cx="336" cy="51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aseline="30000" lang="iw-IL" sz="32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B</a:t>
                  </a:r>
                  <a:endParaRPr sz="32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cxnSp>
              <p:nvCxnSpPr>
                <p:cNvPr id="626" name="Google Shape;626;p39"/>
                <p:cNvCxnSpPr/>
                <p:nvPr/>
              </p:nvCxnSpPr>
              <p:spPr>
                <a:xfrm>
                  <a:off x="4848" y="2160"/>
                  <a:ext cx="0" cy="158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ash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27" name="Google Shape;627;p39"/>
                <p:cNvCxnSpPr/>
                <p:nvPr/>
              </p:nvCxnSpPr>
              <p:spPr>
                <a:xfrm>
                  <a:off x="4291" y="3714"/>
                  <a:ext cx="1037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sp>
              <p:nvSpPr>
                <p:cNvPr id="628" name="Google Shape;628;p39"/>
                <p:cNvSpPr txBox="1"/>
                <p:nvPr/>
              </p:nvSpPr>
              <p:spPr>
                <a:xfrm>
                  <a:off x="4704" y="3744"/>
                  <a:ext cx="336" cy="51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aseline="30000" lang="iw-IL" sz="32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D</a:t>
                  </a:r>
                  <a:endParaRPr sz="32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629" name="Google Shape;629;p39"/>
                <p:cNvSpPr txBox="1"/>
                <p:nvPr/>
              </p:nvSpPr>
              <p:spPr>
                <a:xfrm>
                  <a:off x="1104" y="3936"/>
                  <a:ext cx="912" cy="35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iw-IL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מוט המקור</a:t>
                  </a:r>
                  <a:endParaRPr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39"/>
                <p:cNvSpPr txBox="1"/>
                <p:nvPr/>
              </p:nvSpPr>
              <p:spPr>
                <a:xfrm>
                  <a:off x="2179" y="3936"/>
                  <a:ext cx="912" cy="35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iw-IL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מוט המטרה</a:t>
                  </a:r>
                  <a:endParaRPr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39"/>
                <p:cNvSpPr txBox="1"/>
                <p:nvPr/>
              </p:nvSpPr>
              <p:spPr>
                <a:xfrm>
                  <a:off x="4416" y="3936"/>
                  <a:ext cx="912" cy="35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iw-IL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מוט עזר</a:t>
                  </a:r>
                  <a:endParaRPr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32" name="Google Shape;632;p39"/>
              <p:cNvSpPr/>
              <p:nvPr/>
            </p:nvSpPr>
            <p:spPr>
              <a:xfrm>
                <a:off x="1202341" y="2996952"/>
                <a:ext cx="1321022" cy="28093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w-IL" sz="2400">
                    <a:solidFill>
                      <a:schemeClr val="lt1"/>
                    </a:solidFill>
                    <a:latin typeface="Tahoma"/>
                    <a:ea typeface="Tahoma"/>
                    <a:cs typeface="Tahoma"/>
                    <a:sym typeface="Tahoma"/>
                  </a:rPr>
                  <a:t>4</a:t>
                </a:r>
                <a:r>
                  <a:rPr lang="iw-IL"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  </a:t>
                </a:r>
                <a:endParaRPr/>
              </a:p>
            </p:txBody>
          </p:sp>
        </p:grpSp>
        <p:grpSp>
          <p:nvGrpSpPr>
            <p:cNvPr id="633" name="Google Shape;633;p39"/>
            <p:cNvGrpSpPr/>
            <p:nvPr/>
          </p:nvGrpSpPr>
          <p:grpSpPr>
            <a:xfrm>
              <a:off x="4603841" y="1484784"/>
              <a:ext cx="1454637" cy="2413004"/>
              <a:chOff x="4603841" y="1484784"/>
              <a:chExt cx="1454637" cy="2413004"/>
            </a:xfrm>
          </p:grpSpPr>
          <p:grpSp>
            <p:nvGrpSpPr>
              <p:cNvPr id="634" name="Google Shape;634;p39"/>
              <p:cNvGrpSpPr/>
              <p:nvPr/>
            </p:nvGrpSpPr>
            <p:grpSpPr>
              <a:xfrm>
                <a:off x="4603841" y="1484784"/>
                <a:ext cx="1336311" cy="2364896"/>
                <a:chOff x="4603841" y="1844824"/>
                <a:chExt cx="1336311" cy="2364896"/>
              </a:xfrm>
            </p:grpSpPr>
            <p:cxnSp>
              <p:nvCxnSpPr>
                <p:cNvPr id="635" name="Google Shape;635;p39"/>
                <p:cNvCxnSpPr/>
                <p:nvPr/>
              </p:nvCxnSpPr>
              <p:spPr>
                <a:xfrm>
                  <a:off x="5251188" y="1844824"/>
                  <a:ext cx="0" cy="178550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ash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36" name="Google Shape;636;p39"/>
                <p:cNvCxnSpPr/>
                <p:nvPr/>
              </p:nvCxnSpPr>
              <p:spPr>
                <a:xfrm>
                  <a:off x="4603841" y="3610490"/>
                  <a:ext cx="1336311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sp>
              <p:nvSpPr>
                <p:cNvPr id="637" name="Google Shape;637;p39"/>
                <p:cNvSpPr txBox="1"/>
                <p:nvPr/>
              </p:nvSpPr>
              <p:spPr>
                <a:xfrm>
                  <a:off x="5031017" y="3630332"/>
                  <a:ext cx="513731" cy="5793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aseline="30000" lang="iw-IL" sz="32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C</a:t>
                  </a:r>
                  <a:endParaRPr sz="32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638" name="Google Shape;638;p39"/>
              <p:cNvSpPr txBox="1"/>
              <p:nvPr/>
            </p:nvSpPr>
            <p:spPr>
              <a:xfrm>
                <a:off x="4664066" y="3501008"/>
                <a:ext cx="1394412" cy="3967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w-IL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מוט המטרה</a:t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3600"/>
              <a:t>מגדלי הנוי בשני צבעים - פתרון</a:t>
            </a:r>
            <a:endParaRPr sz="3600"/>
          </a:p>
        </p:txBody>
      </p:sp>
      <p:sp>
        <p:nvSpPr>
          <p:cNvPr id="645" name="Google Shape;645;p4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iw-IL">
                <a:latin typeface="Arial"/>
                <a:ea typeface="Arial"/>
                <a:cs typeface="Arial"/>
                <a:sym typeface="Arial"/>
              </a:rPr>
              <a:t>נניח כי ידוע כיצד מעבירים n-1 חישוקים ממגדל מקור למגדל יעד תוך שימוש במגדל עזר כמו במגדלי הנוי הרגיל.</a:t>
            </a:r>
            <a:endParaRPr/>
          </a:p>
          <a:p>
            <a:pPr indent="-342900" lvl="0" marL="342900" rtl="1" algn="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iw-IL">
                <a:latin typeface="Arial"/>
                <a:ea typeface="Arial"/>
                <a:cs typeface="Arial"/>
                <a:sym typeface="Arial"/>
              </a:rPr>
              <a:t>בסיס הרקורסיה: כאשר,n=0  לא עושים דבר</a:t>
            </a:r>
            <a:endParaRPr/>
          </a:p>
          <a:p>
            <a:pPr indent="-139700" lvl="0" marL="342900" rtl="1" algn="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6" name="Google Shape;646;p40"/>
          <p:cNvGrpSpPr/>
          <p:nvPr/>
        </p:nvGrpSpPr>
        <p:grpSpPr>
          <a:xfrm>
            <a:off x="1138125" y="3861048"/>
            <a:ext cx="6522548" cy="2413004"/>
            <a:chOff x="1138125" y="1484784"/>
            <a:chExt cx="6522548" cy="2413004"/>
          </a:xfrm>
        </p:grpSpPr>
        <p:grpSp>
          <p:nvGrpSpPr>
            <p:cNvPr id="647" name="Google Shape;647;p40"/>
            <p:cNvGrpSpPr/>
            <p:nvPr/>
          </p:nvGrpSpPr>
          <p:grpSpPr>
            <a:xfrm>
              <a:off x="1138125" y="1484784"/>
              <a:ext cx="6522548" cy="2398713"/>
              <a:chOff x="1138125" y="1484784"/>
              <a:chExt cx="6522548" cy="2398713"/>
            </a:xfrm>
          </p:grpSpPr>
          <p:grpSp>
            <p:nvGrpSpPr>
              <p:cNvPr id="648" name="Google Shape;648;p40"/>
              <p:cNvGrpSpPr/>
              <p:nvPr/>
            </p:nvGrpSpPr>
            <p:grpSpPr>
              <a:xfrm>
                <a:off x="1138125" y="1484784"/>
                <a:ext cx="6522548" cy="2398713"/>
                <a:chOff x="1062" y="2160"/>
                <a:chExt cx="4266" cy="2128"/>
              </a:xfrm>
            </p:grpSpPr>
            <p:sp>
              <p:nvSpPr>
                <p:cNvPr id="649" name="Google Shape;649;p40"/>
                <p:cNvSpPr/>
                <p:nvPr/>
              </p:nvSpPr>
              <p:spPr>
                <a:xfrm>
                  <a:off x="1392" y="2765"/>
                  <a:ext cx="288" cy="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iw-IL" sz="24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1  </a:t>
                  </a:r>
                  <a:endParaRPr/>
                </a:p>
              </p:txBody>
            </p:sp>
            <p:sp>
              <p:nvSpPr>
                <p:cNvPr id="650" name="Google Shape;650;p40"/>
                <p:cNvSpPr/>
                <p:nvPr/>
              </p:nvSpPr>
              <p:spPr>
                <a:xfrm>
                  <a:off x="1296" y="3020"/>
                  <a:ext cx="480" cy="240"/>
                </a:xfrm>
                <a:prstGeom prst="rect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iw-IL" sz="2400">
                      <a:solidFill>
                        <a:schemeClr val="lt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2</a:t>
                  </a:r>
                  <a:r>
                    <a:rPr lang="iw-IL" sz="24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  </a:t>
                  </a:r>
                  <a:endParaRPr/>
                </a:p>
              </p:txBody>
            </p:sp>
            <p:sp>
              <p:nvSpPr>
                <p:cNvPr id="651" name="Google Shape;651;p40"/>
                <p:cNvSpPr/>
                <p:nvPr/>
              </p:nvSpPr>
              <p:spPr>
                <a:xfrm>
                  <a:off x="1200" y="3260"/>
                  <a:ext cx="672" cy="240"/>
                </a:xfrm>
                <a:prstGeom prst="rect">
                  <a:avLst/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iw-IL" sz="24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3  </a:t>
                  </a:r>
                  <a:endParaRPr/>
                </a:p>
              </p:txBody>
            </p:sp>
            <p:cxnSp>
              <p:nvCxnSpPr>
                <p:cNvPr id="652" name="Google Shape;652;p40"/>
                <p:cNvCxnSpPr/>
                <p:nvPr/>
              </p:nvCxnSpPr>
              <p:spPr>
                <a:xfrm>
                  <a:off x="1536" y="2160"/>
                  <a:ext cx="0" cy="158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ash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53" name="Google Shape;653;p40"/>
                <p:cNvCxnSpPr/>
                <p:nvPr/>
              </p:nvCxnSpPr>
              <p:spPr>
                <a:xfrm flipH="1" rot="10800000">
                  <a:off x="1062" y="3744"/>
                  <a:ext cx="954" cy="1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sp>
              <p:nvSpPr>
                <p:cNvPr id="654" name="Google Shape;654;p40"/>
                <p:cNvSpPr txBox="1"/>
                <p:nvPr/>
              </p:nvSpPr>
              <p:spPr>
                <a:xfrm>
                  <a:off x="1200" y="3744"/>
                  <a:ext cx="720" cy="51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aseline="30000" lang="iw-IL" sz="32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A</a:t>
                  </a:r>
                  <a:endParaRPr sz="32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cxnSp>
              <p:nvCxnSpPr>
                <p:cNvPr id="655" name="Google Shape;655;p40"/>
                <p:cNvCxnSpPr/>
                <p:nvPr/>
              </p:nvCxnSpPr>
              <p:spPr>
                <a:xfrm>
                  <a:off x="2563" y="2160"/>
                  <a:ext cx="0" cy="158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ash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56" name="Google Shape;656;p40"/>
                <p:cNvCxnSpPr/>
                <p:nvPr/>
              </p:nvCxnSpPr>
              <p:spPr>
                <a:xfrm>
                  <a:off x="2158" y="3724"/>
                  <a:ext cx="933" cy="1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sp>
              <p:nvSpPr>
                <p:cNvPr id="657" name="Google Shape;657;p40"/>
                <p:cNvSpPr txBox="1"/>
                <p:nvPr/>
              </p:nvSpPr>
              <p:spPr>
                <a:xfrm>
                  <a:off x="2419" y="3744"/>
                  <a:ext cx="336" cy="51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aseline="30000" lang="iw-IL" sz="32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B</a:t>
                  </a:r>
                  <a:endParaRPr sz="32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cxnSp>
              <p:nvCxnSpPr>
                <p:cNvPr id="658" name="Google Shape;658;p40"/>
                <p:cNvCxnSpPr/>
                <p:nvPr/>
              </p:nvCxnSpPr>
              <p:spPr>
                <a:xfrm>
                  <a:off x="4848" y="2160"/>
                  <a:ext cx="0" cy="158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ash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59" name="Google Shape;659;p40"/>
                <p:cNvCxnSpPr/>
                <p:nvPr/>
              </p:nvCxnSpPr>
              <p:spPr>
                <a:xfrm>
                  <a:off x="4291" y="3714"/>
                  <a:ext cx="1037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sp>
              <p:nvSpPr>
                <p:cNvPr id="660" name="Google Shape;660;p40"/>
                <p:cNvSpPr txBox="1"/>
                <p:nvPr/>
              </p:nvSpPr>
              <p:spPr>
                <a:xfrm>
                  <a:off x="4704" y="3744"/>
                  <a:ext cx="336" cy="51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aseline="30000" lang="iw-IL" sz="32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D</a:t>
                  </a:r>
                  <a:endParaRPr sz="32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661" name="Google Shape;661;p40"/>
                <p:cNvSpPr txBox="1"/>
                <p:nvPr/>
              </p:nvSpPr>
              <p:spPr>
                <a:xfrm>
                  <a:off x="1104" y="3936"/>
                  <a:ext cx="912" cy="35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iw-IL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מוט המקור</a:t>
                  </a:r>
                  <a:endParaRPr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40"/>
                <p:cNvSpPr txBox="1"/>
                <p:nvPr/>
              </p:nvSpPr>
              <p:spPr>
                <a:xfrm>
                  <a:off x="2179" y="3936"/>
                  <a:ext cx="912" cy="35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iw-IL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מוט המטרה</a:t>
                  </a:r>
                  <a:endParaRPr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40"/>
                <p:cNvSpPr txBox="1"/>
                <p:nvPr/>
              </p:nvSpPr>
              <p:spPr>
                <a:xfrm>
                  <a:off x="4416" y="3936"/>
                  <a:ext cx="912" cy="35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iw-IL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מוט עזר</a:t>
                  </a:r>
                  <a:endParaRPr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64" name="Google Shape;664;p40"/>
              <p:cNvSpPr/>
              <p:nvPr/>
            </p:nvSpPr>
            <p:spPr>
              <a:xfrm>
                <a:off x="1202341" y="2996952"/>
                <a:ext cx="1321022" cy="280937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w-IL" sz="2400">
                    <a:solidFill>
                      <a:schemeClr val="lt1"/>
                    </a:solidFill>
                    <a:latin typeface="Tahoma"/>
                    <a:ea typeface="Tahoma"/>
                    <a:cs typeface="Tahoma"/>
                    <a:sym typeface="Tahoma"/>
                  </a:rPr>
                  <a:t>4</a:t>
                </a:r>
                <a:r>
                  <a:rPr lang="iw-IL"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  </a:t>
                </a:r>
                <a:endParaRPr/>
              </a:p>
            </p:txBody>
          </p:sp>
        </p:grpSp>
        <p:grpSp>
          <p:nvGrpSpPr>
            <p:cNvPr id="665" name="Google Shape;665;p40"/>
            <p:cNvGrpSpPr/>
            <p:nvPr/>
          </p:nvGrpSpPr>
          <p:grpSpPr>
            <a:xfrm>
              <a:off x="4603841" y="1484784"/>
              <a:ext cx="1454637" cy="2413004"/>
              <a:chOff x="4603841" y="1484784"/>
              <a:chExt cx="1454637" cy="2413004"/>
            </a:xfrm>
          </p:grpSpPr>
          <p:grpSp>
            <p:nvGrpSpPr>
              <p:cNvPr id="666" name="Google Shape;666;p40"/>
              <p:cNvGrpSpPr/>
              <p:nvPr/>
            </p:nvGrpSpPr>
            <p:grpSpPr>
              <a:xfrm>
                <a:off x="4603841" y="1484784"/>
                <a:ext cx="1336311" cy="2364896"/>
                <a:chOff x="4603841" y="1844824"/>
                <a:chExt cx="1336311" cy="2364896"/>
              </a:xfrm>
            </p:grpSpPr>
            <p:cxnSp>
              <p:nvCxnSpPr>
                <p:cNvPr id="667" name="Google Shape;667;p40"/>
                <p:cNvCxnSpPr/>
                <p:nvPr/>
              </p:nvCxnSpPr>
              <p:spPr>
                <a:xfrm>
                  <a:off x="5251188" y="1844824"/>
                  <a:ext cx="0" cy="1785508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ash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668" name="Google Shape;668;p40"/>
                <p:cNvCxnSpPr/>
                <p:nvPr/>
              </p:nvCxnSpPr>
              <p:spPr>
                <a:xfrm>
                  <a:off x="4603841" y="3610490"/>
                  <a:ext cx="1336311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sp>
              <p:nvSpPr>
                <p:cNvPr id="669" name="Google Shape;669;p40"/>
                <p:cNvSpPr txBox="1"/>
                <p:nvPr/>
              </p:nvSpPr>
              <p:spPr>
                <a:xfrm>
                  <a:off x="5031017" y="3630332"/>
                  <a:ext cx="513731" cy="5793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aseline="30000" lang="iw-IL" sz="32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C</a:t>
                  </a:r>
                  <a:endParaRPr sz="32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</p:grpSp>
          <p:sp>
            <p:nvSpPr>
              <p:cNvPr id="670" name="Google Shape;670;p40"/>
              <p:cNvSpPr txBox="1"/>
              <p:nvPr/>
            </p:nvSpPr>
            <p:spPr>
              <a:xfrm>
                <a:off x="4664066" y="3501008"/>
                <a:ext cx="1394412" cy="3967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w-IL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מוט המטרה</a:t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4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1" algn="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b="1" lang="iw-IL">
                <a:latin typeface="Arial"/>
                <a:ea typeface="Arial"/>
                <a:cs typeface="Arial"/>
                <a:sym typeface="Arial"/>
              </a:rPr>
              <a:t>נעביר את החישוקים  1, 2, .... ,n-1 ממגדל A למגדל D תוך שימוש במגדל B או C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41"/>
          <p:cNvSpPr txBox="1"/>
          <p:nvPr/>
        </p:nvSpPr>
        <p:spPr>
          <a:xfrm>
            <a:off x="609600" y="4270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מגדלי הנוי בשני צבעים - פתרון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77" name="Google Shape;677;p41"/>
          <p:cNvGrpSpPr/>
          <p:nvPr/>
        </p:nvGrpSpPr>
        <p:grpSpPr>
          <a:xfrm>
            <a:off x="1138125" y="3861048"/>
            <a:ext cx="6522548" cy="2413004"/>
            <a:chOff x="1138125" y="3861048"/>
            <a:chExt cx="6522548" cy="2413004"/>
          </a:xfrm>
        </p:grpSpPr>
        <p:grpSp>
          <p:nvGrpSpPr>
            <p:cNvPr id="678" name="Google Shape;678;p41"/>
            <p:cNvGrpSpPr/>
            <p:nvPr/>
          </p:nvGrpSpPr>
          <p:grpSpPr>
            <a:xfrm>
              <a:off x="1138125" y="3861048"/>
              <a:ext cx="6522548" cy="2413004"/>
              <a:chOff x="1138125" y="1484784"/>
              <a:chExt cx="6522548" cy="2413004"/>
            </a:xfrm>
          </p:grpSpPr>
          <p:grpSp>
            <p:nvGrpSpPr>
              <p:cNvPr id="679" name="Google Shape;679;p41"/>
              <p:cNvGrpSpPr/>
              <p:nvPr/>
            </p:nvGrpSpPr>
            <p:grpSpPr>
              <a:xfrm>
                <a:off x="1138125" y="1484784"/>
                <a:ext cx="6522548" cy="2398713"/>
                <a:chOff x="1138125" y="1484784"/>
                <a:chExt cx="6522548" cy="2398713"/>
              </a:xfrm>
            </p:grpSpPr>
            <p:grpSp>
              <p:nvGrpSpPr>
                <p:cNvPr id="680" name="Google Shape;680;p41"/>
                <p:cNvGrpSpPr/>
                <p:nvPr/>
              </p:nvGrpSpPr>
              <p:grpSpPr>
                <a:xfrm>
                  <a:off x="1138125" y="1484784"/>
                  <a:ext cx="6522548" cy="2398713"/>
                  <a:chOff x="1062" y="2160"/>
                  <a:chExt cx="4266" cy="2128"/>
                </a:xfrm>
              </p:grpSpPr>
              <p:cxnSp>
                <p:nvCxnSpPr>
                  <p:cNvPr id="681" name="Google Shape;681;p41"/>
                  <p:cNvCxnSpPr/>
                  <p:nvPr/>
                </p:nvCxnSpPr>
                <p:spPr>
                  <a:xfrm>
                    <a:off x="1536" y="2160"/>
                    <a:ext cx="0" cy="1584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dash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82" name="Google Shape;682;p41"/>
                  <p:cNvCxnSpPr/>
                  <p:nvPr/>
                </p:nvCxnSpPr>
                <p:spPr>
                  <a:xfrm flipH="1" rot="10800000">
                    <a:off x="1062" y="3744"/>
                    <a:ext cx="954" cy="15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683" name="Google Shape;683;p41"/>
                  <p:cNvSpPr txBox="1"/>
                  <p:nvPr/>
                </p:nvSpPr>
                <p:spPr>
                  <a:xfrm>
                    <a:off x="1200" y="3744"/>
                    <a:ext cx="720" cy="51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aseline="30000" lang="iw-IL" sz="32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rPr>
                      <a:t>A</a:t>
                    </a:r>
                    <a:endParaRPr sz="32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cxnSp>
                <p:nvCxnSpPr>
                  <p:cNvPr id="684" name="Google Shape;684;p41"/>
                  <p:cNvCxnSpPr/>
                  <p:nvPr/>
                </p:nvCxnSpPr>
                <p:spPr>
                  <a:xfrm>
                    <a:off x="2563" y="2160"/>
                    <a:ext cx="0" cy="1584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dash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85" name="Google Shape;685;p41"/>
                  <p:cNvCxnSpPr/>
                  <p:nvPr/>
                </p:nvCxnSpPr>
                <p:spPr>
                  <a:xfrm>
                    <a:off x="2158" y="3724"/>
                    <a:ext cx="933" cy="17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686" name="Google Shape;686;p41"/>
                  <p:cNvSpPr txBox="1"/>
                  <p:nvPr/>
                </p:nvSpPr>
                <p:spPr>
                  <a:xfrm>
                    <a:off x="2419" y="3744"/>
                    <a:ext cx="336" cy="51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aseline="30000" lang="iw-IL" sz="32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rPr>
                      <a:t>B</a:t>
                    </a:r>
                    <a:endParaRPr sz="32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cxnSp>
                <p:nvCxnSpPr>
                  <p:cNvPr id="687" name="Google Shape;687;p41"/>
                  <p:cNvCxnSpPr/>
                  <p:nvPr/>
                </p:nvCxnSpPr>
                <p:spPr>
                  <a:xfrm>
                    <a:off x="4848" y="2160"/>
                    <a:ext cx="0" cy="1584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dash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88" name="Google Shape;688;p41"/>
                  <p:cNvCxnSpPr/>
                  <p:nvPr/>
                </p:nvCxnSpPr>
                <p:spPr>
                  <a:xfrm>
                    <a:off x="4291" y="3714"/>
                    <a:ext cx="1037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689" name="Google Shape;689;p41"/>
                  <p:cNvSpPr txBox="1"/>
                  <p:nvPr/>
                </p:nvSpPr>
                <p:spPr>
                  <a:xfrm>
                    <a:off x="4704" y="3744"/>
                    <a:ext cx="336" cy="51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aseline="30000" lang="iw-IL" sz="32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rPr>
                      <a:t>D</a:t>
                    </a:r>
                    <a:endParaRPr sz="32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690" name="Google Shape;690;p41"/>
                  <p:cNvSpPr txBox="1"/>
                  <p:nvPr/>
                </p:nvSpPr>
                <p:spPr>
                  <a:xfrm>
                    <a:off x="1104" y="3936"/>
                    <a:ext cx="912" cy="35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iw-IL"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מוט המקור</a:t>
                    </a:r>
                    <a:endParaRPr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1" name="Google Shape;691;p41"/>
                  <p:cNvSpPr txBox="1"/>
                  <p:nvPr/>
                </p:nvSpPr>
                <p:spPr>
                  <a:xfrm>
                    <a:off x="2179" y="3936"/>
                    <a:ext cx="912" cy="35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iw-IL"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מוט המטרה</a:t>
                    </a:r>
                    <a:endParaRPr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2" name="Google Shape;692;p41"/>
                  <p:cNvSpPr txBox="1"/>
                  <p:nvPr/>
                </p:nvSpPr>
                <p:spPr>
                  <a:xfrm>
                    <a:off x="4416" y="3936"/>
                    <a:ext cx="912" cy="35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iw-IL"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מוט עזר</a:t>
                    </a:r>
                    <a:endParaRPr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3" name="Google Shape;693;p41"/>
                <p:cNvSpPr/>
                <p:nvPr/>
              </p:nvSpPr>
              <p:spPr>
                <a:xfrm>
                  <a:off x="1202341" y="2996952"/>
                  <a:ext cx="1321022" cy="280937"/>
                </a:xfrm>
                <a:prstGeom prst="rect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iw-IL" sz="2400">
                      <a:solidFill>
                        <a:schemeClr val="lt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4</a:t>
                  </a:r>
                  <a:r>
                    <a:rPr lang="iw-IL" sz="24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  </a:t>
                  </a:r>
                  <a:endParaRPr/>
                </a:p>
              </p:txBody>
            </p:sp>
          </p:grpSp>
          <p:grpSp>
            <p:nvGrpSpPr>
              <p:cNvPr id="694" name="Google Shape;694;p41"/>
              <p:cNvGrpSpPr/>
              <p:nvPr/>
            </p:nvGrpSpPr>
            <p:grpSpPr>
              <a:xfrm>
                <a:off x="4603841" y="1484784"/>
                <a:ext cx="1454637" cy="2413004"/>
                <a:chOff x="4603841" y="1484784"/>
                <a:chExt cx="1454637" cy="2413004"/>
              </a:xfrm>
            </p:grpSpPr>
            <p:grpSp>
              <p:nvGrpSpPr>
                <p:cNvPr id="695" name="Google Shape;695;p41"/>
                <p:cNvGrpSpPr/>
                <p:nvPr/>
              </p:nvGrpSpPr>
              <p:grpSpPr>
                <a:xfrm>
                  <a:off x="4603841" y="1484784"/>
                  <a:ext cx="1336311" cy="2364896"/>
                  <a:chOff x="4603841" y="1844824"/>
                  <a:chExt cx="1336311" cy="2364896"/>
                </a:xfrm>
              </p:grpSpPr>
              <p:cxnSp>
                <p:nvCxnSpPr>
                  <p:cNvPr id="696" name="Google Shape;696;p41"/>
                  <p:cNvCxnSpPr/>
                  <p:nvPr/>
                </p:nvCxnSpPr>
                <p:spPr>
                  <a:xfrm>
                    <a:off x="5251188" y="1844824"/>
                    <a:ext cx="0" cy="1785508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dash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697" name="Google Shape;697;p41"/>
                  <p:cNvCxnSpPr/>
                  <p:nvPr/>
                </p:nvCxnSpPr>
                <p:spPr>
                  <a:xfrm>
                    <a:off x="4603841" y="3610490"/>
                    <a:ext cx="1336311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698" name="Google Shape;698;p41"/>
                  <p:cNvSpPr txBox="1"/>
                  <p:nvPr/>
                </p:nvSpPr>
                <p:spPr>
                  <a:xfrm>
                    <a:off x="5031017" y="3630332"/>
                    <a:ext cx="513731" cy="5793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aseline="30000" lang="iw-IL" sz="32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rPr>
                      <a:t>C</a:t>
                    </a:r>
                    <a:endParaRPr sz="32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</p:grpSp>
            <p:sp>
              <p:nvSpPr>
                <p:cNvPr id="699" name="Google Shape;699;p41"/>
                <p:cNvSpPr txBox="1"/>
                <p:nvPr/>
              </p:nvSpPr>
              <p:spPr>
                <a:xfrm>
                  <a:off x="4664066" y="3501008"/>
                  <a:ext cx="1394412" cy="3967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iw-IL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מוט המטרה</a:t>
                  </a:r>
                  <a:endParaRPr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0" name="Google Shape;700;p41"/>
            <p:cNvSpPr/>
            <p:nvPr/>
          </p:nvSpPr>
          <p:spPr>
            <a:xfrm>
              <a:off x="6706601" y="4835794"/>
              <a:ext cx="440341" cy="27053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-IL"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  </a:t>
              </a:r>
              <a:endParaRPr/>
            </a:p>
          </p:txBody>
        </p:sp>
        <p:sp>
          <p:nvSpPr>
            <p:cNvPr id="701" name="Google Shape;701;p41"/>
            <p:cNvSpPr/>
            <p:nvPr/>
          </p:nvSpPr>
          <p:spPr>
            <a:xfrm>
              <a:off x="6559821" y="5069319"/>
              <a:ext cx="733901" cy="270532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-IL" sz="2400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2</a:t>
              </a:r>
              <a:r>
                <a:rPr lang="iw-IL"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  </a:t>
              </a:r>
              <a:endParaRPr/>
            </a:p>
          </p:txBody>
        </p:sp>
        <p:sp>
          <p:nvSpPr>
            <p:cNvPr id="702" name="Google Shape;702;p41"/>
            <p:cNvSpPr/>
            <p:nvPr/>
          </p:nvSpPr>
          <p:spPr>
            <a:xfrm>
              <a:off x="6413041" y="5339850"/>
              <a:ext cx="1027462" cy="270532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-IL"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3  </a:t>
              </a:r>
              <a:endParaRPr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4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1" algn="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iw-IL">
                <a:latin typeface="Arial"/>
                <a:ea typeface="Arial"/>
                <a:cs typeface="Arial"/>
                <a:sym typeface="Arial"/>
              </a:rPr>
              <a:t>נעביר את החישוקים  1, 2, .... ,n-1 ממגדל A למגדל C תוך שימוש במגדל B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rtl="1" algn="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b="1" lang="iw-IL">
                <a:latin typeface="Arial"/>
                <a:ea typeface="Arial"/>
                <a:cs typeface="Arial"/>
                <a:sym typeface="Arial"/>
              </a:rPr>
              <a:t>נעביר את חישוק n ממגדל A למגדל B או C בהתאם לצבע- זוגי או אי זוגי</a:t>
            </a:r>
            <a:endParaRPr/>
          </a:p>
          <a:p>
            <a:pPr indent="-139700" lvl="0" marL="342900" rtl="1" algn="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8" name="Google Shape;708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3600"/>
              <a:t>מגדלי הנוי בשני צבעים - פתרון</a:t>
            </a:r>
            <a:endParaRPr sz="3600"/>
          </a:p>
        </p:txBody>
      </p:sp>
      <p:grpSp>
        <p:nvGrpSpPr>
          <p:cNvPr id="709" name="Google Shape;709;p42"/>
          <p:cNvGrpSpPr/>
          <p:nvPr/>
        </p:nvGrpSpPr>
        <p:grpSpPr>
          <a:xfrm>
            <a:off x="1259631" y="4077072"/>
            <a:ext cx="6401041" cy="2196980"/>
            <a:chOff x="1259631" y="4077072"/>
            <a:chExt cx="6401041" cy="2196980"/>
          </a:xfrm>
        </p:grpSpPr>
        <p:grpSp>
          <p:nvGrpSpPr>
            <p:cNvPr id="710" name="Google Shape;710;p42"/>
            <p:cNvGrpSpPr/>
            <p:nvPr/>
          </p:nvGrpSpPr>
          <p:grpSpPr>
            <a:xfrm>
              <a:off x="1259631" y="4077072"/>
              <a:ext cx="6401041" cy="2196980"/>
              <a:chOff x="1138125" y="1484784"/>
              <a:chExt cx="6522548" cy="2413004"/>
            </a:xfrm>
          </p:grpSpPr>
          <p:grpSp>
            <p:nvGrpSpPr>
              <p:cNvPr id="711" name="Google Shape;711;p42"/>
              <p:cNvGrpSpPr/>
              <p:nvPr/>
            </p:nvGrpSpPr>
            <p:grpSpPr>
              <a:xfrm>
                <a:off x="1138125" y="1484784"/>
                <a:ext cx="6522548" cy="2398713"/>
                <a:chOff x="1138125" y="1484784"/>
                <a:chExt cx="6522548" cy="2398713"/>
              </a:xfrm>
            </p:grpSpPr>
            <p:grpSp>
              <p:nvGrpSpPr>
                <p:cNvPr id="712" name="Google Shape;712;p42"/>
                <p:cNvGrpSpPr/>
                <p:nvPr/>
              </p:nvGrpSpPr>
              <p:grpSpPr>
                <a:xfrm>
                  <a:off x="1138125" y="1484784"/>
                  <a:ext cx="6522548" cy="2398713"/>
                  <a:chOff x="1062" y="2160"/>
                  <a:chExt cx="4266" cy="2128"/>
                </a:xfrm>
              </p:grpSpPr>
              <p:cxnSp>
                <p:nvCxnSpPr>
                  <p:cNvPr id="713" name="Google Shape;713;p42"/>
                  <p:cNvCxnSpPr/>
                  <p:nvPr/>
                </p:nvCxnSpPr>
                <p:spPr>
                  <a:xfrm>
                    <a:off x="1536" y="2160"/>
                    <a:ext cx="0" cy="1584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dash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14" name="Google Shape;714;p42"/>
                  <p:cNvCxnSpPr/>
                  <p:nvPr/>
                </p:nvCxnSpPr>
                <p:spPr>
                  <a:xfrm flipH="1" rot="10800000">
                    <a:off x="1062" y="3744"/>
                    <a:ext cx="954" cy="15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715" name="Google Shape;715;p42"/>
                  <p:cNvSpPr txBox="1"/>
                  <p:nvPr/>
                </p:nvSpPr>
                <p:spPr>
                  <a:xfrm>
                    <a:off x="1200" y="3744"/>
                    <a:ext cx="720" cy="51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aseline="30000" lang="iw-IL" sz="32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rPr>
                      <a:t>A</a:t>
                    </a:r>
                    <a:endParaRPr sz="32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cxnSp>
                <p:nvCxnSpPr>
                  <p:cNvPr id="716" name="Google Shape;716;p42"/>
                  <p:cNvCxnSpPr/>
                  <p:nvPr/>
                </p:nvCxnSpPr>
                <p:spPr>
                  <a:xfrm>
                    <a:off x="2563" y="2160"/>
                    <a:ext cx="0" cy="1584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dash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17" name="Google Shape;717;p42"/>
                  <p:cNvCxnSpPr/>
                  <p:nvPr/>
                </p:nvCxnSpPr>
                <p:spPr>
                  <a:xfrm>
                    <a:off x="2158" y="3724"/>
                    <a:ext cx="933" cy="17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718" name="Google Shape;718;p42"/>
                  <p:cNvSpPr txBox="1"/>
                  <p:nvPr/>
                </p:nvSpPr>
                <p:spPr>
                  <a:xfrm>
                    <a:off x="2419" y="3744"/>
                    <a:ext cx="336" cy="51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aseline="30000" lang="iw-IL" sz="32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rPr>
                      <a:t>B</a:t>
                    </a:r>
                    <a:endParaRPr sz="32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cxnSp>
                <p:nvCxnSpPr>
                  <p:cNvPr id="719" name="Google Shape;719;p42"/>
                  <p:cNvCxnSpPr/>
                  <p:nvPr/>
                </p:nvCxnSpPr>
                <p:spPr>
                  <a:xfrm>
                    <a:off x="4848" y="2160"/>
                    <a:ext cx="0" cy="1584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dash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20" name="Google Shape;720;p42"/>
                  <p:cNvCxnSpPr/>
                  <p:nvPr/>
                </p:nvCxnSpPr>
                <p:spPr>
                  <a:xfrm>
                    <a:off x="4291" y="3714"/>
                    <a:ext cx="1037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721" name="Google Shape;721;p42"/>
                  <p:cNvSpPr txBox="1"/>
                  <p:nvPr/>
                </p:nvSpPr>
                <p:spPr>
                  <a:xfrm>
                    <a:off x="4704" y="3744"/>
                    <a:ext cx="336" cy="51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aseline="30000" lang="iw-IL" sz="32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rPr>
                      <a:t>D</a:t>
                    </a:r>
                    <a:endParaRPr sz="32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  <p:sp>
                <p:nvSpPr>
                  <p:cNvPr id="722" name="Google Shape;722;p42"/>
                  <p:cNvSpPr txBox="1"/>
                  <p:nvPr/>
                </p:nvSpPr>
                <p:spPr>
                  <a:xfrm>
                    <a:off x="1104" y="3936"/>
                    <a:ext cx="912" cy="35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iw-IL"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מוט המקור</a:t>
                    </a:r>
                    <a:endParaRPr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3" name="Google Shape;723;p42"/>
                  <p:cNvSpPr txBox="1"/>
                  <p:nvPr/>
                </p:nvSpPr>
                <p:spPr>
                  <a:xfrm>
                    <a:off x="2179" y="3936"/>
                    <a:ext cx="912" cy="35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iw-IL"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מוט המטרה</a:t>
                    </a:r>
                    <a:endParaRPr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4" name="Google Shape;724;p42"/>
                  <p:cNvSpPr txBox="1"/>
                  <p:nvPr/>
                </p:nvSpPr>
                <p:spPr>
                  <a:xfrm>
                    <a:off x="4416" y="3936"/>
                    <a:ext cx="912" cy="35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iw-IL" sz="20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מוט עזר</a:t>
                    </a:r>
                    <a:endParaRPr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725" name="Google Shape;725;p42"/>
                <p:cNvSpPr/>
                <p:nvPr/>
              </p:nvSpPr>
              <p:spPr>
                <a:xfrm>
                  <a:off x="1202341" y="2996952"/>
                  <a:ext cx="1321022" cy="280937"/>
                </a:xfrm>
                <a:prstGeom prst="rect">
                  <a:avLst/>
                </a:pr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iw-IL" sz="2400">
                      <a:solidFill>
                        <a:schemeClr val="lt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4</a:t>
                  </a:r>
                  <a:r>
                    <a:rPr lang="iw-IL" sz="24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  </a:t>
                  </a:r>
                  <a:endParaRPr/>
                </a:p>
              </p:txBody>
            </p:sp>
          </p:grpSp>
          <p:grpSp>
            <p:nvGrpSpPr>
              <p:cNvPr id="726" name="Google Shape;726;p42"/>
              <p:cNvGrpSpPr/>
              <p:nvPr/>
            </p:nvGrpSpPr>
            <p:grpSpPr>
              <a:xfrm>
                <a:off x="4603841" y="1484784"/>
                <a:ext cx="1454637" cy="2413004"/>
                <a:chOff x="4603841" y="1484784"/>
                <a:chExt cx="1454637" cy="2413004"/>
              </a:xfrm>
            </p:grpSpPr>
            <p:grpSp>
              <p:nvGrpSpPr>
                <p:cNvPr id="727" name="Google Shape;727;p42"/>
                <p:cNvGrpSpPr/>
                <p:nvPr/>
              </p:nvGrpSpPr>
              <p:grpSpPr>
                <a:xfrm>
                  <a:off x="4603841" y="1484784"/>
                  <a:ext cx="1336311" cy="2364896"/>
                  <a:chOff x="4603841" y="1844824"/>
                  <a:chExt cx="1336311" cy="2364896"/>
                </a:xfrm>
              </p:grpSpPr>
              <p:cxnSp>
                <p:nvCxnSpPr>
                  <p:cNvPr id="728" name="Google Shape;728;p42"/>
                  <p:cNvCxnSpPr/>
                  <p:nvPr/>
                </p:nvCxnSpPr>
                <p:spPr>
                  <a:xfrm>
                    <a:off x="5251188" y="1844824"/>
                    <a:ext cx="0" cy="1785508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dash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29" name="Google Shape;729;p42"/>
                  <p:cNvCxnSpPr/>
                  <p:nvPr/>
                </p:nvCxnSpPr>
                <p:spPr>
                  <a:xfrm>
                    <a:off x="4603841" y="3610490"/>
                    <a:ext cx="1336311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730" name="Google Shape;730;p42"/>
                  <p:cNvSpPr txBox="1"/>
                  <p:nvPr/>
                </p:nvSpPr>
                <p:spPr>
                  <a:xfrm>
                    <a:off x="5031017" y="3630332"/>
                    <a:ext cx="513731" cy="5793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aseline="30000" lang="iw-IL" sz="32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rPr>
                      <a:t>C</a:t>
                    </a:r>
                    <a:endParaRPr sz="32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</p:grpSp>
            <p:sp>
              <p:nvSpPr>
                <p:cNvPr id="731" name="Google Shape;731;p42"/>
                <p:cNvSpPr txBox="1"/>
                <p:nvPr/>
              </p:nvSpPr>
              <p:spPr>
                <a:xfrm>
                  <a:off x="4664066" y="3501008"/>
                  <a:ext cx="1394412" cy="3967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iw-IL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מוט המטרה</a:t>
                  </a:r>
                  <a:endParaRPr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32" name="Google Shape;732;p42"/>
            <p:cNvGrpSpPr/>
            <p:nvPr/>
          </p:nvGrpSpPr>
          <p:grpSpPr>
            <a:xfrm>
              <a:off x="6447879" y="4906916"/>
              <a:ext cx="1008322" cy="754332"/>
              <a:chOff x="6447879" y="4906916"/>
              <a:chExt cx="1008322" cy="754332"/>
            </a:xfrm>
          </p:grpSpPr>
          <p:sp>
            <p:nvSpPr>
              <p:cNvPr id="733" name="Google Shape;733;p42"/>
              <p:cNvSpPr/>
              <p:nvPr/>
            </p:nvSpPr>
            <p:spPr>
              <a:xfrm>
                <a:off x="6735970" y="4906916"/>
                <a:ext cx="432138" cy="24631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w-IL"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1  </a:t>
                </a:r>
                <a:endParaRPr/>
              </a:p>
            </p:txBody>
          </p:sp>
          <p:sp>
            <p:nvSpPr>
              <p:cNvPr id="734" name="Google Shape;734;p42"/>
              <p:cNvSpPr/>
              <p:nvPr/>
            </p:nvSpPr>
            <p:spPr>
              <a:xfrm>
                <a:off x="6591924" y="5168623"/>
                <a:ext cx="720229" cy="246313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w-IL" sz="2400">
                    <a:solidFill>
                      <a:schemeClr val="lt1"/>
                    </a:solidFill>
                    <a:latin typeface="Tahoma"/>
                    <a:ea typeface="Tahoma"/>
                    <a:cs typeface="Tahoma"/>
                    <a:sym typeface="Tahoma"/>
                  </a:rPr>
                  <a:t>2</a:t>
                </a:r>
                <a:r>
                  <a:rPr lang="iw-IL"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  </a:t>
                </a:r>
                <a:endParaRPr/>
              </a:p>
            </p:txBody>
          </p:sp>
          <p:sp>
            <p:nvSpPr>
              <p:cNvPr id="735" name="Google Shape;735;p42"/>
              <p:cNvSpPr/>
              <p:nvPr/>
            </p:nvSpPr>
            <p:spPr>
              <a:xfrm>
                <a:off x="6447879" y="5414935"/>
                <a:ext cx="1008322" cy="24631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w-IL"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3  </a:t>
                </a:r>
                <a:endParaRPr/>
              </a:p>
            </p:txBody>
          </p:sp>
        </p:grpSp>
      </p:grpSp>
      <p:sp>
        <p:nvSpPr>
          <p:cNvPr id="736" name="Google Shape;736;p42"/>
          <p:cNvSpPr/>
          <p:nvPr/>
        </p:nvSpPr>
        <p:spPr>
          <a:xfrm>
            <a:off x="4660785" y="5415944"/>
            <a:ext cx="1296413" cy="255786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r>
              <a:rPr lang="iw-IL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4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iw-IL">
                <a:latin typeface="Arial"/>
                <a:ea typeface="Arial"/>
                <a:cs typeface="Arial"/>
                <a:sym typeface="Arial"/>
              </a:rPr>
              <a:t>נעביר את החישוקים  1, 2, .... ,n-1 ממגדל A למגדל D תוך שימוש במגדל B או C, בצורה דומה להנוי הרגיל</a:t>
            </a:r>
            <a:endParaRPr/>
          </a:p>
          <a:p>
            <a:pPr indent="-285750" lvl="1" marL="742950" rtl="1" algn="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iw-IL">
                <a:latin typeface="Arial"/>
                <a:ea typeface="Arial"/>
                <a:cs typeface="Arial"/>
                <a:sym typeface="Arial"/>
              </a:rPr>
              <a:t>נעביר את חישוק n ממגדל A למגדל B או C, בהתאם לצבע</a:t>
            </a:r>
            <a:endParaRPr/>
          </a:p>
          <a:p>
            <a:pPr indent="-285750" lvl="1" marL="742950" rtl="1" algn="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b="1" lang="iw-IL">
                <a:latin typeface="Arial"/>
                <a:ea typeface="Arial"/>
                <a:cs typeface="Arial"/>
                <a:sym typeface="Arial"/>
              </a:rPr>
              <a:t>נעביר את החישוקים  1, 2, .... ,n-1 ממגדל D למגדלים B או C תוך שימוש במגדל A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139700" lvl="0" marL="342900" rtl="1" algn="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3600"/>
              <a:t>מגדלי הנוי בשני צבעים - פתרון</a:t>
            </a:r>
            <a:endParaRPr sz="3600"/>
          </a:p>
        </p:txBody>
      </p:sp>
      <p:grpSp>
        <p:nvGrpSpPr>
          <p:cNvPr id="743" name="Google Shape;743;p43"/>
          <p:cNvGrpSpPr/>
          <p:nvPr/>
        </p:nvGrpSpPr>
        <p:grpSpPr>
          <a:xfrm>
            <a:off x="1259631" y="4077072"/>
            <a:ext cx="6401041" cy="2196980"/>
            <a:chOff x="1259631" y="4077072"/>
            <a:chExt cx="6401041" cy="2196980"/>
          </a:xfrm>
        </p:grpSpPr>
        <p:grpSp>
          <p:nvGrpSpPr>
            <p:cNvPr id="744" name="Google Shape;744;p43"/>
            <p:cNvGrpSpPr/>
            <p:nvPr/>
          </p:nvGrpSpPr>
          <p:grpSpPr>
            <a:xfrm>
              <a:off x="1259631" y="4077072"/>
              <a:ext cx="6401041" cy="2196980"/>
              <a:chOff x="1138125" y="1484784"/>
              <a:chExt cx="6522548" cy="2413004"/>
            </a:xfrm>
          </p:grpSpPr>
          <p:grpSp>
            <p:nvGrpSpPr>
              <p:cNvPr id="745" name="Google Shape;745;p43"/>
              <p:cNvGrpSpPr/>
              <p:nvPr/>
            </p:nvGrpSpPr>
            <p:grpSpPr>
              <a:xfrm>
                <a:off x="1138125" y="1484784"/>
                <a:ext cx="6522548" cy="2398713"/>
                <a:chOff x="1062" y="2160"/>
                <a:chExt cx="4266" cy="2128"/>
              </a:xfrm>
            </p:grpSpPr>
            <p:cxnSp>
              <p:nvCxnSpPr>
                <p:cNvPr id="746" name="Google Shape;746;p43"/>
                <p:cNvCxnSpPr/>
                <p:nvPr/>
              </p:nvCxnSpPr>
              <p:spPr>
                <a:xfrm>
                  <a:off x="1536" y="2160"/>
                  <a:ext cx="0" cy="158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ash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47" name="Google Shape;747;p43"/>
                <p:cNvCxnSpPr/>
                <p:nvPr/>
              </p:nvCxnSpPr>
              <p:spPr>
                <a:xfrm flipH="1" rot="10800000">
                  <a:off x="1062" y="3744"/>
                  <a:ext cx="954" cy="15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sp>
              <p:nvSpPr>
                <p:cNvPr id="748" name="Google Shape;748;p43"/>
                <p:cNvSpPr txBox="1"/>
                <p:nvPr/>
              </p:nvSpPr>
              <p:spPr>
                <a:xfrm>
                  <a:off x="1200" y="3744"/>
                  <a:ext cx="720" cy="51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aseline="30000" lang="iw-IL" sz="32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A</a:t>
                  </a:r>
                  <a:endParaRPr sz="32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cxnSp>
              <p:nvCxnSpPr>
                <p:cNvPr id="749" name="Google Shape;749;p43"/>
                <p:cNvCxnSpPr/>
                <p:nvPr/>
              </p:nvCxnSpPr>
              <p:spPr>
                <a:xfrm>
                  <a:off x="2563" y="2160"/>
                  <a:ext cx="0" cy="158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ash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50" name="Google Shape;750;p43"/>
                <p:cNvCxnSpPr/>
                <p:nvPr/>
              </p:nvCxnSpPr>
              <p:spPr>
                <a:xfrm>
                  <a:off x="2158" y="3724"/>
                  <a:ext cx="933" cy="17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sp>
              <p:nvSpPr>
                <p:cNvPr id="751" name="Google Shape;751;p43"/>
                <p:cNvSpPr txBox="1"/>
                <p:nvPr/>
              </p:nvSpPr>
              <p:spPr>
                <a:xfrm>
                  <a:off x="2419" y="3744"/>
                  <a:ext cx="336" cy="51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aseline="30000" lang="iw-IL" sz="32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B</a:t>
                  </a:r>
                  <a:endParaRPr sz="32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cxnSp>
              <p:nvCxnSpPr>
                <p:cNvPr id="752" name="Google Shape;752;p43"/>
                <p:cNvCxnSpPr/>
                <p:nvPr/>
              </p:nvCxnSpPr>
              <p:spPr>
                <a:xfrm>
                  <a:off x="4848" y="2160"/>
                  <a:ext cx="0" cy="1584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dash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753" name="Google Shape;753;p43"/>
                <p:cNvCxnSpPr/>
                <p:nvPr/>
              </p:nvCxnSpPr>
              <p:spPr>
                <a:xfrm>
                  <a:off x="4291" y="3714"/>
                  <a:ext cx="1037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sp>
              <p:nvSpPr>
                <p:cNvPr id="754" name="Google Shape;754;p43"/>
                <p:cNvSpPr txBox="1"/>
                <p:nvPr/>
              </p:nvSpPr>
              <p:spPr>
                <a:xfrm>
                  <a:off x="4704" y="3744"/>
                  <a:ext cx="336" cy="51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aseline="30000" lang="iw-IL" sz="32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rPr>
                    <a:t>D</a:t>
                  </a:r>
                  <a:endParaRPr sz="32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endParaRPr>
                </a:p>
              </p:txBody>
            </p:sp>
            <p:sp>
              <p:nvSpPr>
                <p:cNvPr id="755" name="Google Shape;755;p43"/>
                <p:cNvSpPr txBox="1"/>
                <p:nvPr/>
              </p:nvSpPr>
              <p:spPr>
                <a:xfrm>
                  <a:off x="1104" y="3936"/>
                  <a:ext cx="912" cy="35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iw-IL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מוט המקור</a:t>
                  </a:r>
                  <a:endParaRPr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6" name="Google Shape;756;p43"/>
                <p:cNvSpPr txBox="1"/>
                <p:nvPr/>
              </p:nvSpPr>
              <p:spPr>
                <a:xfrm>
                  <a:off x="2179" y="3936"/>
                  <a:ext cx="912" cy="35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iw-IL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מוט המטרה</a:t>
                  </a:r>
                  <a:endParaRPr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57" name="Google Shape;757;p43"/>
                <p:cNvSpPr txBox="1"/>
                <p:nvPr/>
              </p:nvSpPr>
              <p:spPr>
                <a:xfrm>
                  <a:off x="4416" y="3936"/>
                  <a:ext cx="912" cy="35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iw-IL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מוט עזר</a:t>
                  </a:r>
                  <a:endParaRPr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58" name="Google Shape;758;p43"/>
              <p:cNvGrpSpPr/>
              <p:nvPr/>
            </p:nvGrpSpPr>
            <p:grpSpPr>
              <a:xfrm>
                <a:off x="4603841" y="1484784"/>
                <a:ext cx="1454637" cy="2413004"/>
                <a:chOff x="4603841" y="1484784"/>
                <a:chExt cx="1454637" cy="2413004"/>
              </a:xfrm>
            </p:grpSpPr>
            <p:grpSp>
              <p:nvGrpSpPr>
                <p:cNvPr id="759" name="Google Shape;759;p43"/>
                <p:cNvGrpSpPr/>
                <p:nvPr/>
              </p:nvGrpSpPr>
              <p:grpSpPr>
                <a:xfrm>
                  <a:off x="4603841" y="1484784"/>
                  <a:ext cx="1336311" cy="2364896"/>
                  <a:chOff x="4603841" y="1844824"/>
                  <a:chExt cx="1336311" cy="2364896"/>
                </a:xfrm>
              </p:grpSpPr>
              <p:cxnSp>
                <p:nvCxnSpPr>
                  <p:cNvPr id="760" name="Google Shape;760;p43"/>
                  <p:cNvCxnSpPr/>
                  <p:nvPr/>
                </p:nvCxnSpPr>
                <p:spPr>
                  <a:xfrm>
                    <a:off x="5251188" y="1844824"/>
                    <a:ext cx="0" cy="1785508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dash"/>
                    <a:miter lim="800000"/>
                    <a:headEnd len="med" w="med" type="none"/>
                    <a:tailEnd len="med" w="med" type="none"/>
                  </a:ln>
                </p:spPr>
              </p:cxnSp>
              <p:cxnSp>
                <p:nvCxnSpPr>
                  <p:cNvPr id="761" name="Google Shape;761;p43"/>
                  <p:cNvCxnSpPr/>
                  <p:nvPr/>
                </p:nvCxnSpPr>
                <p:spPr>
                  <a:xfrm>
                    <a:off x="4603841" y="3610490"/>
                    <a:ext cx="1336311" cy="0"/>
                  </a:xfrm>
                  <a:prstGeom prst="straightConnector1">
                    <a:avLst/>
                  </a:prstGeom>
                  <a:noFill/>
                  <a:ln cap="flat" cmpd="sng" w="9525">
                    <a:solidFill>
                      <a:schemeClr val="dk1"/>
                    </a:solidFill>
                    <a:prstDash val="solid"/>
                    <a:miter lim="800000"/>
                    <a:headEnd len="med" w="med" type="none"/>
                    <a:tailEnd len="med" w="med" type="none"/>
                  </a:ln>
                </p:spPr>
              </p:cxnSp>
              <p:sp>
                <p:nvSpPr>
                  <p:cNvPr id="762" name="Google Shape;762;p43"/>
                  <p:cNvSpPr txBox="1"/>
                  <p:nvPr/>
                </p:nvSpPr>
                <p:spPr>
                  <a:xfrm>
                    <a:off x="5031017" y="3630332"/>
                    <a:ext cx="513731" cy="57938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sp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aseline="30000" lang="iw-IL" sz="3200">
                        <a:solidFill>
                          <a:schemeClr val="dk1"/>
                        </a:solidFill>
                        <a:latin typeface="Tahoma"/>
                        <a:ea typeface="Tahoma"/>
                        <a:cs typeface="Tahoma"/>
                        <a:sym typeface="Tahoma"/>
                      </a:rPr>
                      <a:t>C</a:t>
                    </a:r>
                    <a:endParaRPr sz="3200">
                      <a:solidFill>
                        <a:schemeClr val="dk1"/>
                      </a:solidFill>
                      <a:latin typeface="Tahoma"/>
                      <a:ea typeface="Tahoma"/>
                      <a:cs typeface="Tahoma"/>
                      <a:sym typeface="Tahoma"/>
                    </a:endParaRPr>
                  </a:p>
                </p:txBody>
              </p:sp>
            </p:grpSp>
            <p:sp>
              <p:nvSpPr>
                <p:cNvPr id="763" name="Google Shape;763;p43"/>
                <p:cNvSpPr txBox="1"/>
                <p:nvPr/>
              </p:nvSpPr>
              <p:spPr>
                <a:xfrm>
                  <a:off x="4664066" y="3501008"/>
                  <a:ext cx="1394412" cy="3967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iw-IL" sz="20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מוט המטרה</a:t>
                  </a:r>
                  <a:endParaRPr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64" name="Google Shape;764;p43"/>
            <p:cNvGrpSpPr/>
            <p:nvPr/>
          </p:nvGrpSpPr>
          <p:grpSpPr>
            <a:xfrm>
              <a:off x="6447879" y="4906916"/>
              <a:ext cx="1008322" cy="754332"/>
              <a:chOff x="6447879" y="4906916"/>
              <a:chExt cx="1008322" cy="754332"/>
            </a:xfrm>
          </p:grpSpPr>
          <p:sp>
            <p:nvSpPr>
              <p:cNvPr id="765" name="Google Shape;765;p43"/>
              <p:cNvSpPr/>
              <p:nvPr/>
            </p:nvSpPr>
            <p:spPr>
              <a:xfrm>
                <a:off x="6735970" y="4906916"/>
                <a:ext cx="432138" cy="24631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w-IL"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1</a:t>
                </a:r>
                <a:endParaRPr sz="2400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66" name="Google Shape;766;p43"/>
              <p:cNvSpPr/>
              <p:nvPr/>
            </p:nvSpPr>
            <p:spPr>
              <a:xfrm>
                <a:off x="6591924" y="5168623"/>
                <a:ext cx="720229" cy="246313"/>
              </a:xfrm>
              <a:prstGeom prst="rect">
                <a:avLst/>
              </a:pr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w-IL" sz="2400">
                    <a:solidFill>
                      <a:schemeClr val="lt1"/>
                    </a:solidFill>
                    <a:latin typeface="Tahoma"/>
                    <a:ea typeface="Tahoma"/>
                    <a:cs typeface="Tahoma"/>
                    <a:sym typeface="Tahoma"/>
                  </a:rPr>
                  <a:t>2</a:t>
                </a:r>
                <a:r>
                  <a:rPr lang="iw-IL"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  </a:t>
                </a:r>
                <a:endParaRPr/>
              </a:p>
            </p:txBody>
          </p:sp>
          <p:sp>
            <p:nvSpPr>
              <p:cNvPr id="767" name="Google Shape;767;p43"/>
              <p:cNvSpPr/>
              <p:nvPr/>
            </p:nvSpPr>
            <p:spPr>
              <a:xfrm>
                <a:off x="6447879" y="5414935"/>
                <a:ext cx="1008322" cy="246313"/>
              </a:xfrm>
              <a:prstGeom prst="rect">
                <a:avLst/>
              </a:pr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w-IL" sz="2400">
                    <a:solidFill>
                      <a:schemeClr val="dk1"/>
                    </a:solidFill>
                    <a:latin typeface="Tahoma"/>
                    <a:ea typeface="Tahoma"/>
                    <a:cs typeface="Tahoma"/>
                    <a:sym typeface="Tahoma"/>
                  </a:rPr>
                  <a:t>3  </a:t>
                </a:r>
                <a:endParaRPr/>
              </a:p>
            </p:txBody>
          </p:sp>
        </p:grpSp>
      </p:grpSp>
      <p:sp>
        <p:nvSpPr>
          <p:cNvPr id="768" name="Google Shape;768;p43"/>
          <p:cNvSpPr/>
          <p:nvPr/>
        </p:nvSpPr>
        <p:spPr>
          <a:xfrm>
            <a:off x="4660785" y="5415944"/>
            <a:ext cx="1296413" cy="255786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r>
              <a:rPr lang="iw-IL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endParaRPr/>
          </a:p>
        </p:txBody>
      </p:sp>
      <p:sp>
        <p:nvSpPr>
          <p:cNvPr id="769" name="Google Shape;769;p43"/>
          <p:cNvSpPr/>
          <p:nvPr/>
        </p:nvSpPr>
        <p:spPr>
          <a:xfrm>
            <a:off x="3059832" y="5445224"/>
            <a:ext cx="1008322" cy="24631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3  </a:t>
            </a:r>
            <a:endParaRPr/>
          </a:p>
        </p:txBody>
      </p:sp>
      <p:sp>
        <p:nvSpPr>
          <p:cNvPr id="770" name="Google Shape;770;p43"/>
          <p:cNvSpPr/>
          <p:nvPr/>
        </p:nvSpPr>
        <p:spPr>
          <a:xfrm>
            <a:off x="3275856" y="5198911"/>
            <a:ext cx="432138" cy="24631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 sz="24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1" name="Google Shape;771;p43"/>
          <p:cNvSpPr/>
          <p:nvPr/>
        </p:nvSpPr>
        <p:spPr>
          <a:xfrm>
            <a:off x="4932060" y="5191771"/>
            <a:ext cx="720229" cy="246313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iw-IL" sz="24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44"/>
          <p:cNvSpPr txBox="1"/>
          <p:nvPr>
            <p:ph type="title"/>
          </p:nvPr>
        </p:nvSpPr>
        <p:spPr>
          <a:xfrm>
            <a:off x="-10852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רקורסיה- מגדלי הנוי בשני צבעים</a:t>
            </a:r>
            <a:endParaRPr/>
          </a:p>
        </p:txBody>
      </p:sp>
      <p:sp>
        <p:nvSpPr>
          <p:cNvPr id="777" name="Google Shape;777;p44"/>
          <p:cNvSpPr txBox="1"/>
          <p:nvPr>
            <p:ph idx="1" type="body"/>
          </p:nvPr>
        </p:nvSpPr>
        <p:spPr>
          <a:xfrm>
            <a:off x="446856" y="1567333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iw-IL" sz="1600">
                <a:latin typeface="Arial"/>
                <a:ea typeface="Arial"/>
                <a:cs typeface="Arial"/>
                <a:sym typeface="Arial"/>
              </a:rPr>
              <a:t>public static void </a:t>
            </a:r>
            <a:r>
              <a:rPr lang="iw-IL" sz="1600">
                <a:latin typeface="Arial"/>
                <a:ea typeface="Arial"/>
                <a:cs typeface="Arial"/>
                <a:sym typeface="Arial"/>
              </a:rPr>
              <a:t>colored_Hanoi(int n, char from, char to_1, char to_2, char help) {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iw-IL" sz="160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iw-IL" sz="1600">
                <a:latin typeface="Arial"/>
                <a:ea typeface="Arial"/>
                <a:cs typeface="Arial"/>
                <a:sym typeface="Arial"/>
              </a:rPr>
              <a:t>if (n &lt;= 0) </a:t>
            </a:r>
            <a:r>
              <a:rPr b="1" lang="iw-IL" sz="1600">
                <a:latin typeface="Arial"/>
                <a:ea typeface="Arial"/>
                <a:cs typeface="Arial"/>
                <a:sym typeface="Arial"/>
              </a:rPr>
              <a:t>return;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b="1" lang="iw-IL" sz="160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iw-IL" sz="1600">
                <a:latin typeface="Arial"/>
                <a:ea typeface="Arial"/>
                <a:cs typeface="Arial"/>
                <a:sym typeface="Arial"/>
              </a:rPr>
              <a:t>else if (n%2 == 0) {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i="1" lang="iw-IL" sz="1600">
                <a:latin typeface="Arial"/>
                <a:ea typeface="Arial"/>
                <a:cs typeface="Arial"/>
                <a:sym typeface="Arial"/>
              </a:rPr>
              <a:t>		coloredHanoiHelper(n-1, from, help, to_1);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iw-IL" sz="1600">
                <a:latin typeface="Arial"/>
                <a:ea typeface="Arial"/>
                <a:cs typeface="Arial"/>
                <a:sym typeface="Arial"/>
              </a:rPr>
              <a:t>		System.</a:t>
            </a:r>
            <a:r>
              <a:rPr i="1" lang="iw-IL" sz="1600">
                <a:latin typeface="Arial"/>
                <a:ea typeface="Arial"/>
                <a:cs typeface="Arial"/>
                <a:sym typeface="Arial"/>
              </a:rPr>
              <a:t>out.println("Move disc " + n + " of color white: " + from + 		" -&gt; " + to_2);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iw-IL" sz="1600">
                <a:latin typeface="Arial"/>
                <a:ea typeface="Arial"/>
                <a:cs typeface="Arial"/>
                <a:sym typeface="Arial"/>
              </a:rPr>
              <a:t>	} 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iw-IL" sz="1600">
                <a:latin typeface="Arial"/>
                <a:ea typeface="Arial"/>
                <a:cs typeface="Arial"/>
                <a:sym typeface="Arial"/>
              </a:rPr>
              <a:t>	else {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i="1" lang="iw-IL" sz="1600">
                <a:latin typeface="Arial"/>
                <a:ea typeface="Arial"/>
                <a:cs typeface="Arial"/>
                <a:sym typeface="Arial"/>
              </a:rPr>
              <a:t>		coloredHanoiHelper(n-1, from, help, to_2);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iw-IL" sz="1600">
                <a:latin typeface="Arial"/>
                <a:ea typeface="Arial"/>
                <a:cs typeface="Arial"/>
                <a:sym typeface="Arial"/>
              </a:rPr>
              <a:t>		System.</a:t>
            </a:r>
            <a:r>
              <a:rPr i="1" lang="iw-IL" sz="1600">
                <a:latin typeface="Arial"/>
                <a:ea typeface="Arial"/>
                <a:cs typeface="Arial"/>
                <a:sym typeface="Arial"/>
              </a:rPr>
              <a:t>out.println("Move disc " + n + " of color black: " + from + 		" -&gt; " + to_1);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iw-IL" sz="1600"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i="1" lang="iw-IL" sz="1600">
                <a:latin typeface="Arial"/>
                <a:ea typeface="Arial"/>
                <a:cs typeface="Arial"/>
                <a:sym typeface="Arial"/>
              </a:rPr>
              <a:t>	colored_Hanoi(n-1, help, to_1, to_2, from);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iw-IL" sz="1600"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44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 sz="16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5"/>
          <p:cNvSpPr txBox="1"/>
          <p:nvPr>
            <p:ph type="title"/>
          </p:nvPr>
        </p:nvSpPr>
        <p:spPr>
          <a:xfrm>
            <a:off x="-10852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רקורסיה- מגדלי הנוי בשני צבעים</a:t>
            </a:r>
            <a:endParaRPr/>
          </a:p>
        </p:txBody>
      </p:sp>
      <p:sp>
        <p:nvSpPr>
          <p:cNvPr id="784" name="Google Shape;784;p45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 sz="1600"/>
          </a:p>
        </p:txBody>
      </p:sp>
      <p:sp>
        <p:nvSpPr>
          <p:cNvPr id="785" name="Google Shape;785;p45"/>
          <p:cNvSpPr/>
          <p:nvPr/>
        </p:nvSpPr>
        <p:spPr>
          <a:xfrm>
            <a:off x="323528" y="1417638"/>
            <a:ext cx="8640960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w-IL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static void </a:t>
            </a:r>
            <a:r>
              <a:rPr lang="iw-IL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coloredHanoiHelper(int n, char src, char dest, char help)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w-IL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iw-IL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(n &lt;= 0) </a:t>
            </a:r>
            <a:r>
              <a:rPr b="1" lang="iw-IL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w-IL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coloredHanoiHelper (n-1, src, help, dest);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w-IL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iw-IL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(n%2 == 0)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</a:t>
            </a:r>
            <a:r>
              <a:rPr i="1" lang="iw-IL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out.println("Move disc " + n + " of color white: " + src 			+ " -&gt; " + dest);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else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System.</a:t>
            </a:r>
            <a:r>
              <a:rPr i="1" lang="iw-IL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out.println("Move disc " + n + " of color black: " + src 			+ " -&gt; " + dest);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w-IL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coloredHanoiHelper(n-1, help, dest, src);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מתוך הסרט "התחלה"</a:t>
            </a:r>
            <a:endParaRPr/>
          </a:p>
        </p:txBody>
      </p:sp>
      <p:sp>
        <p:nvSpPr>
          <p:cNvPr id="114" name="Google Shape;114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iw-IL"/>
              <a:t>קצת מדע בדיוני...</a:t>
            </a:r>
            <a:endParaRPr/>
          </a:p>
          <a:p>
            <a:pPr indent="-342900" lvl="0" marL="342900" rtl="1" algn="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iw-IL"/>
              <a:t>אבל סרט מצויין</a:t>
            </a:r>
            <a:endParaRPr/>
          </a:p>
          <a:p>
            <a:pPr indent="-342900" lvl="0" marL="342900" rtl="1" algn="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iw-IL"/>
              <a:t>פסקול מדהים</a:t>
            </a:r>
            <a:endParaRPr/>
          </a:p>
        </p:txBody>
      </p:sp>
      <p:sp>
        <p:nvSpPr>
          <p:cNvPr id="115" name="Google Shape;115;p5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מתוך הסרט "התחלה"</a:t>
            </a:r>
            <a:endParaRPr/>
          </a:p>
        </p:txBody>
      </p:sp>
      <p:sp>
        <p:nvSpPr>
          <p:cNvPr id="121" name="Google Shape;121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iw-IL"/>
              <a:t>בואו נתבונן במהלך הסרט ובתהליך כניסת החלומות</a:t>
            </a:r>
            <a:endParaRPr/>
          </a:p>
        </p:txBody>
      </p:sp>
      <p:sp>
        <p:nvSpPr>
          <p:cNvPr id="122" name="Google Shape;122;p6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מתוך הסרט "התחלה"</a:t>
            </a:r>
            <a:endParaRPr/>
          </a:p>
        </p:txBody>
      </p:sp>
      <p:sp>
        <p:nvSpPr>
          <p:cNvPr id="128" name="Google Shape;128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w-IL" sz="2800"/>
              <a:t>המצב הנוכחי: מציאות</a:t>
            </a:r>
            <a:endParaRPr/>
          </a:p>
          <a:p>
            <a:pPr indent="-342900" lvl="0" marL="342900" rtl="1" algn="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w-IL" sz="2800"/>
              <a:t>תיאור: כולם יושבים במטוס, ומתחברים </a:t>
            </a:r>
            <a:r>
              <a:rPr b="1" lang="iw-IL" sz="2800"/>
              <a:t>באמצעות המזוודה</a:t>
            </a:r>
            <a:r>
              <a:rPr lang="iw-IL" sz="2800"/>
              <a:t> לחלומו של פישר </a:t>
            </a:r>
            <a:endParaRPr/>
          </a:p>
          <a:p>
            <a:pPr indent="-342900" lvl="0" marL="342900" rtl="1" algn="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w-IL" sz="2800"/>
              <a:t>חלום 1: הם מוצאים את עצמם בסצנת מרדף מכוניות, כאשר יורים לכיוונם, לאחר שחטפו את פישר</a:t>
            </a:r>
            <a:endParaRPr/>
          </a:p>
        </p:txBody>
      </p:sp>
      <p:sp>
        <p:nvSpPr>
          <p:cNvPr id="129" name="Google Shape;129;p7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 sz="1600"/>
          </a:p>
        </p:txBody>
      </p:sp>
      <p:pic>
        <p:nvPicPr>
          <p:cNvPr descr="Prime Video: Inception" id="130" name="Google Shape;13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4168" y="4672261"/>
            <a:ext cx="2877953" cy="16178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הדרימליינר של אל על – חווית טיסה חדשה ומפנקת ב- Dreamliner 787" id="131" name="Google Shape;13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576" y="4668247"/>
            <a:ext cx="2771800" cy="15398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e Pasiv Dream Machine from Inception. At the Barbican Sc… | Flickr" id="132" name="Google Shape;132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32684" y="4610174"/>
            <a:ext cx="1746176" cy="1746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מתוך הסרט "התחלה"</a:t>
            </a:r>
            <a:endParaRPr/>
          </a:p>
        </p:txBody>
      </p:sp>
      <p:sp>
        <p:nvSpPr>
          <p:cNvPr id="138" name="Google Shape;138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w-IL" sz="2800"/>
              <a:t>המצב הנוכחי: חלום 1 – מרדף מכוניות</a:t>
            </a:r>
            <a:endParaRPr/>
          </a:p>
          <a:p>
            <a:pPr indent="-342900" lvl="0" marL="342900" rtl="1" algn="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w-IL" sz="2800"/>
              <a:t>תיאור: כל סוכני החלומות ברכב במהלך המרדף מתחברים אל פישר </a:t>
            </a:r>
            <a:r>
              <a:rPr b="1" lang="iw-IL" sz="2800"/>
              <a:t>באמצעות המזוודה</a:t>
            </a:r>
            <a:r>
              <a:rPr lang="iw-IL" sz="2800"/>
              <a:t> ונכנסים לחלום נוסף</a:t>
            </a:r>
            <a:endParaRPr/>
          </a:p>
          <a:p>
            <a:pPr indent="-342900" lvl="0" marL="342900" rtl="1" algn="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w-IL" sz="2800"/>
              <a:t>חלום 2: הם מוצאים את עצמם במלון מפואר ומחפשים את פישר</a:t>
            </a:r>
            <a:endParaRPr/>
          </a:p>
        </p:txBody>
      </p:sp>
      <p:sp>
        <p:nvSpPr>
          <p:cNvPr id="139" name="Google Shape;139;p8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 sz="1600"/>
          </a:p>
        </p:txBody>
      </p:sp>
      <p:pic>
        <p:nvPicPr>
          <p:cNvPr descr="Prime Video: Inception" id="140" name="Google Shape;14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4168" y="4672261"/>
            <a:ext cx="2877953" cy="16178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e Pasiv Dream Machine from Inception. At the Barbican Sc… | Flickr" id="141" name="Google Shape;14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71850" y="4610174"/>
            <a:ext cx="1746176" cy="17461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ception - Filming Locations (part 2)" id="142" name="Google Shape;142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" y="4780861"/>
            <a:ext cx="3361556" cy="1400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w-IL"/>
              <a:t>מתוך הסרט "התחלה"</a:t>
            </a:r>
            <a:endParaRPr/>
          </a:p>
        </p:txBody>
      </p:sp>
      <p:sp>
        <p:nvSpPr>
          <p:cNvPr id="148" name="Google Shape;148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w-IL" sz="2800"/>
              <a:t>המצב הנוכחי: חלום 2 – מלון פאר</a:t>
            </a:r>
            <a:endParaRPr/>
          </a:p>
          <a:p>
            <a:pPr indent="-342900" lvl="0" marL="342900" rtl="1" algn="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w-IL" sz="2800"/>
              <a:t>תיאור: לאחר ש-דום איתר את פישר, הוא מוביל אותו לכספת כלשהי אך הוא מבין שזו לא הכספת שהוא חפץ בה, לכן הוא וחלק מסוכני החלומות נכנסים לחלום נוסף </a:t>
            </a:r>
            <a:r>
              <a:rPr b="1" lang="iw-IL" sz="2800"/>
              <a:t>באמצעות המזוודה</a:t>
            </a:r>
            <a:endParaRPr/>
          </a:p>
          <a:p>
            <a:pPr indent="-342900" lvl="0" marL="342900" rtl="1" algn="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iw-IL" sz="2800"/>
              <a:t>חלום 3: הם מוצאים את עצמם ברכס הרים מושלג, כולם לבושים היטב</a:t>
            </a:r>
            <a:endParaRPr/>
          </a:p>
        </p:txBody>
      </p:sp>
      <p:sp>
        <p:nvSpPr>
          <p:cNvPr id="149" name="Google Shape;149;p9"/>
          <p:cNvSpPr txBox="1"/>
          <p:nvPr>
            <p:ph idx="12" type="sldNum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 sz="1600"/>
          </a:p>
        </p:txBody>
      </p:sp>
      <p:pic>
        <p:nvPicPr>
          <p:cNvPr descr="Prime Video: Inception" id="150" name="Google Shape;15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4168" y="5057279"/>
            <a:ext cx="2877953" cy="16178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e Pasiv Dream Machine from Inception. At the Barbican Sc… | Flickr" id="151" name="Google Shape;15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32684" y="4995192"/>
            <a:ext cx="1746176" cy="17461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ception Hotel Scene UE4 — polycount" id="152" name="Google Shape;152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0245" y="5033283"/>
            <a:ext cx="2907118" cy="1635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a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2011-09-19T20:38:14Z</dcterms:created>
  <dc:creator>Inon Zukerman</dc:creator>
</cp:coreProperties>
</file>