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12" r:id="rId1"/>
  </p:sldMasterIdLst>
  <p:notesMasterIdLst>
    <p:notesMasterId r:id="rId29"/>
  </p:notesMasterIdLst>
  <p:handoutMasterIdLst>
    <p:handoutMasterId r:id="rId30"/>
  </p:handoutMasterIdLst>
  <p:sldIdLst>
    <p:sldId id="365" r:id="rId2"/>
    <p:sldId id="413" r:id="rId3"/>
    <p:sldId id="470" r:id="rId4"/>
    <p:sldId id="462" r:id="rId5"/>
    <p:sldId id="464" r:id="rId6"/>
    <p:sldId id="463" r:id="rId7"/>
    <p:sldId id="444" r:id="rId8"/>
    <p:sldId id="445" r:id="rId9"/>
    <p:sldId id="446" r:id="rId10"/>
    <p:sldId id="448" r:id="rId11"/>
    <p:sldId id="465" r:id="rId12"/>
    <p:sldId id="466" r:id="rId13"/>
    <p:sldId id="449" r:id="rId14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60" r:id="rId24"/>
    <p:sldId id="459" r:id="rId25"/>
    <p:sldId id="461" r:id="rId26"/>
    <p:sldId id="468" r:id="rId27"/>
    <p:sldId id="469" r:id="rId28"/>
  </p:sldIdLst>
  <p:sldSz cx="9144000" cy="6858000" type="screen4x3"/>
  <p:notesSz cx="7099300" cy="1022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746" autoAdjust="0"/>
  </p:normalViewPr>
  <p:slideViewPr>
    <p:cSldViewPr>
      <p:cViewPr varScale="1">
        <p:scale>
          <a:sx n="81" d="100"/>
          <a:sy n="81" d="100"/>
        </p:scale>
        <p:origin x="153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1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22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7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64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/>
          <a:lstStyle>
            <a:lvl1pPr algn="l">
              <a:defRPr sz="1300"/>
            </a:lvl1pPr>
          </a:lstStyle>
          <a:p>
            <a:fld id="{C91D6520-E9E0-4588-8783-5442B84CED2E}" type="datetimeFigureOut">
              <a:rPr lang="he-IL" smtClean="0"/>
              <a:t>י"ב/כסלו/תשפ"ג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022937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64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 anchor="b"/>
          <a:lstStyle>
            <a:lvl1pPr algn="l">
              <a:defRPr sz="1300"/>
            </a:lvl1pPr>
          </a:lstStyle>
          <a:p>
            <a:fld id="{59B5FB42-F605-44CA-97F3-5C1A291A48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3249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022937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644" y="0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/>
          <a:lstStyle>
            <a:lvl1pPr algn="l">
              <a:defRPr sz="1300"/>
            </a:lvl1pPr>
          </a:lstStyle>
          <a:p>
            <a:fld id="{8F8A409D-433A-433C-A2BC-F28B462F0354}" type="datetimeFigureOut">
              <a:rPr lang="he-IL" smtClean="0"/>
              <a:pPr/>
              <a:t>י"ב/כסלו/תשפ"ג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4" tIns="49492" rIns="98984" bIns="49492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vert="horz" lIns="98984" tIns="49492" rIns="98984" bIns="49492" rtlCol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022937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 anchor="b"/>
          <a:lstStyle>
            <a:lvl1pPr algn="r">
              <a:defRPr sz="13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644" y="9710551"/>
            <a:ext cx="3076363" cy="511175"/>
          </a:xfrm>
          <a:prstGeom prst="rect">
            <a:avLst/>
          </a:prstGeom>
        </p:spPr>
        <p:txBody>
          <a:bodyPr vert="horz" lIns="98984" tIns="49492" rIns="98984" bIns="49492" rtlCol="1" anchor="b"/>
          <a:lstStyle>
            <a:lvl1pPr algn="l">
              <a:defRPr sz="1300"/>
            </a:lvl1pPr>
          </a:lstStyle>
          <a:p>
            <a:fld id="{9498E735-B3C8-4616-82BB-9DF00512C64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275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77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66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5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87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73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72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479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46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88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54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0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1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46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04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99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98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7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13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85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8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96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6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59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29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14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C4F803-36F9-4CF6-8679-FD0BCE67C7AE}" type="slidenum">
              <a:rPr lang="he-IL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1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6FC99F-7AB3-45F6-989E-67755F52B94A}" type="datetime9">
              <a:rPr lang="he-IL" smtClean="0"/>
              <a:t>6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703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E6DFF4-EEBE-446A-950E-333729C7EDF7}" type="datetime9">
              <a:rPr lang="he-IL" smtClean="0"/>
              <a:t>6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86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CC9D02-D2D3-4867-BA00-FAFC6E71026E}" type="datetime9">
              <a:rPr lang="he-IL" smtClean="0"/>
              <a:t>6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37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B63928-59DE-400A-AA12-A128D98ADF4D}" type="datetime9">
              <a:rPr lang="he-IL" smtClean="0"/>
              <a:t>6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766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42BE4D-2A71-4720-9386-48F6AD6951B7}" type="datetime9">
              <a:rPr lang="he-IL" smtClean="0"/>
              <a:t>6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24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025070-2151-4454-B557-B2AB72166A86}" type="datetime9">
              <a:rPr lang="he-IL" smtClean="0"/>
              <a:t>6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1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B755A6-93CA-42BC-B520-6A39C3B47F48}" type="datetime9">
              <a:rPr lang="he-IL" smtClean="0"/>
              <a:t>6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9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23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872069-496A-420A-8708-3F019DC28543}" type="datetime9">
              <a:rPr lang="he-IL" smtClean="0"/>
              <a:t>6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6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90EA20-DF38-4F82-B932-269C1F45A077}" type="datetime9">
              <a:rPr lang="he-IL" smtClean="0"/>
              <a:t>6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6B1C8A-3DFE-460D-B8DE-EBDC109F4362}" type="datetime9">
              <a:rPr lang="he-IL" smtClean="0"/>
              <a:t>6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2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he-IL" noProof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D72CD8-9E70-44BB-8A00-6AF0B02DA084}" type="datetime9">
              <a:rPr lang="he-IL" smtClean="0"/>
              <a:t>6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29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מציין מיקום של כותרת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סגנון כותרת של תבנית בסיס</a:t>
            </a:r>
          </a:p>
        </p:txBody>
      </p:sp>
      <p:sp>
        <p:nvSpPr>
          <p:cNvPr id="1027" name="מציין מיקום טקסט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</a:p>
          <a:p>
            <a:pPr lvl="1"/>
            <a:r>
              <a:rPr lang="he-IL" altLang="he-IL"/>
              <a:t>רמה שנייה</a:t>
            </a:r>
          </a:p>
          <a:p>
            <a:pPr lvl="2"/>
            <a:r>
              <a:rPr lang="he-IL" altLang="he-IL"/>
              <a:t>רמה שלישית</a:t>
            </a:r>
          </a:p>
          <a:p>
            <a:pPr lvl="3"/>
            <a:r>
              <a:rPr lang="he-IL" altLang="he-IL"/>
              <a:t>רמה רביעית</a:t>
            </a:r>
          </a:p>
          <a:p>
            <a:pPr lvl="4"/>
            <a:r>
              <a:rPr lang="he-IL" alt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D2AA93A4-2FB1-4CF1-8303-A89F5073F06C}" type="datetime9">
              <a:rPr lang="he-IL" smtClean="0"/>
              <a:t>6 דצמבר, 2022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fld id="{EA7C8D44-3667-46F6-9772-CC52308E2A7F}" type="slidenum">
              <a:rPr lang="en-US" smtClean="0"/>
              <a:pPr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DDYSdgNf9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6600" dirty="0"/>
              <a:t>7</a:t>
            </a:r>
            <a:endParaRPr lang="he-IL" sz="4400" dirty="0"/>
          </a:p>
        </p:txBody>
      </p:sp>
    </p:spTree>
    <p:extLst>
      <p:ext uri="{BB962C8B-B14F-4D97-AF65-F5344CB8AC3E}">
        <p14:creationId xmlns:p14="http://schemas.microsoft.com/office/powerpoint/2010/main" val="341761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המחלקה עיגול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 numCol="2"/>
          <a:lstStyle/>
          <a:p>
            <a:pPr marL="0" indent="0" algn="l" rtl="0">
              <a:buNone/>
            </a:pPr>
            <a:r>
              <a:rPr lang="en-US" sz="1400" dirty="0"/>
              <a:t>public class </a:t>
            </a:r>
            <a:r>
              <a:rPr lang="en-US" sz="1400" b="1" dirty="0"/>
              <a:t>Circle</a:t>
            </a:r>
            <a:endParaRPr lang="he-IL" sz="1400" b="1" dirty="0"/>
          </a:p>
          <a:p>
            <a:pPr marL="0" indent="0" algn="l" rtl="0">
              <a:buNone/>
            </a:pPr>
            <a:r>
              <a:rPr lang="en-US" sz="1400" dirty="0"/>
              <a:t> {           </a:t>
            </a:r>
            <a:r>
              <a:rPr lang="en-US" sz="1400" i="1" dirty="0"/>
              <a:t>// save as "Circle.java"</a:t>
            </a:r>
          </a:p>
          <a:p>
            <a:pPr marL="0" indent="0" algn="l" rtl="0">
              <a:buNone/>
            </a:pPr>
            <a:r>
              <a:rPr lang="en-US" sz="1400" i="1" dirty="0"/>
              <a:t>   // private instance variable, not accessible from outside this class</a:t>
            </a:r>
          </a:p>
          <a:p>
            <a:pPr marL="0" indent="0" algn="l" rtl="0">
              <a:buNone/>
            </a:pPr>
            <a:r>
              <a:rPr lang="en-US" sz="1400" dirty="0"/>
              <a:t>   private double radius;</a:t>
            </a:r>
          </a:p>
          <a:p>
            <a:pPr marL="0" indent="0" algn="l" rtl="0">
              <a:buNone/>
            </a:pPr>
            <a:r>
              <a:rPr lang="en-US" sz="1400" dirty="0"/>
              <a:t>   private String color;</a:t>
            </a:r>
          </a:p>
          <a:p>
            <a:pPr marL="0" indent="0" algn="l" rtl="0">
              <a:buNone/>
            </a:pPr>
            <a:r>
              <a:rPr lang="en-US" sz="1400" dirty="0"/>
              <a:t>   </a:t>
            </a:r>
          </a:p>
          <a:p>
            <a:pPr marL="0" indent="0" algn="l" rtl="0">
              <a:buNone/>
            </a:pPr>
            <a:r>
              <a:rPr lang="en-US" sz="1400" i="1" dirty="0"/>
              <a:t>   // 1st constructor, which sets both radius and color to default</a:t>
            </a:r>
          </a:p>
          <a:p>
            <a:pPr marL="0" indent="0" algn="l" rtl="0">
              <a:buNone/>
            </a:pPr>
            <a:r>
              <a:rPr lang="en-US" sz="1400" dirty="0"/>
              <a:t>   public Circle() {</a:t>
            </a:r>
          </a:p>
          <a:p>
            <a:pPr marL="0" indent="0" algn="l" rtl="0">
              <a:buNone/>
            </a:pPr>
            <a:r>
              <a:rPr lang="en-US" sz="1400" dirty="0"/>
              <a:t>      radius = 1.0;</a:t>
            </a:r>
          </a:p>
          <a:p>
            <a:pPr marL="0" indent="0" algn="l" rtl="0">
              <a:buNone/>
            </a:pPr>
            <a:r>
              <a:rPr lang="en-US" sz="1400" dirty="0"/>
              <a:t>      color = "red";</a:t>
            </a:r>
          </a:p>
          <a:p>
            <a:pPr marL="0" indent="0" algn="l" rtl="0">
              <a:buNone/>
            </a:pPr>
            <a:r>
              <a:rPr lang="en-US" sz="1400" dirty="0"/>
              <a:t>   }</a:t>
            </a:r>
          </a:p>
          <a:p>
            <a:pPr marL="0" indent="0" algn="l" rtl="0">
              <a:buNone/>
            </a:pPr>
            <a:r>
              <a:rPr lang="en-US" sz="1400" i="1" dirty="0"/>
              <a:t>   // 2nd constructor with given radius, but color default</a:t>
            </a:r>
          </a:p>
          <a:p>
            <a:pPr marL="0" indent="0" algn="l" rtl="0">
              <a:buNone/>
            </a:pPr>
            <a:r>
              <a:rPr lang="en-US" sz="1400" dirty="0"/>
              <a:t>   public Circle(double r) {</a:t>
            </a:r>
          </a:p>
          <a:p>
            <a:pPr marL="0" indent="0" algn="l" rtl="0">
              <a:buNone/>
            </a:pPr>
            <a:r>
              <a:rPr lang="en-US" sz="1400" dirty="0"/>
              <a:t>      radius = r;</a:t>
            </a:r>
          </a:p>
          <a:p>
            <a:pPr marL="0" indent="0" algn="l" rtl="0">
              <a:buNone/>
            </a:pPr>
            <a:r>
              <a:rPr lang="en-US" sz="1400" dirty="0"/>
              <a:t>      color = "red";</a:t>
            </a:r>
          </a:p>
          <a:p>
            <a:pPr marL="0" indent="0" algn="l" rtl="0">
              <a:buNone/>
            </a:pPr>
            <a:r>
              <a:rPr lang="en-US" sz="1400" dirty="0"/>
              <a:t>   }</a:t>
            </a:r>
          </a:p>
          <a:p>
            <a:pPr marL="0" indent="0" algn="l" rtl="0">
              <a:buNone/>
            </a:pPr>
            <a:r>
              <a:rPr lang="en-US" sz="1400" dirty="0"/>
              <a:t>   </a:t>
            </a:r>
          </a:p>
          <a:p>
            <a:pPr marL="0" indent="0" algn="l" rtl="0">
              <a:buNone/>
            </a:pPr>
            <a:r>
              <a:rPr lang="en-US" sz="1400" i="1" dirty="0"/>
              <a:t>   // A public method for retrieving the radius</a:t>
            </a:r>
          </a:p>
          <a:p>
            <a:pPr marL="0" indent="0" algn="l" rtl="0">
              <a:buNone/>
            </a:pPr>
            <a:r>
              <a:rPr lang="en-US" sz="1400" dirty="0"/>
              <a:t>   public double </a:t>
            </a:r>
            <a:r>
              <a:rPr lang="en-US" sz="1400" dirty="0" err="1"/>
              <a:t>getRadius</a:t>
            </a:r>
            <a:r>
              <a:rPr lang="en-US" sz="1400" dirty="0"/>
              <a:t>() {</a:t>
            </a:r>
          </a:p>
          <a:p>
            <a:pPr marL="0" indent="0" algn="l" rtl="0">
              <a:buNone/>
            </a:pPr>
            <a:r>
              <a:rPr lang="en-US" sz="1400" dirty="0"/>
              <a:t>     return radius; </a:t>
            </a:r>
          </a:p>
          <a:p>
            <a:pPr marL="0" indent="0" algn="l" rtl="0">
              <a:buNone/>
            </a:pPr>
            <a:r>
              <a:rPr lang="en-US" sz="1400" dirty="0"/>
              <a:t>   }</a:t>
            </a:r>
          </a:p>
          <a:p>
            <a:pPr marL="0" indent="0" algn="l" rtl="0">
              <a:buNone/>
            </a:pPr>
            <a:endParaRPr lang="en-US" sz="1400" dirty="0"/>
          </a:p>
          <a:p>
            <a:pPr marL="0" indent="0" algn="l" rtl="0">
              <a:buNone/>
            </a:pPr>
            <a:r>
              <a:rPr lang="en-US" sz="1400" i="1" dirty="0"/>
              <a:t>   // A public method for computing the area of circle</a:t>
            </a:r>
          </a:p>
          <a:p>
            <a:pPr marL="0" indent="0" algn="l" rtl="0">
              <a:buNone/>
            </a:pPr>
            <a:r>
              <a:rPr lang="en-US" sz="1400" dirty="0"/>
              <a:t>   public double </a:t>
            </a:r>
            <a:r>
              <a:rPr lang="en-US" sz="1400" dirty="0" err="1"/>
              <a:t>getArea</a:t>
            </a:r>
            <a:r>
              <a:rPr lang="en-US" sz="1400" dirty="0"/>
              <a:t>() {</a:t>
            </a:r>
          </a:p>
          <a:p>
            <a:pPr marL="0" indent="0" algn="l" rtl="0">
              <a:buNone/>
            </a:pPr>
            <a:r>
              <a:rPr lang="en-US" sz="1400" dirty="0"/>
              <a:t>      return radius*radius*</a:t>
            </a:r>
            <a:r>
              <a:rPr lang="en-US" sz="1400" dirty="0" err="1"/>
              <a:t>Math.PI</a:t>
            </a:r>
            <a:r>
              <a:rPr lang="en-US" sz="1400" dirty="0"/>
              <a:t>;</a:t>
            </a:r>
          </a:p>
          <a:p>
            <a:pPr marL="0" indent="0" algn="l" rtl="0">
              <a:buNone/>
            </a:pPr>
            <a:r>
              <a:rPr lang="en-US" sz="1400" dirty="0"/>
              <a:t>   }</a:t>
            </a:r>
          </a:p>
          <a:p>
            <a:pPr marL="0" indent="0" algn="l" rtl="0">
              <a:buNone/>
            </a:pPr>
            <a:r>
              <a:rPr lang="en-US" sz="1400" dirty="0"/>
              <a:t>}</a:t>
            </a:r>
            <a:endParaRPr lang="he-IL" sz="1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10</a:t>
            </a:fld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EA0220-FC17-80D6-3759-881E38F8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013" y="4907863"/>
            <a:ext cx="23336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229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המחלקה עיגול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 numCol="2"/>
          <a:lstStyle/>
          <a:p>
            <a:pPr marL="0" indent="0" algn="l" rtl="0">
              <a:buNone/>
            </a:pPr>
            <a:r>
              <a:rPr lang="en-US" sz="1400" dirty="0"/>
              <a:t>public class </a:t>
            </a:r>
            <a:r>
              <a:rPr lang="en-US" sz="1400" b="1" dirty="0"/>
              <a:t>Circle</a:t>
            </a:r>
            <a:endParaRPr lang="he-IL" sz="1400" b="1" dirty="0"/>
          </a:p>
          <a:p>
            <a:pPr marL="0" indent="0" algn="l" rtl="0">
              <a:buNone/>
            </a:pPr>
            <a:r>
              <a:rPr lang="en-US" sz="1400" dirty="0"/>
              <a:t> {           </a:t>
            </a:r>
            <a:r>
              <a:rPr lang="en-US" sz="1400" i="1" dirty="0"/>
              <a:t>// save as "Circle.java"</a:t>
            </a:r>
          </a:p>
          <a:p>
            <a:pPr marL="0" indent="0" algn="l" rtl="0">
              <a:buNone/>
            </a:pPr>
            <a:r>
              <a:rPr lang="en-US" sz="1400" i="1" dirty="0"/>
              <a:t>   // private instance variable, not accessible from outside this class</a:t>
            </a:r>
          </a:p>
          <a:p>
            <a:pPr marL="0" indent="0" algn="l" rtl="0">
              <a:buNone/>
            </a:pPr>
            <a:r>
              <a:rPr lang="en-US" sz="1400" dirty="0"/>
              <a:t>   private double radius;</a:t>
            </a:r>
          </a:p>
          <a:p>
            <a:pPr marL="0" indent="0" algn="l" rtl="0">
              <a:buNone/>
            </a:pPr>
            <a:r>
              <a:rPr lang="en-US" sz="1400" dirty="0"/>
              <a:t>   private String color;</a:t>
            </a:r>
          </a:p>
          <a:p>
            <a:pPr marL="0" indent="0" algn="l" rtl="0">
              <a:buNone/>
            </a:pPr>
            <a:r>
              <a:rPr lang="en-US" sz="1400" dirty="0"/>
              <a:t>   </a:t>
            </a:r>
          </a:p>
          <a:p>
            <a:pPr marL="0" indent="0" algn="l" rtl="0">
              <a:buNone/>
            </a:pPr>
            <a:r>
              <a:rPr lang="en-US" sz="1400" i="1" dirty="0"/>
              <a:t>   // 1st constructor, which sets both radius and color to default</a:t>
            </a:r>
          </a:p>
          <a:p>
            <a:pPr marL="0" indent="0" algn="l" rtl="0">
              <a:buNone/>
            </a:pPr>
            <a:r>
              <a:rPr lang="en-US" sz="1400" dirty="0"/>
              <a:t>   public Circle() {</a:t>
            </a:r>
          </a:p>
          <a:p>
            <a:pPr marL="0" indent="0" algn="l" rtl="0">
              <a:buNone/>
            </a:pPr>
            <a:r>
              <a:rPr lang="en-US" sz="1400" dirty="0"/>
              <a:t>      radius = 1.0;</a:t>
            </a:r>
          </a:p>
          <a:p>
            <a:pPr marL="0" indent="0" algn="l" rtl="0">
              <a:buNone/>
            </a:pPr>
            <a:r>
              <a:rPr lang="en-US" sz="1400" dirty="0"/>
              <a:t>      color = "red";</a:t>
            </a:r>
          </a:p>
          <a:p>
            <a:pPr marL="0" indent="0" algn="l" rtl="0">
              <a:buNone/>
            </a:pPr>
            <a:r>
              <a:rPr lang="en-US" sz="1400" dirty="0"/>
              <a:t>   }</a:t>
            </a:r>
          </a:p>
          <a:p>
            <a:pPr marL="0" indent="0" algn="l" rtl="0">
              <a:buNone/>
            </a:pPr>
            <a:r>
              <a:rPr lang="en-US" sz="1400" i="1" dirty="0"/>
              <a:t>   // 2nd constructor with given radius, but color default</a:t>
            </a:r>
          </a:p>
          <a:p>
            <a:pPr marL="0" indent="0" algn="l" rtl="0">
              <a:buNone/>
            </a:pPr>
            <a:r>
              <a:rPr lang="en-US" sz="1400" dirty="0"/>
              <a:t>   public Circle(double r) {</a:t>
            </a:r>
          </a:p>
          <a:p>
            <a:pPr marL="0" indent="0" algn="l" rtl="0">
              <a:buNone/>
            </a:pPr>
            <a:r>
              <a:rPr lang="en-US" sz="1400" dirty="0"/>
              <a:t>      radius = r;</a:t>
            </a:r>
          </a:p>
          <a:p>
            <a:pPr marL="0" indent="0" algn="l" rtl="0">
              <a:buNone/>
            </a:pPr>
            <a:r>
              <a:rPr lang="en-US" sz="1400" dirty="0"/>
              <a:t>      color = "red";</a:t>
            </a:r>
          </a:p>
          <a:p>
            <a:pPr marL="0" indent="0" algn="l" rtl="0">
              <a:buNone/>
            </a:pPr>
            <a:r>
              <a:rPr lang="en-US" sz="1400" dirty="0"/>
              <a:t>   }</a:t>
            </a:r>
          </a:p>
          <a:p>
            <a:pPr marL="0" indent="0" algn="l" rtl="0">
              <a:buNone/>
            </a:pPr>
            <a:r>
              <a:rPr lang="en-US" sz="1400" dirty="0"/>
              <a:t>   </a:t>
            </a:r>
          </a:p>
          <a:p>
            <a:pPr marL="0" indent="0" algn="l" rtl="0">
              <a:buNone/>
            </a:pPr>
            <a:r>
              <a:rPr lang="en-US" sz="1400" i="1" dirty="0"/>
              <a:t>   // A public method for retrieving the radius</a:t>
            </a:r>
          </a:p>
          <a:p>
            <a:pPr marL="0" indent="0" algn="l" rtl="0">
              <a:buNone/>
            </a:pPr>
            <a:r>
              <a:rPr lang="en-US" sz="1400" dirty="0"/>
              <a:t>   public double </a:t>
            </a:r>
            <a:r>
              <a:rPr lang="en-US" sz="1400" dirty="0" err="1"/>
              <a:t>getRadius</a:t>
            </a:r>
            <a:r>
              <a:rPr lang="en-US" sz="1400" dirty="0"/>
              <a:t>() {</a:t>
            </a:r>
          </a:p>
          <a:p>
            <a:pPr marL="0" indent="0" algn="l" rtl="0">
              <a:buNone/>
            </a:pPr>
            <a:r>
              <a:rPr lang="en-US" sz="1400" dirty="0"/>
              <a:t>     return radius; </a:t>
            </a:r>
          </a:p>
          <a:p>
            <a:pPr marL="0" indent="0" algn="l" rtl="0">
              <a:buNone/>
            </a:pPr>
            <a:r>
              <a:rPr lang="en-US" sz="1400" dirty="0"/>
              <a:t>   }</a:t>
            </a:r>
          </a:p>
          <a:p>
            <a:pPr marL="0" indent="0" algn="l" rtl="0">
              <a:buNone/>
            </a:pPr>
            <a:endParaRPr lang="en-US" sz="1400" dirty="0"/>
          </a:p>
          <a:p>
            <a:pPr marL="0" indent="0" algn="l" rtl="0">
              <a:buNone/>
            </a:pPr>
            <a:r>
              <a:rPr lang="en-US" sz="1400" i="1" dirty="0"/>
              <a:t>   // A public method for computing the area of circle</a:t>
            </a:r>
          </a:p>
          <a:p>
            <a:pPr marL="0" indent="0" algn="l" rtl="0">
              <a:buNone/>
            </a:pPr>
            <a:r>
              <a:rPr lang="en-US" sz="1400" dirty="0"/>
              <a:t>   public double </a:t>
            </a:r>
            <a:r>
              <a:rPr lang="en-US" sz="1400" dirty="0" err="1"/>
              <a:t>getArea</a:t>
            </a:r>
            <a:r>
              <a:rPr lang="en-US" sz="1400" dirty="0"/>
              <a:t>() {</a:t>
            </a:r>
          </a:p>
          <a:p>
            <a:pPr marL="0" indent="0" algn="l" rtl="0">
              <a:buNone/>
            </a:pPr>
            <a:r>
              <a:rPr lang="en-US" sz="1400" dirty="0"/>
              <a:t>      return radius*radius*</a:t>
            </a:r>
            <a:r>
              <a:rPr lang="en-US" sz="1400" dirty="0" err="1"/>
              <a:t>Math.PI</a:t>
            </a:r>
            <a:r>
              <a:rPr lang="en-US" sz="1400" dirty="0"/>
              <a:t>;</a:t>
            </a:r>
          </a:p>
          <a:p>
            <a:pPr marL="0" indent="0" algn="l" rtl="0">
              <a:buNone/>
            </a:pPr>
            <a:r>
              <a:rPr lang="en-US" sz="1400" dirty="0"/>
              <a:t>   }</a:t>
            </a:r>
          </a:p>
          <a:p>
            <a:pPr marL="0" indent="0" algn="l" rtl="0">
              <a:buNone/>
            </a:pPr>
            <a:r>
              <a:rPr lang="en-US" sz="1400" dirty="0"/>
              <a:t>}</a:t>
            </a:r>
          </a:p>
          <a:p>
            <a:pPr marL="0" indent="0" algn="l" rtl="0">
              <a:buNone/>
            </a:pPr>
            <a:endParaRPr lang="en-US" sz="1400" b="1" dirty="0"/>
          </a:p>
          <a:p>
            <a:pPr marL="0" indent="0" algn="l" rtl="0">
              <a:buNone/>
            </a:pPr>
            <a:endParaRPr lang="en-US" sz="1400" b="1" dirty="0"/>
          </a:p>
          <a:p>
            <a:pPr marL="0" indent="0" algn="l" rtl="0">
              <a:buNone/>
            </a:pPr>
            <a:endParaRPr lang="en-US" sz="1400" b="1" dirty="0"/>
          </a:p>
          <a:p>
            <a:pPr marL="0" indent="0" algn="l" rtl="0">
              <a:buNone/>
            </a:pPr>
            <a:r>
              <a:rPr lang="he-IL" sz="1400" b="1" dirty="0"/>
              <a:t>האם ניתן לגשת לערך של משתנה הצבע?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6772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המחלקה עיגול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 numCol="2"/>
          <a:lstStyle/>
          <a:p>
            <a:pPr marL="0" indent="0" algn="l" rtl="0">
              <a:buNone/>
            </a:pPr>
            <a:r>
              <a:rPr lang="en-US" sz="1400" dirty="0"/>
              <a:t>public class </a:t>
            </a:r>
            <a:r>
              <a:rPr lang="en-US" sz="1400" b="1" dirty="0"/>
              <a:t>Circle</a:t>
            </a:r>
            <a:endParaRPr lang="he-IL" sz="1400" b="1" dirty="0"/>
          </a:p>
          <a:p>
            <a:pPr marL="0" indent="0" algn="l" rtl="0">
              <a:buNone/>
            </a:pPr>
            <a:r>
              <a:rPr lang="en-US" sz="1400" dirty="0"/>
              <a:t> {           </a:t>
            </a:r>
            <a:r>
              <a:rPr lang="en-US" sz="1400" i="1" dirty="0"/>
              <a:t>// save as "Circle.java"</a:t>
            </a:r>
          </a:p>
          <a:p>
            <a:pPr marL="0" indent="0" algn="l" rtl="0">
              <a:buNone/>
            </a:pPr>
            <a:r>
              <a:rPr lang="en-US" sz="1400" i="1" dirty="0"/>
              <a:t>   // private instance variable, not accessible from outside this class</a:t>
            </a:r>
          </a:p>
          <a:p>
            <a:pPr marL="0" indent="0" algn="l" rtl="0">
              <a:buNone/>
            </a:pPr>
            <a:r>
              <a:rPr lang="en-US" sz="1400" dirty="0"/>
              <a:t>   private double radius;</a:t>
            </a:r>
          </a:p>
          <a:p>
            <a:pPr marL="0" indent="0" algn="l" rtl="0">
              <a:buNone/>
            </a:pPr>
            <a:r>
              <a:rPr lang="en-US" sz="1400" dirty="0"/>
              <a:t>   private String color;</a:t>
            </a:r>
          </a:p>
          <a:p>
            <a:pPr marL="0" indent="0" algn="l" rtl="0">
              <a:buNone/>
            </a:pPr>
            <a:r>
              <a:rPr lang="en-US" sz="1400" dirty="0"/>
              <a:t>   </a:t>
            </a:r>
          </a:p>
          <a:p>
            <a:pPr marL="0" indent="0" algn="l" rtl="0">
              <a:buNone/>
            </a:pPr>
            <a:r>
              <a:rPr lang="en-US" sz="1400" i="1" dirty="0"/>
              <a:t>   // 1st constructor, which sets both radius and color to default</a:t>
            </a:r>
          </a:p>
          <a:p>
            <a:pPr marL="0" indent="0" algn="l" rtl="0">
              <a:buNone/>
            </a:pPr>
            <a:r>
              <a:rPr lang="en-US" sz="1400" dirty="0"/>
              <a:t>   public Circle() {</a:t>
            </a:r>
          </a:p>
          <a:p>
            <a:pPr marL="0" indent="0" algn="l" rtl="0">
              <a:buNone/>
            </a:pPr>
            <a:r>
              <a:rPr lang="en-US" sz="1400" dirty="0"/>
              <a:t>      radius = 1.0;</a:t>
            </a:r>
          </a:p>
          <a:p>
            <a:pPr marL="0" indent="0" algn="l" rtl="0">
              <a:buNone/>
            </a:pPr>
            <a:r>
              <a:rPr lang="en-US" sz="1400" dirty="0"/>
              <a:t>      color = "red";</a:t>
            </a:r>
          </a:p>
          <a:p>
            <a:pPr marL="0" indent="0" algn="l" rtl="0">
              <a:buNone/>
            </a:pPr>
            <a:r>
              <a:rPr lang="en-US" sz="1400" dirty="0"/>
              <a:t>   }</a:t>
            </a:r>
          </a:p>
          <a:p>
            <a:pPr marL="0" indent="0" algn="l" rtl="0">
              <a:buNone/>
            </a:pPr>
            <a:r>
              <a:rPr lang="en-US" sz="1400" i="1" dirty="0"/>
              <a:t>   // 2nd constructor with given radius, but color default</a:t>
            </a:r>
          </a:p>
          <a:p>
            <a:pPr marL="0" indent="0" algn="l" rtl="0">
              <a:buNone/>
            </a:pPr>
            <a:r>
              <a:rPr lang="en-US" sz="1400" dirty="0"/>
              <a:t>   public Circle(double r) {</a:t>
            </a:r>
          </a:p>
          <a:p>
            <a:pPr marL="0" indent="0" algn="l" rtl="0">
              <a:buNone/>
            </a:pPr>
            <a:r>
              <a:rPr lang="en-US" sz="1400" dirty="0"/>
              <a:t>      radius = r;</a:t>
            </a:r>
          </a:p>
          <a:p>
            <a:pPr marL="0" indent="0" algn="l" rtl="0">
              <a:buNone/>
            </a:pPr>
            <a:r>
              <a:rPr lang="en-US" sz="1400" dirty="0"/>
              <a:t>      color = "red";</a:t>
            </a:r>
          </a:p>
          <a:p>
            <a:pPr marL="0" indent="0" algn="l" rtl="0">
              <a:buNone/>
            </a:pPr>
            <a:r>
              <a:rPr lang="en-US" sz="1400" dirty="0"/>
              <a:t>   }</a:t>
            </a:r>
          </a:p>
          <a:p>
            <a:pPr marL="0" indent="0" algn="l" rtl="0">
              <a:buNone/>
            </a:pPr>
            <a:r>
              <a:rPr lang="en-US" sz="1400" dirty="0"/>
              <a:t>   </a:t>
            </a:r>
          </a:p>
          <a:p>
            <a:pPr marL="0" indent="0" algn="l" rtl="0">
              <a:buNone/>
            </a:pPr>
            <a:r>
              <a:rPr lang="en-US" sz="1400" i="1" dirty="0"/>
              <a:t>   // A public method for retrieving the radius</a:t>
            </a:r>
          </a:p>
          <a:p>
            <a:pPr marL="0" indent="0" algn="l" rtl="0">
              <a:buNone/>
            </a:pPr>
            <a:r>
              <a:rPr lang="en-US" sz="1400" dirty="0"/>
              <a:t>   public double </a:t>
            </a:r>
            <a:r>
              <a:rPr lang="en-US" sz="1400" dirty="0" err="1"/>
              <a:t>getRadius</a:t>
            </a:r>
            <a:r>
              <a:rPr lang="en-US" sz="1400" dirty="0"/>
              <a:t>() {</a:t>
            </a:r>
          </a:p>
          <a:p>
            <a:pPr marL="0" indent="0" algn="l" rtl="0">
              <a:buNone/>
            </a:pPr>
            <a:r>
              <a:rPr lang="en-US" sz="1400" dirty="0"/>
              <a:t>     return radius; </a:t>
            </a:r>
          </a:p>
          <a:p>
            <a:pPr marL="0" indent="0" algn="l" rtl="0">
              <a:buNone/>
            </a:pPr>
            <a:r>
              <a:rPr lang="en-US" sz="1400" dirty="0"/>
              <a:t>   }</a:t>
            </a:r>
          </a:p>
          <a:p>
            <a:pPr marL="0" indent="0" algn="l" rtl="0">
              <a:buNone/>
            </a:pPr>
            <a:endParaRPr lang="en-US" sz="1400" dirty="0"/>
          </a:p>
          <a:p>
            <a:pPr marL="0" indent="0" algn="l" rtl="0">
              <a:buNone/>
            </a:pPr>
            <a:r>
              <a:rPr lang="en-US" sz="1400" i="1" dirty="0"/>
              <a:t>   // A public method for computing the area of circle</a:t>
            </a:r>
          </a:p>
          <a:p>
            <a:pPr marL="0" indent="0" algn="l" rtl="0">
              <a:buNone/>
            </a:pPr>
            <a:r>
              <a:rPr lang="en-US" sz="1400" dirty="0"/>
              <a:t>   public double </a:t>
            </a:r>
            <a:r>
              <a:rPr lang="en-US" sz="1400" dirty="0" err="1"/>
              <a:t>getArea</a:t>
            </a:r>
            <a:r>
              <a:rPr lang="en-US" sz="1400" dirty="0"/>
              <a:t>() {</a:t>
            </a:r>
          </a:p>
          <a:p>
            <a:pPr marL="0" indent="0" algn="l" rtl="0">
              <a:buNone/>
            </a:pPr>
            <a:r>
              <a:rPr lang="en-US" sz="1400" dirty="0"/>
              <a:t>      return radius*radius*</a:t>
            </a:r>
            <a:r>
              <a:rPr lang="en-US" sz="1400" dirty="0" err="1"/>
              <a:t>Math.PI</a:t>
            </a:r>
            <a:r>
              <a:rPr lang="en-US" sz="1400" dirty="0"/>
              <a:t>;</a:t>
            </a:r>
          </a:p>
          <a:p>
            <a:pPr marL="0" indent="0" algn="l" rtl="0">
              <a:buNone/>
            </a:pPr>
            <a:r>
              <a:rPr lang="en-US" sz="1400" dirty="0"/>
              <a:t>   }</a:t>
            </a:r>
          </a:p>
          <a:p>
            <a:pPr marL="0" indent="0" algn="l" rtl="0">
              <a:buNone/>
            </a:pPr>
            <a:r>
              <a:rPr lang="en-US" sz="1400" dirty="0"/>
              <a:t>}</a:t>
            </a:r>
          </a:p>
          <a:p>
            <a:pPr marL="0" indent="0" algn="l" rtl="0">
              <a:buNone/>
            </a:pPr>
            <a:endParaRPr lang="en-US" sz="1400" b="1" dirty="0"/>
          </a:p>
          <a:p>
            <a:pPr marL="0" indent="0" algn="l" rtl="0">
              <a:buNone/>
            </a:pPr>
            <a:endParaRPr lang="en-US" sz="1400" b="1" dirty="0"/>
          </a:p>
          <a:p>
            <a:pPr marL="0" indent="0" algn="l" rtl="0">
              <a:buNone/>
            </a:pPr>
            <a:endParaRPr lang="en-US" sz="1400" b="1" dirty="0"/>
          </a:p>
          <a:p>
            <a:pPr marL="0" indent="0" algn="l" rtl="0">
              <a:buNone/>
            </a:pPr>
            <a:r>
              <a:rPr lang="he-IL" sz="1400" b="1" dirty="0"/>
              <a:t>האם ניתן לגשת לערך של משתנה הצבע?</a:t>
            </a:r>
          </a:p>
          <a:p>
            <a:pPr marL="0" indent="0" algn="l" rtl="0">
              <a:buNone/>
            </a:pPr>
            <a:r>
              <a:rPr lang="he-IL" sz="1400" b="1" dirty="0"/>
              <a:t>לא, הוא פרטי!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824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/>
              <a:t>המחלקה עיגול - טסט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r>
              <a:rPr lang="he-IL" sz="2800" dirty="0"/>
              <a:t>כעת, נבנה טסט למחלקה זו.</a:t>
            </a:r>
          </a:p>
          <a:p>
            <a:r>
              <a:rPr lang="he-IL" sz="2800" dirty="0"/>
              <a:t>נרצה לבדוק את הפונקציונליות של שני הבנאים ושתי המתודות.</a:t>
            </a:r>
            <a:endParaRPr lang="he-IL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13</a:t>
            </a:fld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EA0220-FC17-80D6-3759-881E38F8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23336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09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המחלקה עיגול - טסט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979712" y="1651281"/>
            <a:ext cx="8534400" cy="4530725"/>
          </a:xfrm>
        </p:spPr>
        <p:txBody>
          <a:bodyPr numCol="2"/>
          <a:lstStyle/>
          <a:p>
            <a:pPr marL="0" indent="0" algn="l" rtl="0">
              <a:buNone/>
            </a:pPr>
            <a:r>
              <a:rPr lang="en-US" sz="1400" dirty="0"/>
              <a:t>public class </a:t>
            </a:r>
            <a:r>
              <a:rPr lang="en-US" sz="1400" b="1" dirty="0" err="1"/>
              <a:t>TestCircle</a:t>
            </a:r>
            <a:r>
              <a:rPr lang="en-US" sz="1400" dirty="0"/>
              <a:t> {      </a:t>
            </a:r>
            <a:endParaRPr lang="he-IL" sz="1400" dirty="0"/>
          </a:p>
          <a:p>
            <a:pPr marL="0" indent="0" algn="l" rtl="0">
              <a:buNone/>
            </a:pPr>
            <a:r>
              <a:rPr lang="en-US" sz="1400" dirty="0"/>
              <a:t>  </a:t>
            </a:r>
            <a:r>
              <a:rPr lang="en-US" sz="1400" i="1" dirty="0"/>
              <a:t>// save as "TestCircle.java"</a:t>
            </a:r>
          </a:p>
          <a:p>
            <a:pPr marL="0" indent="0" algn="l" rtl="0">
              <a:buNone/>
            </a:pPr>
            <a:r>
              <a:rPr lang="en-US" sz="1400" dirty="0"/>
              <a:t>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0" indent="0" algn="l" rtl="0">
              <a:buNone/>
            </a:pPr>
            <a:r>
              <a:rPr lang="en-US" sz="1400" i="1" dirty="0"/>
              <a:t>      // Declare and allocate an instance of class Circle called c1 with default radius and color</a:t>
            </a:r>
          </a:p>
          <a:p>
            <a:pPr marL="0" indent="0" algn="l" rtl="0">
              <a:buNone/>
            </a:pPr>
            <a:r>
              <a:rPr lang="en-US" sz="1400" dirty="0"/>
              <a:t>      Circle c1 = new Circle();</a:t>
            </a:r>
          </a:p>
          <a:p>
            <a:pPr marL="0" indent="0" algn="l" rtl="0">
              <a:buNone/>
            </a:pPr>
            <a:r>
              <a:rPr lang="en-US" sz="1400" i="1" dirty="0"/>
              <a:t>      </a:t>
            </a:r>
            <a:r>
              <a:rPr lang="en-US" sz="1400" dirty="0"/>
              <a:t>Circle c2 = new Circle();</a:t>
            </a:r>
            <a:endParaRPr lang="en-US" sz="1400" i="1" dirty="0"/>
          </a:p>
          <a:p>
            <a:pPr marL="0" indent="0" algn="l" rtl="0">
              <a:buNone/>
            </a:pPr>
            <a:r>
              <a:rPr lang="en-US" sz="1400" dirty="0"/>
              <a:t>      </a:t>
            </a:r>
            <a:r>
              <a:rPr lang="en-US" sz="1400" dirty="0" err="1"/>
              <a:t>assertEquals</a:t>
            </a:r>
            <a:r>
              <a:rPr lang="en-US" sz="1400" dirty="0"/>
              <a:t>(1.0,c1.getRadius(),0);</a:t>
            </a:r>
          </a:p>
          <a:p>
            <a:pPr marL="0" indent="0" algn="l" rtl="0">
              <a:buNone/>
            </a:pPr>
            <a:r>
              <a:rPr lang="en-US" sz="1400" dirty="0"/>
              <a:t>      </a:t>
            </a:r>
            <a:r>
              <a:rPr lang="en-US" sz="1400" dirty="0" err="1"/>
              <a:t>assertEquals</a:t>
            </a:r>
            <a:r>
              <a:rPr lang="en-US" sz="1400"/>
              <a:t>(2.0,c2.</a:t>
            </a:r>
            <a:r>
              <a:rPr lang="en-US" sz="1400" dirty="0"/>
              <a:t>getRadius(),0);</a:t>
            </a:r>
          </a:p>
          <a:p>
            <a:pPr marL="0" indent="0" algn="l" rtl="0">
              <a:buNone/>
            </a:pPr>
            <a:r>
              <a:rPr lang="en-US" sz="1400" dirty="0"/>
              <a:t>     </a:t>
            </a:r>
            <a:r>
              <a:rPr lang="en-US" sz="1400" dirty="0" err="1"/>
              <a:t>assertEquals</a:t>
            </a:r>
            <a:r>
              <a:rPr lang="en-US" sz="1400" dirty="0"/>
              <a:t>(Math.PI,c1.getArea(),0);</a:t>
            </a:r>
          </a:p>
          <a:p>
            <a:pPr marL="0" indent="0" algn="l" rtl="0">
              <a:buNone/>
            </a:pPr>
            <a:r>
              <a:rPr lang="en-US" sz="1400" dirty="0"/>
              <a:t>   }</a:t>
            </a:r>
          </a:p>
          <a:p>
            <a:pPr marL="0" indent="0" algn="l" rtl="0">
              <a:buNone/>
            </a:pPr>
            <a:r>
              <a:rPr lang="en-US" sz="1400" dirty="0"/>
              <a:t>}</a:t>
            </a:r>
            <a:endParaRPr lang="he-IL" sz="1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14</a:t>
            </a:fld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EA0220-FC17-80D6-3759-881E38F8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013" y="4907863"/>
            <a:ext cx="23336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21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המחלקה עיגול – עדכון 1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r>
              <a:rPr lang="he-IL" sz="2800" dirty="0"/>
              <a:t>נרצה להוסיף בנאי שמקבל כקלט רדיוס וצבע, ומייצר את המחלקה עיגול.</a:t>
            </a:r>
            <a:endParaRPr lang="en-US" sz="2800" dirty="0"/>
          </a:p>
          <a:p>
            <a:r>
              <a:rPr lang="he-IL" sz="2800" dirty="0"/>
              <a:t>החתימה תהיה:</a:t>
            </a:r>
          </a:p>
          <a:p>
            <a:pPr algn="l" rtl="0"/>
            <a:r>
              <a:rPr lang="fr-FR" sz="2800" dirty="0"/>
              <a:t>public Circle (double r, String c) {......}</a:t>
            </a:r>
            <a:endParaRPr lang="he-IL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79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המחלקה עיגול – עדכון 1 - פתרון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r>
              <a:rPr lang="he-IL" sz="2800" dirty="0"/>
              <a:t>נרצה להוסיף בנאי שמקבל כקלט רדיוס וצבע, ומייצר את המחלקה עיגול.</a:t>
            </a:r>
          </a:p>
          <a:p>
            <a:endParaRPr lang="he-IL" sz="2800" b="1" dirty="0"/>
          </a:p>
          <a:p>
            <a:pPr marL="0" indent="0" algn="l" rtl="0">
              <a:buNone/>
            </a:pPr>
            <a:r>
              <a:rPr lang="en-US" sz="2800" dirty="0"/>
              <a:t>// </a:t>
            </a:r>
            <a:r>
              <a:rPr lang="he-IL" sz="2800" dirty="0"/>
              <a:t>3</a:t>
            </a:r>
            <a:r>
              <a:rPr lang="en-US" sz="2800" dirty="0" err="1"/>
              <a:t>rd</a:t>
            </a:r>
            <a:r>
              <a:rPr lang="en-US" sz="2800" dirty="0"/>
              <a:t> constructor with given radius and color</a:t>
            </a:r>
          </a:p>
          <a:p>
            <a:pPr marL="0" indent="0" algn="l" rtl="0">
              <a:buNone/>
            </a:pPr>
            <a:r>
              <a:rPr lang="en-US" sz="2800" dirty="0"/>
              <a:t>   public Circle(double r, String s) {</a:t>
            </a:r>
          </a:p>
          <a:p>
            <a:pPr marL="0" indent="0" algn="l" rtl="0">
              <a:buNone/>
            </a:pPr>
            <a:r>
              <a:rPr lang="en-US" sz="2800" dirty="0"/>
              <a:t>      radius = r;</a:t>
            </a:r>
          </a:p>
          <a:p>
            <a:pPr marL="0" indent="0" algn="l" rtl="0">
              <a:buNone/>
            </a:pPr>
            <a:r>
              <a:rPr lang="en-US" sz="2800" dirty="0"/>
              <a:t>      color = s;</a:t>
            </a:r>
          </a:p>
          <a:p>
            <a:pPr marL="0" indent="0" algn="l" rtl="0">
              <a:buNone/>
            </a:pPr>
            <a:r>
              <a:rPr lang="en-US" sz="2800" dirty="0"/>
              <a:t>   }</a:t>
            </a:r>
            <a:endParaRPr lang="he-IL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247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המחלקה עיגול – עדכון 2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r>
              <a:rPr lang="he-IL" sz="2800" dirty="0"/>
              <a:t>נרצה להוסיף כעת מתודה שתחזיר את הצבע של המעגל</a:t>
            </a:r>
          </a:p>
          <a:p>
            <a:r>
              <a:rPr lang="he-IL" sz="2800" dirty="0"/>
              <a:t>חתימתו תהיה:</a:t>
            </a:r>
          </a:p>
          <a:p>
            <a:pPr marL="0" indent="0" algn="l" rtl="0">
              <a:buNone/>
            </a:pPr>
            <a:r>
              <a:rPr lang="en-US" sz="2800" dirty="0"/>
              <a:t>public String </a:t>
            </a:r>
            <a:r>
              <a:rPr lang="en-US" sz="2800" dirty="0" err="1"/>
              <a:t>getColor</a:t>
            </a:r>
            <a:r>
              <a:rPr lang="en-US" sz="2800" dirty="0"/>
              <a:t>() {......}</a:t>
            </a:r>
            <a:endParaRPr lang="he-IL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7078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המחלקה עיגול – עדכון </a:t>
            </a:r>
            <a:r>
              <a:rPr lang="en-US" sz="3600" dirty="0"/>
              <a:t>2</a:t>
            </a:r>
            <a:r>
              <a:rPr lang="he-IL" sz="3600" dirty="0"/>
              <a:t> - פתרון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r>
              <a:rPr lang="he-IL" sz="2800" dirty="0"/>
              <a:t>נרצה להוסיף בנאי שמקבל כקלט רדיוס וצבע, ומייצר את המחלקה עיגול.</a:t>
            </a:r>
          </a:p>
          <a:p>
            <a:endParaRPr lang="he-IL" sz="2800" b="1" dirty="0"/>
          </a:p>
          <a:p>
            <a:pPr marL="0" indent="0" algn="l" rtl="0">
              <a:buNone/>
            </a:pPr>
            <a:r>
              <a:rPr lang="en-US" sz="2800" dirty="0"/>
              <a:t>public String </a:t>
            </a:r>
            <a:r>
              <a:rPr lang="en-US" sz="2800" dirty="0" err="1"/>
              <a:t>getColor</a:t>
            </a:r>
            <a:r>
              <a:rPr lang="en-US" sz="2800" dirty="0"/>
              <a:t>(){</a:t>
            </a:r>
          </a:p>
          <a:p>
            <a:pPr marL="0" indent="0" algn="l" rtl="0">
              <a:buNone/>
            </a:pPr>
            <a:r>
              <a:rPr lang="en-US" sz="2800" dirty="0"/>
              <a:t>      return color;</a:t>
            </a:r>
          </a:p>
          <a:p>
            <a:pPr marL="0" indent="0" algn="l" rtl="0">
              <a:buNone/>
            </a:pPr>
            <a:r>
              <a:rPr lang="en-US" sz="2800" dirty="0"/>
              <a:t>   }</a:t>
            </a:r>
            <a:endParaRPr lang="he-IL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5259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המחלקה עיגול – עדכון </a:t>
            </a:r>
            <a:r>
              <a:rPr lang="en-US" sz="3600" dirty="0"/>
              <a:t>3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r>
              <a:rPr lang="he-IL" sz="2800" dirty="0"/>
              <a:t>נרצה עתה להוסיף פונקציות שמאפשרות עדכון בזמן אמת, לאחר שהמחלקה עיגול נוצרה.</a:t>
            </a:r>
          </a:p>
          <a:p>
            <a:r>
              <a:rPr lang="he-IL" sz="2800" dirty="0"/>
              <a:t>הפונקציות יאפשרו לעדכן את הרדיוס ואת הצבע.</a:t>
            </a:r>
          </a:p>
          <a:p>
            <a:r>
              <a:rPr lang="he-IL" sz="2800" dirty="0"/>
              <a:t>החתימות יהיו:</a:t>
            </a:r>
          </a:p>
          <a:p>
            <a:pPr marL="0" indent="0" algn="l" rtl="0">
              <a:buNone/>
            </a:pPr>
            <a:r>
              <a:rPr lang="en-US" sz="2800" dirty="0"/>
              <a:t>public void </a:t>
            </a:r>
            <a:r>
              <a:rPr lang="en-US" sz="2800" dirty="0" err="1"/>
              <a:t>setRadius</a:t>
            </a:r>
            <a:r>
              <a:rPr lang="en-US" sz="2800" dirty="0"/>
              <a:t>(double r) </a:t>
            </a:r>
          </a:p>
          <a:p>
            <a:pPr marL="0" indent="0" algn="l" rtl="0">
              <a:buNone/>
            </a:pPr>
            <a:r>
              <a:rPr lang="en-US" sz="2800" dirty="0"/>
              <a:t>public void </a:t>
            </a:r>
            <a:r>
              <a:rPr lang="en-US" sz="2800" dirty="0" err="1"/>
              <a:t>setColor</a:t>
            </a:r>
            <a:r>
              <a:rPr lang="en-US" sz="2800" dirty="0"/>
              <a:t>(String c)</a:t>
            </a:r>
            <a:endParaRPr lang="he-IL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19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096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Generate jar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pPr algn="l" rtl="0"/>
            <a:r>
              <a:rPr lang="en-US" sz="2800">
                <a:hlinkClick r:id="rId3"/>
              </a:rPr>
              <a:t>https://www.youtube.com/watch?v=jDDYSdgNf9Q</a:t>
            </a:r>
            <a:endParaRPr lang="en-US" sz="2800"/>
          </a:p>
          <a:p>
            <a:pPr algn="l" rtl="0"/>
            <a:endParaRPr lang="he-IL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6439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המחלקה עיגול – עדכון </a:t>
            </a:r>
            <a:r>
              <a:rPr lang="en-US" sz="3600" dirty="0"/>
              <a:t>3</a:t>
            </a:r>
            <a:r>
              <a:rPr lang="he-IL" sz="3600" dirty="0"/>
              <a:t> - פתרון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r>
              <a:rPr lang="he-IL" sz="2800" dirty="0"/>
              <a:t>נרצה עתה להוסיף פונקציות שמאפשרות עדכון בזמן אמת, לאחר שהמחלקה עיגול נוצרה.</a:t>
            </a:r>
          </a:p>
          <a:p>
            <a:r>
              <a:rPr lang="he-IL" sz="2800" dirty="0"/>
              <a:t>הפונקציות יאפשרו לעדכן את הרדיוס ואת הצבע.</a:t>
            </a:r>
          </a:p>
          <a:p>
            <a:pPr marL="0" indent="0" algn="l" rtl="0">
              <a:buNone/>
            </a:pPr>
            <a:r>
              <a:rPr lang="en-US" sz="2400" dirty="0"/>
              <a:t>public void </a:t>
            </a:r>
            <a:r>
              <a:rPr lang="en-US" sz="2400" dirty="0" err="1"/>
              <a:t>setRadius</a:t>
            </a:r>
            <a:r>
              <a:rPr lang="en-US" sz="2400" dirty="0"/>
              <a:t>(double r) {</a:t>
            </a:r>
          </a:p>
          <a:p>
            <a:pPr marL="0" indent="0" algn="l" rtl="0">
              <a:buNone/>
            </a:pPr>
            <a:r>
              <a:rPr lang="en-US" sz="2400" dirty="0"/>
              <a:t>	radius = r;</a:t>
            </a:r>
          </a:p>
          <a:p>
            <a:pPr marL="0" indent="0" algn="l" rtl="0">
              <a:buNone/>
            </a:pPr>
            <a:r>
              <a:rPr lang="en-US" sz="2400" dirty="0"/>
              <a:t>}</a:t>
            </a:r>
          </a:p>
          <a:p>
            <a:pPr marL="0" indent="0" algn="l" rtl="0">
              <a:buNone/>
            </a:pPr>
            <a:r>
              <a:rPr lang="en-US" sz="2400" dirty="0"/>
              <a:t>public void </a:t>
            </a:r>
            <a:r>
              <a:rPr lang="en-US" sz="2400" dirty="0" err="1"/>
              <a:t>setColor</a:t>
            </a:r>
            <a:r>
              <a:rPr lang="en-US" sz="2400" dirty="0"/>
              <a:t>(String c) {</a:t>
            </a:r>
          </a:p>
          <a:p>
            <a:pPr marL="0" indent="0" algn="l" rtl="0">
              <a:buNone/>
            </a:pPr>
            <a:r>
              <a:rPr lang="en-US" sz="2400" dirty="0"/>
              <a:t>	color=c;</a:t>
            </a:r>
          </a:p>
          <a:p>
            <a:pPr marL="0" indent="0" algn="l" rtl="0">
              <a:buNone/>
            </a:pPr>
            <a:r>
              <a:rPr lang="en-US" sz="2400" dirty="0"/>
              <a:t>}</a:t>
            </a:r>
            <a:endParaRPr lang="he-IL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3021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המחלקה עיגול – עדכון </a:t>
            </a:r>
            <a:r>
              <a:rPr lang="en-US" sz="3600" dirty="0"/>
              <a:t>4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r>
              <a:rPr lang="he-IL" sz="2800" dirty="0"/>
              <a:t>עתה, נרצה לשנות את המחלקה כך שהגישה למשתנים הפרטיים תהיה על ידי השימוש ב</a:t>
            </a:r>
            <a:r>
              <a:rPr lang="en-US" sz="2800" dirty="0"/>
              <a:t>this</a:t>
            </a:r>
            <a:r>
              <a:rPr lang="he-IL" sz="2800" dirty="0"/>
              <a:t>, כדי למנוע סתירות בשמות משתנים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21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0760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המחלקה עיגול – עדכון </a:t>
            </a:r>
            <a:r>
              <a:rPr lang="en-US" sz="3600" dirty="0"/>
              <a:t>4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474482" y="1240610"/>
            <a:ext cx="8534400" cy="5257800"/>
          </a:xfrm>
        </p:spPr>
        <p:txBody>
          <a:bodyPr numCol="2"/>
          <a:lstStyle/>
          <a:p>
            <a:pPr marL="0" indent="0" algn="l" rtl="0">
              <a:buNone/>
            </a:pPr>
            <a:r>
              <a:rPr lang="en-US" sz="1400" dirty="0"/>
              <a:t>public class </a:t>
            </a:r>
            <a:r>
              <a:rPr lang="en-US" sz="1400" b="1" dirty="0"/>
              <a:t>Circle</a:t>
            </a:r>
          </a:p>
          <a:p>
            <a:pPr marL="0" indent="0" algn="l" rtl="0">
              <a:buNone/>
            </a:pPr>
            <a:r>
              <a:rPr lang="en-US" sz="1400" dirty="0"/>
              <a:t> {</a:t>
            </a:r>
            <a:endParaRPr lang="en-US" sz="1400" i="1" dirty="0"/>
          </a:p>
          <a:p>
            <a:pPr marL="0" indent="0" algn="l" rtl="0">
              <a:buNone/>
            </a:pPr>
            <a:r>
              <a:rPr lang="en-US" sz="1400" i="1" dirty="0"/>
              <a:t>   // private instance variable, not accessible from outside this class</a:t>
            </a:r>
          </a:p>
          <a:p>
            <a:pPr marL="0" indent="0" algn="l" rtl="0">
              <a:buNone/>
            </a:pPr>
            <a:r>
              <a:rPr lang="en-US" sz="1400" dirty="0"/>
              <a:t>   private double radius;</a:t>
            </a:r>
          </a:p>
          <a:p>
            <a:pPr marL="0" indent="0" algn="l" rtl="0">
              <a:buNone/>
            </a:pPr>
            <a:r>
              <a:rPr lang="en-US" sz="1400" dirty="0"/>
              <a:t>   private String color;  </a:t>
            </a:r>
          </a:p>
          <a:p>
            <a:pPr marL="0" indent="0" algn="l" rtl="0">
              <a:buNone/>
            </a:pPr>
            <a:r>
              <a:rPr lang="en-US" sz="1400" dirty="0"/>
              <a:t>   </a:t>
            </a:r>
            <a:r>
              <a:rPr lang="en-US" sz="1400" i="1" dirty="0"/>
              <a:t>// 1st constructor, which sets both radius and color to default</a:t>
            </a:r>
          </a:p>
          <a:p>
            <a:pPr marL="0" indent="0" algn="l" rtl="0">
              <a:buNone/>
            </a:pPr>
            <a:r>
              <a:rPr lang="en-US" sz="1400" dirty="0"/>
              <a:t>   public Circle() {</a:t>
            </a:r>
          </a:p>
          <a:p>
            <a:pPr marL="0" indent="0" algn="l" rtl="0">
              <a:buNone/>
            </a:pPr>
            <a:r>
              <a:rPr lang="en-US" sz="1400" dirty="0"/>
              <a:t>      </a:t>
            </a:r>
            <a:r>
              <a:rPr lang="en-US" sz="1400" dirty="0" err="1"/>
              <a:t>this.radius</a:t>
            </a:r>
            <a:r>
              <a:rPr lang="en-US" sz="1400" dirty="0"/>
              <a:t> = 1.0;</a:t>
            </a:r>
          </a:p>
          <a:p>
            <a:pPr marL="0" indent="0" algn="l" rtl="0">
              <a:buNone/>
            </a:pPr>
            <a:r>
              <a:rPr lang="en-US" sz="1400" dirty="0"/>
              <a:t>      </a:t>
            </a:r>
            <a:r>
              <a:rPr lang="en-US" sz="1400" dirty="0" err="1"/>
              <a:t>this.color</a:t>
            </a:r>
            <a:r>
              <a:rPr lang="en-US" sz="1400" dirty="0"/>
              <a:t> = "red";</a:t>
            </a:r>
          </a:p>
          <a:p>
            <a:pPr marL="0" indent="0" algn="l" rtl="0">
              <a:buNone/>
            </a:pPr>
            <a:r>
              <a:rPr lang="en-US" sz="1400" dirty="0"/>
              <a:t>   }</a:t>
            </a:r>
          </a:p>
          <a:p>
            <a:pPr marL="0" indent="0" algn="l" rtl="0">
              <a:buNone/>
            </a:pPr>
            <a:r>
              <a:rPr lang="en-US" sz="1400" i="1" dirty="0"/>
              <a:t>   // 2nd constructor with given radius, but color default</a:t>
            </a:r>
          </a:p>
          <a:p>
            <a:pPr marL="0" indent="0" algn="l" rtl="0">
              <a:buNone/>
            </a:pPr>
            <a:r>
              <a:rPr lang="en-US" sz="1400" dirty="0"/>
              <a:t>   public Circle(double r) {</a:t>
            </a:r>
          </a:p>
          <a:p>
            <a:pPr marL="0" indent="0" algn="l" rtl="0">
              <a:buNone/>
            </a:pPr>
            <a:r>
              <a:rPr lang="en-US" sz="1400" dirty="0"/>
              <a:t>      </a:t>
            </a:r>
            <a:r>
              <a:rPr lang="en-US" sz="1400" dirty="0" err="1"/>
              <a:t>this.radius</a:t>
            </a:r>
            <a:r>
              <a:rPr lang="en-US" sz="1400" dirty="0"/>
              <a:t> = r;</a:t>
            </a:r>
          </a:p>
          <a:p>
            <a:pPr marL="0" indent="0" algn="l" rtl="0">
              <a:buNone/>
            </a:pPr>
            <a:r>
              <a:rPr lang="en-US" sz="1400" dirty="0"/>
              <a:t>      </a:t>
            </a:r>
            <a:r>
              <a:rPr lang="en-US" sz="1400" dirty="0" err="1"/>
              <a:t>this.color</a:t>
            </a:r>
            <a:r>
              <a:rPr lang="en-US" sz="1400" dirty="0"/>
              <a:t> = "red";</a:t>
            </a:r>
          </a:p>
          <a:p>
            <a:pPr marL="0" indent="0" algn="l" rtl="0">
              <a:buNone/>
            </a:pPr>
            <a:r>
              <a:rPr lang="en-US" sz="1400" dirty="0"/>
              <a:t>   }</a:t>
            </a:r>
          </a:p>
          <a:p>
            <a:pPr marL="0" indent="0" algn="l" rtl="0">
              <a:buNone/>
            </a:pPr>
            <a:r>
              <a:rPr lang="en-US" sz="1400" i="1" dirty="0"/>
              <a:t>// 3rd constructor with given radius and color</a:t>
            </a:r>
          </a:p>
          <a:p>
            <a:pPr marL="0" indent="0" algn="l" rtl="0">
              <a:buNone/>
            </a:pPr>
            <a:r>
              <a:rPr lang="en-US" sz="1400" i="1" dirty="0"/>
              <a:t>   </a:t>
            </a:r>
            <a:r>
              <a:rPr lang="en-US" sz="1400" dirty="0"/>
              <a:t>public Circle(double r, String s) {</a:t>
            </a:r>
          </a:p>
          <a:p>
            <a:pPr marL="0" indent="0" algn="l" rtl="0">
              <a:buNone/>
            </a:pPr>
            <a:r>
              <a:rPr lang="en-US" sz="1400" dirty="0"/>
              <a:t>      </a:t>
            </a:r>
            <a:r>
              <a:rPr lang="en-US" sz="1400" dirty="0" err="1"/>
              <a:t>this.radius</a:t>
            </a:r>
            <a:r>
              <a:rPr lang="en-US" sz="1400" dirty="0"/>
              <a:t> = r;</a:t>
            </a:r>
          </a:p>
          <a:p>
            <a:pPr marL="0" indent="0" algn="l" rtl="0">
              <a:buNone/>
            </a:pPr>
            <a:r>
              <a:rPr lang="en-US" sz="1400" dirty="0"/>
              <a:t>      </a:t>
            </a:r>
            <a:r>
              <a:rPr lang="en-US" sz="1400" dirty="0" err="1"/>
              <a:t>this.color</a:t>
            </a:r>
            <a:r>
              <a:rPr lang="en-US" sz="1400" dirty="0"/>
              <a:t> = s;</a:t>
            </a:r>
          </a:p>
          <a:p>
            <a:pPr marL="0" indent="0" algn="l" rtl="0">
              <a:buNone/>
            </a:pPr>
            <a:r>
              <a:rPr lang="en-US" sz="1400" dirty="0"/>
              <a:t>   }</a:t>
            </a:r>
            <a:r>
              <a:rPr lang="en-US" sz="1400" i="1" dirty="0"/>
              <a:t> </a:t>
            </a:r>
          </a:p>
          <a:p>
            <a:pPr marL="0" indent="0" algn="l" rtl="0">
              <a:buNone/>
            </a:pPr>
            <a:r>
              <a:rPr lang="en-US" sz="1400" i="1" dirty="0"/>
              <a:t>// A public method for retrieving the radius</a:t>
            </a:r>
          </a:p>
          <a:p>
            <a:pPr marL="0" indent="0" algn="l" rtl="0">
              <a:buNone/>
            </a:pPr>
            <a:r>
              <a:rPr lang="en-US" sz="1400" dirty="0"/>
              <a:t>   public double </a:t>
            </a:r>
            <a:r>
              <a:rPr lang="en-US" sz="1400" dirty="0" err="1"/>
              <a:t>getRadius</a:t>
            </a:r>
            <a:r>
              <a:rPr lang="en-US" sz="1400" dirty="0"/>
              <a:t>() {</a:t>
            </a:r>
          </a:p>
          <a:p>
            <a:pPr marL="0" indent="0" algn="l" rtl="0">
              <a:buNone/>
            </a:pPr>
            <a:r>
              <a:rPr lang="en-US" sz="1400" dirty="0"/>
              <a:t>     return </a:t>
            </a:r>
            <a:r>
              <a:rPr lang="en-US" sz="1400" dirty="0" err="1"/>
              <a:t>this.radius</a:t>
            </a:r>
            <a:r>
              <a:rPr lang="en-US" sz="1400" dirty="0"/>
              <a:t>; </a:t>
            </a:r>
          </a:p>
          <a:p>
            <a:pPr marL="0" indent="0" algn="l" rtl="0">
              <a:buNone/>
            </a:pPr>
            <a:r>
              <a:rPr lang="en-US" sz="1400" dirty="0"/>
              <a:t>   }</a:t>
            </a:r>
          </a:p>
          <a:p>
            <a:pPr marL="0" indent="0" algn="l" rtl="0">
              <a:buNone/>
            </a:pPr>
            <a:r>
              <a:rPr lang="en-US" sz="1400" i="1" dirty="0"/>
              <a:t>   // A public method for computing the area of circle</a:t>
            </a:r>
          </a:p>
          <a:p>
            <a:pPr marL="0" indent="0" algn="l" rtl="0">
              <a:buNone/>
            </a:pPr>
            <a:r>
              <a:rPr lang="en-US" sz="1400" dirty="0"/>
              <a:t>   public double </a:t>
            </a:r>
            <a:r>
              <a:rPr lang="en-US" sz="1400" dirty="0" err="1"/>
              <a:t>getArea</a:t>
            </a:r>
            <a:r>
              <a:rPr lang="en-US" sz="1400" dirty="0"/>
              <a:t>() {</a:t>
            </a:r>
          </a:p>
          <a:p>
            <a:pPr marL="0" indent="0" algn="l" rtl="0">
              <a:buNone/>
            </a:pPr>
            <a:r>
              <a:rPr lang="en-US" sz="1400" dirty="0"/>
              <a:t>      return </a:t>
            </a:r>
            <a:r>
              <a:rPr lang="en-US" sz="1400" dirty="0" err="1"/>
              <a:t>this.radius</a:t>
            </a:r>
            <a:r>
              <a:rPr lang="en-US" sz="1400" dirty="0"/>
              <a:t>*</a:t>
            </a:r>
            <a:r>
              <a:rPr lang="en-US" sz="1400" dirty="0" err="1"/>
              <a:t>this.radius</a:t>
            </a:r>
            <a:r>
              <a:rPr lang="en-US" sz="1400" dirty="0"/>
              <a:t>*</a:t>
            </a:r>
            <a:r>
              <a:rPr lang="en-US" sz="1400" dirty="0" err="1"/>
              <a:t>Math.PI</a:t>
            </a:r>
            <a:r>
              <a:rPr lang="en-US" sz="1400" dirty="0"/>
              <a:t>;</a:t>
            </a:r>
          </a:p>
          <a:p>
            <a:pPr marL="0" indent="0" algn="l" rtl="0">
              <a:buNone/>
            </a:pPr>
            <a:r>
              <a:rPr lang="en-US" sz="1400" dirty="0"/>
              <a:t>   }</a:t>
            </a:r>
          </a:p>
          <a:p>
            <a:pPr marL="0" indent="0" algn="l" rtl="0">
              <a:buNone/>
            </a:pPr>
            <a:r>
              <a:rPr lang="en-US" sz="1400" dirty="0"/>
              <a:t>public String </a:t>
            </a:r>
            <a:r>
              <a:rPr lang="en-US" sz="1400" dirty="0" err="1"/>
              <a:t>getColor</a:t>
            </a:r>
            <a:r>
              <a:rPr lang="en-US" sz="1400" dirty="0"/>
              <a:t>(){</a:t>
            </a:r>
          </a:p>
          <a:p>
            <a:pPr marL="0" indent="0" algn="l" rtl="0">
              <a:buNone/>
            </a:pPr>
            <a:r>
              <a:rPr lang="en-US" sz="1400" dirty="0"/>
              <a:t>      return </a:t>
            </a:r>
            <a:r>
              <a:rPr lang="en-US" sz="1400" dirty="0" err="1"/>
              <a:t>this.color</a:t>
            </a:r>
            <a:r>
              <a:rPr lang="en-US" sz="1400" dirty="0"/>
              <a:t>;</a:t>
            </a:r>
          </a:p>
          <a:p>
            <a:pPr marL="0" indent="0" algn="l" rtl="0">
              <a:buNone/>
            </a:pPr>
            <a:r>
              <a:rPr lang="en-US" sz="1400" dirty="0"/>
              <a:t>   }</a:t>
            </a:r>
          </a:p>
          <a:p>
            <a:pPr marL="0" indent="0" algn="l" rtl="0">
              <a:buNone/>
            </a:pPr>
            <a:r>
              <a:rPr lang="en-US" sz="1400" dirty="0"/>
              <a:t>public void </a:t>
            </a:r>
            <a:r>
              <a:rPr lang="en-US" sz="1400" dirty="0" err="1"/>
              <a:t>setRadius</a:t>
            </a:r>
            <a:r>
              <a:rPr lang="en-US" sz="1400" dirty="0"/>
              <a:t>(double r) {</a:t>
            </a:r>
          </a:p>
          <a:p>
            <a:pPr marL="0" indent="0" algn="l" rtl="0">
              <a:buNone/>
            </a:pPr>
            <a:r>
              <a:rPr lang="en-US" sz="1400" dirty="0"/>
              <a:t>	</a:t>
            </a:r>
            <a:r>
              <a:rPr lang="en-US" sz="1400" dirty="0" err="1"/>
              <a:t>this.radius</a:t>
            </a:r>
            <a:r>
              <a:rPr lang="en-US" sz="1400" dirty="0"/>
              <a:t> = r;</a:t>
            </a:r>
          </a:p>
          <a:p>
            <a:pPr marL="0" indent="0" algn="l" rtl="0">
              <a:buNone/>
            </a:pPr>
            <a:r>
              <a:rPr lang="en-US" sz="1400" dirty="0"/>
              <a:t>}</a:t>
            </a:r>
          </a:p>
          <a:p>
            <a:pPr marL="0" indent="0" algn="l" rtl="0">
              <a:buNone/>
            </a:pPr>
            <a:r>
              <a:rPr lang="en-US" sz="1400" dirty="0"/>
              <a:t>public void </a:t>
            </a:r>
            <a:r>
              <a:rPr lang="en-US" sz="1400" dirty="0" err="1"/>
              <a:t>setColor</a:t>
            </a:r>
            <a:r>
              <a:rPr lang="en-US" sz="1400" dirty="0"/>
              <a:t>(String c) {</a:t>
            </a:r>
          </a:p>
          <a:p>
            <a:pPr marL="0" indent="0" algn="l" rtl="0">
              <a:buNone/>
            </a:pPr>
            <a:r>
              <a:rPr lang="en-US" sz="1400" dirty="0"/>
              <a:t>	</a:t>
            </a:r>
            <a:r>
              <a:rPr lang="en-US" sz="1400" dirty="0" err="1"/>
              <a:t>this.color</a:t>
            </a:r>
            <a:r>
              <a:rPr lang="en-US" sz="1400" dirty="0"/>
              <a:t>=c;</a:t>
            </a:r>
          </a:p>
          <a:p>
            <a:pPr marL="0" indent="0" algn="l" rtl="0">
              <a:buNone/>
            </a:pPr>
            <a:r>
              <a:rPr lang="en-US" sz="1400" dirty="0"/>
              <a:t>}</a:t>
            </a:r>
          </a:p>
          <a:p>
            <a:pPr marL="0" indent="0" algn="l" rtl="0">
              <a:buNone/>
            </a:pPr>
            <a:r>
              <a:rPr lang="en-US" sz="1400" dirty="0"/>
              <a:t>}</a:t>
            </a:r>
            <a:endParaRPr lang="he-IL" sz="1400" dirty="0"/>
          </a:p>
          <a:p>
            <a:pPr marL="0" indent="0" algn="l" rtl="0">
              <a:buNone/>
            </a:pPr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6697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המחלקה עיגול – הרחבה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r>
              <a:rPr lang="he-IL" sz="2800" dirty="0"/>
              <a:t>עתה, נרצה לייצר מחלקה חדשה של עיגול כפול.</a:t>
            </a:r>
          </a:p>
          <a:p>
            <a:r>
              <a:rPr lang="he-IL" sz="2800" dirty="0"/>
              <a:t>מחלקה זו מקבלת כקלט שני עיגולים. </a:t>
            </a:r>
          </a:p>
          <a:p>
            <a:r>
              <a:rPr lang="he-IL" sz="2800" dirty="0"/>
              <a:t>במחלקה קיימות המתודות:</a:t>
            </a:r>
          </a:p>
          <a:p>
            <a:pPr lvl="1"/>
            <a:r>
              <a:rPr lang="he-IL" sz="2400" b="1" dirty="0"/>
              <a:t>רדיוס גדול:</a:t>
            </a:r>
            <a:r>
              <a:rPr lang="he-IL" sz="2400" dirty="0"/>
              <a:t> מחזירה את האינדקס של העיגול עם </a:t>
            </a:r>
            <a:r>
              <a:rPr lang="he-IL" sz="2400"/>
              <a:t>הרדיוס הגדול (1 או 2). </a:t>
            </a:r>
            <a:r>
              <a:rPr lang="he-IL" sz="2400" dirty="0"/>
              <a:t>במידה והם שווים, מחזירה 1.</a:t>
            </a:r>
          </a:p>
          <a:p>
            <a:pPr lvl="1"/>
            <a:r>
              <a:rPr lang="he-IL" sz="2400" b="1" dirty="0"/>
              <a:t>צבע דומה: </a:t>
            </a:r>
            <a:r>
              <a:rPr lang="he-IL" sz="2400" dirty="0"/>
              <a:t>המחלקה מחזירה האם צבעי העיגולים זהים או שונים.</a:t>
            </a:r>
          </a:p>
          <a:p>
            <a:r>
              <a:rPr lang="he-IL" sz="2800" dirty="0"/>
              <a:t>נרצה לבנות טסט שבודק את שתי המתודות לאחר בנייה כראוי של המחלקה.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0014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המחלקה עיגול – הרחבה – עיגול כפול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474482" y="1240610"/>
            <a:ext cx="8534400" cy="5257800"/>
          </a:xfrm>
        </p:spPr>
        <p:txBody>
          <a:bodyPr numCol="2"/>
          <a:lstStyle/>
          <a:p>
            <a:pPr marL="0" indent="0" algn="l" rtl="0">
              <a:buNone/>
            </a:pPr>
            <a:r>
              <a:rPr lang="en-US" sz="1400" dirty="0"/>
              <a:t>public class </a:t>
            </a:r>
            <a:r>
              <a:rPr lang="en-US" sz="1400" b="1" dirty="0" err="1"/>
              <a:t>DoubleCircle</a:t>
            </a:r>
            <a:endParaRPr lang="en-US" sz="1400" b="1" dirty="0"/>
          </a:p>
          <a:p>
            <a:pPr marL="0" indent="0" algn="l" rtl="0">
              <a:buNone/>
            </a:pPr>
            <a:r>
              <a:rPr lang="en-US" sz="1400" dirty="0"/>
              <a:t> {</a:t>
            </a:r>
            <a:endParaRPr lang="en-US" sz="1400" i="1" dirty="0"/>
          </a:p>
          <a:p>
            <a:pPr marL="0" indent="0" algn="l" rtl="0">
              <a:buNone/>
            </a:pPr>
            <a:r>
              <a:rPr lang="en-US" sz="1400" dirty="0"/>
              <a:t>private Circle A;</a:t>
            </a:r>
          </a:p>
          <a:p>
            <a:pPr marL="0" indent="0" algn="l" rtl="0">
              <a:buNone/>
            </a:pPr>
            <a:r>
              <a:rPr lang="en-US" sz="1400" dirty="0"/>
              <a:t> private Circle B;  </a:t>
            </a:r>
          </a:p>
          <a:p>
            <a:pPr marL="0" indent="0" algn="l" rtl="0">
              <a:buNone/>
            </a:pPr>
            <a:r>
              <a:rPr lang="en-US" sz="1400" dirty="0"/>
              <a:t>   </a:t>
            </a:r>
            <a:r>
              <a:rPr lang="en-US" sz="1400" i="1" dirty="0"/>
              <a:t>// 1st constructor, which sets both radius and color to default</a:t>
            </a:r>
          </a:p>
          <a:p>
            <a:pPr marL="0" indent="0" algn="l" rtl="0">
              <a:buNone/>
            </a:pPr>
            <a:r>
              <a:rPr lang="en-US" sz="1400" dirty="0"/>
              <a:t>   public </a:t>
            </a:r>
            <a:r>
              <a:rPr lang="en-US" sz="1400" dirty="0" err="1"/>
              <a:t>DoubleCircle</a:t>
            </a:r>
            <a:r>
              <a:rPr lang="en-US" sz="1400" dirty="0"/>
              <a:t>(Circle A, Circle B) {</a:t>
            </a:r>
          </a:p>
          <a:p>
            <a:pPr marL="0" indent="0" algn="l" rtl="0">
              <a:buNone/>
            </a:pPr>
            <a:r>
              <a:rPr lang="en-US" sz="1400" dirty="0"/>
              <a:t>      </a:t>
            </a:r>
            <a:r>
              <a:rPr lang="en-US" sz="1400" dirty="0" err="1"/>
              <a:t>this.A</a:t>
            </a:r>
            <a:r>
              <a:rPr lang="en-US" sz="1400" dirty="0"/>
              <a:t> = A;</a:t>
            </a:r>
          </a:p>
          <a:p>
            <a:pPr marL="0" indent="0" algn="l" rtl="0">
              <a:buNone/>
            </a:pPr>
            <a:r>
              <a:rPr lang="en-US" sz="1400" dirty="0"/>
              <a:t>      </a:t>
            </a:r>
            <a:r>
              <a:rPr lang="en-US" sz="1400" dirty="0" err="1"/>
              <a:t>this.B</a:t>
            </a:r>
            <a:r>
              <a:rPr lang="en-US" sz="1400" dirty="0"/>
              <a:t> = B;</a:t>
            </a:r>
          </a:p>
          <a:p>
            <a:pPr marL="0" indent="0" algn="l" rtl="0">
              <a:buNone/>
            </a:pPr>
            <a:r>
              <a:rPr lang="en-US" sz="1400" dirty="0"/>
              <a:t>   }</a:t>
            </a:r>
          </a:p>
          <a:p>
            <a:pPr marL="0" indent="0" algn="l" rtl="0">
              <a:buNone/>
            </a:pPr>
            <a:r>
              <a:rPr lang="en-US" sz="1400" i="1" dirty="0"/>
              <a:t>// A public method for retrieving the radius</a:t>
            </a:r>
          </a:p>
          <a:p>
            <a:pPr marL="0" indent="0" algn="l" rtl="0">
              <a:buNone/>
            </a:pPr>
            <a:r>
              <a:rPr lang="en-US" sz="1400" dirty="0"/>
              <a:t>   public int </a:t>
            </a:r>
            <a:r>
              <a:rPr lang="en-US" sz="1400" dirty="0" err="1"/>
              <a:t>getBigRadius</a:t>
            </a:r>
            <a:r>
              <a:rPr lang="en-US" sz="1400" dirty="0"/>
              <a:t>() {</a:t>
            </a:r>
          </a:p>
          <a:p>
            <a:pPr marL="0" indent="0" algn="l" rtl="0">
              <a:buNone/>
            </a:pPr>
            <a:r>
              <a:rPr lang="en-US" sz="1400" dirty="0"/>
              <a:t>     if (</a:t>
            </a:r>
            <a:r>
              <a:rPr lang="en-US" sz="1400" dirty="0" err="1"/>
              <a:t>this.A.getRadius</a:t>
            </a:r>
            <a:r>
              <a:rPr lang="en-US" sz="1400" dirty="0"/>
              <a:t>() &gt;= </a:t>
            </a:r>
            <a:r>
              <a:rPr lang="en-US" sz="1400" dirty="0" err="1"/>
              <a:t>this.B.getRadius</a:t>
            </a:r>
            <a:r>
              <a:rPr lang="en-US" sz="1400" dirty="0"/>
              <a:t>()){</a:t>
            </a:r>
          </a:p>
          <a:p>
            <a:pPr marL="0" indent="0" algn="l" rtl="0">
              <a:buNone/>
            </a:pPr>
            <a:r>
              <a:rPr lang="en-US" sz="1400" dirty="0"/>
              <a:t>	return 1;}</a:t>
            </a:r>
          </a:p>
          <a:p>
            <a:pPr marL="0" indent="0" algn="l" rtl="0">
              <a:buNone/>
            </a:pPr>
            <a:r>
              <a:rPr lang="en-US" sz="1400" dirty="0"/>
              <a:t>     return 2;</a:t>
            </a:r>
          </a:p>
          <a:p>
            <a:pPr marL="0" indent="0" algn="l" rtl="0">
              <a:buNone/>
            </a:pPr>
            <a:r>
              <a:rPr lang="en-US" sz="1400" dirty="0"/>
              <a:t>}</a:t>
            </a:r>
          </a:p>
          <a:p>
            <a:pPr marL="0" indent="0" algn="l" rtl="0">
              <a:buNone/>
            </a:pPr>
            <a:r>
              <a:rPr lang="en-US" sz="1400" i="1" dirty="0"/>
              <a:t>   // A public method for computing the area of circle</a:t>
            </a:r>
          </a:p>
          <a:p>
            <a:pPr marL="0" indent="0" algn="l" rtl="0">
              <a:buNone/>
            </a:pPr>
            <a:r>
              <a:rPr lang="en-US" sz="1400" dirty="0"/>
              <a:t>   public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/>
              <a:t>CheckColors</a:t>
            </a:r>
            <a:r>
              <a:rPr lang="en-US" sz="1400" dirty="0"/>
              <a:t>() {</a:t>
            </a:r>
          </a:p>
          <a:p>
            <a:pPr marL="0" indent="0" algn="l" rtl="0">
              <a:buNone/>
            </a:pPr>
            <a:r>
              <a:rPr lang="en-US" sz="1400" dirty="0"/>
              <a:t>      return </a:t>
            </a:r>
            <a:r>
              <a:rPr lang="en-US" sz="1400" dirty="0" err="1"/>
              <a:t>this.A.getcolor</a:t>
            </a:r>
            <a:r>
              <a:rPr lang="en-US" sz="1400" dirty="0"/>
              <a:t>()==</a:t>
            </a:r>
            <a:r>
              <a:rPr lang="en-US" sz="1400" dirty="0" err="1"/>
              <a:t>this.B.getcolor</a:t>
            </a:r>
            <a:r>
              <a:rPr lang="en-US" sz="1400" dirty="0"/>
              <a:t>() ;</a:t>
            </a:r>
          </a:p>
          <a:p>
            <a:pPr marL="0" indent="0" algn="l" rtl="0">
              <a:buNone/>
            </a:pPr>
            <a:r>
              <a:rPr lang="en-US" sz="1400" dirty="0"/>
              <a:t>   }}</a:t>
            </a:r>
            <a:endParaRPr lang="he-IL" sz="1400" dirty="0"/>
          </a:p>
          <a:p>
            <a:pPr marL="0" indent="0" algn="l" rtl="0">
              <a:buNone/>
            </a:pPr>
            <a:endParaRPr lang="en-US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0414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עיגול כפול</a:t>
            </a:r>
            <a:r>
              <a:rPr lang="en-US" sz="3600" dirty="0"/>
              <a:t> </a:t>
            </a:r>
            <a:r>
              <a:rPr lang="he-IL" sz="3600" dirty="0"/>
              <a:t> - טסט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474482" y="1240610"/>
            <a:ext cx="8534400" cy="5257800"/>
          </a:xfrm>
        </p:spPr>
        <p:txBody>
          <a:bodyPr numCol="2"/>
          <a:lstStyle/>
          <a:p>
            <a:pPr marL="0" indent="0" algn="l" rtl="0">
              <a:buNone/>
            </a:pPr>
            <a:r>
              <a:rPr lang="en-US" sz="1400" dirty="0"/>
              <a:t>import static </a:t>
            </a:r>
            <a:r>
              <a:rPr lang="en-US" sz="1400" dirty="0" err="1"/>
              <a:t>org.junit.Assert</a:t>
            </a:r>
            <a:r>
              <a:rPr lang="en-US" sz="1400" dirty="0"/>
              <a:t>.*;</a:t>
            </a:r>
          </a:p>
          <a:p>
            <a:pPr marL="0" indent="0" algn="l" rtl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org.junit.Test</a:t>
            </a:r>
            <a:r>
              <a:rPr lang="en-US" sz="1400" dirty="0"/>
              <a:t>;</a:t>
            </a:r>
          </a:p>
          <a:p>
            <a:pPr marL="0" indent="0" algn="l" rtl="0">
              <a:buNone/>
            </a:pPr>
            <a:endParaRPr lang="en-US" sz="1400" dirty="0"/>
          </a:p>
          <a:p>
            <a:pPr marL="0" indent="0" algn="l" rtl="0">
              <a:buNone/>
            </a:pPr>
            <a:r>
              <a:rPr lang="en-US" sz="1400" dirty="0"/>
              <a:t>public class </a:t>
            </a:r>
            <a:r>
              <a:rPr lang="en-US" sz="1400" b="1" dirty="0" err="1"/>
              <a:t>TestDoubleCircle</a:t>
            </a:r>
            <a:r>
              <a:rPr lang="en-US" sz="1400" dirty="0"/>
              <a:t> {   </a:t>
            </a:r>
          </a:p>
          <a:p>
            <a:pPr marL="0" indent="0" algn="l" rtl="0">
              <a:buNone/>
            </a:pPr>
            <a:r>
              <a:rPr lang="en-US" sz="1400" dirty="0"/>
              <a:t>@Test</a:t>
            </a:r>
          </a:p>
          <a:p>
            <a:pPr marL="0" indent="0" algn="l" rtl="0">
              <a:buNone/>
            </a:pPr>
            <a:r>
              <a:rPr lang="en-US" sz="1400" dirty="0"/>
              <a:t>	public void </a:t>
            </a:r>
            <a:r>
              <a:rPr lang="en-US" sz="1400" dirty="0" err="1"/>
              <a:t>F_test</a:t>
            </a:r>
            <a:r>
              <a:rPr lang="en-US" sz="1400" dirty="0"/>
              <a:t>() {</a:t>
            </a:r>
          </a:p>
          <a:p>
            <a:pPr marL="0" indent="0" algn="l" rtl="0">
              <a:buNone/>
            </a:pPr>
            <a:r>
              <a:rPr lang="en-US" sz="1400" dirty="0"/>
              <a:t>	</a:t>
            </a:r>
            <a:r>
              <a:rPr lang="fr-FR" sz="1400" dirty="0"/>
              <a:t>Circle c1 = new Circle(1.0,”blue”);</a:t>
            </a:r>
          </a:p>
          <a:p>
            <a:pPr marL="0" indent="0" algn="l" rtl="0">
              <a:buNone/>
            </a:pPr>
            <a:r>
              <a:rPr lang="fr-FR" sz="1400" dirty="0"/>
              <a:t>     	Circle c2 = new Circle(2.0);</a:t>
            </a:r>
          </a:p>
          <a:p>
            <a:pPr marL="0" indent="0" algn="l" rtl="0">
              <a:buNone/>
            </a:pPr>
            <a:r>
              <a:rPr lang="fr-FR" sz="1400" dirty="0"/>
              <a:t>      	</a:t>
            </a:r>
            <a:r>
              <a:rPr lang="fr-FR" sz="1400" dirty="0" err="1"/>
              <a:t>DoubleCircle</a:t>
            </a:r>
            <a:r>
              <a:rPr lang="fr-FR" sz="1400" dirty="0"/>
              <a:t> DC = new </a:t>
            </a:r>
            <a:r>
              <a:rPr lang="fr-FR" sz="1400" dirty="0" err="1"/>
              <a:t>DoubleCircle</a:t>
            </a:r>
            <a:r>
              <a:rPr lang="fr-FR" sz="1400" dirty="0"/>
              <a:t>(c1,c2);</a:t>
            </a:r>
          </a:p>
          <a:p>
            <a:pPr marL="0" indent="0" algn="l" rtl="0">
              <a:buNone/>
            </a:pPr>
            <a:r>
              <a:rPr lang="en-US" sz="1400" dirty="0"/>
              <a:t>	</a:t>
            </a:r>
            <a:r>
              <a:rPr lang="en-US" sz="1400" dirty="0" err="1"/>
              <a:t>assertEquals</a:t>
            </a:r>
            <a:r>
              <a:rPr lang="en-US" sz="1400" dirty="0"/>
              <a:t>(2, DC. </a:t>
            </a:r>
            <a:r>
              <a:rPr lang="en-US" sz="1400" dirty="0" err="1"/>
              <a:t>getBigRadius</a:t>
            </a:r>
            <a:r>
              <a:rPr lang="en-US" sz="1400" dirty="0"/>
              <a:t>());</a:t>
            </a:r>
          </a:p>
          <a:p>
            <a:pPr marL="0" indent="0" algn="l" rtl="0">
              <a:buNone/>
            </a:pPr>
            <a:r>
              <a:rPr lang="en-US" sz="1400" dirty="0"/>
              <a:t>	</a:t>
            </a:r>
            <a:r>
              <a:rPr lang="en-US" sz="1400" dirty="0" err="1"/>
              <a:t>assertEquals</a:t>
            </a:r>
            <a:r>
              <a:rPr lang="en-US" sz="1400" dirty="0"/>
              <a:t>(false</a:t>
            </a:r>
            <a:r>
              <a:rPr lang="en-US" sz="1400"/>
              <a:t>, DC. </a:t>
            </a:r>
            <a:r>
              <a:rPr lang="en-US" sz="1400" dirty="0" err="1"/>
              <a:t>CheckColors</a:t>
            </a:r>
            <a:r>
              <a:rPr lang="en-US" sz="1400" dirty="0"/>
              <a:t>());</a:t>
            </a:r>
          </a:p>
          <a:p>
            <a:pPr marL="0" indent="0" algn="l" rtl="0">
              <a:buNone/>
            </a:pPr>
            <a:r>
              <a:rPr lang="en-US" sz="1400" dirty="0"/>
              <a:t>	}   </a:t>
            </a:r>
            <a:endParaRPr lang="he-IL" sz="1400" dirty="0"/>
          </a:p>
          <a:p>
            <a:pPr marL="0" indent="0" algn="l" rtl="0">
              <a:buNone/>
            </a:pPr>
            <a:r>
              <a:rPr lang="en-US" sz="1400" dirty="0"/>
              <a:t>}</a:t>
            </a:r>
            <a:endParaRPr lang="he-IL" sz="14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3842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המחלקה שולחן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r>
              <a:rPr lang="he-IL" sz="2800" dirty="0"/>
              <a:t>במחלקה זו צריך להיות בנאי שמגדיר את האורך והרוחב של השולחן.</a:t>
            </a:r>
          </a:p>
          <a:p>
            <a:r>
              <a:rPr lang="he-IL" sz="2800" dirty="0"/>
              <a:t>יש ליצור פונקציה שתחזיר את האורך והרוחב.</a:t>
            </a:r>
          </a:p>
          <a:p>
            <a:r>
              <a:rPr lang="he-IL" sz="2800" dirty="0"/>
              <a:t>במקביל, יש ליצור תכנית מרכזית שתייצר מערך של 10 שולחנות עם גדלים </a:t>
            </a:r>
            <a:r>
              <a:rPr lang="he-IL" sz="2800" dirty="0" err="1"/>
              <a:t>רנדומיים</a:t>
            </a:r>
            <a:r>
              <a:rPr lang="he-IL" sz="2800" dirty="0"/>
              <a:t> בין 50-200 ס"מ.</a:t>
            </a:r>
          </a:p>
          <a:p>
            <a:r>
              <a:rPr lang="he-IL" sz="2800" dirty="0"/>
              <a:t>יש להדפיס את כל גדלי השולחנות.</a:t>
            </a:r>
          </a:p>
          <a:p>
            <a:endParaRPr lang="he-IL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449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המחלקה שולחן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r>
              <a:rPr lang="en-US" sz="2800" dirty="0"/>
              <a:t>Tables.java</a:t>
            </a:r>
            <a:endParaRPr lang="he-IL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27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103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שאלה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r>
              <a:rPr lang="he-IL" sz="2800" dirty="0"/>
              <a:t>מה הבעיה בקוד זה?</a:t>
            </a:r>
          </a:p>
          <a:p>
            <a:pPr marL="0" indent="0" algn="l" rtl="0">
              <a:buNone/>
            </a:pPr>
            <a:r>
              <a:rPr lang="en-US" sz="2800" dirty="0"/>
              <a:t>public class </a:t>
            </a:r>
            <a:r>
              <a:rPr lang="en-US" sz="2800" dirty="0" err="1"/>
              <a:t>SomethingIsWrong</a:t>
            </a:r>
            <a:r>
              <a:rPr lang="en-US" sz="2800" dirty="0"/>
              <a:t> {</a:t>
            </a:r>
          </a:p>
          <a:p>
            <a:pPr marL="0" indent="0" algn="l" rtl="0">
              <a:buNone/>
            </a:pPr>
            <a:r>
              <a:rPr lang="en-US" sz="2800" dirty="0"/>
              <a:t>   public static void main(String[] </a:t>
            </a:r>
            <a:r>
              <a:rPr lang="en-US" sz="2800" dirty="0" err="1"/>
              <a:t>args</a:t>
            </a:r>
            <a:r>
              <a:rPr lang="en-US" sz="2800" dirty="0"/>
              <a:t>) {</a:t>
            </a:r>
          </a:p>
          <a:p>
            <a:pPr marL="0" indent="0" algn="l" rtl="0">
              <a:buNone/>
            </a:pPr>
            <a:r>
              <a:rPr lang="en-US" sz="2800" dirty="0"/>
              <a:t>        Rectangle </a:t>
            </a:r>
            <a:r>
              <a:rPr lang="en-US" sz="2800" dirty="0" err="1"/>
              <a:t>myRect</a:t>
            </a:r>
            <a:r>
              <a:rPr lang="en-US" sz="2800" dirty="0"/>
              <a:t>;</a:t>
            </a:r>
          </a:p>
          <a:p>
            <a:pPr marL="0" indent="0" algn="l" rtl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myRect.width</a:t>
            </a:r>
            <a:r>
              <a:rPr lang="en-US" sz="2800" dirty="0"/>
              <a:t> = 40;</a:t>
            </a:r>
          </a:p>
          <a:p>
            <a:pPr marL="0" indent="0" algn="l" rtl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myRect.height</a:t>
            </a:r>
            <a:r>
              <a:rPr lang="en-US" sz="2800" dirty="0"/>
              <a:t> = 50;</a:t>
            </a:r>
          </a:p>
          <a:p>
            <a:pPr marL="0" indent="0" algn="l" rtl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System.out.println</a:t>
            </a:r>
            <a:r>
              <a:rPr lang="en-US" sz="2800" dirty="0"/>
              <a:t>("</a:t>
            </a:r>
            <a:r>
              <a:rPr lang="en-US" sz="2800" dirty="0" err="1"/>
              <a:t>myRect's</a:t>
            </a:r>
            <a:r>
              <a:rPr lang="en-US" sz="2800" dirty="0"/>
              <a:t> area is " + </a:t>
            </a:r>
            <a:r>
              <a:rPr lang="en-US" sz="2800" dirty="0" err="1"/>
              <a:t>myRect.area</a:t>
            </a:r>
            <a:r>
              <a:rPr lang="en-US" sz="2800" dirty="0"/>
              <a:t>());</a:t>
            </a:r>
          </a:p>
          <a:p>
            <a:pPr marL="0" indent="0" algn="l" rtl="0">
              <a:buNone/>
            </a:pPr>
            <a:r>
              <a:rPr lang="en-US" sz="2800" dirty="0"/>
              <a:t>    }</a:t>
            </a:r>
          </a:p>
          <a:p>
            <a:pPr marL="0" indent="0" algn="l" rtl="0">
              <a:buNone/>
            </a:pPr>
            <a:r>
              <a:rPr lang="en-US" sz="2800" dirty="0"/>
              <a:t>}</a:t>
            </a:r>
            <a:endParaRPr lang="he-IL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807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שאלה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r>
              <a:rPr lang="he-IL" sz="2800" dirty="0"/>
              <a:t>אין הפעלה של בנאי!</a:t>
            </a:r>
          </a:p>
          <a:p>
            <a:r>
              <a:rPr lang="he-IL" sz="2800" dirty="0"/>
              <a:t>כדי ליצור אובייקט, חייבים לייצר אותו בפועל.</a:t>
            </a:r>
          </a:p>
          <a:p>
            <a:r>
              <a:rPr lang="he-IL" sz="2800" dirty="0"/>
              <a:t>זאת בצורה דומה למערך/מחרוזת, כמו שראינו בעבר.</a:t>
            </a:r>
          </a:p>
          <a:p>
            <a:r>
              <a:rPr lang="he-IL" sz="2800" dirty="0"/>
              <a:t>איך מתקנים את הבעיה?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4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6106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שאלה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r>
              <a:rPr lang="he-IL" sz="2800" dirty="0"/>
              <a:t>פתרון לבעיה:</a:t>
            </a:r>
          </a:p>
          <a:p>
            <a:pPr marL="0" indent="0" algn="l" rtl="0">
              <a:buNone/>
            </a:pPr>
            <a:r>
              <a:rPr lang="en-US" sz="2800" dirty="0"/>
              <a:t>public class </a:t>
            </a:r>
            <a:r>
              <a:rPr lang="en-US" sz="2800" dirty="0" err="1"/>
              <a:t>SomethingIsWrong</a:t>
            </a:r>
            <a:r>
              <a:rPr lang="en-US" sz="2800" dirty="0"/>
              <a:t> {</a:t>
            </a:r>
          </a:p>
          <a:p>
            <a:pPr marL="0" indent="0" algn="l" rtl="0">
              <a:buNone/>
            </a:pPr>
            <a:r>
              <a:rPr lang="en-US" sz="2800" dirty="0"/>
              <a:t>   public static void main(String[] </a:t>
            </a:r>
            <a:r>
              <a:rPr lang="en-US" sz="2800" dirty="0" err="1"/>
              <a:t>args</a:t>
            </a:r>
            <a:r>
              <a:rPr lang="en-US" sz="2800" dirty="0"/>
              <a:t>) {</a:t>
            </a:r>
          </a:p>
          <a:p>
            <a:pPr marL="0" indent="0" algn="l" rtl="0">
              <a:buNone/>
            </a:pPr>
            <a:r>
              <a:rPr lang="en-US" sz="2800" dirty="0"/>
              <a:t>        Rectangle </a:t>
            </a:r>
            <a:r>
              <a:rPr lang="en-US" sz="2800" dirty="0" err="1"/>
              <a:t>myRect</a:t>
            </a:r>
            <a:r>
              <a:rPr lang="en-US" sz="2800" dirty="0"/>
              <a:t> = new Rectangle();</a:t>
            </a:r>
          </a:p>
          <a:p>
            <a:pPr marL="0" indent="0" algn="l" rtl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myRect.width</a:t>
            </a:r>
            <a:r>
              <a:rPr lang="en-US" sz="2800" dirty="0"/>
              <a:t> = 40;</a:t>
            </a:r>
          </a:p>
          <a:p>
            <a:pPr marL="0" indent="0" algn="l" rtl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myRect.height</a:t>
            </a:r>
            <a:r>
              <a:rPr lang="en-US" sz="2800" dirty="0"/>
              <a:t> = 50;</a:t>
            </a:r>
          </a:p>
          <a:p>
            <a:pPr marL="0" indent="0" algn="l" rtl="0">
              <a:buNone/>
            </a:pPr>
            <a:r>
              <a:rPr lang="en-US" sz="2800" dirty="0"/>
              <a:t>        </a:t>
            </a:r>
            <a:r>
              <a:rPr lang="en-US" sz="2800" dirty="0" err="1"/>
              <a:t>System.out.println</a:t>
            </a:r>
            <a:r>
              <a:rPr lang="en-US" sz="2800" dirty="0"/>
              <a:t>("</a:t>
            </a:r>
            <a:r>
              <a:rPr lang="en-US" sz="2800" dirty="0" err="1"/>
              <a:t>myRect's</a:t>
            </a:r>
            <a:r>
              <a:rPr lang="en-US" sz="2800" dirty="0"/>
              <a:t> area is " + </a:t>
            </a:r>
            <a:r>
              <a:rPr lang="en-US" sz="2800" dirty="0" err="1"/>
              <a:t>myRect.area</a:t>
            </a:r>
            <a:r>
              <a:rPr lang="en-US" sz="2800" dirty="0"/>
              <a:t>());</a:t>
            </a:r>
          </a:p>
          <a:p>
            <a:pPr marL="0" indent="0" algn="l" rtl="0">
              <a:buNone/>
            </a:pPr>
            <a:r>
              <a:rPr lang="en-US" sz="2800" dirty="0"/>
              <a:t>    }</a:t>
            </a:r>
          </a:p>
          <a:p>
            <a:pPr marL="0" indent="0" algn="l" rtl="0">
              <a:buNone/>
            </a:pPr>
            <a:r>
              <a:rPr lang="en-US" sz="2800" dirty="0"/>
              <a:t>}</a:t>
            </a:r>
            <a:endParaRPr lang="he-IL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611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UML</a:t>
            </a:r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r>
              <a:rPr lang="he-IL" sz="2800" dirty="0"/>
              <a:t>צורת תצוגה של מחלקות</a:t>
            </a:r>
          </a:p>
          <a:p>
            <a:r>
              <a:rPr lang="he-IL" sz="2800" dirty="0"/>
              <a:t>לעיתים קיימת גם בתוך סביבות עבודה במקרים מסוימים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8389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המחלקה עיגול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r>
              <a:rPr lang="he-IL" sz="2800" dirty="0"/>
              <a:t>מתוארת המחלקה עיגול.</a:t>
            </a:r>
          </a:p>
          <a:p>
            <a:r>
              <a:rPr lang="he-IL" sz="2800" dirty="0"/>
              <a:t>המשתנים הפרטיים מסומנים במינוס</a:t>
            </a:r>
            <a:endParaRPr lang="en-US" sz="2800" dirty="0"/>
          </a:p>
          <a:p>
            <a:r>
              <a:rPr lang="he-IL" sz="2800" dirty="0"/>
              <a:t>הפונקציות – בפלוס</a:t>
            </a:r>
          </a:p>
          <a:p>
            <a:r>
              <a:rPr lang="he-IL" sz="2800" dirty="0"/>
              <a:t>הקלט בתוך סוגריים</a:t>
            </a:r>
          </a:p>
          <a:p>
            <a:r>
              <a:rPr lang="he-IL" sz="2800" dirty="0"/>
              <a:t>הפלט – לאחר נקודתיים</a:t>
            </a:r>
          </a:p>
          <a:p>
            <a:endParaRPr lang="he-IL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7</a:t>
            </a:fld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EA0220-FC17-80D6-3759-881E38F8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23336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56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המחלקה עיגול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r>
              <a:rPr lang="he-IL" sz="2800" dirty="0"/>
              <a:t>כעת, נבנה את המחלקה.</a:t>
            </a:r>
          </a:p>
          <a:p>
            <a:r>
              <a:rPr lang="he-IL" sz="2800" dirty="0"/>
              <a:t>שימו לב, ששתי המתודות הראשונות הן בנאים.</a:t>
            </a:r>
          </a:p>
          <a:p>
            <a:r>
              <a:rPr lang="he-IL" sz="2800" dirty="0"/>
              <a:t>איך נשים לב לכך?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8</a:t>
            </a:fld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EA0220-FC17-80D6-3759-881E38F8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23336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96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he-IL" sz="3600" dirty="0"/>
              <a:t>המחלקה עיגול</a:t>
            </a:r>
            <a:endParaRPr lang="en-US" sz="3600" dirty="0"/>
          </a:p>
        </p:txBody>
      </p:sp>
      <p:sp>
        <p:nvSpPr>
          <p:cNvPr id="15363" name="Content Placeholder 4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534400" cy="4530725"/>
          </a:xfrm>
        </p:spPr>
        <p:txBody>
          <a:bodyPr/>
          <a:lstStyle/>
          <a:p>
            <a:r>
              <a:rPr lang="he-IL" sz="2800" dirty="0"/>
              <a:t>כעת, נבנה את המחלקה.</a:t>
            </a:r>
          </a:p>
          <a:p>
            <a:r>
              <a:rPr lang="he-IL" sz="2800" dirty="0"/>
              <a:t>שימו לב, ששתי המתודות הראשונות הן בנאים.</a:t>
            </a:r>
          </a:p>
          <a:p>
            <a:r>
              <a:rPr lang="he-IL" sz="2800" dirty="0"/>
              <a:t>איך נשים לב לכך?</a:t>
            </a:r>
          </a:p>
          <a:p>
            <a:r>
              <a:rPr lang="he-IL" sz="2800" b="1" dirty="0"/>
              <a:t>שם הבנאי הוא שם המחלקה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FFF25F-4919-4204-8D39-C11E846A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lang="en-US" smtClean="0"/>
              <a:pPr/>
              <a:t>9</a:t>
            </a:fld>
            <a:endParaRPr lang="en-US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EA0220-FC17-80D6-3759-881E38F8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23336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119039"/>
      </p:ext>
    </p:extLst>
  </p:cSld>
  <p:clrMapOvr>
    <a:masterClrMapping/>
  </p:clrMapOvr>
</p:sld>
</file>

<file path=ppt/theme/theme1.xml><?xml version="1.0" encoding="utf-8"?>
<a:theme xmlns:a="http://schemas.openxmlformats.org/drawingml/2006/main" name="ta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4453</TotalTime>
  <Words>1743</Words>
  <Application>Microsoft Office PowerPoint</Application>
  <PresentationFormat>‫הצגה על המסך (4:3)</PresentationFormat>
  <Paragraphs>332</Paragraphs>
  <Slides>27</Slides>
  <Notes>26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27</vt:i4>
      </vt:variant>
    </vt:vector>
  </HeadingPairs>
  <TitlesOfParts>
    <vt:vector size="30" baseType="lpstr">
      <vt:lpstr>Arial</vt:lpstr>
      <vt:lpstr>Calibri</vt:lpstr>
      <vt:lpstr>tamplate</vt:lpstr>
      <vt:lpstr>7</vt:lpstr>
      <vt:lpstr>Generate jar</vt:lpstr>
      <vt:lpstr>שאלה</vt:lpstr>
      <vt:lpstr>שאלה</vt:lpstr>
      <vt:lpstr>שאלה</vt:lpstr>
      <vt:lpstr>UML</vt:lpstr>
      <vt:lpstr>המחלקה עיגול</vt:lpstr>
      <vt:lpstr>המחלקה עיגול</vt:lpstr>
      <vt:lpstr>המחלקה עיגול</vt:lpstr>
      <vt:lpstr>המחלקה עיגול</vt:lpstr>
      <vt:lpstr>המחלקה עיגול</vt:lpstr>
      <vt:lpstr>המחלקה עיגול</vt:lpstr>
      <vt:lpstr>המחלקה עיגול - טסט</vt:lpstr>
      <vt:lpstr>המחלקה עיגול - טסט</vt:lpstr>
      <vt:lpstr>המחלקה עיגול – עדכון 1</vt:lpstr>
      <vt:lpstr>המחלקה עיגול – עדכון 1 - פתרון</vt:lpstr>
      <vt:lpstr>המחלקה עיגול – עדכון 2</vt:lpstr>
      <vt:lpstr>המחלקה עיגול – עדכון 2 - פתרון</vt:lpstr>
      <vt:lpstr>המחלקה עיגול – עדכון 3</vt:lpstr>
      <vt:lpstr>המחלקה עיגול – עדכון 3 - פתרון</vt:lpstr>
      <vt:lpstr>המחלקה עיגול – עדכון 4</vt:lpstr>
      <vt:lpstr>המחלקה עיגול – עדכון 4</vt:lpstr>
      <vt:lpstr>המחלקה עיגול – הרחבה</vt:lpstr>
      <vt:lpstr>המחלקה עיגול – הרחבה – עיגול כפול</vt:lpstr>
      <vt:lpstr>עיגול כפול  - טסט</vt:lpstr>
      <vt:lpstr>המחלקה שולחן</vt:lpstr>
      <vt:lpstr>המחלקה שולחן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מבוא לתכנות</dc:title>
  <dc:creator>Inon Zukerman</dc:creator>
  <cp:lastModifiedBy>הראל ברגר</cp:lastModifiedBy>
  <cp:revision>758</cp:revision>
  <cp:lastPrinted>2016-03-01T08:51:23Z</cp:lastPrinted>
  <dcterms:created xsi:type="dcterms:W3CDTF">2011-09-19T20:38:14Z</dcterms:created>
  <dcterms:modified xsi:type="dcterms:W3CDTF">2022-12-06T17:23:06Z</dcterms:modified>
</cp:coreProperties>
</file>