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82" r:id="rId15"/>
    <p:sldId id="377" r:id="rId16"/>
    <p:sldId id="378" r:id="rId17"/>
    <p:sldId id="379" r:id="rId18"/>
    <p:sldId id="380" r:id="rId19"/>
    <p:sldId id="381" r:id="rId20"/>
    <p:sldId id="383" r:id="rId21"/>
    <p:sldId id="384" r:id="rId22"/>
    <p:sldId id="387" r:id="rId23"/>
    <p:sldId id="385" r:id="rId24"/>
    <p:sldId id="388" r:id="rId25"/>
    <p:sldId id="386" r:id="rId2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AEBF-0E03-CE68-3770-9A88682F8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B3C1-0212-8188-D868-B70281EED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E0EF-86A6-85C3-F28F-C690768D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763E3-78D0-25A8-F2E1-0DF0D745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CA7DD-62C5-680C-7F02-DB9DBC57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480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18D5-5264-9BC5-7649-B5BD0F97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E0EC3-523C-6377-4B32-984D8D534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EC39-C214-9A7E-6271-F1CFB07D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AE5C-868A-05B2-9C7B-A39DDBB1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0E70-C35B-BD8B-9FAC-FADBDD85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367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F5052-AC9C-07D5-20B3-CB2690947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1ABFD-A01E-24AA-A736-FE46836F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FA30-B7AC-6657-F075-5ED47DE6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E830-436F-1391-735B-E2EA6D01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9C07-7993-8A95-5AE2-6256A47C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2683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FC99F-7AB3-45F6-989E-67755F52B94A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3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63928-59DE-400A-AA12-A128D98ADF4D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104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2BE4D-2A71-4720-9386-48F6AD6951B7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4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25070-2151-4454-B557-B2AB72166A86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B755A6-93CA-42BC-B520-6A39C3B47F48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77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872069-496A-420A-8708-3F019DC28543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41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0EA20-DF38-4F82-B932-269C1F45A077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20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6B1C8A-3DFE-460D-B8DE-EBDC109F4362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5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BBAA-85CE-6C7A-F53E-48719687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8E90-C47A-C563-F421-7501E4DC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D753-E650-0258-86E5-751E1690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4625-D25E-A9F4-1652-5FAC8015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2FF8-7C62-B8C1-89AE-E1D2DD1A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7705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72CD8-9E70-44BB-8A00-6AF0B02DA084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88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E6DFF4-EEBE-446A-950E-333729C7EDF7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92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CC9D02-D2D3-4867-BA00-FAFC6E71026E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3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0E74-EA44-997C-320B-3596912E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BD185-8FD6-7780-4997-502DC166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5F5D2-539E-6F51-8DDA-0570BCDB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DB6C-7E3F-E94D-C734-96F48695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56172-17EF-05B8-E9E9-E014C416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525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7A07-F828-B770-1738-EC05A61A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AC4E-4FAB-2EEC-E367-3A93E33D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D785D-772B-740A-F11A-27147A6CB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DFA57-9F4C-653F-FBA2-380E1555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A7A7C-5F6C-EDBC-4A12-0894F0C9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24BAB-A9B2-9CA3-F6A4-8C3CFE44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76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FC2E-AB11-D40A-DD10-E90A70F2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16636-F132-ACC2-A171-A48997A9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1587D-C284-C3C2-FB17-09C8348DE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AA156-3248-F183-9738-A9A79459A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3A73D-8A98-CBA0-7EA1-86B838FF3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1F94F-8F65-0CDD-97A1-152E5FB6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C1DC2-E23F-B1C4-E220-B3C0B485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1234E-9032-125F-26D3-CA6F438C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12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81E-00D4-D88B-AA96-ADBE9C41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CD19B-D52D-B259-8425-12D247C4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16CE-D966-BD39-926C-6981BADF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2BA28-F32A-0AF5-2C9F-5E80E598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52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2FCF9-4DFD-0076-C669-F61E577A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AF3E2-E3E8-B7E6-684E-456E0849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DAFFB-4287-81E3-2689-0F5D16BC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987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2483-7BA9-CE34-1FC9-54EE9A14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5A54-B7E4-BC39-7145-5838F9F3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29871-1F1D-A3D2-60FD-BD20BEDF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45F9-9FA6-CC7E-30C1-4D05A7B2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6336B-D58B-F5D3-F1DD-653B3E16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DA8A-A333-430C-2DDD-7CEAEB5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567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253F-395E-131C-0A6A-E9853290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A31E7-E0C0-C4B7-F81A-B1237E524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500BC-3E8E-911B-14DA-A44BCF731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09435-2B11-0F94-E608-35F3E770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23CF-6A1A-36F4-81CB-E87ACE98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3D285-0C94-A014-7CB7-9CAF23E3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236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80B81-543E-D1A6-8CF7-89B615AE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71F3-2C8A-92D4-77ED-F36678B8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125E-8B1F-7864-129D-0CD92DC8F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224A-4A50-43D3-9D9A-79570B09E4E5}" type="datetimeFigureOut">
              <a:rPr lang="en-IL" smtClean="0"/>
              <a:t>12/13/2022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AC1B-B89E-847D-4D06-37AEE8447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C8D7-BE32-A3BB-92C0-EED518F5D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DE63-8290-4179-94B6-858E5B11E2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156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2AA93A4-2FB1-4CF1-8303-A89F5073F06C}" type="datetime9">
              <a:rPr lang="he-IL" smtClean="0"/>
              <a:t>13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552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ollections-in-jav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76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48F0-B446-2339-43D7-6B078989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76" y="342108"/>
            <a:ext cx="10972800" cy="1143000"/>
          </a:xfrm>
        </p:spPr>
        <p:txBody>
          <a:bodyPr/>
          <a:lstStyle/>
          <a:p>
            <a:r>
              <a:rPr lang="en-US" dirty="0"/>
              <a:t>Multiple inheritance in java by interface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FBBDB4-9E4D-E4C8-71E5-19A15F9BA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555" y="2419974"/>
            <a:ext cx="8995016" cy="33681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ACB4-2DD3-9EC3-6DA2-8F01FCBE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212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E788-D4CD-7C46-96C2-EF6C1E74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9851-1B85-5D99-87E1-E4B8A154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00B0F0"/>
                </a:solidFill>
              </a:rPr>
              <a:t>interface</a:t>
            </a:r>
            <a:r>
              <a:rPr lang="en-US" sz="2000" dirty="0">
                <a:solidFill>
                  <a:srgbClr val="00B0F0"/>
                </a:solidFill>
              </a:rPr>
              <a:t> Printable{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B0F0"/>
                </a:solidFill>
              </a:rPr>
              <a:t>void</a:t>
            </a:r>
            <a:r>
              <a:rPr lang="en-US" sz="2000" dirty="0">
                <a:solidFill>
                  <a:srgbClr val="00B0F0"/>
                </a:solidFill>
              </a:rPr>
              <a:t> print(); }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B0F0"/>
                </a:solidFill>
              </a:rPr>
              <a:t>interface</a:t>
            </a:r>
            <a:r>
              <a:rPr lang="en-US" sz="2000" dirty="0">
                <a:solidFill>
                  <a:srgbClr val="00B0F0"/>
                </a:solidFill>
              </a:rPr>
              <a:t> Showable{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B0F0"/>
                </a:solidFill>
              </a:rPr>
              <a:t>void</a:t>
            </a:r>
            <a:r>
              <a:rPr lang="en-US" sz="2000" dirty="0">
                <a:solidFill>
                  <a:srgbClr val="00B0F0"/>
                </a:solidFill>
              </a:rPr>
              <a:t> show(); }</a:t>
            </a:r>
          </a:p>
          <a:p>
            <a:pPr marL="0" indent="0" algn="l" rtl="0">
              <a:buNone/>
            </a:pPr>
            <a:r>
              <a:rPr lang="en-US" sz="2000" b="1" dirty="0"/>
              <a:t>class</a:t>
            </a:r>
            <a:r>
              <a:rPr lang="en-US" sz="2000" dirty="0"/>
              <a:t> A7 </a:t>
            </a:r>
            <a:r>
              <a:rPr lang="en-US" sz="2000" b="1" dirty="0"/>
              <a:t>implements</a:t>
            </a:r>
            <a:r>
              <a:rPr lang="en-US" sz="2000" dirty="0"/>
              <a:t> Printable, Showable</a:t>
            </a:r>
          </a:p>
          <a:p>
            <a:pPr marL="0" indent="0" algn="l" rtl="0">
              <a:buNone/>
            </a:pPr>
            <a:r>
              <a:rPr lang="en-US" sz="2000" dirty="0"/>
              <a:t>{</a:t>
            </a:r>
          </a:p>
          <a:p>
            <a:pPr marL="0" indent="0" algn="l" rtl="0">
              <a:buNone/>
            </a:pPr>
            <a:r>
              <a:rPr lang="en-US" sz="2000" dirty="0"/>
              <a:t>public void print(){</a:t>
            </a:r>
            <a:r>
              <a:rPr lang="en-US" sz="2000" dirty="0" err="1"/>
              <a:t>System.out.println</a:t>
            </a:r>
            <a:r>
              <a:rPr lang="en-US" sz="2000" dirty="0"/>
              <a:t>(“Hello”);}</a:t>
            </a:r>
          </a:p>
          <a:p>
            <a:pPr marL="0" indent="0" algn="l" rtl="0">
              <a:buNone/>
            </a:pPr>
            <a:r>
              <a:rPr lang="en-US" sz="2000" dirty="0"/>
              <a:t>public void show(){</a:t>
            </a:r>
            <a:r>
              <a:rPr lang="en-US" sz="2000" dirty="0" err="1"/>
              <a:t>System.out.println</a:t>
            </a:r>
            <a:r>
              <a:rPr lang="en-US" sz="2000" dirty="0"/>
              <a:t>(“World”);}</a:t>
            </a:r>
          </a:p>
          <a:p>
            <a:pPr marL="0" indent="0" algn="l" rtl="0">
              <a:buNone/>
            </a:pPr>
            <a:r>
              <a:rPr lang="en-US" sz="2000" dirty="0"/>
              <a:t>public static void main (String </a:t>
            </a:r>
            <a:r>
              <a:rPr lang="en-US" sz="2000" dirty="0" err="1"/>
              <a:t>args</a:t>
            </a:r>
            <a:r>
              <a:rPr lang="en-US" sz="2000" dirty="0"/>
              <a:t>[]){</a:t>
            </a:r>
          </a:p>
          <a:p>
            <a:pPr marL="0" indent="0" algn="l" rtl="0">
              <a:buNone/>
            </a:pPr>
            <a:r>
              <a:rPr lang="en-US" sz="2000" dirty="0"/>
              <a:t>A7 obj = </a:t>
            </a:r>
            <a:r>
              <a:rPr lang="en-US" sz="2000" b="1" dirty="0"/>
              <a:t>new</a:t>
            </a:r>
            <a:r>
              <a:rPr lang="en-US" sz="2000" dirty="0"/>
              <a:t> A7();</a:t>
            </a:r>
          </a:p>
          <a:p>
            <a:pPr marL="0" indent="0" algn="l" rtl="0">
              <a:buNone/>
            </a:pPr>
            <a:r>
              <a:rPr lang="en-US" sz="2000" dirty="0" err="1"/>
              <a:t>obj.print</a:t>
            </a:r>
            <a:r>
              <a:rPr lang="en-US" sz="2000" dirty="0"/>
              <a:t>();</a:t>
            </a:r>
          </a:p>
          <a:p>
            <a:pPr marL="0" indent="0" algn="l" rtl="0">
              <a:buNone/>
            </a:pPr>
            <a:r>
              <a:rPr lang="en-US" sz="2000" dirty="0" err="1"/>
              <a:t>obj.show</a:t>
            </a:r>
            <a:r>
              <a:rPr lang="en-US" sz="2000" dirty="0"/>
              <a:t>();</a:t>
            </a:r>
          </a:p>
          <a:p>
            <a:pPr marL="0" indent="0" algn="l" rtl="0">
              <a:buNone/>
            </a:pPr>
            <a:r>
              <a:rPr lang="en-US" sz="2000" dirty="0"/>
              <a:t>}}</a:t>
            </a:r>
          </a:p>
          <a:p>
            <a:pPr marL="0" indent="0" algn="l" rtl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5B2B9-3179-537F-7677-541B7834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518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D04-52D3-1835-5781-C18EB0C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84E2-F29A-744B-6587-656D14AB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00B0F0"/>
                </a:solidFill>
              </a:rPr>
              <a:t>interface</a:t>
            </a:r>
            <a:r>
              <a:rPr lang="en-US" sz="2000" dirty="0">
                <a:solidFill>
                  <a:srgbClr val="00B0F0"/>
                </a:solidFill>
              </a:rPr>
              <a:t> Printable{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B0F0"/>
                </a:solidFill>
              </a:rPr>
              <a:t>void</a:t>
            </a:r>
            <a:r>
              <a:rPr lang="en-US" sz="2000" dirty="0">
                <a:solidFill>
                  <a:srgbClr val="00B0F0"/>
                </a:solidFill>
              </a:rPr>
              <a:t> print(); }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B0F0"/>
                </a:solidFill>
              </a:rPr>
              <a:t>interface</a:t>
            </a:r>
            <a:r>
              <a:rPr lang="en-US" sz="2000" dirty="0">
                <a:solidFill>
                  <a:srgbClr val="00B0F0"/>
                </a:solidFill>
              </a:rPr>
              <a:t> Showable </a:t>
            </a:r>
            <a:r>
              <a:rPr lang="en-US" sz="2000" b="1" dirty="0">
                <a:solidFill>
                  <a:srgbClr val="00B0F0"/>
                </a:solidFill>
              </a:rPr>
              <a:t>extends</a:t>
            </a:r>
            <a:r>
              <a:rPr lang="en-US" sz="2000" dirty="0">
                <a:solidFill>
                  <a:srgbClr val="00B0F0"/>
                </a:solidFill>
              </a:rPr>
              <a:t> Printable{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B0F0"/>
                </a:solidFill>
              </a:rPr>
              <a:t>void</a:t>
            </a:r>
            <a:r>
              <a:rPr lang="en-US" sz="2000" dirty="0">
                <a:solidFill>
                  <a:srgbClr val="00B0F0"/>
                </a:solidFill>
              </a:rPr>
              <a:t> show(); }</a:t>
            </a:r>
          </a:p>
          <a:p>
            <a:pPr marL="0" indent="0" algn="l" rtl="0">
              <a:buNone/>
            </a:pPr>
            <a:r>
              <a:rPr lang="en-US" sz="2000" b="1" dirty="0"/>
              <a:t>class</a:t>
            </a:r>
            <a:r>
              <a:rPr lang="en-US" sz="2000" dirty="0"/>
              <a:t> A8 </a:t>
            </a:r>
            <a:r>
              <a:rPr lang="en-US" sz="2000" b="1" dirty="0"/>
              <a:t>implements</a:t>
            </a:r>
            <a:r>
              <a:rPr lang="en-US" sz="2000" dirty="0"/>
              <a:t> Showable</a:t>
            </a:r>
          </a:p>
          <a:p>
            <a:pPr marL="0" indent="0" algn="l" rtl="0">
              <a:buNone/>
            </a:pPr>
            <a:r>
              <a:rPr lang="en-US" sz="2000" dirty="0"/>
              <a:t>{</a:t>
            </a:r>
          </a:p>
          <a:p>
            <a:pPr marL="0" indent="0" algn="l" rtl="0">
              <a:buNone/>
            </a:pPr>
            <a:r>
              <a:rPr lang="en-US" sz="2000" b="1" dirty="0"/>
              <a:t>public</a:t>
            </a:r>
            <a:r>
              <a:rPr lang="en-US" sz="2000" dirty="0"/>
              <a:t> </a:t>
            </a:r>
            <a:r>
              <a:rPr lang="en-US" sz="2000" b="1" dirty="0"/>
              <a:t>void</a:t>
            </a:r>
            <a:r>
              <a:rPr lang="en-US" sz="2000" dirty="0"/>
              <a:t> print(){</a:t>
            </a:r>
            <a:r>
              <a:rPr lang="en-US" sz="2000" dirty="0" err="1"/>
              <a:t>System.out.println</a:t>
            </a:r>
            <a:r>
              <a:rPr lang="en-US" sz="2000" dirty="0"/>
              <a:t>(“Hello”);}</a:t>
            </a:r>
          </a:p>
          <a:p>
            <a:pPr marL="0" indent="0" algn="l" rtl="0">
              <a:buNone/>
            </a:pPr>
            <a:r>
              <a:rPr lang="en-US" sz="2000" b="1" dirty="0"/>
              <a:t>public</a:t>
            </a:r>
            <a:r>
              <a:rPr lang="en-US" sz="2000" dirty="0"/>
              <a:t> </a:t>
            </a:r>
            <a:r>
              <a:rPr lang="en-US" sz="2000" b="1" dirty="0"/>
              <a:t>void</a:t>
            </a:r>
            <a:r>
              <a:rPr lang="en-US" sz="2000" dirty="0"/>
              <a:t> show(){</a:t>
            </a:r>
            <a:r>
              <a:rPr lang="en-US" sz="2000" dirty="0" err="1"/>
              <a:t>System.out.println</a:t>
            </a:r>
            <a:r>
              <a:rPr lang="en-US" sz="2000" dirty="0"/>
              <a:t>(“World”);}</a:t>
            </a:r>
          </a:p>
          <a:p>
            <a:pPr marL="0" indent="0" algn="l" rtl="0">
              <a:buNone/>
            </a:pPr>
            <a:r>
              <a:rPr lang="en-US" sz="2000" b="1" dirty="0"/>
              <a:t>public</a:t>
            </a:r>
            <a:r>
              <a:rPr lang="en-US" sz="2000" dirty="0"/>
              <a:t> </a:t>
            </a:r>
            <a:r>
              <a:rPr lang="en-US" sz="2000" b="1" dirty="0"/>
              <a:t>static</a:t>
            </a:r>
            <a:r>
              <a:rPr lang="en-US" sz="2000" dirty="0"/>
              <a:t> </a:t>
            </a:r>
            <a:r>
              <a:rPr lang="en-US" sz="2000" b="1" dirty="0"/>
              <a:t>void</a:t>
            </a:r>
            <a:r>
              <a:rPr lang="en-US" sz="2000" dirty="0"/>
              <a:t> main (String </a:t>
            </a:r>
            <a:r>
              <a:rPr lang="en-US" sz="2000" dirty="0" err="1"/>
              <a:t>args</a:t>
            </a:r>
            <a:r>
              <a:rPr lang="en-US" sz="2000" dirty="0"/>
              <a:t>[]){</a:t>
            </a:r>
          </a:p>
          <a:p>
            <a:pPr marL="0" indent="0" algn="l" rtl="0">
              <a:buNone/>
            </a:pPr>
            <a:r>
              <a:rPr lang="en-US" sz="2000" dirty="0"/>
              <a:t>A8 obj = </a:t>
            </a:r>
            <a:r>
              <a:rPr lang="en-US" sz="2000" b="1" dirty="0"/>
              <a:t>new</a:t>
            </a:r>
            <a:r>
              <a:rPr lang="en-US" sz="2000" dirty="0"/>
              <a:t> A8();</a:t>
            </a:r>
          </a:p>
          <a:p>
            <a:pPr marL="0" indent="0" algn="l" rtl="0">
              <a:buNone/>
            </a:pPr>
            <a:r>
              <a:rPr lang="en-US" sz="2000" dirty="0" err="1"/>
              <a:t>obj.print</a:t>
            </a:r>
            <a:r>
              <a:rPr lang="en-US" sz="2000" dirty="0"/>
              <a:t>();</a:t>
            </a:r>
          </a:p>
          <a:p>
            <a:pPr marL="0" indent="0" algn="l" rtl="0">
              <a:buNone/>
            </a:pPr>
            <a:r>
              <a:rPr lang="en-US" sz="2000" dirty="0" err="1"/>
              <a:t>obj.show</a:t>
            </a:r>
            <a:r>
              <a:rPr lang="en-US" sz="2000" dirty="0"/>
              <a:t>();</a:t>
            </a:r>
          </a:p>
          <a:p>
            <a:pPr marL="0" indent="0" algn="l" rtl="0">
              <a:buNone/>
            </a:pPr>
            <a:r>
              <a:rPr lang="en-US" sz="2000" dirty="0"/>
              <a:t>}}</a:t>
            </a:r>
          </a:p>
          <a:p>
            <a:endParaRPr lang="en-I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2732E-7DC9-32D0-4766-142CF78B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306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356-2BBE-BFDD-602C-4130E114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he-IL" dirty="0"/>
              <a:t>תרגיל ירושה מרובה</a:t>
            </a:r>
            <a:endParaRPr lang="en-IL" dirty="0"/>
          </a:p>
        </p:txBody>
      </p:sp>
      <p:pic>
        <p:nvPicPr>
          <p:cNvPr id="2050" name="Picture 2" descr="The Zeppelin: Aboard 'the hotel in the sky' - BBC Culture">
            <a:extLst>
              <a:ext uri="{FF2B5EF4-FFF2-40B4-BE49-F238E27FC236}">
                <a16:creationId xmlns:a16="http://schemas.microsoft.com/office/drawing/2014/main" id="{08F4628C-19CA-FDD8-4BF3-8B06DD036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1" r="15641" b="-1"/>
          <a:stretch/>
        </p:blipFill>
        <p:spPr bwMode="auto">
          <a:xfrm>
            <a:off x="609600" y="1600201"/>
            <a:ext cx="5384800" cy="45259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B0DF-243F-7115-5FD3-CF7CFCA2F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 wrap="square" anchor="t">
            <a:normAutofit lnSpcReduction="10000"/>
          </a:bodyPr>
          <a:lstStyle/>
          <a:p>
            <a:r>
              <a:rPr lang="he-IL" dirty="0"/>
              <a:t>הרחיבו את מחלקה מהתרגיל הקודם:</a:t>
            </a:r>
          </a:p>
          <a:p>
            <a:r>
              <a:rPr lang="he-IL" dirty="0"/>
              <a:t>צרו ממשק עבור גזים שיכיל את רמת הלחץ שלהם </a:t>
            </a:r>
          </a:p>
          <a:p>
            <a:r>
              <a:rPr lang="he-IL" dirty="0"/>
              <a:t>הרחיבו את הממשק על ידי ממשק "גז צפלין" שיתייחס האם גזים דליקים. צרו מחלקה עבור </a:t>
            </a:r>
            <a:r>
              <a:rPr lang="en-US" dirty="0"/>
              <a:t>helium</a:t>
            </a:r>
            <a:r>
              <a:rPr lang="he-IL" dirty="0"/>
              <a:t> שתממש את הממשק "גז צפלין".</a:t>
            </a:r>
            <a:r>
              <a:rPr lang="en-US" dirty="0"/>
              <a:t> </a:t>
            </a:r>
            <a:r>
              <a:rPr lang="he-IL" dirty="0"/>
              <a:t>המחלקה הליום תממש גם את </a:t>
            </a:r>
            <a:r>
              <a:rPr lang="he-IL"/>
              <a:t>הממשק מולקולה.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78E26-17EB-1CF2-FF00-64D6995B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7C8D44-3667-46F6-9772-CC52308E2A7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3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FF69-25E5-27A0-20BC-BB3C3561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303D0-DBAE-613E-F07D-9EF0922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14</a:t>
            </a:fld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AFF1E-3F91-9E5D-BFD5-C77ECADF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88" y="1554116"/>
            <a:ext cx="8864239" cy="4665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858EAA-CA73-6C07-55AD-58E59E474A14}"/>
              </a:ext>
            </a:extLst>
          </p:cNvPr>
          <p:cNvSpPr txBox="1"/>
          <p:nvPr/>
        </p:nvSpPr>
        <p:spPr>
          <a:xfrm>
            <a:off x="7031736" y="1554116"/>
            <a:ext cx="4622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Java collections:</a:t>
            </a:r>
          </a:p>
          <a:p>
            <a:r>
              <a:rPr lang="en-US" dirty="0">
                <a:hlinkClick r:id="rId3"/>
              </a:rPr>
              <a:t>https://www.javatpoint.com/collections-in-java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452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5B47-369F-56C4-0DA4-637FAEFF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38C1C-579D-9E0C-0909-07DBDA7D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15</a:t>
            </a:fld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6CFCE-18A6-1BEB-A69F-5E9E2F98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11" y="1617760"/>
            <a:ext cx="8694831" cy="45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9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924F-6825-6260-C336-DE85AC71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E8F6-52C9-F9A5-5945-679265E1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16</a:t>
            </a:fld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DF7CB-18C3-85BE-1689-E272D88D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85" y="1559166"/>
            <a:ext cx="8202127" cy="47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F2B5-72EE-6F0A-BE11-1551EDE5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91211-A5AD-0D2D-3770-4AD73B58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17</a:t>
            </a:fld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C93D6-6378-5DA8-403A-227C3A65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69" y="1623777"/>
            <a:ext cx="9340603" cy="44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A06F33-14BC-99A1-A2A7-7769A206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4" y="136525"/>
            <a:ext cx="8844047" cy="6721475"/>
          </a:xfrm>
          <a:prstGeom prst="rect">
            <a:avLst/>
          </a:prstGeom>
          <a:noFill/>
        </p:spPr>
      </p:pic>
      <p:sp>
        <p:nvSpPr>
          <p:cNvPr id="5" name="AutoShape 2" descr="Hierarchy of Java Collection framework">
            <a:extLst>
              <a:ext uri="{FF2B5EF4-FFF2-40B4-BE49-F238E27FC236}">
                <a16:creationId xmlns:a16="http://schemas.microsoft.com/office/drawing/2014/main" id="{AC764B80-C3D9-00FE-73AB-4C76FAB89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2597B4A-E496-B264-3C0D-45965912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A7C8D44-3667-46F6-9772-CC52308E2A7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E6DE6-1D5D-0623-66A5-E4D49615644B}"/>
              </a:ext>
            </a:extLst>
          </p:cNvPr>
          <p:cNvSpPr txBox="1"/>
          <p:nvPr/>
        </p:nvSpPr>
        <p:spPr>
          <a:xfrm>
            <a:off x="8595797" y="1765725"/>
            <a:ext cx="342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Hierarchy of Collection Framework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663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C845-4E5D-D39E-C328-90176E59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CB1D-57E7-2FDC-34C4-ACC29950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633471"/>
          </a:xfrm>
        </p:spPr>
        <p:txBody>
          <a:bodyPr/>
          <a:lstStyle/>
          <a:p>
            <a:r>
              <a:rPr lang="he-IL" dirty="0"/>
              <a:t>כתבו אוסף מסוג </a:t>
            </a:r>
            <a:r>
              <a:rPr lang="en-US" dirty="0"/>
              <a:t>LinkedList </a:t>
            </a:r>
            <a:r>
              <a:rPr lang="he-IL" dirty="0"/>
              <a:t> שיכיל 5 מולקולות מימן</a:t>
            </a:r>
          </a:p>
          <a:p>
            <a:r>
              <a:rPr lang="he-IL" dirty="0"/>
              <a:t>כתבו אוסף נוסף מסוג </a:t>
            </a:r>
            <a:r>
              <a:rPr lang="en-US" dirty="0" err="1"/>
              <a:t>ArrayList</a:t>
            </a:r>
            <a:r>
              <a:rPr lang="he-IL" dirty="0"/>
              <a:t> שיכיל 5 מולקולות הליום</a:t>
            </a:r>
          </a:p>
          <a:p>
            <a:r>
              <a:rPr lang="he-IL" dirty="0"/>
              <a:t>אחדו בין האוספים וצרו </a:t>
            </a:r>
            <a:r>
              <a:rPr lang="en-US" dirty="0"/>
              <a:t>Stack</a:t>
            </a:r>
            <a:r>
              <a:rPr lang="he-IL" dirty="0"/>
              <a:t> שיכיל את המולקולות משני האוספים הקודמים</a:t>
            </a:r>
          </a:p>
          <a:p>
            <a:r>
              <a:rPr lang="he-IL" dirty="0"/>
              <a:t>הדפיסו את השם והמשקל של כל מולקולה </a:t>
            </a:r>
            <a:r>
              <a:rPr lang="he-IL" dirty="0" err="1"/>
              <a:t>בערימה</a:t>
            </a:r>
            <a:r>
              <a:rPr lang="he-IL" dirty="0"/>
              <a:t> (</a:t>
            </a:r>
            <a:r>
              <a:rPr lang="en-US" dirty="0"/>
              <a:t>stack</a:t>
            </a:r>
            <a:r>
              <a:rPr lang="he-IL" dirty="0"/>
              <a:t>).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5695-B59E-8107-D6DE-FD3C8B24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275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826F-BA39-A36C-7017-E4DC96C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02C4-6EC0-67E2-F880-6F882058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Interface </a:t>
            </a:r>
          </a:p>
          <a:p>
            <a:pPr algn="l" rtl="0"/>
            <a:r>
              <a:rPr lang="en-US" dirty="0"/>
              <a:t>Collections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F934F-031A-559D-F41B-5ECB2C8D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192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FCFB-BEBA-2B53-8C6F-290449FA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C4A4-FC3A-779F-1FF0-42D3D5CA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76655"/>
          </a:xfrm>
        </p:spPr>
        <p:txBody>
          <a:bodyPr/>
          <a:lstStyle/>
          <a:p>
            <a:r>
              <a:rPr lang="he-IL" dirty="0"/>
              <a:t>כתבו קוד היוצר </a:t>
            </a:r>
            <a:r>
              <a:rPr lang="en-US" dirty="0" err="1"/>
              <a:t>ArrayList</a:t>
            </a:r>
            <a:r>
              <a:rPr lang="he-IL" dirty="0"/>
              <a:t> של מחרוזות ואז הופך אותן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3F57A-1B47-5B52-BA41-4994604F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0132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9B606-DFAF-D7BD-CE06-A14D0D29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21</a:t>
            </a:fld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F8C49-92B5-521F-8B07-E6034E97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69" y="658128"/>
            <a:ext cx="11303031" cy="56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6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DEE-BC62-3564-6CCC-92F3C870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FA40-1BA7-8623-AE49-F7EE8EE7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רשמו קוד המדפיס את כל הערכים של </a:t>
            </a:r>
            <a:r>
              <a:rPr lang="en-US" dirty="0" err="1"/>
              <a:t>ArrayList</a:t>
            </a:r>
            <a:r>
              <a:rPr lang="he-IL" dirty="0"/>
              <a:t> בעזרת </a:t>
            </a:r>
            <a:r>
              <a:rPr lang="en-US" dirty="0"/>
              <a:t>foreach loop</a:t>
            </a:r>
            <a:r>
              <a:rPr lang="he-IL" dirty="0"/>
              <a:t> </a:t>
            </a:r>
          </a:p>
          <a:p>
            <a:r>
              <a:rPr lang="he-IL" dirty="0"/>
              <a:t>מה יקרה אם ננסה למחוק איבר?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87465-881D-BA2C-D403-75061A50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6819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DEE-BC62-3564-6CCC-92F3C870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FA40-1BA7-8623-AE49-F7EE8EE7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רשמו קוד המדפיס את כל הערכים של </a:t>
            </a:r>
            <a:r>
              <a:rPr lang="en-US" dirty="0" err="1"/>
              <a:t>ArrayList</a:t>
            </a:r>
            <a:r>
              <a:rPr lang="he-IL" dirty="0"/>
              <a:t> בעזרת </a:t>
            </a:r>
            <a:r>
              <a:rPr lang="en-US" dirty="0"/>
              <a:t>foreach loop</a:t>
            </a:r>
            <a:r>
              <a:rPr lang="he-IL" dirty="0"/>
              <a:t> </a:t>
            </a:r>
          </a:p>
          <a:p>
            <a:r>
              <a:rPr lang="he-IL" dirty="0"/>
              <a:t>מה יקרה אם ננסה למחוק איבר?</a:t>
            </a:r>
            <a:endParaRPr lang="en-US" dirty="0"/>
          </a:p>
          <a:p>
            <a:r>
              <a:rPr lang="he-IL" b="1" dirty="0"/>
              <a:t>מחיקה של איבר מצמצמת את האוסף, ולכן האיבר שהיה אחריו נכנס במקומו, וכן הלאה...</a:t>
            </a:r>
            <a:endParaRPr lang="en-I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87465-881D-BA2C-D403-75061A50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596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7EE20-A8F7-9AB7-93F5-89A7BB97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24</a:t>
            </a:fld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B13DD-9390-423A-3D39-02F07AF25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01" y="539198"/>
            <a:ext cx="9224865" cy="61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F09-E4F3-95DA-F1DC-72FED75F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Java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94BD-40EF-79D4-3B72-817012A0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An </a:t>
            </a:r>
            <a:r>
              <a:rPr lang="en-US" b="1" dirty="0"/>
              <a:t>interface in java</a:t>
            </a:r>
            <a:r>
              <a:rPr lang="en-US" dirty="0"/>
              <a:t> is a blueprint of a class. It has static constant and abstract methods</a:t>
            </a:r>
          </a:p>
          <a:p>
            <a:pPr algn="l" rtl="0"/>
            <a:r>
              <a:rPr lang="en-US" dirty="0"/>
              <a:t>The interface in Java is </a:t>
            </a:r>
            <a:r>
              <a:rPr lang="en-US" b="1" dirty="0"/>
              <a:t>a mechanism to achieve abstraction</a:t>
            </a:r>
          </a:p>
          <a:p>
            <a:pPr algn="l" rtl="0"/>
            <a:r>
              <a:rPr lang="en-US" dirty="0"/>
              <a:t>There can be only abstract methods in the java interface not method body. It is used to achieve abstraction and multiple inheritance in Java. </a:t>
            </a:r>
          </a:p>
          <a:p>
            <a:pPr algn="l" rtl="0"/>
            <a:r>
              <a:rPr lang="en-US" dirty="0"/>
              <a:t>Java Interface also </a:t>
            </a:r>
            <a:r>
              <a:rPr lang="en-US" b="1" dirty="0"/>
              <a:t>represents IS</a:t>
            </a:r>
            <a:r>
              <a:rPr lang="he-IL" b="1" dirty="0"/>
              <a:t>-</a:t>
            </a:r>
            <a:r>
              <a:rPr lang="en-US" b="1" dirty="0"/>
              <a:t>A</a:t>
            </a:r>
            <a:r>
              <a:rPr lang="he-IL" b="1" dirty="0"/>
              <a:t> </a:t>
            </a:r>
            <a:r>
              <a:rPr lang="en-US" b="1" dirty="0"/>
              <a:t> relationship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60B1-F8B8-A8F1-FEA7-AC6CFF61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517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C7AE-3CEE-D312-2152-C5047741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Java interface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5233-97EA-79F5-48BA-49C81C08B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Abstraction</a:t>
            </a:r>
          </a:p>
          <a:p>
            <a:pPr algn="l" rtl="0"/>
            <a:r>
              <a:rPr lang="en-US" dirty="0"/>
              <a:t>Support functionality of multiple inheritance</a:t>
            </a:r>
          </a:p>
          <a:p>
            <a:pPr algn="l" rtl="0"/>
            <a:r>
              <a:rPr lang="en-US" dirty="0"/>
              <a:t>Achieve loose coupling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3265B-DD91-C773-2CBB-0B4509D4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257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2F81-0708-BEDD-CF57-13639A26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Interface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8A1425-7775-14A8-DD1D-66FB589CB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17" y="2301707"/>
            <a:ext cx="8598166" cy="28660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A7492-5369-D35B-38F1-FA47C03A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971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BF1E-D26C-735E-0B7E-20EFCBCE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Interface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6CD5-2EA5-7DA3-D71E-EF69C992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400" b="1" dirty="0"/>
              <a:t>interface  </a:t>
            </a:r>
            <a:r>
              <a:rPr lang="en-US" sz="2400" dirty="0"/>
              <a:t>printable{</a:t>
            </a:r>
          </a:p>
          <a:p>
            <a:pPr marL="0" indent="0" algn="l" rtl="0">
              <a:buNone/>
            </a:pPr>
            <a:r>
              <a:rPr lang="en-US" sz="2400" b="1" dirty="0"/>
              <a:t>void </a:t>
            </a:r>
            <a:r>
              <a:rPr lang="en-US" sz="2400" dirty="0"/>
              <a:t>print();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</a:p>
          <a:p>
            <a:pPr marL="0" indent="0" algn="l" rtl="0">
              <a:buNone/>
            </a:pPr>
            <a:r>
              <a:rPr lang="en-US" sz="2400" b="1" dirty="0"/>
              <a:t>class</a:t>
            </a:r>
            <a:r>
              <a:rPr lang="en-US" sz="2400" dirty="0"/>
              <a:t> A6 </a:t>
            </a:r>
            <a:r>
              <a:rPr lang="en-US" sz="2400" b="1" dirty="0"/>
              <a:t>implements</a:t>
            </a:r>
            <a:r>
              <a:rPr lang="en-US" sz="2400" dirty="0"/>
              <a:t> printable{</a:t>
            </a:r>
          </a:p>
          <a:p>
            <a:pPr marL="0" indent="0" algn="l" rtl="0">
              <a:buNone/>
            </a:pP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print() {</a:t>
            </a:r>
            <a:r>
              <a:rPr lang="en-US" sz="2400" dirty="0" err="1"/>
              <a:t>System.out.println</a:t>
            </a:r>
            <a:r>
              <a:rPr lang="en-US" sz="2400" dirty="0"/>
              <a:t>(“Hello”);}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static</a:t>
            </a:r>
            <a:r>
              <a:rPr lang="en-US" sz="2400" dirty="0"/>
              <a:t> </a:t>
            </a:r>
            <a:r>
              <a:rPr lang="en-US" sz="2400" b="1" dirty="0"/>
              <a:t>main</a:t>
            </a:r>
            <a:r>
              <a:rPr lang="en-US" sz="2400" dirty="0"/>
              <a:t>(String </a:t>
            </a:r>
            <a:r>
              <a:rPr lang="en-US" sz="2400" dirty="0" err="1"/>
              <a:t>args</a:t>
            </a:r>
            <a:r>
              <a:rPr lang="en-US" sz="2400" dirty="0"/>
              <a:t>[]){</a:t>
            </a:r>
          </a:p>
          <a:p>
            <a:pPr marL="0" indent="0" algn="l" rtl="0">
              <a:buNone/>
            </a:pPr>
            <a:r>
              <a:rPr lang="en-US" sz="2400" dirty="0"/>
              <a:t>A6 obj = new A6();</a:t>
            </a:r>
          </a:p>
          <a:p>
            <a:pPr marL="0" indent="0" algn="l" rtl="0">
              <a:buNone/>
            </a:pPr>
            <a:r>
              <a:rPr lang="en-US" sz="2400" dirty="0" err="1"/>
              <a:t>obj.print</a:t>
            </a:r>
            <a:r>
              <a:rPr lang="en-US" sz="2400" dirty="0"/>
              <a:t>();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4E796-DFDC-0DCD-F5E0-517D5239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52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5AB7-77AF-F9C8-CC59-8C5575FA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6733-E734-3086-A73A-48DFF2B8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400" b="1" dirty="0"/>
              <a:t>interface</a:t>
            </a:r>
            <a:r>
              <a:rPr lang="en-US" sz="2400" dirty="0"/>
              <a:t> Drawable{</a:t>
            </a:r>
          </a:p>
          <a:p>
            <a:pPr marL="0" indent="0" algn="l" rtl="0">
              <a:buNone/>
            </a:pPr>
            <a:r>
              <a:rPr lang="en-US" sz="2400" b="1" dirty="0"/>
              <a:t>void</a:t>
            </a:r>
            <a:r>
              <a:rPr lang="en-US" sz="2400" dirty="0"/>
              <a:t> draw();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</a:p>
          <a:p>
            <a:pPr marL="0" indent="0" algn="l" rtl="0">
              <a:buNone/>
            </a:pPr>
            <a:r>
              <a:rPr lang="en-US" sz="2400" dirty="0"/>
              <a:t>//Implementation: by second user</a:t>
            </a:r>
          </a:p>
          <a:p>
            <a:pPr marL="0" indent="0" algn="l" rtl="0">
              <a:buNone/>
            </a:pPr>
            <a:r>
              <a:rPr lang="en-US" sz="2400" b="1" dirty="0"/>
              <a:t>class</a:t>
            </a:r>
            <a:r>
              <a:rPr lang="en-US" sz="2400" dirty="0"/>
              <a:t> Rectangle </a:t>
            </a:r>
            <a:r>
              <a:rPr lang="en-US" sz="2400" b="1" dirty="0"/>
              <a:t>implements</a:t>
            </a:r>
            <a:r>
              <a:rPr lang="en-US" sz="2400" dirty="0"/>
              <a:t> Drawable{</a:t>
            </a:r>
          </a:p>
          <a:p>
            <a:pPr marL="0" indent="0" algn="l" rtl="0">
              <a:buNone/>
            </a:pP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draw(){</a:t>
            </a:r>
            <a:r>
              <a:rPr lang="en-US" sz="2400" dirty="0" err="1"/>
              <a:t>System.out.println</a:t>
            </a:r>
            <a:r>
              <a:rPr lang="en-US" sz="2400" dirty="0"/>
              <a:t>(“”Draw rectangle);}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</a:p>
          <a:p>
            <a:pPr marL="0" indent="0" algn="l" rtl="0">
              <a:buNone/>
            </a:pPr>
            <a:r>
              <a:rPr lang="en-US" sz="2400" b="1" dirty="0"/>
              <a:t>class</a:t>
            </a:r>
            <a:r>
              <a:rPr lang="en-US" sz="2400" dirty="0"/>
              <a:t> Circle </a:t>
            </a:r>
            <a:r>
              <a:rPr lang="en-US" sz="2400" b="1" dirty="0"/>
              <a:t>implements</a:t>
            </a:r>
            <a:r>
              <a:rPr lang="en-US" sz="2400" dirty="0"/>
              <a:t> </a:t>
            </a:r>
            <a:r>
              <a:rPr lang="en-US" sz="2400" dirty="0" err="1"/>
              <a:t>Drawble</a:t>
            </a:r>
            <a:r>
              <a:rPr lang="en-US" sz="2400" dirty="0"/>
              <a:t>{</a:t>
            </a:r>
          </a:p>
          <a:p>
            <a:pPr marL="0" indent="0" algn="l" rtl="0">
              <a:buNone/>
            </a:pP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draw(){</a:t>
            </a:r>
            <a:r>
              <a:rPr lang="en-US" sz="2400" dirty="0" err="1"/>
              <a:t>System.out.println</a:t>
            </a:r>
            <a:r>
              <a:rPr lang="en-US" sz="2400" dirty="0"/>
              <a:t>(“”Draw circle);}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6AF68-1CA0-7173-EAFA-EA681117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343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A785-19C6-7067-9275-B77D55C5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2D1E-E6F1-3706-A04C-AB80FA60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800" dirty="0"/>
              <a:t>//Using interface: by third user</a:t>
            </a:r>
          </a:p>
          <a:p>
            <a:pPr marL="0" indent="0" algn="l" rtl="0">
              <a:buNone/>
            </a:pPr>
            <a:r>
              <a:rPr lang="en-US" sz="2800" b="1" dirty="0"/>
              <a:t>class</a:t>
            </a:r>
            <a:r>
              <a:rPr lang="en-US" sz="2800" dirty="0"/>
              <a:t> TestInterface1{</a:t>
            </a:r>
          </a:p>
          <a:p>
            <a:pPr marL="0" indent="0" algn="l" rtl="0">
              <a:buNone/>
            </a:pPr>
            <a:r>
              <a:rPr lang="en-US" sz="2800" b="1" dirty="0"/>
              <a:t>public</a:t>
            </a:r>
            <a:r>
              <a:rPr lang="en-US" sz="2800" dirty="0"/>
              <a:t> </a:t>
            </a:r>
            <a:r>
              <a:rPr lang="en-US" sz="2800" b="1" dirty="0"/>
              <a:t>static</a:t>
            </a:r>
            <a:r>
              <a:rPr lang="en-US" sz="2800" dirty="0"/>
              <a:t> </a:t>
            </a:r>
            <a:r>
              <a:rPr lang="en-US" sz="2800" b="1" dirty="0"/>
              <a:t>void</a:t>
            </a:r>
            <a:r>
              <a:rPr lang="en-US" sz="2800" dirty="0"/>
              <a:t> main(String </a:t>
            </a:r>
            <a:r>
              <a:rPr lang="en-US" sz="2800" dirty="0" err="1"/>
              <a:t>args</a:t>
            </a:r>
            <a:r>
              <a:rPr lang="en-US" sz="2800" dirty="0"/>
              <a:t>[]){</a:t>
            </a:r>
          </a:p>
          <a:p>
            <a:pPr marL="0" indent="0" algn="l" rtl="0">
              <a:buNone/>
            </a:pPr>
            <a:r>
              <a:rPr lang="en-US" sz="2800" dirty="0"/>
              <a:t>Drawable[] d=new Drawable[2];</a:t>
            </a:r>
          </a:p>
          <a:p>
            <a:pPr marL="0" indent="0" algn="l" rtl="0">
              <a:buNone/>
            </a:pPr>
            <a:r>
              <a:rPr lang="en-US" sz="2800" dirty="0"/>
              <a:t>d[0]=new Circle();</a:t>
            </a:r>
          </a:p>
          <a:p>
            <a:pPr marL="0" indent="0" algn="l" rtl="0">
              <a:buNone/>
            </a:pPr>
            <a:r>
              <a:rPr lang="en-US" sz="2800" dirty="0"/>
              <a:t>d[1]=new Rectangle();</a:t>
            </a:r>
          </a:p>
          <a:p>
            <a:pPr marL="0" indent="0" algn="l" rtl="0">
              <a:buNone/>
            </a:pPr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=0;i&lt;</a:t>
            </a:r>
            <a:r>
              <a:rPr lang="en-US" sz="2800" dirty="0" err="1"/>
              <a:t>d.length;i</a:t>
            </a:r>
            <a:r>
              <a:rPr lang="en-US" sz="2800" dirty="0"/>
              <a:t>++) {</a:t>
            </a:r>
          </a:p>
          <a:p>
            <a:pPr marL="0" indent="0" algn="l" rtl="0">
              <a:buNone/>
            </a:pPr>
            <a:r>
              <a:rPr lang="en-US" sz="2800" dirty="0"/>
              <a:t>d[</a:t>
            </a:r>
            <a:r>
              <a:rPr lang="en-US" sz="2800" dirty="0" err="1"/>
              <a:t>i</a:t>
            </a:r>
            <a:r>
              <a:rPr lang="en-US" sz="2800" dirty="0"/>
              <a:t>].draw();</a:t>
            </a:r>
          </a:p>
          <a:p>
            <a:pPr marL="0" indent="0" algn="l" rtl="0">
              <a:buNone/>
            </a:pPr>
            <a:r>
              <a:rPr lang="en-US" sz="2800" dirty="0"/>
              <a:t>}}}</a:t>
            </a:r>
            <a:endParaRPr lang="en-IL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63F92-AF99-4C32-54C4-20510A1A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088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D972-CDAE-2F56-1B4E-DF409B8A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ירושה בודדת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62E2-9086-F0C6-F4B1-F13701E12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/>
          <a:lstStyle/>
          <a:p>
            <a:r>
              <a:rPr lang="he-IL" dirty="0"/>
              <a:t>צרו </a:t>
            </a:r>
            <a:r>
              <a:rPr lang="en-US" dirty="0"/>
              <a:t>interface</a:t>
            </a:r>
            <a:r>
              <a:rPr lang="he-IL" dirty="0"/>
              <a:t> מולקולה עבור מולקולה כללית בטבלה המחזורית. למחלקה יש את המטודות הבאות: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moleculeNumber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double weight()</a:t>
            </a:r>
            <a:endParaRPr lang="en-IL" dirty="0"/>
          </a:p>
          <a:p>
            <a:endParaRPr lang="en-US" dirty="0"/>
          </a:p>
          <a:p>
            <a:r>
              <a:rPr lang="he-IL" dirty="0"/>
              <a:t>צרו מחלקה </a:t>
            </a:r>
            <a:r>
              <a:rPr lang="en-US" dirty="0"/>
              <a:t>hydrogen</a:t>
            </a:r>
            <a:r>
              <a:rPr lang="he-IL" dirty="0"/>
              <a:t> (מימן) אשר תממש את הפונקציות בממשק שיצרנו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7FEA8-FDA7-8564-7A42-C4DB4FD1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500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636</Words>
  <Application>Microsoft Office PowerPoint</Application>
  <PresentationFormat>מסך רחב</PresentationFormat>
  <Paragraphs>130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erdana</vt:lpstr>
      <vt:lpstr>Office Theme</vt:lpstr>
      <vt:lpstr>tamplate</vt:lpstr>
      <vt:lpstr>8</vt:lpstr>
      <vt:lpstr>Agenda </vt:lpstr>
      <vt:lpstr>Interface in Java</vt:lpstr>
      <vt:lpstr>Why use Java interface</vt:lpstr>
      <vt:lpstr>Understand Interface</vt:lpstr>
      <vt:lpstr>Example of Interface</vt:lpstr>
      <vt:lpstr>Example</vt:lpstr>
      <vt:lpstr>Example</vt:lpstr>
      <vt:lpstr>תרגיל ירושה בודדת</vt:lpstr>
      <vt:lpstr>Multiple inheritance in java by interface</vt:lpstr>
      <vt:lpstr>Multiple inheritance example</vt:lpstr>
      <vt:lpstr>מצגת של PowerPoint‏</vt:lpstr>
      <vt:lpstr>תרגיל ירושה מרובה</vt:lpstr>
      <vt:lpstr>collections</vt:lpstr>
      <vt:lpstr>collections</vt:lpstr>
      <vt:lpstr>Collection interface</vt:lpstr>
      <vt:lpstr>example</vt:lpstr>
      <vt:lpstr>מצגת של PowerPoint‏</vt:lpstr>
      <vt:lpstr>תרגיל</vt:lpstr>
      <vt:lpstr>תרגיל</vt:lpstr>
      <vt:lpstr>מצגת של PowerPoint‏</vt:lpstr>
      <vt:lpstr>תרגיל</vt:lpstr>
      <vt:lpstr>תרגיל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Evgeny Neiterman</dc:creator>
  <cp:lastModifiedBy>הראל ברגר</cp:lastModifiedBy>
  <cp:revision>40</cp:revision>
  <dcterms:created xsi:type="dcterms:W3CDTF">2022-12-11T07:34:08Z</dcterms:created>
  <dcterms:modified xsi:type="dcterms:W3CDTF">2022-12-13T14:37:38Z</dcterms:modified>
</cp:coreProperties>
</file>