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365" r:id="rId3"/>
    <p:sldId id="366" r:id="rId4"/>
    <p:sldId id="367" r:id="rId5"/>
    <p:sldId id="368" r:id="rId6"/>
    <p:sldId id="369" r:id="rId7"/>
    <p:sldId id="370" r:id="rId8"/>
    <p:sldId id="373" r:id="rId9"/>
    <p:sldId id="371" r:id="rId10"/>
    <p:sldId id="372" r:id="rId11"/>
    <p:sldId id="374" r:id="rId12"/>
    <p:sldId id="375" r:id="rId13"/>
    <p:sldId id="380" r:id="rId14"/>
    <p:sldId id="376" r:id="rId15"/>
    <p:sldId id="377" r:id="rId16"/>
    <p:sldId id="378" r:id="rId17"/>
    <p:sldId id="379"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3447" autoAdjust="0"/>
  </p:normalViewPr>
  <p:slideViewPr>
    <p:cSldViewPr snapToGrid="0">
      <p:cViewPr varScale="1">
        <p:scale>
          <a:sx n="86" d="100"/>
          <a:sy n="86" d="100"/>
        </p:scale>
        <p:origin x="5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LID4096"/>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79904197-D310-4853-83D4-F41B52B198CD}" type="datetimeFigureOut">
              <a:rPr lang="LID4096" smtClean="0"/>
              <a:t>12/19/2022</a:t>
            </a:fld>
            <a:endParaRPr lang="LID4096"/>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LID4096"/>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LID4096"/>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LID4096"/>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EA9585AC-1383-46BC-B538-A3DFD6890A33}" type="slidenum">
              <a:rPr lang="LID4096" smtClean="0"/>
              <a:t>‹#›</a:t>
            </a:fld>
            <a:endParaRPr lang="LID4096"/>
          </a:p>
        </p:txBody>
      </p:sp>
    </p:spTree>
    <p:extLst>
      <p:ext uri="{BB962C8B-B14F-4D97-AF65-F5344CB8AC3E}">
        <p14:creationId xmlns:p14="http://schemas.microsoft.com/office/powerpoint/2010/main" val="40532135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לבהר</a:t>
            </a:r>
            <a:r>
              <a:rPr lang="he-IL" dirty="0"/>
              <a:t> משבוע שעבר לגבי פונקציות ומשתנים </a:t>
            </a:r>
            <a:r>
              <a:rPr lang="he-IL" dirty="0" err="1"/>
              <a:t>סטטייים</a:t>
            </a:r>
            <a:r>
              <a:rPr lang="he-IL" dirty="0"/>
              <a:t>.</a:t>
            </a:r>
          </a:p>
          <a:p>
            <a:r>
              <a:rPr lang="he-IL" dirty="0"/>
              <a:t>ניתן לקרוא לפונקציה סטטית דרך פנייה למחלקה, ולפונקציה סטטית אין גישה לאובייקט אלא רק לשדות ולפונקציות הסטטיות האחרות.</a:t>
            </a:r>
          </a:p>
        </p:txBody>
      </p:sp>
      <p:sp>
        <p:nvSpPr>
          <p:cNvPr id="4" name="מציין מיקום של מספר שקופית 3"/>
          <p:cNvSpPr>
            <a:spLocks noGrp="1"/>
          </p:cNvSpPr>
          <p:nvPr>
            <p:ph type="sldNum" sz="quarter" idx="5"/>
          </p:nvPr>
        </p:nvSpPr>
        <p:spPr/>
        <p:txBody>
          <a:bodyPr/>
          <a:lstStyle/>
          <a:p>
            <a:fld id="{EA9585AC-1383-46BC-B538-A3DFD6890A33}" type="slidenum">
              <a:rPr lang="LID4096" smtClean="0"/>
              <a:t>1</a:t>
            </a:fld>
            <a:endParaRPr lang="LID4096"/>
          </a:p>
        </p:txBody>
      </p:sp>
    </p:spTree>
    <p:extLst>
      <p:ext uri="{BB962C8B-B14F-4D97-AF65-F5344CB8AC3E}">
        <p14:creationId xmlns:p14="http://schemas.microsoft.com/office/powerpoint/2010/main" val="27820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AEBF-0E03-CE68-3770-9A88682F8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611B3C1-0212-8188-D868-B70281EEDC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7B1E0EF-86A6-85C3-F28F-C690768DD74D}"/>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5" name="Footer Placeholder 4">
            <a:extLst>
              <a:ext uri="{FF2B5EF4-FFF2-40B4-BE49-F238E27FC236}">
                <a16:creationId xmlns:a16="http://schemas.microsoft.com/office/drawing/2014/main" id="{51C763E3-78D0-25A8-F2E1-0DF0D7453A1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AFCA7DD-62C5-680C-7F02-DB9DBC57967D}"/>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409480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18D5-5264-9BC5-7649-B5BD0F97150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00E0EC3-523C-6377-4B32-984D8D534E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979EC39-C214-9A7E-6271-F1CFB07D559C}"/>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5" name="Footer Placeholder 4">
            <a:extLst>
              <a:ext uri="{FF2B5EF4-FFF2-40B4-BE49-F238E27FC236}">
                <a16:creationId xmlns:a16="http://schemas.microsoft.com/office/drawing/2014/main" id="{BCD1AE5C-868A-05B2-9C7B-A39DDBB1F71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5BD0E70-C35B-BD8B-9FAC-FADBDD85429C}"/>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48367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FF5052-AC9C-07D5-20B3-CB2690947F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741ABFD-A01E-24AA-A736-FE46836FC4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3CDFA30-B7AC-6657-F075-5ED47DE61669}"/>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5" name="Footer Placeholder 4">
            <a:extLst>
              <a:ext uri="{FF2B5EF4-FFF2-40B4-BE49-F238E27FC236}">
                <a16:creationId xmlns:a16="http://schemas.microsoft.com/office/drawing/2014/main" id="{4539E830-436F-1391-735B-E2EA6D01190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FC39C07-7993-8A95-5AE2-6256A47CA8B8}"/>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346268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914400" y="2130426"/>
            <a:ext cx="103632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fld id="{976FC99F-7AB3-45F6-989E-67755F52B94A}" type="datetime9">
              <a:rPr lang="he-IL" smtClean="0"/>
              <a:t>19 דצמבר, 2022</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221373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fld id="{7EB63928-59DE-400A-AA12-A128D98ADF4D}" type="datetime9">
              <a:rPr lang="he-IL" smtClean="0"/>
              <a:t>19 דצמבר, 2022</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solidFill>
                  <a:schemeClr val="bg1"/>
                </a:solidFill>
              </a:defRPr>
            </a:lvl1pPr>
          </a:lstStyle>
          <a:p>
            <a:fld id="{EA7C8D44-3667-46F6-9772-CC52308E2A7F}" type="slidenum">
              <a:rPr lang="en-US" smtClean="0"/>
              <a:pPr/>
              <a:t>‹#›</a:t>
            </a:fld>
            <a:endParaRPr lang="en-US" sz="1600" dirty="0"/>
          </a:p>
        </p:txBody>
      </p:sp>
    </p:spTree>
    <p:extLst>
      <p:ext uri="{BB962C8B-B14F-4D97-AF65-F5344CB8AC3E}">
        <p14:creationId xmlns:p14="http://schemas.microsoft.com/office/powerpoint/2010/main" val="3921047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963084" y="4406901"/>
            <a:ext cx="103632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fld id="{7B42BE4D-2A71-4720-9386-48F6AD6951B7}" type="datetime9">
              <a:rPr lang="he-IL" smtClean="0"/>
              <a:t>19 דצמבר, 2022</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3817644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fld id="{67025070-2151-4454-B557-B2AB72166A86}" type="datetime9">
              <a:rPr lang="he-IL" smtClean="0"/>
              <a:t>19 דצמבר, 2022</a:t>
            </a:fld>
            <a:endParaRPr lang="en-US" sz="1400" dirty="0">
              <a:solidFill>
                <a:schemeClr val="tx2"/>
              </a:solidFill>
            </a:endParaRPr>
          </a:p>
        </p:txBody>
      </p:sp>
      <p:sp>
        <p:nvSpPr>
          <p:cNvPr id="6"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7"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4265167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fld id="{1CB755A6-93CA-42BC-B520-6A39C3B47F48}" type="datetime9">
              <a:rPr lang="he-IL" smtClean="0"/>
              <a:t>19 דצמבר, 2022</a:t>
            </a:fld>
            <a:endParaRPr lang="en-US" sz="1400" dirty="0">
              <a:solidFill>
                <a:schemeClr val="tx2"/>
              </a:solidFill>
            </a:endParaRPr>
          </a:p>
        </p:txBody>
      </p:sp>
      <p:sp>
        <p:nvSpPr>
          <p:cNvPr id="8"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9"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3412877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fld id="{DD872069-496A-420A-8708-3F019DC28543}" type="datetime9">
              <a:rPr lang="he-IL" smtClean="0"/>
              <a:t>19 דצמבר, 2022</a:t>
            </a:fld>
            <a:endParaRPr lang="en-US" sz="1400" dirty="0">
              <a:solidFill>
                <a:schemeClr val="tx2"/>
              </a:solidFill>
            </a:endParaRPr>
          </a:p>
        </p:txBody>
      </p:sp>
      <p:sp>
        <p:nvSpPr>
          <p:cNvPr id="4"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5"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1005241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fld id="{6990EA20-DF38-4F82-B932-269C1F45A077}" type="datetime9">
              <a:rPr lang="he-IL" smtClean="0"/>
              <a:t>19 דצמבר, 2022</a:t>
            </a:fld>
            <a:endParaRPr lang="en-US" sz="1400" dirty="0">
              <a:solidFill>
                <a:schemeClr val="tx2"/>
              </a:solidFill>
            </a:endParaRPr>
          </a:p>
        </p:txBody>
      </p:sp>
      <p:sp>
        <p:nvSpPr>
          <p:cNvPr id="3"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4"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651320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1" y="273050"/>
            <a:ext cx="4011084"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fld id="{CD6B1C8A-3DFE-460D-B8DE-EBDC109F4362}" type="datetime9">
              <a:rPr lang="he-IL" smtClean="0"/>
              <a:t>19 דצמבר, 2022</a:t>
            </a:fld>
            <a:endParaRPr lang="en-US" sz="1400" dirty="0">
              <a:solidFill>
                <a:schemeClr val="tx2"/>
              </a:solidFill>
            </a:endParaRPr>
          </a:p>
        </p:txBody>
      </p:sp>
      <p:sp>
        <p:nvSpPr>
          <p:cNvPr id="6"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7"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418005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BBAA-85CE-6C7A-F53E-4871968732A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1998E90-C47A-C563-F421-7501E4DC2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915D753-E650-0258-86E5-751E169007EA}"/>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5" name="Footer Placeholder 4">
            <a:extLst>
              <a:ext uri="{FF2B5EF4-FFF2-40B4-BE49-F238E27FC236}">
                <a16:creationId xmlns:a16="http://schemas.microsoft.com/office/drawing/2014/main" id="{08A14625-D25E-A9F4-1652-5FAC8015A7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FEA2FF8-7C62-B8C1-89AE-E1D2DD1A150D}"/>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3367705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2389717" y="4800600"/>
            <a:ext cx="73152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2389717" y="612775"/>
            <a:ext cx="73152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fld id="{79D72CD8-9E70-44BB-8A00-6AF0B02DA084}" type="datetime9">
              <a:rPr lang="he-IL" smtClean="0"/>
              <a:t>19 דצמבר, 2022</a:t>
            </a:fld>
            <a:endParaRPr lang="en-US" sz="1400" dirty="0">
              <a:solidFill>
                <a:schemeClr val="tx2"/>
              </a:solidFill>
            </a:endParaRPr>
          </a:p>
        </p:txBody>
      </p:sp>
      <p:sp>
        <p:nvSpPr>
          <p:cNvPr id="6"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7"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784588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fld id="{4FE6DFF4-EEBE-446A-950E-333729C7EDF7}" type="datetime9">
              <a:rPr lang="he-IL" smtClean="0"/>
              <a:t>19 דצמבר, 2022</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750792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839200" y="274639"/>
            <a:ext cx="27432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609600" y="274639"/>
            <a:ext cx="80264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fld id="{ABCC9D02-D2D3-4867-BA00-FAFC6E71026E}" type="datetime9">
              <a:rPr lang="he-IL" smtClean="0"/>
              <a:t>19 דצמבר, 2022</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312493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0E74-EA44-997C-320B-3596912E03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7C3BD185-8FD6-7780-4997-502DC1667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E5F5D2-539E-6F51-8DDA-0570BCDB73A1}"/>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5" name="Footer Placeholder 4">
            <a:extLst>
              <a:ext uri="{FF2B5EF4-FFF2-40B4-BE49-F238E27FC236}">
                <a16:creationId xmlns:a16="http://schemas.microsoft.com/office/drawing/2014/main" id="{29C4DB6C-7E3F-E94D-C734-96F48695F0E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D556172-17EF-05B8-E9E9-E014C416AEF4}"/>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427525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7A07-F828-B770-1738-EC05A61ACB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842AC4E-4FAB-2EEC-E367-3A93E33D6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BDCD785D-772B-740A-F11A-27147A6CB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1DDFA57-9F4C-653F-FBA2-380E15551D7B}"/>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6" name="Footer Placeholder 5">
            <a:extLst>
              <a:ext uri="{FF2B5EF4-FFF2-40B4-BE49-F238E27FC236}">
                <a16:creationId xmlns:a16="http://schemas.microsoft.com/office/drawing/2014/main" id="{E5AA7A7C-5F6C-EDBC-4A12-0894F0C90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8924BAB-A9B2-9CA3-F6A4-8C3CFE447BB1}"/>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52764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FC2E-AB11-D40A-DD10-E90A70F2746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9716636-F132-ACC2-A171-A48997A90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1587D-C284-C3C2-FB17-09C8348DE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A3AA156-3248-F183-9738-A9A79459AE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F3A73D-8A98-CBA0-7EA1-86B838FF3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8BE1F94F-8F65-0CDD-97A1-152E5FB69E93}"/>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8" name="Footer Placeholder 7">
            <a:extLst>
              <a:ext uri="{FF2B5EF4-FFF2-40B4-BE49-F238E27FC236}">
                <a16:creationId xmlns:a16="http://schemas.microsoft.com/office/drawing/2014/main" id="{3F1C1DC2-E23F-B1C4-E220-B3C0B485216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801234E-9032-125F-26D3-CA6F438C0936}"/>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80712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881E-00D4-D88B-AA96-ADBE9C419A5D}"/>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12ACD19B-D52D-B259-8425-12D247C4349A}"/>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4" name="Footer Placeholder 3">
            <a:extLst>
              <a:ext uri="{FF2B5EF4-FFF2-40B4-BE49-F238E27FC236}">
                <a16:creationId xmlns:a16="http://schemas.microsoft.com/office/drawing/2014/main" id="{959C16CE-D966-BD39-926C-6981BADF394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88A2BA28-F32A-0AF5-2C9F-5E80E598F2D1}"/>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1825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2FCF9-4DFD-0076-C669-F61E577A58FC}"/>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3" name="Footer Placeholder 2">
            <a:extLst>
              <a:ext uri="{FF2B5EF4-FFF2-40B4-BE49-F238E27FC236}">
                <a16:creationId xmlns:a16="http://schemas.microsoft.com/office/drawing/2014/main" id="{21EAF3E2-E3E8-B7E6-684E-456E08490E0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C8DAFFB-4287-81E3-2689-0F5D16BC3281}"/>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27298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483-7BA9-CE34-1FC9-54EE9A142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EAD95A54-B7E4-BC39-7145-5838F9F34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1329871-1F1D-A3D2-60FD-BD20BEDF0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C45F9-9FA6-CC7E-30C1-4D05A7B2E50E}"/>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6" name="Footer Placeholder 5">
            <a:extLst>
              <a:ext uri="{FF2B5EF4-FFF2-40B4-BE49-F238E27FC236}">
                <a16:creationId xmlns:a16="http://schemas.microsoft.com/office/drawing/2014/main" id="{5A56336B-D58B-F5D3-F1DD-653B3E16346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2FDA8A-A333-430C-2DDD-7CEAEB59E792}"/>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313567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253F-395E-131C-0A6A-E98532905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59A31E7-E0C0-C4B7-F81A-B1237E524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DD500BC-3E8E-911B-14DA-A44BCF731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09435-2B11-0F94-E608-35F3E7701599}"/>
              </a:ext>
            </a:extLst>
          </p:cNvPr>
          <p:cNvSpPr>
            <a:spLocks noGrp="1"/>
          </p:cNvSpPr>
          <p:nvPr>
            <p:ph type="dt" sz="half" idx="10"/>
          </p:nvPr>
        </p:nvSpPr>
        <p:spPr/>
        <p:txBody>
          <a:bodyPr/>
          <a:lstStyle/>
          <a:p>
            <a:fld id="{C0BB224A-4A50-43D3-9D9A-79570B09E4E5}" type="datetimeFigureOut">
              <a:rPr lang="en-IL" smtClean="0"/>
              <a:t>12/19/2022</a:t>
            </a:fld>
            <a:endParaRPr lang="en-IL"/>
          </a:p>
        </p:txBody>
      </p:sp>
      <p:sp>
        <p:nvSpPr>
          <p:cNvPr id="6" name="Footer Placeholder 5">
            <a:extLst>
              <a:ext uri="{FF2B5EF4-FFF2-40B4-BE49-F238E27FC236}">
                <a16:creationId xmlns:a16="http://schemas.microsoft.com/office/drawing/2014/main" id="{7EFF23CF-6A1A-36F4-81CB-E87ACE98B99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33D285-0C94-A014-7CB7-9CAF23E3BED3}"/>
              </a:ext>
            </a:extLst>
          </p:cNvPr>
          <p:cNvSpPr>
            <a:spLocks noGrp="1"/>
          </p:cNvSpPr>
          <p:nvPr>
            <p:ph type="sldNum" sz="quarter" idx="12"/>
          </p:nvPr>
        </p:nvSpPr>
        <p:spPr/>
        <p:txBody>
          <a:bodyPr/>
          <a:lstStyle/>
          <a:p>
            <a:fld id="{0D62DE63-8290-4179-94B6-858E5B11E26B}" type="slidenum">
              <a:rPr lang="en-IL" smtClean="0"/>
              <a:t>‹#›</a:t>
            </a:fld>
            <a:endParaRPr lang="en-IL"/>
          </a:p>
        </p:txBody>
      </p:sp>
    </p:spTree>
    <p:extLst>
      <p:ext uri="{BB962C8B-B14F-4D97-AF65-F5344CB8AC3E}">
        <p14:creationId xmlns:p14="http://schemas.microsoft.com/office/powerpoint/2010/main" val="362236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80B81-543E-D1A6-8CF7-89B615AE57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3B371F3-2C8A-92D4-77ED-F36678B84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22C125E-8B1F-7864-129D-0CD92DC8F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B224A-4A50-43D3-9D9A-79570B09E4E5}" type="datetimeFigureOut">
              <a:rPr lang="en-IL" smtClean="0"/>
              <a:t>12/19/2022</a:t>
            </a:fld>
            <a:endParaRPr lang="en-IL"/>
          </a:p>
        </p:txBody>
      </p:sp>
      <p:sp>
        <p:nvSpPr>
          <p:cNvPr id="5" name="Footer Placeholder 4">
            <a:extLst>
              <a:ext uri="{FF2B5EF4-FFF2-40B4-BE49-F238E27FC236}">
                <a16:creationId xmlns:a16="http://schemas.microsoft.com/office/drawing/2014/main" id="{A95BAC1B-B89E-847D-4D06-37AEE8447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247C8D7-BE32-A3BB-92C0-EED518F5D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2DE63-8290-4179-94B6-858E5B11E26B}" type="slidenum">
              <a:rPr lang="en-IL" smtClean="0"/>
              <a:t>‹#›</a:t>
            </a:fld>
            <a:endParaRPr lang="en-IL"/>
          </a:p>
        </p:txBody>
      </p:sp>
    </p:spTree>
    <p:extLst>
      <p:ext uri="{BB962C8B-B14F-4D97-AF65-F5344CB8AC3E}">
        <p14:creationId xmlns:p14="http://schemas.microsoft.com/office/powerpoint/2010/main" val="153156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fontAlgn="auto">
              <a:spcBef>
                <a:spcPts val="0"/>
              </a:spcBef>
              <a:spcAft>
                <a:spcPts val="0"/>
              </a:spcAft>
              <a:defRPr sz="1200" smtClean="0">
                <a:solidFill>
                  <a:schemeClr val="tx1">
                    <a:tint val="75000"/>
                  </a:schemeClr>
                </a:solidFill>
                <a:latin typeface="+mn-lt"/>
                <a:cs typeface="+mn-cs"/>
              </a:defRPr>
            </a:lvl1pPr>
          </a:lstStyle>
          <a:p>
            <a:fld id="{D2AA93A4-2FB1-4CF1-8303-A89F5073F06C}" type="datetime9">
              <a:rPr lang="he-IL" smtClean="0"/>
              <a:t>19 דצמבר, 2022</a:t>
            </a:fld>
            <a:endParaRPr lang="en-US" sz="1400" dirty="0">
              <a:solidFill>
                <a:schemeClr val="tx2"/>
              </a:solidFill>
            </a:endParaRPr>
          </a:p>
        </p:txBody>
      </p:sp>
      <p:sp>
        <p:nvSpPr>
          <p:cNvPr id="5" name="מציין מיקום של כותרת תחתונה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fontAlgn="auto">
              <a:spcBef>
                <a:spcPts val="0"/>
              </a:spcBef>
              <a:spcAft>
                <a:spcPts val="0"/>
              </a:spcAft>
              <a:defRPr sz="1200">
                <a:solidFill>
                  <a:schemeClr val="tx1">
                    <a:tint val="75000"/>
                  </a:schemeClr>
                </a:solidFill>
                <a:latin typeface="+mn-lt"/>
                <a:cs typeface="+mn-cs"/>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fontAlgn="auto">
              <a:spcBef>
                <a:spcPts val="0"/>
              </a:spcBef>
              <a:spcAft>
                <a:spcPts val="0"/>
              </a:spcAft>
              <a:defRPr sz="1200" b="1" smtClean="0">
                <a:solidFill>
                  <a:schemeClr val="tx2"/>
                </a:solidFill>
                <a:latin typeface="+mn-lt"/>
                <a:cs typeface="+mn-cs"/>
              </a:defRPr>
            </a:lvl1pPr>
          </a:lstStyle>
          <a:p>
            <a:fld id="{EA7C8D44-3667-46F6-9772-CC52308E2A7F}" type="slidenum">
              <a:rPr lang="en-US" smtClean="0"/>
              <a:pPr/>
              <a:t>‹#›</a:t>
            </a:fld>
            <a:endParaRPr lang="en-US" sz="1600" dirty="0"/>
          </a:p>
        </p:txBody>
      </p:sp>
    </p:spTree>
    <p:extLst>
      <p:ext uri="{BB962C8B-B14F-4D97-AF65-F5344CB8AC3E}">
        <p14:creationId xmlns:p14="http://schemas.microsoft.com/office/powerpoint/2010/main" val="373552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1" eaLnBrk="1" fontAlgn="base" hangingPunct="1">
        <a:spcBef>
          <a:spcPct val="0"/>
        </a:spcBef>
        <a:spcAft>
          <a:spcPct val="0"/>
        </a:spcAft>
        <a:defRPr sz="4400" kern="1200">
          <a:solidFill>
            <a:schemeClr val="tx1"/>
          </a:solidFill>
          <a:latin typeface="+mj-lt"/>
          <a:ea typeface="+mj-ea"/>
          <a:cs typeface="+mj-cs"/>
        </a:defRPr>
      </a:lvl1pPr>
      <a:lvl2pPr algn="ctr" rtl="1" eaLnBrk="1" fontAlgn="base" hangingPunct="1">
        <a:spcBef>
          <a:spcPct val="0"/>
        </a:spcBef>
        <a:spcAft>
          <a:spcPct val="0"/>
        </a:spcAft>
        <a:defRPr sz="4400">
          <a:solidFill>
            <a:schemeClr val="tx1"/>
          </a:solidFill>
          <a:latin typeface="Calibri" pitchFamily="34" charset="0"/>
          <a:cs typeface="Times New Roman" pitchFamily="18" charset="0"/>
        </a:defRPr>
      </a:lvl2pPr>
      <a:lvl3pPr algn="ctr" rtl="1" eaLnBrk="1" fontAlgn="base" hangingPunct="1">
        <a:spcBef>
          <a:spcPct val="0"/>
        </a:spcBef>
        <a:spcAft>
          <a:spcPct val="0"/>
        </a:spcAft>
        <a:defRPr sz="4400">
          <a:solidFill>
            <a:schemeClr val="tx1"/>
          </a:solidFill>
          <a:latin typeface="Calibri" pitchFamily="34" charset="0"/>
          <a:cs typeface="Times New Roman" pitchFamily="18" charset="0"/>
        </a:defRPr>
      </a:lvl3pPr>
      <a:lvl4pPr algn="ctr" rtl="1" eaLnBrk="1" fontAlgn="base" hangingPunct="1">
        <a:spcBef>
          <a:spcPct val="0"/>
        </a:spcBef>
        <a:spcAft>
          <a:spcPct val="0"/>
        </a:spcAft>
        <a:defRPr sz="4400">
          <a:solidFill>
            <a:schemeClr val="tx1"/>
          </a:solidFill>
          <a:latin typeface="Calibri" pitchFamily="34" charset="0"/>
          <a:cs typeface="Times New Roman" pitchFamily="18" charset="0"/>
        </a:defRPr>
      </a:lvl4pPr>
      <a:lvl5pPr algn="ctr" rtl="1" eaLnBrk="1" fontAlgn="base" hangingPunct="1">
        <a:spcBef>
          <a:spcPct val="0"/>
        </a:spcBef>
        <a:spcAft>
          <a:spcPct val="0"/>
        </a:spcAft>
        <a:defRPr sz="4400">
          <a:solidFill>
            <a:schemeClr val="tx1"/>
          </a:solidFill>
          <a:latin typeface="Calibri" pitchFamily="34" charset="0"/>
          <a:cs typeface="Times New Roman" pitchFamily="18" charset="0"/>
        </a:defRPr>
      </a:lvl5pPr>
      <a:lvl6pPr marL="457200" algn="ctr" rtl="1" eaLnBrk="1" fontAlgn="base" hangingPunct="1">
        <a:spcBef>
          <a:spcPct val="0"/>
        </a:spcBef>
        <a:spcAft>
          <a:spcPct val="0"/>
        </a:spcAft>
        <a:defRPr sz="4400">
          <a:solidFill>
            <a:schemeClr val="tx1"/>
          </a:solidFill>
          <a:latin typeface="Calibri" pitchFamily="34" charset="0"/>
          <a:cs typeface="Times New Roman" pitchFamily="18" charset="0"/>
        </a:defRPr>
      </a:lvl6pPr>
      <a:lvl7pPr marL="914400" algn="ctr" rtl="1" eaLnBrk="1" fontAlgn="base" hangingPunct="1">
        <a:spcBef>
          <a:spcPct val="0"/>
        </a:spcBef>
        <a:spcAft>
          <a:spcPct val="0"/>
        </a:spcAft>
        <a:defRPr sz="4400">
          <a:solidFill>
            <a:schemeClr val="tx1"/>
          </a:solidFill>
          <a:latin typeface="Calibri" pitchFamily="34" charset="0"/>
          <a:cs typeface="Times New Roman" pitchFamily="18" charset="0"/>
        </a:defRPr>
      </a:lvl7pPr>
      <a:lvl8pPr marL="1371600" algn="ctr" rtl="1" eaLnBrk="1" fontAlgn="base" hangingPunct="1">
        <a:spcBef>
          <a:spcPct val="0"/>
        </a:spcBef>
        <a:spcAft>
          <a:spcPct val="0"/>
        </a:spcAft>
        <a:defRPr sz="4400">
          <a:solidFill>
            <a:schemeClr val="tx1"/>
          </a:solidFill>
          <a:latin typeface="Calibri" pitchFamily="34" charset="0"/>
          <a:cs typeface="Times New Roman" pitchFamily="18" charset="0"/>
        </a:defRPr>
      </a:lvl8pPr>
      <a:lvl9pPr marL="1828800" algn="ctr" rtl="1" eaLnBrk="1" fontAlgn="base" hangingPunct="1">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6600" dirty="0"/>
              <a:t>9</a:t>
            </a:r>
            <a:endParaRPr lang="he-IL" dirty="0"/>
          </a:p>
        </p:txBody>
      </p:sp>
    </p:spTree>
    <p:extLst>
      <p:ext uri="{BB962C8B-B14F-4D97-AF65-F5344CB8AC3E}">
        <p14:creationId xmlns:p14="http://schemas.microsoft.com/office/powerpoint/2010/main" val="341761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A8941D-E492-FB0E-80F0-D25E00D6E93E}"/>
              </a:ext>
            </a:extLst>
          </p:cNvPr>
          <p:cNvSpPr>
            <a:spLocks noGrp="1"/>
          </p:cNvSpPr>
          <p:nvPr>
            <p:ph type="title"/>
          </p:nvPr>
        </p:nvSpPr>
        <p:spPr/>
        <p:txBody>
          <a:bodyPr/>
          <a:lstStyle/>
          <a:p>
            <a:r>
              <a:rPr lang="he-IL" dirty="0"/>
              <a:t>שאלה</a:t>
            </a:r>
            <a:endParaRPr lang="LID4096" dirty="0"/>
          </a:p>
        </p:txBody>
      </p:sp>
      <p:sp>
        <p:nvSpPr>
          <p:cNvPr id="3" name="מציין מיקום של מספר שקופית 2">
            <a:extLst>
              <a:ext uri="{FF2B5EF4-FFF2-40B4-BE49-F238E27FC236}">
                <a16:creationId xmlns:a16="http://schemas.microsoft.com/office/drawing/2014/main" id="{B699F97F-0C94-6981-AF4F-D1BBBEDE8DDD}"/>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10</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B4C1610E-A943-71C3-3C11-6727D1C420B1}"/>
              </a:ext>
            </a:extLst>
          </p:cNvPr>
          <p:cNvSpPr txBox="1"/>
          <p:nvPr/>
        </p:nvSpPr>
        <p:spPr>
          <a:xfrm>
            <a:off x="609600" y="1544320"/>
            <a:ext cx="11104880" cy="954107"/>
          </a:xfrm>
          <a:prstGeom prst="rect">
            <a:avLst/>
          </a:prstGeom>
          <a:noFill/>
        </p:spPr>
        <p:txBody>
          <a:bodyPr wrap="square" rtlCol="0">
            <a:spAutoFit/>
          </a:bodyPr>
          <a:lstStyle/>
          <a:p>
            <a:pPr algn="r" rtl="1"/>
            <a:r>
              <a:rPr lang="he-IL" sz="2800" dirty="0"/>
              <a:t>נדרשתי לממש מחסנית, החלטתי לממש את המחסנית על ידי ירושה מ-</a:t>
            </a:r>
            <a:r>
              <a:rPr lang="en-US" sz="2800" dirty="0" err="1"/>
              <a:t>ArrayList</a:t>
            </a:r>
            <a:r>
              <a:rPr lang="he-IL" sz="2800" dirty="0"/>
              <a:t>, מה דעתכם על המימוש שלי?</a:t>
            </a:r>
            <a:endParaRPr lang="LID4096" sz="2800" dirty="0"/>
          </a:p>
        </p:txBody>
      </p:sp>
    </p:spTree>
    <p:extLst>
      <p:ext uri="{BB962C8B-B14F-4D97-AF65-F5344CB8AC3E}">
        <p14:creationId xmlns:p14="http://schemas.microsoft.com/office/powerpoint/2010/main" val="299776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4E7E3C-75CE-002F-88F2-E36CF1E023E1}"/>
              </a:ext>
            </a:extLst>
          </p:cNvPr>
          <p:cNvSpPr>
            <a:spLocks noGrp="1"/>
          </p:cNvSpPr>
          <p:nvPr>
            <p:ph type="title"/>
          </p:nvPr>
        </p:nvSpPr>
        <p:spPr/>
        <p:txBody>
          <a:bodyPr/>
          <a:lstStyle/>
          <a:p>
            <a:r>
              <a:rPr lang="he-IL" dirty="0"/>
              <a:t>תשובה</a:t>
            </a:r>
            <a:endParaRPr lang="LID4096" dirty="0"/>
          </a:p>
        </p:txBody>
      </p:sp>
      <p:sp>
        <p:nvSpPr>
          <p:cNvPr id="3" name="מציין מיקום של מספר שקופית 2">
            <a:extLst>
              <a:ext uri="{FF2B5EF4-FFF2-40B4-BE49-F238E27FC236}">
                <a16:creationId xmlns:a16="http://schemas.microsoft.com/office/drawing/2014/main" id="{657DFA9F-03B2-684B-6EE7-6FA79350E129}"/>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11</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84F735C0-43FE-BE6A-51FA-0A95AE8C3F2C}"/>
              </a:ext>
            </a:extLst>
          </p:cNvPr>
          <p:cNvSpPr txBox="1"/>
          <p:nvPr/>
        </p:nvSpPr>
        <p:spPr>
          <a:xfrm>
            <a:off x="426720" y="1645920"/>
            <a:ext cx="11369040" cy="1384995"/>
          </a:xfrm>
          <a:prstGeom prst="rect">
            <a:avLst/>
          </a:prstGeom>
          <a:noFill/>
        </p:spPr>
        <p:txBody>
          <a:bodyPr wrap="square" rtlCol="0">
            <a:spAutoFit/>
          </a:bodyPr>
          <a:lstStyle/>
          <a:p>
            <a:pPr algn="r" rtl="1"/>
            <a:r>
              <a:rPr lang="he-IL" sz="2800" dirty="0"/>
              <a:t>המימוש יהיה בעייתי ויגרום לבעייתיות במחסנית שכן ירושה ממחלקה תאפשר גישה לכלל הפונקציות הקיימות בה, כולל פונקציות שיפגעו בתקינות המחסנית(כמו הכנסת איברים לכל מקום ברשימה למשל).</a:t>
            </a:r>
            <a:endParaRPr lang="LID4096" sz="2800" dirty="0"/>
          </a:p>
        </p:txBody>
      </p:sp>
    </p:spTree>
    <p:extLst>
      <p:ext uri="{BB962C8B-B14F-4D97-AF65-F5344CB8AC3E}">
        <p14:creationId xmlns:p14="http://schemas.microsoft.com/office/powerpoint/2010/main" val="3576981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473E68-1FA4-92F9-B06F-C9FCF8E3D6A6}"/>
              </a:ext>
            </a:extLst>
          </p:cNvPr>
          <p:cNvSpPr>
            <a:spLocks noGrp="1"/>
          </p:cNvSpPr>
          <p:nvPr>
            <p:ph type="title"/>
          </p:nvPr>
        </p:nvSpPr>
        <p:spPr/>
        <p:txBody>
          <a:bodyPr/>
          <a:lstStyle/>
          <a:p>
            <a:r>
              <a:rPr lang="he-IL" dirty="0"/>
              <a:t>המחלקה </a:t>
            </a:r>
            <a:r>
              <a:rPr lang="en-US" dirty="0"/>
              <a:t>Object</a:t>
            </a:r>
            <a:r>
              <a:rPr lang="he-IL" dirty="0"/>
              <a:t> ושיטות חשובות בה</a:t>
            </a:r>
            <a:endParaRPr lang="LID4096" dirty="0"/>
          </a:p>
        </p:txBody>
      </p:sp>
      <p:sp>
        <p:nvSpPr>
          <p:cNvPr id="3" name="מציין מיקום של מספר שקופית 2">
            <a:extLst>
              <a:ext uri="{FF2B5EF4-FFF2-40B4-BE49-F238E27FC236}">
                <a16:creationId xmlns:a16="http://schemas.microsoft.com/office/drawing/2014/main" id="{8D73743B-BA11-F9C8-F2B5-624525360ADE}"/>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12</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8F7BE345-D84A-F570-C976-08180216F81B}"/>
              </a:ext>
            </a:extLst>
          </p:cNvPr>
          <p:cNvSpPr txBox="1"/>
          <p:nvPr/>
        </p:nvSpPr>
        <p:spPr>
          <a:xfrm>
            <a:off x="447040" y="1417638"/>
            <a:ext cx="11358880" cy="5016758"/>
          </a:xfrm>
          <a:prstGeom prst="rect">
            <a:avLst/>
          </a:prstGeom>
          <a:noFill/>
        </p:spPr>
        <p:txBody>
          <a:bodyPr wrap="square" rtlCol="0">
            <a:spAutoFit/>
          </a:bodyPr>
          <a:lstStyle/>
          <a:p>
            <a:pPr marL="457200" indent="-457200" algn="r" rtl="1">
              <a:buFont typeface="Arial" panose="020B0604020202020204" pitchFamily="34" charset="0"/>
              <a:buChar char="•"/>
            </a:pPr>
            <a:r>
              <a:rPr lang="en-US" sz="3200" dirty="0"/>
              <a:t>Object</a:t>
            </a:r>
            <a:r>
              <a:rPr lang="he-IL" sz="3200" dirty="0"/>
              <a:t> היא מחלקת האב של כלל האובייקטים</a:t>
            </a:r>
          </a:p>
          <a:p>
            <a:pPr marL="457200" indent="-457200" algn="r" rtl="1">
              <a:buFont typeface="Arial" panose="020B0604020202020204" pitchFamily="34" charset="0"/>
              <a:buChar char="•"/>
            </a:pPr>
            <a:r>
              <a:rPr lang="he-IL" sz="3200" dirty="0"/>
              <a:t>כל אובייקט יורש ממנה בין אם נצהיר על כך ובין אם לא</a:t>
            </a:r>
          </a:p>
          <a:p>
            <a:pPr marL="457200" indent="-457200" algn="r" rtl="1">
              <a:buFont typeface="Arial" panose="020B0604020202020204" pitchFamily="34" charset="0"/>
              <a:buChar char="•"/>
            </a:pPr>
            <a:r>
              <a:rPr lang="he-IL" sz="3200" dirty="0"/>
              <a:t>2 שיטות שלרוב נרצה לדרוס במחלקות אותן נממש:</a:t>
            </a:r>
          </a:p>
          <a:p>
            <a:pPr marL="457200" indent="-457200" algn="r" rtl="1">
              <a:buFont typeface="Arial" panose="020B0604020202020204" pitchFamily="34" charset="0"/>
              <a:buChar char="•"/>
            </a:pPr>
            <a:r>
              <a:rPr lang="en-US" sz="3200" dirty="0" err="1"/>
              <a:t>toString</a:t>
            </a:r>
            <a:r>
              <a:rPr lang="en-US" sz="3200" dirty="0"/>
              <a:t>()</a:t>
            </a:r>
            <a:br>
              <a:rPr lang="en-US" sz="3200" dirty="0"/>
            </a:br>
            <a:r>
              <a:rPr lang="he-IL" sz="3200" dirty="0"/>
              <a:t>הפונקציה תחזיר ייצוג טקסטואלי של האובייקט בצורה בה נבחר.</a:t>
            </a:r>
            <a:br>
              <a:rPr lang="en-US" sz="3200" dirty="0"/>
            </a:br>
            <a:r>
              <a:rPr lang="he-IL" sz="3200" dirty="0"/>
              <a:t>כאשר לא דורסים אותה היא תחזיר את הכתובת של האובייקט </a:t>
            </a:r>
            <a:r>
              <a:rPr lang="he-IL" sz="3200" dirty="0" err="1"/>
              <a:t>בזכרון</a:t>
            </a:r>
            <a:r>
              <a:rPr lang="he-IL" sz="3200" dirty="0"/>
              <a:t>.</a:t>
            </a:r>
          </a:p>
          <a:p>
            <a:pPr marL="457200" indent="-457200" algn="r" rtl="1">
              <a:buFont typeface="Arial" panose="020B0604020202020204" pitchFamily="34" charset="0"/>
              <a:buChar char="•"/>
            </a:pPr>
            <a:r>
              <a:rPr lang="en-US" sz="3200" dirty="0"/>
              <a:t>equals()</a:t>
            </a:r>
            <a:br>
              <a:rPr lang="en-US" sz="3200" dirty="0"/>
            </a:br>
            <a:r>
              <a:rPr lang="he-IL" sz="3200" dirty="0"/>
              <a:t>הפונקציה תקבל אובייקט נוסף ותוכל לבצע השוואה כרצוננו בין האובייקט שלנו לבין אובייקט אחר, במידה ולא </a:t>
            </a:r>
            <a:r>
              <a:rPr lang="he-IL" sz="3200" dirty="0" err="1"/>
              <a:t>תדרס</a:t>
            </a:r>
            <a:r>
              <a:rPr lang="he-IL" sz="3200" dirty="0"/>
              <a:t> ההשוואה תתבצע על בסיס המצביע </a:t>
            </a:r>
            <a:r>
              <a:rPr lang="he-IL" sz="3200" dirty="0" err="1"/>
              <a:t>בזכרון</a:t>
            </a:r>
            <a:r>
              <a:rPr lang="he-IL" sz="3200" dirty="0"/>
              <a:t> ולא על בסיס ערכי האובייקט.</a:t>
            </a:r>
            <a:endParaRPr lang="LID4096" sz="3200" dirty="0"/>
          </a:p>
        </p:txBody>
      </p:sp>
    </p:spTree>
    <p:extLst>
      <p:ext uri="{BB962C8B-B14F-4D97-AF65-F5344CB8AC3E}">
        <p14:creationId xmlns:p14="http://schemas.microsoft.com/office/powerpoint/2010/main" val="187055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31006F-89D7-A5D6-C921-6F06D3115183}"/>
              </a:ext>
            </a:extLst>
          </p:cNvPr>
          <p:cNvSpPr>
            <a:spLocks noGrp="1"/>
          </p:cNvSpPr>
          <p:nvPr>
            <p:ph type="title"/>
          </p:nvPr>
        </p:nvSpPr>
        <p:spPr/>
        <p:txBody>
          <a:bodyPr/>
          <a:lstStyle/>
          <a:p>
            <a:r>
              <a:rPr lang="he-IL" dirty="0"/>
              <a:t>משתנים סטטיים</a:t>
            </a:r>
            <a:endParaRPr lang="LID4096" dirty="0"/>
          </a:p>
        </p:txBody>
      </p:sp>
      <p:sp>
        <p:nvSpPr>
          <p:cNvPr id="3" name="מציין מיקום של מספר שקופית 2">
            <a:extLst>
              <a:ext uri="{FF2B5EF4-FFF2-40B4-BE49-F238E27FC236}">
                <a16:creationId xmlns:a16="http://schemas.microsoft.com/office/drawing/2014/main" id="{3119BD09-2FEE-1B40-3DCB-CF4B82FF7B13}"/>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13</a:t>
            </a:fld>
            <a:endParaRPr kumimoji="0" lang="en-US" sz="1600" dirty="0">
              <a:solidFill>
                <a:schemeClr val="tx2"/>
              </a:solidFill>
            </a:endParaRPr>
          </a:p>
        </p:txBody>
      </p:sp>
      <mc:AlternateContent xmlns:mc="http://schemas.openxmlformats.org/markup-compatibility/2006">
        <mc:Choice xmlns:a14="http://schemas.microsoft.com/office/drawing/2010/main" Requires="a14">
          <p:sp>
            <p:nvSpPr>
              <p:cNvPr id="4" name="תיבת טקסט 3">
                <a:extLst>
                  <a:ext uri="{FF2B5EF4-FFF2-40B4-BE49-F238E27FC236}">
                    <a16:creationId xmlns:a16="http://schemas.microsoft.com/office/drawing/2014/main" id="{21180EF0-0FAB-DA3A-F7E2-F558CF09D001}"/>
                  </a:ext>
                </a:extLst>
              </p:cNvPr>
              <p:cNvSpPr txBox="1"/>
              <p:nvPr/>
            </p:nvSpPr>
            <p:spPr>
              <a:xfrm>
                <a:off x="233680" y="1417638"/>
                <a:ext cx="11633200" cy="3592009"/>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בהרבה מקרים נוכל להגיד שיש שדות שקשורים </a:t>
                </a:r>
                <a:r>
                  <a:rPr lang="he-IL" sz="2800"/>
                  <a:t>למחלקה ולאו </a:t>
                </a:r>
                <a:r>
                  <a:rPr lang="he-IL" sz="2800" dirty="0"/>
                  <a:t>דווקא לאובייקט</a:t>
                </a:r>
              </a:p>
              <a:p>
                <a:pPr marL="457200" indent="-457200" algn="r" rtl="1">
                  <a:buFont typeface="Arial" panose="020B0604020202020204" pitchFamily="34" charset="0"/>
                  <a:buChar char="•"/>
                </a:pPr>
                <a:r>
                  <a:rPr lang="he-IL" sz="2800" dirty="0"/>
                  <a:t>למשל אם נדבר על </a:t>
                </a:r>
                <a:r>
                  <a:rPr lang="en-US" sz="2800" dirty="0"/>
                  <a:t>Point</a:t>
                </a:r>
                <a:r>
                  <a:rPr lang="he-IL" sz="2800" dirty="0"/>
                  <a:t>, אז ראשית הצירים תהיה נקודה שנוכל להשתמש בה כדי לבצע חישובים רבים ונרצה להגדיר אליה גישה יותר מהירה, אך לא כל אובייקט של </a:t>
                </a:r>
                <a:r>
                  <a:rPr lang="en-US" sz="2800" dirty="0"/>
                  <a:t>Point</a:t>
                </a:r>
                <a:r>
                  <a:rPr lang="he-IL" sz="2800" dirty="0"/>
                  <a:t> צריך להכיל מצביע לראשית הצירים.</a:t>
                </a:r>
              </a:p>
              <a:p>
                <a:pPr marL="457200" indent="-457200" algn="r" rtl="1">
                  <a:buFont typeface="Arial" panose="020B0604020202020204" pitchFamily="34" charset="0"/>
                  <a:buChar char="•"/>
                </a:pPr>
                <a:r>
                  <a:rPr lang="he-IL" sz="2800" dirty="0"/>
                  <a:t>במקרה הזה נוכל להשתמש במשתנה סטטי של המחלקה כדי לפתור את העניין.</a:t>
                </a:r>
              </a:p>
              <a:p>
                <a:pPr marL="457200" indent="-457200" algn="r" rtl="1">
                  <a:buFont typeface="Arial" panose="020B0604020202020204" pitchFamily="34" charset="0"/>
                  <a:buChar char="•"/>
                </a:pPr>
                <a:r>
                  <a:rPr lang="he-IL" sz="2800" dirty="0"/>
                  <a:t>משתנה סטטי הוא משתנה השייך למחלקה ולא לאובייקט, והגישה אליו תהיה דרך המחלקה ולא דרך האובייקט</a:t>
                </a:r>
              </a:p>
              <a:p>
                <a:pPr marL="457200" indent="-457200" algn="r" rtl="1">
                  <a:buFont typeface="Arial" panose="020B0604020202020204" pitchFamily="34" charset="0"/>
                  <a:buChar char="•"/>
                </a:pPr>
                <a:r>
                  <a:rPr lang="he-IL" sz="2800" dirty="0"/>
                  <a:t>גישה למשתנים סטטיים תתבצע בעזרת המחלקה למשל: </a:t>
                </a:r>
                <a14:m>
                  <m:oMath xmlns:m="http://schemas.openxmlformats.org/officeDocument/2006/math">
                    <m:r>
                      <a:rPr lang="en-US" sz="2800" b="0" i="1" smtClean="0">
                        <a:latin typeface="Cambria Math" panose="02040503050406030204" pitchFamily="18" charset="0"/>
                      </a:rPr>
                      <m:t>𝑃𝑜𝑖𝑛𝑡</m:t>
                    </m:r>
                    <m:r>
                      <a:rPr lang="en-US" sz="2800" b="0" i="1" smtClean="0">
                        <a:latin typeface="Cambria Math" panose="02040503050406030204" pitchFamily="18" charset="0"/>
                      </a:rPr>
                      <m:t>.</m:t>
                    </m:r>
                    <m:r>
                      <a:rPr lang="en-US" sz="2800" b="0" i="1" smtClean="0">
                        <a:latin typeface="Cambria Math" panose="02040503050406030204" pitchFamily="18" charset="0"/>
                      </a:rPr>
                      <m:t>𝑂𝑅𝐼𝐺𝐼𝑁</m:t>
                    </m:r>
                  </m:oMath>
                </a14:m>
                <a:endParaRPr lang="he-IL" sz="2800" dirty="0"/>
              </a:p>
            </p:txBody>
          </p:sp>
        </mc:Choice>
        <mc:Fallback>
          <p:sp>
            <p:nvSpPr>
              <p:cNvPr id="4" name="תיבת טקסט 3">
                <a:extLst>
                  <a:ext uri="{FF2B5EF4-FFF2-40B4-BE49-F238E27FC236}">
                    <a16:creationId xmlns:a16="http://schemas.microsoft.com/office/drawing/2014/main" id="{21180EF0-0FAB-DA3A-F7E2-F558CF09D001}"/>
                  </a:ext>
                </a:extLst>
              </p:cNvPr>
              <p:cNvSpPr txBox="1">
                <a:spLocks noRot="1" noChangeAspect="1" noMove="1" noResize="1" noEditPoints="1" noAdjustHandles="1" noChangeArrowheads="1" noChangeShapeType="1" noTextEdit="1"/>
              </p:cNvSpPr>
              <p:nvPr/>
            </p:nvSpPr>
            <p:spPr>
              <a:xfrm>
                <a:off x="233680" y="1417638"/>
                <a:ext cx="11633200" cy="3592009"/>
              </a:xfrm>
              <a:prstGeom prst="rect">
                <a:avLst/>
              </a:prstGeom>
              <a:blipFill>
                <a:blip r:embed="rId2"/>
                <a:stretch>
                  <a:fillRect l="-1414" t="-1868" r="-943" b="-2377"/>
                </a:stretch>
              </a:blipFill>
            </p:spPr>
            <p:txBody>
              <a:bodyPr/>
              <a:lstStyle/>
              <a:p>
                <a:r>
                  <a:rPr lang="en-US">
                    <a:noFill/>
                  </a:rPr>
                  <a:t> </a:t>
                </a:r>
              </a:p>
            </p:txBody>
          </p:sp>
        </mc:Fallback>
      </mc:AlternateContent>
    </p:spTree>
    <p:extLst>
      <p:ext uri="{BB962C8B-B14F-4D97-AF65-F5344CB8AC3E}">
        <p14:creationId xmlns:p14="http://schemas.microsoft.com/office/powerpoint/2010/main" val="196253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09FCE4-E3E9-9789-9633-9355D05074B5}"/>
              </a:ext>
            </a:extLst>
          </p:cNvPr>
          <p:cNvSpPr>
            <a:spLocks noGrp="1"/>
          </p:cNvSpPr>
          <p:nvPr>
            <p:ph type="title"/>
          </p:nvPr>
        </p:nvSpPr>
        <p:spPr/>
        <p:txBody>
          <a:bodyPr/>
          <a:lstStyle/>
          <a:p>
            <a:r>
              <a:rPr lang="he-IL" dirty="0"/>
              <a:t>תרגיל</a:t>
            </a:r>
            <a:endParaRPr lang="LID4096" dirty="0"/>
          </a:p>
        </p:txBody>
      </p:sp>
      <p:sp>
        <p:nvSpPr>
          <p:cNvPr id="3" name="מציין מיקום של מספר שקופית 2">
            <a:extLst>
              <a:ext uri="{FF2B5EF4-FFF2-40B4-BE49-F238E27FC236}">
                <a16:creationId xmlns:a16="http://schemas.microsoft.com/office/drawing/2014/main" id="{4B367557-D395-C90D-C7BD-247F60783F6B}"/>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14</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4D206DAF-836B-9DD6-0E2C-C010C19FEBED}"/>
              </a:ext>
            </a:extLst>
          </p:cNvPr>
          <p:cNvSpPr txBox="1"/>
          <p:nvPr/>
        </p:nvSpPr>
        <p:spPr>
          <a:xfrm>
            <a:off x="274320" y="1417638"/>
            <a:ext cx="11511280" cy="1384995"/>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הוסיפו למחלקה </a:t>
            </a:r>
            <a:r>
              <a:rPr lang="en-US" sz="2800" dirty="0"/>
              <a:t>Animal</a:t>
            </a:r>
            <a:r>
              <a:rPr lang="he-IL" sz="2800" dirty="0"/>
              <a:t> משתנה סטטי בשם </a:t>
            </a:r>
            <a:r>
              <a:rPr lang="en-US" sz="2800" dirty="0"/>
              <a:t>counter</a:t>
            </a:r>
            <a:r>
              <a:rPr lang="he-IL" sz="2800" dirty="0"/>
              <a:t> מסוג </a:t>
            </a:r>
            <a:r>
              <a:rPr lang="en-US" sz="2800" dirty="0"/>
              <a:t>int</a:t>
            </a:r>
            <a:r>
              <a:rPr lang="he-IL" sz="2800" dirty="0"/>
              <a:t> וספרו בעזרתו כמה משתנים מסוג </a:t>
            </a:r>
            <a:r>
              <a:rPr lang="en-US" sz="2800" dirty="0"/>
              <a:t>Animal</a:t>
            </a:r>
            <a:r>
              <a:rPr lang="he-IL" sz="2800" dirty="0"/>
              <a:t> נוצרו בזמן הריצה.</a:t>
            </a:r>
          </a:p>
          <a:p>
            <a:pPr marL="457200" indent="-457200" algn="r" rtl="1">
              <a:buFont typeface="Arial" panose="020B0604020202020204" pitchFamily="34" charset="0"/>
              <a:buChar char="•"/>
            </a:pPr>
            <a:r>
              <a:rPr lang="he-IL" sz="2800" dirty="0"/>
              <a:t>כיצד ניתן להחזיר את </a:t>
            </a:r>
            <a:r>
              <a:rPr lang="en-US" sz="2800" dirty="0"/>
              <a:t>counter</a:t>
            </a:r>
            <a:r>
              <a:rPr lang="he-IL" sz="2800" dirty="0"/>
              <a:t>?</a:t>
            </a:r>
          </a:p>
        </p:txBody>
      </p:sp>
    </p:spTree>
    <p:extLst>
      <p:ext uri="{BB962C8B-B14F-4D97-AF65-F5344CB8AC3E}">
        <p14:creationId xmlns:p14="http://schemas.microsoft.com/office/powerpoint/2010/main" val="261273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429403-CF7E-E41A-D115-B9F2CBBAFF82}"/>
              </a:ext>
            </a:extLst>
          </p:cNvPr>
          <p:cNvSpPr>
            <a:spLocks noGrp="1"/>
          </p:cNvSpPr>
          <p:nvPr>
            <p:ph type="title"/>
          </p:nvPr>
        </p:nvSpPr>
        <p:spPr/>
        <p:txBody>
          <a:bodyPr/>
          <a:lstStyle/>
          <a:p>
            <a:r>
              <a:rPr lang="he-IL" dirty="0"/>
              <a:t>פונקציות סטטיות</a:t>
            </a:r>
            <a:endParaRPr lang="LID4096" dirty="0"/>
          </a:p>
        </p:txBody>
      </p:sp>
      <p:sp>
        <p:nvSpPr>
          <p:cNvPr id="3" name="מציין מיקום של מספר שקופית 2">
            <a:extLst>
              <a:ext uri="{FF2B5EF4-FFF2-40B4-BE49-F238E27FC236}">
                <a16:creationId xmlns:a16="http://schemas.microsoft.com/office/drawing/2014/main" id="{0517EDB2-42BB-2401-5B1D-4885ECA76071}"/>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15</a:t>
            </a:fld>
            <a:endParaRPr kumimoji="0" lang="en-US" sz="1600" dirty="0">
              <a:solidFill>
                <a:schemeClr val="tx2"/>
              </a:solidFill>
            </a:endParaRPr>
          </a:p>
        </p:txBody>
      </p:sp>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29C440A3-C242-AE57-C453-E3D3C640C9D7}"/>
                  </a:ext>
                </a:extLst>
              </p:cNvPr>
              <p:cNvSpPr txBox="1"/>
              <p:nvPr/>
            </p:nvSpPr>
            <p:spPr>
              <a:xfrm>
                <a:off x="203200" y="1417638"/>
                <a:ext cx="11663680" cy="4832092"/>
              </a:xfrm>
              <a:prstGeom prst="rect">
                <a:avLst/>
              </a:prstGeom>
              <a:noFill/>
            </p:spPr>
            <p:txBody>
              <a:bodyPr wrap="square" rtlCol="0">
                <a:spAutoFit/>
              </a:bodyPr>
              <a:lstStyle/>
              <a:p>
                <a:pPr marL="285750" indent="-285750" algn="r" rtl="1">
                  <a:buFont typeface="Arial" panose="020B0604020202020204" pitchFamily="34" charset="0"/>
                  <a:buChar char="•"/>
                </a:pPr>
                <a:r>
                  <a:rPr lang="he-IL" sz="2800" dirty="0"/>
                  <a:t>בדומה למשתנים סטטיים, פונקציות סטטיות הן פונקציות השייכות למחלקה ולא לאובייקט.</a:t>
                </a:r>
              </a:p>
              <a:p>
                <a:pPr marL="285750" indent="-285750" algn="r" rtl="1">
                  <a:buFont typeface="Arial" panose="020B0604020202020204" pitchFamily="34" charset="0"/>
                  <a:buChar char="•"/>
                </a:pPr>
                <a:r>
                  <a:rPr lang="he-IL" sz="2800" dirty="0"/>
                  <a:t>יצא לנו בקורס לעבוד עד כה לא מעט עם פונקציות סטטיות מבלי לשים לב:</a:t>
                </a:r>
              </a:p>
              <a:p>
                <a:pPr marL="742950" lvl="1" indent="-285750" algn="r" rtl="1">
                  <a:buFont typeface="Arial" panose="020B0604020202020204" pitchFamily="34" charset="0"/>
                  <a:buChar char="•"/>
                </a:pPr>
                <a:r>
                  <a:rPr lang="he-IL" sz="2800" dirty="0" err="1"/>
                  <a:t>פונקצית</a:t>
                </a:r>
                <a:r>
                  <a:rPr lang="he-IL" sz="2800" dirty="0"/>
                  <a:t> </a:t>
                </a:r>
                <a:r>
                  <a:rPr lang="en-US" sz="2800" dirty="0"/>
                  <a:t>main</a:t>
                </a:r>
                <a:endParaRPr lang="he-IL" sz="2800" dirty="0"/>
              </a:p>
              <a:p>
                <a:pPr marL="742950" lvl="1" indent="-285750" algn="r" rtl="1">
                  <a:buFont typeface="Arial" panose="020B0604020202020204" pitchFamily="34" charset="0"/>
                  <a:buChar char="•"/>
                </a:pPr>
                <a:r>
                  <a:rPr lang="he-IL" sz="2800" dirty="0"/>
                  <a:t>הפונקציות במטלה 2</a:t>
                </a:r>
              </a:p>
              <a:p>
                <a:pPr marL="742950" lvl="1" indent="-285750" algn="r" rtl="1">
                  <a:buFont typeface="Arial" panose="020B0604020202020204" pitchFamily="34" charset="0"/>
                  <a:buChar char="•"/>
                </a:pPr>
                <a:r>
                  <a:rPr lang="he-IL" sz="2800" dirty="0"/>
                  <a:t>כל פונקציה שכתבנו לפני שלמדנו </a:t>
                </a:r>
                <a:r>
                  <a:rPr lang="en-US" sz="2800" dirty="0"/>
                  <a:t>OOP</a:t>
                </a:r>
                <a:endParaRPr lang="he-IL" sz="2800" dirty="0"/>
              </a:p>
              <a:p>
                <a:pPr marL="285750" indent="-285750" algn="r" rtl="1">
                  <a:buFont typeface="Arial" panose="020B0604020202020204" pitchFamily="34" charset="0"/>
                  <a:buChar char="•"/>
                </a:pPr>
                <a:r>
                  <a:rPr lang="he-IL" sz="2800" dirty="0"/>
                  <a:t>דוגמאות לשימוש:</a:t>
                </a:r>
              </a:p>
              <a:p>
                <a:pPr marL="742950" lvl="1" indent="-285750" algn="r" rtl="1">
                  <a:buFont typeface="Arial" panose="020B0604020202020204" pitchFamily="34" charset="0"/>
                  <a:buChar char="•"/>
                </a:pPr>
                <a:r>
                  <a:rPr lang="he-IL" sz="2800" dirty="0"/>
                  <a:t>פונקציות הקשורות למשתנים הסטטיים</a:t>
                </a:r>
              </a:p>
              <a:p>
                <a:pPr marL="742950" lvl="1" indent="-285750" algn="r" rtl="1">
                  <a:buFont typeface="Arial" panose="020B0604020202020204" pitchFamily="34" charset="0"/>
                  <a:buChar char="•"/>
                </a:pPr>
                <a:r>
                  <a:rPr lang="he-IL" sz="2800" dirty="0"/>
                  <a:t>טעינת אובייקט מקובץ והחזרת האובייקט שקראנו</a:t>
                </a:r>
                <a:endParaRPr lang="en-US" sz="2800" dirty="0"/>
              </a:p>
              <a:p>
                <a:pPr marL="457200" indent="-457200" algn="r" rtl="1">
                  <a:buFont typeface="Arial" panose="020B0604020202020204" pitchFamily="34" charset="0"/>
                  <a:buChar char="•"/>
                </a:pPr>
                <a:r>
                  <a:rPr lang="he-IL" sz="2800" dirty="0"/>
                  <a:t>גישה לפונקציות סטטיות היא בעזרת המחלקה למשל</a:t>
                </a:r>
                <a:r>
                  <a:rPr lang="en-US" sz="2800" dirty="0"/>
                  <a:t>:</a:t>
                </a:r>
                <a:r>
                  <a:rPr lang="he-IL" sz="2800" dirty="0"/>
                  <a:t> </a:t>
                </a:r>
                <a14:m>
                  <m:oMath xmlns:m="http://schemas.openxmlformats.org/officeDocument/2006/math">
                    <m:r>
                      <a:rPr lang="en-US" sz="2800" b="0" i="1" smtClean="0">
                        <a:latin typeface="Cambria Math" panose="02040503050406030204" pitchFamily="18" charset="0"/>
                      </a:rPr>
                      <m:t>𝑃𝑜𝑖𝑛𝑡</m:t>
                    </m:r>
                    <m:r>
                      <a:rPr lang="en-US" sz="2800" b="0" i="1" smtClean="0">
                        <a:latin typeface="Cambria Math" panose="02040503050406030204" pitchFamily="18" charset="0"/>
                      </a:rPr>
                      <m:t>.</m:t>
                    </m:r>
                    <m:r>
                      <a:rPr lang="en-US" sz="2800" b="0" i="1" smtClean="0">
                        <a:latin typeface="Cambria Math" panose="02040503050406030204" pitchFamily="18" charset="0"/>
                      </a:rPr>
                      <m:t>𝐿𝑜𝑎𝑑𝐹𝑟𝑜𝑚𝐹𝑖𝑙𝑒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𝑆𝑡𝑟𝑖𝑛𝑔</m:t>
                        </m:r>
                        <m:r>
                          <a:rPr lang="en-US" sz="2800" b="0" i="1" smtClean="0">
                            <a:latin typeface="Cambria Math" panose="02040503050406030204" pitchFamily="18" charset="0"/>
                          </a:rPr>
                          <m:t> </m:t>
                        </m:r>
                        <m:r>
                          <a:rPr lang="en-US" sz="2800" b="0" i="1" smtClean="0">
                            <a:latin typeface="Cambria Math" panose="02040503050406030204" pitchFamily="18" charset="0"/>
                          </a:rPr>
                          <m:t>𝑓𝑖𝑙𝑒𝑛𝑎𝑚𝑒</m:t>
                        </m:r>
                      </m:e>
                    </m:d>
                  </m:oMath>
                </a14:m>
                <a:endParaRPr lang="en-US" sz="2800" dirty="0"/>
              </a:p>
            </p:txBody>
          </p:sp>
        </mc:Choice>
        <mc:Fallback xmlns="">
          <p:sp>
            <p:nvSpPr>
              <p:cNvPr id="4" name="תיבת טקסט 3">
                <a:extLst>
                  <a:ext uri="{FF2B5EF4-FFF2-40B4-BE49-F238E27FC236}">
                    <a16:creationId xmlns:a16="http://schemas.microsoft.com/office/drawing/2014/main" id="{29C440A3-C242-AE57-C453-E3D3C640C9D7}"/>
                  </a:ext>
                </a:extLst>
              </p:cNvPr>
              <p:cNvSpPr txBox="1">
                <a:spLocks noRot="1" noChangeAspect="1" noMove="1" noResize="1" noEditPoints="1" noAdjustHandles="1" noChangeArrowheads="1" noChangeShapeType="1" noTextEdit="1"/>
              </p:cNvSpPr>
              <p:nvPr/>
            </p:nvSpPr>
            <p:spPr>
              <a:xfrm>
                <a:off x="203200" y="1417638"/>
                <a:ext cx="11663680" cy="4832092"/>
              </a:xfrm>
              <a:prstGeom prst="rect">
                <a:avLst/>
              </a:prstGeom>
              <a:blipFill>
                <a:blip r:embed="rId2"/>
                <a:stretch>
                  <a:fillRect t="-1389" r="-940"/>
                </a:stretch>
              </a:blipFill>
            </p:spPr>
            <p:txBody>
              <a:bodyPr/>
              <a:lstStyle/>
              <a:p>
                <a:r>
                  <a:rPr lang="LID4096">
                    <a:noFill/>
                  </a:rPr>
                  <a:t> </a:t>
                </a:r>
              </a:p>
            </p:txBody>
          </p:sp>
        </mc:Fallback>
      </mc:AlternateContent>
    </p:spTree>
    <p:extLst>
      <p:ext uri="{BB962C8B-B14F-4D97-AF65-F5344CB8AC3E}">
        <p14:creationId xmlns:p14="http://schemas.microsoft.com/office/powerpoint/2010/main" val="90822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AA92BF-E4E1-CA88-F8A1-0D6585FF23B1}"/>
              </a:ext>
            </a:extLst>
          </p:cNvPr>
          <p:cNvSpPr>
            <a:spLocks noGrp="1"/>
          </p:cNvSpPr>
          <p:nvPr>
            <p:ph type="title"/>
          </p:nvPr>
        </p:nvSpPr>
        <p:spPr/>
        <p:txBody>
          <a:bodyPr/>
          <a:lstStyle/>
          <a:p>
            <a:r>
              <a:rPr lang="he-IL" dirty="0"/>
              <a:t>המשך תרגיל</a:t>
            </a:r>
            <a:endParaRPr lang="LID4096" dirty="0"/>
          </a:p>
        </p:txBody>
      </p:sp>
      <p:sp>
        <p:nvSpPr>
          <p:cNvPr id="3" name="מציין מיקום של מספר שקופית 2">
            <a:extLst>
              <a:ext uri="{FF2B5EF4-FFF2-40B4-BE49-F238E27FC236}">
                <a16:creationId xmlns:a16="http://schemas.microsoft.com/office/drawing/2014/main" id="{BFA5258F-3E16-9EF9-10A9-DD4EC9037210}"/>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16</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E4977B7B-1208-A1C1-554F-A564E292A6E8}"/>
              </a:ext>
            </a:extLst>
          </p:cNvPr>
          <p:cNvSpPr txBox="1"/>
          <p:nvPr/>
        </p:nvSpPr>
        <p:spPr>
          <a:xfrm>
            <a:off x="406400" y="1417638"/>
            <a:ext cx="11297920" cy="954107"/>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הוסיפו ל-</a:t>
            </a:r>
            <a:r>
              <a:rPr lang="en-US" sz="2800" dirty="0"/>
              <a:t>Animal</a:t>
            </a:r>
            <a:r>
              <a:rPr lang="he-IL" sz="2800" dirty="0"/>
              <a:t> פונקציה סטטית המחזירה את </a:t>
            </a:r>
            <a:r>
              <a:rPr lang="en-US" sz="2800" dirty="0"/>
              <a:t>counter</a:t>
            </a:r>
            <a:endParaRPr lang="he-IL" sz="2800" dirty="0"/>
          </a:p>
          <a:p>
            <a:pPr marL="457200" indent="-457200" algn="r" rtl="1">
              <a:buFont typeface="Arial" panose="020B0604020202020204" pitchFamily="34" charset="0"/>
              <a:buChar char="•"/>
            </a:pPr>
            <a:r>
              <a:rPr lang="he-IL" sz="2800" dirty="0"/>
              <a:t>הוסיפו ל-</a:t>
            </a:r>
            <a:r>
              <a:rPr lang="en-US" sz="2800" dirty="0"/>
              <a:t>Dog</a:t>
            </a:r>
            <a:r>
              <a:rPr lang="he-IL" sz="2800" dirty="0"/>
              <a:t> פונקציה סטטית המחזירה </a:t>
            </a:r>
            <a:r>
              <a:rPr lang="en-US" sz="2800" dirty="0"/>
              <a:t>Dog</a:t>
            </a:r>
            <a:r>
              <a:rPr lang="he-IL" sz="2800" dirty="0"/>
              <a:t> שיוגדר בצורה כלשהי לבחירתכם.</a:t>
            </a:r>
            <a:endParaRPr lang="LID4096" sz="2800" dirty="0"/>
          </a:p>
        </p:txBody>
      </p:sp>
    </p:spTree>
    <p:extLst>
      <p:ext uri="{BB962C8B-B14F-4D97-AF65-F5344CB8AC3E}">
        <p14:creationId xmlns:p14="http://schemas.microsoft.com/office/powerpoint/2010/main" val="269417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463031-CF4C-B0B2-4323-F07596AC9E22}"/>
              </a:ext>
            </a:extLst>
          </p:cNvPr>
          <p:cNvSpPr>
            <a:spLocks noGrp="1"/>
          </p:cNvSpPr>
          <p:nvPr>
            <p:ph type="title"/>
          </p:nvPr>
        </p:nvSpPr>
        <p:spPr/>
        <p:txBody>
          <a:bodyPr/>
          <a:lstStyle/>
          <a:p>
            <a:r>
              <a:rPr lang="he-IL" dirty="0"/>
              <a:t>נושאי התרגול</a:t>
            </a:r>
            <a:endParaRPr lang="LID4096" dirty="0"/>
          </a:p>
        </p:txBody>
      </p:sp>
      <p:sp>
        <p:nvSpPr>
          <p:cNvPr id="3" name="מציין מיקום של מספר שקופית 2">
            <a:extLst>
              <a:ext uri="{FF2B5EF4-FFF2-40B4-BE49-F238E27FC236}">
                <a16:creationId xmlns:a16="http://schemas.microsoft.com/office/drawing/2014/main" id="{C0E20894-72F5-CA60-3B5B-B51E2E96D8A3}"/>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2</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C8D6708F-A105-3872-387D-7AB066915ED1}"/>
              </a:ext>
            </a:extLst>
          </p:cNvPr>
          <p:cNvSpPr txBox="1"/>
          <p:nvPr/>
        </p:nvSpPr>
        <p:spPr>
          <a:xfrm>
            <a:off x="1239520" y="1828800"/>
            <a:ext cx="9987280" cy="1754326"/>
          </a:xfrm>
          <a:prstGeom prst="rect">
            <a:avLst/>
          </a:prstGeom>
          <a:noFill/>
        </p:spPr>
        <p:txBody>
          <a:bodyPr wrap="square" rtlCol="0">
            <a:spAutoFit/>
          </a:bodyPr>
          <a:lstStyle/>
          <a:p>
            <a:pPr marL="285750" indent="-285750" algn="r" rtl="1">
              <a:buFont typeface="Arial" panose="020B0604020202020204" pitchFamily="34" charset="0"/>
              <a:buChar char="•"/>
            </a:pPr>
            <a:r>
              <a:rPr lang="he-IL" sz="3600" dirty="0"/>
              <a:t>הורשה</a:t>
            </a:r>
          </a:p>
          <a:p>
            <a:pPr marL="285750" indent="-285750" algn="r" rtl="1">
              <a:buFont typeface="Arial" panose="020B0604020202020204" pitchFamily="34" charset="0"/>
              <a:buChar char="•"/>
            </a:pPr>
            <a:r>
              <a:rPr lang="he-IL" sz="3600" dirty="0"/>
              <a:t>משתנים סטטיים</a:t>
            </a:r>
          </a:p>
          <a:p>
            <a:pPr marL="285750" indent="-285750" algn="r" rtl="1">
              <a:buFont typeface="Arial" panose="020B0604020202020204" pitchFamily="34" charset="0"/>
              <a:buChar char="•"/>
            </a:pPr>
            <a:r>
              <a:rPr lang="he-IL" sz="3600" dirty="0"/>
              <a:t>פונקציות סטטיות</a:t>
            </a:r>
          </a:p>
        </p:txBody>
      </p:sp>
    </p:spTree>
    <p:extLst>
      <p:ext uri="{BB962C8B-B14F-4D97-AF65-F5344CB8AC3E}">
        <p14:creationId xmlns:p14="http://schemas.microsoft.com/office/powerpoint/2010/main" val="1940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4E7DC4-4811-511C-BF7C-2737B952B061}"/>
              </a:ext>
            </a:extLst>
          </p:cNvPr>
          <p:cNvSpPr>
            <a:spLocks noGrp="1"/>
          </p:cNvSpPr>
          <p:nvPr>
            <p:ph type="title"/>
          </p:nvPr>
        </p:nvSpPr>
        <p:spPr/>
        <p:txBody>
          <a:bodyPr/>
          <a:lstStyle/>
          <a:p>
            <a:r>
              <a:rPr lang="he-IL" dirty="0"/>
              <a:t>מה הקשר בין הורשה למימוש?</a:t>
            </a:r>
            <a:endParaRPr lang="LID4096" dirty="0"/>
          </a:p>
        </p:txBody>
      </p:sp>
      <p:sp>
        <p:nvSpPr>
          <p:cNvPr id="3" name="מציין מיקום של מספר שקופית 2">
            <a:extLst>
              <a:ext uri="{FF2B5EF4-FFF2-40B4-BE49-F238E27FC236}">
                <a16:creationId xmlns:a16="http://schemas.microsoft.com/office/drawing/2014/main" id="{A7D4B9DA-5E9D-C9BA-9D9A-AD7D9002ABDF}"/>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3</a:t>
            </a:fld>
            <a:endParaRPr kumimoji="0" lang="en-US" sz="1600" dirty="0">
              <a:solidFill>
                <a:schemeClr val="tx2"/>
              </a:solidFill>
            </a:endParaRPr>
          </a:p>
        </p:txBody>
      </p:sp>
      <p:sp>
        <p:nvSpPr>
          <p:cNvPr id="6" name="תיבת טקסט 5">
            <a:extLst>
              <a:ext uri="{FF2B5EF4-FFF2-40B4-BE49-F238E27FC236}">
                <a16:creationId xmlns:a16="http://schemas.microsoft.com/office/drawing/2014/main" id="{800107E4-E743-9345-A2E0-DF00769625B7}"/>
              </a:ext>
            </a:extLst>
          </p:cNvPr>
          <p:cNvSpPr txBox="1"/>
          <p:nvPr/>
        </p:nvSpPr>
        <p:spPr>
          <a:xfrm>
            <a:off x="396240" y="1513840"/>
            <a:ext cx="11186160" cy="2554545"/>
          </a:xfrm>
          <a:prstGeom prst="rect">
            <a:avLst/>
          </a:prstGeom>
          <a:noFill/>
        </p:spPr>
        <p:txBody>
          <a:bodyPr wrap="square" rtlCol="0">
            <a:spAutoFit/>
          </a:bodyPr>
          <a:lstStyle/>
          <a:p>
            <a:pPr marL="285750" indent="-285750" algn="r" rtl="1">
              <a:buFont typeface="Arial" panose="020B0604020202020204" pitchFamily="34" charset="0"/>
              <a:buChar char="•"/>
            </a:pPr>
            <a:r>
              <a:rPr lang="he-IL" sz="3200" dirty="0"/>
              <a:t>ראינו בתרגול הקודם מה זה ממשק וכיצד מתבטא יחס של מימוש</a:t>
            </a:r>
            <a:r>
              <a:rPr lang="en-US" sz="3200" dirty="0"/>
              <a:t> </a:t>
            </a:r>
            <a:r>
              <a:rPr lang="he-IL" sz="3200" dirty="0"/>
              <a:t>ב-</a:t>
            </a:r>
            <a:r>
              <a:rPr lang="en-US" sz="3200" dirty="0"/>
              <a:t>Java</a:t>
            </a:r>
            <a:r>
              <a:rPr lang="he-IL" sz="3200" dirty="0"/>
              <a:t>.</a:t>
            </a:r>
          </a:p>
          <a:p>
            <a:pPr marL="285750" indent="-285750" algn="r" rtl="1">
              <a:buFont typeface="Arial" panose="020B0604020202020204" pitchFamily="34" charset="0"/>
              <a:buChar char="•"/>
            </a:pPr>
            <a:r>
              <a:rPr lang="he-IL" sz="3200" dirty="0"/>
              <a:t>אמרנו שממשק יכול להכיל רק את הדברים הבאים:</a:t>
            </a:r>
          </a:p>
          <a:p>
            <a:pPr marL="742950" lvl="1" indent="-285750" algn="r" rtl="1">
              <a:buFont typeface="Arial" panose="020B0604020202020204" pitchFamily="34" charset="0"/>
              <a:buChar char="•"/>
            </a:pPr>
            <a:r>
              <a:rPr lang="he-IL" sz="3200" dirty="0"/>
              <a:t>פונקציות ללא מימוש</a:t>
            </a:r>
          </a:p>
          <a:p>
            <a:pPr marL="742950" lvl="1" indent="-285750" algn="r" rtl="1">
              <a:buFont typeface="Arial" panose="020B0604020202020204" pitchFamily="34" charset="0"/>
              <a:buChar char="•"/>
            </a:pPr>
            <a:r>
              <a:rPr lang="he-IL" sz="3200" dirty="0"/>
              <a:t>משתנים סטטיים(לרוב יהיו קבועים)</a:t>
            </a:r>
          </a:p>
        </p:txBody>
      </p:sp>
    </p:spTree>
    <p:extLst>
      <p:ext uri="{BB962C8B-B14F-4D97-AF65-F5344CB8AC3E}">
        <p14:creationId xmlns:p14="http://schemas.microsoft.com/office/powerpoint/2010/main" val="84521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a:extLst>
              <a:ext uri="{FF2B5EF4-FFF2-40B4-BE49-F238E27FC236}">
                <a16:creationId xmlns:a16="http://schemas.microsoft.com/office/drawing/2014/main" id="{59D70EEE-27F6-F507-8A5A-8ECDB62B3521}"/>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4</a:t>
            </a:fld>
            <a:endParaRPr kumimoji="0" lang="en-US" sz="1600" dirty="0">
              <a:solidFill>
                <a:schemeClr val="tx2"/>
              </a:solidFill>
            </a:endParaRPr>
          </a:p>
        </p:txBody>
      </p:sp>
      <p:sp>
        <p:nvSpPr>
          <p:cNvPr id="4" name="אליפסה 3">
            <a:extLst>
              <a:ext uri="{FF2B5EF4-FFF2-40B4-BE49-F238E27FC236}">
                <a16:creationId xmlns:a16="http://schemas.microsoft.com/office/drawing/2014/main" id="{90F79724-F530-9434-FAFA-B5538F3CF361}"/>
              </a:ext>
            </a:extLst>
          </p:cNvPr>
          <p:cNvSpPr/>
          <p:nvPr/>
        </p:nvSpPr>
        <p:spPr>
          <a:xfrm>
            <a:off x="5262880" y="2865120"/>
            <a:ext cx="1442720" cy="1442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Circle</a:t>
            </a:r>
            <a:endParaRPr lang="LID4096" sz="2800" dirty="0"/>
          </a:p>
        </p:txBody>
      </p:sp>
      <p:sp>
        <p:nvSpPr>
          <p:cNvPr id="5" name="אליפסה 4">
            <a:extLst>
              <a:ext uri="{FF2B5EF4-FFF2-40B4-BE49-F238E27FC236}">
                <a16:creationId xmlns:a16="http://schemas.microsoft.com/office/drawing/2014/main" id="{726BC989-F412-CDBB-8272-AC74EACBF18D}"/>
              </a:ext>
            </a:extLst>
          </p:cNvPr>
          <p:cNvSpPr/>
          <p:nvPr/>
        </p:nvSpPr>
        <p:spPr>
          <a:xfrm>
            <a:off x="5262880" y="243840"/>
            <a:ext cx="1442720" cy="1442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Shape</a:t>
            </a:r>
            <a:endParaRPr lang="LID4096" sz="2400" dirty="0"/>
          </a:p>
        </p:txBody>
      </p:sp>
      <p:cxnSp>
        <p:nvCxnSpPr>
          <p:cNvPr id="7" name="מחבר חץ ישר 6">
            <a:extLst>
              <a:ext uri="{FF2B5EF4-FFF2-40B4-BE49-F238E27FC236}">
                <a16:creationId xmlns:a16="http://schemas.microsoft.com/office/drawing/2014/main" id="{8B9B8F66-4B89-A4E1-9A1C-4C230C752452}"/>
              </a:ext>
            </a:extLst>
          </p:cNvPr>
          <p:cNvCxnSpPr>
            <a:stCxn id="4" idx="0"/>
            <a:endCxn id="5" idx="4"/>
          </p:cNvCxnSpPr>
          <p:nvPr/>
        </p:nvCxnSpPr>
        <p:spPr>
          <a:xfrm flipV="1">
            <a:off x="5984240" y="1686560"/>
            <a:ext cx="0" cy="11785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תיבת טקסט 8">
            <a:extLst>
              <a:ext uri="{FF2B5EF4-FFF2-40B4-BE49-F238E27FC236}">
                <a16:creationId xmlns:a16="http://schemas.microsoft.com/office/drawing/2014/main" id="{D340F2BC-0C8E-7F6B-98A7-61431DDE9289}"/>
              </a:ext>
            </a:extLst>
          </p:cNvPr>
          <p:cNvSpPr txBox="1"/>
          <p:nvPr/>
        </p:nvSpPr>
        <p:spPr>
          <a:xfrm>
            <a:off x="4572000" y="2103120"/>
            <a:ext cx="1442720" cy="375920"/>
          </a:xfrm>
          <a:prstGeom prst="rect">
            <a:avLst/>
          </a:prstGeom>
          <a:noFill/>
        </p:spPr>
        <p:txBody>
          <a:bodyPr wrap="square" rtlCol="0">
            <a:spAutoFit/>
          </a:bodyPr>
          <a:lstStyle/>
          <a:p>
            <a:r>
              <a:rPr lang="en-US" dirty="0"/>
              <a:t>implements</a:t>
            </a:r>
            <a:endParaRPr lang="LID4096" dirty="0"/>
          </a:p>
        </p:txBody>
      </p:sp>
      <p:sp>
        <p:nvSpPr>
          <p:cNvPr id="10" name="תיבת טקסט 9">
            <a:extLst>
              <a:ext uri="{FF2B5EF4-FFF2-40B4-BE49-F238E27FC236}">
                <a16:creationId xmlns:a16="http://schemas.microsoft.com/office/drawing/2014/main" id="{269F6951-F398-6349-BC25-A2572B606E0D}"/>
              </a:ext>
            </a:extLst>
          </p:cNvPr>
          <p:cNvSpPr txBox="1"/>
          <p:nvPr/>
        </p:nvSpPr>
        <p:spPr>
          <a:xfrm>
            <a:off x="4165600" y="777240"/>
            <a:ext cx="1198880" cy="375920"/>
          </a:xfrm>
          <a:prstGeom prst="rect">
            <a:avLst/>
          </a:prstGeom>
          <a:noFill/>
        </p:spPr>
        <p:txBody>
          <a:bodyPr wrap="square" rtlCol="0">
            <a:spAutoFit/>
          </a:bodyPr>
          <a:lstStyle/>
          <a:p>
            <a:r>
              <a:rPr lang="en-US" dirty="0"/>
              <a:t>interface</a:t>
            </a:r>
            <a:endParaRPr lang="LID4096" dirty="0"/>
          </a:p>
        </p:txBody>
      </p:sp>
      <p:sp>
        <p:nvSpPr>
          <p:cNvPr id="11" name="תיבת טקסט 10">
            <a:extLst>
              <a:ext uri="{FF2B5EF4-FFF2-40B4-BE49-F238E27FC236}">
                <a16:creationId xmlns:a16="http://schemas.microsoft.com/office/drawing/2014/main" id="{C6F7D981-554B-91F0-3F80-9DE528A44A1C}"/>
              </a:ext>
            </a:extLst>
          </p:cNvPr>
          <p:cNvSpPr txBox="1"/>
          <p:nvPr/>
        </p:nvSpPr>
        <p:spPr>
          <a:xfrm>
            <a:off x="4531360" y="3429000"/>
            <a:ext cx="650240" cy="375920"/>
          </a:xfrm>
          <a:prstGeom prst="rect">
            <a:avLst/>
          </a:prstGeom>
          <a:noFill/>
        </p:spPr>
        <p:txBody>
          <a:bodyPr wrap="square" rtlCol="0">
            <a:spAutoFit/>
          </a:bodyPr>
          <a:lstStyle/>
          <a:p>
            <a:r>
              <a:rPr lang="en-US" dirty="0"/>
              <a:t>class</a:t>
            </a:r>
            <a:endParaRPr lang="LID4096" dirty="0"/>
          </a:p>
        </p:txBody>
      </p:sp>
      <p:sp>
        <p:nvSpPr>
          <p:cNvPr id="12" name="תיבת טקסט 11">
            <a:extLst>
              <a:ext uri="{FF2B5EF4-FFF2-40B4-BE49-F238E27FC236}">
                <a16:creationId xmlns:a16="http://schemas.microsoft.com/office/drawing/2014/main" id="{3E44AE58-DF37-01B2-9151-C0FBD3815489}"/>
              </a:ext>
            </a:extLst>
          </p:cNvPr>
          <p:cNvSpPr txBox="1"/>
          <p:nvPr/>
        </p:nvSpPr>
        <p:spPr>
          <a:xfrm>
            <a:off x="863600" y="4521200"/>
            <a:ext cx="10353040" cy="1384995"/>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מהשרטוט נוכל להבין כי המחלקה </a:t>
            </a:r>
            <a:r>
              <a:rPr lang="en-US" sz="2800" dirty="0"/>
              <a:t>Circle</a:t>
            </a:r>
            <a:r>
              <a:rPr lang="he-IL" sz="2800" dirty="0"/>
              <a:t> מממשת את הממשק </a:t>
            </a:r>
            <a:r>
              <a:rPr lang="en-US" sz="2800" dirty="0"/>
              <a:t>Shape</a:t>
            </a:r>
            <a:r>
              <a:rPr lang="he-IL" sz="2800" dirty="0"/>
              <a:t>.</a:t>
            </a:r>
          </a:p>
          <a:p>
            <a:pPr marL="457200" indent="-457200" algn="r" rtl="1">
              <a:buFont typeface="Arial" panose="020B0604020202020204" pitchFamily="34" charset="0"/>
              <a:buChar char="•"/>
            </a:pPr>
            <a:r>
              <a:rPr lang="he-IL" sz="2800" dirty="0"/>
              <a:t>כלומר במחלקה יהיה מימוש של כלל הפונקציות מהממשק, ויהיה ניתן להשתמש במשתנים הסטטיים של הממשק</a:t>
            </a:r>
            <a:endParaRPr lang="LID4096" sz="2800" dirty="0"/>
          </a:p>
        </p:txBody>
      </p:sp>
      <p:sp>
        <p:nvSpPr>
          <p:cNvPr id="13" name="תיבת טקסט 12">
            <a:extLst>
              <a:ext uri="{FF2B5EF4-FFF2-40B4-BE49-F238E27FC236}">
                <a16:creationId xmlns:a16="http://schemas.microsoft.com/office/drawing/2014/main" id="{FFCC3510-3016-1F1C-6AD3-DC4FF0D59496}"/>
              </a:ext>
            </a:extLst>
          </p:cNvPr>
          <p:cNvSpPr txBox="1"/>
          <p:nvPr/>
        </p:nvSpPr>
        <p:spPr>
          <a:xfrm>
            <a:off x="721360" y="5756106"/>
            <a:ext cx="10495280" cy="954107"/>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אז עכשיו אפשר להגיד ש </a:t>
            </a:r>
            <a:r>
              <a:rPr lang="en-US" sz="2800" dirty="0"/>
              <a:t>Circle</a:t>
            </a:r>
            <a:r>
              <a:rPr lang="he-IL" sz="2800" dirty="0"/>
              <a:t> הוא "סוג של" </a:t>
            </a:r>
            <a:r>
              <a:rPr lang="en-US" sz="2800" dirty="0"/>
              <a:t>Shape</a:t>
            </a:r>
            <a:r>
              <a:rPr lang="he-IL" sz="2800" dirty="0"/>
              <a:t> כי הוא מממש את </a:t>
            </a:r>
            <a:r>
              <a:rPr lang="en-US" sz="2800" dirty="0"/>
              <a:t>Shape</a:t>
            </a:r>
          </a:p>
        </p:txBody>
      </p:sp>
    </p:spTree>
    <p:extLst>
      <p:ext uri="{BB962C8B-B14F-4D97-AF65-F5344CB8AC3E}">
        <p14:creationId xmlns:p14="http://schemas.microsoft.com/office/powerpoint/2010/main" val="1399048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מספר שקופית 2">
            <a:extLst>
              <a:ext uri="{FF2B5EF4-FFF2-40B4-BE49-F238E27FC236}">
                <a16:creationId xmlns:a16="http://schemas.microsoft.com/office/drawing/2014/main" id="{00F29E37-C798-5E6E-8663-F9F56BB57AC6}"/>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5</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653BF182-A951-DD63-F183-D2C6094940CD}"/>
              </a:ext>
            </a:extLst>
          </p:cNvPr>
          <p:cNvSpPr txBox="1"/>
          <p:nvPr/>
        </p:nvSpPr>
        <p:spPr>
          <a:xfrm>
            <a:off x="812800" y="1229360"/>
            <a:ext cx="10495280" cy="3539430"/>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נרצה להגיד מחלקה </a:t>
            </a:r>
            <a:r>
              <a:rPr lang="en-US" sz="2800" dirty="0" err="1"/>
              <a:t>Elipse</a:t>
            </a:r>
            <a:r>
              <a:rPr lang="he-IL" sz="2800" dirty="0"/>
              <a:t> שיש לה את אותן התכונות שיש ל</a:t>
            </a:r>
            <a:r>
              <a:rPr lang="en-US" sz="2800" dirty="0"/>
              <a:t>Circle</a:t>
            </a:r>
            <a:r>
              <a:rPr lang="he-IL" sz="2800" dirty="0"/>
              <a:t>, את אותן הפונקציות שיש ל</a:t>
            </a:r>
            <a:r>
              <a:rPr lang="en-US" sz="2800" dirty="0"/>
              <a:t>Circle</a:t>
            </a:r>
            <a:r>
              <a:rPr lang="he-IL" sz="2800" dirty="0"/>
              <a:t> אך היא מכילה רדיוס נוסף, ומספר פונקציות ייחודיות משלה.</a:t>
            </a:r>
          </a:p>
          <a:p>
            <a:pPr marL="457200" indent="-457200" algn="r" rtl="1">
              <a:buFont typeface="Arial" panose="020B0604020202020204" pitchFamily="34" charset="0"/>
              <a:buChar char="•"/>
            </a:pPr>
            <a:r>
              <a:rPr lang="he-IL" sz="2800" dirty="0"/>
              <a:t>נשים לב כי המימוש של </a:t>
            </a:r>
            <a:r>
              <a:rPr lang="en-US" sz="2800" dirty="0"/>
              <a:t>Shape</a:t>
            </a:r>
            <a:r>
              <a:rPr lang="he-IL" sz="2800" dirty="0"/>
              <a:t> </a:t>
            </a:r>
            <a:r>
              <a:rPr lang="he-IL" sz="2800" dirty="0" err="1"/>
              <a:t>יתן</a:t>
            </a:r>
            <a:r>
              <a:rPr lang="he-IL" sz="2800" dirty="0"/>
              <a:t> לנו את כלל הפונקציות שיש ב</a:t>
            </a:r>
            <a:r>
              <a:rPr lang="en-US" sz="2800" dirty="0"/>
              <a:t>Shape</a:t>
            </a:r>
            <a:r>
              <a:rPr lang="he-IL" sz="2800" dirty="0"/>
              <a:t>, כולל אלו שיש ב</a:t>
            </a:r>
            <a:r>
              <a:rPr lang="en-US" sz="2800" dirty="0"/>
              <a:t>Circle</a:t>
            </a:r>
            <a:r>
              <a:rPr lang="he-IL" sz="2800" dirty="0"/>
              <a:t>, אך לא </a:t>
            </a:r>
            <a:r>
              <a:rPr lang="he-IL" sz="2800" dirty="0" err="1"/>
              <a:t>יתן</a:t>
            </a:r>
            <a:r>
              <a:rPr lang="he-IL" sz="2800" dirty="0"/>
              <a:t> לנו את התכונות של </a:t>
            </a:r>
            <a:r>
              <a:rPr lang="en-US" sz="2800" dirty="0"/>
              <a:t>Circle</a:t>
            </a:r>
            <a:r>
              <a:rPr lang="he-IL" sz="2800" dirty="0"/>
              <a:t> שאין ב-</a:t>
            </a:r>
            <a:r>
              <a:rPr lang="en-US" sz="2800" dirty="0"/>
              <a:t>Shape</a:t>
            </a:r>
            <a:endParaRPr lang="he-IL" sz="2800" dirty="0"/>
          </a:p>
          <a:p>
            <a:pPr marL="457200" indent="-457200" algn="r" rtl="1">
              <a:buFont typeface="Arial" panose="020B0604020202020204" pitchFamily="34" charset="0"/>
              <a:buChar char="•"/>
            </a:pPr>
            <a:r>
              <a:rPr lang="he-IL" sz="2800" dirty="0"/>
              <a:t>כלומר המימוש לא יענה לנו על הצורך</a:t>
            </a:r>
          </a:p>
          <a:p>
            <a:pPr marL="457200" indent="-457200" algn="r" rtl="1">
              <a:buFont typeface="Arial" panose="020B0604020202020204" pitchFamily="34" charset="0"/>
              <a:buChar char="•"/>
            </a:pPr>
            <a:r>
              <a:rPr lang="he-IL" sz="2800" dirty="0"/>
              <a:t>על מנת לפתור את הבעיה נשתמש בהורשה</a:t>
            </a:r>
            <a:endParaRPr lang="en-US" sz="2800" dirty="0"/>
          </a:p>
        </p:txBody>
      </p:sp>
    </p:spTree>
    <p:extLst>
      <p:ext uri="{BB962C8B-B14F-4D97-AF65-F5344CB8AC3E}">
        <p14:creationId xmlns:p14="http://schemas.microsoft.com/office/powerpoint/2010/main" val="397487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6CE2A8-8935-3E97-4B5A-E907F5347569}"/>
              </a:ext>
            </a:extLst>
          </p:cNvPr>
          <p:cNvSpPr>
            <a:spLocks noGrp="1"/>
          </p:cNvSpPr>
          <p:nvPr>
            <p:ph type="title"/>
          </p:nvPr>
        </p:nvSpPr>
        <p:spPr>
          <a:xfrm>
            <a:off x="609600" y="0"/>
            <a:ext cx="10972800" cy="1143000"/>
          </a:xfrm>
        </p:spPr>
        <p:txBody>
          <a:bodyPr/>
          <a:lstStyle/>
          <a:p>
            <a:r>
              <a:rPr lang="he-IL" dirty="0"/>
              <a:t>מה זה הורשה?</a:t>
            </a:r>
            <a:endParaRPr lang="LID4096" dirty="0"/>
          </a:p>
        </p:txBody>
      </p:sp>
      <p:sp>
        <p:nvSpPr>
          <p:cNvPr id="3" name="מציין מיקום של מספר שקופית 2">
            <a:extLst>
              <a:ext uri="{FF2B5EF4-FFF2-40B4-BE49-F238E27FC236}">
                <a16:creationId xmlns:a16="http://schemas.microsoft.com/office/drawing/2014/main" id="{E69D3C72-6A8F-1CB6-2050-74C4125DC496}"/>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6</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356BD4D6-AE2A-7D28-30FB-B9728DC0336A}"/>
              </a:ext>
            </a:extLst>
          </p:cNvPr>
          <p:cNvSpPr txBox="1"/>
          <p:nvPr/>
        </p:nvSpPr>
        <p:spPr>
          <a:xfrm>
            <a:off x="416560" y="1093372"/>
            <a:ext cx="11165840" cy="5262979"/>
          </a:xfrm>
          <a:prstGeom prst="rect">
            <a:avLst/>
          </a:prstGeom>
          <a:noFill/>
        </p:spPr>
        <p:txBody>
          <a:bodyPr wrap="square" rtlCol="0">
            <a:spAutoFit/>
          </a:bodyPr>
          <a:lstStyle/>
          <a:p>
            <a:pPr marL="285750" indent="-285750" algn="r" rtl="1">
              <a:buFont typeface="Arial" panose="020B0604020202020204" pitchFamily="34" charset="0"/>
              <a:buChar char="•"/>
            </a:pPr>
            <a:r>
              <a:rPr lang="he-IL" sz="2800" dirty="0"/>
              <a:t>הורשה הוא מנגנון המאפשר בניית מחלקה על בסיס מחלקה אחרת.</a:t>
            </a:r>
          </a:p>
          <a:p>
            <a:pPr marL="285750" indent="-285750" algn="r" rtl="1">
              <a:buFont typeface="Arial" panose="020B0604020202020204" pitchFamily="34" charset="0"/>
              <a:buChar char="•"/>
            </a:pPr>
            <a:r>
              <a:rPr lang="he-IL" sz="2800" dirty="0"/>
              <a:t>המחלקה היורשת תקרא מחלקת בן, והמחלקה הנורשת תקרא מחלקת אב.</a:t>
            </a:r>
          </a:p>
          <a:p>
            <a:pPr marL="285750" indent="-285750" algn="r" rtl="1">
              <a:buFont typeface="Arial" panose="020B0604020202020204" pitchFamily="34" charset="0"/>
              <a:buChar char="•"/>
            </a:pPr>
            <a:r>
              <a:rPr lang="he-IL" sz="2800" dirty="0"/>
              <a:t>המחלקה היורשת תקבל ממחלקת האב את כלל התכונות והפונקציות שקיימות במחלקת האב.</a:t>
            </a:r>
          </a:p>
          <a:p>
            <a:pPr marL="285750" indent="-285750" algn="r" rtl="1">
              <a:buFont typeface="Arial" panose="020B0604020202020204" pitchFamily="34" charset="0"/>
              <a:buChar char="•"/>
            </a:pPr>
            <a:r>
              <a:rPr lang="he-IL" sz="2800" dirty="0"/>
              <a:t>בהורשה נשתמש במקום ב-</a:t>
            </a:r>
            <a:r>
              <a:rPr lang="en-US" sz="2800" dirty="0"/>
              <a:t>public</a:t>
            </a:r>
            <a:r>
              <a:rPr lang="he-IL" sz="2800" dirty="0"/>
              <a:t> או </a:t>
            </a:r>
            <a:r>
              <a:rPr lang="en-US" sz="2800" dirty="0"/>
              <a:t>private</a:t>
            </a:r>
            <a:r>
              <a:rPr lang="he-IL" sz="2800" dirty="0"/>
              <a:t> בהרשאה הנקראת </a:t>
            </a:r>
            <a:r>
              <a:rPr lang="en-US" sz="2800" dirty="0"/>
              <a:t>protected</a:t>
            </a:r>
            <a:r>
              <a:rPr lang="he-IL" sz="2800" dirty="0"/>
              <a:t>, המאפשרת גישה לשדות ופונקציות המוגדרים כך למחלקות הנמצאות באותו ה</a:t>
            </a:r>
            <a:r>
              <a:rPr lang="en-US" sz="2800" dirty="0"/>
              <a:t>Package</a:t>
            </a:r>
            <a:r>
              <a:rPr lang="he-IL" sz="2800" dirty="0"/>
              <a:t> ולמחלקות היורשות.</a:t>
            </a:r>
          </a:p>
          <a:p>
            <a:pPr marL="285750" indent="-285750" algn="r" rtl="1">
              <a:buFont typeface="Arial" panose="020B0604020202020204" pitchFamily="34" charset="0"/>
              <a:buChar char="•"/>
            </a:pPr>
            <a:r>
              <a:rPr lang="he-IL" sz="2800" dirty="0"/>
              <a:t>על מנת לגשת למחלקת האב ממחלקת הבן נשתמש במילה השמורה </a:t>
            </a:r>
            <a:r>
              <a:rPr lang="en-US" sz="2800" dirty="0"/>
              <a:t>super</a:t>
            </a:r>
            <a:r>
              <a:rPr lang="he-IL" sz="2800" dirty="0"/>
              <a:t>.</a:t>
            </a:r>
          </a:p>
          <a:p>
            <a:pPr marL="285750" indent="-285750" algn="r" rtl="1">
              <a:buFont typeface="Arial" panose="020B0604020202020204" pitchFamily="34" charset="0"/>
              <a:buChar char="•"/>
            </a:pPr>
            <a:r>
              <a:rPr lang="he-IL" sz="2800" dirty="0"/>
              <a:t>על מנת לרשת ממחלקה נכתוב בחתימת המחלקה:</a:t>
            </a:r>
            <a:endParaRPr lang="en-US" sz="2800" dirty="0"/>
          </a:p>
          <a:p>
            <a:pPr rtl="1"/>
            <a:r>
              <a:rPr lang="en-US" sz="2800" dirty="0"/>
              <a:t>public class A extends B</a:t>
            </a:r>
            <a:endParaRPr lang="he-IL" sz="2800" dirty="0"/>
          </a:p>
          <a:p>
            <a:pPr marL="457200" indent="-457200" algn="r" rtl="1">
              <a:buFont typeface="Arial" panose="020B0604020202020204" pitchFamily="34" charset="0"/>
              <a:buChar char="•"/>
            </a:pPr>
            <a:r>
              <a:rPr lang="he-IL" sz="2800" dirty="0"/>
              <a:t>בפונקציית הבנאי של המחלקה היורשת נשתמש ב</a:t>
            </a:r>
            <a:r>
              <a:rPr lang="en-US" sz="2800" dirty="0"/>
              <a:t>super(…)</a:t>
            </a:r>
            <a:r>
              <a:rPr lang="he-IL" sz="2800" dirty="0"/>
              <a:t> ונכניס את הפרמטרים המתאימים על מנת להשתמש </a:t>
            </a:r>
            <a:r>
              <a:rPr lang="he-IL" sz="2800" dirty="0" err="1"/>
              <a:t>בפונקצית</a:t>
            </a:r>
            <a:r>
              <a:rPr lang="he-IL" sz="2800" dirty="0"/>
              <a:t> הבנאי של מחלקת האב</a:t>
            </a:r>
            <a:endParaRPr lang="LID4096" sz="2800" dirty="0"/>
          </a:p>
        </p:txBody>
      </p:sp>
    </p:spTree>
    <p:extLst>
      <p:ext uri="{BB962C8B-B14F-4D97-AF65-F5344CB8AC3E}">
        <p14:creationId xmlns:p14="http://schemas.microsoft.com/office/powerpoint/2010/main" val="2890492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96FC91-45E3-DA1C-55E4-E41B220AD3AE}"/>
              </a:ext>
            </a:extLst>
          </p:cNvPr>
          <p:cNvSpPr>
            <a:spLocks noGrp="1"/>
          </p:cNvSpPr>
          <p:nvPr>
            <p:ph type="title"/>
          </p:nvPr>
        </p:nvSpPr>
        <p:spPr/>
        <p:txBody>
          <a:bodyPr/>
          <a:lstStyle/>
          <a:p>
            <a:r>
              <a:rPr lang="he-IL" dirty="0"/>
              <a:t>העמסה ודריסה</a:t>
            </a:r>
            <a:endParaRPr lang="LID4096"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C3E1276A-A2A1-7DF3-06FC-A1B670E4559A}"/>
                  </a:ext>
                </a:extLst>
              </p:cNvPr>
              <p:cNvSpPr>
                <a:spLocks noGrp="1"/>
              </p:cNvSpPr>
              <p:nvPr>
                <p:ph idx="1"/>
              </p:nvPr>
            </p:nvSpPr>
            <p:spPr/>
            <p:txBody>
              <a:bodyPr/>
              <a:lstStyle/>
              <a:p>
                <a:r>
                  <a:rPr lang="he-IL" sz="2800" b="1" dirty="0"/>
                  <a:t>העמסת פונקציות:</a:t>
                </a:r>
                <a:br>
                  <a:rPr lang="en-US" sz="2800" b="1" dirty="0"/>
                </a:br>
                <a:r>
                  <a:rPr lang="he-IL" sz="2800" dirty="0"/>
                  <a:t>ניתן לכתוב מימושים רבים לאותה פונקציה, כאשר כל מימוש מקבל ארגומנטים שונים, דבר זה נקרא העמסת פונקציות.</a:t>
                </a:r>
                <a:br>
                  <a:rPr lang="en-US" sz="2800" dirty="0"/>
                </a:br>
                <a:r>
                  <a:rPr lang="he-IL" sz="2800" u="sng" dirty="0"/>
                  <a:t>דוגמה:</a:t>
                </a:r>
                <a:r>
                  <a:rPr lang="he-IL" sz="2800" dirty="0"/>
                  <a:t> העמסה של בנאים: בנאי ריק, בנאים עם פרמטרים, בנאי מעתיק</a:t>
                </a:r>
              </a:p>
              <a:p>
                <a:r>
                  <a:rPr lang="he-IL" sz="2800" b="1" dirty="0"/>
                  <a:t>דריסת פונקציות:</a:t>
                </a:r>
                <a:br>
                  <a:rPr lang="en-US" sz="2800" b="1" dirty="0"/>
                </a:br>
                <a:r>
                  <a:rPr lang="he-IL" sz="2800" dirty="0"/>
                  <a:t>במידה ונרצה שלמחלקה יהיה מימוש ייחודי לפונקציה שקיבלה בירושה ממחלקת האב, נרצה להגדיר בצורה מפורשת שיש להשתמש במימוש של המחלקה ולא במימוש של מחלקת האב, דבר זה נקרא דריסת פונקציות והוא מבוצע על ידי שימוש </a:t>
                </a:r>
                <a:r>
                  <a:rPr lang="he-IL" sz="2800" dirty="0" err="1"/>
                  <a:t>בנוטציה</a:t>
                </a:r>
                <a:r>
                  <a:rPr lang="en-US" sz="2800" b="1" dirty="0"/>
                  <a:t> </a:t>
                </a:r>
                <a:r>
                  <a:rPr lang="he-IL" sz="2800" b="1" dirty="0"/>
                  <a:t> </a:t>
                </a:r>
                <a14:m>
                  <m:oMath xmlns:m="http://schemas.openxmlformats.org/officeDocument/2006/math">
                    <m:r>
                      <a:rPr lang="en-US" sz="2800" b="1" i="1" smtClean="0">
                        <a:latin typeface="Cambria Math" panose="02040503050406030204" pitchFamily="18" charset="0"/>
                      </a:rPr>
                      <m:t>@</m:t>
                    </m:r>
                    <m:r>
                      <a:rPr lang="en-US" sz="2800" b="1" i="1" smtClean="0">
                        <a:latin typeface="Cambria Math" panose="02040503050406030204" pitchFamily="18" charset="0"/>
                      </a:rPr>
                      <m:t>𝑶𝒗𝒆𝒓𝒓𝒊𝒅𝒆</m:t>
                    </m:r>
                  </m:oMath>
                </a14:m>
                <a:r>
                  <a:rPr lang="he-IL" sz="2800" dirty="0"/>
                  <a:t> מעל פונקציות שקיבלנו בירושה.</a:t>
                </a:r>
                <a:endParaRPr lang="en-US" sz="2800" dirty="0"/>
              </a:p>
            </p:txBody>
          </p:sp>
        </mc:Choice>
        <mc:Fallback xmlns="">
          <p:sp>
            <p:nvSpPr>
              <p:cNvPr id="3" name="מציין מיקום תוכן 2">
                <a:extLst>
                  <a:ext uri="{FF2B5EF4-FFF2-40B4-BE49-F238E27FC236}">
                    <a16:creationId xmlns:a16="http://schemas.microsoft.com/office/drawing/2014/main" id="{C3E1276A-A2A1-7DF3-06FC-A1B670E4559A}"/>
                  </a:ext>
                </a:extLst>
              </p:cNvPr>
              <p:cNvSpPr>
                <a:spLocks noGrp="1" noRot="1" noChangeAspect="1" noMove="1" noResize="1" noEditPoints="1" noAdjustHandles="1" noChangeArrowheads="1" noChangeShapeType="1" noTextEdit="1"/>
              </p:cNvSpPr>
              <p:nvPr>
                <p:ph idx="1"/>
              </p:nvPr>
            </p:nvSpPr>
            <p:spPr>
              <a:blipFill>
                <a:blip r:embed="rId2"/>
                <a:stretch>
                  <a:fillRect l="-1889" t="-1752" r="-1056"/>
                </a:stretch>
              </a:blipFill>
            </p:spPr>
            <p:txBody>
              <a:bodyPr/>
              <a:lstStyle/>
              <a:p>
                <a:r>
                  <a:rPr lang="LID4096">
                    <a:noFill/>
                  </a:rPr>
                  <a:t> </a:t>
                </a:r>
              </a:p>
            </p:txBody>
          </p:sp>
        </mc:Fallback>
      </mc:AlternateContent>
      <p:sp>
        <p:nvSpPr>
          <p:cNvPr id="4" name="מציין מיקום של מספר שקופית 3">
            <a:extLst>
              <a:ext uri="{FF2B5EF4-FFF2-40B4-BE49-F238E27FC236}">
                <a16:creationId xmlns:a16="http://schemas.microsoft.com/office/drawing/2014/main" id="{B049C546-C114-078C-C363-61FFCD47AEE0}"/>
              </a:ext>
            </a:extLst>
          </p:cNvPr>
          <p:cNvSpPr>
            <a:spLocks noGrp="1"/>
          </p:cNvSpPr>
          <p:nvPr>
            <p:ph type="sldNum" sz="quarter" idx="12"/>
          </p:nvPr>
        </p:nvSpPr>
        <p:spPr/>
        <p:txBody>
          <a:bodyPr/>
          <a:lstStyle/>
          <a:p>
            <a:fld id="{EA7C8D44-3667-46F6-9772-CC52308E2A7F}" type="slidenum">
              <a:rPr lang="en-US" smtClean="0"/>
              <a:pPr/>
              <a:t>7</a:t>
            </a:fld>
            <a:endParaRPr lang="en-US" sz="1600" dirty="0"/>
          </a:p>
        </p:txBody>
      </p:sp>
    </p:spTree>
    <p:extLst>
      <p:ext uri="{BB962C8B-B14F-4D97-AF65-F5344CB8AC3E}">
        <p14:creationId xmlns:p14="http://schemas.microsoft.com/office/powerpoint/2010/main" val="45398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91CAE6-6E62-3733-B5CC-9EC754CC3014}"/>
              </a:ext>
            </a:extLst>
          </p:cNvPr>
          <p:cNvSpPr>
            <a:spLocks noGrp="1"/>
          </p:cNvSpPr>
          <p:nvPr>
            <p:ph type="title"/>
          </p:nvPr>
        </p:nvSpPr>
        <p:spPr/>
        <p:txBody>
          <a:bodyPr/>
          <a:lstStyle/>
          <a:p>
            <a:r>
              <a:rPr lang="he-IL" dirty="0"/>
              <a:t>תרגיל</a:t>
            </a:r>
            <a:endParaRPr lang="LID4096" dirty="0"/>
          </a:p>
        </p:txBody>
      </p:sp>
      <p:sp>
        <p:nvSpPr>
          <p:cNvPr id="3" name="מציין מיקום של מספר שקופית 2">
            <a:extLst>
              <a:ext uri="{FF2B5EF4-FFF2-40B4-BE49-F238E27FC236}">
                <a16:creationId xmlns:a16="http://schemas.microsoft.com/office/drawing/2014/main" id="{CC30E5BF-4722-3279-213D-AD2846145E3D}"/>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8</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528F6894-9604-7B27-3811-C63E67D8A9E5}"/>
              </a:ext>
            </a:extLst>
          </p:cNvPr>
          <p:cNvSpPr txBox="1"/>
          <p:nvPr/>
        </p:nvSpPr>
        <p:spPr>
          <a:xfrm>
            <a:off x="508000" y="1564640"/>
            <a:ext cx="11074400" cy="3539430"/>
          </a:xfrm>
          <a:prstGeom prst="rect">
            <a:avLst/>
          </a:prstGeom>
          <a:noFill/>
        </p:spPr>
        <p:txBody>
          <a:bodyPr wrap="square" rtlCol="0">
            <a:spAutoFit/>
          </a:bodyPr>
          <a:lstStyle/>
          <a:p>
            <a:pPr marL="285750" indent="-285750" algn="r" rtl="1">
              <a:buFont typeface="Arial" panose="020B0604020202020204" pitchFamily="34" charset="0"/>
              <a:buChar char="•"/>
            </a:pPr>
            <a:r>
              <a:rPr lang="he-IL" sz="3200" dirty="0"/>
              <a:t>כתבו מחלקה </a:t>
            </a:r>
            <a:r>
              <a:rPr lang="en-US" sz="3200" dirty="0"/>
              <a:t>Animal</a:t>
            </a:r>
            <a:r>
              <a:rPr lang="he-IL" sz="3200" dirty="0"/>
              <a:t> המכילה את השדות הבאים:</a:t>
            </a:r>
          </a:p>
          <a:p>
            <a:pPr marL="742950" lvl="1" indent="-285750" algn="r" rtl="1">
              <a:buFont typeface="Arial" panose="020B0604020202020204" pitchFamily="34" charset="0"/>
              <a:buChar char="•"/>
            </a:pPr>
            <a:r>
              <a:rPr lang="he-IL" sz="3200" dirty="0"/>
              <a:t>שם החיה</a:t>
            </a:r>
          </a:p>
          <a:p>
            <a:pPr marL="742950" lvl="1" indent="-285750" algn="r" rtl="1">
              <a:buFont typeface="Arial" panose="020B0604020202020204" pitchFamily="34" charset="0"/>
              <a:buChar char="•"/>
            </a:pPr>
            <a:r>
              <a:rPr lang="he-IL" sz="3200" dirty="0"/>
              <a:t>גיל החיה</a:t>
            </a:r>
          </a:p>
          <a:p>
            <a:pPr algn="r" rtl="1"/>
            <a:r>
              <a:rPr lang="he-IL" sz="3200" dirty="0"/>
              <a:t>ומכילה את הפונקציות הבאות:</a:t>
            </a:r>
          </a:p>
          <a:p>
            <a:pPr algn="r" rtl="1"/>
            <a:r>
              <a:rPr lang="en-US" sz="3200" dirty="0"/>
              <a:t>Void sleep()</a:t>
            </a:r>
          </a:p>
          <a:p>
            <a:pPr algn="r" rtl="1"/>
            <a:r>
              <a:rPr lang="en-US" sz="3200" dirty="0"/>
              <a:t>Void </a:t>
            </a:r>
            <a:r>
              <a:rPr lang="en-US" sz="3200" dirty="0" err="1"/>
              <a:t>makeSound</a:t>
            </a:r>
            <a:r>
              <a:rPr lang="en-US" sz="3200" dirty="0"/>
              <a:t>()</a:t>
            </a:r>
          </a:p>
          <a:p>
            <a:pPr algn="r" rtl="1"/>
            <a:r>
              <a:rPr lang="he-IL" sz="3200" dirty="0" err="1"/>
              <a:t>גטרים</a:t>
            </a:r>
            <a:r>
              <a:rPr lang="he-IL" sz="3200" dirty="0"/>
              <a:t> וסטרים לשדות המחלקה.</a:t>
            </a:r>
          </a:p>
        </p:txBody>
      </p:sp>
    </p:spTree>
    <p:extLst>
      <p:ext uri="{BB962C8B-B14F-4D97-AF65-F5344CB8AC3E}">
        <p14:creationId xmlns:p14="http://schemas.microsoft.com/office/powerpoint/2010/main" val="145532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1B51F5-843D-EEF1-E5B9-1D7EB97D1F9D}"/>
              </a:ext>
            </a:extLst>
          </p:cNvPr>
          <p:cNvSpPr>
            <a:spLocks noGrp="1"/>
          </p:cNvSpPr>
          <p:nvPr>
            <p:ph type="title"/>
          </p:nvPr>
        </p:nvSpPr>
        <p:spPr/>
        <p:txBody>
          <a:bodyPr/>
          <a:lstStyle/>
          <a:p>
            <a:r>
              <a:rPr lang="he-IL" dirty="0"/>
              <a:t>המשך תרגיל</a:t>
            </a:r>
            <a:endParaRPr lang="LID4096" dirty="0"/>
          </a:p>
        </p:txBody>
      </p:sp>
      <p:sp>
        <p:nvSpPr>
          <p:cNvPr id="3" name="מציין מיקום של מספר שקופית 2">
            <a:extLst>
              <a:ext uri="{FF2B5EF4-FFF2-40B4-BE49-F238E27FC236}">
                <a16:creationId xmlns:a16="http://schemas.microsoft.com/office/drawing/2014/main" id="{32E58CF1-6FE0-6CE5-64B2-9AA160C395E9}"/>
              </a:ext>
            </a:extLst>
          </p:cNvPr>
          <p:cNvSpPr>
            <a:spLocks noGrp="1"/>
          </p:cNvSpPr>
          <p:nvPr>
            <p:ph type="sldNum" sz="quarter" idx="12"/>
          </p:nvPr>
        </p:nvSpPr>
        <p:spPr/>
        <p:txBody>
          <a:bodyPr/>
          <a:lstStyle/>
          <a:p>
            <a:pPr algn="l" eaLnBrk="1" latinLnBrk="0" hangingPunct="1"/>
            <a:fld id="{EA7C8D44-3667-46F6-9772-CC52308E2A7F}" type="slidenum">
              <a:rPr kumimoji="0" lang="en-US" smtClean="0"/>
              <a:pPr algn="l" eaLnBrk="1" latinLnBrk="0" hangingPunct="1"/>
              <a:t>9</a:t>
            </a:fld>
            <a:endParaRPr kumimoji="0" lang="en-US" sz="1600" dirty="0">
              <a:solidFill>
                <a:schemeClr val="tx2"/>
              </a:solidFill>
            </a:endParaRPr>
          </a:p>
        </p:txBody>
      </p:sp>
      <p:sp>
        <p:nvSpPr>
          <p:cNvPr id="4" name="תיבת טקסט 3">
            <a:extLst>
              <a:ext uri="{FF2B5EF4-FFF2-40B4-BE49-F238E27FC236}">
                <a16:creationId xmlns:a16="http://schemas.microsoft.com/office/drawing/2014/main" id="{1FFEB516-F39F-7F6F-54F4-EAD59C75E75C}"/>
              </a:ext>
            </a:extLst>
          </p:cNvPr>
          <p:cNvSpPr txBox="1"/>
          <p:nvPr/>
        </p:nvSpPr>
        <p:spPr>
          <a:xfrm>
            <a:off x="487680" y="1859280"/>
            <a:ext cx="11297920" cy="1815882"/>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הפכו את שדות המחלקה והפונקציות להיות </a:t>
            </a:r>
            <a:r>
              <a:rPr lang="en-US" sz="2800" dirty="0"/>
              <a:t>protected</a:t>
            </a:r>
            <a:endParaRPr lang="he-IL" sz="2800" dirty="0"/>
          </a:p>
          <a:p>
            <a:pPr marL="457200" indent="-457200" algn="r" rtl="1">
              <a:buFont typeface="Arial" panose="020B0604020202020204" pitchFamily="34" charset="0"/>
              <a:buChar char="•"/>
            </a:pPr>
            <a:r>
              <a:rPr lang="he-IL" sz="2800" dirty="0"/>
              <a:t>כתבו מחלקה </a:t>
            </a:r>
            <a:r>
              <a:rPr lang="en-US" sz="2800" dirty="0"/>
              <a:t>Dog</a:t>
            </a:r>
            <a:r>
              <a:rPr lang="he-IL" sz="2800" dirty="0"/>
              <a:t> היורשת מ-</a:t>
            </a:r>
            <a:r>
              <a:rPr lang="en-US" sz="2800" dirty="0"/>
              <a:t>Animal</a:t>
            </a:r>
          </a:p>
          <a:p>
            <a:pPr marL="457200" indent="-457200" algn="r" rtl="1">
              <a:buFont typeface="Arial" panose="020B0604020202020204" pitchFamily="34" charset="0"/>
              <a:buChar char="•"/>
            </a:pPr>
            <a:r>
              <a:rPr lang="he-IL" sz="2800" dirty="0"/>
              <a:t>דרסו את הפונקציה </a:t>
            </a:r>
            <a:r>
              <a:rPr lang="en-US" sz="2800" dirty="0"/>
              <a:t>sleep</a:t>
            </a:r>
            <a:r>
              <a:rPr lang="he-IL" sz="2800" dirty="0"/>
              <a:t> ו</a:t>
            </a:r>
            <a:r>
              <a:rPr lang="en-US" sz="2800" dirty="0" err="1"/>
              <a:t>makeSound</a:t>
            </a:r>
            <a:r>
              <a:rPr lang="he-IL" sz="2800" dirty="0"/>
              <a:t> של </a:t>
            </a:r>
            <a:r>
              <a:rPr lang="en-US" sz="2800" dirty="0"/>
              <a:t>Animal</a:t>
            </a:r>
          </a:p>
          <a:p>
            <a:pPr marL="457200" indent="-457200" algn="r" rtl="1">
              <a:buFont typeface="Arial" panose="020B0604020202020204" pitchFamily="34" charset="0"/>
              <a:buChar char="•"/>
            </a:pPr>
            <a:r>
              <a:rPr lang="he-IL" sz="2800" dirty="0"/>
              <a:t>הוסיפו למחלקה שדה של זן הכלב</a:t>
            </a:r>
            <a:endParaRPr lang="LID4096" sz="2800" dirty="0"/>
          </a:p>
        </p:txBody>
      </p:sp>
    </p:spTree>
    <p:extLst>
      <p:ext uri="{BB962C8B-B14F-4D97-AF65-F5344CB8AC3E}">
        <p14:creationId xmlns:p14="http://schemas.microsoft.com/office/powerpoint/2010/main" val="2124337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a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825</Words>
  <Application>Microsoft Office PowerPoint</Application>
  <PresentationFormat>מסך רחב</PresentationFormat>
  <Paragraphs>97</Paragraphs>
  <Slides>16</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2</vt:i4>
      </vt:variant>
      <vt:variant>
        <vt:lpstr>כותרות שקופיות</vt:lpstr>
      </vt:variant>
      <vt:variant>
        <vt:i4>16</vt:i4>
      </vt:variant>
    </vt:vector>
  </HeadingPairs>
  <TitlesOfParts>
    <vt:vector size="22" baseType="lpstr">
      <vt:lpstr>Arial</vt:lpstr>
      <vt:lpstr>Calibri</vt:lpstr>
      <vt:lpstr>Calibri Light</vt:lpstr>
      <vt:lpstr>Cambria Math</vt:lpstr>
      <vt:lpstr>Office Theme</vt:lpstr>
      <vt:lpstr>tamplate</vt:lpstr>
      <vt:lpstr>9</vt:lpstr>
      <vt:lpstr>נושאי התרגול</vt:lpstr>
      <vt:lpstr>מה הקשר בין הורשה למימוש?</vt:lpstr>
      <vt:lpstr>מצגת של PowerPoint‏</vt:lpstr>
      <vt:lpstr>מצגת של PowerPoint‏</vt:lpstr>
      <vt:lpstr>מה זה הורשה?</vt:lpstr>
      <vt:lpstr>העמסה ודריסה</vt:lpstr>
      <vt:lpstr>תרגיל</vt:lpstr>
      <vt:lpstr>המשך תרגיל</vt:lpstr>
      <vt:lpstr>שאלה</vt:lpstr>
      <vt:lpstr>תשובה</vt:lpstr>
      <vt:lpstr>המחלקה Object ושיטות חשובות בה</vt:lpstr>
      <vt:lpstr>משתנים סטטיים</vt:lpstr>
      <vt:lpstr>תרגיל</vt:lpstr>
      <vt:lpstr>פונקציות סטטיות</vt:lpstr>
      <vt:lpstr>המשך תרגיל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dc:title>
  <dc:creator>Evgeny Neiterman</dc:creator>
  <cp:lastModifiedBy>הראל ברגר</cp:lastModifiedBy>
  <cp:revision>55</cp:revision>
  <dcterms:created xsi:type="dcterms:W3CDTF">2022-12-11T07:34:08Z</dcterms:created>
  <dcterms:modified xsi:type="dcterms:W3CDTF">2022-12-19T10:45:47Z</dcterms:modified>
</cp:coreProperties>
</file>