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63" r:id="rId4"/>
    <p:sldId id="258" r:id="rId5"/>
    <p:sldId id="264" r:id="rId6"/>
    <p:sldId id="259" r:id="rId7"/>
    <p:sldId id="266" r:id="rId8"/>
    <p:sldId id="260" r:id="rId9"/>
    <p:sldId id="267" r:id="rId10"/>
    <p:sldId id="269" r:id="rId11"/>
    <p:sldId id="261" r:id="rId12"/>
    <p:sldId id="268" r:id="rId13"/>
    <p:sldId id="262" r:id="rId14"/>
    <p:sldId id="270" r:id="rId15"/>
    <p:sldId id="271" r:id="rId16"/>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66" d="100"/>
          <a:sy n="66" d="100"/>
        </p:scale>
        <p:origin x="-150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CB4961F3-DA57-4A3D-A0C4-B07861A0DA2D}" type="datetimeFigureOut">
              <a:rPr lang="he-IL" smtClean="0"/>
              <a:t>כ"ב/שבט/תשע"ב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83BF3050-B14A-4451-AA0F-EAFD344FAA95}" type="slidenum">
              <a:rPr lang="he-IL" smtClean="0"/>
              <a:t>‹#›</a:t>
            </a:fld>
            <a:endParaRPr lang="he-IL"/>
          </a:p>
        </p:txBody>
      </p:sp>
    </p:spTree>
    <p:extLst>
      <p:ext uri="{BB962C8B-B14F-4D97-AF65-F5344CB8AC3E}">
        <p14:creationId xmlns:p14="http://schemas.microsoft.com/office/powerpoint/2010/main" val="45933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CB4961F3-DA57-4A3D-A0C4-B07861A0DA2D}" type="datetimeFigureOut">
              <a:rPr lang="he-IL" smtClean="0"/>
              <a:t>כ"ב/שבט/תשע"ב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83BF3050-B14A-4451-AA0F-EAFD344FAA95}" type="slidenum">
              <a:rPr lang="he-IL" smtClean="0"/>
              <a:t>‹#›</a:t>
            </a:fld>
            <a:endParaRPr lang="he-IL"/>
          </a:p>
        </p:txBody>
      </p:sp>
    </p:spTree>
    <p:extLst>
      <p:ext uri="{BB962C8B-B14F-4D97-AF65-F5344CB8AC3E}">
        <p14:creationId xmlns:p14="http://schemas.microsoft.com/office/powerpoint/2010/main" val="138614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CB4961F3-DA57-4A3D-A0C4-B07861A0DA2D}" type="datetimeFigureOut">
              <a:rPr lang="he-IL" smtClean="0"/>
              <a:t>כ"ב/שבט/תשע"ב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83BF3050-B14A-4451-AA0F-EAFD344FAA95}" type="slidenum">
              <a:rPr lang="he-IL" smtClean="0"/>
              <a:t>‹#›</a:t>
            </a:fld>
            <a:endParaRPr lang="he-IL"/>
          </a:p>
        </p:txBody>
      </p:sp>
    </p:spTree>
    <p:extLst>
      <p:ext uri="{BB962C8B-B14F-4D97-AF65-F5344CB8AC3E}">
        <p14:creationId xmlns:p14="http://schemas.microsoft.com/office/powerpoint/2010/main" val="230789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CB4961F3-DA57-4A3D-A0C4-B07861A0DA2D}" type="datetimeFigureOut">
              <a:rPr lang="he-IL" smtClean="0"/>
              <a:t>כ"ב/שבט/תשע"ב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83BF3050-B14A-4451-AA0F-EAFD344FAA95}" type="slidenum">
              <a:rPr lang="he-IL" smtClean="0"/>
              <a:t>‹#›</a:t>
            </a:fld>
            <a:endParaRPr lang="he-IL"/>
          </a:p>
        </p:txBody>
      </p:sp>
    </p:spTree>
    <p:extLst>
      <p:ext uri="{BB962C8B-B14F-4D97-AF65-F5344CB8AC3E}">
        <p14:creationId xmlns:p14="http://schemas.microsoft.com/office/powerpoint/2010/main" val="240017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CB4961F3-DA57-4A3D-A0C4-B07861A0DA2D}" type="datetimeFigureOut">
              <a:rPr lang="he-IL" smtClean="0"/>
              <a:t>כ"ב/שבט/תשע"ב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83BF3050-B14A-4451-AA0F-EAFD344FAA95}" type="slidenum">
              <a:rPr lang="he-IL" smtClean="0"/>
              <a:t>‹#›</a:t>
            </a:fld>
            <a:endParaRPr lang="he-IL"/>
          </a:p>
        </p:txBody>
      </p:sp>
    </p:spTree>
    <p:extLst>
      <p:ext uri="{BB962C8B-B14F-4D97-AF65-F5344CB8AC3E}">
        <p14:creationId xmlns:p14="http://schemas.microsoft.com/office/powerpoint/2010/main" val="111758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CB4961F3-DA57-4A3D-A0C4-B07861A0DA2D}" type="datetimeFigureOut">
              <a:rPr lang="he-IL" smtClean="0"/>
              <a:t>כ"ב/שבט/תשע"ב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83BF3050-B14A-4451-AA0F-EAFD344FAA95}" type="slidenum">
              <a:rPr lang="he-IL" smtClean="0"/>
              <a:t>‹#›</a:t>
            </a:fld>
            <a:endParaRPr lang="he-IL"/>
          </a:p>
        </p:txBody>
      </p:sp>
    </p:spTree>
    <p:extLst>
      <p:ext uri="{BB962C8B-B14F-4D97-AF65-F5344CB8AC3E}">
        <p14:creationId xmlns:p14="http://schemas.microsoft.com/office/powerpoint/2010/main" val="30143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CB4961F3-DA57-4A3D-A0C4-B07861A0DA2D}" type="datetimeFigureOut">
              <a:rPr lang="he-IL" smtClean="0"/>
              <a:t>כ"ב/שבט/תשע"ב</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83BF3050-B14A-4451-AA0F-EAFD344FAA95}" type="slidenum">
              <a:rPr lang="he-IL" smtClean="0"/>
              <a:t>‹#›</a:t>
            </a:fld>
            <a:endParaRPr lang="he-IL"/>
          </a:p>
        </p:txBody>
      </p:sp>
    </p:spTree>
    <p:extLst>
      <p:ext uri="{BB962C8B-B14F-4D97-AF65-F5344CB8AC3E}">
        <p14:creationId xmlns:p14="http://schemas.microsoft.com/office/powerpoint/2010/main" val="99115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CB4961F3-DA57-4A3D-A0C4-B07861A0DA2D}" type="datetimeFigureOut">
              <a:rPr lang="he-IL" smtClean="0"/>
              <a:t>כ"ב/שבט/תשע"ב</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83BF3050-B14A-4451-AA0F-EAFD344FAA95}" type="slidenum">
              <a:rPr lang="he-IL" smtClean="0"/>
              <a:t>‹#›</a:t>
            </a:fld>
            <a:endParaRPr lang="he-IL"/>
          </a:p>
        </p:txBody>
      </p:sp>
    </p:spTree>
    <p:extLst>
      <p:ext uri="{BB962C8B-B14F-4D97-AF65-F5344CB8AC3E}">
        <p14:creationId xmlns:p14="http://schemas.microsoft.com/office/powerpoint/2010/main" val="161016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B4961F3-DA57-4A3D-A0C4-B07861A0DA2D}" type="datetimeFigureOut">
              <a:rPr lang="he-IL" smtClean="0"/>
              <a:t>כ"ב/שבט/תשע"ב</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83BF3050-B14A-4451-AA0F-EAFD344FAA95}" type="slidenum">
              <a:rPr lang="he-IL" smtClean="0"/>
              <a:t>‹#›</a:t>
            </a:fld>
            <a:endParaRPr lang="he-IL"/>
          </a:p>
        </p:txBody>
      </p:sp>
    </p:spTree>
    <p:extLst>
      <p:ext uri="{BB962C8B-B14F-4D97-AF65-F5344CB8AC3E}">
        <p14:creationId xmlns:p14="http://schemas.microsoft.com/office/powerpoint/2010/main" val="322196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B4961F3-DA57-4A3D-A0C4-B07861A0DA2D}" type="datetimeFigureOut">
              <a:rPr lang="he-IL" smtClean="0"/>
              <a:t>כ"ב/שבט/תשע"ב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83BF3050-B14A-4451-AA0F-EAFD344FAA95}" type="slidenum">
              <a:rPr lang="he-IL" smtClean="0"/>
              <a:t>‹#›</a:t>
            </a:fld>
            <a:endParaRPr lang="he-IL"/>
          </a:p>
        </p:txBody>
      </p:sp>
    </p:spTree>
    <p:extLst>
      <p:ext uri="{BB962C8B-B14F-4D97-AF65-F5344CB8AC3E}">
        <p14:creationId xmlns:p14="http://schemas.microsoft.com/office/powerpoint/2010/main" val="795752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B4961F3-DA57-4A3D-A0C4-B07861A0DA2D}" type="datetimeFigureOut">
              <a:rPr lang="he-IL" smtClean="0"/>
              <a:t>כ"ב/שבט/תשע"ב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83BF3050-B14A-4451-AA0F-EAFD344FAA95}" type="slidenum">
              <a:rPr lang="he-IL" smtClean="0"/>
              <a:t>‹#›</a:t>
            </a:fld>
            <a:endParaRPr lang="he-IL"/>
          </a:p>
        </p:txBody>
      </p:sp>
    </p:spTree>
    <p:extLst>
      <p:ext uri="{BB962C8B-B14F-4D97-AF65-F5344CB8AC3E}">
        <p14:creationId xmlns:p14="http://schemas.microsoft.com/office/powerpoint/2010/main" val="68246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C000"/>
            </a:gs>
            <a:gs pos="87000">
              <a:schemeClr val="bg2">
                <a:tint val="45000"/>
                <a:shade val="99000"/>
                <a:satMod val="350000"/>
              </a:schemeClr>
            </a:gs>
            <a:gs pos="100000">
              <a:schemeClr val="bg2">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B4961F3-DA57-4A3D-A0C4-B07861A0DA2D}" type="datetimeFigureOut">
              <a:rPr lang="he-IL" smtClean="0"/>
              <a:t>כ"ב/שבט/תשע"ב</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3BF3050-B14A-4451-AA0F-EAFD344FAA95}" type="slidenum">
              <a:rPr lang="he-IL" smtClean="0"/>
              <a:t>‹#›</a:t>
            </a:fld>
            <a:endParaRPr lang="he-IL"/>
          </a:p>
        </p:txBody>
      </p:sp>
    </p:spTree>
    <p:extLst>
      <p:ext uri="{BB962C8B-B14F-4D97-AF65-F5344CB8AC3E}">
        <p14:creationId xmlns:p14="http://schemas.microsoft.com/office/powerpoint/2010/main" val="4039755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1196752"/>
            <a:ext cx="8280920" cy="3539430"/>
          </a:xfrm>
          <a:prstGeom prst="rect">
            <a:avLst/>
          </a:prstGeom>
          <a:noFill/>
        </p:spPr>
        <p:txBody>
          <a:bodyPr wrap="square" rtlCol="1">
            <a:spAutoFit/>
          </a:bodyPr>
          <a:lstStyle/>
          <a:p>
            <a:pPr algn="ctr"/>
            <a:r>
              <a:rPr lang="he-IL" sz="4400" b="1" dirty="0" smtClean="0">
                <a:effectLst>
                  <a:outerShdw blurRad="38100" dist="38100" dir="2700000" algn="tl">
                    <a:srgbClr val="000000">
                      <a:alpha val="43137"/>
                    </a:srgbClr>
                  </a:outerShdw>
                </a:effectLst>
                <a:latin typeface="Guttman Yad-Brush" pitchFamily="2" charset="-79"/>
                <a:cs typeface="Guttman Yad-Brush" pitchFamily="2" charset="-79"/>
              </a:rPr>
              <a:t>אפיון אתר</a:t>
            </a:r>
          </a:p>
          <a:p>
            <a:pPr algn="ctr"/>
            <a:r>
              <a:rPr lang="he-IL" sz="4400" b="1" dirty="0" smtClean="0">
                <a:effectLst>
                  <a:outerShdw blurRad="38100" dist="38100" dir="2700000" algn="tl">
                    <a:srgbClr val="000000">
                      <a:alpha val="43137"/>
                    </a:srgbClr>
                  </a:outerShdw>
                </a:effectLst>
                <a:latin typeface="Guttman Yad-Brush" pitchFamily="2" charset="-79"/>
                <a:cs typeface="Guttman Yad-Brush" pitchFamily="2" charset="-79"/>
              </a:rPr>
              <a:t>כוורת – סוגרים את החודש משרות לסטודנטים</a:t>
            </a:r>
          </a:p>
          <a:p>
            <a:pPr algn="ctr"/>
            <a:endParaRPr lang="he-IL" sz="4400" b="1" dirty="0">
              <a:effectLst>
                <a:outerShdw blurRad="38100" dist="38100" dir="2700000" algn="tl">
                  <a:srgbClr val="000000">
                    <a:alpha val="43137"/>
                  </a:srgbClr>
                </a:outerShdw>
              </a:effectLst>
              <a:latin typeface="Guttman Yad-Brush" pitchFamily="2" charset="-79"/>
              <a:cs typeface="Guttman Yad-Brush" pitchFamily="2" charset="-79"/>
            </a:endParaRPr>
          </a:p>
          <a:p>
            <a:pPr algn="ctr"/>
            <a:r>
              <a:rPr lang="he-IL" sz="2400" b="1" dirty="0" smtClean="0">
                <a:effectLst>
                  <a:outerShdw blurRad="38100" dist="38100" dir="2700000" algn="tl">
                    <a:srgbClr val="000000">
                      <a:alpha val="43137"/>
                    </a:srgbClr>
                  </a:outerShdw>
                </a:effectLst>
                <a:latin typeface="Guttman Yad-Brush" pitchFamily="2" charset="-79"/>
                <a:cs typeface="Guttman Yad-Brush" pitchFamily="2" charset="-79"/>
              </a:rPr>
              <a:t>אדר מגן</a:t>
            </a:r>
          </a:p>
          <a:p>
            <a:pPr algn="ctr"/>
            <a:r>
              <a:rPr lang="he-IL" sz="2400" b="1" dirty="0" smtClean="0">
                <a:effectLst>
                  <a:outerShdw blurRad="38100" dist="38100" dir="2700000" algn="tl">
                    <a:srgbClr val="000000">
                      <a:alpha val="43137"/>
                    </a:srgbClr>
                  </a:outerShdw>
                </a:effectLst>
                <a:latin typeface="Guttman Yad-Brush" pitchFamily="2" charset="-79"/>
                <a:cs typeface="Guttman Yad-Brush" pitchFamily="2" charset="-79"/>
              </a:rPr>
              <a:t>פברואר 2012</a:t>
            </a:r>
            <a:endParaRPr lang="he-IL" sz="2400" b="1" dirty="0">
              <a:effectLst>
                <a:outerShdw blurRad="38100" dist="38100" dir="2700000" algn="tl">
                  <a:srgbClr val="000000">
                    <a:alpha val="43137"/>
                  </a:srgbClr>
                </a:outerShdw>
              </a:effectLst>
              <a:latin typeface="Guttman Yad-Brush" pitchFamily="2" charset="-79"/>
              <a:cs typeface="Guttman Yad-Brush" pitchFamily="2" charset="-79"/>
            </a:endParaRPr>
          </a:p>
        </p:txBody>
      </p:sp>
      <p:pic>
        <p:nvPicPr>
          <p:cNvPr id="1027" name="Picture 3" descr="C:\Users\User\Desktop\משרות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1" y="3572967"/>
            <a:ext cx="2880320" cy="300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088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51720" y="419307"/>
            <a:ext cx="5112568"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דף – כתיבת קורות חיים</a:t>
            </a:r>
            <a:endParaRPr lang="he-IL" sz="2800" b="1" dirty="0">
              <a:latin typeface="Guttman Yad-Brush" pitchFamily="2" charset="-79"/>
              <a:cs typeface="Guttman Yad-Brush" pitchFamily="2" charset="-79"/>
            </a:endParaRPr>
          </a:p>
        </p:txBody>
      </p:sp>
      <p:sp>
        <p:nvSpPr>
          <p:cNvPr id="5" name="מלבן מעוגל 4"/>
          <p:cNvSpPr/>
          <p:nvPr/>
        </p:nvSpPr>
        <p:spPr>
          <a:xfrm>
            <a:off x="6843443" y="942527"/>
            <a:ext cx="2160240" cy="3134545"/>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p:cNvSpPr txBox="1"/>
          <p:nvPr/>
        </p:nvSpPr>
        <p:spPr>
          <a:xfrm>
            <a:off x="6899044" y="1030828"/>
            <a:ext cx="2049037" cy="2800767"/>
          </a:xfrm>
          <a:prstGeom prst="rect">
            <a:avLst/>
          </a:prstGeom>
          <a:noFill/>
        </p:spPr>
        <p:txBody>
          <a:bodyPr wrap="square" rtlCol="1">
            <a:spAutoFit/>
          </a:bodyPr>
          <a:lstStyle/>
          <a:p>
            <a:pPr algn="ctr"/>
            <a:r>
              <a:rPr lang="en-US" sz="1600" b="1" dirty="0" smtClean="0">
                <a:effectLst>
                  <a:outerShdw blurRad="38100" dist="38100" dir="2700000" algn="tl">
                    <a:srgbClr val="000000">
                      <a:alpha val="43137"/>
                    </a:srgbClr>
                  </a:outerShdw>
                </a:effectLst>
              </a:rPr>
              <a:t>ID</a:t>
            </a:r>
            <a:r>
              <a:rPr lang="he-IL" sz="1600" b="1" dirty="0" smtClean="0">
                <a:effectLst>
                  <a:outerShdw blurRad="38100" dist="38100" dir="2700000" algn="tl">
                    <a:srgbClr val="000000">
                      <a:alpha val="43137"/>
                    </a:srgbClr>
                  </a:outerShdw>
                </a:effectLst>
              </a:rPr>
              <a:t> של הסטודנט (נשלח רק לחברות שמשלמות).</a:t>
            </a:r>
          </a:p>
          <a:p>
            <a:pPr marL="285750" indent="-285750">
              <a:buFont typeface="Arial" pitchFamily="34" charset="0"/>
              <a:buChar char="•"/>
            </a:pPr>
            <a:r>
              <a:rPr lang="he-IL" sz="1600" b="1" dirty="0" smtClean="0">
                <a:effectLst>
                  <a:outerShdw blurRad="38100" dist="38100" dir="2700000" algn="tl">
                    <a:srgbClr val="000000">
                      <a:alpha val="43137"/>
                    </a:srgbClr>
                  </a:outerShdw>
                </a:effectLst>
              </a:rPr>
              <a:t>שם מלא</a:t>
            </a:r>
          </a:p>
          <a:p>
            <a:pPr marL="285750" indent="-285750">
              <a:buFont typeface="Arial" pitchFamily="34" charset="0"/>
              <a:buChar char="•"/>
            </a:pPr>
            <a:r>
              <a:rPr lang="he-IL" sz="1600" b="1" dirty="0" smtClean="0">
                <a:effectLst>
                  <a:outerShdw blurRad="38100" dist="38100" dir="2700000" algn="tl">
                    <a:srgbClr val="000000">
                      <a:alpha val="43137"/>
                    </a:srgbClr>
                  </a:outerShdw>
                </a:effectLst>
              </a:rPr>
              <a:t>טלפון/פלא</a:t>
            </a:r>
          </a:p>
          <a:p>
            <a:pPr marL="285750" indent="-285750">
              <a:buFont typeface="Arial" pitchFamily="34" charset="0"/>
              <a:buChar char="•"/>
            </a:pPr>
            <a:r>
              <a:rPr lang="he-IL" sz="1600" b="1" dirty="0" smtClean="0">
                <a:effectLst>
                  <a:outerShdw blurRad="38100" dist="38100" dir="2700000" algn="tl">
                    <a:srgbClr val="000000">
                      <a:alpha val="43137"/>
                    </a:srgbClr>
                  </a:outerShdw>
                </a:effectLst>
              </a:rPr>
              <a:t>אי מייל</a:t>
            </a:r>
          </a:p>
          <a:p>
            <a:pPr marL="285750" indent="-285750">
              <a:buFont typeface="Arial" pitchFamily="34" charset="0"/>
              <a:buChar char="•"/>
            </a:pPr>
            <a:r>
              <a:rPr lang="he-IL" sz="1600" b="1" dirty="0" smtClean="0">
                <a:effectLst>
                  <a:outerShdw blurRad="38100" dist="38100" dir="2700000" algn="tl">
                    <a:srgbClr val="000000">
                      <a:alpha val="43137"/>
                    </a:srgbClr>
                  </a:outerShdw>
                </a:effectLst>
              </a:rPr>
              <a:t>אזור מגורים</a:t>
            </a:r>
          </a:p>
          <a:p>
            <a:pPr marL="285750" indent="-285750">
              <a:buFont typeface="Arial" pitchFamily="34" charset="0"/>
              <a:buChar char="•"/>
            </a:pPr>
            <a:r>
              <a:rPr lang="he-IL" sz="1600" b="1" dirty="0" smtClean="0">
                <a:effectLst>
                  <a:outerShdw blurRad="38100" dist="38100" dir="2700000" algn="tl">
                    <a:srgbClr val="000000">
                      <a:alpha val="43137"/>
                    </a:srgbClr>
                  </a:outerShdw>
                </a:effectLst>
              </a:rPr>
              <a:t>מצב משפחתי</a:t>
            </a:r>
          </a:p>
          <a:p>
            <a:pPr marL="285750" indent="-285750">
              <a:buFont typeface="Arial" pitchFamily="34" charset="0"/>
              <a:buChar char="•"/>
            </a:pPr>
            <a:r>
              <a:rPr lang="he-IL" sz="1600" b="1" dirty="0" smtClean="0">
                <a:effectLst>
                  <a:outerShdw blurRad="38100" dist="38100" dir="2700000" algn="tl">
                    <a:srgbClr val="000000">
                      <a:alpha val="43137"/>
                    </a:srgbClr>
                  </a:outerShdw>
                </a:effectLst>
              </a:rPr>
              <a:t>גיל</a:t>
            </a:r>
          </a:p>
          <a:p>
            <a:pPr marL="285750" indent="-285750">
              <a:buFont typeface="Arial" pitchFamily="34" charset="0"/>
              <a:buChar char="•"/>
            </a:pPr>
            <a:r>
              <a:rPr lang="he-IL" sz="1600" b="1" dirty="0" smtClean="0">
                <a:effectLst>
                  <a:outerShdw blurRad="38100" dist="38100" dir="2700000" algn="tl">
                    <a:srgbClr val="000000">
                      <a:alpha val="43137"/>
                    </a:srgbClr>
                  </a:outerShdw>
                </a:effectLst>
              </a:rPr>
              <a:t>תואר/לימודים/</a:t>
            </a:r>
          </a:p>
          <a:p>
            <a:r>
              <a:rPr lang="he-IL" sz="1600" b="1" dirty="0">
                <a:effectLst>
                  <a:outerShdw blurRad="38100" dist="38100" dir="2700000" algn="tl">
                    <a:srgbClr val="000000">
                      <a:alpha val="43137"/>
                    </a:srgbClr>
                  </a:outerShdw>
                </a:effectLst>
              </a:rPr>
              <a:t> </a:t>
            </a:r>
            <a:r>
              <a:rPr lang="he-IL" sz="1600" b="1" dirty="0" smtClean="0">
                <a:effectLst>
                  <a:outerShdw blurRad="38100" dist="38100" dir="2700000" algn="tl">
                    <a:srgbClr val="000000">
                      <a:alpha val="43137"/>
                    </a:srgbClr>
                  </a:outerShdw>
                </a:effectLst>
              </a:rPr>
              <a:t>    השכלה</a:t>
            </a:r>
            <a:endParaRPr lang="he-IL" sz="1600" b="1" dirty="0">
              <a:effectLst>
                <a:outerShdw blurRad="38100" dist="38100" dir="2700000" algn="tl">
                  <a:srgbClr val="000000">
                    <a:alpha val="43137"/>
                  </a:srgbClr>
                </a:outerShdw>
              </a:effectLst>
            </a:endParaRPr>
          </a:p>
        </p:txBody>
      </p:sp>
      <p:sp>
        <p:nvSpPr>
          <p:cNvPr id="8" name="מלבן מעוגל 7"/>
          <p:cNvSpPr/>
          <p:nvPr/>
        </p:nvSpPr>
        <p:spPr>
          <a:xfrm>
            <a:off x="264444" y="946853"/>
            <a:ext cx="6341528" cy="629616"/>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TextBox 8"/>
          <p:cNvSpPr txBox="1"/>
          <p:nvPr/>
        </p:nvSpPr>
        <p:spPr>
          <a:xfrm>
            <a:off x="1340520" y="1076995"/>
            <a:ext cx="4634858"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כתיבת קורות חיים</a:t>
            </a:r>
            <a:endParaRPr lang="he-IL" b="1" dirty="0">
              <a:effectLst>
                <a:outerShdw blurRad="38100" dist="38100" dir="2700000" algn="tl">
                  <a:srgbClr val="000000">
                    <a:alpha val="43137"/>
                  </a:srgbClr>
                </a:outerShdw>
              </a:effectLst>
            </a:endParaRPr>
          </a:p>
        </p:txBody>
      </p:sp>
      <p:sp>
        <p:nvSpPr>
          <p:cNvPr id="17" name="מלבן מעוגל 16"/>
          <p:cNvSpPr/>
          <p:nvPr/>
        </p:nvSpPr>
        <p:spPr>
          <a:xfrm>
            <a:off x="264444" y="1636195"/>
            <a:ext cx="6341528" cy="629616"/>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TextBox 17"/>
          <p:cNvSpPr txBox="1"/>
          <p:nvPr/>
        </p:nvSpPr>
        <p:spPr>
          <a:xfrm>
            <a:off x="1305294" y="1766337"/>
            <a:ext cx="4634858"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כברירת מחדל – העברת ה-</a:t>
            </a:r>
            <a:r>
              <a:rPr lang="en-US" b="1" dirty="0" smtClean="0">
                <a:effectLst>
                  <a:outerShdw blurRad="38100" dist="38100" dir="2700000" algn="tl">
                    <a:srgbClr val="000000">
                      <a:alpha val="43137"/>
                    </a:srgbClr>
                  </a:outerShdw>
                </a:effectLst>
              </a:rPr>
              <a:t>ID</a:t>
            </a:r>
            <a:r>
              <a:rPr lang="he-IL" b="1" dirty="0" smtClean="0">
                <a:effectLst>
                  <a:outerShdw blurRad="38100" dist="38100" dir="2700000" algn="tl">
                    <a:srgbClr val="000000">
                      <a:alpha val="43137"/>
                    </a:srgbClr>
                  </a:outerShdw>
                </a:effectLst>
              </a:rPr>
              <a:t> גם לטופס המלא.</a:t>
            </a:r>
            <a:endParaRPr lang="he-IL" b="1" dirty="0">
              <a:effectLst>
                <a:outerShdw blurRad="38100" dist="38100" dir="2700000" algn="tl">
                  <a:srgbClr val="000000">
                    <a:alpha val="43137"/>
                  </a:srgbClr>
                </a:outerShdw>
              </a:effectLst>
            </a:endParaRPr>
          </a:p>
        </p:txBody>
      </p:sp>
      <p:sp>
        <p:nvSpPr>
          <p:cNvPr id="19" name="מלבן מעוגל 18"/>
          <p:cNvSpPr/>
          <p:nvPr/>
        </p:nvSpPr>
        <p:spPr>
          <a:xfrm>
            <a:off x="264444" y="2265810"/>
            <a:ext cx="6341528" cy="1307206"/>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מלבן מעוגל 19"/>
          <p:cNvSpPr/>
          <p:nvPr/>
        </p:nvSpPr>
        <p:spPr>
          <a:xfrm>
            <a:off x="4427984" y="2419400"/>
            <a:ext cx="1970348" cy="347074"/>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מלבן מעוגל 20"/>
          <p:cNvSpPr/>
          <p:nvPr/>
        </p:nvSpPr>
        <p:spPr>
          <a:xfrm>
            <a:off x="264444" y="3573016"/>
            <a:ext cx="6341528" cy="129614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מלבן מעוגל 21"/>
          <p:cNvSpPr/>
          <p:nvPr/>
        </p:nvSpPr>
        <p:spPr>
          <a:xfrm>
            <a:off x="264444" y="4869160"/>
            <a:ext cx="6341528" cy="129662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מלבן מעוגל 22"/>
          <p:cNvSpPr/>
          <p:nvPr/>
        </p:nvSpPr>
        <p:spPr>
          <a:xfrm>
            <a:off x="4451378" y="5013176"/>
            <a:ext cx="1970348" cy="347074"/>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מלבן מעוגל 23"/>
          <p:cNvSpPr/>
          <p:nvPr/>
        </p:nvSpPr>
        <p:spPr>
          <a:xfrm>
            <a:off x="4451378" y="3658058"/>
            <a:ext cx="1970348" cy="347074"/>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TextBox 24"/>
          <p:cNvSpPr txBox="1"/>
          <p:nvPr/>
        </p:nvSpPr>
        <p:spPr>
          <a:xfrm>
            <a:off x="4586233" y="4978559"/>
            <a:ext cx="1699794"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שירות צבאי</a:t>
            </a:r>
            <a:endParaRPr lang="he-IL" b="1" dirty="0">
              <a:effectLst>
                <a:outerShdw blurRad="38100" dist="38100" dir="2700000" algn="tl">
                  <a:srgbClr val="000000">
                    <a:alpha val="43137"/>
                  </a:srgbClr>
                </a:outerShdw>
              </a:effectLst>
            </a:endParaRPr>
          </a:p>
        </p:txBody>
      </p:sp>
      <p:sp>
        <p:nvSpPr>
          <p:cNvPr id="26" name="TextBox 25"/>
          <p:cNvSpPr txBox="1"/>
          <p:nvPr/>
        </p:nvSpPr>
        <p:spPr>
          <a:xfrm>
            <a:off x="4577285" y="3630698"/>
            <a:ext cx="1672174" cy="369332"/>
          </a:xfrm>
          <a:prstGeom prst="rect">
            <a:avLst/>
          </a:prstGeom>
          <a:noFill/>
        </p:spPr>
        <p:txBody>
          <a:bodyPr wrap="square" rtlCol="1">
            <a:spAutoFit/>
          </a:bodyPr>
          <a:lstStyle/>
          <a:p>
            <a:pPr algn="ctr"/>
            <a:r>
              <a:rPr lang="he-IL" b="1" dirty="0" err="1" smtClean="0">
                <a:effectLst>
                  <a:outerShdw blurRad="38100" dist="38100" dir="2700000" algn="tl">
                    <a:srgbClr val="000000">
                      <a:alpha val="43137"/>
                    </a:srgbClr>
                  </a:outerShdw>
                </a:effectLst>
              </a:rPr>
              <a:t>נסיון</a:t>
            </a:r>
            <a:r>
              <a:rPr lang="he-IL" b="1" dirty="0" smtClean="0">
                <a:effectLst>
                  <a:outerShdw blurRad="38100" dist="38100" dir="2700000" algn="tl">
                    <a:srgbClr val="000000">
                      <a:alpha val="43137"/>
                    </a:srgbClr>
                  </a:outerShdw>
                </a:effectLst>
              </a:rPr>
              <a:t> תעסוקתי</a:t>
            </a:r>
            <a:endParaRPr lang="he-IL" b="1" dirty="0">
              <a:effectLst>
                <a:outerShdw blurRad="38100" dist="38100" dir="2700000" algn="tl">
                  <a:srgbClr val="000000">
                    <a:alpha val="43137"/>
                  </a:srgbClr>
                </a:outerShdw>
              </a:effectLst>
            </a:endParaRPr>
          </a:p>
        </p:txBody>
      </p:sp>
      <p:sp>
        <p:nvSpPr>
          <p:cNvPr id="27" name="TextBox 26"/>
          <p:cNvSpPr txBox="1"/>
          <p:nvPr/>
        </p:nvSpPr>
        <p:spPr>
          <a:xfrm>
            <a:off x="4521831" y="2419400"/>
            <a:ext cx="1782654"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השכלה</a:t>
            </a:r>
            <a:endParaRPr lang="he-IL" b="1" dirty="0">
              <a:effectLst>
                <a:outerShdw blurRad="38100" dist="38100" dir="2700000" algn="tl">
                  <a:srgbClr val="000000">
                    <a:alpha val="43137"/>
                  </a:srgbClr>
                </a:outerShdw>
              </a:effectLst>
            </a:endParaRPr>
          </a:p>
        </p:txBody>
      </p:sp>
      <p:sp>
        <p:nvSpPr>
          <p:cNvPr id="28" name="מלבן מעוגל 27"/>
          <p:cNvSpPr/>
          <p:nvPr/>
        </p:nvSpPr>
        <p:spPr>
          <a:xfrm>
            <a:off x="6719090" y="4170132"/>
            <a:ext cx="2408943" cy="902387"/>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מלבן מעוגל 28"/>
          <p:cNvSpPr/>
          <p:nvPr/>
        </p:nvSpPr>
        <p:spPr>
          <a:xfrm>
            <a:off x="6719089" y="5084272"/>
            <a:ext cx="2408943" cy="902387"/>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מלבן מעוגל 29"/>
          <p:cNvSpPr/>
          <p:nvPr/>
        </p:nvSpPr>
        <p:spPr>
          <a:xfrm>
            <a:off x="7923560" y="4274251"/>
            <a:ext cx="1063918" cy="347074"/>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1" name="מלבן מעוגל 30"/>
          <p:cNvSpPr/>
          <p:nvPr/>
        </p:nvSpPr>
        <p:spPr>
          <a:xfrm>
            <a:off x="6899044" y="5161750"/>
            <a:ext cx="2074213" cy="355722"/>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TextBox 31"/>
          <p:cNvSpPr txBox="1"/>
          <p:nvPr/>
        </p:nvSpPr>
        <p:spPr>
          <a:xfrm>
            <a:off x="6919180" y="5186713"/>
            <a:ext cx="2028901"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תחומי עניין נוספים</a:t>
            </a:r>
            <a:endParaRPr lang="he-IL" b="1" dirty="0">
              <a:effectLst>
                <a:outerShdw blurRad="38100" dist="38100" dir="2700000" algn="tl">
                  <a:srgbClr val="000000">
                    <a:alpha val="43137"/>
                  </a:srgbClr>
                </a:outerShdw>
              </a:effectLst>
            </a:endParaRPr>
          </a:p>
        </p:txBody>
      </p:sp>
      <p:sp>
        <p:nvSpPr>
          <p:cNvPr id="33" name="TextBox 32"/>
          <p:cNvSpPr txBox="1"/>
          <p:nvPr/>
        </p:nvSpPr>
        <p:spPr>
          <a:xfrm>
            <a:off x="7923563" y="4263122"/>
            <a:ext cx="1091008"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שפות</a:t>
            </a:r>
            <a:endParaRPr lang="he-IL" b="1" dirty="0">
              <a:effectLst>
                <a:outerShdw blurRad="38100" dist="38100" dir="2700000" algn="tl">
                  <a:srgbClr val="000000">
                    <a:alpha val="43137"/>
                  </a:srgbClr>
                </a:outerShdw>
              </a:effectLst>
            </a:endParaRPr>
          </a:p>
        </p:txBody>
      </p:sp>
      <p:sp>
        <p:nvSpPr>
          <p:cNvPr id="34" name="מלבן מעוגל 33"/>
          <p:cNvSpPr/>
          <p:nvPr/>
        </p:nvSpPr>
        <p:spPr>
          <a:xfrm>
            <a:off x="5436552" y="2891513"/>
            <a:ext cx="575354" cy="347613"/>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מלבן מעוגל 34"/>
          <p:cNvSpPr/>
          <p:nvPr/>
        </p:nvSpPr>
        <p:spPr>
          <a:xfrm>
            <a:off x="4149746" y="2891938"/>
            <a:ext cx="575354" cy="347613"/>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6" name="TextBox 35"/>
          <p:cNvSpPr txBox="1"/>
          <p:nvPr/>
        </p:nvSpPr>
        <p:spPr>
          <a:xfrm>
            <a:off x="4725100" y="2880594"/>
            <a:ext cx="711452"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עד-</a:t>
            </a:r>
            <a:endParaRPr lang="he-IL" b="1" dirty="0">
              <a:effectLst>
                <a:outerShdw blurRad="38100" dist="38100" dir="2700000" algn="tl">
                  <a:srgbClr val="000000">
                    <a:alpha val="43137"/>
                  </a:srgbClr>
                </a:outerShdw>
              </a:effectLst>
            </a:endParaRPr>
          </a:p>
        </p:txBody>
      </p:sp>
      <p:sp>
        <p:nvSpPr>
          <p:cNvPr id="37" name="TextBox 36"/>
          <p:cNvSpPr txBox="1"/>
          <p:nvPr/>
        </p:nvSpPr>
        <p:spPr>
          <a:xfrm>
            <a:off x="5976707" y="2891938"/>
            <a:ext cx="545504"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מ-</a:t>
            </a:r>
            <a:endParaRPr lang="he-IL" b="1" dirty="0">
              <a:effectLst>
                <a:outerShdw blurRad="38100" dist="38100" dir="2700000" algn="tl">
                  <a:srgbClr val="000000">
                    <a:alpha val="43137"/>
                  </a:srgbClr>
                </a:outerShdw>
              </a:effectLst>
            </a:endParaRPr>
          </a:p>
        </p:txBody>
      </p:sp>
      <p:sp>
        <p:nvSpPr>
          <p:cNvPr id="38" name="מלבן מעוגל 37"/>
          <p:cNvSpPr/>
          <p:nvPr/>
        </p:nvSpPr>
        <p:spPr>
          <a:xfrm>
            <a:off x="5502565" y="4067355"/>
            <a:ext cx="575354" cy="347613"/>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9" name="מלבן מעוגל 38"/>
          <p:cNvSpPr/>
          <p:nvPr/>
        </p:nvSpPr>
        <p:spPr>
          <a:xfrm>
            <a:off x="4215759" y="4067780"/>
            <a:ext cx="575354" cy="347613"/>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TextBox 39"/>
          <p:cNvSpPr txBox="1"/>
          <p:nvPr/>
        </p:nvSpPr>
        <p:spPr>
          <a:xfrm>
            <a:off x="4791113" y="4056436"/>
            <a:ext cx="711452"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עד-</a:t>
            </a:r>
            <a:endParaRPr lang="he-IL" b="1" dirty="0">
              <a:effectLst>
                <a:outerShdw blurRad="38100" dist="38100" dir="2700000" algn="tl">
                  <a:srgbClr val="000000">
                    <a:alpha val="43137"/>
                  </a:srgbClr>
                </a:outerShdw>
              </a:effectLst>
            </a:endParaRPr>
          </a:p>
        </p:txBody>
      </p:sp>
      <p:sp>
        <p:nvSpPr>
          <p:cNvPr id="41" name="TextBox 40"/>
          <p:cNvSpPr txBox="1"/>
          <p:nvPr/>
        </p:nvSpPr>
        <p:spPr>
          <a:xfrm>
            <a:off x="6042720" y="4067780"/>
            <a:ext cx="545504"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מ-</a:t>
            </a:r>
            <a:endParaRPr lang="he-IL" b="1" dirty="0">
              <a:effectLst>
                <a:outerShdw blurRad="38100" dist="38100" dir="2700000" algn="tl">
                  <a:srgbClr val="000000">
                    <a:alpha val="43137"/>
                  </a:srgbClr>
                </a:outerShdw>
              </a:effectLst>
            </a:endParaRPr>
          </a:p>
        </p:txBody>
      </p:sp>
      <p:sp>
        <p:nvSpPr>
          <p:cNvPr id="42" name="מלבן מעוגל 41"/>
          <p:cNvSpPr/>
          <p:nvPr/>
        </p:nvSpPr>
        <p:spPr>
          <a:xfrm>
            <a:off x="1619672" y="2891938"/>
            <a:ext cx="833181" cy="357988"/>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3" name="מלבן מעוגל 42"/>
          <p:cNvSpPr/>
          <p:nvPr/>
        </p:nvSpPr>
        <p:spPr>
          <a:xfrm>
            <a:off x="467544" y="4991491"/>
            <a:ext cx="2967664" cy="1087947"/>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5" name="TextBox 44"/>
          <p:cNvSpPr txBox="1"/>
          <p:nvPr/>
        </p:nvSpPr>
        <p:spPr>
          <a:xfrm>
            <a:off x="4497739" y="5347891"/>
            <a:ext cx="2345704" cy="861774"/>
          </a:xfrm>
          <a:prstGeom prst="rect">
            <a:avLst/>
          </a:prstGeom>
          <a:noFill/>
        </p:spPr>
        <p:txBody>
          <a:bodyPr wrap="square" rtlCol="1">
            <a:spAutoFit/>
          </a:bodyPr>
          <a:lstStyle/>
          <a:p>
            <a:pPr algn="ctr"/>
            <a:r>
              <a:rPr lang="he-IL" sz="1600" b="1" dirty="0" smtClean="0">
                <a:effectLst>
                  <a:outerShdw blurRad="38100" dist="38100" dir="2700000" algn="tl">
                    <a:srgbClr val="000000">
                      <a:alpha val="43137"/>
                    </a:srgbClr>
                  </a:outerShdw>
                </a:effectLst>
              </a:rPr>
              <a:t>שירות מלא</a:t>
            </a:r>
          </a:p>
          <a:p>
            <a:pPr algn="ctr"/>
            <a:r>
              <a:rPr lang="he-IL" sz="1600" b="1" dirty="0" smtClean="0">
                <a:effectLst>
                  <a:outerShdw blurRad="38100" dist="38100" dir="2700000" algn="tl">
                    <a:srgbClr val="000000">
                      <a:alpha val="43137"/>
                    </a:srgbClr>
                  </a:outerShdw>
                </a:effectLst>
              </a:rPr>
              <a:t>שירות לאומי</a:t>
            </a:r>
          </a:p>
          <a:p>
            <a:pPr algn="ctr"/>
            <a:r>
              <a:rPr lang="he-IL" sz="1600" b="1" dirty="0" smtClean="0">
                <a:effectLst>
                  <a:outerShdw blurRad="38100" dist="38100" dir="2700000" algn="tl">
                    <a:srgbClr val="000000">
                      <a:alpha val="43137"/>
                    </a:srgbClr>
                  </a:outerShdw>
                </a:effectLst>
              </a:rPr>
              <a:t>לא </a:t>
            </a:r>
            <a:r>
              <a:rPr lang="he-IL" sz="1600" b="1" dirty="0" err="1" smtClean="0">
                <a:effectLst>
                  <a:outerShdw blurRad="38100" dist="38100" dir="2700000" algn="tl">
                    <a:srgbClr val="000000">
                      <a:alpha val="43137"/>
                    </a:srgbClr>
                  </a:outerShdw>
                </a:effectLst>
              </a:rPr>
              <a:t>שירתתי</a:t>
            </a:r>
            <a:endParaRPr lang="he-IL" sz="1600" b="1" dirty="0">
              <a:effectLst>
                <a:outerShdw blurRad="38100" dist="38100" dir="2700000" algn="tl">
                  <a:srgbClr val="000000">
                    <a:alpha val="43137"/>
                  </a:srgbClr>
                </a:outerShdw>
              </a:effectLst>
            </a:endParaRPr>
          </a:p>
        </p:txBody>
      </p:sp>
      <p:cxnSp>
        <p:nvCxnSpPr>
          <p:cNvPr id="3" name="מחבר חץ ישר 2"/>
          <p:cNvCxnSpPr/>
          <p:nvPr/>
        </p:nvCxnSpPr>
        <p:spPr>
          <a:xfrm flipH="1">
            <a:off x="3657949" y="5535465"/>
            <a:ext cx="127409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619672" y="5084272"/>
            <a:ext cx="1666362"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תיאור השירות</a:t>
            </a:r>
            <a:endParaRPr lang="he-IL" b="1" dirty="0">
              <a:effectLst>
                <a:outerShdw blurRad="38100" dist="38100" dir="2700000" algn="tl">
                  <a:srgbClr val="000000">
                    <a:alpha val="43137"/>
                  </a:srgbClr>
                </a:outerShdw>
              </a:effectLst>
            </a:endParaRPr>
          </a:p>
        </p:txBody>
      </p:sp>
      <p:sp>
        <p:nvSpPr>
          <p:cNvPr id="47" name="TextBox 46"/>
          <p:cNvSpPr txBox="1"/>
          <p:nvPr/>
        </p:nvSpPr>
        <p:spPr>
          <a:xfrm>
            <a:off x="1695994" y="2868825"/>
            <a:ext cx="711452"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מוסד</a:t>
            </a:r>
            <a:endParaRPr lang="he-IL" b="1" dirty="0">
              <a:effectLst>
                <a:outerShdw blurRad="38100" dist="38100" dir="2700000" algn="tl">
                  <a:srgbClr val="000000">
                    <a:alpha val="43137"/>
                  </a:srgbClr>
                </a:outerShdw>
              </a:effectLst>
            </a:endParaRPr>
          </a:p>
        </p:txBody>
      </p:sp>
      <p:sp>
        <p:nvSpPr>
          <p:cNvPr id="48" name="מלבן מעוגל 47"/>
          <p:cNvSpPr/>
          <p:nvPr/>
        </p:nvSpPr>
        <p:spPr>
          <a:xfrm>
            <a:off x="2627784" y="2886517"/>
            <a:ext cx="1395603" cy="374753"/>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9" name="TextBox 48"/>
          <p:cNvSpPr txBox="1"/>
          <p:nvPr/>
        </p:nvSpPr>
        <p:spPr>
          <a:xfrm>
            <a:off x="2627784" y="2874808"/>
            <a:ext cx="1385891"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טקסט חופשי</a:t>
            </a:r>
            <a:endParaRPr lang="he-IL" b="1" dirty="0">
              <a:effectLst>
                <a:outerShdw blurRad="38100" dist="38100" dir="2700000" algn="tl">
                  <a:srgbClr val="000000">
                    <a:alpha val="43137"/>
                  </a:srgbClr>
                </a:outerShdw>
              </a:effectLst>
            </a:endParaRPr>
          </a:p>
        </p:txBody>
      </p:sp>
      <p:sp>
        <p:nvSpPr>
          <p:cNvPr id="51" name="מלבן מעוגל 50"/>
          <p:cNvSpPr/>
          <p:nvPr/>
        </p:nvSpPr>
        <p:spPr>
          <a:xfrm>
            <a:off x="467544" y="2885667"/>
            <a:ext cx="1125427" cy="364259"/>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0" name="TextBox 49"/>
          <p:cNvSpPr txBox="1"/>
          <p:nvPr/>
        </p:nvSpPr>
        <p:spPr>
          <a:xfrm>
            <a:off x="674531" y="2863633"/>
            <a:ext cx="711452"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תואר</a:t>
            </a:r>
            <a:endParaRPr lang="he-IL" b="1" dirty="0">
              <a:effectLst>
                <a:outerShdw blurRad="38100" dist="38100" dir="2700000" algn="tl">
                  <a:srgbClr val="000000">
                    <a:alpha val="43137"/>
                  </a:srgbClr>
                </a:outerShdw>
              </a:effectLst>
            </a:endParaRPr>
          </a:p>
        </p:txBody>
      </p:sp>
      <p:sp>
        <p:nvSpPr>
          <p:cNvPr id="54" name="מלבן מעוגל 53"/>
          <p:cNvSpPr/>
          <p:nvPr/>
        </p:nvSpPr>
        <p:spPr>
          <a:xfrm>
            <a:off x="467544" y="3933056"/>
            <a:ext cx="3555843" cy="558966"/>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5" name="TextBox 54"/>
          <p:cNvSpPr txBox="1"/>
          <p:nvPr/>
        </p:nvSpPr>
        <p:spPr>
          <a:xfrm>
            <a:off x="575893" y="4027873"/>
            <a:ext cx="3339144"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טקסט חופשי</a:t>
            </a:r>
            <a:endParaRPr lang="he-IL" b="1" dirty="0">
              <a:effectLst>
                <a:outerShdw blurRad="38100" dist="38100" dir="2700000" algn="tl">
                  <a:srgbClr val="000000">
                    <a:alpha val="43137"/>
                  </a:srgbClr>
                </a:outerShdw>
              </a:effectLst>
            </a:endParaRPr>
          </a:p>
        </p:txBody>
      </p:sp>
      <p:sp>
        <p:nvSpPr>
          <p:cNvPr id="58" name="מלבן מעוגל 57"/>
          <p:cNvSpPr/>
          <p:nvPr/>
        </p:nvSpPr>
        <p:spPr>
          <a:xfrm>
            <a:off x="298059" y="70793"/>
            <a:ext cx="1464396" cy="697027"/>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9" name="TextBox 58"/>
          <p:cNvSpPr txBox="1"/>
          <p:nvPr/>
        </p:nvSpPr>
        <p:spPr>
          <a:xfrm>
            <a:off x="343889" y="87719"/>
            <a:ext cx="1385891" cy="738664"/>
          </a:xfrm>
          <a:prstGeom prst="rect">
            <a:avLst/>
          </a:prstGeom>
          <a:noFill/>
        </p:spPr>
        <p:txBody>
          <a:bodyPr wrap="square" rtlCol="1">
            <a:spAutoFit/>
          </a:bodyPr>
          <a:lstStyle/>
          <a:p>
            <a:pPr algn="ctr"/>
            <a:r>
              <a:rPr lang="he-IL" sz="1400" b="1" dirty="0" smtClean="0"/>
              <a:t>צריך עזרה לינק מקשר להדרכת כתיבת </a:t>
            </a:r>
            <a:r>
              <a:rPr lang="en-US" sz="1400" b="1" dirty="0" smtClean="0"/>
              <a:t>CV</a:t>
            </a:r>
            <a:endParaRPr lang="he-IL" sz="1400" b="1" dirty="0"/>
          </a:p>
        </p:txBody>
      </p:sp>
    </p:spTree>
    <p:extLst>
      <p:ext uri="{BB962C8B-B14F-4D97-AF65-F5344CB8AC3E}">
        <p14:creationId xmlns:p14="http://schemas.microsoft.com/office/powerpoint/2010/main" val="2442051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51720" y="419307"/>
            <a:ext cx="5112568"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הכוונה אישית</a:t>
            </a:r>
            <a:endParaRPr lang="he-IL" sz="2800" b="1" dirty="0">
              <a:latin typeface="Guttman Yad-Brush" pitchFamily="2" charset="-79"/>
              <a:cs typeface="Guttman Yad-Brush" pitchFamily="2" charset="-79"/>
            </a:endParaRPr>
          </a:p>
        </p:txBody>
      </p:sp>
      <p:sp>
        <p:nvSpPr>
          <p:cNvPr id="4" name="TextBox 3"/>
          <p:cNvSpPr txBox="1"/>
          <p:nvPr/>
        </p:nvSpPr>
        <p:spPr>
          <a:xfrm>
            <a:off x="899592" y="1124744"/>
            <a:ext cx="7920880" cy="3170099"/>
          </a:xfrm>
          <a:prstGeom prst="rect">
            <a:avLst/>
          </a:prstGeom>
          <a:noFill/>
        </p:spPr>
        <p:txBody>
          <a:bodyPr wrap="square" rtlCol="1">
            <a:spAutoFit/>
          </a:bodyPr>
          <a:lstStyle/>
          <a:p>
            <a:r>
              <a:rPr lang="he-IL" sz="2000" dirty="0" smtClean="0"/>
              <a:t>מטרת הדף: </a:t>
            </a:r>
          </a:p>
          <a:p>
            <a:pPr marL="285750" indent="-285750">
              <a:buFont typeface="Arial" pitchFamily="34" charset="0"/>
              <a:buChar char="•"/>
            </a:pPr>
            <a:r>
              <a:rPr lang="he-IL" sz="2000" dirty="0" smtClean="0"/>
              <a:t>לעזור לסטודנט לקשר בין תחום לימוד שלו למקצוע העתידי תוך יצירת מאגר מידע על תחומי עיסוק הרלבנטיים לכל תואר ואפשרויות העבודה המוצעות בשוק.</a:t>
            </a:r>
          </a:p>
          <a:p>
            <a:r>
              <a:rPr lang="he-IL" sz="2000" dirty="0" smtClean="0"/>
              <a:t>השדות המבוקשים:</a:t>
            </a:r>
          </a:p>
          <a:p>
            <a:pPr marL="285750" indent="-285750">
              <a:buFont typeface="Arial" pitchFamily="34" charset="0"/>
              <a:buChar char="•"/>
            </a:pPr>
            <a:r>
              <a:rPr lang="he-IL" sz="2000" dirty="0" smtClean="0"/>
              <a:t>סוגי תארים – אחרי בחירת התואר הנלמד פתיחת חלון שמרכז את כל המידע </a:t>
            </a:r>
            <a:r>
              <a:rPr lang="he-IL" sz="2000" dirty="0" err="1" smtClean="0"/>
              <a:t>ההכוונתי</a:t>
            </a:r>
            <a:r>
              <a:rPr lang="he-IL" sz="2000" dirty="0" smtClean="0"/>
              <a:t> על התואר.</a:t>
            </a:r>
          </a:p>
          <a:p>
            <a:pPr marL="285750" indent="-285750">
              <a:buFont typeface="Arial" pitchFamily="34" charset="0"/>
              <a:buChar char="•"/>
            </a:pPr>
            <a:r>
              <a:rPr lang="he-IL" sz="2000" dirty="0" smtClean="0"/>
              <a:t>בלוג המלצות.</a:t>
            </a:r>
          </a:p>
          <a:p>
            <a:pPr marL="285750" indent="-285750">
              <a:buFont typeface="Arial" pitchFamily="34" charset="0"/>
              <a:buChar char="•"/>
            </a:pPr>
            <a:r>
              <a:rPr lang="he-IL" sz="2000" dirty="0" smtClean="0"/>
              <a:t>יועצים מקצועיים.</a:t>
            </a:r>
          </a:p>
          <a:p>
            <a:pPr marL="285750" indent="-285750">
              <a:buFont typeface="Arial" pitchFamily="34" charset="0"/>
              <a:buChar char="•"/>
            </a:pPr>
            <a:endParaRPr lang="he-IL" sz="2000" dirty="0"/>
          </a:p>
        </p:txBody>
      </p:sp>
    </p:spTree>
    <p:extLst>
      <p:ext uri="{BB962C8B-B14F-4D97-AF65-F5344CB8AC3E}">
        <p14:creationId xmlns:p14="http://schemas.microsoft.com/office/powerpoint/2010/main" val="488552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51720" y="419307"/>
            <a:ext cx="5112568"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הכוונה אישית</a:t>
            </a:r>
            <a:endParaRPr lang="he-IL" sz="2800" b="1" dirty="0">
              <a:latin typeface="Guttman Yad-Brush" pitchFamily="2" charset="-79"/>
              <a:cs typeface="Guttman Yad-Brush" pitchFamily="2" charset="-79"/>
            </a:endParaRPr>
          </a:p>
        </p:txBody>
      </p:sp>
      <p:sp>
        <p:nvSpPr>
          <p:cNvPr id="4" name="מלבן מעוגל 3"/>
          <p:cNvSpPr/>
          <p:nvPr/>
        </p:nvSpPr>
        <p:spPr>
          <a:xfrm>
            <a:off x="6868797" y="809470"/>
            <a:ext cx="2160240" cy="1491109"/>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7164288" y="1134594"/>
            <a:ext cx="1728192" cy="646331"/>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לוגו –כמו בכוורת ראשי.</a:t>
            </a:r>
            <a:endParaRPr lang="he-IL" b="1" dirty="0">
              <a:effectLst>
                <a:outerShdw blurRad="38100" dist="38100" dir="2700000" algn="tl">
                  <a:srgbClr val="000000">
                    <a:alpha val="43137"/>
                  </a:srgbClr>
                </a:outerShdw>
              </a:effectLst>
            </a:endParaRPr>
          </a:p>
        </p:txBody>
      </p:sp>
      <p:sp>
        <p:nvSpPr>
          <p:cNvPr id="6" name="מלבן מעוגל 5"/>
          <p:cNvSpPr/>
          <p:nvPr/>
        </p:nvSpPr>
        <p:spPr>
          <a:xfrm>
            <a:off x="4708557" y="2060848"/>
            <a:ext cx="2160240" cy="1491109"/>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מעוגל 7"/>
          <p:cNvSpPr/>
          <p:nvPr/>
        </p:nvSpPr>
        <p:spPr>
          <a:xfrm>
            <a:off x="212430" y="2060847"/>
            <a:ext cx="2160240" cy="1491109"/>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מעוגל 8"/>
          <p:cNvSpPr/>
          <p:nvPr/>
        </p:nvSpPr>
        <p:spPr>
          <a:xfrm>
            <a:off x="2447764" y="2060848"/>
            <a:ext cx="2160240" cy="1491109"/>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2676183" y="2344737"/>
            <a:ext cx="1728192" cy="923330"/>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בלוג המלצות מסטודנטים עובדים</a:t>
            </a:r>
            <a:endParaRPr lang="he-IL" b="1" dirty="0">
              <a:effectLst>
                <a:outerShdw blurRad="38100" dist="38100" dir="2700000" algn="tl">
                  <a:srgbClr val="000000">
                    <a:alpha val="43137"/>
                  </a:srgbClr>
                </a:outerShdw>
              </a:effectLst>
            </a:endParaRPr>
          </a:p>
        </p:txBody>
      </p:sp>
      <p:sp>
        <p:nvSpPr>
          <p:cNvPr id="11" name="TextBox 10"/>
          <p:cNvSpPr txBox="1"/>
          <p:nvPr/>
        </p:nvSpPr>
        <p:spPr>
          <a:xfrm>
            <a:off x="4924581" y="2610144"/>
            <a:ext cx="1728192"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התואר שלי</a:t>
            </a:r>
            <a:endParaRPr lang="he-IL" b="1" dirty="0">
              <a:effectLst>
                <a:outerShdw blurRad="38100" dist="38100" dir="2700000" algn="tl">
                  <a:srgbClr val="000000">
                    <a:alpha val="43137"/>
                  </a:srgbClr>
                </a:outerShdw>
              </a:effectLst>
            </a:endParaRPr>
          </a:p>
        </p:txBody>
      </p:sp>
      <p:sp>
        <p:nvSpPr>
          <p:cNvPr id="12" name="TextBox 11"/>
          <p:cNvSpPr txBox="1"/>
          <p:nvPr/>
        </p:nvSpPr>
        <p:spPr>
          <a:xfrm>
            <a:off x="428454" y="2471645"/>
            <a:ext cx="1728192" cy="646331"/>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תשאלו את המומחים שלנו!</a:t>
            </a:r>
            <a:endParaRPr lang="he-IL" b="1" dirty="0">
              <a:effectLst>
                <a:outerShdw blurRad="38100" dist="38100" dir="2700000" algn="tl">
                  <a:srgbClr val="000000">
                    <a:alpha val="43137"/>
                  </a:srgbClr>
                </a:outerShdw>
              </a:effectLst>
            </a:endParaRPr>
          </a:p>
        </p:txBody>
      </p:sp>
      <p:cxnSp>
        <p:nvCxnSpPr>
          <p:cNvPr id="3" name="מחבר חץ ישר 2"/>
          <p:cNvCxnSpPr/>
          <p:nvPr/>
        </p:nvCxnSpPr>
        <p:spPr>
          <a:xfrm>
            <a:off x="6367772" y="3631321"/>
            <a:ext cx="280573" cy="2520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מלבן מעוגל 13"/>
          <p:cNvSpPr/>
          <p:nvPr/>
        </p:nvSpPr>
        <p:spPr>
          <a:xfrm>
            <a:off x="5253755" y="3994394"/>
            <a:ext cx="3791768" cy="74555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מעוגל 16"/>
          <p:cNvSpPr/>
          <p:nvPr/>
        </p:nvSpPr>
        <p:spPr>
          <a:xfrm>
            <a:off x="5268687" y="4869160"/>
            <a:ext cx="3791768" cy="133836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TextBox 14"/>
          <p:cNvSpPr txBox="1"/>
          <p:nvPr/>
        </p:nvSpPr>
        <p:spPr>
          <a:xfrm>
            <a:off x="5508387" y="5000304"/>
            <a:ext cx="3312368" cy="923330"/>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מידע כללי על התואר הנבחר , הצגת תת תחומי עיסוק לכל תואר והסבר קצר על כל תחום</a:t>
            </a:r>
            <a:endParaRPr lang="he-IL" b="1" dirty="0">
              <a:effectLst>
                <a:outerShdw blurRad="38100" dist="38100" dir="2700000" algn="tl">
                  <a:srgbClr val="000000">
                    <a:alpha val="43137"/>
                  </a:srgbClr>
                </a:outerShdw>
              </a:effectLst>
            </a:endParaRPr>
          </a:p>
        </p:txBody>
      </p:sp>
      <p:sp>
        <p:nvSpPr>
          <p:cNvPr id="18" name="TextBox 17"/>
          <p:cNvSpPr txBox="1"/>
          <p:nvPr/>
        </p:nvSpPr>
        <p:spPr>
          <a:xfrm>
            <a:off x="5508387" y="4081493"/>
            <a:ext cx="3356339" cy="646331"/>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נפתח חלון שניתן לבחור את סוג התואר הנלמד</a:t>
            </a:r>
            <a:endParaRPr lang="he-IL" b="1" dirty="0">
              <a:effectLst>
                <a:outerShdw blurRad="38100" dist="38100" dir="2700000" algn="tl">
                  <a:srgbClr val="000000">
                    <a:alpha val="43137"/>
                  </a:srgbClr>
                </a:outerShdw>
              </a:effectLst>
            </a:endParaRPr>
          </a:p>
        </p:txBody>
      </p:sp>
      <p:cxnSp>
        <p:nvCxnSpPr>
          <p:cNvPr id="19" name="מחבר חץ ישר 18"/>
          <p:cNvCxnSpPr/>
          <p:nvPr/>
        </p:nvCxnSpPr>
        <p:spPr>
          <a:xfrm>
            <a:off x="3527884" y="3588991"/>
            <a:ext cx="0" cy="3366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מלבן מעוגל 20"/>
          <p:cNvSpPr/>
          <p:nvPr/>
        </p:nvSpPr>
        <p:spPr>
          <a:xfrm>
            <a:off x="2447763" y="3982270"/>
            <a:ext cx="2823605" cy="222525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TextBox 21"/>
          <p:cNvSpPr txBox="1"/>
          <p:nvPr/>
        </p:nvSpPr>
        <p:spPr>
          <a:xfrm>
            <a:off x="2995469" y="4093412"/>
            <a:ext cx="1728192" cy="2031325"/>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בלוג רץ כמו קיר של דף </a:t>
            </a:r>
            <a:r>
              <a:rPr lang="he-IL" b="1" dirty="0" err="1" smtClean="0">
                <a:effectLst>
                  <a:outerShdw blurRad="38100" dist="38100" dir="2700000" algn="tl">
                    <a:srgbClr val="000000">
                      <a:alpha val="43137"/>
                    </a:srgbClr>
                  </a:outerShdw>
                </a:effectLst>
              </a:rPr>
              <a:t>פייסבוק</a:t>
            </a:r>
            <a:r>
              <a:rPr lang="he-IL" b="1" dirty="0" smtClean="0">
                <a:effectLst>
                  <a:outerShdw blurRad="38100" dist="38100" dir="2700000" algn="tl">
                    <a:srgbClr val="000000">
                      <a:alpha val="43137"/>
                    </a:srgbClr>
                  </a:outerShdw>
                </a:effectLst>
              </a:rPr>
              <a:t> בו סטודנטים כותבים המצלות על מקומות עבודה ותחומי עיסוק</a:t>
            </a:r>
            <a:endParaRPr lang="he-IL" b="1" dirty="0">
              <a:effectLst>
                <a:outerShdw blurRad="38100" dist="38100" dir="2700000" algn="tl">
                  <a:srgbClr val="000000">
                    <a:alpha val="43137"/>
                  </a:srgbClr>
                </a:outerShdw>
              </a:effectLst>
            </a:endParaRPr>
          </a:p>
        </p:txBody>
      </p:sp>
      <p:cxnSp>
        <p:nvCxnSpPr>
          <p:cNvPr id="23" name="מחבר חץ ישר 22"/>
          <p:cNvCxnSpPr/>
          <p:nvPr/>
        </p:nvCxnSpPr>
        <p:spPr>
          <a:xfrm>
            <a:off x="1187624" y="3592953"/>
            <a:ext cx="0" cy="3366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מלבן מעוגל 23"/>
          <p:cNvSpPr/>
          <p:nvPr/>
        </p:nvSpPr>
        <p:spPr>
          <a:xfrm>
            <a:off x="-42348" y="3994394"/>
            <a:ext cx="2459944" cy="222525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TextBox 24"/>
          <p:cNvSpPr txBox="1"/>
          <p:nvPr/>
        </p:nvSpPr>
        <p:spPr>
          <a:xfrm>
            <a:off x="323528" y="4494732"/>
            <a:ext cx="1728192" cy="1200329"/>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שאלות ותשובות ופנייה למומחים לגבי ייעוץ והכוונה.</a:t>
            </a:r>
            <a:endParaRPr lang="he-IL" b="1" dirty="0">
              <a:effectLst>
                <a:outerShdw blurRad="38100" dist="38100" dir="2700000" algn="tl">
                  <a:srgbClr val="000000">
                    <a:alpha val="43137"/>
                  </a:srgbClr>
                </a:outerShdw>
              </a:effectLst>
            </a:endParaRPr>
          </a:p>
        </p:txBody>
      </p:sp>
      <p:sp>
        <p:nvSpPr>
          <p:cNvPr id="26" name="מלבן מעוגל 25"/>
          <p:cNvSpPr/>
          <p:nvPr/>
        </p:nvSpPr>
        <p:spPr>
          <a:xfrm>
            <a:off x="212430" y="1030674"/>
            <a:ext cx="6608035" cy="74555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TextBox 26"/>
          <p:cNvSpPr txBox="1"/>
          <p:nvPr/>
        </p:nvSpPr>
        <p:spPr>
          <a:xfrm>
            <a:off x="2652351" y="1185692"/>
            <a:ext cx="1728192"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הכוונה אישית</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1723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51720" y="419307"/>
            <a:ext cx="5112568"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עבודות אחרי צבא</a:t>
            </a:r>
            <a:endParaRPr lang="he-IL" sz="2800" b="1" dirty="0">
              <a:latin typeface="Guttman Yad-Brush" pitchFamily="2" charset="-79"/>
              <a:cs typeface="Guttman Yad-Brush" pitchFamily="2" charset="-79"/>
            </a:endParaRPr>
          </a:p>
        </p:txBody>
      </p:sp>
      <p:sp>
        <p:nvSpPr>
          <p:cNvPr id="4" name="TextBox 3"/>
          <p:cNvSpPr txBox="1"/>
          <p:nvPr/>
        </p:nvSpPr>
        <p:spPr>
          <a:xfrm>
            <a:off x="899592" y="1124744"/>
            <a:ext cx="7920880" cy="2862322"/>
          </a:xfrm>
          <a:prstGeom prst="rect">
            <a:avLst/>
          </a:prstGeom>
          <a:noFill/>
        </p:spPr>
        <p:txBody>
          <a:bodyPr wrap="square" rtlCol="1">
            <a:spAutoFit/>
          </a:bodyPr>
          <a:lstStyle/>
          <a:p>
            <a:r>
              <a:rPr lang="he-IL" sz="2000" dirty="0" smtClean="0"/>
              <a:t>מטרת הדף: </a:t>
            </a:r>
          </a:p>
          <a:p>
            <a:pPr marL="285750" indent="-285750">
              <a:buFont typeface="Arial" pitchFamily="34" charset="0"/>
              <a:buChar char="•"/>
            </a:pPr>
            <a:r>
              <a:rPr lang="he-IL" sz="2000" dirty="0" smtClean="0"/>
              <a:t>מאגר "עבודות זבל" המשרת את ציבור הסטודנטים שלא מעוניינים לרכוש </a:t>
            </a:r>
            <a:r>
              <a:rPr lang="he-IL" sz="2000" dirty="0" err="1" smtClean="0"/>
              <a:t>נסיון</a:t>
            </a:r>
            <a:r>
              <a:rPr lang="he-IL" sz="2000" dirty="0" smtClean="0"/>
              <a:t> מקצועי בתחום הלימודים שלהם, ישמש כמקצועות השלמת הכנסה.</a:t>
            </a:r>
            <a:endParaRPr lang="he-IL" sz="2000" dirty="0" smtClean="0"/>
          </a:p>
          <a:p>
            <a:r>
              <a:rPr lang="he-IL" sz="2000" dirty="0" smtClean="0"/>
              <a:t>השדות המבוקשים:</a:t>
            </a:r>
          </a:p>
          <a:p>
            <a:pPr marL="285750" indent="-285750">
              <a:buFont typeface="Arial" pitchFamily="34" charset="0"/>
              <a:buChar char="•"/>
            </a:pPr>
            <a:r>
              <a:rPr lang="he-IL" sz="2000" dirty="0" smtClean="0"/>
              <a:t>מבזקים רצים בצד כמו בדך עבודות איכות. המבזקים הן המודעות הכי חמות ואחרונות שהתפרסמו. כאן אין אופציה להגדרת העדפה אישית. כדאי להשאיר פתוח כי אלו מקצועות שחברים יכולים להמליץ לחברים שהם לא סטודנטים.</a:t>
            </a:r>
            <a:endParaRPr lang="he-IL" sz="2000" dirty="0" smtClean="0"/>
          </a:p>
          <a:p>
            <a:pPr marL="285750" indent="-285750">
              <a:buFont typeface="Arial" pitchFamily="34" charset="0"/>
              <a:buChar char="•"/>
            </a:pPr>
            <a:r>
              <a:rPr lang="he-IL" sz="2000" dirty="0" smtClean="0"/>
              <a:t>שדות חיפוש – רק לפי סוג ואזור. </a:t>
            </a:r>
            <a:endParaRPr lang="he-IL" sz="2000" dirty="0" smtClean="0"/>
          </a:p>
          <a:p>
            <a:endParaRPr lang="he-IL" sz="2000" dirty="0"/>
          </a:p>
        </p:txBody>
      </p:sp>
    </p:spTree>
    <p:extLst>
      <p:ext uri="{BB962C8B-B14F-4D97-AF65-F5344CB8AC3E}">
        <p14:creationId xmlns:p14="http://schemas.microsoft.com/office/powerpoint/2010/main" val="1331903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03648" y="419307"/>
            <a:ext cx="5760640"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עבודות </a:t>
            </a:r>
            <a:r>
              <a:rPr lang="he-IL" sz="2800" b="1" dirty="0" smtClean="0">
                <a:latin typeface="Guttman Yad-Brush" pitchFamily="2" charset="-79"/>
                <a:cs typeface="Guttman Yad-Brush" pitchFamily="2" charset="-79"/>
              </a:rPr>
              <a:t>אחרי צבא</a:t>
            </a:r>
            <a:endParaRPr lang="he-IL" sz="2800" b="1" dirty="0">
              <a:latin typeface="Guttman Yad-Brush" pitchFamily="2" charset="-79"/>
              <a:cs typeface="Guttman Yad-Brush" pitchFamily="2" charset="-79"/>
            </a:endParaRPr>
          </a:p>
        </p:txBody>
      </p:sp>
      <p:sp>
        <p:nvSpPr>
          <p:cNvPr id="5" name="מלבן מעוגל 4"/>
          <p:cNvSpPr/>
          <p:nvPr/>
        </p:nvSpPr>
        <p:spPr>
          <a:xfrm>
            <a:off x="6868797" y="809470"/>
            <a:ext cx="2160240" cy="1491109"/>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p:cNvSpPr txBox="1"/>
          <p:nvPr/>
        </p:nvSpPr>
        <p:spPr>
          <a:xfrm>
            <a:off x="7164288" y="1134594"/>
            <a:ext cx="1728192" cy="646331"/>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לוגו –כמו בכוורת ראשי.</a:t>
            </a:r>
            <a:endParaRPr lang="he-IL" b="1" dirty="0">
              <a:effectLst>
                <a:outerShdw blurRad="38100" dist="38100" dir="2700000" algn="tl">
                  <a:srgbClr val="000000">
                    <a:alpha val="43137"/>
                  </a:srgbClr>
                </a:outerShdw>
              </a:effectLst>
            </a:endParaRPr>
          </a:p>
        </p:txBody>
      </p:sp>
      <p:sp>
        <p:nvSpPr>
          <p:cNvPr id="8" name="מלבן מעוגל 7"/>
          <p:cNvSpPr/>
          <p:nvPr/>
        </p:nvSpPr>
        <p:spPr>
          <a:xfrm>
            <a:off x="251520" y="1093359"/>
            <a:ext cx="6408712"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251520" y="1231858"/>
            <a:ext cx="6264696"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עבודות אחרי צבא</a:t>
            </a:r>
            <a:endParaRPr lang="he-IL" b="1" dirty="0">
              <a:effectLst>
                <a:outerShdw blurRad="38100" dist="38100" dir="2700000" algn="tl">
                  <a:srgbClr val="000000">
                    <a:alpha val="43137"/>
                  </a:srgbClr>
                </a:outerShdw>
              </a:effectLst>
            </a:endParaRPr>
          </a:p>
        </p:txBody>
      </p:sp>
      <p:sp>
        <p:nvSpPr>
          <p:cNvPr id="15" name="מלבן מעוגל 14"/>
          <p:cNvSpPr/>
          <p:nvPr/>
        </p:nvSpPr>
        <p:spPr>
          <a:xfrm>
            <a:off x="215595" y="2564904"/>
            <a:ext cx="2160240" cy="4012108"/>
          </a:xfrm>
          <a:prstGeom prst="roundRect">
            <a:avLst/>
          </a:prstGeom>
          <a:solidFill>
            <a:schemeClr val="tx2">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TextBox 13"/>
          <p:cNvSpPr txBox="1"/>
          <p:nvPr/>
        </p:nvSpPr>
        <p:spPr>
          <a:xfrm>
            <a:off x="430198" y="3621414"/>
            <a:ext cx="1728192" cy="923330"/>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מבזקים</a:t>
            </a:r>
          </a:p>
          <a:p>
            <a:pPr algn="ctr"/>
            <a:r>
              <a:rPr lang="he-IL" b="1" dirty="0" smtClean="0">
                <a:effectLst>
                  <a:outerShdw blurRad="38100" dist="38100" dir="2700000" algn="tl">
                    <a:srgbClr val="000000">
                      <a:alpha val="43137"/>
                    </a:srgbClr>
                  </a:outerShdw>
                </a:effectLst>
              </a:rPr>
              <a:t>עבודות חדשות</a:t>
            </a:r>
          </a:p>
          <a:p>
            <a:pPr algn="ctr"/>
            <a:r>
              <a:rPr lang="he-IL" b="1" dirty="0" smtClean="0">
                <a:effectLst>
                  <a:outerShdw blurRad="38100" dist="38100" dir="2700000" algn="tl">
                    <a:srgbClr val="000000">
                      <a:alpha val="43137"/>
                    </a:srgbClr>
                  </a:outerShdw>
                </a:effectLst>
              </a:rPr>
              <a:t>חמות!</a:t>
            </a:r>
            <a:endParaRPr lang="he-IL" b="1" dirty="0">
              <a:effectLst>
                <a:outerShdw blurRad="38100" dist="38100" dir="2700000" algn="tl">
                  <a:srgbClr val="000000">
                    <a:alpha val="43137"/>
                  </a:srgbClr>
                </a:outerShdw>
              </a:effectLst>
            </a:endParaRPr>
          </a:p>
        </p:txBody>
      </p:sp>
      <p:sp>
        <p:nvSpPr>
          <p:cNvPr id="19" name="מלבן מעוגל 18"/>
          <p:cNvSpPr/>
          <p:nvPr/>
        </p:nvSpPr>
        <p:spPr>
          <a:xfrm>
            <a:off x="251520" y="1741431"/>
            <a:ext cx="1296144"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TextBox 19"/>
          <p:cNvSpPr txBox="1"/>
          <p:nvPr/>
        </p:nvSpPr>
        <p:spPr>
          <a:xfrm>
            <a:off x="272367" y="1896190"/>
            <a:ext cx="1274011" cy="338554"/>
          </a:xfrm>
          <a:prstGeom prst="rect">
            <a:avLst/>
          </a:prstGeom>
          <a:noFill/>
        </p:spPr>
        <p:txBody>
          <a:bodyPr wrap="square" rtlCol="1">
            <a:spAutoFit/>
          </a:bodyPr>
          <a:lstStyle/>
          <a:p>
            <a:pPr algn="ctr"/>
            <a:r>
              <a:rPr lang="he-IL" sz="1600" b="1" dirty="0" smtClean="0"/>
              <a:t>צור קשר</a:t>
            </a:r>
            <a:endParaRPr lang="he-IL" sz="1600" b="1" dirty="0"/>
          </a:p>
        </p:txBody>
      </p:sp>
      <p:sp>
        <p:nvSpPr>
          <p:cNvPr id="22" name="מלבן מעוגל 21"/>
          <p:cNvSpPr/>
          <p:nvPr/>
        </p:nvSpPr>
        <p:spPr>
          <a:xfrm>
            <a:off x="4727701" y="2060849"/>
            <a:ext cx="1728192" cy="3587105"/>
          </a:xfrm>
          <a:prstGeom prst="roundRect">
            <a:avLst/>
          </a:prstGeom>
          <a:solidFill>
            <a:schemeClr val="accent6">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מלבן מעוגל 22"/>
          <p:cNvSpPr/>
          <p:nvPr/>
        </p:nvSpPr>
        <p:spPr>
          <a:xfrm>
            <a:off x="2771800" y="2060848"/>
            <a:ext cx="1728192" cy="3587105"/>
          </a:xfrm>
          <a:prstGeom prst="roundRect">
            <a:avLst/>
          </a:prstGeom>
          <a:solidFill>
            <a:schemeClr val="accent6">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מלבן מעוגל 24"/>
          <p:cNvSpPr/>
          <p:nvPr/>
        </p:nvSpPr>
        <p:spPr>
          <a:xfrm>
            <a:off x="4943725" y="2325273"/>
            <a:ext cx="1296144"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מלבן מעוגל 25"/>
          <p:cNvSpPr/>
          <p:nvPr/>
        </p:nvSpPr>
        <p:spPr>
          <a:xfrm>
            <a:off x="2987824" y="2320651"/>
            <a:ext cx="1296144"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מלבן מעוגל 27"/>
          <p:cNvSpPr/>
          <p:nvPr/>
        </p:nvSpPr>
        <p:spPr>
          <a:xfrm>
            <a:off x="2987824" y="3110974"/>
            <a:ext cx="1296144" cy="324036"/>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מלבן מעוגל 28"/>
          <p:cNvSpPr/>
          <p:nvPr/>
        </p:nvSpPr>
        <p:spPr>
          <a:xfrm>
            <a:off x="4943725" y="3110974"/>
            <a:ext cx="1296144" cy="324036"/>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1" name="TextBox 30"/>
          <p:cNvSpPr txBox="1"/>
          <p:nvPr/>
        </p:nvSpPr>
        <p:spPr>
          <a:xfrm>
            <a:off x="4965858" y="2461168"/>
            <a:ext cx="1274011" cy="338554"/>
          </a:xfrm>
          <a:prstGeom prst="rect">
            <a:avLst/>
          </a:prstGeom>
          <a:noFill/>
        </p:spPr>
        <p:txBody>
          <a:bodyPr wrap="square" rtlCol="1">
            <a:spAutoFit/>
          </a:bodyPr>
          <a:lstStyle/>
          <a:p>
            <a:pPr algn="ctr"/>
            <a:r>
              <a:rPr lang="he-IL" sz="1600" b="1" dirty="0" smtClean="0"/>
              <a:t>סוג משרה</a:t>
            </a:r>
            <a:endParaRPr lang="he-IL" sz="1600" b="1" dirty="0"/>
          </a:p>
        </p:txBody>
      </p:sp>
      <p:sp>
        <p:nvSpPr>
          <p:cNvPr id="32" name="TextBox 31"/>
          <p:cNvSpPr txBox="1"/>
          <p:nvPr/>
        </p:nvSpPr>
        <p:spPr>
          <a:xfrm>
            <a:off x="3013766" y="2480032"/>
            <a:ext cx="1274011" cy="338554"/>
          </a:xfrm>
          <a:prstGeom prst="rect">
            <a:avLst/>
          </a:prstGeom>
          <a:noFill/>
        </p:spPr>
        <p:txBody>
          <a:bodyPr wrap="square" rtlCol="1">
            <a:spAutoFit/>
          </a:bodyPr>
          <a:lstStyle/>
          <a:p>
            <a:pPr algn="ctr"/>
            <a:r>
              <a:rPr lang="he-IL" sz="1600" b="1" dirty="0" smtClean="0"/>
              <a:t>אזור</a:t>
            </a:r>
            <a:endParaRPr lang="he-IL" sz="1600" b="1" dirty="0"/>
          </a:p>
        </p:txBody>
      </p:sp>
      <p:sp>
        <p:nvSpPr>
          <p:cNvPr id="34" name="TextBox 33"/>
          <p:cNvSpPr txBox="1"/>
          <p:nvPr/>
        </p:nvSpPr>
        <p:spPr>
          <a:xfrm>
            <a:off x="2987824" y="3079249"/>
            <a:ext cx="1274011" cy="338554"/>
          </a:xfrm>
          <a:prstGeom prst="rect">
            <a:avLst/>
          </a:prstGeom>
          <a:noFill/>
        </p:spPr>
        <p:txBody>
          <a:bodyPr wrap="square" rtlCol="1">
            <a:spAutoFit/>
          </a:bodyPr>
          <a:lstStyle/>
          <a:p>
            <a:pPr algn="ctr"/>
            <a:r>
              <a:rPr lang="he-IL" sz="1600" b="1" dirty="0" smtClean="0"/>
              <a:t>שורת חיפוש</a:t>
            </a:r>
            <a:endParaRPr lang="he-IL" sz="1600" b="1" dirty="0"/>
          </a:p>
        </p:txBody>
      </p:sp>
      <p:sp>
        <p:nvSpPr>
          <p:cNvPr id="35" name="TextBox 34"/>
          <p:cNvSpPr txBox="1"/>
          <p:nvPr/>
        </p:nvSpPr>
        <p:spPr>
          <a:xfrm>
            <a:off x="4965857" y="3079579"/>
            <a:ext cx="1274011" cy="338554"/>
          </a:xfrm>
          <a:prstGeom prst="rect">
            <a:avLst/>
          </a:prstGeom>
          <a:noFill/>
        </p:spPr>
        <p:txBody>
          <a:bodyPr wrap="square" rtlCol="1">
            <a:spAutoFit/>
          </a:bodyPr>
          <a:lstStyle/>
          <a:p>
            <a:pPr algn="ctr"/>
            <a:r>
              <a:rPr lang="he-IL" sz="1600" b="1" dirty="0" smtClean="0"/>
              <a:t>שורת חיפוש</a:t>
            </a:r>
            <a:endParaRPr lang="he-IL" sz="1600" b="1" dirty="0"/>
          </a:p>
        </p:txBody>
      </p:sp>
      <p:sp>
        <p:nvSpPr>
          <p:cNvPr id="39" name="מלבן מעוגל 38"/>
          <p:cNvSpPr/>
          <p:nvPr/>
        </p:nvSpPr>
        <p:spPr>
          <a:xfrm>
            <a:off x="5951837" y="3511313"/>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מלבן מעוגל 39"/>
          <p:cNvSpPr/>
          <p:nvPr/>
        </p:nvSpPr>
        <p:spPr>
          <a:xfrm>
            <a:off x="5951837" y="3966923"/>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1" name="מלבן מעוגל 40"/>
          <p:cNvSpPr/>
          <p:nvPr/>
        </p:nvSpPr>
        <p:spPr>
          <a:xfrm>
            <a:off x="5951837" y="4401113"/>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2" name="מלבן מעוגל 41"/>
          <p:cNvSpPr/>
          <p:nvPr/>
        </p:nvSpPr>
        <p:spPr>
          <a:xfrm>
            <a:off x="4007621" y="3501011"/>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3" name="מלבן מעוגל 42"/>
          <p:cNvSpPr/>
          <p:nvPr/>
        </p:nvSpPr>
        <p:spPr>
          <a:xfrm>
            <a:off x="4007621" y="3956621"/>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4" name="מלבן מעוגל 43"/>
          <p:cNvSpPr/>
          <p:nvPr/>
        </p:nvSpPr>
        <p:spPr>
          <a:xfrm>
            <a:off x="4007621" y="4390811"/>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5" name="מלבן מעוגל 44"/>
          <p:cNvSpPr/>
          <p:nvPr/>
        </p:nvSpPr>
        <p:spPr>
          <a:xfrm>
            <a:off x="3562963" y="5877272"/>
            <a:ext cx="2017149" cy="455525"/>
          </a:xfrm>
          <a:prstGeom prst="roundRect">
            <a:avLst/>
          </a:prstGeom>
          <a:solidFill>
            <a:schemeClr val="accent3">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6" name="TextBox 45"/>
          <p:cNvSpPr txBox="1"/>
          <p:nvPr/>
        </p:nvSpPr>
        <p:spPr>
          <a:xfrm>
            <a:off x="3956885" y="5935757"/>
            <a:ext cx="1274011" cy="338554"/>
          </a:xfrm>
          <a:prstGeom prst="rect">
            <a:avLst/>
          </a:prstGeom>
          <a:noFill/>
        </p:spPr>
        <p:txBody>
          <a:bodyPr wrap="square" rtlCol="1">
            <a:spAutoFit/>
          </a:bodyPr>
          <a:lstStyle/>
          <a:p>
            <a:pPr algn="ctr"/>
            <a:r>
              <a:rPr lang="he-IL" sz="1600" b="1" dirty="0" smtClean="0"/>
              <a:t>חפש</a:t>
            </a:r>
            <a:endParaRPr lang="he-IL" sz="1600" b="1" dirty="0"/>
          </a:p>
        </p:txBody>
      </p:sp>
    </p:spTree>
    <p:extLst>
      <p:ext uri="{BB962C8B-B14F-4D97-AF65-F5344CB8AC3E}">
        <p14:creationId xmlns:p14="http://schemas.microsoft.com/office/powerpoint/2010/main" val="2282514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39552" y="419307"/>
            <a:ext cx="8136904"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נקודות נוספות – דברים שצריך לעשות</a:t>
            </a:r>
            <a:endParaRPr lang="he-IL" sz="2800" b="1" dirty="0">
              <a:latin typeface="Guttman Yad-Brush" pitchFamily="2" charset="-79"/>
              <a:cs typeface="Guttman Yad-Brush" pitchFamily="2" charset="-79"/>
            </a:endParaRPr>
          </a:p>
        </p:txBody>
      </p:sp>
      <p:sp>
        <p:nvSpPr>
          <p:cNvPr id="4" name="TextBox 3"/>
          <p:cNvSpPr txBox="1"/>
          <p:nvPr/>
        </p:nvSpPr>
        <p:spPr>
          <a:xfrm>
            <a:off x="179512" y="942527"/>
            <a:ext cx="8640960" cy="5632311"/>
          </a:xfrm>
          <a:prstGeom prst="rect">
            <a:avLst/>
          </a:prstGeom>
          <a:noFill/>
        </p:spPr>
        <p:txBody>
          <a:bodyPr wrap="square" rtlCol="1">
            <a:spAutoFit/>
          </a:bodyPr>
          <a:lstStyle/>
          <a:p>
            <a:r>
              <a:rPr lang="he-IL" sz="2000" b="1" u="sng" dirty="0"/>
              <a:t>צינור העברת קורות חיים לחברות השמה ולמעסיקים:</a:t>
            </a:r>
            <a:endParaRPr lang="en-US" sz="2000" dirty="0"/>
          </a:p>
          <a:p>
            <a:r>
              <a:rPr lang="he-IL" sz="2000" dirty="0"/>
              <a:t>1. מאגר קורות חיים באתר ללא פרטי קשר של הסטודנט.</a:t>
            </a:r>
            <a:endParaRPr lang="en-US" sz="2000" dirty="0"/>
          </a:p>
          <a:p>
            <a:r>
              <a:rPr lang="he-IL" sz="2000" dirty="0"/>
              <a:t>2. התאמת שדות בין מעסיקים/חברות השמה לקורות חיים של סטודנטים. כל חברה ממלאת טופס של פרמטרים ראשוניים על המועמד ובמקביל המועמד ממלא טופס קורות </a:t>
            </a:r>
            <a:r>
              <a:rPr lang="he-IL" sz="2000" dirty="0" smtClean="0"/>
              <a:t>חיים. סרגל </a:t>
            </a:r>
            <a:r>
              <a:rPr lang="he-IL" sz="2000" dirty="0"/>
              <a:t>התקדמות כך שכל סטודנט יחליט כמה הוא רוצה להשיק בכתיבת קורות </a:t>
            </a:r>
            <a:r>
              <a:rPr lang="he-IL" sz="2000" dirty="0" smtClean="0"/>
              <a:t>חיים אופציונלי. </a:t>
            </a:r>
            <a:endParaRPr lang="en-US" sz="2000" dirty="0"/>
          </a:p>
          <a:p>
            <a:r>
              <a:rPr lang="he-IL" sz="2000" dirty="0"/>
              <a:t>3. קבלת קורות חיים </a:t>
            </a:r>
            <a:r>
              <a:rPr lang="he-IL" sz="2000" dirty="0" smtClean="0"/>
              <a:t>ע"י המעסיק עם כל הפרטים תמורת תשלום </a:t>
            </a:r>
            <a:r>
              <a:rPr lang="he-IL" sz="2000" dirty="0"/>
              <a:t>סמלי, לאחר שהחליט שמעוניין במועמד.</a:t>
            </a:r>
            <a:endParaRPr lang="en-US" sz="2000" dirty="0"/>
          </a:p>
          <a:p>
            <a:r>
              <a:rPr lang="he-IL" sz="2000" dirty="0"/>
              <a:t>4. במידה ויש השמה לנסח או לקבוע מראש תקנון משפטי לחוזי השמה. חוזה ספציפי לכל חברה.</a:t>
            </a:r>
            <a:endParaRPr lang="en-US" sz="2000" dirty="0"/>
          </a:p>
          <a:p>
            <a:r>
              <a:rPr lang="he-IL" sz="2000" dirty="0"/>
              <a:t>5. </a:t>
            </a:r>
            <a:r>
              <a:rPr lang="he-IL" sz="2000" dirty="0" smtClean="0"/>
              <a:t>הודעות לסטודנטים – מעסיקים ששילמו על הקורות חיים שלהם , שידעו שנכנסו למאגר של חברה מסוימת .אפשרות קישור  </a:t>
            </a:r>
            <a:r>
              <a:rPr lang="he-IL" sz="2000" dirty="0"/>
              <a:t>לאימייל </a:t>
            </a:r>
            <a:r>
              <a:rPr lang="he-IL" sz="2000" dirty="0" smtClean="0"/>
              <a:t>אישי.</a:t>
            </a:r>
          </a:p>
          <a:p>
            <a:r>
              <a:rPr lang="he-IL" sz="2000" b="1" u="sng" dirty="0" smtClean="0"/>
              <a:t>דברים שצריך לעשות:</a:t>
            </a:r>
            <a:endParaRPr lang="en-US" sz="2000" b="1" u="sng" dirty="0"/>
          </a:p>
          <a:p>
            <a:pPr lvl="0"/>
            <a:r>
              <a:rPr lang="he-IL" sz="2000" dirty="0"/>
              <a:t>לאפיין דף למעסיק.</a:t>
            </a:r>
            <a:endParaRPr lang="en-US" sz="2000" dirty="0"/>
          </a:p>
          <a:p>
            <a:pPr lvl="0"/>
            <a:r>
              <a:rPr lang="he-IL" sz="2000" dirty="0"/>
              <a:t>תקנון השמה:</a:t>
            </a:r>
            <a:endParaRPr lang="en-US" sz="2000" dirty="0"/>
          </a:p>
          <a:p>
            <a:r>
              <a:rPr lang="he-IL" sz="2000" dirty="0"/>
              <a:t>תקנון מעסיק – חוזה.</a:t>
            </a:r>
            <a:endParaRPr lang="en-US" sz="2000" dirty="0"/>
          </a:p>
          <a:p>
            <a:r>
              <a:rPr lang="he-IL" sz="2000" dirty="0"/>
              <a:t>תקנון אתר למשתמש.</a:t>
            </a:r>
            <a:endParaRPr lang="en-US" sz="2000" dirty="0"/>
          </a:p>
          <a:p>
            <a:pPr marL="285750" indent="-285750">
              <a:buFont typeface="Arial" pitchFamily="34" charset="0"/>
              <a:buChar char="•"/>
            </a:pPr>
            <a:endParaRPr lang="he-IL" sz="2000" dirty="0"/>
          </a:p>
        </p:txBody>
      </p:sp>
    </p:spTree>
    <p:extLst>
      <p:ext uri="{BB962C8B-B14F-4D97-AF65-F5344CB8AC3E}">
        <p14:creationId xmlns:p14="http://schemas.microsoft.com/office/powerpoint/2010/main" val="2656137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051720" y="419307"/>
            <a:ext cx="5112568"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דף כניסה – הרשמה ראשונית</a:t>
            </a:r>
            <a:endParaRPr lang="he-IL" sz="2800" b="1" dirty="0">
              <a:latin typeface="Guttman Yad-Brush" pitchFamily="2" charset="-79"/>
              <a:cs typeface="Guttman Yad-Brush" pitchFamily="2" charset="-79"/>
            </a:endParaRPr>
          </a:p>
        </p:txBody>
      </p:sp>
      <p:sp>
        <p:nvSpPr>
          <p:cNvPr id="3" name="TextBox 2"/>
          <p:cNvSpPr txBox="1"/>
          <p:nvPr/>
        </p:nvSpPr>
        <p:spPr>
          <a:xfrm>
            <a:off x="899592" y="1124744"/>
            <a:ext cx="7920880" cy="3785652"/>
          </a:xfrm>
          <a:prstGeom prst="rect">
            <a:avLst/>
          </a:prstGeom>
          <a:noFill/>
        </p:spPr>
        <p:txBody>
          <a:bodyPr wrap="square" rtlCol="1">
            <a:spAutoFit/>
          </a:bodyPr>
          <a:lstStyle/>
          <a:p>
            <a:r>
              <a:rPr lang="he-IL" sz="2000" dirty="0" smtClean="0"/>
              <a:t>מטרת הדף: </a:t>
            </a:r>
          </a:p>
          <a:p>
            <a:pPr marL="285750" indent="-285750">
              <a:buFont typeface="Arial" pitchFamily="34" charset="0"/>
              <a:buChar char="•"/>
            </a:pPr>
            <a:r>
              <a:rPr lang="he-IL" sz="2000" dirty="0" smtClean="0"/>
              <a:t>הרשמה ראשונית של הסטודנט. פרטים שלא בהכרח מופיעים בכוורת ראשי. זה ישמש כ- </a:t>
            </a:r>
            <a:r>
              <a:rPr lang="en-US" sz="2000" dirty="0" smtClean="0"/>
              <a:t>ID</a:t>
            </a:r>
            <a:r>
              <a:rPr lang="he-IL" sz="2000" dirty="0" smtClean="0"/>
              <a:t> של הסטודנט בתוך דף המשרות.</a:t>
            </a:r>
          </a:p>
          <a:p>
            <a:r>
              <a:rPr lang="he-IL" sz="2000" dirty="0" smtClean="0"/>
              <a:t>השדות המבוקשים:</a:t>
            </a:r>
          </a:p>
          <a:p>
            <a:pPr marL="285750" indent="-285750">
              <a:buFont typeface="Arial" pitchFamily="34" charset="0"/>
              <a:buChar char="•"/>
            </a:pPr>
            <a:r>
              <a:rPr lang="he-IL" sz="2000" dirty="0" smtClean="0"/>
              <a:t>כפתור כניסה למעסיק .</a:t>
            </a:r>
          </a:p>
          <a:p>
            <a:pPr marL="285750" indent="-285750">
              <a:buFont typeface="Arial" pitchFamily="34" charset="0"/>
              <a:buChar char="•"/>
            </a:pPr>
            <a:r>
              <a:rPr lang="he-IL" sz="2000" dirty="0" smtClean="0"/>
              <a:t>שם מלא של הסטודנט.</a:t>
            </a:r>
          </a:p>
          <a:p>
            <a:pPr marL="285750" indent="-285750">
              <a:buFont typeface="Arial" pitchFamily="34" charset="0"/>
              <a:buChar char="•"/>
            </a:pPr>
            <a:r>
              <a:rPr lang="he-IL" sz="2000" dirty="0" smtClean="0"/>
              <a:t>אימייל – ניתן לייבא מכוורת ראשי או שימוש באימייל נוסף חדש. לבדוק אופציה של הכנסת האימייל למשתמשים שנרשמו דרך </a:t>
            </a:r>
            <a:r>
              <a:rPr lang="he-IL" sz="2000" dirty="0" err="1" smtClean="0"/>
              <a:t>פייסבוק</a:t>
            </a:r>
            <a:r>
              <a:rPr lang="he-IL" sz="2000" dirty="0" smtClean="0"/>
              <a:t>.</a:t>
            </a:r>
          </a:p>
          <a:p>
            <a:pPr marL="285750" indent="-285750">
              <a:buFont typeface="Arial" pitchFamily="34" charset="0"/>
              <a:buChar char="•"/>
            </a:pPr>
            <a:r>
              <a:rPr lang="he-IL" sz="2000" dirty="0" smtClean="0"/>
              <a:t>טלפון </a:t>
            </a:r>
            <a:r>
              <a:rPr lang="he-IL" sz="2000" dirty="0"/>
              <a:t>(אופציונלי) –לא חובה.</a:t>
            </a:r>
            <a:endParaRPr lang="en-US" sz="2000" dirty="0"/>
          </a:p>
          <a:p>
            <a:pPr marL="285750" indent="-285750">
              <a:buFont typeface="Arial" pitchFamily="34" charset="0"/>
              <a:buChar char="•"/>
            </a:pPr>
            <a:r>
              <a:rPr lang="he-IL" sz="2000" dirty="0" smtClean="0"/>
              <a:t>אני </a:t>
            </a:r>
            <a:r>
              <a:rPr lang="he-IL" sz="2000" dirty="0"/>
              <a:t>מסכים לתקנון </a:t>
            </a:r>
            <a:r>
              <a:rPr lang="he-IL" sz="2000" dirty="0" smtClean="0"/>
              <a:t>האתר/תקנון </a:t>
            </a:r>
            <a:r>
              <a:rPr lang="he-IL" sz="2000" dirty="0"/>
              <a:t>האפליקציה.</a:t>
            </a:r>
            <a:endParaRPr lang="en-US" sz="2000" dirty="0"/>
          </a:p>
          <a:p>
            <a:pPr marL="285750" indent="-285750">
              <a:buFont typeface="Arial" pitchFamily="34" charset="0"/>
              <a:buChar char="•"/>
            </a:pPr>
            <a:endParaRPr lang="he-IL" sz="2000" dirty="0" smtClean="0"/>
          </a:p>
          <a:p>
            <a:pPr marL="285750" indent="-285750">
              <a:buFont typeface="Arial" pitchFamily="34" charset="0"/>
              <a:buChar char="•"/>
            </a:pPr>
            <a:endParaRPr lang="he-IL" sz="2000" dirty="0"/>
          </a:p>
        </p:txBody>
      </p:sp>
    </p:spTree>
    <p:extLst>
      <p:ext uri="{BB962C8B-B14F-4D97-AF65-F5344CB8AC3E}">
        <p14:creationId xmlns:p14="http://schemas.microsoft.com/office/powerpoint/2010/main" val="2564591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051720" y="419307"/>
            <a:ext cx="5112568"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דף כניסה – הרשמה ראשונית</a:t>
            </a:r>
            <a:endParaRPr lang="he-IL" sz="2800" b="1" dirty="0">
              <a:latin typeface="Guttman Yad-Brush" pitchFamily="2" charset="-79"/>
              <a:cs typeface="Guttman Yad-Brush" pitchFamily="2" charset="-79"/>
            </a:endParaRPr>
          </a:p>
        </p:txBody>
      </p:sp>
      <p:sp>
        <p:nvSpPr>
          <p:cNvPr id="8" name="מלבן מעוגל 7"/>
          <p:cNvSpPr/>
          <p:nvPr/>
        </p:nvSpPr>
        <p:spPr>
          <a:xfrm>
            <a:off x="6420599" y="3875709"/>
            <a:ext cx="2232248" cy="648072"/>
          </a:xfrm>
          <a:prstGeom prst="round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מעוגל 8"/>
          <p:cNvSpPr/>
          <p:nvPr/>
        </p:nvSpPr>
        <p:spPr>
          <a:xfrm>
            <a:off x="6420599" y="3245847"/>
            <a:ext cx="2232248" cy="648072"/>
          </a:xfrm>
          <a:prstGeom prst="round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מעוגל 9"/>
          <p:cNvSpPr/>
          <p:nvPr/>
        </p:nvSpPr>
        <p:spPr>
          <a:xfrm>
            <a:off x="6420599" y="1949072"/>
            <a:ext cx="2232248" cy="648072"/>
          </a:xfrm>
          <a:prstGeom prst="round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מעוגל 10"/>
          <p:cNvSpPr/>
          <p:nvPr/>
        </p:nvSpPr>
        <p:spPr>
          <a:xfrm>
            <a:off x="6420599" y="2597144"/>
            <a:ext cx="2232248" cy="648072"/>
          </a:xfrm>
          <a:prstGeom prst="round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6677980" y="2088442"/>
            <a:ext cx="1728192" cy="369332"/>
          </a:xfrm>
          <a:prstGeom prst="rect">
            <a:avLst/>
          </a:prstGeom>
          <a:noFill/>
        </p:spPr>
        <p:txBody>
          <a:bodyPr wrap="square" rtlCol="1">
            <a:spAutoFit/>
          </a:bodyPr>
          <a:lstStyle/>
          <a:p>
            <a:r>
              <a:rPr lang="he-IL" b="1" dirty="0" smtClean="0">
                <a:effectLst>
                  <a:outerShdw blurRad="38100" dist="38100" dir="2700000" algn="tl">
                    <a:srgbClr val="000000">
                      <a:alpha val="43137"/>
                    </a:srgbClr>
                  </a:outerShdw>
                </a:effectLst>
              </a:rPr>
              <a:t>כניסה למעסיק</a:t>
            </a:r>
            <a:endParaRPr lang="he-IL" b="1" dirty="0">
              <a:effectLst>
                <a:outerShdw blurRad="38100" dist="38100" dir="2700000" algn="tl">
                  <a:srgbClr val="000000">
                    <a:alpha val="43137"/>
                  </a:srgbClr>
                </a:outerShdw>
              </a:effectLst>
            </a:endParaRPr>
          </a:p>
        </p:txBody>
      </p:sp>
      <p:sp>
        <p:nvSpPr>
          <p:cNvPr id="13" name="TextBox 12"/>
          <p:cNvSpPr txBox="1"/>
          <p:nvPr/>
        </p:nvSpPr>
        <p:spPr>
          <a:xfrm>
            <a:off x="6677980" y="2750817"/>
            <a:ext cx="1728192" cy="369332"/>
          </a:xfrm>
          <a:prstGeom prst="rect">
            <a:avLst/>
          </a:prstGeom>
          <a:noFill/>
        </p:spPr>
        <p:txBody>
          <a:bodyPr wrap="square" rtlCol="1">
            <a:spAutoFit/>
          </a:bodyPr>
          <a:lstStyle/>
          <a:p>
            <a:r>
              <a:rPr lang="he-IL" b="1" dirty="0" smtClean="0">
                <a:effectLst>
                  <a:outerShdw blurRad="38100" dist="38100" dir="2700000" algn="tl">
                    <a:srgbClr val="000000">
                      <a:alpha val="43137"/>
                    </a:srgbClr>
                  </a:outerShdw>
                </a:effectLst>
              </a:rPr>
              <a:t>שם מלא</a:t>
            </a:r>
            <a:endParaRPr lang="he-IL" b="1" dirty="0">
              <a:effectLst>
                <a:outerShdw blurRad="38100" dist="38100" dir="2700000" algn="tl">
                  <a:srgbClr val="000000">
                    <a:alpha val="43137"/>
                  </a:srgbClr>
                </a:outerShdw>
              </a:effectLst>
            </a:endParaRPr>
          </a:p>
        </p:txBody>
      </p:sp>
      <p:sp>
        <p:nvSpPr>
          <p:cNvPr id="14" name="TextBox 13"/>
          <p:cNvSpPr txBox="1"/>
          <p:nvPr/>
        </p:nvSpPr>
        <p:spPr>
          <a:xfrm>
            <a:off x="6700113" y="3385217"/>
            <a:ext cx="1728192" cy="369332"/>
          </a:xfrm>
          <a:prstGeom prst="rect">
            <a:avLst/>
          </a:prstGeom>
          <a:noFill/>
        </p:spPr>
        <p:txBody>
          <a:bodyPr wrap="square" rtlCol="1">
            <a:spAutoFit/>
          </a:bodyPr>
          <a:lstStyle/>
          <a:p>
            <a:r>
              <a:rPr lang="he-IL" b="1" dirty="0" smtClean="0">
                <a:effectLst>
                  <a:outerShdw blurRad="38100" dist="38100" dir="2700000" algn="tl">
                    <a:srgbClr val="000000">
                      <a:alpha val="43137"/>
                    </a:srgbClr>
                  </a:outerShdw>
                </a:effectLst>
              </a:rPr>
              <a:t>אימייל</a:t>
            </a:r>
            <a:endParaRPr lang="he-IL" b="1" dirty="0">
              <a:effectLst>
                <a:outerShdw blurRad="38100" dist="38100" dir="2700000" algn="tl">
                  <a:srgbClr val="000000">
                    <a:alpha val="43137"/>
                  </a:srgbClr>
                </a:outerShdw>
              </a:effectLst>
            </a:endParaRPr>
          </a:p>
        </p:txBody>
      </p:sp>
      <p:sp>
        <p:nvSpPr>
          <p:cNvPr id="15" name="TextBox 14"/>
          <p:cNvSpPr txBox="1"/>
          <p:nvPr/>
        </p:nvSpPr>
        <p:spPr>
          <a:xfrm>
            <a:off x="6420599" y="4015079"/>
            <a:ext cx="1985573" cy="369332"/>
          </a:xfrm>
          <a:prstGeom prst="rect">
            <a:avLst/>
          </a:prstGeom>
          <a:noFill/>
        </p:spPr>
        <p:txBody>
          <a:bodyPr wrap="square" rtlCol="1">
            <a:spAutoFit/>
          </a:bodyPr>
          <a:lstStyle/>
          <a:p>
            <a:r>
              <a:rPr lang="he-IL" b="1" dirty="0" smtClean="0">
                <a:effectLst>
                  <a:outerShdw blurRad="38100" dist="38100" dir="2700000" algn="tl">
                    <a:srgbClr val="000000">
                      <a:alpha val="43137"/>
                    </a:srgbClr>
                  </a:outerShdw>
                </a:effectLst>
              </a:rPr>
              <a:t>טלפון (אופציונלי)</a:t>
            </a:r>
            <a:endParaRPr lang="he-IL" b="1" dirty="0">
              <a:effectLst>
                <a:outerShdw blurRad="38100" dist="38100" dir="2700000" algn="tl">
                  <a:srgbClr val="000000">
                    <a:alpha val="43137"/>
                  </a:srgbClr>
                </a:outerShdw>
              </a:effectLst>
            </a:endParaRPr>
          </a:p>
        </p:txBody>
      </p:sp>
      <p:sp>
        <p:nvSpPr>
          <p:cNvPr id="16" name="מלבן מעוגל 15"/>
          <p:cNvSpPr/>
          <p:nvPr/>
        </p:nvSpPr>
        <p:spPr>
          <a:xfrm>
            <a:off x="406400" y="3244303"/>
            <a:ext cx="3192123" cy="648072"/>
          </a:xfrm>
          <a:prstGeom prst="round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מעוגל 16"/>
          <p:cNvSpPr/>
          <p:nvPr/>
        </p:nvSpPr>
        <p:spPr>
          <a:xfrm>
            <a:off x="395536" y="2596231"/>
            <a:ext cx="5868652"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מלבן מעוגל 17"/>
          <p:cNvSpPr/>
          <p:nvPr/>
        </p:nvSpPr>
        <p:spPr>
          <a:xfrm>
            <a:off x="3581890" y="3245847"/>
            <a:ext cx="2682298"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מלבן מעוגל 18"/>
          <p:cNvSpPr/>
          <p:nvPr/>
        </p:nvSpPr>
        <p:spPr>
          <a:xfrm>
            <a:off x="406400" y="3875709"/>
            <a:ext cx="5857788"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TextBox 19"/>
          <p:cNvSpPr txBox="1"/>
          <p:nvPr/>
        </p:nvSpPr>
        <p:spPr>
          <a:xfrm>
            <a:off x="406400" y="3383673"/>
            <a:ext cx="3085480" cy="307777"/>
          </a:xfrm>
          <a:prstGeom prst="rect">
            <a:avLst/>
          </a:prstGeom>
          <a:noFill/>
        </p:spPr>
        <p:txBody>
          <a:bodyPr wrap="square" rtlCol="1">
            <a:spAutoFit/>
          </a:bodyPr>
          <a:lstStyle/>
          <a:p>
            <a:r>
              <a:rPr lang="he-IL" sz="1400" b="1" dirty="0" smtClean="0">
                <a:effectLst>
                  <a:outerShdw blurRad="38100" dist="38100" dir="2700000" algn="tl">
                    <a:srgbClr val="000000">
                      <a:alpha val="43137"/>
                    </a:srgbClr>
                  </a:outerShdw>
                </a:effectLst>
              </a:rPr>
              <a:t>היכנס עם האימייל המופיע בפרופיל שלי</a:t>
            </a:r>
            <a:endParaRPr lang="he-IL" sz="1400" b="1" dirty="0">
              <a:effectLst>
                <a:outerShdw blurRad="38100" dist="38100" dir="2700000" algn="tl">
                  <a:srgbClr val="000000">
                    <a:alpha val="43137"/>
                  </a:srgbClr>
                </a:outerShdw>
              </a:effectLst>
            </a:endParaRPr>
          </a:p>
        </p:txBody>
      </p:sp>
      <p:sp>
        <p:nvSpPr>
          <p:cNvPr id="21" name="מלבן מעוגל 20"/>
          <p:cNvSpPr/>
          <p:nvPr/>
        </p:nvSpPr>
        <p:spPr>
          <a:xfrm>
            <a:off x="395536" y="4797152"/>
            <a:ext cx="5868652" cy="648072"/>
          </a:xfrm>
          <a:prstGeom prst="round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TextBox 21"/>
          <p:cNvSpPr txBox="1"/>
          <p:nvPr/>
        </p:nvSpPr>
        <p:spPr>
          <a:xfrm>
            <a:off x="539552" y="4936522"/>
            <a:ext cx="5472608" cy="369332"/>
          </a:xfrm>
          <a:prstGeom prst="rect">
            <a:avLst/>
          </a:prstGeom>
          <a:noFill/>
        </p:spPr>
        <p:txBody>
          <a:bodyPr wrap="square" rtlCol="1">
            <a:spAutoFit/>
          </a:bodyPr>
          <a:lstStyle/>
          <a:p>
            <a:r>
              <a:rPr lang="he-IL" b="1" dirty="0" smtClean="0">
                <a:effectLst>
                  <a:outerShdw blurRad="38100" dist="38100" dir="2700000" algn="tl">
                    <a:srgbClr val="000000">
                      <a:alpha val="43137"/>
                    </a:srgbClr>
                  </a:outerShdw>
                </a:effectLst>
              </a:rPr>
              <a:t>קראתי את התקנון ואני מסכים לתנאי השימוש</a:t>
            </a:r>
            <a:endParaRPr lang="he-IL" b="1" dirty="0">
              <a:effectLst>
                <a:outerShdw blurRad="38100" dist="38100" dir="2700000" algn="tl">
                  <a:srgbClr val="000000">
                    <a:alpha val="43137"/>
                  </a:srgbClr>
                </a:outerShdw>
              </a:effectLst>
            </a:endParaRPr>
          </a:p>
        </p:txBody>
      </p:sp>
      <p:sp>
        <p:nvSpPr>
          <p:cNvPr id="23" name="מלבן מעוגל 22"/>
          <p:cNvSpPr/>
          <p:nvPr/>
        </p:nvSpPr>
        <p:spPr>
          <a:xfrm>
            <a:off x="6416520" y="4797152"/>
            <a:ext cx="747768"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מלבן מעוגל 23"/>
          <p:cNvSpPr/>
          <p:nvPr/>
        </p:nvSpPr>
        <p:spPr>
          <a:xfrm>
            <a:off x="755576" y="966664"/>
            <a:ext cx="2160240" cy="1491109"/>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TextBox 24"/>
          <p:cNvSpPr txBox="1"/>
          <p:nvPr/>
        </p:nvSpPr>
        <p:spPr>
          <a:xfrm>
            <a:off x="971600" y="1250553"/>
            <a:ext cx="1728192" cy="923330"/>
          </a:xfrm>
          <a:prstGeom prst="rect">
            <a:avLst/>
          </a:prstGeom>
          <a:noFill/>
        </p:spPr>
        <p:txBody>
          <a:bodyPr wrap="square" rtlCol="1">
            <a:spAutoFit/>
          </a:bodyPr>
          <a:lstStyle/>
          <a:p>
            <a:r>
              <a:rPr lang="he-IL" b="1" dirty="0" smtClean="0">
                <a:effectLst>
                  <a:outerShdw blurRad="38100" dist="38100" dir="2700000" algn="tl">
                    <a:srgbClr val="000000">
                      <a:alpha val="43137"/>
                    </a:srgbClr>
                  </a:outerShdw>
                </a:effectLst>
              </a:rPr>
              <a:t>לוגו – כוורת (בגדול) כמו בכוורת ראשי.</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86465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051720" y="185118"/>
            <a:ext cx="5112568"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דף ראשי</a:t>
            </a:r>
            <a:endParaRPr lang="he-IL" sz="2800" b="1" dirty="0">
              <a:latin typeface="Guttman Yad-Brush" pitchFamily="2" charset="-79"/>
              <a:cs typeface="Guttman Yad-Brush" pitchFamily="2" charset="-79"/>
            </a:endParaRPr>
          </a:p>
        </p:txBody>
      </p:sp>
      <p:sp>
        <p:nvSpPr>
          <p:cNvPr id="6" name="TextBox 5"/>
          <p:cNvSpPr txBox="1"/>
          <p:nvPr/>
        </p:nvSpPr>
        <p:spPr>
          <a:xfrm>
            <a:off x="251520" y="671691"/>
            <a:ext cx="8640960" cy="6186309"/>
          </a:xfrm>
          <a:prstGeom prst="rect">
            <a:avLst/>
          </a:prstGeom>
          <a:noFill/>
        </p:spPr>
        <p:txBody>
          <a:bodyPr wrap="square" rtlCol="1">
            <a:spAutoFit/>
          </a:bodyPr>
          <a:lstStyle/>
          <a:p>
            <a:r>
              <a:rPr lang="he-IL" dirty="0" smtClean="0"/>
              <a:t>מטרת הדף: </a:t>
            </a:r>
          </a:p>
          <a:p>
            <a:pPr marL="285750" indent="-285750">
              <a:buFont typeface="Arial" pitchFamily="34" charset="0"/>
              <a:buChar char="•"/>
            </a:pPr>
            <a:r>
              <a:rPr lang="he-IL" dirty="0" smtClean="0"/>
              <a:t>האתר ישמש כאתר שער  המספק מידע עבודות ודרושים לקהל הסטודנטים המחפשים עבודה. האתר יציג מידע חיוני, עדכונים שוטפים, פרסומים וכיו"ב ויאפשר להשתמש ביישומי קהילה מקוונים כגון רשת חברתית, ניהול פורומים בקשר לעבודות מועדפות </a:t>
            </a:r>
            <a:r>
              <a:rPr lang="he-IL" dirty="0" err="1" smtClean="0"/>
              <a:t>וכו</a:t>
            </a:r>
            <a:r>
              <a:rPr lang="he-IL" dirty="0" smtClean="0"/>
              <a:t>'.</a:t>
            </a:r>
          </a:p>
          <a:p>
            <a:r>
              <a:rPr lang="he-IL" dirty="0" smtClean="0"/>
              <a:t>השדות המבוקשים:</a:t>
            </a:r>
          </a:p>
          <a:p>
            <a:pPr marL="342900" indent="-342900">
              <a:buFont typeface="Arial" pitchFamily="34" charset="0"/>
              <a:buChar char="•"/>
            </a:pPr>
            <a:r>
              <a:rPr lang="he-IL" dirty="0"/>
              <a:t>ארבעה </a:t>
            </a:r>
            <a:r>
              <a:rPr lang="he-IL" dirty="0" err="1"/>
              <a:t>טאבים</a:t>
            </a:r>
            <a:r>
              <a:rPr lang="he-IL" dirty="0"/>
              <a:t> מרכזיים:</a:t>
            </a:r>
            <a:endParaRPr lang="en-US" dirty="0"/>
          </a:p>
          <a:p>
            <a:r>
              <a:rPr lang="he-IL" dirty="0"/>
              <a:t> </a:t>
            </a:r>
            <a:r>
              <a:rPr lang="he-IL" dirty="0" smtClean="0"/>
              <a:t>    1.עבודות </a:t>
            </a:r>
            <a:r>
              <a:rPr lang="he-IL" dirty="0"/>
              <a:t>איכות מוכוונות תואר.</a:t>
            </a:r>
            <a:endParaRPr lang="en-US" dirty="0"/>
          </a:p>
          <a:p>
            <a:r>
              <a:rPr lang="he-IL" dirty="0"/>
              <a:t> </a:t>
            </a:r>
            <a:r>
              <a:rPr lang="he-IL" dirty="0" smtClean="0"/>
              <a:t>    2.הדרכה מקצועית- כולל </a:t>
            </a:r>
            <a:r>
              <a:rPr lang="he-IL" dirty="0"/>
              <a:t>סרטוני הדרכה/ הדרכת כתיבת קורות חיים/ איך להתנהג בראיונות עבודה/</a:t>
            </a:r>
            <a:r>
              <a:rPr lang="he-IL" dirty="0" err="1"/>
              <a:t>פילאט</a:t>
            </a:r>
            <a:r>
              <a:rPr lang="he-IL" dirty="0"/>
              <a:t>/ התייעצות עם אנשי מקצוע / שאלות ותשובות/ הפנייה למומחי </a:t>
            </a:r>
            <a:r>
              <a:rPr lang="he-IL" dirty="0" smtClean="0"/>
              <a:t>השמה/ </a:t>
            </a:r>
            <a:r>
              <a:rPr lang="he-IL" dirty="0"/>
              <a:t>פרסום קורסי הכנה לעבודה.</a:t>
            </a:r>
            <a:endParaRPr lang="en-US" dirty="0"/>
          </a:p>
          <a:p>
            <a:r>
              <a:rPr lang="he-IL" dirty="0"/>
              <a:t> </a:t>
            </a:r>
            <a:r>
              <a:rPr lang="he-IL" dirty="0" smtClean="0"/>
              <a:t>    3.הכוונה אישית - מציאת </a:t>
            </a:r>
            <a:r>
              <a:rPr lang="he-IL" dirty="0"/>
              <a:t>תחום </a:t>
            </a:r>
            <a:r>
              <a:rPr lang="he-IL" dirty="0" smtClean="0"/>
              <a:t>מתאים לסטודנט המבולבל: סטודנט </a:t>
            </a:r>
            <a:r>
              <a:rPr lang="he-IL" dirty="0"/>
              <a:t>שאין לו מושג מה מעניין אותו או מה יש לתואר שלו להציע. פירוט תחומי תעסוקה לפי תארים. מידע על כל תחום + מידע אקדמאי כמו למשל קורסי השלמה לתארים שפותחים אופציה.</a:t>
            </a:r>
            <a:endParaRPr lang="en-US" dirty="0"/>
          </a:p>
          <a:p>
            <a:pPr marL="342900" indent="-342900">
              <a:buFont typeface="Arial" pitchFamily="34" charset="0"/>
              <a:buChar char="•"/>
            </a:pPr>
            <a:r>
              <a:rPr lang="he-IL" dirty="0" smtClean="0"/>
              <a:t>אופציה </a:t>
            </a:r>
            <a:r>
              <a:rPr lang="he-IL" dirty="0"/>
              <a:t>אנשי מקצוע שיכולו לענות על שאלות/ או שניתן להשאיר שאלות ונציגים יחזרו.</a:t>
            </a:r>
            <a:endParaRPr lang="en-US" dirty="0"/>
          </a:p>
          <a:p>
            <a:pPr marL="342900" indent="-342900">
              <a:buFont typeface="Arial" pitchFamily="34" charset="0"/>
              <a:buChar char="•"/>
            </a:pPr>
            <a:r>
              <a:rPr lang="he-IL" dirty="0" smtClean="0"/>
              <a:t>בלוג </a:t>
            </a:r>
            <a:r>
              <a:rPr lang="he-IL" dirty="0"/>
              <a:t>המלצות על תחומים חמים בשוק העבודה הרלבנטי למקצוע </a:t>
            </a:r>
            <a:r>
              <a:rPr lang="he-IL" dirty="0" smtClean="0"/>
              <a:t>הסטודנט.</a:t>
            </a:r>
          </a:p>
          <a:p>
            <a:r>
              <a:rPr lang="he-IL" dirty="0"/>
              <a:t> </a:t>
            </a:r>
            <a:r>
              <a:rPr lang="he-IL" dirty="0" smtClean="0"/>
              <a:t>    4. עבודות </a:t>
            </a:r>
            <a:r>
              <a:rPr lang="he-IL" dirty="0"/>
              <a:t>אחרי </a:t>
            </a:r>
            <a:r>
              <a:rPr lang="he-IL" dirty="0" smtClean="0"/>
              <a:t>צבא: עבודות </a:t>
            </a:r>
            <a:r>
              <a:rPr lang="he-IL" dirty="0"/>
              <a:t>זבל </a:t>
            </a:r>
            <a:r>
              <a:rPr lang="he-IL" dirty="0" smtClean="0"/>
              <a:t>–בתוך </a:t>
            </a:r>
            <a:r>
              <a:rPr lang="he-IL" dirty="0"/>
              <a:t>הדף עבודות לפי תחומים ואופי </a:t>
            </a:r>
            <a:r>
              <a:rPr lang="he-IL" dirty="0" smtClean="0"/>
              <a:t>עבודה. חלוקה </a:t>
            </a:r>
            <a:r>
              <a:rPr lang="he-IL" dirty="0"/>
              <a:t>כמו בדף ראשי של משרות (אזור ותחום) – חיפוש רק לפי אזור או רק לפי תחום או שניהם</a:t>
            </a:r>
            <a:r>
              <a:rPr lang="he-IL" dirty="0" smtClean="0"/>
              <a:t>.</a:t>
            </a:r>
          </a:p>
          <a:p>
            <a:endParaRPr lang="he-IL" dirty="0"/>
          </a:p>
          <a:p>
            <a:r>
              <a:rPr lang="he-IL" dirty="0" smtClean="0"/>
              <a:t>לכל </a:t>
            </a:r>
            <a:r>
              <a:rPr lang="he-IL" dirty="0" err="1" smtClean="0"/>
              <a:t>הטאבים</a:t>
            </a:r>
            <a:r>
              <a:rPr lang="he-IL" dirty="0" smtClean="0"/>
              <a:t> אפשרות לעמוד עליהם עם העכבר ולראות מה התוכן המוצע – </a:t>
            </a:r>
            <a:r>
              <a:rPr lang="en-US" dirty="0" smtClean="0"/>
              <a:t>Tooltip</a:t>
            </a:r>
            <a:r>
              <a:rPr lang="he-IL" dirty="0" smtClean="0"/>
              <a:t>.</a:t>
            </a:r>
            <a:endParaRPr lang="en-US" dirty="0"/>
          </a:p>
          <a:p>
            <a:endParaRPr lang="he-IL" dirty="0" smtClean="0"/>
          </a:p>
          <a:p>
            <a:pPr marL="285750" indent="-285750">
              <a:buFont typeface="Arial" pitchFamily="34" charset="0"/>
              <a:buChar char="•"/>
            </a:pPr>
            <a:endParaRPr lang="he-IL" dirty="0" smtClean="0"/>
          </a:p>
          <a:p>
            <a:pPr marL="285750" indent="-285750">
              <a:buFont typeface="Arial" pitchFamily="34" charset="0"/>
              <a:buChar char="•"/>
            </a:pPr>
            <a:endParaRPr lang="he-IL" dirty="0"/>
          </a:p>
        </p:txBody>
      </p:sp>
    </p:spTree>
    <p:extLst>
      <p:ext uri="{BB962C8B-B14F-4D97-AF65-F5344CB8AC3E}">
        <p14:creationId xmlns:p14="http://schemas.microsoft.com/office/powerpoint/2010/main" val="3579216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051720" y="185118"/>
            <a:ext cx="5112568"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דף ראשי</a:t>
            </a:r>
            <a:endParaRPr lang="he-IL" sz="2800" b="1" dirty="0">
              <a:latin typeface="Guttman Yad-Brush" pitchFamily="2" charset="-79"/>
              <a:cs typeface="Guttman Yad-Brush" pitchFamily="2" charset="-79"/>
            </a:endParaRPr>
          </a:p>
        </p:txBody>
      </p:sp>
      <p:sp>
        <p:nvSpPr>
          <p:cNvPr id="7" name="מלבן מעוגל 6"/>
          <p:cNvSpPr/>
          <p:nvPr/>
        </p:nvSpPr>
        <p:spPr>
          <a:xfrm>
            <a:off x="6868797" y="809470"/>
            <a:ext cx="2160240" cy="1491109"/>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p:cNvSpPr txBox="1"/>
          <p:nvPr/>
        </p:nvSpPr>
        <p:spPr>
          <a:xfrm>
            <a:off x="7164288" y="1134594"/>
            <a:ext cx="1728192" cy="646331"/>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לוגו –כמו בכוורת ראשי.</a:t>
            </a:r>
            <a:endParaRPr lang="he-IL" b="1" dirty="0">
              <a:effectLst>
                <a:outerShdw blurRad="38100" dist="38100" dir="2700000" algn="tl">
                  <a:srgbClr val="000000">
                    <a:alpha val="43137"/>
                  </a:srgbClr>
                </a:outerShdw>
              </a:effectLst>
            </a:endParaRPr>
          </a:p>
        </p:txBody>
      </p:sp>
      <p:sp>
        <p:nvSpPr>
          <p:cNvPr id="9" name="מלבן מעוגל 8"/>
          <p:cNvSpPr/>
          <p:nvPr/>
        </p:nvSpPr>
        <p:spPr>
          <a:xfrm>
            <a:off x="251520" y="1093359"/>
            <a:ext cx="6408712"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251520" y="1231858"/>
            <a:ext cx="6264696" cy="369332"/>
          </a:xfrm>
          <a:prstGeom prst="rect">
            <a:avLst/>
          </a:prstGeom>
          <a:noFill/>
        </p:spPr>
        <p:txBody>
          <a:bodyPr wrap="square" rtlCol="1">
            <a:spAutoFit/>
          </a:bodyPr>
          <a:lstStyle/>
          <a:p>
            <a:r>
              <a:rPr lang="he-IL" b="1" dirty="0" smtClean="0">
                <a:effectLst>
                  <a:outerShdw blurRad="38100" dist="38100" dir="2700000" algn="tl">
                    <a:srgbClr val="000000">
                      <a:alpha val="43137"/>
                    </a:srgbClr>
                  </a:outerShdw>
                </a:effectLst>
              </a:rPr>
              <a:t>כותרת ראשית – "כוורת – סוגרים את החודש משרות לסטודנטים".</a:t>
            </a:r>
            <a:endParaRPr lang="he-IL" b="1" dirty="0">
              <a:effectLst>
                <a:outerShdw blurRad="38100" dist="38100" dir="2700000" algn="tl">
                  <a:srgbClr val="000000">
                    <a:alpha val="43137"/>
                  </a:srgbClr>
                </a:outerShdw>
              </a:effectLst>
            </a:endParaRPr>
          </a:p>
        </p:txBody>
      </p:sp>
      <p:sp>
        <p:nvSpPr>
          <p:cNvPr id="11" name="מלבן מעוגל 10"/>
          <p:cNvSpPr/>
          <p:nvPr/>
        </p:nvSpPr>
        <p:spPr>
          <a:xfrm>
            <a:off x="6917980" y="2947775"/>
            <a:ext cx="2061873" cy="1800200"/>
          </a:xfrm>
          <a:prstGeom prst="roundRect">
            <a:avLst/>
          </a:prstGeom>
          <a:solidFill>
            <a:schemeClr val="tx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מעוגל 11"/>
          <p:cNvSpPr/>
          <p:nvPr/>
        </p:nvSpPr>
        <p:spPr>
          <a:xfrm>
            <a:off x="4741750" y="2947775"/>
            <a:ext cx="2061873" cy="1800200"/>
          </a:xfrm>
          <a:prstGeom prst="round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מעוגל 12"/>
          <p:cNvSpPr/>
          <p:nvPr/>
        </p:nvSpPr>
        <p:spPr>
          <a:xfrm>
            <a:off x="2546131" y="2949150"/>
            <a:ext cx="2061873" cy="1800200"/>
          </a:xfrm>
          <a:prstGeom prst="roundRect">
            <a:avLst/>
          </a:prstGeom>
          <a:solidFill>
            <a:schemeClr val="accent3">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מלבן מעוגל 13"/>
          <p:cNvSpPr/>
          <p:nvPr/>
        </p:nvSpPr>
        <p:spPr>
          <a:xfrm>
            <a:off x="259543" y="2947775"/>
            <a:ext cx="2061873" cy="1800200"/>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TextBox 14"/>
          <p:cNvSpPr txBox="1"/>
          <p:nvPr/>
        </p:nvSpPr>
        <p:spPr>
          <a:xfrm>
            <a:off x="2712971" y="3664584"/>
            <a:ext cx="1728192" cy="400110"/>
          </a:xfrm>
          <a:prstGeom prst="rect">
            <a:avLst/>
          </a:prstGeom>
          <a:noFill/>
        </p:spPr>
        <p:txBody>
          <a:bodyPr wrap="square" rtlCol="1">
            <a:spAutoFit/>
          </a:bodyPr>
          <a:lstStyle/>
          <a:p>
            <a:pPr algn="ctr"/>
            <a:r>
              <a:rPr lang="he-IL" sz="2000" b="1" dirty="0" smtClean="0">
                <a:effectLst>
                  <a:outerShdw blurRad="38100" dist="38100" dir="2700000" algn="tl">
                    <a:srgbClr val="000000">
                      <a:alpha val="43137"/>
                    </a:srgbClr>
                  </a:outerShdw>
                </a:effectLst>
              </a:rPr>
              <a:t>הכוונה אישית</a:t>
            </a:r>
            <a:endParaRPr lang="he-IL" sz="2000" b="1" dirty="0">
              <a:effectLst>
                <a:outerShdw blurRad="38100" dist="38100" dir="2700000" algn="tl">
                  <a:srgbClr val="000000">
                    <a:alpha val="43137"/>
                  </a:srgbClr>
                </a:outerShdw>
              </a:effectLst>
            </a:endParaRPr>
          </a:p>
        </p:txBody>
      </p:sp>
      <p:sp>
        <p:nvSpPr>
          <p:cNvPr id="16" name="TextBox 15"/>
          <p:cNvSpPr txBox="1"/>
          <p:nvPr/>
        </p:nvSpPr>
        <p:spPr>
          <a:xfrm>
            <a:off x="4908590" y="3493932"/>
            <a:ext cx="1728192" cy="707886"/>
          </a:xfrm>
          <a:prstGeom prst="rect">
            <a:avLst/>
          </a:prstGeom>
          <a:noFill/>
        </p:spPr>
        <p:txBody>
          <a:bodyPr wrap="square" rtlCol="1">
            <a:spAutoFit/>
          </a:bodyPr>
          <a:lstStyle/>
          <a:p>
            <a:pPr algn="ctr"/>
            <a:r>
              <a:rPr lang="he-IL" sz="2000" b="1" dirty="0" smtClean="0">
                <a:effectLst>
                  <a:outerShdw blurRad="38100" dist="38100" dir="2700000" algn="tl">
                    <a:srgbClr val="000000">
                      <a:alpha val="43137"/>
                    </a:srgbClr>
                  </a:outerShdw>
                </a:effectLst>
              </a:rPr>
              <a:t>הדרכה מקצועית</a:t>
            </a:r>
            <a:endParaRPr lang="he-IL" sz="2000" b="1" dirty="0">
              <a:effectLst>
                <a:outerShdw blurRad="38100" dist="38100" dir="2700000" algn="tl">
                  <a:srgbClr val="000000">
                    <a:alpha val="43137"/>
                  </a:srgbClr>
                </a:outerShdw>
              </a:effectLst>
            </a:endParaRPr>
          </a:p>
        </p:txBody>
      </p:sp>
      <p:sp>
        <p:nvSpPr>
          <p:cNvPr id="17" name="TextBox 16"/>
          <p:cNvSpPr txBox="1"/>
          <p:nvPr/>
        </p:nvSpPr>
        <p:spPr>
          <a:xfrm>
            <a:off x="7084820" y="3474290"/>
            <a:ext cx="1728192" cy="707886"/>
          </a:xfrm>
          <a:prstGeom prst="rect">
            <a:avLst/>
          </a:prstGeom>
          <a:noFill/>
        </p:spPr>
        <p:txBody>
          <a:bodyPr wrap="square" rtlCol="1">
            <a:spAutoFit/>
          </a:bodyPr>
          <a:lstStyle/>
          <a:p>
            <a:pPr algn="ctr"/>
            <a:r>
              <a:rPr lang="he-IL" sz="2000" b="1" dirty="0" smtClean="0">
                <a:effectLst>
                  <a:outerShdw blurRad="38100" dist="38100" dir="2700000" algn="tl">
                    <a:srgbClr val="000000">
                      <a:alpha val="43137"/>
                    </a:srgbClr>
                  </a:outerShdw>
                </a:effectLst>
              </a:rPr>
              <a:t>עבודות איכות מוכוונות תואר</a:t>
            </a:r>
            <a:endParaRPr lang="he-IL" sz="2000" b="1" dirty="0">
              <a:effectLst>
                <a:outerShdw blurRad="38100" dist="38100" dir="2700000" algn="tl">
                  <a:srgbClr val="000000">
                    <a:alpha val="43137"/>
                  </a:srgbClr>
                </a:outerShdw>
              </a:effectLst>
            </a:endParaRPr>
          </a:p>
        </p:txBody>
      </p:sp>
      <p:sp>
        <p:nvSpPr>
          <p:cNvPr id="18" name="TextBox 17"/>
          <p:cNvSpPr txBox="1"/>
          <p:nvPr/>
        </p:nvSpPr>
        <p:spPr>
          <a:xfrm>
            <a:off x="426383" y="3513181"/>
            <a:ext cx="1728192" cy="707886"/>
          </a:xfrm>
          <a:prstGeom prst="rect">
            <a:avLst/>
          </a:prstGeom>
          <a:noFill/>
        </p:spPr>
        <p:txBody>
          <a:bodyPr wrap="square" rtlCol="1">
            <a:spAutoFit/>
          </a:bodyPr>
          <a:lstStyle/>
          <a:p>
            <a:pPr algn="ctr"/>
            <a:r>
              <a:rPr lang="he-IL" sz="2000" b="1" dirty="0" smtClean="0">
                <a:effectLst>
                  <a:outerShdw blurRad="38100" dist="38100" dir="2700000" algn="tl">
                    <a:srgbClr val="000000">
                      <a:alpha val="43137"/>
                    </a:srgbClr>
                  </a:outerShdw>
                </a:effectLst>
              </a:rPr>
              <a:t>העבודות אחרי צבא</a:t>
            </a:r>
            <a:endParaRPr lang="he-IL" sz="2000" b="1" dirty="0">
              <a:effectLst>
                <a:outerShdw blurRad="38100" dist="38100" dir="2700000" algn="tl">
                  <a:srgbClr val="000000">
                    <a:alpha val="43137"/>
                  </a:srgbClr>
                </a:outerShdw>
              </a:effectLst>
            </a:endParaRPr>
          </a:p>
        </p:txBody>
      </p:sp>
      <p:sp>
        <p:nvSpPr>
          <p:cNvPr id="19" name="מלבן מעוגל 18"/>
          <p:cNvSpPr/>
          <p:nvPr/>
        </p:nvSpPr>
        <p:spPr>
          <a:xfrm>
            <a:off x="6887549" y="4941168"/>
            <a:ext cx="2160240" cy="1155275"/>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TextBox 19"/>
          <p:cNvSpPr txBox="1"/>
          <p:nvPr/>
        </p:nvSpPr>
        <p:spPr>
          <a:xfrm>
            <a:off x="6917980" y="5041751"/>
            <a:ext cx="2061873" cy="954107"/>
          </a:xfrm>
          <a:prstGeom prst="rect">
            <a:avLst/>
          </a:prstGeom>
          <a:noFill/>
        </p:spPr>
        <p:txBody>
          <a:bodyPr wrap="square" rtlCol="1">
            <a:spAutoFit/>
          </a:bodyPr>
          <a:lstStyle/>
          <a:p>
            <a:pPr algn="ctr"/>
            <a:r>
              <a:rPr lang="he-IL" sz="1400" b="1" dirty="0" smtClean="0"/>
              <a:t>מאגר עבודות בהתאם לתואר האקדמי שלך! סטודנט זו ההזדמנות שלך להתמקצע במהלך התואר</a:t>
            </a:r>
            <a:endParaRPr lang="he-IL" sz="1400" b="1" dirty="0"/>
          </a:p>
        </p:txBody>
      </p:sp>
      <p:sp>
        <p:nvSpPr>
          <p:cNvPr id="21" name="מלבן מעוגל 20"/>
          <p:cNvSpPr/>
          <p:nvPr/>
        </p:nvSpPr>
        <p:spPr>
          <a:xfrm>
            <a:off x="4643383" y="4941168"/>
            <a:ext cx="2160240" cy="1155275"/>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מלבן מעוגל 21"/>
          <p:cNvSpPr/>
          <p:nvPr/>
        </p:nvSpPr>
        <p:spPr>
          <a:xfrm>
            <a:off x="2447764" y="4941168"/>
            <a:ext cx="2160240" cy="1155275"/>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מלבן מעוגל 22"/>
          <p:cNvSpPr/>
          <p:nvPr/>
        </p:nvSpPr>
        <p:spPr>
          <a:xfrm>
            <a:off x="210359" y="4941166"/>
            <a:ext cx="2160240" cy="1155275"/>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TextBox 23"/>
          <p:cNvSpPr txBox="1"/>
          <p:nvPr/>
        </p:nvSpPr>
        <p:spPr>
          <a:xfrm>
            <a:off x="4692566" y="5021438"/>
            <a:ext cx="2061873" cy="954107"/>
          </a:xfrm>
          <a:prstGeom prst="rect">
            <a:avLst/>
          </a:prstGeom>
          <a:noFill/>
        </p:spPr>
        <p:txBody>
          <a:bodyPr wrap="square" rtlCol="1">
            <a:spAutoFit/>
          </a:bodyPr>
          <a:lstStyle/>
          <a:p>
            <a:pPr algn="ctr"/>
            <a:r>
              <a:rPr lang="he-IL" sz="1400" b="1" dirty="0" smtClean="0"/>
              <a:t>צריך/ה עזרה? מיטב אנשי המקצוע מעניקים  לך שירות באמצעות סרטונים ואמצעי הדרכה!</a:t>
            </a:r>
            <a:endParaRPr lang="he-IL" sz="1400" b="1" dirty="0"/>
          </a:p>
        </p:txBody>
      </p:sp>
      <p:sp>
        <p:nvSpPr>
          <p:cNvPr id="25" name="TextBox 24"/>
          <p:cNvSpPr txBox="1"/>
          <p:nvPr/>
        </p:nvSpPr>
        <p:spPr>
          <a:xfrm>
            <a:off x="2496947" y="4941168"/>
            <a:ext cx="2061873" cy="1169551"/>
          </a:xfrm>
          <a:prstGeom prst="rect">
            <a:avLst/>
          </a:prstGeom>
          <a:noFill/>
        </p:spPr>
        <p:txBody>
          <a:bodyPr wrap="square" rtlCol="1">
            <a:spAutoFit/>
          </a:bodyPr>
          <a:lstStyle/>
          <a:p>
            <a:pPr algn="ctr"/>
            <a:r>
              <a:rPr lang="he-IL" sz="1400" b="1" dirty="0" smtClean="0"/>
              <a:t>מבולבל/ת?</a:t>
            </a:r>
          </a:p>
          <a:p>
            <a:pPr algn="ctr"/>
            <a:r>
              <a:rPr lang="he-IL" sz="1400" b="1" dirty="0" smtClean="0"/>
              <a:t>לא יודע/ת מה מעניין?</a:t>
            </a:r>
          </a:p>
          <a:p>
            <a:pPr algn="ctr"/>
            <a:r>
              <a:rPr lang="he-IL" sz="1400" b="1" dirty="0" smtClean="0"/>
              <a:t>מה התואר שלך מאפשר לך? אנחנו כאן בכדי להכווין אותך למקום הנכון!</a:t>
            </a:r>
            <a:endParaRPr lang="he-IL" sz="1400" b="1" dirty="0"/>
          </a:p>
        </p:txBody>
      </p:sp>
      <p:sp>
        <p:nvSpPr>
          <p:cNvPr id="26" name="TextBox 25"/>
          <p:cNvSpPr txBox="1"/>
          <p:nvPr/>
        </p:nvSpPr>
        <p:spPr>
          <a:xfrm>
            <a:off x="239958" y="5041751"/>
            <a:ext cx="2061873" cy="954107"/>
          </a:xfrm>
          <a:prstGeom prst="rect">
            <a:avLst/>
          </a:prstGeom>
          <a:noFill/>
        </p:spPr>
        <p:txBody>
          <a:bodyPr wrap="square" rtlCol="1">
            <a:spAutoFit/>
          </a:bodyPr>
          <a:lstStyle/>
          <a:p>
            <a:pPr algn="ctr"/>
            <a:r>
              <a:rPr lang="he-IL" sz="1400" b="1" dirty="0" smtClean="0"/>
              <a:t>רוצה לעבוד לשם השלמת הכנסה?</a:t>
            </a:r>
          </a:p>
          <a:p>
            <a:pPr algn="ctr"/>
            <a:r>
              <a:rPr lang="he-IL" sz="1400" b="1" dirty="0" smtClean="0"/>
              <a:t>מלצרות/משמרות/עבודה לפי שעות תמצא/י פה!</a:t>
            </a:r>
            <a:endParaRPr lang="he-IL" sz="1400" b="1" dirty="0"/>
          </a:p>
        </p:txBody>
      </p:sp>
    </p:spTree>
    <p:extLst>
      <p:ext uri="{BB962C8B-B14F-4D97-AF65-F5344CB8AC3E}">
        <p14:creationId xmlns:p14="http://schemas.microsoft.com/office/powerpoint/2010/main" val="1200434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03648" y="419307"/>
            <a:ext cx="5760640"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עבודות איכות – מוכוונות תואר</a:t>
            </a:r>
            <a:endParaRPr lang="he-IL" sz="2800" b="1" dirty="0">
              <a:latin typeface="Guttman Yad-Brush" pitchFamily="2" charset="-79"/>
              <a:cs typeface="Guttman Yad-Brush" pitchFamily="2" charset="-79"/>
            </a:endParaRPr>
          </a:p>
        </p:txBody>
      </p:sp>
      <p:sp>
        <p:nvSpPr>
          <p:cNvPr id="9" name="TextBox 8"/>
          <p:cNvSpPr txBox="1"/>
          <p:nvPr/>
        </p:nvSpPr>
        <p:spPr>
          <a:xfrm>
            <a:off x="395536" y="1124744"/>
            <a:ext cx="8424936" cy="5016758"/>
          </a:xfrm>
          <a:prstGeom prst="rect">
            <a:avLst/>
          </a:prstGeom>
          <a:noFill/>
        </p:spPr>
        <p:txBody>
          <a:bodyPr wrap="square" rtlCol="1">
            <a:spAutoFit/>
          </a:bodyPr>
          <a:lstStyle/>
          <a:p>
            <a:r>
              <a:rPr lang="he-IL" sz="2000" dirty="0" smtClean="0"/>
              <a:t>מטרת הדף: </a:t>
            </a:r>
          </a:p>
          <a:p>
            <a:pPr marL="285750" indent="-285750">
              <a:buFont typeface="Arial" pitchFamily="34" charset="0"/>
              <a:buChar char="•"/>
            </a:pPr>
            <a:r>
              <a:rPr lang="he-IL" sz="2000" dirty="0" smtClean="0"/>
              <a:t>זהו הדף הראשי שישמש כמנוע חיפוש עבודות. דך זה יכיל את כל מידע המועמד כולל קורות חיים והתאמות אישיות.</a:t>
            </a:r>
          </a:p>
          <a:p>
            <a:r>
              <a:rPr lang="he-IL" sz="2000" dirty="0" smtClean="0"/>
              <a:t>השדות המבוקשים:</a:t>
            </a:r>
          </a:p>
          <a:p>
            <a:pPr marL="285750" indent="-285750">
              <a:buFont typeface="Arial" pitchFamily="34" charset="0"/>
              <a:buChar char="•"/>
            </a:pPr>
            <a:r>
              <a:rPr lang="he-IL" sz="2000" dirty="0" smtClean="0"/>
              <a:t>תחום משרה – אפשרות לשורת חיפוש בתוך השדה עצמו + אופציה לסימון כמה תחומים במקביל.</a:t>
            </a:r>
          </a:p>
          <a:p>
            <a:pPr marL="285750" indent="-285750">
              <a:buFont typeface="Arial" pitchFamily="34" charset="0"/>
              <a:buChar char="•"/>
            </a:pPr>
            <a:r>
              <a:rPr lang="he-IL" sz="2000" dirty="0" smtClean="0"/>
              <a:t>סוג משרה - אפשרות לשורת חיפוש בתוך השדה עצמו + אופציה לסימון כמה סוגים במקביל.</a:t>
            </a:r>
          </a:p>
          <a:p>
            <a:pPr marL="285750" indent="-285750">
              <a:buFont typeface="Arial" pitchFamily="34" charset="0"/>
              <a:buChar char="•"/>
            </a:pPr>
            <a:r>
              <a:rPr lang="he-IL" sz="2000" dirty="0" smtClean="0"/>
              <a:t>מיקום המשרה - אפשרות לשורת חיפוש בתוך השדה עצמו + אופציה לסימון כמה אזורים במקביל.</a:t>
            </a:r>
          </a:p>
          <a:p>
            <a:pPr marL="285750" indent="-285750">
              <a:buFont typeface="Arial" pitchFamily="34" charset="0"/>
              <a:buChar char="•"/>
            </a:pPr>
            <a:r>
              <a:rPr lang="he-IL" sz="2000" dirty="0" smtClean="0"/>
              <a:t>שדה מבזקים – בו יופיעו כל העבודות שהתפרסמו לאחרונה והוגדרו כתחומים מועדפים של הסטודנט.</a:t>
            </a:r>
          </a:p>
          <a:p>
            <a:pPr marL="285750" indent="-285750">
              <a:buFont typeface="Arial" pitchFamily="34" charset="0"/>
              <a:buChar char="•"/>
            </a:pPr>
            <a:r>
              <a:rPr lang="he-IL" sz="2000" dirty="0" smtClean="0"/>
              <a:t>תיבת הודעות – כמה מעסיקים הכניסו את קורות החיים של הסטודנט למאגר.</a:t>
            </a:r>
            <a:endParaRPr lang="en-US" sz="2000" dirty="0"/>
          </a:p>
          <a:p>
            <a:pPr marL="285750" indent="-285750">
              <a:buFont typeface="Arial" pitchFamily="34" charset="0"/>
              <a:buChar char="•"/>
            </a:pPr>
            <a:r>
              <a:rPr lang="he-IL" sz="2000" dirty="0" smtClean="0"/>
              <a:t>מועדפים שיוגדרו ע"י הסטודנט וניתן יהיה לשנות.</a:t>
            </a:r>
            <a:endParaRPr lang="en-US" sz="2000" dirty="0"/>
          </a:p>
          <a:p>
            <a:pPr marL="285750" indent="-285750">
              <a:buFont typeface="Arial" pitchFamily="34" charset="0"/>
              <a:buChar char="•"/>
            </a:pPr>
            <a:endParaRPr lang="he-IL" sz="2000" dirty="0" smtClean="0"/>
          </a:p>
          <a:p>
            <a:pPr marL="285750" indent="-285750">
              <a:buFont typeface="Arial" pitchFamily="34" charset="0"/>
              <a:buChar char="•"/>
            </a:pPr>
            <a:endParaRPr lang="he-IL" sz="2000" dirty="0"/>
          </a:p>
        </p:txBody>
      </p:sp>
    </p:spTree>
    <p:extLst>
      <p:ext uri="{BB962C8B-B14F-4D97-AF65-F5344CB8AC3E}">
        <p14:creationId xmlns:p14="http://schemas.microsoft.com/office/powerpoint/2010/main" val="342026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03648" y="419307"/>
            <a:ext cx="5760640"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עבודות איכות – מוכוונות תואר</a:t>
            </a:r>
            <a:endParaRPr lang="he-IL" sz="2800" b="1" dirty="0">
              <a:latin typeface="Guttman Yad-Brush" pitchFamily="2" charset="-79"/>
              <a:cs typeface="Guttman Yad-Brush" pitchFamily="2" charset="-79"/>
            </a:endParaRPr>
          </a:p>
        </p:txBody>
      </p:sp>
      <p:sp>
        <p:nvSpPr>
          <p:cNvPr id="5" name="מלבן מעוגל 4"/>
          <p:cNvSpPr/>
          <p:nvPr/>
        </p:nvSpPr>
        <p:spPr>
          <a:xfrm>
            <a:off x="6868797" y="809470"/>
            <a:ext cx="2160240" cy="1491109"/>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p:cNvSpPr txBox="1"/>
          <p:nvPr/>
        </p:nvSpPr>
        <p:spPr>
          <a:xfrm>
            <a:off x="7164288" y="1134594"/>
            <a:ext cx="1728192" cy="646331"/>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לוגו –כמו בכוורת ראשי.</a:t>
            </a:r>
            <a:endParaRPr lang="he-IL" b="1" dirty="0">
              <a:effectLst>
                <a:outerShdw blurRad="38100" dist="38100" dir="2700000" algn="tl">
                  <a:srgbClr val="000000">
                    <a:alpha val="43137"/>
                  </a:srgbClr>
                </a:outerShdw>
              </a:effectLst>
            </a:endParaRPr>
          </a:p>
        </p:txBody>
      </p:sp>
      <p:sp>
        <p:nvSpPr>
          <p:cNvPr id="8" name="מלבן מעוגל 7"/>
          <p:cNvSpPr/>
          <p:nvPr/>
        </p:nvSpPr>
        <p:spPr>
          <a:xfrm>
            <a:off x="251520" y="1093359"/>
            <a:ext cx="6408712"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251520" y="1231858"/>
            <a:ext cx="6264696"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מחפשים עבודה</a:t>
            </a:r>
            <a:endParaRPr lang="he-IL" b="1" dirty="0">
              <a:effectLst>
                <a:outerShdw blurRad="38100" dist="38100" dir="2700000" algn="tl">
                  <a:srgbClr val="000000">
                    <a:alpha val="43137"/>
                  </a:srgbClr>
                </a:outerShdw>
              </a:effectLst>
            </a:endParaRPr>
          </a:p>
        </p:txBody>
      </p:sp>
      <p:sp>
        <p:nvSpPr>
          <p:cNvPr id="11" name="מלבן מעוגל 10"/>
          <p:cNvSpPr/>
          <p:nvPr/>
        </p:nvSpPr>
        <p:spPr>
          <a:xfrm>
            <a:off x="5364088" y="1755201"/>
            <a:ext cx="1296144"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מעוגל 11"/>
          <p:cNvSpPr/>
          <p:nvPr/>
        </p:nvSpPr>
        <p:spPr>
          <a:xfrm>
            <a:off x="2771800" y="1755201"/>
            <a:ext cx="1296144"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מעוגל 12"/>
          <p:cNvSpPr/>
          <p:nvPr/>
        </p:nvSpPr>
        <p:spPr>
          <a:xfrm>
            <a:off x="4067944" y="1755201"/>
            <a:ext cx="1296144"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מעוגל 14"/>
          <p:cNvSpPr/>
          <p:nvPr/>
        </p:nvSpPr>
        <p:spPr>
          <a:xfrm>
            <a:off x="215595" y="2564904"/>
            <a:ext cx="2160240" cy="4012108"/>
          </a:xfrm>
          <a:prstGeom prst="roundRect">
            <a:avLst/>
          </a:prstGeom>
          <a:solidFill>
            <a:schemeClr val="tx2">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TextBox 13"/>
          <p:cNvSpPr txBox="1"/>
          <p:nvPr/>
        </p:nvSpPr>
        <p:spPr>
          <a:xfrm>
            <a:off x="430198" y="3621414"/>
            <a:ext cx="1728192" cy="923330"/>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מבזקים</a:t>
            </a:r>
          </a:p>
          <a:p>
            <a:pPr algn="ctr"/>
            <a:r>
              <a:rPr lang="he-IL" b="1" dirty="0" smtClean="0">
                <a:effectLst>
                  <a:outerShdw blurRad="38100" dist="38100" dir="2700000" algn="tl">
                    <a:srgbClr val="000000">
                      <a:alpha val="43137"/>
                    </a:srgbClr>
                  </a:outerShdw>
                </a:effectLst>
              </a:rPr>
              <a:t>עבודות חדשות</a:t>
            </a:r>
          </a:p>
          <a:p>
            <a:pPr algn="ctr"/>
            <a:r>
              <a:rPr lang="he-IL" b="1" dirty="0" smtClean="0">
                <a:effectLst>
                  <a:outerShdw blurRad="38100" dist="38100" dir="2700000" algn="tl">
                    <a:srgbClr val="000000">
                      <a:alpha val="43137"/>
                    </a:srgbClr>
                  </a:outerShdw>
                </a:effectLst>
              </a:rPr>
              <a:t>חמות!</a:t>
            </a:r>
            <a:endParaRPr lang="he-IL" b="1" dirty="0">
              <a:effectLst>
                <a:outerShdw blurRad="38100" dist="38100" dir="2700000" algn="tl">
                  <a:srgbClr val="000000">
                    <a:alpha val="43137"/>
                  </a:srgbClr>
                </a:outerShdw>
              </a:effectLst>
            </a:endParaRPr>
          </a:p>
        </p:txBody>
      </p:sp>
      <p:sp>
        <p:nvSpPr>
          <p:cNvPr id="16" name="TextBox 15"/>
          <p:cNvSpPr txBox="1"/>
          <p:nvPr/>
        </p:nvSpPr>
        <p:spPr>
          <a:xfrm>
            <a:off x="4090077" y="1909960"/>
            <a:ext cx="1274011" cy="338554"/>
          </a:xfrm>
          <a:prstGeom prst="rect">
            <a:avLst/>
          </a:prstGeom>
          <a:noFill/>
        </p:spPr>
        <p:txBody>
          <a:bodyPr wrap="square" rtlCol="1">
            <a:spAutoFit/>
          </a:bodyPr>
          <a:lstStyle/>
          <a:p>
            <a:pPr algn="ctr"/>
            <a:r>
              <a:rPr lang="he-IL" sz="1600" b="1" dirty="0" smtClean="0"/>
              <a:t>קורות חיים</a:t>
            </a:r>
            <a:endParaRPr lang="he-IL" sz="1600" b="1" dirty="0"/>
          </a:p>
        </p:txBody>
      </p:sp>
      <p:sp>
        <p:nvSpPr>
          <p:cNvPr id="17" name="TextBox 16"/>
          <p:cNvSpPr txBox="1"/>
          <p:nvPr/>
        </p:nvSpPr>
        <p:spPr>
          <a:xfrm>
            <a:off x="5386221" y="1909960"/>
            <a:ext cx="1274011" cy="338554"/>
          </a:xfrm>
          <a:prstGeom prst="rect">
            <a:avLst/>
          </a:prstGeom>
          <a:noFill/>
        </p:spPr>
        <p:txBody>
          <a:bodyPr wrap="square" rtlCol="1">
            <a:spAutoFit/>
          </a:bodyPr>
          <a:lstStyle/>
          <a:p>
            <a:pPr algn="ctr"/>
            <a:r>
              <a:rPr lang="he-IL" sz="1600" b="1" dirty="0" smtClean="0"/>
              <a:t>הודעות</a:t>
            </a:r>
            <a:endParaRPr lang="he-IL" sz="1600" b="1" dirty="0"/>
          </a:p>
        </p:txBody>
      </p:sp>
      <p:sp>
        <p:nvSpPr>
          <p:cNvPr id="18" name="TextBox 17"/>
          <p:cNvSpPr txBox="1"/>
          <p:nvPr/>
        </p:nvSpPr>
        <p:spPr>
          <a:xfrm>
            <a:off x="2793933" y="1765383"/>
            <a:ext cx="1274011" cy="584775"/>
          </a:xfrm>
          <a:prstGeom prst="rect">
            <a:avLst/>
          </a:prstGeom>
          <a:noFill/>
        </p:spPr>
        <p:txBody>
          <a:bodyPr wrap="square" rtlCol="1">
            <a:spAutoFit/>
          </a:bodyPr>
          <a:lstStyle/>
          <a:p>
            <a:pPr algn="ctr"/>
            <a:r>
              <a:rPr lang="he-IL" sz="1600" b="1" dirty="0" smtClean="0"/>
              <a:t>הגדרת מועדפים</a:t>
            </a:r>
            <a:endParaRPr lang="he-IL" sz="1600" b="1" dirty="0"/>
          </a:p>
        </p:txBody>
      </p:sp>
      <p:sp>
        <p:nvSpPr>
          <p:cNvPr id="19" name="מלבן מעוגל 18"/>
          <p:cNvSpPr/>
          <p:nvPr/>
        </p:nvSpPr>
        <p:spPr>
          <a:xfrm>
            <a:off x="1475656" y="1761572"/>
            <a:ext cx="1296144"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TextBox 19"/>
          <p:cNvSpPr txBox="1"/>
          <p:nvPr/>
        </p:nvSpPr>
        <p:spPr>
          <a:xfrm>
            <a:off x="1486722" y="1916331"/>
            <a:ext cx="1274011" cy="338554"/>
          </a:xfrm>
          <a:prstGeom prst="rect">
            <a:avLst/>
          </a:prstGeom>
          <a:noFill/>
        </p:spPr>
        <p:txBody>
          <a:bodyPr wrap="square" rtlCol="1">
            <a:spAutoFit/>
          </a:bodyPr>
          <a:lstStyle/>
          <a:p>
            <a:pPr algn="ctr"/>
            <a:r>
              <a:rPr lang="he-IL" sz="1600" b="1" dirty="0" smtClean="0"/>
              <a:t>צור קשר</a:t>
            </a:r>
            <a:endParaRPr lang="he-IL" sz="1600" b="1" dirty="0"/>
          </a:p>
        </p:txBody>
      </p:sp>
      <p:sp>
        <p:nvSpPr>
          <p:cNvPr id="21" name="מלבן מעוגל 20"/>
          <p:cNvSpPr/>
          <p:nvPr/>
        </p:nvSpPr>
        <p:spPr>
          <a:xfrm>
            <a:off x="6677980" y="2708919"/>
            <a:ext cx="1728192" cy="3587105"/>
          </a:xfrm>
          <a:prstGeom prst="roundRect">
            <a:avLst/>
          </a:prstGeom>
          <a:solidFill>
            <a:schemeClr val="accent6">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מלבן מעוגל 21"/>
          <p:cNvSpPr/>
          <p:nvPr/>
        </p:nvSpPr>
        <p:spPr>
          <a:xfrm>
            <a:off x="4788024" y="2708918"/>
            <a:ext cx="1728192" cy="3587105"/>
          </a:xfrm>
          <a:prstGeom prst="roundRect">
            <a:avLst/>
          </a:prstGeom>
          <a:solidFill>
            <a:schemeClr val="accent6">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מלבן מעוגל 22"/>
          <p:cNvSpPr/>
          <p:nvPr/>
        </p:nvSpPr>
        <p:spPr>
          <a:xfrm>
            <a:off x="2832123" y="2708917"/>
            <a:ext cx="1728192" cy="3587105"/>
          </a:xfrm>
          <a:prstGeom prst="roundRect">
            <a:avLst/>
          </a:prstGeom>
          <a:solidFill>
            <a:schemeClr val="accent6">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מלבן מעוגל 23"/>
          <p:cNvSpPr/>
          <p:nvPr/>
        </p:nvSpPr>
        <p:spPr>
          <a:xfrm>
            <a:off x="6894004" y="2973342"/>
            <a:ext cx="1296144"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מלבן מעוגל 24"/>
          <p:cNvSpPr/>
          <p:nvPr/>
        </p:nvSpPr>
        <p:spPr>
          <a:xfrm>
            <a:off x="5004048" y="2973342"/>
            <a:ext cx="1296144"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מלבן מעוגל 25"/>
          <p:cNvSpPr/>
          <p:nvPr/>
        </p:nvSpPr>
        <p:spPr>
          <a:xfrm>
            <a:off x="3048147" y="2968720"/>
            <a:ext cx="1296144" cy="648072"/>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מלבן מעוגל 26"/>
          <p:cNvSpPr/>
          <p:nvPr/>
        </p:nvSpPr>
        <p:spPr>
          <a:xfrm>
            <a:off x="6903166" y="3759043"/>
            <a:ext cx="1296144" cy="324036"/>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מלבן מעוגל 27"/>
          <p:cNvSpPr/>
          <p:nvPr/>
        </p:nvSpPr>
        <p:spPr>
          <a:xfrm>
            <a:off x="3048147" y="3759043"/>
            <a:ext cx="1296144" cy="324036"/>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מלבן מעוגל 28"/>
          <p:cNvSpPr/>
          <p:nvPr/>
        </p:nvSpPr>
        <p:spPr>
          <a:xfrm>
            <a:off x="5004048" y="3759043"/>
            <a:ext cx="1296144" cy="324036"/>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TextBox 29"/>
          <p:cNvSpPr txBox="1"/>
          <p:nvPr/>
        </p:nvSpPr>
        <p:spPr>
          <a:xfrm>
            <a:off x="6916137" y="3123479"/>
            <a:ext cx="1274011" cy="338554"/>
          </a:xfrm>
          <a:prstGeom prst="rect">
            <a:avLst/>
          </a:prstGeom>
          <a:noFill/>
        </p:spPr>
        <p:txBody>
          <a:bodyPr wrap="square" rtlCol="1">
            <a:spAutoFit/>
          </a:bodyPr>
          <a:lstStyle/>
          <a:p>
            <a:pPr algn="ctr"/>
            <a:r>
              <a:rPr lang="he-IL" sz="1600" b="1" dirty="0" smtClean="0"/>
              <a:t>תחום משרה</a:t>
            </a:r>
            <a:endParaRPr lang="he-IL" sz="1600" b="1" dirty="0"/>
          </a:p>
        </p:txBody>
      </p:sp>
      <p:sp>
        <p:nvSpPr>
          <p:cNvPr id="31" name="TextBox 30"/>
          <p:cNvSpPr txBox="1"/>
          <p:nvPr/>
        </p:nvSpPr>
        <p:spPr>
          <a:xfrm>
            <a:off x="5026181" y="3109237"/>
            <a:ext cx="1274011" cy="338554"/>
          </a:xfrm>
          <a:prstGeom prst="rect">
            <a:avLst/>
          </a:prstGeom>
          <a:noFill/>
        </p:spPr>
        <p:txBody>
          <a:bodyPr wrap="square" rtlCol="1">
            <a:spAutoFit/>
          </a:bodyPr>
          <a:lstStyle/>
          <a:p>
            <a:pPr algn="ctr"/>
            <a:r>
              <a:rPr lang="he-IL" sz="1600" b="1" dirty="0" smtClean="0"/>
              <a:t>סוג משרה</a:t>
            </a:r>
            <a:endParaRPr lang="he-IL" sz="1600" b="1" dirty="0"/>
          </a:p>
        </p:txBody>
      </p:sp>
      <p:sp>
        <p:nvSpPr>
          <p:cNvPr id="32" name="TextBox 31"/>
          <p:cNvSpPr txBox="1"/>
          <p:nvPr/>
        </p:nvSpPr>
        <p:spPr>
          <a:xfrm>
            <a:off x="3074089" y="3128101"/>
            <a:ext cx="1274011" cy="338554"/>
          </a:xfrm>
          <a:prstGeom prst="rect">
            <a:avLst/>
          </a:prstGeom>
          <a:noFill/>
        </p:spPr>
        <p:txBody>
          <a:bodyPr wrap="square" rtlCol="1">
            <a:spAutoFit/>
          </a:bodyPr>
          <a:lstStyle/>
          <a:p>
            <a:pPr algn="ctr"/>
            <a:r>
              <a:rPr lang="he-IL" sz="1600" b="1" dirty="0" smtClean="0"/>
              <a:t>אזור</a:t>
            </a:r>
            <a:endParaRPr lang="he-IL" sz="1600" b="1" dirty="0"/>
          </a:p>
        </p:txBody>
      </p:sp>
      <p:sp>
        <p:nvSpPr>
          <p:cNvPr id="33" name="TextBox 32"/>
          <p:cNvSpPr txBox="1"/>
          <p:nvPr/>
        </p:nvSpPr>
        <p:spPr>
          <a:xfrm>
            <a:off x="6925299" y="3744525"/>
            <a:ext cx="1274011" cy="338554"/>
          </a:xfrm>
          <a:prstGeom prst="rect">
            <a:avLst/>
          </a:prstGeom>
          <a:noFill/>
        </p:spPr>
        <p:txBody>
          <a:bodyPr wrap="square" rtlCol="1">
            <a:spAutoFit/>
          </a:bodyPr>
          <a:lstStyle/>
          <a:p>
            <a:pPr algn="ctr"/>
            <a:r>
              <a:rPr lang="he-IL" sz="1600" b="1" dirty="0" smtClean="0"/>
              <a:t>שורת חיפוש</a:t>
            </a:r>
            <a:endParaRPr lang="he-IL" sz="1600" b="1" dirty="0"/>
          </a:p>
        </p:txBody>
      </p:sp>
      <p:sp>
        <p:nvSpPr>
          <p:cNvPr id="34" name="TextBox 33"/>
          <p:cNvSpPr txBox="1"/>
          <p:nvPr/>
        </p:nvSpPr>
        <p:spPr>
          <a:xfrm>
            <a:off x="3048147" y="3727318"/>
            <a:ext cx="1274011" cy="338554"/>
          </a:xfrm>
          <a:prstGeom prst="rect">
            <a:avLst/>
          </a:prstGeom>
          <a:noFill/>
        </p:spPr>
        <p:txBody>
          <a:bodyPr wrap="square" rtlCol="1">
            <a:spAutoFit/>
          </a:bodyPr>
          <a:lstStyle/>
          <a:p>
            <a:pPr algn="ctr"/>
            <a:r>
              <a:rPr lang="he-IL" sz="1600" b="1" dirty="0" smtClean="0"/>
              <a:t>שורת חיפוש</a:t>
            </a:r>
            <a:endParaRPr lang="he-IL" sz="1600" b="1" dirty="0"/>
          </a:p>
        </p:txBody>
      </p:sp>
      <p:sp>
        <p:nvSpPr>
          <p:cNvPr id="35" name="TextBox 34"/>
          <p:cNvSpPr txBox="1"/>
          <p:nvPr/>
        </p:nvSpPr>
        <p:spPr>
          <a:xfrm>
            <a:off x="5026180" y="3727648"/>
            <a:ext cx="1274011" cy="338554"/>
          </a:xfrm>
          <a:prstGeom prst="rect">
            <a:avLst/>
          </a:prstGeom>
          <a:noFill/>
        </p:spPr>
        <p:txBody>
          <a:bodyPr wrap="square" rtlCol="1">
            <a:spAutoFit/>
          </a:bodyPr>
          <a:lstStyle/>
          <a:p>
            <a:pPr algn="ctr"/>
            <a:r>
              <a:rPr lang="he-IL" sz="1600" b="1" dirty="0" smtClean="0"/>
              <a:t>שורת חיפוש</a:t>
            </a:r>
            <a:endParaRPr lang="he-IL" sz="1600" b="1" dirty="0"/>
          </a:p>
        </p:txBody>
      </p:sp>
      <p:sp>
        <p:nvSpPr>
          <p:cNvPr id="36" name="מלבן מעוגל 35"/>
          <p:cNvSpPr/>
          <p:nvPr/>
        </p:nvSpPr>
        <p:spPr>
          <a:xfrm>
            <a:off x="7935946" y="4164601"/>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מלבן מעוגל 36"/>
          <p:cNvSpPr/>
          <p:nvPr/>
        </p:nvSpPr>
        <p:spPr>
          <a:xfrm>
            <a:off x="7935946" y="4620211"/>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8" name="מלבן מעוגל 37"/>
          <p:cNvSpPr/>
          <p:nvPr/>
        </p:nvSpPr>
        <p:spPr>
          <a:xfrm>
            <a:off x="7935946" y="5054401"/>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9" name="מלבן מעוגל 38"/>
          <p:cNvSpPr/>
          <p:nvPr/>
        </p:nvSpPr>
        <p:spPr>
          <a:xfrm>
            <a:off x="6012160" y="4159382"/>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מלבן מעוגל 39"/>
          <p:cNvSpPr/>
          <p:nvPr/>
        </p:nvSpPr>
        <p:spPr>
          <a:xfrm>
            <a:off x="6012160" y="4614992"/>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1" name="מלבן מעוגל 40"/>
          <p:cNvSpPr/>
          <p:nvPr/>
        </p:nvSpPr>
        <p:spPr>
          <a:xfrm>
            <a:off x="6012160" y="5049182"/>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2" name="מלבן מעוגל 41"/>
          <p:cNvSpPr/>
          <p:nvPr/>
        </p:nvSpPr>
        <p:spPr>
          <a:xfrm>
            <a:off x="4067944" y="4149080"/>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3" name="מלבן מעוגל 42"/>
          <p:cNvSpPr/>
          <p:nvPr/>
        </p:nvSpPr>
        <p:spPr>
          <a:xfrm>
            <a:off x="4067944" y="4604690"/>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4" name="מלבן מעוגל 43"/>
          <p:cNvSpPr/>
          <p:nvPr/>
        </p:nvSpPr>
        <p:spPr>
          <a:xfrm>
            <a:off x="4067944" y="5038880"/>
            <a:ext cx="263364" cy="32403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5" name="מלבן מעוגל 44"/>
          <p:cNvSpPr/>
          <p:nvPr/>
        </p:nvSpPr>
        <p:spPr>
          <a:xfrm>
            <a:off x="3191051" y="6349249"/>
            <a:ext cx="2017149" cy="455525"/>
          </a:xfrm>
          <a:prstGeom prst="roundRect">
            <a:avLst/>
          </a:prstGeom>
          <a:solidFill>
            <a:schemeClr val="accent3">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6" name="TextBox 45"/>
          <p:cNvSpPr txBox="1"/>
          <p:nvPr/>
        </p:nvSpPr>
        <p:spPr>
          <a:xfrm>
            <a:off x="3584973" y="6407734"/>
            <a:ext cx="1274011" cy="338554"/>
          </a:xfrm>
          <a:prstGeom prst="rect">
            <a:avLst/>
          </a:prstGeom>
          <a:noFill/>
        </p:spPr>
        <p:txBody>
          <a:bodyPr wrap="square" rtlCol="1">
            <a:spAutoFit/>
          </a:bodyPr>
          <a:lstStyle/>
          <a:p>
            <a:pPr algn="ctr"/>
            <a:r>
              <a:rPr lang="he-IL" sz="1600" b="1" dirty="0" smtClean="0"/>
              <a:t>חפש</a:t>
            </a:r>
            <a:endParaRPr lang="he-IL" sz="1600" b="1" dirty="0"/>
          </a:p>
        </p:txBody>
      </p:sp>
    </p:spTree>
    <p:extLst>
      <p:ext uri="{BB962C8B-B14F-4D97-AF65-F5344CB8AC3E}">
        <p14:creationId xmlns:p14="http://schemas.microsoft.com/office/powerpoint/2010/main" val="4238097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51720" y="419307"/>
            <a:ext cx="5112568"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הדרכה מקצועית</a:t>
            </a:r>
            <a:endParaRPr lang="he-IL" sz="2800" b="1" dirty="0">
              <a:latin typeface="Guttman Yad-Brush" pitchFamily="2" charset="-79"/>
              <a:cs typeface="Guttman Yad-Brush" pitchFamily="2" charset="-79"/>
            </a:endParaRPr>
          </a:p>
        </p:txBody>
      </p:sp>
      <p:sp>
        <p:nvSpPr>
          <p:cNvPr id="4" name="TextBox 3"/>
          <p:cNvSpPr txBox="1"/>
          <p:nvPr/>
        </p:nvSpPr>
        <p:spPr>
          <a:xfrm>
            <a:off x="899592" y="1124744"/>
            <a:ext cx="7920880" cy="3477875"/>
          </a:xfrm>
          <a:prstGeom prst="rect">
            <a:avLst/>
          </a:prstGeom>
          <a:noFill/>
        </p:spPr>
        <p:txBody>
          <a:bodyPr wrap="square" rtlCol="1">
            <a:spAutoFit/>
          </a:bodyPr>
          <a:lstStyle/>
          <a:p>
            <a:r>
              <a:rPr lang="he-IL" sz="2000" dirty="0" smtClean="0"/>
              <a:t>מטרת הדף: </a:t>
            </a:r>
          </a:p>
          <a:p>
            <a:r>
              <a:rPr lang="he-IL" sz="2000" dirty="0"/>
              <a:t>כולל סרטוני הדרכה/ הדרכת כתיבת קורות חיים/ איך להתנהג בראיונות עבודה/</a:t>
            </a:r>
            <a:r>
              <a:rPr lang="he-IL" sz="2000" dirty="0" err="1"/>
              <a:t>פילאט</a:t>
            </a:r>
            <a:r>
              <a:rPr lang="he-IL" sz="2000" dirty="0"/>
              <a:t>/ התייעצות עם אנשי מקצוע / שאלות ותשובות/ הפנייה למומחי השמה/ סימולציות שמדמות איך להתנהג ואיך לא/ פרסום קורסי הכנה לעבודה.</a:t>
            </a:r>
            <a:endParaRPr lang="en-US" sz="2000" dirty="0"/>
          </a:p>
          <a:p>
            <a:r>
              <a:rPr lang="he-IL" sz="2000" dirty="0" smtClean="0"/>
              <a:t>השדות המבוקשים:</a:t>
            </a:r>
          </a:p>
          <a:p>
            <a:pPr marL="285750" indent="-285750">
              <a:buFont typeface="Arial" pitchFamily="34" charset="0"/>
              <a:buChar char="•"/>
            </a:pPr>
            <a:r>
              <a:rPr lang="he-IL" sz="2000" dirty="0" smtClean="0"/>
              <a:t>קישורים </a:t>
            </a:r>
            <a:r>
              <a:rPr lang="he-IL" sz="2000" dirty="0" err="1" smtClean="0"/>
              <a:t>ליוטיוב</a:t>
            </a:r>
            <a:r>
              <a:rPr lang="he-IL" sz="2000" dirty="0" smtClean="0"/>
              <a:t> לסרטונים או להכניס סרטונים ישר לאתר ואז כפתור לחיצה למעבר לדף סרטונים.</a:t>
            </a:r>
          </a:p>
          <a:p>
            <a:pPr marL="285750" indent="-285750">
              <a:buFont typeface="Arial" pitchFamily="34" charset="0"/>
              <a:buChar char="•"/>
            </a:pPr>
            <a:r>
              <a:rPr lang="he-IL" sz="2000" dirty="0" smtClean="0"/>
              <a:t>קורות חיים – הדרכות כתובות ומובנות.</a:t>
            </a:r>
          </a:p>
          <a:p>
            <a:pPr marL="285750" indent="-285750">
              <a:buFont typeface="Arial" pitchFamily="34" charset="0"/>
              <a:buChar char="•"/>
            </a:pPr>
            <a:r>
              <a:rPr lang="he-IL" sz="2000" dirty="0" smtClean="0"/>
              <a:t>התייעצות עם אנשי מקצוע.</a:t>
            </a:r>
          </a:p>
          <a:p>
            <a:pPr marL="285750" indent="-285750">
              <a:buFont typeface="Arial" pitchFamily="34" charset="0"/>
              <a:buChar char="•"/>
            </a:pPr>
            <a:r>
              <a:rPr lang="he-IL" sz="2000" dirty="0" smtClean="0"/>
              <a:t>קורסי הכנה לעבודה בכל התחומים.</a:t>
            </a:r>
          </a:p>
          <a:p>
            <a:pPr marL="285750" indent="-285750">
              <a:buFont typeface="Arial" pitchFamily="34" charset="0"/>
              <a:buChar char="•"/>
            </a:pPr>
            <a:endParaRPr lang="he-IL" sz="2000" dirty="0"/>
          </a:p>
        </p:txBody>
      </p:sp>
    </p:spTree>
    <p:extLst>
      <p:ext uri="{BB962C8B-B14F-4D97-AF65-F5344CB8AC3E}">
        <p14:creationId xmlns:p14="http://schemas.microsoft.com/office/powerpoint/2010/main" val="3583196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6296025"/>
            <a:ext cx="3203849"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51720" y="419307"/>
            <a:ext cx="5112568" cy="523220"/>
          </a:xfrm>
          <a:prstGeom prst="rect">
            <a:avLst/>
          </a:prstGeom>
          <a:noFill/>
        </p:spPr>
        <p:txBody>
          <a:bodyPr wrap="square" rtlCol="1">
            <a:spAutoFit/>
          </a:bodyPr>
          <a:lstStyle/>
          <a:p>
            <a:pPr algn="ctr"/>
            <a:r>
              <a:rPr lang="he-IL" sz="2800" b="1" dirty="0" smtClean="0">
                <a:latin typeface="Guttman Yad-Brush" pitchFamily="2" charset="-79"/>
                <a:cs typeface="Guttman Yad-Brush" pitchFamily="2" charset="-79"/>
              </a:rPr>
              <a:t>הדרכה מקצועית</a:t>
            </a:r>
            <a:endParaRPr lang="he-IL" sz="2800" b="1" dirty="0">
              <a:latin typeface="Guttman Yad-Brush" pitchFamily="2" charset="-79"/>
              <a:cs typeface="Guttman Yad-Brush" pitchFamily="2" charset="-79"/>
            </a:endParaRPr>
          </a:p>
        </p:txBody>
      </p:sp>
      <p:sp>
        <p:nvSpPr>
          <p:cNvPr id="5" name="מלבן מעוגל 4"/>
          <p:cNvSpPr/>
          <p:nvPr/>
        </p:nvSpPr>
        <p:spPr>
          <a:xfrm>
            <a:off x="6868797" y="809470"/>
            <a:ext cx="2160240" cy="1491109"/>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p:cNvSpPr txBox="1"/>
          <p:nvPr/>
        </p:nvSpPr>
        <p:spPr>
          <a:xfrm>
            <a:off x="7164288" y="1134594"/>
            <a:ext cx="1728192" cy="646331"/>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לוגו –כמו בכוורת ראשי.</a:t>
            </a:r>
            <a:endParaRPr lang="he-IL" b="1" dirty="0">
              <a:effectLst>
                <a:outerShdw blurRad="38100" dist="38100" dir="2700000" algn="tl">
                  <a:srgbClr val="000000">
                    <a:alpha val="43137"/>
                  </a:srgbClr>
                </a:outerShdw>
              </a:effectLst>
            </a:endParaRPr>
          </a:p>
        </p:txBody>
      </p:sp>
      <p:sp>
        <p:nvSpPr>
          <p:cNvPr id="8" name="מלבן מעוגל 7"/>
          <p:cNvSpPr/>
          <p:nvPr/>
        </p:nvSpPr>
        <p:spPr>
          <a:xfrm>
            <a:off x="264444" y="946853"/>
            <a:ext cx="6341528" cy="629616"/>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TextBox 8"/>
          <p:cNvSpPr txBox="1"/>
          <p:nvPr/>
        </p:nvSpPr>
        <p:spPr>
          <a:xfrm>
            <a:off x="1340520" y="1076995"/>
            <a:ext cx="4634858"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הדרכת מקצועית</a:t>
            </a:r>
            <a:endParaRPr lang="he-IL" b="1" dirty="0">
              <a:effectLst>
                <a:outerShdw blurRad="38100" dist="38100" dir="2700000" algn="tl">
                  <a:srgbClr val="000000">
                    <a:alpha val="43137"/>
                  </a:srgbClr>
                </a:outerShdw>
              </a:effectLst>
            </a:endParaRPr>
          </a:p>
        </p:txBody>
      </p:sp>
      <p:sp>
        <p:nvSpPr>
          <p:cNvPr id="11" name="מלבן מעוגל 10"/>
          <p:cNvSpPr/>
          <p:nvPr/>
        </p:nvSpPr>
        <p:spPr>
          <a:xfrm>
            <a:off x="5020590" y="1610159"/>
            <a:ext cx="1585382" cy="74555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מעוגל 11"/>
          <p:cNvSpPr/>
          <p:nvPr/>
        </p:nvSpPr>
        <p:spPr>
          <a:xfrm>
            <a:off x="264444" y="1610159"/>
            <a:ext cx="1585382" cy="74555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מעוגל 12"/>
          <p:cNvSpPr/>
          <p:nvPr/>
        </p:nvSpPr>
        <p:spPr>
          <a:xfrm>
            <a:off x="1849826" y="1610159"/>
            <a:ext cx="1585382" cy="745554"/>
          </a:xfrm>
          <a:prstGeom prst="round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מלבן מעוגל 13"/>
          <p:cNvSpPr/>
          <p:nvPr/>
        </p:nvSpPr>
        <p:spPr>
          <a:xfrm>
            <a:off x="3435208" y="1610158"/>
            <a:ext cx="1585382" cy="1530809"/>
          </a:xfrm>
          <a:prstGeom prst="round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5111160" y="1798270"/>
            <a:ext cx="1430986" cy="369332"/>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סרטונים</a:t>
            </a:r>
            <a:endParaRPr lang="he-IL" b="1" dirty="0">
              <a:effectLst>
                <a:outerShdw blurRad="38100" dist="38100" dir="2700000" algn="tl">
                  <a:srgbClr val="000000">
                    <a:alpha val="43137"/>
                  </a:srgbClr>
                </a:outerShdw>
              </a:effectLst>
            </a:endParaRPr>
          </a:p>
        </p:txBody>
      </p:sp>
      <p:sp>
        <p:nvSpPr>
          <p:cNvPr id="15" name="TextBox 14"/>
          <p:cNvSpPr txBox="1"/>
          <p:nvPr/>
        </p:nvSpPr>
        <p:spPr>
          <a:xfrm>
            <a:off x="3517477" y="1977413"/>
            <a:ext cx="1430986" cy="646331"/>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כתיבת קורות חיים</a:t>
            </a:r>
            <a:endParaRPr lang="he-IL" b="1" dirty="0">
              <a:effectLst>
                <a:outerShdw blurRad="38100" dist="38100" dir="2700000" algn="tl">
                  <a:srgbClr val="000000">
                    <a:alpha val="43137"/>
                  </a:srgbClr>
                </a:outerShdw>
              </a:effectLst>
            </a:endParaRPr>
          </a:p>
        </p:txBody>
      </p:sp>
      <p:sp>
        <p:nvSpPr>
          <p:cNvPr id="16" name="TextBox 15"/>
          <p:cNvSpPr txBox="1"/>
          <p:nvPr/>
        </p:nvSpPr>
        <p:spPr>
          <a:xfrm>
            <a:off x="1950773" y="1654247"/>
            <a:ext cx="1383488" cy="646331"/>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קורסי הכנה לעבודה</a:t>
            </a:r>
            <a:endParaRPr lang="he-IL" b="1" dirty="0">
              <a:effectLst>
                <a:outerShdw blurRad="38100" dist="38100" dir="2700000" algn="tl">
                  <a:srgbClr val="000000">
                    <a:alpha val="43137"/>
                  </a:srgbClr>
                </a:outerShdw>
              </a:effectLst>
            </a:endParaRPr>
          </a:p>
        </p:txBody>
      </p:sp>
      <p:sp>
        <p:nvSpPr>
          <p:cNvPr id="17" name="TextBox 16"/>
          <p:cNvSpPr txBox="1"/>
          <p:nvPr/>
        </p:nvSpPr>
        <p:spPr>
          <a:xfrm>
            <a:off x="365391" y="1654246"/>
            <a:ext cx="1383488" cy="646331"/>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שאלות ותשובות</a:t>
            </a:r>
            <a:endParaRPr lang="he-IL" b="1" dirty="0">
              <a:effectLst>
                <a:outerShdw blurRad="38100" dist="38100" dir="2700000" algn="tl">
                  <a:srgbClr val="000000">
                    <a:alpha val="43137"/>
                  </a:srgbClr>
                </a:outerShdw>
              </a:effectLst>
            </a:endParaRPr>
          </a:p>
        </p:txBody>
      </p:sp>
      <p:sp>
        <p:nvSpPr>
          <p:cNvPr id="18" name="מלבן מעוגל 17"/>
          <p:cNvSpPr/>
          <p:nvPr/>
        </p:nvSpPr>
        <p:spPr>
          <a:xfrm>
            <a:off x="264444" y="3501008"/>
            <a:ext cx="6341528" cy="2592288"/>
          </a:xfrm>
          <a:prstGeom prst="roundRect">
            <a:avLst/>
          </a:prstGeom>
          <a:solidFill>
            <a:schemeClr val="tx2">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TextBox 18"/>
          <p:cNvSpPr txBox="1"/>
          <p:nvPr/>
        </p:nvSpPr>
        <p:spPr>
          <a:xfrm>
            <a:off x="1959044" y="4335487"/>
            <a:ext cx="2952328" cy="923330"/>
          </a:xfrm>
          <a:prstGeom prst="rect">
            <a:avLst/>
          </a:prstGeom>
          <a:noFill/>
        </p:spPr>
        <p:txBody>
          <a:bodyPr wrap="square" rtlCol="1">
            <a:spAutoFit/>
          </a:bodyPr>
          <a:lstStyle/>
          <a:p>
            <a:pPr algn="ctr"/>
            <a:r>
              <a:rPr lang="he-IL" b="1" dirty="0" smtClean="0">
                <a:effectLst>
                  <a:outerShdw blurRad="38100" dist="38100" dir="2700000" algn="tl">
                    <a:srgbClr val="000000">
                      <a:alpha val="43137"/>
                    </a:srgbClr>
                  </a:outerShdw>
                </a:effectLst>
              </a:rPr>
              <a:t>טיפים וכניסה לכתבות של אנשי מקצוע וידיעות שמתפרסמות ברשת.</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8305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1190</TotalTime>
  <Words>1152</Words>
  <Application>Microsoft Office PowerPoint</Application>
  <PresentationFormat>‫הצגה על המסך (4:3)</PresentationFormat>
  <Paragraphs>170</Paragraphs>
  <Slides>15</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15</vt:i4>
      </vt:variant>
    </vt:vector>
  </HeadingPairs>
  <TitlesOfParts>
    <vt:vector size="16" baseType="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User</dc:creator>
  <cp:lastModifiedBy>User</cp:lastModifiedBy>
  <cp:revision>45</cp:revision>
  <dcterms:created xsi:type="dcterms:W3CDTF">2012-02-14T14:41:01Z</dcterms:created>
  <dcterms:modified xsi:type="dcterms:W3CDTF">2012-02-15T11:09:20Z</dcterms:modified>
</cp:coreProperties>
</file>