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4" r:id="rId3"/>
    <p:sldId id="265" r:id="rId4"/>
    <p:sldId id="262" r:id="rId5"/>
    <p:sldId id="267" r:id="rId6"/>
    <p:sldId id="258" r:id="rId7"/>
    <p:sldId id="266" r:id="rId8"/>
    <p:sldId id="263" r:id="rId9"/>
    <p:sldId id="268" r:id="rId10"/>
    <p:sldId id="26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0" d="100"/>
          <a:sy n="60" d="100"/>
        </p:scale>
        <p:origin x="96" y="11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Shegstad" userId="ab5b02eb-b8e0-4dc5-814c-345d2da50abf" providerId="ADAL" clId="{314B6692-BAD3-4918-AB3B-395738183AB7}"/>
    <pc:docChg chg="modSld">
      <pc:chgData name="Alexander Shegstad" userId="ab5b02eb-b8e0-4dc5-814c-345d2da50abf" providerId="ADAL" clId="{314B6692-BAD3-4918-AB3B-395738183AB7}" dt="2022-12-19T03:22:28.381" v="367" actId="20577"/>
      <pc:docMkLst>
        <pc:docMk/>
      </pc:docMkLst>
      <pc:sldChg chg="modSp mod">
        <pc:chgData name="Alexander Shegstad" userId="ab5b02eb-b8e0-4dc5-814c-345d2da50abf" providerId="ADAL" clId="{314B6692-BAD3-4918-AB3B-395738183AB7}" dt="2022-12-19T03:22:28.381" v="367" actId="20577"/>
        <pc:sldMkLst>
          <pc:docMk/>
          <pc:sldMk cId="397321446" sldId="268"/>
        </pc:sldMkLst>
        <pc:spChg chg="mod">
          <ac:chgData name="Alexander Shegstad" userId="ab5b02eb-b8e0-4dc5-814c-345d2da50abf" providerId="ADAL" clId="{314B6692-BAD3-4918-AB3B-395738183AB7}" dt="2022-12-19T03:22:28.381" v="367" actId="20577"/>
          <ac:spMkLst>
            <pc:docMk/>
            <pc:sldMk cId="397321446" sldId="268"/>
            <ac:spMk id="3" creationId="{07BD2F79-1113-052C-9361-9EB8715E11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12/18/2022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Bacchus Wine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Team “</a:t>
            </a:r>
            <a:r>
              <a:rPr lang="en-US" dirty="0" err="1">
                <a:solidFill>
                  <a:srgbClr val="7CEBFF"/>
                </a:solidFill>
              </a:rPr>
              <a:t>TarDisFlo</a:t>
            </a:r>
            <a:r>
              <a:rPr lang="en-US" dirty="0">
                <a:solidFill>
                  <a:srgbClr val="7CEBFF"/>
                </a:solidFill>
              </a:rPr>
              <a:t>”: Alexander </a:t>
            </a:r>
            <a:r>
              <a:rPr lang="en-US" dirty="0" err="1">
                <a:solidFill>
                  <a:srgbClr val="7CEBFF"/>
                </a:solidFill>
              </a:rPr>
              <a:t>Shegstad</a:t>
            </a:r>
            <a:r>
              <a:rPr lang="en-US" dirty="0">
                <a:solidFill>
                  <a:srgbClr val="7CEBFF"/>
                </a:solidFill>
              </a:rPr>
              <a:t>,, Sabrina </a:t>
            </a:r>
            <a:r>
              <a:rPr lang="en-US" dirty="0" err="1">
                <a:solidFill>
                  <a:srgbClr val="7CEBFF"/>
                </a:solidFill>
              </a:rPr>
              <a:t>taucan</a:t>
            </a:r>
            <a:r>
              <a:rPr lang="en-US" dirty="0">
                <a:solidFill>
                  <a:srgbClr val="7CEBFF"/>
                </a:solidFill>
              </a:rPr>
              <a:t>, </a:t>
            </a:r>
            <a:r>
              <a:rPr lang="en-US" dirty="0" err="1">
                <a:solidFill>
                  <a:srgbClr val="7CEBFF"/>
                </a:solidFill>
              </a:rPr>
              <a:t>luis</a:t>
            </a:r>
            <a:r>
              <a:rPr lang="en-US" dirty="0">
                <a:solidFill>
                  <a:srgbClr val="7CEBFF"/>
                </a:solidFill>
              </a:rPr>
              <a:t> </a:t>
            </a:r>
            <a:r>
              <a:rPr lang="en-US" dirty="0" err="1">
                <a:solidFill>
                  <a:srgbClr val="7CEBFF"/>
                </a:solidFill>
              </a:rPr>
              <a:t>padilla</a:t>
            </a:r>
            <a:r>
              <a:rPr lang="en-US" dirty="0">
                <a:solidFill>
                  <a:srgbClr val="7CEBFF"/>
                </a:solidFill>
              </a:rPr>
              <a:t>, and tiffany </a:t>
            </a:r>
            <a:r>
              <a:rPr lang="en-US" dirty="0" err="1">
                <a:solidFill>
                  <a:srgbClr val="7CEBFF"/>
                </a:solidFill>
              </a:rPr>
              <a:t>suratt</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A471-D242-1B53-C39B-412E8EB6BAFC}"/>
              </a:ext>
            </a:extLst>
          </p:cNvPr>
          <p:cNvSpPr>
            <a:spLocks noGrp="1"/>
          </p:cNvSpPr>
          <p:nvPr>
            <p:ph type="title"/>
          </p:nvPr>
        </p:nvSpPr>
        <p:spPr/>
        <p:txBody>
          <a:bodyPr/>
          <a:lstStyle/>
          <a:p>
            <a:r>
              <a:rPr lang="en-US" dirty="0"/>
              <a:t>ERD</a:t>
            </a:r>
          </a:p>
        </p:txBody>
      </p:sp>
      <p:pic>
        <p:nvPicPr>
          <p:cNvPr id="5" name="Content Placeholder 4" descr="Diagram&#10;&#10;Description automatically generated">
            <a:extLst>
              <a:ext uri="{FF2B5EF4-FFF2-40B4-BE49-F238E27FC236}">
                <a16:creationId xmlns:a16="http://schemas.microsoft.com/office/drawing/2014/main" id="{F934BB82-F23A-9161-CC4F-374187D49A91}"/>
              </a:ext>
            </a:extLst>
          </p:cNvPr>
          <p:cNvPicPr>
            <a:picLocks noGrp="1" noChangeAspect="1"/>
          </p:cNvPicPr>
          <p:nvPr>
            <p:ph idx="1"/>
          </p:nvPr>
        </p:nvPicPr>
        <p:blipFill>
          <a:blip r:embed="rId2"/>
          <a:stretch>
            <a:fillRect/>
          </a:stretch>
        </p:blipFill>
        <p:spPr>
          <a:xfrm>
            <a:off x="3042123" y="1900424"/>
            <a:ext cx="6107753" cy="4881976"/>
          </a:xfrm>
        </p:spPr>
      </p:pic>
    </p:spTree>
    <p:extLst>
      <p:ext uri="{BB962C8B-B14F-4D97-AF65-F5344CB8AC3E}">
        <p14:creationId xmlns:p14="http://schemas.microsoft.com/office/powerpoint/2010/main" val="38450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AA51-7F8D-38A2-A79A-201B91A53888}"/>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C9A76DF3-A6B5-AF84-2D84-165582CCD41A}"/>
              </a:ext>
            </a:extLst>
          </p:cNvPr>
          <p:cNvSpPr>
            <a:spLocks noGrp="1"/>
          </p:cNvSpPr>
          <p:nvPr>
            <p:ph idx="1"/>
          </p:nvPr>
        </p:nvSpPr>
        <p:spPr/>
        <p:txBody>
          <a:bodyPr/>
          <a:lstStyle/>
          <a:p>
            <a:r>
              <a:rPr lang="en-US" dirty="0"/>
              <a:t>After Stan and Davis Bacchus inherited their winery from their father, George, three years ago upon his retirement. Their father put in a lot of hard work into the business, they are anxious to incorporate new business methods to help them improve their products and customer service. The new owners are deciding to keep all existing personnel in place. Bacchus Winery grows several grapes that are needed to make a Merlot, a Cabernet, a Chablis, and a Chardonnay. </a:t>
            </a:r>
          </a:p>
        </p:txBody>
      </p:sp>
    </p:spTree>
    <p:extLst>
      <p:ext uri="{BB962C8B-B14F-4D97-AF65-F5344CB8AC3E}">
        <p14:creationId xmlns:p14="http://schemas.microsoft.com/office/powerpoint/2010/main" val="92868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0620-4DB1-F24D-C11E-F34F2057C18D}"/>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1B1CBFE4-AE59-2FD4-B7D5-4DF0877F0C7B}"/>
              </a:ext>
            </a:extLst>
          </p:cNvPr>
          <p:cNvSpPr>
            <a:spLocks noGrp="1"/>
          </p:cNvSpPr>
          <p:nvPr>
            <p:ph idx="1"/>
          </p:nvPr>
        </p:nvSpPr>
        <p:spPr/>
        <p:txBody>
          <a:bodyPr/>
          <a:lstStyle/>
          <a:p>
            <a:r>
              <a:rPr lang="en-US" dirty="0"/>
              <a:t>Order Timeliness Report</a:t>
            </a:r>
          </a:p>
          <a:p>
            <a:pPr lvl="1"/>
            <a:r>
              <a:rPr lang="en-US" dirty="0"/>
              <a:t>Are all suppliers delivering on time?</a:t>
            </a:r>
          </a:p>
          <a:p>
            <a:pPr lvl="1"/>
            <a:r>
              <a:rPr lang="en-US" dirty="0"/>
              <a:t>Is there a large gap between expected delivery and actual delivery? </a:t>
            </a:r>
          </a:p>
          <a:p>
            <a:pPr lvl="1"/>
            <a:r>
              <a:rPr lang="en-US" dirty="0"/>
              <a:t>A month by month report should show problem areas?</a:t>
            </a:r>
          </a:p>
          <a:p>
            <a:endParaRPr lang="en-US" dirty="0"/>
          </a:p>
          <a:p>
            <a:endParaRPr lang="en-US" dirty="0"/>
          </a:p>
        </p:txBody>
      </p:sp>
    </p:spTree>
    <p:extLst>
      <p:ext uri="{BB962C8B-B14F-4D97-AF65-F5344CB8AC3E}">
        <p14:creationId xmlns:p14="http://schemas.microsoft.com/office/powerpoint/2010/main" val="41865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DEE2-0E89-2F89-CCA6-640CB58FDB8B}"/>
              </a:ext>
            </a:extLst>
          </p:cNvPr>
          <p:cNvSpPr>
            <a:spLocks noGrp="1"/>
          </p:cNvSpPr>
          <p:nvPr>
            <p:ph type="title"/>
          </p:nvPr>
        </p:nvSpPr>
        <p:spPr/>
        <p:txBody>
          <a:bodyPr/>
          <a:lstStyle/>
          <a:p>
            <a:r>
              <a:rPr lang="en-US" dirty="0"/>
              <a:t>Order Timeliness Report</a:t>
            </a:r>
          </a:p>
        </p:txBody>
      </p:sp>
      <p:pic>
        <p:nvPicPr>
          <p:cNvPr id="6" name="Content Placeholder 5">
            <a:extLst>
              <a:ext uri="{FF2B5EF4-FFF2-40B4-BE49-F238E27FC236}">
                <a16:creationId xmlns:a16="http://schemas.microsoft.com/office/drawing/2014/main" id="{62461B16-AFF5-46A0-4FCA-8C54131D2C76}"/>
              </a:ext>
            </a:extLst>
          </p:cNvPr>
          <p:cNvPicPr>
            <a:picLocks noGrp="1" noChangeAspect="1"/>
          </p:cNvPicPr>
          <p:nvPr>
            <p:ph sz="half" idx="1"/>
          </p:nvPr>
        </p:nvPicPr>
        <p:blipFill>
          <a:blip r:embed="rId2"/>
          <a:srcRect/>
          <a:stretch/>
        </p:blipFill>
        <p:spPr>
          <a:xfrm>
            <a:off x="0" y="2850158"/>
            <a:ext cx="6548582" cy="2783859"/>
          </a:xfrm>
        </p:spPr>
      </p:pic>
      <p:sp>
        <p:nvSpPr>
          <p:cNvPr id="4" name="Content Placeholder 3">
            <a:extLst>
              <a:ext uri="{FF2B5EF4-FFF2-40B4-BE49-F238E27FC236}">
                <a16:creationId xmlns:a16="http://schemas.microsoft.com/office/drawing/2014/main" id="{EE0FCDB2-7002-558B-5A1D-DF3C2F15B387}"/>
              </a:ext>
            </a:extLst>
          </p:cNvPr>
          <p:cNvSpPr>
            <a:spLocks noGrp="1"/>
          </p:cNvSpPr>
          <p:nvPr>
            <p:ph sz="half" idx="2"/>
          </p:nvPr>
        </p:nvSpPr>
        <p:spPr>
          <a:xfrm>
            <a:off x="6640945" y="2623127"/>
            <a:ext cx="4969864" cy="3237923"/>
          </a:xfrm>
        </p:spPr>
        <p:txBody>
          <a:bodyPr>
            <a:normAutofit fontScale="92500" lnSpcReduction="10000"/>
          </a:bodyPr>
          <a:lstStyle/>
          <a:p>
            <a:r>
              <a:rPr lang="en-US" dirty="0"/>
              <a:t>Information regarding both our “orders” and “suppliers” </a:t>
            </a:r>
          </a:p>
          <a:p>
            <a:r>
              <a:rPr lang="en-US" dirty="0"/>
              <a:t>Orders shown date back to August, these have been completed</a:t>
            </a:r>
          </a:p>
          <a:p>
            <a:r>
              <a:rPr lang="en-US" dirty="0"/>
              <a:t>Information included in the report:</a:t>
            </a:r>
          </a:p>
          <a:p>
            <a:pPr lvl="1"/>
            <a:r>
              <a:rPr lang="en-US" dirty="0"/>
              <a:t>The order ID#</a:t>
            </a:r>
          </a:p>
          <a:p>
            <a:pPr lvl="1"/>
            <a:r>
              <a:rPr lang="en-US" dirty="0"/>
              <a:t>The name of the supplier</a:t>
            </a:r>
          </a:p>
          <a:p>
            <a:pPr lvl="1"/>
            <a:r>
              <a:rPr lang="en-US" dirty="0"/>
              <a:t>The date on which the order was placed</a:t>
            </a:r>
          </a:p>
          <a:p>
            <a:pPr lvl="1"/>
            <a:r>
              <a:rPr lang="en-US" dirty="0"/>
              <a:t>The date on which delivery was promised</a:t>
            </a:r>
          </a:p>
          <a:p>
            <a:pPr lvl="1"/>
            <a:r>
              <a:rPr lang="en-US" dirty="0"/>
              <a:t>The actual date of delivery</a:t>
            </a:r>
          </a:p>
        </p:txBody>
      </p:sp>
    </p:spTree>
    <p:extLst>
      <p:ext uri="{BB962C8B-B14F-4D97-AF65-F5344CB8AC3E}">
        <p14:creationId xmlns:p14="http://schemas.microsoft.com/office/powerpoint/2010/main" val="29267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4C94-81A1-18DD-6B22-10822D62855D}"/>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7F4BB748-58E6-DC49-F318-19447D16F204}"/>
              </a:ext>
            </a:extLst>
          </p:cNvPr>
          <p:cNvSpPr>
            <a:spLocks noGrp="1"/>
          </p:cNvSpPr>
          <p:nvPr>
            <p:ph idx="1"/>
          </p:nvPr>
        </p:nvSpPr>
        <p:spPr/>
        <p:txBody>
          <a:bodyPr/>
          <a:lstStyle/>
          <a:p>
            <a:r>
              <a:rPr lang="en-US" dirty="0"/>
              <a:t>Wine Distribution Report</a:t>
            </a:r>
          </a:p>
          <a:p>
            <a:pPr lvl="1"/>
            <a:r>
              <a:rPr lang="en-US" dirty="0"/>
              <a:t>In regards to the wine distribution, are all wines selling as they thought?</a:t>
            </a:r>
          </a:p>
          <a:p>
            <a:pPr lvl="1"/>
            <a:r>
              <a:rPr lang="en-US" dirty="0"/>
              <a:t>Is one wine not selling?</a:t>
            </a:r>
          </a:p>
          <a:p>
            <a:pPr lvl="1"/>
            <a:r>
              <a:rPr lang="en-US" dirty="0"/>
              <a:t>Which distributor carries which wine?</a:t>
            </a:r>
          </a:p>
        </p:txBody>
      </p:sp>
    </p:spTree>
    <p:extLst>
      <p:ext uri="{BB962C8B-B14F-4D97-AF65-F5344CB8AC3E}">
        <p14:creationId xmlns:p14="http://schemas.microsoft.com/office/powerpoint/2010/main" val="400289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Wine Distribution Report</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923129"/>
            <a:ext cx="5422900" cy="2242054"/>
          </a:xfrm>
        </p:spPr>
      </p:pic>
      <p:sp>
        <p:nvSpPr>
          <p:cNvPr id="4" name="Content Placeholder 3">
            <a:extLst>
              <a:ext uri="{FF2B5EF4-FFF2-40B4-BE49-F238E27FC236}">
                <a16:creationId xmlns:a16="http://schemas.microsoft.com/office/drawing/2014/main" id="{0F76A593-EEEF-9776-7178-B2DFEDAB582D}"/>
              </a:ext>
            </a:extLst>
          </p:cNvPr>
          <p:cNvSpPr>
            <a:spLocks noGrp="1"/>
          </p:cNvSpPr>
          <p:nvPr>
            <p:ph sz="half" idx="2"/>
          </p:nvPr>
        </p:nvSpPr>
        <p:spPr/>
        <p:txBody>
          <a:bodyPr>
            <a:normAutofit fontScale="85000" lnSpcReduction="10000"/>
          </a:bodyPr>
          <a:lstStyle/>
          <a:p>
            <a:r>
              <a:rPr lang="en-US" dirty="0"/>
              <a:t>First Table Displays</a:t>
            </a:r>
          </a:p>
          <a:p>
            <a:pPr lvl="1"/>
            <a:r>
              <a:rPr lang="en-US" dirty="0"/>
              <a:t>Results of types of wine being sold and how many units of wine</a:t>
            </a:r>
          </a:p>
          <a:p>
            <a:pPr lvl="1"/>
            <a:r>
              <a:rPr lang="en-US" dirty="0"/>
              <a:t>Results on how many units have been sold in each 3-month quarter</a:t>
            </a:r>
          </a:p>
          <a:p>
            <a:pPr lvl="1"/>
            <a:r>
              <a:rPr lang="en-US" dirty="0"/>
              <a:t>Results can go back 4 quarters resulting in the last year</a:t>
            </a:r>
          </a:p>
          <a:p>
            <a:pPr lvl="2"/>
            <a:r>
              <a:rPr lang="en-US" dirty="0"/>
              <a:t>Allowing the company to see trends</a:t>
            </a:r>
          </a:p>
          <a:p>
            <a:r>
              <a:rPr lang="en-US" dirty="0"/>
              <a:t>Second Table Displays</a:t>
            </a:r>
          </a:p>
          <a:p>
            <a:pPr lvl="1"/>
            <a:r>
              <a:rPr lang="en-US" dirty="0"/>
              <a:t>Results of which Bacchus Winery products are actually carried by which distributors</a:t>
            </a:r>
          </a:p>
          <a:p>
            <a:pPr lvl="1"/>
            <a:r>
              <a:rPr lang="en-US" dirty="0"/>
              <a:t>Space allowing for 4 different selections of wine to be carried</a:t>
            </a:r>
          </a:p>
          <a:p>
            <a:pPr lvl="1"/>
            <a:r>
              <a:rPr lang="en-US" dirty="0"/>
              <a:t>If one of the entries in the distributor list does not carry all four members of the Bacchus family, then the remaining spots in the table are left blank</a:t>
            </a:r>
          </a:p>
          <a:p>
            <a:pPr lvl="1"/>
            <a:endParaRPr lang="en-US" dirty="0"/>
          </a:p>
        </p:txBody>
      </p:sp>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B1A0-8F3E-A6F9-F0C6-9DD8D860CD59}"/>
              </a:ext>
            </a:extLst>
          </p:cNvPr>
          <p:cNvSpPr>
            <a:spLocks noGrp="1"/>
          </p:cNvSpPr>
          <p:nvPr>
            <p:ph type="title"/>
          </p:nvPr>
        </p:nvSpPr>
        <p:spPr/>
        <p:txBody>
          <a:bodyPr/>
          <a:lstStyle/>
          <a:p>
            <a:r>
              <a:rPr lang="en-US" dirty="0"/>
              <a:t>Yearly “Snapshot” of the Business</a:t>
            </a:r>
          </a:p>
        </p:txBody>
      </p:sp>
      <p:sp>
        <p:nvSpPr>
          <p:cNvPr id="3" name="Content Placeholder 2">
            <a:extLst>
              <a:ext uri="{FF2B5EF4-FFF2-40B4-BE49-F238E27FC236}">
                <a16:creationId xmlns:a16="http://schemas.microsoft.com/office/drawing/2014/main" id="{BA143846-635D-B7CD-BAF4-F8A187D45BD5}"/>
              </a:ext>
            </a:extLst>
          </p:cNvPr>
          <p:cNvSpPr>
            <a:spLocks noGrp="1"/>
          </p:cNvSpPr>
          <p:nvPr>
            <p:ph idx="1"/>
          </p:nvPr>
        </p:nvSpPr>
        <p:spPr/>
        <p:txBody>
          <a:bodyPr/>
          <a:lstStyle/>
          <a:p>
            <a:r>
              <a:rPr lang="en-US" dirty="0"/>
              <a:t>Employee Pay Report</a:t>
            </a:r>
          </a:p>
          <a:p>
            <a:pPr lvl="1"/>
            <a:r>
              <a:rPr lang="en-US" dirty="0"/>
              <a:t>In reference the employee time, during the last four quarters, how many hours did each employee work?</a:t>
            </a:r>
          </a:p>
        </p:txBody>
      </p:sp>
    </p:spTree>
    <p:extLst>
      <p:ext uri="{BB962C8B-B14F-4D97-AF65-F5344CB8AC3E}">
        <p14:creationId xmlns:p14="http://schemas.microsoft.com/office/powerpoint/2010/main" val="97666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2CE7-1AAF-0D67-7314-3D15A9B7CD62}"/>
              </a:ext>
            </a:extLst>
          </p:cNvPr>
          <p:cNvSpPr>
            <a:spLocks noGrp="1"/>
          </p:cNvSpPr>
          <p:nvPr>
            <p:ph type="title"/>
          </p:nvPr>
        </p:nvSpPr>
        <p:spPr/>
        <p:txBody>
          <a:bodyPr/>
          <a:lstStyle/>
          <a:p>
            <a:r>
              <a:rPr lang="en-US" dirty="0"/>
              <a:t>Employee Pay Report</a:t>
            </a:r>
          </a:p>
        </p:txBody>
      </p:sp>
      <p:pic>
        <p:nvPicPr>
          <p:cNvPr id="6" name="Content Placeholder 5">
            <a:extLst>
              <a:ext uri="{FF2B5EF4-FFF2-40B4-BE49-F238E27FC236}">
                <a16:creationId xmlns:a16="http://schemas.microsoft.com/office/drawing/2014/main" id="{786E80B7-E7A3-754B-219F-B72A9C221B18}"/>
              </a:ext>
            </a:extLst>
          </p:cNvPr>
          <p:cNvPicPr>
            <a:picLocks noGrp="1" noChangeAspect="1"/>
          </p:cNvPicPr>
          <p:nvPr>
            <p:ph sz="half" idx="1"/>
          </p:nvPr>
        </p:nvPicPr>
        <p:blipFill>
          <a:blip r:embed="rId2"/>
          <a:srcRect/>
          <a:stretch/>
        </p:blipFill>
        <p:spPr>
          <a:xfrm>
            <a:off x="1504828" y="1912051"/>
            <a:ext cx="3972336" cy="4945949"/>
          </a:xfrm>
        </p:spPr>
      </p:pic>
      <p:sp>
        <p:nvSpPr>
          <p:cNvPr id="4" name="Content Placeholder 3">
            <a:extLst>
              <a:ext uri="{FF2B5EF4-FFF2-40B4-BE49-F238E27FC236}">
                <a16:creationId xmlns:a16="http://schemas.microsoft.com/office/drawing/2014/main" id="{908260D7-AC57-BB58-DA5E-B1F93713DADC}"/>
              </a:ext>
            </a:extLst>
          </p:cNvPr>
          <p:cNvSpPr>
            <a:spLocks noGrp="1"/>
          </p:cNvSpPr>
          <p:nvPr>
            <p:ph sz="half" idx="2"/>
          </p:nvPr>
        </p:nvSpPr>
        <p:spPr/>
        <p:txBody>
          <a:bodyPr/>
          <a:lstStyle/>
          <a:p>
            <a:r>
              <a:rPr lang="en-US" dirty="0"/>
              <a:t>Information regarding every single employee in the company:</a:t>
            </a:r>
          </a:p>
          <a:p>
            <a:pPr lvl="1"/>
            <a:r>
              <a:rPr lang="en-US" dirty="0"/>
              <a:t>Department they work in</a:t>
            </a:r>
          </a:p>
          <a:p>
            <a:pPr lvl="1"/>
            <a:r>
              <a:rPr lang="en-US" dirty="0"/>
              <a:t>How many hours they have worked per quarter</a:t>
            </a:r>
          </a:p>
          <a:p>
            <a:pPr lvl="1"/>
            <a:r>
              <a:rPr lang="en-US" dirty="0"/>
              <a:t>Results in the table:</a:t>
            </a:r>
          </a:p>
          <a:p>
            <a:pPr lvl="2"/>
            <a:r>
              <a:rPr lang="en-US" dirty="0"/>
              <a:t>Employee ID#</a:t>
            </a:r>
          </a:p>
          <a:p>
            <a:pPr lvl="2"/>
            <a:r>
              <a:rPr lang="en-US" dirty="0"/>
              <a:t>First Names</a:t>
            </a:r>
          </a:p>
          <a:p>
            <a:pPr lvl="2"/>
            <a:r>
              <a:rPr lang="en-US" dirty="0"/>
              <a:t>Last names</a:t>
            </a:r>
          </a:p>
          <a:p>
            <a:pPr lvl="2"/>
            <a:r>
              <a:rPr lang="en-US" dirty="0"/>
              <a:t>Total hours worked</a:t>
            </a:r>
          </a:p>
        </p:txBody>
      </p:sp>
    </p:spTree>
    <p:extLst>
      <p:ext uri="{BB962C8B-B14F-4D97-AF65-F5344CB8AC3E}">
        <p14:creationId xmlns:p14="http://schemas.microsoft.com/office/powerpoint/2010/main" val="188953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EC24-8655-D38D-1D57-20D02053DB5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7BD2F79-1113-052C-9361-9EB8715E11FF}"/>
              </a:ext>
            </a:extLst>
          </p:cNvPr>
          <p:cNvSpPr>
            <a:spLocks noGrp="1"/>
          </p:cNvSpPr>
          <p:nvPr>
            <p:ph idx="1"/>
          </p:nvPr>
        </p:nvSpPr>
        <p:spPr/>
        <p:txBody>
          <a:bodyPr/>
          <a:lstStyle/>
          <a:p>
            <a:r>
              <a:rPr lang="en-US" dirty="0"/>
              <a:t>A Merlot grape does not have to be associated with each product. Not all grapes produced are used in each product.</a:t>
            </a:r>
          </a:p>
          <a:p>
            <a:r>
              <a:rPr lang="en-US" dirty="0"/>
              <a:t>A Cabernet grape does not have to be associated with each product. Not all grapes produced are used in each product.</a:t>
            </a:r>
          </a:p>
          <a:p>
            <a:r>
              <a:rPr lang="en-US" dirty="0"/>
              <a:t>A Chardonnay grape can be used in two different products but does not have to be used in every product.</a:t>
            </a:r>
          </a:p>
          <a:p>
            <a:r>
              <a:rPr lang="en-US" dirty="0"/>
              <a:t>Employees are expected to contribute a 40-hour work week.</a:t>
            </a:r>
          </a:p>
          <a:p>
            <a:r>
              <a:rPr lang="en-US" dirty="0"/>
              <a:t>For the Days Late column, zero days is on time, a positive </a:t>
            </a:r>
            <a:r>
              <a:rPr lang="en-US"/>
              <a:t>integer denotes a , </a:t>
            </a:r>
            <a:r>
              <a:rPr lang="en-US" dirty="0"/>
              <a:t>and a negative number represents an </a:t>
            </a:r>
            <a:r>
              <a:rPr lang="en-US"/>
              <a:t>early delivery</a:t>
            </a:r>
            <a:endParaRPr lang="en-US" dirty="0"/>
          </a:p>
        </p:txBody>
      </p:sp>
    </p:spTree>
    <p:extLst>
      <p:ext uri="{BB962C8B-B14F-4D97-AF65-F5344CB8AC3E}">
        <p14:creationId xmlns:p14="http://schemas.microsoft.com/office/powerpoint/2010/main" val="3973214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115</TotalTime>
  <Words>526</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Bacchus Wine</vt:lpstr>
      <vt:lpstr>Case Study</vt:lpstr>
      <vt:lpstr>Yearly “Snapshot” of the Business</vt:lpstr>
      <vt:lpstr>Order Timeliness Report</vt:lpstr>
      <vt:lpstr>Yearly “Snapshot” of the Business</vt:lpstr>
      <vt:lpstr>Wine Distribution Report</vt:lpstr>
      <vt:lpstr>Yearly “Snapshot” of the Business</vt:lpstr>
      <vt:lpstr>Employee Pay Report</vt:lpstr>
      <vt:lpstr>Assumptions</vt:lpstr>
      <vt:lpstr>ERD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dc:title>
  <dc:creator>Sabrina Cofresi</dc:creator>
  <cp:lastModifiedBy>Alexander Shegstad</cp:lastModifiedBy>
  <cp:revision>4</cp:revision>
  <dcterms:created xsi:type="dcterms:W3CDTF">2022-12-12T00:01:59Z</dcterms:created>
  <dcterms:modified xsi:type="dcterms:W3CDTF">2022-12-19T03:22:30Z</dcterms:modified>
</cp:coreProperties>
</file>