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9144000" cy="6858000"/>
  <p:defaultTextStyle>
    <a:defPPr>
      <a:defRPr lang="lt-L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85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BA953-69C9-4A0F-BD75-C06FDE845B1C}" type="datetimeFigureOut">
              <a:rPr lang="en-US"/>
              <a:pPr>
                <a:defRPr/>
              </a:pPr>
              <a:t>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08F51-CB3F-421E-BF15-D0D137E3B649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00000" advClick="0" advTm="15000"/>
    </mc:Choice>
    <mc:Fallback>
      <p:transition spd="slow"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6384B-451F-4006-BC1C-28CA7B541DE5}" type="datetimeFigureOut">
              <a:rPr lang="en-US"/>
              <a:pPr>
                <a:defRPr/>
              </a:pPr>
              <a:t>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ACFE3-B2DC-41A8-805F-04BAAFA9846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00000" advClick="0" advTm="15000"/>
    </mc:Choice>
    <mc:Fallback>
      <p:transition spd="slow"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31508-45D6-4F61-AA02-6BB8C36B22F1}" type="datetimeFigureOut">
              <a:rPr lang="en-US"/>
              <a:pPr>
                <a:defRPr/>
              </a:pPr>
              <a:t>1/5/2024</a:t>
            </a:fld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35DD8-DDEE-4D28-93FE-7F2445FE289F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00000" advClick="0" advTm="15000"/>
    </mc:Choice>
    <mc:Fallback>
      <p:transition spd="slow"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E38B2-735D-4D0E-8D34-05203C9F0087}" type="datetimeFigureOut">
              <a:rPr lang="en-US"/>
              <a:pPr>
                <a:defRPr/>
              </a:pPr>
              <a:t>1/5/2024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19902-3568-4BC1-BA37-BE2DD0F36B8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00000" advClick="0" advTm="15000"/>
    </mc:Choice>
    <mc:Fallback>
      <p:transition spd="slow"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39F9B-B0FD-40A4-A2CD-A45186FF7533}" type="datetimeFigureOut">
              <a:rPr lang="en-US"/>
              <a:pPr>
                <a:defRPr/>
              </a:pPr>
              <a:t>1/5/2024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1BBDD-ADA6-4DC4-9FA3-CD1219447837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00000" advClick="0" advTm="15000"/>
    </mc:Choice>
    <mc:Fallback>
      <p:transition spd="slow"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Holder 2"/>
          <p:cNvSpPr>
            <a:spLocks noGrp="1"/>
          </p:cNvSpPr>
          <p:nvPr>
            <p:ph type="title"/>
          </p:nvPr>
        </p:nvSpPr>
        <p:spPr bwMode="auto">
          <a:xfrm>
            <a:off x="2901950" y="963613"/>
            <a:ext cx="3340100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lt-LT"/>
          </a:p>
        </p:txBody>
      </p:sp>
      <p:sp>
        <p:nvSpPr>
          <p:cNvPr id="1027" name="Holder 3"/>
          <p:cNvSpPr>
            <a:spLocks noGrp="1"/>
          </p:cNvSpPr>
          <p:nvPr>
            <p:ph type="body" idx="1"/>
          </p:nvPr>
        </p:nvSpPr>
        <p:spPr bwMode="auto">
          <a:xfrm>
            <a:off x="457200" y="15779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lt-LT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1F50766-829D-4408-A09C-1B42F1DF19A2}" type="datetimeFigureOut">
              <a:rPr lang="en-US"/>
              <a:pPr>
                <a:defRPr/>
              </a:pPr>
              <a:t>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363" y="6378575"/>
            <a:ext cx="2103437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178FF06-E28E-43AE-AC82-AD2BEBC9ED21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1" r:id="rId3"/>
    <p:sldLayoutId id="2147483650" r:id="rId4"/>
    <p:sldLayoutId id="2147483649" r:id="rId5"/>
  </p:sldLayoutIdLst>
  <mc:AlternateContent xmlns:mc="http://schemas.openxmlformats.org/markup-compatibility/2006">
    <mc:Choice xmlns:p14="http://schemas.microsoft.com/office/powerpoint/2010/main" Requires="p14">
      <p:transition spd="slow" p14:dur="2700000" advClick="0" advTm="15000"/>
    </mc:Choice>
    <mc:Fallback>
      <p:transition spd="slow" advClick="0" advTm="15000"/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-6350" y="109538"/>
          <a:ext cx="3994784" cy="4269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8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8665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Prefi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ksas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Kaukė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Seg.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dydis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/30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255.255.255.252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/29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255.255.255.248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/28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255.255.255.240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/27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255.255.255.224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32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/26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255.255.255.192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64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/25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255.255.255.128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128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/24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255.255.255.0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256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/23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255.255.254.0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512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/22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255.255.252.0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1024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215" name="object 3"/>
          <p:cNvSpPr>
            <a:spLocks noChangeArrowheads="1"/>
          </p:cNvSpPr>
          <p:nvPr/>
        </p:nvSpPr>
        <p:spPr bwMode="auto">
          <a:xfrm>
            <a:off x="4538663" y="82550"/>
            <a:ext cx="4062412" cy="6477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lt-LT">
              <a:latin typeface="Calibri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75" y="4637088"/>
            <a:ext cx="4000500" cy="21082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38100">
              <a:spcBef>
                <a:spcPts val="100"/>
              </a:spcBef>
            </a:pPr>
            <a:r>
              <a:rPr lang="en-US" altLang="lt-LT" sz="2000" b="1" dirty="0">
                <a:latin typeface="Times New Roman" pitchFamily="18" charset="0"/>
              </a:rPr>
              <a:t>K</a:t>
            </a:r>
            <a:r>
              <a:rPr lang="en-AU" altLang="lt-LT" sz="2000" b="1" dirty="0">
                <a:latin typeface="Times New Roman" pitchFamily="18" charset="0"/>
              </a:rPr>
              <a:t> = </a:t>
            </a:r>
            <a:r>
              <a:rPr lang="lt-LT" sz="2000" b="1" dirty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lt-LT" sz="2000" b="1" baseline="-21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AU" altLang="lt-LT" sz="2000" b="1" dirty="0">
                <a:latin typeface="Times New Roman" pitchFamily="18" charset="0"/>
              </a:rPr>
              <a:t>(</a:t>
            </a:r>
            <a:r>
              <a:rPr lang="en-US" altLang="lt-LT" sz="2000" b="1" dirty="0">
                <a:latin typeface="Times New Roman" pitchFamily="18" charset="0"/>
              </a:rPr>
              <a:t>L</a:t>
            </a:r>
            <a:r>
              <a:rPr lang="en-AU" altLang="lt-LT" sz="2000" b="1" dirty="0">
                <a:latin typeface="Times New Roman" pitchFamily="18" charset="0"/>
              </a:rPr>
              <a:t>),</a:t>
            </a:r>
          </a:p>
          <a:p>
            <a:pPr marL="38100">
              <a:spcBef>
                <a:spcPts val="100"/>
              </a:spcBef>
            </a:pPr>
            <a:r>
              <a:rPr lang="lt-LT" altLang="lt-LT" sz="2000" b="1" dirty="0">
                <a:latin typeface="Times New Roman" pitchFamily="18" charset="0"/>
              </a:rPr>
              <a:t> K</a:t>
            </a:r>
            <a:r>
              <a:rPr lang="en-US" altLang="lt-LT" sz="2000" b="1" dirty="0">
                <a:latin typeface="Times New Roman" pitchFamily="18" charset="0"/>
              </a:rPr>
              <a:t>- bit</a:t>
            </a:r>
            <a:r>
              <a:rPr lang="lt-LT" altLang="lt-LT" sz="2000" b="1" dirty="0">
                <a:latin typeface="Times New Roman" pitchFamily="18" charset="0"/>
              </a:rPr>
              <a:t>ų</a:t>
            </a:r>
            <a:r>
              <a:rPr lang="en-US" altLang="lt-LT" sz="2000" b="1" dirty="0">
                <a:latin typeface="Times New Roman" pitchFamily="18" charset="0"/>
              </a:rPr>
              <a:t> </a:t>
            </a:r>
            <a:r>
              <a:rPr lang="en-US" altLang="lt-LT" sz="2000" b="1" dirty="0" err="1">
                <a:latin typeface="Times New Roman" pitchFamily="18" charset="0"/>
              </a:rPr>
              <a:t>skai</a:t>
            </a:r>
            <a:r>
              <a:rPr lang="lt-LT" altLang="lt-LT" sz="2000" b="1" dirty="0" err="1">
                <a:latin typeface="Times New Roman" pitchFamily="18" charset="0"/>
              </a:rPr>
              <a:t>čius</a:t>
            </a:r>
            <a:r>
              <a:rPr lang="lt-LT" altLang="lt-LT" sz="2000" b="1" dirty="0">
                <a:latin typeface="Times New Roman" pitchFamily="18" charset="0"/>
              </a:rPr>
              <a:t> bode,</a:t>
            </a:r>
            <a:endParaRPr lang="en-AU" altLang="lt-LT" sz="2000" b="1" dirty="0">
              <a:latin typeface="Times New Roman" pitchFamily="18" charset="0"/>
            </a:endParaRPr>
          </a:p>
          <a:p>
            <a:pPr marL="38100">
              <a:spcBef>
                <a:spcPts val="100"/>
              </a:spcBef>
            </a:pPr>
            <a:r>
              <a:rPr lang="lt-LT" sz="2000" b="1" dirty="0">
                <a:latin typeface="Times New Roman" pitchFamily="18" charset="0"/>
              </a:rPr>
              <a:t> L- signalo lygių skaičius</a:t>
            </a:r>
            <a:endParaRPr lang="lt-LT" sz="2000" dirty="0">
              <a:latin typeface="Times New Roman" pitchFamily="18" charset="0"/>
              <a:cs typeface="Times New Roman" pitchFamily="18" charset="0"/>
            </a:endParaRPr>
          </a:p>
          <a:p>
            <a:pPr marL="38100">
              <a:spcBef>
                <a:spcPts val="1900"/>
              </a:spcBef>
            </a:pPr>
            <a:r>
              <a:rPr lang="lt-LT" sz="2000" b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lt-LT" sz="2000" b="1" baseline="-21000" dirty="0" err="1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lt-LT" sz="2000" b="1" dirty="0">
                <a:latin typeface="Times New Roman" pitchFamily="18" charset="0"/>
                <a:cs typeface="Times New Roman" pitchFamily="18" charset="0"/>
              </a:rPr>
              <a:t>=2B∙log</a:t>
            </a:r>
            <a:r>
              <a:rPr lang="lt-LT" sz="2000" b="1" baseline="-21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lt-LT" sz="2000" b="1" dirty="0">
                <a:latin typeface="Times New Roman" pitchFamily="18" charset="0"/>
                <a:cs typeface="Times New Roman" pitchFamily="18" charset="0"/>
              </a:rPr>
              <a:t>(L), bitais per sek. (b/s)       B- dažnių juostos plotis, Hz,</a:t>
            </a:r>
            <a:endParaRPr lang="lt-LT" sz="2000" dirty="0">
              <a:latin typeface="Times New Roman" pitchFamily="18" charset="0"/>
              <a:cs typeface="Times New Roman" pitchFamily="18" charset="0"/>
            </a:endParaRPr>
          </a:p>
          <a:p>
            <a:pPr marL="38100"/>
            <a:r>
              <a:rPr lang="lt-LT" sz="2000" b="1" dirty="0">
                <a:latin typeface="Times New Roman" pitchFamily="18" charset="0"/>
                <a:cs typeface="Times New Roman" pitchFamily="18" charset="0"/>
              </a:rPr>
              <a:t>L- signalo lygių skaičius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/>
        <p:txBody>
          <a:bodyPr tIns="13335" rtlCol="0"/>
          <a:lstStyle/>
          <a:p>
            <a:pPr marL="1724660" eaLnBrk="1" fontAlgn="auto" hangingPunct="1">
              <a:spcBef>
                <a:spcPts val="105"/>
              </a:spcBef>
              <a:spcAft>
                <a:spcPts val="0"/>
              </a:spcAft>
              <a:defRPr/>
            </a:pPr>
            <a:r>
              <a:rPr spc="5" dirty="0"/>
              <a:t>A</a:t>
            </a:r>
            <a:r>
              <a:rPr sz="1950" spc="7" baseline="-25641" dirty="0"/>
              <a:t>p</a:t>
            </a:r>
            <a:r>
              <a:rPr spc="5" dirty="0"/>
              <a:t>=10</a:t>
            </a:r>
            <a:r>
              <a:rPr spc="-85" dirty="0"/>
              <a:t> </a:t>
            </a:r>
            <a:r>
              <a:rPr spc="5" dirty="0"/>
              <a:t>lg(</a:t>
            </a:r>
            <a:r>
              <a:rPr sz="1950" spc="7" baseline="25641" dirty="0"/>
              <a:t>Pįj</a:t>
            </a:r>
            <a:r>
              <a:rPr spc="5" dirty="0"/>
              <a:t>/</a:t>
            </a:r>
            <a:r>
              <a:rPr sz="1950" spc="7" baseline="-25641" dirty="0"/>
              <a:t>Piš</a:t>
            </a:r>
            <a:r>
              <a:rPr spc="5" dirty="0"/>
              <a:t>)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27575" y="3024188"/>
            <a:ext cx="3459163" cy="1366837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 fontAlgn="auto">
              <a:spcBef>
                <a:spcPts val="105"/>
              </a:spcBef>
              <a:spcAft>
                <a:spcPts val="0"/>
              </a:spcAft>
              <a:defRPr/>
            </a:pPr>
            <a:r>
              <a:rPr sz="2000" b="1" dirty="0">
                <a:latin typeface="Times New Roman"/>
                <a:cs typeface="Times New Roman"/>
              </a:rPr>
              <a:t>L - atstumas tarp tinklo</a:t>
            </a:r>
            <a:r>
              <a:rPr sz="2000" b="1" spc="-254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mazgų;</a:t>
            </a:r>
            <a:endParaRPr sz="2000" dirty="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dirty="0">
                <a:latin typeface="Times New Roman"/>
                <a:cs typeface="Times New Roman"/>
              </a:rPr>
              <a:t>V -signalo </a:t>
            </a:r>
            <a:r>
              <a:rPr sz="2000" b="1" spc="-5" dirty="0">
                <a:latin typeface="Times New Roman"/>
                <a:cs typeface="Times New Roman"/>
              </a:rPr>
              <a:t>sklidimo greitis</a:t>
            </a:r>
            <a:r>
              <a:rPr sz="2000" b="1" spc="-1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m/s</a:t>
            </a:r>
            <a:endParaRPr sz="2000" dirty="0">
              <a:latin typeface="Times New Roman"/>
              <a:cs typeface="Times New Roman"/>
            </a:endParaRPr>
          </a:p>
          <a:p>
            <a:pPr marL="138430" fontAlgn="auto">
              <a:spcBef>
                <a:spcPts val="950"/>
              </a:spcBef>
              <a:spcAft>
                <a:spcPts val="0"/>
              </a:spcAft>
              <a:defRPr/>
            </a:pPr>
            <a:r>
              <a:rPr sz="2000" b="1" dirty="0">
                <a:latin typeface="Times New Roman"/>
                <a:cs typeface="Times New Roman"/>
              </a:rPr>
              <a:t>K- paketo </a:t>
            </a:r>
            <a:r>
              <a:rPr sz="2000" b="1" spc="-5" dirty="0">
                <a:latin typeface="Times New Roman"/>
                <a:cs typeface="Times New Roman"/>
              </a:rPr>
              <a:t>ilgis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(bitais);</a:t>
            </a:r>
            <a:endParaRPr sz="2000" dirty="0">
              <a:latin typeface="Times New Roman"/>
              <a:cs typeface="Times New Roman"/>
            </a:endParaRPr>
          </a:p>
          <a:p>
            <a:pPr marL="1384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dirty="0">
                <a:latin typeface="Times New Roman"/>
                <a:cs typeface="Times New Roman"/>
              </a:rPr>
              <a:t>R – tinklo </a:t>
            </a:r>
            <a:r>
              <a:rPr sz="2000" b="1" spc="-5" dirty="0">
                <a:latin typeface="Times New Roman"/>
                <a:cs typeface="Times New Roman"/>
              </a:rPr>
              <a:t>greitaveika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(bps).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76775" y="4630738"/>
            <a:ext cx="4189413" cy="1954212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lt-LT" b="1" dirty="0">
                <a:latin typeface="Trebuchet MS" pitchFamily="34" charset="0"/>
              </a:rPr>
              <a:t>Skaičiuojant bitus ir greitaveikas  laikyti kad kilobitas≈1000 bitų  megabitas≈1000000 bitų</a:t>
            </a:r>
          </a:p>
          <a:p>
            <a:pPr marL="12700">
              <a:spcBef>
                <a:spcPts val="100"/>
              </a:spcBef>
            </a:pPr>
            <a:endParaRPr lang="lt-LT" dirty="0">
              <a:latin typeface="Trebuchet MS" pitchFamily="34" charset="0"/>
            </a:endParaRPr>
          </a:p>
          <a:p>
            <a:pPr marL="12700">
              <a:spcBef>
                <a:spcPts val="25"/>
              </a:spcBef>
            </a:pPr>
            <a:r>
              <a:rPr lang="lt-LT" b="1" dirty="0">
                <a:latin typeface="Trebuchet MS" pitchFamily="34" charset="0"/>
              </a:rPr>
              <a:t>Sklidimo greitis:</a:t>
            </a:r>
          </a:p>
          <a:p>
            <a:pPr marL="12700">
              <a:spcBef>
                <a:spcPts val="25"/>
              </a:spcBef>
            </a:pPr>
            <a:r>
              <a:rPr lang="lt-LT" b="1" dirty="0">
                <a:latin typeface="Trebuchet MS" pitchFamily="34" charset="0"/>
              </a:rPr>
              <a:t> vakuume 3</a:t>
            </a:r>
            <a:r>
              <a:rPr lang="lt-LT" b="1" dirty="0">
                <a:latin typeface="Symbol" pitchFamily="18" charset="2"/>
              </a:rPr>
              <a:t></a:t>
            </a:r>
            <a:r>
              <a:rPr lang="lt-LT" b="1" dirty="0">
                <a:latin typeface="Trebuchet MS" pitchFamily="34" charset="0"/>
              </a:rPr>
              <a:t>10</a:t>
            </a:r>
            <a:r>
              <a:rPr lang="lt-LT" b="1" baseline="25000" dirty="0">
                <a:latin typeface="Trebuchet MS" pitchFamily="34" charset="0"/>
              </a:rPr>
              <a:t>8 </a:t>
            </a:r>
            <a:r>
              <a:rPr lang="lt-LT" b="1" dirty="0">
                <a:latin typeface="Trebuchet MS" pitchFamily="34" charset="0"/>
              </a:rPr>
              <a:t>m/s</a:t>
            </a:r>
          </a:p>
          <a:p>
            <a:pPr marL="12700"/>
            <a:r>
              <a:rPr lang="lt-LT" b="1" dirty="0">
                <a:latin typeface="Trebuchet MS" pitchFamily="34" charset="0"/>
              </a:rPr>
              <a:t> optinėje skaiduloje 2</a:t>
            </a:r>
            <a:r>
              <a:rPr lang="lt-LT" b="1" dirty="0">
                <a:latin typeface="Symbol" pitchFamily="18" charset="2"/>
              </a:rPr>
              <a:t></a:t>
            </a:r>
            <a:r>
              <a:rPr lang="lt-LT" b="1" dirty="0">
                <a:latin typeface="Trebuchet MS" pitchFamily="34" charset="0"/>
              </a:rPr>
              <a:t>10</a:t>
            </a:r>
            <a:r>
              <a:rPr lang="lt-LT" b="1" baseline="25000" dirty="0">
                <a:latin typeface="Trebuchet MS" pitchFamily="34" charset="0"/>
              </a:rPr>
              <a:t>8 </a:t>
            </a:r>
            <a:r>
              <a:rPr lang="lt-LT" b="1" dirty="0">
                <a:latin typeface="Trebuchet MS" pitchFamily="34" charset="0"/>
              </a:rPr>
              <a:t>m/s</a:t>
            </a:r>
          </a:p>
        </p:txBody>
      </p:sp>
      <p:pic>
        <p:nvPicPr>
          <p:cNvPr id="7224" name="Picture 5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12888"/>
            <a:ext cx="3352800" cy="136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00000" advClick="0" advTm="15000"/>
    </mc:Choice>
    <mc:Fallback>
      <p:transition spd="slow"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7298A7-4CFE-4144-B758-61CBD366EE7D}"/>
                  </a:ext>
                </a:extLst>
              </p:cNvPr>
              <p:cNvSpPr txBox="1"/>
              <p:nvPr/>
            </p:nvSpPr>
            <p:spPr>
              <a:xfrm>
                <a:off x="6705600" y="6019800"/>
                <a:ext cx="2286000" cy="609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lt-LT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lt-LT" i="0">
                          <a:latin typeface="Cambria Math" panose="02040503050406030204" pitchFamily="18" charset="0"/>
                        </a:rPr>
                        <m:t>hroughput</m:t>
                      </m:r>
                      <m:r>
                        <a:rPr lang="lt-LT" i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lt-L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lt-LT" i="0">
                              <a:latin typeface="Cambria Math" panose="02040503050406030204" pitchFamily="18" charset="0"/>
                            </a:rPr>
                            <m:t>RWIN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lt-LT" i="0">
                              <a:latin typeface="Cambria Math" panose="02040503050406030204" pitchFamily="18" charset="0"/>
                            </a:rPr>
                            <m:t>RTT</m:t>
                          </m:r>
                        </m:den>
                      </m:f>
                    </m:oMath>
                  </m:oMathPara>
                </a14:m>
                <a:endParaRPr lang="lt-LT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7298A7-4CFE-4144-B758-61CBD366E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6019800"/>
                <a:ext cx="2286000" cy="609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8FDACD9-55E8-43B0-97CB-16FF987AAE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28" t="7879" r="59569" b="9455"/>
          <a:stretch/>
        </p:blipFill>
        <p:spPr>
          <a:xfrm>
            <a:off x="5508196" y="0"/>
            <a:ext cx="3692312" cy="50970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B72CDF-C6E1-443B-99BD-DB6DD452B0DB}"/>
                  </a:ext>
                </a:extLst>
              </p:cNvPr>
              <p:cNvSpPr txBox="1"/>
              <p:nvPr/>
            </p:nvSpPr>
            <p:spPr>
              <a:xfrm>
                <a:off x="-121248" y="-569"/>
                <a:ext cx="2230310" cy="615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t-LT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lt-L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lt-LT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lt-L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𝑈𝑃𝑡</m:t>
                          </m:r>
                        </m:num>
                        <m:den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𝑈𝑃𝑡</m:t>
                          </m:r>
                          <m:r>
                            <a:rPr lang="lt-LT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lt-LT" b="0" i="1" smtClean="0">
                              <a:latin typeface="Cambria Math" panose="02040503050406030204" pitchFamily="18" charset="0"/>
                            </a:rPr>
                            <m:t>𝑁𝑡</m:t>
                          </m:r>
                        </m:den>
                      </m:f>
                      <m:r>
                        <a:rPr lang="lt-LT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lt-LT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B72CDF-C6E1-443B-99BD-DB6DD452B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1248" y="-569"/>
                <a:ext cx="2230310" cy="615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CFC8B4F-BAA3-4947-9C59-2BF9C487C129}"/>
              </a:ext>
            </a:extLst>
          </p:cNvPr>
          <p:cNvSpPr txBox="1"/>
          <p:nvPr/>
        </p:nvSpPr>
        <p:spPr>
          <a:xfrm>
            <a:off x="38100" y="2057338"/>
            <a:ext cx="7848600" cy="4756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greitaveika, </a:t>
            </a:r>
            <a:r>
              <a:rPr lang="lt-L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Bps</a:t>
            </a:r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lt-L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RWIN</a:t>
            </a:r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TCP lango dydis baitais</a:t>
            </a:r>
          </a:p>
          <a:p>
            <a:r>
              <a:rPr lang="lt-L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RTT</a:t>
            </a:r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kelionės laikas, 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P(t) –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pateikiamumas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laikotarp</a:t>
            </a:r>
            <a:r>
              <a:rPr lang="lt-LT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į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lt-LT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lt-LT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-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veikimo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laikas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(Uptime)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858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lt-LT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–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prastov</a:t>
            </a:r>
            <a:r>
              <a:rPr lang="lt-LT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ų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laikas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(Downtime)</a:t>
            </a:r>
            <a:r>
              <a:rPr lang="lt-LT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defTabSz="685800" fontAlgn="auto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lt-LT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</a:t>
            </a:r>
            <a:r>
              <a:rPr lang="lt-LT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atsargos koeficientas,</a:t>
            </a:r>
          </a:p>
          <a:p>
            <a:pPr defTabSz="685800" fontAlgn="auto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lt-LT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lt-LT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tinklo mazgų skaičius,</a:t>
            </a:r>
          </a:p>
          <a:p>
            <a:pPr defTabSz="685800" fontAlgn="auto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lt-LT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DNt</a:t>
            </a:r>
            <a:r>
              <a:rPr lang="lt-LT" b="1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vid</a:t>
            </a:r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t-LT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vidutinis prastovų laikas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laikotarp</a:t>
            </a:r>
            <a:r>
              <a:rPr lang="lt-LT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į 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lt-LT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MTBF -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vidutinis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laikas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tarp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sutrikimų</a:t>
            </a:r>
            <a:r>
              <a:rPr lang="lt-LT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defTabSz="685800" fontAlgn="auto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MTTR -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vidutinis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gedimo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šalinimo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laikas</a:t>
            </a:r>
            <a:r>
              <a:rPr lang="lt-LT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defTabSz="685800" fontAlgn="auto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lt-LT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DNt</a:t>
            </a:r>
            <a:r>
              <a:rPr lang="lt-LT" b="1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-prastovų laikas su netenkinimo tikimybe </a:t>
            </a:r>
            <a:r>
              <a:rPr lang="lt-L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laikotarpį </a:t>
            </a:r>
            <a:r>
              <a:rPr lang="lt-L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</a:t>
            </a:r>
          </a:p>
          <a:p>
            <a:pPr defTabSz="685800" fontAlgn="auto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lt-LT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MTBFo</a:t>
            </a:r>
            <a:r>
              <a:rPr lang="lt-LT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b="1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eikimo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sutrikim</a:t>
            </a:r>
            <a:r>
              <a:rPr lang="lt-LT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ų bent vienoje atkarpoje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laikas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t-LT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(žiedinis jungimas)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lt-LT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 fontAlgn="auto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lt-LT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MTBFo</a:t>
            </a:r>
            <a:r>
              <a:rPr lang="lt-LT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b="1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eikimo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sutrikim</a:t>
            </a:r>
            <a:r>
              <a:rPr lang="lt-LT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ų laikas (žiedinis jungimas)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lt-LT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 fontAlgn="auto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MTBFc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vidutinis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laikas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tarp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sutrikimų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nuosekliame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jungime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lt-LT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85800" fontAlgn="auto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MTBF -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vidutinis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laikas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tarp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sutrikimų</a:t>
            </a:r>
            <a:r>
              <a:rPr lang="lt-LT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t-LT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(žiedinis jungimas).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959E3A-62F8-47E2-B111-DE050BBF415C}"/>
                  </a:ext>
                </a:extLst>
              </p:cNvPr>
              <p:cNvSpPr txBox="1"/>
              <p:nvPr/>
            </p:nvSpPr>
            <p:spPr>
              <a:xfrm>
                <a:off x="2788812" y="-569"/>
                <a:ext cx="2619859" cy="609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t-LT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𝐷𝑁𝑡</m:t>
                          </m:r>
                        </m:e>
                        <m:sub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𝑣𝑖𝑑</m:t>
                          </m:r>
                        </m:sub>
                      </m:sSub>
                      <m:r>
                        <a:rPr lang="lt-LT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lt-L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lt-LT" i="0">
                              <a:latin typeface="Cambria Math" panose="02040503050406030204" pitchFamily="18" charset="0"/>
                            </a:rPr>
                            <m:t>UPt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lt-LT" i="0">
                              <a:latin typeface="Cambria Math" panose="02040503050406030204" pitchFamily="18" charset="0"/>
                            </a:rPr>
                            <m:t>MTBF</m:t>
                          </m:r>
                        </m:den>
                      </m:f>
                      <m:r>
                        <a:rPr lang="lt-LT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lt-LT" i="1">
                          <a:latin typeface="Cambria Math" panose="02040503050406030204" pitchFamily="18" charset="0"/>
                        </a:rPr>
                        <m:t>𝑀𝑇𝑇𝑅</m:t>
                      </m:r>
                    </m:oMath>
                  </m:oMathPara>
                </a14:m>
                <a:endParaRPr lang="lt-LT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959E3A-62F8-47E2-B111-DE050BBF4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812" y="-569"/>
                <a:ext cx="2619859" cy="6090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824F94A-97B6-4411-9B3C-2B7F2103C622}"/>
                  </a:ext>
                </a:extLst>
              </p:cNvPr>
              <p:cNvSpPr txBox="1"/>
              <p:nvPr/>
            </p:nvSpPr>
            <p:spPr>
              <a:xfrm>
                <a:off x="-69586" y="715879"/>
                <a:ext cx="2676686" cy="5176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lt-L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t-LT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𝐷𝑁𝑡</m:t>
                        </m:r>
                      </m:e>
                      <m:sub>
                        <m:r>
                          <a:rPr lang="lt-LT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lt-LT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lt-LT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𝑘</m:t>
                    </m:r>
                    <m:r>
                      <a:rPr lang="lt-LT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∙</m:t>
                    </m:r>
                    <m:f>
                      <m:fPr>
                        <m:ctrlPr>
                          <a:rPr lang="lt-LT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lt-LT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UPt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lt-LT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MTBF</m:t>
                        </m:r>
                      </m:den>
                    </m:f>
                    <m:r>
                      <a:rPr lang="lt-LT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∙</m:t>
                    </m:r>
                    <m:r>
                      <a:rPr lang="lt-LT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𝑀𝑇𝑇𝑅</m:t>
                    </m:r>
                  </m:oMath>
                </a14:m>
                <a:endParaRPr lang="lt-L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824F94A-97B6-4411-9B3C-2B7F2103C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586" y="715879"/>
                <a:ext cx="2676686" cy="517642"/>
              </a:xfrm>
              <a:prstGeom prst="rect">
                <a:avLst/>
              </a:prstGeom>
              <a:blipFill>
                <a:blip r:embed="rId6"/>
                <a:stretch>
                  <a:fillRect b="-2353"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06318D-8ABF-49C6-89FB-181CE6BD1BA3}"/>
                  </a:ext>
                </a:extLst>
              </p:cNvPr>
              <p:cNvSpPr txBox="1"/>
              <p:nvPr/>
            </p:nvSpPr>
            <p:spPr>
              <a:xfrm>
                <a:off x="2971800" y="669263"/>
                <a:ext cx="1981200" cy="6108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t-LT" i="1" smtClean="0">
                          <a:latin typeface="Cambria Math" panose="02040503050406030204" pitchFamily="18" charset="0"/>
                        </a:rPr>
                        <m:t>𝑀𝑇𝐵𝐹𝑐</m:t>
                      </m:r>
                      <m:r>
                        <a:rPr lang="lt-LT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lt-L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𝑀𝑇𝐵𝐹</m:t>
                          </m:r>
                        </m:num>
                        <m:den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lt-LT" i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lt-LT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06318D-8ABF-49C6-89FB-181CE6BD1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669263"/>
                <a:ext cx="1981200" cy="6108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175BA1-69BB-4CDB-B604-D6B5E105E726}"/>
                  </a:ext>
                </a:extLst>
              </p:cNvPr>
              <p:cNvSpPr txBox="1"/>
              <p:nvPr/>
            </p:nvSpPr>
            <p:spPr>
              <a:xfrm>
                <a:off x="0" y="1321598"/>
                <a:ext cx="2057401" cy="6108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t-LT" i="1" smtClean="0">
                          <a:latin typeface="Cambria Math" panose="02040503050406030204" pitchFamily="18" charset="0"/>
                        </a:rPr>
                        <m:t>𝑀𝑇𝐵𝐹</m:t>
                      </m:r>
                      <m:sSub>
                        <m:sSubPr>
                          <m:ctrlPr>
                            <a:rPr lang="lt-L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lt-L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lt-LT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lt-L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𝑀𝑇𝐵𝐹</m:t>
                          </m:r>
                        </m:num>
                        <m:den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lt-LT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lt-LT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175BA1-69BB-4CDB-B604-D6B5E105E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21598"/>
                <a:ext cx="2057401" cy="6108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83EDC58-7745-4504-82D7-2C800EBC261D}"/>
                  </a:ext>
                </a:extLst>
              </p:cNvPr>
              <p:cNvSpPr txBox="1"/>
              <p:nvPr/>
            </p:nvSpPr>
            <p:spPr>
              <a:xfrm>
                <a:off x="2574741" y="1340891"/>
                <a:ext cx="3048000" cy="609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t-LT" i="1" smtClean="0">
                          <a:latin typeface="Cambria Math" panose="02040503050406030204" pitchFamily="18" charset="0"/>
                        </a:rPr>
                        <m:t>𝑀𝑇𝐵𝐹𝑜</m:t>
                      </m:r>
                      <m:r>
                        <a:rPr lang="lt-LT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lt-LT" i="1">
                          <a:latin typeface="Cambria Math" panose="02040503050406030204" pitchFamily="18" charset="0"/>
                        </a:rPr>
                        <m:t>𝑀𝑇𝐵𝐹</m:t>
                      </m:r>
                      <m:sSub>
                        <m:sSubPr>
                          <m:ctrlPr>
                            <a:rPr lang="lt-L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lt-L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lt-LT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lt-L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𝑀𝑇𝐵𝐹𝑐</m:t>
                          </m:r>
                        </m:num>
                        <m:den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𝑀𝑇𝑇𝑅</m:t>
                          </m:r>
                        </m:den>
                      </m:f>
                      <m:r>
                        <a:rPr lang="lt-LT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lt-LT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83EDC58-7745-4504-82D7-2C800EBC2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741" y="1340891"/>
                <a:ext cx="3048000" cy="6090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E2B776-D9C4-42ED-ACF2-27EE6E0225C5}"/>
              </a:ext>
            </a:extLst>
          </p:cNvPr>
          <p:cNvCxnSpPr>
            <a:cxnSpLocks/>
          </p:cNvCxnSpPr>
          <p:nvPr/>
        </p:nvCxnSpPr>
        <p:spPr>
          <a:xfrm>
            <a:off x="2558927" y="-569"/>
            <a:ext cx="0" cy="1950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100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00000" advClick="0" advTm="15000"/>
    </mc:Choice>
    <mc:Fallback>
      <p:transition spd="slow"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335</Words>
  <Application>Microsoft Office PowerPoint</Application>
  <PresentationFormat>On-screen Show (4:3)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Cambria Math</vt:lpstr>
      <vt:lpstr>Symbol</vt:lpstr>
      <vt:lpstr>Times New Roman</vt:lpstr>
      <vt:lpstr>Trebuchet MS</vt:lpstr>
      <vt:lpstr>Office Theme</vt:lpstr>
      <vt:lpstr>Ap=10 lg(Pįj/Piš)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Kauno Technologijos</dc:creator>
  <cp:lastModifiedBy>Donatas Donce</cp:lastModifiedBy>
  <cp:revision>12</cp:revision>
  <dcterms:created xsi:type="dcterms:W3CDTF">2019-01-07T17:15:17Z</dcterms:created>
  <dcterms:modified xsi:type="dcterms:W3CDTF">2024-01-05T11:51:02Z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2019-01-07T00:00:00Z</vt:filetime>
  </property>
</Properties>
</file>